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51" r:id="rId1"/>
  </p:sldMasterIdLst>
  <p:notesMasterIdLst>
    <p:notesMasterId r:id="rId69"/>
  </p:notesMasterIdLst>
  <p:sldIdLst>
    <p:sldId id="256" r:id="rId2"/>
    <p:sldId id="258" r:id="rId3"/>
    <p:sldId id="259" r:id="rId4"/>
    <p:sldId id="260" r:id="rId5"/>
    <p:sldId id="261" r:id="rId6"/>
    <p:sldId id="262" r:id="rId7"/>
    <p:sldId id="263" r:id="rId8"/>
    <p:sldId id="264" r:id="rId9"/>
    <p:sldId id="320"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23" r:id="rId65"/>
    <p:sldId id="322" r:id="rId66"/>
    <p:sldId id="321" r:id="rId67"/>
    <p:sldId id="319" r:id="rId68"/>
  </p:sldIdLst>
  <p:sldSz cx="18288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Gill Sans"/>
        <a:ea typeface="Gill Sans"/>
        <a:cs typeface="Gill Sans"/>
        <a:sym typeface="Gill Sans"/>
      </a:defRPr>
    </a:lvl1pPr>
    <a:lvl2pPr marL="0" marR="0" indent="34290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Gill Sans"/>
        <a:ea typeface="Gill Sans"/>
        <a:cs typeface="Gill Sans"/>
        <a:sym typeface="Gill Sans"/>
      </a:defRPr>
    </a:lvl2pPr>
    <a:lvl3pPr marL="0" marR="0" indent="68580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Gill Sans"/>
        <a:ea typeface="Gill Sans"/>
        <a:cs typeface="Gill Sans"/>
        <a:sym typeface="Gill Sans"/>
      </a:defRPr>
    </a:lvl3pPr>
    <a:lvl4pPr marL="0" marR="0" indent="102870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Gill Sans"/>
        <a:ea typeface="Gill Sans"/>
        <a:cs typeface="Gill Sans"/>
        <a:sym typeface="Gill Sans"/>
      </a:defRPr>
    </a:lvl4pPr>
    <a:lvl5pPr marL="0" marR="0" indent="137160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Gill Sans"/>
        <a:ea typeface="Gill Sans"/>
        <a:cs typeface="Gill Sans"/>
        <a:sym typeface="Gill Sans"/>
      </a:defRPr>
    </a:lvl5pPr>
    <a:lvl6pPr marL="0" marR="0" indent="171450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Gill Sans"/>
        <a:ea typeface="Gill Sans"/>
        <a:cs typeface="Gill Sans"/>
        <a:sym typeface="Gill Sans"/>
      </a:defRPr>
    </a:lvl6pPr>
    <a:lvl7pPr marL="0" marR="0" indent="205740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Gill Sans"/>
        <a:ea typeface="Gill Sans"/>
        <a:cs typeface="Gill Sans"/>
        <a:sym typeface="Gill Sans"/>
      </a:defRPr>
    </a:lvl7pPr>
    <a:lvl8pPr marL="0" marR="0" indent="240030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Gill Sans"/>
        <a:ea typeface="Gill Sans"/>
        <a:cs typeface="Gill Sans"/>
        <a:sym typeface="Gill Sans"/>
      </a:defRPr>
    </a:lvl8pPr>
    <a:lvl9pPr marL="0" marR="0" indent="274320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Gill Sans"/>
        <a:ea typeface="Gill Sans"/>
        <a:cs typeface="Gill Sans"/>
        <a:sym typeface="Gill Sans"/>
      </a:defRPr>
    </a:lvl9pPr>
  </p:defaultTextStyle>
  <p:extLst>
    <p:ext uri="{EFAFB233-063F-42B5-8137-9DF3F51BA10A}">
      <p15:sldGuideLst xmlns:p15="http://schemas.microsoft.com/office/powerpoint/2012/main">
        <p15:guide id="1" orient="horz" pos="4320">
          <p15:clr>
            <a:srgbClr val="A4A3A4"/>
          </p15:clr>
        </p15:guide>
        <p15:guide id="2" pos="57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a:font>
          <a:latin typeface="Helvetica Light"/>
          <a:ea typeface="Helvetica Light"/>
          <a:cs typeface="Helvetica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a:font>
          <a:latin typeface="Helvetica Light"/>
          <a:ea typeface="Helvetica Light"/>
          <a:cs typeface="Helvetica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a:font>
          <a:latin typeface="Helvetica Light"/>
          <a:ea typeface="Helvetica Light"/>
          <a:cs typeface="Helvetica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4D7"/>
          </a:solidFill>
        </a:fill>
      </a:tcStyle>
    </a:wholeTbl>
    <a:band2H>
      <a:tcTxStyle/>
      <a:tcStyle>
        <a:tcBdr/>
        <a:fill>
          <a:solidFill>
            <a:srgbClr val="C3C2C2"/>
          </a:solidFill>
        </a:fill>
      </a:tcStyle>
    </a:band2H>
    <a:firstCol>
      <a:tcTxStyle b="on">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a:font>
          <a:latin typeface="Helvetica Light"/>
          <a:ea typeface="Helvetica Light"/>
          <a:cs typeface="Helvetica Light"/>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a:font>
          <a:latin typeface="Helvetica Light"/>
          <a:ea typeface="Helvetica Light"/>
          <a:cs typeface="Helvetica Light"/>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a:font>
          <a:latin typeface="Helvetica Light"/>
          <a:ea typeface="Helvetica Light"/>
          <a:cs typeface="Helvetica Light"/>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8F44A2F1-9E1F-4B54-A3A2-5F16C0AD49E2}" styleName="">
    <a:tblBg/>
    <a:wholeTbl>
      <a:tcTxStyle b="off" i="off">
        <a:font>
          <a:latin typeface="Gill Sans"/>
          <a:ea typeface="Gill Sans"/>
          <a:cs typeface="Gill Sans"/>
        </a:font>
        <a:srgbClr val="000000"/>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fill>
          <a:noFill/>
        </a:fill>
      </a:tcStyle>
    </a:wholeTbl>
    <a:band2H>
      <a:tcTxStyle/>
      <a:tcStyle>
        <a:tcBdr/>
        <a:fill>
          <a:solidFill>
            <a:srgbClr val="C5C7C9">
              <a:alpha val="30000"/>
            </a:srgbClr>
          </a:solidFill>
        </a:fill>
      </a:tcStyle>
    </a:band2H>
    <a:firstCol>
      <a:tcTxStyle b="off" i="off">
        <a:font>
          <a:latin typeface="Gill Sans"/>
          <a:ea typeface="Gill Sans"/>
          <a:cs typeface="Gill Sans"/>
        </a:font>
        <a:srgbClr val="FFFFFF"/>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fill>
          <a:noFill/>
        </a:fill>
      </a:tcStyle>
    </a:firstCol>
    <a:lastRow>
      <a:tcTxStyle b="off" i="off">
        <a:font>
          <a:latin typeface="Gill Sans"/>
          <a:ea typeface="Gill Sans"/>
          <a:cs typeface="Gill Sans"/>
        </a:font>
        <a:srgbClr val="FFFFFF"/>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fill>
          <a:noFill/>
        </a:fill>
      </a:tcStyle>
    </a:lastRow>
    <a:firstRow>
      <a:tcTxStyle b="off" i="off">
        <a:font>
          <a:latin typeface="Gill Sans"/>
          <a:ea typeface="Gill Sans"/>
          <a:cs typeface="Gill Sans"/>
        </a:font>
        <a:srgbClr val="FFFFFF"/>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5"/>
    <p:restoredTop sz="82820" autoAdjust="0"/>
  </p:normalViewPr>
  <p:slideViewPr>
    <p:cSldViewPr snapToGrid="0">
      <p:cViewPr varScale="1">
        <p:scale>
          <a:sx n="58" d="100"/>
          <a:sy n="58" d="100"/>
        </p:scale>
        <p:origin x="3320" y="240"/>
      </p:cViewPr>
      <p:guideLst>
        <p:guide orient="horz" pos="4320"/>
        <p:guide pos="57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c:style val="2"/>
  <c:chart>
    <c:autoTitleDeleted val="1"/>
    <c:plotArea>
      <c:layout>
        <c:manualLayout>
          <c:layoutTarget val="inner"/>
          <c:xMode val="edge"/>
          <c:yMode val="edge"/>
          <c:x val="0.135264"/>
          <c:y val="0.122547"/>
          <c:w val="0.85116099999999995"/>
          <c:h val="0.69634399999999996"/>
        </c:manualLayout>
      </c:layout>
      <c:lineChart>
        <c:grouping val="standard"/>
        <c:varyColors val="0"/>
        <c:ser>
          <c:idx val="0"/>
          <c:order val="0"/>
          <c:tx>
            <c:strRef>
              <c:f>Sheet1!$A$2</c:f>
              <c:strCache>
                <c:ptCount val="1"/>
                <c:pt idx="0">
                  <c:v>coarse locks</c:v>
                </c:pt>
              </c:strCache>
            </c:strRef>
          </c:tx>
          <c:spPr>
            <a:ln w="38100" cap="flat">
              <a:solidFill>
                <a:srgbClr val="011993"/>
              </a:solidFill>
              <a:prstDash val="solid"/>
              <a:round/>
            </a:ln>
            <a:effectLst>
              <a:outerShdw blurRad="12700" dist="38100" dir="2700000" algn="tl">
                <a:srgbClr val="000000">
                  <a:alpha val="100000"/>
                </a:srgbClr>
              </a:outerShdw>
            </a:effectLst>
          </c:spPr>
          <c:marker>
            <c:symbol val="diamond"/>
            <c:size val="8"/>
            <c:spPr>
              <a:solidFill>
                <a:srgbClr val="011993"/>
              </a:solidFill>
              <a:ln w="12700" cap="flat">
                <a:solidFill>
                  <a:srgbClr val="011993"/>
                </a:solidFill>
                <a:prstDash val="solid"/>
                <a:round/>
              </a:ln>
              <a:effectLst/>
            </c:spPr>
          </c:marker>
          <c:cat>
            <c:strRef>
              <c:f>Sheet1!$B$1:$F$1</c:f>
              <c:strCache>
                <c:ptCount val="5"/>
                <c:pt idx="0">
                  <c:v>1</c:v>
                </c:pt>
                <c:pt idx="1">
                  <c:v>2</c:v>
                </c:pt>
                <c:pt idx="2">
                  <c:v>4</c:v>
                </c:pt>
                <c:pt idx="3">
                  <c:v>8</c:v>
                </c:pt>
                <c:pt idx="4">
                  <c:v>16</c:v>
                </c:pt>
              </c:strCache>
            </c:strRef>
          </c:cat>
          <c:val>
            <c:numRef>
              <c:f>Sheet1!$B$2:$F$2</c:f>
              <c:numCache>
                <c:formatCode>General</c:formatCode>
                <c:ptCount val="5"/>
                <c:pt idx="0">
                  <c:v>1</c:v>
                </c:pt>
                <c:pt idx="1">
                  <c:v>0.896953</c:v>
                </c:pt>
                <c:pt idx="2">
                  <c:v>0.86912800000000001</c:v>
                </c:pt>
                <c:pt idx="3">
                  <c:v>0.90357100000000001</c:v>
                </c:pt>
                <c:pt idx="4">
                  <c:v>0.93679400000000002</c:v>
                </c:pt>
              </c:numCache>
            </c:numRef>
          </c:val>
          <c:smooth val="1"/>
          <c:extLst>
            <c:ext xmlns:c16="http://schemas.microsoft.com/office/drawing/2014/chart" uri="{C3380CC4-5D6E-409C-BE32-E72D297353CC}">
              <c16:uniqueId val="{00000000-BF25-4BCB-AD65-D04B2A5E64DF}"/>
            </c:ext>
          </c:extLst>
        </c:ser>
        <c:ser>
          <c:idx val="1"/>
          <c:order val="1"/>
          <c:tx>
            <c:strRef>
              <c:f>Sheet1!$A$3</c:f>
              <c:strCache>
                <c:ptCount val="1"/>
                <c:pt idx="0">
                  <c:v>fine locks</c:v>
                </c:pt>
              </c:strCache>
            </c:strRef>
          </c:tx>
          <c:spPr>
            <a:ln w="38100" cap="flat">
              <a:solidFill>
                <a:srgbClr val="FF40FF"/>
              </a:solidFill>
              <a:prstDash val="solid"/>
              <a:round/>
            </a:ln>
            <a:effectLst>
              <a:outerShdw blurRad="12700" dist="38100" dir="2700000" algn="tl">
                <a:srgbClr val="000000">
                  <a:alpha val="100000"/>
                </a:srgbClr>
              </a:outerShdw>
            </a:effectLst>
          </c:spPr>
          <c:marker>
            <c:symbol val="square"/>
            <c:size val="8"/>
            <c:spPr>
              <a:solidFill>
                <a:srgbClr val="FF40FF"/>
              </a:solidFill>
              <a:ln w="12700" cap="flat">
                <a:solidFill>
                  <a:srgbClr val="FF40FF"/>
                </a:solidFill>
                <a:prstDash val="solid"/>
                <a:round/>
              </a:ln>
              <a:effectLst/>
            </c:spPr>
          </c:marker>
          <c:cat>
            <c:strRef>
              <c:f>Sheet1!$B$1:$F$1</c:f>
              <c:strCache>
                <c:ptCount val="5"/>
                <c:pt idx="0">
                  <c:v>1</c:v>
                </c:pt>
                <c:pt idx="1">
                  <c:v>2</c:v>
                </c:pt>
                <c:pt idx="2">
                  <c:v>4</c:v>
                </c:pt>
                <c:pt idx="3">
                  <c:v>8</c:v>
                </c:pt>
                <c:pt idx="4">
                  <c:v>16</c:v>
                </c:pt>
              </c:strCache>
            </c:strRef>
          </c:cat>
          <c:val>
            <c:numRef>
              <c:f>Sheet1!$B$3:$F$3</c:f>
              <c:numCache>
                <c:formatCode>General</c:formatCode>
                <c:ptCount val="5"/>
                <c:pt idx="0">
                  <c:v>0.99947799999999998</c:v>
                </c:pt>
                <c:pt idx="1">
                  <c:v>0.54635800000000001</c:v>
                </c:pt>
                <c:pt idx="2">
                  <c:v>0.29089300000000001</c:v>
                </c:pt>
                <c:pt idx="3">
                  <c:v>0.16350799999999999</c:v>
                </c:pt>
                <c:pt idx="4">
                  <c:v>9.4187000000000007E-2</c:v>
                </c:pt>
              </c:numCache>
            </c:numRef>
          </c:val>
          <c:smooth val="1"/>
          <c:extLst>
            <c:ext xmlns:c16="http://schemas.microsoft.com/office/drawing/2014/chart" uri="{C3380CC4-5D6E-409C-BE32-E72D297353CC}">
              <c16:uniqueId val="{00000001-BF25-4BCB-AD65-D04B2A5E64DF}"/>
            </c:ext>
          </c:extLst>
        </c:ser>
        <c:dLbls>
          <c:showLegendKey val="0"/>
          <c:showVal val="0"/>
          <c:showCatName val="0"/>
          <c:showSerName val="0"/>
          <c:showPercent val="0"/>
          <c:showBubbleSize val="0"/>
        </c:dLbls>
        <c:marker val="1"/>
        <c:smooth val="0"/>
        <c:axId val="2066496504"/>
        <c:axId val="2103031576"/>
      </c:lineChart>
      <c:catAx>
        <c:axId val="2066496504"/>
        <c:scaling>
          <c:orientation val="minMax"/>
        </c:scaling>
        <c:delete val="0"/>
        <c:axPos val="b"/>
        <c:title>
          <c:tx>
            <c:rich>
              <a:bodyPr rot="0"/>
              <a:lstStyle/>
              <a:p>
                <a:pPr>
                  <a:defRPr sz="1800" b="1" i="0" u="none" strike="noStrike">
                    <a:solidFill>
                      <a:srgbClr val="000000"/>
                    </a:solidFill>
                    <a:latin typeface="Arial"/>
                  </a:defRPr>
                </a:pPr>
                <a:r>
                  <a:rPr lang="en-US" sz="1800" b="1" i="0" u="none" strike="noStrike">
                    <a:solidFill>
                      <a:srgbClr val="000000"/>
                    </a:solidFill>
                    <a:latin typeface="Arial"/>
                  </a:rPr>
                  <a:t>Processors</a:t>
                </a:r>
              </a:p>
            </c:rich>
          </c:tx>
          <c:overlay val="1"/>
        </c:title>
        <c:numFmt formatCode="General" sourceLinked="0"/>
        <c:majorTickMark val="out"/>
        <c:minorTickMark val="none"/>
        <c:tickLblPos val="low"/>
        <c:spPr>
          <a:ln w="12700" cap="flat">
            <a:solidFill>
              <a:srgbClr val="000000"/>
            </a:solidFill>
            <a:prstDash val="solid"/>
            <a:round/>
          </a:ln>
        </c:spPr>
        <c:txPr>
          <a:bodyPr rot="0"/>
          <a:lstStyle/>
          <a:p>
            <a:pPr>
              <a:defRPr sz="1800" b="0" i="0" u="none" strike="noStrike">
                <a:solidFill>
                  <a:srgbClr val="000000"/>
                </a:solidFill>
                <a:latin typeface="Arial"/>
              </a:defRPr>
            </a:pPr>
            <a:endParaRPr lang="en-US"/>
          </a:p>
        </c:txPr>
        <c:crossAx val="2103031576"/>
        <c:crosses val="autoZero"/>
        <c:auto val="1"/>
        <c:lblAlgn val="ctr"/>
        <c:lblOffset val="100"/>
        <c:noMultiLvlLbl val="1"/>
      </c:catAx>
      <c:valAx>
        <c:axId val="2103031576"/>
        <c:scaling>
          <c:orientation val="minMax"/>
          <c:max val="1"/>
        </c:scaling>
        <c:delete val="0"/>
        <c:axPos val="l"/>
        <c:majorGridlines>
          <c:spPr>
            <a:ln w="12700" cap="flat">
              <a:solidFill>
                <a:srgbClr val="000000"/>
              </a:solidFill>
              <a:prstDash val="solid"/>
              <a:round/>
            </a:ln>
          </c:spPr>
        </c:majorGridlines>
        <c:title>
          <c:tx>
            <c:rich>
              <a:bodyPr rot="-5400000"/>
              <a:lstStyle/>
              <a:p>
                <a:pPr>
                  <a:defRPr sz="1800" b="1" i="0" u="none" strike="noStrike">
                    <a:solidFill>
                      <a:srgbClr val="000000"/>
                    </a:solidFill>
                    <a:latin typeface="Arial"/>
                  </a:defRPr>
                </a:pPr>
                <a:r>
                  <a:rPr lang="en-US" sz="1800" b="1" i="0" u="none" strike="noStrike">
                    <a:solidFill>
                      <a:srgbClr val="000000"/>
                    </a:solidFill>
                    <a:latin typeface="Arial"/>
                  </a:rPr>
                  <a:t>Execution Time</a:t>
                </a:r>
              </a:p>
            </c:rich>
          </c:tx>
          <c:overlay val="1"/>
        </c:title>
        <c:numFmt formatCode="0.0000" sourceLinked="0"/>
        <c:majorTickMark val="out"/>
        <c:minorTickMark val="none"/>
        <c:tickLblPos val="nextTo"/>
        <c:spPr>
          <a:ln w="12700" cap="flat">
            <a:solidFill>
              <a:srgbClr val="000000"/>
            </a:solidFill>
            <a:prstDash val="solid"/>
            <a:round/>
          </a:ln>
        </c:spPr>
        <c:txPr>
          <a:bodyPr rot="0"/>
          <a:lstStyle/>
          <a:p>
            <a:pPr>
              <a:defRPr sz="1800" b="0" i="0" u="none" strike="noStrike">
                <a:solidFill>
                  <a:srgbClr val="000000"/>
                </a:solidFill>
                <a:latin typeface="Arial"/>
              </a:defRPr>
            </a:pPr>
            <a:endParaRPr lang="en-US"/>
          </a:p>
        </c:txPr>
        <c:crossAx val="2066496504"/>
        <c:crosses val="autoZero"/>
        <c:crossBetween val="midCat"/>
        <c:majorUnit val="0.25"/>
        <c:minorUnit val="0.125"/>
      </c:valAx>
      <c:spPr>
        <a:solidFill>
          <a:srgbClr val="FFFFFF"/>
        </a:solidFill>
        <a:ln w="12700" cap="flat">
          <a:noFill/>
          <a:miter lim="400000"/>
        </a:ln>
        <a:effectLst/>
      </c:spPr>
    </c:plotArea>
    <c:legend>
      <c:legendPos val="t"/>
      <c:layout>
        <c:manualLayout>
          <c:xMode val="edge"/>
          <c:yMode val="edge"/>
          <c:x val="0.34068300000000001"/>
          <c:y val="0"/>
          <c:w val="0.47395799999999999"/>
          <c:h val="8.3150000000000002E-2"/>
        </c:manualLayout>
      </c:layout>
      <c:overlay val="1"/>
      <c:spPr>
        <a:solidFill>
          <a:srgbClr val="FFFFFF"/>
        </a:solidFill>
        <a:ln w="12700" cap="flat">
          <a:solidFill>
            <a:srgbClr val="000000"/>
          </a:solidFill>
          <a:prstDash val="solid"/>
          <a:round/>
        </a:ln>
        <a:effectLst/>
      </c:spPr>
      <c:txPr>
        <a:bodyPr rot="0"/>
        <a:lstStyle/>
        <a:p>
          <a:pPr>
            <a:defRPr sz="1800" b="1" i="0" u="none" strike="noStrike">
              <a:solidFill>
                <a:srgbClr val="000000"/>
              </a:solidFill>
              <a:latin typeface="Arial"/>
            </a:defRPr>
          </a:pPr>
          <a:endParaRPr lang="en-US"/>
        </a:p>
      </c:txPr>
    </c:legend>
    <c:plotVisOnly val="1"/>
    <c:dispBlanksAs val="gap"/>
    <c:showDLblsOverMax val="1"/>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c:style val="2"/>
  <c:chart>
    <c:autoTitleDeleted val="1"/>
    <c:plotArea>
      <c:layout>
        <c:manualLayout>
          <c:layoutTarget val="inner"/>
          <c:xMode val="edge"/>
          <c:yMode val="edge"/>
          <c:x val="0.135264"/>
          <c:y val="0.120419"/>
          <c:w val="0.85116099999999995"/>
          <c:h val="0.69858500000000001"/>
        </c:manualLayout>
      </c:layout>
      <c:lineChart>
        <c:grouping val="standard"/>
        <c:varyColors val="0"/>
        <c:ser>
          <c:idx val="0"/>
          <c:order val="0"/>
          <c:tx>
            <c:strRef>
              <c:f>Sheet1!$A$2</c:f>
              <c:strCache>
                <c:ptCount val="1"/>
                <c:pt idx="0">
                  <c:v>coarse locks</c:v>
                </c:pt>
              </c:strCache>
            </c:strRef>
          </c:tx>
          <c:spPr>
            <a:ln w="38100" cap="flat">
              <a:solidFill>
                <a:srgbClr val="011993"/>
              </a:solidFill>
              <a:prstDash val="solid"/>
              <a:round/>
            </a:ln>
            <a:effectLst>
              <a:outerShdw blurRad="12700" dist="38100" dir="2700000" algn="tl">
                <a:srgbClr val="000000">
                  <a:alpha val="100000"/>
                </a:srgbClr>
              </a:outerShdw>
            </a:effectLst>
          </c:spPr>
          <c:marker>
            <c:symbol val="diamond"/>
            <c:size val="8"/>
            <c:spPr>
              <a:solidFill>
                <a:srgbClr val="011993"/>
              </a:solidFill>
              <a:ln w="12700" cap="flat">
                <a:solidFill>
                  <a:srgbClr val="011993"/>
                </a:solidFill>
                <a:prstDash val="solid"/>
                <a:round/>
              </a:ln>
              <a:effectLst/>
            </c:spPr>
          </c:marker>
          <c:cat>
            <c:strRef>
              <c:f>Sheet1!$B$1:$F$1</c:f>
              <c:strCache>
                <c:ptCount val="5"/>
                <c:pt idx="0">
                  <c:v>1</c:v>
                </c:pt>
                <c:pt idx="1">
                  <c:v>2</c:v>
                </c:pt>
                <c:pt idx="2">
                  <c:v>4</c:v>
                </c:pt>
                <c:pt idx="3">
                  <c:v>8</c:v>
                </c:pt>
                <c:pt idx="4">
                  <c:v>16</c:v>
                </c:pt>
              </c:strCache>
            </c:strRef>
          </c:cat>
          <c:val>
            <c:numRef>
              <c:f>Sheet1!$B$2:$F$2</c:f>
              <c:numCache>
                <c:formatCode>General</c:formatCode>
                <c:ptCount val="5"/>
                <c:pt idx="0">
                  <c:v>1</c:v>
                </c:pt>
                <c:pt idx="1">
                  <c:v>1.100983</c:v>
                </c:pt>
                <c:pt idx="2">
                  <c:v>1.1105769999999999</c:v>
                </c:pt>
                <c:pt idx="3">
                  <c:v>1.2817860000000001</c:v>
                </c:pt>
                <c:pt idx="4">
                  <c:v>1.337448</c:v>
                </c:pt>
              </c:numCache>
            </c:numRef>
          </c:val>
          <c:smooth val="0"/>
          <c:extLst>
            <c:ext xmlns:c16="http://schemas.microsoft.com/office/drawing/2014/chart" uri="{C3380CC4-5D6E-409C-BE32-E72D297353CC}">
              <c16:uniqueId val="{00000000-8218-4E4F-9817-C08C6BA82C00}"/>
            </c:ext>
          </c:extLst>
        </c:ser>
        <c:ser>
          <c:idx val="1"/>
          <c:order val="1"/>
          <c:tx>
            <c:strRef>
              <c:f>Sheet1!$A$3</c:f>
              <c:strCache>
                <c:ptCount val="1"/>
                <c:pt idx="0">
                  <c:v>fine locks</c:v>
                </c:pt>
              </c:strCache>
            </c:strRef>
          </c:tx>
          <c:spPr>
            <a:ln w="38100" cap="flat">
              <a:solidFill>
                <a:srgbClr val="FF40FF"/>
              </a:solidFill>
              <a:prstDash val="solid"/>
              <a:round/>
            </a:ln>
            <a:effectLst>
              <a:outerShdw blurRad="12700" dist="38100" dir="2700000" algn="tl">
                <a:srgbClr val="000000">
                  <a:alpha val="100000"/>
                </a:srgbClr>
              </a:outerShdw>
            </a:effectLst>
          </c:spPr>
          <c:marker>
            <c:symbol val="square"/>
            <c:size val="8"/>
            <c:spPr>
              <a:solidFill>
                <a:srgbClr val="FF40FF"/>
              </a:solidFill>
              <a:ln w="12700" cap="flat">
                <a:solidFill>
                  <a:srgbClr val="FF40FF"/>
                </a:solidFill>
                <a:prstDash val="solid"/>
                <a:round/>
              </a:ln>
              <a:effectLst/>
            </c:spPr>
          </c:marker>
          <c:cat>
            <c:strRef>
              <c:f>Sheet1!$B$1:$F$1</c:f>
              <c:strCache>
                <c:ptCount val="5"/>
                <c:pt idx="0">
                  <c:v>1</c:v>
                </c:pt>
                <c:pt idx="1">
                  <c:v>2</c:v>
                </c:pt>
                <c:pt idx="2">
                  <c:v>4</c:v>
                </c:pt>
                <c:pt idx="3">
                  <c:v>8</c:v>
                </c:pt>
                <c:pt idx="4">
                  <c:v>16</c:v>
                </c:pt>
              </c:strCache>
            </c:strRef>
          </c:cat>
          <c:val>
            <c:numRef>
              <c:f>Sheet1!$B$3:$F$3</c:f>
              <c:numCache>
                <c:formatCode>General</c:formatCode>
                <c:ptCount val="5"/>
                <c:pt idx="0">
                  <c:v>4.0022859999999989</c:v>
                </c:pt>
                <c:pt idx="1">
                  <c:v>2.3011400000000002</c:v>
                </c:pt>
                <c:pt idx="2">
                  <c:v>1.250264</c:v>
                </c:pt>
                <c:pt idx="3">
                  <c:v>0.73661600000000005</c:v>
                </c:pt>
                <c:pt idx="4">
                  <c:v>0.598719</c:v>
                </c:pt>
              </c:numCache>
            </c:numRef>
          </c:val>
          <c:smooth val="0"/>
          <c:extLst>
            <c:ext xmlns:c16="http://schemas.microsoft.com/office/drawing/2014/chart" uri="{C3380CC4-5D6E-409C-BE32-E72D297353CC}">
              <c16:uniqueId val="{00000001-8218-4E4F-9817-C08C6BA82C00}"/>
            </c:ext>
          </c:extLst>
        </c:ser>
        <c:dLbls>
          <c:showLegendKey val="0"/>
          <c:showVal val="0"/>
          <c:showCatName val="0"/>
          <c:showSerName val="0"/>
          <c:showPercent val="0"/>
          <c:showBubbleSize val="0"/>
        </c:dLbls>
        <c:marker val="1"/>
        <c:smooth val="0"/>
        <c:axId val="2105586040"/>
        <c:axId val="2106055400"/>
      </c:lineChart>
      <c:catAx>
        <c:axId val="2105586040"/>
        <c:scaling>
          <c:orientation val="minMax"/>
        </c:scaling>
        <c:delete val="0"/>
        <c:axPos val="b"/>
        <c:title>
          <c:tx>
            <c:rich>
              <a:bodyPr rot="0"/>
              <a:lstStyle/>
              <a:p>
                <a:pPr>
                  <a:defRPr sz="1800" b="1" i="0" u="none" strike="noStrike">
                    <a:solidFill>
                      <a:srgbClr val="000000"/>
                    </a:solidFill>
                    <a:latin typeface="Arial"/>
                  </a:defRPr>
                </a:pPr>
                <a:r>
                  <a:rPr lang="en-US" sz="1800" b="1" i="0" u="none" strike="noStrike">
                    <a:solidFill>
                      <a:srgbClr val="000000"/>
                    </a:solidFill>
                    <a:latin typeface="Arial"/>
                  </a:rPr>
                  <a:t>Processors</a:t>
                </a:r>
              </a:p>
            </c:rich>
          </c:tx>
          <c:overlay val="1"/>
        </c:title>
        <c:numFmt formatCode="General" sourceLinked="0"/>
        <c:majorTickMark val="out"/>
        <c:minorTickMark val="none"/>
        <c:tickLblPos val="low"/>
        <c:spPr>
          <a:ln w="12700" cap="flat">
            <a:solidFill>
              <a:srgbClr val="000000"/>
            </a:solidFill>
            <a:prstDash val="solid"/>
            <a:round/>
          </a:ln>
        </c:spPr>
        <c:txPr>
          <a:bodyPr rot="0"/>
          <a:lstStyle/>
          <a:p>
            <a:pPr>
              <a:defRPr sz="1800" b="0" i="0" u="none" strike="noStrike">
                <a:solidFill>
                  <a:srgbClr val="000000"/>
                </a:solidFill>
                <a:latin typeface="Arial"/>
              </a:defRPr>
            </a:pPr>
            <a:endParaRPr lang="en-US"/>
          </a:p>
        </c:txPr>
        <c:crossAx val="2106055400"/>
        <c:crosses val="autoZero"/>
        <c:auto val="1"/>
        <c:lblAlgn val="ctr"/>
        <c:lblOffset val="100"/>
        <c:noMultiLvlLbl val="1"/>
      </c:catAx>
      <c:valAx>
        <c:axId val="2106055400"/>
        <c:scaling>
          <c:orientation val="minMax"/>
        </c:scaling>
        <c:delete val="0"/>
        <c:axPos val="l"/>
        <c:majorGridlines>
          <c:spPr>
            <a:ln w="12700" cap="flat">
              <a:solidFill>
                <a:srgbClr val="000000"/>
              </a:solidFill>
              <a:prstDash val="solid"/>
              <a:round/>
            </a:ln>
          </c:spPr>
        </c:majorGridlines>
        <c:title>
          <c:tx>
            <c:rich>
              <a:bodyPr rot="-5400000"/>
              <a:lstStyle/>
              <a:p>
                <a:pPr>
                  <a:defRPr sz="1800" b="1" i="0" u="none" strike="noStrike">
                    <a:solidFill>
                      <a:srgbClr val="000000"/>
                    </a:solidFill>
                    <a:latin typeface="Arial"/>
                  </a:defRPr>
                </a:pPr>
                <a:r>
                  <a:rPr lang="en-US" sz="1800" b="1" i="0" u="none" strike="noStrike">
                    <a:solidFill>
                      <a:srgbClr val="000000"/>
                    </a:solidFill>
                    <a:latin typeface="Arial"/>
                  </a:rPr>
                  <a:t>Execution Time</a:t>
                </a:r>
              </a:p>
            </c:rich>
          </c:tx>
          <c:overlay val="1"/>
        </c:title>
        <c:numFmt formatCode="0.0000" sourceLinked="0"/>
        <c:majorTickMark val="out"/>
        <c:minorTickMark val="none"/>
        <c:tickLblPos val="nextTo"/>
        <c:spPr>
          <a:ln w="12700" cap="flat">
            <a:solidFill>
              <a:srgbClr val="000000"/>
            </a:solidFill>
            <a:prstDash val="solid"/>
            <a:round/>
          </a:ln>
        </c:spPr>
        <c:txPr>
          <a:bodyPr rot="0"/>
          <a:lstStyle/>
          <a:p>
            <a:pPr>
              <a:defRPr sz="1800" b="0" i="0" u="none" strike="noStrike">
                <a:solidFill>
                  <a:srgbClr val="000000"/>
                </a:solidFill>
                <a:latin typeface="Arial"/>
              </a:defRPr>
            </a:pPr>
            <a:endParaRPr lang="en-US"/>
          </a:p>
        </c:txPr>
        <c:crossAx val="2105586040"/>
        <c:crosses val="autoZero"/>
        <c:crossBetween val="midCat"/>
        <c:majorUnit val="1.25"/>
        <c:minorUnit val="0.625"/>
      </c:valAx>
      <c:spPr>
        <a:solidFill>
          <a:srgbClr val="FFFFFF"/>
        </a:solidFill>
        <a:ln w="12700" cap="flat">
          <a:solidFill>
            <a:srgbClr val="000000"/>
          </a:solidFill>
          <a:prstDash val="solid"/>
          <a:round/>
        </a:ln>
        <a:effectLst/>
      </c:spPr>
    </c:plotArea>
    <c:legend>
      <c:legendPos val="t"/>
      <c:layout>
        <c:manualLayout>
          <c:xMode val="edge"/>
          <c:yMode val="edge"/>
          <c:x val="0.33014500000000002"/>
          <c:y val="0"/>
          <c:w val="0.47395799999999999"/>
          <c:h val="8.3111199999999996E-2"/>
        </c:manualLayout>
      </c:layout>
      <c:overlay val="1"/>
      <c:spPr>
        <a:solidFill>
          <a:srgbClr val="FFFFFF"/>
        </a:solidFill>
        <a:ln w="12700" cap="flat">
          <a:solidFill>
            <a:srgbClr val="000000"/>
          </a:solidFill>
          <a:prstDash val="solid"/>
          <a:round/>
        </a:ln>
        <a:effectLst/>
      </c:spPr>
      <c:txPr>
        <a:bodyPr rot="0"/>
        <a:lstStyle/>
        <a:p>
          <a:pPr>
            <a:defRPr sz="1800" b="1" i="0" u="none" strike="noStrike">
              <a:solidFill>
                <a:srgbClr val="000000"/>
              </a:solidFill>
              <a:latin typeface="Arial"/>
            </a:defRPr>
          </a:pPr>
          <a:endParaRPr lang="en-US"/>
        </a:p>
      </c:txPr>
    </c:legend>
    <c:plotVisOnly val="1"/>
    <c:dispBlanksAs val="gap"/>
    <c:showDLblsOverMax val="1"/>
  </c:chart>
  <c:spPr>
    <a:no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c:style val="2"/>
  <c:chart>
    <c:autoTitleDeleted val="1"/>
    <c:plotArea>
      <c:layout>
        <c:manualLayout>
          <c:layoutTarget val="inner"/>
          <c:xMode val="edge"/>
          <c:yMode val="edge"/>
          <c:x val="0.14493900000000001"/>
          <c:y val="0.12145499999999999"/>
          <c:w val="0.84039399999999997"/>
          <c:h val="0.69230499999999995"/>
        </c:manualLayout>
      </c:layout>
      <c:lineChart>
        <c:grouping val="standard"/>
        <c:varyColors val="0"/>
        <c:ser>
          <c:idx val="0"/>
          <c:order val="0"/>
          <c:tx>
            <c:strRef>
              <c:f>Sheet1!$A$2</c:f>
              <c:strCache>
                <c:ptCount val="1"/>
                <c:pt idx="0">
                  <c:v>coarse locks</c:v>
                </c:pt>
              </c:strCache>
            </c:strRef>
          </c:tx>
          <c:spPr>
            <a:ln w="38100" cap="flat">
              <a:solidFill>
                <a:srgbClr val="011993"/>
              </a:solidFill>
              <a:prstDash val="solid"/>
              <a:round/>
            </a:ln>
            <a:effectLst>
              <a:outerShdw blurRad="12700" dist="38100" dir="2700000" algn="tl">
                <a:srgbClr val="000000">
                  <a:alpha val="100000"/>
                </a:srgbClr>
              </a:outerShdw>
            </a:effectLst>
          </c:spPr>
          <c:marker>
            <c:symbol val="diamond"/>
            <c:size val="8"/>
            <c:spPr>
              <a:solidFill>
                <a:srgbClr val="011993"/>
              </a:solidFill>
              <a:ln w="25400" cap="flat">
                <a:solidFill>
                  <a:srgbClr val="011993"/>
                </a:solidFill>
                <a:prstDash val="solid"/>
                <a:round/>
              </a:ln>
              <a:effectLst/>
            </c:spPr>
          </c:marker>
          <c:cat>
            <c:strRef>
              <c:f>Sheet1!$B$1:$F$1</c:f>
              <c:strCache>
                <c:ptCount val="5"/>
                <c:pt idx="0">
                  <c:v>1</c:v>
                </c:pt>
                <c:pt idx="1">
                  <c:v>2</c:v>
                </c:pt>
                <c:pt idx="2">
                  <c:v>4</c:v>
                </c:pt>
                <c:pt idx="3">
                  <c:v>8</c:v>
                </c:pt>
                <c:pt idx="4">
                  <c:v>16</c:v>
                </c:pt>
              </c:strCache>
            </c:strRef>
          </c:cat>
          <c:val>
            <c:numRef>
              <c:f>Sheet1!$B$2:$F$2</c:f>
              <c:numCache>
                <c:formatCode>General</c:formatCode>
                <c:ptCount val="5"/>
                <c:pt idx="0">
                  <c:v>1</c:v>
                </c:pt>
                <c:pt idx="1">
                  <c:v>0.896953</c:v>
                </c:pt>
                <c:pt idx="2">
                  <c:v>0.86912800000000001</c:v>
                </c:pt>
                <c:pt idx="3">
                  <c:v>0.90357100000000001</c:v>
                </c:pt>
                <c:pt idx="4">
                  <c:v>0.93679400000000002</c:v>
                </c:pt>
              </c:numCache>
            </c:numRef>
          </c:val>
          <c:smooth val="0"/>
          <c:extLst>
            <c:ext xmlns:c16="http://schemas.microsoft.com/office/drawing/2014/chart" uri="{C3380CC4-5D6E-409C-BE32-E72D297353CC}">
              <c16:uniqueId val="{00000000-74E3-4D7E-B2FA-5AE702AF41BC}"/>
            </c:ext>
          </c:extLst>
        </c:ser>
        <c:ser>
          <c:idx val="1"/>
          <c:order val="1"/>
          <c:tx>
            <c:strRef>
              <c:f>Sheet1!$A$3</c:f>
              <c:strCache>
                <c:ptCount val="1"/>
                <c:pt idx="0">
                  <c:v>fine locks</c:v>
                </c:pt>
              </c:strCache>
            </c:strRef>
          </c:tx>
          <c:spPr>
            <a:ln w="38100" cap="flat">
              <a:solidFill>
                <a:srgbClr val="FF40FF"/>
              </a:solidFill>
              <a:prstDash val="solid"/>
              <a:round/>
            </a:ln>
            <a:effectLst>
              <a:outerShdw blurRad="12700" dist="38100" dir="2700000" algn="tl">
                <a:srgbClr val="000000">
                  <a:alpha val="100000"/>
                </a:srgbClr>
              </a:outerShdw>
            </a:effectLst>
          </c:spPr>
          <c:marker>
            <c:symbol val="square"/>
            <c:size val="8"/>
            <c:spPr>
              <a:solidFill>
                <a:srgbClr val="FF40FF"/>
              </a:solidFill>
              <a:ln w="25400" cap="flat">
                <a:solidFill>
                  <a:srgbClr val="FF40FF"/>
                </a:solidFill>
                <a:prstDash val="solid"/>
                <a:round/>
              </a:ln>
              <a:effectLst/>
            </c:spPr>
          </c:marker>
          <c:cat>
            <c:strRef>
              <c:f>Sheet1!$B$1:$F$1</c:f>
              <c:strCache>
                <c:ptCount val="5"/>
                <c:pt idx="0">
                  <c:v>1</c:v>
                </c:pt>
                <c:pt idx="1">
                  <c:v>2</c:v>
                </c:pt>
                <c:pt idx="2">
                  <c:v>4</c:v>
                </c:pt>
                <c:pt idx="3">
                  <c:v>8</c:v>
                </c:pt>
                <c:pt idx="4">
                  <c:v>16</c:v>
                </c:pt>
              </c:strCache>
            </c:strRef>
          </c:cat>
          <c:val>
            <c:numRef>
              <c:f>Sheet1!$B$3:$F$3</c:f>
              <c:numCache>
                <c:formatCode>General</c:formatCode>
                <c:ptCount val="5"/>
                <c:pt idx="0">
                  <c:v>0.99947799999999998</c:v>
                </c:pt>
                <c:pt idx="1">
                  <c:v>0.54635800000000001</c:v>
                </c:pt>
                <c:pt idx="2">
                  <c:v>0.29089300000000001</c:v>
                </c:pt>
                <c:pt idx="3">
                  <c:v>0.16350799999999999</c:v>
                </c:pt>
                <c:pt idx="4">
                  <c:v>9.4187000000000007E-2</c:v>
                </c:pt>
              </c:numCache>
            </c:numRef>
          </c:val>
          <c:smooth val="0"/>
          <c:extLst>
            <c:ext xmlns:c16="http://schemas.microsoft.com/office/drawing/2014/chart" uri="{C3380CC4-5D6E-409C-BE32-E72D297353CC}">
              <c16:uniqueId val="{00000001-74E3-4D7E-B2FA-5AE702AF41BC}"/>
            </c:ext>
          </c:extLst>
        </c:ser>
        <c:ser>
          <c:idx val="2"/>
          <c:order val="2"/>
          <c:tx>
            <c:strRef>
              <c:f>Sheet1!$A$4</c:f>
              <c:strCache>
                <c:ptCount val="1"/>
                <c:pt idx="0">
                  <c:v>TCC</c:v>
                </c:pt>
              </c:strCache>
            </c:strRef>
          </c:tx>
          <c:spPr>
            <a:ln w="38100" cap="flat">
              <a:solidFill>
                <a:srgbClr val="FFA900"/>
              </a:solidFill>
              <a:prstDash val="solid"/>
              <a:round/>
            </a:ln>
            <a:effectLst>
              <a:outerShdw blurRad="12700" dist="38100" dir="2700000" algn="tl">
                <a:srgbClr val="000000">
                  <a:alpha val="100000"/>
                </a:srgbClr>
              </a:outerShdw>
            </a:effectLst>
          </c:spPr>
          <c:marker>
            <c:symbol val="triangle"/>
            <c:size val="8"/>
            <c:spPr>
              <a:solidFill>
                <a:srgbClr val="FFA900"/>
              </a:solidFill>
              <a:ln w="25400" cap="flat">
                <a:solidFill>
                  <a:srgbClr val="FFA900"/>
                </a:solidFill>
                <a:prstDash val="solid"/>
                <a:round/>
              </a:ln>
              <a:effectLst/>
            </c:spPr>
          </c:marker>
          <c:cat>
            <c:strRef>
              <c:f>Sheet1!$B$1:$F$1</c:f>
              <c:strCache>
                <c:ptCount val="5"/>
                <c:pt idx="0">
                  <c:v>1</c:v>
                </c:pt>
                <c:pt idx="1">
                  <c:v>2</c:v>
                </c:pt>
                <c:pt idx="2">
                  <c:v>4</c:v>
                </c:pt>
                <c:pt idx="3">
                  <c:v>8</c:v>
                </c:pt>
                <c:pt idx="4">
                  <c:v>16</c:v>
                </c:pt>
              </c:strCache>
            </c:strRef>
          </c:cat>
          <c:val>
            <c:numRef>
              <c:f>Sheet1!$B$4:$F$4</c:f>
              <c:numCache>
                <c:formatCode>General</c:formatCode>
                <c:ptCount val="5"/>
                <c:pt idx="0">
                  <c:v>1.001331</c:v>
                </c:pt>
                <c:pt idx="1">
                  <c:v>0.51606700000000005</c:v>
                </c:pt>
                <c:pt idx="2">
                  <c:v>0.28462599999999999</c:v>
                </c:pt>
                <c:pt idx="3">
                  <c:v>0.150365</c:v>
                </c:pt>
                <c:pt idx="4">
                  <c:v>8.0740000000000006E-2</c:v>
                </c:pt>
              </c:numCache>
            </c:numRef>
          </c:val>
          <c:smooth val="0"/>
          <c:extLst>
            <c:ext xmlns:c16="http://schemas.microsoft.com/office/drawing/2014/chart" uri="{C3380CC4-5D6E-409C-BE32-E72D297353CC}">
              <c16:uniqueId val="{00000002-74E3-4D7E-B2FA-5AE702AF41BC}"/>
            </c:ext>
          </c:extLst>
        </c:ser>
        <c:dLbls>
          <c:showLegendKey val="0"/>
          <c:showVal val="0"/>
          <c:showCatName val="0"/>
          <c:showSerName val="0"/>
          <c:showPercent val="0"/>
          <c:showBubbleSize val="0"/>
        </c:dLbls>
        <c:marker val="1"/>
        <c:smooth val="0"/>
        <c:axId val="2110991432"/>
        <c:axId val="2110998808"/>
      </c:lineChart>
      <c:catAx>
        <c:axId val="2110991432"/>
        <c:scaling>
          <c:orientation val="minMax"/>
        </c:scaling>
        <c:delete val="0"/>
        <c:axPos val="b"/>
        <c:title>
          <c:tx>
            <c:rich>
              <a:bodyPr rot="0"/>
              <a:lstStyle/>
              <a:p>
                <a:pPr>
                  <a:defRPr sz="2000" b="1" i="0" u="none" strike="noStrike">
                    <a:solidFill>
                      <a:srgbClr val="000000"/>
                    </a:solidFill>
                    <a:latin typeface="Arial"/>
                  </a:defRPr>
                </a:pPr>
                <a:r>
                  <a:rPr lang="en-US" sz="2000" b="1" i="0" u="none" strike="noStrike">
                    <a:solidFill>
                      <a:srgbClr val="000000"/>
                    </a:solidFill>
                    <a:latin typeface="Arial"/>
                  </a:rPr>
                  <a:t>Processors</a:t>
                </a:r>
              </a:p>
            </c:rich>
          </c:tx>
          <c:overlay val="1"/>
        </c:title>
        <c:numFmt formatCode="General" sourceLinked="0"/>
        <c:majorTickMark val="out"/>
        <c:minorTickMark val="none"/>
        <c:tickLblPos val="low"/>
        <c:spPr>
          <a:ln w="12700" cap="flat">
            <a:solidFill>
              <a:srgbClr val="000000"/>
            </a:solidFill>
            <a:prstDash val="solid"/>
            <a:round/>
          </a:ln>
        </c:spPr>
        <c:txPr>
          <a:bodyPr rot="0"/>
          <a:lstStyle/>
          <a:p>
            <a:pPr>
              <a:defRPr sz="2000" b="0" i="0" u="none" strike="noStrike">
                <a:solidFill>
                  <a:srgbClr val="000000"/>
                </a:solidFill>
                <a:latin typeface="Arial"/>
              </a:defRPr>
            </a:pPr>
            <a:endParaRPr lang="en-US"/>
          </a:p>
        </c:txPr>
        <c:crossAx val="2110998808"/>
        <c:crosses val="autoZero"/>
        <c:auto val="1"/>
        <c:lblAlgn val="ctr"/>
        <c:lblOffset val="100"/>
        <c:noMultiLvlLbl val="1"/>
      </c:catAx>
      <c:valAx>
        <c:axId val="2110998808"/>
        <c:scaling>
          <c:orientation val="minMax"/>
          <c:max val="1"/>
        </c:scaling>
        <c:delete val="0"/>
        <c:axPos val="l"/>
        <c:majorGridlines>
          <c:spPr>
            <a:ln w="12700" cap="flat">
              <a:solidFill>
                <a:srgbClr val="000000"/>
              </a:solidFill>
              <a:prstDash val="solid"/>
              <a:round/>
            </a:ln>
          </c:spPr>
        </c:majorGridlines>
        <c:title>
          <c:tx>
            <c:rich>
              <a:bodyPr rot="-5400000"/>
              <a:lstStyle/>
              <a:p>
                <a:pPr>
                  <a:defRPr sz="2000" b="1" i="0" u="none" strike="noStrike">
                    <a:solidFill>
                      <a:srgbClr val="000000"/>
                    </a:solidFill>
                    <a:latin typeface="Arial"/>
                  </a:defRPr>
                </a:pPr>
                <a:r>
                  <a:rPr lang="en-US" sz="2000" b="1" i="0" u="none" strike="noStrike">
                    <a:solidFill>
                      <a:srgbClr val="000000"/>
                    </a:solidFill>
                    <a:latin typeface="Arial"/>
                  </a:rPr>
                  <a:t>Execution Time</a:t>
                </a:r>
              </a:p>
            </c:rich>
          </c:tx>
          <c:overlay val="1"/>
        </c:title>
        <c:numFmt formatCode="0.0000" sourceLinked="0"/>
        <c:majorTickMark val="out"/>
        <c:minorTickMark val="none"/>
        <c:tickLblPos val="nextTo"/>
        <c:spPr>
          <a:ln w="12700" cap="flat">
            <a:solidFill>
              <a:srgbClr val="000000"/>
            </a:solidFill>
            <a:prstDash val="solid"/>
            <a:round/>
          </a:ln>
        </c:spPr>
        <c:txPr>
          <a:bodyPr rot="0"/>
          <a:lstStyle/>
          <a:p>
            <a:pPr>
              <a:defRPr sz="2000" b="0" i="0" u="none" strike="noStrike">
                <a:solidFill>
                  <a:srgbClr val="000000"/>
                </a:solidFill>
                <a:latin typeface="Arial"/>
              </a:defRPr>
            </a:pPr>
            <a:endParaRPr lang="en-US"/>
          </a:p>
        </c:txPr>
        <c:crossAx val="2110991432"/>
        <c:crosses val="autoZero"/>
        <c:crossBetween val="midCat"/>
        <c:majorUnit val="0.25"/>
        <c:minorUnit val="0.125"/>
      </c:valAx>
      <c:spPr>
        <a:solidFill>
          <a:srgbClr val="FFFFFF"/>
        </a:solidFill>
        <a:ln w="12700" cap="flat">
          <a:noFill/>
          <a:miter lim="400000"/>
        </a:ln>
        <a:effectLst/>
      </c:spPr>
    </c:plotArea>
    <c:legend>
      <c:legendPos val="t"/>
      <c:layout>
        <c:manualLayout>
          <c:xMode val="edge"/>
          <c:yMode val="edge"/>
          <c:x val="0.28381600000000001"/>
          <c:y val="0"/>
          <c:w val="0.59024699999999997"/>
          <c:h val="8.46166E-2"/>
        </c:manualLayout>
      </c:layout>
      <c:overlay val="1"/>
      <c:spPr>
        <a:solidFill>
          <a:srgbClr val="FFFFFF"/>
        </a:solidFill>
        <a:ln w="12700" cap="flat">
          <a:solidFill>
            <a:srgbClr val="000000"/>
          </a:solidFill>
          <a:prstDash val="solid"/>
          <a:round/>
        </a:ln>
        <a:effectLst/>
      </c:spPr>
      <c:txPr>
        <a:bodyPr rot="0"/>
        <a:lstStyle/>
        <a:p>
          <a:pPr>
            <a:defRPr sz="2000" b="0" i="0" u="none" strike="noStrike">
              <a:solidFill>
                <a:srgbClr val="000000"/>
              </a:solidFill>
              <a:latin typeface="Arial"/>
            </a:defRPr>
          </a:pPr>
          <a:endParaRPr lang="en-US"/>
        </a:p>
      </c:txPr>
    </c:legend>
    <c:plotVisOnly val="1"/>
    <c:dispBlanksAs val="gap"/>
    <c:showDLblsOverMax val="1"/>
  </c:chart>
  <c:spPr>
    <a:noFill/>
    <a:ln>
      <a:noFill/>
    </a:ln>
    <a:effectLst/>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c:style val="2"/>
  <c:chart>
    <c:autoTitleDeleted val="1"/>
    <c:plotArea>
      <c:layout>
        <c:manualLayout>
          <c:layoutTarget val="inner"/>
          <c:xMode val="edge"/>
          <c:yMode val="edge"/>
          <c:x val="0.145675"/>
          <c:y val="0.120703"/>
          <c:w val="0.839584"/>
          <c:h val="0.69189199999999995"/>
        </c:manualLayout>
      </c:layout>
      <c:lineChart>
        <c:grouping val="standard"/>
        <c:varyColors val="0"/>
        <c:ser>
          <c:idx val="0"/>
          <c:order val="0"/>
          <c:tx>
            <c:strRef>
              <c:f>Sheet1!$A$2</c:f>
              <c:strCache>
                <c:ptCount val="1"/>
                <c:pt idx="0">
                  <c:v>coarse locks</c:v>
                </c:pt>
              </c:strCache>
            </c:strRef>
          </c:tx>
          <c:spPr>
            <a:ln w="38100" cap="flat">
              <a:solidFill>
                <a:srgbClr val="011993"/>
              </a:solidFill>
              <a:prstDash val="solid"/>
              <a:round/>
            </a:ln>
            <a:effectLst>
              <a:outerShdw blurRad="12700" dist="38100" dir="2700000" algn="tl">
                <a:srgbClr val="000000">
                  <a:alpha val="100000"/>
                </a:srgbClr>
              </a:outerShdw>
            </a:effectLst>
          </c:spPr>
          <c:marker>
            <c:symbol val="diamond"/>
            <c:size val="8"/>
            <c:spPr>
              <a:solidFill>
                <a:srgbClr val="011993"/>
              </a:solidFill>
              <a:ln w="25400" cap="flat">
                <a:solidFill>
                  <a:srgbClr val="011993"/>
                </a:solidFill>
                <a:prstDash val="solid"/>
                <a:round/>
              </a:ln>
              <a:effectLst/>
            </c:spPr>
          </c:marker>
          <c:cat>
            <c:strRef>
              <c:f>Sheet1!$B$1:$F$1</c:f>
              <c:strCache>
                <c:ptCount val="5"/>
                <c:pt idx="0">
                  <c:v>1</c:v>
                </c:pt>
                <c:pt idx="1">
                  <c:v>2</c:v>
                </c:pt>
                <c:pt idx="2">
                  <c:v>4</c:v>
                </c:pt>
                <c:pt idx="3">
                  <c:v>8</c:v>
                </c:pt>
                <c:pt idx="4">
                  <c:v>16</c:v>
                </c:pt>
              </c:strCache>
            </c:strRef>
          </c:cat>
          <c:val>
            <c:numRef>
              <c:f>Sheet1!$B$2:$F$2</c:f>
              <c:numCache>
                <c:formatCode>General</c:formatCode>
                <c:ptCount val="5"/>
                <c:pt idx="0">
                  <c:v>1</c:v>
                </c:pt>
                <c:pt idx="1">
                  <c:v>1.100983</c:v>
                </c:pt>
                <c:pt idx="2">
                  <c:v>1.1105769999999999</c:v>
                </c:pt>
                <c:pt idx="3">
                  <c:v>1.2817860000000001</c:v>
                </c:pt>
                <c:pt idx="4">
                  <c:v>1.337448</c:v>
                </c:pt>
              </c:numCache>
            </c:numRef>
          </c:val>
          <c:smooth val="0"/>
          <c:extLst>
            <c:ext xmlns:c16="http://schemas.microsoft.com/office/drawing/2014/chart" uri="{C3380CC4-5D6E-409C-BE32-E72D297353CC}">
              <c16:uniqueId val="{00000000-AD43-4013-A835-B3D6B8B222E0}"/>
            </c:ext>
          </c:extLst>
        </c:ser>
        <c:ser>
          <c:idx val="1"/>
          <c:order val="1"/>
          <c:tx>
            <c:strRef>
              <c:f>Sheet1!$A$3</c:f>
              <c:strCache>
                <c:ptCount val="1"/>
                <c:pt idx="0">
                  <c:v>fine locks</c:v>
                </c:pt>
              </c:strCache>
            </c:strRef>
          </c:tx>
          <c:spPr>
            <a:ln w="38100" cap="flat">
              <a:solidFill>
                <a:srgbClr val="FF40FF"/>
              </a:solidFill>
              <a:prstDash val="solid"/>
              <a:round/>
            </a:ln>
            <a:effectLst>
              <a:outerShdw blurRad="12700" dist="38100" dir="2700000" algn="tl">
                <a:srgbClr val="000000">
                  <a:alpha val="100000"/>
                </a:srgbClr>
              </a:outerShdw>
            </a:effectLst>
          </c:spPr>
          <c:marker>
            <c:symbol val="square"/>
            <c:size val="8"/>
            <c:spPr>
              <a:solidFill>
                <a:srgbClr val="FF40FF"/>
              </a:solidFill>
              <a:ln w="25400" cap="flat">
                <a:solidFill>
                  <a:srgbClr val="FF40FF"/>
                </a:solidFill>
                <a:prstDash val="solid"/>
                <a:round/>
              </a:ln>
              <a:effectLst/>
            </c:spPr>
          </c:marker>
          <c:cat>
            <c:strRef>
              <c:f>Sheet1!$B$1:$F$1</c:f>
              <c:strCache>
                <c:ptCount val="5"/>
                <c:pt idx="0">
                  <c:v>1</c:v>
                </c:pt>
                <c:pt idx="1">
                  <c:v>2</c:v>
                </c:pt>
                <c:pt idx="2">
                  <c:v>4</c:v>
                </c:pt>
                <c:pt idx="3">
                  <c:v>8</c:v>
                </c:pt>
                <c:pt idx="4">
                  <c:v>16</c:v>
                </c:pt>
              </c:strCache>
            </c:strRef>
          </c:cat>
          <c:val>
            <c:numRef>
              <c:f>Sheet1!$B$3:$F$3</c:f>
              <c:numCache>
                <c:formatCode>General</c:formatCode>
                <c:ptCount val="5"/>
                <c:pt idx="0">
                  <c:v>4.0022859999999989</c:v>
                </c:pt>
                <c:pt idx="1">
                  <c:v>2.3011400000000002</c:v>
                </c:pt>
                <c:pt idx="2">
                  <c:v>1.250264</c:v>
                </c:pt>
                <c:pt idx="3">
                  <c:v>0.73661600000000005</c:v>
                </c:pt>
                <c:pt idx="4">
                  <c:v>0.598719</c:v>
                </c:pt>
              </c:numCache>
            </c:numRef>
          </c:val>
          <c:smooth val="0"/>
          <c:extLst>
            <c:ext xmlns:c16="http://schemas.microsoft.com/office/drawing/2014/chart" uri="{C3380CC4-5D6E-409C-BE32-E72D297353CC}">
              <c16:uniqueId val="{00000001-AD43-4013-A835-B3D6B8B222E0}"/>
            </c:ext>
          </c:extLst>
        </c:ser>
        <c:ser>
          <c:idx val="2"/>
          <c:order val="2"/>
          <c:tx>
            <c:strRef>
              <c:f>Sheet1!$A$4</c:f>
              <c:strCache>
                <c:ptCount val="1"/>
                <c:pt idx="0">
                  <c:v>TCC</c:v>
                </c:pt>
              </c:strCache>
            </c:strRef>
          </c:tx>
          <c:spPr>
            <a:ln w="25400" cap="flat">
              <a:solidFill>
                <a:srgbClr val="FFA900"/>
              </a:solidFill>
              <a:prstDash val="solid"/>
              <a:round/>
            </a:ln>
            <a:effectLst>
              <a:outerShdw blurRad="12700" dist="38100" dir="2700000" algn="tl">
                <a:srgbClr val="000000">
                  <a:alpha val="100000"/>
                </a:srgbClr>
              </a:outerShdw>
            </a:effectLst>
          </c:spPr>
          <c:marker>
            <c:symbol val="triangle"/>
            <c:size val="8"/>
            <c:spPr>
              <a:solidFill>
                <a:srgbClr val="FFA900"/>
              </a:solidFill>
              <a:ln w="25400" cap="flat">
                <a:solidFill>
                  <a:srgbClr val="FFA900"/>
                </a:solidFill>
                <a:prstDash val="solid"/>
                <a:round/>
              </a:ln>
              <a:effectLst/>
            </c:spPr>
          </c:marker>
          <c:cat>
            <c:strRef>
              <c:f>Sheet1!$B$1:$F$1</c:f>
              <c:strCache>
                <c:ptCount val="5"/>
                <c:pt idx="0">
                  <c:v>1</c:v>
                </c:pt>
                <c:pt idx="1">
                  <c:v>2</c:v>
                </c:pt>
                <c:pt idx="2">
                  <c:v>4</c:v>
                </c:pt>
                <c:pt idx="3">
                  <c:v>8</c:v>
                </c:pt>
                <c:pt idx="4">
                  <c:v>16</c:v>
                </c:pt>
              </c:strCache>
            </c:strRef>
          </c:cat>
          <c:val>
            <c:numRef>
              <c:f>Sheet1!$B$4:$F$4</c:f>
              <c:numCache>
                <c:formatCode>General</c:formatCode>
                <c:ptCount val="5"/>
                <c:pt idx="0">
                  <c:v>0.88081699999999996</c:v>
                </c:pt>
                <c:pt idx="1">
                  <c:v>0.49758000000000002</c:v>
                </c:pt>
                <c:pt idx="2">
                  <c:v>0.29668800000000001</c:v>
                </c:pt>
                <c:pt idx="3">
                  <c:v>0.21271599999999999</c:v>
                </c:pt>
                <c:pt idx="4">
                  <c:v>0.15839300000000001</c:v>
                </c:pt>
              </c:numCache>
            </c:numRef>
          </c:val>
          <c:smooth val="0"/>
          <c:extLst>
            <c:ext xmlns:c16="http://schemas.microsoft.com/office/drawing/2014/chart" uri="{C3380CC4-5D6E-409C-BE32-E72D297353CC}">
              <c16:uniqueId val="{00000002-AD43-4013-A835-B3D6B8B222E0}"/>
            </c:ext>
          </c:extLst>
        </c:ser>
        <c:dLbls>
          <c:showLegendKey val="0"/>
          <c:showVal val="0"/>
          <c:showCatName val="0"/>
          <c:showSerName val="0"/>
          <c:showPercent val="0"/>
          <c:showBubbleSize val="0"/>
        </c:dLbls>
        <c:marker val="1"/>
        <c:smooth val="0"/>
        <c:axId val="2111035736"/>
        <c:axId val="2111043240"/>
      </c:lineChart>
      <c:catAx>
        <c:axId val="2111035736"/>
        <c:scaling>
          <c:orientation val="minMax"/>
        </c:scaling>
        <c:delete val="0"/>
        <c:axPos val="b"/>
        <c:title>
          <c:tx>
            <c:rich>
              <a:bodyPr rot="0"/>
              <a:lstStyle/>
              <a:p>
                <a:pPr>
                  <a:defRPr sz="2000" b="1" i="0" u="none" strike="noStrike">
                    <a:solidFill>
                      <a:srgbClr val="000000"/>
                    </a:solidFill>
                    <a:latin typeface="Arial"/>
                  </a:defRPr>
                </a:pPr>
                <a:r>
                  <a:rPr lang="en-US" sz="2000" b="1" i="0" u="none" strike="noStrike">
                    <a:solidFill>
                      <a:srgbClr val="000000"/>
                    </a:solidFill>
                    <a:latin typeface="Arial"/>
                  </a:rPr>
                  <a:t>Processors</a:t>
                </a:r>
              </a:p>
            </c:rich>
          </c:tx>
          <c:overlay val="1"/>
        </c:title>
        <c:numFmt formatCode="General" sourceLinked="0"/>
        <c:majorTickMark val="out"/>
        <c:minorTickMark val="none"/>
        <c:tickLblPos val="low"/>
        <c:spPr>
          <a:ln w="12700" cap="flat">
            <a:solidFill>
              <a:srgbClr val="000000"/>
            </a:solidFill>
            <a:prstDash val="solid"/>
            <a:round/>
          </a:ln>
        </c:spPr>
        <c:txPr>
          <a:bodyPr rot="0"/>
          <a:lstStyle/>
          <a:p>
            <a:pPr>
              <a:defRPr sz="2000" b="0" i="0" u="none" strike="noStrike">
                <a:solidFill>
                  <a:srgbClr val="000000"/>
                </a:solidFill>
                <a:latin typeface="Arial"/>
              </a:defRPr>
            </a:pPr>
            <a:endParaRPr lang="en-US"/>
          </a:p>
        </c:txPr>
        <c:crossAx val="2111043240"/>
        <c:crosses val="autoZero"/>
        <c:auto val="1"/>
        <c:lblAlgn val="ctr"/>
        <c:lblOffset val="100"/>
        <c:noMultiLvlLbl val="1"/>
      </c:catAx>
      <c:valAx>
        <c:axId val="2111043240"/>
        <c:scaling>
          <c:orientation val="minMax"/>
          <c:max val="4"/>
        </c:scaling>
        <c:delete val="0"/>
        <c:axPos val="l"/>
        <c:majorGridlines>
          <c:spPr>
            <a:ln w="12700" cap="flat">
              <a:solidFill>
                <a:srgbClr val="000000"/>
              </a:solidFill>
              <a:prstDash val="solid"/>
              <a:round/>
            </a:ln>
          </c:spPr>
        </c:majorGridlines>
        <c:title>
          <c:tx>
            <c:rich>
              <a:bodyPr rot="-5400000"/>
              <a:lstStyle/>
              <a:p>
                <a:pPr>
                  <a:defRPr sz="2000" b="1" i="0" u="none" strike="noStrike">
                    <a:solidFill>
                      <a:srgbClr val="000000"/>
                    </a:solidFill>
                    <a:latin typeface="Arial"/>
                  </a:defRPr>
                </a:pPr>
                <a:r>
                  <a:rPr lang="en-US" sz="2000" b="1" i="0" u="none" strike="noStrike">
                    <a:solidFill>
                      <a:srgbClr val="000000"/>
                    </a:solidFill>
                    <a:latin typeface="Arial"/>
                  </a:rPr>
                  <a:t>Execution Time</a:t>
                </a:r>
              </a:p>
            </c:rich>
          </c:tx>
          <c:overlay val="1"/>
        </c:title>
        <c:numFmt formatCode="0.0000" sourceLinked="0"/>
        <c:majorTickMark val="out"/>
        <c:minorTickMark val="none"/>
        <c:tickLblPos val="nextTo"/>
        <c:spPr>
          <a:ln w="12700" cap="flat">
            <a:solidFill>
              <a:srgbClr val="000000"/>
            </a:solidFill>
            <a:prstDash val="solid"/>
            <a:round/>
          </a:ln>
        </c:spPr>
        <c:txPr>
          <a:bodyPr rot="0"/>
          <a:lstStyle/>
          <a:p>
            <a:pPr>
              <a:defRPr sz="2000" b="0" i="0" u="none" strike="noStrike">
                <a:solidFill>
                  <a:srgbClr val="000000"/>
                </a:solidFill>
                <a:latin typeface="Arial"/>
              </a:defRPr>
            </a:pPr>
            <a:endParaRPr lang="en-US"/>
          </a:p>
        </c:txPr>
        <c:crossAx val="2111035736"/>
        <c:crosses val="autoZero"/>
        <c:crossBetween val="midCat"/>
        <c:majorUnit val="1"/>
        <c:minorUnit val="0.5"/>
      </c:valAx>
      <c:spPr>
        <a:solidFill>
          <a:srgbClr val="FFFFFF"/>
        </a:solidFill>
        <a:ln w="12700" cap="flat">
          <a:solidFill>
            <a:srgbClr val="000000"/>
          </a:solidFill>
          <a:prstDash val="solid"/>
          <a:round/>
        </a:ln>
        <a:effectLst/>
      </c:spPr>
    </c:plotArea>
    <c:legend>
      <c:legendPos val="t"/>
      <c:layout>
        <c:manualLayout>
          <c:xMode val="edge"/>
          <c:yMode val="edge"/>
          <c:x val="0.279503"/>
          <c:y val="0"/>
          <c:w val="0.58664099999999997"/>
          <c:h val="8.5016499999999995E-2"/>
        </c:manualLayout>
      </c:layout>
      <c:overlay val="1"/>
      <c:spPr>
        <a:solidFill>
          <a:srgbClr val="FFFFFF"/>
        </a:solidFill>
        <a:ln w="12700" cap="flat">
          <a:solidFill>
            <a:srgbClr val="000000"/>
          </a:solidFill>
          <a:prstDash val="solid"/>
          <a:round/>
        </a:ln>
        <a:effectLst/>
      </c:spPr>
      <c:txPr>
        <a:bodyPr rot="0"/>
        <a:lstStyle/>
        <a:p>
          <a:pPr>
            <a:defRPr sz="2000" b="0" i="0" u="none" strike="noStrike">
              <a:solidFill>
                <a:srgbClr val="000000"/>
              </a:solidFill>
              <a:latin typeface="Arial"/>
            </a:defRPr>
          </a:pPr>
          <a:endParaRPr lang="en-US"/>
        </a:p>
      </c:txPr>
    </c:legend>
    <c:plotVisOnly val="1"/>
    <c:dispBlanksAs val="gap"/>
    <c:showDLblsOverMax val="1"/>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1" name="Shape 31"/>
          <p:cNvSpPr>
            <a:spLocks noGrp="1" noRot="1" noChangeAspect="1"/>
          </p:cNvSpPr>
          <p:nvPr>
            <p:ph type="sldImg"/>
          </p:nvPr>
        </p:nvSpPr>
        <p:spPr>
          <a:xfrm>
            <a:off x="1143000" y="685800"/>
            <a:ext cx="4572000" cy="3429000"/>
          </a:xfrm>
          <a:prstGeom prst="rect">
            <a:avLst/>
          </a:prstGeom>
        </p:spPr>
        <p:txBody>
          <a:bodyPr/>
          <a:lstStyle/>
          <a:p>
            <a:endParaRPr/>
          </a:p>
        </p:txBody>
      </p:sp>
      <p:sp>
        <p:nvSpPr>
          <p:cNvPr id="32" name="Shape 32"/>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2742303229"/>
      </p:ext>
    </p:extLst>
  </p:cSld>
  <p:clrMap bg1="lt1" tx1="dk1" bg2="lt2" tx2="dk2" accent1="accent1" accent2="accent2" accent3="accent3" accent4="accent4" accent5="accent5" accent6="accent6" hlink="hlink" folHlink="folHlink"/>
  <p:notesStyle>
    <a:lvl1pPr defTabSz="825500" latinLnBrk="0">
      <a:defRPr sz="3000">
        <a:latin typeface="Lucida Grande"/>
        <a:ea typeface="Lucida Grande"/>
        <a:cs typeface="Lucida Grande"/>
        <a:sym typeface="Lucida Grande"/>
      </a:defRPr>
    </a:lvl1pPr>
    <a:lvl2pPr indent="228600" defTabSz="825500" latinLnBrk="0">
      <a:defRPr sz="3000">
        <a:latin typeface="Lucida Grande"/>
        <a:ea typeface="Lucida Grande"/>
        <a:cs typeface="Lucida Grande"/>
        <a:sym typeface="Lucida Grande"/>
      </a:defRPr>
    </a:lvl2pPr>
    <a:lvl3pPr indent="457200" defTabSz="825500" latinLnBrk="0">
      <a:defRPr sz="3000">
        <a:latin typeface="Lucida Grande"/>
        <a:ea typeface="Lucida Grande"/>
        <a:cs typeface="Lucida Grande"/>
        <a:sym typeface="Lucida Grande"/>
      </a:defRPr>
    </a:lvl3pPr>
    <a:lvl4pPr indent="685800" defTabSz="825500" latinLnBrk="0">
      <a:defRPr sz="3000">
        <a:latin typeface="Lucida Grande"/>
        <a:ea typeface="Lucida Grande"/>
        <a:cs typeface="Lucida Grande"/>
        <a:sym typeface="Lucida Grande"/>
      </a:defRPr>
    </a:lvl4pPr>
    <a:lvl5pPr indent="914400" defTabSz="825500" latinLnBrk="0">
      <a:defRPr sz="3000">
        <a:latin typeface="Lucida Grande"/>
        <a:ea typeface="Lucida Grande"/>
        <a:cs typeface="Lucida Grande"/>
        <a:sym typeface="Lucida Grande"/>
      </a:defRPr>
    </a:lvl5pPr>
    <a:lvl6pPr indent="1143000" defTabSz="825500" latinLnBrk="0">
      <a:defRPr sz="3000">
        <a:latin typeface="Lucida Grande"/>
        <a:ea typeface="Lucida Grande"/>
        <a:cs typeface="Lucida Grande"/>
        <a:sym typeface="Lucida Grande"/>
      </a:defRPr>
    </a:lvl6pPr>
    <a:lvl7pPr indent="1371600" defTabSz="825500" latinLnBrk="0">
      <a:defRPr sz="3000">
        <a:latin typeface="Lucida Grande"/>
        <a:ea typeface="Lucida Grande"/>
        <a:cs typeface="Lucida Grande"/>
        <a:sym typeface="Lucida Grande"/>
      </a:defRPr>
    </a:lvl7pPr>
    <a:lvl8pPr indent="1600200" defTabSz="825500" latinLnBrk="0">
      <a:defRPr sz="3000">
        <a:latin typeface="Lucida Grande"/>
        <a:ea typeface="Lucida Grande"/>
        <a:cs typeface="Lucida Grande"/>
        <a:sym typeface="Lucida Grande"/>
      </a:defRPr>
    </a:lvl8pPr>
    <a:lvl9pPr indent="1828800" defTabSz="825500" latinLnBrk="0">
      <a:defRPr sz="3000">
        <a:latin typeface="Lucida Grande"/>
        <a:ea typeface="Lucida Grande"/>
        <a:cs typeface="Lucida Grande"/>
        <a:sym typeface="Lucida Grand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3" Type="http://schemas.openxmlformats.org/officeDocument/2006/relationships/hyperlink" Target="http://www.intel.com/content/dam/www/public/us/en/documents/manuals/64-ia-32-architectures-optimization-manual.pdf" TargetMode="External"/><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796394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Shape 117"/>
          <p:cNvSpPr>
            <a:spLocks noGrp="1" noRot="1" noChangeAspect="1"/>
          </p:cNvSpPr>
          <p:nvPr>
            <p:ph type="sldImg"/>
          </p:nvPr>
        </p:nvSpPr>
        <p:spPr>
          <a:prstGeom prst="rect">
            <a:avLst/>
          </a:prstGeom>
        </p:spPr>
        <p:txBody>
          <a:bodyPr/>
          <a:lstStyle/>
          <a:p>
            <a:endParaRPr/>
          </a:p>
        </p:txBody>
      </p:sp>
      <p:sp>
        <p:nvSpPr>
          <p:cNvPr id="118" name="Shape 118"/>
          <p:cNvSpPr>
            <a:spLocks noGrp="1"/>
          </p:cNvSpPr>
          <p:nvPr>
            <p:ph type="body" sz="quarter" idx="1"/>
          </p:nvPr>
        </p:nvSpPr>
        <p:spPr>
          <a:prstGeom prst="rect">
            <a:avLst/>
          </a:prstGeom>
        </p:spPr>
        <p:txBody>
          <a:bodyPr/>
          <a:lstStyle/>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note this is not going to be the same as a lock, will explain why shortly</a:t>
            </a:r>
          </a:p>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This is just saying the operation needs to be atomic, not mutually exclusive</a:t>
            </a:r>
          </a:p>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SYSTEM MIGHT BE ABLE TO FIGURE IT OUT </a:t>
            </a:r>
          </a:p>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Q. REVIEW: WHAT’S THE DIFFERENCE BETWEEN A LOCK, AND THIS CODE?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Shape 153"/>
          <p:cNvSpPr>
            <a:spLocks noGrp="1" noRot="1" noChangeAspect="1"/>
          </p:cNvSpPr>
          <p:nvPr>
            <p:ph type="sldImg"/>
          </p:nvPr>
        </p:nvSpPr>
        <p:spPr>
          <a:prstGeom prst="rect">
            <a:avLst/>
          </a:prstGeom>
        </p:spPr>
        <p:txBody>
          <a:bodyPr/>
          <a:lstStyle/>
          <a:p>
            <a:endParaRPr/>
          </a:p>
        </p:txBody>
      </p:sp>
      <p:sp>
        <p:nvSpPr>
          <p:cNvPr id="154" name="Shape 154"/>
          <p:cNvSpPr>
            <a:spLocks noGrp="1"/>
          </p:cNvSpPr>
          <p:nvPr>
            <p:ph type="body" sz="quarter" idx="1"/>
          </p:nvPr>
        </p:nvSpPr>
        <p:spPr>
          <a:prstGeom prst="rect">
            <a:avLst/>
          </a:prstGeom>
        </p:spPr>
        <p:txBody>
          <a:bodyPr/>
          <a:lstStyle/>
          <a:p>
            <a:pPr marL="81280" marR="81280" defTabSz="1828800">
              <a:spcBef>
                <a:spcPts val="800"/>
              </a:spcBef>
              <a:buClr>
                <a:srgbClr val="000000"/>
              </a:buClr>
              <a:buFont typeface="Arial"/>
              <a:defRPr sz="2400">
                <a:uFill>
                  <a:solidFill>
                    <a:srgbClr val="000000"/>
                  </a:solidFill>
                </a:uFill>
                <a:latin typeface="Arial"/>
                <a:ea typeface="Arial"/>
                <a:cs typeface="Arial"/>
                <a:sym typeface="Arial"/>
              </a:defRPr>
            </a:pPr>
            <a:r>
              <a:t>Set it up: two threads…</a:t>
            </a:r>
          </a:p>
          <a:p>
            <a:pPr marL="81280" marR="81280" defTabSz="1828800">
              <a:spcBef>
                <a:spcPts val="800"/>
              </a:spcBef>
              <a:buClr>
                <a:srgbClr val="000000"/>
              </a:buClr>
              <a:buFont typeface="Arial"/>
              <a:defRPr sz="2400">
                <a:uFill>
                  <a:solidFill>
                    <a:srgbClr val="000000"/>
                  </a:solidFill>
                </a:uFill>
                <a:latin typeface="Arial"/>
                <a:ea typeface="Arial"/>
                <a:cs typeface="Arial"/>
                <a:sym typeface="Arial"/>
              </a:defRPr>
            </a:pPr>
            <a:r>
              <a:t>To see how this might work, let’s take a simple example: a tree modified in parallel by many threads.</a:t>
            </a:r>
          </a:p>
          <a:p>
            <a:pPr marL="81280" marR="81280" defTabSz="1828800">
              <a:spcBef>
                <a:spcPts val="800"/>
              </a:spcBef>
              <a:buClr>
                <a:srgbClr val="000000"/>
              </a:buClr>
              <a:buFont typeface="Arial"/>
              <a:defRPr sz="2400">
                <a:uFill>
                  <a:solidFill>
                    <a:srgbClr val="000000"/>
                  </a:solidFill>
                </a:uFill>
                <a:latin typeface="Arial"/>
                <a:ea typeface="Arial"/>
                <a:cs typeface="Arial"/>
                <a:sym typeface="Arial"/>
              </a:defRPr>
            </a:pPr>
            <a:r>
              <a:t>Traditionally, if you wanted to modify this node you would use some sort of hand-over-hand locking scheme to try and achieve scalability.</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2" name="Shape 362"/>
          <p:cNvSpPr>
            <a:spLocks noGrp="1" noRot="1" noChangeAspect="1"/>
          </p:cNvSpPr>
          <p:nvPr>
            <p:ph type="sldImg"/>
          </p:nvPr>
        </p:nvSpPr>
        <p:spPr>
          <a:prstGeom prst="rect">
            <a:avLst/>
          </a:prstGeom>
        </p:spPr>
        <p:txBody>
          <a:bodyPr/>
          <a:lstStyle/>
          <a:p>
            <a:endParaRPr/>
          </a:p>
        </p:txBody>
      </p:sp>
      <p:sp>
        <p:nvSpPr>
          <p:cNvPr id="363" name="Shape 363"/>
          <p:cNvSpPr>
            <a:spLocks noGrp="1"/>
          </p:cNvSpPr>
          <p:nvPr>
            <p:ph type="body" sz="quarter" idx="1"/>
          </p:nvPr>
        </p:nvSpPr>
        <p:spPr>
          <a:prstGeom prst="rect">
            <a:avLst/>
          </a:prstGeom>
        </p:spPr>
        <p:txBody>
          <a:bodyPr/>
          <a:lstStyle/>
          <a:p>
            <a:pPr marL="81280" marR="81280" defTabSz="1828800">
              <a:spcBef>
                <a:spcPts val="800"/>
              </a:spcBef>
              <a:buClr>
                <a:srgbClr val="000000"/>
              </a:buClr>
              <a:buFont typeface="Arial"/>
              <a:defRPr sz="2400">
                <a:uFill>
                  <a:solidFill>
                    <a:srgbClr val="000000"/>
                  </a:solidFill>
                </a:uFill>
                <a:latin typeface="Arial"/>
                <a:ea typeface="Arial"/>
                <a:cs typeface="Arial"/>
                <a:sym typeface="Arial"/>
              </a:defRPr>
            </a:pPr>
            <a:r>
              <a:t>conclusion on slides</a:t>
            </a:r>
          </a:p>
          <a:p>
            <a:pPr marL="81280" marR="81280" defTabSz="1828800">
              <a:spcBef>
                <a:spcPts val="800"/>
              </a:spcBef>
              <a:buClr>
                <a:srgbClr val="000000"/>
              </a:buClr>
              <a:buFont typeface="Arial"/>
              <a:defRPr sz="2400">
                <a:uFill>
                  <a:solidFill>
                    <a:srgbClr val="000000"/>
                  </a:solidFill>
                </a:uFill>
                <a:latin typeface="Arial"/>
                <a:ea typeface="Arial"/>
                <a:cs typeface="Arial"/>
                <a:sym typeface="Arial"/>
              </a:defRPr>
            </a:pPr>
            <a:r>
              <a:t>Performance is degraded even in seemingly parallel cases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 name="Shape 399"/>
          <p:cNvSpPr>
            <a:spLocks noGrp="1" noRot="1" noChangeAspect="1"/>
          </p:cNvSpPr>
          <p:nvPr>
            <p:ph type="sldImg"/>
          </p:nvPr>
        </p:nvSpPr>
        <p:spPr>
          <a:prstGeom prst="rect">
            <a:avLst/>
          </a:prstGeom>
        </p:spPr>
        <p:txBody>
          <a:bodyPr/>
          <a:lstStyle/>
          <a:p>
            <a:endParaRPr/>
          </a:p>
        </p:txBody>
      </p:sp>
      <p:sp>
        <p:nvSpPr>
          <p:cNvPr id="400" name="Shape 400"/>
          <p:cNvSpPr>
            <a:spLocks noGrp="1"/>
          </p:cNvSpPr>
          <p:nvPr>
            <p:ph type="body" sz="quarter" idx="1"/>
          </p:nvPr>
        </p:nvSpPr>
        <p:spPr>
          <a:prstGeom prst="rect">
            <a:avLst/>
          </a:prstGeom>
        </p:spPr>
        <p:txBody>
          <a:bodyPr/>
          <a:lstStyle>
            <a:lvl1pPr marL="81280" marR="81280" defTabSz="1828800">
              <a:spcBef>
                <a:spcPts val="800"/>
              </a:spcBef>
              <a:buClr>
                <a:srgbClr val="000000"/>
              </a:buClr>
              <a:buFont typeface="Arial"/>
              <a:defRPr sz="2400">
                <a:uFill>
                  <a:solidFill>
                    <a:srgbClr val="000000"/>
                  </a:solidFill>
                </a:uFill>
                <a:latin typeface="Arial"/>
                <a:ea typeface="Arial"/>
                <a:cs typeface="Arial"/>
                <a:sym typeface="Arial"/>
              </a:defRPr>
            </a:lvl1pPr>
          </a:lstStyle>
          <a:p>
            <a:r>
              <a:t>highlight data touched as part of transaction</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3" name="Shape 483"/>
          <p:cNvSpPr>
            <a:spLocks noGrp="1" noRot="1" noChangeAspect="1"/>
          </p:cNvSpPr>
          <p:nvPr>
            <p:ph type="sldImg"/>
          </p:nvPr>
        </p:nvSpPr>
        <p:spPr>
          <a:prstGeom prst="rect">
            <a:avLst/>
          </a:prstGeom>
        </p:spPr>
        <p:txBody>
          <a:bodyPr/>
          <a:lstStyle/>
          <a:p>
            <a:endParaRPr/>
          </a:p>
        </p:txBody>
      </p:sp>
      <p:sp>
        <p:nvSpPr>
          <p:cNvPr id="484" name="Shape 484"/>
          <p:cNvSpPr>
            <a:spLocks noGrp="1"/>
          </p:cNvSpPr>
          <p:nvPr>
            <p:ph type="body" sz="quarter" idx="1"/>
          </p:nvPr>
        </p:nvSpPr>
        <p:spPr>
          <a:prstGeom prst="rect">
            <a:avLst/>
          </a:prstGeom>
        </p:spPr>
        <p:txBody>
          <a:bodyPr/>
          <a:lstStyle/>
          <a:p>
            <a:pPr marL="81280" marR="81280" defTabSz="1828800">
              <a:spcBef>
                <a:spcPts val="800"/>
              </a:spcBef>
              <a:buClr>
                <a:srgbClr val="000000"/>
              </a:buClr>
              <a:buFont typeface="Arial"/>
              <a:defRPr sz="2400">
                <a:uFill>
                  <a:solidFill>
                    <a:srgbClr val="000000"/>
                  </a:solidFill>
                </a:uFill>
                <a:latin typeface="Arial"/>
                <a:ea typeface="Arial"/>
                <a:cs typeface="Arial"/>
                <a:sym typeface="Arial"/>
              </a:defRPr>
            </a:pPr>
            <a:r>
              <a:t>NO CONFLICTS</a:t>
            </a:r>
          </a:p>
          <a:p>
            <a:pPr marL="81280" marR="81280" defTabSz="1828800">
              <a:spcBef>
                <a:spcPts val="800"/>
              </a:spcBef>
              <a:buClr>
                <a:srgbClr val="000000"/>
              </a:buClr>
              <a:buFont typeface="Arial"/>
              <a:defRPr sz="2400">
                <a:uFill>
                  <a:solidFill>
                    <a:srgbClr val="000000"/>
                  </a:solidFill>
                </a:uFill>
                <a:latin typeface="Arial"/>
                <a:ea typeface="Arial"/>
                <a:cs typeface="Arial"/>
                <a:sym typeface="Arial"/>
              </a:defRPr>
            </a:pPr>
            <a:r>
              <a:t>Transactions allow fine-grained concurrency</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 name="Shape 530"/>
          <p:cNvSpPr>
            <a:spLocks noGrp="1" noRot="1" noChangeAspect="1"/>
          </p:cNvSpPr>
          <p:nvPr>
            <p:ph type="sldImg"/>
          </p:nvPr>
        </p:nvSpPr>
        <p:spPr>
          <a:prstGeom prst="rect">
            <a:avLst/>
          </a:prstGeom>
        </p:spPr>
        <p:txBody>
          <a:bodyPr/>
          <a:lstStyle/>
          <a:p>
            <a:endParaRPr/>
          </a:p>
        </p:txBody>
      </p:sp>
      <p:sp>
        <p:nvSpPr>
          <p:cNvPr id="531" name="Shape 531"/>
          <p:cNvSpPr>
            <a:spLocks noGrp="1"/>
          </p:cNvSpPr>
          <p:nvPr>
            <p:ph type="body" sz="quarter" idx="1"/>
          </p:nvPr>
        </p:nvSpPr>
        <p:spPr>
          <a:prstGeom prst="rect">
            <a:avLst/>
          </a:prstGeom>
        </p:spPr>
        <p:txBody>
          <a:bodyPr/>
          <a:lstStyle>
            <a:lvl1pPr marL="81280" marR="81280" defTabSz="1828800">
              <a:spcBef>
                <a:spcPts val="800"/>
              </a:spcBef>
              <a:buClr>
                <a:srgbClr val="000000"/>
              </a:buClr>
              <a:buFont typeface="Arial"/>
              <a:defRPr sz="2400">
                <a:uFill>
                  <a:solidFill>
                    <a:srgbClr val="000000"/>
                  </a:solidFill>
                </a:uFill>
                <a:latin typeface="Arial"/>
                <a:ea typeface="Arial"/>
                <a:cs typeface="Arial"/>
                <a:sym typeface="Arial"/>
              </a:defRPr>
            </a:lvl1pPr>
          </a:lstStyle>
          <a:p>
            <a:r>
              <a:t>now let’s say second transaction modifies 3 instead of 4</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4" name="Shape 544"/>
          <p:cNvSpPr>
            <a:spLocks noGrp="1" noRot="1" noChangeAspect="1"/>
          </p:cNvSpPr>
          <p:nvPr>
            <p:ph type="sldImg"/>
          </p:nvPr>
        </p:nvSpPr>
        <p:spPr>
          <a:prstGeom prst="rect">
            <a:avLst/>
          </a:prstGeom>
        </p:spPr>
        <p:txBody>
          <a:bodyPr/>
          <a:lstStyle/>
          <a:p>
            <a:endParaRPr/>
          </a:p>
        </p:txBody>
      </p:sp>
      <p:sp>
        <p:nvSpPr>
          <p:cNvPr id="545" name="Shape 545"/>
          <p:cNvSpPr>
            <a:spLocks noGrp="1"/>
          </p:cNvSpPr>
          <p:nvPr>
            <p:ph type="body" sz="quarter" idx="1"/>
          </p:nvPr>
        </p:nvSpPr>
        <p:spPr>
          <a:prstGeom prst="rect">
            <a:avLst/>
          </a:prstGeom>
        </p:spPr>
        <p:txBody>
          <a:bodyPr/>
          <a:lstStyle/>
          <a:p>
            <a:pPr marL="45861" marR="45861" defTabSz="914400">
              <a:buClr>
                <a:srgbClr val="000000"/>
              </a:buClr>
              <a:buFont typeface="Arial"/>
              <a:defRPr sz="1800">
                <a:uFill>
                  <a:solidFill>
                    <a:srgbClr val="000000"/>
                  </a:solidFill>
                </a:uFill>
                <a:latin typeface="Arial"/>
                <a:ea typeface="Arial"/>
                <a:cs typeface="Arial"/>
                <a:sym typeface="Arial"/>
              </a:defRPr>
            </a:pPr>
            <a:r>
              <a:rPr dirty="0"/>
              <a:t>ANOTHER MOTIVATION:</a:t>
            </a:r>
          </a:p>
          <a:p>
            <a:pPr marL="45861" marR="45861" defTabSz="914400">
              <a:buClr>
                <a:srgbClr val="000000"/>
              </a:buClr>
              <a:buFont typeface="Arial"/>
              <a:defRPr sz="1800">
                <a:uFill>
                  <a:solidFill>
                    <a:srgbClr val="000000"/>
                  </a:solidFill>
                </a:uFill>
                <a:latin typeface="Arial"/>
                <a:ea typeface="Arial"/>
                <a:cs typeface="Arial"/>
                <a:sym typeface="Arial"/>
              </a:defRPr>
            </a:pPr>
            <a:r>
              <a:rPr dirty="0"/>
              <a:t>This is not really an example specific to parallelism</a:t>
            </a:r>
          </a:p>
          <a:p>
            <a:pPr marL="45861" marR="45861" defTabSz="914400">
              <a:buClr>
                <a:srgbClr val="000000"/>
              </a:buClr>
              <a:buFont typeface="Arial"/>
              <a:defRPr sz="1800">
                <a:uFill>
                  <a:solidFill>
                    <a:srgbClr val="000000"/>
                  </a:solidFill>
                </a:uFill>
                <a:latin typeface="Arial"/>
                <a:ea typeface="Arial"/>
                <a:cs typeface="Arial"/>
                <a:sym typeface="Arial"/>
              </a:defRPr>
            </a:pPr>
            <a:r>
              <a:rPr dirty="0"/>
              <a:t>for some reason cannot complete the deposit</a:t>
            </a:r>
          </a:p>
          <a:p>
            <a:pPr marL="45861" marR="45861" defTabSz="914400">
              <a:buClr>
                <a:srgbClr val="000000"/>
              </a:buClr>
              <a:buFont typeface="Arial"/>
              <a:defRPr sz="1800">
                <a:uFill>
                  <a:solidFill>
                    <a:srgbClr val="000000"/>
                  </a:solidFill>
                </a:uFill>
                <a:latin typeface="Arial"/>
                <a:ea typeface="Arial"/>
                <a:cs typeface="Arial"/>
                <a:sym typeface="Arial"/>
              </a:defRPr>
            </a:pPr>
            <a:r>
              <a:rPr dirty="0"/>
              <a:t>authentication failure.  Account is closed.</a:t>
            </a:r>
          </a:p>
          <a:p>
            <a:pPr marL="45861" marR="45861" defTabSz="914400">
              <a:buClr>
                <a:srgbClr val="000000"/>
              </a:buClr>
              <a:buFont typeface="Arial"/>
              <a:defRPr sz="1800">
                <a:uFill>
                  <a:solidFill>
                    <a:srgbClr val="000000"/>
                  </a:solidFill>
                </a:uFill>
                <a:latin typeface="Arial"/>
                <a:ea typeface="Arial"/>
                <a:cs typeface="Arial"/>
                <a:sym typeface="Arial"/>
              </a:defRPr>
            </a:pPr>
            <a:r>
              <a:rPr dirty="0"/>
              <a:t>Tricky roll back code based on all the things that can go wrong Need to make sure you release locks, etc.</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7" name="Shape 557"/>
          <p:cNvSpPr>
            <a:spLocks noGrp="1" noRot="1" noChangeAspect="1"/>
          </p:cNvSpPr>
          <p:nvPr>
            <p:ph type="sldImg"/>
          </p:nvPr>
        </p:nvSpPr>
        <p:spPr>
          <a:prstGeom prst="rect">
            <a:avLst/>
          </a:prstGeom>
        </p:spPr>
        <p:txBody>
          <a:bodyPr/>
          <a:lstStyle/>
          <a:p>
            <a:endParaRPr/>
          </a:p>
        </p:txBody>
      </p:sp>
      <p:sp>
        <p:nvSpPr>
          <p:cNvPr id="558" name="Shape 558"/>
          <p:cNvSpPr>
            <a:spLocks noGrp="1"/>
          </p:cNvSpPr>
          <p:nvPr>
            <p:ph type="body" sz="quarter" idx="1"/>
          </p:nvPr>
        </p:nvSpPr>
        <p:spPr>
          <a:prstGeom prst="rect">
            <a:avLst/>
          </a:prstGeom>
        </p:spPr>
        <p:txBody>
          <a:bodyPr/>
          <a:lstStyle/>
          <a:p>
            <a:pPr marL="45861" marR="45861" defTabSz="914400">
              <a:buClr>
                <a:srgbClr val="000000"/>
              </a:buClr>
              <a:buFont typeface="Arial"/>
              <a:defRPr sz="1800">
                <a:uFill>
                  <a:solidFill>
                    <a:srgbClr val="000000"/>
                  </a:solidFill>
                </a:uFill>
                <a:latin typeface="Arial"/>
                <a:ea typeface="Arial"/>
                <a:cs typeface="Arial"/>
                <a:sym typeface="Arial"/>
              </a:defRPr>
            </a:pPr>
            <a:r>
              <a:t>GREAT EXAMPLE</a:t>
            </a:r>
          </a:p>
          <a:p>
            <a:pPr marL="45861" marR="45861" defTabSz="914400">
              <a:buClr>
                <a:srgbClr val="000000"/>
              </a:buClr>
              <a:buFont typeface="Arial"/>
              <a:defRPr sz="1800">
                <a:uFill>
                  <a:solidFill>
                    <a:srgbClr val="000000"/>
                  </a:solidFill>
                </a:uFill>
                <a:latin typeface="Arial"/>
                <a:ea typeface="Arial"/>
                <a:cs typeface="Arial"/>
                <a:sym typeface="Arial"/>
              </a:defRPr>
            </a:pPr>
            <a:r>
              <a:t>make things atomic</a:t>
            </a:r>
          </a:p>
          <a:p>
            <a:pPr marL="45861" marR="45861" defTabSz="914400">
              <a:buClr>
                <a:srgbClr val="000000"/>
              </a:buClr>
              <a:buFont typeface="Arial"/>
              <a:defRPr sz="1800">
                <a:uFill>
                  <a:solidFill>
                    <a:srgbClr val="000000"/>
                  </a:solidFill>
                </a:uFill>
                <a:latin typeface="Arial"/>
                <a:ea typeface="Arial"/>
                <a:cs typeface="Arial"/>
                <a:sym typeface="Arial"/>
              </a:defRPr>
            </a:pPr>
            <a:r>
              <a:t>take a lock on the source account, then take a lock on the destination account and then go</a:t>
            </a:r>
          </a:p>
          <a:p>
            <a:pPr marL="45861" marR="45861" defTabSz="914400">
              <a:buClr>
                <a:srgbClr val="000000"/>
              </a:buClr>
              <a:buFont typeface="Arial"/>
              <a:defRPr sz="1800">
                <a:uFill>
                  <a:solidFill>
                    <a:srgbClr val="000000"/>
                  </a:solidFill>
                </a:uFill>
                <a:latin typeface="Arial"/>
                <a:ea typeface="Arial"/>
                <a:cs typeface="Arial"/>
                <a:sym typeface="Arial"/>
              </a:defRPr>
            </a:pPr>
            <a:r>
              <a:t>Q. HOW TO FIX? (1) ORDER POLICY</a:t>
            </a:r>
          </a:p>
          <a:p>
            <a:pPr marL="45861" marR="45861" defTabSz="914400">
              <a:buClr>
                <a:srgbClr val="000000"/>
              </a:buClr>
              <a:buFont typeface="Arial"/>
              <a:defRPr sz="1800">
                <a:uFill>
                  <a:solidFill>
                    <a:srgbClr val="000000"/>
                  </a:solidFill>
                </a:uFill>
                <a:latin typeface="Arial"/>
                <a:ea typeface="Arial"/>
                <a:cs typeface="Arial"/>
                <a:sym typeface="Arial"/>
              </a:defRPr>
            </a:pPr>
            <a:r>
              <a:t>(2) TAKE ONE BIG LOCK, FOR EXAMPLE, ON A BANK, IS FINE</a:t>
            </a:r>
          </a:p>
          <a:p>
            <a:pPr marL="45861" marR="45861" defTabSz="914400">
              <a:buClr>
                <a:srgbClr val="000000"/>
              </a:buClr>
              <a:buFont typeface="Arial"/>
              <a:defRPr sz="1800">
                <a:uFill>
                  <a:solidFill>
                    <a:srgbClr val="000000"/>
                  </a:solidFill>
                </a:uFill>
                <a:latin typeface="Arial"/>
                <a:ea typeface="Arial"/>
                <a:cs typeface="Arial"/>
                <a:sym typeface="Arial"/>
              </a:defRPr>
            </a:pPr>
            <a:r>
              <a:t>COULD HAVE A KNOWN POLICY. TAKE LOCK ON MIN FIRST,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8" name="Shape 568"/>
          <p:cNvSpPr>
            <a:spLocks noGrp="1" noRot="1" noChangeAspect="1"/>
          </p:cNvSpPr>
          <p:nvPr>
            <p:ph type="sldImg"/>
          </p:nvPr>
        </p:nvSpPr>
        <p:spPr>
          <a:prstGeom prst="rect">
            <a:avLst/>
          </a:prstGeom>
        </p:spPr>
        <p:txBody>
          <a:bodyPr/>
          <a:lstStyle/>
          <a:p>
            <a:endParaRPr/>
          </a:p>
        </p:txBody>
      </p:sp>
      <p:sp>
        <p:nvSpPr>
          <p:cNvPr id="569" name="Shape 569"/>
          <p:cNvSpPr>
            <a:spLocks noGrp="1"/>
          </p:cNvSpPr>
          <p:nvPr>
            <p:ph type="body" sz="quarter" idx="1"/>
          </p:nvPr>
        </p:nvSpPr>
        <p:spPr>
          <a:prstGeom prst="rect">
            <a:avLst/>
          </a:prstGeom>
        </p:spPr>
        <p:txBody>
          <a:bodyPr/>
          <a:lstStyle/>
          <a:p>
            <a:pPr marL="45861" marR="45861" defTabSz="914400">
              <a:buClr>
                <a:srgbClr val="000000"/>
              </a:buClr>
              <a:buFont typeface="Arial"/>
              <a:defRPr sz="1800">
                <a:uFill>
                  <a:solidFill>
                    <a:srgbClr val="000000"/>
                  </a:solidFill>
                </a:uFill>
                <a:latin typeface="Arial"/>
                <a:ea typeface="Arial"/>
                <a:cs typeface="Arial"/>
                <a:sym typeface="Arial"/>
              </a:defRPr>
            </a:pPr>
            <a:r>
              <a:t>GREAT EXAMPLE</a:t>
            </a:r>
          </a:p>
          <a:p>
            <a:pPr marL="45861" marR="45861" defTabSz="914400">
              <a:buClr>
                <a:srgbClr val="000000"/>
              </a:buClr>
              <a:buFont typeface="Arial"/>
              <a:defRPr sz="1800">
                <a:uFill>
                  <a:solidFill>
                    <a:srgbClr val="000000"/>
                  </a:solidFill>
                </a:uFill>
                <a:latin typeface="Arial"/>
                <a:ea typeface="Arial"/>
                <a:cs typeface="Arial"/>
                <a:sym typeface="Arial"/>
              </a:defRPr>
            </a:pPr>
            <a:r>
              <a:t>make things atomic</a:t>
            </a:r>
          </a:p>
          <a:p>
            <a:pPr marL="45861" marR="45861" defTabSz="914400">
              <a:buClr>
                <a:srgbClr val="000000"/>
              </a:buClr>
              <a:buFont typeface="Arial"/>
              <a:defRPr sz="1800">
                <a:uFill>
                  <a:solidFill>
                    <a:srgbClr val="000000"/>
                  </a:solidFill>
                </a:uFill>
                <a:latin typeface="Arial"/>
                <a:ea typeface="Arial"/>
                <a:cs typeface="Arial"/>
                <a:sym typeface="Arial"/>
              </a:defRPr>
            </a:pPr>
            <a:r>
              <a:t>take a lock on the source account, then take a lock on the destination account and then go</a:t>
            </a:r>
          </a:p>
          <a:p>
            <a:pPr marL="45861" marR="45861" defTabSz="914400">
              <a:buClr>
                <a:srgbClr val="000000"/>
              </a:buClr>
              <a:buFont typeface="Arial"/>
              <a:defRPr sz="1800">
                <a:uFill>
                  <a:solidFill>
                    <a:srgbClr val="000000"/>
                  </a:solidFill>
                </a:uFill>
                <a:latin typeface="Arial"/>
                <a:ea typeface="Arial"/>
                <a:cs typeface="Arial"/>
                <a:sym typeface="Arial"/>
              </a:defRPr>
            </a:pPr>
            <a:r>
              <a:t>Q. HOW TO FIX?</a:t>
            </a:r>
          </a:p>
          <a:p>
            <a:pPr marL="45861" marR="45861" defTabSz="914400">
              <a:buClr>
                <a:srgbClr val="000000"/>
              </a:buClr>
              <a:buFont typeface="Arial"/>
              <a:defRPr sz="1800">
                <a:uFill>
                  <a:solidFill>
                    <a:srgbClr val="000000"/>
                  </a:solidFill>
                </a:uFill>
                <a:latin typeface="Arial"/>
                <a:ea typeface="Arial"/>
                <a:cs typeface="Arial"/>
                <a:sym typeface="Arial"/>
              </a:defRPr>
            </a:pPr>
            <a:r>
              <a:t>TAKE ONE BIG LOCK, FOR EXAMPLE, ON A BANK, IS FINE</a:t>
            </a:r>
          </a:p>
          <a:p>
            <a:pPr marL="45861" marR="45861" defTabSz="914400">
              <a:buClr>
                <a:srgbClr val="000000"/>
              </a:buClr>
              <a:buFont typeface="Arial"/>
              <a:defRPr sz="1800">
                <a:uFill>
                  <a:solidFill>
                    <a:srgbClr val="000000"/>
                  </a:solidFill>
                </a:uFill>
                <a:latin typeface="Arial"/>
                <a:ea typeface="Arial"/>
                <a:cs typeface="Arial"/>
                <a:sym typeface="Arial"/>
              </a:defRPr>
            </a:pPr>
            <a:r>
              <a:t>COULD HAVE A KNOWN POLICY. TAKE LOCK ON MIN FIRST, </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6" name="Shape 576"/>
          <p:cNvSpPr>
            <a:spLocks noGrp="1" noRot="1" noChangeAspect="1"/>
          </p:cNvSpPr>
          <p:nvPr>
            <p:ph type="sldImg"/>
          </p:nvPr>
        </p:nvSpPr>
        <p:spPr>
          <a:prstGeom prst="rect">
            <a:avLst/>
          </a:prstGeom>
        </p:spPr>
        <p:txBody>
          <a:bodyPr/>
          <a:lstStyle/>
          <a:p>
            <a:endParaRPr/>
          </a:p>
        </p:txBody>
      </p:sp>
      <p:sp>
        <p:nvSpPr>
          <p:cNvPr id="577" name="Shape 577"/>
          <p:cNvSpPr>
            <a:spLocks noGrp="1"/>
          </p:cNvSpPr>
          <p:nvPr>
            <p:ph type="body" sz="quarter" idx="1"/>
          </p:nvPr>
        </p:nvSpPr>
        <p:spPr>
          <a:prstGeom prst="rect">
            <a:avLst/>
          </a:prstGeom>
        </p:spPr>
        <p:txBody>
          <a:bodyPr/>
          <a:lstStyle/>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It’s sort of like the coherence protocol.  Only kicks in if it matters.</a:t>
            </a:r>
          </a:p>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REALLY IMPORTANT!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Shape 44"/>
          <p:cNvSpPr>
            <a:spLocks noGrp="1" noRot="1" noChangeAspect="1"/>
          </p:cNvSpPr>
          <p:nvPr>
            <p:ph type="sldImg"/>
          </p:nvPr>
        </p:nvSpPr>
        <p:spPr>
          <a:prstGeom prst="rect">
            <a:avLst/>
          </a:prstGeom>
        </p:spPr>
        <p:txBody>
          <a:bodyPr/>
          <a:lstStyle/>
          <a:p>
            <a:endParaRPr/>
          </a:p>
        </p:txBody>
      </p:sp>
      <p:sp>
        <p:nvSpPr>
          <p:cNvPr id="45" name="Shape 45"/>
          <p:cNvSpPr>
            <a:spLocks noGrp="1"/>
          </p:cNvSpPr>
          <p:nvPr>
            <p:ph type="body" sz="quarter" idx="1"/>
          </p:nvPr>
        </p:nvSpPr>
        <p:spPr>
          <a:prstGeom prst="rect">
            <a:avLst/>
          </a:prstGeom>
        </p:spPr>
        <p:txBody>
          <a:bodyPr/>
          <a:lstStyle>
            <a:lvl1pPr>
              <a:defRPr sz="1800"/>
            </a:lvl1pPr>
          </a:lstStyle>
          <a:p>
            <a:r>
              <a:t>synchronization is hard to get right!</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 name="Shape 585"/>
          <p:cNvSpPr>
            <a:spLocks noGrp="1" noRot="1" noChangeAspect="1"/>
          </p:cNvSpPr>
          <p:nvPr>
            <p:ph type="sldImg"/>
          </p:nvPr>
        </p:nvSpPr>
        <p:spPr>
          <a:prstGeom prst="rect">
            <a:avLst/>
          </a:prstGeom>
        </p:spPr>
        <p:txBody>
          <a:bodyPr/>
          <a:lstStyle/>
          <a:p>
            <a:endParaRPr/>
          </a:p>
        </p:txBody>
      </p:sp>
      <p:sp>
        <p:nvSpPr>
          <p:cNvPr id="586" name="Shape 586"/>
          <p:cNvSpPr>
            <a:spLocks noGrp="1"/>
          </p:cNvSpPr>
          <p:nvPr>
            <p:ph type="body" sz="quarter" idx="1"/>
          </p:nvPr>
        </p:nvSpPr>
        <p:spPr>
          <a:prstGeom prst="rect">
            <a:avLst/>
          </a:prstGeom>
        </p:spPr>
        <p:txBody>
          <a:bodyPr/>
          <a:lstStyle/>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this is a histogram example</a:t>
            </a:r>
          </a:p>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so different iterations are not independent</a:t>
            </a:r>
          </a:p>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vs. #pragma atomic on the update</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1" name="Shape 591"/>
          <p:cNvSpPr>
            <a:spLocks noGrp="1" noRot="1" noChangeAspect="1"/>
          </p:cNvSpPr>
          <p:nvPr>
            <p:ph type="sldImg"/>
          </p:nvPr>
        </p:nvSpPr>
        <p:spPr>
          <a:prstGeom prst="rect">
            <a:avLst/>
          </a:prstGeom>
        </p:spPr>
        <p:txBody>
          <a:bodyPr/>
          <a:lstStyle/>
          <a:p>
            <a:endParaRPr/>
          </a:p>
        </p:txBody>
      </p:sp>
      <p:sp>
        <p:nvSpPr>
          <p:cNvPr id="592" name="Shape 592"/>
          <p:cNvSpPr>
            <a:spLocks noGrp="1"/>
          </p:cNvSpPr>
          <p:nvPr>
            <p:ph type="body" sz="quarter" idx="1"/>
          </p:nvPr>
        </p:nvSpPr>
        <p:spPr>
          <a:prstGeom prst="rect">
            <a:avLst/>
          </a:prstGeom>
        </p:spPr>
        <p:txBody>
          <a:bodyPr/>
          <a:lstStyle>
            <a:lvl1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lvl1pPr>
          </a:lstStyle>
          <a:p>
            <a:r>
              <a:t>important slide</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7" name="Shape 597"/>
          <p:cNvSpPr>
            <a:spLocks noGrp="1" noRot="1" noChangeAspect="1"/>
          </p:cNvSpPr>
          <p:nvPr>
            <p:ph type="sldImg"/>
          </p:nvPr>
        </p:nvSpPr>
        <p:spPr>
          <a:prstGeom prst="rect">
            <a:avLst/>
          </a:prstGeom>
        </p:spPr>
        <p:txBody>
          <a:bodyPr/>
          <a:lstStyle/>
          <a:p>
            <a:endParaRPr/>
          </a:p>
        </p:txBody>
      </p:sp>
      <p:sp>
        <p:nvSpPr>
          <p:cNvPr id="598" name="Shape 598"/>
          <p:cNvSpPr>
            <a:spLocks noGrp="1"/>
          </p:cNvSpPr>
          <p:nvPr>
            <p:ph type="body" sz="quarter" idx="1"/>
          </p:nvPr>
        </p:nvSpPr>
        <p:spPr>
          <a:prstGeom prst="rect">
            <a:avLst/>
          </a:prstGeom>
        </p:spPr>
        <p:txBody>
          <a:bodyPr/>
          <a:lstStyle/>
          <a:p>
            <a:pPr marL="45861" marR="45861" defTabSz="914400">
              <a:buClr>
                <a:srgbClr val="000000"/>
              </a:buClr>
              <a:buFont typeface="Arial"/>
              <a:defRPr sz="1800">
                <a:uFill>
                  <a:solidFill>
                    <a:srgbClr val="000000"/>
                  </a:solidFill>
                </a:uFill>
                <a:latin typeface="Arial"/>
                <a:ea typeface="Arial"/>
                <a:cs typeface="Arial"/>
                <a:sym typeface="Arial"/>
              </a:defRPr>
            </a:pPr>
            <a:r>
              <a:t>thread one sets B, then waits for A</a:t>
            </a:r>
          </a:p>
          <a:p>
            <a:pPr marL="45861" marR="45861" defTabSz="914400">
              <a:buClr>
                <a:srgbClr val="000000"/>
              </a:buClr>
              <a:buFont typeface="Arial"/>
              <a:defRPr sz="1800">
                <a:uFill>
                  <a:solidFill>
                    <a:srgbClr val="000000"/>
                  </a:solidFill>
                </a:uFill>
                <a:latin typeface="Arial"/>
                <a:ea typeface="Arial"/>
                <a:cs typeface="Arial"/>
                <a:sym typeface="Arial"/>
              </a:defRPr>
            </a:pPr>
            <a:r>
              <a:t>thread two sets A, then waits for B, no problems, right.</a:t>
            </a:r>
          </a:p>
          <a:p>
            <a:pPr marL="45861" marR="45861" defTabSz="914400">
              <a:buClr>
                <a:srgbClr val="000000"/>
              </a:buClr>
              <a:buFont typeface="Arial"/>
              <a:defRPr sz="1800">
                <a:uFill>
                  <a:solidFill>
                    <a:srgbClr val="000000"/>
                  </a:solidFill>
                </a:uFill>
                <a:latin typeface="Arial"/>
                <a:ea typeface="Arial"/>
                <a:cs typeface="Arial"/>
                <a:sym typeface="Arial"/>
              </a:defRPr>
            </a:pPr>
            <a:r>
              <a:t>But you wouldn’t want to turn these different locks into an atomic region. NO PROGRESS</a:t>
            </a:r>
          </a:p>
          <a:p>
            <a:pPr marL="45861" marR="45861" defTabSz="914400">
              <a:buClr>
                <a:srgbClr val="000000"/>
              </a:buClr>
              <a:buFont typeface="Arial"/>
              <a:defRPr sz="1800">
                <a:uFill>
                  <a:solidFill>
                    <a:srgbClr val="000000"/>
                  </a:solidFill>
                </a:uFill>
                <a:latin typeface="Arial"/>
                <a:ea typeface="Arial"/>
                <a:cs typeface="Arial"/>
                <a:sym typeface="Arial"/>
              </a:defRPr>
            </a:pPr>
            <a:r>
              <a:t>This code is REALLY A BARRIER (not trying to achieve atomicity) </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5" name="Shape 605"/>
          <p:cNvSpPr>
            <a:spLocks noGrp="1" noRot="1" noChangeAspect="1"/>
          </p:cNvSpPr>
          <p:nvPr>
            <p:ph type="sldImg"/>
          </p:nvPr>
        </p:nvSpPr>
        <p:spPr>
          <a:prstGeom prst="rect">
            <a:avLst/>
          </a:prstGeom>
        </p:spPr>
        <p:txBody>
          <a:bodyPr/>
          <a:lstStyle/>
          <a:p>
            <a:endParaRPr/>
          </a:p>
        </p:txBody>
      </p:sp>
      <p:sp>
        <p:nvSpPr>
          <p:cNvPr id="606" name="Shape 606"/>
          <p:cNvSpPr>
            <a:spLocks noGrp="1"/>
          </p:cNvSpPr>
          <p:nvPr>
            <p:ph type="body" sz="quarter" idx="1"/>
          </p:nvPr>
        </p:nvSpPr>
        <p:spPr>
          <a:prstGeom prst="rect">
            <a:avLst/>
          </a:prstGeom>
        </p:spPr>
        <p:txBody>
          <a:bodyPr/>
          <a:lstStyle>
            <a:lvl1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lvl1pPr>
          </a:lstStyle>
          <a:p>
            <a:r>
              <a:t>atomic doesn’t mean you can’t screw up</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2" name="Shape 612"/>
          <p:cNvSpPr>
            <a:spLocks noGrp="1" noRot="1" noChangeAspect="1"/>
          </p:cNvSpPr>
          <p:nvPr>
            <p:ph type="sldImg"/>
          </p:nvPr>
        </p:nvSpPr>
        <p:spPr>
          <a:prstGeom prst="rect">
            <a:avLst/>
          </a:prstGeom>
        </p:spPr>
        <p:txBody>
          <a:bodyPr/>
          <a:lstStyle/>
          <a:p>
            <a:endParaRPr/>
          </a:p>
        </p:txBody>
      </p:sp>
      <p:sp>
        <p:nvSpPr>
          <p:cNvPr id="613" name="Shape 613"/>
          <p:cNvSpPr>
            <a:spLocks noGrp="1"/>
          </p:cNvSpPr>
          <p:nvPr>
            <p:ph type="body" sz="quarter" idx="1"/>
          </p:nvPr>
        </p:nvSpPr>
        <p:spPr>
          <a:prstGeom prst="rect">
            <a:avLst/>
          </a:prstGeom>
        </p:spPr>
        <p:txBody>
          <a:bodyPr/>
          <a:lstStyle/>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system is going to preserve these properties</a:t>
            </a:r>
          </a:p>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other processors don’t see writes until the transaction commits</a:t>
            </a:r>
          </a:p>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all memory operations commit at the SAME time</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7" name="Shape 617"/>
          <p:cNvSpPr>
            <a:spLocks noGrp="1" noRot="1" noChangeAspect="1"/>
          </p:cNvSpPr>
          <p:nvPr>
            <p:ph type="sldImg"/>
          </p:nvPr>
        </p:nvSpPr>
        <p:spPr>
          <a:prstGeom prst="rect">
            <a:avLst/>
          </a:prstGeom>
        </p:spPr>
        <p:txBody>
          <a:bodyPr/>
          <a:lstStyle/>
          <a:p>
            <a:endParaRPr/>
          </a:p>
        </p:txBody>
      </p:sp>
      <p:sp>
        <p:nvSpPr>
          <p:cNvPr id="618" name="Shape 618"/>
          <p:cNvSpPr>
            <a:spLocks noGrp="1"/>
          </p:cNvSpPr>
          <p:nvPr>
            <p:ph type="body" sz="quarter" idx="1"/>
          </p:nvPr>
        </p:nvSpPr>
        <p:spPr>
          <a:prstGeom prst="rect">
            <a:avLst/>
          </a:prstGeom>
        </p:spPr>
        <p:txBody>
          <a:bodyPr/>
          <a:lstStyle/>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ABLE TO ABORT</a:t>
            </a:r>
          </a:p>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need to keep versions of data around.  before the transaction, and state during transaction (need to be able to support a roll back)</a:t>
            </a:r>
          </a:p>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WHEN TO ABORT</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2" name="Shape 622"/>
          <p:cNvSpPr>
            <a:spLocks noGrp="1" noRot="1" noChangeAspect="1"/>
          </p:cNvSpPr>
          <p:nvPr>
            <p:ph type="sldImg"/>
          </p:nvPr>
        </p:nvSpPr>
        <p:spPr>
          <a:prstGeom prst="rect">
            <a:avLst/>
          </a:prstGeom>
        </p:spPr>
        <p:txBody>
          <a:bodyPr/>
          <a:lstStyle/>
          <a:p>
            <a:endParaRPr/>
          </a:p>
        </p:txBody>
      </p:sp>
      <p:sp>
        <p:nvSpPr>
          <p:cNvPr id="623" name="Shape 623"/>
          <p:cNvSpPr>
            <a:spLocks noGrp="1"/>
          </p:cNvSpPr>
          <p:nvPr>
            <p:ph type="body" sz="quarter" idx="1"/>
          </p:nvPr>
        </p:nvSpPr>
        <p:spPr>
          <a:prstGeom prst="rect">
            <a:avLst/>
          </a:prstGeom>
        </p:spPr>
        <p:txBody>
          <a:bodyPr/>
          <a:lstStyle/>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first talk about versioning, since that gives the ability to roll back</a:t>
            </a:r>
          </a:p>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forget the WHEN for now</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 name="Shape 686"/>
          <p:cNvSpPr>
            <a:spLocks noGrp="1" noRot="1" noChangeAspect="1"/>
          </p:cNvSpPr>
          <p:nvPr>
            <p:ph type="sldImg"/>
          </p:nvPr>
        </p:nvSpPr>
        <p:spPr>
          <a:prstGeom prst="rect">
            <a:avLst/>
          </a:prstGeom>
        </p:spPr>
        <p:txBody>
          <a:bodyPr/>
          <a:lstStyle/>
          <a:p>
            <a:endParaRPr/>
          </a:p>
        </p:txBody>
      </p:sp>
      <p:sp>
        <p:nvSpPr>
          <p:cNvPr id="687" name="Shape 687"/>
          <p:cNvSpPr>
            <a:spLocks noGrp="1"/>
          </p:cNvSpPr>
          <p:nvPr>
            <p:ph type="body" sz="quarter" idx="1"/>
          </p:nvPr>
        </p:nvSpPr>
        <p:spPr>
          <a:prstGeom prst="rect">
            <a:avLst/>
          </a:prstGeom>
        </p:spPr>
        <p:txBody>
          <a:bodyPr/>
          <a:lstStyle/>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WE CALL IT EAGER BECAUSE...</a:t>
            </a:r>
          </a:p>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go ahead and commit the data to memory (note, memory can be in cache)</a:t>
            </a:r>
          </a:p>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THIS WILL WORK WITH PESSIMISTIC (check for conflict on my writes), NOT PRACTICAL WITH OPTIMISTIC </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8" name="Shape 748"/>
          <p:cNvSpPr>
            <a:spLocks noGrp="1" noRot="1" noChangeAspect="1"/>
          </p:cNvSpPr>
          <p:nvPr>
            <p:ph type="sldImg"/>
          </p:nvPr>
        </p:nvSpPr>
        <p:spPr>
          <a:prstGeom prst="rect">
            <a:avLst/>
          </a:prstGeom>
        </p:spPr>
        <p:txBody>
          <a:bodyPr/>
          <a:lstStyle/>
          <a:p>
            <a:endParaRPr/>
          </a:p>
        </p:txBody>
      </p:sp>
      <p:sp>
        <p:nvSpPr>
          <p:cNvPr id="749" name="Shape 749"/>
          <p:cNvSpPr>
            <a:spLocks noGrp="1"/>
          </p:cNvSpPr>
          <p:nvPr>
            <p:ph type="body" sz="quarter" idx="1"/>
          </p:nvPr>
        </p:nvSpPr>
        <p:spPr>
          <a:prstGeom prst="rect">
            <a:avLst/>
          </a:prstGeom>
        </p:spPr>
        <p:txBody>
          <a:bodyPr/>
          <a:lstStyle/>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CALL IT LAZY BECAUSE WE ARE ONLY GOING TO WRITE TO MEMORY WHEN WE HAVE TO</a:t>
            </a:r>
          </a:p>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SEE HOW IT WILL MUST EASIER TO ABORT, SINCE MEMORY IS NOT UPDATED</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5" name="Shape 755"/>
          <p:cNvSpPr>
            <a:spLocks noGrp="1" noRot="1" noChangeAspect="1"/>
          </p:cNvSpPr>
          <p:nvPr>
            <p:ph type="sldImg"/>
          </p:nvPr>
        </p:nvSpPr>
        <p:spPr>
          <a:prstGeom prst="rect">
            <a:avLst/>
          </a:prstGeom>
        </p:spPr>
        <p:txBody>
          <a:bodyPr/>
          <a:lstStyle/>
          <a:p>
            <a:endParaRPr/>
          </a:p>
        </p:txBody>
      </p:sp>
      <p:sp>
        <p:nvSpPr>
          <p:cNvPr id="756" name="Shape 756"/>
          <p:cNvSpPr>
            <a:spLocks noGrp="1"/>
          </p:cNvSpPr>
          <p:nvPr>
            <p:ph type="body" sz="quarter" idx="1"/>
          </p:nvPr>
        </p:nvSpPr>
        <p:spPr>
          <a:prstGeom prst="rect">
            <a:avLst/>
          </a:prstGeom>
        </p:spPr>
        <p:txBody>
          <a:bodyPr/>
          <a:lstStyle/>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EAGER: “write, hoping you won’t abort —- deal with it later” per store penalty: two writes</a:t>
            </a:r>
          </a:p>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LAZY: “write only when you have to” writes are one write, but take hit on commit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Shape 55"/>
          <p:cNvSpPr>
            <a:spLocks noGrp="1" noRot="1" noChangeAspect="1"/>
          </p:cNvSpPr>
          <p:nvPr>
            <p:ph type="sldImg"/>
          </p:nvPr>
        </p:nvSpPr>
        <p:spPr>
          <a:prstGeom prst="rect">
            <a:avLst/>
          </a:prstGeom>
        </p:spPr>
        <p:txBody>
          <a:bodyPr/>
          <a:lstStyle/>
          <a:p>
            <a:endParaRPr/>
          </a:p>
        </p:txBody>
      </p:sp>
      <p:sp>
        <p:nvSpPr>
          <p:cNvPr id="56" name="Shape 56"/>
          <p:cNvSpPr>
            <a:spLocks noGrp="1"/>
          </p:cNvSpPr>
          <p:nvPr>
            <p:ph type="body" sz="quarter" idx="1"/>
          </p:nvPr>
        </p:nvSpPr>
        <p:spPr>
          <a:prstGeom prst="rect">
            <a:avLst/>
          </a:prstGeom>
        </p:spPr>
        <p:txBody>
          <a:bodyPr/>
          <a:lstStyle>
            <a:lvl1pPr>
              <a:defRPr sz="1800"/>
            </a:lvl1pPr>
          </a:lstStyle>
          <a:p>
            <a:r>
              <a:t>If you got a deposit in between the .get() and .put(), you’d be pissed  </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0" name="Shape 760"/>
          <p:cNvSpPr>
            <a:spLocks noGrp="1" noRot="1" noChangeAspect="1"/>
          </p:cNvSpPr>
          <p:nvPr>
            <p:ph type="sldImg"/>
          </p:nvPr>
        </p:nvSpPr>
        <p:spPr>
          <a:prstGeom prst="rect">
            <a:avLst/>
          </a:prstGeom>
        </p:spPr>
        <p:txBody>
          <a:bodyPr/>
          <a:lstStyle/>
          <a:p>
            <a:endParaRPr/>
          </a:p>
        </p:txBody>
      </p:sp>
      <p:sp>
        <p:nvSpPr>
          <p:cNvPr id="761" name="Shape 761"/>
          <p:cNvSpPr>
            <a:spLocks noGrp="1"/>
          </p:cNvSpPr>
          <p:nvPr>
            <p:ph type="body" sz="quarter" idx="1"/>
          </p:nvPr>
        </p:nvSpPr>
        <p:spPr>
          <a:prstGeom prst="rect">
            <a:avLst/>
          </a:prstGeom>
        </p:spPr>
        <p:txBody>
          <a:bodyPr/>
          <a:lstStyle/>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read-&gt;write.  Don’t want to transaction 2 to READ what transaction 1 WRITES, until the transaction 1 is done</a:t>
            </a:r>
          </a:p>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MIGHT READ DATA STRUCTURE IN AN INTERMEDIATE STATE (CONSIDER BANK TRANSFER EXAMPLE)</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5" name="Shape 765"/>
          <p:cNvSpPr>
            <a:spLocks noGrp="1" noRot="1" noChangeAspect="1"/>
          </p:cNvSpPr>
          <p:nvPr>
            <p:ph type="sldImg"/>
          </p:nvPr>
        </p:nvSpPr>
        <p:spPr>
          <a:prstGeom prst="rect">
            <a:avLst/>
          </a:prstGeom>
        </p:spPr>
        <p:txBody>
          <a:bodyPr/>
          <a:lstStyle/>
          <a:p>
            <a:endParaRPr/>
          </a:p>
        </p:txBody>
      </p:sp>
      <p:sp>
        <p:nvSpPr>
          <p:cNvPr id="766" name="Shape 766"/>
          <p:cNvSpPr>
            <a:spLocks noGrp="1"/>
          </p:cNvSpPr>
          <p:nvPr>
            <p:ph type="body" sz="quarter" idx="1"/>
          </p:nvPr>
        </p:nvSpPr>
        <p:spPr>
          <a:prstGeom prst="rect">
            <a:avLst/>
          </a:prstGeom>
        </p:spPr>
        <p:txBody>
          <a:bodyPr/>
          <a:lstStyle>
            <a:lvl1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lvl1pPr>
          </a:lstStyle>
          <a:p>
            <a:r>
              <a:t>check immediately and after each operation: pessimistic = assume badness has/will happen, so go ahead and roll back now</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5" name="Shape 875"/>
          <p:cNvSpPr>
            <a:spLocks noGrp="1" noRot="1" noChangeAspect="1"/>
          </p:cNvSpPr>
          <p:nvPr>
            <p:ph type="sldImg"/>
          </p:nvPr>
        </p:nvSpPr>
        <p:spPr>
          <a:prstGeom prst="rect">
            <a:avLst/>
          </a:prstGeom>
        </p:spPr>
        <p:txBody>
          <a:bodyPr/>
          <a:lstStyle/>
          <a:p>
            <a:endParaRPr/>
          </a:p>
        </p:txBody>
      </p:sp>
      <p:sp>
        <p:nvSpPr>
          <p:cNvPr id="876" name="Shape 876"/>
          <p:cNvSpPr>
            <a:spLocks noGrp="1"/>
          </p:cNvSpPr>
          <p:nvPr>
            <p:ph type="body" sz="quarter" idx="1"/>
          </p:nvPr>
        </p:nvSpPr>
        <p:spPr>
          <a:prstGeom prst="rect">
            <a:avLst/>
          </a:prstGeom>
        </p:spPr>
        <p:txBody>
          <a:bodyPr/>
          <a:lstStyle/>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DEFAULT: aggressive CM. requesting action WINS or STALLS (if it thinks it will roll back)</a:t>
            </a:r>
          </a:p>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CASE 1: SUCCESS: easy</a:t>
            </a:r>
          </a:p>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CASE 2: EARLY DETECT: X1 reads data written by pending transaction. CAN ABORT, OR JUST STALL FOR A BIT (hasn’t read yet, so it can wait)</a:t>
            </a:r>
          </a:p>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CASE 3: ABORT: T0... oh you did write it? Shit.  I need to restart because I read data, and so the rest of my reads won’t be atomic if T1 commits (NOTE if restart immediately, a case 2 situation will occur because the RD A by the restarted T0 will cause a stall. </a:t>
            </a:r>
          </a:p>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CASE 4: Aggressive CM.  </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7" name="Shape 957"/>
          <p:cNvSpPr>
            <a:spLocks noGrp="1" noRot="1" noChangeAspect="1"/>
          </p:cNvSpPr>
          <p:nvPr>
            <p:ph type="sldImg"/>
          </p:nvPr>
        </p:nvSpPr>
        <p:spPr>
          <a:prstGeom prst="rect">
            <a:avLst/>
          </a:prstGeom>
        </p:spPr>
        <p:txBody>
          <a:bodyPr/>
          <a:lstStyle/>
          <a:p>
            <a:endParaRPr/>
          </a:p>
        </p:txBody>
      </p:sp>
      <p:sp>
        <p:nvSpPr>
          <p:cNvPr id="958" name="Shape 958"/>
          <p:cNvSpPr>
            <a:spLocks noGrp="1"/>
          </p:cNvSpPr>
          <p:nvPr>
            <p:ph type="body" sz="quarter" idx="1"/>
          </p:nvPr>
        </p:nvSpPr>
        <p:spPr>
          <a:prstGeom prst="rect">
            <a:avLst/>
          </a:prstGeom>
        </p:spPr>
        <p:txBody>
          <a:bodyPr/>
          <a:lstStyle/>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DEFAULT: committing action wins</a:t>
            </a:r>
          </a:p>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CASE 1: trivial, no conflict</a:t>
            </a:r>
          </a:p>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CASE 2: ABORT: oops, T1 read something in the middle of the transaction, start over since future reads aren’t atomic</a:t>
            </a:r>
          </a:p>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CASE 3: T0 can commit because T0 hasn’t “seen” the update of A. (T0 “wins”)</a:t>
            </a:r>
          </a:p>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CASE 4: ditto. Committer WINS </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8" name="Shape 968"/>
          <p:cNvSpPr>
            <a:spLocks noGrp="1" noRot="1" noChangeAspect="1"/>
          </p:cNvSpPr>
          <p:nvPr>
            <p:ph type="sldImg"/>
          </p:nvPr>
        </p:nvSpPr>
        <p:spPr>
          <a:prstGeom prst="rect">
            <a:avLst/>
          </a:prstGeom>
        </p:spPr>
        <p:txBody>
          <a:bodyPr/>
          <a:lstStyle/>
          <a:p>
            <a:endParaRPr/>
          </a:p>
        </p:txBody>
      </p:sp>
      <p:sp>
        <p:nvSpPr>
          <p:cNvPr id="969" name="Shape 969"/>
          <p:cNvSpPr>
            <a:spLocks noGrp="1"/>
          </p:cNvSpPr>
          <p:nvPr>
            <p:ph type="body" sz="quarter" idx="1"/>
          </p:nvPr>
        </p:nvSpPr>
        <p:spPr>
          <a:prstGeom prst="rect">
            <a:avLst/>
          </a:prstGeom>
        </p:spPr>
        <p:txBody>
          <a:bodyPr/>
          <a:lstStyle/>
          <a:p>
            <a:pPr>
              <a:defRPr sz="1800"/>
            </a:pPr>
            <a:r>
              <a:t>Q. Why is eager-pessimistic practical? Check the undo log of the other transactions to detect conflicts</a:t>
            </a:r>
          </a:p>
          <a:p>
            <a:pPr>
              <a:defRPr sz="1800"/>
            </a:pPr>
            <a:r>
              <a:t>Q. Why is eager-optimistic not practical?</a:t>
            </a:r>
          </a:p>
          <a:p>
            <a:pPr>
              <a:defRPr sz="1800"/>
            </a:pPr>
            <a:r>
              <a:t>eager=write to memory immediately. optimistic=detect conflicts at commit time.</a:t>
            </a:r>
          </a:p>
          <a:p>
            <a:pPr>
              <a:defRPr sz="1800"/>
            </a:pPr>
            <a:r>
              <a:t>(unclear how you check, since previous X-action has committed and there’s no undo log?) </a:t>
            </a:r>
          </a:p>
          <a:p>
            <a:pPr>
              <a:defRPr sz="1800"/>
            </a:pPr>
            <a:r>
              <a:t> </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8" name="Shape 988"/>
          <p:cNvSpPr>
            <a:spLocks noGrp="1" noRot="1" noChangeAspect="1"/>
          </p:cNvSpPr>
          <p:nvPr>
            <p:ph type="sldImg"/>
          </p:nvPr>
        </p:nvSpPr>
        <p:spPr>
          <a:prstGeom prst="rect">
            <a:avLst/>
          </a:prstGeom>
        </p:spPr>
        <p:txBody>
          <a:bodyPr/>
          <a:lstStyle/>
          <a:p>
            <a:endParaRPr/>
          </a:p>
        </p:txBody>
      </p:sp>
      <p:sp>
        <p:nvSpPr>
          <p:cNvPr id="989" name="Shape 989"/>
          <p:cNvSpPr>
            <a:spLocks noGrp="1"/>
          </p:cNvSpPr>
          <p:nvPr>
            <p:ph type="body" sz="quarter" idx="1"/>
          </p:nvPr>
        </p:nvSpPr>
        <p:spPr>
          <a:prstGeom prst="rect">
            <a:avLst/>
          </a:prstGeom>
        </p:spPr>
        <p:txBody>
          <a:bodyPr/>
          <a:lstStyle>
            <a:lvl1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lvl1pPr>
          </a:lstStyle>
          <a:p>
            <a:r>
              <a:t>SHOWN HERE, FOR EVERY WORD</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2" name="Shape 1522"/>
          <p:cNvSpPr>
            <a:spLocks noGrp="1" noRot="1" noChangeAspect="1"/>
          </p:cNvSpPr>
          <p:nvPr>
            <p:ph type="sldImg"/>
          </p:nvPr>
        </p:nvSpPr>
        <p:spPr>
          <a:prstGeom prst="rect">
            <a:avLst/>
          </a:prstGeom>
        </p:spPr>
        <p:txBody>
          <a:bodyPr/>
          <a:lstStyle/>
          <a:p>
            <a:endParaRPr/>
          </a:p>
        </p:txBody>
      </p:sp>
      <p:sp>
        <p:nvSpPr>
          <p:cNvPr id="1523" name="Shape 1523"/>
          <p:cNvSpPr>
            <a:spLocks noGrp="1"/>
          </p:cNvSpPr>
          <p:nvPr>
            <p:ph type="body" sz="quarter" idx="1"/>
          </p:nvPr>
        </p:nvSpPr>
        <p:spPr>
          <a:prstGeom prst="rect">
            <a:avLst/>
          </a:prstGeom>
        </p:spPr>
        <p:txBody>
          <a:bodyPr/>
          <a:lstStyle>
            <a:lvl1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lvl1pPr>
          </a:lstStyle>
          <a:p>
            <a:r>
              <a:t>NOTE BIG DIFFERENCE FROM MSI/MESI.  THIS IS FOR A WRITE, BUT NOT LOADING EXCLUSIVE!</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8" name="Shape 1808"/>
          <p:cNvSpPr>
            <a:spLocks noGrp="1" noRot="1" noChangeAspect="1"/>
          </p:cNvSpPr>
          <p:nvPr>
            <p:ph type="sldImg"/>
          </p:nvPr>
        </p:nvSpPr>
        <p:spPr>
          <a:prstGeom prst="rect">
            <a:avLst/>
          </a:prstGeom>
        </p:spPr>
        <p:txBody>
          <a:bodyPr/>
          <a:lstStyle/>
          <a:p>
            <a:endParaRPr/>
          </a:p>
        </p:txBody>
      </p:sp>
      <p:sp>
        <p:nvSpPr>
          <p:cNvPr id="1809" name="Shape 1809"/>
          <p:cNvSpPr>
            <a:spLocks noGrp="1"/>
          </p:cNvSpPr>
          <p:nvPr>
            <p:ph type="body" sz="quarter" idx="1"/>
          </p:nvPr>
        </p:nvSpPr>
        <p:spPr>
          <a:prstGeom prst="rect">
            <a:avLst/>
          </a:prstGeom>
        </p:spPr>
        <p:txBody>
          <a:bodyPr/>
          <a:lstStyle/>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D from another processor. Not a problem</a:t>
            </a:r>
          </a:p>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A is a problem.  Since it conflicts with local read</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4" name="Shape 1814"/>
          <p:cNvSpPr>
            <a:spLocks noGrp="1" noRot="1" noChangeAspect="1"/>
          </p:cNvSpPr>
          <p:nvPr>
            <p:ph type="sldImg"/>
          </p:nvPr>
        </p:nvSpPr>
        <p:spPr>
          <a:prstGeom prst="rect">
            <a:avLst/>
          </a:prstGeom>
        </p:spPr>
        <p:txBody>
          <a:bodyPr/>
          <a:lstStyle/>
          <a:p>
            <a:endParaRPr/>
          </a:p>
        </p:txBody>
      </p:sp>
      <p:sp>
        <p:nvSpPr>
          <p:cNvPr id="1815" name="Shape 1815"/>
          <p:cNvSpPr>
            <a:spLocks noGrp="1"/>
          </p:cNvSpPr>
          <p:nvPr>
            <p:ph type="body" sz="quarter" idx="1"/>
          </p:nvPr>
        </p:nvSpPr>
        <p:spPr>
          <a:prstGeom prst="rect">
            <a:avLst/>
          </a:prstGeom>
        </p:spPr>
        <p:txBody>
          <a:bodyPr/>
          <a:lstStyle/>
          <a:p>
            <a:r>
              <a:rPr u="sng">
                <a:hlinkClick r:id="rId3"/>
              </a:rPr>
              <a:t>http://www.intel.com/content/dam/www/public/us/en/documents/manuals/64-ia-32-architectures-optimization-manual.pdf</a:t>
            </a:r>
            <a:r>
              <a:t> (chapter 12)</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Shape 63"/>
          <p:cNvSpPr>
            <a:spLocks noGrp="1" noRot="1" noChangeAspect="1"/>
          </p:cNvSpPr>
          <p:nvPr>
            <p:ph type="sldImg"/>
          </p:nvPr>
        </p:nvSpPr>
        <p:spPr>
          <a:prstGeom prst="rect">
            <a:avLst/>
          </a:prstGeom>
        </p:spPr>
        <p:txBody>
          <a:bodyPr/>
          <a:lstStyle/>
          <a:p>
            <a:endParaRPr/>
          </a:p>
        </p:txBody>
      </p:sp>
      <p:sp>
        <p:nvSpPr>
          <p:cNvPr id="64" name="Shape 64"/>
          <p:cNvSpPr>
            <a:spLocks noGrp="1"/>
          </p:cNvSpPr>
          <p:nvPr>
            <p:ph type="body" sz="quarter" idx="1"/>
          </p:nvPr>
        </p:nvSpPr>
        <p:spPr>
          <a:prstGeom prst="rect">
            <a:avLst/>
          </a:prstGeom>
        </p:spPr>
        <p:txBody>
          <a:bodyPr/>
          <a:lstStyle>
            <a:lvl1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lvl1pPr>
          </a:lstStyle>
          <a:p>
            <a:r>
              <a:t>OpenMP.  Implemented using locks under the hood</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Shape 69"/>
          <p:cNvSpPr>
            <a:spLocks noGrp="1" noRot="1" noChangeAspect="1"/>
          </p:cNvSpPr>
          <p:nvPr>
            <p:ph type="sldImg"/>
          </p:nvPr>
        </p:nvSpPr>
        <p:spPr>
          <a:prstGeom prst="rect">
            <a:avLst/>
          </a:prstGeom>
        </p:spPr>
        <p:txBody>
          <a:bodyPr/>
          <a:lstStyle/>
          <a:p>
            <a:endParaRPr/>
          </a:p>
        </p:txBody>
      </p:sp>
      <p:sp>
        <p:nvSpPr>
          <p:cNvPr id="70" name="Shape 70"/>
          <p:cNvSpPr>
            <a:spLocks noGrp="1"/>
          </p:cNvSpPr>
          <p:nvPr>
            <p:ph type="body" sz="quarter" idx="1"/>
          </p:nvPr>
        </p:nvSpPr>
        <p:spPr>
          <a:prstGeom prst="rect">
            <a:avLst/>
          </a:prstGeom>
        </p:spPr>
        <p:txBody>
          <a:bodyPr/>
          <a:lstStyle/>
          <a:p>
            <a:pPr>
              <a:defRPr sz="1800"/>
            </a:pPr>
            <a:r>
              <a:t>draw distinction between declarative and imperative</a:t>
            </a:r>
          </a:p>
          <a:p>
            <a:pPr>
              <a:defRPr sz="1800"/>
            </a:pPr>
            <a:r>
              <a:t>tried to make this difference clear when talking about parallel execution</a:t>
            </a:r>
          </a:p>
          <a:p>
            <a:pPr>
              <a:defRPr sz="1800"/>
            </a:pPr>
            <a:r>
              <a:t>today the same applies to synchronization</a:t>
            </a:r>
          </a:p>
          <a:p>
            <a:pPr>
              <a:defRPr sz="1800"/>
            </a:pPr>
            <a:r>
              <a:t>example from your earlier programming languages (OpenMP)</a:t>
            </a:r>
          </a:p>
          <a:p>
            <a:pPr>
              <a:defRPr sz="1800"/>
            </a:pPr>
            <a:r>
              <a:t>Q. ask for examples.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Shape 74"/>
          <p:cNvSpPr>
            <a:spLocks noGrp="1" noRot="1" noChangeAspect="1"/>
          </p:cNvSpPr>
          <p:nvPr>
            <p:ph type="sldImg"/>
          </p:nvPr>
        </p:nvSpPr>
        <p:spPr>
          <a:prstGeom prst="rect">
            <a:avLst/>
          </a:prstGeom>
        </p:spPr>
        <p:txBody>
          <a:bodyPr/>
          <a:lstStyle/>
          <a:p>
            <a:endParaRPr/>
          </a:p>
        </p:txBody>
      </p:sp>
      <p:sp>
        <p:nvSpPr>
          <p:cNvPr id="75" name="Shape 75"/>
          <p:cNvSpPr>
            <a:spLocks noGrp="1"/>
          </p:cNvSpPr>
          <p:nvPr>
            <p:ph type="body" sz="quarter" idx="1"/>
          </p:nvPr>
        </p:nvSpPr>
        <p:spPr>
          <a:prstGeom prst="rect">
            <a:avLst/>
          </a:prstGeom>
        </p:spPr>
        <p:txBody>
          <a:bodyPr/>
          <a:lstStyle/>
          <a:p>
            <a:pPr marL="45861" marR="45861" defTabSz="914400">
              <a:buClr>
                <a:srgbClr val="000000"/>
              </a:buClr>
              <a:buFont typeface="Arial"/>
              <a:defRPr sz="1800">
                <a:uFill>
                  <a:solidFill>
                    <a:srgbClr val="000000"/>
                  </a:solidFill>
                </a:uFill>
                <a:latin typeface="Arial"/>
                <a:ea typeface="Arial"/>
                <a:cs typeface="Arial"/>
                <a:sym typeface="Arial"/>
              </a:defRPr>
            </a:pPr>
            <a:r>
              <a:t>system is going to preserve these properties</a:t>
            </a:r>
          </a:p>
          <a:p>
            <a:pPr marL="45861" marR="45861" defTabSz="914400">
              <a:buClr>
                <a:srgbClr val="000000"/>
              </a:buClr>
              <a:buFont typeface="Arial"/>
              <a:defRPr sz="1800">
                <a:uFill>
                  <a:solidFill>
                    <a:srgbClr val="000000"/>
                  </a:solidFill>
                </a:uFill>
                <a:latin typeface="Arial"/>
                <a:ea typeface="Arial"/>
                <a:cs typeface="Arial"/>
                <a:sym typeface="Arial"/>
              </a:defRPr>
            </a:pPr>
            <a:r>
              <a:t>other processors don’t see writes until the transaction commits</a:t>
            </a:r>
          </a:p>
          <a:p>
            <a:pPr marL="45861" marR="45861" defTabSz="914400">
              <a:buClr>
                <a:srgbClr val="000000"/>
              </a:buClr>
              <a:buFont typeface="Arial"/>
              <a:defRPr sz="1800">
                <a:uFill>
                  <a:solidFill>
                    <a:srgbClr val="000000"/>
                  </a:solidFill>
                </a:uFill>
                <a:latin typeface="Arial"/>
                <a:ea typeface="Arial"/>
                <a:cs typeface="Arial"/>
                <a:sym typeface="Arial"/>
              </a:defRPr>
            </a:pPr>
            <a:r>
              <a:t>all memory operations commit at the SAME time</a:t>
            </a:r>
          </a:p>
          <a:p>
            <a:pPr marL="45861" marR="45861" defTabSz="914400">
              <a:buClr>
                <a:srgbClr val="000000"/>
              </a:buClr>
              <a:buFont typeface="Arial"/>
              <a:defRPr sz="1800">
                <a:uFill>
                  <a:solidFill>
                    <a:srgbClr val="000000"/>
                  </a:solidFill>
                </a:uFill>
                <a:latin typeface="Arial"/>
                <a:ea typeface="Arial"/>
                <a:cs typeface="Arial"/>
                <a:sym typeface="Arial"/>
              </a:defRPr>
            </a:pPr>
            <a:r>
              <a:t>EVERYTHING THAT WE USED TO ACHIEVE WITH ONE MEMORY ACCESS.  NOT APPLIES TO A BLOCK</a:t>
            </a:r>
          </a:p>
          <a:p>
            <a:pPr marL="45861" marR="45861" defTabSz="914400">
              <a:buClr>
                <a:srgbClr val="000000"/>
              </a:buClr>
              <a:buFont typeface="Arial"/>
              <a:defRPr sz="1800">
                <a:uFill>
                  <a:solidFill>
                    <a:srgbClr val="000000"/>
                  </a:solidFill>
                </a:uFill>
                <a:latin typeface="Arial"/>
                <a:ea typeface="Arial"/>
                <a:cs typeface="Arial"/>
                <a:sym typeface="Arial"/>
              </a:defRPr>
            </a:pPr>
            <a:r>
              <a:t>ACID: Atomicity, Consistency, Isolation, Durability</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0" name="Shape 570"/>
          <p:cNvSpPr>
            <a:spLocks noGrp="1" noRot="1" noChangeAspect="1"/>
          </p:cNvSpPr>
          <p:nvPr>
            <p:ph type="sldImg"/>
          </p:nvPr>
        </p:nvSpPr>
        <p:spPr>
          <a:prstGeom prst="rect">
            <a:avLst/>
          </a:prstGeom>
        </p:spPr>
        <p:txBody>
          <a:bodyPr/>
          <a:lstStyle/>
          <a:p>
            <a:endParaRPr/>
          </a:p>
        </p:txBody>
      </p:sp>
      <p:sp>
        <p:nvSpPr>
          <p:cNvPr id="571" name="Shape 571"/>
          <p:cNvSpPr>
            <a:spLocks noGrp="1"/>
          </p:cNvSpPr>
          <p:nvPr>
            <p:ph type="body" sz="quarter" idx="1"/>
          </p:nvPr>
        </p:nvSpPr>
        <p:spPr>
          <a:prstGeom prst="rect">
            <a:avLst/>
          </a:prstGeom>
        </p:spPr>
        <p:txBody>
          <a:bodyPr/>
          <a:lstStyle/>
          <a:p>
            <a:pPr>
              <a:defRPr sz="1800"/>
            </a:pPr>
            <a:r>
              <a:t>ARM: exclusive monitors</a:t>
            </a:r>
          </a:p>
          <a:p>
            <a:pPr>
              <a:defRPr sz="1800"/>
            </a:pPr>
            <a:r>
              <a:t>Line better be in monitor register or in S state in cache when SC starts </a:t>
            </a:r>
          </a:p>
          <a:p>
            <a:pPr>
              <a:defRPr sz="1800"/>
            </a:pPr>
            <a:r>
              <a:t>SC fails if it’s not, without a write on bus.</a:t>
            </a:r>
          </a:p>
          <a:p>
            <a:pPr>
              <a:defRPr sz="1800"/>
            </a:pPr>
            <a:r>
              <a:t>DON’T LET LINES FALL OUT IN BETWEEN LL-SC</a:t>
            </a:r>
          </a:p>
          <a:p>
            <a:pPr>
              <a:defRPr sz="1800"/>
            </a:pPr>
            <a:r>
              <a:t>Like the ticket lock, only one write occurs on release</a:t>
            </a:r>
          </a:p>
        </p:txBody>
      </p:sp>
    </p:spTree>
    <p:extLst>
      <p:ext uri="{BB962C8B-B14F-4D97-AF65-F5344CB8AC3E}">
        <p14:creationId xmlns:p14="http://schemas.microsoft.com/office/powerpoint/2010/main" val="42503199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prstGeom prst="rect">
            <a:avLst/>
          </a:prstGeom>
        </p:spPr>
        <p:txBody>
          <a:bodyPr/>
          <a:lstStyle/>
          <a:p>
            <a:endParaRPr/>
          </a:p>
        </p:txBody>
      </p:sp>
      <p:sp>
        <p:nvSpPr>
          <p:cNvPr id="92" name="Shape 92"/>
          <p:cNvSpPr>
            <a:spLocks noGrp="1"/>
          </p:cNvSpPr>
          <p:nvPr>
            <p:ph type="body" sz="quarter" idx="1"/>
          </p:nvPr>
        </p:nvSpPr>
        <p:spPr>
          <a:prstGeom prst="rect">
            <a:avLst/>
          </a:prstGeom>
        </p:spPr>
        <p:txBody>
          <a:bodyPr/>
          <a:lstStyle>
            <a:lvl1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lvl1pPr>
          </a:lstStyle>
          <a:p>
            <a:r>
              <a:t>hash table implemented with a linked list in every bucket</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Shape 98"/>
          <p:cNvSpPr>
            <a:spLocks noGrp="1" noRot="1" noChangeAspect="1"/>
          </p:cNvSpPr>
          <p:nvPr>
            <p:ph type="sldImg"/>
          </p:nvPr>
        </p:nvSpPr>
        <p:spPr>
          <a:prstGeom prst="rect">
            <a:avLst/>
          </a:prstGeom>
        </p:spPr>
        <p:txBody>
          <a:bodyPr/>
          <a:lstStyle/>
          <a:p>
            <a:endParaRPr/>
          </a:p>
        </p:txBody>
      </p:sp>
      <p:sp>
        <p:nvSpPr>
          <p:cNvPr id="99" name="Shape 99"/>
          <p:cNvSpPr>
            <a:spLocks noGrp="1"/>
          </p:cNvSpPr>
          <p:nvPr>
            <p:ph type="body" sz="quarter" idx="1"/>
          </p:nvPr>
        </p:nvSpPr>
        <p:spPr>
          <a:prstGeom prst="rect">
            <a:avLst/>
          </a:prstGeom>
        </p:spPr>
        <p:txBody>
          <a:bodyPr/>
          <a:lstStyle/>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synchronized is basically a lock. Those are the semantics!!!</a:t>
            </a:r>
          </a:p>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you just don’t have to worry about releasing it</a:t>
            </a:r>
          </a:p>
          <a:p>
            <a:pPr marL="45861" marR="45861" defTabSz="914400">
              <a:spcBef>
                <a:spcPts val="400"/>
              </a:spcBef>
              <a:buClr>
                <a:srgbClr val="000000"/>
              </a:buClr>
              <a:buFont typeface="Arial"/>
              <a:defRPr sz="1800">
                <a:uFill>
                  <a:solidFill>
                    <a:srgbClr val="000000"/>
                  </a:solidFill>
                </a:uFill>
                <a:latin typeface="Arial"/>
                <a:ea typeface="Arial"/>
                <a:cs typeface="Arial"/>
                <a:sym typeface="Arial"/>
              </a:defRPr>
            </a:pPr>
            <a:r>
              <a:t>NOTE, this seems naive, but it’s basically what done in practice.  PYTHON INTERPRETER</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amp; Subtitle">
    <p:spTree>
      <p:nvGrpSpPr>
        <p:cNvPr id="1" name=""/>
        <p:cNvGrpSpPr/>
        <p:nvPr/>
      </p:nvGrpSpPr>
      <p:grpSpPr>
        <a:xfrm>
          <a:off x="0" y="0"/>
          <a:ext cx="0" cy="0"/>
          <a:chOff x="0" y="0"/>
          <a:chExt cx="0" cy="0"/>
        </a:xfrm>
      </p:grpSpPr>
      <p:sp>
        <p:nvSpPr>
          <p:cNvPr id="12" name="Shape 12"/>
          <p:cNvSpPr/>
          <p:nvPr/>
        </p:nvSpPr>
        <p:spPr>
          <a:xfrm>
            <a:off x="723279" y="9134575"/>
            <a:ext cx="16840201" cy="1949252"/>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p>
            <a:pPr>
              <a:defRPr b="1">
                <a:latin typeface="+mn-lt"/>
                <a:ea typeface="+mn-ea"/>
                <a:cs typeface="+mn-cs"/>
                <a:sym typeface="Myriad Pro Condensed"/>
              </a:defRPr>
            </a:pPr>
            <a:r>
              <a:rPr sz="6000" dirty="0">
                <a:latin typeface="Myriad Pro Cond" panose="020B0506030403020204" pitchFamily="34" charset="0"/>
              </a:rPr>
              <a:t>Parallel Computer Architecture and Programming</a:t>
            </a:r>
          </a:p>
          <a:p>
            <a:pPr>
              <a:defRPr b="1">
                <a:latin typeface="+mn-lt"/>
                <a:ea typeface="+mn-ea"/>
                <a:cs typeface="+mn-cs"/>
                <a:sym typeface="Myriad Pro Condensed"/>
              </a:defRPr>
            </a:pPr>
            <a:r>
              <a:rPr sz="6000" dirty="0">
                <a:latin typeface="Myriad Pro Cond" panose="020B0506030403020204" pitchFamily="34" charset="0"/>
              </a:rPr>
              <a:t>CMU 15-418/15-618, </a:t>
            </a:r>
            <a:r>
              <a:rPr lang="en-US" sz="6000" dirty="0">
                <a:latin typeface="Myriad Pro Cond" panose="020B0506030403020204" pitchFamily="34" charset="0"/>
              </a:rPr>
              <a:t>Spring 2018</a:t>
            </a:r>
            <a:endParaRPr sz="6000" dirty="0">
              <a:latin typeface="Myriad Pro Cond" panose="020B0506030403020204" pitchFamily="34" charset="0"/>
            </a:endParaRPr>
          </a:p>
        </p:txBody>
      </p:sp>
      <p:sp>
        <p:nvSpPr>
          <p:cNvPr id="13" name="Shape 13"/>
          <p:cNvSpPr/>
          <p:nvPr/>
        </p:nvSpPr>
        <p:spPr>
          <a:xfrm flipV="1">
            <a:off x="1409700" y="8356314"/>
            <a:ext cx="15467004" cy="286"/>
          </a:xfrm>
          <a:prstGeom prst="line">
            <a:avLst/>
          </a:prstGeom>
          <a:ln w="19050">
            <a:solidFill>
              <a:srgbClr val="929292"/>
            </a:solidFill>
            <a:custDash>
              <a:ds d="200000" sp="200000"/>
            </a:custDash>
            <a:miter lim="400000"/>
          </a:ln>
        </p:spPr>
        <p:txBody>
          <a:bodyPr lIns="50800" tIns="50800" rIns="50800" bIns="50800" anchor="ctr"/>
          <a:lstStyle/>
          <a:p>
            <a:pPr algn="l" defTabSz="457200">
              <a:defRPr sz="1200">
                <a:latin typeface="Helvetica"/>
                <a:ea typeface="Helvetica"/>
                <a:cs typeface="Helvetica"/>
                <a:sym typeface="Helvetica"/>
              </a:defRPr>
            </a:pPr>
            <a:endParaRPr>
              <a:latin typeface="Myriad Pro Cond" panose="020B0506030403020204" pitchFamily="34" charset="0"/>
            </a:endParaRPr>
          </a:p>
        </p:txBody>
      </p:sp>
      <p:sp>
        <p:nvSpPr>
          <p:cNvPr id="14" name="Shape 14"/>
          <p:cNvSpPr>
            <a:spLocks noGrp="1"/>
          </p:cNvSpPr>
          <p:nvPr>
            <p:ph type="body" sz="quarter" idx="13"/>
          </p:nvPr>
        </p:nvSpPr>
        <p:spPr>
          <a:xfrm>
            <a:off x="6332515" y="3632617"/>
            <a:ext cx="5621732" cy="964367"/>
          </a:xfrm>
          <a:prstGeom prst="rect">
            <a:avLst/>
          </a:prstGeom>
        </p:spPr>
        <p:txBody>
          <a:bodyPr wrap="none" anchor="ctr">
            <a:spAutoFit/>
          </a:bodyPr>
          <a:lstStyle>
            <a:lvl1pPr marL="0" indent="0" algn="ctr">
              <a:spcBef>
                <a:spcPts val="0"/>
              </a:spcBef>
              <a:buSzTx/>
              <a:buFontTx/>
              <a:buNone/>
              <a:defRPr>
                <a:latin typeface="Myriad Pro Cond" panose="020B0506030403020204" pitchFamily="34" charset="0"/>
              </a:defRPr>
            </a:lvl1pPr>
          </a:lstStyle>
          <a:p>
            <a:pPr lvl="0"/>
            <a:r>
              <a:rPr lang="en-US"/>
              <a:t>Edit Master text styles</a:t>
            </a:r>
          </a:p>
        </p:txBody>
      </p:sp>
      <p:sp>
        <p:nvSpPr>
          <p:cNvPr id="15" name="Shape 15"/>
          <p:cNvSpPr>
            <a:spLocks noGrp="1"/>
          </p:cNvSpPr>
          <p:nvPr>
            <p:ph type="title"/>
          </p:nvPr>
        </p:nvSpPr>
        <p:spPr>
          <a:xfrm>
            <a:off x="1308100" y="4457700"/>
            <a:ext cx="15684500" cy="1943100"/>
          </a:xfrm>
          <a:prstGeom prst="rect">
            <a:avLst/>
          </a:prstGeom>
        </p:spPr>
        <p:txBody>
          <a:bodyPr anchor="b"/>
          <a:lstStyle>
            <a:lvl1pPr algn="ctr">
              <a:defRPr sz="14000">
                <a:latin typeface="Myriad Pro Cond" panose="020B0506030403020204" pitchFamily="34" charset="0"/>
              </a:defRPr>
            </a:lvl1pPr>
          </a:lstStyle>
          <a:p>
            <a:r>
              <a:rPr lang="en-US"/>
              <a:t>Click to edit Master title style</a:t>
            </a:r>
            <a:endParaRPr dirty="0"/>
          </a:p>
        </p:txBody>
      </p:sp>
      <p:sp>
        <p:nvSpPr>
          <p:cNvPr id="16" name="Shape 16"/>
          <p:cNvSpPr>
            <a:spLocks noGrp="1"/>
          </p:cNvSpPr>
          <p:nvPr>
            <p:ph type="sldNum" sz="quarter" idx="2"/>
          </p:nvPr>
        </p:nvSpPr>
        <p:spPr>
          <a:xfrm>
            <a:off x="8961335" y="13093700"/>
            <a:ext cx="349455" cy="471924"/>
          </a:xfrm>
          <a:prstGeom prst="rect">
            <a:avLst/>
          </a:prstGeom>
        </p:spPr>
        <p:txBody>
          <a:bodyPr/>
          <a:lstStyle>
            <a:lvl1pPr>
              <a:defRPr sz="2400" b="0">
                <a:latin typeface="Myriad Pro Cond" panose="020B0506030403020204" pitchFamily="34" charset="0"/>
                <a:ea typeface="Myriad Pro Cond" panose="020B0506030403020204" pitchFamily="34" charset="0"/>
                <a:cs typeface="Myriad Pro Cond" panose="020B0506030403020204" pitchFamily="34" charset="0"/>
                <a:sym typeface="Gill Sans"/>
              </a:defRPr>
            </a:lvl1pPr>
          </a:lstStyle>
          <a:p>
            <a:fld id="{86CB4B4D-7CA3-9044-876B-883B54F8677D}" type="slidenum">
              <a:rPr lang="en-US" smtClean="0"/>
              <a:t>‹#›</a:t>
            </a:fld>
            <a:endParaRPr lang="en-US"/>
          </a:p>
        </p:txBody>
      </p:sp>
    </p:spTree>
    <p:extLst>
      <p:ext uri="{BB962C8B-B14F-4D97-AF65-F5344CB8AC3E}">
        <p14:creationId xmlns:p14="http://schemas.microsoft.com/office/powerpoint/2010/main" val="1625597381"/>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23" name="Shape 23"/>
          <p:cNvSpPr>
            <a:spLocks noGrp="1"/>
          </p:cNvSpPr>
          <p:nvPr>
            <p:ph type="title"/>
          </p:nvPr>
        </p:nvSpPr>
        <p:spPr>
          <a:prstGeom prst="rect">
            <a:avLst/>
          </a:prstGeom>
        </p:spPr>
        <p:txBody>
          <a:bodyPr/>
          <a:lstStyle>
            <a:lvl1pPr>
              <a:defRPr>
                <a:latin typeface="Myriad Pro Cond" panose="020B0506030403020204" pitchFamily="34" charset="0"/>
              </a:defRPr>
            </a:lvl1pPr>
          </a:lstStyle>
          <a:p>
            <a:r>
              <a:rPr lang="en-US"/>
              <a:t>Click to edit Master title style</a:t>
            </a:r>
            <a:endParaRPr dirty="0"/>
          </a:p>
        </p:txBody>
      </p:sp>
      <p:sp>
        <p:nvSpPr>
          <p:cNvPr id="24" name="Shape 24"/>
          <p:cNvSpPr>
            <a:spLocks noGrp="1"/>
          </p:cNvSpPr>
          <p:nvPr>
            <p:ph type="body" idx="1"/>
          </p:nvPr>
        </p:nvSpPr>
        <p:spPr>
          <a:prstGeom prst="rect">
            <a:avLst/>
          </a:prstGeom>
        </p:spPr>
        <p:txBody>
          <a:bodyPr/>
          <a:lstStyle>
            <a:lvl1pPr>
              <a:defRPr>
                <a:latin typeface="Myriad Pro Cond" panose="020B0506030403020204" pitchFamily="34" charset="0"/>
              </a:defRPr>
            </a:lvl1pPr>
            <a:lvl2pPr>
              <a:defRPr>
                <a:latin typeface="Myriad Pro Cond" panose="020B0506030403020204" pitchFamily="34" charset="0"/>
              </a:defRPr>
            </a:lvl2pPr>
            <a:lvl3pPr>
              <a:defRPr>
                <a:latin typeface="Myriad Pro Cond" panose="020B0506030403020204" pitchFamily="34" charset="0"/>
              </a:defRPr>
            </a:lvl3pPr>
            <a:lvl4pPr>
              <a:defRPr>
                <a:latin typeface="Myriad Pro Cond" panose="020B0506030403020204" pitchFamily="34" charset="0"/>
              </a:defRPr>
            </a:lvl4pPr>
            <a:lvl5pPr>
              <a:defRPr>
                <a:latin typeface="Myriad Pro Cond" panose="020B0506030403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25" name="Shape 25"/>
          <p:cNvSpPr>
            <a:spLocks noGrp="1"/>
          </p:cNvSpPr>
          <p:nvPr>
            <p:ph type="sldNum" sz="quarter" idx="2"/>
          </p:nvPr>
        </p:nvSpPr>
        <p:spPr>
          <a:xfrm>
            <a:off x="14981936" y="13233400"/>
            <a:ext cx="347852" cy="441146"/>
          </a:xfrm>
          <a:prstGeom prst="rect">
            <a:avLst/>
          </a:prstGeom>
        </p:spPr>
        <p:txBody>
          <a:bodyPr/>
          <a:lstStyle>
            <a:lvl1pPr>
              <a:defRPr>
                <a:latin typeface="Myriad Pro Cond" panose="020B0506030403020204" pitchFamily="34" charset="0"/>
              </a:defRPr>
            </a:lvl1pPr>
          </a:lstStyle>
          <a:p>
            <a:fld id="{86CB4B4D-7CA3-9044-876B-883B54F8677D}" type="slidenum">
              <a:rPr lang="en-US" smtClean="0"/>
              <a:t>‹#›</a:t>
            </a:fld>
            <a:endParaRPr lang="en-US"/>
          </a:p>
        </p:txBody>
      </p:sp>
    </p:spTree>
    <p:extLst>
      <p:ext uri="{BB962C8B-B14F-4D97-AF65-F5344CB8AC3E}">
        <p14:creationId xmlns:p14="http://schemas.microsoft.com/office/powerpoint/2010/main" val="3435967519"/>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p:nvPr/>
        </p:nvSpPr>
        <p:spPr>
          <a:xfrm>
            <a:off x="15099679" y="13034050"/>
            <a:ext cx="3086101" cy="7797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algn="r">
              <a:defRPr sz="2200" b="1">
                <a:latin typeface="+mn-lt"/>
                <a:ea typeface="+mn-ea"/>
                <a:cs typeface="+mn-cs"/>
                <a:sym typeface="Myriad Pro Condensed"/>
              </a:defRPr>
            </a:lvl1pPr>
          </a:lstStyle>
          <a:p>
            <a:r>
              <a:rPr dirty="0">
                <a:latin typeface="Myriad Pro Cond" panose="020B0506030403020204" pitchFamily="34" charset="0"/>
              </a:rPr>
              <a:t> CMU 15-418/618, </a:t>
            </a:r>
            <a:br>
              <a:rPr lang="en-US" dirty="0">
                <a:latin typeface="Myriad Pro Cond" panose="020B0506030403020204" pitchFamily="34" charset="0"/>
              </a:rPr>
            </a:br>
            <a:r>
              <a:rPr lang="en-US" dirty="0">
                <a:latin typeface="Myriad Pro Cond" panose="020B0506030403020204" pitchFamily="34" charset="0"/>
              </a:rPr>
              <a:t>Spring 2018</a:t>
            </a:r>
            <a:endParaRPr dirty="0">
              <a:latin typeface="Myriad Pro Cond" panose="020B0506030403020204" pitchFamily="34" charset="0"/>
            </a:endParaRPr>
          </a:p>
        </p:txBody>
      </p:sp>
      <p:sp>
        <p:nvSpPr>
          <p:cNvPr id="3" name="Shape 3"/>
          <p:cNvSpPr>
            <a:spLocks noGrp="1"/>
          </p:cNvSpPr>
          <p:nvPr>
            <p:ph type="title"/>
          </p:nvPr>
        </p:nvSpPr>
        <p:spPr>
          <a:xfrm>
            <a:off x="838200" y="393700"/>
            <a:ext cx="16154400" cy="11176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p>
            <a:r>
              <a:rPr dirty="0"/>
              <a:t>Title Text</a:t>
            </a:r>
          </a:p>
        </p:txBody>
      </p:sp>
      <p:sp>
        <p:nvSpPr>
          <p:cNvPr id="4" name="Shape 4"/>
          <p:cNvSpPr>
            <a:spLocks noGrp="1"/>
          </p:cNvSpPr>
          <p:nvPr>
            <p:ph type="body" idx="1"/>
          </p:nvPr>
        </p:nvSpPr>
        <p:spPr>
          <a:xfrm>
            <a:off x="838200" y="2095500"/>
            <a:ext cx="16154400" cy="103505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lvl2pPr>
              <a:buFontTx/>
              <a:buChar char="-"/>
            </a:lvl2pPr>
            <a:lvl3pPr>
              <a:buFontTx/>
              <a:buChar char="-"/>
            </a:lvl3pPr>
            <a:lvl4pPr>
              <a:buFontTx/>
              <a:buChar char="-"/>
            </a:lvl4pPr>
            <a:lvl5pPr>
              <a:buFontTx/>
              <a:buChar char="-"/>
            </a:lvl5p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5" name="Shape 5"/>
          <p:cNvSpPr>
            <a:spLocks noGrp="1"/>
          </p:cNvSpPr>
          <p:nvPr>
            <p:ph type="sldNum" sz="quarter" idx="2"/>
          </p:nvPr>
        </p:nvSpPr>
        <p:spPr>
          <a:xfrm>
            <a:off x="14981936" y="13233400"/>
            <a:ext cx="347852" cy="441146"/>
          </a:xfrm>
          <a:prstGeom prst="rect">
            <a:avLst/>
          </a:prstGeom>
          <a:ln w="12700">
            <a:miter lim="400000"/>
          </a:ln>
        </p:spPr>
        <p:txBody>
          <a:bodyPr wrap="none" lIns="50800" tIns="50800" rIns="50800" bIns="50800">
            <a:spAutoFit/>
          </a:bodyPr>
          <a:lstStyle>
            <a:lvl1pPr>
              <a:defRPr sz="2200" b="1">
                <a:latin typeface="Myriad Pro Cond" panose="020B0506030403020204" pitchFamily="34" charset="0"/>
                <a:ea typeface="+mn-ea"/>
                <a:cs typeface="+mn-cs"/>
                <a:sym typeface="Myriad Pro Condensed"/>
              </a:defRPr>
            </a:lvl1pPr>
          </a:lstStyle>
          <a:p>
            <a:fld id="{86CB4B4D-7CA3-9044-876B-883B54F8677D}" type="slidenum">
              <a:rPr lang="en-US" smtClean="0"/>
              <a:t>‹#›</a:t>
            </a:fld>
            <a:endParaRPr lang="en-US"/>
          </a:p>
        </p:txBody>
      </p:sp>
    </p:spTree>
    <p:extLst>
      <p:ext uri="{BB962C8B-B14F-4D97-AF65-F5344CB8AC3E}">
        <p14:creationId xmlns:p14="http://schemas.microsoft.com/office/powerpoint/2010/main" val="752877164"/>
      </p:ext>
    </p:extLst>
  </p:cSld>
  <p:clrMap bg1="lt1" tx1="dk1" bg2="lt2" tx2="dk2" accent1="accent1" accent2="accent2" accent3="accent3" accent4="accent4" accent5="accent5" accent6="accent6" hlink="hlink" folHlink="folHlink"/>
  <p:sldLayoutIdLst>
    <p:sldLayoutId id="2147483652" r:id="rId1"/>
    <p:sldLayoutId id="2147483653" r:id="rId2"/>
  </p:sldLayoutIdLst>
  <p:transition spd="med"/>
  <p:txStyles>
    <p:titleStyle>
      <a:lvl1pPr marL="0" marR="0" indent="0" algn="l" defTabSz="825500" rtl="0" eaLnBrk="1" latinLnBrk="0" hangingPunct="1">
        <a:lnSpc>
          <a:spcPct val="100000"/>
        </a:lnSpc>
        <a:spcBef>
          <a:spcPts val="0"/>
        </a:spcBef>
        <a:spcAft>
          <a:spcPts val="0"/>
        </a:spcAft>
        <a:buClrTx/>
        <a:buSzTx/>
        <a:buFontTx/>
        <a:buNone/>
        <a:tabLst/>
        <a:defRPr sz="8400" b="1" i="0" u="none" strike="noStrike" cap="none" spc="0" baseline="0">
          <a:ln>
            <a:noFill/>
          </a:ln>
          <a:solidFill>
            <a:srgbClr val="000000"/>
          </a:solidFill>
          <a:uFillTx/>
          <a:latin typeface="Myriad Pro Cond" panose="020B0506030403020204" pitchFamily="34" charset="0"/>
          <a:ea typeface="+mn-ea"/>
          <a:cs typeface="+mn-cs"/>
          <a:sym typeface="Myriad Pro Condensed"/>
        </a:defRPr>
      </a:lvl1pPr>
      <a:lvl2pPr marL="0" marR="0" indent="228600" algn="l" defTabSz="825500" rtl="0" eaLnBrk="1" latinLnBrk="0" hangingPunct="1">
        <a:lnSpc>
          <a:spcPct val="100000"/>
        </a:lnSpc>
        <a:spcBef>
          <a:spcPts val="0"/>
        </a:spcBef>
        <a:spcAft>
          <a:spcPts val="0"/>
        </a:spcAft>
        <a:buClrTx/>
        <a:buSzTx/>
        <a:buFontTx/>
        <a:buNone/>
        <a:tabLst/>
        <a:defRPr sz="8400" b="1" i="0" u="none" strike="noStrike" cap="none" spc="0" baseline="0">
          <a:ln>
            <a:noFill/>
          </a:ln>
          <a:solidFill>
            <a:srgbClr val="000000"/>
          </a:solidFill>
          <a:uFillTx/>
          <a:latin typeface="+mn-lt"/>
          <a:ea typeface="+mn-ea"/>
          <a:cs typeface="+mn-cs"/>
          <a:sym typeface="Myriad Pro Condensed"/>
        </a:defRPr>
      </a:lvl2pPr>
      <a:lvl3pPr marL="0" marR="0" indent="457200" algn="l" defTabSz="825500" rtl="0" eaLnBrk="1" latinLnBrk="0" hangingPunct="1">
        <a:lnSpc>
          <a:spcPct val="100000"/>
        </a:lnSpc>
        <a:spcBef>
          <a:spcPts val="0"/>
        </a:spcBef>
        <a:spcAft>
          <a:spcPts val="0"/>
        </a:spcAft>
        <a:buClrTx/>
        <a:buSzTx/>
        <a:buFontTx/>
        <a:buNone/>
        <a:tabLst/>
        <a:defRPr sz="8400" b="1" i="0" u="none" strike="noStrike" cap="none" spc="0" baseline="0">
          <a:ln>
            <a:noFill/>
          </a:ln>
          <a:solidFill>
            <a:srgbClr val="000000"/>
          </a:solidFill>
          <a:uFillTx/>
          <a:latin typeface="+mn-lt"/>
          <a:ea typeface="+mn-ea"/>
          <a:cs typeface="+mn-cs"/>
          <a:sym typeface="Myriad Pro Condensed"/>
        </a:defRPr>
      </a:lvl3pPr>
      <a:lvl4pPr marL="0" marR="0" indent="685800" algn="l" defTabSz="825500" rtl="0" eaLnBrk="1" latinLnBrk="0" hangingPunct="1">
        <a:lnSpc>
          <a:spcPct val="100000"/>
        </a:lnSpc>
        <a:spcBef>
          <a:spcPts val="0"/>
        </a:spcBef>
        <a:spcAft>
          <a:spcPts val="0"/>
        </a:spcAft>
        <a:buClrTx/>
        <a:buSzTx/>
        <a:buFontTx/>
        <a:buNone/>
        <a:tabLst/>
        <a:defRPr sz="8400" b="1" i="0" u="none" strike="noStrike" cap="none" spc="0" baseline="0">
          <a:ln>
            <a:noFill/>
          </a:ln>
          <a:solidFill>
            <a:srgbClr val="000000"/>
          </a:solidFill>
          <a:uFillTx/>
          <a:latin typeface="+mn-lt"/>
          <a:ea typeface="+mn-ea"/>
          <a:cs typeface="+mn-cs"/>
          <a:sym typeface="Myriad Pro Condensed"/>
        </a:defRPr>
      </a:lvl4pPr>
      <a:lvl5pPr marL="0" marR="0" indent="914400" algn="l" defTabSz="825500" rtl="0" eaLnBrk="1" latinLnBrk="0" hangingPunct="1">
        <a:lnSpc>
          <a:spcPct val="100000"/>
        </a:lnSpc>
        <a:spcBef>
          <a:spcPts val="0"/>
        </a:spcBef>
        <a:spcAft>
          <a:spcPts val="0"/>
        </a:spcAft>
        <a:buClrTx/>
        <a:buSzTx/>
        <a:buFontTx/>
        <a:buNone/>
        <a:tabLst/>
        <a:defRPr sz="8400" b="1" i="0" u="none" strike="noStrike" cap="none" spc="0" baseline="0">
          <a:ln>
            <a:noFill/>
          </a:ln>
          <a:solidFill>
            <a:srgbClr val="000000"/>
          </a:solidFill>
          <a:uFillTx/>
          <a:latin typeface="+mn-lt"/>
          <a:ea typeface="+mn-ea"/>
          <a:cs typeface="+mn-cs"/>
          <a:sym typeface="Myriad Pro Condensed"/>
        </a:defRPr>
      </a:lvl5pPr>
      <a:lvl6pPr marL="0" marR="0" indent="1143000" algn="l" defTabSz="825500" rtl="0" eaLnBrk="1" latinLnBrk="0" hangingPunct="1">
        <a:lnSpc>
          <a:spcPct val="100000"/>
        </a:lnSpc>
        <a:spcBef>
          <a:spcPts val="0"/>
        </a:spcBef>
        <a:spcAft>
          <a:spcPts val="0"/>
        </a:spcAft>
        <a:buClrTx/>
        <a:buSzTx/>
        <a:buFontTx/>
        <a:buNone/>
        <a:tabLst/>
        <a:defRPr sz="8400" b="1" i="0" u="none" strike="noStrike" cap="none" spc="0" baseline="0">
          <a:ln>
            <a:noFill/>
          </a:ln>
          <a:solidFill>
            <a:srgbClr val="000000"/>
          </a:solidFill>
          <a:uFillTx/>
          <a:latin typeface="+mn-lt"/>
          <a:ea typeface="+mn-ea"/>
          <a:cs typeface="+mn-cs"/>
          <a:sym typeface="Myriad Pro Condensed"/>
        </a:defRPr>
      </a:lvl6pPr>
      <a:lvl7pPr marL="0" marR="0" indent="1371600" algn="l" defTabSz="825500" rtl="0" eaLnBrk="1" latinLnBrk="0" hangingPunct="1">
        <a:lnSpc>
          <a:spcPct val="100000"/>
        </a:lnSpc>
        <a:spcBef>
          <a:spcPts val="0"/>
        </a:spcBef>
        <a:spcAft>
          <a:spcPts val="0"/>
        </a:spcAft>
        <a:buClrTx/>
        <a:buSzTx/>
        <a:buFontTx/>
        <a:buNone/>
        <a:tabLst/>
        <a:defRPr sz="8400" b="1" i="0" u="none" strike="noStrike" cap="none" spc="0" baseline="0">
          <a:ln>
            <a:noFill/>
          </a:ln>
          <a:solidFill>
            <a:srgbClr val="000000"/>
          </a:solidFill>
          <a:uFillTx/>
          <a:latin typeface="+mn-lt"/>
          <a:ea typeface="+mn-ea"/>
          <a:cs typeface="+mn-cs"/>
          <a:sym typeface="Myriad Pro Condensed"/>
        </a:defRPr>
      </a:lvl7pPr>
      <a:lvl8pPr marL="0" marR="0" indent="1600200" algn="l" defTabSz="825500" rtl="0" eaLnBrk="1" latinLnBrk="0" hangingPunct="1">
        <a:lnSpc>
          <a:spcPct val="100000"/>
        </a:lnSpc>
        <a:spcBef>
          <a:spcPts val="0"/>
        </a:spcBef>
        <a:spcAft>
          <a:spcPts val="0"/>
        </a:spcAft>
        <a:buClrTx/>
        <a:buSzTx/>
        <a:buFontTx/>
        <a:buNone/>
        <a:tabLst/>
        <a:defRPr sz="8400" b="1" i="0" u="none" strike="noStrike" cap="none" spc="0" baseline="0">
          <a:ln>
            <a:noFill/>
          </a:ln>
          <a:solidFill>
            <a:srgbClr val="000000"/>
          </a:solidFill>
          <a:uFillTx/>
          <a:latin typeface="+mn-lt"/>
          <a:ea typeface="+mn-ea"/>
          <a:cs typeface="+mn-cs"/>
          <a:sym typeface="Myriad Pro Condensed"/>
        </a:defRPr>
      </a:lvl8pPr>
      <a:lvl9pPr marL="0" marR="0" indent="1828800" algn="l" defTabSz="825500" rtl="0" eaLnBrk="1" latinLnBrk="0" hangingPunct="1">
        <a:lnSpc>
          <a:spcPct val="100000"/>
        </a:lnSpc>
        <a:spcBef>
          <a:spcPts val="0"/>
        </a:spcBef>
        <a:spcAft>
          <a:spcPts val="0"/>
        </a:spcAft>
        <a:buClrTx/>
        <a:buSzTx/>
        <a:buFontTx/>
        <a:buNone/>
        <a:tabLst/>
        <a:defRPr sz="8400" b="1" i="0" u="none" strike="noStrike" cap="none" spc="0" baseline="0">
          <a:ln>
            <a:noFill/>
          </a:ln>
          <a:solidFill>
            <a:srgbClr val="000000"/>
          </a:solidFill>
          <a:uFillTx/>
          <a:latin typeface="+mn-lt"/>
          <a:ea typeface="+mn-ea"/>
          <a:cs typeface="+mn-cs"/>
          <a:sym typeface="Myriad Pro Condensed"/>
        </a:defRPr>
      </a:lvl9pPr>
    </p:titleStyle>
    <p:bodyStyle>
      <a:lvl1pPr marL="800100" marR="0" indent="-800100" algn="l" defTabSz="825500" rtl="0" eaLnBrk="1" latinLnBrk="0" hangingPunct="1">
        <a:lnSpc>
          <a:spcPct val="100000"/>
        </a:lnSpc>
        <a:spcBef>
          <a:spcPts val="1400"/>
        </a:spcBef>
        <a:spcAft>
          <a:spcPts val="0"/>
        </a:spcAft>
        <a:buClrTx/>
        <a:buSzPct val="120000"/>
        <a:buFont typeface="Lucida Grande"/>
        <a:buChar char="▪"/>
        <a:tabLst/>
        <a:defRPr sz="5600" b="1" i="0" u="none" strike="noStrike" cap="none" spc="0" baseline="0">
          <a:ln>
            <a:noFill/>
          </a:ln>
          <a:solidFill>
            <a:srgbClr val="000000"/>
          </a:solidFill>
          <a:uFillTx/>
          <a:latin typeface="Myriad Pro Cond" panose="020B0506030403020204" pitchFamily="34" charset="0"/>
          <a:ea typeface="+mn-ea"/>
          <a:cs typeface="+mn-cs"/>
          <a:sym typeface="Myriad Pro Condensed"/>
        </a:defRPr>
      </a:lvl1pPr>
      <a:lvl2pPr marL="1435100" marR="0" indent="-635000" algn="l" defTabSz="825500" rtl="0" eaLnBrk="1" latinLnBrk="0" hangingPunct="1">
        <a:lnSpc>
          <a:spcPct val="100000"/>
        </a:lnSpc>
        <a:spcBef>
          <a:spcPts val="1400"/>
        </a:spcBef>
        <a:spcAft>
          <a:spcPts val="0"/>
        </a:spcAft>
        <a:buClrTx/>
        <a:buSzPct val="130000"/>
        <a:buFont typeface="Lucida Grande"/>
        <a:buChar char="▪"/>
        <a:tabLst/>
        <a:defRPr sz="5600" b="1" i="0" u="none" strike="noStrike" cap="none" spc="0" baseline="0">
          <a:ln>
            <a:noFill/>
          </a:ln>
          <a:solidFill>
            <a:srgbClr val="000000"/>
          </a:solidFill>
          <a:uFillTx/>
          <a:latin typeface="Myriad Pro Cond" panose="020B0506030403020204" pitchFamily="34" charset="0"/>
          <a:ea typeface="+mn-ea"/>
          <a:cs typeface="+mn-cs"/>
          <a:sym typeface="Myriad Pro Condensed"/>
        </a:defRPr>
      </a:lvl2pPr>
      <a:lvl3pPr marL="2108200" marR="0" indent="-635000" algn="l" defTabSz="825500" rtl="0" eaLnBrk="1" latinLnBrk="0" hangingPunct="1">
        <a:lnSpc>
          <a:spcPct val="100000"/>
        </a:lnSpc>
        <a:spcBef>
          <a:spcPts val="1400"/>
        </a:spcBef>
        <a:spcAft>
          <a:spcPts val="0"/>
        </a:spcAft>
        <a:buClrTx/>
        <a:buSzPct val="130000"/>
        <a:buFont typeface="Lucida Grande"/>
        <a:buChar char="▪"/>
        <a:tabLst/>
        <a:defRPr sz="5600" b="1" i="0" u="none" strike="noStrike" cap="none" spc="0" baseline="0">
          <a:ln>
            <a:noFill/>
          </a:ln>
          <a:solidFill>
            <a:srgbClr val="000000"/>
          </a:solidFill>
          <a:uFillTx/>
          <a:latin typeface="Myriad Pro Cond" panose="020B0506030403020204" pitchFamily="34" charset="0"/>
          <a:ea typeface="+mn-ea"/>
          <a:cs typeface="+mn-cs"/>
          <a:sym typeface="Myriad Pro Condensed"/>
        </a:defRPr>
      </a:lvl3pPr>
      <a:lvl4pPr marL="2768600" marR="0" indent="-635000" algn="l" defTabSz="825500" rtl="0" eaLnBrk="1" latinLnBrk="0" hangingPunct="1">
        <a:lnSpc>
          <a:spcPct val="100000"/>
        </a:lnSpc>
        <a:spcBef>
          <a:spcPts val="1400"/>
        </a:spcBef>
        <a:spcAft>
          <a:spcPts val="0"/>
        </a:spcAft>
        <a:buClrTx/>
        <a:buSzPct val="130000"/>
        <a:buFont typeface="Lucida Grande"/>
        <a:buChar char="▪"/>
        <a:tabLst/>
        <a:defRPr sz="5600" b="1" i="0" u="none" strike="noStrike" cap="none" spc="0" baseline="0">
          <a:ln>
            <a:noFill/>
          </a:ln>
          <a:solidFill>
            <a:srgbClr val="000000"/>
          </a:solidFill>
          <a:uFillTx/>
          <a:latin typeface="Myriad Pro Cond" panose="020B0506030403020204" pitchFamily="34" charset="0"/>
          <a:ea typeface="+mn-ea"/>
          <a:cs typeface="+mn-cs"/>
          <a:sym typeface="Myriad Pro Condensed"/>
        </a:defRPr>
      </a:lvl4pPr>
      <a:lvl5pPr marL="3441700" marR="0" indent="-635000" algn="l" defTabSz="825500" rtl="0" eaLnBrk="1" latinLnBrk="0" hangingPunct="1">
        <a:lnSpc>
          <a:spcPct val="100000"/>
        </a:lnSpc>
        <a:spcBef>
          <a:spcPts val="1400"/>
        </a:spcBef>
        <a:spcAft>
          <a:spcPts val="0"/>
        </a:spcAft>
        <a:buClrTx/>
        <a:buSzPct val="130000"/>
        <a:buFont typeface="Lucida Grande"/>
        <a:buChar char="▪"/>
        <a:tabLst/>
        <a:defRPr sz="5600" b="1" i="0" u="none" strike="noStrike" cap="none" spc="0" baseline="0">
          <a:ln>
            <a:noFill/>
          </a:ln>
          <a:solidFill>
            <a:srgbClr val="000000"/>
          </a:solidFill>
          <a:uFillTx/>
          <a:latin typeface="Myriad Pro Cond" panose="020B0506030403020204" pitchFamily="34" charset="0"/>
          <a:ea typeface="+mn-ea"/>
          <a:cs typeface="+mn-cs"/>
          <a:sym typeface="Myriad Pro Condensed"/>
        </a:defRPr>
      </a:lvl5pPr>
      <a:lvl6pPr marL="4114800" marR="0" indent="-635000" algn="l" defTabSz="825500" rtl="0" eaLnBrk="1" latinLnBrk="0" hangingPunct="1">
        <a:lnSpc>
          <a:spcPct val="100000"/>
        </a:lnSpc>
        <a:spcBef>
          <a:spcPts val="1400"/>
        </a:spcBef>
        <a:spcAft>
          <a:spcPts val="0"/>
        </a:spcAft>
        <a:buClrTx/>
        <a:buSzPct val="130000"/>
        <a:buFont typeface="Lucida Grande"/>
        <a:buChar char="▪"/>
        <a:tabLst/>
        <a:defRPr sz="5600" b="1" i="0" u="none" strike="noStrike" cap="none" spc="0" baseline="0">
          <a:ln>
            <a:noFill/>
          </a:ln>
          <a:solidFill>
            <a:srgbClr val="000000"/>
          </a:solidFill>
          <a:uFillTx/>
          <a:latin typeface="+mn-lt"/>
          <a:ea typeface="+mn-ea"/>
          <a:cs typeface="+mn-cs"/>
          <a:sym typeface="Myriad Pro Condensed"/>
        </a:defRPr>
      </a:lvl6pPr>
      <a:lvl7pPr marL="4787900" marR="0" indent="-635000" algn="l" defTabSz="825500" rtl="0" eaLnBrk="1" latinLnBrk="0" hangingPunct="1">
        <a:lnSpc>
          <a:spcPct val="100000"/>
        </a:lnSpc>
        <a:spcBef>
          <a:spcPts val="1400"/>
        </a:spcBef>
        <a:spcAft>
          <a:spcPts val="0"/>
        </a:spcAft>
        <a:buClrTx/>
        <a:buSzPct val="130000"/>
        <a:buFont typeface="Lucida Grande"/>
        <a:buChar char="▪"/>
        <a:tabLst/>
        <a:defRPr sz="5600" b="1" i="0" u="none" strike="noStrike" cap="none" spc="0" baseline="0">
          <a:ln>
            <a:noFill/>
          </a:ln>
          <a:solidFill>
            <a:srgbClr val="000000"/>
          </a:solidFill>
          <a:uFillTx/>
          <a:latin typeface="+mn-lt"/>
          <a:ea typeface="+mn-ea"/>
          <a:cs typeface="+mn-cs"/>
          <a:sym typeface="Myriad Pro Condensed"/>
        </a:defRPr>
      </a:lvl7pPr>
      <a:lvl8pPr marL="5461000" marR="0" indent="-635000" algn="l" defTabSz="825500" rtl="0" eaLnBrk="1" latinLnBrk="0" hangingPunct="1">
        <a:lnSpc>
          <a:spcPct val="100000"/>
        </a:lnSpc>
        <a:spcBef>
          <a:spcPts val="1400"/>
        </a:spcBef>
        <a:spcAft>
          <a:spcPts val="0"/>
        </a:spcAft>
        <a:buClrTx/>
        <a:buSzPct val="130000"/>
        <a:buFont typeface="Lucida Grande"/>
        <a:buChar char="▪"/>
        <a:tabLst/>
        <a:defRPr sz="5600" b="1" i="0" u="none" strike="noStrike" cap="none" spc="0" baseline="0">
          <a:ln>
            <a:noFill/>
          </a:ln>
          <a:solidFill>
            <a:srgbClr val="000000"/>
          </a:solidFill>
          <a:uFillTx/>
          <a:latin typeface="+mn-lt"/>
          <a:ea typeface="+mn-ea"/>
          <a:cs typeface="+mn-cs"/>
          <a:sym typeface="Myriad Pro Condensed"/>
        </a:defRPr>
      </a:lvl8pPr>
      <a:lvl9pPr marL="6134100" marR="0" indent="-635000" algn="l" defTabSz="825500" rtl="0" eaLnBrk="1" latinLnBrk="0" hangingPunct="1">
        <a:lnSpc>
          <a:spcPct val="100000"/>
        </a:lnSpc>
        <a:spcBef>
          <a:spcPts val="1400"/>
        </a:spcBef>
        <a:spcAft>
          <a:spcPts val="0"/>
        </a:spcAft>
        <a:buClrTx/>
        <a:buSzPct val="130000"/>
        <a:buFont typeface="Lucida Grande"/>
        <a:buChar char="▪"/>
        <a:tabLst/>
        <a:defRPr sz="5600" b="1" i="0" u="none" strike="noStrike" cap="none" spc="0" baseline="0">
          <a:ln>
            <a:noFill/>
          </a:ln>
          <a:solidFill>
            <a:srgbClr val="000000"/>
          </a:solidFill>
          <a:uFillTx/>
          <a:latin typeface="+mn-lt"/>
          <a:ea typeface="+mn-ea"/>
          <a:cs typeface="+mn-cs"/>
          <a:sym typeface="Myriad Pro Condensed"/>
        </a:defRPr>
      </a:lvl9pPr>
    </p:bodyStyle>
    <p:otherStyle>
      <a:lvl1pPr marL="0" marR="0" indent="0" algn="ctr" defTabSz="825500" eaLnBrk="1" latinLnBrk="0" hangingPunct="1">
        <a:lnSpc>
          <a:spcPct val="100000"/>
        </a:lnSpc>
        <a:spcBef>
          <a:spcPts val="0"/>
        </a:spcBef>
        <a:spcAft>
          <a:spcPts val="0"/>
        </a:spcAft>
        <a:buClrTx/>
        <a:buSzTx/>
        <a:buFontTx/>
        <a:buNone/>
        <a:tabLst/>
        <a:defRPr sz="2200" b="1" i="0" u="none" strike="noStrike" cap="none" spc="0" baseline="0">
          <a:ln>
            <a:noFill/>
          </a:ln>
          <a:solidFill>
            <a:schemeClr val="tx1"/>
          </a:solidFill>
          <a:uFillTx/>
          <a:latin typeface="+mn-lt"/>
          <a:ea typeface="+mn-ea"/>
          <a:cs typeface="+mn-cs"/>
          <a:sym typeface="Myriad Pro Condensed"/>
        </a:defRPr>
      </a:lvl1pPr>
      <a:lvl2pPr marL="0" marR="0" indent="228600" algn="ctr" defTabSz="825500" eaLnBrk="1" latinLnBrk="0" hangingPunct="1">
        <a:lnSpc>
          <a:spcPct val="100000"/>
        </a:lnSpc>
        <a:spcBef>
          <a:spcPts val="0"/>
        </a:spcBef>
        <a:spcAft>
          <a:spcPts val="0"/>
        </a:spcAft>
        <a:buClrTx/>
        <a:buSzTx/>
        <a:buFontTx/>
        <a:buNone/>
        <a:tabLst/>
        <a:defRPr sz="2200" b="1" i="0" u="none" strike="noStrike" cap="none" spc="0" baseline="0">
          <a:ln>
            <a:noFill/>
          </a:ln>
          <a:solidFill>
            <a:schemeClr val="tx1"/>
          </a:solidFill>
          <a:uFillTx/>
          <a:latin typeface="+mn-lt"/>
          <a:ea typeface="+mn-ea"/>
          <a:cs typeface="+mn-cs"/>
          <a:sym typeface="Myriad Pro Condensed"/>
        </a:defRPr>
      </a:lvl2pPr>
      <a:lvl3pPr marL="0" marR="0" indent="457200" algn="ctr" defTabSz="825500" eaLnBrk="1" latinLnBrk="0" hangingPunct="1">
        <a:lnSpc>
          <a:spcPct val="100000"/>
        </a:lnSpc>
        <a:spcBef>
          <a:spcPts val="0"/>
        </a:spcBef>
        <a:spcAft>
          <a:spcPts val="0"/>
        </a:spcAft>
        <a:buClrTx/>
        <a:buSzTx/>
        <a:buFontTx/>
        <a:buNone/>
        <a:tabLst/>
        <a:defRPr sz="2200" b="1" i="0" u="none" strike="noStrike" cap="none" spc="0" baseline="0">
          <a:ln>
            <a:noFill/>
          </a:ln>
          <a:solidFill>
            <a:schemeClr val="tx1"/>
          </a:solidFill>
          <a:uFillTx/>
          <a:latin typeface="+mn-lt"/>
          <a:ea typeface="+mn-ea"/>
          <a:cs typeface="+mn-cs"/>
          <a:sym typeface="Myriad Pro Condensed"/>
        </a:defRPr>
      </a:lvl3pPr>
      <a:lvl4pPr marL="0" marR="0" indent="685800" algn="ctr" defTabSz="825500" eaLnBrk="1" latinLnBrk="0" hangingPunct="1">
        <a:lnSpc>
          <a:spcPct val="100000"/>
        </a:lnSpc>
        <a:spcBef>
          <a:spcPts val="0"/>
        </a:spcBef>
        <a:spcAft>
          <a:spcPts val="0"/>
        </a:spcAft>
        <a:buClrTx/>
        <a:buSzTx/>
        <a:buFontTx/>
        <a:buNone/>
        <a:tabLst/>
        <a:defRPr sz="2200" b="1" i="0" u="none" strike="noStrike" cap="none" spc="0" baseline="0">
          <a:ln>
            <a:noFill/>
          </a:ln>
          <a:solidFill>
            <a:schemeClr val="tx1"/>
          </a:solidFill>
          <a:uFillTx/>
          <a:latin typeface="+mn-lt"/>
          <a:ea typeface="+mn-ea"/>
          <a:cs typeface="+mn-cs"/>
          <a:sym typeface="Myriad Pro Condensed"/>
        </a:defRPr>
      </a:lvl4pPr>
      <a:lvl5pPr marL="0" marR="0" indent="914400" algn="ctr" defTabSz="825500" eaLnBrk="1" latinLnBrk="0" hangingPunct="1">
        <a:lnSpc>
          <a:spcPct val="100000"/>
        </a:lnSpc>
        <a:spcBef>
          <a:spcPts val="0"/>
        </a:spcBef>
        <a:spcAft>
          <a:spcPts val="0"/>
        </a:spcAft>
        <a:buClrTx/>
        <a:buSzTx/>
        <a:buFontTx/>
        <a:buNone/>
        <a:tabLst/>
        <a:defRPr sz="2200" b="1" i="0" u="none" strike="noStrike" cap="none" spc="0" baseline="0">
          <a:ln>
            <a:noFill/>
          </a:ln>
          <a:solidFill>
            <a:schemeClr val="tx1"/>
          </a:solidFill>
          <a:uFillTx/>
          <a:latin typeface="+mn-lt"/>
          <a:ea typeface="+mn-ea"/>
          <a:cs typeface="+mn-cs"/>
          <a:sym typeface="Myriad Pro Condensed"/>
        </a:defRPr>
      </a:lvl5pPr>
      <a:lvl6pPr marL="0" marR="0" indent="1143000" algn="ctr" defTabSz="825500" eaLnBrk="1" latinLnBrk="0" hangingPunct="1">
        <a:lnSpc>
          <a:spcPct val="100000"/>
        </a:lnSpc>
        <a:spcBef>
          <a:spcPts val="0"/>
        </a:spcBef>
        <a:spcAft>
          <a:spcPts val="0"/>
        </a:spcAft>
        <a:buClrTx/>
        <a:buSzTx/>
        <a:buFontTx/>
        <a:buNone/>
        <a:tabLst/>
        <a:defRPr sz="2200" b="1" i="0" u="none" strike="noStrike" cap="none" spc="0" baseline="0">
          <a:ln>
            <a:noFill/>
          </a:ln>
          <a:solidFill>
            <a:schemeClr val="tx1"/>
          </a:solidFill>
          <a:uFillTx/>
          <a:latin typeface="+mn-lt"/>
          <a:ea typeface="+mn-ea"/>
          <a:cs typeface="+mn-cs"/>
          <a:sym typeface="Myriad Pro Condensed"/>
        </a:defRPr>
      </a:lvl6pPr>
      <a:lvl7pPr marL="0" marR="0" indent="1371600" algn="ctr" defTabSz="825500" eaLnBrk="1" latinLnBrk="0" hangingPunct="1">
        <a:lnSpc>
          <a:spcPct val="100000"/>
        </a:lnSpc>
        <a:spcBef>
          <a:spcPts val="0"/>
        </a:spcBef>
        <a:spcAft>
          <a:spcPts val="0"/>
        </a:spcAft>
        <a:buClrTx/>
        <a:buSzTx/>
        <a:buFontTx/>
        <a:buNone/>
        <a:tabLst/>
        <a:defRPr sz="2200" b="1" i="0" u="none" strike="noStrike" cap="none" spc="0" baseline="0">
          <a:ln>
            <a:noFill/>
          </a:ln>
          <a:solidFill>
            <a:schemeClr val="tx1"/>
          </a:solidFill>
          <a:uFillTx/>
          <a:latin typeface="+mn-lt"/>
          <a:ea typeface="+mn-ea"/>
          <a:cs typeface="+mn-cs"/>
          <a:sym typeface="Myriad Pro Condensed"/>
        </a:defRPr>
      </a:lvl7pPr>
      <a:lvl8pPr marL="0" marR="0" indent="1600200" algn="ctr" defTabSz="825500" eaLnBrk="1" latinLnBrk="0" hangingPunct="1">
        <a:lnSpc>
          <a:spcPct val="100000"/>
        </a:lnSpc>
        <a:spcBef>
          <a:spcPts val="0"/>
        </a:spcBef>
        <a:spcAft>
          <a:spcPts val="0"/>
        </a:spcAft>
        <a:buClrTx/>
        <a:buSzTx/>
        <a:buFontTx/>
        <a:buNone/>
        <a:tabLst/>
        <a:defRPr sz="2200" b="1" i="0" u="none" strike="noStrike" cap="none" spc="0" baseline="0">
          <a:ln>
            <a:noFill/>
          </a:ln>
          <a:solidFill>
            <a:schemeClr val="tx1"/>
          </a:solidFill>
          <a:uFillTx/>
          <a:latin typeface="+mn-lt"/>
          <a:ea typeface="+mn-ea"/>
          <a:cs typeface="+mn-cs"/>
          <a:sym typeface="Myriad Pro Condensed"/>
        </a:defRPr>
      </a:lvl8pPr>
      <a:lvl9pPr marL="0" marR="0" indent="1828800" algn="ctr" defTabSz="825500" eaLnBrk="1" latinLnBrk="0" hangingPunct="1">
        <a:lnSpc>
          <a:spcPct val="100000"/>
        </a:lnSpc>
        <a:spcBef>
          <a:spcPts val="0"/>
        </a:spcBef>
        <a:spcAft>
          <a:spcPts val="0"/>
        </a:spcAft>
        <a:buClrTx/>
        <a:buSzTx/>
        <a:buFontTx/>
        <a:buNone/>
        <a:tabLst/>
        <a:defRPr sz="2200" b="1" i="0" u="none" strike="noStrike" cap="none" spc="0" baseline="0">
          <a:ln>
            <a:noFill/>
          </a:ln>
          <a:solidFill>
            <a:schemeClr val="tx1"/>
          </a:solidFill>
          <a:uFillTx/>
          <a:latin typeface="+mn-lt"/>
          <a:ea typeface="+mn-ea"/>
          <a:cs typeface="+mn-cs"/>
          <a:sym typeface="Myriad Pro Condensed"/>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Shape 34"/>
          <p:cNvSpPr>
            <a:spLocks noGrp="1"/>
          </p:cNvSpPr>
          <p:nvPr>
            <p:ph type="body" sz="quarter" idx="13"/>
          </p:nvPr>
        </p:nvSpPr>
        <p:spPr>
          <a:xfrm>
            <a:off x="7712700" y="3632617"/>
            <a:ext cx="2861361" cy="964367"/>
          </a:xfrm>
          <a:prstGeom prst="rect">
            <a:avLst/>
          </a:prstGeom>
        </p:spPr>
        <p:txBody>
          <a:bodyPr/>
          <a:lstStyle/>
          <a:p>
            <a:r>
              <a:rPr dirty="0"/>
              <a:t>Lecture 1</a:t>
            </a:r>
            <a:r>
              <a:rPr lang="en-US" dirty="0"/>
              <a:t>9</a:t>
            </a:r>
            <a:r>
              <a:rPr dirty="0"/>
              <a:t>:</a:t>
            </a:r>
          </a:p>
        </p:txBody>
      </p:sp>
      <p:sp>
        <p:nvSpPr>
          <p:cNvPr id="35" name="Shape 35"/>
          <p:cNvSpPr>
            <a:spLocks noGrp="1"/>
          </p:cNvSpPr>
          <p:nvPr>
            <p:ph type="title"/>
          </p:nvPr>
        </p:nvSpPr>
        <p:spPr>
          <a:xfrm>
            <a:off x="1308100" y="4648200"/>
            <a:ext cx="15684500" cy="1752600"/>
          </a:xfrm>
          <a:prstGeom prst="rect">
            <a:avLst/>
          </a:prstGeom>
        </p:spPr>
        <p:txBody>
          <a:bodyPr/>
          <a:lstStyle/>
          <a:p>
            <a:r>
              <a:t>Transactional Memory</a:t>
            </a:r>
          </a:p>
        </p:txBody>
      </p:sp>
      <p:sp>
        <p:nvSpPr>
          <p:cNvPr id="36" name="Shape 36"/>
          <p:cNvSpPr/>
          <p:nvPr/>
        </p:nvSpPr>
        <p:spPr>
          <a:xfrm>
            <a:off x="1884537" y="13040918"/>
            <a:ext cx="15062214" cy="46228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a:spcBef>
                <a:spcPts val="5500"/>
              </a:spcBef>
              <a:defRPr sz="2800" b="1">
                <a:latin typeface="+mn-lt"/>
                <a:ea typeface="+mn-ea"/>
                <a:cs typeface="+mn-cs"/>
                <a:sym typeface="Myriad Pro Condensed"/>
              </a:defRPr>
            </a:lvl1pPr>
          </a:lstStyle>
          <a:p>
            <a:r>
              <a:t>Credit: many of the slides in today’s talk are borrowed from Professor Christos Kozyrakis (Stanford University, now EPFL)</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Shape 85"/>
          <p:cNvSpPr>
            <a:spLocks noGrp="1"/>
          </p:cNvSpPr>
          <p:nvPr>
            <p:ph type="title"/>
          </p:nvPr>
        </p:nvSpPr>
        <p:spPr>
          <a:xfrm>
            <a:off x="1066800" y="5842000"/>
            <a:ext cx="16154400" cy="1117600"/>
          </a:xfrm>
          <a:prstGeom prst="rect">
            <a:avLst/>
          </a:prstGeom>
        </p:spPr>
        <p:txBody>
          <a:bodyPr/>
          <a:lstStyle>
            <a:lvl1pPr algn="ctr"/>
          </a:lstStyle>
          <a:p>
            <a:r>
              <a:t>Motivating transactional memory</a:t>
            </a:r>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Shape 88"/>
          <p:cNvSpPr>
            <a:spLocks noGrp="1"/>
          </p:cNvSpPr>
          <p:nvPr>
            <p:ph type="title"/>
          </p:nvPr>
        </p:nvSpPr>
        <p:spPr>
          <a:xfrm>
            <a:off x="774700" y="444500"/>
            <a:ext cx="15544800" cy="1397000"/>
          </a:xfrm>
          <a:prstGeom prst="rect">
            <a:avLst/>
          </a:prstGeom>
        </p:spPr>
        <p:txBody>
          <a:bodyPr/>
          <a:lstStyle>
            <a:lvl1pPr>
              <a:defRPr>
                <a:effectLst>
                  <a:outerShdw blurRad="12700" dist="25400" dir="2700000" rotWithShape="0">
                    <a:srgbClr val="CBCBCB"/>
                  </a:outerShdw>
                </a:effectLst>
                <a:uFill>
                  <a:solidFill>
                    <a:srgbClr val="000000"/>
                  </a:solidFill>
                </a:uFill>
              </a:defRPr>
            </a:lvl1pPr>
          </a:lstStyle>
          <a:p>
            <a:r>
              <a:t>Another example: Java HashMap </a:t>
            </a:r>
          </a:p>
        </p:txBody>
      </p:sp>
      <p:sp>
        <p:nvSpPr>
          <p:cNvPr id="87" name="Shape 87"/>
          <p:cNvSpPr>
            <a:spLocks noGrp="1"/>
          </p:cNvSpPr>
          <p:nvPr>
            <p:ph type="body" idx="1"/>
          </p:nvPr>
        </p:nvSpPr>
        <p:spPr>
          <a:xfrm>
            <a:off x="838200" y="1816100"/>
            <a:ext cx="16154400" cy="1930400"/>
          </a:xfrm>
          <a:prstGeom prst="rect">
            <a:avLst/>
          </a:prstGeom>
        </p:spPr>
        <p:txBody>
          <a:bodyPr/>
          <a:lstStyle>
            <a:lvl2pPr marL="1276350" indent="-476250">
              <a:defRPr sz="4200"/>
            </a:lvl2pPr>
          </a:lstStyle>
          <a:p>
            <a:r>
              <a:t>Map: Key → Value</a:t>
            </a:r>
          </a:p>
          <a:p>
            <a:pPr lvl="1"/>
            <a:r>
              <a:t>Implemented as a hash table with linked list per bucket</a:t>
            </a:r>
          </a:p>
        </p:txBody>
      </p:sp>
      <p:sp>
        <p:nvSpPr>
          <p:cNvPr id="89" name="Shape 89"/>
          <p:cNvSpPr/>
          <p:nvPr/>
        </p:nvSpPr>
        <p:spPr>
          <a:xfrm>
            <a:off x="1231900" y="4248150"/>
            <a:ext cx="14456495" cy="676910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p>
            <a:pPr marL="2367279" lvl="3" indent="-457200" algn="l">
              <a:spcBef>
                <a:spcPts val="1400"/>
              </a:spcBef>
              <a:buClr>
                <a:srgbClr val="A9A700"/>
              </a:buClr>
              <a:buFont typeface="Wingdings"/>
              <a:defRPr sz="3000" b="1">
                <a:latin typeface="Consolas"/>
                <a:ea typeface="Consolas"/>
                <a:cs typeface="Consolas"/>
                <a:sym typeface="Consolas"/>
              </a:defRPr>
            </a:pPr>
            <a:r>
              <a:t>public Object get(Object key)  {</a:t>
            </a:r>
          </a:p>
          <a:p>
            <a:pPr marL="2367279" lvl="3" indent="-457200" algn="l">
              <a:spcBef>
                <a:spcPts val="1400"/>
              </a:spcBef>
              <a:buClr>
                <a:srgbClr val="A9A700"/>
              </a:buClr>
              <a:buFont typeface="Wingdings"/>
              <a:defRPr sz="3000" b="1">
                <a:latin typeface="Consolas"/>
                <a:ea typeface="Consolas"/>
                <a:cs typeface="Consolas"/>
                <a:sym typeface="Consolas"/>
              </a:defRPr>
            </a:pPr>
            <a:r>
              <a:t>  int idx = hash(key);		       </a:t>
            </a:r>
            <a:r>
              <a:rPr>
                <a:solidFill>
                  <a:schemeClr val="accent2">
                    <a:hueOff val="-2473792"/>
                    <a:satOff val="-50209"/>
                    <a:lumOff val="23543"/>
                  </a:schemeClr>
                </a:solidFill>
              </a:rPr>
              <a:t>// compute hash</a:t>
            </a:r>
          </a:p>
          <a:p>
            <a:pPr marL="2367279" lvl="3" indent="-457200" algn="l">
              <a:spcBef>
                <a:spcPts val="1400"/>
              </a:spcBef>
              <a:buClr>
                <a:srgbClr val="A9A700"/>
              </a:buClr>
              <a:buFont typeface="Wingdings"/>
              <a:defRPr sz="3000" b="1">
                <a:latin typeface="Consolas"/>
                <a:ea typeface="Consolas"/>
                <a:cs typeface="Consolas"/>
                <a:sym typeface="Consolas"/>
              </a:defRPr>
            </a:pPr>
            <a:r>
              <a:t>  HashEntry e = buckets[idx];	   </a:t>
            </a:r>
            <a:r>
              <a:rPr>
                <a:solidFill>
                  <a:schemeClr val="accent2">
                    <a:hueOff val="-2473792"/>
                    <a:satOff val="-50209"/>
                    <a:lumOff val="23543"/>
                  </a:schemeClr>
                </a:solidFill>
              </a:rPr>
              <a:t>// find bucket</a:t>
            </a:r>
          </a:p>
          <a:p>
            <a:pPr marL="2367279" lvl="3" indent="-457200" algn="l">
              <a:spcBef>
                <a:spcPts val="1400"/>
              </a:spcBef>
              <a:buClr>
                <a:srgbClr val="A9A700"/>
              </a:buClr>
              <a:buFont typeface="Wingdings"/>
              <a:defRPr sz="3000" b="1">
                <a:latin typeface="Consolas"/>
                <a:ea typeface="Consolas"/>
                <a:cs typeface="Consolas"/>
                <a:sym typeface="Consolas"/>
              </a:defRPr>
            </a:pPr>
            <a:r>
              <a:t>  while (e != null)  {	   	       </a:t>
            </a:r>
            <a:r>
              <a:rPr>
                <a:solidFill>
                  <a:schemeClr val="accent2">
                    <a:hueOff val="-2473792"/>
                    <a:satOff val="-50209"/>
                    <a:lumOff val="23543"/>
                  </a:schemeClr>
                </a:solidFill>
              </a:rPr>
              <a:t>// find element in bucket</a:t>
            </a:r>
          </a:p>
          <a:p>
            <a:pPr marL="2367279" lvl="3" indent="-457200" algn="l">
              <a:spcBef>
                <a:spcPts val="1400"/>
              </a:spcBef>
              <a:buClr>
                <a:srgbClr val="A9A700"/>
              </a:buClr>
              <a:buFont typeface="Wingdings"/>
              <a:defRPr sz="3000" b="1">
                <a:latin typeface="Consolas"/>
                <a:ea typeface="Consolas"/>
                <a:cs typeface="Consolas"/>
                <a:sym typeface="Consolas"/>
              </a:defRPr>
            </a:pPr>
            <a:r>
              <a:t>    if (equals(key, e.key))</a:t>
            </a:r>
          </a:p>
          <a:p>
            <a:pPr marL="2367279" lvl="3" indent="-457200" algn="l">
              <a:spcBef>
                <a:spcPts val="1400"/>
              </a:spcBef>
              <a:buClr>
                <a:srgbClr val="A9A700"/>
              </a:buClr>
              <a:buFont typeface="Wingdings"/>
              <a:defRPr sz="3000" b="1">
                <a:latin typeface="Consolas"/>
                <a:ea typeface="Consolas"/>
                <a:cs typeface="Consolas"/>
                <a:sym typeface="Consolas"/>
              </a:defRPr>
            </a:pPr>
            <a:r>
              <a:t>      return e.value;</a:t>
            </a:r>
          </a:p>
          <a:p>
            <a:pPr marL="2367279" lvl="3" indent="-457200" algn="l">
              <a:spcBef>
                <a:spcPts val="1400"/>
              </a:spcBef>
              <a:buClr>
                <a:srgbClr val="A9A700"/>
              </a:buClr>
              <a:buFont typeface="Wingdings"/>
              <a:defRPr sz="3000" b="1">
                <a:latin typeface="Consolas"/>
                <a:ea typeface="Consolas"/>
                <a:cs typeface="Consolas"/>
                <a:sym typeface="Consolas"/>
              </a:defRPr>
            </a:pPr>
            <a:r>
              <a:t>    e = e.next;</a:t>
            </a:r>
          </a:p>
          <a:p>
            <a:pPr marL="2367279" lvl="3" indent="-457200" algn="l">
              <a:spcBef>
                <a:spcPts val="1400"/>
              </a:spcBef>
              <a:buClr>
                <a:srgbClr val="A9A700"/>
              </a:buClr>
              <a:buFont typeface="Wingdings"/>
              <a:defRPr sz="3000" b="1">
                <a:latin typeface="Consolas"/>
                <a:ea typeface="Consolas"/>
                <a:cs typeface="Consolas"/>
                <a:sym typeface="Consolas"/>
              </a:defRPr>
            </a:pPr>
            <a:r>
              <a:t>  }</a:t>
            </a:r>
          </a:p>
          <a:p>
            <a:pPr marL="2367279" lvl="3" indent="-457200" algn="l">
              <a:spcBef>
                <a:spcPts val="1400"/>
              </a:spcBef>
              <a:buClr>
                <a:srgbClr val="A9A700"/>
              </a:buClr>
              <a:buFont typeface="Wingdings"/>
              <a:defRPr sz="3000" b="1">
                <a:latin typeface="Consolas"/>
                <a:ea typeface="Consolas"/>
                <a:cs typeface="Consolas"/>
                <a:sym typeface="Consolas"/>
              </a:defRPr>
            </a:pPr>
            <a:r>
              <a:t>  return null;</a:t>
            </a:r>
          </a:p>
          <a:p>
            <a:pPr marL="2367279" lvl="3" indent="-457200" algn="l">
              <a:spcBef>
                <a:spcPts val="1400"/>
              </a:spcBef>
              <a:buClr>
                <a:srgbClr val="A9A700"/>
              </a:buClr>
              <a:buFont typeface="Wingdings"/>
              <a:defRPr sz="3000" b="1">
                <a:latin typeface="Consolas"/>
                <a:ea typeface="Consolas"/>
                <a:cs typeface="Consolas"/>
                <a:sym typeface="Consolas"/>
              </a:defRPr>
            </a:pPr>
            <a:r>
              <a:t>}</a:t>
            </a:r>
          </a:p>
        </p:txBody>
      </p:sp>
      <p:sp>
        <p:nvSpPr>
          <p:cNvPr id="90" name="Shape 90"/>
          <p:cNvSpPr/>
          <p:nvPr/>
        </p:nvSpPr>
        <p:spPr>
          <a:xfrm>
            <a:off x="1676400" y="10998200"/>
            <a:ext cx="16306800" cy="21082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lstStyle/>
          <a:p>
            <a:pPr algn="l">
              <a:defRPr b="1">
                <a:latin typeface="+mn-lt"/>
                <a:ea typeface="+mn-ea"/>
                <a:cs typeface="+mn-cs"/>
                <a:sym typeface="Myriad Pro Condensed"/>
              </a:defRPr>
            </a:pPr>
            <a:r>
              <a:t>Bad: not thread safe (when synchronization needed)</a:t>
            </a:r>
          </a:p>
          <a:p>
            <a:pPr algn="l">
              <a:defRPr b="1">
                <a:latin typeface="+mn-lt"/>
                <a:ea typeface="+mn-ea"/>
                <a:cs typeface="+mn-cs"/>
                <a:sym typeface="Myriad Pro Condensed"/>
              </a:defRPr>
            </a:pPr>
            <a:r>
              <a:t>Good: no lock overhead when synchronization not needed</a:t>
            </a:r>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Shape 95"/>
          <p:cNvSpPr>
            <a:spLocks noGrp="1"/>
          </p:cNvSpPr>
          <p:nvPr>
            <p:ph type="title"/>
          </p:nvPr>
        </p:nvSpPr>
        <p:spPr>
          <a:xfrm>
            <a:off x="762000" y="393700"/>
            <a:ext cx="15544800" cy="1397000"/>
          </a:xfrm>
          <a:prstGeom prst="rect">
            <a:avLst/>
          </a:prstGeom>
        </p:spPr>
        <p:txBody>
          <a:bodyPr/>
          <a:lstStyle>
            <a:lvl1pPr>
              <a:defRPr>
                <a:effectLst>
                  <a:outerShdw blurRad="12700" dist="25400" dir="2700000" rotWithShape="0">
                    <a:srgbClr val="CBCBCB"/>
                  </a:outerShdw>
                </a:effectLst>
                <a:uFill>
                  <a:solidFill>
                    <a:srgbClr val="000000"/>
                  </a:solidFill>
                </a:uFill>
              </a:defRPr>
            </a:lvl1pPr>
          </a:lstStyle>
          <a:p>
            <a:r>
              <a:t>Synchronized HashMap</a:t>
            </a:r>
          </a:p>
        </p:txBody>
      </p:sp>
      <p:sp>
        <p:nvSpPr>
          <p:cNvPr id="94" name="Shape 94"/>
          <p:cNvSpPr>
            <a:spLocks noGrp="1"/>
          </p:cNvSpPr>
          <p:nvPr>
            <p:ph type="body" idx="1"/>
          </p:nvPr>
        </p:nvSpPr>
        <p:spPr>
          <a:xfrm>
            <a:off x="863600" y="2120900"/>
            <a:ext cx="16154400" cy="2743200"/>
          </a:xfrm>
          <a:prstGeom prst="rect">
            <a:avLst/>
          </a:prstGeom>
        </p:spPr>
        <p:txBody>
          <a:bodyPr/>
          <a:lstStyle/>
          <a:p>
            <a:r>
              <a:t>Java 1.4 solution: synchronized layer</a:t>
            </a:r>
          </a:p>
          <a:p>
            <a:pPr marL="1276350" lvl="1" indent="-476250">
              <a:defRPr sz="4200"/>
            </a:pPr>
            <a:r>
              <a:t>Convert any map to thread-safe variant</a:t>
            </a:r>
          </a:p>
          <a:p>
            <a:pPr marL="1276350" lvl="1" indent="-476250">
              <a:defRPr sz="4200"/>
            </a:pPr>
            <a:r>
              <a:t>Uses explicit, coarse-grained locking specified by programmer</a:t>
            </a:r>
          </a:p>
        </p:txBody>
      </p:sp>
      <p:sp>
        <p:nvSpPr>
          <p:cNvPr id="96" name="Shape 96"/>
          <p:cNvSpPr/>
          <p:nvPr/>
        </p:nvSpPr>
        <p:spPr>
          <a:xfrm>
            <a:off x="863600" y="5867400"/>
            <a:ext cx="16560800" cy="2991247"/>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marL="1567180" indent="-571500" algn="l">
              <a:spcBef>
                <a:spcPts val="1400"/>
              </a:spcBef>
              <a:buClr>
                <a:srgbClr val="D84800"/>
              </a:buClr>
              <a:buFont typeface="Wingdings"/>
              <a:defRPr b="1">
                <a:latin typeface="+mn-lt"/>
                <a:ea typeface="+mn-ea"/>
                <a:cs typeface="+mn-cs"/>
                <a:sym typeface="Myriad Pro Condensed"/>
              </a:defRPr>
            </a:pPr>
            <a:r>
              <a:rPr sz="3200">
                <a:latin typeface="Consolas"/>
                <a:ea typeface="Consolas"/>
                <a:cs typeface="Consolas"/>
                <a:sym typeface="Consolas"/>
              </a:rPr>
              <a:t>    public Object get(Object key) {</a:t>
            </a:r>
          </a:p>
          <a:p>
            <a:pPr marL="2367279" indent="-457200" algn="l">
              <a:spcBef>
                <a:spcPts val="1400"/>
              </a:spcBef>
              <a:buClr>
                <a:srgbClr val="A9A700"/>
              </a:buClr>
              <a:buFont typeface="Wingdings"/>
              <a:defRPr b="1">
                <a:latin typeface="+mn-lt"/>
                <a:ea typeface="+mn-ea"/>
                <a:cs typeface="+mn-cs"/>
                <a:sym typeface="Myriad Pro Condensed"/>
              </a:defRPr>
            </a:pPr>
            <a:r>
              <a:rPr sz="3200">
                <a:solidFill>
                  <a:schemeClr val="accent5"/>
                </a:solidFill>
                <a:latin typeface="Consolas"/>
                <a:ea typeface="Consolas"/>
                <a:cs typeface="Consolas"/>
                <a:sym typeface="Consolas"/>
              </a:rPr>
              <a:t>  </a:t>
            </a:r>
            <a:r>
              <a:rPr sz="3200">
                <a:solidFill>
                  <a:schemeClr val="accent5"/>
                </a:solidFill>
                <a:uFill>
                  <a:solidFill>
                    <a:srgbClr val="E32400"/>
                  </a:solidFill>
                </a:uFill>
                <a:latin typeface="Consolas"/>
                <a:ea typeface="Consolas"/>
                <a:cs typeface="Consolas"/>
                <a:sym typeface="Consolas"/>
              </a:rPr>
              <a:t>synchronized (myHashMap)</a:t>
            </a:r>
            <a:r>
              <a:rPr sz="3200">
                <a:solidFill>
                  <a:schemeClr val="accent5"/>
                </a:solidFill>
                <a:latin typeface="Consolas"/>
                <a:ea typeface="Consolas"/>
                <a:cs typeface="Consolas"/>
                <a:sym typeface="Consolas"/>
              </a:rPr>
              <a:t> </a:t>
            </a:r>
            <a:r>
              <a:rPr sz="3200">
                <a:latin typeface="Consolas"/>
                <a:ea typeface="Consolas"/>
                <a:cs typeface="Consolas"/>
                <a:sym typeface="Consolas"/>
              </a:rPr>
              <a:t>{   // guards all accesses to hashMap</a:t>
            </a:r>
          </a:p>
          <a:p>
            <a:pPr marL="2367279" indent="-457200" algn="l">
              <a:spcBef>
                <a:spcPts val="1400"/>
              </a:spcBef>
              <a:buClr>
                <a:srgbClr val="A9A700"/>
              </a:buClr>
              <a:buFont typeface="Wingdings"/>
              <a:defRPr sz="3200" b="1">
                <a:latin typeface="+mn-lt"/>
                <a:ea typeface="+mn-ea"/>
                <a:cs typeface="+mn-cs"/>
                <a:sym typeface="Myriad Pro Condensed"/>
              </a:defRPr>
            </a:pPr>
            <a:r>
              <a:rPr>
                <a:latin typeface="Consolas"/>
                <a:ea typeface="Consolas"/>
                <a:cs typeface="Consolas"/>
                <a:sym typeface="Consolas"/>
              </a:rPr>
              <a:t>    return myHashMap.get(key);</a:t>
            </a:r>
          </a:p>
          <a:p>
            <a:pPr marL="2367279" indent="-457200" algn="l">
              <a:spcBef>
                <a:spcPts val="1400"/>
              </a:spcBef>
              <a:buClr>
                <a:srgbClr val="A9A700"/>
              </a:buClr>
              <a:buFont typeface="Wingdings"/>
              <a:defRPr sz="3200" b="1">
                <a:latin typeface="+mn-lt"/>
                <a:ea typeface="+mn-ea"/>
                <a:cs typeface="+mn-cs"/>
                <a:sym typeface="Myriad Pro Condensed"/>
              </a:defRPr>
            </a:pPr>
            <a:r>
              <a:rPr>
                <a:latin typeface="Consolas"/>
                <a:ea typeface="Consolas"/>
                <a:cs typeface="Consolas"/>
                <a:sym typeface="Consolas"/>
              </a:rPr>
              <a:t>  }</a:t>
            </a:r>
          </a:p>
          <a:p>
            <a:pPr marL="2367279" indent="-457200" algn="l">
              <a:spcBef>
                <a:spcPts val="1400"/>
              </a:spcBef>
              <a:buClr>
                <a:srgbClr val="A9A700"/>
              </a:buClr>
              <a:buFont typeface="Wingdings"/>
              <a:defRPr sz="3200" b="1">
                <a:latin typeface="+mn-lt"/>
                <a:ea typeface="+mn-ea"/>
                <a:cs typeface="+mn-cs"/>
                <a:sym typeface="Myriad Pro Condensed"/>
              </a:defRPr>
            </a:pPr>
            <a:r>
              <a:rPr>
                <a:latin typeface="Consolas"/>
                <a:ea typeface="Consolas"/>
                <a:cs typeface="Consolas"/>
                <a:sym typeface="Consolas"/>
              </a:rPr>
              <a:t>}</a:t>
            </a:r>
          </a:p>
        </p:txBody>
      </p:sp>
      <p:sp>
        <p:nvSpPr>
          <p:cNvPr id="97" name="Shape 97"/>
          <p:cNvSpPr/>
          <p:nvPr/>
        </p:nvSpPr>
        <p:spPr>
          <a:xfrm>
            <a:off x="762000" y="10071100"/>
            <a:ext cx="17208500" cy="2908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p>
            <a:pPr marL="800100" indent="-800100" algn="l">
              <a:spcBef>
                <a:spcPts val="1400"/>
              </a:spcBef>
              <a:buSzPct val="150000"/>
              <a:buFont typeface="Lucida Grande"/>
              <a:buChar char="▪"/>
              <a:defRPr b="1">
                <a:latin typeface="+mn-lt"/>
                <a:ea typeface="+mn-ea"/>
                <a:cs typeface="+mn-cs"/>
                <a:sym typeface="Myriad Pro Condensed"/>
              </a:defRPr>
            </a:pPr>
            <a:r>
              <a:t>Coarse-grain synchronized HashMap</a:t>
            </a:r>
          </a:p>
          <a:p>
            <a:pPr marL="1435100" lvl="2" indent="-635000" algn="l">
              <a:spcBef>
                <a:spcPts val="1400"/>
              </a:spcBef>
              <a:buSzPct val="130000"/>
              <a:buFont typeface="Lucida Grande"/>
              <a:buChar char="-"/>
              <a:defRPr sz="4200" b="1">
                <a:latin typeface="+mn-lt"/>
                <a:ea typeface="+mn-ea"/>
                <a:cs typeface="+mn-cs"/>
                <a:sym typeface="Myriad Pro Condensed"/>
              </a:defRPr>
            </a:pPr>
            <a:r>
              <a:t>Good: thread-safe, easy to program</a:t>
            </a:r>
          </a:p>
          <a:p>
            <a:pPr marL="1435100" lvl="2" indent="-635000" algn="l">
              <a:spcBef>
                <a:spcPts val="1400"/>
              </a:spcBef>
              <a:buSzPct val="130000"/>
              <a:buFont typeface="Lucida Grande"/>
              <a:buChar char="-"/>
              <a:defRPr sz="4200" b="1">
                <a:latin typeface="+mn-lt"/>
                <a:ea typeface="+mn-ea"/>
                <a:cs typeface="+mn-cs"/>
                <a:sym typeface="Myriad Pro Condensed"/>
              </a:defRPr>
            </a:pPr>
            <a:r>
              <a:t>Bad: limits concurrency, poor scalability </a:t>
            </a: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Shape 101"/>
          <p:cNvSpPr>
            <a:spLocks noGrp="1"/>
          </p:cNvSpPr>
          <p:nvPr>
            <p:ph type="title"/>
          </p:nvPr>
        </p:nvSpPr>
        <p:spPr>
          <a:xfrm>
            <a:off x="838200" y="393700"/>
            <a:ext cx="16154400" cy="1312795"/>
          </a:xfrm>
          <a:prstGeom prst="rect">
            <a:avLst/>
          </a:prstGeom>
        </p:spPr>
        <p:txBody>
          <a:bodyPr/>
          <a:lstStyle>
            <a:lvl1pPr>
              <a:lnSpc>
                <a:spcPct val="80000"/>
              </a:lnSpc>
              <a:defRPr sz="8000"/>
            </a:lvl1pPr>
          </a:lstStyle>
          <a:p>
            <a:r>
              <a:t>Review from earlier fine-grained sync lecture</a:t>
            </a:r>
          </a:p>
        </p:txBody>
      </p:sp>
      <p:sp>
        <p:nvSpPr>
          <p:cNvPr id="102" name="Shape 102"/>
          <p:cNvSpPr>
            <a:spLocks noGrp="1"/>
          </p:cNvSpPr>
          <p:nvPr>
            <p:ph type="body" idx="1"/>
          </p:nvPr>
        </p:nvSpPr>
        <p:spPr>
          <a:xfrm>
            <a:off x="838200" y="10490200"/>
            <a:ext cx="16154400" cy="1822326"/>
          </a:xfrm>
          <a:prstGeom prst="rect">
            <a:avLst/>
          </a:prstGeom>
        </p:spPr>
        <p:txBody>
          <a:bodyPr/>
          <a:lstStyle>
            <a:lvl1pPr>
              <a:defRPr sz="4600"/>
            </a:lvl1pPr>
            <a:lvl2pPr marL="1276350" indent="-476250">
              <a:defRPr sz="4200"/>
            </a:lvl2pPr>
          </a:lstStyle>
          <a:p>
            <a:r>
              <a:t>One solution: use finer-grained synchronization (e.g., lock per bucket)</a:t>
            </a:r>
          </a:p>
          <a:p>
            <a:pPr lvl="1"/>
            <a:r>
              <a:t>Now thread safe: but incurs lock overhead even if synchronization not needed</a:t>
            </a:r>
          </a:p>
        </p:txBody>
      </p:sp>
      <p:sp>
        <p:nvSpPr>
          <p:cNvPr id="103" name="Shape 103"/>
          <p:cNvSpPr/>
          <p:nvPr/>
        </p:nvSpPr>
        <p:spPr>
          <a:xfrm>
            <a:off x="861063" y="2768600"/>
            <a:ext cx="16309337" cy="6659495"/>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p>
            <a:pPr marR="81280" algn="l" defTabSz="1828800">
              <a:spcBef>
                <a:spcPts val="800"/>
              </a:spcBef>
              <a:defRPr sz="2800" b="1">
                <a:solidFill>
                  <a:srgbClr val="BFBFBF"/>
                </a:solidFill>
                <a:uFill>
                  <a:solidFill>
                    <a:srgbClr val="BFBFBF"/>
                  </a:solidFill>
                </a:uFill>
                <a:latin typeface="Consolas"/>
                <a:ea typeface="Consolas"/>
                <a:cs typeface="Consolas"/>
                <a:sym typeface="Consolas"/>
              </a:defRPr>
            </a:pPr>
            <a:endParaRPr/>
          </a:p>
          <a:p>
            <a:pPr marL="2367279" marR="81280" indent="-457200" algn="l" defTabSz="1828800">
              <a:spcBef>
                <a:spcPts val="900"/>
              </a:spcBef>
              <a:defRPr sz="3200" b="1">
                <a:uFill>
                  <a:solidFill>
                    <a:srgbClr val="000000"/>
                  </a:solidFill>
                </a:uFill>
                <a:latin typeface="Consolas"/>
                <a:ea typeface="Consolas"/>
                <a:cs typeface="Consolas"/>
                <a:sym typeface="Consolas"/>
              </a:defRPr>
            </a:pPr>
            <a:r>
              <a:t>public Object get(Object key)  {</a:t>
            </a:r>
          </a:p>
          <a:p>
            <a:pPr marL="2367279" marR="81280" indent="-457200" algn="l" defTabSz="1828800">
              <a:spcBef>
                <a:spcPts val="900"/>
              </a:spcBef>
              <a:defRPr sz="3200" b="1">
                <a:uFill>
                  <a:solidFill>
                    <a:srgbClr val="000000"/>
                  </a:solidFill>
                </a:uFill>
                <a:latin typeface="Consolas"/>
                <a:ea typeface="Consolas"/>
                <a:cs typeface="Consolas"/>
                <a:sym typeface="Consolas"/>
              </a:defRPr>
            </a:pPr>
            <a:r>
              <a:t>  int idx = hash(key);		  </a:t>
            </a:r>
            <a:r>
              <a:rPr>
                <a:solidFill>
                  <a:schemeClr val="accent2">
                    <a:hueOff val="-2473792"/>
                    <a:satOff val="-50209"/>
                    <a:lumOff val="23543"/>
                  </a:schemeClr>
                </a:solidFill>
              </a:rPr>
              <a:t>// compute hash</a:t>
            </a:r>
          </a:p>
          <a:p>
            <a:pPr marL="2367279" marR="81280" indent="-457200" algn="l" defTabSz="1828800">
              <a:spcBef>
                <a:spcPts val="900"/>
              </a:spcBef>
              <a:defRPr sz="3200" b="1">
                <a:uFill>
                  <a:solidFill>
                    <a:srgbClr val="000000"/>
                  </a:solidFill>
                </a:uFill>
                <a:latin typeface="Consolas"/>
                <a:ea typeface="Consolas"/>
                <a:cs typeface="Consolas"/>
                <a:sym typeface="Consolas"/>
              </a:defRPr>
            </a:pPr>
            <a:r>
              <a:t>  HashEntry e = buckets[idx];	  </a:t>
            </a:r>
            <a:r>
              <a:rPr>
                <a:solidFill>
                  <a:schemeClr val="accent2">
                    <a:hueOff val="-2473792"/>
                    <a:satOff val="-50209"/>
                    <a:lumOff val="23543"/>
                  </a:schemeClr>
                </a:solidFill>
              </a:rPr>
              <a:t>// find bucket</a:t>
            </a:r>
          </a:p>
          <a:p>
            <a:pPr marL="2367279" marR="81280" indent="-457200" algn="l" defTabSz="1828800">
              <a:spcBef>
                <a:spcPts val="900"/>
              </a:spcBef>
              <a:defRPr sz="3200" b="1">
                <a:uFill>
                  <a:solidFill>
                    <a:srgbClr val="000000"/>
                  </a:solidFill>
                </a:uFill>
                <a:latin typeface="Consolas"/>
                <a:ea typeface="Consolas"/>
                <a:cs typeface="Consolas"/>
                <a:sym typeface="Consolas"/>
              </a:defRPr>
            </a:pPr>
            <a:r>
              <a:t>  while (e != null)  {	   	  </a:t>
            </a:r>
            <a:r>
              <a:rPr>
                <a:solidFill>
                  <a:schemeClr val="accent2">
                    <a:hueOff val="-2473792"/>
                    <a:satOff val="-50209"/>
                    <a:lumOff val="23543"/>
                  </a:schemeClr>
                </a:solidFill>
              </a:rPr>
              <a:t>// find element in bucket</a:t>
            </a:r>
          </a:p>
          <a:p>
            <a:pPr marL="2367279" marR="81280" indent="-457200" algn="l" defTabSz="1828800">
              <a:spcBef>
                <a:spcPts val="900"/>
              </a:spcBef>
              <a:defRPr sz="3200" b="1">
                <a:uFill>
                  <a:solidFill>
                    <a:srgbClr val="000000"/>
                  </a:solidFill>
                </a:uFill>
                <a:latin typeface="Consolas"/>
                <a:ea typeface="Consolas"/>
                <a:cs typeface="Consolas"/>
                <a:sym typeface="Consolas"/>
              </a:defRPr>
            </a:pPr>
            <a:r>
              <a:t>    if (equals(key, e.key))</a:t>
            </a:r>
          </a:p>
          <a:p>
            <a:pPr marL="2367279" marR="81280" indent="-457200" algn="l" defTabSz="1828800">
              <a:spcBef>
                <a:spcPts val="900"/>
              </a:spcBef>
              <a:defRPr sz="3200" b="1">
                <a:uFill>
                  <a:solidFill>
                    <a:srgbClr val="000000"/>
                  </a:solidFill>
                </a:uFill>
                <a:latin typeface="Consolas"/>
                <a:ea typeface="Consolas"/>
                <a:cs typeface="Consolas"/>
                <a:sym typeface="Consolas"/>
              </a:defRPr>
            </a:pPr>
            <a:r>
              <a:t>      return e.value;</a:t>
            </a:r>
          </a:p>
          <a:p>
            <a:pPr marL="2367279" marR="81280" indent="-457200" algn="l" defTabSz="1828800">
              <a:spcBef>
                <a:spcPts val="900"/>
              </a:spcBef>
              <a:defRPr sz="3200" b="1">
                <a:uFill>
                  <a:solidFill>
                    <a:srgbClr val="000000"/>
                  </a:solidFill>
                </a:uFill>
                <a:latin typeface="Consolas"/>
                <a:ea typeface="Consolas"/>
                <a:cs typeface="Consolas"/>
                <a:sym typeface="Consolas"/>
              </a:defRPr>
            </a:pPr>
            <a:r>
              <a:t>    e = e.next;</a:t>
            </a:r>
          </a:p>
          <a:p>
            <a:pPr marL="2367279" marR="81280" indent="-457200" algn="l" defTabSz="1828800">
              <a:spcBef>
                <a:spcPts val="900"/>
              </a:spcBef>
              <a:defRPr sz="3200" b="1">
                <a:uFill>
                  <a:solidFill>
                    <a:srgbClr val="000000"/>
                  </a:solidFill>
                </a:uFill>
                <a:latin typeface="Consolas"/>
                <a:ea typeface="Consolas"/>
                <a:cs typeface="Consolas"/>
                <a:sym typeface="Consolas"/>
              </a:defRPr>
            </a:pPr>
            <a:r>
              <a:t>  }</a:t>
            </a:r>
          </a:p>
          <a:p>
            <a:pPr marL="2367279" marR="81280" indent="-457200" algn="l" defTabSz="1828800">
              <a:spcBef>
                <a:spcPts val="900"/>
              </a:spcBef>
              <a:defRPr sz="3200" b="1">
                <a:uFill>
                  <a:solidFill>
                    <a:srgbClr val="000000"/>
                  </a:solidFill>
                </a:uFill>
                <a:latin typeface="Consolas"/>
                <a:ea typeface="Consolas"/>
                <a:cs typeface="Consolas"/>
                <a:sym typeface="Consolas"/>
              </a:defRPr>
            </a:pPr>
            <a:r>
              <a:t>  return null;</a:t>
            </a:r>
          </a:p>
          <a:p>
            <a:pPr marL="2367279" marR="81280" indent="-457200" algn="l" defTabSz="1828800">
              <a:spcBef>
                <a:spcPts val="900"/>
              </a:spcBef>
              <a:defRPr sz="3200" b="1">
                <a:uFill>
                  <a:solidFill>
                    <a:srgbClr val="000000"/>
                  </a:solidFill>
                </a:uFill>
                <a:latin typeface="Consolas"/>
                <a:ea typeface="Consolas"/>
                <a:cs typeface="Consolas"/>
                <a:sym typeface="Consolas"/>
              </a:defRPr>
            </a:pPr>
            <a:r>
              <a:t>}</a:t>
            </a:r>
          </a:p>
        </p:txBody>
      </p:sp>
      <p:sp>
        <p:nvSpPr>
          <p:cNvPr id="104" name="Shape 104"/>
          <p:cNvSpPr/>
          <p:nvPr/>
        </p:nvSpPr>
        <p:spPr>
          <a:xfrm>
            <a:off x="914400" y="1779587"/>
            <a:ext cx="14163138" cy="711201"/>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a:defRPr sz="4600" b="1">
                <a:latin typeface="+mn-lt"/>
                <a:ea typeface="+mn-ea"/>
                <a:cs typeface="+mn-cs"/>
                <a:sym typeface="Myriad Pro Condensed"/>
              </a:defRPr>
            </a:lvl1pPr>
          </a:lstStyle>
          <a:p>
            <a:r>
              <a:t>What are solutions for making Java’s HashMap thread-safe?</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1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 grpId="1" animBg="1" advAuto="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838200" y="393700"/>
            <a:ext cx="16154400" cy="1562100"/>
          </a:xfrm>
          <a:prstGeom prst="rect">
            <a:avLst/>
          </a:prstGeom>
        </p:spPr>
        <p:txBody>
          <a:bodyPr/>
          <a:lstStyle>
            <a:lvl1pPr>
              <a:defRPr sz="8000">
                <a:effectLst>
                  <a:outerShdw blurRad="12700" dist="25400" dir="2700000" rotWithShape="0">
                    <a:srgbClr val="CBCBCB"/>
                  </a:outerShdw>
                </a:effectLst>
                <a:uFill>
                  <a:solidFill>
                    <a:srgbClr val="000000"/>
                  </a:solidFill>
                </a:uFill>
              </a:defRPr>
            </a:lvl1pPr>
          </a:lstStyle>
          <a:p>
            <a:r>
              <a:t>Review: performance of fine-grained locking</a:t>
            </a:r>
          </a:p>
        </p:txBody>
      </p:sp>
      <p:graphicFrame>
        <p:nvGraphicFramePr>
          <p:cNvPr id="107" name="Chart 107"/>
          <p:cNvGraphicFramePr/>
          <p:nvPr/>
        </p:nvGraphicFramePr>
        <p:xfrm>
          <a:off x="3891160" y="2917962"/>
          <a:ext cx="9832809" cy="467620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8" name="Chart 108"/>
          <p:cNvGraphicFramePr/>
          <p:nvPr/>
        </p:nvGraphicFramePr>
        <p:xfrm>
          <a:off x="3903860" y="8528239"/>
          <a:ext cx="9832809" cy="4679327"/>
        </p:xfrm>
        <a:graphic>
          <a:graphicData uri="http://schemas.openxmlformats.org/drawingml/2006/chart">
            <c:chart xmlns:c="http://schemas.openxmlformats.org/drawingml/2006/chart" xmlns:r="http://schemas.openxmlformats.org/officeDocument/2006/relationships" r:id="rId3"/>
          </a:graphicData>
        </a:graphic>
      </p:graphicFrame>
      <p:sp>
        <p:nvSpPr>
          <p:cNvPr id="109" name="Shape 109"/>
          <p:cNvSpPr/>
          <p:nvPr/>
        </p:nvSpPr>
        <p:spPr>
          <a:xfrm rot="16200000">
            <a:off x="1225550" y="10315575"/>
            <a:ext cx="4572000" cy="6604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a:spcBef>
                <a:spcPts val="2300"/>
              </a:spcBef>
              <a:buClr>
                <a:srgbClr val="000000"/>
              </a:buClr>
              <a:buFont typeface="Arial"/>
              <a:defRPr sz="4000" b="1">
                <a:uFill>
                  <a:solidFill>
                    <a:srgbClr val="000000"/>
                  </a:solidFill>
                </a:uFill>
                <a:latin typeface="+mn-lt"/>
                <a:ea typeface="+mn-ea"/>
                <a:cs typeface="+mn-cs"/>
                <a:sym typeface="Myriad Pro Condensed"/>
              </a:defRPr>
            </a:lvl1pPr>
          </a:lstStyle>
          <a:p>
            <a:r>
              <a:t>Balanced Tree</a:t>
            </a:r>
          </a:p>
        </p:txBody>
      </p:sp>
      <p:sp>
        <p:nvSpPr>
          <p:cNvPr id="110" name="Shape 110"/>
          <p:cNvSpPr/>
          <p:nvPr/>
        </p:nvSpPr>
        <p:spPr>
          <a:xfrm rot="16200000">
            <a:off x="1254125" y="4854575"/>
            <a:ext cx="4572000" cy="6604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a:spcBef>
                <a:spcPts val="2300"/>
              </a:spcBef>
              <a:buClr>
                <a:srgbClr val="000000"/>
              </a:buClr>
              <a:buFont typeface="Arial"/>
              <a:defRPr sz="4000" b="1">
                <a:uFill>
                  <a:solidFill>
                    <a:srgbClr val="000000"/>
                  </a:solidFill>
                </a:uFill>
                <a:latin typeface="+mn-lt"/>
                <a:ea typeface="+mn-ea"/>
                <a:cs typeface="+mn-cs"/>
                <a:sym typeface="Myriad Pro Condensed"/>
              </a:defRPr>
            </a:lvl1pPr>
          </a:lstStyle>
          <a:p>
            <a:r>
              <a:t>Hash-Table</a:t>
            </a:r>
          </a:p>
        </p:txBody>
      </p:sp>
      <p:sp>
        <p:nvSpPr>
          <p:cNvPr id="111" name="Shape 111"/>
          <p:cNvSpPr/>
          <p:nvPr/>
        </p:nvSpPr>
        <p:spPr>
          <a:xfrm>
            <a:off x="914400" y="1597660"/>
            <a:ext cx="15654224" cy="71628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a:defRPr sz="4800" b="1">
                <a:latin typeface="+mn-lt"/>
                <a:ea typeface="+mn-ea"/>
                <a:cs typeface="+mn-cs"/>
                <a:sym typeface="Myriad Pro Condensed"/>
              </a:defRPr>
            </a:lvl1pPr>
          </a:lstStyle>
          <a:p>
            <a:r>
              <a:t>Reducing contention via fine-grained locking leads to better performance</a:t>
            </a:r>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Shape 114"/>
          <p:cNvSpPr>
            <a:spLocks noGrp="1"/>
          </p:cNvSpPr>
          <p:nvPr>
            <p:ph type="title"/>
          </p:nvPr>
        </p:nvSpPr>
        <p:spPr>
          <a:prstGeom prst="rect">
            <a:avLst/>
          </a:prstGeom>
        </p:spPr>
        <p:txBody>
          <a:bodyPr/>
          <a:lstStyle>
            <a:lvl1pPr>
              <a:defRPr>
                <a:effectLst>
                  <a:outerShdw blurRad="12700" dist="25400" dir="2700000" rotWithShape="0">
                    <a:srgbClr val="CBCBCB"/>
                  </a:outerShdw>
                </a:effectLst>
                <a:uFill>
                  <a:solidFill>
                    <a:srgbClr val="000000"/>
                  </a:solidFill>
                </a:uFill>
              </a:defRPr>
            </a:lvl1pPr>
          </a:lstStyle>
          <a:p>
            <a:r>
              <a:t>Transactional HashMap</a:t>
            </a:r>
          </a:p>
        </p:txBody>
      </p:sp>
      <p:sp>
        <p:nvSpPr>
          <p:cNvPr id="113" name="Shape 113"/>
          <p:cNvSpPr>
            <a:spLocks noGrp="1"/>
          </p:cNvSpPr>
          <p:nvPr>
            <p:ph type="body" idx="1"/>
          </p:nvPr>
        </p:nvSpPr>
        <p:spPr>
          <a:xfrm>
            <a:off x="838200" y="2044700"/>
            <a:ext cx="16154400" cy="1790700"/>
          </a:xfrm>
          <a:prstGeom prst="rect">
            <a:avLst/>
          </a:prstGeom>
        </p:spPr>
        <p:txBody>
          <a:bodyPr/>
          <a:lstStyle>
            <a:lvl1pPr>
              <a:spcBef>
                <a:spcPts val="600"/>
              </a:spcBef>
            </a:lvl1pPr>
            <a:lvl2pPr marL="1276350" indent="-476250">
              <a:spcBef>
                <a:spcPts val="600"/>
              </a:spcBef>
              <a:defRPr sz="4200"/>
            </a:lvl2pPr>
          </a:lstStyle>
          <a:p>
            <a:r>
              <a:t>Simply enclose all operation in atomic block</a:t>
            </a:r>
          </a:p>
          <a:p>
            <a:pPr lvl="1"/>
            <a:r>
              <a:t>Semantics of atomic block: system ensures atomicity of logic within block</a:t>
            </a:r>
          </a:p>
        </p:txBody>
      </p:sp>
      <p:sp>
        <p:nvSpPr>
          <p:cNvPr id="115" name="Shape 115"/>
          <p:cNvSpPr/>
          <p:nvPr/>
        </p:nvSpPr>
        <p:spPr>
          <a:xfrm>
            <a:off x="1079500" y="4749799"/>
            <a:ext cx="13224446" cy="2971801"/>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p>
            <a:pPr marL="2367279" lvl="3" indent="-457200" algn="l">
              <a:spcBef>
                <a:spcPts val="1400"/>
              </a:spcBef>
              <a:buClr>
                <a:srgbClr val="A9A700"/>
              </a:buClr>
              <a:buFont typeface="Wingdings"/>
              <a:defRPr sz="3000" b="1">
                <a:uFill>
                  <a:solidFill>
                    <a:srgbClr val="000000"/>
                  </a:solidFill>
                </a:uFill>
                <a:latin typeface="Consolas"/>
                <a:ea typeface="Consolas"/>
                <a:cs typeface="Consolas"/>
                <a:sym typeface="Consolas"/>
              </a:defRPr>
            </a:pPr>
            <a:r>
              <a:t>public Object get(Object key) {</a:t>
            </a:r>
          </a:p>
          <a:p>
            <a:pPr marL="2367279" lvl="3" indent="-457200" algn="l">
              <a:spcBef>
                <a:spcPts val="1400"/>
              </a:spcBef>
              <a:buClr>
                <a:srgbClr val="A9A700"/>
              </a:buClr>
              <a:buFont typeface="Wingdings"/>
              <a:defRPr sz="3000" b="1">
                <a:uFill>
                  <a:solidFill>
                    <a:srgbClr val="000000"/>
                  </a:solidFill>
                </a:uFill>
                <a:latin typeface="Consolas"/>
                <a:ea typeface="Consolas"/>
                <a:cs typeface="Consolas"/>
                <a:sym typeface="Consolas"/>
              </a:defRPr>
            </a:pPr>
            <a:r>
              <a:t>      atomic {		    // System guarantees atomicity</a:t>
            </a:r>
          </a:p>
          <a:p>
            <a:pPr marL="2367279" lvl="3" indent="-457200" algn="l">
              <a:spcBef>
                <a:spcPts val="1400"/>
              </a:spcBef>
              <a:buClr>
                <a:srgbClr val="A9A700"/>
              </a:buClr>
              <a:buFont typeface="Wingdings"/>
              <a:defRPr sz="3000" b="1">
                <a:uFill>
                  <a:solidFill>
                    <a:srgbClr val="000000"/>
                  </a:solidFill>
                </a:uFill>
                <a:latin typeface="Consolas"/>
                <a:ea typeface="Consolas"/>
                <a:cs typeface="Consolas"/>
                <a:sym typeface="Consolas"/>
              </a:defRPr>
            </a:pPr>
            <a:r>
              <a:t>		      return m.get(key);		</a:t>
            </a:r>
          </a:p>
          <a:p>
            <a:pPr marL="2367279" lvl="3" indent="-457200" algn="l">
              <a:spcBef>
                <a:spcPts val="1400"/>
              </a:spcBef>
              <a:buClr>
                <a:srgbClr val="A9A700"/>
              </a:buClr>
              <a:buFont typeface="Wingdings"/>
              <a:defRPr sz="3000" b="1">
                <a:uFill>
                  <a:solidFill>
                    <a:srgbClr val="000000"/>
                  </a:solidFill>
                </a:uFill>
                <a:latin typeface="Consolas"/>
                <a:ea typeface="Consolas"/>
                <a:cs typeface="Consolas"/>
                <a:sym typeface="Consolas"/>
              </a:defRPr>
            </a:pPr>
            <a:r>
              <a:t>      }				</a:t>
            </a:r>
          </a:p>
          <a:p>
            <a:pPr marL="2367279" lvl="3" indent="-457200" algn="l">
              <a:spcBef>
                <a:spcPts val="1400"/>
              </a:spcBef>
              <a:buClr>
                <a:srgbClr val="A9A700"/>
              </a:buClr>
              <a:buFont typeface="Wingdings"/>
              <a:defRPr sz="3000" b="1">
                <a:uFill>
                  <a:solidFill>
                    <a:srgbClr val="000000"/>
                  </a:solidFill>
                </a:uFill>
                <a:latin typeface="Consolas"/>
                <a:ea typeface="Consolas"/>
                <a:cs typeface="Consolas"/>
                <a:sym typeface="Consolas"/>
              </a:defRPr>
            </a:pPr>
            <a:r>
              <a:t> }</a:t>
            </a:r>
          </a:p>
        </p:txBody>
      </p:sp>
      <p:sp>
        <p:nvSpPr>
          <p:cNvPr id="116" name="Shape 116"/>
          <p:cNvSpPr/>
          <p:nvPr/>
        </p:nvSpPr>
        <p:spPr>
          <a:xfrm>
            <a:off x="838200" y="8928100"/>
            <a:ext cx="15588294" cy="3395123"/>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p>
            <a:pPr marL="800100" indent="-800100" algn="l">
              <a:spcBef>
                <a:spcPts val="600"/>
              </a:spcBef>
              <a:buSzPct val="120000"/>
              <a:buFont typeface="Lucida Grande"/>
              <a:buChar char="▪"/>
              <a:defRPr b="1">
                <a:latin typeface="+mn-lt"/>
                <a:ea typeface="+mn-ea"/>
                <a:cs typeface="+mn-cs"/>
                <a:sym typeface="Myriad Pro Condensed"/>
              </a:defRPr>
            </a:pPr>
            <a:r>
              <a:t>Transactional HashMap</a:t>
            </a:r>
          </a:p>
          <a:p>
            <a:pPr marL="1447800" lvl="1" indent="-635000" algn="l">
              <a:spcBef>
                <a:spcPts val="600"/>
              </a:spcBef>
              <a:buSzPct val="130000"/>
              <a:buChar char="-"/>
              <a:defRPr sz="4200" b="1">
                <a:latin typeface="+mn-lt"/>
                <a:ea typeface="+mn-ea"/>
                <a:cs typeface="+mn-cs"/>
                <a:sym typeface="Myriad Pro Condensed"/>
              </a:defRPr>
            </a:pPr>
            <a:r>
              <a:t>Good: thread-safe, easy to program</a:t>
            </a:r>
          </a:p>
          <a:p>
            <a:pPr marL="1447800" lvl="1" indent="-635000" algn="l">
              <a:spcBef>
                <a:spcPts val="600"/>
              </a:spcBef>
              <a:buSzPct val="130000"/>
              <a:buChar char="-"/>
              <a:defRPr sz="4200" b="1">
                <a:latin typeface="+mn-lt"/>
                <a:ea typeface="+mn-ea"/>
                <a:cs typeface="+mn-cs"/>
                <a:sym typeface="Myriad Pro Condensed"/>
              </a:defRPr>
            </a:pPr>
            <a:r>
              <a:t>What about performance and scalability? </a:t>
            </a:r>
          </a:p>
          <a:p>
            <a:pPr marL="1866900" lvl="2" indent="-406400" algn="l">
              <a:spcBef>
                <a:spcPts val="600"/>
              </a:spcBef>
              <a:buSzPct val="130000"/>
              <a:buChar char="-"/>
              <a:defRPr sz="4200" b="1">
                <a:latin typeface="+mn-lt"/>
                <a:ea typeface="+mn-ea"/>
                <a:cs typeface="+mn-cs"/>
                <a:sym typeface="Myriad Pro Condensed"/>
              </a:defRPr>
            </a:pPr>
            <a:r>
              <a:t>Depends on the workload and implementation of atomic (to be discussed)</a:t>
            </a:r>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Shape 120"/>
          <p:cNvSpPr>
            <a:spLocks noGrp="1"/>
          </p:cNvSpPr>
          <p:nvPr>
            <p:ph type="title"/>
          </p:nvPr>
        </p:nvSpPr>
        <p:spPr>
          <a:xfrm>
            <a:off x="952500" y="400049"/>
            <a:ext cx="16459200" cy="1447801"/>
          </a:xfrm>
          <a:prstGeom prst="rect">
            <a:avLst/>
          </a:prstGeom>
        </p:spPr>
        <p:txBody>
          <a:bodyPr/>
          <a:lstStyle>
            <a:lvl1pPr>
              <a:lnSpc>
                <a:spcPct val="70000"/>
              </a:lnSpc>
              <a:defRPr sz="8000"/>
            </a:lvl1pPr>
          </a:lstStyle>
          <a:p>
            <a:r>
              <a:t>Another example: tree update by two threads</a:t>
            </a:r>
          </a:p>
        </p:txBody>
      </p:sp>
      <p:grpSp>
        <p:nvGrpSpPr>
          <p:cNvPr id="123" name="Group 123"/>
          <p:cNvGrpSpPr/>
          <p:nvPr/>
        </p:nvGrpSpPr>
        <p:grpSpPr>
          <a:xfrm>
            <a:off x="8229600" y="2743200"/>
            <a:ext cx="1828800" cy="1828800"/>
            <a:chOff x="0" y="0"/>
            <a:chExt cx="1828800" cy="1828800"/>
          </a:xfrm>
        </p:grpSpPr>
        <p:sp>
          <p:nvSpPr>
            <p:cNvPr id="121" name="Shape 121"/>
            <p:cNvSpPr/>
            <p:nvPr/>
          </p:nvSpPr>
          <p:spPr>
            <a:xfrm>
              <a:off x="0" y="0"/>
              <a:ext cx="1828800" cy="1828800"/>
            </a:xfrm>
            <a:prstGeom prst="ellipse">
              <a:avLst/>
            </a:prstGeom>
            <a:noFill/>
            <a:ln w="76200" cap="flat">
              <a:solidFill>
                <a:srgbClr val="000000"/>
              </a:solidFill>
              <a:prstDash val="solid"/>
              <a:round/>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22" name="Shape 122"/>
            <p:cNvSpPr/>
            <p:nvPr/>
          </p:nvSpPr>
          <p:spPr>
            <a:xfrm>
              <a:off x="715701" y="615950"/>
              <a:ext cx="397399" cy="596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none" lIns="38100" tIns="38100" rIns="38100" bIns="38100" numCol="1" anchor="ctr">
              <a:spAutoFit/>
            </a:bodyPr>
            <a:lstStyle>
              <a:lvl1pPr marL="79898" marR="79898">
                <a:buClr>
                  <a:srgbClr val="FFFFFF"/>
                </a:buClr>
                <a:buFont typeface="Calibri"/>
                <a:defRPr sz="3600">
                  <a:uFill>
                    <a:solidFill>
                      <a:srgbClr val="000000"/>
                    </a:solidFill>
                  </a:uFill>
                </a:defRPr>
              </a:lvl1pPr>
            </a:lstStyle>
            <a:p>
              <a:r>
                <a:t>1</a:t>
              </a:r>
            </a:p>
          </p:txBody>
        </p:sp>
      </p:grpSp>
      <p:sp>
        <p:nvSpPr>
          <p:cNvPr id="124" name="Shape 124"/>
          <p:cNvSpPr/>
          <p:nvPr/>
        </p:nvSpPr>
        <p:spPr>
          <a:xfrm>
            <a:off x="1676400" y="54864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25" name="Shape 125"/>
          <p:cNvSpPr/>
          <p:nvPr/>
        </p:nvSpPr>
        <p:spPr>
          <a:xfrm>
            <a:off x="5486400" y="54864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26" name="Shape 126"/>
          <p:cNvSpPr/>
          <p:nvPr/>
        </p:nvSpPr>
        <p:spPr>
          <a:xfrm>
            <a:off x="14630400" y="53340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27" name="Shape 127"/>
          <p:cNvSpPr/>
          <p:nvPr/>
        </p:nvSpPr>
        <p:spPr>
          <a:xfrm>
            <a:off x="9144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28" name="Shape 128"/>
          <p:cNvSpPr/>
          <p:nvPr/>
        </p:nvSpPr>
        <p:spPr>
          <a:xfrm>
            <a:off x="27432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29" name="Shape 129"/>
          <p:cNvSpPr/>
          <p:nvPr/>
        </p:nvSpPr>
        <p:spPr>
          <a:xfrm>
            <a:off x="48768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30" name="Shape 130"/>
          <p:cNvSpPr/>
          <p:nvPr/>
        </p:nvSpPr>
        <p:spPr>
          <a:xfrm>
            <a:off x="6705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31" name="Shape 131"/>
          <p:cNvSpPr/>
          <p:nvPr/>
        </p:nvSpPr>
        <p:spPr>
          <a:xfrm>
            <a:off x="10820400" y="53340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32" name="Shape 132"/>
          <p:cNvSpPr/>
          <p:nvPr/>
        </p:nvSpPr>
        <p:spPr>
          <a:xfrm>
            <a:off x="11536100" y="5949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2</a:t>
            </a:r>
          </a:p>
        </p:txBody>
      </p:sp>
      <p:sp>
        <p:nvSpPr>
          <p:cNvPr id="133" name="Shape 133"/>
          <p:cNvSpPr/>
          <p:nvPr/>
        </p:nvSpPr>
        <p:spPr>
          <a:xfrm>
            <a:off x="102108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34" name="Shape 134"/>
          <p:cNvSpPr/>
          <p:nvPr/>
        </p:nvSpPr>
        <p:spPr>
          <a:xfrm>
            <a:off x="10697900" y="8616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3</a:t>
            </a:r>
          </a:p>
        </p:txBody>
      </p:sp>
      <p:sp>
        <p:nvSpPr>
          <p:cNvPr id="135" name="Shape 135"/>
          <p:cNvSpPr/>
          <p:nvPr/>
        </p:nvSpPr>
        <p:spPr>
          <a:xfrm>
            <a:off x="12039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36" name="Shape 136"/>
          <p:cNvSpPr/>
          <p:nvPr/>
        </p:nvSpPr>
        <p:spPr>
          <a:xfrm>
            <a:off x="12526700" y="8616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4</a:t>
            </a:r>
          </a:p>
        </p:txBody>
      </p:sp>
      <p:sp>
        <p:nvSpPr>
          <p:cNvPr id="137" name="Shape 137"/>
          <p:cNvSpPr/>
          <p:nvPr/>
        </p:nvSpPr>
        <p:spPr>
          <a:xfrm>
            <a:off x="140208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38" name="Shape 138"/>
          <p:cNvSpPr/>
          <p:nvPr/>
        </p:nvSpPr>
        <p:spPr>
          <a:xfrm>
            <a:off x="15849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39" name="Shape 139"/>
          <p:cNvSpPr/>
          <p:nvPr/>
        </p:nvSpPr>
        <p:spPr>
          <a:xfrm flipH="1">
            <a:off x="2590800" y="4572000"/>
            <a:ext cx="65532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140" name="Shape 140"/>
          <p:cNvSpPr/>
          <p:nvPr/>
        </p:nvSpPr>
        <p:spPr>
          <a:xfrm>
            <a:off x="9144000" y="4572000"/>
            <a:ext cx="64008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141" name="Shape 141"/>
          <p:cNvSpPr/>
          <p:nvPr/>
        </p:nvSpPr>
        <p:spPr>
          <a:xfrm flipH="1">
            <a:off x="6400800" y="4572000"/>
            <a:ext cx="27432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142" name="Shape 142"/>
          <p:cNvSpPr/>
          <p:nvPr/>
        </p:nvSpPr>
        <p:spPr>
          <a:xfrm flipH="1" flipV="1">
            <a:off x="9144000" y="4572000"/>
            <a:ext cx="25908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143" name="Shape 143"/>
          <p:cNvSpPr/>
          <p:nvPr/>
        </p:nvSpPr>
        <p:spPr>
          <a:xfrm flipH="1">
            <a:off x="1524000" y="7315200"/>
            <a:ext cx="10668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144" name="Shape 144"/>
          <p:cNvSpPr/>
          <p:nvPr/>
        </p:nvSpPr>
        <p:spPr>
          <a:xfrm flipH="1" flipV="1">
            <a:off x="2590800" y="73152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145" name="Shape 145"/>
          <p:cNvSpPr/>
          <p:nvPr/>
        </p:nvSpPr>
        <p:spPr>
          <a:xfrm flipH="1" flipV="1">
            <a:off x="6664325" y="7419975"/>
            <a:ext cx="650875" cy="657225"/>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146" name="Shape 146"/>
          <p:cNvSpPr/>
          <p:nvPr/>
        </p:nvSpPr>
        <p:spPr>
          <a:xfrm flipH="1" flipV="1">
            <a:off x="11734800" y="71628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147" name="Shape 147"/>
          <p:cNvSpPr/>
          <p:nvPr/>
        </p:nvSpPr>
        <p:spPr>
          <a:xfrm flipH="1" flipV="1">
            <a:off x="15544800" y="71628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148" name="Shape 148"/>
          <p:cNvSpPr/>
          <p:nvPr/>
        </p:nvSpPr>
        <p:spPr>
          <a:xfrm flipH="1">
            <a:off x="5597525" y="7315200"/>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149" name="Shape 149"/>
          <p:cNvSpPr/>
          <p:nvPr/>
        </p:nvSpPr>
        <p:spPr>
          <a:xfrm flipH="1">
            <a:off x="10798175" y="7378700"/>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150" name="Shape 150"/>
          <p:cNvSpPr/>
          <p:nvPr/>
        </p:nvSpPr>
        <p:spPr>
          <a:xfrm flipH="1">
            <a:off x="14630400" y="7362825"/>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151" name="Shape 151"/>
          <p:cNvSpPr/>
          <p:nvPr/>
        </p:nvSpPr>
        <p:spPr>
          <a:xfrm>
            <a:off x="976295" y="1447800"/>
            <a:ext cx="11839855" cy="81280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a:buClr>
                <a:srgbClr val="FFFFFF"/>
              </a:buClr>
              <a:buFont typeface="Calibri"/>
              <a:defRPr b="1">
                <a:uFill>
                  <a:solidFill>
                    <a:srgbClr val="000000"/>
                  </a:solidFill>
                </a:uFill>
                <a:latin typeface="+mn-lt"/>
                <a:ea typeface="+mn-ea"/>
                <a:cs typeface="+mn-cs"/>
                <a:sym typeface="Myriad Pro Condensed"/>
              </a:defRPr>
            </a:lvl1pPr>
          </a:lstStyle>
          <a:p>
            <a:pPr>
              <a:defRPr>
                <a:uFillTx/>
              </a:defRPr>
            </a:pPr>
            <a:r>
              <a:rPr>
                <a:uFill>
                  <a:solidFill>
                    <a:srgbClr val="000000"/>
                  </a:solidFill>
                </a:uFill>
              </a:rPr>
              <a:t>Goal: modify nodes 3 and 4 in a thread-safe way</a:t>
            </a:r>
          </a:p>
        </p:txBody>
      </p:sp>
      <p:sp>
        <p:nvSpPr>
          <p:cNvPr id="152" name="Shape 152"/>
          <p:cNvSpPr/>
          <p:nvPr/>
        </p:nvSpPr>
        <p:spPr>
          <a:xfrm>
            <a:off x="111453" y="13192760"/>
            <a:ext cx="3772714" cy="46228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buClr>
                <a:srgbClr val="FFFFFF"/>
              </a:buClr>
              <a:buFont typeface="Calibri"/>
              <a:defRPr sz="2800" b="1">
                <a:uFill>
                  <a:solidFill>
                    <a:srgbClr val="000000"/>
                  </a:solidFill>
                </a:uFill>
                <a:latin typeface="+mn-lt"/>
                <a:ea typeface="+mn-ea"/>
                <a:cs typeface="+mn-cs"/>
                <a:sym typeface="Myriad Pro Condensed"/>
              </a:defRPr>
            </a:lvl1pPr>
          </a:lstStyle>
          <a:p>
            <a:pPr>
              <a:defRPr>
                <a:uFillTx/>
              </a:defRPr>
            </a:pPr>
            <a:r>
              <a:rPr>
                <a:uFill>
                  <a:solidFill>
                    <a:srgbClr val="000000"/>
                  </a:solidFill>
                </a:uFill>
              </a:rPr>
              <a:t>Slide credit: Austen McDonald</a:t>
            </a:r>
          </a:p>
        </p:txBody>
      </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Shape 156"/>
          <p:cNvSpPr/>
          <p:nvPr/>
        </p:nvSpPr>
        <p:spPr>
          <a:xfrm>
            <a:off x="914400" y="184149"/>
            <a:ext cx="16459200" cy="14478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lstStyle>
            <a:lvl1pPr algn="l">
              <a:buClr>
                <a:srgbClr val="FFFFFF"/>
              </a:buClr>
              <a:buFont typeface="Calibri"/>
              <a:defRPr sz="8800" b="1">
                <a:uFill>
                  <a:solidFill>
                    <a:srgbClr val="000000"/>
                  </a:solidFill>
                </a:uFill>
                <a:latin typeface="+mn-lt"/>
                <a:ea typeface="+mn-ea"/>
                <a:cs typeface="+mn-cs"/>
                <a:sym typeface="Myriad Pro Condensed"/>
              </a:defRPr>
            </a:lvl1pPr>
          </a:lstStyle>
          <a:p>
            <a:r>
              <a:t>Fine-grained locking example</a:t>
            </a:r>
          </a:p>
        </p:txBody>
      </p:sp>
      <p:sp>
        <p:nvSpPr>
          <p:cNvPr id="157" name="Shape 157"/>
          <p:cNvSpPr/>
          <p:nvPr/>
        </p:nvSpPr>
        <p:spPr>
          <a:xfrm>
            <a:off x="8229600" y="2743200"/>
            <a:ext cx="1828800" cy="1828800"/>
          </a:xfrm>
          <a:prstGeom prst="ellipse">
            <a:avLst/>
          </a:prstGeom>
          <a:ln w="127000">
            <a:solidFill>
              <a:schemeClr val="accent5"/>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58" name="Shape 158"/>
          <p:cNvSpPr/>
          <p:nvPr/>
        </p:nvSpPr>
        <p:spPr>
          <a:xfrm>
            <a:off x="8945300" y="33591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1</a:t>
            </a:r>
          </a:p>
        </p:txBody>
      </p:sp>
      <p:sp>
        <p:nvSpPr>
          <p:cNvPr id="159" name="Shape 159"/>
          <p:cNvSpPr/>
          <p:nvPr/>
        </p:nvSpPr>
        <p:spPr>
          <a:xfrm>
            <a:off x="1676400" y="54864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60" name="Shape 160"/>
          <p:cNvSpPr/>
          <p:nvPr/>
        </p:nvSpPr>
        <p:spPr>
          <a:xfrm>
            <a:off x="5486400" y="54864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61" name="Shape 161"/>
          <p:cNvSpPr/>
          <p:nvPr/>
        </p:nvSpPr>
        <p:spPr>
          <a:xfrm>
            <a:off x="14630400" y="53340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62" name="Shape 162"/>
          <p:cNvSpPr/>
          <p:nvPr/>
        </p:nvSpPr>
        <p:spPr>
          <a:xfrm>
            <a:off x="9144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63" name="Shape 163"/>
          <p:cNvSpPr/>
          <p:nvPr/>
        </p:nvSpPr>
        <p:spPr>
          <a:xfrm>
            <a:off x="27432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64" name="Shape 164"/>
          <p:cNvSpPr/>
          <p:nvPr/>
        </p:nvSpPr>
        <p:spPr>
          <a:xfrm>
            <a:off x="48768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65" name="Shape 165"/>
          <p:cNvSpPr/>
          <p:nvPr/>
        </p:nvSpPr>
        <p:spPr>
          <a:xfrm>
            <a:off x="6705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66" name="Shape 166"/>
          <p:cNvSpPr/>
          <p:nvPr/>
        </p:nvSpPr>
        <p:spPr>
          <a:xfrm>
            <a:off x="10820400" y="53340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67" name="Shape 167"/>
          <p:cNvSpPr/>
          <p:nvPr/>
        </p:nvSpPr>
        <p:spPr>
          <a:xfrm>
            <a:off x="11536100" y="5949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2</a:t>
            </a:r>
          </a:p>
        </p:txBody>
      </p:sp>
      <p:sp>
        <p:nvSpPr>
          <p:cNvPr id="168" name="Shape 168"/>
          <p:cNvSpPr/>
          <p:nvPr/>
        </p:nvSpPr>
        <p:spPr>
          <a:xfrm>
            <a:off x="102108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69" name="Shape 169"/>
          <p:cNvSpPr/>
          <p:nvPr/>
        </p:nvSpPr>
        <p:spPr>
          <a:xfrm>
            <a:off x="10697900" y="8616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3</a:t>
            </a:r>
          </a:p>
        </p:txBody>
      </p:sp>
      <p:sp>
        <p:nvSpPr>
          <p:cNvPr id="170" name="Shape 170"/>
          <p:cNvSpPr/>
          <p:nvPr/>
        </p:nvSpPr>
        <p:spPr>
          <a:xfrm>
            <a:off x="12039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71" name="Shape 171"/>
          <p:cNvSpPr/>
          <p:nvPr/>
        </p:nvSpPr>
        <p:spPr>
          <a:xfrm>
            <a:off x="12526700" y="8616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4</a:t>
            </a:r>
          </a:p>
        </p:txBody>
      </p:sp>
      <p:sp>
        <p:nvSpPr>
          <p:cNvPr id="172" name="Shape 172"/>
          <p:cNvSpPr/>
          <p:nvPr/>
        </p:nvSpPr>
        <p:spPr>
          <a:xfrm>
            <a:off x="140208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73" name="Shape 173"/>
          <p:cNvSpPr/>
          <p:nvPr/>
        </p:nvSpPr>
        <p:spPr>
          <a:xfrm>
            <a:off x="15849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74" name="Shape 174"/>
          <p:cNvSpPr/>
          <p:nvPr/>
        </p:nvSpPr>
        <p:spPr>
          <a:xfrm flipH="1">
            <a:off x="2590800" y="4572000"/>
            <a:ext cx="65532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175" name="Shape 175"/>
          <p:cNvSpPr/>
          <p:nvPr/>
        </p:nvSpPr>
        <p:spPr>
          <a:xfrm>
            <a:off x="9144000" y="4572000"/>
            <a:ext cx="64008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176" name="Shape 176"/>
          <p:cNvSpPr/>
          <p:nvPr/>
        </p:nvSpPr>
        <p:spPr>
          <a:xfrm flipH="1">
            <a:off x="6400800" y="4572000"/>
            <a:ext cx="27432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177" name="Shape 177"/>
          <p:cNvSpPr/>
          <p:nvPr/>
        </p:nvSpPr>
        <p:spPr>
          <a:xfrm flipH="1" flipV="1">
            <a:off x="9144000" y="4572000"/>
            <a:ext cx="25908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178" name="Shape 178"/>
          <p:cNvSpPr/>
          <p:nvPr/>
        </p:nvSpPr>
        <p:spPr>
          <a:xfrm flipH="1">
            <a:off x="1524000" y="7315200"/>
            <a:ext cx="10668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179" name="Shape 179"/>
          <p:cNvSpPr/>
          <p:nvPr/>
        </p:nvSpPr>
        <p:spPr>
          <a:xfrm flipH="1" flipV="1">
            <a:off x="2590800" y="73152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180" name="Shape 180"/>
          <p:cNvSpPr/>
          <p:nvPr/>
        </p:nvSpPr>
        <p:spPr>
          <a:xfrm flipH="1" flipV="1">
            <a:off x="6664325" y="7419975"/>
            <a:ext cx="650875" cy="657225"/>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181" name="Shape 181"/>
          <p:cNvSpPr/>
          <p:nvPr/>
        </p:nvSpPr>
        <p:spPr>
          <a:xfrm flipH="1" flipV="1">
            <a:off x="11734800" y="71628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182" name="Shape 182"/>
          <p:cNvSpPr/>
          <p:nvPr/>
        </p:nvSpPr>
        <p:spPr>
          <a:xfrm flipH="1" flipV="1">
            <a:off x="15544800" y="71628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183" name="Shape 183"/>
          <p:cNvSpPr/>
          <p:nvPr/>
        </p:nvSpPr>
        <p:spPr>
          <a:xfrm flipH="1">
            <a:off x="5597525" y="7315200"/>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184" name="Shape 184"/>
          <p:cNvSpPr/>
          <p:nvPr/>
        </p:nvSpPr>
        <p:spPr>
          <a:xfrm flipH="1">
            <a:off x="10798175" y="7378700"/>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185" name="Shape 185"/>
          <p:cNvSpPr/>
          <p:nvPr/>
        </p:nvSpPr>
        <p:spPr>
          <a:xfrm flipH="1">
            <a:off x="14630400" y="7362825"/>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186" name="Shape 186"/>
          <p:cNvSpPr/>
          <p:nvPr/>
        </p:nvSpPr>
        <p:spPr>
          <a:xfrm>
            <a:off x="111453" y="13192760"/>
            <a:ext cx="3772714" cy="46228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buClr>
                <a:srgbClr val="FFFFFF"/>
              </a:buClr>
              <a:buFont typeface="Calibri"/>
              <a:defRPr sz="2800" b="1">
                <a:uFill>
                  <a:solidFill>
                    <a:srgbClr val="000000"/>
                  </a:solidFill>
                </a:uFill>
                <a:latin typeface="+mn-lt"/>
                <a:ea typeface="+mn-ea"/>
                <a:cs typeface="+mn-cs"/>
                <a:sym typeface="Myriad Pro Condensed"/>
              </a:defRPr>
            </a:lvl1pPr>
          </a:lstStyle>
          <a:p>
            <a:pPr>
              <a:defRPr>
                <a:uFillTx/>
              </a:defRPr>
            </a:pPr>
            <a:r>
              <a:rPr>
                <a:uFill>
                  <a:solidFill>
                    <a:srgbClr val="000000"/>
                  </a:solidFill>
                </a:uFill>
              </a:rPr>
              <a:t>Slide credit: Austen McDonald</a:t>
            </a:r>
          </a:p>
        </p:txBody>
      </p:sp>
      <p:sp>
        <p:nvSpPr>
          <p:cNvPr id="187" name="Shape 187"/>
          <p:cNvSpPr/>
          <p:nvPr/>
        </p:nvSpPr>
        <p:spPr>
          <a:xfrm>
            <a:off x="947744" y="3098800"/>
            <a:ext cx="6054955" cy="81280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a:buClr>
                <a:srgbClr val="FFFFFF"/>
              </a:buClr>
              <a:buFont typeface="Calibri"/>
              <a:defRPr b="1">
                <a:uFill>
                  <a:solidFill>
                    <a:srgbClr val="000000"/>
                  </a:solidFill>
                </a:uFill>
                <a:latin typeface="+mn-lt"/>
                <a:ea typeface="+mn-ea"/>
                <a:cs typeface="+mn-cs"/>
                <a:sym typeface="Myriad Pro Condensed"/>
              </a:defRPr>
            </a:lvl1pPr>
          </a:lstStyle>
          <a:p>
            <a:pPr>
              <a:defRPr>
                <a:uFillTx/>
              </a:defRPr>
            </a:pPr>
            <a:r>
              <a:rPr>
                <a:uFill>
                  <a:solidFill>
                    <a:srgbClr val="000000"/>
                  </a:solidFill>
                </a:uFill>
              </a:rPr>
              <a:t>Hand-over-hand locking</a:t>
            </a:r>
          </a:p>
        </p:txBody>
      </p:sp>
      <p:sp>
        <p:nvSpPr>
          <p:cNvPr id="188" name="Shape 188"/>
          <p:cNvSpPr/>
          <p:nvPr/>
        </p:nvSpPr>
        <p:spPr>
          <a:xfrm>
            <a:off x="976295" y="1447800"/>
            <a:ext cx="11839855" cy="81280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a:buClr>
                <a:srgbClr val="FFFFFF"/>
              </a:buClr>
              <a:buFont typeface="Calibri"/>
              <a:defRPr b="1">
                <a:uFill>
                  <a:solidFill>
                    <a:srgbClr val="000000"/>
                  </a:solidFill>
                </a:uFill>
                <a:latin typeface="+mn-lt"/>
                <a:ea typeface="+mn-ea"/>
                <a:cs typeface="+mn-cs"/>
                <a:sym typeface="Myriad Pro Condensed"/>
              </a:defRPr>
            </a:lvl1pPr>
          </a:lstStyle>
          <a:p>
            <a:pPr>
              <a:defRPr>
                <a:uFillTx/>
              </a:defRPr>
            </a:pPr>
            <a:r>
              <a:rPr>
                <a:uFill>
                  <a:solidFill>
                    <a:srgbClr val="000000"/>
                  </a:solidFill>
                </a:uFill>
              </a:rPr>
              <a:t>Goal: modify nodes 3 and 4 in a thread-safe way</a:t>
            </a:r>
          </a:p>
        </p:txBody>
      </p:sp>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 name="Shape 190"/>
          <p:cNvSpPr/>
          <p:nvPr/>
        </p:nvSpPr>
        <p:spPr>
          <a:xfrm>
            <a:off x="914400" y="184149"/>
            <a:ext cx="16459200" cy="14478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lstStyle>
            <a:lvl1pPr algn="l">
              <a:buClr>
                <a:srgbClr val="FFFFFF"/>
              </a:buClr>
              <a:buFont typeface="Calibri"/>
              <a:defRPr sz="8800" b="1">
                <a:uFill>
                  <a:solidFill>
                    <a:srgbClr val="000000"/>
                  </a:solidFill>
                </a:uFill>
                <a:latin typeface="+mn-lt"/>
                <a:ea typeface="+mn-ea"/>
                <a:cs typeface="+mn-cs"/>
                <a:sym typeface="Myriad Pro Condensed"/>
              </a:defRPr>
            </a:lvl1pPr>
          </a:lstStyle>
          <a:p>
            <a:r>
              <a:t>Fine-grained locking example</a:t>
            </a:r>
          </a:p>
        </p:txBody>
      </p:sp>
      <p:sp>
        <p:nvSpPr>
          <p:cNvPr id="191" name="Shape 191"/>
          <p:cNvSpPr/>
          <p:nvPr/>
        </p:nvSpPr>
        <p:spPr>
          <a:xfrm>
            <a:off x="8229600" y="2743200"/>
            <a:ext cx="1828800" cy="1828800"/>
          </a:xfrm>
          <a:prstGeom prst="ellipse">
            <a:avLst/>
          </a:prstGeom>
          <a:ln w="127000">
            <a:solidFill>
              <a:schemeClr val="accent5"/>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92" name="Shape 192"/>
          <p:cNvSpPr/>
          <p:nvPr/>
        </p:nvSpPr>
        <p:spPr>
          <a:xfrm>
            <a:off x="8945300" y="33591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1</a:t>
            </a:r>
          </a:p>
        </p:txBody>
      </p:sp>
      <p:sp>
        <p:nvSpPr>
          <p:cNvPr id="193" name="Shape 193"/>
          <p:cNvSpPr/>
          <p:nvPr/>
        </p:nvSpPr>
        <p:spPr>
          <a:xfrm>
            <a:off x="1676400" y="54864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94" name="Shape 194"/>
          <p:cNvSpPr/>
          <p:nvPr/>
        </p:nvSpPr>
        <p:spPr>
          <a:xfrm>
            <a:off x="5486400" y="54864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95" name="Shape 195"/>
          <p:cNvSpPr/>
          <p:nvPr/>
        </p:nvSpPr>
        <p:spPr>
          <a:xfrm>
            <a:off x="14630400" y="53340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96" name="Shape 196"/>
          <p:cNvSpPr/>
          <p:nvPr/>
        </p:nvSpPr>
        <p:spPr>
          <a:xfrm>
            <a:off x="9144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97" name="Shape 197"/>
          <p:cNvSpPr/>
          <p:nvPr/>
        </p:nvSpPr>
        <p:spPr>
          <a:xfrm>
            <a:off x="27432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98" name="Shape 198"/>
          <p:cNvSpPr/>
          <p:nvPr/>
        </p:nvSpPr>
        <p:spPr>
          <a:xfrm>
            <a:off x="48768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99" name="Shape 199"/>
          <p:cNvSpPr/>
          <p:nvPr/>
        </p:nvSpPr>
        <p:spPr>
          <a:xfrm>
            <a:off x="6705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00" name="Shape 200"/>
          <p:cNvSpPr/>
          <p:nvPr/>
        </p:nvSpPr>
        <p:spPr>
          <a:xfrm>
            <a:off x="10820400" y="5334000"/>
            <a:ext cx="1828800" cy="1828800"/>
          </a:xfrm>
          <a:prstGeom prst="ellipse">
            <a:avLst/>
          </a:prstGeom>
          <a:ln w="127000">
            <a:solidFill>
              <a:schemeClr val="accent5"/>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01" name="Shape 201"/>
          <p:cNvSpPr/>
          <p:nvPr/>
        </p:nvSpPr>
        <p:spPr>
          <a:xfrm>
            <a:off x="11536100" y="5949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2</a:t>
            </a:r>
          </a:p>
        </p:txBody>
      </p:sp>
      <p:sp>
        <p:nvSpPr>
          <p:cNvPr id="202" name="Shape 202"/>
          <p:cNvSpPr/>
          <p:nvPr/>
        </p:nvSpPr>
        <p:spPr>
          <a:xfrm>
            <a:off x="102108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03" name="Shape 203"/>
          <p:cNvSpPr/>
          <p:nvPr/>
        </p:nvSpPr>
        <p:spPr>
          <a:xfrm>
            <a:off x="10697900" y="8616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3</a:t>
            </a:r>
          </a:p>
        </p:txBody>
      </p:sp>
      <p:sp>
        <p:nvSpPr>
          <p:cNvPr id="204" name="Shape 204"/>
          <p:cNvSpPr/>
          <p:nvPr/>
        </p:nvSpPr>
        <p:spPr>
          <a:xfrm>
            <a:off x="12039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05" name="Shape 205"/>
          <p:cNvSpPr/>
          <p:nvPr/>
        </p:nvSpPr>
        <p:spPr>
          <a:xfrm>
            <a:off x="12526700" y="8616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4</a:t>
            </a:r>
          </a:p>
        </p:txBody>
      </p:sp>
      <p:sp>
        <p:nvSpPr>
          <p:cNvPr id="206" name="Shape 206"/>
          <p:cNvSpPr/>
          <p:nvPr/>
        </p:nvSpPr>
        <p:spPr>
          <a:xfrm>
            <a:off x="140208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07" name="Shape 207"/>
          <p:cNvSpPr/>
          <p:nvPr/>
        </p:nvSpPr>
        <p:spPr>
          <a:xfrm>
            <a:off x="15849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08" name="Shape 208"/>
          <p:cNvSpPr/>
          <p:nvPr/>
        </p:nvSpPr>
        <p:spPr>
          <a:xfrm flipH="1">
            <a:off x="2590800" y="4572000"/>
            <a:ext cx="65532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09" name="Shape 209"/>
          <p:cNvSpPr/>
          <p:nvPr/>
        </p:nvSpPr>
        <p:spPr>
          <a:xfrm>
            <a:off x="9144000" y="4572000"/>
            <a:ext cx="64008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10" name="Shape 210"/>
          <p:cNvSpPr/>
          <p:nvPr/>
        </p:nvSpPr>
        <p:spPr>
          <a:xfrm flipH="1">
            <a:off x="6400800" y="4572000"/>
            <a:ext cx="27432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11" name="Shape 211"/>
          <p:cNvSpPr/>
          <p:nvPr/>
        </p:nvSpPr>
        <p:spPr>
          <a:xfrm flipH="1" flipV="1">
            <a:off x="9144000" y="4572000"/>
            <a:ext cx="25908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12" name="Shape 212"/>
          <p:cNvSpPr/>
          <p:nvPr/>
        </p:nvSpPr>
        <p:spPr>
          <a:xfrm flipH="1">
            <a:off x="1524000" y="7315200"/>
            <a:ext cx="10668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13" name="Shape 213"/>
          <p:cNvSpPr/>
          <p:nvPr/>
        </p:nvSpPr>
        <p:spPr>
          <a:xfrm flipH="1" flipV="1">
            <a:off x="2590800" y="73152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14" name="Shape 214"/>
          <p:cNvSpPr/>
          <p:nvPr/>
        </p:nvSpPr>
        <p:spPr>
          <a:xfrm flipH="1" flipV="1">
            <a:off x="6664325" y="7419975"/>
            <a:ext cx="650875" cy="657225"/>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15" name="Shape 215"/>
          <p:cNvSpPr/>
          <p:nvPr/>
        </p:nvSpPr>
        <p:spPr>
          <a:xfrm flipH="1" flipV="1">
            <a:off x="11734800" y="71628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16" name="Shape 216"/>
          <p:cNvSpPr/>
          <p:nvPr/>
        </p:nvSpPr>
        <p:spPr>
          <a:xfrm flipH="1" flipV="1">
            <a:off x="15544800" y="71628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17" name="Shape 217"/>
          <p:cNvSpPr/>
          <p:nvPr/>
        </p:nvSpPr>
        <p:spPr>
          <a:xfrm flipH="1">
            <a:off x="5597525" y="7315200"/>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18" name="Shape 218"/>
          <p:cNvSpPr/>
          <p:nvPr/>
        </p:nvSpPr>
        <p:spPr>
          <a:xfrm flipH="1">
            <a:off x="10798175" y="7378700"/>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19" name="Shape 219"/>
          <p:cNvSpPr/>
          <p:nvPr/>
        </p:nvSpPr>
        <p:spPr>
          <a:xfrm flipH="1">
            <a:off x="14630400" y="7362825"/>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20" name="Shape 220"/>
          <p:cNvSpPr/>
          <p:nvPr/>
        </p:nvSpPr>
        <p:spPr>
          <a:xfrm>
            <a:off x="111453" y="13192760"/>
            <a:ext cx="3772714" cy="46228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buClr>
                <a:srgbClr val="FFFFFF"/>
              </a:buClr>
              <a:buFont typeface="Calibri"/>
              <a:defRPr sz="2800" b="1">
                <a:uFill>
                  <a:solidFill>
                    <a:srgbClr val="000000"/>
                  </a:solidFill>
                </a:uFill>
                <a:latin typeface="+mn-lt"/>
                <a:ea typeface="+mn-ea"/>
                <a:cs typeface="+mn-cs"/>
                <a:sym typeface="Myriad Pro Condensed"/>
              </a:defRPr>
            </a:lvl1pPr>
          </a:lstStyle>
          <a:p>
            <a:pPr>
              <a:defRPr>
                <a:uFillTx/>
              </a:defRPr>
            </a:pPr>
            <a:r>
              <a:rPr>
                <a:uFill>
                  <a:solidFill>
                    <a:srgbClr val="000000"/>
                  </a:solidFill>
                </a:uFill>
              </a:rPr>
              <a:t>Slide credit: Austen McDonald</a:t>
            </a:r>
          </a:p>
        </p:txBody>
      </p:sp>
      <p:sp>
        <p:nvSpPr>
          <p:cNvPr id="221" name="Shape 221"/>
          <p:cNvSpPr/>
          <p:nvPr/>
        </p:nvSpPr>
        <p:spPr>
          <a:xfrm>
            <a:off x="947744" y="3098800"/>
            <a:ext cx="6054955" cy="81280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a:buClr>
                <a:srgbClr val="FFFFFF"/>
              </a:buClr>
              <a:buFont typeface="Calibri"/>
              <a:defRPr b="1">
                <a:uFill>
                  <a:solidFill>
                    <a:srgbClr val="000000"/>
                  </a:solidFill>
                </a:uFill>
                <a:latin typeface="+mn-lt"/>
                <a:ea typeface="+mn-ea"/>
                <a:cs typeface="+mn-cs"/>
                <a:sym typeface="Myriad Pro Condensed"/>
              </a:defRPr>
            </a:lvl1pPr>
          </a:lstStyle>
          <a:p>
            <a:pPr>
              <a:defRPr>
                <a:uFillTx/>
              </a:defRPr>
            </a:pPr>
            <a:r>
              <a:rPr>
                <a:uFill>
                  <a:solidFill>
                    <a:srgbClr val="000000"/>
                  </a:solidFill>
                </a:uFill>
              </a:rPr>
              <a:t>Hand-over-hand locking</a:t>
            </a:r>
          </a:p>
        </p:txBody>
      </p:sp>
      <p:sp>
        <p:nvSpPr>
          <p:cNvPr id="222" name="Shape 222"/>
          <p:cNvSpPr/>
          <p:nvPr/>
        </p:nvSpPr>
        <p:spPr>
          <a:xfrm>
            <a:off x="976295" y="1447800"/>
            <a:ext cx="11839855" cy="81280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a:buClr>
                <a:srgbClr val="FFFFFF"/>
              </a:buClr>
              <a:buFont typeface="Calibri"/>
              <a:defRPr b="1">
                <a:uFill>
                  <a:solidFill>
                    <a:srgbClr val="000000"/>
                  </a:solidFill>
                </a:uFill>
                <a:latin typeface="+mn-lt"/>
                <a:ea typeface="+mn-ea"/>
                <a:cs typeface="+mn-cs"/>
                <a:sym typeface="Myriad Pro Condensed"/>
              </a:defRPr>
            </a:lvl1pPr>
          </a:lstStyle>
          <a:p>
            <a:pPr>
              <a:defRPr>
                <a:uFillTx/>
              </a:defRPr>
            </a:pPr>
            <a:r>
              <a:rPr>
                <a:uFill>
                  <a:solidFill>
                    <a:srgbClr val="000000"/>
                  </a:solidFill>
                </a:uFill>
              </a:rPr>
              <a:t>Goal: modify nodes 3 and 4 in a thread-safe way</a:t>
            </a:r>
          </a:p>
        </p:txBody>
      </p:sp>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 name="Shape 224"/>
          <p:cNvSpPr/>
          <p:nvPr/>
        </p:nvSpPr>
        <p:spPr>
          <a:xfrm>
            <a:off x="914400" y="184149"/>
            <a:ext cx="16459200" cy="14478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lstStyle>
            <a:lvl1pPr algn="l">
              <a:buClr>
                <a:srgbClr val="FFFFFF"/>
              </a:buClr>
              <a:buFont typeface="Calibri"/>
              <a:defRPr sz="8800" b="1">
                <a:uFill>
                  <a:solidFill>
                    <a:srgbClr val="000000"/>
                  </a:solidFill>
                </a:uFill>
                <a:latin typeface="+mn-lt"/>
                <a:ea typeface="+mn-ea"/>
                <a:cs typeface="+mn-cs"/>
                <a:sym typeface="Myriad Pro Condensed"/>
              </a:defRPr>
            </a:lvl1pPr>
          </a:lstStyle>
          <a:p>
            <a:r>
              <a:t>Fine-grained locking example</a:t>
            </a:r>
          </a:p>
        </p:txBody>
      </p:sp>
      <p:sp>
        <p:nvSpPr>
          <p:cNvPr id="225" name="Shape 225"/>
          <p:cNvSpPr/>
          <p:nvPr/>
        </p:nvSpPr>
        <p:spPr>
          <a:xfrm>
            <a:off x="8229600" y="27432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26" name="Shape 226"/>
          <p:cNvSpPr/>
          <p:nvPr/>
        </p:nvSpPr>
        <p:spPr>
          <a:xfrm>
            <a:off x="8945300" y="33591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1</a:t>
            </a:r>
          </a:p>
        </p:txBody>
      </p:sp>
      <p:sp>
        <p:nvSpPr>
          <p:cNvPr id="227" name="Shape 227"/>
          <p:cNvSpPr/>
          <p:nvPr/>
        </p:nvSpPr>
        <p:spPr>
          <a:xfrm>
            <a:off x="1676400" y="54864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28" name="Shape 228"/>
          <p:cNvSpPr/>
          <p:nvPr/>
        </p:nvSpPr>
        <p:spPr>
          <a:xfrm>
            <a:off x="5486400" y="54864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29" name="Shape 229"/>
          <p:cNvSpPr/>
          <p:nvPr/>
        </p:nvSpPr>
        <p:spPr>
          <a:xfrm>
            <a:off x="14630400" y="53340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30" name="Shape 230"/>
          <p:cNvSpPr/>
          <p:nvPr/>
        </p:nvSpPr>
        <p:spPr>
          <a:xfrm>
            <a:off x="9144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31" name="Shape 231"/>
          <p:cNvSpPr/>
          <p:nvPr/>
        </p:nvSpPr>
        <p:spPr>
          <a:xfrm>
            <a:off x="27432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32" name="Shape 232"/>
          <p:cNvSpPr/>
          <p:nvPr/>
        </p:nvSpPr>
        <p:spPr>
          <a:xfrm>
            <a:off x="48768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33" name="Shape 233"/>
          <p:cNvSpPr/>
          <p:nvPr/>
        </p:nvSpPr>
        <p:spPr>
          <a:xfrm>
            <a:off x="6705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34" name="Shape 234"/>
          <p:cNvSpPr/>
          <p:nvPr/>
        </p:nvSpPr>
        <p:spPr>
          <a:xfrm>
            <a:off x="10820400" y="5334000"/>
            <a:ext cx="1828800" cy="1828800"/>
          </a:xfrm>
          <a:prstGeom prst="ellipse">
            <a:avLst/>
          </a:prstGeom>
          <a:ln w="127000">
            <a:solidFill>
              <a:schemeClr val="accent5"/>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35" name="Shape 235"/>
          <p:cNvSpPr/>
          <p:nvPr/>
        </p:nvSpPr>
        <p:spPr>
          <a:xfrm>
            <a:off x="11536100" y="5949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2</a:t>
            </a:r>
          </a:p>
        </p:txBody>
      </p:sp>
      <p:sp>
        <p:nvSpPr>
          <p:cNvPr id="236" name="Shape 236"/>
          <p:cNvSpPr/>
          <p:nvPr/>
        </p:nvSpPr>
        <p:spPr>
          <a:xfrm>
            <a:off x="102108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37" name="Shape 237"/>
          <p:cNvSpPr/>
          <p:nvPr/>
        </p:nvSpPr>
        <p:spPr>
          <a:xfrm>
            <a:off x="10697900" y="8616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3</a:t>
            </a:r>
          </a:p>
        </p:txBody>
      </p:sp>
      <p:sp>
        <p:nvSpPr>
          <p:cNvPr id="238" name="Shape 238"/>
          <p:cNvSpPr/>
          <p:nvPr/>
        </p:nvSpPr>
        <p:spPr>
          <a:xfrm>
            <a:off x="12039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39" name="Shape 239"/>
          <p:cNvSpPr/>
          <p:nvPr/>
        </p:nvSpPr>
        <p:spPr>
          <a:xfrm>
            <a:off x="12526700" y="8616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4</a:t>
            </a:r>
          </a:p>
        </p:txBody>
      </p:sp>
      <p:sp>
        <p:nvSpPr>
          <p:cNvPr id="240" name="Shape 240"/>
          <p:cNvSpPr/>
          <p:nvPr/>
        </p:nvSpPr>
        <p:spPr>
          <a:xfrm>
            <a:off x="140208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41" name="Shape 241"/>
          <p:cNvSpPr/>
          <p:nvPr/>
        </p:nvSpPr>
        <p:spPr>
          <a:xfrm>
            <a:off x="15849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42" name="Shape 242"/>
          <p:cNvSpPr/>
          <p:nvPr/>
        </p:nvSpPr>
        <p:spPr>
          <a:xfrm flipH="1">
            <a:off x="2590800" y="4572000"/>
            <a:ext cx="65532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43" name="Shape 243"/>
          <p:cNvSpPr/>
          <p:nvPr/>
        </p:nvSpPr>
        <p:spPr>
          <a:xfrm>
            <a:off x="9144000" y="4572000"/>
            <a:ext cx="64008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44" name="Shape 244"/>
          <p:cNvSpPr/>
          <p:nvPr/>
        </p:nvSpPr>
        <p:spPr>
          <a:xfrm flipH="1">
            <a:off x="6400800" y="4572000"/>
            <a:ext cx="27432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45" name="Shape 245"/>
          <p:cNvSpPr/>
          <p:nvPr/>
        </p:nvSpPr>
        <p:spPr>
          <a:xfrm flipH="1" flipV="1">
            <a:off x="9144000" y="4572000"/>
            <a:ext cx="25908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46" name="Shape 246"/>
          <p:cNvSpPr/>
          <p:nvPr/>
        </p:nvSpPr>
        <p:spPr>
          <a:xfrm flipH="1">
            <a:off x="1524000" y="7315200"/>
            <a:ext cx="10668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47" name="Shape 247"/>
          <p:cNvSpPr/>
          <p:nvPr/>
        </p:nvSpPr>
        <p:spPr>
          <a:xfrm flipH="1" flipV="1">
            <a:off x="2590800" y="73152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48" name="Shape 248"/>
          <p:cNvSpPr/>
          <p:nvPr/>
        </p:nvSpPr>
        <p:spPr>
          <a:xfrm flipH="1" flipV="1">
            <a:off x="6664325" y="7419975"/>
            <a:ext cx="650875" cy="657225"/>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49" name="Shape 249"/>
          <p:cNvSpPr/>
          <p:nvPr/>
        </p:nvSpPr>
        <p:spPr>
          <a:xfrm flipH="1" flipV="1">
            <a:off x="11734800" y="71628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50" name="Shape 250"/>
          <p:cNvSpPr/>
          <p:nvPr/>
        </p:nvSpPr>
        <p:spPr>
          <a:xfrm flipH="1" flipV="1">
            <a:off x="15544800" y="71628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51" name="Shape 251"/>
          <p:cNvSpPr/>
          <p:nvPr/>
        </p:nvSpPr>
        <p:spPr>
          <a:xfrm flipH="1">
            <a:off x="5597525" y="7315200"/>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52" name="Shape 252"/>
          <p:cNvSpPr/>
          <p:nvPr/>
        </p:nvSpPr>
        <p:spPr>
          <a:xfrm flipH="1">
            <a:off x="10798175" y="7378700"/>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53" name="Shape 253"/>
          <p:cNvSpPr/>
          <p:nvPr/>
        </p:nvSpPr>
        <p:spPr>
          <a:xfrm flipH="1">
            <a:off x="14630400" y="7362825"/>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54" name="Shape 254"/>
          <p:cNvSpPr/>
          <p:nvPr/>
        </p:nvSpPr>
        <p:spPr>
          <a:xfrm>
            <a:off x="111453" y="13192760"/>
            <a:ext cx="3772714" cy="46228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buClr>
                <a:srgbClr val="FFFFFF"/>
              </a:buClr>
              <a:buFont typeface="Calibri"/>
              <a:defRPr sz="2800" b="1">
                <a:uFill>
                  <a:solidFill>
                    <a:srgbClr val="000000"/>
                  </a:solidFill>
                </a:uFill>
                <a:latin typeface="+mn-lt"/>
                <a:ea typeface="+mn-ea"/>
                <a:cs typeface="+mn-cs"/>
                <a:sym typeface="Myriad Pro Condensed"/>
              </a:defRPr>
            </a:lvl1pPr>
          </a:lstStyle>
          <a:p>
            <a:pPr>
              <a:defRPr>
                <a:uFillTx/>
              </a:defRPr>
            </a:pPr>
            <a:r>
              <a:rPr>
                <a:uFill>
                  <a:solidFill>
                    <a:srgbClr val="000000"/>
                  </a:solidFill>
                </a:uFill>
              </a:rPr>
              <a:t>Slide credit: Austen McDonald</a:t>
            </a:r>
          </a:p>
        </p:txBody>
      </p:sp>
      <p:sp>
        <p:nvSpPr>
          <p:cNvPr id="255" name="Shape 255"/>
          <p:cNvSpPr/>
          <p:nvPr/>
        </p:nvSpPr>
        <p:spPr>
          <a:xfrm>
            <a:off x="947744" y="3098800"/>
            <a:ext cx="6054955" cy="81280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a:buClr>
                <a:srgbClr val="FFFFFF"/>
              </a:buClr>
              <a:buFont typeface="Calibri"/>
              <a:defRPr b="1">
                <a:uFill>
                  <a:solidFill>
                    <a:srgbClr val="000000"/>
                  </a:solidFill>
                </a:uFill>
                <a:latin typeface="+mn-lt"/>
                <a:ea typeface="+mn-ea"/>
                <a:cs typeface="+mn-cs"/>
                <a:sym typeface="Myriad Pro Condensed"/>
              </a:defRPr>
            </a:lvl1pPr>
          </a:lstStyle>
          <a:p>
            <a:pPr>
              <a:defRPr>
                <a:uFillTx/>
              </a:defRPr>
            </a:pPr>
            <a:r>
              <a:rPr>
                <a:uFill>
                  <a:solidFill>
                    <a:srgbClr val="000000"/>
                  </a:solidFill>
                </a:uFill>
              </a:rPr>
              <a:t>Hand-over-hand locking</a:t>
            </a:r>
          </a:p>
        </p:txBody>
      </p:sp>
      <p:sp>
        <p:nvSpPr>
          <p:cNvPr id="256" name="Shape 256"/>
          <p:cNvSpPr/>
          <p:nvPr/>
        </p:nvSpPr>
        <p:spPr>
          <a:xfrm>
            <a:off x="976295" y="1447800"/>
            <a:ext cx="11839855" cy="81280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a:buClr>
                <a:srgbClr val="FFFFFF"/>
              </a:buClr>
              <a:buFont typeface="Calibri"/>
              <a:defRPr b="1">
                <a:uFill>
                  <a:solidFill>
                    <a:srgbClr val="000000"/>
                  </a:solidFill>
                </a:uFill>
                <a:latin typeface="+mn-lt"/>
                <a:ea typeface="+mn-ea"/>
                <a:cs typeface="+mn-cs"/>
                <a:sym typeface="Myriad Pro Condensed"/>
              </a:defRPr>
            </a:lvl1pPr>
          </a:lstStyle>
          <a:p>
            <a:pPr>
              <a:defRPr>
                <a:uFillTx/>
              </a:defRPr>
            </a:pPr>
            <a:r>
              <a:rPr>
                <a:uFill>
                  <a:solidFill>
                    <a:srgbClr val="000000"/>
                  </a:solidFill>
                </a:uFill>
              </a:rPr>
              <a:t>Goal: modify nodes 3 and 4 in a thread-safe way</a:t>
            </a: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Shape 42"/>
          <p:cNvSpPr>
            <a:spLocks noGrp="1"/>
          </p:cNvSpPr>
          <p:nvPr>
            <p:ph type="title"/>
          </p:nvPr>
        </p:nvSpPr>
        <p:spPr>
          <a:prstGeom prst="rect">
            <a:avLst/>
          </a:prstGeom>
        </p:spPr>
        <p:txBody>
          <a:bodyPr/>
          <a:lstStyle>
            <a:lvl1pPr>
              <a:defRPr sz="7600"/>
            </a:lvl1pPr>
          </a:lstStyle>
          <a:p>
            <a:r>
              <a:t>Raising level of abstraction for synchronization</a:t>
            </a:r>
          </a:p>
        </p:txBody>
      </p:sp>
      <p:sp>
        <p:nvSpPr>
          <p:cNvPr id="43" name="Shape 43"/>
          <p:cNvSpPr>
            <a:spLocks noGrp="1"/>
          </p:cNvSpPr>
          <p:nvPr>
            <p:ph type="body" idx="1"/>
          </p:nvPr>
        </p:nvSpPr>
        <p:spPr>
          <a:xfrm>
            <a:off x="838200" y="2514600"/>
            <a:ext cx="16840200" cy="9446136"/>
          </a:xfrm>
          <a:prstGeom prst="rect">
            <a:avLst/>
          </a:prstGeom>
        </p:spPr>
        <p:txBody>
          <a:bodyPr/>
          <a:lstStyle/>
          <a:p>
            <a:pPr marL="742950" indent="-742950">
              <a:defRPr sz="5200"/>
            </a:pPr>
            <a:r>
              <a:rPr dirty="0"/>
              <a:t>Previous topic: machine-level atomic operations</a:t>
            </a:r>
            <a:endParaRPr lang="en-US" dirty="0"/>
          </a:p>
          <a:p>
            <a:pPr marL="1377950" lvl="1" indent="-742950">
              <a:defRPr sz="5200"/>
            </a:pPr>
            <a:r>
              <a:rPr sz="4200" dirty="0"/>
              <a:t>Fetch-and-op, test-and-set, compare-and-swap, load linked-store conditional</a:t>
            </a:r>
            <a:endParaRPr lang="en-US" sz="4200" dirty="0"/>
          </a:p>
          <a:p>
            <a:pPr marL="1377950" lvl="1" indent="-742950">
              <a:defRPr sz="5200"/>
            </a:pPr>
            <a:endParaRPr sz="4200" dirty="0"/>
          </a:p>
          <a:p>
            <a:pPr marL="742950" indent="-742950">
              <a:defRPr sz="5200"/>
            </a:pPr>
            <a:r>
              <a:rPr dirty="0"/>
              <a:t>Then we used these atomic operations to construct higher level synchronization primitives in software:</a:t>
            </a:r>
          </a:p>
          <a:p>
            <a:pPr marL="1389742" lvl="1" indent="-589642">
              <a:defRPr sz="4200"/>
            </a:pPr>
            <a:r>
              <a:rPr dirty="0"/>
              <a:t>Locks, barriers</a:t>
            </a:r>
            <a:endParaRPr lang="en-US" dirty="0"/>
          </a:p>
          <a:p>
            <a:pPr marL="1389742" lvl="1" indent="-589642">
              <a:defRPr sz="4200"/>
            </a:pPr>
            <a:r>
              <a:rPr dirty="0"/>
              <a:t>We’ve seen how it can be challenging to produce correct programs using these primitives (easy to create bugs that violate atomicity, create deadlock, etc.)</a:t>
            </a:r>
            <a:endParaRPr lang="en-US" dirty="0"/>
          </a:p>
          <a:p>
            <a:pPr marL="1389742" lvl="1" indent="-589642">
              <a:defRPr sz="4200"/>
            </a:pPr>
            <a:endParaRPr dirty="0"/>
          </a:p>
          <a:p>
            <a:pPr marL="742950" indent="-742950">
              <a:defRPr sz="5200"/>
            </a:pPr>
            <a:r>
              <a:rPr dirty="0"/>
              <a:t>Today: raising level of abstraction for synchronization even further</a:t>
            </a:r>
          </a:p>
          <a:p>
            <a:pPr marL="1389742" lvl="1" indent="-589642">
              <a:defRPr sz="4200"/>
            </a:pPr>
            <a:r>
              <a:rPr dirty="0"/>
              <a:t>Idea: transactional memory</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43">
                                            <p:txEl>
                                              <p:pRg st="3" end="3"/>
                                            </p:txEl>
                                          </p:spTgt>
                                        </p:tgtEl>
                                        <p:attrNameLst>
                                          <p:attrName>style.visibility</p:attrName>
                                        </p:attrNameLst>
                                      </p:cBhvr>
                                      <p:to>
                                        <p:strVal val="visible"/>
                                      </p:to>
                                    </p:set>
                                  </p:childTnLst>
                                </p:cTn>
                              </p:par>
                              <p:par>
                                <p:cTn id="7" presetID="1" presetClass="entr" presetSubtype="0" fill="hold" grpId="1" nodeType="withEffect">
                                  <p:stCondLst>
                                    <p:cond delay="0"/>
                                  </p:stCondLst>
                                  <p:iterate>
                                    <p:tmAbs val="0"/>
                                  </p:iterate>
                                  <p:childTnLst>
                                    <p:set>
                                      <p:cBhvr>
                                        <p:cTn id="8" fill="hold"/>
                                        <p:tgtEl>
                                          <p:spTgt spid="43">
                                            <p:txEl>
                                              <p:pRg st="4" end="4"/>
                                            </p:txEl>
                                          </p:spTgt>
                                        </p:tgtEl>
                                        <p:attrNameLst>
                                          <p:attrName>style.visibility</p:attrName>
                                        </p:attrNameLst>
                                      </p:cBhvr>
                                      <p:to>
                                        <p:strVal val="visible"/>
                                      </p:to>
                                    </p:set>
                                  </p:childTnLst>
                                </p:cTn>
                              </p:par>
                              <p:par>
                                <p:cTn id="9" presetID="1" presetClass="entr" presetSubtype="0" fill="hold" grpId="1" nodeType="withEffect">
                                  <p:stCondLst>
                                    <p:cond delay="0"/>
                                  </p:stCondLst>
                                  <p:iterate>
                                    <p:tmAbs val="0"/>
                                  </p:iterate>
                                  <p:childTnLst>
                                    <p:set>
                                      <p:cBhvr>
                                        <p:cTn id="10" fill="hold"/>
                                        <p:tgtEl>
                                          <p:spTgt spid="4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iterate>
                                    <p:tmAbs val="0"/>
                                  </p:iterate>
                                  <p:childTnLst>
                                    <p:set>
                                      <p:cBhvr>
                                        <p:cTn id="14" fill="hold"/>
                                        <p:tgtEl>
                                          <p:spTgt spid="43">
                                            <p:txEl>
                                              <p:pRg st="7" end="7"/>
                                            </p:txEl>
                                          </p:spTgt>
                                        </p:tgtEl>
                                        <p:attrNameLst>
                                          <p:attrName>style.visibility</p:attrName>
                                        </p:attrNameLst>
                                      </p:cBhvr>
                                      <p:to>
                                        <p:strVal val="visible"/>
                                      </p:to>
                                    </p:set>
                                  </p:childTnLst>
                                </p:cTn>
                              </p:par>
                              <p:par>
                                <p:cTn id="15" presetID="1" presetClass="entr" presetSubtype="0" fill="hold" grpId="1" nodeType="withEffect">
                                  <p:stCondLst>
                                    <p:cond delay="0"/>
                                  </p:stCondLst>
                                  <p:iterate>
                                    <p:tmAbs val="0"/>
                                  </p:iterate>
                                  <p:childTnLst>
                                    <p:set>
                                      <p:cBhvr>
                                        <p:cTn id="16" fill="hold"/>
                                        <p:tgtEl>
                                          <p:spTgt spid="4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1" build="p" animBg="1" advAuto="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 name="Shape 258"/>
          <p:cNvSpPr/>
          <p:nvPr/>
        </p:nvSpPr>
        <p:spPr>
          <a:xfrm>
            <a:off x="914400" y="184149"/>
            <a:ext cx="16459200" cy="14478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lstStyle>
            <a:lvl1pPr algn="l">
              <a:buClr>
                <a:srgbClr val="FFFFFF"/>
              </a:buClr>
              <a:buFont typeface="Calibri"/>
              <a:defRPr sz="8800" b="1">
                <a:uFill>
                  <a:solidFill>
                    <a:srgbClr val="000000"/>
                  </a:solidFill>
                </a:uFill>
                <a:latin typeface="+mn-lt"/>
                <a:ea typeface="+mn-ea"/>
                <a:cs typeface="+mn-cs"/>
                <a:sym typeface="Myriad Pro Condensed"/>
              </a:defRPr>
            </a:lvl1pPr>
          </a:lstStyle>
          <a:p>
            <a:r>
              <a:t>Fine-grained locking example</a:t>
            </a:r>
          </a:p>
        </p:txBody>
      </p:sp>
      <p:sp>
        <p:nvSpPr>
          <p:cNvPr id="259" name="Shape 259"/>
          <p:cNvSpPr/>
          <p:nvPr/>
        </p:nvSpPr>
        <p:spPr>
          <a:xfrm>
            <a:off x="8229600" y="27432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60" name="Shape 260"/>
          <p:cNvSpPr/>
          <p:nvPr/>
        </p:nvSpPr>
        <p:spPr>
          <a:xfrm>
            <a:off x="8945300" y="33591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1</a:t>
            </a:r>
          </a:p>
        </p:txBody>
      </p:sp>
      <p:sp>
        <p:nvSpPr>
          <p:cNvPr id="261" name="Shape 261"/>
          <p:cNvSpPr/>
          <p:nvPr/>
        </p:nvSpPr>
        <p:spPr>
          <a:xfrm>
            <a:off x="1676400" y="54864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62" name="Shape 262"/>
          <p:cNvSpPr/>
          <p:nvPr/>
        </p:nvSpPr>
        <p:spPr>
          <a:xfrm>
            <a:off x="5486400" y="54864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63" name="Shape 263"/>
          <p:cNvSpPr/>
          <p:nvPr/>
        </p:nvSpPr>
        <p:spPr>
          <a:xfrm>
            <a:off x="14630400" y="53340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64" name="Shape 264"/>
          <p:cNvSpPr/>
          <p:nvPr/>
        </p:nvSpPr>
        <p:spPr>
          <a:xfrm>
            <a:off x="9144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65" name="Shape 265"/>
          <p:cNvSpPr/>
          <p:nvPr/>
        </p:nvSpPr>
        <p:spPr>
          <a:xfrm>
            <a:off x="27432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66" name="Shape 266"/>
          <p:cNvSpPr/>
          <p:nvPr/>
        </p:nvSpPr>
        <p:spPr>
          <a:xfrm>
            <a:off x="48768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67" name="Shape 267"/>
          <p:cNvSpPr/>
          <p:nvPr/>
        </p:nvSpPr>
        <p:spPr>
          <a:xfrm>
            <a:off x="6705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68" name="Shape 268"/>
          <p:cNvSpPr/>
          <p:nvPr/>
        </p:nvSpPr>
        <p:spPr>
          <a:xfrm>
            <a:off x="10820400" y="5334000"/>
            <a:ext cx="1828800" cy="1828800"/>
          </a:xfrm>
          <a:prstGeom prst="ellipse">
            <a:avLst/>
          </a:prstGeom>
          <a:ln w="127000">
            <a:solidFill>
              <a:schemeClr val="accent5"/>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69" name="Shape 269"/>
          <p:cNvSpPr/>
          <p:nvPr/>
        </p:nvSpPr>
        <p:spPr>
          <a:xfrm>
            <a:off x="11536100" y="5949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2</a:t>
            </a:r>
          </a:p>
        </p:txBody>
      </p:sp>
      <p:sp>
        <p:nvSpPr>
          <p:cNvPr id="270" name="Shape 270"/>
          <p:cNvSpPr/>
          <p:nvPr/>
        </p:nvSpPr>
        <p:spPr>
          <a:xfrm>
            <a:off x="10210800" y="8229600"/>
            <a:ext cx="1371600" cy="1371600"/>
          </a:xfrm>
          <a:prstGeom prst="ellipse">
            <a:avLst/>
          </a:prstGeom>
          <a:ln w="127000">
            <a:solidFill>
              <a:schemeClr val="accent5"/>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71" name="Shape 271"/>
          <p:cNvSpPr/>
          <p:nvPr/>
        </p:nvSpPr>
        <p:spPr>
          <a:xfrm>
            <a:off x="10697900" y="8616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3</a:t>
            </a:r>
          </a:p>
        </p:txBody>
      </p:sp>
      <p:sp>
        <p:nvSpPr>
          <p:cNvPr id="272" name="Shape 272"/>
          <p:cNvSpPr/>
          <p:nvPr/>
        </p:nvSpPr>
        <p:spPr>
          <a:xfrm>
            <a:off x="12039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73" name="Shape 273"/>
          <p:cNvSpPr/>
          <p:nvPr/>
        </p:nvSpPr>
        <p:spPr>
          <a:xfrm>
            <a:off x="12526700" y="8616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4</a:t>
            </a:r>
          </a:p>
        </p:txBody>
      </p:sp>
      <p:sp>
        <p:nvSpPr>
          <p:cNvPr id="274" name="Shape 274"/>
          <p:cNvSpPr/>
          <p:nvPr/>
        </p:nvSpPr>
        <p:spPr>
          <a:xfrm>
            <a:off x="140208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75" name="Shape 275"/>
          <p:cNvSpPr/>
          <p:nvPr/>
        </p:nvSpPr>
        <p:spPr>
          <a:xfrm>
            <a:off x="15849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76" name="Shape 276"/>
          <p:cNvSpPr/>
          <p:nvPr/>
        </p:nvSpPr>
        <p:spPr>
          <a:xfrm flipH="1">
            <a:off x="2590800" y="4572000"/>
            <a:ext cx="65532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77" name="Shape 277"/>
          <p:cNvSpPr/>
          <p:nvPr/>
        </p:nvSpPr>
        <p:spPr>
          <a:xfrm>
            <a:off x="9144000" y="4572000"/>
            <a:ext cx="64008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78" name="Shape 278"/>
          <p:cNvSpPr/>
          <p:nvPr/>
        </p:nvSpPr>
        <p:spPr>
          <a:xfrm flipH="1">
            <a:off x="6400800" y="4572000"/>
            <a:ext cx="27432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79" name="Shape 279"/>
          <p:cNvSpPr/>
          <p:nvPr/>
        </p:nvSpPr>
        <p:spPr>
          <a:xfrm flipH="1" flipV="1">
            <a:off x="9144000" y="4572000"/>
            <a:ext cx="25908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80" name="Shape 280"/>
          <p:cNvSpPr/>
          <p:nvPr/>
        </p:nvSpPr>
        <p:spPr>
          <a:xfrm flipH="1">
            <a:off x="1524000" y="7315200"/>
            <a:ext cx="10668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81" name="Shape 281"/>
          <p:cNvSpPr/>
          <p:nvPr/>
        </p:nvSpPr>
        <p:spPr>
          <a:xfrm flipH="1" flipV="1">
            <a:off x="2590800" y="73152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82" name="Shape 282"/>
          <p:cNvSpPr/>
          <p:nvPr/>
        </p:nvSpPr>
        <p:spPr>
          <a:xfrm flipH="1" flipV="1">
            <a:off x="6664325" y="7419975"/>
            <a:ext cx="650875" cy="657225"/>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83" name="Shape 283"/>
          <p:cNvSpPr/>
          <p:nvPr/>
        </p:nvSpPr>
        <p:spPr>
          <a:xfrm flipH="1" flipV="1">
            <a:off x="11734800" y="71628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84" name="Shape 284"/>
          <p:cNvSpPr/>
          <p:nvPr/>
        </p:nvSpPr>
        <p:spPr>
          <a:xfrm flipH="1" flipV="1">
            <a:off x="15544800" y="71628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85" name="Shape 285"/>
          <p:cNvSpPr/>
          <p:nvPr/>
        </p:nvSpPr>
        <p:spPr>
          <a:xfrm flipH="1">
            <a:off x="5597525" y="7315200"/>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86" name="Shape 286"/>
          <p:cNvSpPr/>
          <p:nvPr/>
        </p:nvSpPr>
        <p:spPr>
          <a:xfrm flipH="1">
            <a:off x="10798175" y="7378700"/>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87" name="Shape 287"/>
          <p:cNvSpPr/>
          <p:nvPr/>
        </p:nvSpPr>
        <p:spPr>
          <a:xfrm flipH="1">
            <a:off x="14630400" y="7362825"/>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88" name="Shape 288"/>
          <p:cNvSpPr/>
          <p:nvPr/>
        </p:nvSpPr>
        <p:spPr>
          <a:xfrm>
            <a:off x="111453" y="13192760"/>
            <a:ext cx="3772714" cy="46228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buClr>
                <a:srgbClr val="FFFFFF"/>
              </a:buClr>
              <a:buFont typeface="Calibri"/>
              <a:defRPr sz="2800" b="1">
                <a:uFill>
                  <a:solidFill>
                    <a:srgbClr val="000000"/>
                  </a:solidFill>
                </a:uFill>
                <a:latin typeface="+mn-lt"/>
                <a:ea typeface="+mn-ea"/>
                <a:cs typeface="+mn-cs"/>
                <a:sym typeface="Myriad Pro Condensed"/>
              </a:defRPr>
            </a:lvl1pPr>
          </a:lstStyle>
          <a:p>
            <a:pPr>
              <a:defRPr>
                <a:uFillTx/>
              </a:defRPr>
            </a:pPr>
            <a:r>
              <a:rPr>
                <a:uFill>
                  <a:solidFill>
                    <a:srgbClr val="000000"/>
                  </a:solidFill>
                </a:uFill>
              </a:rPr>
              <a:t>Slide credit: Austen McDonald</a:t>
            </a:r>
          </a:p>
        </p:txBody>
      </p:sp>
      <p:sp>
        <p:nvSpPr>
          <p:cNvPr id="289" name="Shape 289"/>
          <p:cNvSpPr/>
          <p:nvPr/>
        </p:nvSpPr>
        <p:spPr>
          <a:xfrm>
            <a:off x="947744" y="3098800"/>
            <a:ext cx="6054955" cy="81280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a:buClr>
                <a:srgbClr val="FFFFFF"/>
              </a:buClr>
              <a:buFont typeface="Calibri"/>
              <a:defRPr b="1">
                <a:uFill>
                  <a:solidFill>
                    <a:srgbClr val="000000"/>
                  </a:solidFill>
                </a:uFill>
                <a:latin typeface="+mn-lt"/>
                <a:ea typeface="+mn-ea"/>
                <a:cs typeface="+mn-cs"/>
                <a:sym typeface="Myriad Pro Condensed"/>
              </a:defRPr>
            </a:lvl1pPr>
          </a:lstStyle>
          <a:p>
            <a:pPr>
              <a:defRPr>
                <a:uFillTx/>
              </a:defRPr>
            </a:pPr>
            <a:r>
              <a:rPr>
                <a:uFill>
                  <a:solidFill>
                    <a:srgbClr val="000000"/>
                  </a:solidFill>
                </a:uFill>
              </a:rPr>
              <a:t>Hand-over-hand locking</a:t>
            </a:r>
          </a:p>
        </p:txBody>
      </p:sp>
      <p:sp>
        <p:nvSpPr>
          <p:cNvPr id="290" name="Shape 290"/>
          <p:cNvSpPr/>
          <p:nvPr/>
        </p:nvSpPr>
        <p:spPr>
          <a:xfrm>
            <a:off x="976295" y="1447800"/>
            <a:ext cx="11839855" cy="81280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a:buClr>
                <a:srgbClr val="FFFFFF"/>
              </a:buClr>
              <a:buFont typeface="Calibri"/>
              <a:defRPr b="1">
                <a:uFill>
                  <a:solidFill>
                    <a:srgbClr val="000000"/>
                  </a:solidFill>
                </a:uFill>
                <a:latin typeface="+mn-lt"/>
                <a:ea typeface="+mn-ea"/>
                <a:cs typeface="+mn-cs"/>
                <a:sym typeface="Myriad Pro Condensed"/>
              </a:defRPr>
            </a:lvl1pPr>
          </a:lstStyle>
          <a:p>
            <a:pPr>
              <a:defRPr>
                <a:uFillTx/>
              </a:defRPr>
            </a:pPr>
            <a:r>
              <a:rPr>
                <a:uFill>
                  <a:solidFill>
                    <a:srgbClr val="000000"/>
                  </a:solidFill>
                </a:uFill>
              </a:rPr>
              <a:t>Goal: modify nodes 3 and 4 in a thread-safe way</a:t>
            </a:r>
          </a:p>
        </p:txBody>
      </p:sp>
    </p:spTree>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 name="Shape 292"/>
          <p:cNvSpPr/>
          <p:nvPr/>
        </p:nvSpPr>
        <p:spPr>
          <a:xfrm>
            <a:off x="914400" y="184149"/>
            <a:ext cx="16459200" cy="14478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lstStyle>
            <a:lvl1pPr algn="l">
              <a:buClr>
                <a:srgbClr val="FFFFFF"/>
              </a:buClr>
              <a:buFont typeface="Calibri"/>
              <a:defRPr sz="8800" b="1">
                <a:uFill>
                  <a:solidFill>
                    <a:srgbClr val="000000"/>
                  </a:solidFill>
                </a:uFill>
                <a:latin typeface="+mn-lt"/>
                <a:ea typeface="+mn-ea"/>
                <a:cs typeface="+mn-cs"/>
                <a:sym typeface="Myriad Pro Condensed"/>
              </a:defRPr>
            </a:lvl1pPr>
          </a:lstStyle>
          <a:p>
            <a:r>
              <a:t>Fine-grained locking example</a:t>
            </a:r>
          </a:p>
        </p:txBody>
      </p:sp>
      <p:sp>
        <p:nvSpPr>
          <p:cNvPr id="293" name="Shape 293"/>
          <p:cNvSpPr/>
          <p:nvPr/>
        </p:nvSpPr>
        <p:spPr>
          <a:xfrm>
            <a:off x="8229600" y="27432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94" name="Shape 294"/>
          <p:cNvSpPr/>
          <p:nvPr/>
        </p:nvSpPr>
        <p:spPr>
          <a:xfrm>
            <a:off x="8945300" y="33591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1</a:t>
            </a:r>
          </a:p>
        </p:txBody>
      </p:sp>
      <p:sp>
        <p:nvSpPr>
          <p:cNvPr id="295" name="Shape 295"/>
          <p:cNvSpPr/>
          <p:nvPr/>
        </p:nvSpPr>
        <p:spPr>
          <a:xfrm>
            <a:off x="1676400" y="54864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96" name="Shape 296"/>
          <p:cNvSpPr/>
          <p:nvPr/>
        </p:nvSpPr>
        <p:spPr>
          <a:xfrm>
            <a:off x="5486400" y="54864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97" name="Shape 297"/>
          <p:cNvSpPr/>
          <p:nvPr/>
        </p:nvSpPr>
        <p:spPr>
          <a:xfrm>
            <a:off x="14630400" y="53340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98" name="Shape 298"/>
          <p:cNvSpPr/>
          <p:nvPr/>
        </p:nvSpPr>
        <p:spPr>
          <a:xfrm>
            <a:off x="9144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299" name="Shape 299"/>
          <p:cNvSpPr/>
          <p:nvPr/>
        </p:nvSpPr>
        <p:spPr>
          <a:xfrm>
            <a:off x="27432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00" name="Shape 300"/>
          <p:cNvSpPr/>
          <p:nvPr/>
        </p:nvSpPr>
        <p:spPr>
          <a:xfrm>
            <a:off x="48768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01" name="Shape 301"/>
          <p:cNvSpPr/>
          <p:nvPr/>
        </p:nvSpPr>
        <p:spPr>
          <a:xfrm>
            <a:off x="6705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02" name="Shape 302"/>
          <p:cNvSpPr/>
          <p:nvPr/>
        </p:nvSpPr>
        <p:spPr>
          <a:xfrm>
            <a:off x="10820400" y="53340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03" name="Shape 303"/>
          <p:cNvSpPr/>
          <p:nvPr/>
        </p:nvSpPr>
        <p:spPr>
          <a:xfrm>
            <a:off x="11536100" y="5949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2</a:t>
            </a:r>
          </a:p>
        </p:txBody>
      </p:sp>
      <p:sp>
        <p:nvSpPr>
          <p:cNvPr id="304" name="Shape 304"/>
          <p:cNvSpPr/>
          <p:nvPr/>
        </p:nvSpPr>
        <p:spPr>
          <a:xfrm>
            <a:off x="10210800" y="8229600"/>
            <a:ext cx="1371600" cy="1371600"/>
          </a:xfrm>
          <a:prstGeom prst="ellipse">
            <a:avLst/>
          </a:prstGeom>
          <a:ln w="127000">
            <a:solidFill>
              <a:schemeClr val="accent5"/>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05" name="Shape 305"/>
          <p:cNvSpPr/>
          <p:nvPr/>
        </p:nvSpPr>
        <p:spPr>
          <a:xfrm>
            <a:off x="10697900" y="8616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3</a:t>
            </a:r>
          </a:p>
        </p:txBody>
      </p:sp>
      <p:sp>
        <p:nvSpPr>
          <p:cNvPr id="306" name="Shape 306"/>
          <p:cNvSpPr/>
          <p:nvPr/>
        </p:nvSpPr>
        <p:spPr>
          <a:xfrm>
            <a:off x="12039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07" name="Shape 307"/>
          <p:cNvSpPr/>
          <p:nvPr/>
        </p:nvSpPr>
        <p:spPr>
          <a:xfrm>
            <a:off x="12526700" y="8616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4</a:t>
            </a:r>
          </a:p>
        </p:txBody>
      </p:sp>
      <p:sp>
        <p:nvSpPr>
          <p:cNvPr id="308" name="Shape 308"/>
          <p:cNvSpPr/>
          <p:nvPr/>
        </p:nvSpPr>
        <p:spPr>
          <a:xfrm>
            <a:off x="140208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09" name="Shape 309"/>
          <p:cNvSpPr/>
          <p:nvPr/>
        </p:nvSpPr>
        <p:spPr>
          <a:xfrm>
            <a:off x="15849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10" name="Shape 310"/>
          <p:cNvSpPr/>
          <p:nvPr/>
        </p:nvSpPr>
        <p:spPr>
          <a:xfrm flipH="1">
            <a:off x="2590800" y="4572000"/>
            <a:ext cx="65532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11" name="Shape 311"/>
          <p:cNvSpPr/>
          <p:nvPr/>
        </p:nvSpPr>
        <p:spPr>
          <a:xfrm>
            <a:off x="9144000" y="4572000"/>
            <a:ext cx="64008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12" name="Shape 312"/>
          <p:cNvSpPr/>
          <p:nvPr/>
        </p:nvSpPr>
        <p:spPr>
          <a:xfrm flipH="1">
            <a:off x="6400800" y="4572000"/>
            <a:ext cx="27432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13" name="Shape 313"/>
          <p:cNvSpPr/>
          <p:nvPr/>
        </p:nvSpPr>
        <p:spPr>
          <a:xfrm flipH="1" flipV="1">
            <a:off x="9144000" y="4572000"/>
            <a:ext cx="25908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14" name="Shape 314"/>
          <p:cNvSpPr/>
          <p:nvPr/>
        </p:nvSpPr>
        <p:spPr>
          <a:xfrm flipH="1">
            <a:off x="1524000" y="7315200"/>
            <a:ext cx="10668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15" name="Shape 315"/>
          <p:cNvSpPr/>
          <p:nvPr/>
        </p:nvSpPr>
        <p:spPr>
          <a:xfrm flipH="1" flipV="1">
            <a:off x="2590800" y="73152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16" name="Shape 316"/>
          <p:cNvSpPr/>
          <p:nvPr/>
        </p:nvSpPr>
        <p:spPr>
          <a:xfrm flipH="1" flipV="1">
            <a:off x="6664325" y="7419975"/>
            <a:ext cx="650875" cy="657225"/>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17" name="Shape 317"/>
          <p:cNvSpPr/>
          <p:nvPr/>
        </p:nvSpPr>
        <p:spPr>
          <a:xfrm flipH="1" flipV="1">
            <a:off x="11734800" y="71628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18" name="Shape 318"/>
          <p:cNvSpPr/>
          <p:nvPr/>
        </p:nvSpPr>
        <p:spPr>
          <a:xfrm flipH="1" flipV="1">
            <a:off x="15544800" y="71628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19" name="Shape 319"/>
          <p:cNvSpPr/>
          <p:nvPr/>
        </p:nvSpPr>
        <p:spPr>
          <a:xfrm flipH="1">
            <a:off x="5597525" y="7315200"/>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20" name="Shape 320"/>
          <p:cNvSpPr/>
          <p:nvPr/>
        </p:nvSpPr>
        <p:spPr>
          <a:xfrm flipH="1">
            <a:off x="10798175" y="7378700"/>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21" name="Shape 321"/>
          <p:cNvSpPr/>
          <p:nvPr/>
        </p:nvSpPr>
        <p:spPr>
          <a:xfrm flipH="1">
            <a:off x="14630400" y="7362825"/>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22" name="Shape 322"/>
          <p:cNvSpPr/>
          <p:nvPr/>
        </p:nvSpPr>
        <p:spPr>
          <a:xfrm>
            <a:off x="111453" y="13192760"/>
            <a:ext cx="3772714" cy="46228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buClr>
                <a:srgbClr val="FFFFFF"/>
              </a:buClr>
              <a:buFont typeface="Calibri"/>
              <a:defRPr sz="2800" b="1">
                <a:uFill>
                  <a:solidFill>
                    <a:srgbClr val="000000"/>
                  </a:solidFill>
                </a:uFill>
                <a:latin typeface="+mn-lt"/>
                <a:ea typeface="+mn-ea"/>
                <a:cs typeface="+mn-cs"/>
                <a:sym typeface="Myriad Pro Condensed"/>
              </a:defRPr>
            </a:lvl1pPr>
          </a:lstStyle>
          <a:p>
            <a:pPr>
              <a:defRPr>
                <a:uFillTx/>
              </a:defRPr>
            </a:pPr>
            <a:r>
              <a:rPr>
                <a:uFill>
                  <a:solidFill>
                    <a:srgbClr val="000000"/>
                  </a:solidFill>
                </a:uFill>
              </a:rPr>
              <a:t>Slide credit: Austen McDonald</a:t>
            </a:r>
          </a:p>
        </p:txBody>
      </p:sp>
      <p:sp>
        <p:nvSpPr>
          <p:cNvPr id="323" name="Shape 323"/>
          <p:cNvSpPr/>
          <p:nvPr/>
        </p:nvSpPr>
        <p:spPr>
          <a:xfrm>
            <a:off x="947744" y="3098800"/>
            <a:ext cx="6054955" cy="81280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a:buClr>
                <a:srgbClr val="FFFFFF"/>
              </a:buClr>
              <a:buFont typeface="Calibri"/>
              <a:defRPr b="1">
                <a:uFill>
                  <a:solidFill>
                    <a:srgbClr val="000000"/>
                  </a:solidFill>
                </a:uFill>
                <a:latin typeface="+mn-lt"/>
                <a:ea typeface="+mn-ea"/>
                <a:cs typeface="+mn-cs"/>
                <a:sym typeface="Myriad Pro Condensed"/>
              </a:defRPr>
            </a:lvl1pPr>
          </a:lstStyle>
          <a:p>
            <a:pPr>
              <a:defRPr>
                <a:uFillTx/>
              </a:defRPr>
            </a:pPr>
            <a:r>
              <a:rPr>
                <a:uFill>
                  <a:solidFill>
                    <a:srgbClr val="000000"/>
                  </a:solidFill>
                </a:uFill>
              </a:rPr>
              <a:t>Hand-over-hand locking</a:t>
            </a:r>
          </a:p>
        </p:txBody>
      </p:sp>
      <p:sp>
        <p:nvSpPr>
          <p:cNvPr id="324" name="Shape 324"/>
          <p:cNvSpPr/>
          <p:nvPr/>
        </p:nvSpPr>
        <p:spPr>
          <a:xfrm>
            <a:off x="976295" y="1447800"/>
            <a:ext cx="11839855" cy="81280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a:buClr>
                <a:srgbClr val="FFFFFF"/>
              </a:buClr>
              <a:buFont typeface="Calibri"/>
              <a:defRPr b="1">
                <a:uFill>
                  <a:solidFill>
                    <a:srgbClr val="000000"/>
                  </a:solidFill>
                </a:uFill>
                <a:latin typeface="+mn-lt"/>
                <a:ea typeface="+mn-ea"/>
                <a:cs typeface="+mn-cs"/>
                <a:sym typeface="Myriad Pro Condensed"/>
              </a:defRPr>
            </a:lvl1pPr>
          </a:lstStyle>
          <a:p>
            <a:pPr>
              <a:defRPr>
                <a:uFillTx/>
              </a:defRPr>
            </a:pPr>
            <a:r>
              <a:rPr>
                <a:uFill>
                  <a:solidFill>
                    <a:srgbClr val="000000"/>
                  </a:solidFill>
                </a:uFill>
              </a:rPr>
              <a:t>Goal: modify nodes 3 and 4 in a thread-safe way</a:t>
            </a:r>
          </a:p>
        </p:txBody>
      </p:sp>
    </p:spTree>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 name="Shape 326"/>
          <p:cNvSpPr/>
          <p:nvPr/>
        </p:nvSpPr>
        <p:spPr>
          <a:xfrm>
            <a:off x="914400" y="184149"/>
            <a:ext cx="16459200" cy="14478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lstStyle>
            <a:lvl1pPr algn="l">
              <a:buClr>
                <a:srgbClr val="FFFFFF"/>
              </a:buClr>
              <a:buFont typeface="Calibri"/>
              <a:defRPr sz="8800" b="1">
                <a:uFill>
                  <a:solidFill>
                    <a:srgbClr val="000000"/>
                  </a:solidFill>
                </a:uFill>
                <a:latin typeface="+mn-lt"/>
                <a:ea typeface="+mn-ea"/>
                <a:cs typeface="+mn-cs"/>
                <a:sym typeface="Myriad Pro Condensed"/>
              </a:defRPr>
            </a:lvl1pPr>
          </a:lstStyle>
          <a:p>
            <a:r>
              <a:t>Fine-grained locking example</a:t>
            </a:r>
          </a:p>
        </p:txBody>
      </p:sp>
      <p:sp>
        <p:nvSpPr>
          <p:cNvPr id="327" name="Shape 327"/>
          <p:cNvSpPr/>
          <p:nvPr/>
        </p:nvSpPr>
        <p:spPr>
          <a:xfrm>
            <a:off x="8229600" y="27432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28" name="Shape 328"/>
          <p:cNvSpPr/>
          <p:nvPr/>
        </p:nvSpPr>
        <p:spPr>
          <a:xfrm>
            <a:off x="8945300" y="33591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1</a:t>
            </a:r>
          </a:p>
        </p:txBody>
      </p:sp>
      <p:sp>
        <p:nvSpPr>
          <p:cNvPr id="329" name="Shape 329"/>
          <p:cNvSpPr/>
          <p:nvPr/>
        </p:nvSpPr>
        <p:spPr>
          <a:xfrm>
            <a:off x="1676400" y="54864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30" name="Shape 330"/>
          <p:cNvSpPr/>
          <p:nvPr/>
        </p:nvSpPr>
        <p:spPr>
          <a:xfrm>
            <a:off x="5486400" y="54864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31" name="Shape 331"/>
          <p:cNvSpPr/>
          <p:nvPr/>
        </p:nvSpPr>
        <p:spPr>
          <a:xfrm>
            <a:off x="14630400" y="53340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32" name="Shape 332"/>
          <p:cNvSpPr/>
          <p:nvPr/>
        </p:nvSpPr>
        <p:spPr>
          <a:xfrm>
            <a:off x="9144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33" name="Shape 333"/>
          <p:cNvSpPr/>
          <p:nvPr/>
        </p:nvSpPr>
        <p:spPr>
          <a:xfrm>
            <a:off x="27432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34" name="Shape 334"/>
          <p:cNvSpPr/>
          <p:nvPr/>
        </p:nvSpPr>
        <p:spPr>
          <a:xfrm>
            <a:off x="48768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35" name="Shape 335"/>
          <p:cNvSpPr/>
          <p:nvPr/>
        </p:nvSpPr>
        <p:spPr>
          <a:xfrm>
            <a:off x="6705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36" name="Shape 336"/>
          <p:cNvSpPr/>
          <p:nvPr/>
        </p:nvSpPr>
        <p:spPr>
          <a:xfrm>
            <a:off x="10820400" y="53340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37" name="Shape 337"/>
          <p:cNvSpPr/>
          <p:nvPr/>
        </p:nvSpPr>
        <p:spPr>
          <a:xfrm>
            <a:off x="11536100" y="5949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2</a:t>
            </a:r>
          </a:p>
        </p:txBody>
      </p:sp>
      <p:sp>
        <p:nvSpPr>
          <p:cNvPr id="338" name="Shape 338"/>
          <p:cNvSpPr/>
          <p:nvPr/>
        </p:nvSpPr>
        <p:spPr>
          <a:xfrm>
            <a:off x="102108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39" name="Shape 339"/>
          <p:cNvSpPr/>
          <p:nvPr/>
        </p:nvSpPr>
        <p:spPr>
          <a:xfrm>
            <a:off x="10697900" y="8616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3</a:t>
            </a:r>
          </a:p>
        </p:txBody>
      </p:sp>
      <p:sp>
        <p:nvSpPr>
          <p:cNvPr id="340" name="Shape 340"/>
          <p:cNvSpPr/>
          <p:nvPr/>
        </p:nvSpPr>
        <p:spPr>
          <a:xfrm>
            <a:off x="12039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41" name="Shape 341"/>
          <p:cNvSpPr/>
          <p:nvPr/>
        </p:nvSpPr>
        <p:spPr>
          <a:xfrm>
            <a:off x="12526700" y="8616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4</a:t>
            </a:r>
          </a:p>
        </p:txBody>
      </p:sp>
      <p:sp>
        <p:nvSpPr>
          <p:cNvPr id="342" name="Shape 342"/>
          <p:cNvSpPr/>
          <p:nvPr/>
        </p:nvSpPr>
        <p:spPr>
          <a:xfrm>
            <a:off x="140208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43" name="Shape 343"/>
          <p:cNvSpPr/>
          <p:nvPr/>
        </p:nvSpPr>
        <p:spPr>
          <a:xfrm>
            <a:off x="15849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44" name="Shape 344"/>
          <p:cNvSpPr/>
          <p:nvPr/>
        </p:nvSpPr>
        <p:spPr>
          <a:xfrm flipH="1">
            <a:off x="2590800" y="4572000"/>
            <a:ext cx="65532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45" name="Shape 345"/>
          <p:cNvSpPr/>
          <p:nvPr/>
        </p:nvSpPr>
        <p:spPr>
          <a:xfrm>
            <a:off x="9144000" y="4572000"/>
            <a:ext cx="64008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46" name="Shape 346"/>
          <p:cNvSpPr/>
          <p:nvPr/>
        </p:nvSpPr>
        <p:spPr>
          <a:xfrm flipH="1">
            <a:off x="6400800" y="4572000"/>
            <a:ext cx="27432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47" name="Shape 347"/>
          <p:cNvSpPr/>
          <p:nvPr/>
        </p:nvSpPr>
        <p:spPr>
          <a:xfrm flipH="1" flipV="1">
            <a:off x="9144000" y="4572000"/>
            <a:ext cx="25908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48" name="Shape 348"/>
          <p:cNvSpPr/>
          <p:nvPr/>
        </p:nvSpPr>
        <p:spPr>
          <a:xfrm flipH="1">
            <a:off x="1524000" y="7315200"/>
            <a:ext cx="10668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49" name="Shape 349"/>
          <p:cNvSpPr/>
          <p:nvPr/>
        </p:nvSpPr>
        <p:spPr>
          <a:xfrm flipH="1" flipV="1">
            <a:off x="2590800" y="73152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50" name="Shape 350"/>
          <p:cNvSpPr/>
          <p:nvPr/>
        </p:nvSpPr>
        <p:spPr>
          <a:xfrm flipH="1" flipV="1">
            <a:off x="6664325" y="7419975"/>
            <a:ext cx="650875" cy="657225"/>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51" name="Shape 351"/>
          <p:cNvSpPr/>
          <p:nvPr/>
        </p:nvSpPr>
        <p:spPr>
          <a:xfrm flipH="1" flipV="1">
            <a:off x="11734800" y="71628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52" name="Shape 352"/>
          <p:cNvSpPr/>
          <p:nvPr/>
        </p:nvSpPr>
        <p:spPr>
          <a:xfrm flipH="1" flipV="1">
            <a:off x="15544800" y="71628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53" name="Shape 353"/>
          <p:cNvSpPr/>
          <p:nvPr/>
        </p:nvSpPr>
        <p:spPr>
          <a:xfrm flipH="1">
            <a:off x="5597525" y="7315200"/>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54" name="Shape 354"/>
          <p:cNvSpPr/>
          <p:nvPr/>
        </p:nvSpPr>
        <p:spPr>
          <a:xfrm flipH="1">
            <a:off x="10798175" y="7378700"/>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55" name="Shape 355"/>
          <p:cNvSpPr/>
          <p:nvPr/>
        </p:nvSpPr>
        <p:spPr>
          <a:xfrm flipH="1">
            <a:off x="14630400" y="7362825"/>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56" name="Shape 356"/>
          <p:cNvSpPr/>
          <p:nvPr/>
        </p:nvSpPr>
        <p:spPr>
          <a:xfrm>
            <a:off x="111453" y="13192760"/>
            <a:ext cx="3772714" cy="46228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buClr>
                <a:srgbClr val="FFFFFF"/>
              </a:buClr>
              <a:buFont typeface="Calibri"/>
              <a:defRPr sz="2800" b="1">
                <a:uFill>
                  <a:solidFill>
                    <a:srgbClr val="000000"/>
                  </a:solidFill>
                </a:uFill>
                <a:latin typeface="+mn-lt"/>
                <a:ea typeface="+mn-ea"/>
                <a:cs typeface="+mn-cs"/>
                <a:sym typeface="Myriad Pro Condensed"/>
              </a:defRPr>
            </a:lvl1pPr>
          </a:lstStyle>
          <a:p>
            <a:pPr>
              <a:defRPr>
                <a:uFillTx/>
              </a:defRPr>
            </a:pPr>
            <a:r>
              <a:rPr>
                <a:uFill>
                  <a:solidFill>
                    <a:srgbClr val="000000"/>
                  </a:solidFill>
                </a:uFill>
              </a:rPr>
              <a:t>Slide credit: Austen McDonald</a:t>
            </a:r>
          </a:p>
        </p:txBody>
      </p:sp>
      <p:sp>
        <p:nvSpPr>
          <p:cNvPr id="357" name="Shape 357"/>
          <p:cNvSpPr/>
          <p:nvPr/>
        </p:nvSpPr>
        <p:spPr>
          <a:xfrm>
            <a:off x="1899929" y="10289540"/>
            <a:ext cx="14488143" cy="149352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p>
            <a:pPr>
              <a:buClr>
                <a:srgbClr val="FFFFFF"/>
              </a:buClr>
              <a:buFont typeface="Calibri"/>
              <a:defRPr b="1">
                <a:latin typeface="+mn-lt"/>
                <a:ea typeface="+mn-ea"/>
                <a:cs typeface="+mn-cs"/>
                <a:sym typeface="Myriad Pro Condensed"/>
              </a:defRPr>
            </a:pPr>
            <a:r>
              <a:rPr>
                <a:uFill>
                  <a:solidFill>
                    <a:srgbClr val="000000"/>
                  </a:solidFill>
                </a:uFill>
              </a:rPr>
              <a:t>Locking can prevent concurrency</a:t>
            </a:r>
          </a:p>
          <a:p>
            <a:pPr>
              <a:buClr>
                <a:srgbClr val="FFFFFF"/>
              </a:buClr>
              <a:buFont typeface="Calibri"/>
              <a:defRPr sz="4200" b="1">
                <a:latin typeface="+mn-lt"/>
                <a:ea typeface="+mn-ea"/>
                <a:cs typeface="+mn-cs"/>
                <a:sym typeface="Myriad Pro Condensed"/>
              </a:defRPr>
            </a:pPr>
            <a:r>
              <a:rPr>
                <a:uFill>
                  <a:solidFill>
                    <a:srgbClr val="000000"/>
                  </a:solidFill>
                </a:uFill>
              </a:rPr>
              <a:t>(here: locks on node 1 and 2 during update to node 3 could delay update to 4)</a:t>
            </a:r>
          </a:p>
        </p:txBody>
      </p:sp>
      <p:sp>
        <p:nvSpPr>
          <p:cNvPr id="358" name="Shape 358"/>
          <p:cNvSpPr/>
          <p:nvPr/>
        </p:nvSpPr>
        <p:spPr>
          <a:xfrm>
            <a:off x="9144000" y="3505200"/>
            <a:ext cx="2683059" cy="5334000"/>
          </a:xfrm>
          <a:custGeom>
            <a:avLst/>
            <a:gdLst/>
            <a:ahLst/>
            <a:cxnLst>
              <a:cxn ang="0">
                <a:pos x="wd2" y="hd2"/>
              </a:cxn>
              <a:cxn ang="5400000">
                <a:pos x="wd2" y="hd2"/>
              </a:cxn>
              <a:cxn ang="10800000">
                <a:pos x="wd2" y="hd2"/>
              </a:cxn>
              <a:cxn ang="16200000">
                <a:pos x="wd2" y="hd2"/>
              </a:cxn>
            </a:cxnLst>
            <a:rect l="0" t="0" r="r" b="b"/>
            <a:pathLst>
              <a:path w="20015" h="21600" extrusionOk="0">
                <a:moveTo>
                  <a:pt x="0" y="0"/>
                </a:moveTo>
                <a:cubicBezTo>
                  <a:pt x="8640" y="3900"/>
                  <a:pt x="17280" y="7800"/>
                  <a:pt x="19440" y="11400"/>
                </a:cubicBezTo>
                <a:cubicBezTo>
                  <a:pt x="21600" y="15000"/>
                  <a:pt x="17280" y="18300"/>
                  <a:pt x="12960" y="21600"/>
                </a:cubicBezTo>
              </a:path>
            </a:pathLst>
          </a:custGeom>
          <a:ln w="76200">
            <a:solidFill>
              <a:schemeClr val="accent5"/>
            </a:solidFill>
            <a:tailEnd type="triangle"/>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59" name="Shape 359"/>
          <p:cNvSpPr/>
          <p:nvPr/>
        </p:nvSpPr>
        <p:spPr>
          <a:xfrm>
            <a:off x="9309100" y="3302000"/>
            <a:ext cx="3505200" cy="5334000"/>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6183" y="3754"/>
                  <a:pt x="12365" y="7509"/>
                  <a:pt x="15965" y="11109"/>
                </a:cubicBezTo>
                <a:cubicBezTo>
                  <a:pt x="19565" y="14709"/>
                  <a:pt x="20583" y="18154"/>
                  <a:pt x="21600" y="21600"/>
                </a:cubicBezTo>
              </a:path>
            </a:pathLst>
          </a:custGeom>
          <a:ln w="76200">
            <a:solidFill>
              <a:srgbClr val="FFAA00"/>
            </a:solidFill>
            <a:tailEnd type="triangle"/>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60" name="Shape 360"/>
          <p:cNvSpPr/>
          <p:nvPr/>
        </p:nvSpPr>
        <p:spPr>
          <a:xfrm>
            <a:off x="947744" y="3098800"/>
            <a:ext cx="6054955" cy="81280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a:buClr>
                <a:srgbClr val="FFFFFF"/>
              </a:buClr>
              <a:buFont typeface="Calibri"/>
              <a:defRPr b="1">
                <a:uFill>
                  <a:solidFill>
                    <a:srgbClr val="000000"/>
                  </a:solidFill>
                </a:uFill>
                <a:latin typeface="+mn-lt"/>
                <a:ea typeface="+mn-ea"/>
                <a:cs typeface="+mn-cs"/>
                <a:sym typeface="Myriad Pro Condensed"/>
              </a:defRPr>
            </a:lvl1pPr>
          </a:lstStyle>
          <a:p>
            <a:pPr>
              <a:defRPr>
                <a:uFillTx/>
              </a:defRPr>
            </a:pPr>
            <a:r>
              <a:rPr>
                <a:uFill>
                  <a:solidFill>
                    <a:srgbClr val="000000"/>
                  </a:solidFill>
                </a:uFill>
              </a:rPr>
              <a:t>Hand-over-hand locking</a:t>
            </a:r>
          </a:p>
        </p:txBody>
      </p:sp>
      <p:sp>
        <p:nvSpPr>
          <p:cNvPr id="361" name="Shape 361"/>
          <p:cNvSpPr/>
          <p:nvPr/>
        </p:nvSpPr>
        <p:spPr>
          <a:xfrm>
            <a:off x="976295" y="1447800"/>
            <a:ext cx="11839855" cy="81280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a:buClr>
                <a:srgbClr val="FFFFFF"/>
              </a:buClr>
              <a:buFont typeface="Calibri"/>
              <a:defRPr b="1">
                <a:uFill>
                  <a:solidFill>
                    <a:srgbClr val="000000"/>
                  </a:solidFill>
                </a:uFill>
                <a:latin typeface="+mn-lt"/>
                <a:ea typeface="+mn-ea"/>
                <a:cs typeface="+mn-cs"/>
                <a:sym typeface="Myriad Pro Condensed"/>
              </a:defRPr>
            </a:lvl1pPr>
          </a:lstStyle>
          <a:p>
            <a:pPr>
              <a:defRPr>
                <a:uFillTx/>
              </a:defRPr>
            </a:pPr>
            <a:r>
              <a:rPr>
                <a:uFill>
                  <a:solidFill>
                    <a:srgbClr val="000000"/>
                  </a:solidFill>
                </a:uFill>
              </a:rPr>
              <a:t>Goal: modify nodes 3 and 4 in a thread-safe way</a:t>
            </a:r>
          </a:p>
        </p:txBody>
      </p:sp>
    </p:spTree>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 name="Shape 365"/>
          <p:cNvSpPr/>
          <p:nvPr/>
        </p:nvSpPr>
        <p:spPr>
          <a:xfrm>
            <a:off x="914400" y="184149"/>
            <a:ext cx="16459200" cy="14478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lstStyle>
            <a:lvl1pPr algn="l">
              <a:buClr>
                <a:srgbClr val="FFFFFF"/>
              </a:buClr>
              <a:buFont typeface="Calibri"/>
              <a:defRPr sz="8800" b="1">
                <a:uFill>
                  <a:solidFill>
                    <a:srgbClr val="000000"/>
                  </a:solidFill>
                </a:uFill>
                <a:latin typeface="+mn-lt"/>
                <a:ea typeface="+mn-ea"/>
                <a:cs typeface="+mn-cs"/>
                <a:sym typeface="Myriad Pro Condensed"/>
              </a:defRPr>
            </a:lvl1pPr>
          </a:lstStyle>
          <a:p>
            <a:r>
              <a:t>Transactions example</a:t>
            </a:r>
          </a:p>
        </p:txBody>
      </p:sp>
      <p:sp>
        <p:nvSpPr>
          <p:cNvPr id="366" name="Shape 366"/>
          <p:cNvSpPr/>
          <p:nvPr/>
        </p:nvSpPr>
        <p:spPr>
          <a:xfrm>
            <a:off x="8229600" y="2743200"/>
            <a:ext cx="1828800" cy="1828800"/>
          </a:xfrm>
          <a:prstGeom prst="ellipse">
            <a:avLst/>
          </a:prstGeom>
          <a:ln w="127000">
            <a:solidFill>
              <a:srgbClr val="FFAA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67" name="Shape 367"/>
          <p:cNvSpPr/>
          <p:nvPr/>
        </p:nvSpPr>
        <p:spPr>
          <a:xfrm>
            <a:off x="8945300" y="33591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1</a:t>
            </a:r>
          </a:p>
        </p:txBody>
      </p:sp>
      <p:sp>
        <p:nvSpPr>
          <p:cNvPr id="368" name="Shape 368"/>
          <p:cNvSpPr/>
          <p:nvPr/>
        </p:nvSpPr>
        <p:spPr>
          <a:xfrm>
            <a:off x="1676400" y="54864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69" name="Shape 369"/>
          <p:cNvSpPr/>
          <p:nvPr/>
        </p:nvSpPr>
        <p:spPr>
          <a:xfrm>
            <a:off x="5486400" y="54864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70" name="Shape 370"/>
          <p:cNvSpPr/>
          <p:nvPr/>
        </p:nvSpPr>
        <p:spPr>
          <a:xfrm>
            <a:off x="14630400" y="53340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71" name="Shape 371"/>
          <p:cNvSpPr/>
          <p:nvPr/>
        </p:nvSpPr>
        <p:spPr>
          <a:xfrm>
            <a:off x="9144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72" name="Shape 372"/>
          <p:cNvSpPr/>
          <p:nvPr/>
        </p:nvSpPr>
        <p:spPr>
          <a:xfrm>
            <a:off x="27432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73" name="Shape 373"/>
          <p:cNvSpPr/>
          <p:nvPr/>
        </p:nvSpPr>
        <p:spPr>
          <a:xfrm>
            <a:off x="48768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74" name="Shape 374"/>
          <p:cNvSpPr/>
          <p:nvPr/>
        </p:nvSpPr>
        <p:spPr>
          <a:xfrm>
            <a:off x="6705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75" name="Shape 375"/>
          <p:cNvSpPr/>
          <p:nvPr/>
        </p:nvSpPr>
        <p:spPr>
          <a:xfrm>
            <a:off x="10820400" y="5334000"/>
            <a:ext cx="1828800" cy="1828800"/>
          </a:xfrm>
          <a:prstGeom prst="ellipse">
            <a:avLst/>
          </a:prstGeom>
          <a:ln w="127000">
            <a:solidFill>
              <a:srgbClr val="FFAA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76" name="Shape 376"/>
          <p:cNvSpPr/>
          <p:nvPr/>
        </p:nvSpPr>
        <p:spPr>
          <a:xfrm>
            <a:off x="11536100" y="5949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2</a:t>
            </a:r>
          </a:p>
        </p:txBody>
      </p:sp>
      <p:sp>
        <p:nvSpPr>
          <p:cNvPr id="377" name="Shape 377"/>
          <p:cNvSpPr/>
          <p:nvPr/>
        </p:nvSpPr>
        <p:spPr>
          <a:xfrm>
            <a:off x="10210800" y="8229600"/>
            <a:ext cx="1371600" cy="1371600"/>
          </a:xfrm>
          <a:prstGeom prst="ellipse">
            <a:avLst/>
          </a:prstGeom>
          <a:ln w="127000">
            <a:solidFill>
              <a:srgbClr val="FFAA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78" name="Shape 378"/>
          <p:cNvSpPr/>
          <p:nvPr/>
        </p:nvSpPr>
        <p:spPr>
          <a:xfrm>
            <a:off x="10697900" y="8616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3</a:t>
            </a:r>
          </a:p>
        </p:txBody>
      </p:sp>
      <p:sp>
        <p:nvSpPr>
          <p:cNvPr id="379" name="Shape 379"/>
          <p:cNvSpPr/>
          <p:nvPr/>
        </p:nvSpPr>
        <p:spPr>
          <a:xfrm>
            <a:off x="12039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80" name="Shape 380"/>
          <p:cNvSpPr/>
          <p:nvPr/>
        </p:nvSpPr>
        <p:spPr>
          <a:xfrm>
            <a:off x="12526700" y="8616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4</a:t>
            </a:r>
          </a:p>
        </p:txBody>
      </p:sp>
      <p:sp>
        <p:nvSpPr>
          <p:cNvPr id="381" name="Shape 381"/>
          <p:cNvSpPr/>
          <p:nvPr/>
        </p:nvSpPr>
        <p:spPr>
          <a:xfrm>
            <a:off x="140208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82" name="Shape 382"/>
          <p:cNvSpPr/>
          <p:nvPr/>
        </p:nvSpPr>
        <p:spPr>
          <a:xfrm>
            <a:off x="15849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383" name="Shape 383"/>
          <p:cNvSpPr/>
          <p:nvPr/>
        </p:nvSpPr>
        <p:spPr>
          <a:xfrm flipH="1">
            <a:off x="2590800" y="4572000"/>
            <a:ext cx="65532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84" name="Shape 384"/>
          <p:cNvSpPr/>
          <p:nvPr/>
        </p:nvSpPr>
        <p:spPr>
          <a:xfrm>
            <a:off x="9144000" y="4572000"/>
            <a:ext cx="64008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85" name="Shape 385"/>
          <p:cNvSpPr/>
          <p:nvPr/>
        </p:nvSpPr>
        <p:spPr>
          <a:xfrm flipH="1">
            <a:off x="6400800" y="4572000"/>
            <a:ext cx="27432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86" name="Shape 386"/>
          <p:cNvSpPr/>
          <p:nvPr/>
        </p:nvSpPr>
        <p:spPr>
          <a:xfrm flipH="1" flipV="1">
            <a:off x="9144000" y="4572000"/>
            <a:ext cx="25908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87" name="Shape 387"/>
          <p:cNvSpPr/>
          <p:nvPr/>
        </p:nvSpPr>
        <p:spPr>
          <a:xfrm flipH="1">
            <a:off x="1524000" y="7315200"/>
            <a:ext cx="10668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88" name="Shape 388"/>
          <p:cNvSpPr/>
          <p:nvPr/>
        </p:nvSpPr>
        <p:spPr>
          <a:xfrm flipH="1" flipV="1">
            <a:off x="2590800" y="73152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89" name="Shape 389"/>
          <p:cNvSpPr/>
          <p:nvPr/>
        </p:nvSpPr>
        <p:spPr>
          <a:xfrm flipH="1" flipV="1">
            <a:off x="6664325" y="7419975"/>
            <a:ext cx="650875" cy="657225"/>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90" name="Shape 390"/>
          <p:cNvSpPr/>
          <p:nvPr/>
        </p:nvSpPr>
        <p:spPr>
          <a:xfrm flipH="1" flipV="1">
            <a:off x="11734800" y="71628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91" name="Shape 391"/>
          <p:cNvSpPr/>
          <p:nvPr/>
        </p:nvSpPr>
        <p:spPr>
          <a:xfrm flipH="1" flipV="1">
            <a:off x="15544800" y="71628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92" name="Shape 392"/>
          <p:cNvSpPr/>
          <p:nvPr/>
        </p:nvSpPr>
        <p:spPr>
          <a:xfrm flipH="1">
            <a:off x="5597525" y="7315200"/>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93" name="Shape 393"/>
          <p:cNvSpPr/>
          <p:nvPr/>
        </p:nvSpPr>
        <p:spPr>
          <a:xfrm flipH="1">
            <a:off x="10798175" y="7378700"/>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94" name="Shape 394"/>
          <p:cNvSpPr/>
          <p:nvPr/>
        </p:nvSpPr>
        <p:spPr>
          <a:xfrm flipH="1">
            <a:off x="14630400" y="7362825"/>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95" name="Shape 395"/>
          <p:cNvSpPr/>
          <p:nvPr/>
        </p:nvSpPr>
        <p:spPr>
          <a:xfrm>
            <a:off x="111453" y="13192760"/>
            <a:ext cx="3772714" cy="46228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buClr>
                <a:srgbClr val="FFFFFF"/>
              </a:buClr>
              <a:buFont typeface="Calibri"/>
              <a:defRPr sz="2800" b="1">
                <a:uFill>
                  <a:solidFill>
                    <a:srgbClr val="000000"/>
                  </a:solidFill>
                </a:uFill>
                <a:latin typeface="+mn-lt"/>
                <a:ea typeface="+mn-ea"/>
                <a:cs typeface="+mn-cs"/>
                <a:sym typeface="Myriad Pro Condensed"/>
              </a:defRPr>
            </a:lvl1pPr>
          </a:lstStyle>
          <a:p>
            <a:pPr>
              <a:defRPr>
                <a:uFillTx/>
              </a:defRPr>
            </a:pPr>
            <a:r>
              <a:rPr>
                <a:uFill>
                  <a:solidFill>
                    <a:srgbClr val="000000"/>
                  </a:solidFill>
                </a:uFill>
              </a:rPr>
              <a:t>Slide credit: Austen McDonald</a:t>
            </a:r>
          </a:p>
        </p:txBody>
      </p:sp>
      <p:sp>
        <p:nvSpPr>
          <p:cNvPr id="396" name="Shape 396"/>
          <p:cNvSpPr/>
          <p:nvPr/>
        </p:nvSpPr>
        <p:spPr>
          <a:xfrm>
            <a:off x="1870579" y="10407650"/>
            <a:ext cx="2839594" cy="69850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a:buClr>
                <a:srgbClr val="F4BB00"/>
              </a:buClr>
              <a:buFont typeface="Calibri"/>
              <a:defRPr sz="4600" b="1">
                <a:solidFill>
                  <a:srgbClr val="FFAA00"/>
                </a:solidFill>
                <a:uFill>
                  <a:solidFill>
                    <a:srgbClr val="FFAA00"/>
                  </a:solidFill>
                </a:uFill>
                <a:latin typeface="+mn-lt"/>
                <a:ea typeface="+mn-ea"/>
                <a:cs typeface="+mn-cs"/>
                <a:sym typeface="Myriad Pro Condensed"/>
              </a:defRPr>
            </a:lvl1pPr>
          </a:lstStyle>
          <a:p>
            <a:r>
              <a:t>Transaction A</a:t>
            </a:r>
          </a:p>
        </p:txBody>
      </p:sp>
      <p:sp>
        <p:nvSpPr>
          <p:cNvPr id="397" name="Shape 397"/>
          <p:cNvSpPr/>
          <p:nvPr/>
        </p:nvSpPr>
        <p:spPr>
          <a:xfrm>
            <a:off x="1876688" y="11017250"/>
            <a:ext cx="2607083" cy="69850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a:buClr>
                <a:srgbClr val="FFFFFF"/>
              </a:buClr>
              <a:buFont typeface="Calibri"/>
              <a:defRPr sz="4600" b="1">
                <a:uFill>
                  <a:solidFill>
                    <a:srgbClr val="000000"/>
                  </a:solidFill>
                </a:uFill>
                <a:latin typeface="+mn-lt"/>
                <a:ea typeface="+mn-ea"/>
                <a:cs typeface="+mn-cs"/>
                <a:sym typeface="Myriad Pro Condensed"/>
              </a:defRPr>
            </a:lvl1pPr>
          </a:lstStyle>
          <a:p>
            <a:r>
              <a:t>READ: 1, 2, 3</a:t>
            </a:r>
          </a:p>
        </p:txBody>
      </p:sp>
      <p:sp>
        <p:nvSpPr>
          <p:cNvPr id="398" name="Shape 398"/>
          <p:cNvSpPr/>
          <p:nvPr/>
        </p:nvSpPr>
        <p:spPr>
          <a:xfrm>
            <a:off x="1074744" y="2136140"/>
            <a:ext cx="6078741" cy="129032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algn="l">
              <a:buClr>
                <a:srgbClr val="FFFFFF"/>
              </a:buClr>
              <a:buFont typeface="Calibri"/>
              <a:defRPr sz="4200" b="1">
                <a:uFill>
                  <a:solidFill>
                    <a:srgbClr val="000000"/>
                  </a:solidFill>
                </a:uFill>
                <a:latin typeface="+mn-lt"/>
                <a:ea typeface="+mn-ea"/>
                <a:cs typeface="+mn-cs"/>
                <a:sym typeface="Myriad Pro Condensed"/>
              </a:defRPr>
            </a:lvl1pPr>
          </a:lstStyle>
          <a:p>
            <a:pPr>
              <a:defRPr>
                <a:uFillTx/>
              </a:defRPr>
            </a:pPr>
            <a:r>
              <a:rPr>
                <a:uFill>
                  <a:solidFill>
                    <a:srgbClr val="000000"/>
                  </a:solidFill>
                </a:uFill>
              </a:rPr>
              <a:t>Figure highlights data touched as part of transaction</a:t>
            </a:r>
          </a:p>
        </p:txBody>
      </p:sp>
    </p:spTree>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2" name="Shape 402"/>
          <p:cNvSpPr/>
          <p:nvPr/>
        </p:nvSpPr>
        <p:spPr>
          <a:xfrm>
            <a:off x="914400" y="184149"/>
            <a:ext cx="16459200" cy="14478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lstStyle>
            <a:lvl1pPr algn="l">
              <a:buClr>
                <a:srgbClr val="FFFFFF"/>
              </a:buClr>
              <a:buFont typeface="Calibri"/>
              <a:defRPr sz="8800" b="1">
                <a:uFill>
                  <a:solidFill>
                    <a:srgbClr val="000000"/>
                  </a:solidFill>
                </a:uFill>
                <a:latin typeface="+mn-lt"/>
                <a:ea typeface="+mn-ea"/>
                <a:cs typeface="+mn-cs"/>
                <a:sym typeface="Myriad Pro Condensed"/>
              </a:defRPr>
            </a:lvl1pPr>
          </a:lstStyle>
          <a:p>
            <a:r>
              <a:t>Transactions example</a:t>
            </a:r>
          </a:p>
        </p:txBody>
      </p:sp>
      <p:sp>
        <p:nvSpPr>
          <p:cNvPr id="403" name="Shape 403"/>
          <p:cNvSpPr/>
          <p:nvPr/>
        </p:nvSpPr>
        <p:spPr>
          <a:xfrm>
            <a:off x="8229600" y="2743200"/>
            <a:ext cx="1828800" cy="1828800"/>
          </a:xfrm>
          <a:prstGeom prst="ellipse">
            <a:avLst/>
          </a:prstGeom>
          <a:ln w="127000">
            <a:solidFill>
              <a:srgbClr val="FFAA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04" name="Shape 404"/>
          <p:cNvSpPr/>
          <p:nvPr/>
        </p:nvSpPr>
        <p:spPr>
          <a:xfrm>
            <a:off x="8945300" y="33591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1</a:t>
            </a:r>
          </a:p>
        </p:txBody>
      </p:sp>
      <p:sp>
        <p:nvSpPr>
          <p:cNvPr id="405" name="Shape 405"/>
          <p:cNvSpPr/>
          <p:nvPr/>
        </p:nvSpPr>
        <p:spPr>
          <a:xfrm>
            <a:off x="1676400" y="54864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06" name="Shape 406"/>
          <p:cNvSpPr/>
          <p:nvPr/>
        </p:nvSpPr>
        <p:spPr>
          <a:xfrm>
            <a:off x="5486400" y="54864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07" name="Shape 407"/>
          <p:cNvSpPr/>
          <p:nvPr/>
        </p:nvSpPr>
        <p:spPr>
          <a:xfrm>
            <a:off x="14630400" y="53340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08" name="Shape 408"/>
          <p:cNvSpPr/>
          <p:nvPr/>
        </p:nvSpPr>
        <p:spPr>
          <a:xfrm>
            <a:off x="9144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09" name="Shape 409"/>
          <p:cNvSpPr/>
          <p:nvPr/>
        </p:nvSpPr>
        <p:spPr>
          <a:xfrm>
            <a:off x="27432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10" name="Shape 410"/>
          <p:cNvSpPr/>
          <p:nvPr/>
        </p:nvSpPr>
        <p:spPr>
          <a:xfrm>
            <a:off x="48768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11" name="Shape 411"/>
          <p:cNvSpPr/>
          <p:nvPr/>
        </p:nvSpPr>
        <p:spPr>
          <a:xfrm>
            <a:off x="6705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12" name="Shape 412"/>
          <p:cNvSpPr/>
          <p:nvPr/>
        </p:nvSpPr>
        <p:spPr>
          <a:xfrm>
            <a:off x="10820400" y="5334000"/>
            <a:ext cx="1828800" cy="1828800"/>
          </a:xfrm>
          <a:prstGeom prst="ellipse">
            <a:avLst/>
          </a:prstGeom>
          <a:ln w="127000">
            <a:solidFill>
              <a:srgbClr val="FFAA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13" name="Shape 413"/>
          <p:cNvSpPr/>
          <p:nvPr/>
        </p:nvSpPr>
        <p:spPr>
          <a:xfrm>
            <a:off x="11536100" y="5949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2</a:t>
            </a:r>
          </a:p>
        </p:txBody>
      </p:sp>
      <p:sp>
        <p:nvSpPr>
          <p:cNvPr id="414" name="Shape 414"/>
          <p:cNvSpPr/>
          <p:nvPr/>
        </p:nvSpPr>
        <p:spPr>
          <a:xfrm>
            <a:off x="10210800" y="8229600"/>
            <a:ext cx="1371600" cy="1371600"/>
          </a:xfrm>
          <a:prstGeom prst="ellipse">
            <a:avLst/>
          </a:prstGeom>
          <a:ln w="127000">
            <a:solidFill>
              <a:srgbClr val="FFAA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15" name="Shape 415"/>
          <p:cNvSpPr/>
          <p:nvPr/>
        </p:nvSpPr>
        <p:spPr>
          <a:xfrm>
            <a:off x="10697900" y="8616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3</a:t>
            </a:r>
          </a:p>
        </p:txBody>
      </p:sp>
      <p:sp>
        <p:nvSpPr>
          <p:cNvPr id="416" name="Shape 416"/>
          <p:cNvSpPr/>
          <p:nvPr/>
        </p:nvSpPr>
        <p:spPr>
          <a:xfrm>
            <a:off x="12039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17" name="Shape 417"/>
          <p:cNvSpPr/>
          <p:nvPr/>
        </p:nvSpPr>
        <p:spPr>
          <a:xfrm>
            <a:off x="12526700" y="8616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4</a:t>
            </a:r>
          </a:p>
        </p:txBody>
      </p:sp>
      <p:sp>
        <p:nvSpPr>
          <p:cNvPr id="418" name="Shape 418"/>
          <p:cNvSpPr/>
          <p:nvPr/>
        </p:nvSpPr>
        <p:spPr>
          <a:xfrm>
            <a:off x="140208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19" name="Shape 419"/>
          <p:cNvSpPr/>
          <p:nvPr/>
        </p:nvSpPr>
        <p:spPr>
          <a:xfrm>
            <a:off x="15849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20" name="Shape 420"/>
          <p:cNvSpPr/>
          <p:nvPr/>
        </p:nvSpPr>
        <p:spPr>
          <a:xfrm flipH="1">
            <a:off x="2590800" y="4572000"/>
            <a:ext cx="65532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421" name="Shape 421"/>
          <p:cNvSpPr/>
          <p:nvPr/>
        </p:nvSpPr>
        <p:spPr>
          <a:xfrm>
            <a:off x="9144000" y="4572000"/>
            <a:ext cx="64008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422" name="Shape 422"/>
          <p:cNvSpPr/>
          <p:nvPr/>
        </p:nvSpPr>
        <p:spPr>
          <a:xfrm flipH="1">
            <a:off x="6400800" y="4572000"/>
            <a:ext cx="27432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423" name="Shape 423"/>
          <p:cNvSpPr/>
          <p:nvPr/>
        </p:nvSpPr>
        <p:spPr>
          <a:xfrm flipH="1" flipV="1">
            <a:off x="9144000" y="4572000"/>
            <a:ext cx="25908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424" name="Shape 424"/>
          <p:cNvSpPr/>
          <p:nvPr/>
        </p:nvSpPr>
        <p:spPr>
          <a:xfrm flipH="1">
            <a:off x="1524000" y="7315200"/>
            <a:ext cx="10668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425" name="Shape 425"/>
          <p:cNvSpPr/>
          <p:nvPr/>
        </p:nvSpPr>
        <p:spPr>
          <a:xfrm flipH="1" flipV="1">
            <a:off x="2590800" y="73152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426" name="Shape 426"/>
          <p:cNvSpPr/>
          <p:nvPr/>
        </p:nvSpPr>
        <p:spPr>
          <a:xfrm flipH="1" flipV="1">
            <a:off x="6664325" y="7419975"/>
            <a:ext cx="650875" cy="657225"/>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427" name="Shape 427"/>
          <p:cNvSpPr/>
          <p:nvPr/>
        </p:nvSpPr>
        <p:spPr>
          <a:xfrm flipH="1" flipV="1">
            <a:off x="11734800" y="71628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428" name="Shape 428"/>
          <p:cNvSpPr/>
          <p:nvPr/>
        </p:nvSpPr>
        <p:spPr>
          <a:xfrm flipH="1" flipV="1">
            <a:off x="15544800" y="71628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429" name="Shape 429"/>
          <p:cNvSpPr/>
          <p:nvPr/>
        </p:nvSpPr>
        <p:spPr>
          <a:xfrm flipH="1">
            <a:off x="5597525" y="7315200"/>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430" name="Shape 430"/>
          <p:cNvSpPr/>
          <p:nvPr/>
        </p:nvSpPr>
        <p:spPr>
          <a:xfrm flipH="1">
            <a:off x="10798175" y="7378700"/>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431" name="Shape 431"/>
          <p:cNvSpPr/>
          <p:nvPr/>
        </p:nvSpPr>
        <p:spPr>
          <a:xfrm flipH="1">
            <a:off x="14630400" y="7362825"/>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432" name="Shape 432"/>
          <p:cNvSpPr/>
          <p:nvPr/>
        </p:nvSpPr>
        <p:spPr>
          <a:xfrm>
            <a:off x="111453" y="13192760"/>
            <a:ext cx="3772714" cy="46228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buClr>
                <a:srgbClr val="FFFFFF"/>
              </a:buClr>
              <a:buFont typeface="Calibri"/>
              <a:defRPr sz="2800" b="1">
                <a:uFill>
                  <a:solidFill>
                    <a:srgbClr val="000000"/>
                  </a:solidFill>
                </a:uFill>
                <a:latin typeface="+mn-lt"/>
                <a:ea typeface="+mn-ea"/>
                <a:cs typeface="+mn-cs"/>
                <a:sym typeface="Myriad Pro Condensed"/>
              </a:defRPr>
            </a:lvl1pPr>
          </a:lstStyle>
          <a:p>
            <a:pPr>
              <a:defRPr>
                <a:uFillTx/>
              </a:defRPr>
            </a:pPr>
            <a:r>
              <a:rPr>
                <a:uFill>
                  <a:solidFill>
                    <a:srgbClr val="000000"/>
                  </a:solidFill>
                </a:uFill>
              </a:rPr>
              <a:t>Slide credit: Austen McDonald</a:t>
            </a:r>
          </a:p>
        </p:txBody>
      </p:sp>
      <p:sp>
        <p:nvSpPr>
          <p:cNvPr id="433" name="Shape 433"/>
          <p:cNvSpPr/>
          <p:nvPr/>
        </p:nvSpPr>
        <p:spPr>
          <a:xfrm>
            <a:off x="1870579" y="10407650"/>
            <a:ext cx="2839594" cy="69850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a:buClr>
                <a:srgbClr val="F4BB00"/>
              </a:buClr>
              <a:buFont typeface="Calibri"/>
              <a:defRPr sz="4600" b="1">
                <a:solidFill>
                  <a:srgbClr val="FFAA00"/>
                </a:solidFill>
                <a:uFill>
                  <a:solidFill>
                    <a:srgbClr val="FFAA00"/>
                  </a:solidFill>
                </a:uFill>
                <a:latin typeface="+mn-lt"/>
                <a:ea typeface="+mn-ea"/>
                <a:cs typeface="+mn-cs"/>
                <a:sym typeface="Myriad Pro Condensed"/>
              </a:defRPr>
            </a:lvl1pPr>
          </a:lstStyle>
          <a:p>
            <a:r>
              <a:t>Transaction A</a:t>
            </a:r>
          </a:p>
        </p:txBody>
      </p:sp>
      <p:sp>
        <p:nvSpPr>
          <p:cNvPr id="434" name="Shape 434"/>
          <p:cNvSpPr/>
          <p:nvPr/>
        </p:nvSpPr>
        <p:spPr>
          <a:xfrm>
            <a:off x="1876688" y="11017250"/>
            <a:ext cx="2607083" cy="69850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a:buClr>
                <a:srgbClr val="FFFFFF"/>
              </a:buClr>
              <a:buFont typeface="Calibri"/>
              <a:defRPr sz="4600" b="1">
                <a:uFill>
                  <a:solidFill>
                    <a:srgbClr val="000000"/>
                  </a:solidFill>
                </a:uFill>
                <a:latin typeface="+mn-lt"/>
                <a:ea typeface="+mn-ea"/>
                <a:cs typeface="+mn-cs"/>
                <a:sym typeface="Myriad Pro Condensed"/>
              </a:defRPr>
            </a:lvl1pPr>
          </a:lstStyle>
          <a:p>
            <a:r>
              <a:t>READ: 1, 2, 3</a:t>
            </a:r>
          </a:p>
        </p:txBody>
      </p:sp>
      <p:sp>
        <p:nvSpPr>
          <p:cNvPr id="435" name="Shape 435"/>
          <p:cNvSpPr/>
          <p:nvPr/>
        </p:nvSpPr>
        <p:spPr>
          <a:xfrm>
            <a:off x="1875056" y="11655425"/>
            <a:ext cx="1868070" cy="69850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a:buClr>
                <a:srgbClr val="FFFFFF"/>
              </a:buClr>
              <a:buFont typeface="Calibri"/>
              <a:defRPr sz="4600" b="1">
                <a:uFill>
                  <a:solidFill>
                    <a:srgbClr val="000000"/>
                  </a:solidFill>
                </a:uFill>
                <a:latin typeface="+mn-lt"/>
                <a:ea typeface="+mn-ea"/>
                <a:cs typeface="+mn-cs"/>
                <a:sym typeface="Myriad Pro Condensed"/>
              </a:defRPr>
            </a:lvl1pPr>
          </a:lstStyle>
          <a:p>
            <a:r>
              <a:t>WRITE: 3</a:t>
            </a:r>
          </a:p>
        </p:txBody>
      </p:sp>
      <p:sp>
        <p:nvSpPr>
          <p:cNvPr id="436" name="Shape 436"/>
          <p:cNvSpPr/>
          <p:nvPr/>
        </p:nvSpPr>
        <p:spPr>
          <a:xfrm>
            <a:off x="10579100" y="8613775"/>
            <a:ext cx="609600" cy="609600"/>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699" y="9117"/>
                  <a:pt x="2699" y="10799"/>
                </a:cubicBezTo>
                <a:cubicBezTo>
                  <a:pt x="2700" y="15273"/>
                  <a:pt x="6326" y="18900"/>
                  <a:pt x="10800" y="18900"/>
                </a:cubicBezTo>
                <a:cubicBezTo>
                  <a:pt x="12482" y="18900"/>
                  <a:pt x="14122" y="18376"/>
                  <a:pt x="15493" y="17401"/>
                </a:cubicBezTo>
                <a:lnTo>
                  <a:pt x="4198" y="6106"/>
                </a:lnTo>
                <a:close/>
              </a:path>
            </a:pathLst>
          </a:custGeom>
          <a:solidFill>
            <a:schemeClr val="accent5"/>
          </a:solidFill>
          <a:ln w="12700">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37" name="Shape 437"/>
          <p:cNvSpPr/>
          <p:nvPr/>
        </p:nvSpPr>
        <p:spPr>
          <a:xfrm>
            <a:off x="1074744" y="2136140"/>
            <a:ext cx="6158120" cy="129032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algn="l">
              <a:buClr>
                <a:srgbClr val="FFFFFF"/>
              </a:buClr>
              <a:buFont typeface="Calibri"/>
              <a:defRPr sz="4200" b="1">
                <a:uFill>
                  <a:solidFill>
                    <a:srgbClr val="000000"/>
                  </a:solidFill>
                </a:uFill>
                <a:latin typeface="+mn-lt"/>
                <a:ea typeface="+mn-ea"/>
                <a:cs typeface="+mn-cs"/>
                <a:sym typeface="Myriad Pro Condensed"/>
              </a:defRPr>
            </a:lvl1pPr>
          </a:lstStyle>
          <a:p>
            <a:pPr>
              <a:defRPr>
                <a:uFillTx/>
              </a:defRPr>
            </a:pPr>
            <a:r>
              <a:rPr>
                <a:uFill>
                  <a:solidFill>
                    <a:srgbClr val="000000"/>
                  </a:solidFill>
                </a:uFill>
              </a:rPr>
              <a:t>Figure highlights data touched as part of transaction</a:t>
            </a:r>
          </a:p>
        </p:txBody>
      </p:sp>
    </p:spTree>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9" name="Shape 439"/>
          <p:cNvSpPr/>
          <p:nvPr/>
        </p:nvSpPr>
        <p:spPr>
          <a:xfrm>
            <a:off x="914400" y="184149"/>
            <a:ext cx="16459200" cy="14478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lstStyle>
            <a:lvl1pPr algn="l">
              <a:buClr>
                <a:srgbClr val="FFFFFF"/>
              </a:buClr>
              <a:buFont typeface="Calibri"/>
              <a:defRPr sz="8800" b="1">
                <a:uFill>
                  <a:solidFill>
                    <a:srgbClr val="000000"/>
                  </a:solidFill>
                </a:uFill>
                <a:latin typeface="+mn-lt"/>
                <a:ea typeface="+mn-ea"/>
                <a:cs typeface="+mn-cs"/>
                <a:sym typeface="Myriad Pro Condensed"/>
              </a:defRPr>
            </a:lvl1pPr>
          </a:lstStyle>
          <a:p>
            <a:r>
              <a:t>Transactions example</a:t>
            </a:r>
          </a:p>
        </p:txBody>
      </p:sp>
      <p:sp>
        <p:nvSpPr>
          <p:cNvPr id="440" name="Shape 440"/>
          <p:cNvSpPr/>
          <p:nvPr/>
        </p:nvSpPr>
        <p:spPr>
          <a:xfrm>
            <a:off x="8229600" y="2743200"/>
            <a:ext cx="1828800" cy="1828800"/>
          </a:xfrm>
          <a:prstGeom prst="ellipse">
            <a:avLst/>
          </a:prstGeom>
          <a:ln w="127000">
            <a:solidFill>
              <a:srgbClr val="FFAA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41" name="Shape 441"/>
          <p:cNvSpPr/>
          <p:nvPr/>
        </p:nvSpPr>
        <p:spPr>
          <a:xfrm>
            <a:off x="8945300" y="33591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1</a:t>
            </a:r>
          </a:p>
        </p:txBody>
      </p:sp>
      <p:sp>
        <p:nvSpPr>
          <p:cNvPr id="442" name="Shape 442"/>
          <p:cNvSpPr/>
          <p:nvPr/>
        </p:nvSpPr>
        <p:spPr>
          <a:xfrm>
            <a:off x="1676400" y="54864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43" name="Shape 443"/>
          <p:cNvSpPr/>
          <p:nvPr/>
        </p:nvSpPr>
        <p:spPr>
          <a:xfrm>
            <a:off x="5486400" y="54864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44" name="Shape 444"/>
          <p:cNvSpPr/>
          <p:nvPr/>
        </p:nvSpPr>
        <p:spPr>
          <a:xfrm>
            <a:off x="14630400" y="53340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45" name="Shape 445"/>
          <p:cNvSpPr/>
          <p:nvPr/>
        </p:nvSpPr>
        <p:spPr>
          <a:xfrm>
            <a:off x="9144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46" name="Shape 446"/>
          <p:cNvSpPr/>
          <p:nvPr/>
        </p:nvSpPr>
        <p:spPr>
          <a:xfrm>
            <a:off x="27432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47" name="Shape 447"/>
          <p:cNvSpPr/>
          <p:nvPr/>
        </p:nvSpPr>
        <p:spPr>
          <a:xfrm>
            <a:off x="48768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48" name="Shape 448"/>
          <p:cNvSpPr/>
          <p:nvPr/>
        </p:nvSpPr>
        <p:spPr>
          <a:xfrm>
            <a:off x="6705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49" name="Shape 449"/>
          <p:cNvSpPr/>
          <p:nvPr/>
        </p:nvSpPr>
        <p:spPr>
          <a:xfrm>
            <a:off x="10820400" y="5334000"/>
            <a:ext cx="1828800" cy="1828800"/>
          </a:xfrm>
          <a:prstGeom prst="ellipse">
            <a:avLst/>
          </a:prstGeom>
          <a:ln w="127000">
            <a:solidFill>
              <a:srgbClr val="FFAA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50" name="Shape 450"/>
          <p:cNvSpPr/>
          <p:nvPr/>
        </p:nvSpPr>
        <p:spPr>
          <a:xfrm>
            <a:off x="11536100" y="5949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2</a:t>
            </a:r>
          </a:p>
        </p:txBody>
      </p:sp>
      <p:sp>
        <p:nvSpPr>
          <p:cNvPr id="451" name="Shape 451"/>
          <p:cNvSpPr/>
          <p:nvPr/>
        </p:nvSpPr>
        <p:spPr>
          <a:xfrm>
            <a:off x="10210800" y="8229600"/>
            <a:ext cx="1371600" cy="1371600"/>
          </a:xfrm>
          <a:prstGeom prst="ellipse">
            <a:avLst/>
          </a:prstGeom>
          <a:ln w="127000">
            <a:solidFill>
              <a:srgbClr val="FFAA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52" name="Shape 452"/>
          <p:cNvSpPr/>
          <p:nvPr/>
        </p:nvSpPr>
        <p:spPr>
          <a:xfrm>
            <a:off x="10697900" y="8616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3</a:t>
            </a:r>
          </a:p>
        </p:txBody>
      </p:sp>
      <p:sp>
        <p:nvSpPr>
          <p:cNvPr id="453" name="Shape 453"/>
          <p:cNvSpPr/>
          <p:nvPr/>
        </p:nvSpPr>
        <p:spPr>
          <a:xfrm>
            <a:off x="12039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54" name="Shape 454"/>
          <p:cNvSpPr/>
          <p:nvPr/>
        </p:nvSpPr>
        <p:spPr>
          <a:xfrm>
            <a:off x="12526700" y="8616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4</a:t>
            </a:r>
          </a:p>
        </p:txBody>
      </p:sp>
      <p:sp>
        <p:nvSpPr>
          <p:cNvPr id="455" name="Shape 455"/>
          <p:cNvSpPr/>
          <p:nvPr/>
        </p:nvSpPr>
        <p:spPr>
          <a:xfrm>
            <a:off x="140208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56" name="Shape 456"/>
          <p:cNvSpPr/>
          <p:nvPr/>
        </p:nvSpPr>
        <p:spPr>
          <a:xfrm>
            <a:off x="15849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57" name="Shape 457"/>
          <p:cNvSpPr/>
          <p:nvPr/>
        </p:nvSpPr>
        <p:spPr>
          <a:xfrm flipH="1">
            <a:off x="2590800" y="4572000"/>
            <a:ext cx="65532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458" name="Shape 458"/>
          <p:cNvSpPr/>
          <p:nvPr/>
        </p:nvSpPr>
        <p:spPr>
          <a:xfrm>
            <a:off x="9144000" y="4572000"/>
            <a:ext cx="64008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459" name="Shape 459"/>
          <p:cNvSpPr/>
          <p:nvPr/>
        </p:nvSpPr>
        <p:spPr>
          <a:xfrm flipH="1">
            <a:off x="6400800" y="4572000"/>
            <a:ext cx="27432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460" name="Shape 460"/>
          <p:cNvSpPr/>
          <p:nvPr/>
        </p:nvSpPr>
        <p:spPr>
          <a:xfrm flipH="1" flipV="1">
            <a:off x="9144000" y="4572000"/>
            <a:ext cx="25908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461" name="Shape 461"/>
          <p:cNvSpPr/>
          <p:nvPr/>
        </p:nvSpPr>
        <p:spPr>
          <a:xfrm flipH="1">
            <a:off x="1524000" y="7315200"/>
            <a:ext cx="10668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462" name="Shape 462"/>
          <p:cNvSpPr/>
          <p:nvPr/>
        </p:nvSpPr>
        <p:spPr>
          <a:xfrm flipH="1" flipV="1">
            <a:off x="2590800" y="73152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463" name="Shape 463"/>
          <p:cNvSpPr/>
          <p:nvPr/>
        </p:nvSpPr>
        <p:spPr>
          <a:xfrm flipH="1" flipV="1">
            <a:off x="6664325" y="7419975"/>
            <a:ext cx="650875" cy="657225"/>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464" name="Shape 464"/>
          <p:cNvSpPr/>
          <p:nvPr/>
        </p:nvSpPr>
        <p:spPr>
          <a:xfrm flipH="1" flipV="1">
            <a:off x="11734800" y="71628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465" name="Shape 465"/>
          <p:cNvSpPr/>
          <p:nvPr/>
        </p:nvSpPr>
        <p:spPr>
          <a:xfrm flipH="1" flipV="1">
            <a:off x="15544800" y="71628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466" name="Shape 466"/>
          <p:cNvSpPr/>
          <p:nvPr/>
        </p:nvSpPr>
        <p:spPr>
          <a:xfrm flipH="1">
            <a:off x="5597525" y="7315200"/>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467" name="Shape 467"/>
          <p:cNvSpPr/>
          <p:nvPr/>
        </p:nvSpPr>
        <p:spPr>
          <a:xfrm flipH="1">
            <a:off x="10798175" y="7378700"/>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468" name="Shape 468"/>
          <p:cNvSpPr/>
          <p:nvPr/>
        </p:nvSpPr>
        <p:spPr>
          <a:xfrm flipH="1">
            <a:off x="14630400" y="7362825"/>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469" name="Shape 469"/>
          <p:cNvSpPr/>
          <p:nvPr/>
        </p:nvSpPr>
        <p:spPr>
          <a:xfrm>
            <a:off x="111453" y="13192760"/>
            <a:ext cx="3772714" cy="46228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buClr>
                <a:srgbClr val="FFFFFF"/>
              </a:buClr>
              <a:buFont typeface="Calibri"/>
              <a:defRPr sz="2800" b="1">
                <a:uFill>
                  <a:solidFill>
                    <a:srgbClr val="000000"/>
                  </a:solidFill>
                </a:uFill>
                <a:latin typeface="+mn-lt"/>
                <a:ea typeface="+mn-ea"/>
                <a:cs typeface="+mn-cs"/>
                <a:sym typeface="Myriad Pro Condensed"/>
              </a:defRPr>
            </a:lvl1pPr>
          </a:lstStyle>
          <a:p>
            <a:pPr>
              <a:defRPr>
                <a:uFillTx/>
              </a:defRPr>
            </a:pPr>
            <a:r>
              <a:rPr>
                <a:uFill>
                  <a:solidFill>
                    <a:srgbClr val="000000"/>
                  </a:solidFill>
                </a:uFill>
              </a:rPr>
              <a:t>Slide credit: Austen McDonald</a:t>
            </a:r>
          </a:p>
        </p:txBody>
      </p:sp>
      <p:sp>
        <p:nvSpPr>
          <p:cNvPr id="470" name="Shape 470"/>
          <p:cNvSpPr/>
          <p:nvPr/>
        </p:nvSpPr>
        <p:spPr>
          <a:xfrm>
            <a:off x="1870579" y="10407650"/>
            <a:ext cx="2839594" cy="69850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a:buClr>
                <a:srgbClr val="F4BB00"/>
              </a:buClr>
              <a:buFont typeface="Calibri"/>
              <a:defRPr sz="4600" b="1">
                <a:solidFill>
                  <a:srgbClr val="FFAA00"/>
                </a:solidFill>
                <a:uFill>
                  <a:solidFill>
                    <a:srgbClr val="FFAA00"/>
                  </a:solidFill>
                </a:uFill>
                <a:latin typeface="+mn-lt"/>
                <a:ea typeface="+mn-ea"/>
                <a:cs typeface="+mn-cs"/>
                <a:sym typeface="Myriad Pro Condensed"/>
              </a:defRPr>
            </a:lvl1pPr>
          </a:lstStyle>
          <a:p>
            <a:r>
              <a:t>Transaction A</a:t>
            </a:r>
          </a:p>
        </p:txBody>
      </p:sp>
      <p:sp>
        <p:nvSpPr>
          <p:cNvPr id="471" name="Shape 471"/>
          <p:cNvSpPr/>
          <p:nvPr/>
        </p:nvSpPr>
        <p:spPr>
          <a:xfrm>
            <a:off x="1876688" y="11017250"/>
            <a:ext cx="2607083" cy="69850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a:buClr>
                <a:srgbClr val="FFFFFF"/>
              </a:buClr>
              <a:buFont typeface="Calibri"/>
              <a:defRPr sz="4600" b="1">
                <a:uFill>
                  <a:solidFill>
                    <a:srgbClr val="000000"/>
                  </a:solidFill>
                </a:uFill>
                <a:latin typeface="+mn-lt"/>
                <a:ea typeface="+mn-ea"/>
                <a:cs typeface="+mn-cs"/>
                <a:sym typeface="Myriad Pro Condensed"/>
              </a:defRPr>
            </a:lvl1pPr>
          </a:lstStyle>
          <a:p>
            <a:r>
              <a:t>READ: 1, 2, 3</a:t>
            </a:r>
          </a:p>
        </p:txBody>
      </p:sp>
      <p:sp>
        <p:nvSpPr>
          <p:cNvPr id="472" name="Shape 472"/>
          <p:cNvSpPr/>
          <p:nvPr/>
        </p:nvSpPr>
        <p:spPr>
          <a:xfrm>
            <a:off x="1875056" y="11655425"/>
            <a:ext cx="1868070" cy="69850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a:buClr>
                <a:srgbClr val="FFFFFF"/>
              </a:buClr>
              <a:buFont typeface="Calibri"/>
              <a:defRPr sz="4600" b="1">
                <a:uFill>
                  <a:solidFill>
                    <a:srgbClr val="000000"/>
                  </a:solidFill>
                </a:uFill>
                <a:latin typeface="+mn-lt"/>
                <a:ea typeface="+mn-ea"/>
                <a:cs typeface="+mn-cs"/>
                <a:sym typeface="Myriad Pro Condensed"/>
              </a:defRPr>
            </a:lvl1pPr>
          </a:lstStyle>
          <a:p>
            <a:r>
              <a:t>WRITE: 3</a:t>
            </a:r>
          </a:p>
        </p:txBody>
      </p:sp>
      <p:sp>
        <p:nvSpPr>
          <p:cNvPr id="473" name="Shape 473"/>
          <p:cNvSpPr/>
          <p:nvPr/>
        </p:nvSpPr>
        <p:spPr>
          <a:xfrm>
            <a:off x="10579100" y="8613775"/>
            <a:ext cx="609600" cy="609600"/>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699" y="9117"/>
                  <a:pt x="2699" y="10799"/>
                </a:cubicBezTo>
                <a:cubicBezTo>
                  <a:pt x="2700" y="15273"/>
                  <a:pt x="6326" y="18900"/>
                  <a:pt x="10800" y="18900"/>
                </a:cubicBezTo>
                <a:cubicBezTo>
                  <a:pt x="12482" y="18900"/>
                  <a:pt x="14122" y="18376"/>
                  <a:pt x="15493" y="17401"/>
                </a:cubicBezTo>
                <a:lnTo>
                  <a:pt x="4198" y="6106"/>
                </a:lnTo>
                <a:close/>
              </a:path>
            </a:pathLst>
          </a:custGeom>
          <a:solidFill>
            <a:schemeClr val="accent5"/>
          </a:solidFill>
          <a:ln w="12700">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74" name="Shape 474"/>
          <p:cNvSpPr/>
          <p:nvPr/>
        </p:nvSpPr>
        <p:spPr>
          <a:xfrm>
            <a:off x="5563651" y="10394950"/>
            <a:ext cx="2854199" cy="69850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a:buClr>
                <a:srgbClr val="4349AA"/>
              </a:buClr>
              <a:buFont typeface="Calibri"/>
              <a:defRPr sz="4600" b="1">
                <a:solidFill>
                  <a:srgbClr val="3A88FE"/>
                </a:solidFill>
                <a:uFill>
                  <a:solidFill>
                    <a:srgbClr val="3A88FE"/>
                  </a:solidFill>
                </a:uFill>
                <a:latin typeface="+mn-lt"/>
                <a:ea typeface="+mn-ea"/>
                <a:cs typeface="+mn-cs"/>
                <a:sym typeface="Myriad Pro Condensed"/>
              </a:defRPr>
            </a:lvl1pPr>
          </a:lstStyle>
          <a:p>
            <a:r>
              <a:t>Transaction B</a:t>
            </a:r>
          </a:p>
        </p:txBody>
      </p:sp>
      <p:sp>
        <p:nvSpPr>
          <p:cNvPr id="475" name="Shape 475"/>
          <p:cNvSpPr/>
          <p:nvPr/>
        </p:nvSpPr>
        <p:spPr>
          <a:xfrm>
            <a:off x="5576103" y="11004550"/>
            <a:ext cx="2607082" cy="69850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a:buClr>
                <a:srgbClr val="FFFFFF"/>
              </a:buClr>
              <a:buFont typeface="Calibri"/>
              <a:defRPr sz="4600" b="1">
                <a:uFill>
                  <a:solidFill>
                    <a:srgbClr val="000000"/>
                  </a:solidFill>
                </a:uFill>
                <a:latin typeface="+mn-lt"/>
                <a:ea typeface="+mn-ea"/>
                <a:cs typeface="+mn-cs"/>
                <a:sym typeface="Myriad Pro Condensed"/>
              </a:defRPr>
            </a:lvl1pPr>
          </a:lstStyle>
          <a:p>
            <a:r>
              <a:t>READ: 1, 2, 4</a:t>
            </a:r>
          </a:p>
        </p:txBody>
      </p:sp>
      <p:sp>
        <p:nvSpPr>
          <p:cNvPr id="476" name="Shape 476"/>
          <p:cNvSpPr/>
          <p:nvPr/>
        </p:nvSpPr>
        <p:spPr>
          <a:xfrm>
            <a:off x="5574614" y="11668125"/>
            <a:ext cx="1868070" cy="69850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a:buClr>
                <a:srgbClr val="FFFFFF"/>
              </a:buClr>
              <a:buFont typeface="Calibri"/>
              <a:defRPr sz="4600" b="1">
                <a:uFill>
                  <a:solidFill>
                    <a:srgbClr val="000000"/>
                  </a:solidFill>
                </a:uFill>
                <a:latin typeface="+mn-lt"/>
                <a:ea typeface="+mn-ea"/>
                <a:cs typeface="+mn-cs"/>
                <a:sym typeface="Myriad Pro Condensed"/>
              </a:defRPr>
            </a:lvl1pPr>
          </a:lstStyle>
          <a:p>
            <a:r>
              <a:t>WRITE: 4</a:t>
            </a:r>
          </a:p>
        </p:txBody>
      </p:sp>
      <p:sp>
        <p:nvSpPr>
          <p:cNvPr id="477" name="Shape 477"/>
          <p:cNvSpPr/>
          <p:nvPr/>
        </p:nvSpPr>
        <p:spPr>
          <a:xfrm>
            <a:off x="12458700" y="8610600"/>
            <a:ext cx="609600" cy="609600"/>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699" y="9117"/>
                  <a:pt x="2699" y="10799"/>
                </a:cubicBezTo>
                <a:cubicBezTo>
                  <a:pt x="2700" y="15273"/>
                  <a:pt x="6326" y="18900"/>
                  <a:pt x="10800" y="18900"/>
                </a:cubicBezTo>
                <a:cubicBezTo>
                  <a:pt x="12482" y="18900"/>
                  <a:pt x="14122" y="18376"/>
                  <a:pt x="15493" y="17401"/>
                </a:cubicBezTo>
                <a:lnTo>
                  <a:pt x="4198" y="6106"/>
                </a:lnTo>
                <a:close/>
              </a:path>
            </a:pathLst>
          </a:custGeom>
          <a:solidFill>
            <a:schemeClr val="accent5"/>
          </a:solidFill>
          <a:ln w="12700">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78" name="Shape 478"/>
          <p:cNvSpPr/>
          <p:nvPr/>
        </p:nvSpPr>
        <p:spPr>
          <a:xfrm>
            <a:off x="9506518" y="10353040"/>
            <a:ext cx="8448695" cy="299212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p>
            <a:pPr algn="l">
              <a:buClr>
                <a:srgbClr val="FFFFFF"/>
              </a:buClr>
              <a:buFont typeface="Calibri"/>
              <a:defRPr b="1">
                <a:latin typeface="+mn-lt"/>
                <a:ea typeface="+mn-ea"/>
                <a:cs typeface="+mn-cs"/>
                <a:sym typeface="Myriad Pro Condensed"/>
              </a:defRPr>
            </a:pPr>
            <a:r>
              <a:rPr>
                <a:uFill>
                  <a:solidFill>
                    <a:srgbClr val="000000"/>
                  </a:solidFill>
                </a:uFill>
              </a:rPr>
              <a:t>NO READ-WRITE or</a:t>
            </a:r>
          </a:p>
          <a:p>
            <a:pPr algn="l">
              <a:buClr>
                <a:srgbClr val="FFFFFF"/>
              </a:buClr>
              <a:buFont typeface="Calibri"/>
              <a:defRPr b="1">
                <a:latin typeface="+mn-lt"/>
                <a:ea typeface="+mn-ea"/>
                <a:cs typeface="+mn-cs"/>
                <a:sym typeface="Myriad Pro Condensed"/>
              </a:defRPr>
            </a:pPr>
            <a:r>
              <a:rPr>
                <a:uFill>
                  <a:solidFill>
                    <a:srgbClr val="000000"/>
                  </a:solidFill>
                </a:uFill>
              </a:rPr>
              <a:t>WRITE-WRITE conflicts!</a:t>
            </a:r>
          </a:p>
          <a:p>
            <a:pPr algn="l">
              <a:buClr>
                <a:srgbClr val="FFFFFF"/>
              </a:buClr>
              <a:buFont typeface="Calibri"/>
              <a:defRPr sz="4200" b="1">
                <a:latin typeface="+mn-lt"/>
                <a:ea typeface="+mn-ea"/>
                <a:cs typeface="+mn-cs"/>
                <a:sym typeface="Myriad Pro Condensed"/>
              </a:defRPr>
            </a:pPr>
            <a:r>
              <a:rPr>
                <a:uFill>
                  <a:solidFill>
                    <a:srgbClr val="000000"/>
                  </a:solidFill>
                </a:uFill>
              </a:rPr>
              <a:t>(no transaction writes to data that is accessed by other transactions)</a:t>
            </a:r>
          </a:p>
        </p:txBody>
      </p:sp>
      <p:sp>
        <p:nvSpPr>
          <p:cNvPr id="479" name="Shape 479"/>
          <p:cNvSpPr/>
          <p:nvPr/>
        </p:nvSpPr>
        <p:spPr>
          <a:xfrm>
            <a:off x="8229600" y="2743200"/>
            <a:ext cx="1828800" cy="1828800"/>
          </a:xfrm>
          <a:prstGeom prst="ellipse">
            <a:avLst/>
          </a:prstGeom>
          <a:ln w="127000">
            <a:solidFill>
              <a:srgbClr val="0061FF"/>
            </a:solidFill>
            <a:prstDash val="dash"/>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80" name="Shape 480"/>
          <p:cNvSpPr/>
          <p:nvPr/>
        </p:nvSpPr>
        <p:spPr>
          <a:xfrm>
            <a:off x="10820400" y="5334000"/>
            <a:ext cx="1828800" cy="1828800"/>
          </a:xfrm>
          <a:prstGeom prst="ellipse">
            <a:avLst/>
          </a:prstGeom>
          <a:ln w="127000">
            <a:solidFill>
              <a:srgbClr val="0061FF"/>
            </a:solidFill>
            <a:prstDash val="dash"/>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81" name="Shape 481"/>
          <p:cNvSpPr/>
          <p:nvPr/>
        </p:nvSpPr>
        <p:spPr>
          <a:xfrm>
            <a:off x="12039600" y="8229600"/>
            <a:ext cx="1371600" cy="1371600"/>
          </a:xfrm>
          <a:prstGeom prst="ellipse">
            <a:avLst/>
          </a:prstGeom>
          <a:ln w="127000">
            <a:solidFill>
              <a:srgbClr val="0061FF"/>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82" name="Shape 482"/>
          <p:cNvSpPr/>
          <p:nvPr/>
        </p:nvSpPr>
        <p:spPr>
          <a:xfrm>
            <a:off x="1074744" y="2228850"/>
            <a:ext cx="5894562" cy="129032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algn="l">
              <a:buClr>
                <a:srgbClr val="FFFFFF"/>
              </a:buClr>
              <a:buFont typeface="Calibri"/>
              <a:defRPr sz="4200" b="1">
                <a:uFill>
                  <a:solidFill>
                    <a:srgbClr val="000000"/>
                  </a:solidFill>
                </a:uFill>
                <a:latin typeface="+mn-lt"/>
                <a:ea typeface="+mn-ea"/>
                <a:cs typeface="+mn-cs"/>
                <a:sym typeface="Myriad Pro Condensed"/>
              </a:defRPr>
            </a:lvl1pPr>
          </a:lstStyle>
          <a:p>
            <a:pPr>
              <a:defRPr>
                <a:uFillTx/>
              </a:defRPr>
            </a:pPr>
            <a:r>
              <a:rPr>
                <a:uFill>
                  <a:solidFill>
                    <a:srgbClr val="000000"/>
                  </a:solidFill>
                </a:uFill>
              </a:rPr>
              <a:t>Figure highlights data touched as part of transaction</a:t>
            </a:r>
          </a:p>
        </p:txBody>
      </p:sp>
    </p:spTree>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6" name="Shape 486"/>
          <p:cNvSpPr/>
          <p:nvPr/>
        </p:nvSpPr>
        <p:spPr>
          <a:xfrm>
            <a:off x="914400" y="184149"/>
            <a:ext cx="16459200" cy="14478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lstStyle>
            <a:lvl1pPr algn="l">
              <a:buClr>
                <a:srgbClr val="FFFFFF"/>
              </a:buClr>
              <a:buFont typeface="Calibri"/>
              <a:defRPr sz="8800" b="1">
                <a:uFill>
                  <a:solidFill>
                    <a:srgbClr val="000000"/>
                  </a:solidFill>
                </a:uFill>
                <a:latin typeface="+mn-lt"/>
                <a:ea typeface="+mn-ea"/>
                <a:cs typeface="+mn-cs"/>
                <a:sym typeface="Myriad Pro Condensed"/>
              </a:defRPr>
            </a:lvl1pPr>
          </a:lstStyle>
          <a:p>
            <a:r>
              <a:t>Transactions example #2</a:t>
            </a:r>
          </a:p>
        </p:txBody>
      </p:sp>
      <p:sp>
        <p:nvSpPr>
          <p:cNvPr id="487" name="Shape 487"/>
          <p:cNvSpPr/>
          <p:nvPr/>
        </p:nvSpPr>
        <p:spPr>
          <a:xfrm>
            <a:off x="8229600" y="2743200"/>
            <a:ext cx="1828800" cy="1828800"/>
          </a:xfrm>
          <a:prstGeom prst="ellipse">
            <a:avLst/>
          </a:prstGeom>
          <a:ln w="127000">
            <a:solidFill>
              <a:srgbClr val="FFAA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88" name="Shape 488"/>
          <p:cNvSpPr/>
          <p:nvPr/>
        </p:nvSpPr>
        <p:spPr>
          <a:xfrm>
            <a:off x="8945300" y="33591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1</a:t>
            </a:r>
          </a:p>
        </p:txBody>
      </p:sp>
      <p:sp>
        <p:nvSpPr>
          <p:cNvPr id="489" name="Shape 489"/>
          <p:cNvSpPr/>
          <p:nvPr/>
        </p:nvSpPr>
        <p:spPr>
          <a:xfrm>
            <a:off x="1676400" y="54864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90" name="Shape 490"/>
          <p:cNvSpPr/>
          <p:nvPr/>
        </p:nvSpPr>
        <p:spPr>
          <a:xfrm>
            <a:off x="5486400" y="54864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91" name="Shape 491"/>
          <p:cNvSpPr/>
          <p:nvPr/>
        </p:nvSpPr>
        <p:spPr>
          <a:xfrm>
            <a:off x="14630400" y="5334000"/>
            <a:ext cx="1828800" cy="18288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92" name="Shape 492"/>
          <p:cNvSpPr/>
          <p:nvPr/>
        </p:nvSpPr>
        <p:spPr>
          <a:xfrm>
            <a:off x="9144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93" name="Shape 493"/>
          <p:cNvSpPr/>
          <p:nvPr/>
        </p:nvSpPr>
        <p:spPr>
          <a:xfrm>
            <a:off x="27432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94" name="Shape 494"/>
          <p:cNvSpPr/>
          <p:nvPr/>
        </p:nvSpPr>
        <p:spPr>
          <a:xfrm>
            <a:off x="48768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95" name="Shape 495"/>
          <p:cNvSpPr/>
          <p:nvPr/>
        </p:nvSpPr>
        <p:spPr>
          <a:xfrm>
            <a:off x="6705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96" name="Shape 496"/>
          <p:cNvSpPr/>
          <p:nvPr/>
        </p:nvSpPr>
        <p:spPr>
          <a:xfrm>
            <a:off x="10820400" y="5334000"/>
            <a:ext cx="1828800" cy="1828800"/>
          </a:xfrm>
          <a:prstGeom prst="ellipse">
            <a:avLst/>
          </a:prstGeom>
          <a:ln w="127000">
            <a:solidFill>
              <a:srgbClr val="FFAA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97" name="Shape 497"/>
          <p:cNvSpPr/>
          <p:nvPr/>
        </p:nvSpPr>
        <p:spPr>
          <a:xfrm>
            <a:off x="11536100" y="5949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2</a:t>
            </a:r>
          </a:p>
        </p:txBody>
      </p:sp>
      <p:sp>
        <p:nvSpPr>
          <p:cNvPr id="498" name="Shape 498"/>
          <p:cNvSpPr/>
          <p:nvPr/>
        </p:nvSpPr>
        <p:spPr>
          <a:xfrm>
            <a:off x="10210800" y="8229600"/>
            <a:ext cx="1371600" cy="1371600"/>
          </a:xfrm>
          <a:prstGeom prst="ellipse">
            <a:avLst/>
          </a:prstGeom>
          <a:ln w="127000">
            <a:solidFill>
              <a:srgbClr val="FFAA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499" name="Shape 499"/>
          <p:cNvSpPr/>
          <p:nvPr/>
        </p:nvSpPr>
        <p:spPr>
          <a:xfrm>
            <a:off x="10697900" y="8616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3</a:t>
            </a:r>
          </a:p>
        </p:txBody>
      </p:sp>
      <p:sp>
        <p:nvSpPr>
          <p:cNvPr id="500" name="Shape 500"/>
          <p:cNvSpPr/>
          <p:nvPr/>
        </p:nvSpPr>
        <p:spPr>
          <a:xfrm>
            <a:off x="12039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501" name="Shape 501"/>
          <p:cNvSpPr/>
          <p:nvPr/>
        </p:nvSpPr>
        <p:spPr>
          <a:xfrm>
            <a:off x="12526700" y="8616950"/>
            <a:ext cx="397400" cy="596900"/>
          </a:xfrm>
          <a:prstGeom prst="rect">
            <a:avLst/>
          </a:prstGeom>
          <a:ln w="12700">
            <a:miter lim="400000"/>
          </a:ln>
          <a:extLst>
            <a:ext uri="{C572A759-6A51-4108-AA02-DFA0A04FC94B}">
              <ma14:wrappingTextBoxFlag xmlns:ma14="http://schemas.microsoft.com/office/mac/drawingml/2011/main" xmlns="" val="1"/>
            </a:ext>
          </a:extLst>
        </p:spPr>
        <p:txBody>
          <a:bodyPr wrap="none" lIns="38100" tIns="38100" rIns="38100" bIns="38100" anchor="ctr">
            <a:spAutoFit/>
          </a:bodyPr>
          <a:lstStyle>
            <a:lvl1pPr marL="79898" marR="79898">
              <a:buClr>
                <a:srgbClr val="FFFFFF"/>
              </a:buClr>
              <a:buFont typeface="Calibri"/>
              <a:defRPr sz="3600">
                <a:uFill>
                  <a:solidFill>
                    <a:srgbClr val="000000"/>
                  </a:solidFill>
                </a:uFill>
              </a:defRPr>
            </a:lvl1pPr>
          </a:lstStyle>
          <a:p>
            <a:r>
              <a:t>4</a:t>
            </a:r>
          </a:p>
        </p:txBody>
      </p:sp>
      <p:sp>
        <p:nvSpPr>
          <p:cNvPr id="502" name="Shape 502"/>
          <p:cNvSpPr/>
          <p:nvPr/>
        </p:nvSpPr>
        <p:spPr>
          <a:xfrm>
            <a:off x="140208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503" name="Shape 503"/>
          <p:cNvSpPr/>
          <p:nvPr/>
        </p:nvSpPr>
        <p:spPr>
          <a:xfrm>
            <a:off x="15849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504" name="Shape 504"/>
          <p:cNvSpPr/>
          <p:nvPr/>
        </p:nvSpPr>
        <p:spPr>
          <a:xfrm flipH="1">
            <a:off x="2590800" y="4572000"/>
            <a:ext cx="65532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505" name="Shape 505"/>
          <p:cNvSpPr/>
          <p:nvPr/>
        </p:nvSpPr>
        <p:spPr>
          <a:xfrm>
            <a:off x="9144000" y="4572000"/>
            <a:ext cx="64008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506" name="Shape 506"/>
          <p:cNvSpPr/>
          <p:nvPr/>
        </p:nvSpPr>
        <p:spPr>
          <a:xfrm flipH="1">
            <a:off x="6400800" y="4572000"/>
            <a:ext cx="27432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507" name="Shape 507"/>
          <p:cNvSpPr/>
          <p:nvPr/>
        </p:nvSpPr>
        <p:spPr>
          <a:xfrm flipH="1" flipV="1">
            <a:off x="9144000" y="4572000"/>
            <a:ext cx="25908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508" name="Shape 508"/>
          <p:cNvSpPr/>
          <p:nvPr/>
        </p:nvSpPr>
        <p:spPr>
          <a:xfrm flipH="1">
            <a:off x="1524000" y="7315200"/>
            <a:ext cx="10668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509" name="Shape 509"/>
          <p:cNvSpPr/>
          <p:nvPr/>
        </p:nvSpPr>
        <p:spPr>
          <a:xfrm flipH="1" flipV="1">
            <a:off x="2590800" y="73152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510" name="Shape 510"/>
          <p:cNvSpPr/>
          <p:nvPr/>
        </p:nvSpPr>
        <p:spPr>
          <a:xfrm flipH="1" flipV="1">
            <a:off x="6664325" y="7419975"/>
            <a:ext cx="650875" cy="657225"/>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511" name="Shape 511"/>
          <p:cNvSpPr/>
          <p:nvPr/>
        </p:nvSpPr>
        <p:spPr>
          <a:xfrm flipH="1" flipV="1">
            <a:off x="11734800" y="71628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512" name="Shape 512"/>
          <p:cNvSpPr/>
          <p:nvPr/>
        </p:nvSpPr>
        <p:spPr>
          <a:xfrm flipH="1" flipV="1">
            <a:off x="15544800" y="7162800"/>
            <a:ext cx="762000" cy="9144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513" name="Shape 513"/>
          <p:cNvSpPr/>
          <p:nvPr/>
        </p:nvSpPr>
        <p:spPr>
          <a:xfrm flipH="1">
            <a:off x="5597525" y="7315200"/>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514" name="Shape 514"/>
          <p:cNvSpPr/>
          <p:nvPr/>
        </p:nvSpPr>
        <p:spPr>
          <a:xfrm flipH="1">
            <a:off x="10798175" y="7378700"/>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515" name="Shape 515"/>
          <p:cNvSpPr/>
          <p:nvPr/>
        </p:nvSpPr>
        <p:spPr>
          <a:xfrm flipH="1">
            <a:off x="14630400" y="7362825"/>
            <a:ext cx="762000" cy="762000"/>
          </a:xfrm>
          <a:prstGeom prst="line">
            <a:avLst/>
          </a:prstGeom>
          <a:ln w="57150" cap="rnd">
            <a:solidFill>
              <a:srgbClr val="000000"/>
            </a:solidFill>
            <a:prstDash val="sysDot"/>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516" name="Shape 516"/>
          <p:cNvSpPr/>
          <p:nvPr/>
        </p:nvSpPr>
        <p:spPr>
          <a:xfrm>
            <a:off x="111453" y="13192760"/>
            <a:ext cx="3772714" cy="46228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buClr>
                <a:srgbClr val="FFFFFF"/>
              </a:buClr>
              <a:buFont typeface="Calibri"/>
              <a:defRPr sz="2800" b="1">
                <a:uFill>
                  <a:solidFill>
                    <a:srgbClr val="000000"/>
                  </a:solidFill>
                </a:uFill>
                <a:latin typeface="+mn-lt"/>
                <a:ea typeface="+mn-ea"/>
                <a:cs typeface="+mn-cs"/>
                <a:sym typeface="Myriad Pro Condensed"/>
              </a:defRPr>
            </a:lvl1pPr>
          </a:lstStyle>
          <a:p>
            <a:pPr>
              <a:defRPr>
                <a:uFillTx/>
              </a:defRPr>
            </a:pPr>
            <a:r>
              <a:rPr>
                <a:uFill>
                  <a:solidFill>
                    <a:srgbClr val="000000"/>
                  </a:solidFill>
                </a:uFill>
              </a:rPr>
              <a:t>Slide credit: Austen McDonald</a:t>
            </a:r>
          </a:p>
        </p:txBody>
      </p:sp>
      <p:sp>
        <p:nvSpPr>
          <p:cNvPr id="517" name="Shape 517"/>
          <p:cNvSpPr/>
          <p:nvPr/>
        </p:nvSpPr>
        <p:spPr>
          <a:xfrm>
            <a:off x="1870579" y="10407650"/>
            <a:ext cx="2839594" cy="69850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a:buClr>
                <a:srgbClr val="F4BB00"/>
              </a:buClr>
              <a:buFont typeface="Calibri"/>
              <a:defRPr sz="4600" b="1">
                <a:solidFill>
                  <a:srgbClr val="FFAA00"/>
                </a:solidFill>
                <a:uFill>
                  <a:solidFill>
                    <a:srgbClr val="FFAA00"/>
                  </a:solidFill>
                </a:uFill>
                <a:latin typeface="+mn-lt"/>
                <a:ea typeface="+mn-ea"/>
                <a:cs typeface="+mn-cs"/>
                <a:sym typeface="Myriad Pro Condensed"/>
              </a:defRPr>
            </a:lvl1pPr>
          </a:lstStyle>
          <a:p>
            <a:r>
              <a:t>Transaction A</a:t>
            </a:r>
          </a:p>
        </p:txBody>
      </p:sp>
      <p:sp>
        <p:nvSpPr>
          <p:cNvPr id="518" name="Shape 518"/>
          <p:cNvSpPr/>
          <p:nvPr/>
        </p:nvSpPr>
        <p:spPr>
          <a:xfrm>
            <a:off x="1876688" y="11017250"/>
            <a:ext cx="2607083" cy="69850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a:buClr>
                <a:srgbClr val="FFFFFF"/>
              </a:buClr>
              <a:buFont typeface="Calibri"/>
              <a:defRPr sz="4600" b="1">
                <a:uFill>
                  <a:solidFill>
                    <a:srgbClr val="000000"/>
                  </a:solidFill>
                </a:uFill>
                <a:latin typeface="+mn-lt"/>
                <a:ea typeface="+mn-ea"/>
                <a:cs typeface="+mn-cs"/>
                <a:sym typeface="Myriad Pro Condensed"/>
              </a:defRPr>
            </a:lvl1pPr>
          </a:lstStyle>
          <a:p>
            <a:r>
              <a:t>READ: 1, 2, 3</a:t>
            </a:r>
          </a:p>
        </p:txBody>
      </p:sp>
      <p:sp>
        <p:nvSpPr>
          <p:cNvPr id="519" name="Shape 519"/>
          <p:cNvSpPr/>
          <p:nvPr/>
        </p:nvSpPr>
        <p:spPr>
          <a:xfrm>
            <a:off x="1875056" y="11655425"/>
            <a:ext cx="1868070" cy="69850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a:buClr>
                <a:srgbClr val="FFFFFF"/>
              </a:buClr>
              <a:buFont typeface="Calibri"/>
              <a:defRPr sz="4600" b="1">
                <a:uFill>
                  <a:solidFill>
                    <a:srgbClr val="000000"/>
                  </a:solidFill>
                </a:uFill>
                <a:latin typeface="+mn-lt"/>
                <a:ea typeface="+mn-ea"/>
                <a:cs typeface="+mn-cs"/>
                <a:sym typeface="Myriad Pro Condensed"/>
              </a:defRPr>
            </a:lvl1pPr>
          </a:lstStyle>
          <a:p>
            <a:r>
              <a:t>WRITE: 3</a:t>
            </a:r>
          </a:p>
        </p:txBody>
      </p:sp>
      <p:sp>
        <p:nvSpPr>
          <p:cNvPr id="520" name="Shape 520"/>
          <p:cNvSpPr/>
          <p:nvPr/>
        </p:nvSpPr>
        <p:spPr>
          <a:xfrm>
            <a:off x="10579100" y="8613775"/>
            <a:ext cx="609600" cy="609600"/>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699" y="9117"/>
                  <a:pt x="2699" y="10799"/>
                </a:cubicBezTo>
                <a:cubicBezTo>
                  <a:pt x="2700" y="15273"/>
                  <a:pt x="6326" y="18900"/>
                  <a:pt x="10800" y="18900"/>
                </a:cubicBezTo>
                <a:cubicBezTo>
                  <a:pt x="12482" y="18900"/>
                  <a:pt x="14122" y="18376"/>
                  <a:pt x="15493" y="17401"/>
                </a:cubicBezTo>
                <a:lnTo>
                  <a:pt x="4198" y="6106"/>
                </a:lnTo>
                <a:close/>
              </a:path>
            </a:pathLst>
          </a:custGeom>
          <a:solidFill>
            <a:schemeClr val="accent5"/>
          </a:solidFill>
          <a:ln w="12700">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521" name="Shape 521"/>
          <p:cNvSpPr/>
          <p:nvPr/>
        </p:nvSpPr>
        <p:spPr>
          <a:xfrm>
            <a:off x="5563651" y="10394950"/>
            <a:ext cx="2854199" cy="69850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a:buClr>
                <a:srgbClr val="4349AA"/>
              </a:buClr>
              <a:buFont typeface="Calibri"/>
              <a:defRPr sz="4600" b="1">
                <a:solidFill>
                  <a:srgbClr val="3A88FE"/>
                </a:solidFill>
                <a:uFill>
                  <a:solidFill>
                    <a:srgbClr val="3A88FE"/>
                  </a:solidFill>
                </a:uFill>
                <a:latin typeface="+mn-lt"/>
                <a:ea typeface="+mn-ea"/>
                <a:cs typeface="+mn-cs"/>
                <a:sym typeface="Myriad Pro Condensed"/>
              </a:defRPr>
            </a:lvl1pPr>
          </a:lstStyle>
          <a:p>
            <a:r>
              <a:t>Transaction B</a:t>
            </a:r>
          </a:p>
        </p:txBody>
      </p:sp>
      <p:sp>
        <p:nvSpPr>
          <p:cNvPr id="522" name="Shape 522"/>
          <p:cNvSpPr/>
          <p:nvPr/>
        </p:nvSpPr>
        <p:spPr>
          <a:xfrm>
            <a:off x="5576103" y="11004550"/>
            <a:ext cx="2607082" cy="69850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a:buClr>
                <a:srgbClr val="FFFFFF"/>
              </a:buClr>
              <a:buFont typeface="Calibri"/>
              <a:defRPr sz="4600" b="1">
                <a:uFill>
                  <a:solidFill>
                    <a:srgbClr val="000000"/>
                  </a:solidFill>
                </a:uFill>
                <a:latin typeface="+mn-lt"/>
                <a:ea typeface="+mn-ea"/>
                <a:cs typeface="+mn-cs"/>
                <a:sym typeface="Myriad Pro Condensed"/>
              </a:defRPr>
            </a:lvl1pPr>
          </a:lstStyle>
          <a:p>
            <a:r>
              <a:t>READ: 1, 2, 3</a:t>
            </a:r>
          </a:p>
        </p:txBody>
      </p:sp>
      <p:sp>
        <p:nvSpPr>
          <p:cNvPr id="523" name="Shape 523"/>
          <p:cNvSpPr/>
          <p:nvPr/>
        </p:nvSpPr>
        <p:spPr>
          <a:xfrm>
            <a:off x="5574614" y="11668125"/>
            <a:ext cx="1868070" cy="69850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lgn="l">
              <a:buClr>
                <a:srgbClr val="FFFFFF"/>
              </a:buClr>
              <a:buFont typeface="Calibri"/>
              <a:defRPr sz="4600" b="1">
                <a:uFill>
                  <a:solidFill>
                    <a:srgbClr val="000000"/>
                  </a:solidFill>
                </a:uFill>
                <a:latin typeface="+mn-lt"/>
                <a:ea typeface="+mn-ea"/>
                <a:cs typeface="+mn-cs"/>
                <a:sym typeface="Myriad Pro Condensed"/>
              </a:defRPr>
            </a:lvl1pPr>
          </a:lstStyle>
          <a:p>
            <a:r>
              <a:t>WRITE: 3</a:t>
            </a:r>
          </a:p>
        </p:txBody>
      </p:sp>
      <p:sp>
        <p:nvSpPr>
          <p:cNvPr id="524" name="Shape 524"/>
          <p:cNvSpPr/>
          <p:nvPr/>
        </p:nvSpPr>
        <p:spPr>
          <a:xfrm>
            <a:off x="8229600" y="2743200"/>
            <a:ext cx="1828800" cy="1828800"/>
          </a:xfrm>
          <a:prstGeom prst="ellipse">
            <a:avLst/>
          </a:prstGeom>
          <a:ln w="127000">
            <a:solidFill>
              <a:srgbClr val="0061FF"/>
            </a:solidFill>
            <a:prstDash val="dash"/>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525" name="Shape 525"/>
          <p:cNvSpPr/>
          <p:nvPr/>
        </p:nvSpPr>
        <p:spPr>
          <a:xfrm>
            <a:off x="10820400" y="5334000"/>
            <a:ext cx="1828800" cy="1828800"/>
          </a:xfrm>
          <a:prstGeom prst="ellipse">
            <a:avLst/>
          </a:prstGeom>
          <a:ln w="127000">
            <a:solidFill>
              <a:srgbClr val="0061FF"/>
            </a:solidFill>
            <a:prstDash val="dash"/>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526" name="Shape 526"/>
          <p:cNvSpPr/>
          <p:nvPr/>
        </p:nvSpPr>
        <p:spPr>
          <a:xfrm>
            <a:off x="12039600" y="8229600"/>
            <a:ext cx="1371600" cy="1371600"/>
          </a:xfrm>
          <a:prstGeom prst="ellipse">
            <a:avLst/>
          </a:prstGeom>
          <a:ln w="76200">
            <a:solidFill>
              <a:srgbClr val="000000"/>
            </a:solidFill>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527" name="Shape 527"/>
          <p:cNvSpPr/>
          <p:nvPr/>
        </p:nvSpPr>
        <p:spPr>
          <a:xfrm>
            <a:off x="9493818" y="10344150"/>
            <a:ext cx="8153401" cy="23495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p>
            <a:pPr algn="l">
              <a:buClr>
                <a:srgbClr val="FFFFFF"/>
              </a:buClr>
              <a:buFont typeface="Calibri"/>
              <a:defRPr b="1">
                <a:latin typeface="+mn-lt"/>
                <a:ea typeface="+mn-ea"/>
                <a:cs typeface="+mn-cs"/>
                <a:sym typeface="Myriad Pro Condensed"/>
              </a:defRPr>
            </a:pPr>
            <a:r>
              <a:rPr>
                <a:uFill>
                  <a:solidFill>
                    <a:srgbClr val="000000"/>
                  </a:solidFill>
                </a:uFill>
              </a:rPr>
              <a:t>Conflicts exist: transactions must be serialized </a:t>
            </a:r>
          </a:p>
          <a:p>
            <a:pPr algn="l">
              <a:buClr>
                <a:srgbClr val="FFFFFF"/>
              </a:buClr>
              <a:buFont typeface="Calibri"/>
              <a:defRPr sz="4200" b="1">
                <a:latin typeface="+mn-lt"/>
                <a:ea typeface="+mn-ea"/>
                <a:cs typeface="+mn-cs"/>
                <a:sym typeface="Myriad Pro Condensed"/>
              </a:defRPr>
            </a:pPr>
            <a:r>
              <a:rPr>
                <a:uFill>
                  <a:solidFill>
                    <a:srgbClr val="000000"/>
                  </a:solidFill>
                </a:uFill>
              </a:rPr>
              <a:t>(both transactions write to node 3)</a:t>
            </a:r>
          </a:p>
        </p:txBody>
      </p:sp>
      <p:sp>
        <p:nvSpPr>
          <p:cNvPr id="528" name="Shape 528"/>
          <p:cNvSpPr/>
          <p:nvPr/>
        </p:nvSpPr>
        <p:spPr>
          <a:xfrm>
            <a:off x="10210800" y="8229600"/>
            <a:ext cx="1371600" cy="1371600"/>
          </a:xfrm>
          <a:prstGeom prst="ellipse">
            <a:avLst/>
          </a:prstGeom>
          <a:ln w="127000">
            <a:solidFill>
              <a:srgbClr val="0061FF"/>
            </a:solidFill>
            <a:prstDash val="dash"/>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529" name="Shape 529"/>
          <p:cNvSpPr/>
          <p:nvPr/>
        </p:nvSpPr>
        <p:spPr>
          <a:xfrm>
            <a:off x="985844" y="1644650"/>
            <a:ext cx="9740901" cy="6477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algn="l">
              <a:buClr>
                <a:srgbClr val="FFFFFF"/>
              </a:buClr>
              <a:buFont typeface="Calibri"/>
              <a:defRPr sz="4200" b="1">
                <a:uFill>
                  <a:solidFill>
                    <a:srgbClr val="000000"/>
                  </a:solidFill>
                </a:uFill>
                <a:latin typeface="+mn-lt"/>
                <a:ea typeface="+mn-ea"/>
                <a:cs typeface="+mn-cs"/>
                <a:sym typeface="Myriad Pro Condensed"/>
              </a:defRPr>
            </a:lvl1pPr>
          </a:lstStyle>
          <a:p>
            <a:pPr>
              <a:defRPr>
                <a:uFillTx/>
              </a:defRPr>
            </a:pPr>
            <a:r>
              <a:rPr>
                <a:uFill>
                  <a:solidFill>
                    <a:srgbClr val="000000"/>
                  </a:solidFill>
                </a:uFill>
              </a:rPr>
              <a:t>(Both transactions modify node 3)</a:t>
            </a:r>
          </a:p>
        </p:txBody>
      </p:sp>
    </p:spTree>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3" name="Shape 533"/>
          <p:cNvSpPr>
            <a:spLocks noGrp="1"/>
          </p:cNvSpPr>
          <p:nvPr>
            <p:ph type="title"/>
          </p:nvPr>
        </p:nvSpPr>
        <p:spPr>
          <a:xfrm>
            <a:off x="584200" y="203200"/>
            <a:ext cx="16764000" cy="1397000"/>
          </a:xfrm>
          <a:prstGeom prst="rect">
            <a:avLst/>
          </a:prstGeom>
        </p:spPr>
        <p:txBody>
          <a:bodyPr/>
          <a:lstStyle>
            <a:lvl1pPr>
              <a:defRPr>
                <a:effectLst>
                  <a:outerShdw blurRad="12700" dist="25400" dir="2700000" rotWithShape="0">
                    <a:srgbClr val="CBCBCB"/>
                  </a:outerShdw>
                </a:effectLst>
                <a:uFill>
                  <a:solidFill>
                    <a:srgbClr val="000000"/>
                  </a:solidFill>
                </a:uFill>
              </a:defRPr>
            </a:lvl1pPr>
          </a:lstStyle>
          <a:p>
            <a:r>
              <a:t>Performance: locks vs. transactions</a:t>
            </a:r>
          </a:p>
        </p:txBody>
      </p:sp>
      <p:graphicFrame>
        <p:nvGraphicFramePr>
          <p:cNvPr id="534" name="Chart 534"/>
          <p:cNvGraphicFramePr/>
          <p:nvPr/>
        </p:nvGraphicFramePr>
        <p:xfrm>
          <a:off x="3567509" y="2573910"/>
          <a:ext cx="10064565" cy="497328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35" name="Chart 535"/>
          <p:cNvGraphicFramePr/>
          <p:nvPr/>
        </p:nvGraphicFramePr>
        <p:xfrm>
          <a:off x="3567509" y="8096626"/>
          <a:ext cx="10013765" cy="4940149"/>
        </p:xfrm>
        <a:graphic>
          <a:graphicData uri="http://schemas.openxmlformats.org/drawingml/2006/chart">
            <c:chart xmlns:c="http://schemas.openxmlformats.org/drawingml/2006/chart" xmlns:r="http://schemas.openxmlformats.org/officeDocument/2006/relationships" r:id="rId3"/>
          </a:graphicData>
        </a:graphic>
      </p:graphicFrame>
      <p:sp>
        <p:nvSpPr>
          <p:cNvPr id="536" name="Shape 536"/>
          <p:cNvSpPr/>
          <p:nvPr/>
        </p:nvSpPr>
        <p:spPr>
          <a:xfrm rot="16200000">
            <a:off x="1066800" y="10186987"/>
            <a:ext cx="4013200" cy="6604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a:spcBef>
                <a:spcPts val="2300"/>
              </a:spcBef>
              <a:buClr>
                <a:srgbClr val="000000"/>
              </a:buClr>
              <a:buFont typeface="Arial"/>
              <a:defRPr sz="4000" b="1">
                <a:uFill>
                  <a:solidFill>
                    <a:srgbClr val="000000"/>
                  </a:solidFill>
                </a:uFill>
                <a:latin typeface="Arial"/>
                <a:ea typeface="Arial"/>
                <a:cs typeface="Arial"/>
                <a:sym typeface="Arial"/>
              </a:defRPr>
            </a:lvl1pPr>
          </a:lstStyle>
          <a:p>
            <a:r>
              <a:t>Balanced Tree</a:t>
            </a:r>
          </a:p>
        </p:txBody>
      </p:sp>
      <p:sp>
        <p:nvSpPr>
          <p:cNvPr id="537" name="Shape 537"/>
          <p:cNvSpPr/>
          <p:nvPr/>
        </p:nvSpPr>
        <p:spPr>
          <a:xfrm rot="16200000">
            <a:off x="1089025" y="4354512"/>
            <a:ext cx="3810000" cy="6604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a:spcBef>
                <a:spcPts val="2300"/>
              </a:spcBef>
              <a:buClr>
                <a:srgbClr val="000000"/>
              </a:buClr>
              <a:buFont typeface="Arial"/>
              <a:defRPr sz="4000" b="1">
                <a:uFill>
                  <a:solidFill>
                    <a:srgbClr val="000000"/>
                  </a:solidFill>
                </a:uFill>
                <a:latin typeface="Arial"/>
                <a:ea typeface="Arial"/>
                <a:cs typeface="Arial"/>
                <a:sym typeface="Arial"/>
              </a:defRPr>
            </a:lvl1pPr>
          </a:lstStyle>
          <a:p>
            <a:r>
              <a:t>HashMap</a:t>
            </a:r>
          </a:p>
        </p:txBody>
      </p:sp>
      <p:sp>
        <p:nvSpPr>
          <p:cNvPr id="538" name="Shape 538"/>
          <p:cNvSpPr/>
          <p:nvPr/>
        </p:nvSpPr>
        <p:spPr>
          <a:xfrm>
            <a:off x="13017500" y="1614170"/>
            <a:ext cx="5207000" cy="110236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algn="l">
              <a:buClr>
                <a:srgbClr val="000000"/>
              </a:buClr>
              <a:buFont typeface="Arial"/>
              <a:defRPr sz="3600" b="1">
                <a:latin typeface="+mn-lt"/>
                <a:ea typeface="+mn-ea"/>
                <a:cs typeface="+mn-cs"/>
                <a:sym typeface="Myriad Pro Condensed"/>
              </a:defRPr>
            </a:lvl1pPr>
          </a:lstStyle>
          <a:p>
            <a:r>
              <a:t>“TCC” is a TM system implemented in hardware</a:t>
            </a:r>
          </a:p>
        </p:txBody>
      </p:sp>
      <p:sp>
        <p:nvSpPr>
          <p:cNvPr id="539" name="Shape 539"/>
          <p:cNvSpPr/>
          <p:nvPr/>
        </p:nvSpPr>
        <p:spPr>
          <a:xfrm flipV="1">
            <a:off x="11291149" y="1955799"/>
            <a:ext cx="1612051" cy="527041"/>
          </a:xfrm>
          <a:prstGeom prst="line">
            <a:avLst/>
          </a:prstGeom>
          <a:ln w="50800">
            <a:solidFill>
              <a:srgbClr val="000000"/>
            </a:solidFill>
            <a:miter lim="400000"/>
            <a:headEnd type="triangle"/>
          </a:ln>
        </p:spPr>
        <p:txBody>
          <a:bodyPr lIns="50800" tIns="50800" rIns="50800" bIns="50800" anchor="ctr"/>
          <a:lstStyle/>
          <a:p>
            <a:pPr algn="l" defTabSz="457200">
              <a:defRPr sz="1200">
                <a:latin typeface="Helvetica"/>
                <a:ea typeface="Helvetica"/>
                <a:cs typeface="Helvetica"/>
                <a:sym typeface="Helvetica"/>
              </a:defRPr>
            </a:pPr>
            <a:endParaRPr/>
          </a:p>
        </p:txBody>
      </p:sp>
    </p:spTree>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1" name="Shape 541"/>
          <p:cNvSpPr>
            <a:spLocks noGrp="1"/>
          </p:cNvSpPr>
          <p:nvPr>
            <p:ph type="title"/>
          </p:nvPr>
        </p:nvSpPr>
        <p:spPr>
          <a:prstGeom prst="rect">
            <a:avLst/>
          </a:prstGeom>
        </p:spPr>
        <p:txBody>
          <a:bodyPr/>
          <a:lstStyle>
            <a:lvl1pPr>
              <a:defRPr>
                <a:effectLst>
                  <a:outerShdw blurRad="12700" dist="25400" dir="2700000" rotWithShape="0">
                    <a:srgbClr val="CBCBCB"/>
                  </a:outerShdw>
                </a:effectLst>
                <a:uFill>
                  <a:solidFill>
                    <a:srgbClr val="000000"/>
                  </a:solidFill>
                </a:uFill>
              </a:defRPr>
            </a:lvl1pPr>
          </a:lstStyle>
          <a:p>
            <a:r>
              <a:t>Failure atomicity: locks</a:t>
            </a:r>
          </a:p>
        </p:txBody>
      </p:sp>
      <p:sp>
        <p:nvSpPr>
          <p:cNvPr id="542" name="Shape 542"/>
          <p:cNvSpPr>
            <a:spLocks noGrp="1"/>
          </p:cNvSpPr>
          <p:nvPr>
            <p:ph type="body" idx="1"/>
          </p:nvPr>
        </p:nvSpPr>
        <p:spPr>
          <a:xfrm>
            <a:off x="838200" y="9307546"/>
            <a:ext cx="16154400" cy="3962400"/>
          </a:xfrm>
          <a:prstGeom prst="rect">
            <a:avLst/>
          </a:prstGeom>
        </p:spPr>
        <p:txBody>
          <a:bodyPr/>
          <a:lstStyle/>
          <a:p>
            <a:pPr>
              <a:spcBef>
                <a:spcPts val="600"/>
              </a:spcBef>
            </a:pPr>
            <a:r>
              <a:t>Complexity of manually catching exceptions</a:t>
            </a:r>
          </a:p>
          <a:p>
            <a:pPr marL="1276350" lvl="1" indent="-476250">
              <a:spcBef>
                <a:spcPts val="600"/>
              </a:spcBef>
              <a:defRPr sz="4200"/>
            </a:pPr>
            <a:r>
              <a:t>Programmer provides “undo” code on a case-by-case basis</a:t>
            </a:r>
          </a:p>
          <a:p>
            <a:pPr marL="1276350" lvl="1" indent="-476250">
              <a:spcBef>
                <a:spcPts val="600"/>
              </a:spcBef>
              <a:defRPr sz="4200"/>
            </a:pPr>
            <a:r>
              <a:t>Complexity: must track what to undo and how… </a:t>
            </a:r>
          </a:p>
          <a:p>
            <a:pPr marL="1276350" lvl="1" indent="-476250">
              <a:spcBef>
                <a:spcPts val="600"/>
              </a:spcBef>
              <a:defRPr sz="4200"/>
            </a:pPr>
            <a:r>
              <a:t>Some side-effects may become visible to other threads</a:t>
            </a:r>
          </a:p>
          <a:p>
            <a:pPr marL="1949450" lvl="2" indent="-476250">
              <a:spcBef>
                <a:spcPts val="600"/>
              </a:spcBef>
              <a:defRPr sz="4200"/>
            </a:pPr>
            <a:r>
              <a:t>E.g., an uncaught case can deadlock the system… </a:t>
            </a:r>
          </a:p>
        </p:txBody>
      </p:sp>
      <p:sp>
        <p:nvSpPr>
          <p:cNvPr id="543" name="Shape 543"/>
          <p:cNvSpPr/>
          <p:nvPr/>
        </p:nvSpPr>
        <p:spPr>
          <a:xfrm>
            <a:off x="1720608" y="1714315"/>
            <a:ext cx="14404055" cy="7858562"/>
          </a:xfrm>
          <a:prstGeom prst="rect">
            <a:avLst/>
          </a:prstGeom>
          <a:ln w="12700">
            <a:miter lim="400000"/>
          </a:ln>
          <a:extLst>
            <a:ext uri="{C572A759-6A51-4108-AA02-DFA0A04FC94B}">
              <ma14:wrappingTextBoxFlag xmlns:ma14="http://schemas.microsoft.com/office/mac/drawingml/2011/main" xmlns="" val="1"/>
            </a:ext>
          </a:extLst>
        </p:spPr>
        <p:txBody>
          <a:bodyPr wrap="square" lIns="50800" tIns="50800" rIns="50800" bIns="50800" anchor="ctr">
            <a:spAutoFit/>
          </a:bodyPr>
          <a:lstStyle/>
          <a:p>
            <a:pPr algn="l">
              <a:buClr>
                <a:srgbClr val="000000"/>
              </a:buClr>
              <a:buFont typeface="Courier New"/>
              <a:defRPr sz="3600" b="1">
                <a:latin typeface="Consolas"/>
                <a:ea typeface="Consolas"/>
                <a:cs typeface="Consolas"/>
                <a:sym typeface="Consolas"/>
              </a:defRPr>
            </a:pPr>
            <a:r>
              <a:rPr dirty="0"/>
              <a:t>void transfer(A, B, amount) {</a:t>
            </a:r>
          </a:p>
          <a:p>
            <a:pPr algn="l">
              <a:buClr>
                <a:srgbClr val="000000"/>
              </a:buClr>
              <a:buFont typeface="Courier New"/>
              <a:defRPr sz="3600" b="1">
                <a:solidFill>
                  <a:schemeClr val="accent5"/>
                </a:solidFill>
                <a:latin typeface="Consolas"/>
                <a:ea typeface="Consolas"/>
                <a:cs typeface="Consolas"/>
                <a:sym typeface="Consolas"/>
              </a:defRPr>
            </a:pPr>
            <a:r>
              <a:rPr dirty="0"/>
              <a:t>   </a:t>
            </a:r>
            <a:r>
              <a:rPr dirty="0">
                <a:uFill>
                  <a:solidFill>
                    <a:srgbClr val="E32400"/>
                  </a:solidFill>
                </a:uFill>
              </a:rPr>
              <a:t>synchronized(bank)</a:t>
            </a:r>
          </a:p>
          <a:p>
            <a:pPr algn="l">
              <a:buClr>
                <a:srgbClr val="000000"/>
              </a:buClr>
              <a:buFont typeface="Courier New"/>
              <a:defRPr sz="3600" b="1">
                <a:solidFill>
                  <a:schemeClr val="accent5"/>
                </a:solidFill>
                <a:latin typeface="Consolas"/>
                <a:ea typeface="Consolas"/>
                <a:cs typeface="Consolas"/>
                <a:sym typeface="Consolas"/>
              </a:defRPr>
            </a:pPr>
            <a:r>
              <a:rPr dirty="0">
                <a:uFill>
                  <a:solidFill>
                    <a:srgbClr val="E32400"/>
                  </a:solidFill>
                </a:uFill>
              </a:rPr>
              <a:t>   {</a:t>
            </a:r>
          </a:p>
          <a:p>
            <a:pPr algn="l">
              <a:buClr>
                <a:srgbClr val="000000"/>
              </a:buClr>
              <a:buFont typeface="Courier New"/>
              <a:defRPr sz="3600" b="1">
                <a:solidFill>
                  <a:schemeClr val="accent5"/>
                </a:solidFill>
                <a:latin typeface="Consolas"/>
                <a:ea typeface="Consolas"/>
                <a:cs typeface="Consolas"/>
                <a:sym typeface="Consolas"/>
              </a:defRPr>
            </a:pPr>
            <a:r>
              <a:rPr dirty="0">
                <a:uFill>
                  <a:solidFill>
                    <a:srgbClr val="E32400"/>
                  </a:solidFill>
                </a:uFill>
              </a:rPr>
              <a:t>      try {</a:t>
            </a:r>
            <a:endParaRPr lang="en-US" dirty="0">
              <a:uFill>
                <a:solidFill>
                  <a:srgbClr val="E32400"/>
                </a:solidFill>
              </a:uFill>
            </a:endParaRPr>
          </a:p>
          <a:p>
            <a:pPr algn="l">
              <a:buClr>
                <a:srgbClr val="000000"/>
              </a:buClr>
              <a:defRPr sz="3600" b="1">
                <a:solidFill>
                  <a:schemeClr val="accent5"/>
                </a:solidFill>
                <a:latin typeface="Consolas"/>
                <a:ea typeface="Consolas"/>
                <a:cs typeface="Consolas"/>
                <a:sym typeface="Consolas"/>
              </a:defRPr>
            </a:pPr>
            <a:r>
              <a:rPr lang="en-US" dirty="0"/>
              <a:t>        </a:t>
            </a:r>
            <a:r>
              <a:rPr lang="en-US" dirty="0">
                <a:solidFill>
                  <a:schemeClr val="tx1"/>
                </a:solidFill>
              </a:rPr>
              <a:t>// What if A invalid or balance too low?</a:t>
            </a:r>
            <a:endParaRPr dirty="0">
              <a:solidFill>
                <a:schemeClr val="tx1"/>
              </a:solidFill>
              <a:uFill>
                <a:solidFill>
                  <a:srgbClr val="E32400"/>
                </a:solidFill>
              </a:uFill>
            </a:endParaRPr>
          </a:p>
          <a:p>
            <a:pPr algn="l">
              <a:buClr>
                <a:srgbClr val="000000"/>
              </a:buClr>
              <a:buFont typeface="Courier New"/>
              <a:defRPr sz="3600" b="1">
                <a:latin typeface="Consolas"/>
                <a:ea typeface="Consolas"/>
                <a:cs typeface="Consolas"/>
                <a:sym typeface="Consolas"/>
              </a:defRPr>
            </a:pPr>
            <a:r>
              <a:rPr dirty="0"/>
              <a:t>	     withdraw(A, amount);</a:t>
            </a:r>
            <a:r>
              <a:rPr lang="en-US" dirty="0"/>
              <a:t> </a:t>
            </a:r>
          </a:p>
          <a:p>
            <a:pPr algn="l">
              <a:buClr>
                <a:srgbClr val="000000"/>
              </a:buClr>
              <a:buFont typeface="Courier New"/>
              <a:defRPr sz="3600" b="1">
                <a:latin typeface="Consolas"/>
                <a:ea typeface="Consolas"/>
                <a:cs typeface="Consolas"/>
                <a:sym typeface="Consolas"/>
              </a:defRPr>
            </a:pPr>
            <a:r>
              <a:rPr lang="en-US" dirty="0"/>
              <a:t>        // What if B invalid?</a:t>
            </a:r>
          </a:p>
          <a:p>
            <a:pPr algn="l">
              <a:buClr>
                <a:srgbClr val="000000"/>
              </a:buClr>
              <a:buFont typeface="Courier New"/>
              <a:defRPr sz="3600" b="1">
                <a:latin typeface="Consolas"/>
                <a:ea typeface="Consolas"/>
                <a:cs typeface="Consolas"/>
                <a:sym typeface="Consolas"/>
              </a:defRPr>
            </a:pPr>
            <a:r>
              <a:rPr lang="en-US" dirty="0"/>
              <a:t>        </a:t>
            </a:r>
            <a:r>
              <a:rPr dirty="0"/>
              <a:t>deposit(B, amount);</a:t>
            </a:r>
          </a:p>
          <a:p>
            <a:pPr algn="l">
              <a:buClr>
                <a:srgbClr val="000000"/>
              </a:buClr>
              <a:buFont typeface="Courier New"/>
              <a:defRPr sz="3600" b="1">
                <a:solidFill>
                  <a:schemeClr val="accent5"/>
                </a:solidFill>
                <a:latin typeface="Consolas"/>
                <a:ea typeface="Consolas"/>
                <a:cs typeface="Consolas"/>
                <a:sym typeface="Consolas"/>
              </a:defRPr>
            </a:pPr>
            <a:r>
              <a:rPr dirty="0"/>
              <a:t>     </a:t>
            </a:r>
            <a:r>
              <a:rPr dirty="0">
                <a:uFill>
                  <a:solidFill>
                    <a:srgbClr val="E32400"/>
                  </a:solidFill>
                </a:uFill>
              </a:rPr>
              <a:t> }</a:t>
            </a:r>
          </a:p>
          <a:p>
            <a:pPr algn="l">
              <a:buClr>
                <a:srgbClr val="000000"/>
              </a:buClr>
              <a:buFont typeface="Courier New"/>
              <a:defRPr sz="3600" b="1">
                <a:solidFill>
                  <a:schemeClr val="accent5"/>
                </a:solidFill>
                <a:latin typeface="Consolas"/>
                <a:ea typeface="Consolas"/>
                <a:cs typeface="Consolas"/>
                <a:sym typeface="Consolas"/>
              </a:defRPr>
            </a:pPr>
            <a:r>
              <a:rPr dirty="0">
                <a:uFill>
                  <a:solidFill>
                    <a:srgbClr val="E32400"/>
                  </a:solidFill>
                </a:uFill>
              </a:rPr>
              <a:t>      catch(</a:t>
            </a:r>
            <a:r>
              <a:rPr lang="en-US" dirty="0" err="1">
                <a:uFill>
                  <a:solidFill>
                    <a:srgbClr val="E32400"/>
                  </a:solidFill>
                </a:uFill>
              </a:rPr>
              <a:t>withdraw_exception</a:t>
            </a:r>
            <a:r>
              <a:rPr dirty="0">
                <a:uFill>
                  <a:solidFill>
                    <a:srgbClr val="E32400"/>
                  </a:solidFill>
                </a:uFill>
              </a:rPr>
              <a:t>) { /* undo code 1*/ }</a:t>
            </a:r>
          </a:p>
          <a:p>
            <a:pPr algn="l">
              <a:buClr>
                <a:srgbClr val="000000"/>
              </a:buClr>
              <a:buFont typeface="Courier New"/>
              <a:defRPr sz="3600" b="1">
                <a:solidFill>
                  <a:schemeClr val="accent5"/>
                </a:solidFill>
                <a:latin typeface="Consolas"/>
                <a:ea typeface="Consolas"/>
                <a:cs typeface="Consolas"/>
                <a:sym typeface="Consolas"/>
              </a:defRPr>
            </a:pPr>
            <a:r>
              <a:rPr dirty="0">
                <a:uFill>
                  <a:solidFill>
                    <a:srgbClr val="E32400"/>
                  </a:solidFill>
                </a:uFill>
              </a:rPr>
              <a:t>      catch(</a:t>
            </a:r>
            <a:r>
              <a:rPr lang="en-US" dirty="0" err="1">
                <a:uFill>
                  <a:solidFill>
                    <a:srgbClr val="E32400"/>
                  </a:solidFill>
                </a:uFill>
              </a:rPr>
              <a:t>deposit_exception</a:t>
            </a:r>
            <a:r>
              <a:rPr dirty="0">
                <a:uFill>
                  <a:solidFill>
                    <a:srgbClr val="E32400"/>
                  </a:solidFill>
                </a:uFill>
              </a:rPr>
              <a:t>) { /* undo code 2*/ }</a:t>
            </a:r>
          </a:p>
          <a:p>
            <a:pPr algn="l">
              <a:buClr>
                <a:srgbClr val="000000"/>
              </a:buClr>
              <a:buFont typeface="Courier New"/>
              <a:defRPr sz="3600" b="1">
                <a:latin typeface="Consolas"/>
                <a:ea typeface="Consolas"/>
                <a:cs typeface="Consolas"/>
                <a:sym typeface="Consolas"/>
              </a:defRPr>
            </a:pPr>
            <a:r>
              <a:rPr dirty="0"/>
              <a:t>    …</a:t>
            </a:r>
          </a:p>
          <a:p>
            <a:pPr algn="l">
              <a:buClr>
                <a:srgbClr val="000000"/>
              </a:buClr>
              <a:buFont typeface="Courier New"/>
              <a:defRPr sz="3600" b="1">
                <a:solidFill>
                  <a:schemeClr val="accent5"/>
                </a:solidFill>
                <a:latin typeface="Consolas"/>
                <a:ea typeface="Consolas"/>
                <a:cs typeface="Consolas"/>
                <a:sym typeface="Consolas"/>
              </a:defRPr>
            </a:pPr>
            <a:r>
              <a:rPr dirty="0"/>
              <a:t>   }</a:t>
            </a:r>
          </a:p>
          <a:p>
            <a:pPr algn="l">
              <a:buClr>
                <a:srgbClr val="000000"/>
              </a:buClr>
              <a:buFont typeface="Courier New"/>
              <a:defRPr sz="3600" b="1">
                <a:latin typeface="Consolas"/>
                <a:ea typeface="Consolas"/>
                <a:cs typeface="Consolas"/>
                <a:sym typeface="Consolas"/>
              </a:defRPr>
            </a:pPr>
            <a:r>
              <a:rPr dirty="0"/>
              <a:t>}</a:t>
            </a:r>
          </a:p>
        </p:txBody>
      </p:sp>
    </p:spTree>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7" name="Shape 547"/>
          <p:cNvSpPr>
            <a:spLocks noGrp="1"/>
          </p:cNvSpPr>
          <p:nvPr>
            <p:ph type="title"/>
          </p:nvPr>
        </p:nvSpPr>
        <p:spPr>
          <a:xfrm>
            <a:off x="749300" y="355600"/>
            <a:ext cx="15544800" cy="1397000"/>
          </a:xfrm>
          <a:prstGeom prst="rect">
            <a:avLst/>
          </a:prstGeom>
        </p:spPr>
        <p:txBody>
          <a:bodyPr/>
          <a:lstStyle>
            <a:lvl1pPr>
              <a:defRPr>
                <a:effectLst>
                  <a:outerShdw blurRad="12700" dist="25400" dir="2700000" rotWithShape="0">
                    <a:srgbClr val="CBCBCB"/>
                  </a:outerShdw>
                </a:effectLst>
                <a:uFill>
                  <a:solidFill>
                    <a:srgbClr val="000000"/>
                  </a:solidFill>
                </a:uFill>
              </a:defRPr>
            </a:lvl1pPr>
          </a:lstStyle>
          <a:p>
            <a:r>
              <a:t>Failure atomicity: transactions</a:t>
            </a:r>
          </a:p>
        </p:txBody>
      </p:sp>
      <p:sp>
        <p:nvSpPr>
          <p:cNvPr id="548" name="Shape 548"/>
          <p:cNvSpPr>
            <a:spLocks noGrp="1"/>
          </p:cNvSpPr>
          <p:nvPr>
            <p:ph type="body" idx="1"/>
          </p:nvPr>
        </p:nvSpPr>
        <p:spPr>
          <a:xfrm>
            <a:off x="800100" y="7124700"/>
            <a:ext cx="16154400" cy="5854700"/>
          </a:xfrm>
          <a:prstGeom prst="rect">
            <a:avLst/>
          </a:prstGeom>
        </p:spPr>
        <p:txBody>
          <a:bodyPr/>
          <a:lstStyle/>
          <a:p>
            <a:r>
              <a:t>System now responsible for processing exceptions</a:t>
            </a:r>
          </a:p>
          <a:p>
            <a:pPr marL="1276350" lvl="1" indent="-476250">
              <a:defRPr sz="4200"/>
            </a:pPr>
            <a:r>
              <a:t>All exceptions (except those explicitly managed by the programmer)</a:t>
            </a:r>
          </a:p>
          <a:p>
            <a:pPr marL="1276350" lvl="1" indent="-476250">
              <a:defRPr sz="4200"/>
            </a:pPr>
            <a:r>
              <a:t>Transaction is aborted and memory updates are undone</a:t>
            </a:r>
          </a:p>
          <a:p>
            <a:pPr marL="1276350" lvl="1" indent="-476250">
              <a:defRPr sz="4200"/>
            </a:pPr>
            <a:r>
              <a:t>Recall: a transaction either commits or it doesn’t: no partial updates are visible to other threads</a:t>
            </a:r>
          </a:p>
          <a:p>
            <a:pPr marL="1949450" lvl="2" indent="-476250">
              <a:defRPr sz="4200"/>
            </a:pPr>
            <a:r>
              <a:t>E.g., no locks held by a failing threads… </a:t>
            </a:r>
          </a:p>
        </p:txBody>
      </p:sp>
      <p:sp>
        <p:nvSpPr>
          <p:cNvPr id="549" name="Shape 549"/>
          <p:cNvSpPr/>
          <p:nvPr/>
        </p:nvSpPr>
        <p:spPr>
          <a:xfrm>
            <a:off x="1601642" y="2337396"/>
            <a:ext cx="12192001" cy="37592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p>
            <a:pPr algn="l">
              <a:buClr>
                <a:srgbClr val="000000"/>
              </a:buClr>
              <a:buFont typeface="Courier New"/>
              <a:defRPr sz="3600" b="1">
                <a:latin typeface="Consolas"/>
                <a:ea typeface="Consolas"/>
                <a:cs typeface="Consolas"/>
                <a:sym typeface="Consolas"/>
              </a:defRPr>
            </a:pPr>
            <a:r>
              <a:t>void transfer(A, B, amount)</a:t>
            </a:r>
          </a:p>
          <a:p>
            <a:pPr algn="l">
              <a:buClr>
                <a:srgbClr val="000000"/>
              </a:buClr>
              <a:buFont typeface="Courier New"/>
              <a:defRPr sz="3600" b="1">
                <a:latin typeface="Consolas"/>
                <a:ea typeface="Consolas"/>
                <a:cs typeface="Consolas"/>
                <a:sym typeface="Consolas"/>
              </a:defRPr>
            </a:pPr>
            <a:r>
              <a:t>{</a:t>
            </a:r>
          </a:p>
          <a:p>
            <a:pPr algn="l">
              <a:buClr>
                <a:srgbClr val="000000"/>
              </a:buClr>
              <a:buFont typeface="Courier New"/>
              <a:defRPr sz="3600" b="1">
                <a:solidFill>
                  <a:schemeClr val="accent5"/>
                </a:solidFill>
                <a:latin typeface="Consolas"/>
                <a:ea typeface="Consolas"/>
                <a:cs typeface="Consolas"/>
                <a:sym typeface="Consolas"/>
              </a:defRPr>
            </a:pPr>
            <a:r>
              <a:t>   </a:t>
            </a:r>
            <a:r>
              <a:rPr>
                <a:uFill>
                  <a:solidFill>
                    <a:srgbClr val="E32400"/>
                  </a:solidFill>
                </a:uFill>
              </a:rPr>
              <a:t>atomic {</a:t>
            </a:r>
          </a:p>
          <a:p>
            <a:pPr algn="l">
              <a:buClr>
                <a:srgbClr val="000000"/>
              </a:buClr>
              <a:buFont typeface="Courier New"/>
              <a:defRPr sz="3600" b="1">
                <a:latin typeface="Consolas"/>
                <a:ea typeface="Consolas"/>
                <a:cs typeface="Consolas"/>
                <a:sym typeface="Consolas"/>
              </a:defRPr>
            </a:pPr>
            <a:r>
              <a:t>	  withdraw(A, amount);</a:t>
            </a:r>
          </a:p>
          <a:p>
            <a:pPr algn="l">
              <a:buClr>
                <a:srgbClr val="000000"/>
              </a:buClr>
              <a:buFont typeface="Courier New"/>
              <a:defRPr sz="3600" b="1">
                <a:latin typeface="Consolas"/>
                <a:ea typeface="Consolas"/>
                <a:cs typeface="Consolas"/>
                <a:sym typeface="Consolas"/>
              </a:defRPr>
            </a:pPr>
            <a:r>
              <a:t>	  deposit(B, amount);  </a:t>
            </a:r>
          </a:p>
          <a:p>
            <a:pPr algn="l">
              <a:buClr>
                <a:srgbClr val="000000"/>
              </a:buClr>
              <a:buFont typeface="Courier New"/>
              <a:defRPr sz="3600" b="1">
                <a:solidFill>
                  <a:schemeClr val="accent5"/>
                </a:solidFill>
                <a:latin typeface="Consolas"/>
                <a:ea typeface="Consolas"/>
                <a:cs typeface="Consolas"/>
                <a:sym typeface="Consolas"/>
              </a:defRPr>
            </a:pPr>
            <a:r>
              <a:t>   </a:t>
            </a:r>
            <a:r>
              <a:rPr>
                <a:uFill>
                  <a:solidFill>
                    <a:srgbClr val="E32400"/>
                  </a:solidFill>
                </a:uFill>
              </a:rPr>
              <a:t>}</a:t>
            </a:r>
            <a:endParaRPr>
              <a:solidFill>
                <a:srgbClr val="E32400"/>
              </a:solidFill>
              <a:uFill>
                <a:solidFill>
                  <a:srgbClr val="E32400"/>
                </a:solidFill>
              </a:uFill>
            </a:endParaRPr>
          </a:p>
          <a:p>
            <a:pPr algn="l">
              <a:buClr>
                <a:srgbClr val="000000"/>
              </a:buClr>
              <a:buFont typeface="Courier New"/>
              <a:defRPr sz="3600" b="1">
                <a:latin typeface="Consolas"/>
                <a:ea typeface="Consolas"/>
                <a:cs typeface="Consolas"/>
                <a:sym typeface="Consolas"/>
              </a:defRPr>
            </a:pPr>
            <a:r>
              <a:rPr>
                <a:uFill>
                  <a:solidFill>
                    <a:srgbClr val="000000"/>
                  </a:solidFill>
                </a:uFill>
              </a:rPr>
              <a:t>}</a:t>
            </a: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Shape 47"/>
          <p:cNvSpPr>
            <a:spLocks noGrp="1"/>
          </p:cNvSpPr>
          <p:nvPr>
            <p:ph type="title"/>
          </p:nvPr>
        </p:nvSpPr>
        <p:spPr>
          <a:prstGeom prst="rect">
            <a:avLst/>
          </a:prstGeom>
        </p:spPr>
        <p:txBody>
          <a:bodyPr/>
          <a:lstStyle/>
          <a:p>
            <a:r>
              <a:t>What you should know</a:t>
            </a:r>
          </a:p>
        </p:txBody>
      </p:sp>
      <p:sp>
        <p:nvSpPr>
          <p:cNvPr id="48" name="Shape 48"/>
          <p:cNvSpPr>
            <a:spLocks noGrp="1"/>
          </p:cNvSpPr>
          <p:nvPr>
            <p:ph type="body" idx="1"/>
          </p:nvPr>
        </p:nvSpPr>
        <p:spPr>
          <a:xfrm>
            <a:off x="838200" y="2095500"/>
            <a:ext cx="16463723" cy="10350500"/>
          </a:xfrm>
          <a:prstGeom prst="rect">
            <a:avLst/>
          </a:prstGeom>
        </p:spPr>
        <p:txBody>
          <a:bodyPr/>
          <a:lstStyle/>
          <a:p>
            <a:pPr marL="742950" indent="-742950">
              <a:spcBef>
                <a:spcPts val="4600"/>
              </a:spcBef>
              <a:defRPr sz="5200"/>
            </a:pPr>
            <a:r>
              <a:rPr dirty="0"/>
              <a:t>What a transaction is</a:t>
            </a:r>
          </a:p>
          <a:p>
            <a:pPr marL="742950" indent="-742950">
              <a:spcBef>
                <a:spcPts val="4500"/>
              </a:spcBef>
              <a:defRPr sz="5200"/>
            </a:pPr>
            <a:r>
              <a:rPr dirty="0"/>
              <a:t>The difference (in semantics) between an </a:t>
            </a:r>
            <a:r>
              <a:rPr sz="4200" dirty="0">
                <a:latin typeface="Consolas"/>
                <a:ea typeface="Consolas"/>
                <a:cs typeface="Consolas"/>
                <a:sym typeface="Consolas"/>
              </a:rPr>
              <a:t>atomic</a:t>
            </a:r>
            <a:r>
              <a:rPr dirty="0"/>
              <a:t> code block and </a:t>
            </a:r>
            <a:r>
              <a:rPr sz="4200" dirty="0">
                <a:latin typeface="Consolas"/>
                <a:ea typeface="Consolas"/>
                <a:cs typeface="Consolas"/>
                <a:sym typeface="Consolas"/>
              </a:rPr>
              <a:t>lock/unlock</a:t>
            </a:r>
            <a:r>
              <a:rPr sz="4200" dirty="0"/>
              <a:t> </a:t>
            </a:r>
            <a:r>
              <a:rPr dirty="0"/>
              <a:t>primitives</a:t>
            </a:r>
          </a:p>
          <a:p>
            <a:pPr marL="742950" indent="-742950">
              <a:spcBef>
                <a:spcPts val="600"/>
              </a:spcBef>
              <a:defRPr sz="5200"/>
            </a:pPr>
            <a:r>
              <a:rPr dirty="0"/>
              <a:t>The basic design space of transactional memory implementations</a:t>
            </a:r>
          </a:p>
          <a:p>
            <a:pPr marL="1389742" lvl="1" indent="-589642">
              <a:spcBef>
                <a:spcPts val="600"/>
              </a:spcBef>
              <a:defRPr sz="4200"/>
            </a:pPr>
            <a:r>
              <a:rPr dirty="0"/>
              <a:t>Data versioning policy</a:t>
            </a:r>
          </a:p>
          <a:p>
            <a:pPr marL="1389742" lvl="1" indent="-589642">
              <a:spcBef>
                <a:spcPts val="600"/>
              </a:spcBef>
              <a:defRPr sz="4200"/>
            </a:pPr>
            <a:r>
              <a:rPr dirty="0"/>
              <a:t>Conflict detection policy</a:t>
            </a:r>
            <a:endParaRPr lang="en-US" dirty="0"/>
          </a:p>
          <a:p>
            <a:pPr marL="1389742" lvl="1" indent="-589642">
              <a:spcBef>
                <a:spcPts val="600"/>
              </a:spcBef>
              <a:defRPr sz="4200"/>
            </a:pPr>
            <a:r>
              <a:rPr dirty="0"/>
              <a:t>Granularity of detection</a:t>
            </a:r>
            <a:endParaRPr lang="en-US" dirty="0"/>
          </a:p>
          <a:p>
            <a:pPr marL="1389742" lvl="1" indent="-589642">
              <a:spcBef>
                <a:spcPts val="600"/>
              </a:spcBef>
              <a:defRPr sz="4200"/>
            </a:pPr>
            <a:endParaRPr dirty="0"/>
          </a:p>
          <a:p>
            <a:pPr marL="742950" indent="-742950">
              <a:defRPr sz="5200"/>
            </a:pPr>
            <a:r>
              <a:rPr dirty="0"/>
              <a:t>The basics of a hardware implementation of transactional memory (consider how it relates to the cache coherence protocol implementations we’ve discussed previously in the course)</a:t>
            </a:r>
          </a:p>
        </p:txBody>
      </p:sp>
    </p:spTree>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1" name="Shape 551"/>
          <p:cNvSpPr>
            <a:spLocks noGrp="1"/>
          </p:cNvSpPr>
          <p:nvPr>
            <p:ph type="title"/>
          </p:nvPr>
        </p:nvSpPr>
        <p:spPr>
          <a:prstGeom prst="rect">
            <a:avLst/>
          </a:prstGeom>
        </p:spPr>
        <p:txBody>
          <a:bodyPr/>
          <a:lstStyle>
            <a:lvl1pPr>
              <a:defRPr>
                <a:effectLst>
                  <a:outerShdw blurRad="12700" dist="25400" dir="2700000" rotWithShape="0">
                    <a:srgbClr val="CBCBCB"/>
                  </a:outerShdw>
                </a:effectLst>
                <a:uFill>
                  <a:solidFill>
                    <a:srgbClr val="000000"/>
                  </a:solidFill>
                </a:uFill>
              </a:defRPr>
            </a:lvl1pPr>
          </a:lstStyle>
          <a:p>
            <a:r>
              <a:t>Composability: locks</a:t>
            </a:r>
          </a:p>
        </p:txBody>
      </p:sp>
      <p:sp>
        <p:nvSpPr>
          <p:cNvPr id="552" name="Shape 552"/>
          <p:cNvSpPr>
            <a:spLocks noGrp="1"/>
          </p:cNvSpPr>
          <p:nvPr>
            <p:ph type="body" idx="1"/>
          </p:nvPr>
        </p:nvSpPr>
        <p:spPr>
          <a:xfrm>
            <a:off x="870818" y="6546117"/>
            <a:ext cx="14964215" cy="6525705"/>
          </a:xfrm>
          <a:prstGeom prst="rect">
            <a:avLst/>
          </a:prstGeom>
        </p:spPr>
        <p:txBody>
          <a:bodyPr/>
          <a:lstStyle/>
          <a:p>
            <a:pPr>
              <a:spcBef>
                <a:spcPts val="600"/>
              </a:spcBef>
            </a:pPr>
            <a:r>
              <a:rPr dirty="0"/>
              <a:t>Composing lock-based code can be tricky</a:t>
            </a:r>
          </a:p>
          <a:p>
            <a:pPr marL="1276350" lvl="1" indent="-476250">
              <a:spcBef>
                <a:spcPts val="600"/>
              </a:spcBef>
              <a:defRPr sz="4200"/>
            </a:pPr>
            <a:r>
              <a:rPr dirty="0"/>
              <a:t>Requires system-wide policies to get correct</a:t>
            </a:r>
            <a:endParaRPr lang="en-US" dirty="0"/>
          </a:p>
          <a:p>
            <a:pPr marL="1276350" lvl="1" indent="-476250">
              <a:spcBef>
                <a:spcPts val="600"/>
              </a:spcBef>
              <a:defRPr sz="4200"/>
            </a:pPr>
            <a:r>
              <a:rPr dirty="0"/>
              <a:t>System-wide policies can break software modularity</a:t>
            </a:r>
          </a:p>
          <a:p>
            <a:pPr>
              <a:spcBef>
                <a:spcPts val="600"/>
              </a:spcBef>
            </a:pPr>
            <a:r>
              <a:rPr dirty="0"/>
              <a:t>Programmer caught between an extra lock and a hard (to implement) place *</a:t>
            </a:r>
          </a:p>
          <a:p>
            <a:pPr marL="1276350" lvl="1" indent="-476250">
              <a:spcBef>
                <a:spcPts val="600"/>
              </a:spcBef>
              <a:defRPr sz="4200"/>
            </a:pPr>
            <a:r>
              <a:rPr dirty="0"/>
              <a:t>Coarse-grain locks: low performance</a:t>
            </a:r>
          </a:p>
          <a:p>
            <a:pPr marL="1276350" lvl="1" indent="-476250">
              <a:defRPr sz="4200"/>
            </a:pPr>
            <a:r>
              <a:rPr dirty="0"/>
              <a:t>Fine-grain locking: good for performance, but can lead to deadlock</a:t>
            </a:r>
          </a:p>
        </p:txBody>
      </p:sp>
      <p:sp>
        <p:nvSpPr>
          <p:cNvPr id="553" name="Shape 553"/>
          <p:cNvSpPr/>
          <p:nvPr/>
        </p:nvSpPr>
        <p:spPr>
          <a:xfrm>
            <a:off x="955675" y="2206625"/>
            <a:ext cx="8229600" cy="40386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p>
            <a:pPr algn="l">
              <a:buClr>
                <a:srgbClr val="000000"/>
              </a:buClr>
              <a:buFont typeface="Courier New"/>
              <a:defRPr sz="3000" b="1">
                <a:latin typeface="Consolas"/>
                <a:ea typeface="Consolas"/>
                <a:cs typeface="Consolas"/>
                <a:sym typeface="Consolas"/>
              </a:defRPr>
            </a:pPr>
            <a:r>
              <a:rPr dirty="0"/>
              <a:t>void transfer(A, B, amount)</a:t>
            </a:r>
          </a:p>
          <a:p>
            <a:pPr algn="l">
              <a:buClr>
                <a:srgbClr val="000000"/>
              </a:buClr>
              <a:buFont typeface="Courier New"/>
              <a:defRPr sz="3000" b="1">
                <a:latin typeface="Consolas"/>
                <a:ea typeface="Consolas"/>
                <a:cs typeface="Consolas"/>
                <a:sym typeface="Consolas"/>
              </a:defRPr>
            </a:pPr>
            <a:r>
              <a:rPr dirty="0"/>
              <a:t>{</a:t>
            </a:r>
          </a:p>
          <a:p>
            <a:pPr algn="l">
              <a:buClr>
                <a:srgbClr val="000000"/>
              </a:buClr>
              <a:buFont typeface="Courier New"/>
              <a:defRPr b="1">
                <a:solidFill>
                  <a:schemeClr val="accent5"/>
                </a:solidFill>
                <a:uFill>
                  <a:solidFill>
                    <a:srgbClr val="E32400"/>
                  </a:solidFill>
                </a:uFill>
                <a:latin typeface="Consolas"/>
                <a:ea typeface="Consolas"/>
                <a:cs typeface="Consolas"/>
                <a:sym typeface="Consolas"/>
              </a:defRPr>
            </a:pPr>
            <a:r>
              <a:rPr sz="3000" dirty="0"/>
              <a:t>   synchronized(A) {</a:t>
            </a:r>
          </a:p>
          <a:p>
            <a:pPr algn="l">
              <a:buClr>
                <a:srgbClr val="000000"/>
              </a:buClr>
              <a:buFont typeface="Courier New"/>
              <a:defRPr b="1">
                <a:solidFill>
                  <a:schemeClr val="accent5"/>
                </a:solidFill>
                <a:uFill>
                  <a:solidFill>
                    <a:srgbClr val="E32400"/>
                  </a:solidFill>
                </a:uFill>
                <a:latin typeface="Consolas"/>
                <a:ea typeface="Consolas"/>
                <a:cs typeface="Consolas"/>
                <a:sym typeface="Consolas"/>
              </a:defRPr>
            </a:pPr>
            <a:r>
              <a:rPr sz="3000" dirty="0"/>
              <a:t>     synchronized(B) {</a:t>
            </a:r>
          </a:p>
          <a:p>
            <a:pPr algn="l">
              <a:buClr>
                <a:srgbClr val="000000"/>
              </a:buClr>
              <a:buFont typeface="Courier New"/>
              <a:defRPr b="1">
                <a:latin typeface="Consolas"/>
                <a:ea typeface="Consolas"/>
                <a:cs typeface="Consolas"/>
                <a:sym typeface="Consolas"/>
              </a:defRPr>
            </a:pPr>
            <a:r>
              <a:rPr sz="3000" dirty="0"/>
              <a:t>	   withdraw(A, amount);</a:t>
            </a:r>
          </a:p>
          <a:p>
            <a:pPr algn="l">
              <a:buClr>
                <a:srgbClr val="000000"/>
              </a:buClr>
              <a:buFont typeface="Courier New"/>
              <a:defRPr sz="3000" b="1">
                <a:latin typeface="Consolas"/>
                <a:ea typeface="Consolas"/>
                <a:cs typeface="Consolas"/>
                <a:sym typeface="Consolas"/>
              </a:defRPr>
            </a:pPr>
            <a:r>
              <a:rPr dirty="0"/>
              <a:t>	   deposit(B, amount);</a:t>
            </a:r>
          </a:p>
          <a:p>
            <a:pPr algn="l">
              <a:buClr>
                <a:srgbClr val="000000"/>
              </a:buClr>
              <a:buFont typeface="Courier New"/>
              <a:defRPr sz="3000" b="1">
                <a:solidFill>
                  <a:schemeClr val="accent5"/>
                </a:solidFill>
                <a:latin typeface="Consolas"/>
                <a:ea typeface="Consolas"/>
                <a:cs typeface="Consolas"/>
                <a:sym typeface="Consolas"/>
              </a:defRPr>
            </a:pPr>
            <a:r>
              <a:rPr dirty="0"/>
              <a:t>     </a:t>
            </a:r>
            <a:r>
              <a:rPr dirty="0">
                <a:uFill>
                  <a:solidFill>
                    <a:srgbClr val="E32400"/>
                  </a:solidFill>
                </a:uFill>
              </a:rPr>
              <a:t>}</a:t>
            </a:r>
          </a:p>
          <a:p>
            <a:pPr algn="l">
              <a:buClr>
                <a:srgbClr val="000000"/>
              </a:buClr>
              <a:buFont typeface="Courier New"/>
              <a:defRPr b="1">
                <a:solidFill>
                  <a:schemeClr val="accent5"/>
                </a:solidFill>
                <a:latin typeface="Consolas"/>
                <a:ea typeface="Consolas"/>
                <a:cs typeface="Consolas"/>
                <a:sym typeface="Consolas"/>
              </a:defRPr>
            </a:pPr>
            <a:r>
              <a:rPr sz="3000" dirty="0">
                <a:uFill>
                  <a:solidFill>
                    <a:srgbClr val="E32400"/>
                  </a:solidFill>
                </a:uFill>
              </a:rPr>
              <a:t>   }</a:t>
            </a:r>
            <a:endParaRPr sz="3000" dirty="0">
              <a:solidFill>
                <a:srgbClr val="E32400"/>
              </a:solidFill>
              <a:uFill>
                <a:solidFill>
                  <a:srgbClr val="E32400"/>
                </a:solidFill>
              </a:uFill>
            </a:endParaRPr>
          </a:p>
          <a:p>
            <a:pPr algn="l">
              <a:buClr>
                <a:srgbClr val="000000"/>
              </a:buClr>
              <a:buFont typeface="Courier New"/>
              <a:defRPr b="1">
                <a:latin typeface="Consolas"/>
                <a:ea typeface="Consolas"/>
                <a:cs typeface="Consolas"/>
                <a:sym typeface="Consolas"/>
              </a:defRPr>
            </a:pPr>
            <a:r>
              <a:rPr sz="3000" dirty="0">
                <a:uFill>
                  <a:solidFill>
                    <a:srgbClr val="000000"/>
                  </a:solidFill>
                </a:uFill>
              </a:rPr>
              <a:t>}</a:t>
            </a:r>
          </a:p>
        </p:txBody>
      </p:sp>
      <p:sp>
        <p:nvSpPr>
          <p:cNvPr id="554" name="Shape 554"/>
          <p:cNvSpPr/>
          <p:nvPr/>
        </p:nvSpPr>
        <p:spPr>
          <a:xfrm>
            <a:off x="9280525" y="2212975"/>
            <a:ext cx="4318000" cy="26670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p>
            <a:pPr algn="l">
              <a:buClr>
                <a:srgbClr val="000000"/>
              </a:buClr>
              <a:buFont typeface="Courier New"/>
              <a:defRPr sz="4200" b="1">
                <a:latin typeface="+mn-lt"/>
                <a:ea typeface="+mn-ea"/>
                <a:cs typeface="+mn-cs"/>
                <a:sym typeface="Myriad Pro Condensed"/>
              </a:defRPr>
            </a:pPr>
            <a:r>
              <a:t>Thread 0:</a:t>
            </a:r>
          </a:p>
          <a:p>
            <a:pPr algn="l">
              <a:buClr>
                <a:srgbClr val="000000"/>
              </a:buClr>
              <a:buFont typeface="Courier New"/>
              <a:defRPr sz="3000" b="1">
                <a:latin typeface="Consolas"/>
                <a:ea typeface="Consolas"/>
                <a:cs typeface="Consolas"/>
                <a:sym typeface="Consolas"/>
              </a:defRPr>
            </a:pPr>
            <a:r>
              <a:t>transfer(x, y, 100);</a:t>
            </a:r>
          </a:p>
          <a:p>
            <a:pPr algn="l">
              <a:buClr>
                <a:srgbClr val="000000"/>
              </a:buClr>
              <a:buFont typeface="Courier New"/>
              <a:defRPr sz="3000" b="1">
                <a:latin typeface="Consolas"/>
                <a:ea typeface="Consolas"/>
                <a:cs typeface="Consolas"/>
                <a:sym typeface="Consolas"/>
              </a:defRPr>
            </a:pPr>
            <a:endParaRPr/>
          </a:p>
          <a:p>
            <a:pPr algn="l">
              <a:buClr>
                <a:srgbClr val="000000"/>
              </a:buClr>
              <a:buFont typeface="Courier New"/>
              <a:defRPr sz="4200" b="1">
                <a:latin typeface="+mn-lt"/>
                <a:ea typeface="+mn-ea"/>
                <a:cs typeface="+mn-cs"/>
                <a:sym typeface="Myriad Pro Condensed"/>
              </a:defRPr>
            </a:pPr>
            <a:r>
              <a:t>Thread 1:</a:t>
            </a:r>
          </a:p>
          <a:p>
            <a:pPr algn="l">
              <a:buClr>
                <a:srgbClr val="000000"/>
              </a:buClr>
              <a:buFont typeface="Courier New"/>
              <a:defRPr sz="3000" b="1">
                <a:latin typeface="Consolas"/>
                <a:ea typeface="Consolas"/>
                <a:cs typeface="Consolas"/>
                <a:sym typeface="Consolas"/>
              </a:defRPr>
            </a:pPr>
            <a:r>
              <a:t>transfer(y, x, 100);</a:t>
            </a:r>
          </a:p>
        </p:txBody>
      </p:sp>
      <p:sp>
        <p:nvSpPr>
          <p:cNvPr id="555" name="Shape 555"/>
          <p:cNvSpPr/>
          <p:nvPr/>
        </p:nvSpPr>
        <p:spPr>
          <a:xfrm>
            <a:off x="14198443" y="2785647"/>
            <a:ext cx="3168803" cy="916941"/>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defRPr sz="6400" b="1">
                <a:solidFill>
                  <a:schemeClr val="accent5"/>
                </a:solidFill>
                <a:uFill>
                  <a:solidFill>
                    <a:srgbClr val="E32400"/>
                  </a:solidFill>
                </a:uFill>
                <a:latin typeface="+mn-lt"/>
                <a:ea typeface="+mn-ea"/>
                <a:cs typeface="+mn-cs"/>
                <a:sym typeface="Myriad Pro Condensed"/>
              </a:defRPr>
            </a:lvl1pPr>
          </a:lstStyle>
          <a:p>
            <a:r>
              <a:t>DEADLOCK!</a:t>
            </a:r>
          </a:p>
        </p:txBody>
      </p:sp>
      <p:sp>
        <p:nvSpPr>
          <p:cNvPr id="556" name="Shape 556"/>
          <p:cNvSpPr/>
          <p:nvPr/>
        </p:nvSpPr>
        <p:spPr>
          <a:xfrm>
            <a:off x="206449" y="13205460"/>
            <a:ext cx="5186579" cy="46228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defRPr sz="2800" b="1">
                <a:latin typeface="+mn-lt"/>
                <a:ea typeface="+mn-ea"/>
                <a:cs typeface="+mn-cs"/>
                <a:sym typeface="Myriad Pro Condensed"/>
              </a:defRPr>
            </a:lvl1pPr>
          </a:lstStyle>
          <a:p>
            <a:r>
              <a:t>* Yes, I was particularly proud of this one.</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5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2" nodeType="clickEffect">
                                  <p:stCondLst>
                                    <p:cond delay="0"/>
                                  </p:stCondLst>
                                  <p:iterate>
                                    <p:tmAbs val="0"/>
                                  </p:iterate>
                                  <p:childTnLst>
                                    <p:set>
                                      <p:cBhvr>
                                        <p:cTn id="10" fill="hold"/>
                                        <p:tgtEl>
                                          <p:spTgt spid="5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 grpId="2" animBg="1" advAuto="0"/>
      <p:bldP spid="555" grpId="1" animBg="1" advAuto="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0" name="Shape 560"/>
          <p:cNvSpPr>
            <a:spLocks noGrp="1"/>
          </p:cNvSpPr>
          <p:nvPr>
            <p:ph type="title"/>
          </p:nvPr>
        </p:nvSpPr>
        <p:spPr>
          <a:prstGeom prst="rect">
            <a:avLst/>
          </a:prstGeom>
        </p:spPr>
        <p:txBody>
          <a:bodyPr/>
          <a:lstStyle>
            <a:lvl1pPr>
              <a:defRPr>
                <a:effectLst>
                  <a:outerShdw blurRad="12700" dist="25400" dir="2700000" rotWithShape="0">
                    <a:srgbClr val="CBCBCB"/>
                  </a:outerShdw>
                </a:effectLst>
                <a:uFill>
                  <a:solidFill>
                    <a:srgbClr val="000000"/>
                  </a:solidFill>
                </a:uFill>
              </a:defRPr>
            </a:lvl1pPr>
          </a:lstStyle>
          <a:p>
            <a:r>
              <a:t>Composability: locks</a:t>
            </a:r>
          </a:p>
        </p:txBody>
      </p:sp>
      <p:sp>
        <p:nvSpPr>
          <p:cNvPr id="567" name="Shape 567"/>
          <p:cNvSpPr>
            <a:spLocks noGrp="1"/>
          </p:cNvSpPr>
          <p:nvPr>
            <p:ph type="body" idx="1"/>
          </p:nvPr>
        </p:nvSpPr>
        <p:spPr>
          <a:xfrm>
            <a:off x="870818" y="6546117"/>
            <a:ext cx="14964215" cy="6525705"/>
          </a:xfrm>
          <a:prstGeom prst="rect">
            <a:avLst/>
          </a:prstGeom>
        </p:spPr>
        <p:txBody>
          <a:bodyPr/>
          <a:lstStyle/>
          <a:p>
            <a:pPr>
              <a:spcBef>
                <a:spcPts val="600"/>
              </a:spcBef>
            </a:pPr>
            <a:r>
              <a:rPr dirty="0"/>
              <a:t>Composing lock-based code can be tricky</a:t>
            </a:r>
          </a:p>
          <a:p>
            <a:pPr marL="1276350" lvl="1" indent="-476250">
              <a:spcBef>
                <a:spcPts val="600"/>
              </a:spcBef>
              <a:defRPr sz="4200"/>
            </a:pPr>
            <a:r>
              <a:rPr dirty="0"/>
              <a:t>Requires system-wide policies to get correct</a:t>
            </a:r>
            <a:endParaRPr lang="en-US" dirty="0"/>
          </a:p>
          <a:p>
            <a:pPr marL="1276350" lvl="1" indent="-476250">
              <a:spcBef>
                <a:spcPts val="600"/>
              </a:spcBef>
              <a:defRPr sz="4200"/>
            </a:pPr>
            <a:r>
              <a:rPr dirty="0"/>
              <a:t>System-wide policies can break software modularity</a:t>
            </a:r>
          </a:p>
          <a:p>
            <a:pPr>
              <a:spcBef>
                <a:spcPts val="600"/>
              </a:spcBef>
            </a:pPr>
            <a:r>
              <a:rPr dirty="0"/>
              <a:t>Programmer caught between an extra lock and a hard (to implement) place</a:t>
            </a:r>
          </a:p>
          <a:p>
            <a:pPr marL="1276350" lvl="1" indent="-476250">
              <a:spcBef>
                <a:spcPts val="600"/>
              </a:spcBef>
              <a:defRPr sz="4200"/>
            </a:pPr>
            <a:r>
              <a:rPr dirty="0"/>
              <a:t>Coarse-grain locks: low performance</a:t>
            </a:r>
          </a:p>
          <a:p>
            <a:pPr marL="1276350" lvl="1" indent="-476250">
              <a:defRPr sz="4200"/>
            </a:pPr>
            <a:r>
              <a:rPr dirty="0"/>
              <a:t>Fine-grain locking: good for performance, but can lead to deadlock</a:t>
            </a:r>
          </a:p>
        </p:txBody>
      </p:sp>
      <p:sp>
        <p:nvSpPr>
          <p:cNvPr id="561" name="Shape 561"/>
          <p:cNvSpPr/>
          <p:nvPr/>
        </p:nvSpPr>
        <p:spPr>
          <a:xfrm>
            <a:off x="434975" y="2308225"/>
            <a:ext cx="8229600" cy="35941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p>
            <a:pPr algn="l">
              <a:buClr>
                <a:srgbClr val="000000"/>
              </a:buClr>
              <a:buFont typeface="Courier New"/>
              <a:defRPr sz="3000" b="1">
                <a:latin typeface="Consolas"/>
                <a:ea typeface="Consolas"/>
                <a:cs typeface="Consolas"/>
                <a:sym typeface="Consolas"/>
              </a:defRPr>
            </a:pPr>
            <a:r>
              <a:t>void transfer(A, B, amount) {</a:t>
            </a:r>
          </a:p>
          <a:p>
            <a:pPr algn="l">
              <a:buClr>
                <a:srgbClr val="000000"/>
              </a:buClr>
              <a:buFont typeface="Courier New"/>
              <a:defRPr b="1">
                <a:solidFill>
                  <a:schemeClr val="accent5"/>
                </a:solidFill>
                <a:uFill>
                  <a:solidFill>
                    <a:srgbClr val="E32400"/>
                  </a:solidFill>
                </a:uFill>
                <a:latin typeface="Consolas"/>
                <a:ea typeface="Consolas"/>
                <a:cs typeface="Consolas"/>
                <a:sym typeface="Consolas"/>
              </a:defRPr>
            </a:pPr>
            <a:r>
              <a:rPr sz="3000"/>
              <a:t>   synchronized(A) {</a:t>
            </a:r>
          </a:p>
          <a:p>
            <a:pPr algn="l">
              <a:buClr>
                <a:srgbClr val="000000"/>
              </a:buClr>
              <a:buFont typeface="Courier New"/>
              <a:defRPr b="1">
                <a:solidFill>
                  <a:schemeClr val="accent5"/>
                </a:solidFill>
                <a:uFill>
                  <a:solidFill>
                    <a:srgbClr val="E32400"/>
                  </a:solidFill>
                </a:uFill>
                <a:latin typeface="Consolas"/>
                <a:ea typeface="Consolas"/>
                <a:cs typeface="Consolas"/>
                <a:sym typeface="Consolas"/>
              </a:defRPr>
            </a:pPr>
            <a:r>
              <a:rPr sz="3000"/>
              <a:t>     synchronized(B) {</a:t>
            </a:r>
          </a:p>
          <a:p>
            <a:pPr algn="l">
              <a:buClr>
                <a:srgbClr val="000000"/>
              </a:buClr>
              <a:buFont typeface="Courier New"/>
              <a:defRPr b="1">
                <a:latin typeface="Consolas"/>
                <a:ea typeface="Consolas"/>
                <a:cs typeface="Consolas"/>
                <a:sym typeface="Consolas"/>
              </a:defRPr>
            </a:pPr>
            <a:r>
              <a:rPr sz="3000"/>
              <a:t>	   withdraw(A, amount);</a:t>
            </a:r>
          </a:p>
          <a:p>
            <a:pPr algn="l">
              <a:buClr>
                <a:srgbClr val="000000"/>
              </a:buClr>
              <a:buFont typeface="Courier New"/>
              <a:defRPr sz="3000" b="1">
                <a:latin typeface="Consolas"/>
                <a:ea typeface="Consolas"/>
                <a:cs typeface="Consolas"/>
                <a:sym typeface="Consolas"/>
              </a:defRPr>
            </a:pPr>
            <a:r>
              <a:t>	   deposit(B, amount);</a:t>
            </a:r>
          </a:p>
          <a:p>
            <a:pPr algn="l">
              <a:buClr>
                <a:srgbClr val="000000"/>
              </a:buClr>
              <a:buFont typeface="Courier New"/>
              <a:defRPr sz="3000" b="1">
                <a:solidFill>
                  <a:schemeClr val="accent5"/>
                </a:solidFill>
                <a:latin typeface="Consolas"/>
                <a:ea typeface="Consolas"/>
                <a:cs typeface="Consolas"/>
                <a:sym typeface="Consolas"/>
              </a:defRPr>
            </a:pPr>
            <a:r>
              <a:t>     </a:t>
            </a:r>
            <a:r>
              <a:rPr>
                <a:uFill>
                  <a:solidFill>
                    <a:srgbClr val="E32400"/>
                  </a:solidFill>
                </a:uFill>
              </a:rPr>
              <a:t>}</a:t>
            </a:r>
          </a:p>
          <a:p>
            <a:pPr algn="l">
              <a:buClr>
                <a:srgbClr val="000000"/>
              </a:buClr>
              <a:buFont typeface="Courier New"/>
              <a:defRPr b="1">
                <a:solidFill>
                  <a:schemeClr val="accent5"/>
                </a:solidFill>
                <a:latin typeface="Consolas"/>
                <a:ea typeface="Consolas"/>
                <a:cs typeface="Consolas"/>
                <a:sym typeface="Consolas"/>
              </a:defRPr>
            </a:pPr>
            <a:r>
              <a:rPr sz="3000">
                <a:uFill>
                  <a:solidFill>
                    <a:srgbClr val="E32400"/>
                  </a:solidFill>
                </a:uFill>
              </a:rPr>
              <a:t>   }</a:t>
            </a:r>
            <a:endParaRPr sz="3000">
              <a:solidFill>
                <a:srgbClr val="E32400"/>
              </a:solidFill>
              <a:uFill>
                <a:solidFill>
                  <a:srgbClr val="E32400"/>
                </a:solidFill>
              </a:uFill>
            </a:endParaRPr>
          </a:p>
          <a:p>
            <a:pPr algn="l">
              <a:buClr>
                <a:srgbClr val="000000"/>
              </a:buClr>
              <a:buFont typeface="Courier New"/>
              <a:defRPr b="1">
                <a:latin typeface="Consolas"/>
                <a:ea typeface="Consolas"/>
                <a:cs typeface="Consolas"/>
                <a:sym typeface="Consolas"/>
              </a:defRPr>
            </a:pPr>
            <a:r>
              <a:rPr sz="3000">
                <a:uFill>
                  <a:solidFill>
                    <a:srgbClr val="000000"/>
                  </a:solidFill>
                </a:uFill>
              </a:rPr>
              <a:t>}</a:t>
            </a:r>
          </a:p>
        </p:txBody>
      </p:sp>
      <p:sp>
        <p:nvSpPr>
          <p:cNvPr id="562" name="Shape 562"/>
          <p:cNvSpPr/>
          <p:nvPr/>
        </p:nvSpPr>
        <p:spPr>
          <a:xfrm>
            <a:off x="11045825" y="2308225"/>
            <a:ext cx="6997700" cy="35941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p>
            <a:pPr algn="l">
              <a:buClr>
                <a:srgbClr val="000000"/>
              </a:buClr>
              <a:buFont typeface="Courier New"/>
              <a:defRPr sz="3000" b="1">
                <a:latin typeface="Consolas"/>
                <a:ea typeface="Consolas"/>
                <a:cs typeface="Consolas"/>
                <a:sym typeface="Consolas"/>
              </a:defRPr>
            </a:pPr>
            <a:r>
              <a:t>void transfer2(A, B, amount) {</a:t>
            </a:r>
          </a:p>
          <a:p>
            <a:pPr algn="l">
              <a:buClr>
                <a:srgbClr val="000000"/>
              </a:buClr>
              <a:buFont typeface="Courier New"/>
              <a:defRPr b="1">
                <a:solidFill>
                  <a:schemeClr val="accent5"/>
                </a:solidFill>
                <a:uFill>
                  <a:solidFill>
                    <a:srgbClr val="E32400"/>
                  </a:solidFill>
                </a:uFill>
                <a:latin typeface="Consolas"/>
                <a:ea typeface="Consolas"/>
                <a:cs typeface="Consolas"/>
                <a:sym typeface="Consolas"/>
              </a:defRPr>
            </a:pPr>
            <a:r>
              <a:rPr sz="3000"/>
              <a:t>   synchronized(B) {</a:t>
            </a:r>
          </a:p>
          <a:p>
            <a:pPr algn="l">
              <a:buClr>
                <a:srgbClr val="000000"/>
              </a:buClr>
              <a:buFont typeface="Courier New"/>
              <a:defRPr b="1">
                <a:solidFill>
                  <a:schemeClr val="accent5"/>
                </a:solidFill>
                <a:uFill>
                  <a:solidFill>
                    <a:srgbClr val="E32400"/>
                  </a:solidFill>
                </a:uFill>
                <a:latin typeface="Consolas"/>
                <a:ea typeface="Consolas"/>
                <a:cs typeface="Consolas"/>
                <a:sym typeface="Consolas"/>
              </a:defRPr>
            </a:pPr>
            <a:r>
              <a:rPr sz="3000"/>
              <a:t>     synchronized(A) {</a:t>
            </a:r>
          </a:p>
          <a:p>
            <a:pPr algn="l">
              <a:buClr>
                <a:srgbClr val="000000"/>
              </a:buClr>
              <a:buFont typeface="Courier New"/>
              <a:defRPr b="1">
                <a:latin typeface="Consolas"/>
                <a:ea typeface="Consolas"/>
                <a:cs typeface="Consolas"/>
                <a:sym typeface="Consolas"/>
              </a:defRPr>
            </a:pPr>
            <a:r>
              <a:rPr sz="3000"/>
              <a:t>	   withdraw(A, 2*amount);</a:t>
            </a:r>
          </a:p>
          <a:p>
            <a:pPr algn="l">
              <a:buClr>
                <a:srgbClr val="000000"/>
              </a:buClr>
              <a:buFont typeface="Courier New"/>
              <a:defRPr sz="3000" b="1">
                <a:latin typeface="Consolas"/>
                <a:ea typeface="Consolas"/>
                <a:cs typeface="Consolas"/>
                <a:sym typeface="Consolas"/>
              </a:defRPr>
            </a:pPr>
            <a:r>
              <a:t>	   deposit(B, 2*amount);</a:t>
            </a:r>
          </a:p>
          <a:p>
            <a:pPr algn="l">
              <a:buClr>
                <a:srgbClr val="000000"/>
              </a:buClr>
              <a:buFont typeface="Courier New"/>
              <a:defRPr sz="3000" b="1">
                <a:solidFill>
                  <a:schemeClr val="accent5"/>
                </a:solidFill>
                <a:latin typeface="Consolas"/>
                <a:ea typeface="Consolas"/>
                <a:cs typeface="Consolas"/>
                <a:sym typeface="Consolas"/>
              </a:defRPr>
            </a:pPr>
            <a:r>
              <a:t> </a:t>
            </a:r>
            <a:r>
              <a:rPr>
                <a:uFill>
                  <a:solidFill>
                    <a:srgbClr val="E32400"/>
                  </a:solidFill>
                </a:uFill>
              </a:rPr>
              <a:t>    }</a:t>
            </a:r>
          </a:p>
          <a:p>
            <a:pPr algn="l">
              <a:buClr>
                <a:srgbClr val="000000"/>
              </a:buClr>
              <a:buFont typeface="Courier New"/>
              <a:defRPr b="1">
                <a:solidFill>
                  <a:schemeClr val="accent5"/>
                </a:solidFill>
                <a:latin typeface="Consolas"/>
                <a:ea typeface="Consolas"/>
                <a:cs typeface="Consolas"/>
                <a:sym typeface="Consolas"/>
              </a:defRPr>
            </a:pPr>
            <a:r>
              <a:rPr sz="3000">
                <a:uFill>
                  <a:solidFill>
                    <a:srgbClr val="E32400"/>
                  </a:solidFill>
                </a:uFill>
              </a:rPr>
              <a:t>   }</a:t>
            </a:r>
            <a:endParaRPr sz="3000">
              <a:solidFill>
                <a:srgbClr val="E32400"/>
              </a:solidFill>
              <a:uFill>
                <a:solidFill>
                  <a:srgbClr val="E32400"/>
                </a:solidFill>
              </a:uFill>
            </a:endParaRPr>
          </a:p>
          <a:p>
            <a:pPr algn="l">
              <a:buClr>
                <a:srgbClr val="000000"/>
              </a:buClr>
              <a:buFont typeface="Courier New"/>
              <a:defRPr b="1">
                <a:latin typeface="Consolas"/>
                <a:ea typeface="Consolas"/>
                <a:cs typeface="Consolas"/>
                <a:sym typeface="Consolas"/>
              </a:defRPr>
            </a:pPr>
            <a:r>
              <a:rPr sz="3000">
                <a:uFill>
                  <a:solidFill>
                    <a:srgbClr val="000000"/>
                  </a:solidFill>
                </a:uFill>
              </a:rPr>
              <a:t>}</a:t>
            </a:r>
          </a:p>
        </p:txBody>
      </p:sp>
      <p:grpSp>
        <p:nvGrpSpPr>
          <p:cNvPr id="566" name="Group 566"/>
          <p:cNvGrpSpPr/>
          <p:nvPr/>
        </p:nvGrpSpPr>
        <p:grpSpPr>
          <a:xfrm>
            <a:off x="6153150" y="2512060"/>
            <a:ext cx="5314951" cy="1028065"/>
            <a:chOff x="0" y="0"/>
            <a:chExt cx="5314950" cy="1028064"/>
          </a:xfrm>
        </p:grpSpPr>
        <p:sp>
          <p:nvSpPr>
            <p:cNvPr id="563" name="Shape 563"/>
            <p:cNvSpPr/>
            <p:nvPr/>
          </p:nvSpPr>
          <p:spPr>
            <a:xfrm>
              <a:off x="0" y="481964"/>
              <a:ext cx="5314951" cy="546101"/>
            </a:xfrm>
            <a:prstGeom prst="line">
              <a:avLst/>
            </a:prstGeom>
            <a:noFill/>
            <a:ln w="63500" cap="flat">
              <a:solidFill>
                <a:schemeClr val="accent5"/>
              </a:solidFill>
              <a:prstDash val="solid"/>
              <a:round/>
              <a:headEnd type="triangle" w="med" len="med"/>
              <a:tailEnd type="triangle" w="med" len="med"/>
            </a:ln>
            <a:effectLst/>
          </p:spPr>
          <p:txBody>
            <a:bodyPr wrap="square" lIns="50800" tIns="50800" rIns="50800" bIns="50800" numCol="1" anchor="ctr">
              <a:noAutofit/>
            </a:bodyPr>
            <a:lstStyle/>
            <a:p>
              <a:pPr defTabSz="584200">
                <a:defRPr sz="4000">
                  <a:solidFill>
                    <a:srgbClr val="E32400"/>
                  </a:solidFill>
                  <a:effectLst>
                    <a:outerShdw blurRad="38100" dist="12700" dir="5400000" rotWithShape="0">
                      <a:srgbClr val="000000">
                        <a:alpha val="50000"/>
                      </a:srgbClr>
                    </a:outerShdw>
                  </a:effectLst>
                  <a:uFill>
                    <a:solidFill>
                      <a:srgbClr val="E32400"/>
                    </a:solidFill>
                  </a:uFill>
                </a:defRPr>
              </a:pPr>
              <a:endParaRPr/>
            </a:p>
          </p:txBody>
        </p:sp>
        <p:sp>
          <p:nvSpPr>
            <p:cNvPr id="564" name="Shape 564"/>
            <p:cNvSpPr/>
            <p:nvPr/>
          </p:nvSpPr>
          <p:spPr>
            <a:xfrm flipH="1">
              <a:off x="0" y="481964"/>
              <a:ext cx="5314951" cy="546101"/>
            </a:xfrm>
            <a:prstGeom prst="line">
              <a:avLst/>
            </a:prstGeom>
            <a:noFill/>
            <a:ln w="63500" cap="flat">
              <a:solidFill>
                <a:schemeClr val="accent5"/>
              </a:solidFill>
              <a:prstDash val="solid"/>
              <a:round/>
              <a:headEnd type="triangle" w="med" len="med"/>
              <a:tailEnd type="triangle" w="med" len="med"/>
            </a:ln>
            <a:effectLst/>
          </p:spPr>
          <p:txBody>
            <a:bodyPr wrap="square" lIns="50800" tIns="50800" rIns="50800" bIns="50800" numCol="1" anchor="ctr">
              <a:noAutofit/>
            </a:bodyPr>
            <a:lstStyle/>
            <a:p>
              <a:pPr defTabSz="584200">
                <a:defRPr sz="4000">
                  <a:solidFill>
                    <a:srgbClr val="E32400"/>
                  </a:solidFill>
                  <a:effectLst>
                    <a:outerShdw blurRad="38100" dist="12700" dir="5400000" rotWithShape="0">
                      <a:srgbClr val="000000">
                        <a:alpha val="50000"/>
                      </a:srgbClr>
                    </a:outerShdw>
                  </a:effectLst>
                  <a:uFill>
                    <a:solidFill>
                      <a:srgbClr val="E32400"/>
                    </a:solidFill>
                  </a:uFill>
                </a:defRPr>
              </a:pPr>
              <a:endParaRPr/>
            </a:p>
          </p:txBody>
        </p:sp>
        <p:sp>
          <p:nvSpPr>
            <p:cNvPr id="565" name="Shape 565"/>
            <p:cNvSpPr/>
            <p:nvPr/>
          </p:nvSpPr>
          <p:spPr>
            <a:xfrm>
              <a:off x="1640230" y="0"/>
              <a:ext cx="2405178" cy="71628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none" lIns="50800" tIns="50800" rIns="50800" bIns="50800" numCol="1" anchor="ctr">
              <a:spAutoFit/>
            </a:bodyPr>
            <a:lstStyle>
              <a:lvl1pPr>
                <a:defRPr sz="4800" b="1">
                  <a:solidFill>
                    <a:schemeClr val="accent5"/>
                  </a:solidFill>
                  <a:uFill>
                    <a:solidFill>
                      <a:srgbClr val="E32400"/>
                    </a:solidFill>
                  </a:uFill>
                  <a:latin typeface="+mn-lt"/>
                  <a:ea typeface="+mn-ea"/>
                  <a:cs typeface="+mn-cs"/>
                  <a:sym typeface="Myriad Pro Condensed"/>
                </a:defRPr>
              </a:lvl1pPr>
            </a:lstStyle>
            <a:p>
              <a:r>
                <a:t>DEADLOCK!</a:t>
              </a:r>
            </a:p>
          </p:txBody>
        </p:sp>
      </p:gr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56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2" nodeType="clickEffect">
                                  <p:stCondLst>
                                    <p:cond delay="0"/>
                                  </p:stCondLst>
                                  <p:iterate>
                                    <p:tmAbs val="0"/>
                                  </p:iterate>
                                  <p:childTnLst>
                                    <p:set>
                                      <p:cBhvr>
                                        <p:cTn id="10" fill="hold"/>
                                        <p:tgtEl>
                                          <p:spTgt spid="5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7" grpId="2" animBg="1" advAuto="0"/>
      <p:bldP spid="566" grpId="1" animBg="1" advAuto="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1" name="Shape 571"/>
          <p:cNvSpPr>
            <a:spLocks noGrp="1"/>
          </p:cNvSpPr>
          <p:nvPr>
            <p:ph type="title"/>
          </p:nvPr>
        </p:nvSpPr>
        <p:spPr>
          <a:prstGeom prst="rect">
            <a:avLst/>
          </a:prstGeom>
        </p:spPr>
        <p:txBody>
          <a:bodyPr/>
          <a:lstStyle>
            <a:lvl1pPr>
              <a:defRPr>
                <a:effectLst>
                  <a:outerShdw blurRad="12700" dist="25400" dir="2700000" rotWithShape="0">
                    <a:srgbClr val="CBCBCB"/>
                  </a:outerShdw>
                </a:effectLst>
                <a:uFill>
                  <a:solidFill>
                    <a:srgbClr val="000000"/>
                  </a:solidFill>
                </a:uFill>
              </a:defRPr>
            </a:lvl1pPr>
          </a:lstStyle>
          <a:p>
            <a:r>
              <a:t>Composability: transactions</a:t>
            </a:r>
          </a:p>
        </p:txBody>
      </p:sp>
      <p:sp>
        <p:nvSpPr>
          <p:cNvPr id="572" name="Shape 572"/>
          <p:cNvSpPr>
            <a:spLocks noGrp="1"/>
          </p:cNvSpPr>
          <p:nvPr>
            <p:ph type="body" idx="1"/>
          </p:nvPr>
        </p:nvSpPr>
        <p:spPr>
          <a:xfrm>
            <a:off x="838200" y="5981700"/>
            <a:ext cx="16611600" cy="6888991"/>
          </a:xfrm>
          <a:prstGeom prst="rect">
            <a:avLst/>
          </a:prstGeom>
        </p:spPr>
        <p:txBody>
          <a:bodyPr/>
          <a:lstStyle/>
          <a:p>
            <a:pPr>
              <a:spcBef>
                <a:spcPts val="600"/>
              </a:spcBef>
            </a:pPr>
            <a:r>
              <a:rPr dirty="0"/>
              <a:t>Transactions compose gracefully (in theory)</a:t>
            </a:r>
          </a:p>
          <a:p>
            <a:pPr marL="1276350" lvl="1" indent="-476250">
              <a:spcBef>
                <a:spcPts val="600"/>
              </a:spcBef>
              <a:defRPr sz="4200"/>
            </a:pPr>
            <a:r>
              <a:rPr dirty="0"/>
              <a:t>Programmer declares global intent (atomic execution of transfer)</a:t>
            </a:r>
          </a:p>
          <a:p>
            <a:pPr marL="1949450" lvl="2" indent="-476250">
              <a:spcBef>
                <a:spcPts val="600"/>
              </a:spcBef>
              <a:defRPr sz="4200"/>
            </a:pPr>
            <a:r>
              <a:rPr dirty="0"/>
              <a:t>No need to know about global implementation strategy</a:t>
            </a:r>
          </a:p>
          <a:p>
            <a:pPr marL="1276350" lvl="1" indent="-476250">
              <a:spcBef>
                <a:spcPts val="600"/>
              </a:spcBef>
              <a:defRPr sz="4200"/>
            </a:pPr>
            <a:r>
              <a:rPr dirty="0"/>
              <a:t>Transaction in</a:t>
            </a:r>
            <a:r>
              <a:rPr sz="3800" dirty="0"/>
              <a:t> </a:t>
            </a:r>
            <a:r>
              <a:rPr sz="3800" dirty="0">
                <a:latin typeface="Consolas"/>
                <a:ea typeface="Consolas"/>
                <a:cs typeface="Consolas"/>
                <a:sym typeface="Consolas"/>
              </a:rPr>
              <a:t>transfer</a:t>
            </a:r>
            <a:r>
              <a:rPr sz="3800" dirty="0"/>
              <a:t> </a:t>
            </a:r>
            <a:r>
              <a:rPr dirty="0"/>
              <a:t>subsumes any defined in </a:t>
            </a:r>
            <a:r>
              <a:rPr sz="3800" dirty="0">
                <a:latin typeface="Consolas"/>
                <a:ea typeface="Consolas"/>
                <a:cs typeface="Consolas"/>
                <a:sym typeface="Consolas"/>
              </a:rPr>
              <a:t>withdraw</a:t>
            </a:r>
            <a:r>
              <a:rPr sz="3800" dirty="0"/>
              <a:t> </a:t>
            </a:r>
            <a:r>
              <a:rPr dirty="0"/>
              <a:t>and </a:t>
            </a:r>
            <a:r>
              <a:rPr sz="3800" dirty="0">
                <a:latin typeface="Consolas"/>
                <a:ea typeface="Consolas"/>
                <a:cs typeface="Consolas"/>
                <a:sym typeface="Consolas"/>
              </a:rPr>
              <a:t>deposit</a:t>
            </a:r>
            <a:endParaRPr lang="en-US" sz="4200" dirty="0">
              <a:latin typeface="Consolas"/>
              <a:ea typeface="Consolas"/>
              <a:cs typeface="Consolas"/>
              <a:sym typeface="Consolas"/>
            </a:endParaRPr>
          </a:p>
          <a:p>
            <a:pPr marL="1949450" lvl="2" indent="-476250">
              <a:spcBef>
                <a:spcPts val="600"/>
              </a:spcBef>
              <a:defRPr sz="4200"/>
            </a:pPr>
            <a:r>
              <a:rPr dirty="0"/>
              <a:t>Outermost transaction defines atomicity boundary</a:t>
            </a:r>
          </a:p>
          <a:p>
            <a:pPr>
              <a:spcBef>
                <a:spcPts val="600"/>
              </a:spcBef>
            </a:pPr>
            <a:r>
              <a:rPr dirty="0"/>
              <a:t>System manages concurrency as well as possible serialization</a:t>
            </a:r>
          </a:p>
          <a:p>
            <a:pPr marL="1276350" lvl="1" indent="-476250">
              <a:spcBef>
                <a:spcPts val="600"/>
              </a:spcBef>
              <a:defRPr sz="4200"/>
            </a:pPr>
            <a:r>
              <a:rPr dirty="0"/>
              <a:t>Serialization for transfer(A, B, 100) and transfer(B, A, 200)</a:t>
            </a:r>
          </a:p>
          <a:p>
            <a:pPr marL="1276350" lvl="1" indent="-476250">
              <a:spcBef>
                <a:spcPts val="600"/>
              </a:spcBef>
              <a:defRPr sz="4200"/>
            </a:pPr>
            <a:r>
              <a:rPr dirty="0"/>
              <a:t>Concurrency for transfer(A, B, 100) and transfer(C, D, 200)</a:t>
            </a:r>
          </a:p>
        </p:txBody>
      </p:sp>
      <p:sp>
        <p:nvSpPr>
          <p:cNvPr id="573" name="Shape 573"/>
          <p:cNvSpPr/>
          <p:nvPr/>
        </p:nvSpPr>
        <p:spPr>
          <a:xfrm>
            <a:off x="892175" y="2212975"/>
            <a:ext cx="8229600" cy="37592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p>
            <a:pPr algn="l">
              <a:buClr>
                <a:srgbClr val="000000"/>
              </a:buClr>
              <a:buFont typeface="Courier New"/>
              <a:defRPr sz="3600" b="1">
                <a:latin typeface="Consolas"/>
                <a:ea typeface="Consolas"/>
                <a:cs typeface="Consolas"/>
                <a:sym typeface="Consolas"/>
              </a:defRPr>
            </a:pPr>
            <a:r>
              <a:t>void transfer(A, B, amount) {</a:t>
            </a:r>
          </a:p>
          <a:p>
            <a:pPr algn="l">
              <a:buClr>
                <a:srgbClr val="000000"/>
              </a:buClr>
              <a:buFont typeface="Courier New"/>
              <a:defRPr sz="3600" b="1">
                <a:solidFill>
                  <a:schemeClr val="accent5"/>
                </a:solidFill>
                <a:latin typeface="Consolas"/>
                <a:ea typeface="Consolas"/>
                <a:cs typeface="Consolas"/>
                <a:sym typeface="Consolas"/>
              </a:defRPr>
            </a:pPr>
            <a:r>
              <a:t> </a:t>
            </a:r>
            <a:r>
              <a:rPr>
                <a:uFill>
                  <a:solidFill>
                    <a:srgbClr val="E32400"/>
                  </a:solidFill>
                </a:uFill>
              </a:rPr>
              <a:t>  atomic {</a:t>
            </a:r>
          </a:p>
          <a:p>
            <a:pPr algn="l">
              <a:buClr>
                <a:srgbClr val="000000"/>
              </a:buClr>
              <a:buFont typeface="Courier New"/>
              <a:defRPr sz="3600" b="1">
                <a:latin typeface="Consolas"/>
                <a:ea typeface="Consolas"/>
                <a:cs typeface="Consolas"/>
                <a:sym typeface="Consolas"/>
              </a:defRPr>
            </a:pPr>
            <a:r>
              <a:t>	  withdraw(A, amount);</a:t>
            </a:r>
          </a:p>
          <a:p>
            <a:pPr algn="l">
              <a:buClr>
                <a:srgbClr val="000000"/>
              </a:buClr>
              <a:buFont typeface="Courier New"/>
              <a:defRPr sz="3600" b="1">
                <a:latin typeface="Consolas"/>
                <a:ea typeface="Consolas"/>
                <a:cs typeface="Consolas"/>
                <a:sym typeface="Consolas"/>
              </a:defRPr>
            </a:pPr>
            <a:r>
              <a:t>	  deposit(B, amount);</a:t>
            </a:r>
          </a:p>
          <a:p>
            <a:pPr algn="l">
              <a:buClr>
                <a:srgbClr val="000000"/>
              </a:buClr>
              <a:buFont typeface="Courier New"/>
              <a:defRPr sz="3600" b="1">
                <a:solidFill>
                  <a:schemeClr val="accent5"/>
                </a:solidFill>
                <a:latin typeface="Consolas"/>
                <a:ea typeface="Consolas"/>
                <a:cs typeface="Consolas"/>
                <a:sym typeface="Consolas"/>
              </a:defRPr>
            </a:pPr>
            <a:r>
              <a:t>   </a:t>
            </a:r>
            <a:r>
              <a:rPr>
                <a:uFill>
                  <a:solidFill>
                    <a:srgbClr val="E32400"/>
                  </a:solidFill>
                </a:uFill>
              </a:rPr>
              <a:t>}</a:t>
            </a:r>
            <a:endParaRPr>
              <a:solidFill>
                <a:srgbClr val="E32400"/>
              </a:solidFill>
              <a:uFill>
                <a:solidFill>
                  <a:srgbClr val="E32400"/>
                </a:solidFill>
              </a:uFill>
            </a:endParaRPr>
          </a:p>
          <a:p>
            <a:pPr algn="l">
              <a:buClr>
                <a:srgbClr val="000000"/>
              </a:buClr>
              <a:buFont typeface="Courier New"/>
              <a:defRPr sz="3600" b="1">
                <a:latin typeface="Consolas"/>
                <a:ea typeface="Consolas"/>
                <a:cs typeface="Consolas"/>
                <a:sym typeface="Consolas"/>
              </a:defRPr>
            </a:pPr>
            <a:r>
              <a:rPr>
                <a:uFill>
                  <a:solidFill>
                    <a:srgbClr val="000000"/>
                  </a:solidFill>
                </a:uFill>
              </a:rPr>
              <a:t>}</a:t>
            </a:r>
          </a:p>
          <a:p>
            <a:pPr algn="l">
              <a:buClr>
                <a:srgbClr val="000000"/>
              </a:buClr>
              <a:buFont typeface="Courier New"/>
              <a:defRPr sz="3600" b="1">
                <a:latin typeface="Consolas"/>
                <a:ea typeface="Consolas"/>
                <a:cs typeface="Consolas"/>
                <a:sym typeface="Consolas"/>
              </a:defRPr>
            </a:pPr>
            <a:r>
              <a:t>  </a:t>
            </a:r>
          </a:p>
        </p:txBody>
      </p:sp>
      <p:sp>
        <p:nvSpPr>
          <p:cNvPr id="574" name="Shape 574"/>
          <p:cNvSpPr/>
          <p:nvPr/>
        </p:nvSpPr>
        <p:spPr>
          <a:xfrm>
            <a:off x="16675100" y="12957175"/>
            <a:ext cx="1320800" cy="3937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b">
            <a:spAutoFit/>
          </a:bodyPr>
          <a:lstStyle>
            <a:lvl1pPr algn="r">
              <a:buClr>
                <a:srgbClr val="000000"/>
              </a:buClr>
              <a:buFont typeface="Arial"/>
              <a:defRPr sz="2000"/>
            </a:lvl1pPr>
          </a:lstStyle>
          <a:p>
            <a:r>
              <a:t>25</a:t>
            </a:r>
          </a:p>
        </p:txBody>
      </p:sp>
      <p:sp>
        <p:nvSpPr>
          <p:cNvPr id="575" name="Shape 575"/>
          <p:cNvSpPr/>
          <p:nvPr/>
        </p:nvSpPr>
        <p:spPr>
          <a:xfrm>
            <a:off x="9280525" y="2212975"/>
            <a:ext cx="4318000" cy="26670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p>
            <a:pPr algn="l">
              <a:buClr>
                <a:srgbClr val="000000"/>
              </a:buClr>
              <a:buFont typeface="Courier New"/>
              <a:defRPr sz="4200" b="1">
                <a:latin typeface="+mn-lt"/>
                <a:ea typeface="+mn-ea"/>
                <a:cs typeface="+mn-cs"/>
                <a:sym typeface="Myriad Pro Condensed"/>
              </a:defRPr>
            </a:pPr>
            <a:r>
              <a:t>Thread 0:</a:t>
            </a:r>
          </a:p>
          <a:p>
            <a:pPr algn="l">
              <a:buClr>
                <a:srgbClr val="000000"/>
              </a:buClr>
              <a:buFont typeface="Courier New"/>
              <a:defRPr sz="3000" b="1">
                <a:latin typeface="Consolas"/>
                <a:ea typeface="Consolas"/>
                <a:cs typeface="Consolas"/>
                <a:sym typeface="Consolas"/>
              </a:defRPr>
            </a:pPr>
            <a:r>
              <a:t>transfer(x, y, 100)</a:t>
            </a:r>
          </a:p>
          <a:p>
            <a:pPr algn="l">
              <a:buClr>
                <a:srgbClr val="000000"/>
              </a:buClr>
              <a:buFont typeface="Courier New"/>
              <a:defRPr sz="3000" b="1">
                <a:latin typeface="Consolas"/>
                <a:ea typeface="Consolas"/>
                <a:cs typeface="Consolas"/>
                <a:sym typeface="Consolas"/>
              </a:defRPr>
            </a:pPr>
            <a:endParaRPr/>
          </a:p>
          <a:p>
            <a:pPr algn="l">
              <a:buClr>
                <a:srgbClr val="000000"/>
              </a:buClr>
              <a:buFont typeface="Courier New"/>
              <a:defRPr sz="4200" b="1">
                <a:latin typeface="+mn-lt"/>
                <a:ea typeface="+mn-ea"/>
                <a:cs typeface="+mn-cs"/>
                <a:sym typeface="Myriad Pro Condensed"/>
              </a:defRPr>
            </a:pPr>
            <a:r>
              <a:t>Thread 1:</a:t>
            </a:r>
          </a:p>
          <a:p>
            <a:pPr algn="l">
              <a:buClr>
                <a:srgbClr val="000000"/>
              </a:buClr>
              <a:buFont typeface="Courier New"/>
              <a:defRPr sz="3000" b="1">
                <a:latin typeface="Consolas"/>
                <a:ea typeface="Consolas"/>
                <a:cs typeface="Consolas"/>
                <a:sym typeface="Consolas"/>
              </a:defRPr>
            </a:pPr>
            <a:r>
              <a:t>transfer(y, x, 100);</a:t>
            </a:r>
          </a:p>
        </p:txBody>
      </p:sp>
    </p:spTree>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9" name="Shape 579"/>
          <p:cNvSpPr>
            <a:spLocks noGrp="1"/>
          </p:cNvSpPr>
          <p:nvPr>
            <p:ph type="title"/>
          </p:nvPr>
        </p:nvSpPr>
        <p:spPr>
          <a:xfrm>
            <a:off x="838200" y="393700"/>
            <a:ext cx="16772174" cy="1117600"/>
          </a:xfrm>
          <a:prstGeom prst="rect">
            <a:avLst/>
          </a:prstGeom>
        </p:spPr>
        <p:txBody>
          <a:bodyPr/>
          <a:lstStyle>
            <a:lvl1pPr>
              <a:defRPr sz="7900">
                <a:effectLst>
                  <a:outerShdw blurRad="12700" dist="25400" dir="2700000" rotWithShape="0">
                    <a:srgbClr val="CBCBCB"/>
                  </a:outerShdw>
                </a:effectLst>
                <a:uFill>
                  <a:solidFill>
                    <a:srgbClr val="000000"/>
                  </a:solidFill>
                </a:uFill>
              </a:defRPr>
            </a:lvl1pPr>
          </a:lstStyle>
          <a:p>
            <a:r>
              <a:t>Advantages (promise) of transactional memory </a:t>
            </a:r>
          </a:p>
        </p:txBody>
      </p:sp>
      <p:sp>
        <p:nvSpPr>
          <p:cNvPr id="580" name="Shape 580"/>
          <p:cNvSpPr>
            <a:spLocks noGrp="1"/>
          </p:cNvSpPr>
          <p:nvPr>
            <p:ph type="body" idx="1"/>
          </p:nvPr>
        </p:nvSpPr>
        <p:spPr>
          <a:xfrm>
            <a:off x="863209" y="1901662"/>
            <a:ext cx="16510781" cy="13469869"/>
          </a:xfrm>
          <a:prstGeom prst="rect">
            <a:avLst/>
          </a:prstGeom>
        </p:spPr>
        <p:txBody>
          <a:bodyPr/>
          <a:lstStyle/>
          <a:p>
            <a:pPr>
              <a:spcBef>
                <a:spcPts val="600"/>
              </a:spcBef>
              <a:defRPr sz="5200"/>
            </a:pPr>
            <a:r>
              <a:rPr dirty="0"/>
              <a:t>Easy to use synchronization construct</a:t>
            </a:r>
          </a:p>
          <a:p>
            <a:pPr marL="1276350" lvl="1" indent="-476250">
              <a:spcBef>
                <a:spcPts val="600"/>
              </a:spcBef>
              <a:defRPr sz="3600"/>
            </a:pPr>
            <a:r>
              <a:rPr dirty="0"/>
              <a:t>It is difficult for programmers to get synchronization right</a:t>
            </a:r>
          </a:p>
          <a:p>
            <a:pPr marL="1276350" lvl="1" indent="-476250">
              <a:spcBef>
                <a:spcPts val="600"/>
              </a:spcBef>
              <a:defRPr sz="3600"/>
            </a:pPr>
            <a:r>
              <a:rPr dirty="0"/>
              <a:t>Programmer declares need for atomicity, system implements it well</a:t>
            </a:r>
            <a:endParaRPr lang="en-US" dirty="0"/>
          </a:p>
          <a:p>
            <a:pPr marL="1276350" lvl="1" indent="-476250">
              <a:spcBef>
                <a:spcPts val="600"/>
              </a:spcBef>
              <a:defRPr sz="3600"/>
            </a:pPr>
            <a:r>
              <a:rPr dirty="0"/>
              <a:t>Claim: transactions are as easy to use as coarse-grain locks</a:t>
            </a:r>
          </a:p>
          <a:p>
            <a:pPr>
              <a:spcBef>
                <a:spcPts val="600"/>
              </a:spcBef>
              <a:defRPr sz="5200"/>
            </a:pPr>
            <a:r>
              <a:rPr dirty="0"/>
              <a:t>Often performs as well as fine-grained locks</a:t>
            </a:r>
          </a:p>
          <a:p>
            <a:pPr marL="1276350" lvl="1" indent="-476250">
              <a:spcBef>
                <a:spcPts val="600"/>
              </a:spcBef>
              <a:defRPr sz="3600"/>
            </a:pPr>
            <a:r>
              <a:rPr dirty="0"/>
              <a:t>Provides automatic read-read concurrency and fine-grained concurrency</a:t>
            </a:r>
          </a:p>
          <a:p>
            <a:pPr marL="1253671" lvl="1" indent="-453571">
              <a:defRPr sz="3600"/>
            </a:pPr>
            <a:r>
              <a:rPr dirty="0"/>
              <a:t>Performance portability: locking scheme for four CPUs may not be the best scheme for 64 CPUs</a:t>
            </a:r>
            <a:endParaRPr lang="en-US" dirty="0"/>
          </a:p>
          <a:p>
            <a:pPr marL="1253671" lvl="1" indent="-453571">
              <a:defRPr sz="3600"/>
            </a:pPr>
            <a:r>
              <a:rPr dirty="0"/>
              <a:t>Productivity argument for transactional memory: system support for transactions can achieve 90% of the benefit of expert programming with fined-grained locks, with 10% of the development time  </a:t>
            </a:r>
          </a:p>
          <a:p>
            <a:pPr>
              <a:spcBef>
                <a:spcPts val="600"/>
              </a:spcBef>
              <a:defRPr sz="5200"/>
            </a:pPr>
            <a:r>
              <a:rPr dirty="0"/>
              <a:t>Failure atomicity and recovery</a:t>
            </a:r>
          </a:p>
          <a:p>
            <a:pPr marL="1276350" lvl="1" indent="-476250">
              <a:spcBef>
                <a:spcPts val="600"/>
              </a:spcBef>
              <a:defRPr sz="3600"/>
            </a:pPr>
            <a:r>
              <a:rPr dirty="0"/>
              <a:t>No lost locks when a thread fails</a:t>
            </a:r>
            <a:endParaRPr lang="en-US" dirty="0"/>
          </a:p>
          <a:p>
            <a:pPr marL="1276350" lvl="1" indent="-476250">
              <a:spcBef>
                <a:spcPts val="600"/>
              </a:spcBef>
              <a:defRPr sz="3600"/>
            </a:pPr>
            <a:r>
              <a:rPr dirty="0"/>
              <a:t>Failure recovery = transaction abort + restart</a:t>
            </a:r>
          </a:p>
          <a:p>
            <a:pPr>
              <a:spcBef>
                <a:spcPts val="600"/>
              </a:spcBef>
              <a:defRPr sz="5200"/>
            </a:pPr>
            <a:r>
              <a:rPr dirty="0"/>
              <a:t>Composability</a:t>
            </a:r>
          </a:p>
          <a:p>
            <a:pPr marL="1276350" lvl="1" indent="-476250">
              <a:spcBef>
                <a:spcPts val="600"/>
              </a:spcBef>
              <a:defRPr sz="3600"/>
            </a:pPr>
            <a:r>
              <a:rPr dirty="0"/>
              <a:t>Safe and scalable composition of software modules</a:t>
            </a:r>
          </a:p>
        </p:txBody>
      </p:sp>
    </p:spTree>
  </p:cSld>
  <p:clrMapOvr>
    <a:masterClrMapping/>
  </p:clrMapOvr>
  <p:transition spd="slow"/>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2" name="Shape 582"/>
          <p:cNvSpPr>
            <a:spLocks noGrp="1"/>
          </p:cNvSpPr>
          <p:nvPr>
            <p:ph type="title"/>
          </p:nvPr>
        </p:nvSpPr>
        <p:spPr>
          <a:xfrm>
            <a:off x="711200" y="279400"/>
            <a:ext cx="16560800" cy="1397000"/>
          </a:xfrm>
          <a:prstGeom prst="rect">
            <a:avLst/>
          </a:prstGeom>
        </p:spPr>
        <p:txBody>
          <a:bodyPr/>
          <a:lstStyle>
            <a:lvl1pPr>
              <a:defRPr>
                <a:effectLst>
                  <a:outerShdw blurRad="12700" dist="25400" dir="2700000" rotWithShape="0">
                    <a:srgbClr val="CBCBCB"/>
                  </a:outerShdw>
                </a:effectLst>
                <a:uFill>
                  <a:solidFill>
                    <a:srgbClr val="000000"/>
                  </a:solidFill>
                </a:uFill>
              </a:defRPr>
            </a:lvl1pPr>
          </a:lstStyle>
          <a:p>
            <a:r>
              <a:t>Example integration with OpenMP</a:t>
            </a:r>
          </a:p>
        </p:txBody>
      </p:sp>
      <p:sp>
        <p:nvSpPr>
          <p:cNvPr id="583" name="Shape 583"/>
          <p:cNvSpPr>
            <a:spLocks noGrp="1"/>
          </p:cNvSpPr>
          <p:nvPr>
            <p:ph type="body" idx="1"/>
          </p:nvPr>
        </p:nvSpPr>
        <p:spPr>
          <a:xfrm>
            <a:off x="800100" y="1689100"/>
            <a:ext cx="16154400" cy="9423400"/>
          </a:xfrm>
          <a:prstGeom prst="rect">
            <a:avLst/>
          </a:prstGeom>
        </p:spPr>
        <p:txBody>
          <a:bodyPr/>
          <a:lstStyle/>
          <a:p>
            <a:pPr>
              <a:spcBef>
                <a:spcPts val="600"/>
              </a:spcBef>
            </a:pPr>
            <a:r>
              <a:rPr dirty="0"/>
              <a:t>Example: </a:t>
            </a:r>
            <a:r>
              <a:rPr dirty="0" err="1"/>
              <a:t>OpenTM</a:t>
            </a:r>
            <a:r>
              <a:rPr dirty="0"/>
              <a:t> = OpenMP + TM </a:t>
            </a:r>
          </a:p>
          <a:p>
            <a:pPr marL="1276350" lvl="1" indent="-476250">
              <a:defRPr sz="4200"/>
            </a:pPr>
            <a:r>
              <a:rPr dirty="0"/>
              <a:t>OpenMP: master-slave parallel model</a:t>
            </a:r>
          </a:p>
          <a:p>
            <a:pPr marL="1949450" lvl="2" indent="-476250">
              <a:defRPr sz="4200"/>
            </a:pPr>
            <a:r>
              <a:rPr dirty="0"/>
              <a:t>Easy to specify parallel loops and tasks</a:t>
            </a:r>
          </a:p>
          <a:p>
            <a:pPr marL="1276350" lvl="1" indent="-476250">
              <a:defRPr sz="4200"/>
            </a:pPr>
            <a:r>
              <a:rPr dirty="0"/>
              <a:t>TM: atomic and isolation execution </a:t>
            </a:r>
            <a:endParaRPr lang="en-US" dirty="0"/>
          </a:p>
          <a:p>
            <a:pPr marL="1949450" lvl="2" indent="-476250">
              <a:defRPr sz="4200"/>
            </a:pPr>
            <a:r>
              <a:rPr dirty="0"/>
              <a:t>Easy to specify synchronization and speculation</a:t>
            </a:r>
          </a:p>
          <a:p>
            <a:pPr>
              <a:spcBef>
                <a:spcPts val="600"/>
              </a:spcBef>
            </a:pPr>
            <a:r>
              <a:rPr dirty="0" err="1"/>
              <a:t>OpenTM</a:t>
            </a:r>
            <a:r>
              <a:rPr dirty="0"/>
              <a:t> features</a:t>
            </a:r>
          </a:p>
          <a:p>
            <a:pPr marL="1276350" lvl="1" indent="-476250">
              <a:defRPr sz="4200"/>
            </a:pPr>
            <a:r>
              <a:rPr dirty="0"/>
              <a:t>Transactions, transactional loops and transactional sections</a:t>
            </a:r>
          </a:p>
          <a:p>
            <a:pPr marL="1276350" lvl="1" indent="-476250">
              <a:defRPr sz="4200"/>
            </a:pPr>
            <a:r>
              <a:rPr dirty="0"/>
              <a:t>Data directives for TM (e.g., thread private data)</a:t>
            </a:r>
            <a:endParaRPr lang="en-US" dirty="0"/>
          </a:p>
          <a:p>
            <a:pPr marL="1276350" lvl="1" indent="-476250">
              <a:defRPr sz="4200"/>
            </a:pPr>
            <a:r>
              <a:rPr dirty="0"/>
              <a:t>Runtime system hints for TM</a:t>
            </a:r>
          </a:p>
          <a:p>
            <a:r>
              <a:rPr dirty="0"/>
              <a:t>Code example:</a:t>
            </a:r>
          </a:p>
        </p:txBody>
      </p:sp>
      <p:sp>
        <p:nvSpPr>
          <p:cNvPr id="584" name="Shape 584"/>
          <p:cNvSpPr/>
          <p:nvPr/>
        </p:nvSpPr>
        <p:spPr>
          <a:xfrm>
            <a:off x="627781" y="10866858"/>
            <a:ext cx="11835132" cy="2451101"/>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p>
            <a:pPr marL="1567180" lvl="2" indent="-571500" algn="l">
              <a:spcBef>
                <a:spcPts val="1400"/>
              </a:spcBef>
              <a:buClr>
                <a:srgbClr val="D84800"/>
              </a:buClr>
              <a:buFont typeface="Wingdings"/>
              <a:defRPr sz="2800" b="1">
                <a:solidFill>
                  <a:srgbClr val="E32400"/>
                </a:solidFill>
                <a:uFill>
                  <a:solidFill>
                    <a:srgbClr val="E32400"/>
                  </a:solidFill>
                </a:uFill>
                <a:latin typeface="Consolas"/>
                <a:ea typeface="Consolas"/>
                <a:cs typeface="Consolas"/>
                <a:sym typeface="Consolas"/>
              </a:defRPr>
            </a:pPr>
            <a:r>
              <a:rPr>
                <a:solidFill>
                  <a:srgbClr val="000000"/>
                </a:solidFill>
                <a:uFill>
                  <a:solidFill>
                    <a:srgbClr val="000000"/>
                  </a:solidFill>
                </a:uFill>
              </a:rPr>
              <a:t>#pragma omp </a:t>
            </a:r>
            <a:r>
              <a:rPr>
                <a:solidFill>
                  <a:schemeClr val="accent5"/>
                </a:solidFill>
              </a:rPr>
              <a:t>transfor</a:t>
            </a:r>
            <a:r>
              <a:rPr>
                <a:solidFill>
                  <a:srgbClr val="000000"/>
                </a:solidFill>
                <a:uFill>
                  <a:solidFill>
                    <a:srgbClr val="000000"/>
                  </a:solidFill>
                </a:uFill>
              </a:rPr>
              <a:t> schedule (static, chunk=50)</a:t>
            </a:r>
          </a:p>
          <a:p>
            <a:pPr marL="1567180" lvl="2" indent="-571500" algn="l">
              <a:spcBef>
                <a:spcPts val="1400"/>
              </a:spcBef>
              <a:buClr>
                <a:srgbClr val="D84800"/>
              </a:buClr>
              <a:buFont typeface="Wingdings"/>
              <a:defRPr sz="2800" b="1">
                <a:uFill>
                  <a:solidFill>
                    <a:srgbClr val="000000"/>
                  </a:solidFill>
                </a:uFill>
                <a:latin typeface="Consolas"/>
                <a:ea typeface="Consolas"/>
                <a:cs typeface="Consolas"/>
                <a:sym typeface="Consolas"/>
              </a:defRPr>
            </a:pPr>
            <a:r>
              <a:t>for (int i=0; i&lt;N; i++) {</a:t>
            </a:r>
          </a:p>
          <a:p>
            <a:pPr marL="1567180" lvl="2" indent="-571500" algn="l">
              <a:spcBef>
                <a:spcPts val="1400"/>
              </a:spcBef>
              <a:buClr>
                <a:srgbClr val="D84800"/>
              </a:buClr>
              <a:buFont typeface="Wingdings"/>
              <a:defRPr sz="2800" b="1">
                <a:uFill>
                  <a:solidFill>
                    <a:srgbClr val="000000"/>
                  </a:solidFill>
                </a:uFill>
                <a:latin typeface="Consolas"/>
                <a:ea typeface="Consolas"/>
                <a:cs typeface="Consolas"/>
                <a:sym typeface="Consolas"/>
              </a:defRPr>
            </a:pPr>
            <a:r>
              <a:t>	 bin[A[i]]++; </a:t>
            </a:r>
          </a:p>
          <a:p>
            <a:pPr marL="1567180" lvl="2" indent="-571500" algn="l">
              <a:spcBef>
                <a:spcPts val="1400"/>
              </a:spcBef>
              <a:buClr>
                <a:srgbClr val="D84800"/>
              </a:buClr>
              <a:buFont typeface="Wingdings"/>
              <a:defRPr sz="2800" b="1">
                <a:uFill>
                  <a:solidFill>
                    <a:srgbClr val="000000"/>
                  </a:solidFill>
                </a:uFill>
                <a:latin typeface="Consolas"/>
                <a:ea typeface="Consolas"/>
                <a:cs typeface="Consolas"/>
                <a:sym typeface="Consolas"/>
              </a:defRPr>
            </a:pPr>
            <a:r>
              <a:t>}</a:t>
            </a:r>
          </a:p>
        </p:txBody>
      </p:sp>
    </p:spTree>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8" name="Shape 588"/>
          <p:cNvSpPr>
            <a:spLocks noGrp="1"/>
          </p:cNvSpPr>
          <p:nvPr>
            <p:ph type="title"/>
          </p:nvPr>
        </p:nvSpPr>
        <p:spPr>
          <a:prstGeom prst="rect">
            <a:avLst/>
          </a:prstGeom>
        </p:spPr>
        <p:txBody>
          <a:bodyPr/>
          <a:lstStyle>
            <a:lvl1pPr>
              <a:defRPr>
                <a:effectLst>
                  <a:outerShdw blurRad="12700" dist="25400" dir="2700000" rotWithShape="0">
                    <a:srgbClr val="CBCBCB"/>
                  </a:outerShdw>
                </a:effectLst>
                <a:uFill>
                  <a:solidFill>
                    <a:srgbClr val="000000"/>
                  </a:solidFill>
                </a:uFill>
              </a:defRPr>
            </a:lvl1pPr>
          </a:lstStyle>
          <a:p>
            <a:r>
              <a:t>Atomic { } ≠ lock() + unlock()</a:t>
            </a:r>
          </a:p>
        </p:txBody>
      </p:sp>
      <p:sp>
        <p:nvSpPr>
          <p:cNvPr id="589" name="Shape 589"/>
          <p:cNvSpPr>
            <a:spLocks noGrp="1"/>
          </p:cNvSpPr>
          <p:nvPr>
            <p:ph type="body" idx="1"/>
          </p:nvPr>
        </p:nvSpPr>
        <p:spPr>
          <a:xfrm>
            <a:off x="870818" y="1919572"/>
            <a:ext cx="15430501" cy="10434355"/>
          </a:xfrm>
          <a:prstGeom prst="rect">
            <a:avLst/>
          </a:prstGeom>
        </p:spPr>
        <p:txBody>
          <a:bodyPr/>
          <a:lstStyle/>
          <a:p>
            <a:pPr>
              <a:spcBef>
                <a:spcPts val="800"/>
              </a:spcBef>
            </a:pPr>
            <a:r>
              <a:rPr dirty="0"/>
              <a:t>The difference</a:t>
            </a:r>
          </a:p>
          <a:p>
            <a:pPr marL="1276350" lvl="1" indent="-476250">
              <a:spcBef>
                <a:spcPts val="800"/>
              </a:spcBef>
              <a:defRPr sz="4200"/>
            </a:pPr>
            <a:r>
              <a:rPr dirty="0"/>
              <a:t>Atomic: high-level declaration of atomicity</a:t>
            </a:r>
          </a:p>
          <a:p>
            <a:pPr marL="1949450" lvl="2" indent="-476250">
              <a:spcBef>
                <a:spcPts val="800"/>
              </a:spcBef>
              <a:defRPr sz="4200"/>
            </a:pPr>
            <a:r>
              <a:rPr dirty="0"/>
              <a:t>Does not specify implementation of atomicity</a:t>
            </a:r>
          </a:p>
          <a:p>
            <a:pPr marL="1276350" lvl="1" indent="-476250">
              <a:spcBef>
                <a:spcPts val="800"/>
              </a:spcBef>
              <a:defRPr sz="4200"/>
            </a:pPr>
            <a:r>
              <a:rPr dirty="0"/>
              <a:t>Lock: low-level blocking primitive</a:t>
            </a:r>
            <a:endParaRPr lang="en-US" dirty="0"/>
          </a:p>
          <a:p>
            <a:pPr marL="1949450" lvl="2" indent="-476250">
              <a:spcBef>
                <a:spcPts val="800"/>
              </a:spcBef>
              <a:defRPr sz="4200"/>
            </a:pPr>
            <a:r>
              <a:rPr dirty="0"/>
              <a:t>Does not provide atomicity or isolation on its own</a:t>
            </a:r>
          </a:p>
          <a:p>
            <a:pPr>
              <a:spcBef>
                <a:spcPts val="800"/>
              </a:spcBef>
            </a:pPr>
            <a:r>
              <a:rPr dirty="0"/>
              <a:t>Keep in mind</a:t>
            </a:r>
          </a:p>
          <a:p>
            <a:pPr marL="1276350" lvl="1" indent="-476250">
              <a:spcBef>
                <a:spcPts val="800"/>
              </a:spcBef>
              <a:defRPr sz="4200"/>
            </a:pPr>
            <a:r>
              <a:rPr dirty="0"/>
              <a:t>Locks can be used to implement an </a:t>
            </a:r>
            <a:r>
              <a:rPr dirty="0">
                <a:latin typeface="Consolas"/>
                <a:ea typeface="Consolas"/>
                <a:cs typeface="Consolas"/>
                <a:sym typeface="Consolas"/>
              </a:rPr>
              <a:t>atomic</a:t>
            </a:r>
            <a:r>
              <a:rPr dirty="0"/>
              <a:t> block but…</a:t>
            </a:r>
          </a:p>
          <a:p>
            <a:pPr marL="1276350" lvl="1" indent="-476250">
              <a:spcBef>
                <a:spcPts val="800"/>
              </a:spcBef>
              <a:defRPr sz="4200"/>
            </a:pPr>
            <a:r>
              <a:rPr dirty="0"/>
              <a:t>Locks can be used for purposes beyond atomicity</a:t>
            </a:r>
          </a:p>
          <a:p>
            <a:pPr marL="1949450" lvl="2" indent="-476250">
              <a:spcBef>
                <a:spcPts val="800"/>
              </a:spcBef>
              <a:defRPr sz="4200"/>
            </a:pPr>
            <a:r>
              <a:rPr dirty="0"/>
              <a:t>Cannot replace all uses of locks with atomic regions</a:t>
            </a:r>
          </a:p>
          <a:p>
            <a:pPr marL="1276350" lvl="1" indent="-476250">
              <a:spcBef>
                <a:spcPts val="800"/>
              </a:spcBef>
              <a:defRPr sz="4200"/>
            </a:pPr>
            <a:r>
              <a:rPr dirty="0">
                <a:latin typeface="Consolas"/>
                <a:ea typeface="Consolas"/>
                <a:cs typeface="Consolas"/>
                <a:sym typeface="Consolas"/>
              </a:rPr>
              <a:t>Atomic</a:t>
            </a:r>
            <a:r>
              <a:rPr dirty="0"/>
              <a:t> eliminates many data races, but programming with atomic blocks can still suffer from atomicity violations: e.g., programmer erroneous splits sequence that </a:t>
            </a:r>
            <a:r>
              <a:rPr u="sng" dirty="0"/>
              <a:t>should be</a:t>
            </a:r>
            <a:r>
              <a:rPr dirty="0"/>
              <a:t> atomic into two atomic blocks</a:t>
            </a:r>
          </a:p>
        </p:txBody>
      </p:sp>
      <p:sp>
        <p:nvSpPr>
          <p:cNvPr id="590" name="Shape 590"/>
          <p:cNvSpPr/>
          <p:nvPr/>
        </p:nvSpPr>
        <p:spPr>
          <a:xfrm>
            <a:off x="12478880" y="2713003"/>
            <a:ext cx="4851684" cy="1829817"/>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a:lnSpc>
                <a:spcPct val="90000"/>
              </a:lnSpc>
              <a:defRPr sz="4200" b="1">
                <a:solidFill>
                  <a:schemeClr val="accent5"/>
                </a:solidFill>
                <a:uFill>
                  <a:solidFill>
                    <a:srgbClr val="E32400"/>
                  </a:solidFill>
                </a:uFill>
                <a:latin typeface="+mn-lt"/>
                <a:ea typeface="+mn-ea"/>
                <a:cs typeface="+mn-cs"/>
                <a:sym typeface="Myriad Pro Condensed"/>
              </a:defRPr>
            </a:lvl1pPr>
          </a:lstStyle>
          <a:p>
            <a:r>
              <a:t>Make sure you understand this difference in semantics!</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590"/>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2" nodeType="afterEffect">
                                  <p:stCondLst>
                                    <p:cond delay="0"/>
                                  </p:stCondLst>
                                  <p:iterate>
                                    <p:tmAbs val="0"/>
                                  </p:iterate>
                                  <p:childTnLst>
                                    <p:set>
                                      <p:cBhvr>
                                        <p:cTn id="9" fill="hold"/>
                                        <p:tgtEl>
                                          <p:spTgt spid="5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9" grpId="2" animBg="1" advAuto="0"/>
      <p:bldP spid="590" grpId="1" animBg="1" advAuto="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4" name="Shape 594"/>
          <p:cNvSpPr>
            <a:spLocks noGrp="1"/>
          </p:cNvSpPr>
          <p:nvPr>
            <p:ph type="title"/>
          </p:nvPr>
        </p:nvSpPr>
        <p:spPr>
          <a:xfrm>
            <a:off x="723900" y="431800"/>
            <a:ext cx="16827500" cy="2267934"/>
          </a:xfrm>
          <a:prstGeom prst="rect">
            <a:avLst/>
          </a:prstGeom>
        </p:spPr>
        <p:txBody>
          <a:bodyPr/>
          <a:lstStyle>
            <a:lvl1pPr>
              <a:defRPr sz="7200">
                <a:effectLst>
                  <a:outerShdw blurRad="12700" dist="25400" dir="2700000" rotWithShape="0">
                    <a:srgbClr val="CBCBCB"/>
                  </a:outerShdw>
                </a:effectLst>
                <a:uFill>
                  <a:solidFill>
                    <a:srgbClr val="000000"/>
                  </a:solidFill>
                </a:uFill>
              </a:defRPr>
            </a:lvl1pPr>
          </a:lstStyle>
          <a:p>
            <a:r>
              <a:t>What about replacing synchronized with atomic in this example?</a:t>
            </a:r>
          </a:p>
        </p:txBody>
      </p:sp>
      <p:sp>
        <p:nvSpPr>
          <p:cNvPr id="595" name="Shape 595"/>
          <p:cNvSpPr/>
          <p:nvPr/>
        </p:nvSpPr>
        <p:spPr>
          <a:xfrm>
            <a:off x="1308534" y="4197863"/>
            <a:ext cx="7569201" cy="5048325"/>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p>
            <a:pPr algn="l">
              <a:buClr>
                <a:srgbClr val="000000"/>
              </a:buClr>
              <a:buFont typeface="Courier New"/>
              <a:defRPr sz="3800" b="1">
                <a:latin typeface="Consolas"/>
                <a:ea typeface="Consolas"/>
                <a:cs typeface="Consolas"/>
                <a:sym typeface="Consolas"/>
              </a:defRPr>
            </a:pPr>
            <a:r>
              <a:t>// Thread 1</a:t>
            </a:r>
          </a:p>
          <a:p>
            <a:pPr algn="l">
              <a:buClr>
                <a:srgbClr val="000000"/>
              </a:buClr>
              <a:buFont typeface="Courier New"/>
              <a:defRPr sz="3800" b="1">
                <a:latin typeface="Consolas"/>
                <a:ea typeface="Consolas"/>
                <a:cs typeface="Consolas"/>
                <a:sym typeface="Consolas"/>
              </a:defRPr>
            </a:pPr>
            <a:r>
              <a:t>synchronized(lock1)</a:t>
            </a:r>
          </a:p>
          <a:p>
            <a:pPr algn="l">
              <a:buClr>
                <a:srgbClr val="000000"/>
              </a:buClr>
              <a:buFont typeface="Courier New"/>
              <a:defRPr sz="3800" b="1">
                <a:latin typeface="Consolas"/>
                <a:ea typeface="Consolas"/>
                <a:cs typeface="Consolas"/>
                <a:sym typeface="Consolas"/>
              </a:defRPr>
            </a:pPr>
            <a:r>
              <a:t>{</a:t>
            </a:r>
          </a:p>
          <a:p>
            <a:pPr algn="l">
              <a:buClr>
                <a:srgbClr val="000000"/>
              </a:buClr>
              <a:buFont typeface="Courier New"/>
              <a:defRPr sz="3800" b="1">
                <a:latin typeface="Consolas"/>
                <a:ea typeface="Consolas"/>
                <a:cs typeface="Consolas"/>
                <a:sym typeface="Consolas"/>
              </a:defRPr>
            </a:pPr>
            <a:r>
              <a:t>  …</a:t>
            </a:r>
          </a:p>
          <a:p>
            <a:pPr algn="l">
              <a:buClr>
                <a:srgbClr val="000000"/>
              </a:buClr>
              <a:buFont typeface="Courier New"/>
              <a:defRPr sz="3800" b="1">
                <a:latin typeface="Consolas"/>
                <a:ea typeface="Consolas"/>
                <a:cs typeface="Consolas"/>
                <a:sym typeface="Consolas"/>
              </a:defRPr>
            </a:pPr>
            <a:r>
              <a:t>  flagA = true;</a:t>
            </a:r>
          </a:p>
          <a:p>
            <a:pPr algn="l">
              <a:buClr>
                <a:srgbClr val="000000"/>
              </a:buClr>
              <a:buFont typeface="Courier New"/>
              <a:defRPr sz="3800" b="1">
                <a:latin typeface="Consolas"/>
                <a:ea typeface="Consolas"/>
                <a:cs typeface="Consolas"/>
                <a:sym typeface="Consolas"/>
              </a:defRPr>
            </a:pPr>
            <a:r>
              <a:t>  while (flagB == 0); </a:t>
            </a:r>
          </a:p>
          <a:p>
            <a:pPr algn="l">
              <a:buClr>
                <a:srgbClr val="000000"/>
              </a:buClr>
              <a:buFont typeface="Courier New"/>
              <a:defRPr sz="3800" b="1">
                <a:latin typeface="Consolas"/>
                <a:ea typeface="Consolas"/>
                <a:cs typeface="Consolas"/>
                <a:sym typeface="Consolas"/>
              </a:defRPr>
            </a:pPr>
            <a:r>
              <a:t>  …</a:t>
            </a:r>
          </a:p>
          <a:p>
            <a:pPr algn="l">
              <a:buClr>
                <a:srgbClr val="000000"/>
              </a:buClr>
              <a:buFont typeface="Courier New"/>
              <a:defRPr sz="3800" b="1">
                <a:latin typeface="Consolas"/>
                <a:ea typeface="Consolas"/>
                <a:cs typeface="Consolas"/>
                <a:sym typeface="Consolas"/>
              </a:defRPr>
            </a:pPr>
            <a:r>
              <a:t>}</a:t>
            </a:r>
          </a:p>
          <a:p>
            <a:pPr algn="l">
              <a:buClr>
                <a:srgbClr val="000000"/>
              </a:buClr>
              <a:buFont typeface="Courier New"/>
              <a:defRPr sz="3800" b="1">
                <a:latin typeface="Consolas"/>
                <a:ea typeface="Consolas"/>
                <a:cs typeface="Consolas"/>
                <a:sym typeface="Consolas"/>
              </a:defRPr>
            </a:pPr>
            <a:r>
              <a:t>  </a:t>
            </a:r>
          </a:p>
        </p:txBody>
      </p:sp>
      <p:sp>
        <p:nvSpPr>
          <p:cNvPr id="596" name="Shape 596"/>
          <p:cNvSpPr/>
          <p:nvPr/>
        </p:nvSpPr>
        <p:spPr>
          <a:xfrm>
            <a:off x="9703234" y="4032763"/>
            <a:ext cx="7569201" cy="5048325"/>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p>
            <a:pPr algn="l">
              <a:buClr>
                <a:srgbClr val="000000"/>
              </a:buClr>
              <a:buFont typeface="Courier New"/>
              <a:defRPr sz="3800" b="1">
                <a:latin typeface="Consolas"/>
                <a:ea typeface="Consolas"/>
                <a:cs typeface="Consolas"/>
                <a:sym typeface="Consolas"/>
              </a:defRPr>
            </a:pPr>
            <a:r>
              <a:t>// Thread 2</a:t>
            </a:r>
          </a:p>
          <a:p>
            <a:pPr algn="l">
              <a:buClr>
                <a:srgbClr val="000000"/>
              </a:buClr>
              <a:buFont typeface="Courier New"/>
              <a:defRPr sz="3800" b="1">
                <a:latin typeface="Consolas"/>
                <a:ea typeface="Consolas"/>
                <a:cs typeface="Consolas"/>
                <a:sym typeface="Consolas"/>
              </a:defRPr>
            </a:pPr>
            <a:r>
              <a:t>synchronized(lock2)</a:t>
            </a:r>
          </a:p>
          <a:p>
            <a:pPr algn="l">
              <a:buClr>
                <a:srgbClr val="000000"/>
              </a:buClr>
              <a:buFont typeface="Courier New"/>
              <a:defRPr sz="3800" b="1">
                <a:latin typeface="Consolas"/>
                <a:ea typeface="Consolas"/>
                <a:cs typeface="Consolas"/>
                <a:sym typeface="Consolas"/>
              </a:defRPr>
            </a:pPr>
            <a:r>
              <a:t>{</a:t>
            </a:r>
          </a:p>
          <a:p>
            <a:pPr algn="l">
              <a:buClr>
                <a:srgbClr val="000000"/>
              </a:buClr>
              <a:buFont typeface="Courier New"/>
              <a:defRPr sz="3800" b="1">
                <a:latin typeface="Consolas"/>
                <a:ea typeface="Consolas"/>
                <a:cs typeface="Consolas"/>
                <a:sym typeface="Consolas"/>
              </a:defRPr>
            </a:pPr>
            <a:r>
              <a:t>  …</a:t>
            </a:r>
          </a:p>
          <a:p>
            <a:pPr algn="l">
              <a:buClr>
                <a:srgbClr val="000000"/>
              </a:buClr>
              <a:buFont typeface="Courier New"/>
              <a:defRPr sz="3800" b="1">
                <a:latin typeface="Consolas"/>
                <a:ea typeface="Consolas"/>
                <a:cs typeface="Consolas"/>
                <a:sym typeface="Consolas"/>
              </a:defRPr>
            </a:pPr>
            <a:r>
              <a:t>  flagB = true;</a:t>
            </a:r>
          </a:p>
          <a:p>
            <a:pPr algn="l">
              <a:buClr>
                <a:srgbClr val="000000"/>
              </a:buClr>
              <a:buFont typeface="Courier New"/>
              <a:defRPr sz="3800" b="1">
                <a:latin typeface="Consolas"/>
                <a:ea typeface="Consolas"/>
                <a:cs typeface="Consolas"/>
                <a:sym typeface="Consolas"/>
              </a:defRPr>
            </a:pPr>
            <a:r>
              <a:t>  while (flagA == 0); </a:t>
            </a:r>
          </a:p>
          <a:p>
            <a:pPr algn="l">
              <a:buClr>
                <a:srgbClr val="000000"/>
              </a:buClr>
              <a:buFont typeface="Courier New"/>
              <a:defRPr sz="3800" b="1">
                <a:latin typeface="Consolas"/>
                <a:ea typeface="Consolas"/>
                <a:cs typeface="Consolas"/>
                <a:sym typeface="Consolas"/>
              </a:defRPr>
            </a:pPr>
            <a:r>
              <a:t>  …</a:t>
            </a:r>
          </a:p>
          <a:p>
            <a:pPr algn="l">
              <a:buClr>
                <a:srgbClr val="000000"/>
              </a:buClr>
              <a:buFont typeface="Courier New"/>
              <a:defRPr sz="3800" b="1">
                <a:latin typeface="Consolas"/>
                <a:ea typeface="Consolas"/>
                <a:cs typeface="Consolas"/>
                <a:sym typeface="Consolas"/>
              </a:defRPr>
            </a:pPr>
            <a:r>
              <a:t>}</a:t>
            </a:r>
          </a:p>
          <a:p>
            <a:pPr algn="l">
              <a:buClr>
                <a:srgbClr val="000000"/>
              </a:buClr>
              <a:buFont typeface="Courier New"/>
              <a:defRPr sz="3800" b="1">
                <a:latin typeface="Consolas"/>
                <a:ea typeface="Consolas"/>
                <a:cs typeface="Consolas"/>
                <a:sym typeface="Consolas"/>
              </a:defRPr>
            </a:pPr>
            <a:r>
              <a:t>  </a:t>
            </a:r>
          </a:p>
        </p:txBody>
      </p:sp>
    </p:spTree>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0" name="Shape 600"/>
          <p:cNvSpPr>
            <a:spLocks noGrp="1"/>
          </p:cNvSpPr>
          <p:nvPr>
            <p:ph type="title"/>
          </p:nvPr>
        </p:nvSpPr>
        <p:spPr>
          <a:xfrm>
            <a:off x="838200" y="393700"/>
            <a:ext cx="16761971" cy="1322293"/>
          </a:xfrm>
          <a:prstGeom prst="rect">
            <a:avLst/>
          </a:prstGeom>
        </p:spPr>
        <p:txBody>
          <a:bodyPr/>
          <a:lstStyle>
            <a:lvl1pPr>
              <a:lnSpc>
                <a:spcPct val="80000"/>
              </a:lnSpc>
              <a:defRPr sz="7600">
                <a:effectLst>
                  <a:outerShdw blurRad="12700" dist="25400" dir="2700000" rotWithShape="0">
                    <a:srgbClr val="CBCBCB"/>
                  </a:outerShdw>
                </a:effectLst>
                <a:uFill>
                  <a:solidFill>
                    <a:srgbClr val="000000"/>
                  </a:solidFill>
                </a:uFill>
              </a:defRPr>
            </a:lvl1pPr>
          </a:lstStyle>
          <a:p>
            <a:r>
              <a:t>Atomicity violation due to programmer error</a:t>
            </a:r>
          </a:p>
        </p:txBody>
      </p:sp>
      <p:sp>
        <p:nvSpPr>
          <p:cNvPr id="601" name="Shape 601"/>
          <p:cNvSpPr>
            <a:spLocks noGrp="1"/>
          </p:cNvSpPr>
          <p:nvPr>
            <p:ph type="body" idx="1"/>
          </p:nvPr>
        </p:nvSpPr>
        <p:spPr>
          <a:xfrm>
            <a:off x="1123950" y="10312672"/>
            <a:ext cx="16040100" cy="2413001"/>
          </a:xfrm>
          <a:prstGeom prst="rect">
            <a:avLst/>
          </a:prstGeom>
        </p:spPr>
        <p:txBody>
          <a:bodyPr/>
          <a:lstStyle>
            <a:lvl1pPr marL="657225" indent="-657225">
              <a:defRPr sz="4600"/>
            </a:lvl1pPr>
          </a:lstStyle>
          <a:p>
            <a:r>
              <a:t>Programmer mistake: logically atomic code sequence (in thread 1) is erroneously separated into two atomic blocks (allowing another thread to set pointer to NULL in between)</a:t>
            </a:r>
          </a:p>
        </p:txBody>
      </p:sp>
      <p:sp>
        <p:nvSpPr>
          <p:cNvPr id="602" name="Shape 602"/>
          <p:cNvSpPr/>
          <p:nvPr/>
        </p:nvSpPr>
        <p:spPr>
          <a:xfrm>
            <a:off x="2419214" y="2460263"/>
            <a:ext cx="7569201" cy="6724725"/>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p>
            <a:pPr algn="l">
              <a:buClr>
                <a:srgbClr val="000000"/>
              </a:buClr>
              <a:buFont typeface="Courier New"/>
              <a:defRPr sz="3800" b="1">
                <a:latin typeface="Consolas"/>
                <a:ea typeface="Consolas"/>
                <a:cs typeface="Consolas"/>
                <a:sym typeface="Consolas"/>
              </a:defRPr>
            </a:pPr>
            <a:r>
              <a:t>// Thread 1</a:t>
            </a:r>
          </a:p>
          <a:p>
            <a:pPr algn="l">
              <a:buClr>
                <a:srgbClr val="000000"/>
              </a:buClr>
              <a:buFont typeface="Courier New"/>
              <a:defRPr sz="3800" b="1">
                <a:latin typeface="Consolas"/>
                <a:ea typeface="Consolas"/>
                <a:cs typeface="Consolas"/>
                <a:sym typeface="Consolas"/>
              </a:defRPr>
            </a:pPr>
            <a:r>
              <a:t>atomic</a:t>
            </a:r>
          </a:p>
          <a:p>
            <a:pPr algn="l">
              <a:buClr>
                <a:srgbClr val="000000"/>
              </a:buClr>
              <a:buFont typeface="Courier New"/>
              <a:defRPr sz="3800" b="1">
                <a:latin typeface="Consolas"/>
                <a:ea typeface="Consolas"/>
                <a:cs typeface="Consolas"/>
                <a:sym typeface="Consolas"/>
              </a:defRPr>
            </a:pPr>
            <a:r>
              <a:t>{</a:t>
            </a:r>
          </a:p>
          <a:p>
            <a:pPr algn="l">
              <a:buClr>
                <a:srgbClr val="000000"/>
              </a:buClr>
              <a:buFont typeface="Courier New"/>
              <a:defRPr sz="3800" b="1">
                <a:latin typeface="Consolas"/>
                <a:ea typeface="Consolas"/>
                <a:cs typeface="Consolas"/>
                <a:sym typeface="Consolas"/>
              </a:defRPr>
            </a:pPr>
            <a:r>
              <a:t>  … </a:t>
            </a:r>
          </a:p>
          <a:p>
            <a:pPr algn="l">
              <a:buClr>
                <a:srgbClr val="000000"/>
              </a:buClr>
              <a:buFont typeface="Courier New"/>
              <a:defRPr sz="3800" b="1">
                <a:latin typeface="Consolas"/>
                <a:ea typeface="Consolas"/>
                <a:cs typeface="Consolas"/>
                <a:sym typeface="Consolas"/>
              </a:defRPr>
            </a:pPr>
            <a:r>
              <a:t>  ptr = A;</a:t>
            </a:r>
          </a:p>
          <a:p>
            <a:pPr algn="l">
              <a:buClr>
                <a:srgbClr val="000000"/>
              </a:buClr>
              <a:buFont typeface="Courier New"/>
              <a:defRPr sz="3800" b="1">
                <a:latin typeface="Consolas"/>
                <a:ea typeface="Consolas"/>
                <a:cs typeface="Consolas"/>
                <a:sym typeface="Consolas"/>
              </a:defRPr>
            </a:pPr>
            <a:r>
              <a:t>  …</a:t>
            </a:r>
          </a:p>
          <a:p>
            <a:pPr algn="l">
              <a:buClr>
                <a:srgbClr val="000000"/>
              </a:buClr>
              <a:buFont typeface="Courier New"/>
              <a:defRPr sz="3800" b="1">
                <a:latin typeface="Consolas"/>
                <a:ea typeface="Consolas"/>
                <a:cs typeface="Consolas"/>
                <a:sym typeface="Consolas"/>
              </a:defRPr>
            </a:pPr>
            <a:r>
              <a:t>}</a:t>
            </a:r>
          </a:p>
          <a:p>
            <a:pPr algn="l">
              <a:buClr>
                <a:srgbClr val="000000"/>
              </a:buClr>
              <a:buFont typeface="Courier New"/>
              <a:defRPr sz="3800" b="1">
                <a:latin typeface="Consolas"/>
                <a:ea typeface="Consolas"/>
                <a:cs typeface="Consolas"/>
                <a:sym typeface="Consolas"/>
              </a:defRPr>
            </a:pPr>
            <a:endParaRPr/>
          </a:p>
          <a:p>
            <a:pPr algn="l">
              <a:buClr>
                <a:srgbClr val="000000"/>
              </a:buClr>
              <a:buFont typeface="Courier New"/>
              <a:defRPr sz="3800" b="1">
                <a:latin typeface="Consolas"/>
                <a:ea typeface="Consolas"/>
                <a:cs typeface="Consolas"/>
                <a:sym typeface="Consolas"/>
              </a:defRPr>
            </a:pPr>
            <a:r>
              <a:t>atomic</a:t>
            </a:r>
          </a:p>
          <a:p>
            <a:pPr algn="l">
              <a:buClr>
                <a:srgbClr val="000000"/>
              </a:buClr>
              <a:buFont typeface="Courier New"/>
              <a:defRPr sz="3800" b="1">
                <a:latin typeface="Consolas"/>
                <a:ea typeface="Consolas"/>
                <a:cs typeface="Consolas"/>
                <a:sym typeface="Consolas"/>
              </a:defRPr>
            </a:pPr>
            <a:r>
              <a:t>{</a:t>
            </a:r>
          </a:p>
          <a:p>
            <a:pPr algn="l">
              <a:buClr>
                <a:srgbClr val="000000"/>
              </a:buClr>
              <a:buFont typeface="Courier New"/>
              <a:defRPr sz="3800" b="1">
                <a:latin typeface="Consolas"/>
                <a:ea typeface="Consolas"/>
                <a:cs typeface="Consolas"/>
                <a:sym typeface="Consolas"/>
              </a:defRPr>
            </a:pPr>
            <a:r>
              <a:t>  B = ptr-&gt;field;</a:t>
            </a:r>
          </a:p>
          <a:p>
            <a:pPr algn="l">
              <a:buClr>
                <a:srgbClr val="000000"/>
              </a:buClr>
              <a:buFont typeface="Courier New"/>
              <a:defRPr sz="3800" b="1">
                <a:latin typeface="Consolas"/>
                <a:ea typeface="Consolas"/>
                <a:cs typeface="Consolas"/>
                <a:sym typeface="Consolas"/>
              </a:defRPr>
            </a:pPr>
            <a:r>
              <a:t>}</a:t>
            </a:r>
          </a:p>
        </p:txBody>
      </p:sp>
      <p:sp>
        <p:nvSpPr>
          <p:cNvPr id="603" name="Shape 603"/>
          <p:cNvSpPr/>
          <p:nvPr/>
        </p:nvSpPr>
        <p:spPr>
          <a:xfrm>
            <a:off x="9737589" y="2460263"/>
            <a:ext cx="7569201" cy="3930725"/>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p>
            <a:pPr algn="l">
              <a:buClr>
                <a:srgbClr val="000000"/>
              </a:buClr>
              <a:buFont typeface="Courier New"/>
              <a:defRPr sz="3800" b="1">
                <a:latin typeface="Consolas"/>
                <a:ea typeface="Consolas"/>
                <a:cs typeface="Consolas"/>
                <a:sym typeface="Consolas"/>
              </a:defRPr>
            </a:pPr>
            <a:r>
              <a:t>// Thread 2</a:t>
            </a:r>
          </a:p>
          <a:p>
            <a:pPr algn="l">
              <a:buClr>
                <a:srgbClr val="000000"/>
              </a:buClr>
              <a:buFont typeface="Courier New"/>
              <a:defRPr sz="3800" b="1">
                <a:latin typeface="Consolas"/>
                <a:ea typeface="Consolas"/>
                <a:cs typeface="Consolas"/>
                <a:sym typeface="Consolas"/>
              </a:defRPr>
            </a:pPr>
            <a:r>
              <a:t>atomic</a:t>
            </a:r>
          </a:p>
          <a:p>
            <a:pPr algn="l">
              <a:buClr>
                <a:srgbClr val="000000"/>
              </a:buClr>
              <a:buFont typeface="Courier New"/>
              <a:defRPr sz="3800" b="1">
                <a:latin typeface="Consolas"/>
                <a:ea typeface="Consolas"/>
                <a:cs typeface="Consolas"/>
                <a:sym typeface="Consolas"/>
              </a:defRPr>
            </a:pPr>
            <a:r>
              <a:t>{</a:t>
            </a:r>
          </a:p>
          <a:p>
            <a:pPr algn="l">
              <a:buClr>
                <a:srgbClr val="000000"/>
              </a:buClr>
              <a:buFont typeface="Courier New"/>
              <a:defRPr sz="3800" b="1">
                <a:latin typeface="Consolas"/>
                <a:ea typeface="Consolas"/>
                <a:cs typeface="Consolas"/>
                <a:sym typeface="Consolas"/>
              </a:defRPr>
            </a:pPr>
            <a:r>
              <a:t>  …</a:t>
            </a:r>
          </a:p>
          <a:p>
            <a:pPr algn="l">
              <a:buClr>
                <a:srgbClr val="000000"/>
              </a:buClr>
              <a:buFont typeface="Courier New"/>
              <a:defRPr sz="3800" b="1">
                <a:latin typeface="Consolas"/>
                <a:ea typeface="Consolas"/>
                <a:cs typeface="Consolas"/>
                <a:sym typeface="Consolas"/>
              </a:defRPr>
            </a:pPr>
            <a:r>
              <a:t>  ptr = NULL; </a:t>
            </a:r>
          </a:p>
          <a:p>
            <a:pPr algn="l">
              <a:buClr>
                <a:srgbClr val="000000"/>
              </a:buClr>
              <a:buFont typeface="Courier New"/>
              <a:defRPr sz="3800" b="1">
                <a:latin typeface="Consolas"/>
                <a:ea typeface="Consolas"/>
                <a:cs typeface="Consolas"/>
                <a:sym typeface="Consolas"/>
              </a:defRPr>
            </a:pPr>
            <a:r>
              <a:t>}</a:t>
            </a:r>
          </a:p>
          <a:p>
            <a:pPr algn="l">
              <a:buClr>
                <a:srgbClr val="000000"/>
              </a:buClr>
              <a:buFont typeface="Courier New"/>
              <a:defRPr sz="3800" b="1">
                <a:latin typeface="Consolas"/>
                <a:ea typeface="Consolas"/>
                <a:cs typeface="Consolas"/>
                <a:sym typeface="Consolas"/>
              </a:defRPr>
            </a:pPr>
            <a:r>
              <a:t>  </a:t>
            </a:r>
          </a:p>
        </p:txBody>
      </p:sp>
      <p:sp>
        <p:nvSpPr>
          <p:cNvPr id="604" name="Shape 604"/>
          <p:cNvSpPr/>
          <p:nvPr/>
        </p:nvSpPr>
        <p:spPr>
          <a:xfrm flipH="1">
            <a:off x="8356463" y="2368225"/>
            <a:ext cx="1" cy="7121546"/>
          </a:xfrm>
          <a:prstGeom prst="line">
            <a:avLst/>
          </a:prstGeom>
          <a:ln w="50800">
            <a:solidFill>
              <a:srgbClr val="000000"/>
            </a:solidFill>
          </a:ln>
        </p:spPr>
        <p:txBody>
          <a:bodyPr lIns="50800" tIns="50800" rIns="50800" bIns="50800" anchor="ctr"/>
          <a:lstStyle/>
          <a:p>
            <a:pPr algn="l" defTabSz="457200">
              <a:defRPr sz="1200">
                <a:latin typeface="Helvetica"/>
                <a:ea typeface="Helvetica"/>
                <a:cs typeface="Helvetica"/>
                <a:sym typeface="Helvetica"/>
              </a:defRPr>
            </a:pPr>
            <a:endParaRPr/>
          </a:p>
        </p:txBody>
      </p:sp>
    </p:spTree>
  </p:cSld>
  <p:clrMapOvr>
    <a:masterClrMapping/>
  </p:clrMapOvr>
  <p:transition spd="slow"/>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8" name="Shape 608"/>
          <p:cNvSpPr>
            <a:spLocks noGrp="1"/>
          </p:cNvSpPr>
          <p:nvPr>
            <p:ph type="title"/>
          </p:nvPr>
        </p:nvSpPr>
        <p:spPr>
          <a:xfrm>
            <a:off x="1066800" y="5969000"/>
            <a:ext cx="16154400" cy="1117600"/>
          </a:xfrm>
          <a:prstGeom prst="rect">
            <a:avLst/>
          </a:prstGeom>
        </p:spPr>
        <p:txBody>
          <a:bodyPr/>
          <a:lstStyle>
            <a:lvl1pPr algn="ctr"/>
          </a:lstStyle>
          <a:p>
            <a:r>
              <a:t>Implementing transactional memory</a:t>
            </a:r>
          </a:p>
        </p:txBody>
      </p:sp>
    </p:spTree>
  </p:cSld>
  <p:clrMapOvr>
    <a:masterClrMapping/>
  </p:clrMapOvr>
  <p:transition spd="slow"/>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0" name="Shape 610"/>
          <p:cNvSpPr>
            <a:spLocks noGrp="1"/>
          </p:cNvSpPr>
          <p:nvPr>
            <p:ph type="title"/>
          </p:nvPr>
        </p:nvSpPr>
        <p:spPr>
          <a:prstGeom prst="rect">
            <a:avLst/>
          </a:prstGeom>
        </p:spPr>
        <p:txBody>
          <a:bodyPr/>
          <a:lstStyle>
            <a:lvl1pPr>
              <a:defRPr>
                <a:effectLst>
                  <a:outerShdw blurRad="12700" dist="25400" dir="2700000" rotWithShape="0">
                    <a:srgbClr val="CBCBCB"/>
                  </a:outerShdw>
                </a:effectLst>
                <a:uFill>
                  <a:solidFill>
                    <a:srgbClr val="000000"/>
                  </a:solidFill>
                </a:uFill>
              </a:defRPr>
            </a:lvl1pPr>
          </a:lstStyle>
          <a:p>
            <a:r>
              <a:t>Recall transactional semantics</a:t>
            </a:r>
          </a:p>
        </p:txBody>
      </p:sp>
      <p:sp>
        <p:nvSpPr>
          <p:cNvPr id="611" name="Shape 611"/>
          <p:cNvSpPr>
            <a:spLocks noGrp="1"/>
          </p:cNvSpPr>
          <p:nvPr>
            <p:ph type="body" idx="1"/>
          </p:nvPr>
        </p:nvSpPr>
        <p:spPr>
          <a:prstGeom prst="rect">
            <a:avLst/>
          </a:prstGeom>
        </p:spPr>
        <p:txBody>
          <a:bodyPr/>
          <a:lstStyle/>
          <a:p>
            <a:pPr>
              <a:spcBef>
                <a:spcPts val="600"/>
              </a:spcBef>
            </a:pPr>
            <a:r>
              <a:rPr dirty="0"/>
              <a:t>Atomicity (all or nothing) </a:t>
            </a:r>
          </a:p>
          <a:p>
            <a:pPr marL="1276350" lvl="1" indent="-476250">
              <a:defRPr sz="4200"/>
            </a:pPr>
            <a:r>
              <a:rPr dirty="0"/>
              <a:t>At commit, all memory writes take effect at once</a:t>
            </a:r>
            <a:endParaRPr lang="en-US" dirty="0"/>
          </a:p>
          <a:p>
            <a:pPr marL="1276350" lvl="1" indent="-476250">
              <a:defRPr sz="4200"/>
            </a:pPr>
            <a:r>
              <a:rPr dirty="0"/>
              <a:t>In event of abort, none of the writes appear to take effect</a:t>
            </a:r>
          </a:p>
          <a:p>
            <a:r>
              <a:rPr dirty="0"/>
              <a:t>Isolation</a:t>
            </a:r>
            <a:endParaRPr lang="en-US" dirty="0"/>
          </a:p>
          <a:p>
            <a:pPr lvl="1"/>
            <a:r>
              <a:rPr sz="4200" dirty="0"/>
              <a:t>No other code can observe writes before commit</a:t>
            </a:r>
          </a:p>
          <a:p>
            <a:r>
              <a:rPr dirty="0" err="1"/>
              <a:t>Serializability</a:t>
            </a:r>
            <a:r>
              <a:rPr dirty="0"/>
              <a:t> </a:t>
            </a:r>
          </a:p>
          <a:p>
            <a:pPr marL="1276350" lvl="1" indent="-476250">
              <a:defRPr sz="4200"/>
            </a:pPr>
            <a:r>
              <a:rPr dirty="0"/>
              <a:t>Transactions seem to commit in a single serial order</a:t>
            </a:r>
          </a:p>
          <a:p>
            <a:pPr marL="1276350" lvl="1" indent="-476250">
              <a:defRPr sz="4200"/>
            </a:pPr>
            <a:r>
              <a:rPr dirty="0"/>
              <a:t>The exact order is not guaranteed though</a:t>
            </a: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Shape 50"/>
          <p:cNvSpPr>
            <a:spLocks noGrp="1"/>
          </p:cNvSpPr>
          <p:nvPr>
            <p:ph type="title"/>
          </p:nvPr>
        </p:nvSpPr>
        <p:spPr>
          <a:prstGeom prst="rect">
            <a:avLst/>
          </a:prstGeom>
        </p:spPr>
        <p:txBody>
          <a:bodyPr/>
          <a:lstStyle/>
          <a:p>
            <a:r>
              <a:t>Review: ensuring atomicity via locks</a:t>
            </a:r>
          </a:p>
        </p:txBody>
      </p:sp>
      <p:sp>
        <p:nvSpPr>
          <p:cNvPr id="51" name="Shape 51"/>
          <p:cNvSpPr>
            <a:spLocks noGrp="1"/>
          </p:cNvSpPr>
          <p:nvPr>
            <p:ph type="body" idx="1"/>
          </p:nvPr>
        </p:nvSpPr>
        <p:spPr>
          <a:xfrm>
            <a:off x="838200" y="8115300"/>
            <a:ext cx="16383000" cy="4648200"/>
          </a:xfrm>
          <a:prstGeom prst="rect">
            <a:avLst/>
          </a:prstGeom>
        </p:spPr>
        <p:txBody>
          <a:bodyPr/>
          <a:lstStyle/>
          <a:p>
            <a:pPr marL="707780" indent="-707780">
              <a:spcBef>
                <a:spcPts val="4700"/>
              </a:spcBef>
              <a:defRPr sz="5200"/>
            </a:pPr>
            <a:r>
              <a:rPr sz="4600">
                <a:latin typeface="Consolas"/>
                <a:ea typeface="Consolas"/>
                <a:cs typeface="Consolas"/>
                <a:sym typeface="Consolas"/>
              </a:rPr>
              <a:t>Deposit</a:t>
            </a:r>
            <a:r>
              <a:t> is a read-modify-write operation:  want “deposit” to be atomic with respect to other bank operations on this account</a:t>
            </a:r>
          </a:p>
          <a:p>
            <a:pPr>
              <a:spcBef>
                <a:spcPts val="0"/>
              </a:spcBef>
              <a:defRPr sz="5200"/>
            </a:pPr>
            <a:r>
              <a:t>Locks are one mechanism to synchronize threads to ensure atomicity of update (via ensuring mutual exclusion on the account)</a:t>
            </a:r>
          </a:p>
        </p:txBody>
      </p:sp>
      <p:sp>
        <p:nvSpPr>
          <p:cNvPr id="52" name="Shape 52"/>
          <p:cNvSpPr/>
          <p:nvPr/>
        </p:nvSpPr>
        <p:spPr>
          <a:xfrm>
            <a:off x="3063875" y="2670175"/>
            <a:ext cx="13360400" cy="42926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p>
            <a:pPr marL="81280" marR="81280" algn="l" defTabSz="1828800">
              <a:buClr>
                <a:srgbClr val="000000"/>
              </a:buClr>
              <a:buFont typeface="Courier New"/>
              <a:defRPr sz="3200" b="1">
                <a:uFill>
                  <a:solidFill>
                    <a:srgbClr val="000000"/>
                  </a:solidFill>
                </a:uFill>
                <a:latin typeface="Consolas"/>
                <a:ea typeface="Consolas"/>
                <a:cs typeface="Consolas"/>
                <a:sym typeface="Consolas"/>
              </a:defRPr>
            </a:pPr>
            <a:r>
              <a:t>void deposit(Acct account, int amount)</a:t>
            </a:r>
          </a:p>
          <a:p>
            <a:pPr marL="81280" marR="81280" algn="l" defTabSz="1828800">
              <a:buClr>
                <a:srgbClr val="000000"/>
              </a:buClr>
              <a:buFont typeface="Courier New"/>
              <a:defRPr sz="3200" b="1">
                <a:uFill>
                  <a:solidFill>
                    <a:srgbClr val="000000"/>
                  </a:solidFill>
                </a:uFill>
                <a:latin typeface="Consolas"/>
                <a:ea typeface="Consolas"/>
                <a:cs typeface="Consolas"/>
                <a:sym typeface="Consolas"/>
              </a:defRPr>
            </a:pPr>
            <a:r>
              <a:t>{</a:t>
            </a:r>
          </a:p>
          <a:p>
            <a:pPr marL="81280" marR="81280" algn="l" defTabSz="1828800">
              <a:buClr>
                <a:srgbClr val="000000"/>
              </a:buClr>
              <a:buFont typeface="Courier New"/>
              <a:defRPr sz="3200" b="1">
                <a:uFill>
                  <a:solidFill>
                    <a:srgbClr val="000000"/>
                  </a:solidFill>
                </a:uFill>
                <a:latin typeface="Consolas"/>
                <a:ea typeface="Consolas"/>
                <a:cs typeface="Consolas"/>
                <a:sym typeface="Consolas"/>
              </a:defRPr>
            </a:pPr>
            <a:r>
              <a:t>   </a:t>
            </a:r>
          </a:p>
          <a:p>
            <a:pPr marL="81280" marR="81280" algn="l" defTabSz="1828800">
              <a:buClr>
                <a:srgbClr val="000000"/>
              </a:buClr>
              <a:buFont typeface="Courier New"/>
              <a:defRPr sz="3200" b="1">
                <a:uFill>
                  <a:solidFill>
                    <a:srgbClr val="000000"/>
                  </a:solidFill>
                </a:uFill>
                <a:latin typeface="Consolas"/>
                <a:ea typeface="Consolas"/>
                <a:cs typeface="Consolas"/>
                <a:sym typeface="Consolas"/>
              </a:defRPr>
            </a:pPr>
            <a:r>
              <a:t>   int tmp = bank.get(account);</a:t>
            </a:r>
          </a:p>
          <a:p>
            <a:pPr marL="81280" marR="81280" algn="l" defTabSz="1828800">
              <a:buClr>
                <a:srgbClr val="000000"/>
              </a:buClr>
              <a:buFont typeface="Courier New"/>
              <a:defRPr sz="3200" b="1">
                <a:uFill>
                  <a:solidFill>
                    <a:srgbClr val="000000"/>
                  </a:solidFill>
                </a:uFill>
                <a:latin typeface="Consolas"/>
                <a:ea typeface="Consolas"/>
                <a:cs typeface="Consolas"/>
                <a:sym typeface="Consolas"/>
              </a:defRPr>
            </a:pPr>
            <a:r>
              <a:t>   tmp += amount;</a:t>
            </a:r>
          </a:p>
          <a:p>
            <a:pPr marL="81280" marR="81280" algn="l" defTabSz="1828800">
              <a:buClr>
                <a:srgbClr val="000000"/>
              </a:buClr>
              <a:buFont typeface="Courier New"/>
              <a:defRPr sz="3200" b="1">
                <a:uFill>
                  <a:solidFill>
                    <a:srgbClr val="000000"/>
                  </a:solidFill>
                </a:uFill>
                <a:latin typeface="Consolas"/>
                <a:ea typeface="Consolas"/>
                <a:cs typeface="Consolas"/>
                <a:sym typeface="Consolas"/>
              </a:defRPr>
            </a:pPr>
            <a:r>
              <a:t>   bank.put(account, tmp);</a:t>
            </a:r>
          </a:p>
          <a:p>
            <a:pPr marL="81280" marR="81280" algn="l" defTabSz="1828800">
              <a:buClr>
                <a:srgbClr val="000000"/>
              </a:buClr>
              <a:buFont typeface="Courier New"/>
              <a:defRPr sz="3200" b="1">
                <a:uFill>
                  <a:solidFill>
                    <a:srgbClr val="000000"/>
                  </a:solidFill>
                </a:uFill>
                <a:latin typeface="Consolas"/>
                <a:ea typeface="Consolas"/>
                <a:cs typeface="Consolas"/>
                <a:sym typeface="Consolas"/>
              </a:defRPr>
            </a:pPr>
            <a:r>
              <a:t>   </a:t>
            </a:r>
          </a:p>
          <a:p>
            <a:pPr marL="81280" marR="81280" algn="l" defTabSz="1828800">
              <a:buClr>
                <a:srgbClr val="000000"/>
              </a:buClr>
              <a:buFont typeface="Courier New"/>
              <a:defRPr sz="3200" b="1">
                <a:uFill>
                  <a:solidFill>
                    <a:srgbClr val="000000"/>
                  </a:solidFill>
                </a:uFill>
                <a:latin typeface="Consolas"/>
                <a:ea typeface="Consolas"/>
                <a:cs typeface="Consolas"/>
                <a:sym typeface="Consolas"/>
              </a:defRPr>
            </a:pPr>
            <a:r>
              <a:t>}</a:t>
            </a:r>
          </a:p>
        </p:txBody>
      </p:sp>
      <p:sp>
        <p:nvSpPr>
          <p:cNvPr id="53" name="Shape 53"/>
          <p:cNvSpPr/>
          <p:nvPr/>
        </p:nvSpPr>
        <p:spPr>
          <a:xfrm>
            <a:off x="3035300" y="3670300"/>
            <a:ext cx="9842500" cy="5588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l" defTabSz="1828800">
              <a:buClr>
                <a:srgbClr val="000000"/>
              </a:buClr>
              <a:buFont typeface="Courier New"/>
              <a:defRPr sz="3200" b="1">
                <a:solidFill>
                  <a:schemeClr val="accent5"/>
                </a:solidFill>
                <a:uFill>
                  <a:solidFill>
                    <a:srgbClr val="E32400"/>
                  </a:solidFill>
                </a:uFill>
                <a:latin typeface="Consolas"/>
                <a:ea typeface="Consolas"/>
                <a:cs typeface="Consolas"/>
                <a:sym typeface="Consolas"/>
              </a:defRPr>
            </a:lvl1pPr>
          </a:lstStyle>
          <a:p>
            <a:r>
              <a:t>   lock(account.lock);</a:t>
            </a:r>
          </a:p>
        </p:txBody>
      </p:sp>
      <p:sp>
        <p:nvSpPr>
          <p:cNvPr id="54" name="Shape 54"/>
          <p:cNvSpPr/>
          <p:nvPr/>
        </p:nvSpPr>
        <p:spPr>
          <a:xfrm>
            <a:off x="3035300" y="5486400"/>
            <a:ext cx="9842500" cy="5588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l" defTabSz="1828800">
              <a:buClr>
                <a:srgbClr val="000000"/>
              </a:buClr>
              <a:buFont typeface="Courier New"/>
              <a:defRPr sz="3200" b="1">
                <a:solidFill>
                  <a:schemeClr val="accent5"/>
                </a:solidFill>
                <a:uFill>
                  <a:solidFill>
                    <a:srgbClr val="E32400"/>
                  </a:solidFill>
                </a:uFill>
                <a:latin typeface="Consolas"/>
                <a:ea typeface="Consolas"/>
                <a:cs typeface="Consolas"/>
                <a:sym typeface="Consolas"/>
              </a:defRPr>
            </a:lvl1pPr>
          </a:lstStyle>
          <a:p>
            <a:r>
              <a:t>   unlock(account.lock);</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53"/>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2" nodeType="afterEffect">
                                  <p:stCondLst>
                                    <p:cond delay="0"/>
                                  </p:stCondLst>
                                  <p:iterate>
                                    <p:tmAbs val="0"/>
                                  </p:iterate>
                                  <p:childTnLst>
                                    <p:set>
                                      <p:cBhvr>
                                        <p:cTn id="9" fill="hold"/>
                                        <p:tgtEl>
                                          <p:spTgt spid="54"/>
                                        </p:tgtEl>
                                        <p:attrNameLst>
                                          <p:attrName>style.visibility</p:attrName>
                                        </p:attrNameLst>
                                      </p:cBhvr>
                                      <p:to>
                                        <p:strVal val="visible"/>
                                      </p:to>
                                    </p:set>
                                  </p:childTnLst>
                                </p:cTn>
                              </p:par>
                            </p:childTnLst>
                          </p:cTn>
                        </p:par>
                        <p:par>
                          <p:cTn id="10" fill="hold">
                            <p:stCondLst>
                              <p:cond delay="0"/>
                            </p:stCondLst>
                            <p:childTnLst>
                              <p:par>
                                <p:cTn id="11" presetID="1" presetClass="entr" presetSubtype="0" fill="hold" grpId="3" nodeType="afterEffect">
                                  <p:stCondLst>
                                    <p:cond delay="0"/>
                                  </p:stCondLst>
                                  <p:iterate>
                                    <p:tmAbs val="0"/>
                                  </p:iterate>
                                  <p:childTnLst>
                                    <p:set>
                                      <p:cBhvr>
                                        <p:cTn id="12" fill="hold"/>
                                        <p:tgtEl>
                                          <p:spTgt spid="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3" animBg="1" advAuto="0"/>
      <p:bldP spid="53" grpId="1" animBg="1" advAuto="0"/>
      <p:bldP spid="54" grpId="2" animBg="1" advAuto="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 name="Shape 615"/>
          <p:cNvSpPr>
            <a:spLocks noGrp="1"/>
          </p:cNvSpPr>
          <p:nvPr>
            <p:ph type="title"/>
          </p:nvPr>
        </p:nvSpPr>
        <p:spPr>
          <a:prstGeom prst="rect">
            <a:avLst/>
          </a:prstGeom>
        </p:spPr>
        <p:txBody>
          <a:bodyPr/>
          <a:lstStyle>
            <a:lvl1pPr>
              <a:defRPr>
                <a:effectLst>
                  <a:outerShdw blurRad="12700" dist="25400" dir="2700000" rotWithShape="0">
                    <a:srgbClr val="CBCBCB"/>
                  </a:outerShdw>
                </a:effectLst>
                <a:uFill>
                  <a:solidFill>
                    <a:srgbClr val="000000"/>
                  </a:solidFill>
                </a:uFill>
              </a:defRPr>
            </a:lvl1pPr>
          </a:lstStyle>
          <a:p>
            <a:r>
              <a:t>TM implementation basics</a:t>
            </a:r>
          </a:p>
        </p:txBody>
      </p:sp>
      <p:sp>
        <p:nvSpPr>
          <p:cNvPr id="616" name="Shape 616"/>
          <p:cNvSpPr>
            <a:spLocks noGrp="1"/>
          </p:cNvSpPr>
          <p:nvPr>
            <p:ph type="body" idx="1"/>
          </p:nvPr>
        </p:nvSpPr>
        <p:spPr>
          <a:xfrm>
            <a:off x="838200" y="2095500"/>
            <a:ext cx="16154400" cy="11290300"/>
          </a:xfrm>
          <a:prstGeom prst="rect">
            <a:avLst/>
          </a:prstGeom>
        </p:spPr>
        <p:txBody>
          <a:bodyPr/>
          <a:lstStyle/>
          <a:p>
            <a:r>
              <a:rPr dirty="0"/>
              <a:t>TM systems must provide atomicity and isolation</a:t>
            </a:r>
            <a:endParaRPr lang="en-US" dirty="0"/>
          </a:p>
          <a:p>
            <a:pPr lvl="1"/>
            <a:r>
              <a:rPr sz="4200" dirty="0"/>
              <a:t>Without sacrificing concurrency</a:t>
            </a:r>
          </a:p>
          <a:p>
            <a:r>
              <a:rPr dirty="0"/>
              <a:t>Basic implementation requirements</a:t>
            </a:r>
          </a:p>
          <a:p>
            <a:pPr marL="1276350" lvl="1" indent="-476250">
              <a:defRPr sz="4200"/>
            </a:pPr>
            <a:r>
              <a:rPr dirty="0"/>
              <a:t>Data versioning (ALLOWS transaction to abort)</a:t>
            </a:r>
            <a:endParaRPr lang="en-US" dirty="0"/>
          </a:p>
          <a:p>
            <a:pPr marL="1276350" lvl="1" indent="-476250">
              <a:defRPr sz="4200"/>
            </a:pPr>
            <a:r>
              <a:rPr dirty="0"/>
              <a:t>Conflict detection and resolution (WHEN to abort)</a:t>
            </a:r>
          </a:p>
          <a:p>
            <a:r>
              <a:rPr dirty="0"/>
              <a:t>Implementation options</a:t>
            </a:r>
          </a:p>
          <a:p>
            <a:pPr marL="1276350" lvl="1" indent="-476250">
              <a:defRPr sz="4200"/>
            </a:pPr>
            <a:r>
              <a:rPr dirty="0"/>
              <a:t>Hardware transactional memory (HTM)</a:t>
            </a:r>
          </a:p>
          <a:p>
            <a:pPr marL="1276350" lvl="1" indent="-476250">
              <a:defRPr sz="4200"/>
            </a:pPr>
            <a:r>
              <a:rPr dirty="0"/>
              <a:t>Software transactional memory (STM)</a:t>
            </a:r>
          </a:p>
          <a:p>
            <a:pPr marL="1276350" lvl="1" indent="-476250">
              <a:defRPr sz="4200"/>
            </a:pPr>
            <a:r>
              <a:rPr dirty="0"/>
              <a:t>Hybrid transactional memory</a:t>
            </a:r>
          </a:p>
          <a:p>
            <a:pPr marL="1949450" lvl="2" indent="-476250">
              <a:defRPr sz="4200"/>
            </a:pPr>
            <a:r>
              <a:rPr dirty="0"/>
              <a:t>e.g., hardware-accelerated STMs</a:t>
            </a:r>
          </a:p>
        </p:txBody>
      </p:sp>
    </p:spTree>
  </p:cSld>
  <p:clrMapOvr>
    <a:masterClrMapping/>
  </p:clrMapOvr>
  <p:transition spd="slow"/>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0" name="Shape 620"/>
          <p:cNvSpPr>
            <a:spLocks noGrp="1"/>
          </p:cNvSpPr>
          <p:nvPr>
            <p:ph type="title"/>
          </p:nvPr>
        </p:nvSpPr>
        <p:spPr>
          <a:prstGeom prst="rect">
            <a:avLst/>
          </a:prstGeom>
        </p:spPr>
        <p:txBody>
          <a:bodyPr/>
          <a:lstStyle>
            <a:lvl1pPr>
              <a:defRPr>
                <a:effectLst>
                  <a:outerShdw blurRad="12700" dist="25400" dir="2700000" rotWithShape="0">
                    <a:srgbClr val="CBCBCB"/>
                  </a:outerShdw>
                </a:effectLst>
                <a:uFill>
                  <a:solidFill>
                    <a:srgbClr val="000000"/>
                  </a:solidFill>
                </a:uFill>
              </a:defRPr>
            </a:lvl1pPr>
          </a:lstStyle>
          <a:p>
            <a:r>
              <a:t>Data versioning</a:t>
            </a:r>
          </a:p>
        </p:txBody>
      </p:sp>
      <p:sp>
        <p:nvSpPr>
          <p:cNvPr id="621" name="Shape 621"/>
          <p:cNvSpPr>
            <a:spLocks noGrp="1"/>
          </p:cNvSpPr>
          <p:nvPr>
            <p:ph type="body" idx="1"/>
          </p:nvPr>
        </p:nvSpPr>
        <p:spPr>
          <a:prstGeom prst="rect">
            <a:avLst/>
          </a:prstGeom>
        </p:spPr>
        <p:txBody>
          <a:bodyPr/>
          <a:lstStyle/>
          <a:p>
            <a:pPr marL="0" indent="0">
              <a:buSzTx/>
              <a:buNone/>
            </a:pPr>
            <a:r>
              <a:rPr dirty="0"/>
              <a:t>Manage uncommitted (new) and previously committed (old) versions of data for concurrent transactions</a:t>
            </a:r>
          </a:p>
          <a:p>
            <a:pPr lvl="2"/>
            <a:endParaRPr dirty="0"/>
          </a:p>
          <a:p>
            <a:pPr>
              <a:spcBef>
                <a:spcPts val="6400"/>
              </a:spcBef>
              <a:buSzPct val="100000"/>
              <a:buFontTx/>
              <a:buAutoNum type="arabicPeriod"/>
            </a:pPr>
            <a:r>
              <a:rPr dirty="0"/>
              <a:t>Eager versioning (undo-log based)</a:t>
            </a:r>
          </a:p>
          <a:p>
            <a:pPr>
              <a:buSzPct val="100000"/>
              <a:buFontTx/>
              <a:buAutoNum type="arabicPeriod"/>
            </a:pPr>
            <a:r>
              <a:rPr dirty="0"/>
              <a:t>Lazy versioning (write-buffer based)</a:t>
            </a:r>
          </a:p>
        </p:txBody>
      </p:sp>
    </p:spTree>
  </p:cSld>
  <p:clrMapOvr>
    <a:masterClrMapping/>
  </p:clrMapOvr>
  <p:transition spd="slow"/>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5" name="Shape 625"/>
          <p:cNvSpPr>
            <a:spLocks noGrp="1"/>
          </p:cNvSpPr>
          <p:nvPr>
            <p:ph type="title"/>
          </p:nvPr>
        </p:nvSpPr>
        <p:spPr>
          <a:prstGeom prst="rect">
            <a:avLst/>
          </a:prstGeom>
        </p:spPr>
        <p:txBody>
          <a:bodyPr/>
          <a:lstStyle>
            <a:lvl1pPr>
              <a:defRPr>
                <a:effectLst>
                  <a:outerShdw blurRad="12700" dist="25400" dir="2700000" rotWithShape="0">
                    <a:srgbClr val="CBCBCB"/>
                  </a:outerShdw>
                </a:effectLst>
                <a:uFill>
                  <a:solidFill>
                    <a:srgbClr val="000000"/>
                  </a:solidFill>
                </a:uFill>
              </a:defRPr>
            </a:lvl1pPr>
          </a:lstStyle>
          <a:p>
            <a:r>
              <a:rPr dirty="0"/>
              <a:t>Eager versioning</a:t>
            </a:r>
            <a:r>
              <a:rPr lang="en-US" dirty="0"/>
              <a:t> (Immediate update)</a:t>
            </a:r>
            <a:endParaRPr dirty="0"/>
          </a:p>
        </p:txBody>
      </p:sp>
      <p:sp>
        <p:nvSpPr>
          <p:cNvPr id="626" name="Shape 626"/>
          <p:cNvSpPr>
            <a:spLocks noGrp="1"/>
          </p:cNvSpPr>
          <p:nvPr>
            <p:ph type="body" idx="1"/>
          </p:nvPr>
        </p:nvSpPr>
        <p:spPr>
          <a:xfrm>
            <a:off x="838200" y="1765300"/>
            <a:ext cx="17106900" cy="746126"/>
          </a:xfrm>
          <a:prstGeom prst="rect">
            <a:avLst/>
          </a:prstGeom>
        </p:spPr>
        <p:txBody>
          <a:bodyPr/>
          <a:lstStyle>
            <a:lvl1pPr marL="0" indent="0">
              <a:buSzTx/>
              <a:buFontTx/>
              <a:buNone/>
              <a:defRPr sz="5200"/>
            </a:lvl1pPr>
          </a:lstStyle>
          <a:p>
            <a:r>
              <a:t>Update memory immediately, maintain “undo log” in case of abort</a:t>
            </a:r>
          </a:p>
        </p:txBody>
      </p:sp>
      <p:sp>
        <p:nvSpPr>
          <p:cNvPr id="627" name="Shape 627"/>
          <p:cNvSpPr/>
          <p:nvPr/>
        </p:nvSpPr>
        <p:spPr>
          <a:xfrm>
            <a:off x="9601200" y="3019425"/>
            <a:ext cx="3175" cy="10515600"/>
          </a:xfrm>
          <a:prstGeom prst="line">
            <a:avLst/>
          </a:prstGeom>
          <a:ln w="12700">
            <a:solidFill>
              <a:srgbClr val="000000"/>
            </a:solidFill>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628" name="Shape 628"/>
          <p:cNvSpPr/>
          <p:nvPr/>
        </p:nvSpPr>
        <p:spPr>
          <a:xfrm>
            <a:off x="1524000" y="8201025"/>
            <a:ext cx="16306800" cy="3175"/>
          </a:xfrm>
          <a:prstGeom prst="line">
            <a:avLst/>
          </a:prstGeom>
          <a:ln w="12700">
            <a:solidFill>
              <a:srgbClr val="000000"/>
            </a:solidFill>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629" name="Shape 629"/>
          <p:cNvSpPr/>
          <p:nvPr/>
        </p:nvSpPr>
        <p:spPr>
          <a:xfrm>
            <a:off x="3000590" y="2973201"/>
            <a:ext cx="3462112" cy="55626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Begin Transaction</a:t>
            </a:r>
          </a:p>
        </p:txBody>
      </p:sp>
      <p:grpSp>
        <p:nvGrpSpPr>
          <p:cNvPr id="639" name="Group 639"/>
          <p:cNvGrpSpPr/>
          <p:nvPr/>
        </p:nvGrpSpPr>
        <p:grpSpPr>
          <a:xfrm>
            <a:off x="1609667" y="4111907"/>
            <a:ext cx="7772730" cy="3463644"/>
            <a:chOff x="0" y="0"/>
            <a:chExt cx="7772729" cy="3463642"/>
          </a:xfrm>
        </p:grpSpPr>
        <p:sp>
          <p:nvSpPr>
            <p:cNvPr id="630" name="Shape 630"/>
            <p:cNvSpPr/>
            <p:nvPr/>
          </p:nvSpPr>
          <p:spPr>
            <a:xfrm>
              <a:off x="3352265" y="2865718"/>
              <a:ext cx="1814110" cy="55626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lvl1pPr marL="81280" marR="81280" algn="l" defTabSz="1828800">
                <a:buClr>
                  <a:srgbClr val="000000"/>
                </a:buClr>
                <a:buFont typeface="Arial"/>
                <a:defRPr sz="3600" b="1">
                  <a:uFill>
                    <a:solidFill>
                      <a:srgbClr val="000000"/>
                    </a:solidFill>
                  </a:uFill>
                  <a:latin typeface="+mn-lt"/>
                  <a:ea typeface="+mn-ea"/>
                  <a:cs typeface="+mn-cs"/>
                  <a:sym typeface="Myriad Pro Condensed"/>
                </a:defRPr>
              </a:lvl1pPr>
            </a:lstStyle>
            <a:p>
              <a:r>
                <a:t>Memory</a:t>
              </a:r>
            </a:p>
          </p:txBody>
        </p:sp>
        <p:sp>
          <p:nvSpPr>
            <p:cNvPr id="631" name="Shape 631"/>
            <p:cNvSpPr/>
            <p:nvPr/>
          </p:nvSpPr>
          <p:spPr>
            <a:xfrm>
              <a:off x="79109" y="2717517"/>
              <a:ext cx="3199137" cy="746126"/>
            </a:xfrm>
            <a:prstGeom prst="rect">
              <a:avLst/>
            </a:prstGeom>
            <a:solidFill>
              <a:srgbClr val="DCDEE0"/>
            </a:solidFill>
            <a:ln w="12700" cap="flat">
              <a:solidFill>
                <a:srgbClr val="53585F"/>
              </a:solidFill>
              <a:prstDash val="solid"/>
              <a:round/>
            </a:ln>
            <a:effectLst>
              <a:outerShdw blurRad="38100" dist="25400" dir="5400000" rotWithShape="0">
                <a:srgbClr val="000000">
                  <a:alpha val="50000"/>
                </a:srgbClr>
              </a:outerShdw>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632" name="Shape 632"/>
            <p:cNvSpPr/>
            <p:nvPr/>
          </p:nvSpPr>
          <p:spPr>
            <a:xfrm>
              <a:off x="0" y="0"/>
              <a:ext cx="3251291" cy="823702"/>
            </a:xfrm>
            <a:prstGeom prst="rect">
              <a:avLst/>
            </a:prstGeom>
            <a:solidFill>
              <a:srgbClr val="FFFFFF"/>
            </a:solidFill>
            <a:ln w="38100" cap="flat">
              <a:solidFill>
                <a:srgbClr val="53585F"/>
              </a:solidFill>
              <a:prstDash val="solid"/>
              <a:round/>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633" name="Shape 633"/>
            <p:cNvSpPr/>
            <p:nvPr/>
          </p:nvSpPr>
          <p:spPr>
            <a:xfrm>
              <a:off x="82595" y="22891"/>
              <a:ext cx="3086101" cy="801625"/>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p>
              <a:pPr marL="81280" marR="81280" defTabSz="1828800">
                <a:lnSpc>
                  <a:spcPct val="70000"/>
                </a:lnSpc>
                <a:buClr>
                  <a:srgbClr val="000000"/>
                </a:buClr>
                <a:buFont typeface="Arial"/>
                <a:defRPr sz="3200" b="1">
                  <a:uFill>
                    <a:solidFill>
                      <a:srgbClr val="000000"/>
                    </a:solidFill>
                  </a:uFill>
                  <a:latin typeface="+mn-lt"/>
                  <a:ea typeface="+mn-ea"/>
                  <a:cs typeface="+mn-cs"/>
                  <a:sym typeface="Myriad Pro Condensed"/>
                </a:defRPr>
              </a:pPr>
              <a:r>
                <a:t>Thread</a:t>
              </a:r>
            </a:p>
            <a:p>
              <a:pPr marL="81280" marR="81280" defTabSz="1828800">
                <a:lnSpc>
                  <a:spcPct val="70000"/>
                </a:lnSpc>
                <a:buClr>
                  <a:srgbClr val="000000"/>
                </a:buClr>
                <a:buFont typeface="Arial"/>
                <a:defRPr sz="3200" b="1">
                  <a:uFill>
                    <a:solidFill>
                      <a:srgbClr val="000000"/>
                    </a:solidFill>
                  </a:uFill>
                  <a:latin typeface="+mn-lt"/>
                  <a:ea typeface="+mn-ea"/>
                  <a:cs typeface="+mn-cs"/>
                  <a:sym typeface="Myriad Pro Condensed"/>
                </a:defRPr>
              </a:pPr>
              <a:r>
                <a:rPr sz="2700"/>
                <a:t>(executing transaction)</a:t>
              </a:r>
            </a:p>
          </p:txBody>
        </p:sp>
        <p:sp>
          <p:nvSpPr>
            <p:cNvPr id="634" name="Shape 634"/>
            <p:cNvSpPr/>
            <p:nvPr/>
          </p:nvSpPr>
          <p:spPr>
            <a:xfrm>
              <a:off x="932247" y="2862947"/>
              <a:ext cx="1814111" cy="502048"/>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lvl1pPr marL="81280" marR="81280" algn="l" defTabSz="1828800">
                <a:buClr>
                  <a:srgbClr val="000000"/>
                </a:buClr>
                <a:buFont typeface="Arial"/>
                <a:defRPr sz="3200" b="1">
                  <a:uFill>
                    <a:solidFill>
                      <a:srgbClr val="000000"/>
                    </a:solidFill>
                  </a:uFill>
                  <a:latin typeface="Consolas"/>
                  <a:ea typeface="Consolas"/>
                  <a:cs typeface="Consolas"/>
                  <a:sym typeface="Consolas"/>
                </a:defRPr>
              </a:lvl1pPr>
            </a:lstStyle>
            <a:p>
              <a:r>
                <a:t>X: 10</a:t>
              </a:r>
            </a:p>
          </p:txBody>
        </p:sp>
        <p:sp>
          <p:nvSpPr>
            <p:cNvPr id="635" name="Shape 635"/>
            <p:cNvSpPr/>
            <p:nvPr/>
          </p:nvSpPr>
          <p:spPr>
            <a:xfrm>
              <a:off x="4069988" y="933167"/>
              <a:ext cx="1902665" cy="1587501"/>
            </a:xfrm>
            <a:prstGeom prst="rect">
              <a:avLst/>
            </a:prstGeom>
            <a:solidFill>
              <a:srgbClr val="FFFFFF"/>
            </a:solidFill>
            <a:ln w="38100" cap="flat">
              <a:solidFill>
                <a:srgbClr val="53585F"/>
              </a:solidFill>
              <a:prstDash val="solid"/>
              <a:round/>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636" name="Shape 636"/>
            <p:cNvSpPr/>
            <p:nvPr/>
          </p:nvSpPr>
          <p:spPr>
            <a:xfrm>
              <a:off x="5958620" y="1529819"/>
              <a:ext cx="1814110" cy="55626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lvl1pPr marL="81280" marR="81280" algn="l" defTabSz="1828800">
                <a:buClr>
                  <a:srgbClr val="000000"/>
                </a:buClr>
                <a:buFont typeface="Arial"/>
                <a:defRPr sz="3600" b="1">
                  <a:uFill>
                    <a:solidFill>
                      <a:srgbClr val="000000"/>
                    </a:solidFill>
                  </a:uFill>
                  <a:latin typeface="+mn-lt"/>
                  <a:ea typeface="+mn-ea"/>
                  <a:cs typeface="+mn-cs"/>
                  <a:sym typeface="Myriad Pro Condensed"/>
                </a:defRPr>
              </a:lvl1pPr>
            </a:lstStyle>
            <a:p>
              <a:r>
                <a:t>Undo log</a:t>
              </a:r>
            </a:p>
          </p:txBody>
        </p:sp>
        <p:sp>
          <p:nvSpPr>
            <p:cNvPr id="637" name="Shape 637"/>
            <p:cNvSpPr/>
            <p:nvPr/>
          </p:nvSpPr>
          <p:spPr>
            <a:xfrm>
              <a:off x="4059085" y="2014238"/>
              <a:ext cx="1924470" cy="1"/>
            </a:xfrm>
            <a:prstGeom prst="line">
              <a:avLst/>
            </a:prstGeom>
            <a:noFill/>
            <a:ln w="25400" cap="flat">
              <a:solidFill>
                <a:srgbClr val="000000"/>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638" name="Shape 638"/>
            <p:cNvSpPr/>
            <p:nvPr/>
          </p:nvSpPr>
          <p:spPr>
            <a:xfrm>
              <a:off x="4059085" y="1460217"/>
              <a:ext cx="1924470" cy="1"/>
            </a:xfrm>
            <a:prstGeom prst="line">
              <a:avLst/>
            </a:prstGeom>
            <a:noFill/>
            <a:ln w="25400" cap="flat">
              <a:solidFill>
                <a:srgbClr val="000000"/>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grpSp>
      <p:sp>
        <p:nvSpPr>
          <p:cNvPr id="640" name="Shape 640"/>
          <p:cNvSpPr/>
          <p:nvPr/>
        </p:nvSpPr>
        <p:spPr>
          <a:xfrm>
            <a:off x="11882165" y="2971527"/>
            <a:ext cx="3462112" cy="559609"/>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p>
            <a:pPr marL="81280" marR="81280" defTabSz="1828800">
              <a:buClr>
                <a:srgbClr val="000000"/>
              </a:buClr>
              <a:buFont typeface="Arial"/>
              <a:defRPr sz="3600" b="1">
                <a:uFill>
                  <a:solidFill>
                    <a:srgbClr val="000000"/>
                  </a:solidFill>
                </a:uFill>
                <a:latin typeface="+mn-lt"/>
                <a:ea typeface="+mn-ea"/>
                <a:cs typeface="+mn-cs"/>
                <a:sym typeface="Myriad Pro Condensed"/>
              </a:defRPr>
            </a:pPr>
            <a:r>
              <a:t>Write   </a:t>
            </a:r>
            <a:r>
              <a:rPr>
                <a:latin typeface="Consolas"/>
                <a:ea typeface="Consolas"/>
                <a:cs typeface="Consolas"/>
                <a:sym typeface="Consolas"/>
              </a:rPr>
              <a:t>x ← 15</a:t>
            </a:r>
          </a:p>
        </p:txBody>
      </p:sp>
      <p:grpSp>
        <p:nvGrpSpPr>
          <p:cNvPr id="653" name="Group 653"/>
          <p:cNvGrpSpPr/>
          <p:nvPr/>
        </p:nvGrpSpPr>
        <p:grpSpPr>
          <a:xfrm>
            <a:off x="10152191" y="4145463"/>
            <a:ext cx="7772731" cy="3463643"/>
            <a:chOff x="0" y="0"/>
            <a:chExt cx="7772729" cy="3463642"/>
          </a:xfrm>
        </p:grpSpPr>
        <p:sp>
          <p:nvSpPr>
            <p:cNvPr id="641" name="Shape 641"/>
            <p:cNvSpPr/>
            <p:nvPr/>
          </p:nvSpPr>
          <p:spPr>
            <a:xfrm>
              <a:off x="3352265" y="2865718"/>
              <a:ext cx="1814110" cy="55626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lvl1pPr marL="81280" marR="81280" algn="l" defTabSz="1828800">
                <a:buClr>
                  <a:srgbClr val="000000"/>
                </a:buClr>
                <a:buFont typeface="Arial"/>
                <a:defRPr sz="3600" b="1">
                  <a:uFill>
                    <a:solidFill>
                      <a:srgbClr val="000000"/>
                    </a:solidFill>
                  </a:uFill>
                  <a:latin typeface="+mn-lt"/>
                  <a:ea typeface="+mn-ea"/>
                  <a:cs typeface="+mn-cs"/>
                  <a:sym typeface="Myriad Pro Condensed"/>
                </a:defRPr>
              </a:lvl1pPr>
            </a:lstStyle>
            <a:p>
              <a:r>
                <a:t>Memory</a:t>
              </a:r>
            </a:p>
          </p:txBody>
        </p:sp>
        <p:sp>
          <p:nvSpPr>
            <p:cNvPr id="642" name="Shape 642"/>
            <p:cNvSpPr/>
            <p:nvPr/>
          </p:nvSpPr>
          <p:spPr>
            <a:xfrm>
              <a:off x="79109" y="2717517"/>
              <a:ext cx="3199136" cy="746126"/>
            </a:xfrm>
            <a:prstGeom prst="rect">
              <a:avLst/>
            </a:prstGeom>
            <a:solidFill>
              <a:srgbClr val="DCDEE0"/>
            </a:solidFill>
            <a:ln w="12700" cap="flat">
              <a:solidFill>
                <a:srgbClr val="53585F"/>
              </a:solidFill>
              <a:prstDash val="solid"/>
              <a:round/>
            </a:ln>
            <a:effectLst>
              <a:outerShdw blurRad="38100" dist="25400" dir="5400000" rotWithShape="0">
                <a:srgbClr val="000000">
                  <a:alpha val="50000"/>
                </a:srgbClr>
              </a:outerShdw>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643" name="Shape 643"/>
            <p:cNvSpPr/>
            <p:nvPr/>
          </p:nvSpPr>
          <p:spPr>
            <a:xfrm>
              <a:off x="0" y="0"/>
              <a:ext cx="3251291" cy="823702"/>
            </a:xfrm>
            <a:prstGeom prst="rect">
              <a:avLst/>
            </a:prstGeom>
            <a:solidFill>
              <a:srgbClr val="FFFFFF"/>
            </a:solidFill>
            <a:ln w="38100" cap="flat">
              <a:solidFill>
                <a:srgbClr val="53585F"/>
              </a:solidFill>
              <a:prstDash val="solid"/>
              <a:round/>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644" name="Shape 644"/>
            <p:cNvSpPr/>
            <p:nvPr/>
          </p:nvSpPr>
          <p:spPr>
            <a:xfrm>
              <a:off x="82595" y="22891"/>
              <a:ext cx="3086101" cy="801625"/>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p>
              <a:pPr marL="81280" marR="81280" defTabSz="1828800">
                <a:lnSpc>
                  <a:spcPct val="70000"/>
                </a:lnSpc>
                <a:buClr>
                  <a:srgbClr val="000000"/>
                </a:buClr>
                <a:buFont typeface="Arial"/>
                <a:defRPr sz="3200" b="1">
                  <a:uFill>
                    <a:solidFill>
                      <a:srgbClr val="000000"/>
                    </a:solidFill>
                  </a:uFill>
                  <a:latin typeface="+mn-lt"/>
                  <a:ea typeface="+mn-ea"/>
                  <a:cs typeface="+mn-cs"/>
                  <a:sym typeface="Myriad Pro Condensed"/>
                </a:defRPr>
              </a:pPr>
              <a:r>
                <a:t>Thread</a:t>
              </a:r>
            </a:p>
            <a:p>
              <a:pPr marL="81280" marR="81280" defTabSz="1828800">
                <a:lnSpc>
                  <a:spcPct val="70000"/>
                </a:lnSpc>
                <a:buClr>
                  <a:srgbClr val="000000"/>
                </a:buClr>
                <a:buFont typeface="Arial"/>
                <a:defRPr sz="3200" b="1">
                  <a:uFill>
                    <a:solidFill>
                      <a:srgbClr val="000000"/>
                    </a:solidFill>
                  </a:uFill>
                  <a:latin typeface="+mn-lt"/>
                  <a:ea typeface="+mn-ea"/>
                  <a:cs typeface="+mn-cs"/>
                  <a:sym typeface="Myriad Pro Condensed"/>
                </a:defRPr>
              </a:pPr>
              <a:r>
                <a:rPr sz="2700"/>
                <a:t>(executing transaction)</a:t>
              </a:r>
            </a:p>
          </p:txBody>
        </p:sp>
        <p:sp>
          <p:nvSpPr>
            <p:cNvPr id="645" name="Shape 645"/>
            <p:cNvSpPr/>
            <p:nvPr/>
          </p:nvSpPr>
          <p:spPr>
            <a:xfrm>
              <a:off x="932247" y="2862946"/>
              <a:ext cx="1814111" cy="502048"/>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lvl1pPr marL="81280" marR="81280" algn="l" defTabSz="1828800">
                <a:buClr>
                  <a:srgbClr val="000000"/>
                </a:buClr>
                <a:buFont typeface="Arial"/>
                <a:defRPr sz="3200" b="1">
                  <a:solidFill>
                    <a:schemeClr val="accent5"/>
                  </a:solidFill>
                  <a:uFill>
                    <a:solidFill>
                      <a:srgbClr val="000000"/>
                    </a:solidFill>
                  </a:uFill>
                  <a:latin typeface="Consolas"/>
                  <a:ea typeface="Consolas"/>
                  <a:cs typeface="Consolas"/>
                  <a:sym typeface="Consolas"/>
                </a:defRPr>
              </a:lvl1pPr>
            </a:lstStyle>
            <a:p>
              <a:r>
                <a:t>X: 15</a:t>
              </a:r>
            </a:p>
          </p:txBody>
        </p:sp>
        <p:sp>
          <p:nvSpPr>
            <p:cNvPr id="646" name="Shape 646"/>
            <p:cNvSpPr/>
            <p:nvPr/>
          </p:nvSpPr>
          <p:spPr>
            <a:xfrm>
              <a:off x="4069988" y="933167"/>
              <a:ext cx="1902665" cy="1587500"/>
            </a:xfrm>
            <a:prstGeom prst="rect">
              <a:avLst/>
            </a:prstGeom>
            <a:solidFill>
              <a:srgbClr val="FFFFFF"/>
            </a:solidFill>
            <a:ln w="38100" cap="flat">
              <a:solidFill>
                <a:srgbClr val="53585F"/>
              </a:solidFill>
              <a:prstDash val="solid"/>
              <a:round/>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647" name="Shape 647"/>
            <p:cNvSpPr/>
            <p:nvPr/>
          </p:nvSpPr>
          <p:spPr>
            <a:xfrm>
              <a:off x="5958620" y="1529819"/>
              <a:ext cx="1814110" cy="55626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lvl1pPr marL="81280" marR="81280" algn="l" defTabSz="1828800">
                <a:buClr>
                  <a:srgbClr val="000000"/>
                </a:buClr>
                <a:buFont typeface="Arial"/>
                <a:defRPr sz="3600" b="1">
                  <a:uFill>
                    <a:solidFill>
                      <a:srgbClr val="000000"/>
                    </a:solidFill>
                  </a:uFill>
                  <a:latin typeface="+mn-lt"/>
                  <a:ea typeface="+mn-ea"/>
                  <a:cs typeface="+mn-cs"/>
                  <a:sym typeface="Myriad Pro Condensed"/>
                </a:defRPr>
              </a:lvl1pPr>
            </a:lstStyle>
            <a:p>
              <a:r>
                <a:t>Undo log</a:t>
              </a:r>
            </a:p>
          </p:txBody>
        </p:sp>
        <p:sp>
          <p:nvSpPr>
            <p:cNvPr id="648" name="Shape 648"/>
            <p:cNvSpPr/>
            <p:nvPr/>
          </p:nvSpPr>
          <p:spPr>
            <a:xfrm>
              <a:off x="4059085" y="2014237"/>
              <a:ext cx="1924471" cy="1"/>
            </a:xfrm>
            <a:prstGeom prst="line">
              <a:avLst/>
            </a:prstGeom>
            <a:noFill/>
            <a:ln w="25400" cap="flat">
              <a:solidFill>
                <a:srgbClr val="000000"/>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649" name="Shape 649"/>
            <p:cNvSpPr/>
            <p:nvPr/>
          </p:nvSpPr>
          <p:spPr>
            <a:xfrm>
              <a:off x="4059085" y="1460217"/>
              <a:ext cx="1924471" cy="1"/>
            </a:xfrm>
            <a:prstGeom prst="line">
              <a:avLst/>
            </a:prstGeom>
            <a:noFill/>
            <a:ln w="25400" cap="flat">
              <a:solidFill>
                <a:srgbClr val="000000"/>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650" name="Shape 650"/>
            <p:cNvSpPr/>
            <p:nvPr/>
          </p:nvSpPr>
          <p:spPr>
            <a:xfrm>
              <a:off x="4388440" y="2048000"/>
              <a:ext cx="1476141" cy="502048"/>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lvl1pPr marL="81280" marR="81280" algn="l" defTabSz="1828800">
                <a:buClr>
                  <a:srgbClr val="000000"/>
                </a:buClr>
                <a:buFont typeface="Arial"/>
                <a:defRPr sz="3200" b="1">
                  <a:solidFill>
                    <a:schemeClr val="accent5"/>
                  </a:solidFill>
                  <a:uFill>
                    <a:solidFill>
                      <a:srgbClr val="000000"/>
                    </a:solidFill>
                  </a:uFill>
                  <a:latin typeface="Consolas"/>
                  <a:ea typeface="Consolas"/>
                  <a:cs typeface="Consolas"/>
                  <a:sym typeface="Consolas"/>
                </a:defRPr>
              </a:lvl1pPr>
            </a:lstStyle>
            <a:p>
              <a:r>
                <a:t>X: 10</a:t>
              </a:r>
            </a:p>
          </p:txBody>
        </p:sp>
        <p:sp>
          <p:nvSpPr>
            <p:cNvPr id="684" name="Shape 684"/>
            <p:cNvSpPr/>
            <p:nvPr/>
          </p:nvSpPr>
          <p:spPr>
            <a:xfrm>
              <a:off x="3549431" y="259920"/>
              <a:ext cx="1485428" cy="1440294"/>
            </a:xfrm>
            <a:custGeom>
              <a:avLst/>
              <a:gdLst/>
              <a:ahLst/>
              <a:cxnLst>
                <a:cxn ang="0">
                  <a:pos x="wd2" y="hd2"/>
                </a:cxn>
                <a:cxn ang="5400000">
                  <a:pos x="wd2" y="hd2"/>
                </a:cxn>
                <a:cxn ang="10800000">
                  <a:pos x="wd2" y="hd2"/>
                </a:cxn>
                <a:cxn ang="16200000">
                  <a:pos x="wd2" y="hd2"/>
                </a:cxn>
              </a:cxnLst>
              <a:rect l="0" t="0" r="r" b="b"/>
              <a:pathLst>
                <a:path w="21533" h="21092" extrusionOk="0">
                  <a:moveTo>
                    <a:pt x="0" y="29"/>
                  </a:moveTo>
                  <a:cubicBezTo>
                    <a:pt x="14422" y="-508"/>
                    <a:pt x="21600" y="6513"/>
                    <a:pt x="21533" y="21092"/>
                  </a:cubicBezTo>
                </a:path>
              </a:pathLst>
            </a:custGeom>
            <a:noFill/>
            <a:ln w="177800" cap="flat">
              <a:solidFill>
                <a:schemeClr val="accent5"/>
              </a:solidFill>
              <a:prstDash val="solid"/>
              <a:miter lim="400000"/>
              <a:tailEnd type="triangle" w="med" len="med"/>
            </a:ln>
            <a:effectLst/>
          </p:spPr>
          <p:txBody>
            <a:bodyPr/>
            <a:lstStyle/>
            <a:p>
              <a:endParaRPr/>
            </a:p>
          </p:txBody>
        </p:sp>
        <p:sp>
          <p:nvSpPr>
            <p:cNvPr id="652" name="Shape 652"/>
            <p:cNvSpPr/>
            <p:nvPr/>
          </p:nvSpPr>
          <p:spPr>
            <a:xfrm flipH="1">
              <a:off x="1554554" y="965994"/>
              <a:ext cx="1" cy="1688363"/>
            </a:xfrm>
            <a:prstGeom prst="line">
              <a:avLst/>
            </a:prstGeom>
            <a:noFill/>
            <a:ln w="177800" cap="flat">
              <a:solidFill>
                <a:schemeClr val="accent5"/>
              </a:solidFill>
              <a:prstDash val="solid"/>
              <a:miter lim="400000"/>
              <a:tailEnd type="triangle" w="med" len="med"/>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grpSp>
      <p:sp>
        <p:nvSpPr>
          <p:cNvPr id="654" name="Shape 654"/>
          <p:cNvSpPr/>
          <p:nvPr/>
        </p:nvSpPr>
        <p:spPr>
          <a:xfrm>
            <a:off x="3000590" y="8467662"/>
            <a:ext cx="3462112" cy="55626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Commit Transaction</a:t>
            </a:r>
          </a:p>
        </p:txBody>
      </p:sp>
      <p:grpSp>
        <p:nvGrpSpPr>
          <p:cNvPr id="668" name="Group 668"/>
          <p:cNvGrpSpPr/>
          <p:nvPr/>
        </p:nvGrpSpPr>
        <p:grpSpPr>
          <a:xfrm>
            <a:off x="1700576" y="9529092"/>
            <a:ext cx="7772730" cy="3463644"/>
            <a:chOff x="0" y="0"/>
            <a:chExt cx="7772729" cy="3463642"/>
          </a:xfrm>
        </p:grpSpPr>
        <p:sp>
          <p:nvSpPr>
            <p:cNvPr id="655" name="Shape 655"/>
            <p:cNvSpPr/>
            <p:nvPr/>
          </p:nvSpPr>
          <p:spPr>
            <a:xfrm>
              <a:off x="3352265" y="2865719"/>
              <a:ext cx="1814111" cy="55626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lvl1pPr marL="81280" marR="81280" algn="l" defTabSz="1828800">
                <a:buClr>
                  <a:srgbClr val="000000"/>
                </a:buClr>
                <a:buFont typeface="Arial"/>
                <a:defRPr sz="3600" b="1">
                  <a:uFill>
                    <a:solidFill>
                      <a:srgbClr val="000000"/>
                    </a:solidFill>
                  </a:uFill>
                  <a:latin typeface="+mn-lt"/>
                  <a:ea typeface="+mn-ea"/>
                  <a:cs typeface="+mn-cs"/>
                  <a:sym typeface="Myriad Pro Condensed"/>
                </a:defRPr>
              </a:lvl1pPr>
            </a:lstStyle>
            <a:p>
              <a:r>
                <a:t>Memory</a:t>
              </a:r>
            </a:p>
          </p:txBody>
        </p:sp>
        <p:sp>
          <p:nvSpPr>
            <p:cNvPr id="656" name="Shape 656"/>
            <p:cNvSpPr/>
            <p:nvPr/>
          </p:nvSpPr>
          <p:spPr>
            <a:xfrm>
              <a:off x="79109" y="2717517"/>
              <a:ext cx="3199137" cy="746126"/>
            </a:xfrm>
            <a:prstGeom prst="rect">
              <a:avLst/>
            </a:prstGeom>
            <a:solidFill>
              <a:srgbClr val="DCDEE0"/>
            </a:solidFill>
            <a:ln w="12700" cap="flat">
              <a:solidFill>
                <a:srgbClr val="53585F"/>
              </a:solidFill>
              <a:prstDash val="solid"/>
              <a:round/>
            </a:ln>
            <a:effectLst>
              <a:outerShdw blurRad="38100" dist="25400" dir="5400000" rotWithShape="0">
                <a:srgbClr val="000000">
                  <a:alpha val="50000"/>
                </a:srgbClr>
              </a:outerShdw>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657" name="Shape 657"/>
            <p:cNvSpPr/>
            <p:nvPr/>
          </p:nvSpPr>
          <p:spPr>
            <a:xfrm>
              <a:off x="0" y="0"/>
              <a:ext cx="3251291" cy="823702"/>
            </a:xfrm>
            <a:prstGeom prst="rect">
              <a:avLst/>
            </a:prstGeom>
            <a:solidFill>
              <a:srgbClr val="FFFFFF"/>
            </a:solidFill>
            <a:ln w="38100" cap="flat">
              <a:solidFill>
                <a:srgbClr val="53585F"/>
              </a:solidFill>
              <a:prstDash val="solid"/>
              <a:round/>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658" name="Shape 658"/>
            <p:cNvSpPr/>
            <p:nvPr/>
          </p:nvSpPr>
          <p:spPr>
            <a:xfrm>
              <a:off x="82594" y="22891"/>
              <a:ext cx="3086101" cy="801625"/>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p>
              <a:pPr marL="81280" marR="81280" defTabSz="1828800">
                <a:lnSpc>
                  <a:spcPct val="70000"/>
                </a:lnSpc>
                <a:buClr>
                  <a:srgbClr val="000000"/>
                </a:buClr>
                <a:buFont typeface="Arial"/>
                <a:defRPr sz="3200" b="1">
                  <a:uFill>
                    <a:solidFill>
                      <a:srgbClr val="000000"/>
                    </a:solidFill>
                  </a:uFill>
                  <a:latin typeface="+mn-lt"/>
                  <a:ea typeface="+mn-ea"/>
                  <a:cs typeface="+mn-cs"/>
                  <a:sym typeface="Myriad Pro Condensed"/>
                </a:defRPr>
              </a:pPr>
              <a:r>
                <a:t>Thread</a:t>
              </a:r>
            </a:p>
            <a:p>
              <a:pPr marL="81280" marR="81280" defTabSz="1828800">
                <a:lnSpc>
                  <a:spcPct val="70000"/>
                </a:lnSpc>
                <a:buClr>
                  <a:srgbClr val="000000"/>
                </a:buClr>
                <a:buFont typeface="Arial"/>
                <a:defRPr sz="3200" b="1">
                  <a:uFill>
                    <a:solidFill>
                      <a:srgbClr val="000000"/>
                    </a:solidFill>
                  </a:uFill>
                  <a:latin typeface="+mn-lt"/>
                  <a:ea typeface="+mn-ea"/>
                  <a:cs typeface="+mn-cs"/>
                  <a:sym typeface="Myriad Pro Condensed"/>
                </a:defRPr>
              </a:pPr>
              <a:r>
                <a:rPr sz="2700"/>
                <a:t>(executing transaction)</a:t>
              </a:r>
            </a:p>
          </p:txBody>
        </p:sp>
        <p:sp>
          <p:nvSpPr>
            <p:cNvPr id="659" name="Shape 659"/>
            <p:cNvSpPr/>
            <p:nvPr/>
          </p:nvSpPr>
          <p:spPr>
            <a:xfrm>
              <a:off x="932247" y="2862947"/>
              <a:ext cx="1814111" cy="502048"/>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lvl1pPr marL="81280" marR="81280" algn="l" defTabSz="1828800">
                <a:buClr>
                  <a:srgbClr val="000000"/>
                </a:buClr>
                <a:buFont typeface="Arial"/>
                <a:defRPr sz="3200" b="1">
                  <a:uFill>
                    <a:solidFill>
                      <a:srgbClr val="000000"/>
                    </a:solidFill>
                  </a:uFill>
                  <a:latin typeface="Consolas"/>
                  <a:ea typeface="Consolas"/>
                  <a:cs typeface="Consolas"/>
                  <a:sym typeface="Consolas"/>
                </a:defRPr>
              </a:lvl1pPr>
            </a:lstStyle>
            <a:p>
              <a:r>
                <a:t>X: 15</a:t>
              </a:r>
            </a:p>
          </p:txBody>
        </p:sp>
        <p:sp>
          <p:nvSpPr>
            <p:cNvPr id="660" name="Shape 660"/>
            <p:cNvSpPr/>
            <p:nvPr/>
          </p:nvSpPr>
          <p:spPr>
            <a:xfrm>
              <a:off x="4069988" y="933167"/>
              <a:ext cx="1902665" cy="1587500"/>
            </a:xfrm>
            <a:prstGeom prst="rect">
              <a:avLst/>
            </a:prstGeom>
            <a:solidFill>
              <a:srgbClr val="FFFFFF"/>
            </a:solidFill>
            <a:ln w="38100" cap="flat">
              <a:solidFill>
                <a:srgbClr val="53585F"/>
              </a:solidFill>
              <a:prstDash val="solid"/>
              <a:round/>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661" name="Shape 661"/>
            <p:cNvSpPr/>
            <p:nvPr/>
          </p:nvSpPr>
          <p:spPr>
            <a:xfrm>
              <a:off x="5958620" y="1529819"/>
              <a:ext cx="1814110" cy="55626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lvl1pPr marL="81280" marR="81280" algn="l" defTabSz="1828800">
                <a:buClr>
                  <a:srgbClr val="000000"/>
                </a:buClr>
                <a:buFont typeface="Arial"/>
                <a:defRPr sz="3600" b="1">
                  <a:uFill>
                    <a:solidFill>
                      <a:srgbClr val="000000"/>
                    </a:solidFill>
                  </a:uFill>
                  <a:latin typeface="+mn-lt"/>
                  <a:ea typeface="+mn-ea"/>
                  <a:cs typeface="+mn-cs"/>
                  <a:sym typeface="Myriad Pro Condensed"/>
                </a:defRPr>
              </a:lvl1pPr>
            </a:lstStyle>
            <a:p>
              <a:r>
                <a:t>Undo log</a:t>
              </a:r>
            </a:p>
          </p:txBody>
        </p:sp>
        <p:sp>
          <p:nvSpPr>
            <p:cNvPr id="662" name="Shape 662"/>
            <p:cNvSpPr/>
            <p:nvPr/>
          </p:nvSpPr>
          <p:spPr>
            <a:xfrm>
              <a:off x="4059084" y="2014237"/>
              <a:ext cx="1924471" cy="1"/>
            </a:xfrm>
            <a:prstGeom prst="line">
              <a:avLst/>
            </a:prstGeom>
            <a:noFill/>
            <a:ln w="25400" cap="flat">
              <a:solidFill>
                <a:srgbClr val="000000"/>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663" name="Shape 663"/>
            <p:cNvSpPr/>
            <p:nvPr/>
          </p:nvSpPr>
          <p:spPr>
            <a:xfrm>
              <a:off x="4059084" y="1460217"/>
              <a:ext cx="1924471" cy="1"/>
            </a:xfrm>
            <a:prstGeom prst="line">
              <a:avLst/>
            </a:prstGeom>
            <a:noFill/>
            <a:ln w="25400" cap="flat">
              <a:solidFill>
                <a:srgbClr val="000000"/>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664" name="Shape 664"/>
            <p:cNvSpPr/>
            <p:nvPr/>
          </p:nvSpPr>
          <p:spPr>
            <a:xfrm>
              <a:off x="4388439" y="2048000"/>
              <a:ext cx="1476142" cy="502048"/>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lvl1pPr marL="81280" marR="81280" algn="l" defTabSz="1828800">
                <a:buClr>
                  <a:srgbClr val="000000"/>
                </a:buClr>
                <a:buFont typeface="Arial"/>
                <a:defRPr sz="3200" b="1">
                  <a:uFill>
                    <a:solidFill>
                      <a:srgbClr val="000000"/>
                    </a:solidFill>
                  </a:uFill>
                  <a:latin typeface="Consolas"/>
                  <a:ea typeface="Consolas"/>
                  <a:cs typeface="Consolas"/>
                  <a:sym typeface="Consolas"/>
                </a:defRPr>
              </a:lvl1pPr>
            </a:lstStyle>
            <a:p>
              <a:r>
                <a:t>X: 10</a:t>
              </a:r>
            </a:p>
          </p:txBody>
        </p:sp>
        <p:grpSp>
          <p:nvGrpSpPr>
            <p:cNvPr id="667" name="Group 667"/>
            <p:cNvGrpSpPr/>
            <p:nvPr/>
          </p:nvGrpSpPr>
          <p:grpSpPr>
            <a:xfrm>
              <a:off x="4403197" y="939114"/>
              <a:ext cx="1271575" cy="1625994"/>
              <a:chOff x="0" y="0"/>
              <a:chExt cx="1271573" cy="1625992"/>
            </a:xfrm>
          </p:grpSpPr>
          <p:sp>
            <p:nvSpPr>
              <p:cNvPr id="665" name="Shape 665"/>
              <p:cNvSpPr/>
              <p:nvPr/>
            </p:nvSpPr>
            <p:spPr>
              <a:xfrm>
                <a:off x="16023" y="-1"/>
                <a:ext cx="1255552" cy="1625994"/>
              </a:xfrm>
              <a:prstGeom prst="line">
                <a:avLst/>
              </a:prstGeom>
              <a:noFill/>
              <a:ln w="127000" cap="flat">
                <a:solidFill>
                  <a:schemeClr val="accent5"/>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666" name="Shape 666"/>
              <p:cNvSpPr/>
              <p:nvPr/>
            </p:nvSpPr>
            <p:spPr>
              <a:xfrm flipH="1">
                <a:off x="0" y="3345"/>
                <a:ext cx="1167956" cy="1619303"/>
              </a:xfrm>
              <a:prstGeom prst="line">
                <a:avLst/>
              </a:prstGeom>
              <a:noFill/>
              <a:ln w="127000" cap="flat">
                <a:solidFill>
                  <a:schemeClr val="accent5"/>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grpSp>
      </p:grpSp>
      <p:sp>
        <p:nvSpPr>
          <p:cNvPr id="669" name="Shape 669"/>
          <p:cNvSpPr/>
          <p:nvPr/>
        </p:nvSpPr>
        <p:spPr>
          <a:xfrm>
            <a:off x="11882165" y="8467662"/>
            <a:ext cx="3462112" cy="55626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Abort Transaction</a:t>
            </a:r>
          </a:p>
        </p:txBody>
      </p:sp>
      <p:grpSp>
        <p:nvGrpSpPr>
          <p:cNvPr id="683" name="Group 683"/>
          <p:cNvGrpSpPr/>
          <p:nvPr/>
        </p:nvGrpSpPr>
        <p:grpSpPr>
          <a:xfrm>
            <a:off x="10244001" y="9418903"/>
            <a:ext cx="7772731" cy="3463643"/>
            <a:chOff x="0" y="0"/>
            <a:chExt cx="7772729" cy="3463642"/>
          </a:xfrm>
        </p:grpSpPr>
        <p:sp>
          <p:nvSpPr>
            <p:cNvPr id="670" name="Shape 670"/>
            <p:cNvSpPr/>
            <p:nvPr/>
          </p:nvSpPr>
          <p:spPr>
            <a:xfrm>
              <a:off x="3352265" y="2865719"/>
              <a:ext cx="1814111" cy="55626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lvl1pPr marL="81280" marR="81280" algn="l" defTabSz="1828800">
                <a:buClr>
                  <a:srgbClr val="000000"/>
                </a:buClr>
                <a:buFont typeface="Arial"/>
                <a:defRPr sz="3600" b="1">
                  <a:uFill>
                    <a:solidFill>
                      <a:srgbClr val="000000"/>
                    </a:solidFill>
                  </a:uFill>
                  <a:latin typeface="+mn-lt"/>
                  <a:ea typeface="+mn-ea"/>
                  <a:cs typeface="+mn-cs"/>
                  <a:sym typeface="Myriad Pro Condensed"/>
                </a:defRPr>
              </a:lvl1pPr>
            </a:lstStyle>
            <a:p>
              <a:r>
                <a:t>Memory</a:t>
              </a:r>
            </a:p>
          </p:txBody>
        </p:sp>
        <p:sp>
          <p:nvSpPr>
            <p:cNvPr id="671" name="Shape 671"/>
            <p:cNvSpPr/>
            <p:nvPr/>
          </p:nvSpPr>
          <p:spPr>
            <a:xfrm>
              <a:off x="79109" y="2717517"/>
              <a:ext cx="3199137" cy="746126"/>
            </a:xfrm>
            <a:prstGeom prst="rect">
              <a:avLst/>
            </a:prstGeom>
            <a:solidFill>
              <a:srgbClr val="DCDEE0"/>
            </a:solidFill>
            <a:ln w="12700" cap="flat">
              <a:solidFill>
                <a:srgbClr val="53585F"/>
              </a:solidFill>
              <a:prstDash val="solid"/>
              <a:round/>
            </a:ln>
            <a:effectLst>
              <a:outerShdw blurRad="38100" dist="25400" dir="5400000" rotWithShape="0">
                <a:srgbClr val="000000">
                  <a:alpha val="50000"/>
                </a:srgbClr>
              </a:outerShdw>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672" name="Shape 672"/>
            <p:cNvSpPr/>
            <p:nvPr/>
          </p:nvSpPr>
          <p:spPr>
            <a:xfrm>
              <a:off x="0" y="0"/>
              <a:ext cx="3251291" cy="823702"/>
            </a:xfrm>
            <a:prstGeom prst="rect">
              <a:avLst/>
            </a:prstGeom>
            <a:solidFill>
              <a:srgbClr val="FFFFFF"/>
            </a:solidFill>
            <a:ln w="38100" cap="flat">
              <a:solidFill>
                <a:srgbClr val="53585F"/>
              </a:solidFill>
              <a:prstDash val="solid"/>
              <a:round/>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673" name="Shape 673"/>
            <p:cNvSpPr/>
            <p:nvPr/>
          </p:nvSpPr>
          <p:spPr>
            <a:xfrm>
              <a:off x="82594" y="22891"/>
              <a:ext cx="3086101" cy="801625"/>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p>
              <a:pPr marL="81280" marR="81280" defTabSz="1828800">
                <a:lnSpc>
                  <a:spcPct val="70000"/>
                </a:lnSpc>
                <a:buClr>
                  <a:srgbClr val="000000"/>
                </a:buClr>
                <a:buFont typeface="Arial"/>
                <a:defRPr sz="3200" b="1">
                  <a:uFill>
                    <a:solidFill>
                      <a:srgbClr val="000000"/>
                    </a:solidFill>
                  </a:uFill>
                  <a:latin typeface="+mn-lt"/>
                  <a:ea typeface="+mn-ea"/>
                  <a:cs typeface="+mn-cs"/>
                  <a:sym typeface="Myriad Pro Condensed"/>
                </a:defRPr>
              </a:pPr>
              <a:r>
                <a:t>Thread</a:t>
              </a:r>
            </a:p>
            <a:p>
              <a:pPr marL="81280" marR="81280" defTabSz="1828800">
                <a:lnSpc>
                  <a:spcPct val="70000"/>
                </a:lnSpc>
                <a:buClr>
                  <a:srgbClr val="000000"/>
                </a:buClr>
                <a:buFont typeface="Arial"/>
                <a:defRPr sz="3200" b="1">
                  <a:uFill>
                    <a:solidFill>
                      <a:srgbClr val="000000"/>
                    </a:solidFill>
                  </a:uFill>
                  <a:latin typeface="+mn-lt"/>
                  <a:ea typeface="+mn-ea"/>
                  <a:cs typeface="+mn-cs"/>
                  <a:sym typeface="Myriad Pro Condensed"/>
                </a:defRPr>
              </a:pPr>
              <a:r>
                <a:rPr sz="2700"/>
                <a:t>(executing transaction)</a:t>
              </a:r>
            </a:p>
          </p:txBody>
        </p:sp>
        <p:sp>
          <p:nvSpPr>
            <p:cNvPr id="674" name="Shape 674"/>
            <p:cNvSpPr/>
            <p:nvPr/>
          </p:nvSpPr>
          <p:spPr>
            <a:xfrm>
              <a:off x="932247" y="2862947"/>
              <a:ext cx="1814111" cy="502048"/>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lvl1pPr marL="81280" marR="81280" algn="l" defTabSz="1828800">
                <a:buClr>
                  <a:srgbClr val="000000"/>
                </a:buClr>
                <a:buFont typeface="Arial"/>
                <a:defRPr sz="3200" b="1">
                  <a:solidFill>
                    <a:schemeClr val="accent5"/>
                  </a:solidFill>
                  <a:uFill>
                    <a:solidFill>
                      <a:srgbClr val="000000"/>
                    </a:solidFill>
                  </a:uFill>
                  <a:latin typeface="Consolas"/>
                  <a:ea typeface="Consolas"/>
                  <a:cs typeface="Consolas"/>
                  <a:sym typeface="Consolas"/>
                </a:defRPr>
              </a:lvl1pPr>
            </a:lstStyle>
            <a:p>
              <a:r>
                <a:t>X: 10</a:t>
              </a:r>
            </a:p>
          </p:txBody>
        </p:sp>
        <p:sp>
          <p:nvSpPr>
            <p:cNvPr id="675" name="Shape 675"/>
            <p:cNvSpPr/>
            <p:nvPr/>
          </p:nvSpPr>
          <p:spPr>
            <a:xfrm>
              <a:off x="4069988" y="933167"/>
              <a:ext cx="1902665" cy="1587500"/>
            </a:xfrm>
            <a:prstGeom prst="rect">
              <a:avLst/>
            </a:prstGeom>
            <a:solidFill>
              <a:srgbClr val="FFFFFF"/>
            </a:solidFill>
            <a:ln w="38100" cap="flat">
              <a:solidFill>
                <a:srgbClr val="53585F"/>
              </a:solidFill>
              <a:prstDash val="solid"/>
              <a:round/>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676" name="Shape 676"/>
            <p:cNvSpPr/>
            <p:nvPr/>
          </p:nvSpPr>
          <p:spPr>
            <a:xfrm>
              <a:off x="5958620" y="1529819"/>
              <a:ext cx="1814110" cy="55626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lvl1pPr marL="81280" marR="81280" algn="l" defTabSz="1828800">
                <a:buClr>
                  <a:srgbClr val="000000"/>
                </a:buClr>
                <a:buFont typeface="Arial"/>
                <a:defRPr sz="3600" b="1">
                  <a:uFill>
                    <a:solidFill>
                      <a:srgbClr val="000000"/>
                    </a:solidFill>
                  </a:uFill>
                  <a:latin typeface="+mn-lt"/>
                  <a:ea typeface="+mn-ea"/>
                  <a:cs typeface="+mn-cs"/>
                  <a:sym typeface="Myriad Pro Condensed"/>
                </a:defRPr>
              </a:lvl1pPr>
            </a:lstStyle>
            <a:p>
              <a:r>
                <a:t>Undo log</a:t>
              </a:r>
            </a:p>
          </p:txBody>
        </p:sp>
        <p:sp>
          <p:nvSpPr>
            <p:cNvPr id="677" name="Shape 677"/>
            <p:cNvSpPr/>
            <p:nvPr/>
          </p:nvSpPr>
          <p:spPr>
            <a:xfrm>
              <a:off x="4059084" y="2014237"/>
              <a:ext cx="1924471" cy="1"/>
            </a:xfrm>
            <a:prstGeom prst="line">
              <a:avLst/>
            </a:prstGeom>
            <a:noFill/>
            <a:ln w="25400" cap="flat">
              <a:solidFill>
                <a:srgbClr val="000000"/>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678" name="Shape 678"/>
            <p:cNvSpPr/>
            <p:nvPr/>
          </p:nvSpPr>
          <p:spPr>
            <a:xfrm>
              <a:off x="4059084" y="1460217"/>
              <a:ext cx="1924471" cy="1"/>
            </a:xfrm>
            <a:prstGeom prst="line">
              <a:avLst/>
            </a:prstGeom>
            <a:noFill/>
            <a:ln w="25400" cap="flat">
              <a:solidFill>
                <a:srgbClr val="000000"/>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679" name="Shape 679"/>
            <p:cNvSpPr/>
            <p:nvPr/>
          </p:nvSpPr>
          <p:spPr>
            <a:xfrm>
              <a:off x="4388439" y="2048000"/>
              <a:ext cx="1476142" cy="502048"/>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lvl1pPr marL="81280" marR="81280" algn="l" defTabSz="1828800">
                <a:buClr>
                  <a:srgbClr val="000000"/>
                </a:buClr>
                <a:buFont typeface="Arial"/>
                <a:defRPr sz="3200" b="1">
                  <a:solidFill>
                    <a:schemeClr val="accent5"/>
                  </a:solidFill>
                  <a:uFill>
                    <a:solidFill>
                      <a:srgbClr val="000000"/>
                    </a:solidFill>
                  </a:uFill>
                  <a:latin typeface="Consolas"/>
                  <a:ea typeface="Consolas"/>
                  <a:cs typeface="Consolas"/>
                  <a:sym typeface="Consolas"/>
                </a:defRPr>
              </a:lvl1pPr>
            </a:lstStyle>
            <a:p>
              <a:r>
                <a:t>X: 10</a:t>
              </a:r>
            </a:p>
          </p:txBody>
        </p:sp>
        <p:sp>
          <p:nvSpPr>
            <p:cNvPr id="680" name="Shape 680"/>
            <p:cNvSpPr/>
            <p:nvPr/>
          </p:nvSpPr>
          <p:spPr>
            <a:xfrm>
              <a:off x="4414937" y="924231"/>
              <a:ext cx="1255551" cy="1625993"/>
            </a:xfrm>
            <a:prstGeom prst="line">
              <a:avLst/>
            </a:prstGeom>
            <a:noFill/>
            <a:ln w="127000" cap="flat">
              <a:solidFill>
                <a:schemeClr val="accent5"/>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681" name="Shape 681"/>
            <p:cNvSpPr/>
            <p:nvPr/>
          </p:nvSpPr>
          <p:spPr>
            <a:xfrm flipH="1">
              <a:off x="4398913" y="927576"/>
              <a:ext cx="1167957" cy="1619303"/>
            </a:xfrm>
            <a:prstGeom prst="line">
              <a:avLst/>
            </a:prstGeom>
            <a:noFill/>
            <a:ln w="127000" cap="flat">
              <a:solidFill>
                <a:schemeClr val="accent5"/>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685" name="Shape 685"/>
            <p:cNvSpPr/>
            <p:nvPr/>
          </p:nvSpPr>
          <p:spPr>
            <a:xfrm>
              <a:off x="1751103" y="1725555"/>
              <a:ext cx="2094465" cy="974388"/>
            </a:xfrm>
            <a:custGeom>
              <a:avLst/>
              <a:gdLst/>
              <a:ahLst/>
              <a:cxnLst>
                <a:cxn ang="0">
                  <a:pos x="wd2" y="hd2"/>
                </a:cxn>
                <a:cxn ang="5400000">
                  <a:pos x="wd2" y="hd2"/>
                </a:cxn>
                <a:cxn ang="10800000">
                  <a:pos x="wd2" y="hd2"/>
                </a:cxn>
                <a:cxn ang="16200000">
                  <a:pos x="wd2" y="hd2"/>
                </a:cxn>
              </a:cxnLst>
              <a:rect l="0" t="0" r="r" b="b"/>
              <a:pathLst>
                <a:path w="21600" h="20304" extrusionOk="0">
                  <a:moveTo>
                    <a:pt x="21600" y="206"/>
                  </a:moveTo>
                  <a:cubicBezTo>
                    <a:pt x="12361" y="-1296"/>
                    <a:pt x="5161" y="5403"/>
                    <a:pt x="0" y="20304"/>
                  </a:cubicBezTo>
                </a:path>
              </a:pathLst>
            </a:custGeom>
            <a:noFill/>
            <a:ln w="177800" cap="flat">
              <a:solidFill>
                <a:schemeClr val="accent5"/>
              </a:solidFill>
              <a:prstDash val="solid"/>
              <a:miter lim="400000"/>
              <a:tailEnd type="triangle" w="med" len="med"/>
            </a:ln>
            <a:effectLst/>
          </p:spPr>
          <p:txBody>
            <a:bodyPr/>
            <a:lstStyle/>
            <a:p>
              <a:endParaRPr/>
            </a:p>
          </p:txBody>
        </p:sp>
      </p:gr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65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2" nodeType="clickEffect">
                                  <p:stCondLst>
                                    <p:cond delay="0"/>
                                  </p:stCondLst>
                                  <p:iterate>
                                    <p:tmAbs val="0"/>
                                  </p:iterate>
                                  <p:childTnLst>
                                    <p:set>
                                      <p:cBhvr>
                                        <p:cTn id="10" fill="hold"/>
                                        <p:tgtEl>
                                          <p:spTgt spid="6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3" nodeType="clickEffect">
                                  <p:stCondLst>
                                    <p:cond delay="0"/>
                                  </p:stCondLst>
                                  <p:iterate>
                                    <p:tmAbs val="0"/>
                                  </p:iterate>
                                  <p:childTnLst>
                                    <p:set>
                                      <p:cBhvr>
                                        <p:cTn id="14" fill="hold"/>
                                        <p:tgtEl>
                                          <p:spTgt spid="6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3" grpId="1" animBg="1" advAuto="0"/>
      <p:bldP spid="668" grpId="2" animBg="1" advAuto="0"/>
      <p:bldP spid="683" grpId="3" animBg="1" advAuto="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9" name="Shape 689"/>
          <p:cNvSpPr>
            <a:spLocks noGrp="1"/>
          </p:cNvSpPr>
          <p:nvPr>
            <p:ph type="title"/>
          </p:nvPr>
        </p:nvSpPr>
        <p:spPr>
          <a:prstGeom prst="rect">
            <a:avLst/>
          </a:prstGeom>
        </p:spPr>
        <p:txBody>
          <a:bodyPr/>
          <a:lstStyle>
            <a:lvl1pPr>
              <a:defRPr>
                <a:effectLst>
                  <a:outerShdw blurRad="12700" dist="25400" dir="2700000" rotWithShape="0">
                    <a:srgbClr val="CBCBCB"/>
                  </a:outerShdw>
                </a:effectLst>
                <a:uFill>
                  <a:solidFill>
                    <a:srgbClr val="000000"/>
                  </a:solidFill>
                </a:uFill>
              </a:defRPr>
            </a:lvl1pPr>
          </a:lstStyle>
          <a:p>
            <a:r>
              <a:rPr dirty="0"/>
              <a:t>Lazy versioning</a:t>
            </a:r>
            <a:r>
              <a:rPr lang="en-US" dirty="0"/>
              <a:t> (Deferred update)</a:t>
            </a:r>
            <a:endParaRPr dirty="0"/>
          </a:p>
        </p:txBody>
      </p:sp>
      <p:sp>
        <p:nvSpPr>
          <p:cNvPr id="690" name="Shape 690"/>
          <p:cNvSpPr>
            <a:spLocks noGrp="1"/>
          </p:cNvSpPr>
          <p:nvPr>
            <p:ph type="body" idx="1"/>
          </p:nvPr>
        </p:nvSpPr>
        <p:spPr>
          <a:xfrm>
            <a:off x="812800" y="1816100"/>
            <a:ext cx="17106900" cy="898524"/>
          </a:xfrm>
          <a:prstGeom prst="rect">
            <a:avLst/>
          </a:prstGeom>
        </p:spPr>
        <p:txBody>
          <a:bodyPr/>
          <a:lstStyle>
            <a:lvl1pPr marL="0" indent="0">
              <a:buSzTx/>
              <a:buFontTx/>
              <a:buNone/>
              <a:defRPr sz="5200"/>
            </a:lvl1pPr>
          </a:lstStyle>
          <a:p>
            <a:r>
              <a:t>Log memory updates in transaction write buffer, flush buffer on commit</a:t>
            </a:r>
          </a:p>
        </p:txBody>
      </p:sp>
      <p:sp>
        <p:nvSpPr>
          <p:cNvPr id="691" name="Shape 691"/>
          <p:cNvSpPr/>
          <p:nvPr/>
        </p:nvSpPr>
        <p:spPr>
          <a:xfrm>
            <a:off x="9601200" y="3019425"/>
            <a:ext cx="3175" cy="10515600"/>
          </a:xfrm>
          <a:prstGeom prst="line">
            <a:avLst/>
          </a:prstGeom>
          <a:ln w="12700">
            <a:solidFill>
              <a:srgbClr val="000000"/>
            </a:solidFill>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692" name="Shape 692"/>
          <p:cNvSpPr/>
          <p:nvPr/>
        </p:nvSpPr>
        <p:spPr>
          <a:xfrm>
            <a:off x="1524000" y="8201025"/>
            <a:ext cx="16306800" cy="3175"/>
          </a:xfrm>
          <a:prstGeom prst="line">
            <a:avLst/>
          </a:prstGeom>
          <a:ln w="12700">
            <a:solidFill>
              <a:srgbClr val="000000"/>
            </a:solidFill>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693" name="Shape 693"/>
          <p:cNvSpPr/>
          <p:nvPr/>
        </p:nvSpPr>
        <p:spPr>
          <a:xfrm>
            <a:off x="3000590" y="2973201"/>
            <a:ext cx="3462112" cy="55626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Begin Transaction</a:t>
            </a:r>
          </a:p>
        </p:txBody>
      </p:sp>
      <p:sp>
        <p:nvSpPr>
          <p:cNvPr id="694" name="Shape 694"/>
          <p:cNvSpPr/>
          <p:nvPr/>
        </p:nvSpPr>
        <p:spPr>
          <a:xfrm>
            <a:off x="11882165" y="2971527"/>
            <a:ext cx="3462112" cy="559609"/>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p>
            <a:pPr marL="81280" marR="81280" defTabSz="1828800">
              <a:buClr>
                <a:srgbClr val="000000"/>
              </a:buClr>
              <a:buFont typeface="Arial"/>
              <a:defRPr sz="3600" b="1">
                <a:uFill>
                  <a:solidFill>
                    <a:srgbClr val="000000"/>
                  </a:solidFill>
                </a:uFill>
                <a:latin typeface="+mn-lt"/>
                <a:ea typeface="+mn-ea"/>
                <a:cs typeface="+mn-cs"/>
                <a:sym typeface="Myriad Pro Condensed"/>
              </a:defRPr>
            </a:pPr>
            <a:r>
              <a:t>Write   </a:t>
            </a:r>
            <a:r>
              <a:rPr>
                <a:latin typeface="Consolas"/>
                <a:ea typeface="Consolas"/>
                <a:cs typeface="Consolas"/>
                <a:sym typeface="Consolas"/>
              </a:rPr>
              <a:t>x ← 15</a:t>
            </a:r>
          </a:p>
        </p:txBody>
      </p:sp>
      <p:sp>
        <p:nvSpPr>
          <p:cNvPr id="695" name="Shape 695"/>
          <p:cNvSpPr/>
          <p:nvPr/>
        </p:nvSpPr>
        <p:spPr>
          <a:xfrm>
            <a:off x="3000590" y="8467662"/>
            <a:ext cx="3462112" cy="55626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Commit Transaction</a:t>
            </a:r>
          </a:p>
        </p:txBody>
      </p:sp>
      <p:sp>
        <p:nvSpPr>
          <p:cNvPr id="696" name="Shape 696"/>
          <p:cNvSpPr/>
          <p:nvPr/>
        </p:nvSpPr>
        <p:spPr>
          <a:xfrm>
            <a:off x="11882165" y="8467662"/>
            <a:ext cx="3462112" cy="55626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Abort Transaction</a:t>
            </a:r>
          </a:p>
        </p:txBody>
      </p:sp>
      <p:grpSp>
        <p:nvGrpSpPr>
          <p:cNvPr id="706" name="Group 706"/>
          <p:cNvGrpSpPr/>
          <p:nvPr/>
        </p:nvGrpSpPr>
        <p:grpSpPr>
          <a:xfrm>
            <a:off x="1290566" y="4130247"/>
            <a:ext cx="8163768" cy="3463643"/>
            <a:chOff x="0" y="0"/>
            <a:chExt cx="8163767" cy="3463642"/>
          </a:xfrm>
        </p:grpSpPr>
        <p:sp>
          <p:nvSpPr>
            <p:cNvPr id="697" name="Shape 697"/>
            <p:cNvSpPr/>
            <p:nvPr/>
          </p:nvSpPr>
          <p:spPr>
            <a:xfrm>
              <a:off x="3352265" y="2865718"/>
              <a:ext cx="1814110" cy="55626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lvl1pPr marL="81280" marR="81280" algn="l" defTabSz="1828800">
                <a:buClr>
                  <a:srgbClr val="000000"/>
                </a:buClr>
                <a:buFont typeface="Arial"/>
                <a:defRPr sz="3600" b="1">
                  <a:uFill>
                    <a:solidFill>
                      <a:srgbClr val="000000"/>
                    </a:solidFill>
                  </a:uFill>
                  <a:latin typeface="+mn-lt"/>
                  <a:ea typeface="+mn-ea"/>
                  <a:cs typeface="+mn-cs"/>
                  <a:sym typeface="Myriad Pro Condensed"/>
                </a:defRPr>
              </a:lvl1pPr>
            </a:lstStyle>
            <a:p>
              <a:r>
                <a:t>Memory</a:t>
              </a:r>
            </a:p>
          </p:txBody>
        </p:sp>
        <p:sp>
          <p:nvSpPr>
            <p:cNvPr id="698" name="Shape 698"/>
            <p:cNvSpPr/>
            <p:nvPr/>
          </p:nvSpPr>
          <p:spPr>
            <a:xfrm>
              <a:off x="79109" y="2717517"/>
              <a:ext cx="3199137" cy="746126"/>
            </a:xfrm>
            <a:prstGeom prst="rect">
              <a:avLst/>
            </a:prstGeom>
            <a:solidFill>
              <a:srgbClr val="DCDEE0"/>
            </a:solidFill>
            <a:ln w="12700" cap="flat">
              <a:solidFill>
                <a:srgbClr val="53585F"/>
              </a:solidFill>
              <a:prstDash val="solid"/>
              <a:round/>
            </a:ln>
            <a:effectLst>
              <a:outerShdw blurRad="38100" dist="25400" dir="5400000" rotWithShape="0">
                <a:srgbClr val="000000">
                  <a:alpha val="50000"/>
                </a:srgbClr>
              </a:outerShdw>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699" name="Shape 699"/>
            <p:cNvSpPr/>
            <p:nvPr/>
          </p:nvSpPr>
          <p:spPr>
            <a:xfrm>
              <a:off x="0" y="0"/>
              <a:ext cx="3251291" cy="823702"/>
            </a:xfrm>
            <a:prstGeom prst="rect">
              <a:avLst/>
            </a:prstGeom>
            <a:solidFill>
              <a:srgbClr val="FFFFFF"/>
            </a:solidFill>
            <a:ln w="38100" cap="flat">
              <a:solidFill>
                <a:srgbClr val="53585F"/>
              </a:solidFill>
              <a:prstDash val="solid"/>
              <a:round/>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700" name="Shape 700"/>
            <p:cNvSpPr/>
            <p:nvPr/>
          </p:nvSpPr>
          <p:spPr>
            <a:xfrm>
              <a:off x="82595" y="22891"/>
              <a:ext cx="3086101" cy="801625"/>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p>
              <a:pPr marL="81280" marR="81280" defTabSz="1828800">
                <a:lnSpc>
                  <a:spcPct val="70000"/>
                </a:lnSpc>
                <a:buClr>
                  <a:srgbClr val="000000"/>
                </a:buClr>
                <a:buFont typeface="Arial"/>
                <a:defRPr sz="3200" b="1">
                  <a:uFill>
                    <a:solidFill>
                      <a:srgbClr val="000000"/>
                    </a:solidFill>
                  </a:uFill>
                  <a:latin typeface="+mn-lt"/>
                  <a:ea typeface="+mn-ea"/>
                  <a:cs typeface="+mn-cs"/>
                  <a:sym typeface="Myriad Pro Condensed"/>
                </a:defRPr>
              </a:pPr>
              <a:r>
                <a:t>Thread</a:t>
              </a:r>
            </a:p>
            <a:p>
              <a:pPr marL="81280" marR="81280" defTabSz="1828800">
                <a:lnSpc>
                  <a:spcPct val="70000"/>
                </a:lnSpc>
                <a:buClr>
                  <a:srgbClr val="000000"/>
                </a:buClr>
                <a:buFont typeface="Arial"/>
                <a:defRPr sz="3200" b="1">
                  <a:uFill>
                    <a:solidFill>
                      <a:srgbClr val="000000"/>
                    </a:solidFill>
                  </a:uFill>
                  <a:latin typeface="+mn-lt"/>
                  <a:ea typeface="+mn-ea"/>
                  <a:cs typeface="+mn-cs"/>
                  <a:sym typeface="Myriad Pro Condensed"/>
                </a:defRPr>
              </a:pPr>
              <a:r>
                <a:rPr sz="2700"/>
                <a:t>(executing transaction)</a:t>
              </a:r>
            </a:p>
          </p:txBody>
        </p:sp>
        <p:sp>
          <p:nvSpPr>
            <p:cNvPr id="701" name="Shape 701"/>
            <p:cNvSpPr/>
            <p:nvPr/>
          </p:nvSpPr>
          <p:spPr>
            <a:xfrm>
              <a:off x="932247" y="2862947"/>
              <a:ext cx="1814111" cy="502048"/>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lvl1pPr marL="81280" marR="81280" algn="l" defTabSz="1828800">
                <a:buClr>
                  <a:srgbClr val="000000"/>
                </a:buClr>
                <a:buFont typeface="Arial"/>
                <a:defRPr sz="3200" b="1">
                  <a:uFill>
                    <a:solidFill>
                      <a:srgbClr val="000000"/>
                    </a:solidFill>
                  </a:uFill>
                  <a:latin typeface="Consolas"/>
                  <a:ea typeface="Consolas"/>
                  <a:cs typeface="Consolas"/>
                  <a:sym typeface="Consolas"/>
                </a:defRPr>
              </a:lvl1pPr>
            </a:lstStyle>
            <a:p>
              <a:r>
                <a:t>X: 10</a:t>
              </a:r>
            </a:p>
          </p:txBody>
        </p:sp>
        <p:sp>
          <p:nvSpPr>
            <p:cNvPr id="702" name="Shape 702"/>
            <p:cNvSpPr/>
            <p:nvPr/>
          </p:nvSpPr>
          <p:spPr>
            <a:xfrm>
              <a:off x="4069988" y="933167"/>
              <a:ext cx="1902665" cy="1587501"/>
            </a:xfrm>
            <a:prstGeom prst="rect">
              <a:avLst/>
            </a:prstGeom>
            <a:solidFill>
              <a:srgbClr val="FFFFFF"/>
            </a:solidFill>
            <a:ln w="38100" cap="flat">
              <a:solidFill>
                <a:srgbClr val="53585F"/>
              </a:solidFill>
              <a:prstDash val="solid"/>
              <a:round/>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703" name="Shape 703"/>
            <p:cNvSpPr/>
            <p:nvPr/>
          </p:nvSpPr>
          <p:spPr>
            <a:xfrm>
              <a:off x="5958620" y="1529819"/>
              <a:ext cx="2205148" cy="55626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lvl1pPr marL="81280" marR="81280" algn="l" defTabSz="1828800">
                <a:buClr>
                  <a:srgbClr val="000000"/>
                </a:buClr>
                <a:buFont typeface="Arial"/>
                <a:defRPr sz="3600" b="1">
                  <a:uFill>
                    <a:solidFill>
                      <a:srgbClr val="000000"/>
                    </a:solidFill>
                  </a:uFill>
                  <a:latin typeface="+mn-lt"/>
                  <a:ea typeface="+mn-ea"/>
                  <a:cs typeface="+mn-cs"/>
                  <a:sym typeface="Myriad Pro Condensed"/>
                </a:defRPr>
              </a:lvl1pPr>
            </a:lstStyle>
            <a:p>
              <a:r>
                <a:t>Write buffer</a:t>
              </a:r>
            </a:p>
          </p:txBody>
        </p:sp>
        <p:sp>
          <p:nvSpPr>
            <p:cNvPr id="704" name="Shape 704"/>
            <p:cNvSpPr/>
            <p:nvPr/>
          </p:nvSpPr>
          <p:spPr>
            <a:xfrm>
              <a:off x="4059085" y="2014238"/>
              <a:ext cx="1924470" cy="1"/>
            </a:xfrm>
            <a:prstGeom prst="line">
              <a:avLst/>
            </a:prstGeom>
            <a:noFill/>
            <a:ln w="25400" cap="flat">
              <a:solidFill>
                <a:srgbClr val="000000"/>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705" name="Shape 705"/>
            <p:cNvSpPr/>
            <p:nvPr/>
          </p:nvSpPr>
          <p:spPr>
            <a:xfrm>
              <a:off x="4059085" y="1460217"/>
              <a:ext cx="1924470" cy="1"/>
            </a:xfrm>
            <a:prstGeom prst="line">
              <a:avLst/>
            </a:prstGeom>
            <a:noFill/>
            <a:ln w="25400" cap="flat">
              <a:solidFill>
                <a:srgbClr val="000000"/>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grpSp>
      <p:grpSp>
        <p:nvGrpSpPr>
          <p:cNvPr id="718" name="Group 718"/>
          <p:cNvGrpSpPr/>
          <p:nvPr/>
        </p:nvGrpSpPr>
        <p:grpSpPr>
          <a:xfrm>
            <a:off x="9936291" y="4145463"/>
            <a:ext cx="8211295" cy="3463643"/>
            <a:chOff x="0" y="0"/>
            <a:chExt cx="8211293" cy="3463642"/>
          </a:xfrm>
        </p:grpSpPr>
        <p:sp>
          <p:nvSpPr>
            <p:cNvPr id="707" name="Shape 707"/>
            <p:cNvSpPr/>
            <p:nvPr/>
          </p:nvSpPr>
          <p:spPr>
            <a:xfrm>
              <a:off x="3352265" y="2865718"/>
              <a:ext cx="1814110" cy="55626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lvl1pPr marL="81280" marR="81280" algn="l" defTabSz="1828800">
                <a:buClr>
                  <a:srgbClr val="000000"/>
                </a:buClr>
                <a:buFont typeface="Arial"/>
                <a:defRPr sz="3600" b="1">
                  <a:uFill>
                    <a:solidFill>
                      <a:srgbClr val="000000"/>
                    </a:solidFill>
                  </a:uFill>
                  <a:latin typeface="+mn-lt"/>
                  <a:ea typeface="+mn-ea"/>
                  <a:cs typeface="+mn-cs"/>
                  <a:sym typeface="Myriad Pro Condensed"/>
                </a:defRPr>
              </a:lvl1pPr>
            </a:lstStyle>
            <a:p>
              <a:r>
                <a:t>Memory</a:t>
              </a:r>
            </a:p>
          </p:txBody>
        </p:sp>
        <p:sp>
          <p:nvSpPr>
            <p:cNvPr id="708" name="Shape 708"/>
            <p:cNvSpPr/>
            <p:nvPr/>
          </p:nvSpPr>
          <p:spPr>
            <a:xfrm>
              <a:off x="79109" y="2717517"/>
              <a:ext cx="3199136" cy="746126"/>
            </a:xfrm>
            <a:prstGeom prst="rect">
              <a:avLst/>
            </a:prstGeom>
            <a:solidFill>
              <a:srgbClr val="DCDEE0"/>
            </a:solidFill>
            <a:ln w="12700" cap="flat">
              <a:solidFill>
                <a:srgbClr val="53585F"/>
              </a:solidFill>
              <a:prstDash val="solid"/>
              <a:round/>
            </a:ln>
            <a:effectLst>
              <a:outerShdw blurRad="38100" dist="25400" dir="5400000" rotWithShape="0">
                <a:srgbClr val="000000">
                  <a:alpha val="50000"/>
                </a:srgbClr>
              </a:outerShdw>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709" name="Shape 709"/>
            <p:cNvSpPr/>
            <p:nvPr/>
          </p:nvSpPr>
          <p:spPr>
            <a:xfrm>
              <a:off x="0" y="0"/>
              <a:ext cx="3251291" cy="823702"/>
            </a:xfrm>
            <a:prstGeom prst="rect">
              <a:avLst/>
            </a:prstGeom>
            <a:solidFill>
              <a:srgbClr val="FFFFFF"/>
            </a:solidFill>
            <a:ln w="38100" cap="flat">
              <a:solidFill>
                <a:srgbClr val="53585F"/>
              </a:solidFill>
              <a:prstDash val="solid"/>
              <a:round/>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710" name="Shape 710"/>
            <p:cNvSpPr/>
            <p:nvPr/>
          </p:nvSpPr>
          <p:spPr>
            <a:xfrm>
              <a:off x="82595" y="22891"/>
              <a:ext cx="3086101" cy="801625"/>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p>
              <a:pPr marL="81280" marR="81280" defTabSz="1828800">
                <a:lnSpc>
                  <a:spcPct val="70000"/>
                </a:lnSpc>
                <a:buClr>
                  <a:srgbClr val="000000"/>
                </a:buClr>
                <a:buFont typeface="Arial"/>
                <a:defRPr sz="3200" b="1">
                  <a:uFill>
                    <a:solidFill>
                      <a:srgbClr val="000000"/>
                    </a:solidFill>
                  </a:uFill>
                  <a:latin typeface="+mn-lt"/>
                  <a:ea typeface="+mn-ea"/>
                  <a:cs typeface="+mn-cs"/>
                  <a:sym typeface="Myriad Pro Condensed"/>
                </a:defRPr>
              </a:pPr>
              <a:r>
                <a:t>Thread</a:t>
              </a:r>
            </a:p>
            <a:p>
              <a:pPr marL="81280" marR="81280" defTabSz="1828800">
                <a:lnSpc>
                  <a:spcPct val="70000"/>
                </a:lnSpc>
                <a:buClr>
                  <a:srgbClr val="000000"/>
                </a:buClr>
                <a:buFont typeface="Arial"/>
                <a:defRPr sz="3200" b="1">
                  <a:uFill>
                    <a:solidFill>
                      <a:srgbClr val="000000"/>
                    </a:solidFill>
                  </a:uFill>
                  <a:latin typeface="+mn-lt"/>
                  <a:ea typeface="+mn-ea"/>
                  <a:cs typeface="+mn-cs"/>
                  <a:sym typeface="Myriad Pro Condensed"/>
                </a:defRPr>
              </a:pPr>
              <a:r>
                <a:rPr sz="2700"/>
                <a:t>(executing transaction)</a:t>
              </a:r>
            </a:p>
          </p:txBody>
        </p:sp>
        <p:sp>
          <p:nvSpPr>
            <p:cNvPr id="711" name="Shape 711"/>
            <p:cNvSpPr/>
            <p:nvPr/>
          </p:nvSpPr>
          <p:spPr>
            <a:xfrm>
              <a:off x="932247" y="2862946"/>
              <a:ext cx="1814111" cy="502048"/>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lvl1pPr marL="81280" marR="81280" algn="l" defTabSz="1828800">
                <a:buClr>
                  <a:srgbClr val="000000"/>
                </a:buClr>
                <a:buFont typeface="Arial"/>
                <a:defRPr sz="3200" b="1">
                  <a:uFill>
                    <a:solidFill>
                      <a:srgbClr val="000000"/>
                    </a:solidFill>
                  </a:uFill>
                  <a:latin typeface="Consolas"/>
                  <a:ea typeface="Consolas"/>
                  <a:cs typeface="Consolas"/>
                  <a:sym typeface="Consolas"/>
                </a:defRPr>
              </a:lvl1pPr>
            </a:lstStyle>
            <a:p>
              <a:r>
                <a:t>X: 10</a:t>
              </a:r>
            </a:p>
          </p:txBody>
        </p:sp>
        <p:sp>
          <p:nvSpPr>
            <p:cNvPr id="712" name="Shape 712"/>
            <p:cNvSpPr/>
            <p:nvPr/>
          </p:nvSpPr>
          <p:spPr>
            <a:xfrm>
              <a:off x="4069988" y="933167"/>
              <a:ext cx="1902665" cy="1587500"/>
            </a:xfrm>
            <a:prstGeom prst="rect">
              <a:avLst/>
            </a:prstGeom>
            <a:solidFill>
              <a:srgbClr val="FFFFFF"/>
            </a:solidFill>
            <a:ln w="38100" cap="flat">
              <a:solidFill>
                <a:srgbClr val="53585F"/>
              </a:solidFill>
              <a:prstDash val="solid"/>
              <a:round/>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713" name="Shape 713"/>
            <p:cNvSpPr/>
            <p:nvPr/>
          </p:nvSpPr>
          <p:spPr>
            <a:xfrm>
              <a:off x="5958620" y="1529819"/>
              <a:ext cx="2252674" cy="55626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lvl1pPr marL="81280" marR="81280" algn="l" defTabSz="1828800">
                <a:buClr>
                  <a:srgbClr val="000000"/>
                </a:buClr>
                <a:buFont typeface="Arial"/>
                <a:defRPr sz="3600" b="1">
                  <a:uFill>
                    <a:solidFill>
                      <a:srgbClr val="000000"/>
                    </a:solidFill>
                  </a:uFill>
                  <a:latin typeface="+mn-lt"/>
                  <a:ea typeface="+mn-ea"/>
                  <a:cs typeface="+mn-cs"/>
                  <a:sym typeface="Myriad Pro Condensed"/>
                </a:defRPr>
              </a:lvl1pPr>
            </a:lstStyle>
            <a:p>
              <a:r>
                <a:t>Write buffer</a:t>
              </a:r>
            </a:p>
          </p:txBody>
        </p:sp>
        <p:sp>
          <p:nvSpPr>
            <p:cNvPr id="714" name="Shape 714"/>
            <p:cNvSpPr/>
            <p:nvPr/>
          </p:nvSpPr>
          <p:spPr>
            <a:xfrm>
              <a:off x="4059085" y="2014237"/>
              <a:ext cx="1924471" cy="1"/>
            </a:xfrm>
            <a:prstGeom prst="line">
              <a:avLst/>
            </a:prstGeom>
            <a:noFill/>
            <a:ln w="25400" cap="flat">
              <a:solidFill>
                <a:srgbClr val="000000"/>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715" name="Shape 715"/>
            <p:cNvSpPr/>
            <p:nvPr/>
          </p:nvSpPr>
          <p:spPr>
            <a:xfrm>
              <a:off x="4059085" y="1460217"/>
              <a:ext cx="1924471" cy="1"/>
            </a:xfrm>
            <a:prstGeom prst="line">
              <a:avLst/>
            </a:prstGeom>
            <a:noFill/>
            <a:ln w="25400" cap="flat">
              <a:solidFill>
                <a:srgbClr val="000000"/>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716" name="Shape 716"/>
            <p:cNvSpPr/>
            <p:nvPr/>
          </p:nvSpPr>
          <p:spPr>
            <a:xfrm>
              <a:off x="4388440" y="2048000"/>
              <a:ext cx="1476141" cy="502048"/>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lvl1pPr marL="81280" marR="81280" algn="l" defTabSz="1828800">
                <a:buClr>
                  <a:srgbClr val="000000"/>
                </a:buClr>
                <a:buFont typeface="Arial"/>
                <a:defRPr sz="3200" b="1">
                  <a:solidFill>
                    <a:schemeClr val="accent5"/>
                  </a:solidFill>
                  <a:uFill>
                    <a:solidFill>
                      <a:srgbClr val="000000"/>
                    </a:solidFill>
                  </a:uFill>
                  <a:latin typeface="Consolas"/>
                  <a:ea typeface="Consolas"/>
                  <a:cs typeface="Consolas"/>
                  <a:sym typeface="Consolas"/>
                </a:defRPr>
              </a:lvl1pPr>
            </a:lstStyle>
            <a:p>
              <a:r>
                <a:t>X: 15</a:t>
              </a:r>
            </a:p>
          </p:txBody>
        </p:sp>
        <p:sp>
          <p:nvSpPr>
            <p:cNvPr id="746" name="Shape 746"/>
            <p:cNvSpPr/>
            <p:nvPr/>
          </p:nvSpPr>
          <p:spPr>
            <a:xfrm>
              <a:off x="3549431" y="259920"/>
              <a:ext cx="1485428" cy="1440294"/>
            </a:xfrm>
            <a:custGeom>
              <a:avLst/>
              <a:gdLst/>
              <a:ahLst/>
              <a:cxnLst>
                <a:cxn ang="0">
                  <a:pos x="wd2" y="hd2"/>
                </a:cxn>
                <a:cxn ang="5400000">
                  <a:pos x="wd2" y="hd2"/>
                </a:cxn>
                <a:cxn ang="10800000">
                  <a:pos x="wd2" y="hd2"/>
                </a:cxn>
                <a:cxn ang="16200000">
                  <a:pos x="wd2" y="hd2"/>
                </a:cxn>
              </a:cxnLst>
              <a:rect l="0" t="0" r="r" b="b"/>
              <a:pathLst>
                <a:path w="21533" h="21092" extrusionOk="0">
                  <a:moveTo>
                    <a:pt x="0" y="29"/>
                  </a:moveTo>
                  <a:cubicBezTo>
                    <a:pt x="14422" y="-508"/>
                    <a:pt x="21600" y="6513"/>
                    <a:pt x="21533" y="21092"/>
                  </a:cubicBezTo>
                </a:path>
              </a:pathLst>
            </a:custGeom>
            <a:noFill/>
            <a:ln w="177800" cap="flat">
              <a:solidFill>
                <a:schemeClr val="accent5"/>
              </a:solidFill>
              <a:prstDash val="solid"/>
              <a:miter lim="400000"/>
              <a:tailEnd type="triangle" w="med" len="med"/>
            </a:ln>
            <a:effectLst/>
          </p:spPr>
          <p:txBody>
            <a:bodyPr/>
            <a:lstStyle/>
            <a:p>
              <a:endParaRPr/>
            </a:p>
          </p:txBody>
        </p:sp>
      </p:grpSp>
      <p:grpSp>
        <p:nvGrpSpPr>
          <p:cNvPr id="732" name="Group 732"/>
          <p:cNvGrpSpPr/>
          <p:nvPr/>
        </p:nvGrpSpPr>
        <p:grpSpPr>
          <a:xfrm>
            <a:off x="1371785" y="9467830"/>
            <a:ext cx="8147586" cy="3463644"/>
            <a:chOff x="0" y="0"/>
            <a:chExt cx="8147585" cy="3463642"/>
          </a:xfrm>
        </p:grpSpPr>
        <p:sp>
          <p:nvSpPr>
            <p:cNvPr id="719" name="Shape 719"/>
            <p:cNvSpPr/>
            <p:nvPr/>
          </p:nvSpPr>
          <p:spPr>
            <a:xfrm>
              <a:off x="3352265" y="2865719"/>
              <a:ext cx="1814111" cy="55626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lvl1pPr marL="81280" marR="81280" algn="l" defTabSz="1828800">
                <a:buClr>
                  <a:srgbClr val="000000"/>
                </a:buClr>
                <a:buFont typeface="Arial"/>
                <a:defRPr sz="3600" b="1">
                  <a:uFill>
                    <a:solidFill>
                      <a:srgbClr val="000000"/>
                    </a:solidFill>
                  </a:uFill>
                  <a:latin typeface="+mn-lt"/>
                  <a:ea typeface="+mn-ea"/>
                  <a:cs typeface="+mn-cs"/>
                  <a:sym typeface="Myriad Pro Condensed"/>
                </a:defRPr>
              </a:lvl1pPr>
            </a:lstStyle>
            <a:p>
              <a:r>
                <a:t>Memory</a:t>
              </a:r>
            </a:p>
          </p:txBody>
        </p:sp>
        <p:sp>
          <p:nvSpPr>
            <p:cNvPr id="720" name="Shape 720"/>
            <p:cNvSpPr/>
            <p:nvPr/>
          </p:nvSpPr>
          <p:spPr>
            <a:xfrm>
              <a:off x="79109" y="2717517"/>
              <a:ext cx="3199137" cy="746126"/>
            </a:xfrm>
            <a:prstGeom prst="rect">
              <a:avLst/>
            </a:prstGeom>
            <a:solidFill>
              <a:srgbClr val="DCDEE0"/>
            </a:solidFill>
            <a:ln w="12700" cap="flat">
              <a:solidFill>
                <a:srgbClr val="53585F"/>
              </a:solidFill>
              <a:prstDash val="solid"/>
              <a:round/>
            </a:ln>
            <a:effectLst>
              <a:outerShdw blurRad="38100" dist="25400" dir="5400000" rotWithShape="0">
                <a:srgbClr val="000000">
                  <a:alpha val="50000"/>
                </a:srgbClr>
              </a:outerShdw>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721" name="Shape 721"/>
            <p:cNvSpPr/>
            <p:nvPr/>
          </p:nvSpPr>
          <p:spPr>
            <a:xfrm>
              <a:off x="0" y="0"/>
              <a:ext cx="3251291" cy="823702"/>
            </a:xfrm>
            <a:prstGeom prst="rect">
              <a:avLst/>
            </a:prstGeom>
            <a:solidFill>
              <a:srgbClr val="FFFFFF"/>
            </a:solidFill>
            <a:ln w="38100" cap="flat">
              <a:solidFill>
                <a:srgbClr val="53585F"/>
              </a:solidFill>
              <a:prstDash val="solid"/>
              <a:round/>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722" name="Shape 722"/>
            <p:cNvSpPr/>
            <p:nvPr/>
          </p:nvSpPr>
          <p:spPr>
            <a:xfrm>
              <a:off x="82594" y="22891"/>
              <a:ext cx="3086101" cy="801625"/>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p>
              <a:pPr marL="81280" marR="81280" defTabSz="1828800">
                <a:lnSpc>
                  <a:spcPct val="70000"/>
                </a:lnSpc>
                <a:buClr>
                  <a:srgbClr val="000000"/>
                </a:buClr>
                <a:buFont typeface="Arial"/>
                <a:defRPr sz="3200" b="1">
                  <a:uFill>
                    <a:solidFill>
                      <a:srgbClr val="000000"/>
                    </a:solidFill>
                  </a:uFill>
                  <a:latin typeface="+mn-lt"/>
                  <a:ea typeface="+mn-ea"/>
                  <a:cs typeface="+mn-cs"/>
                  <a:sym typeface="Myriad Pro Condensed"/>
                </a:defRPr>
              </a:pPr>
              <a:r>
                <a:t>Thread</a:t>
              </a:r>
            </a:p>
            <a:p>
              <a:pPr marL="81280" marR="81280" defTabSz="1828800">
                <a:lnSpc>
                  <a:spcPct val="70000"/>
                </a:lnSpc>
                <a:buClr>
                  <a:srgbClr val="000000"/>
                </a:buClr>
                <a:buFont typeface="Arial"/>
                <a:defRPr sz="3200" b="1">
                  <a:uFill>
                    <a:solidFill>
                      <a:srgbClr val="000000"/>
                    </a:solidFill>
                  </a:uFill>
                  <a:latin typeface="+mn-lt"/>
                  <a:ea typeface="+mn-ea"/>
                  <a:cs typeface="+mn-cs"/>
                  <a:sym typeface="Myriad Pro Condensed"/>
                </a:defRPr>
              </a:pPr>
              <a:r>
                <a:rPr sz="2700"/>
                <a:t>(executing transaction)</a:t>
              </a:r>
            </a:p>
          </p:txBody>
        </p:sp>
        <p:sp>
          <p:nvSpPr>
            <p:cNvPr id="723" name="Shape 723"/>
            <p:cNvSpPr/>
            <p:nvPr/>
          </p:nvSpPr>
          <p:spPr>
            <a:xfrm>
              <a:off x="932247" y="2862947"/>
              <a:ext cx="1814111" cy="502048"/>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lvl1pPr marL="81280" marR="81280" algn="l" defTabSz="1828800">
                <a:buClr>
                  <a:srgbClr val="000000"/>
                </a:buClr>
                <a:buFont typeface="Arial"/>
                <a:defRPr sz="3200" b="1">
                  <a:solidFill>
                    <a:schemeClr val="accent5"/>
                  </a:solidFill>
                  <a:uFill>
                    <a:solidFill>
                      <a:srgbClr val="000000"/>
                    </a:solidFill>
                  </a:uFill>
                  <a:latin typeface="Consolas"/>
                  <a:ea typeface="Consolas"/>
                  <a:cs typeface="Consolas"/>
                  <a:sym typeface="Consolas"/>
                </a:defRPr>
              </a:lvl1pPr>
            </a:lstStyle>
            <a:p>
              <a:r>
                <a:t>X: 15</a:t>
              </a:r>
            </a:p>
          </p:txBody>
        </p:sp>
        <p:sp>
          <p:nvSpPr>
            <p:cNvPr id="724" name="Shape 724"/>
            <p:cNvSpPr/>
            <p:nvPr/>
          </p:nvSpPr>
          <p:spPr>
            <a:xfrm>
              <a:off x="4069988" y="933167"/>
              <a:ext cx="1902665" cy="1587500"/>
            </a:xfrm>
            <a:prstGeom prst="rect">
              <a:avLst/>
            </a:prstGeom>
            <a:solidFill>
              <a:srgbClr val="FFFFFF"/>
            </a:solidFill>
            <a:ln w="38100" cap="flat">
              <a:solidFill>
                <a:srgbClr val="53585F"/>
              </a:solidFill>
              <a:prstDash val="solid"/>
              <a:round/>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725" name="Shape 725"/>
            <p:cNvSpPr/>
            <p:nvPr/>
          </p:nvSpPr>
          <p:spPr>
            <a:xfrm>
              <a:off x="5958620" y="1529819"/>
              <a:ext cx="2188966" cy="55626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lvl1pPr marL="81280" marR="81280" algn="l" defTabSz="1828800">
                <a:buClr>
                  <a:srgbClr val="000000"/>
                </a:buClr>
                <a:buFont typeface="Arial"/>
                <a:defRPr sz="3600" b="1">
                  <a:uFill>
                    <a:solidFill>
                      <a:srgbClr val="000000"/>
                    </a:solidFill>
                  </a:uFill>
                  <a:latin typeface="+mn-lt"/>
                  <a:ea typeface="+mn-ea"/>
                  <a:cs typeface="+mn-cs"/>
                  <a:sym typeface="Myriad Pro Condensed"/>
                </a:defRPr>
              </a:lvl1pPr>
            </a:lstStyle>
            <a:p>
              <a:r>
                <a:t>Write buffer</a:t>
              </a:r>
            </a:p>
          </p:txBody>
        </p:sp>
        <p:sp>
          <p:nvSpPr>
            <p:cNvPr id="726" name="Shape 726"/>
            <p:cNvSpPr/>
            <p:nvPr/>
          </p:nvSpPr>
          <p:spPr>
            <a:xfrm>
              <a:off x="4059084" y="2014237"/>
              <a:ext cx="1924471" cy="1"/>
            </a:xfrm>
            <a:prstGeom prst="line">
              <a:avLst/>
            </a:prstGeom>
            <a:noFill/>
            <a:ln w="25400" cap="flat">
              <a:solidFill>
                <a:srgbClr val="000000"/>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727" name="Shape 727"/>
            <p:cNvSpPr/>
            <p:nvPr/>
          </p:nvSpPr>
          <p:spPr>
            <a:xfrm>
              <a:off x="4059084" y="1460217"/>
              <a:ext cx="1924471" cy="1"/>
            </a:xfrm>
            <a:prstGeom prst="line">
              <a:avLst/>
            </a:prstGeom>
            <a:noFill/>
            <a:ln w="25400" cap="flat">
              <a:solidFill>
                <a:srgbClr val="000000"/>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728" name="Shape 728"/>
            <p:cNvSpPr/>
            <p:nvPr/>
          </p:nvSpPr>
          <p:spPr>
            <a:xfrm>
              <a:off x="4388439" y="2048000"/>
              <a:ext cx="1476142" cy="502048"/>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lvl1pPr marL="81280" marR="81280" algn="l" defTabSz="1828800">
                <a:buClr>
                  <a:srgbClr val="000000"/>
                </a:buClr>
                <a:buFont typeface="Arial"/>
                <a:defRPr sz="3200" b="1">
                  <a:solidFill>
                    <a:schemeClr val="accent5"/>
                  </a:solidFill>
                  <a:uFill>
                    <a:solidFill>
                      <a:srgbClr val="000000"/>
                    </a:solidFill>
                  </a:uFill>
                  <a:latin typeface="Consolas"/>
                  <a:ea typeface="Consolas"/>
                  <a:cs typeface="Consolas"/>
                  <a:sym typeface="Consolas"/>
                </a:defRPr>
              </a:lvl1pPr>
            </a:lstStyle>
            <a:p>
              <a:r>
                <a:t>X: 15</a:t>
              </a:r>
            </a:p>
          </p:txBody>
        </p:sp>
        <p:sp>
          <p:nvSpPr>
            <p:cNvPr id="729" name="Shape 729"/>
            <p:cNvSpPr/>
            <p:nvPr/>
          </p:nvSpPr>
          <p:spPr>
            <a:xfrm>
              <a:off x="4414937" y="924231"/>
              <a:ext cx="1255551" cy="1625993"/>
            </a:xfrm>
            <a:prstGeom prst="line">
              <a:avLst/>
            </a:prstGeom>
            <a:noFill/>
            <a:ln w="127000" cap="flat">
              <a:solidFill>
                <a:schemeClr val="accent5"/>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730" name="Shape 730"/>
            <p:cNvSpPr/>
            <p:nvPr/>
          </p:nvSpPr>
          <p:spPr>
            <a:xfrm flipH="1">
              <a:off x="4398913" y="927576"/>
              <a:ext cx="1167957" cy="1619303"/>
            </a:xfrm>
            <a:prstGeom prst="line">
              <a:avLst/>
            </a:prstGeom>
            <a:noFill/>
            <a:ln w="127000" cap="flat">
              <a:solidFill>
                <a:schemeClr val="accent5"/>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747" name="Shape 747"/>
            <p:cNvSpPr/>
            <p:nvPr/>
          </p:nvSpPr>
          <p:spPr>
            <a:xfrm>
              <a:off x="1751103" y="1725555"/>
              <a:ext cx="2094465" cy="974388"/>
            </a:xfrm>
            <a:custGeom>
              <a:avLst/>
              <a:gdLst/>
              <a:ahLst/>
              <a:cxnLst>
                <a:cxn ang="0">
                  <a:pos x="wd2" y="hd2"/>
                </a:cxn>
                <a:cxn ang="5400000">
                  <a:pos x="wd2" y="hd2"/>
                </a:cxn>
                <a:cxn ang="10800000">
                  <a:pos x="wd2" y="hd2"/>
                </a:cxn>
                <a:cxn ang="16200000">
                  <a:pos x="wd2" y="hd2"/>
                </a:cxn>
              </a:cxnLst>
              <a:rect l="0" t="0" r="r" b="b"/>
              <a:pathLst>
                <a:path w="21600" h="20304" extrusionOk="0">
                  <a:moveTo>
                    <a:pt x="21600" y="206"/>
                  </a:moveTo>
                  <a:cubicBezTo>
                    <a:pt x="12361" y="-1296"/>
                    <a:pt x="5161" y="5403"/>
                    <a:pt x="0" y="20304"/>
                  </a:cubicBezTo>
                </a:path>
              </a:pathLst>
            </a:custGeom>
            <a:noFill/>
            <a:ln w="177800" cap="flat">
              <a:solidFill>
                <a:schemeClr val="accent5"/>
              </a:solidFill>
              <a:prstDash val="solid"/>
              <a:miter lim="400000"/>
              <a:tailEnd type="triangle" w="med" len="med"/>
            </a:ln>
            <a:effectLst/>
          </p:spPr>
          <p:txBody>
            <a:bodyPr/>
            <a:lstStyle/>
            <a:p>
              <a:endParaRPr/>
            </a:p>
          </p:txBody>
        </p:sp>
      </p:grpSp>
      <p:grpSp>
        <p:nvGrpSpPr>
          <p:cNvPr id="745" name="Group 745"/>
          <p:cNvGrpSpPr/>
          <p:nvPr/>
        </p:nvGrpSpPr>
        <p:grpSpPr>
          <a:xfrm>
            <a:off x="9968145" y="9467830"/>
            <a:ext cx="8147587" cy="3463644"/>
            <a:chOff x="0" y="0"/>
            <a:chExt cx="8147585" cy="3463642"/>
          </a:xfrm>
        </p:grpSpPr>
        <p:sp>
          <p:nvSpPr>
            <p:cNvPr id="733" name="Shape 733"/>
            <p:cNvSpPr/>
            <p:nvPr/>
          </p:nvSpPr>
          <p:spPr>
            <a:xfrm>
              <a:off x="3352265" y="2865719"/>
              <a:ext cx="1814111" cy="55626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lvl1pPr marL="81280" marR="81280" algn="l" defTabSz="1828800">
                <a:buClr>
                  <a:srgbClr val="000000"/>
                </a:buClr>
                <a:buFont typeface="Arial"/>
                <a:defRPr sz="3600" b="1">
                  <a:uFill>
                    <a:solidFill>
                      <a:srgbClr val="000000"/>
                    </a:solidFill>
                  </a:uFill>
                  <a:latin typeface="+mn-lt"/>
                  <a:ea typeface="+mn-ea"/>
                  <a:cs typeface="+mn-cs"/>
                  <a:sym typeface="Myriad Pro Condensed"/>
                </a:defRPr>
              </a:lvl1pPr>
            </a:lstStyle>
            <a:p>
              <a:r>
                <a:t>Memory</a:t>
              </a:r>
            </a:p>
          </p:txBody>
        </p:sp>
        <p:sp>
          <p:nvSpPr>
            <p:cNvPr id="734" name="Shape 734"/>
            <p:cNvSpPr/>
            <p:nvPr/>
          </p:nvSpPr>
          <p:spPr>
            <a:xfrm>
              <a:off x="79109" y="2717517"/>
              <a:ext cx="3199137" cy="746126"/>
            </a:xfrm>
            <a:prstGeom prst="rect">
              <a:avLst/>
            </a:prstGeom>
            <a:solidFill>
              <a:srgbClr val="DCDEE0"/>
            </a:solidFill>
            <a:ln w="12700" cap="flat">
              <a:solidFill>
                <a:srgbClr val="53585F"/>
              </a:solidFill>
              <a:prstDash val="solid"/>
              <a:round/>
            </a:ln>
            <a:effectLst>
              <a:outerShdw blurRad="38100" dist="25400" dir="5400000" rotWithShape="0">
                <a:srgbClr val="000000">
                  <a:alpha val="50000"/>
                </a:srgbClr>
              </a:outerShdw>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735" name="Shape 735"/>
            <p:cNvSpPr/>
            <p:nvPr/>
          </p:nvSpPr>
          <p:spPr>
            <a:xfrm>
              <a:off x="0" y="0"/>
              <a:ext cx="3251291" cy="823702"/>
            </a:xfrm>
            <a:prstGeom prst="rect">
              <a:avLst/>
            </a:prstGeom>
            <a:solidFill>
              <a:srgbClr val="FFFFFF"/>
            </a:solidFill>
            <a:ln w="38100" cap="flat">
              <a:solidFill>
                <a:srgbClr val="53585F"/>
              </a:solidFill>
              <a:prstDash val="solid"/>
              <a:round/>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736" name="Shape 736"/>
            <p:cNvSpPr/>
            <p:nvPr/>
          </p:nvSpPr>
          <p:spPr>
            <a:xfrm>
              <a:off x="82594" y="22891"/>
              <a:ext cx="3086101" cy="801625"/>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p>
              <a:pPr marL="81280" marR="81280" defTabSz="1828800">
                <a:lnSpc>
                  <a:spcPct val="70000"/>
                </a:lnSpc>
                <a:buClr>
                  <a:srgbClr val="000000"/>
                </a:buClr>
                <a:buFont typeface="Arial"/>
                <a:defRPr sz="3200" b="1">
                  <a:uFill>
                    <a:solidFill>
                      <a:srgbClr val="000000"/>
                    </a:solidFill>
                  </a:uFill>
                  <a:latin typeface="+mn-lt"/>
                  <a:ea typeface="+mn-ea"/>
                  <a:cs typeface="+mn-cs"/>
                  <a:sym typeface="Myriad Pro Condensed"/>
                </a:defRPr>
              </a:pPr>
              <a:r>
                <a:t>Thread</a:t>
              </a:r>
            </a:p>
            <a:p>
              <a:pPr marL="81280" marR="81280" defTabSz="1828800">
                <a:lnSpc>
                  <a:spcPct val="70000"/>
                </a:lnSpc>
                <a:buClr>
                  <a:srgbClr val="000000"/>
                </a:buClr>
                <a:buFont typeface="Arial"/>
                <a:defRPr sz="3200" b="1">
                  <a:uFill>
                    <a:solidFill>
                      <a:srgbClr val="000000"/>
                    </a:solidFill>
                  </a:uFill>
                  <a:latin typeface="+mn-lt"/>
                  <a:ea typeface="+mn-ea"/>
                  <a:cs typeface="+mn-cs"/>
                  <a:sym typeface="Myriad Pro Condensed"/>
                </a:defRPr>
              </a:pPr>
              <a:r>
                <a:rPr sz="2700"/>
                <a:t>(executing transaction)</a:t>
              </a:r>
            </a:p>
          </p:txBody>
        </p:sp>
        <p:sp>
          <p:nvSpPr>
            <p:cNvPr id="737" name="Shape 737"/>
            <p:cNvSpPr/>
            <p:nvPr/>
          </p:nvSpPr>
          <p:spPr>
            <a:xfrm>
              <a:off x="932247" y="2862947"/>
              <a:ext cx="1814111" cy="502048"/>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lvl1pPr marL="81280" marR="81280" algn="l" defTabSz="1828800">
                <a:buClr>
                  <a:srgbClr val="000000"/>
                </a:buClr>
                <a:buFont typeface="Arial"/>
                <a:defRPr sz="3200" b="1">
                  <a:uFill>
                    <a:solidFill>
                      <a:srgbClr val="000000"/>
                    </a:solidFill>
                  </a:uFill>
                  <a:latin typeface="Consolas"/>
                  <a:ea typeface="Consolas"/>
                  <a:cs typeface="Consolas"/>
                  <a:sym typeface="Consolas"/>
                </a:defRPr>
              </a:lvl1pPr>
            </a:lstStyle>
            <a:p>
              <a:r>
                <a:t>X: 10</a:t>
              </a:r>
            </a:p>
          </p:txBody>
        </p:sp>
        <p:sp>
          <p:nvSpPr>
            <p:cNvPr id="738" name="Shape 738"/>
            <p:cNvSpPr/>
            <p:nvPr/>
          </p:nvSpPr>
          <p:spPr>
            <a:xfrm>
              <a:off x="4069988" y="933167"/>
              <a:ext cx="1902665" cy="1587500"/>
            </a:xfrm>
            <a:prstGeom prst="rect">
              <a:avLst/>
            </a:prstGeom>
            <a:solidFill>
              <a:srgbClr val="FFFFFF"/>
            </a:solidFill>
            <a:ln w="38100" cap="flat">
              <a:solidFill>
                <a:srgbClr val="53585F"/>
              </a:solidFill>
              <a:prstDash val="solid"/>
              <a:round/>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739" name="Shape 739"/>
            <p:cNvSpPr/>
            <p:nvPr/>
          </p:nvSpPr>
          <p:spPr>
            <a:xfrm>
              <a:off x="5958620" y="1529819"/>
              <a:ext cx="2188966" cy="55626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lvl1pPr marL="81280" marR="81280" algn="l" defTabSz="1828800">
                <a:buClr>
                  <a:srgbClr val="000000"/>
                </a:buClr>
                <a:buFont typeface="Arial"/>
                <a:defRPr sz="3600" b="1">
                  <a:uFill>
                    <a:solidFill>
                      <a:srgbClr val="000000"/>
                    </a:solidFill>
                  </a:uFill>
                  <a:latin typeface="+mn-lt"/>
                  <a:ea typeface="+mn-ea"/>
                  <a:cs typeface="+mn-cs"/>
                  <a:sym typeface="Myriad Pro Condensed"/>
                </a:defRPr>
              </a:lvl1pPr>
            </a:lstStyle>
            <a:p>
              <a:r>
                <a:t>Write buffer</a:t>
              </a:r>
            </a:p>
          </p:txBody>
        </p:sp>
        <p:sp>
          <p:nvSpPr>
            <p:cNvPr id="740" name="Shape 740"/>
            <p:cNvSpPr/>
            <p:nvPr/>
          </p:nvSpPr>
          <p:spPr>
            <a:xfrm>
              <a:off x="4059084" y="2014237"/>
              <a:ext cx="1924471" cy="1"/>
            </a:xfrm>
            <a:prstGeom prst="line">
              <a:avLst/>
            </a:prstGeom>
            <a:noFill/>
            <a:ln w="25400" cap="flat">
              <a:solidFill>
                <a:srgbClr val="000000"/>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741" name="Shape 741"/>
            <p:cNvSpPr/>
            <p:nvPr/>
          </p:nvSpPr>
          <p:spPr>
            <a:xfrm>
              <a:off x="4059084" y="1460217"/>
              <a:ext cx="1924471" cy="1"/>
            </a:xfrm>
            <a:prstGeom prst="line">
              <a:avLst/>
            </a:prstGeom>
            <a:noFill/>
            <a:ln w="25400" cap="flat">
              <a:solidFill>
                <a:srgbClr val="000000"/>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742" name="Shape 742"/>
            <p:cNvSpPr/>
            <p:nvPr/>
          </p:nvSpPr>
          <p:spPr>
            <a:xfrm>
              <a:off x="4388439" y="2048000"/>
              <a:ext cx="1476142" cy="502048"/>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spAutoFit/>
            </a:bodyPr>
            <a:lstStyle>
              <a:lvl1pPr marL="81280" marR="81280" algn="l" defTabSz="1828800">
                <a:buClr>
                  <a:srgbClr val="000000"/>
                </a:buClr>
                <a:buFont typeface="Arial"/>
                <a:defRPr sz="3200" b="1">
                  <a:solidFill>
                    <a:schemeClr val="accent5"/>
                  </a:solidFill>
                  <a:uFill>
                    <a:solidFill>
                      <a:srgbClr val="000000"/>
                    </a:solidFill>
                  </a:uFill>
                  <a:latin typeface="Consolas"/>
                  <a:ea typeface="Consolas"/>
                  <a:cs typeface="Consolas"/>
                  <a:sym typeface="Consolas"/>
                </a:defRPr>
              </a:lvl1pPr>
            </a:lstStyle>
            <a:p>
              <a:r>
                <a:t>X: 15</a:t>
              </a:r>
            </a:p>
          </p:txBody>
        </p:sp>
        <p:sp>
          <p:nvSpPr>
            <p:cNvPr id="743" name="Shape 743"/>
            <p:cNvSpPr/>
            <p:nvPr/>
          </p:nvSpPr>
          <p:spPr>
            <a:xfrm>
              <a:off x="4414937" y="924231"/>
              <a:ext cx="1255551" cy="1625993"/>
            </a:xfrm>
            <a:prstGeom prst="line">
              <a:avLst/>
            </a:prstGeom>
            <a:noFill/>
            <a:ln w="127000" cap="flat">
              <a:solidFill>
                <a:schemeClr val="accent5"/>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744" name="Shape 744"/>
            <p:cNvSpPr/>
            <p:nvPr/>
          </p:nvSpPr>
          <p:spPr>
            <a:xfrm flipH="1">
              <a:off x="4398913" y="927576"/>
              <a:ext cx="1167957" cy="1619303"/>
            </a:xfrm>
            <a:prstGeom prst="line">
              <a:avLst/>
            </a:prstGeom>
            <a:noFill/>
            <a:ln w="127000" cap="flat">
              <a:solidFill>
                <a:schemeClr val="accent5"/>
              </a:solidFill>
              <a:prstDash val="solid"/>
              <a:miter lim="400000"/>
            </a:ln>
            <a:effectLst/>
          </p:spPr>
          <p:txBody>
            <a:bodyPr wrap="square" lIns="50800" tIns="50800" rIns="50800" bIns="50800" numCol="1" anchor="ctr">
              <a:noAutofit/>
            </a:bodyPr>
            <a:lstStyle/>
            <a:p>
              <a:pPr defTabSz="584200">
                <a:defRPr sz="4000">
                  <a:solidFill>
                    <a:srgbClr val="FFFFFF"/>
                  </a:solidFill>
                  <a:effectLst>
                    <a:outerShdw blurRad="38100" dist="12700" dir="5400000" rotWithShape="0">
                      <a:srgbClr val="000000">
                        <a:alpha val="50000"/>
                      </a:srgbClr>
                    </a:outerShdw>
                  </a:effectLst>
                </a:defRPr>
              </a:pPr>
              <a:endParaRPr/>
            </a:p>
          </p:txBody>
        </p:sp>
      </p:gr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7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2" nodeType="clickEffect">
                                  <p:stCondLst>
                                    <p:cond delay="0"/>
                                  </p:stCondLst>
                                  <p:iterate>
                                    <p:tmAbs val="0"/>
                                  </p:iterate>
                                  <p:childTnLst>
                                    <p:set>
                                      <p:cBhvr>
                                        <p:cTn id="10" fill="hold"/>
                                        <p:tgtEl>
                                          <p:spTgt spid="7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3" nodeType="clickEffect">
                                  <p:stCondLst>
                                    <p:cond delay="0"/>
                                  </p:stCondLst>
                                  <p:iterate>
                                    <p:tmAbs val="0"/>
                                  </p:iterate>
                                  <p:childTnLst>
                                    <p:set>
                                      <p:cBhvr>
                                        <p:cTn id="14" fill="hold"/>
                                        <p:tgtEl>
                                          <p:spTgt spid="7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8" grpId="1" animBg="1" advAuto="0"/>
      <p:bldP spid="732" grpId="2" animBg="1" advAuto="0"/>
      <p:bldP spid="745" grpId="3" animBg="1" advAuto="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1" name="Shape 751"/>
          <p:cNvSpPr>
            <a:spLocks noGrp="1"/>
          </p:cNvSpPr>
          <p:nvPr>
            <p:ph type="title"/>
          </p:nvPr>
        </p:nvSpPr>
        <p:spPr>
          <a:xfrm>
            <a:off x="812800" y="279400"/>
            <a:ext cx="15544800" cy="1397000"/>
          </a:xfrm>
          <a:prstGeom prst="rect">
            <a:avLst/>
          </a:prstGeom>
        </p:spPr>
        <p:txBody>
          <a:bodyPr/>
          <a:lstStyle>
            <a:lvl1pPr>
              <a:defRPr>
                <a:effectLst>
                  <a:outerShdw blurRad="12700" dist="25400" dir="2700000" rotWithShape="0">
                    <a:srgbClr val="CBCBCB"/>
                  </a:outerShdw>
                </a:effectLst>
                <a:uFill>
                  <a:solidFill>
                    <a:srgbClr val="000000"/>
                  </a:solidFill>
                </a:uFill>
              </a:defRPr>
            </a:lvl1pPr>
          </a:lstStyle>
          <a:p>
            <a:r>
              <a:t>Data versioning</a:t>
            </a:r>
          </a:p>
        </p:txBody>
      </p:sp>
      <p:sp>
        <p:nvSpPr>
          <p:cNvPr id="752" name="Shape 752"/>
          <p:cNvSpPr>
            <a:spLocks noGrp="1"/>
          </p:cNvSpPr>
          <p:nvPr>
            <p:ph type="body" idx="1"/>
          </p:nvPr>
        </p:nvSpPr>
        <p:spPr>
          <a:xfrm>
            <a:off x="838200" y="1981200"/>
            <a:ext cx="16896850" cy="11214100"/>
          </a:xfrm>
          <a:prstGeom prst="rect">
            <a:avLst/>
          </a:prstGeom>
        </p:spPr>
        <p:txBody>
          <a:bodyPr/>
          <a:lstStyle/>
          <a:p>
            <a:pPr>
              <a:spcBef>
                <a:spcPts val="4000"/>
              </a:spcBef>
            </a:pPr>
            <a:r>
              <a:rPr dirty="0"/>
              <a:t>Manage uncommitted (new) and committed (old) versions of data for concurrent transactions</a:t>
            </a:r>
          </a:p>
          <a:p>
            <a:r>
              <a:rPr dirty="0"/>
              <a:t>Eager versioning (undo-log based)</a:t>
            </a:r>
          </a:p>
          <a:p>
            <a:pPr marL="1276350" lvl="1" indent="-476250">
              <a:defRPr sz="4200"/>
            </a:pPr>
            <a:r>
              <a:rPr dirty="0"/>
              <a:t>Update memory location directly on write</a:t>
            </a:r>
          </a:p>
          <a:p>
            <a:pPr marL="1276350" lvl="1" indent="-476250">
              <a:defRPr sz="4200"/>
            </a:pPr>
            <a:r>
              <a:rPr dirty="0"/>
              <a:t>Maintain undo information in a log (incurs per-store overhead)</a:t>
            </a:r>
          </a:p>
          <a:p>
            <a:pPr marL="1276350" lvl="1" indent="-476250">
              <a:defRPr sz="4200"/>
            </a:pPr>
            <a:r>
              <a:rPr dirty="0"/>
              <a:t>Good: faster commit (data is already in memory) </a:t>
            </a:r>
            <a:endParaRPr lang="en-US" dirty="0"/>
          </a:p>
          <a:p>
            <a:pPr marL="1276350" lvl="1" indent="-476250">
              <a:defRPr sz="4200"/>
            </a:pPr>
            <a:r>
              <a:rPr dirty="0"/>
              <a:t>Bad: slower aborts, fault tolerance issues (consider crash in middle of transaction)</a:t>
            </a:r>
          </a:p>
          <a:p>
            <a:r>
              <a:rPr dirty="0"/>
              <a:t>Lazy versioning (write-buffer based)</a:t>
            </a:r>
          </a:p>
          <a:p>
            <a:pPr marL="1276350" lvl="1" indent="-476250">
              <a:defRPr sz="4200"/>
            </a:pPr>
            <a:r>
              <a:rPr dirty="0"/>
              <a:t>Buffer data in a write buffer until commit</a:t>
            </a:r>
          </a:p>
          <a:p>
            <a:pPr marL="1276350" lvl="1" indent="-476250">
              <a:defRPr sz="4200"/>
            </a:pPr>
            <a:r>
              <a:rPr dirty="0"/>
              <a:t>Update actual memory location on commit </a:t>
            </a:r>
          </a:p>
          <a:p>
            <a:pPr marL="1276350" lvl="1" indent="-476250">
              <a:defRPr sz="4200"/>
            </a:pPr>
            <a:r>
              <a:rPr dirty="0"/>
              <a:t>Good: faster abort (just clear log), no fault tolerance issues</a:t>
            </a:r>
          </a:p>
          <a:p>
            <a:pPr marL="1276350" lvl="1" indent="-476250">
              <a:defRPr sz="4200"/>
            </a:pPr>
            <a:r>
              <a:rPr dirty="0"/>
              <a:t>Bad: slower commits</a:t>
            </a:r>
          </a:p>
        </p:txBody>
      </p:sp>
      <p:sp>
        <p:nvSpPr>
          <p:cNvPr id="753" name="Shape 753"/>
          <p:cNvSpPr/>
          <p:nvPr/>
        </p:nvSpPr>
        <p:spPr>
          <a:xfrm>
            <a:off x="11152615" y="4123990"/>
            <a:ext cx="6867201" cy="135636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p>
            <a:pPr algn="l">
              <a:lnSpc>
                <a:spcPct val="90000"/>
              </a:lnSpc>
              <a:defRPr sz="3000" b="1">
                <a:solidFill>
                  <a:schemeClr val="accent5"/>
                </a:solidFill>
                <a:uFill>
                  <a:solidFill>
                    <a:srgbClr val="E32400"/>
                  </a:solidFill>
                </a:uFill>
                <a:latin typeface="+mn-lt"/>
                <a:ea typeface="+mn-ea"/>
                <a:cs typeface="+mn-cs"/>
                <a:sym typeface="Myriad Pro Condensed"/>
              </a:defRPr>
            </a:pPr>
            <a:r>
              <a:t>Eager versioning philosophy: write to memory immediately, hoping transaction won’t abort</a:t>
            </a:r>
          </a:p>
          <a:p>
            <a:pPr algn="l">
              <a:lnSpc>
                <a:spcPct val="90000"/>
              </a:lnSpc>
              <a:defRPr sz="3000" b="1">
                <a:solidFill>
                  <a:schemeClr val="accent5"/>
                </a:solidFill>
                <a:uFill>
                  <a:solidFill>
                    <a:srgbClr val="E32400"/>
                  </a:solidFill>
                </a:uFill>
                <a:latin typeface="+mn-lt"/>
                <a:ea typeface="+mn-ea"/>
                <a:cs typeface="+mn-cs"/>
                <a:sym typeface="Myriad Pro Condensed"/>
              </a:defRPr>
            </a:pPr>
            <a:r>
              <a:t>(but deal with aborts when you have to)</a:t>
            </a:r>
          </a:p>
        </p:txBody>
      </p:sp>
      <p:sp>
        <p:nvSpPr>
          <p:cNvPr id="754" name="Shape 754"/>
          <p:cNvSpPr/>
          <p:nvPr/>
        </p:nvSpPr>
        <p:spPr>
          <a:xfrm>
            <a:off x="11304940" y="8865131"/>
            <a:ext cx="6743928" cy="92583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algn="l">
              <a:lnSpc>
                <a:spcPct val="90000"/>
              </a:lnSpc>
              <a:defRPr sz="3000" b="1">
                <a:solidFill>
                  <a:schemeClr val="accent5"/>
                </a:solidFill>
                <a:uFill>
                  <a:solidFill>
                    <a:srgbClr val="E32400"/>
                  </a:solidFill>
                </a:uFill>
                <a:latin typeface="+mn-lt"/>
                <a:ea typeface="+mn-ea"/>
                <a:cs typeface="+mn-cs"/>
                <a:sym typeface="Myriad Pro Condensed"/>
              </a:defRPr>
            </a:lvl1pPr>
          </a:lstStyle>
          <a:p>
            <a:r>
              <a:t>Lazy versioning philosophy: only write to memory when you have to</a:t>
            </a:r>
          </a:p>
        </p:txBody>
      </p:sp>
    </p:spTree>
  </p:cSld>
  <p:clrMapOvr>
    <a:masterClrMapping/>
  </p:clrMapOvr>
  <p:transition spd="slow"/>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8" name="Shape 758"/>
          <p:cNvSpPr>
            <a:spLocks noGrp="1"/>
          </p:cNvSpPr>
          <p:nvPr>
            <p:ph type="title"/>
          </p:nvPr>
        </p:nvSpPr>
        <p:spPr>
          <a:prstGeom prst="rect">
            <a:avLst/>
          </a:prstGeom>
        </p:spPr>
        <p:txBody>
          <a:bodyPr/>
          <a:lstStyle>
            <a:lvl1pPr>
              <a:defRPr>
                <a:effectLst>
                  <a:outerShdw blurRad="12700" dist="25400" dir="2700000" rotWithShape="0">
                    <a:srgbClr val="CBCBCB"/>
                  </a:outerShdw>
                </a:effectLst>
                <a:uFill>
                  <a:solidFill>
                    <a:srgbClr val="000000"/>
                  </a:solidFill>
                </a:uFill>
              </a:defRPr>
            </a:lvl1pPr>
          </a:lstStyle>
          <a:p>
            <a:r>
              <a:t>Conflict detection</a:t>
            </a:r>
          </a:p>
        </p:txBody>
      </p:sp>
      <p:sp>
        <p:nvSpPr>
          <p:cNvPr id="759" name="Shape 759"/>
          <p:cNvSpPr>
            <a:spLocks noGrp="1"/>
          </p:cNvSpPr>
          <p:nvPr>
            <p:ph type="body" idx="1"/>
          </p:nvPr>
        </p:nvSpPr>
        <p:spPr>
          <a:prstGeom prst="rect">
            <a:avLst/>
          </a:prstGeom>
        </p:spPr>
        <p:txBody>
          <a:bodyPr/>
          <a:lstStyle/>
          <a:p>
            <a:r>
              <a:rPr dirty="0"/>
              <a:t>Must detect and handle conflicts between transactions</a:t>
            </a:r>
          </a:p>
          <a:p>
            <a:pPr marL="1276350" lvl="1" indent="-476250">
              <a:defRPr sz="4200"/>
            </a:pPr>
            <a:r>
              <a:rPr dirty="0"/>
              <a:t>Read-write conflict: transaction A reads address X, which was written to by pending transaction B</a:t>
            </a:r>
            <a:endParaRPr lang="en-US" dirty="0"/>
          </a:p>
          <a:p>
            <a:pPr marL="1276350" lvl="1" indent="-476250">
              <a:defRPr sz="4200"/>
            </a:pPr>
            <a:r>
              <a:rPr dirty="0"/>
              <a:t>Write-write conflict: transactions A and B are both pending, and both write to address X</a:t>
            </a:r>
          </a:p>
          <a:p>
            <a:r>
              <a:rPr dirty="0"/>
              <a:t>System must track a transaction’s read set and write set </a:t>
            </a:r>
          </a:p>
          <a:p>
            <a:pPr marL="1276350" lvl="1" indent="-476250">
              <a:defRPr sz="4200"/>
            </a:pPr>
            <a:r>
              <a:rPr dirty="0"/>
              <a:t>Read-set: addresses read within the transaction</a:t>
            </a:r>
          </a:p>
          <a:p>
            <a:pPr marL="1276350" lvl="1" indent="-476250">
              <a:defRPr sz="4200"/>
            </a:pPr>
            <a:r>
              <a:rPr dirty="0"/>
              <a:t>Write-set: addresses written within the transaction</a:t>
            </a:r>
          </a:p>
        </p:txBody>
      </p:sp>
    </p:spTree>
  </p:cSld>
  <p:clrMapOvr>
    <a:masterClrMapping/>
  </p:clrMapOvr>
  <p:transition spd="slow"/>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3" name="Shape 763"/>
          <p:cNvSpPr>
            <a:spLocks noGrp="1"/>
          </p:cNvSpPr>
          <p:nvPr>
            <p:ph type="title"/>
          </p:nvPr>
        </p:nvSpPr>
        <p:spPr>
          <a:prstGeom prst="rect">
            <a:avLst/>
          </a:prstGeom>
        </p:spPr>
        <p:txBody>
          <a:bodyPr/>
          <a:lstStyle>
            <a:lvl1pPr>
              <a:defRPr>
                <a:effectLst>
                  <a:outerShdw blurRad="12700" dist="25400" dir="2700000" rotWithShape="0">
                    <a:srgbClr val="CBCBCB"/>
                  </a:outerShdw>
                </a:effectLst>
                <a:uFill>
                  <a:solidFill>
                    <a:srgbClr val="000000"/>
                  </a:solidFill>
                </a:uFill>
              </a:defRPr>
            </a:lvl1pPr>
          </a:lstStyle>
          <a:p>
            <a:r>
              <a:t>Pessimistic detection</a:t>
            </a:r>
          </a:p>
        </p:txBody>
      </p:sp>
      <p:sp>
        <p:nvSpPr>
          <p:cNvPr id="764" name="Shape 764"/>
          <p:cNvSpPr>
            <a:spLocks noGrp="1"/>
          </p:cNvSpPr>
          <p:nvPr>
            <p:ph type="body" idx="1"/>
          </p:nvPr>
        </p:nvSpPr>
        <p:spPr>
          <a:xfrm>
            <a:off x="838200" y="2095500"/>
            <a:ext cx="16154400" cy="7930502"/>
          </a:xfrm>
          <a:prstGeom prst="rect">
            <a:avLst/>
          </a:prstGeom>
        </p:spPr>
        <p:txBody>
          <a:bodyPr/>
          <a:lstStyle/>
          <a:p>
            <a:r>
              <a:rPr dirty="0"/>
              <a:t>Check for conflicts during loads or stores</a:t>
            </a:r>
          </a:p>
          <a:p>
            <a:pPr lvl="1">
              <a:spcBef>
                <a:spcPts val="0"/>
              </a:spcBef>
              <a:defRPr sz="4200"/>
            </a:pPr>
            <a:r>
              <a:rPr dirty="0"/>
              <a:t>A HW implementation will check for conflicts through coherence actions</a:t>
            </a:r>
          </a:p>
          <a:p>
            <a:pPr marL="0" lvl="1" indent="800100">
              <a:buSzTx/>
              <a:buNone/>
              <a:defRPr sz="4200"/>
            </a:pPr>
            <a:r>
              <a:rPr dirty="0"/>
              <a:t>(will discuss in detail later)</a:t>
            </a:r>
          </a:p>
          <a:p>
            <a:pPr lvl="1">
              <a:spcBef>
                <a:spcPts val="6400"/>
              </a:spcBef>
              <a:defRPr sz="4200"/>
            </a:pPr>
            <a:r>
              <a:rPr dirty="0"/>
              <a:t>Philosophy: “I suspect conflicts might happen, so let’s always check to see if one has occurred after each memory operation… if I’m going to have to roll back, might as well do it now to avoid wasted work.”</a:t>
            </a:r>
            <a:endParaRPr lang="en-US" dirty="0"/>
          </a:p>
          <a:p>
            <a:pPr lvl="1">
              <a:spcBef>
                <a:spcPts val="6400"/>
              </a:spcBef>
              <a:defRPr sz="4200"/>
            </a:pPr>
            <a:endParaRPr dirty="0"/>
          </a:p>
          <a:p>
            <a:r>
              <a:rPr dirty="0"/>
              <a:t>“Contention manager” decides to stall or abort transaction when a conflict is detected</a:t>
            </a:r>
          </a:p>
          <a:p>
            <a:pPr lvl="1">
              <a:defRPr sz="4200"/>
            </a:pPr>
            <a:r>
              <a:rPr dirty="0"/>
              <a:t>Various priority policies to handle common case fast </a:t>
            </a:r>
          </a:p>
        </p:txBody>
      </p:sp>
    </p:spTree>
  </p:cSld>
  <p:clrMapOvr>
    <a:masterClrMapping/>
  </p:clrMapOvr>
  <p:transition spd="slow"/>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 name="Shape 768"/>
          <p:cNvSpPr>
            <a:spLocks noGrp="1"/>
          </p:cNvSpPr>
          <p:nvPr>
            <p:ph type="title"/>
          </p:nvPr>
        </p:nvSpPr>
        <p:spPr>
          <a:xfrm>
            <a:off x="889000" y="342900"/>
            <a:ext cx="15544800" cy="1397000"/>
          </a:xfrm>
          <a:prstGeom prst="rect">
            <a:avLst/>
          </a:prstGeom>
        </p:spPr>
        <p:txBody>
          <a:bodyPr/>
          <a:lstStyle>
            <a:lvl1pPr>
              <a:defRPr>
                <a:effectLst>
                  <a:outerShdw blurRad="12700" dist="25400" dir="2700000" rotWithShape="0">
                    <a:srgbClr val="CBCBCB"/>
                  </a:outerShdw>
                </a:effectLst>
                <a:uFill>
                  <a:solidFill>
                    <a:srgbClr val="000000"/>
                  </a:solidFill>
                </a:uFill>
              </a:defRPr>
            </a:lvl1pPr>
          </a:lstStyle>
          <a:p>
            <a:r>
              <a:t>Pessimistic detection examples</a:t>
            </a:r>
          </a:p>
        </p:txBody>
      </p:sp>
      <p:sp>
        <p:nvSpPr>
          <p:cNvPr id="769" name="Shape 769"/>
          <p:cNvSpPr/>
          <p:nvPr/>
        </p:nvSpPr>
        <p:spPr>
          <a:xfrm>
            <a:off x="1181100" y="3175000"/>
            <a:ext cx="1244600" cy="622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T0</a:t>
            </a:r>
          </a:p>
        </p:txBody>
      </p:sp>
      <p:sp>
        <p:nvSpPr>
          <p:cNvPr id="770" name="Shape 770"/>
          <p:cNvSpPr/>
          <p:nvPr/>
        </p:nvSpPr>
        <p:spPr>
          <a:xfrm>
            <a:off x="3771900" y="3175000"/>
            <a:ext cx="1244600" cy="622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T1</a:t>
            </a:r>
          </a:p>
        </p:txBody>
      </p:sp>
      <p:sp>
        <p:nvSpPr>
          <p:cNvPr id="771" name="Shape 771"/>
          <p:cNvSpPr/>
          <p:nvPr/>
        </p:nvSpPr>
        <p:spPr>
          <a:xfrm>
            <a:off x="1917700" y="4419600"/>
            <a:ext cx="1244600" cy="622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l" defTabSz="1828800">
              <a:buClr>
                <a:srgbClr val="000000"/>
              </a:buClr>
              <a:buFont typeface="Arial"/>
              <a:defRPr sz="3000" b="1">
                <a:uFill>
                  <a:solidFill>
                    <a:srgbClr val="000000"/>
                  </a:solidFill>
                </a:uFill>
                <a:latin typeface="+mn-lt"/>
                <a:ea typeface="+mn-ea"/>
                <a:cs typeface="+mn-cs"/>
                <a:sym typeface="Myriad Pro Condensed"/>
              </a:defRPr>
            </a:lvl1pPr>
          </a:lstStyle>
          <a:p>
            <a:r>
              <a:t>rd A</a:t>
            </a:r>
          </a:p>
        </p:txBody>
      </p:sp>
      <p:sp>
        <p:nvSpPr>
          <p:cNvPr id="772" name="Shape 772"/>
          <p:cNvSpPr/>
          <p:nvPr/>
        </p:nvSpPr>
        <p:spPr>
          <a:xfrm>
            <a:off x="2882900" y="5842000"/>
            <a:ext cx="1397000" cy="622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r" defTabSz="1828800">
              <a:buClr>
                <a:srgbClr val="000000"/>
              </a:buClr>
              <a:buFont typeface="Arial"/>
              <a:defRPr sz="3000" b="1">
                <a:uFill>
                  <a:solidFill>
                    <a:srgbClr val="000000"/>
                  </a:solidFill>
                </a:uFill>
                <a:latin typeface="+mn-lt"/>
                <a:ea typeface="+mn-ea"/>
                <a:cs typeface="+mn-cs"/>
                <a:sym typeface="Myriad Pro Condensed"/>
              </a:defRPr>
            </a:lvl1pPr>
          </a:lstStyle>
          <a:p>
            <a:r>
              <a:t>wr B</a:t>
            </a:r>
          </a:p>
        </p:txBody>
      </p:sp>
      <p:sp>
        <p:nvSpPr>
          <p:cNvPr id="773" name="Shape 773"/>
          <p:cNvSpPr/>
          <p:nvPr/>
        </p:nvSpPr>
        <p:spPr>
          <a:xfrm>
            <a:off x="1943100" y="4876800"/>
            <a:ext cx="2286000" cy="152400"/>
          </a:xfrm>
          <a:prstGeom prst="line">
            <a:avLst/>
          </a:prstGeom>
          <a:ln w="25400">
            <a:solidFill>
              <a:srgbClr val="A6AAA9"/>
            </a:solidFill>
            <a:tailEnd type="triangle"/>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774" name="Shape 774"/>
          <p:cNvSpPr/>
          <p:nvPr/>
        </p:nvSpPr>
        <p:spPr>
          <a:xfrm>
            <a:off x="2298700" y="4978400"/>
            <a:ext cx="1549400" cy="495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rgbClr val="999999"/>
                </a:solidFill>
                <a:uFill>
                  <a:solidFill>
                    <a:srgbClr val="000000"/>
                  </a:solidFill>
                </a:uFill>
                <a:latin typeface="+mn-lt"/>
                <a:ea typeface="+mn-ea"/>
                <a:cs typeface="+mn-cs"/>
                <a:sym typeface="Myriad Pro Condensed"/>
              </a:defRPr>
            </a:lvl1pPr>
          </a:lstStyle>
          <a:p>
            <a:r>
              <a:t>check</a:t>
            </a:r>
          </a:p>
        </p:txBody>
      </p:sp>
      <p:sp>
        <p:nvSpPr>
          <p:cNvPr id="775" name="Shape 775"/>
          <p:cNvSpPr/>
          <p:nvPr/>
        </p:nvSpPr>
        <p:spPr>
          <a:xfrm flipH="1">
            <a:off x="2070998" y="6311899"/>
            <a:ext cx="2158103" cy="152788"/>
          </a:xfrm>
          <a:prstGeom prst="line">
            <a:avLst/>
          </a:prstGeom>
          <a:ln w="25400">
            <a:solidFill>
              <a:srgbClr val="A6AAA9"/>
            </a:solidFill>
            <a:tailEnd type="triangle"/>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776" name="Shape 776"/>
          <p:cNvSpPr/>
          <p:nvPr/>
        </p:nvSpPr>
        <p:spPr>
          <a:xfrm>
            <a:off x="2298700" y="6375400"/>
            <a:ext cx="1549400" cy="495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rgbClr val="999999"/>
                </a:solidFill>
                <a:uFill>
                  <a:solidFill>
                    <a:srgbClr val="000000"/>
                  </a:solidFill>
                </a:uFill>
                <a:latin typeface="+mn-lt"/>
                <a:ea typeface="+mn-ea"/>
                <a:cs typeface="+mn-cs"/>
                <a:sym typeface="Myriad Pro Condensed"/>
              </a:defRPr>
            </a:lvl1pPr>
          </a:lstStyle>
          <a:p>
            <a:r>
              <a:t>check</a:t>
            </a:r>
          </a:p>
        </p:txBody>
      </p:sp>
      <p:sp>
        <p:nvSpPr>
          <p:cNvPr id="777" name="Shape 777"/>
          <p:cNvSpPr/>
          <p:nvPr/>
        </p:nvSpPr>
        <p:spPr>
          <a:xfrm>
            <a:off x="1930400" y="7137400"/>
            <a:ext cx="1397000" cy="622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l" defTabSz="1828800">
              <a:buClr>
                <a:srgbClr val="000000"/>
              </a:buClr>
              <a:buFont typeface="Arial"/>
              <a:defRPr sz="3000" b="1">
                <a:uFill>
                  <a:solidFill>
                    <a:srgbClr val="000000"/>
                  </a:solidFill>
                </a:uFill>
                <a:latin typeface="+mn-lt"/>
                <a:ea typeface="+mn-ea"/>
                <a:cs typeface="+mn-cs"/>
                <a:sym typeface="Myriad Pro Condensed"/>
              </a:defRPr>
            </a:lvl1pPr>
          </a:lstStyle>
          <a:p>
            <a:r>
              <a:t>wr C</a:t>
            </a:r>
          </a:p>
        </p:txBody>
      </p:sp>
      <p:sp>
        <p:nvSpPr>
          <p:cNvPr id="778" name="Shape 778"/>
          <p:cNvSpPr/>
          <p:nvPr/>
        </p:nvSpPr>
        <p:spPr>
          <a:xfrm>
            <a:off x="1993899" y="7607299"/>
            <a:ext cx="2159998" cy="153498"/>
          </a:xfrm>
          <a:prstGeom prst="line">
            <a:avLst/>
          </a:prstGeom>
          <a:ln w="25400">
            <a:solidFill>
              <a:srgbClr val="A6AAA9"/>
            </a:solidFill>
            <a:tailEnd type="triangle"/>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779" name="Shape 779"/>
          <p:cNvSpPr/>
          <p:nvPr/>
        </p:nvSpPr>
        <p:spPr>
          <a:xfrm>
            <a:off x="2298700" y="7696200"/>
            <a:ext cx="1549400" cy="495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rgbClr val="999999"/>
                </a:solidFill>
                <a:uFill>
                  <a:solidFill>
                    <a:srgbClr val="000000"/>
                  </a:solidFill>
                </a:uFill>
                <a:latin typeface="+mn-lt"/>
                <a:ea typeface="+mn-ea"/>
                <a:cs typeface="+mn-cs"/>
                <a:sym typeface="Myriad Pro Condensed"/>
              </a:defRPr>
            </a:lvl1pPr>
          </a:lstStyle>
          <a:p>
            <a:r>
              <a:t>check</a:t>
            </a:r>
          </a:p>
        </p:txBody>
      </p:sp>
      <p:sp>
        <p:nvSpPr>
          <p:cNvPr id="780" name="Shape 780"/>
          <p:cNvSpPr/>
          <p:nvPr/>
        </p:nvSpPr>
        <p:spPr>
          <a:xfrm>
            <a:off x="876300" y="9385300"/>
            <a:ext cx="1854200" cy="495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chemeClr val="accent5"/>
                </a:solidFill>
                <a:uFill>
                  <a:solidFill>
                    <a:srgbClr val="000000"/>
                  </a:solidFill>
                </a:uFill>
                <a:latin typeface="+mn-lt"/>
                <a:ea typeface="+mn-ea"/>
                <a:cs typeface="+mn-cs"/>
                <a:sym typeface="Myriad Pro Condensed"/>
              </a:defRPr>
            </a:lvl1pPr>
          </a:lstStyle>
          <a:p>
            <a:r>
              <a:t>commit</a:t>
            </a:r>
          </a:p>
        </p:txBody>
      </p:sp>
      <p:sp>
        <p:nvSpPr>
          <p:cNvPr id="781" name="Shape 781"/>
          <p:cNvSpPr/>
          <p:nvPr/>
        </p:nvSpPr>
        <p:spPr>
          <a:xfrm>
            <a:off x="3390900" y="8991600"/>
            <a:ext cx="2006600" cy="495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chemeClr val="accent5"/>
                </a:solidFill>
                <a:uFill>
                  <a:solidFill>
                    <a:srgbClr val="000000"/>
                  </a:solidFill>
                </a:uFill>
                <a:latin typeface="+mn-lt"/>
                <a:ea typeface="+mn-ea"/>
                <a:cs typeface="+mn-cs"/>
                <a:sym typeface="Myriad Pro Condensed"/>
              </a:defRPr>
            </a:lvl1pPr>
          </a:lstStyle>
          <a:p>
            <a:r>
              <a:t>commit</a:t>
            </a:r>
          </a:p>
        </p:txBody>
      </p:sp>
      <p:sp>
        <p:nvSpPr>
          <p:cNvPr id="782" name="Shape 782"/>
          <p:cNvSpPr/>
          <p:nvPr/>
        </p:nvSpPr>
        <p:spPr>
          <a:xfrm>
            <a:off x="8496300" y="4006850"/>
            <a:ext cx="330200" cy="978532"/>
          </a:xfrm>
          <a:prstGeom prst="rect">
            <a:avLst/>
          </a:prstGeom>
          <a:solidFill>
            <a:schemeClr val="accent2">
              <a:hueOff val="-2473792"/>
              <a:satOff val="-50209"/>
              <a:lumOff val="23543"/>
            </a:schemeClr>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783" name="Shape 783"/>
          <p:cNvSpPr/>
          <p:nvPr/>
        </p:nvSpPr>
        <p:spPr>
          <a:xfrm>
            <a:off x="5448300" y="3175000"/>
            <a:ext cx="1244600" cy="622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T0</a:t>
            </a:r>
          </a:p>
        </p:txBody>
      </p:sp>
      <p:sp>
        <p:nvSpPr>
          <p:cNvPr id="784" name="Shape 784"/>
          <p:cNvSpPr/>
          <p:nvPr/>
        </p:nvSpPr>
        <p:spPr>
          <a:xfrm>
            <a:off x="8039100" y="3175000"/>
            <a:ext cx="1244600" cy="622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T1</a:t>
            </a:r>
          </a:p>
        </p:txBody>
      </p:sp>
      <p:sp>
        <p:nvSpPr>
          <p:cNvPr id="785" name="Shape 785"/>
          <p:cNvSpPr/>
          <p:nvPr/>
        </p:nvSpPr>
        <p:spPr>
          <a:xfrm>
            <a:off x="6172200" y="4216400"/>
            <a:ext cx="1549400" cy="622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l" defTabSz="1828800">
              <a:buClr>
                <a:srgbClr val="000000"/>
              </a:buClr>
              <a:buFont typeface="Arial"/>
              <a:defRPr sz="3000" b="1">
                <a:uFill>
                  <a:solidFill>
                    <a:srgbClr val="000000"/>
                  </a:solidFill>
                </a:uFill>
                <a:latin typeface="+mn-lt"/>
                <a:ea typeface="+mn-ea"/>
                <a:cs typeface="+mn-cs"/>
                <a:sym typeface="Myriad Pro Condensed"/>
              </a:defRPr>
            </a:lvl1pPr>
          </a:lstStyle>
          <a:p>
            <a:r>
              <a:t>wr A</a:t>
            </a:r>
          </a:p>
        </p:txBody>
      </p:sp>
      <p:sp>
        <p:nvSpPr>
          <p:cNvPr id="786" name="Shape 786"/>
          <p:cNvSpPr/>
          <p:nvPr/>
        </p:nvSpPr>
        <p:spPr>
          <a:xfrm>
            <a:off x="6997700" y="5422900"/>
            <a:ext cx="1549400" cy="622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r" defTabSz="1828800">
              <a:buClr>
                <a:srgbClr val="000000"/>
              </a:buClr>
              <a:buFont typeface="Arial"/>
              <a:defRPr sz="3000" b="1">
                <a:uFill>
                  <a:solidFill>
                    <a:srgbClr val="000000"/>
                  </a:solidFill>
                </a:uFill>
                <a:latin typeface="+mn-lt"/>
                <a:ea typeface="+mn-ea"/>
                <a:cs typeface="+mn-cs"/>
                <a:sym typeface="Myriad Pro Condensed"/>
              </a:defRPr>
            </a:lvl1pPr>
          </a:lstStyle>
          <a:p>
            <a:r>
              <a:t>rd A</a:t>
            </a:r>
          </a:p>
        </p:txBody>
      </p:sp>
      <p:sp>
        <p:nvSpPr>
          <p:cNvPr id="787" name="Shape 787"/>
          <p:cNvSpPr/>
          <p:nvPr/>
        </p:nvSpPr>
        <p:spPr>
          <a:xfrm>
            <a:off x="6210300" y="4699000"/>
            <a:ext cx="2286000" cy="152400"/>
          </a:xfrm>
          <a:prstGeom prst="line">
            <a:avLst/>
          </a:prstGeom>
          <a:ln w="25400">
            <a:solidFill>
              <a:srgbClr val="A6AAA9"/>
            </a:solidFill>
            <a:tailEnd type="triangle"/>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788" name="Shape 788"/>
          <p:cNvSpPr/>
          <p:nvPr/>
        </p:nvSpPr>
        <p:spPr>
          <a:xfrm>
            <a:off x="6515100" y="4762500"/>
            <a:ext cx="1549400" cy="495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rgbClr val="999999"/>
                </a:solidFill>
                <a:uFill>
                  <a:solidFill>
                    <a:srgbClr val="000000"/>
                  </a:solidFill>
                </a:uFill>
                <a:latin typeface="+mn-lt"/>
                <a:ea typeface="+mn-ea"/>
                <a:cs typeface="+mn-cs"/>
                <a:sym typeface="Myriad Pro Condensed"/>
              </a:defRPr>
            </a:lvl1pPr>
          </a:lstStyle>
          <a:p>
            <a:r>
              <a:t>check</a:t>
            </a:r>
          </a:p>
        </p:txBody>
      </p:sp>
      <p:sp>
        <p:nvSpPr>
          <p:cNvPr id="789" name="Shape 789"/>
          <p:cNvSpPr/>
          <p:nvPr/>
        </p:nvSpPr>
        <p:spPr>
          <a:xfrm flipH="1">
            <a:off x="6338192" y="5880100"/>
            <a:ext cx="2158108" cy="152743"/>
          </a:xfrm>
          <a:prstGeom prst="line">
            <a:avLst/>
          </a:prstGeom>
          <a:ln w="25400">
            <a:solidFill>
              <a:srgbClr val="A6AAA9"/>
            </a:solidFill>
            <a:tailEnd type="triangle"/>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790" name="Shape 790"/>
          <p:cNvSpPr/>
          <p:nvPr/>
        </p:nvSpPr>
        <p:spPr>
          <a:xfrm>
            <a:off x="6489700" y="5981700"/>
            <a:ext cx="1549400" cy="495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rgbClr val="999999"/>
                </a:solidFill>
                <a:uFill>
                  <a:solidFill>
                    <a:srgbClr val="000000"/>
                  </a:solidFill>
                </a:uFill>
                <a:latin typeface="+mn-lt"/>
                <a:ea typeface="+mn-ea"/>
                <a:cs typeface="+mn-cs"/>
                <a:sym typeface="Myriad Pro Condensed"/>
              </a:defRPr>
            </a:lvl1pPr>
          </a:lstStyle>
          <a:p>
            <a:r>
              <a:t>check</a:t>
            </a:r>
          </a:p>
        </p:txBody>
      </p:sp>
      <p:sp>
        <p:nvSpPr>
          <p:cNvPr id="791" name="Shape 791"/>
          <p:cNvSpPr/>
          <p:nvPr/>
        </p:nvSpPr>
        <p:spPr>
          <a:xfrm>
            <a:off x="8496300" y="7791450"/>
            <a:ext cx="330200" cy="1562100"/>
          </a:xfrm>
          <a:prstGeom prst="rect">
            <a:avLst/>
          </a:prstGeom>
          <a:solidFill>
            <a:schemeClr val="accent2">
              <a:hueOff val="-2473792"/>
              <a:satOff val="-50209"/>
              <a:lumOff val="23543"/>
            </a:schemeClr>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792" name="Shape 792"/>
          <p:cNvSpPr/>
          <p:nvPr/>
        </p:nvSpPr>
        <p:spPr>
          <a:xfrm>
            <a:off x="7648575" y="9423400"/>
            <a:ext cx="2006600" cy="495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chemeClr val="accent5"/>
                </a:solidFill>
                <a:uFill>
                  <a:solidFill>
                    <a:srgbClr val="000000"/>
                  </a:solidFill>
                </a:uFill>
                <a:latin typeface="+mn-lt"/>
                <a:ea typeface="+mn-ea"/>
                <a:cs typeface="+mn-cs"/>
                <a:sym typeface="Myriad Pro Condensed"/>
              </a:defRPr>
            </a:lvl1pPr>
          </a:lstStyle>
          <a:p>
            <a:r>
              <a:t>commit</a:t>
            </a:r>
          </a:p>
        </p:txBody>
      </p:sp>
      <p:sp>
        <p:nvSpPr>
          <p:cNvPr id="793" name="Shape 793"/>
          <p:cNvSpPr/>
          <p:nvPr/>
        </p:nvSpPr>
        <p:spPr>
          <a:xfrm>
            <a:off x="5295900" y="7427752"/>
            <a:ext cx="1549400" cy="495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chemeClr val="accent5"/>
                </a:solidFill>
                <a:uFill>
                  <a:solidFill>
                    <a:srgbClr val="000000"/>
                  </a:solidFill>
                </a:uFill>
                <a:latin typeface="+mn-lt"/>
                <a:ea typeface="+mn-ea"/>
                <a:cs typeface="+mn-cs"/>
                <a:sym typeface="Myriad Pro Condensed"/>
              </a:defRPr>
            </a:lvl1pPr>
          </a:lstStyle>
          <a:p>
            <a:r>
              <a:t>commit</a:t>
            </a:r>
          </a:p>
        </p:txBody>
      </p:sp>
      <p:sp>
        <p:nvSpPr>
          <p:cNvPr id="794" name="Shape 794"/>
          <p:cNvSpPr/>
          <p:nvPr/>
        </p:nvSpPr>
        <p:spPr>
          <a:xfrm flipH="1">
            <a:off x="8648700" y="6070600"/>
            <a:ext cx="1" cy="1663701"/>
          </a:xfrm>
          <a:prstGeom prst="line">
            <a:avLst/>
          </a:prstGeom>
          <a:ln w="38100">
            <a:solidFill>
              <a:srgbClr val="000000"/>
            </a:solidFill>
            <a:custDash>
              <a:ds d="200000" sp="200000"/>
            </a:custDash>
            <a:miter lim="400000"/>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795" name="Shape 795"/>
          <p:cNvSpPr/>
          <p:nvPr/>
        </p:nvSpPr>
        <p:spPr>
          <a:xfrm>
            <a:off x="7597775" y="6683375"/>
            <a:ext cx="1092200" cy="495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r" defTabSz="1828800">
              <a:buClr>
                <a:srgbClr val="000000"/>
              </a:buClr>
              <a:buFont typeface="Arial"/>
              <a:defRPr sz="3000" b="1">
                <a:uFill>
                  <a:solidFill>
                    <a:srgbClr val="000000"/>
                  </a:solidFill>
                </a:uFill>
                <a:latin typeface="+mn-lt"/>
                <a:ea typeface="+mn-ea"/>
                <a:cs typeface="+mn-cs"/>
                <a:sym typeface="Myriad Pro Condensed"/>
              </a:defRPr>
            </a:lvl1pPr>
          </a:lstStyle>
          <a:p>
            <a:r>
              <a:t>stall</a:t>
            </a:r>
          </a:p>
        </p:txBody>
      </p:sp>
      <p:sp>
        <p:nvSpPr>
          <p:cNvPr id="796" name="Shape 796"/>
          <p:cNvSpPr/>
          <p:nvPr/>
        </p:nvSpPr>
        <p:spPr>
          <a:xfrm>
            <a:off x="12768262" y="4006850"/>
            <a:ext cx="330201" cy="914533"/>
          </a:xfrm>
          <a:prstGeom prst="rect">
            <a:avLst/>
          </a:prstGeom>
          <a:solidFill>
            <a:schemeClr val="accent2">
              <a:hueOff val="-2473792"/>
              <a:satOff val="-50209"/>
              <a:lumOff val="23543"/>
            </a:schemeClr>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797" name="Shape 797"/>
          <p:cNvSpPr/>
          <p:nvPr/>
        </p:nvSpPr>
        <p:spPr>
          <a:xfrm>
            <a:off x="9715500" y="3175000"/>
            <a:ext cx="1244600" cy="622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T0</a:t>
            </a:r>
          </a:p>
        </p:txBody>
      </p:sp>
      <p:sp>
        <p:nvSpPr>
          <p:cNvPr id="798" name="Shape 798"/>
          <p:cNvSpPr/>
          <p:nvPr/>
        </p:nvSpPr>
        <p:spPr>
          <a:xfrm>
            <a:off x="12306300" y="3175000"/>
            <a:ext cx="1244600" cy="622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T1</a:t>
            </a:r>
          </a:p>
        </p:txBody>
      </p:sp>
      <p:sp>
        <p:nvSpPr>
          <p:cNvPr id="799" name="Shape 799"/>
          <p:cNvSpPr/>
          <p:nvPr/>
        </p:nvSpPr>
        <p:spPr>
          <a:xfrm>
            <a:off x="10456545" y="4187825"/>
            <a:ext cx="1244601" cy="622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l" defTabSz="1828800">
              <a:buClr>
                <a:srgbClr val="000000"/>
              </a:buClr>
              <a:buFont typeface="Arial"/>
              <a:defRPr sz="3000" b="1">
                <a:uFill>
                  <a:solidFill>
                    <a:srgbClr val="000000"/>
                  </a:solidFill>
                </a:uFill>
                <a:latin typeface="+mn-lt"/>
                <a:ea typeface="+mn-ea"/>
                <a:cs typeface="+mn-cs"/>
                <a:sym typeface="Myriad Pro Condensed"/>
              </a:defRPr>
            </a:lvl1pPr>
          </a:lstStyle>
          <a:p>
            <a:r>
              <a:t>rd A</a:t>
            </a:r>
          </a:p>
        </p:txBody>
      </p:sp>
      <p:sp>
        <p:nvSpPr>
          <p:cNvPr id="800" name="Shape 800"/>
          <p:cNvSpPr/>
          <p:nvPr/>
        </p:nvSpPr>
        <p:spPr>
          <a:xfrm>
            <a:off x="11430000" y="5414168"/>
            <a:ext cx="1397000" cy="622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r" defTabSz="1828800">
              <a:buClr>
                <a:srgbClr val="000000"/>
              </a:buClr>
              <a:buFont typeface="Arial"/>
              <a:defRPr sz="3000" b="1">
                <a:uFill>
                  <a:solidFill>
                    <a:srgbClr val="000000"/>
                  </a:solidFill>
                </a:uFill>
                <a:latin typeface="+mn-lt"/>
                <a:ea typeface="+mn-ea"/>
                <a:cs typeface="+mn-cs"/>
                <a:sym typeface="Myriad Pro Condensed"/>
              </a:defRPr>
            </a:lvl1pPr>
          </a:lstStyle>
          <a:p>
            <a:r>
              <a:t>wr A</a:t>
            </a:r>
          </a:p>
        </p:txBody>
      </p:sp>
      <p:sp>
        <p:nvSpPr>
          <p:cNvPr id="801" name="Shape 801"/>
          <p:cNvSpPr/>
          <p:nvPr/>
        </p:nvSpPr>
        <p:spPr>
          <a:xfrm>
            <a:off x="10477500" y="4660900"/>
            <a:ext cx="2286000" cy="152400"/>
          </a:xfrm>
          <a:prstGeom prst="line">
            <a:avLst/>
          </a:prstGeom>
          <a:ln w="25400">
            <a:solidFill>
              <a:srgbClr val="A6AAA9"/>
            </a:solidFill>
            <a:tailEnd type="triangle"/>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802" name="Shape 802"/>
          <p:cNvSpPr/>
          <p:nvPr/>
        </p:nvSpPr>
        <p:spPr>
          <a:xfrm>
            <a:off x="10858500" y="4749800"/>
            <a:ext cx="1549400" cy="495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rgbClr val="999999"/>
                </a:solidFill>
                <a:uFill>
                  <a:solidFill>
                    <a:srgbClr val="000000"/>
                  </a:solidFill>
                </a:uFill>
                <a:latin typeface="+mn-lt"/>
                <a:ea typeface="+mn-ea"/>
                <a:cs typeface="+mn-cs"/>
                <a:sym typeface="Myriad Pro Condensed"/>
              </a:defRPr>
            </a:lvl1pPr>
          </a:lstStyle>
          <a:p>
            <a:r>
              <a:t>check</a:t>
            </a:r>
          </a:p>
        </p:txBody>
      </p:sp>
      <p:sp>
        <p:nvSpPr>
          <p:cNvPr id="803" name="Shape 803"/>
          <p:cNvSpPr/>
          <p:nvPr/>
        </p:nvSpPr>
        <p:spPr>
          <a:xfrm flipH="1">
            <a:off x="10605394" y="5867399"/>
            <a:ext cx="2158107" cy="152759"/>
          </a:xfrm>
          <a:prstGeom prst="line">
            <a:avLst/>
          </a:prstGeom>
          <a:ln w="25400">
            <a:solidFill>
              <a:srgbClr val="A6AAA9"/>
            </a:solidFill>
            <a:tailEnd type="triangle"/>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804" name="Shape 804"/>
          <p:cNvSpPr/>
          <p:nvPr/>
        </p:nvSpPr>
        <p:spPr>
          <a:xfrm>
            <a:off x="10858500" y="5994400"/>
            <a:ext cx="1549400" cy="495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rgbClr val="999999"/>
                </a:solidFill>
                <a:uFill>
                  <a:solidFill>
                    <a:srgbClr val="000000"/>
                  </a:solidFill>
                </a:uFill>
                <a:latin typeface="+mn-lt"/>
                <a:ea typeface="+mn-ea"/>
                <a:cs typeface="+mn-cs"/>
                <a:sym typeface="Myriad Pro Condensed"/>
              </a:defRPr>
            </a:lvl1pPr>
          </a:lstStyle>
          <a:p>
            <a:r>
              <a:t>check</a:t>
            </a:r>
          </a:p>
        </p:txBody>
      </p:sp>
      <p:sp>
        <p:nvSpPr>
          <p:cNvPr id="805" name="Shape 805"/>
          <p:cNvSpPr/>
          <p:nvPr/>
        </p:nvSpPr>
        <p:spPr>
          <a:xfrm>
            <a:off x="9418637" y="11243461"/>
            <a:ext cx="1854201" cy="495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chemeClr val="accent5"/>
                </a:solidFill>
                <a:uFill>
                  <a:solidFill>
                    <a:srgbClr val="000000"/>
                  </a:solidFill>
                </a:uFill>
                <a:latin typeface="+mn-lt"/>
                <a:ea typeface="+mn-ea"/>
                <a:cs typeface="+mn-cs"/>
                <a:sym typeface="Myriad Pro Condensed"/>
              </a:defRPr>
            </a:lvl1pPr>
          </a:lstStyle>
          <a:p>
            <a:r>
              <a:t>commit</a:t>
            </a:r>
          </a:p>
        </p:txBody>
      </p:sp>
      <p:sp>
        <p:nvSpPr>
          <p:cNvPr id="806" name="Shape 806"/>
          <p:cNvSpPr/>
          <p:nvPr/>
        </p:nvSpPr>
        <p:spPr>
          <a:xfrm>
            <a:off x="11925300" y="9412820"/>
            <a:ext cx="2006600" cy="495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chemeClr val="accent5"/>
                </a:solidFill>
                <a:uFill>
                  <a:solidFill>
                    <a:srgbClr val="000000"/>
                  </a:solidFill>
                </a:uFill>
                <a:latin typeface="+mn-lt"/>
                <a:ea typeface="+mn-ea"/>
                <a:cs typeface="+mn-cs"/>
                <a:sym typeface="Myriad Pro Condensed"/>
              </a:defRPr>
            </a:lvl1pPr>
          </a:lstStyle>
          <a:p>
            <a:r>
              <a:t>commit</a:t>
            </a:r>
          </a:p>
        </p:txBody>
      </p:sp>
      <p:sp>
        <p:nvSpPr>
          <p:cNvPr id="807" name="Shape 807"/>
          <p:cNvSpPr/>
          <p:nvPr/>
        </p:nvSpPr>
        <p:spPr>
          <a:xfrm flipH="1">
            <a:off x="10326687" y="6037549"/>
            <a:ext cx="1" cy="713802"/>
          </a:xfrm>
          <a:prstGeom prst="line">
            <a:avLst/>
          </a:prstGeom>
          <a:ln w="38100">
            <a:solidFill>
              <a:srgbClr val="CE1C00"/>
            </a:solidFill>
            <a:custDash>
              <a:ds d="200000" sp="200000"/>
            </a:custDash>
            <a:miter lim="400000"/>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808" name="Shape 808"/>
          <p:cNvSpPr/>
          <p:nvPr/>
        </p:nvSpPr>
        <p:spPr>
          <a:xfrm>
            <a:off x="10391774" y="6381750"/>
            <a:ext cx="1308101" cy="495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l" defTabSz="1828800">
              <a:buClr>
                <a:srgbClr val="CE1C00"/>
              </a:buClr>
              <a:buFont typeface="Arial"/>
              <a:defRPr sz="3000" b="1">
                <a:solidFill>
                  <a:schemeClr val="accent5"/>
                </a:solidFill>
                <a:uFill>
                  <a:solidFill>
                    <a:srgbClr val="000000"/>
                  </a:solidFill>
                </a:uFill>
                <a:latin typeface="+mn-lt"/>
                <a:ea typeface="+mn-ea"/>
                <a:cs typeface="+mn-cs"/>
                <a:sym typeface="Myriad Pro Condensed"/>
              </a:defRPr>
            </a:lvl1pPr>
          </a:lstStyle>
          <a:p>
            <a:r>
              <a:t>restart</a:t>
            </a:r>
          </a:p>
        </p:txBody>
      </p:sp>
      <p:sp>
        <p:nvSpPr>
          <p:cNvPr id="809" name="Shape 809"/>
          <p:cNvSpPr/>
          <p:nvPr/>
        </p:nvSpPr>
        <p:spPr>
          <a:xfrm>
            <a:off x="10172700" y="6800850"/>
            <a:ext cx="330200" cy="728676"/>
          </a:xfrm>
          <a:prstGeom prst="rect">
            <a:avLst/>
          </a:prstGeom>
          <a:solidFill>
            <a:srgbClr val="0433FF"/>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10" name="Shape 810"/>
          <p:cNvSpPr/>
          <p:nvPr/>
        </p:nvSpPr>
        <p:spPr>
          <a:xfrm>
            <a:off x="10456545" y="6854825"/>
            <a:ext cx="1244601" cy="622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l" defTabSz="1828800">
              <a:buClr>
                <a:srgbClr val="000000"/>
              </a:buClr>
              <a:buFont typeface="Arial"/>
              <a:defRPr sz="3000" b="1">
                <a:uFill>
                  <a:solidFill>
                    <a:srgbClr val="000000"/>
                  </a:solidFill>
                </a:uFill>
                <a:latin typeface="+mn-lt"/>
                <a:ea typeface="+mn-ea"/>
                <a:cs typeface="+mn-cs"/>
                <a:sym typeface="Myriad Pro Condensed"/>
              </a:defRPr>
            </a:lvl1pPr>
          </a:lstStyle>
          <a:p>
            <a:r>
              <a:t>rd A</a:t>
            </a:r>
          </a:p>
        </p:txBody>
      </p:sp>
      <p:sp>
        <p:nvSpPr>
          <p:cNvPr id="811" name="Shape 811"/>
          <p:cNvSpPr/>
          <p:nvPr/>
        </p:nvSpPr>
        <p:spPr>
          <a:xfrm>
            <a:off x="10567615" y="7335908"/>
            <a:ext cx="2105843" cy="152930"/>
          </a:xfrm>
          <a:prstGeom prst="line">
            <a:avLst/>
          </a:prstGeom>
          <a:ln w="25400">
            <a:solidFill>
              <a:srgbClr val="A6AAA9"/>
            </a:solidFill>
            <a:tailEnd type="triangle"/>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812" name="Shape 812"/>
          <p:cNvSpPr/>
          <p:nvPr/>
        </p:nvSpPr>
        <p:spPr>
          <a:xfrm>
            <a:off x="10910516" y="7437508"/>
            <a:ext cx="1549401" cy="495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rgbClr val="999999"/>
                </a:solidFill>
                <a:uFill>
                  <a:solidFill>
                    <a:srgbClr val="000000"/>
                  </a:solidFill>
                </a:uFill>
                <a:latin typeface="+mn-lt"/>
                <a:ea typeface="+mn-ea"/>
                <a:cs typeface="+mn-cs"/>
                <a:sym typeface="Myriad Pro Condensed"/>
              </a:defRPr>
            </a:lvl1pPr>
          </a:lstStyle>
          <a:p>
            <a:r>
              <a:t>check</a:t>
            </a:r>
          </a:p>
        </p:txBody>
      </p:sp>
      <p:sp>
        <p:nvSpPr>
          <p:cNvPr id="813" name="Shape 813"/>
          <p:cNvSpPr/>
          <p:nvPr/>
        </p:nvSpPr>
        <p:spPr>
          <a:xfrm>
            <a:off x="16878300" y="4264025"/>
            <a:ext cx="330200" cy="952500"/>
          </a:xfrm>
          <a:prstGeom prst="rect">
            <a:avLst/>
          </a:prstGeom>
          <a:solidFill>
            <a:schemeClr val="accent2">
              <a:hueOff val="-2473792"/>
              <a:satOff val="-50209"/>
              <a:lumOff val="23543"/>
            </a:schemeClr>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14" name="Shape 814"/>
          <p:cNvSpPr/>
          <p:nvPr/>
        </p:nvSpPr>
        <p:spPr>
          <a:xfrm>
            <a:off x="13830300" y="3203575"/>
            <a:ext cx="1244600" cy="622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T0</a:t>
            </a:r>
          </a:p>
        </p:txBody>
      </p:sp>
      <p:sp>
        <p:nvSpPr>
          <p:cNvPr id="815" name="Shape 815"/>
          <p:cNvSpPr/>
          <p:nvPr/>
        </p:nvSpPr>
        <p:spPr>
          <a:xfrm>
            <a:off x="16421100" y="3203575"/>
            <a:ext cx="1244600" cy="622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T1</a:t>
            </a:r>
          </a:p>
        </p:txBody>
      </p:sp>
      <p:sp>
        <p:nvSpPr>
          <p:cNvPr id="816" name="Shape 816"/>
          <p:cNvSpPr/>
          <p:nvPr/>
        </p:nvSpPr>
        <p:spPr>
          <a:xfrm>
            <a:off x="14594732" y="4908970"/>
            <a:ext cx="2286001" cy="152401"/>
          </a:xfrm>
          <a:prstGeom prst="line">
            <a:avLst/>
          </a:prstGeom>
          <a:ln w="25400">
            <a:solidFill>
              <a:srgbClr val="A6AAA9"/>
            </a:solidFill>
            <a:tailEnd type="triangle"/>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817" name="Shape 817"/>
          <p:cNvSpPr/>
          <p:nvPr/>
        </p:nvSpPr>
        <p:spPr>
          <a:xfrm>
            <a:off x="14929854" y="5099050"/>
            <a:ext cx="1549401" cy="495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rgbClr val="999999"/>
                </a:solidFill>
                <a:uFill>
                  <a:solidFill>
                    <a:srgbClr val="000000"/>
                  </a:solidFill>
                </a:uFill>
                <a:latin typeface="+mn-lt"/>
                <a:ea typeface="+mn-ea"/>
                <a:cs typeface="+mn-cs"/>
                <a:sym typeface="Myriad Pro Condensed"/>
              </a:defRPr>
            </a:lvl1pPr>
          </a:lstStyle>
          <a:p>
            <a:r>
              <a:t>check</a:t>
            </a:r>
          </a:p>
        </p:txBody>
      </p:sp>
      <p:sp>
        <p:nvSpPr>
          <p:cNvPr id="818" name="Shape 818"/>
          <p:cNvSpPr/>
          <p:nvPr/>
        </p:nvSpPr>
        <p:spPr>
          <a:xfrm>
            <a:off x="14566900" y="4457700"/>
            <a:ext cx="1549400" cy="622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l" defTabSz="1828800">
              <a:buClr>
                <a:srgbClr val="000000"/>
              </a:buClr>
              <a:buFont typeface="Arial"/>
              <a:defRPr sz="3000" b="1">
                <a:uFill>
                  <a:solidFill>
                    <a:srgbClr val="000000"/>
                  </a:solidFill>
                </a:uFill>
                <a:latin typeface="+mn-lt"/>
                <a:ea typeface="+mn-ea"/>
                <a:cs typeface="+mn-cs"/>
                <a:sym typeface="Myriad Pro Condensed"/>
              </a:defRPr>
            </a:lvl1pPr>
          </a:lstStyle>
          <a:p>
            <a:r>
              <a:t>wr A</a:t>
            </a:r>
          </a:p>
        </p:txBody>
      </p:sp>
      <p:sp>
        <p:nvSpPr>
          <p:cNvPr id="819" name="Shape 819"/>
          <p:cNvSpPr/>
          <p:nvPr/>
        </p:nvSpPr>
        <p:spPr>
          <a:xfrm>
            <a:off x="15428912" y="5849937"/>
            <a:ext cx="1549401" cy="622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r" defTabSz="1828800">
              <a:buClr>
                <a:srgbClr val="000000"/>
              </a:buClr>
              <a:buFont typeface="Arial"/>
              <a:defRPr sz="3000" b="1">
                <a:uFill>
                  <a:solidFill>
                    <a:srgbClr val="000000"/>
                  </a:solidFill>
                </a:uFill>
                <a:latin typeface="+mn-lt"/>
                <a:ea typeface="+mn-ea"/>
                <a:cs typeface="+mn-cs"/>
                <a:sym typeface="Myriad Pro Condensed"/>
              </a:defRPr>
            </a:lvl1pPr>
          </a:lstStyle>
          <a:p>
            <a:r>
              <a:t>wr A</a:t>
            </a:r>
          </a:p>
        </p:txBody>
      </p:sp>
      <p:sp>
        <p:nvSpPr>
          <p:cNvPr id="820" name="Shape 820"/>
          <p:cNvSpPr/>
          <p:nvPr/>
        </p:nvSpPr>
        <p:spPr>
          <a:xfrm>
            <a:off x="14929854" y="6478984"/>
            <a:ext cx="1549401" cy="495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rgbClr val="999999"/>
                </a:solidFill>
                <a:uFill>
                  <a:solidFill>
                    <a:srgbClr val="000000"/>
                  </a:solidFill>
                </a:uFill>
                <a:latin typeface="+mn-lt"/>
                <a:ea typeface="+mn-ea"/>
                <a:cs typeface="+mn-cs"/>
                <a:sym typeface="Myriad Pro Condensed"/>
              </a:defRPr>
            </a:lvl1pPr>
          </a:lstStyle>
          <a:p>
            <a:r>
              <a:t>check</a:t>
            </a:r>
          </a:p>
        </p:txBody>
      </p:sp>
      <p:sp>
        <p:nvSpPr>
          <p:cNvPr id="821" name="Shape 821"/>
          <p:cNvSpPr/>
          <p:nvPr/>
        </p:nvSpPr>
        <p:spPr>
          <a:xfrm flipH="1">
            <a:off x="14439899" y="6680199"/>
            <a:ext cx="1" cy="971551"/>
          </a:xfrm>
          <a:prstGeom prst="line">
            <a:avLst/>
          </a:prstGeom>
          <a:ln w="38100">
            <a:solidFill>
              <a:srgbClr val="CE1C00"/>
            </a:solidFill>
            <a:custDash>
              <a:ds d="200000" sp="200000"/>
            </a:custDash>
            <a:miter lim="400000"/>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822" name="Shape 822"/>
          <p:cNvSpPr/>
          <p:nvPr/>
        </p:nvSpPr>
        <p:spPr>
          <a:xfrm>
            <a:off x="14458950" y="7303964"/>
            <a:ext cx="2159000" cy="495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l" defTabSz="1828800">
              <a:buClr>
                <a:srgbClr val="CE1C00"/>
              </a:buClr>
              <a:buFont typeface="Arial"/>
              <a:defRPr sz="3000" b="1">
                <a:solidFill>
                  <a:schemeClr val="accent5"/>
                </a:solidFill>
                <a:uFill>
                  <a:solidFill>
                    <a:srgbClr val="000000"/>
                  </a:solidFill>
                </a:uFill>
                <a:latin typeface="+mn-lt"/>
                <a:ea typeface="+mn-ea"/>
                <a:cs typeface="+mn-cs"/>
                <a:sym typeface="Myriad Pro Condensed"/>
              </a:defRPr>
            </a:lvl1pPr>
          </a:lstStyle>
          <a:p>
            <a:r>
              <a:t>restart</a:t>
            </a:r>
          </a:p>
        </p:txBody>
      </p:sp>
      <p:sp>
        <p:nvSpPr>
          <p:cNvPr id="823" name="Shape 823"/>
          <p:cNvSpPr/>
          <p:nvPr/>
        </p:nvSpPr>
        <p:spPr>
          <a:xfrm>
            <a:off x="14567744" y="8433319"/>
            <a:ext cx="2286001" cy="152401"/>
          </a:xfrm>
          <a:prstGeom prst="line">
            <a:avLst/>
          </a:prstGeom>
          <a:ln w="25400">
            <a:solidFill>
              <a:srgbClr val="A6AAA9"/>
            </a:solidFill>
            <a:tailEnd type="triangle"/>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824" name="Shape 824"/>
          <p:cNvSpPr/>
          <p:nvPr/>
        </p:nvSpPr>
        <p:spPr>
          <a:xfrm>
            <a:off x="14929854" y="8569325"/>
            <a:ext cx="1549401" cy="495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rgbClr val="999999"/>
                </a:solidFill>
                <a:uFill>
                  <a:solidFill>
                    <a:srgbClr val="000000"/>
                  </a:solidFill>
                </a:uFill>
                <a:latin typeface="+mn-lt"/>
                <a:ea typeface="+mn-ea"/>
                <a:cs typeface="+mn-cs"/>
                <a:sym typeface="Myriad Pro Condensed"/>
              </a:defRPr>
            </a:lvl1pPr>
          </a:lstStyle>
          <a:p>
            <a:r>
              <a:t>check</a:t>
            </a:r>
          </a:p>
        </p:txBody>
      </p:sp>
      <p:sp>
        <p:nvSpPr>
          <p:cNvPr id="825" name="Shape 825"/>
          <p:cNvSpPr/>
          <p:nvPr/>
        </p:nvSpPr>
        <p:spPr>
          <a:xfrm>
            <a:off x="14593887" y="7992008"/>
            <a:ext cx="1549401" cy="622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l" defTabSz="1828800">
              <a:buClr>
                <a:srgbClr val="000000"/>
              </a:buClr>
              <a:buFont typeface="Arial"/>
              <a:defRPr sz="3000" b="1">
                <a:uFill>
                  <a:solidFill>
                    <a:srgbClr val="000000"/>
                  </a:solidFill>
                </a:uFill>
                <a:latin typeface="+mn-lt"/>
                <a:ea typeface="+mn-ea"/>
                <a:cs typeface="+mn-cs"/>
                <a:sym typeface="Myriad Pro Condensed"/>
              </a:defRPr>
            </a:lvl1pPr>
          </a:lstStyle>
          <a:p>
            <a:r>
              <a:t>wr A</a:t>
            </a:r>
          </a:p>
        </p:txBody>
      </p:sp>
      <p:sp>
        <p:nvSpPr>
          <p:cNvPr id="826" name="Shape 826"/>
          <p:cNvSpPr/>
          <p:nvPr/>
        </p:nvSpPr>
        <p:spPr>
          <a:xfrm>
            <a:off x="17030700" y="8813800"/>
            <a:ext cx="3175" cy="914400"/>
          </a:xfrm>
          <a:prstGeom prst="line">
            <a:avLst/>
          </a:prstGeom>
          <a:ln w="38100">
            <a:solidFill>
              <a:srgbClr val="CE1C00"/>
            </a:solidFill>
            <a:custDash>
              <a:ds d="200000" sp="200000"/>
            </a:custDash>
            <a:miter lim="400000"/>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827" name="Shape 827"/>
          <p:cNvSpPr/>
          <p:nvPr/>
        </p:nvSpPr>
        <p:spPr>
          <a:xfrm>
            <a:off x="15354300" y="9118600"/>
            <a:ext cx="1704085" cy="495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r" defTabSz="1828800">
              <a:buClr>
                <a:srgbClr val="CE1C00"/>
              </a:buClr>
              <a:buFont typeface="Arial"/>
              <a:defRPr sz="3000" b="1">
                <a:solidFill>
                  <a:schemeClr val="accent5"/>
                </a:solidFill>
                <a:uFill>
                  <a:solidFill>
                    <a:srgbClr val="000000"/>
                  </a:solidFill>
                </a:uFill>
                <a:latin typeface="+mn-lt"/>
                <a:ea typeface="+mn-ea"/>
                <a:cs typeface="+mn-cs"/>
                <a:sym typeface="Myriad Pro Condensed"/>
              </a:defRPr>
            </a:lvl1pPr>
          </a:lstStyle>
          <a:p>
            <a:r>
              <a:t>restart</a:t>
            </a:r>
          </a:p>
        </p:txBody>
      </p:sp>
      <p:sp>
        <p:nvSpPr>
          <p:cNvPr id="828" name="Shape 828"/>
          <p:cNvSpPr/>
          <p:nvPr/>
        </p:nvSpPr>
        <p:spPr>
          <a:xfrm>
            <a:off x="16878300" y="9806802"/>
            <a:ext cx="330200" cy="1089798"/>
          </a:xfrm>
          <a:prstGeom prst="rect">
            <a:avLst/>
          </a:prstGeom>
          <a:solidFill>
            <a:schemeClr val="accent2">
              <a:hueOff val="-2473792"/>
              <a:satOff val="-50209"/>
              <a:lumOff val="23543"/>
            </a:schemeClr>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29" name="Shape 829"/>
          <p:cNvSpPr/>
          <p:nvPr/>
        </p:nvSpPr>
        <p:spPr>
          <a:xfrm>
            <a:off x="15341600" y="10274300"/>
            <a:ext cx="1549400" cy="622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r" defTabSz="1828800">
              <a:buClr>
                <a:srgbClr val="000000"/>
              </a:buClr>
              <a:buFont typeface="Arial"/>
              <a:defRPr sz="3000" b="1">
                <a:uFill>
                  <a:solidFill>
                    <a:srgbClr val="000000"/>
                  </a:solidFill>
                </a:uFill>
                <a:latin typeface="+mn-lt"/>
                <a:ea typeface="+mn-ea"/>
                <a:cs typeface="+mn-cs"/>
                <a:sym typeface="Myriad Pro Condensed"/>
              </a:defRPr>
            </a:lvl1pPr>
          </a:lstStyle>
          <a:p>
            <a:r>
              <a:t>wr A</a:t>
            </a:r>
          </a:p>
        </p:txBody>
      </p:sp>
      <p:sp>
        <p:nvSpPr>
          <p:cNvPr id="830" name="Shape 830"/>
          <p:cNvSpPr/>
          <p:nvPr/>
        </p:nvSpPr>
        <p:spPr>
          <a:xfrm flipH="1">
            <a:off x="14729528" y="10749375"/>
            <a:ext cx="2150361" cy="152679"/>
          </a:xfrm>
          <a:prstGeom prst="line">
            <a:avLst/>
          </a:prstGeom>
          <a:ln w="25400">
            <a:solidFill>
              <a:srgbClr val="A6AAA9"/>
            </a:solidFill>
            <a:tailEnd type="triangle"/>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831" name="Shape 831"/>
          <p:cNvSpPr/>
          <p:nvPr/>
        </p:nvSpPr>
        <p:spPr>
          <a:xfrm>
            <a:off x="14929854" y="10820598"/>
            <a:ext cx="1549401" cy="495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rgbClr val="999999"/>
                </a:solidFill>
                <a:uFill>
                  <a:solidFill>
                    <a:srgbClr val="000000"/>
                  </a:solidFill>
                </a:uFill>
                <a:latin typeface="+mn-lt"/>
                <a:ea typeface="+mn-ea"/>
                <a:cs typeface="+mn-cs"/>
                <a:sym typeface="Myriad Pro Condensed"/>
              </a:defRPr>
            </a:lvl1pPr>
          </a:lstStyle>
          <a:p>
            <a:r>
              <a:t>check</a:t>
            </a:r>
          </a:p>
        </p:txBody>
      </p:sp>
      <p:sp>
        <p:nvSpPr>
          <p:cNvPr id="832" name="Shape 832"/>
          <p:cNvSpPr/>
          <p:nvPr/>
        </p:nvSpPr>
        <p:spPr>
          <a:xfrm>
            <a:off x="14439900" y="11099800"/>
            <a:ext cx="3175" cy="762000"/>
          </a:xfrm>
          <a:prstGeom prst="line">
            <a:avLst/>
          </a:prstGeom>
          <a:ln w="38100">
            <a:solidFill>
              <a:srgbClr val="CE1C00"/>
            </a:solidFill>
            <a:custDash>
              <a:ds d="200000" sp="200000"/>
            </a:custDash>
            <a:miter lim="400000"/>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833" name="Shape 833"/>
          <p:cNvSpPr/>
          <p:nvPr/>
        </p:nvSpPr>
        <p:spPr>
          <a:xfrm>
            <a:off x="14420850" y="11387387"/>
            <a:ext cx="2159000" cy="495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l" defTabSz="1828800">
              <a:buClr>
                <a:srgbClr val="CE1C00"/>
              </a:buClr>
              <a:buFont typeface="Arial"/>
              <a:defRPr sz="3000" b="1">
                <a:solidFill>
                  <a:schemeClr val="accent5"/>
                </a:solidFill>
                <a:uFill>
                  <a:solidFill>
                    <a:srgbClr val="000000"/>
                  </a:solidFill>
                </a:uFill>
                <a:latin typeface="+mn-lt"/>
                <a:ea typeface="+mn-ea"/>
                <a:cs typeface="+mn-cs"/>
                <a:sym typeface="Myriad Pro Condensed"/>
              </a:defRPr>
            </a:lvl1pPr>
          </a:lstStyle>
          <a:p>
            <a:r>
              <a:t>restart</a:t>
            </a:r>
          </a:p>
        </p:txBody>
      </p:sp>
      <p:sp>
        <p:nvSpPr>
          <p:cNvPr id="834" name="Shape 834"/>
          <p:cNvSpPr/>
          <p:nvPr/>
        </p:nvSpPr>
        <p:spPr>
          <a:xfrm flipH="1">
            <a:off x="14719300" y="6343810"/>
            <a:ext cx="2160589" cy="186582"/>
          </a:xfrm>
          <a:prstGeom prst="line">
            <a:avLst/>
          </a:prstGeom>
          <a:ln w="25400">
            <a:solidFill>
              <a:srgbClr val="A6AAA9"/>
            </a:solidFill>
            <a:tailEnd type="triangle"/>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835" name="Shape 835"/>
          <p:cNvSpPr/>
          <p:nvPr/>
        </p:nvSpPr>
        <p:spPr>
          <a:xfrm flipH="1">
            <a:off x="5146674" y="2825750"/>
            <a:ext cx="3176" cy="9537700"/>
          </a:xfrm>
          <a:prstGeom prst="line">
            <a:avLst/>
          </a:prstGeom>
          <a:ln w="25400">
            <a:solidFill>
              <a:srgbClr val="000000"/>
            </a:solidFill>
          </a:ln>
          <a:effectLst>
            <a:outerShdw blurRad="63500" dist="25400" dir="5400000" rotWithShape="0">
              <a:srgbClr val="929292">
                <a:alpha val="37998"/>
              </a:srgbClr>
            </a:outerShdw>
          </a:effectLst>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836" name="Shape 836"/>
          <p:cNvSpPr/>
          <p:nvPr/>
        </p:nvSpPr>
        <p:spPr>
          <a:xfrm flipH="1">
            <a:off x="9712325" y="2825750"/>
            <a:ext cx="3175" cy="9537700"/>
          </a:xfrm>
          <a:prstGeom prst="line">
            <a:avLst/>
          </a:prstGeom>
          <a:ln w="25400">
            <a:solidFill>
              <a:srgbClr val="000000"/>
            </a:solidFill>
          </a:ln>
          <a:effectLst>
            <a:outerShdw blurRad="63500" dist="25400" dir="5400000" rotWithShape="0">
              <a:srgbClr val="929292">
                <a:alpha val="37998"/>
              </a:srgbClr>
            </a:outerShdw>
          </a:effectLst>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837" name="Shape 837"/>
          <p:cNvSpPr/>
          <p:nvPr/>
        </p:nvSpPr>
        <p:spPr>
          <a:xfrm flipH="1">
            <a:off x="13830300" y="2825750"/>
            <a:ext cx="3175" cy="9537700"/>
          </a:xfrm>
          <a:prstGeom prst="line">
            <a:avLst/>
          </a:prstGeom>
          <a:ln w="25400">
            <a:solidFill>
              <a:srgbClr val="000000"/>
            </a:solidFill>
          </a:ln>
          <a:effectLst>
            <a:outerShdw blurRad="63500" dist="25400" dir="5400000" rotWithShape="0">
              <a:srgbClr val="929292">
                <a:alpha val="37998"/>
              </a:srgbClr>
            </a:outerShdw>
          </a:effectLst>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838" name="Shape 838"/>
          <p:cNvSpPr/>
          <p:nvPr/>
        </p:nvSpPr>
        <p:spPr>
          <a:xfrm>
            <a:off x="571499" y="4337050"/>
            <a:ext cx="2" cy="5753100"/>
          </a:xfrm>
          <a:prstGeom prst="line">
            <a:avLst/>
          </a:prstGeom>
          <a:ln w="38100">
            <a:solidFill>
              <a:srgbClr val="000000"/>
            </a:solidFill>
            <a:tailEnd type="triangle"/>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839" name="Shape 839"/>
          <p:cNvSpPr/>
          <p:nvPr/>
        </p:nvSpPr>
        <p:spPr>
          <a:xfrm>
            <a:off x="1354833" y="2518727"/>
            <a:ext cx="3462112" cy="55626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Case 1</a:t>
            </a:r>
          </a:p>
        </p:txBody>
      </p:sp>
      <p:sp>
        <p:nvSpPr>
          <p:cNvPr id="840" name="Shape 840"/>
          <p:cNvSpPr/>
          <p:nvPr/>
        </p:nvSpPr>
        <p:spPr>
          <a:xfrm>
            <a:off x="5558744" y="2518727"/>
            <a:ext cx="3462112" cy="55626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Case 2</a:t>
            </a:r>
          </a:p>
        </p:txBody>
      </p:sp>
      <p:sp>
        <p:nvSpPr>
          <p:cNvPr id="841" name="Shape 841"/>
          <p:cNvSpPr/>
          <p:nvPr/>
        </p:nvSpPr>
        <p:spPr>
          <a:xfrm>
            <a:off x="9978132" y="2518727"/>
            <a:ext cx="3462113" cy="55626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Case 3</a:t>
            </a:r>
          </a:p>
        </p:txBody>
      </p:sp>
      <p:sp>
        <p:nvSpPr>
          <p:cNvPr id="842" name="Shape 842"/>
          <p:cNvSpPr/>
          <p:nvPr/>
        </p:nvSpPr>
        <p:spPr>
          <a:xfrm>
            <a:off x="14004033" y="2518727"/>
            <a:ext cx="3462113" cy="55626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Case 4</a:t>
            </a:r>
          </a:p>
        </p:txBody>
      </p:sp>
      <p:sp>
        <p:nvSpPr>
          <p:cNvPr id="843" name="Shape 843"/>
          <p:cNvSpPr/>
          <p:nvPr/>
        </p:nvSpPr>
        <p:spPr>
          <a:xfrm>
            <a:off x="1443944" y="12142266"/>
            <a:ext cx="3462112" cy="55626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Success</a:t>
            </a:r>
          </a:p>
        </p:txBody>
      </p:sp>
      <p:sp>
        <p:nvSpPr>
          <p:cNvPr id="844" name="Shape 844"/>
          <p:cNvSpPr/>
          <p:nvPr/>
        </p:nvSpPr>
        <p:spPr>
          <a:xfrm>
            <a:off x="5711144" y="12142266"/>
            <a:ext cx="3462112" cy="110236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p>
            <a:pPr marL="81280" marR="81280" defTabSz="1828800">
              <a:buClr>
                <a:srgbClr val="000000"/>
              </a:buClr>
              <a:buFont typeface="Arial"/>
              <a:defRPr sz="3600" b="1">
                <a:uFill>
                  <a:solidFill>
                    <a:srgbClr val="000000"/>
                  </a:solidFill>
                </a:uFill>
                <a:latin typeface="+mn-lt"/>
                <a:ea typeface="+mn-ea"/>
                <a:cs typeface="+mn-cs"/>
                <a:sym typeface="Myriad Pro Condensed"/>
              </a:defRPr>
            </a:pPr>
            <a:r>
              <a:t>Early detect</a:t>
            </a:r>
          </a:p>
          <a:p>
            <a:pPr marL="81280" marR="81280" defTabSz="1828800">
              <a:buClr>
                <a:srgbClr val="000000"/>
              </a:buClr>
              <a:buFont typeface="Arial"/>
              <a:defRPr sz="3600" b="1">
                <a:uFill>
                  <a:solidFill>
                    <a:srgbClr val="000000"/>
                  </a:solidFill>
                </a:uFill>
                <a:latin typeface="+mn-lt"/>
                <a:ea typeface="+mn-ea"/>
                <a:cs typeface="+mn-cs"/>
                <a:sym typeface="Myriad Pro Condensed"/>
              </a:defRPr>
            </a:pPr>
            <a:r>
              <a:t>(and stall)</a:t>
            </a:r>
          </a:p>
        </p:txBody>
      </p:sp>
      <p:sp>
        <p:nvSpPr>
          <p:cNvPr id="845" name="Shape 845"/>
          <p:cNvSpPr/>
          <p:nvPr/>
        </p:nvSpPr>
        <p:spPr>
          <a:xfrm>
            <a:off x="10088788" y="12142266"/>
            <a:ext cx="3462112" cy="55626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Abort</a:t>
            </a:r>
          </a:p>
        </p:txBody>
      </p:sp>
      <p:sp>
        <p:nvSpPr>
          <p:cNvPr id="846" name="Shape 846"/>
          <p:cNvSpPr/>
          <p:nvPr/>
        </p:nvSpPr>
        <p:spPr>
          <a:xfrm>
            <a:off x="13779500" y="12140884"/>
            <a:ext cx="4488805" cy="917449"/>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p>
            <a:pPr marL="81280" marR="81280" defTabSz="1828800">
              <a:lnSpc>
                <a:spcPct val="80000"/>
              </a:lnSpc>
              <a:buClr>
                <a:srgbClr val="000000"/>
              </a:buClr>
              <a:buFont typeface="Arial"/>
              <a:defRPr sz="3600" b="1">
                <a:uFill>
                  <a:solidFill>
                    <a:srgbClr val="000000"/>
                  </a:solidFill>
                </a:uFill>
                <a:latin typeface="+mn-lt"/>
                <a:ea typeface="+mn-ea"/>
                <a:cs typeface="+mn-cs"/>
                <a:sym typeface="Myriad Pro Condensed"/>
              </a:defRPr>
            </a:pPr>
            <a:r>
              <a:t>No progress</a:t>
            </a:r>
          </a:p>
          <a:p>
            <a:pPr marL="81280" marR="81280" defTabSz="1828800">
              <a:lnSpc>
                <a:spcPct val="80000"/>
              </a:lnSpc>
              <a:buClr>
                <a:srgbClr val="000000"/>
              </a:buClr>
              <a:buFont typeface="Arial"/>
              <a:defRPr sz="2800" b="1">
                <a:uFill>
                  <a:solidFill>
                    <a:srgbClr val="000000"/>
                  </a:solidFill>
                </a:uFill>
                <a:latin typeface="+mn-lt"/>
                <a:ea typeface="+mn-ea"/>
                <a:cs typeface="+mn-cs"/>
                <a:sym typeface="Myriad Pro Condensed"/>
              </a:defRPr>
            </a:pPr>
            <a:r>
              <a:t>(question: how to avoid livelock?)</a:t>
            </a:r>
          </a:p>
        </p:txBody>
      </p:sp>
      <p:sp>
        <p:nvSpPr>
          <p:cNvPr id="847" name="Shape 847"/>
          <p:cNvSpPr/>
          <p:nvPr/>
        </p:nvSpPr>
        <p:spPr>
          <a:xfrm rot="16200000">
            <a:off x="46990" y="3326719"/>
            <a:ext cx="1102361" cy="55626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r" defTabSz="1828800">
              <a:buClr>
                <a:srgbClr val="000000"/>
              </a:buClr>
              <a:buFont typeface="Arial"/>
              <a:defRPr sz="3600" b="1">
                <a:uFill>
                  <a:solidFill>
                    <a:srgbClr val="000000"/>
                  </a:solidFill>
                </a:uFill>
                <a:latin typeface="+mn-lt"/>
                <a:ea typeface="+mn-ea"/>
                <a:cs typeface="+mn-cs"/>
                <a:sym typeface="Myriad Pro Condensed"/>
              </a:defRPr>
            </a:lvl1pPr>
          </a:lstStyle>
          <a:p>
            <a:r>
              <a:t>Time</a:t>
            </a:r>
          </a:p>
        </p:txBody>
      </p:sp>
      <p:sp>
        <p:nvSpPr>
          <p:cNvPr id="848" name="Shape 848"/>
          <p:cNvSpPr/>
          <p:nvPr/>
        </p:nvSpPr>
        <p:spPr>
          <a:xfrm>
            <a:off x="14287500" y="7740650"/>
            <a:ext cx="330200" cy="952501"/>
          </a:xfrm>
          <a:prstGeom prst="rect">
            <a:avLst/>
          </a:prstGeom>
          <a:solidFill>
            <a:srgbClr val="0433FF"/>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49" name="Shape 849"/>
          <p:cNvSpPr/>
          <p:nvPr/>
        </p:nvSpPr>
        <p:spPr>
          <a:xfrm>
            <a:off x="14287500" y="4187825"/>
            <a:ext cx="330200" cy="892449"/>
          </a:xfrm>
          <a:prstGeom prst="rect">
            <a:avLst/>
          </a:prstGeom>
          <a:solidFill>
            <a:srgbClr val="0433FF"/>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50" name="Shape 850"/>
          <p:cNvSpPr/>
          <p:nvPr/>
        </p:nvSpPr>
        <p:spPr>
          <a:xfrm>
            <a:off x="5901531" y="3930650"/>
            <a:ext cx="330201" cy="914533"/>
          </a:xfrm>
          <a:prstGeom prst="rect">
            <a:avLst/>
          </a:prstGeom>
          <a:solidFill>
            <a:srgbClr val="0433FF"/>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51" name="Shape 851"/>
          <p:cNvSpPr/>
          <p:nvPr/>
        </p:nvSpPr>
        <p:spPr>
          <a:xfrm>
            <a:off x="10177122" y="3930650"/>
            <a:ext cx="330201" cy="879475"/>
          </a:xfrm>
          <a:prstGeom prst="rect">
            <a:avLst/>
          </a:prstGeom>
          <a:solidFill>
            <a:srgbClr val="0433FF"/>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52" name="Shape 852"/>
          <p:cNvSpPr/>
          <p:nvPr/>
        </p:nvSpPr>
        <p:spPr>
          <a:xfrm flipH="1">
            <a:off x="10347325" y="7601824"/>
            <a:ext cx="1" cy="1887444"/>
          </a:xfrm>
          <a:prstGeom prst="line">
            <a:avLst/>
          </a:prstGeom>
          <a:ln w="38100">
            <a:solidFill>
              <a:srgbClr val="000000"/>
            </a:solidFill>
            <a:custDash>
              <a:ds d="200000" sp="200000"/>
            </a:custDash>
            <a:miter lim="400000"/>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853" name="Shape 853"/>
          <p:cNvSpPr/>
          <p:nvPr/>
        </p:nvSpPr>
        <p:spPr>
          <a:xfrm>
            <a:off x="10384313" y="8263164"/>
            <a:ext cx="2345373" cy="8001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p>
            <a:pPr marL="81280" marR="81280" algn="l" defTabSz="1828800">
              <a:lnSpc>
                <a:spcPct val="80000"/>
              </a:lnSpc>
              <a:buClr>
                <a:srgbClr val="000000"/>
              </a:buClr>
              <a:buFont typeface="Arial"/>
              <a:defRPr sz="3000" b="1">
                <a:uFill>
                  <a:solidFill>
                    <a:srgbClr val="000000"/>
                  </a:solidFill>
                </a:uFill>
                <a:latin typeface="+mn-lt"/>
                <a:ea typeface="+mn-ea"/>
                <a:cs typeface="+mn-cs"/>
                <a:sym typeface="Myriad Pro Condensed"/>
              </a:defRPr>
            </a:pPr>
            <a:r>
              <a:t>stall</a:t>
            </a:r>
          </a:p>
          <a:p>
            <a:pPr marL="81280" marR="81280" algn="l" defTabSz="1828800">
              <a:lnSpc>
                <a:spcPct val="80000"/>
              </a:lnSpc>
              <a:buClr>
                <a:srgbClr val="000000"/>
              </a:buClr>
              <a:buFont typeface="Arial"/>
              <a:defRPr sz="2400" b="1">
                <a:uFill>
                  <a:solidFill>
                    <a:srgbClr val="000000"/>
                  </a:solidFill>
                </a:uFill>
                <a:latin typeface="+mn-lt"/>
                <a:ea typeface="+mn-ea"/>
                <a:cs typeface="+mn-cs"/>
                <a:sym typeface="Myriad Pro Condensed"/>
              </a:defRPr>
            </a:pPr>
            <a:r>
              <a:t>(case 2)</a:t>
            </a:r>
          </a:p>
        </p:txBody>
      </p:sp>
      <p:sp>
        <p:nvSpPr>
          <p:cNvPr id="854" name="Shape 854"/>
          <p:cNvSpPr/>
          <p:nvPr/>
        </p:nvSpPr>
        <p:spPr>
          <a:xfrm>
            <a:off x="10175875" y="9601953"/>
            <a:ext cx="330200" cy="1663701"/>
          </a:xfrm>
          <a:prstGeom prst="rect">
            <a:avLst/>
          </a:prstGeom>
          <a:solidFill>
            <a:srgbClr val="0433FF"/>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55" name="Shape 855"/>
          <p:cNvSpPr/>
          <p:nvPr/>
        </p:nvSpPr>
        <p:spPr>
          <a:xfrm>
            <a:off x="10813941" y="1524954"/>
            <a:ext cx="6350227" cy="92583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lnSpc>
                <a:spcPct val="90000"/>
              </a:lnSpc>
              <a:buClr>
                <a:srgbClr val="000000"/>
              </a:buClr>
              <a:buFont typeface="Arial"/>
              <a:defRPr sz="3000" b="1">
                <a:uFill>
                  <a:solidFill>
                    <a:srgbClr val="000000"/>
                  </a:solidFill>
                </a:uFill>
                <a:latin typeface="+mn-lt"/>
                <a:ea typeface="+mn-ea"/>
                <a:cs typeface="+mn-cs"/>
                <a:sym typeface="Myriad Pro Condensed"/>
              </a:defRPr>
            </a:lvl1pPr>
          </a:lstStyle>
          <a:p>
            <a:r>
              <a:t>(Note: diagrams assume “aggressive” contention manager on writes: writer wins) </a:t>
            </a:r>
          </a:p>
        </p:txBody>
      </p:sp>
      <p:sp>
        <p:nvSpPr>
          <p:cNvPr id="856" name="Shape 856"/>
          <p:cNvSpPr/>
          <p:nvPr/>
        </p:nvSpPr>
        <p:spPr>
          <a:xfrm>
            <a:off x="1625483" y="4165458"/>
            <a:ext cx="330201" cy="762159"/>
          </a:xfrm>
          <a:prstGeom prst="rect">
            <a:avLst/>
          </a:prstGeom>
          <a:solidFill>
            <a:srgbClr val="0433FF"/>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57" name="Shape 857"/>
          <p:cNvSpPr/>
          <p:nvPr/>
        </p:nvSpPr>
        <p:spPr>
          <a:xfrm>
            <a:off x="4221321" y="4241813"/>
            <a:ext cx="330201" cy="685804"/>
          </a:xfrm>
          <a:prstGeom prst="rect">
            <a:avLst/>
          </a:prstGeom>
          <a:solidFill>
            <a:schemeClr val="accent2">
              <a:hueOff val="-2473792"/>
              <a:satOff val="-50209"/>
              <a:lumOff val="23543"/>
            </a:schemeClr>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58" name="Shape 858"/>
          <p:cNvSpPr/>
          <p:nvPr/>
        </p:nvSpPr>
        <p:spPr>
          <a:xfrm>
            <a:off x="1625483" y="4836949"/>
            <a:ext cx="330201" cy="1718034"/>
          </a:xfrm>
          <a:prstGeom prst="rect">
            <a:avLst/>
          </a:prstGeom>
          <a:solidFill>
            <a:srgbClr val="0433FF"/>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59" name="Shape 859"/>
          <p:cNvSpPr/>
          <p:nvPr/>
        </p:nvSpPr>
        <p:spPr>
          <a:xfrm>
            <a:off x="4221321" y="4913305"/>
            <a:ext cx="330201" cy="1565322"/>
          </a:xfrm>
          <a:prstGeom prst="rect">
            <a:avLst/>
          </a:prstGeom>
          <a:solidFill>
            <a:schemeClr val="accent2">
              <a:hueOff val="-2473792"/>
              <a:satOff val="-50209"/>
              <a:lumOff val="23543"/>
            </a:schemeClr>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60" name="Shape 860"/>
          <p:cNvSpPr/>
          <p:nvPr/>
        </p:nvSpPr>
        <p:spPr>
          <a:xfrm>
            <a:off x="1625483" y="6384999"/>
            <a:ext cx="330201" cy="1377877"/>
          </a:xfrm>
          <a:prstGeom prst="rect">
            <a:avLst/>
          </a:prstGeom>
          <a:solidFill>
            <a:srgbClr val="0433FF"/>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61" name="Shape 861"/>
          <p:cNvSpPr/>
          <p:nvPr/>
        </p:nvSpPr>
        <p:spPr>
          <a:xfrm>
            <a:off x="4221321" y="6461355"/>
            <a:ext cx="330201" cy="1397001"/>
          </a:xfrm>
          <a:prstGeom prst="rect">
            <a:avLst/>
          </a:prstGeom>
          <a:solidFill>
            <a:schemeClr val="accent2">
              <a:hueOff val="-2473792"/>
              <a:satOff val="-50209"/>
              <a:lumOff val="23543"/>
            </a:schemeClr>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62" name="Shape 862"/>
          <p:cNvSpPr/>
          <p:nvPr/>
        </p:nvSpPr>
        <p:spPr>
          <a:xfrm>
            <a:off x="1625483" y="7724644"/>
            <a:ext cx="330201" cy="1695712"/>
          </a:xfrm>
          <a:prstGeom prst="rect">
            <a:avLst/>
          </a:prstGeom>
          <a:solidFill>
            <a:srgbClr val="0433FF"/>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63" name="Shape 863"/>
          <p:cNvSpPr/>
          <p:nvPr/>
        </p:nvSpPr>
        <p:spPr>
          <a:xfrm>
            <a:off x="4221321" y="7801000"/>
            <a:ext cx="330201" cy="1213441"/>
          </a:xfrm>
          <a:prstGeom prst="rect">
            <a:avLst/>
          </a:prstGeom>
          <a:solidFill>
            <a:schemeClr val="accent2">
              <a:hueOff val="-2473792"/>
              <a:satOff val="-50209"/>
              <a:lumOff val="23543"/>
            </a:schemeClr>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64" name="Shape 864"/>
          <p:cNvSpPr/>
          <p:nvPr/>
        </p:nvSpPr>
        <p:spPr>
          <a:xfrm>
            <a:off x="8496300" y="4722812"/>
            <a:ext cx="330200" cy="1213441"/>
          </a:xfrm>
          <a:prstGeom prst="rect">
            <a:avLst/>
          </a:prstGeom>
          <a:solidFill>
            <a:schemeClr val="accent2">
              <a:hueOff val="-2473792"/>
              <a:satOff val="-50209"/>
              <a:lumOff val="23543"/>
            </a:schemeClr>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65" name="Shape 865"/>
          <p:cNvSpPr/>
          <p:nvPr/>
        </p:nvSpPr>
        <p:spPr>
          <a:xfrm>
            <a:off x="5901531" y="4646612"/>
            <a:ext cx="330201" cy="1376395"/>
          </a:xfrm>
          <a:prstGeom prst="rect">
            <a:avLst/>
          </a:prstGeom>
          <a:solidFill>
            <a:srgbClr val="0433FF"/>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66" name="Shape 866"/>
          <p:cNvSpPr/>
          <p:nvPr/>
        </p:nvSpPr>
        <p:spPr>
          <a:xfrm>
            <a:off x="5901531" y="5976416"/>
            <a:ext cx="330201" cy="1497927"/>
          </a:xfrm>
          <a:prstGeom prst="rect">
            <a:avLst/>
          </a:prstGeom>
          <a:solidFill>
            <a:srgbClr val="0433FF"/>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67" name="Shape 867"/>
          <p:cNvSpPr/>
          <p:nvPr/>
        </p:nvSpPr>
        <p:spPr>
          <a:xfrm>
            <a:off x="12768262" y="4841875"/>
            <a:ext cx="330201" cy="1085867"/>
          </a:xfrm>
          <a:prstGeom prst="rect">
            <a:avLst/>
          </a:prstGeom>
          <a:solidFill>
            <a:schemeClr val="accent2">
              <a:hueOff val="-2473792"/>
              <a:satOff val="-50209"/>
              <a:lumOff val="23543"/>
            </a:schemeClr>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68" name="Shape 868"/>
          <p:cNvSpPr/>
          <p:nvPr/>
        </p:nvSpPr>
        <p:spPr>
          <a:xfrm>
            <a:off x="10177122" y="4765675"/>
            <a:ext cx="330201" cy="1210742"/>
          </a:xfrm>
          <a:prstGeom prst="rect">
            <a:avLst/>
          </a:prstGeom>
          <a:solidFill>
            <a:srgbClr val="0433FF"/>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69" name="Shape 869"/>
          <p:cNvSpPr/>
          <p:nvPr/>
        </p:nvSpPr>
        <p:spPr>
          <a:xfrm>
            <a:off x="12768262" y="5781658"/>
            <a:ext cx="330201" cy="1887443"/>
          </a:xfrm>
          <a:prstGeom prst="rect">
            <a:avLst/>
          </a:prstGeom>
          <a:solidFill>
            <a:schemeClr val="accent2">
              <a:hueOff val="-2473792"/>
              <a:satOff val="-50209"/>
              <a:lumOff val="23543"/>
            </a:schemeClr>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70" name="Shape 870"/>
          <p:cNvSpPr/>
          <p:nvPr/>
        </p:nvSpPr>
        <p:spPr>
          <a:xfrm>
            <a:off x="12768262" y="7628779"/>
            <a:ext cx="330201" cy="1887443"/>
          </a:xfrm>
          <a:prstGeom prst="rect">
            <a:avLst/>
          </a:prstGeom>
          <a:solidFill>
            <a:schemeClr val="accent2">
              <a:hueOff val="-2473792"/>
              <a:satOff val="-50209"/>
              <a:lumOff val="23543"/>
            </a:schemeClr>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71" name="Shape 871"/>
          <p:cNvSpPr/>
          <p:nvPr/>
        </p:nvSpPr>
        <p:spPr>
          <a:xfrm>
            <a:off x="16880523" y="5095081"/>
            <a:ext cx="330201" cy="1364861"/>
          </a:xfrm>
          <a:prstGeom prst="rect">
            <a:avLst/>
          </a:prstGeom>
          <a:solidFill>
            <a:schemeClr val="accent2">
              <a:hueOff val="-2473792"/>
              <a:satOff val="-50209"/>
              <a:lumOff val="23543"/>
            </a:schemeClr>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72" name="Shape 872"/>
          <p:cNvSpPr/>
          <p:nvPr/>
        </p:nvSpPr>
        <p:spPr>
          <a:xfrm>
            <a:off x="14289723" y="5018881"/>
            <a:ext cx="330201" cy="1663701"/>
          </a:xfrm>
          <a:prstGeom prst="rect">
            <a:avLst/>
          </a:prstGeom>
          <a:solidFill>
            <a:srgbClr val="0433FF"/>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73" name="Shape 873"/>
          <p:cNvSpPr/>
          <p:nvPr/>
        </p:nvSpPr>
        <p:spPr>
          <a:xfrm>
            <a:off x="16878300" y="6383272"/>
            <a:ext cx="330200" cy="2336685"/>
          </a:xfrm>
          <a:prstGeom prst="rect">
            <a:avLst/>
          </a:prstGeom>
          <a:solidFill>
            <a:schemeClr val="accent2">
              <a:hueOff val="-2473792"/>
              <a:satOff val="-50209"/>
              <a:lumOff val="23543"/>
            </a:schemeClr>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74" name="Shape 874"/>
          <p:cNvSpPr/>
          <p:nvPr/>
        </p:nvSpPr>
        <p:spPr>
          <a:xfrm>
            <a:off x="14283644" y="8664259"/>
            <a:ext cx="330201" cy="2464933"/>
          </a:xfrm>
          <a:prstGeom prst="rect">
            <a:avLst/>
          </a:prstGeom>
          <a:solidFill>
            <a:srgbClr val="0433FF"/>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771"/>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2" nodeType="afterEffect">
                                  <p:stCondLst>
                                    <p:cond delay="0"/>
                                  </p:stCondLst>
                                  <p:iterate>
                                    <p:tmAbs val="0"/>
                                  </p:iterate>
                                  <p:childTnLst>
                                    <p:set>
                                      <p:cBhvr>
                                        <p:cTn id="9" fill="hold"/>
                                        <p:tgtEl>
                                          <p:spTgt spid="774"/>
                                        </p:tgtEl>
                                        <p:attrNameLst>
                                          <p:attrName>style.visibility</p:attrName>
                                        </p:attrNameLst>
                                      </p:cBhvr>
                                      <p:to>
                                        <p:strVal val="visible"/>
                                      </p:to>
                                    </p:set>
                                  </p:childTnLst>
                                </p:cTn>
                              </p:par>
                            </p:childTnLst>
                          </p:cTn>
                        </p:par>
                        <p:par>
                          <p:cTn id="10" fill="hold">
                            <p:stCondLst>
                              <p:cond delay="0"/>
                            </p:stCondLst>
                            <p:childTnLst>
                              <p:par>
                                <p:cTn id="11" presetID="1" presetClass="entr" presetSubtype="0" fill="hold" grpId="3" nodeType="afterEffect">
                                  <p:stCondLst>
                                    <p:cond delay="0"/>
                                  </p:stCondLst>
                                  <p:iterate>
                                    <p:tmAbs val="0"/>
                                  </p:iterate>
                                  <p:childTnLst>
                                    <p:set>
                                      <p:cBhvr>
                                        <p:cTn id="12" fill="hold"/>
                                        <p:tgtEl>
                                          <p:spTgt spid="856"/>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grpId="4" nodeType="afterEffect">
                                  <p:stCondLst>
                                    <p:cond delay="0"/>
                                  </p:stCondLst>
                                  <p:iterate>
                                    <p:tmAbs val="0"/>
                                  </p:iterate>
                                  <p:childTnLst>
                                    <p:set>
                                      <p:cBhvr>
                                        <p:cTn id="15" fill="hold"/>
                                        <p:tgtEl>
                                          <p:spTgt spid="857"/>
                                        </p:tgtEl>
                                        <p:attrNameLst>
                                          <p:attrName>style.visibility</p:attrName>
                                        </p:attrNameLst>
                                      </p:cBhvr>
                                      <p:to>
                                        <p:strVal val="visible"/>
                                      </p:to>
                                    </p:set>
                                  </p:childTnLst>
                                </p:cTn>
                              </p:par>
                            </p:childTnLst>
                          </p:cTn>
                        </p:par>
                        <p:par>
                          <p:cTn id="16" fill="hold">
                            <p:stCondLst>
                              <p:cond delay="0"/>
                            </p:stCondLst>
                            <p:childTnLst>
                              <p:par>
                                <p:cTn id="17" presetID="1" presetClass="entr" presetSubtype="0" fill="hold" grpId="5" nodeType="afterEffect">
                                  <p:stCondLst>
                                    <p:cond delay="0"/>
                                  </p:stCondLst>
                                  <p:iterate>
                                    <p:tmAbs val="0"/>
                                  </p:iterate>
                                  <p:childTnLst>
                                    <p:set>
                                      <p:cBhvr>
                                        <p:cTn id="18" fill="hold"/>
                                        <p:tgtEl>
                                          <p:spTgt spid="77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6" nodeType="clickEffect">
                                  <p:stCondLst>
                                    <p:cond delay="0"/>
                                  </p:stCondLst>
                                  <p:iterate>
                                    <p:tmAbs val="0"/>
                                  </p:iterate>
                                  <p:childTnLst>
                                    <p:set>
                                      <p:cBhvr>
                                        <p:cTn id="22" fill="hold"/>
                                        <p:tgtEl>
                                          <p:spTgt spid="858"/>
                                        </p:tgtEl>
                                        <p:attrNameLst>
                                          <p:attrName>style.visibility</p:attrName>
                                        </p:attrNameLst>
                                      </p:cBhvr>
                                      <p:to>
                                        <p:strVal val="visible"/>
                                      </p:to>
                                    </p:set>
                                  </p:childTnLst>
                                </p:cTn>
                              </p:par>
                            </p:childTnLst>
                          </p:cTn>
                        </p:par>
                        <p:par>
                          <p:cTn id="23" fill="hold">
                            <p:stCondLst>
                              <p:cond delay="0"/>
                            </p:stCondLst>
                            <p:childTnLst>
                              <p:par>
                                <p:cTn id="24" presetID="1" presetClass="entr" presetSubtype="0" fill="hold" grpId="7" nodeType="afterEffect">
                                  <p:stCondLst>
                                    <p:cond delay="0"/>
                                  </p:stCondLst>
                                  <p:iterate>
                                    <p:tmAbs val="0"/>
                                  </p:iterate>
                                  <p:childTnLst>
                                    <p:set>
                                      <p:cBhvr>
                                        <p:cTn id="25" fill="hold"/>
                                        <p:tgtEl>
                                          <p:spTgt spid="859"/>
                                        </p:tgtEl>
                                        <p:attrNameLst>
                                          <p:attrName>style.visibility</p:attrName>
                                        </p:attrNameLst>
                                      </p:cBhvr>
                                      <p:to>
                                        <p:strVal val="visible"/>
                                      </p:to>
                                    </p:set>
                                  </p:childTnLst>
                                </p:cTn>
                              </p:par>
                            </p:childTnLst>
                          </p:cTn>
                        </p:par>
                        <p:par>
                          <p:cTn id="26" fill="hold">
                            <p:stCondLst>
                              <p:cond delay="0"/>
                            </p:stCondLst>
                            <p:childTnLst>
                              <p:par>
                                <p:cTn id="27" presetID="1" presetClass="entr" presetSubtype="0" fill="hold" grpId="8" nodeType="afterEffect">
                                  <p:stCondLst>
                                    <p:cond delay="0"/>
                                  </p:stCondLst>
                                  <p:iterate>
                                    <p:tmAbs val="0"/>
                                  </p:iterate>
                                  <p:childTnLst>
                                    <p:set>
                                      <p:cBhvr>
                                        <p:cTn id="28" fill="hold"/>
                                        <p:tgtEl>
                                          <p:spTgt spid="772"/>
                                        </p:tgtEl>
                                        <p:attrNameLst>
                                          <p:attrName>style.visibility</p:attrName>
                                        </p:attrNameLst>
                                      </p:cBhvr>
                                      <p:to>
                                        <p:strVal val="visible"/>
                                      </p:to>
                                    </p:set>
                                  </p:childTnLst>
                                </p:cTn>
                              </p:par>
                            </p:childTnLst>
                          </p:cTn>
                        </p:par>
                        <p:par>
                          <p:cTn id="29" fill="hold">
                            <p:stCondLst>
                              <p:cond delay="0"/>
                            </p:stCondLst>
                            <p:childTnLst>
                              <p:par>
                                <p:cTn id="30" presetID="1" presetClass="entr" presetSubtype="0" fill="hold" grpId="9" nodeType="afterEffect">
                                  <p:stCondLst>
                                    <p:cond delay="0"/>
                                  </p:stCondLst>
                                  <p:iterate>
                                    <p:tmAbs val="0"/>
                                  </p:iterate>
                                  <p:childTnLst>
                                    <p:set>
                                      <p:cBhvr>
                                        <p:cTn id="31" fill="hold"/>
                                        <p:tgtEl>
                                          <p:spTgt spid="775"/>
                                        </p:tgtEl>
                                        <p:attrNameLst>
                                          <p:attrName>style.visibility</p:attrName>
                                        </p:attrNameLst>
                                      </p:cBhvr>
                                      <p:to>
                                        <p:strVal val="visible"/>
                                      </p:to>
                                    </p:set>
                                  </p:childTnLst>
                                </p:cTn>
                              </p:par>
                            </p:childTnLst>
                          </p:cTn>
                        </p:par>
                        <p:par>
                          <p:cTn id="32" fill="hold">
                            <p:stCondLst>
                              <p:cond delay="0"/>
                            </p:stCondLst>
                            <p:childTnLst>
                              <p:par>
                                <p:cTn id="33" presetID="1" presetClass="entr" presetSubtype="0" fill="hold" grpId="10" nodeType="afterEffect">
                                  <p:stCondLst>
                                    <p:cond delay="0"/>
                                  </p:stCondLst>
                                  <p:iterate>
                                    <p:tmAbs val="0"/>
                                  </p:iterate>
                                  <p:childTnLst>
                                    <p:set>
                                      <p:cBhvr>
                                        <p:cTn id="34" fill="hold"/>
                                        <p:tgtEl>
                                          <p:spTgt spid="77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11" nodeType="clickEffect">
                                  <p:stCondLst>
                                    <p:cond delay="0"/>
                                  </p:stCondLst>
                                  <p:iterate>
                                    <p:tmAbs val="0"/>
                                  </p:iterate>
                                  <p:childTnLst>
                                    <p:set>
                                      <p:cBhvr>
                                        <p:cTn id="38" fill="hold"/>
                                        <p:tgtEl>
                                          <p:spTgt spid="860"/>
                                        </p:tgtEl>
                                        <p:attrNameLst>
                                          <p:attrName>style.visibility</p:attrName>
                                        </p:attrNameLst>
                                      </p:cBhvr>
                                      <p:to>
                                        <p:strVal val="visible"/>
                                      </p:to>
                                    </p:set>
                                  </p:childTnLst>
                                </p:cTn>
                              </p:par>
                            </p:childTnLst>
                          </p:cTn>
                        </p:par>
                        <p:par>
                          <p:cTn id="39" fill="hold">
                            <p:stCondLst>
                              <p:cond delay="0"/>
                            </p:stCondLst>
                            <p:childTnLst>
                              <p:par>
                                <p:cTn id="40" presetID="1" presetClass="entr" presetSubtype="0" fill="hold" grpId="12" nodeType="afterEffect">
                                  <p:stCondLst>
                                    <p:cond delay="0"/>
                                  </p:stCondLst>
                                  <p:iterate>
                                    <p:tmAbs val="0"/>
                                  </p:iterate>
                                  <p:childTnLst>
                                    <p:set>
                                      <p:cBhvr>
                                        <p:cTn id="41" fill="hold"/>
                                        <p:tgtEl>
                                          <p:spTgt spid="861"/>
                                        </p:tgtEl>
                                        <p:attrNameLst>
                                          <p:attrName>style.visibility</p:attrName>
                                        </p:attrNameLst>
                                      </p:cBhvr>
                                      <p:to>
                                        <p:strVal val="visible"/>
                                      </p:to>
                                    </p:set>
                                  </p:childTnLst>
                                </p:cTn>
                              </p:par>
                            </p:childTnLst>
                          </p:cTn>
                        </p:par>
                        <p:par>
                          <p:cTn id="42" fill="hold">
                            <p:stCondLst>
                              <p:cond delay="0"/>
                            </p:stCondLst>
                            <p:childTnLst>
                              <p:par>
                                <p:cTn id="43" presetID="1" presetClass="entr" presetSubtype="0" fill="hold" grpId="13" nodeType="afterEffect">
                                  <p:stCondLst>
                                    <p:cond delay="0"/>
                                  </p:stCondLst>
                                  <p:iterate>
                                    <p:tmAbs val="0"/>
                                  </p:iterate>
                                  <p:childTnLst>
                                    <p:set>
                                      <p:cBhvr>
                                        <p:cTn id="44" fill="hold"/>
                                        <p:tgtEl>
                                          <p:spTgt spid="777"/>
                                        </p:tgtEl>
                                        <p:attrNameLst>
                                          <p:attrName>style.visibility</p:attrName>
                                        </p:attrNameLst>
                                      </p:cBhvr>
                                      <p:to>
                                        <p:strVal val="visible"/>
                                      </p:to>
                                    </p:set>
                                  </p:childTnLst>
                                </p:cTn>
                              </p:par>
                            </p:childTnLst>
                          </p:cTn>
                        </p:par>
                        <p:par>
                          <p:cTn id="45" fill="hold">
                            <p:stCondLst>
                              <p:cond delay="0"/>
                            </p:stCondLst>
                            <p:childTnLst>
                              <p:par>
                                <p:cTn id="46" presetID="1" presetClass="entr" presetSubtype="0" fill="hold" grpId="14" nodeType="afterEffect">
                                  <p:stCondLst>
                                    <p:cond delay="0"/>
                                  </p:stCondLst>
                                  <p:iterate>
                                    <p:tmAbs val="0"/>
                                  </p:iterate>
                                  <p:childTnLst>
                                    <p:set>
                                      <p:cBhvr>
                                        <p:cTn id="47" fill="hold"/>
                                        <p:tgtEl>
                                          <p:spTgt spid="778"/>
                                        </p:tgtEl>
                                        <p:attrNameLst>
                                          <p:attrName>style.visibility</p:attrName>
                                        </p:attrNameLst>
                                      </p:cBhvr>
                                      <p:to>
                                        <p:strVal val="visible"/>
                                      </p:to>
                                    </p:set>
                                  </p:childTnLst>
                                </p:cTn>
                              </p:par>
                            </p:childTnLst>
                          </p:cTn>
                        </p:par>
                        <p:par>
                          <p:cTn id="48" fill="hold">
                            <p:stCondLst>
                              <p:cond delay="0"/>
                            </p:stCondLst>
                            <p:childTnLst>
                              <p:par>
                                <p:cTn id="49" presetID="1" presetClass="entr" presetSubtype="0" fill="hold" grpId="15" nodeType="afterEffect">
                                  <p:stCondLst>
                                    <p:cond delay="0"/>
                                  </p:stCondLst>
                                  <p:iterate>
                                    <p:tmAbs val="0"/>
                                  </p:iterate>
                                  <p:childTnLst>
                                    <p:set>
                                      <p:cBhvr>
                                        <p:cTn id="50" fill="hold"/>
                                        <p:tgtEl>
                                          <p:spTgt spid="77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16" nodeType="clickEffect">
                                  <p:stCondLst>
                                    <p:cond delay="0"/>
                                  </p:stCondLst>
                                  <p:iterate>
                                    <p:tmAbs val="0"/>
                                  </p:iterate>
                                  <p:childTnLst>
                                    <p:set>
                                      <p:cBhvr>
                                        <p:cTn id="54" fill="hold"/>
                                        <p:tgtEl>
                                          <p:spTgt spid="862"/>
                                        </p:tgtEl>
                                        <p:attrNameLst>
                                          <p:attrName>style.visibility</p:attrName>
                                        </p:attrNameLst>
                                      </p:cBhvr>
                                      <p:to>
                                        <p:strVal val="visible"/>
                                      </p:to>
                                    </p:set>
                                  </p:childTnLst>
                                </p:cTn>
                              </p:par>
                            </p:childTnLst>
                          </p:cTn>
                        </p:par>
                        <p:par>
                          <p:cTn id="55" fill="hold">
                            <p:stCondLst>
                              <p:cond delay="0"/>
                            </p:stCondLst>
                            <p:childTnLst>
                              <p:par>
                                <p:cTn id="56" presetID="1" presetClass="entr" presetSubtype="0" fill="hold" grpId="17" nodeType="afterEffect">
                                  <p:stCondLst>
                                    <p:cond delay="0"/>
                                  </p:stCondLst>
                                  <p:iterate>
                                    <p:tmAbs val="0"/>
                                  </p:iterate>
                                  <p:childTnLst>
                                    <p:set>
                                      <p:cBhvr>
                                        <p:cTn id="57" fill="hold"/>
                                        <p:tgtEl>
                                          <p:spTgt spid="863"/>
                                        </p:tgtEl>
                                        <p:attrNameLst>
                                          <p:attrName>style.visibility</p:attrName>
                                        </p:attrNameLst>
                                      </p:cBhvr>
                                      <p:to>
                                        <p:strVal val="visible"/>
                                      </p:to>
                                    </p:set>
                                  </p:childTnLst>
                                </p:cTn>
                              </p:par>
                            </p:childTnLst>
                          </p:cTn>
                        </p:par>
                        <p:par>
                          <p:cTn id="58" fill="hold">
                            <p:stCondLst>
                              <p:cond delay="0"/>
                            </p:stCondLst>
                            <p:childTnLst>
                              <p:par>
                                <p:cTn id="59" presetID="1" presetClass="entr" presetSubtype="0" fill="hold" grpId="18" nodeType="afterEffect">
                                  <p:stCondLst>
                                    <p:cond delay="0"/>
                                  </p:stCondLst>
                                  <p:iterate>
                                    <p:tmAbs val="0"/>
                                  </p:iterate>
                                  <p:childTnLst>
                                    <p:set>
                                      <p:cBhvr>
                                        <p:cTn id="60" fill="hold"/>
                                        <p:tgtEl>
                                          <p:spTgt spid="781"/>
                                        </p:tgtEl>
                                        <p:attrNameLst>
                                          <p:attrName>style.visibility</p:attrName>
                                        </p:attrNameLst>
                                      </p:cBhvr>
                                      <p:to>
                                        <p:strVal val="visible"/>
                                      </p:to>
                                    </p:set>
                                  </p:childTnLst>
                                </p:cTn>
                              </p:par>
                            </p:childTnLst>
                          </p:cTn>
                        </p:par>
                        <p:par>
                          <p:cTn id="61" fill="hold">
                            <p:stCondLst>
                              <p:cond delay="0"/>
                            </p:stCondLst>
                            <p:childTnLst>
                              <p:par>
                                <p:cTn id="62" presetID="1" presetClass="entr" presetSubtype="0" fill="hold" grpId="19" nodeType="afterEffect">
                                  <p:stCondLst>
                                    <p:cond delay="0"/>
                                  </p:stCondLst>
                                  <p:iterate>
                                    <p:tmAbs val="0"/>
                                  </p:iterate>
                                  <p:childTnLst>
                                    <p:set>
                                      <p:cBhvr>
                                        <p:cTn id="63" fill="hold"/>
                                        <p:tgtEl>
                                          <p:spTgt spid="780"/>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grpId="20" nodeType="clickEffect">
                                  <p:stCondLst>
                                    <p:cond delay="0"/>
                                  </p:stCondLst>
                                  <p:iterate>
                                    <p:tmAbs val="0"/>
                                  </p:iterate>
                                  <p:childTnLst>
                                    <p:set>
                                      <p:cBhvr>
                                        <p:cTn id="67" fill="hold"/>
                                        <p:tgtEl>
                                          <p:spTgt spid="840"/>
                                        </p:tgtEl>
                                        <p:attrNameLst>
                                          <p:attrName>style.visibility</p:attrName>
                                        </p:attrNameLst>
                                      </p:cBhvr>
                                      <p:to>
                                        <p:strVal val="visible"/>
                                      </p:to>
                                    </p:set>
                                  </p:childTnLst>
                                </p:cTn>
                              </p:par>
                            </p:childTnLst>
                          </p:cTn>
                        </p:par>
                        <p:par>
                          <p:cTn id="68" fill="hold">
                            <p:stCondLst>
                              <p:cond delay="0"/>
                            </p:stCondLst>
                            <p:childTnLst>
                              <p:par>
                                <p:cTn id="69" presetID="1" presetClass="entr" presetSubtype="0" fill="hold" grpId="21" nodeType="afterEffect">
                                  <p:stCondLst>
                                    <p:cond delay="0"/>
                                  </p:stCondLst>
                                  <p:iterate>
                                    <p:tmAbs val="0"/>
                                  </p:iterate>
                                  <p:childTnLst>
                                    <p:set>
                                      <p:cBhvr>
                                        <p:cTn id="70" fill="hold"/>
                                        <p:tgtEl>
                                          <p:spTgt spid="844"/>
                                        </p:tgtEl>
                                        <p:attrNameLst>
                                          <p:attrName>style.visibility</p:attrName>
                                        </p:attrNameLst>
                                      </p:cBhvr>
                                      <p:to>
                                        <p:strVal val="visible"/>
                                      </p:to>
                                    </p:set>
                                  </p:childTnLst>
                                </p:cTn>
                              </p:par>
                            </p:childTnLst>
                          </p:cTn>
                        </p:par>
                        <p:par>
                          <p:cTn id="71" fill="hold">
                            <p:stCondLst>
                              <p:cond delay="0"/>
                            </p:stCondLst>
                            <p:childTnLst>
                              <p:par>
                                <p:cTn id="72" presetID="1" presetClass="entr" presetSubtype="0" fill="hold" grpId="22" nodeType="afterEffect">
                                  <p:stCondLst>
                                    <p:cond delay="0"/>
                                  </p:stCondLst>
                                  <p:iterate>
                                    <p:tmAbs val="0"/>
                                  </p:iterate>
                                  <p:childTnLst>
                                    <p:set>
                                      <p:cBhvr>
                                        <p:cTn id="73" fill="hold"/>
                                        <p:tgtEl>
                                          <p:spTgt spid="835"/>
                                        </p:tgtEl>
                                        <p:attrNameLst>
                                          <p:attrName>style.visibility</p:attrName>
                                        </p:attrNameLst>
                                      </p:cBhvr>
                                      <p:to>
                                        <p:strVal val="visible"/>
                                      </p:to>
                                    </p:set>
                                  </p:childTnLst>
                                </p:cTn>
                              </p:par>
                            </p:childTnLst>
                          </p:cTn>
                        </p:par>
                        <p:par>
                          <p:cTn id="74" fill="hold">
                            <p:stCondLst>
                              <p:cond delay="0"/>
                            </p:stCondLst>
                            <p:childTnLst>
                              <p:par>
                                <p:cTn id="75" presetID="1" presetClass="entr" presetSubtype="0" fill="hold" grpId="23" nodeType="afterEffect">
                                  <p:stCondLst>
                                    <p:cond delay="0"/>
                                  </p:stCondLst>
                                  <p:iterate>
                                    <p:tmAbs val="0"/>
                                  </p:iterate>
                                  <p:childTnLst>
                                    <p:set>
                                      <p:cBhvr>
                                        <p:cTn id="76" fill="hold"/>
                                        <p:tgtEl>
                                          <p:spTgt spid="783"/>
                                        </p:tgtEl>
                                        <p:attrNameLst>
                                          <p:attrName>style.visibility</p:attrName>
                                        </p:attrNameLst>
                                      </p:cBhvr>
                                      <p:to>
                                        <p:strVal val="visible"/>
                                      </p:to>
                                    </p:set>
                                  </p:childTnLst>
                                </p:cTn>
                              </p:par>
                            </p:childTnLst>
                          </p:cTn>
                        </p:par>
                        <p:par>
                          <p:cTn id="77" fill="hold">
                            <p:stCondLst>
                              <p:cond delay="0"/>
                            </p:stCondLst>
                            <p:childTnLst>
                              <p:par>
                                <p:cTn id="78" presetID="1" presetClass="entr" presetSubtype="0" fill="hold" grpId="24" nodeType="afterEffect">
                                  <p:stCondLst>
                                    <p:cond delay="0"/>
                                  </p:stCondLst>
                                  <p:iterate>
                                    <p:tmAbs val="0"/>
                                  </p:iterate>
                                  <p:childTnLst>
                                    <p:set>
                                      <p:cBhvr>
                                        <p:cTn id="79" fill="hold"/>
                                        <p:tgtEl>
                                          <p:spTgt spid="784"/>
                                        </p:tgtEl>
                                        <p:attrNameLst>
                                          <p:attrName>style.visibility</p:attrName>
                                        </p:attrNameLst>
                                      </p:cBhvr>
                                      <p:to>
                                        <p:strVal val="visible"/>
                                      </p:to>
                                    </p:set>
                                  </p:childTnLst>
                                </p:cTn>
                              </p:par>
                            </p:childTnLst>
                          </p:cTn>
                        </p:par>
                        <p:par>
                          <p:cTn id="80" fill="hold">
                            <p:stCondLst>
                              <p:cond delay="0"/>
                            </p:stCondLst>
                            <p:childTnLst>
                              <p:par>
                                <p:cTn id="81" presetID="1" presetClass="entr" presetSubtype="0" fill="hold" grpId="25" nodeType="afterEffect">
                                  <p:stCondLst>
                                    <p:cond delay="0"/>
                                  </p:stCondLst>
                                  <p:iterate>
                                    <p:tmAbs val="0"/>
                                  </p:iterate>
                                  <p:childTnLst>
                                    <p:set>
                                      <p:cBhvr>
                                        <p:cTn id="82" fill="hold"/>
                                        <p:tgtEl>
                                          <p:spTgt spid="850"/>
                                        </p:tgtEl>
                                        <p:attrNameLst>
                                          <p:attrName>style.visibility</p:attrName>
                                        </p:attrNameLst>
                                      </p:cBhvr>
                                      <p:to>
                                        <p:strVal val="visible"/>
                                      </p:to>
                                    </p:set>
                                  </p:childTnLst>
                                </p:cTn>
                              </p:par>
                            </p:childTnLst>
                          </p:cTn>
                        </p:par>
                        <p:par>
                          <p:cTn id="83" fill="hold">
                            <p:stCondLst>
                              <p:cond delay="0"/>
                            </p:stCondLst>
                            <p:childTnLst>
                              <p:par>
                                <p:cTn id="84" presetID="1" presetClass="entr" presetSubtype="0" fill="hold" grpId="26" nodeType="afterEffect">
                                  <p:stCondLst>
                                    <p:cond delay="0"/>
                                  </p:stCondLst>
                                  <p:iterate>
                                    <p:tmAbs val="0"/>
                                  </p:iterate>
                                  <p:childTnLst>
                                    <p:set>
                                      <p:cBhvr>
                                        <p:cTn id="85" fill="hold"/>
                                        <p:tgtEl>
                                          <p:spTgt spid="782"/>
                                        </p:tgtEl>
                                        <p:attrNameLst>
                                          <p:attrName>style.visibility</p:attrName>
                                        </p:attrNameLst>
                                      </p:cBhvr>
                                      <p:to>
                                        <p:strVal val="visible"/>
                                      </p:to>
                                    </p:set>
                                  </p:childTnLst>
                                </p:cTn>
                              </p:par>
                            </p:childTnLst>
                          </p:cTn>
                        </p:par>
                        <p:par>
                          <p:cTn id="86" fill="hold">
                            <p:stCondLst>
                              <p:cond delay="0"/>
                            </p:stCondLst>
                            <p:childTnLst>
                              <p:par>
                                <p:cTn id="87" presetID="1" presetClass="entr" presetSubtype="0" fill="hold" grpId="27" nodeType="afterEffect">
                                  <p:stCondLst>
                                    <p:cond delay="0"/>
                                  </p:stCondLst>
                                  <p:iterate>
                                    <p:tmAbs val="0"/>
                                  </p:iterate>
                                  <p:childTnLst>
                                    <p:set>
                                      <p:cBhvr>
                                        <p:cTn id="88" fill="hold"/>
                                        <p:tgtEl>
                                          <p:spTgt spid="785"/>
                                        </p:tgtEl>
                                        <p:attrNameLst>
                                          <p:attrName>style.visibility</p:attrName>
                                        </p:attrNameLst>
                                      </p:cBhvr>
                                      <p:to>
                                        <p:strVal val="visible"/>
                                      </p:to>
                                    </p:set>
                                  </p:childTnLst>
                                </p:cTn>
                              </p:par>
                            </p:childTnLst>
                          </p:cTn>
                        </p:par>
                        <p:par>
                          <p:cTn id="89" fill="hold">
                            <p:stCondLst>
                              <p:cond delay="0"/>
                            </p:stCondLst>
                            <p:childTnLst>
                              <p:par>
                                <p:cTn id="90" presetID="1" presetClass="entr" presetSubtype="0" fill="hold" grpId="28" nodeType="afterEffect">
                                  <p:stCondLst>
                                    <p:cond delay="0"/>
                                  </p:stCondLst>
                                  <p:iterate>
                                    <p:tmAbs val="0"/>
                                  </p:iterate>
                                  <p:childTnLst>
                                    <p:set>
                                      <p:cBhvr>
                                        <p:cTn id="91" fill="hold"/>
                                        <p:tgtEl>
                                          <p:spTgt spid="787"/>
                                        </p:tgtEl>
                                        <p:attrNameLst>
                                          <p:attrName>style.visibility</p:attrName>
                                        </p:attrNameLst>
                                      </p:cBhvr>
                                      <p:to>
                                        <p:strVal val="visible"/>
                                      </p:to>
                                    </p:set>
                                  </p:childTnLst>
                                </p:cTn>
                              </p:par>
                            </p:childTnLst>
                          </p:cTn>
                        </p:par>
                        <p:par>
                          <p:cTn id="92" fill="hold">
                            <p:stCondLst>
                              <p:cond delay="0"/>
                            </p:stCondLst>
                            <p:childTnLst>
                              <p:par>
                                <p:cTn id="93" presetID="1" presetClass="entr" presetSubtype="0" fill="hold" grpId="29" nodeType="afterEffect">
                                  <p:stCondLst>
                                    <p:cond delay="0"/>
                                  </p:stCondLst>
                                  <p:iterate>
                                    <p:tmAbs val="0"/>
                                  </p:iterate>
                                  <p:childTnLst>
                                    <p:set>
                                      <p:cBhvr>
                                        <p:cTn id="94" fill="hold"/>
                                        <p:tgtEl>
                                          <p:spTgt spid="788"/>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30" nodeType="clickEffect">
                                  <p:stCondLst>
                                    <p:cond delay="0"/>
                                  </p:stCondLst>
                                  <p:iterate>
                                    <p:tmAbs val="0"/>
                                  </p:iterate>
                                  <p:childTnLst>
                                    <p:set>
                                      <p:cBhvr>
                                        <p:cTn id="98" fill="hold"/>
                                        <p:tgtEl>
                                          <p:spTgt spid="865"/>
                                        </p:tgtEl>
                                        <p:attrNameLst>
                                          <p:attrName>style.visibility</p:attrName>
                                        </p:attrNameLst>
                                      </p:cBhvr>
                                      <p:to>
                                        <p:strVal val="visible"/>
                                      </p:to>
                                    </p:set>
                                  </p:childTnLst>
                                </p:cTn>
                              </p:par>
                            </p:childTnLst>
                          </p:cTn>
                        </p:par>
                        <p:par>
                          <p:cTn id="99" fill="hold">
                            <p:stCondLst>
                              <p:cond delay="0"/>
                            </p:stCondLst>
                            <p:childTnLst>
                              <p:par>
                                <p:cTn id="100" presetID="1" presetClass="entr" presetSubtype="0" fill="hold" grpId="31" nodeType="afterEffect">
                                  <p:stCondLst>
                                    <p:cond delay="0"/>
                                  </p:stCondLst>
                                  <p:iterate>
                                    <p:tmAbs val="0"/>
                                  </p:iterate>
                                  <p:childTnLst>
                                    <p:set>
                                      <p:cBhvr>
                                        <p:cTn id="101" fill="hold"/>
                                        <p:tgtEl>
                                          <p:spTgt spid="864"/>
                                        </p:tgtEl>
                                        <p:attrNameLst>
                                          <p:attrName>style.visibility</p:attrName>
                                        </p:attrNameLst>
                                      </p:cBhvr>
                                      <p:to>
                                        <p:strVal val="visible"/>
                                      </p:to>
                                    </p:set>
                                  </p:childTnLst>
                                </p:cTn>
                              </p:par>
                            </p:childTnLst>
                          </p:cTn>
                        </p:par>
                        <p:par>
                          <p:cTn id="102" fill="hold">
                            <p:stCondLst>
                              <p:cond delay="0"/>
                            </p:stCondLst>
                            <p:childTnLst>
                              <p:par>
                                <p:cTn id="103" presetID="1" presetClass="entr" presetSubtype="0" fill="hold" grpId="32" nodeType="afterEffect">
                                  <p:stCondLst>
                                    <p:cond delay="0"/>
                                  </p:stCondLst>
                                  <p:iterate>
                                    <p:tmAbs val="0"/>
                                  </p:iterate>
                                  <p:childTnLst>
                                    <p:set>
                                      <p:cBhvr>
                                        <p:cTn id="104" fill="hold"/>
                                        <p:tgtEl>
                                          <p:spTgt spid="786"/>
                                        </p:tgtEl>
                                        <p:attrNameLst>
                                          <p:attrName>style.visibility</p:attrName>
                                        </p:attrNameLst>
                                      </p:cBhvr>
                                      <p:to>
                                        <p:strVal val="visible"/>
                                      </p:to>
                                    </p:set>
                                  </p:childTnLst>
                                </p:cTn>
                              </p:par>
                            </p:childTnLst>
                          </p:cTn>
                        </p:par>
                        <p:par>
                          <p:cTn id="105" fill="hold">
                            <p:stCondLst>
                              <p:cond delay="0"/>
                            </p:stCondLst>
                            <p:childTnLst>
                              <p:par>
                                <p:cTn id="106" presetID="1" presetClass="entr" presetSubtype="0" fill="hold" grpId="33" nodeType="afterEffect">
                                  <p:stCondLst>
                                    <p:cond delay="0"/>
                                  </p:stCondLst>
                                  <p:iterate>
                                    <p:tmAbs val="0"/>
                                  </p:iterate>
                                  <p:childTnLst>
                                    <p:set>
                                      <p:cBhvr>
                                        <p:cTn id="107" fill="hold"/>
                                        <p:tgtEl>
                                          <p:spTgt spid="789"/>
                                        </p:tgtEl>
                                        <p:attrNameLst>
                                          <p:attrName>style.visibility</p:attrName>
                                        </p:attrNameLst>
                                      </p:cBhvr>
                                      <p:to>
                                        <p:strVal val="visible"/>
                                      </p:to>
                                    </p:set>
                                  </p:childTnLst>
                                </p:cTn>
                              </p:par>
                            </p:childTnLst>
                          </p:cTn>
                        </p:par>
                        <p:par>
                          <p:cTn id="108" fill="hold">
                            <p:stCondLst>
                              <p:cond delay="0"/>
                            </p:stCondLst>
                            <p:childTnLst>
                              <p:par>
                                <p:cTn id="109" presetID="1" presetClass="entr" presetSubtype="0" fill="hold" grpId="34" nodeType="afterEffect">
                                  <p:stCondLst>
                                    <p:cond delay="0"/>
                                  </p:stCondLst>
                                  <p:iterate>
                                    <p:tmAbs val="0"/>
                                  </p:iterate>
                                  <p:childTnLst>
                                    <p:set>
                                      <p:cBhvr>
                                        <p:cTn id="110" fill="hold"/>
                                        <p:tgtEl>
                                          <p:spTgt spid="790"/>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grpId="35" nodeType="clickEffect">
                                  <p:stCondLst>
                                    <p:cond delay="0"/>
                                  </p:stCondLst>
                                  <p:iterate>
                                    <p:tmAbs val="0"/>
                                  </p:iterate>
                                  <p:childTnLst>
                                    <p:set>
                                      <p:cBhvr>
                                        <p:cTn id="114" fill="hold"/>
                                        <p:tgtEl>
                                          <p:spTgt spid="866"/>
                                        </p:tgtEl>
                                        <p:attrNameLst>
                                          <p:attrName>style.visibility</p:attrName>
                                        </p:attrNameLst>
                                      </p:cBhvr>
                                      <p:to>
                                        <p:strVal val="visible"/>
                                      </p:to>
                                    </p:set>
                                  </p:childTnLst>
                                </p:cTn>
                              </p:par>
                            </p:childTnLst>
                          </p:cTn>
                        </p:par>
                        <p:par>
                          <p:cTn id="115" fill="hold">
                            <p:stCondLst>
                              <p:cond delay="0"/>
                            </p:stCondLst>
                            <p:childTnLst>
                              <p:par>
                                <p:cTn id="116" presetID="1" presetClass="entr" presetSubtype="0" fill="hold" grpId="36" nodeType="afterEffect">
                                  <p:stCondLst>
                                    <p:cond delay="0"/>
                                  </p:stCondLst>
                                  <p:iterate>
                                    <p:tmAbs val="0"/>
                                  </p:iterate>
                                  <p:childTnLst>
                                    <p:set>
                                      <p:cBhvr>
                                        <p:cTn id="117" fill="hold"/>
                                        <p:tgtEl>
                                          <p:spTgt spid="794"/>
                                        </p:tgtEl>
                                        <p:attrNameLst>
                                          <p:attrName>style.visibility</p:attrName>
                                        </p:attrNameLst>
                                      </p:cBhvr>
                                      <p:to>
                                        <p:strVal val="visible"/>
                                      </p:to>
                                    </p:set>
                                  </p:childTnLst>
                                </p:cTn>
                              </p:par>
                            </p:childTnLst>
                          </p:cTn>
                        </p:par>
                        <p:par>
                          <p:cTn id="118" fill="hold">
                            <p:stCondLst>
                              <p:cond delay="0"/>
                            </p:stCondLst>
                            <p:childTnLst>
                              <p:par>
                                <p:cTn id="119" presetID="1" presetClass="entr" presetSubtype="0" fill="hold" grpId="37" nodeType="afterEffect">
                                  <p:stCondLst>
                                    <p:cond delay="0"/>
                                  </p:stCondLst>
                                  <p:iterate>
                                    <p:tmAbs val="0"/>
                                  </p:iterate>
                                  <p:childTnLst>
                                    <p:set>
                                      <p:cBhvr>
                                        <p:cTn id="120" fill="hold"/>
                                        <p:tgtEl>
                                          <p:spTgt spid="795"/>
                                        </p:tgtEl>
                                        <p:attrNameLst>
                                          <p:attrName>style.visibility</p:attrName>
                                        </p:attrNameLst>
                                      </p:cBhvr>
                                      <p:to>
                                        <p:strVal val="visible"/>
                                      </p:to>
                                    </p:set>
                                  </p:childTnLst>
                                </p:cTn>
                              </p:par>
                            </p:childTnLst>
                          </p:cTn>
                        </p:par>
                        <p:par>
                          <p:cTn id="121" fill="hold">
                            <p:stCondLst>
                              <p:cond delay="0"/>
                            </p:stCondLst>
                            <p:childTnLst>
                              <p:par>
                                <p:cTn id="122" presetID="1" presetClass="entr" presetSubtype="0" fill="hold" grpId="38" nodeType="afterEffect">
                                  <p:stCondLst>
                                    <p:cond delay="0"/>
                                  </p:stCondLst>
                                  <p:iterate>
                                    <p:tmAbs val="0"/>
                                  </p:iterate>
                                  <p:childTnLst>
                                    <p:set>
                                      <p:cBhvr>
                                        <p:cTn id="123" fill="hold"/>
                                        <p:tgtEl>
                                          <p:spTgt spid="793"/>
                                        </p:tgtEl>
                                        <p:attrNameLst>
                                          <p:attrName>style.visibility</p:attrName>
                                        </p:attrNameLst>
                                      </p:cBhvr>
                                      <p:to>
                                        <p:strVal val="visible"/>
                                      </p:to>
                                    </p:set>
                                  </p:childTnLst>
                                </p:cTn>
                              </p:par>
                            </p:childTnLst>
                          </p:cTn>
                        </p:par>
                      </p:childTnLst>
                    </p:cTn>
                  </p:par>
                  <p:par>
                    <p:cTn id="124" fill="hold">
                      <p:stCondLst>
                        <p:cond delay="indefinite"/>
                      </p:stCondLst>
                      <p:childTnLst>
                        <p:par>
                          <p:cTn id="125" fill="hold">
                            <p:stCondLst>
                              <p:cond delay="0"/>
                            </p:stCondLst>
                            <p:childTnLst>
                              <p:par>
                                <p:cTn id="126" presetID="1" presetClass="entr" presetSubtype="0" fill="hold" grpId="39" nodeType="clickEffect">
                                  <p:stCondLst>
                                    <p:cond delay="0"/>
                                  </p:stCondLst>
                                  <p:iterate>
                                    <p:tmAbs val="0"/>
                                  </p:iterate>
                                  <p:childTnLst>
                                    <p:set>
                                      <p:cBhvr>
                                        <p:cTn id="127" fill="hold"/>
                                        <p:tgtEl>
                                          <p:spTgt spid="791"/>
                                        </p:tgtEl>
                                        <p:attrNameLst>
                                          <p:attrName>style.visibility</p:attrName>
                                        </p:attrNameLst>
                                      </p:cBhvr>
                                      <p:to>
                                        <p:strVal val="visible"/>
                                      </p:to>
                                    </p:set>
                                  </p:childTnLst>
                                </p:cTn>
                              </p:par>
                            </p:childTnLst>
                          </p:cTn>
                        </p:par>
                        <p:par>
                          <p:cTn id="128" fill="hold">
                            <p:stCondLst>
                              <p:cond delay="0"/>
                            </p:stCondLst>
                            <p:childTnLst>
                              <p:par>
                                <p:cTn id="129" presetID="1" presetClass="entr" presetSubtype="0" fill="hold" grpId="40" nodeType="afterEffect">
                                  <p:stCondLst>
                                    <p:cond delay="0"/>
                                  </p:stCondLst>
                                  <p:iterate>
                                    <p:tmAbs val="0"/>
                                  </p:iterate>
                                  <p:childTnLst>
                                    <p:set>
                                      <p:cBhvr>
                                        <p:cTn id="130" fill="hold"/>
                                        <p:tgtEl>
                                          <p:spTgt spid="792"/>
                                        </p:tgtEl>
                                        <p:attrNameLst>
                                          <p:attrName>style.visibility</p:attrName>
                                        </p:attrNameLst>
                                      </p:cBhvr>
                                      <p:to>
                                        <p:strVal val="visible"/>
                                      </p:to>
                                    </p:set>
                                  </p:childTnLst>
                                </p:cTn>
                              </p:par>
                            </p:childTnLst>
                          </p:cTn>
                        </p:par>
                      </p:childTnLst>
                    </p:cTn>
                  </p:par>
                  <p:par>
                    <p:cTn id="131" fill="hold">
                      <p:stCondLst>
                        <p:cond delay="indefinite"/>
                      </p:stCondLst>
                      <p:childTnLst>
                        <p:par>
                          <p:cTn id="132" fill="hold">
                            <p:stCondLst>
                              <p:cond delay="0"/>
                            </p:stCondLst>
                            <p:childTnLst>
                              <p:par>
                                <p:cTn id="133" presetID="1" presetClass="entr" presetSubtype="0" fill="hold" grpId="41" nodeType="clickEffect">
                                  <p:stCondLst>
                                    <p:cond delay="0"/>
                                  </p:stCondLst>
                                  <p:iterate>
                                    <p:tmAbs val="0"/>
                                  </p:iterate>
                                  <p:childTnLst>
                                    <p:set>
                                      <p:cBhvr>
                                        <p:cTn id="134" fill="hold"/>
                                        <p:tgtEl>
                                          <p:spTgt spid="841"/>
                                        </p:tgtEl>
                                        <p:attrNameLst>
                                          <p:attrName>style.visibility</p:attrName>
                                        </p:attrNameLst>
                                      </p:cBhvr>
                                      <p:to>
                                        <p:strVal val="visible"/>
                                      </p:to>
                                    </p:set>
                                  </p:childTnLst>
                                </p:cTn>
                              </p:par>
                            </p:childTnLst>
                          </p:cTn>
                        </p:par>
                        <p:par>
                          <p:cTn id="135" fill="hold">
                            <p:stCondLst>
                              <p:cond delay="0"/>
                            </p:stCondLst>
                            <p:childTnLst>
                              <p:par>
                                <p:cTn id="136" presetID="1" presetClass="entr" presetSubtype="0" fill="hold" grpId="42" nodeType="afterEffect">
                                  <p:stCondLst>
                                    <p:cond delay="0"/>
                                  </p:stCondLst>
                                  <p:iterate>
                                    <p:tmAbs val="0"/>
                                  </p:iterate>
                                  <p:childTnLst>
                                    <p:set>
                                      <p:cBhvr>
                                        <p:cTn id="137" fill="hold"/>
                                        <p:tgtEl>
                                          <p:spTgt spid="836"/>
                                        </p:tgtEl>
                                        <p:attrNameLst>
                                          <p:attrName>style.visibility</p:attrName>
                                        </p:attrNameLst>
                                      </p:cBhvr>
                                      <p:to>
                                        <p:strVal val="visible"/>
                                      </p:to>
                                    </p:set>
                                  </p:childTnLst>
                                </p:cTn>
                              </p:par>
                            </p:childTnLst>
                          </p:cTn>
                        </p:par>
                        <p:par>
                          <p:cTn id="138" fill="hold">
                            <p:stCondLst>
                              <p:cond delay="0"/>
                            </p:stCondLst>
                            <p:childTnLst>
                              <p:par>
                                <p:cTn id="139" presetID="1" presetClass="entr" presetSubtype="0" fill="hold" grpId="43" nodeType="afterEffect">
                                  <p:stCondLst>
                                    <p:cond delay="0"/>
                                  </p:stCondLst>
                                  <p:iterate>
                                    <p:tmAbs val="0"/>
                                  </p:iterate>
                                  <p:childTnLst>
                                    <p:set>
                                      <p:cBhvr>
                                        <p:cTn id="140" fill="hold"/>
                                        <p:tgtEl>
                                          <p:spTgt spid="797"/>
                                        </p:tgtEl>
                                        <p:attrNameLst>
                                          <p:attrName>style.visibility</p:attrName>
                                        </p:attrNameLst>
                                      </p:cBhvr>
                                      <p:to>
                                        <p:strVal val="visible"/>
                                      </p:to>
                                    </p:set>
                                  </p:childTnLst>
                                </p:cTn>
                              </p:par>
                            </p:childTnLst>
                          </p:cTn>
                        </p:par>
                        <p:par>
                          <p:cTn id="141" fill="hold">
                            <p:stCondLst>
                              <p:cond delay="0"/>
                            </p:stCondLst>
                            <p:childTnLst>
                              <p:par>
                                <p:cTn id="142" presetID="1" presetClass="entr" presetSubtype="0" fill="hold" grpId="44" nodeType="afterEffect">
                                  <p:stCondLst>
                                    <p:cond delay="0"/>
                                  </p:stCondLst>
                                  <p:iterate>
                                    <p:tmAbs val="0"/>
                                  </p:iterate>
                                  <p:childTnLst>
                                    <p:set>
                                      <p:cBhvr>
                                        <p:cTn id="143" fill="hold"/>
                                        <p:tgtEl>
                                          <p:spTgt spid="798"/>
                                        </p:tgtEl>
                                        <p:attrNameLst>
                                          <p:attrName>style.visibility</p:attrName>
                                        </p:attrNameLst>
                                      </p:cBhvr>
                                      <p:to>
                                        <p:strVal val="visible"/>
                                      </p:to>
                                    </p:set>
                                  </p:childTnLst>
                                </p:cTn>
                              </p:par>
                            </p:childTnLst>
                          </p:cTn>
                        </p:par>
                        <p:par>
                          <p:cTn id="144" fill="hold">
                            <p:stCondLst>
                              <p:cond delay="0"/>
                            </p:stCondLst>
                            <p:childTnLst>
                              <p:par>
                                <p:cTn id="145" presetID="1" presetClass="entr" presetSubtype="0" fill="hold" grpId="45" nodeType="afterEffect">
                                  <p:stCondLst>
                                    <p:cond delay="0"/>
                                  </p:stCondLst>
                                  <p:iterate>
                                    <p:tmAbs val="0"/>
                                  </p:iterate>
                                  <p:childTnLst>
                                    <p:set>
                                      <p:cBhvr>
                                        <p:cTn id="146" fill="hold"/>
                                        <p:tgtEl>
                                          <p:spTgt spid="851"/>
                                        </p:tgtEl>
                                        <p:attrNameLst>
                                          <p:attrName>style.visibility</p:attrName>
                                        </p:attrNameLst>
                                      </p:cBhvr>
                                      <p:to>
                                        <p:strVal val="visible"/>
                                      </p:to>
                                    </p:set>
                                  </p:childTnLst>
                                </p:cTn>
                              </p:par>
                            </p:childTnLst>
                          </p:cTn>
                        </p:par>
                        <p:par>
                          <p:cTn id="147" fill="hold">
                            <p:stCondLst>
                              <p:cond delay="0"/>
                            </p:stCondLst>
                            <p:childTnLst>
                              <p:par>
                                <p:cTn id="148" presetID="1" presetClass="entr" presetSubtype="0" fill="hold" grpId="46" nodeType="afterEffect">
                                  <p:stCondLst>
                                    <p:cond delay="0"/>
                                  </p:stCondLst>
                                  <p:iterate>
                                    <p:tmAbs val="0"/>
                                  </p:iterate>
                                  <p:childTnLst>
                                    <p:set>
                                      <p:cBhvr>
                                        <p:cTn id="149" fill="hold"/>
                                        <p:tgtEl>
                                          <p:spTgt spid="796"/>
                                        </p:tgtEl>
                                        <p:attrNameLst>
                                          <p:attrName>style.visibility</p:attrName>
                                        </p:attrNameLst>
                                      </p:cBhvr>
                                      <p:to>
                                        <p:strVal val="visible"/>
                                      </p:to>
                                    </p:set>
                                  </p:childTnLst>
                                </p:cTn>
                              </p:par>
                            </p:childTnLst>
                          </p:cTn>
                        </p:par>
                        <p:par>
                          <p:cTn id="150" fill="hold">
                            <p:stCondLst>
                              <p:cond delay="0"/>
                            </p:stCondLst>
                            <p:childTnLst>
                              <p:par>
                                <p:cTn id="151" presetID="1" presetClass="entr" presetSubtype="0" fill="hold" grpId="47" nodeType="afterEffect">
                                  <p:stCondLst>
                                    <p:cond delay="0"/>
                                  </p:stCondLst>
                                  <p:iterate>
                                    <p:tmAbs val="0"/>
                                  </p:iterate>
                                  <p:childTnLst>
                                    <p:set>
                                      <p:cBhvr>
                                        <p:cTn id="152" fill="hold"/>
                                        <p:tgtEl>
                                          <p:spTgt spid="799"/>
                                        </p:tgtEl>
                                        <p:attrNameLst>
                                          <p:attrName>style.visibility</p:attrName>
                                        </p:attrNameLst>
                                      </p:cBhvr>
                                      <p:to>
                                        <p:strVal val="visible"/>
                                      </p:to>
                                    </p:set>
                                  </p:childTnLst>
                                </p:cTn>
                              </p:par>
                            </p:childTnLst>
                          </p:cTn>
                        </p:par>
                        <p:par>
                          <p:cTn id="153" fill="hold">
                            <p:stCondLst>
                              <p:cond delay="0"/>
                            </p:stCondLst>
                            <p:childTnLst>
                              <p:par>
                                <p:cTn id="154" presetID="1" presetClass="entr" presetSubtype="0" fill="hold" grpId="48" nodeType="afterEffect">
                                  <p:stCondLst>
                                    <p:cond delay="0"/>
                                  </p:stCondLst>
                                  <p:iterate>
                                    <p:tmAbs val="0"/>
                                  </p:iterate>
                                  <p:childTnLst>
                                    <p:set>
                                      <p:cBhvr>
                                        <p:cTn id="155" fill="hold"/>
                                        <p:tgtEl>
                                          <p:spTgt spid="801"/>
                                        </p:tgtEl>
                                        <p:attrNameLst>
                                          <p:attrName>style.visibility</p:attrName>
                                        </p:attrNameLst>
                                      </p:cBhvr>
                                      <p:to>
                                        <p:strVal val="visible"/>
                                      </p:to>
                                    </p:set>
                                  </p:childTnLst>
                                </p:cTn>
                              </p:par>
                            </p:childTnLst>
                          </p:cTn>
                        </p:par>
                        <p:par>
                          <p:cTn id="156" fill="hold">
                            <p:stCondLst>
                              <p:cond delay="0"/>
                            </p:stCondLst>
                            <p:childTnLst>
                              <p:par>
                                <p:cTn id="157" presetID="1" presetClass="entr" presetSubtype="0" fill="hold" grpId="49" nodeType="afterEffect">
                                  <p:stCondLst>
                                    <p:cond delay="0"/>
                                  </p:stCondLst>
                                  <p:iterate>
                                    <p:tmAbs val="0"/>
                                  </p:iterate>
                                  <p:childTnLst>
                                    <p:set>
                                      <p:cBhvr>
                                        <p:cTn id="158" fill="hold"/>
                                        <p:tgtEl>
                                          <p:spTgt spid="802"/>
                                        </p:tgtEl>
                                        <p:attrNameLst>
                                          <p:attrName>style.visibility</p:attrName>
                                        </p:attrNameLst>
                                      </p:cBhvr>
                                      <p:to>
                                        <p:strVal val="visible"/>
                                      </p:to>
                                    </p:set>
                                  </p:childTnLst>
                                </p:cTn>
                              </p:par>
                            </p:childTnLst>
                          </p:cTn>
                        </p:par>
                        <p:par>
                          <p:cTn id="159" fill="hold">
                            <p:stCondLst>
                              <p:cond delay="0"/>
                            </p:stCondLst>
                            <p:childTnLst>
                              <p:par>
                                <p:cTn id="160" presetID="1" presetClass="entr" presetSubtype="0" fill="hold" grpId="50" nodeType="afterEffect">
                                  <p:stCondLst>
                                    <p:cond delay="0"/>
                                  </p:stCondLst>
                                  <p:iterate>
                                    <p:tmAbs val="0"/>
                                  </p:iterate>
                                  <p:childTnLst>
                                    <p:set>
                                      <p:cBhvr>
                                        <p:cTn id="161" fill="hold"/>
                                        <p:tgtEl>
                                          <p:spTgt spid="845"/>
                                        </p:tgtEl>
                                        <p:attrNameLst>
                                          <p:attrName>style.visibility</p:attrName>
                                        </p:attrNameLst>
                                      </p:cBhvr>
                                      <p:to>
                                        <p:strVal val="visible"/>
                                      </p:to>
                                    </p:set>
                                  </p:childTnLst>
                                </p:cTn>
                              </p:par>
                            </p:childTnLst>
                          </p:cTn>
                        </p:par>
                      </p:childTnLst>
                    </p:cTn>
                  </p:par>
                  <p:par>
                    <p:cTn id="162" fill="hold">
                      <p:stCondLst>
                        <p:cond delay="indefinite"/>
                      </p:stCondLst>
                      <p:childTnLst>
                        <p:par>
                          <p:cTn id="163" fill="hold">
                            <p:stCondLst>
                              <p:cond delay="0"/>
                            </p:stCondLst>
                            <p:childTnLst>
                              <p:par>
                                <p:cTn id="164" presetID="1" presetClass="entr" presetSubtype="0" fill="hold" grpId="51" nodeType="clickEffect">
                                  <p:stCondLst>
                                    <p:cond delay="0"/>
                                  </p:stCondLst>
                                  <p:iterate>
                                    <p:tmAbs val="0"/>
                                  </p:iterate>
                                  <p:childTnLst>
                                    <p:set>
                                      <p:cBhvr>
                                        <p:cTn id="165" fill="hold"/>
                                        <p:tgtEl>
                                          <p:spTgt spid="868"/>
                                        </p:tgtEl>
                                        <p:attrNameLst>
                                          <p:attrName>style.visibility</p:attrName>
                                        </p:attrNameLst>
                                      </p:cBhvr>
                                      <p:to>
                                        <p:strVal val="visible"/>
                                      </p:to>
                                    </p:set>
                                  </p:childTnLst>
                                </p:cTn>
                              </p:par>
                            </p:childTnLst>
                          </p:cTn>
                        </p:par>
                        <p:par>
                          <p:cTn id="166" fill="hold">
                            <p:stCondLst>
                              <p:cond delay="0"/>
                            </p:stCondLst>
                            <p:childTnLst>
                              <p:par>
                                <p:cTn id="167" presetID="1" presetClass="entr" presetSubtype="0" fill="hold" grpId="52" nodeType="afterEffect">
                                  <p:stCondLst>
                                    <p:cond delay="0"/>
                                  </p:stCondLst>
                                  <p:iterate>
                                    <p:tmAbs val="0"/>
                                  </p:iterate>
                                  <p:childTnLst>
                                    <p:set>
                                      <p:cBhvr>
                                        <p:cTn id="168" fill="hold"/>
                                        <p:tgtEl>
                                          <p:spTgt spid="867"/>
                                        </p:tgtEl>
                                        <p:attrNameLst>
                                          <p:attrName>style.visibility</p:attrName>
                                        </p:attrNameLst>
                                      </p:cBhvr>
                                      <p:to>
                                        <p:strVal val="visible"/>
                                      </p:to>
                                    </p:set>
                                  </p:childTnLst>
                                </p:cTn>
                              </p:par>
                            </p:childTnLst>
                          </p:cTn>
                        </p:par>
                        <p:par>
                          <p:cTn id="169" fill="hold">
                            <p:stCondLst>
                              <p:cond delay="0"/>
                            </p:stCondLst>
                            <p:childTnLst>
                              <p:par>
                                <p:cTn id="170" presetID="1" presetClass="entr" presetSubtype="0" fill="hold" grpId="53" nodeType="afterEffect">
                                  <p:stCondLst>
                                    <p:cond delay="0"/>
                                  </p:stCondLst>
                                  <p:iterate>
                                    <p:tmAbs val="0"/>
                                  </p:iterate>
                                  <p:childTnLst>
                                    <p:set>
                                      <p:cBhvr>
                                        <p:cTn id="171" fill="hold"/>
                                        <p:tgtEl>
                                          <p:spTgt spid="800"/>
                                        </p:tgtEl>
                                        <p:attrNameLst>
                                          <p:attrName>style.visibility</p:attrName>
                                        </p:attrNameLst>
                                      </p:cBhvr>
                                      <p:to>
                                        <p:strVal val="visible"/>
                                      </p:to>
                                    </p:set>
                                  </p:childTnLst>
                                </p:cTn>
                              </p:par>
                            </p:childTnLst>
                          </p:cTn>
                        </p:par>
                        <p:par>
                          <p:cTn id="172" fill="hold">
                            <p:stCondLst>
                              <p:cond delay="0"/>
                            </p:stCondLst>
                            <p:childTnLst>
                              <p:par>
                                <p:cTn id="173" presetID="1" presetClass="entr" presetSubtype="0" fill="hold" grpId="54" nodeType="afterEffect">
                                  <p:stCondLst>
                                    <p:cond delay="0"/>
                                  </p:stCondLst>
                                  <p:iterate>
                                    <p:tmAbs val="0"/>
                                  </p:iterate>
                                  <p:childTnLst>
                                    <p:set>
                                      <p:cBhvr>
                                        <p:cTn id="174" fill="hold"/>
                                        <p:tgtEl>
                                          <p:spTgt spid="803"/>
                                        </p:tgtEl>
                                        <p:attrNameLst>
                                          <p:attrName>style.visibility</p:attrName>
                                        </p:attrNameLst>
                                      </p:cBhvr>
                                      <p:to>
                                        <p:strVal val="visible"/>
                                      </p:to>
                                    </p:set>
                                  </p:childTnLst>
                                </p:cTn>
                              </p:par>
                            </p:childTnLst>
                          </p:cTn>
                        </p:par>
                        <p:par>
                          <p:cTn id="175" fill="hold">
                            <p:stCondLst>
                              <p:cond delay="0"/>
                            </p:stCondLst>
                            <p:childTnLst>
                              <p:par>
                                <p:cTn id="176" presetID="1" presetClass="entr" presetSubtype="0" fill="hold" grpId="55" nodeType="afterEffect">
                                  <p:stCondLst>
                                    <p:cond delay="0"/>
                                  </p:stCondLst>
                                  <p:iterate>
                                    <p:tmAbs val="0"/>
                                  </p:iterate>
                                  <p:childTnLst>
                                    <p:set>
                                      <p:cBhvr>
                                        <p:cTn id="177" fill="hold"/>
                                        <p:tgtEl>
                                          <p:spTgt spid="804"/>
                                        </p:tgtEl>
                                        <p:attrNameLst>
                                          <p:attrName>style.visibility</p:attrName>
                                        </p:attrNameLst>
                                      </p:cBhvr>
                                      <p:to>
                                        <p:strVal val="visible"/>
                                      </p:to>
                                    </p:set>
                                  </p:childTnLst>
                                </p:cTn>
                              </p:par>
                            </p:childTnLst>
                          </p:cTn>
                        </p:par>
                      </p:childTnLst>
                    </p:cTn>
                  </p:par>
                  <p:par>
                    <p:cTn id="178" fill="hold">
                      <p:stCondLst>
                        <p:cond delay="indefinite"/>
                      </p:stCondLst>
                      <p:childTnLst>
                        <p:par>
                          <p:cTn id="179" fill="hold">
                            <p:stCondLst>
                              <p:cond delay="0"/>
                            </p:stCondLst>
                            <p:childTnLst>
                              <p:par>
                                <p:cTn id="180" presetID="1" presetClass="entr" presetSubtype="0" fill="hold" grpId="56" nodeType="clickEffect">
                                  <p:stCondLst>
                                    <p:cond delay="0"/>
                                  </p:stCondLst>
                                  <p:iterate>
                                    <p:tmAbs val="0"/>
                                  </p:iterate>
                                  <p:childTnLst>
                                    <p:set>
                                      <p:cBhvr>
                                        <p:cTn id="181" fill="hold"/>
                                        <p:tgtEl>
                                          <p:spTgt spid="869"/>
                                        </p:tgtEl>
                                        <p:attrNameLst>
                                          <p:attrName>style.visibility</p:attrName>
                                        </p:attrNameLst>
                                      </p:cBhvr>
                                      <p:to>
                                        <p:strVal val="visible"/>
                                      </p:to>
                                    </p:set>
                                  </p:childTnLst>
                                </p:cTn>
                              </p:par>
                            </p:childTnLst>
                          </p:cTn>
                        </p:par>
                        <p:par>
                          <p:cTn id="182" fill="hold">
                            <p:stCondLst>
                              <p:cond delay="0"/>
                            </p:stCondLst>
                            <p:childTnLst>
                              <p:par>
                                <p:cTn id="183" presetID="1" presetClass="entr" presetSubtype="0" fill="hold" grpId="57" nodeType="afterEffect">
                                  <p:stCondLst>
                                    <p:cond delay="0"/>
                                  </p:stCondLst>
                                  <p:iterate>
                                    <p:tmAbs val="0"/>
                                  </p:iterate>
                                  <p:childTnLst>
                                    <p:set>
                                      <p:cBhvr>
                                        <p:cTn id="184" fill="hold"/>
                                        <p:tgtEl>
                                          <p:spTgt spid="807"/>
                                        </p:tgtEl>
                                        <p:attrNameLst>
                                          <p:attrName>style.visibility</p:attrName>
                                        </p:attrNameLst>
                                      </p:cBhvr>
                                      <p:to>
                                        <p:strVal val="visible"/>
                                      </p:to>
                                    </p:set>
                                  </p:childTnLst>
                                </p:cTn>
                              </p:par>
                            </p:childTnLst>
                          </p:cTn>
                        </p:par>
                        <p:par>
                          <p:cTn id="185" fill="hold">
                            <p:stCondLst>
                              <p:cond delay="0"/>
                            </p:stCondLst>
                            <p:childTnLst>
                              <p:par>
                                <p:cTn id="186" presetID="1" presetClass="entr" presetSubtype="0" fill="hold" grpId="58" nodeType="afterEffect">
                                  <p:stCondLst>
                                    <p:cond delay="0"/>
                                  </p:stCondLst>
                                  <p:iterate>
                                    <p:tmAbs val="0"/>
                                  </p:iterate>
                                  <p:childTnLst>
                                    <p:set>
                                      <p:cBhvr>
                                        <p:cTn id="187" fill="hold"/>
                                        <p:tgtEl>
                                          <p:spTgt spid="808"/>
                                        </p:tgtEl>
                                        <p:attrNameLst>
                                          <p:attrName>style.visibility</p:attrName>
                                        </p:attrNameLst>
                                      </p:cBhvr>
                                      <p:to>
                                        <p:strVal val="visible"/>
                                      </p:to>
                                    </p:set>
                                  </p:childTnLst>
                                </p:cTn>
                              </p:par>
                            </p:childTnLst>
                          </p:cTn>
                        </p:par>
                        <p:par>
                          <p:cTn id="188" fill="hold">
                            <p:stCondLst>
                              <p:cond delay="0"/>
                            </p:stCondLst>
                            <p:childTnLst>
                              <p:par>
                                <p:cTn id="189" presetID="1" presetClass="entr" presetSubtype="0" fill="hold" grpId="59" nodeType="afterEffect">
                                  <p:stCondLst>
                                    <p:cond delay="0"/>
                                  </p:stCondLst>
                                  <p:iterate>
                                    <p:tmAbs val="0"/>
                                  </p:iterate>
                                  <p:childTnLst>
                                    <p:set>
                                      <p:cBhvr>
                                        <p:cTn id="190" fill="hold"/>
                                        <p:tgtEl>
                                          <p:spTgt spid="809"/>
                                        </p:tgtEl>
                                        <p:attrNameLst>
                                          <p:attrName>style.visibility</p:attrName>
                                        </p:attrNameLst>
                                      </p:cBhvr>
                                      <p:to>
                                        <p:strVal val="visible"/>
                                      </p:to>
                                    </p:set>
                                  </p:childTnLst>
                                </p:cTn>
                              </p:par>
                            </p:childTnLst>
                          </p:cTn>
                        </p:par>
                        <p:par>
                          <p:cTn id="191" fill="hold">
                            <p:stCondLst>
                              <p:cond delay="0"/>
                            </p:stCondLst>
                            <p:childTnLst>
                              <p:par>
                                <p:cTn id="192" presetID="1" presetClass="entr" presetSubtype="0" fill="hold" grpId="60" nodeType="afterEffect">
                                  <p:stCondLst>
                                    <p:cond delay="0"/>
                                  </p:stCondLst>
                                  <p:iterate>
                                    <p:tmAbs val="0"/>
                                  </p:iterate>
                                  <p:childTnLst>
                                    <p:set>
                                      <p:cBhvr>
                                        <p:cTn id="193" fill="hold"/>
                                        <p:tgtEl>
                                          <p:spTgt spid="810"/>
                                        </p:tgtEl>
                                        <p:attrNameLst>
                                          <p:attrName>style.visibility</p:attrName>
                                        </p:attrNameLst>
                                      </p:cBhvr>
                                      <p:to>
                                        <p:strVal val="visible"/>
                                      </p:to>
                                    </p:set>
                                  </p:childTnLst>
                                </p:cTn>
                              </p:par>
                            </p:childTnLst>
                          </p:cTn>
                        </p:par>
                        <p:par>
                          <p:cTn id="194" fill="hold">
                            <p:stCondLst>
                              <p:cond delay="0"/>
                            </p:stCondLst>
                            <p:childTnLst>
                              <p:par>
                                <p:cTn id="195" presetID="1" presetClass="entr" presetSubtype="0" fill="hold" grpId="61" nodeType="afterEffect">
                                  <p:stCondLst>
                                    <p:cond delay="0"/>
                                  </p:stCondLst>
                                  <p:iterate>
                                    <p:tmAbs val="0"/>
                                  </p:iterate>
                                  <p:childTnLst>
                                    <p:set>
                                      <p:cBhvr>
                                        <p:cTn id="196" fill="hold"/>
                                        <p:tgtEl>
                                          <p:spTgt spid="811"/>
                                        </p:tgtEl>
                                        <p:attrNameLst>
                                          <p:attrName>style.visibility</p:attrName>
                                        </p:attrNameLst>
                                      </p:cBhvr>
                                      <p:to>
                                        <p:strVal val="visible"/>
                                      </p:to>
                                    </p:set>
                                  </p:childTnLst>
                                </p:cTn>
                              </p:par>
                            </p:childTnLst>
                          </p:cTn>
                        </p:par>
                        <p:par>
                          <p:cTn id="197" fill="hold">
                            <p:stCondLst>
                              <p:cond delay="0"/>
                            </p:stCondLst>
                            <p:childTnLst>
                              <p:par>
                                <p:cTn id="198" presetID="1" presetClass="entr" presetSubtype="0" fill="hold" grpId="62" nodeType="afterEffect">
                                  <p:stCondLst>
                                    <p:cond delay="0"/>
                                  </p:stCondLst>
                                  <p:iterate>
                                    <p:tmAbs val="0"/>
                                  </p:iterate>
                                  <p:childTnLst>
                                    <p:set>
                                      <p:cBhvr>
                                        <p:cTn id="199" fill="hold"/>
                                        <p:tgtEl>
                                          <p:spTgt spid="812"/>
                                        </p:tgtEl>
                                        <p:attrNameLst>
                                          <p:attrName>style.visibility</p:attrName>
                                        </p:attrNameLst>
                                      </p:cBhvr>
                                      <p:to>
                                        <p:strVal val="visible"/>
                                      </p:to>
                                    </p:set>
                                  </p:childTnLst>
                                </p:cTn>
                              </p:par>
                            </p:childTnLst>
                          </p:cTn>
                        </p:par>
                      </p:childTnLst>
                    </p:cTn>
                  </p:par>
                  <p:par>
                    <p:cTn id="200" fill="hold">
                      <p:stCondLst>
                        <p:cond delay="indefinite"/>
                      </p:stCondLst>
                      <p:childTnLst>
                        <p:par>
                          <p:cTn id="201" fill="hold">
                            <p:stCondLst>
                              <p:cond delay="0"/>
                            </p:stCondLst>
                            <p:childTnLst>
                              <p:par>
                                <p:cTn id="202" presetID="1" presetClass="entr" presetSubtype="0" fill="hold" grpId="63" nodeType="clickEffect">
                                  <p:stCondLst>
                                    <p:cond delay="0"/>
                                  </p:stCondLst>
                                  <p:iterate>
                                    <p:tmAbs val="0"/>
                                  </p:iterate>
                                  <p:childTnLst>
                                    <p:set>
                                      <p:cBhvr>
                                        <p:cTn id="203" fill="hold"/>
                                        <p:tgtEl>
                                          <p:spTgt spid="852"/>
                                        </p:tgtEl>
                                        <p:attrNameLst>
                                          <p:attrName>style.visibility</p:attrName>
                                        </p:attrNameLst>
                                      </p:cBhvr>
                                      <p:to>
                                        <p:strVal val="visible"/>
                                      </p:to>
                                    </p:set>
                                  </p:childTnLst>
                                </p:cTn>
                              </p:par>
                            </p:childTnLst>
                          </p:cTn>
                        </p:par>
                        <p:par>
                          <p:cTn id="204" fill="hold">
                            <p:stCondLst>
                              <p:cond delay="0"/>
                            </p:stCondLst>
                            <p:childTnLst>
                              <p:par>
                                <p:cTn id="205" presetID="1" presetClass="entr" presetSubtype="0" fill="hold" grpId="64" nodeType="afterEffect">
                                  <p:stCondLst>
                                    <p:cond delay="0"/>
                                  </p:stCondLst>
                                  <p:iterate>
                                    <p:tmAbs val="0"/>
                                  </p:iterate>
                                  <p:childTnLst>
                                    <p:set>
                                      <p:cBhvr>
                                        <p:cTn id="206" fill="hold"/>
                                        <p:tgtEl>
                                          <p:spTgt spid="870"/>
                                        </p:tgtEl>
                                        <p:attrNameLst>
                                          <p:attrName>style.visibility</p:attrName>
                                        </p:attrNameLst>
                                      </p:cBhvr>
                                      <p:to>
                                        <p:strVal val="visible"/>
                                      </p:to>
                                    </p:set>
                                  </p:childTnLst>
                                </p:cTn>
                              </p:par>
                            </p:childTnLst>
                          </p:cTn>
                        </p:par>
                        <p:par>
                          <p:cTn id="207" fill="hold">
                            <p:stCondLst>
                              <p:cond delay="0"/>
                            </p:stCondLst>
                            <p:childTnLst>
                              <p:par>
                                <p:cTn id="208" presetID="1" presetClass="entr" presetSubtype="0" fill="hold" grpId="65" nodeType="afterEffect">
                                  <p:stCondLst>
                                    <p:cond delay="0"/>
                                  </p:stCondLst>
                                  <p:iterate>
                                    <p:tmAbs val="0"/>
                                  </p:iterate>
                                  <p:childTnLst>
                                    <p:set>
                                      <p:cBhvr>
                                        <p:cTn id="209" fill="hold"/>
                                        <p:tgtEl>
                                          <p:spTgt spid="853"/>
                                        </p:tgtEl>
                                        <p:attrNameLst>
                                          <p:attrName>style.visibility</p:attrName>
                                        </p:attrNameLst>
                                      </p:cBhvr>
                                      <p:to>
                                        <p:strVal val="visible"/>
                                      </p:to>
                                    </p:set>
                                  </p:childTnLst>
                                </p:cTn>
                              </p:par>
                            </p:childTnLst>
                          </p:cTn>
                        </p:par>
                        <p:par>
                          <p:cTn id="210" fill="hold">
                            <p:stCondLst>
                              <p:cond delay="0"/>
                            </p:stCondLst>
                            <p:childTnLst>
                              <p:par>
                                <p:cTn id="211" presetID="1" presetClass="entr" presetSubtype="0" fill="hold" grpId="66" nodeType="afterEffect">
                                  <p:stCondLst>
                                    <p:cond delay="0"/>
                                  </p:stCondLst>
                                  <p:iterate>
                                    <p:tmAbs val="0"/>
                                  </p:iterate>
                                  <p:childTnLst>
                                    <p:set>
                                      <p:cBhvr>
                                        <p:cTn id="212" fill="hold"/>
                                        <p:tgtEl>
                                          <p:spTgt spid="806"/>
                                        </p:tgtEl>
                                        <p:attrNameLst>
                                          <p:attrName>style.visibility</p:attrName>
                                        </p:attrNameLst>
                                      </p:cBhvr>
                                      <p:to>
                                        <p:strVal val="visible"/>
                                      </p:to>
                                    </p:set>
                                  </p:childTnLst>
                                </p:cTn>
                              </p:par>
                            </p:childTnLst>
                          </p:cTn>
                        </p:par>
                      </p:childTnLst>
                    </p:cTn>
                  </p:par>
                  <p:par>
                    <p:cTn id="213" fill="hold">
                      <p:stCondLst>
                        <p:cond delay="indefinite"/>
                      </p:stCondLst>
                      <p:childTnLst>
                        <p:par>
                          <p:cTn id="214" fill="hold">
                            <p:stCondLst>
                              <p:cond delay="0"/>
                            </p:stCondLst>
                            <p:childTnLst>
                              <p:par>
                                <p:cTn id="215" presetID="1" presetClass="entr" presetSubtype="0" fill="hold" grpId="67" nodeType="clickEffect">
                                  <p:stCondLst>
                                    <p:cond delay="0"/>
                                  </p:stCondLst>
                                  <p:iterate>
                                    <p:tmAbs val="0"/>
                                  </p:iterate>
                                  <p:childTnLst>
                                    <p:set>
                                      <p:cBhvr>
                                        <p:cTn id="216" fill="hold"/>
                                        <p:tgtEl>
                                          <p:spTgt spid="854"/>
                                        </p:tgtEl>
                                        <p:attrNameLst>
                                          <p:attrName>style.visibility</p:attrName>
                                        </p:attrNameLst>
                                      </p:cBhvr>
                                      <p:to>
                                        <p:strVal val="visible"/>
                                      </p:to>
                                    </p:set>
                                  </p:childTnLst>
                                </p:cTn>
                              </p:par>
                            </p:childTnLst>
                          </p:cTn>
                        </p:par>
                        <p:par>
                          <p:cTn id="217" fill="hold">
                            <p:stCondLst>
                              <p:cond delay="0"/>
                            </p:stCondLst>
                            <p:childTnLst>
                              <p:par>
                                <p:cTn id="218" presetID="1" presetClass="entr" presetSubtype="0" fill="hold" grpId="68" nodeType="afterEffect">
                                  <p:stCondLst>
                                    <p:cond delay="0"/>
                                  </p:stCondLst>
                                  <p:iterate>
                                    <p:tmAbs val="0"/>
                                  </p:iterate>
                                  <p:childTnLst>
                                    <p:set>
                                      <p:cBhvr>
                                        <p:cTn id="219" fill="hold"/>
                                        <p:tgtEl>
                                          <p:spTgt spid="805"/>
                                        </p:tgtEl>
                                        <p:attrNameLst>
                                          <p:attrName>style.visibility</p:attrName>
                                        </p:attrNameLst>
                                      </p:cBhvr>
                                      <p:to>
                                        <p:strVal val="visible"/>
                                      </p:to>
                                    </p:set>
                                  </p:childTnLst>
                                </p:cTn>
                              </p:par>
                            </p:childTnLst>
                          </p:cTn>
                        </p:par>
                      </p:childTnLst>
                    </p:cTn>
                  </p:par>
                  <p:par>
                    <p:cTn id="220" fill="hold">
                      <p:stCondLst>
                        <p:cond delay="indefinite"/>
                      </p:stCondLst>
                      <p:childTnLst>
                        <p:par>
                          <p:cTn id="221" fill="hold">
                            <p:stCondLst>
                              <p:cond delay="0"/>
                            </p:stCondLst>
                            <p:childTnLst>
                              <p:par>
                                <p:cTn id="222" presetID="1" presetClass="entr" presetSubtype="0" fill="hold" grpId="69" nodeType="clickEffect">
                                  <p:stCondLst>
                                    <p:cond delay="0"/>
                                  </p:stCondLst>
                                  <p:iterate>
                                    <p:tmAbs val="0"/>
                                  </p:iterate>
                                  <p:childTnLst>
                                    <p:set>
                                      <p:cBhvr>
                                        <p:cTn id="223" fill="hold"/>
                                        <p:tgtEl>
                                          <p:spTgt spid="842"/>
                                        </p:tgtEl>
                                        <p:attrNameLst>
                                          <p:attrName>style.visibility</p:attrName>
                                        </p:attrNameLst>
                                      </p:cBhvr>
                                      <p:to>
                                        <p:strVal val="visible"/>
                                      </p:to>
                                    </p:set>
                                  </p:childTnLst>
                                </p:cTn>
                              </p:par>
                            </p:childTnLst>
                          </p:cTn>
                        </p:par>
                        <p:par>
                          <p:cTn id="224" fill="hold">
                            <p:stCondLst>
                              <p:cond delay="0"/>
                            </p:stCondLst>
                            <p:childTnLst>
                              <p:par>
                                <p:cTn id="225" presetID="1" presetClass="entr" presetSubtype="0" fill="hold" grpId="70" nodeType="afterEffect">
                                  <p:stCondLst>
                                    <p:cond delay="0"/>
                                  </p:stCondLst>
                                  <p:iterate>
                                    <p:tmAbs val="0"/>
                                  </p:iterate>
                                  <p:childTnLst>
                                    <p:set>
                                      <p:cBhvr>
                                        <p:cTn id="226" fill="hold"/>
                                        <p:tgtEl>
                                          <p:spTgt spid="837"/>
                                        </p:tgtEl>
                                        <p:attrNameLst>
                                          <p:attrName>style.visibility</p:attrName>
                                        </p:attrNameLst>
                                      </p:cBhvr>
                                      <p:to>
                                        <p:strVal val="visible"/>
                                      </p:to>
                                    </p:set>
                                  </p:childTnLst>
                                </p:cTn>
                              </p:par>
                            </p:childTnLst>
                          </p:cTn>
                        </p:par>
                        <p:par>
                          <p:cTn id="227" fill="hold">
                            <p:stCondLst>
                              <p:cond delay="0"/>
                            </p:stCondLst>
                            <p:childTnLst>
                              <p:par>
                                <p:cTn id="228" presetID="1" presetClass="entr" presetSubtype="0" fill="hold" grpId="71" nodeType="afterEffect">
                                  <p:stCondLst>
                                    <p:cond delay="0"/>
                                  </p:stCondLst>
                                  <p:iterate>
                                    <p:tmAbs val="0"/>
                                  </p:iterate>
                                  <p:childTnLst>
                                    <p:set>
                                      <p:cBhvr>
                                        <p:cTn id="229" fill="hold"/>
                                        <p:tgtEl>
                                          <p:spTgt spid="814"/>
                                        </p:tgtEl>
                                        <p:attrNameLst>
                                          <p:attrName>style.visibility</p:attrName>
                                        </p:attrNameLst>
                                      </p:cBhvr>
                                      <p:to>
                                        <p:strVal val="visible"/>
                                      </p:to>
                                    </p:set>
                                  </p:childTnLst>
                                </p:cTn>
                              </p:par>
                            </p:childTnLst>
                          </p:cTn>
                        </p:par>
                        <p:par>
                          <p:cTn id="230" fill="hold">
                            <p:stCondLst>
                              <p:cond delay="0"/>
                            </p:stCondLst>
                            <p:childTnLst>
                              <p:par>
                                <p:cTn id="231" presetID="1" presetClass="entr" presetSubtype="0" fill="hold" grpId="72" nodeType="afterEffect">
                                  <p:stCondLst>
                                    <p:cond delay="0"/>
                                  </p:stCondLst>
                                  <p:iterate>
                                    <p:tmAbs val="0"/>
                                  </p:iterate>
                                  <p:childTnLst>
                                    <p:set>
                                      <p:cBhvr>
                                        <p:cTn id="232" fill="hold"/>
                                        <p:tgtEl>
                                          <p:spTgt spid="815"/>
                                        </p:tgtEl>
                                        <p:attrNameLst>
                                          <p:attrName>style.visibility</p:attrName>
                                        </p:attrNameLst>
                                      </p:cBhvr>
                                      <p:to>
                                        <p:strVal val="visible"/>
                                      </p:to>
                                    </p:set>
                                  </p:childTnLst>
                                </p:cTn>
                              </p:par>
                            </p:childTnLst>
                          </p:cTn>
                        </p:par>
                        <p:par>
                          <p:cTn id="233" fill="hold">
                            <p:stCondLst>
                              <p:cond delay="0"/>
                            </p:stCondLst>
                            <p:childTnLst>
                              <p:par>
                                <p:cTn id="234" presetID="1" presetClass="entr" presetSubtype="0" fill="hold" grpId="73" nodeType="afterEffect">
                                  <p:stCondLst>
                                    <p:cond delay="0"/>
                                  </p:stCondLst>
                                  <p:iterate>
                                    <p:tmAbs val="0"/>
                                  </p:iterate>
                                  <p:childTnLst>
                                    <p:set>
                                      <p:cBhvr>
                                        <p:cTn id="235" fill="hold"/>
                                        <p:tgtEl>
                                          <p:spTgt spid="849"/>
                                        </p:tgtEl>
                                        <p:attrNameLst>
                                          <p:attrName>style.visibility</p:attrName>
                                        </p:attrNameLst>
                                      </p:cBhvr>
                                      <p:to>
                                        <p:strVal val="visible"/>
                                      </p:to>
                                    </p:set>
                                  </p:childTnLst>
                                </p:cTn>
                              </p:par>
                            </p:childTnLst>
                          </p:cTn>
                        </p:par>
                        <p:par>
                          <p:cTn id="236" fill="hold">
                            <p:stCondLst>
                              <p:cond delay="0"/>
                            </p:stCondLst>
                            <p:childTnLst>
                              <p:par>
                                <p:cTn id="237" presetID="1" presetClass="entr" presetSubtype="0" fill="hold" grpId="74" nodeType="afterEffect">
                                  <p:stCondLst>
                                    <p:cond delay="0"/>
                                  </p:stCondLst>
                                  <p:iterate>
                                    <p:tmAbs val="0"/>
                                  </p:iterate>
                                  <p:childTnLst>
                                    <p:set>
                                      <p:cBhvr>
                                        <p:cTn id="238" fill="hold"/>
                                        <p:tgtEl>
                                          <p:spTgt spid="813"/>
                                        </p:tgtEl>
                                        <p:attrNameLst>
                                          <p:attrName>style.visibility</p:attrName>
                                        </p:attrNameLst>
                                      </p:cBhvr>
                                      <p:to>
                                        <p:strVal val="visible"/>
                                      </p:to>
                                    </p:set>
                                  </p:childTnLst>
                                </p:cTn>
                              </p:par>
                            </p:childTnLst>
                          </p:cTn>
                        </p:par>
                        <p:par>
                          <p:cTn id="239" fill="hold">
                            <p:stCondLst>
                              <p:cond delay="0"/>
                            </p:stCondLst>
                            <p:childTnLst>
                              <p:par>
                                <p:cTn id="240" presetID="1" presetClass="entr" presetSubtype="0" fill="hold" grpId="75" nodeType="afterEffect">
                                  <p:stCondLst>
                                    <p:cond delay="0"/>
                                  </p:stCondLst>
                                  <p:iterate>
                                    <p:tmAbs val="0"/>
                                  </p:iterate>
                                  <p:childTnLst>
                                    <p:set>
                                      <p:cBhvr>
                                        <p:cTn id="241" fill="hold"/>
                                        <p:tgtEl>
                                          <p:spTgt spid="818"/>
                                        </p:tgtEl>
                                        <p:attrNameLst>
                                          <p:attrName>style.visibility</p:attrName>
                                        </p:attrNameLst>
                                      </p:cBhvr>
                                      <p:to>
                                        <p:strVal val="visible"/>
                                      </p:to>
                                    </p:set>
                                  </p:childTnLst>
                                </p:cTn>
                              </p:par>
                            </p:childTnLst>
                          </p:cTn>
                        </p:par>
                        <p:par>
                          <p:cTn id="242" fill="hold">
                            <p:stCondLst>
                              <p:cond delay="0"/>
                            </p:stCondLst>
                            <p:childTnLst>
                              <p:par>
                                <p:cTn id="243" presetID="1" presetClass="entr" presetSubtype="0" fill="hold" grpId="76" nodeType="afterEffect">
                                  <p:stCondLst>
                                    <p:cond delay="0"/>
                                  </p:stCondLst>
                                  <p:iterate>
                                    <p:tmAbs val="0"/>
                                  </p:iterate>
                                  <p:childTnLst>
                                    <p:set>
                                      <p:cBhvr>
                                        <p:cTn id="244" fill="hold"/>
                                        <p:tgtEl>
                                          <p:spTgt spid="816"/>
                                        </p:tgtEl>
                                        <p:attrNameLst>
                                          <p:attrName>style.visibility</p:attrName>
                                        </p:attrNameLst>
                                      </p:cBhvr>
                                      <p:to>
                                        <p:strVal val="visible"/>
                                      </p:to>
                                    </p:set>
                                  </p:childTnLst>
                                </p:cTn>
                              </p:par>
                            </p:childTnLst>
                          </p:cTn>
                        </p:par>
                        <p:par>
                          <p:cTn id="245" fill="hold">
                            <p:stCondLst>
                              <p:cond delay="0"/>
                            </p:stCondLst>
                            <p:childTnLst>
                              <p:par>
                                <p:cTn id="246" presetID="1" presetClass="entr" presetSubtype="0" fill="hold" grpId="77" nodeType="afterEffect">
                                  <p:stCondLst>
                                    <p:cond delay="0"/>
                                  </p:stCondLst>
                                  <p:iterate>
                                    <p:tmAbs val="0"/>
                                  </p:iterate>
                                  <p:childTnLst>
                                    <p:set>
                                      <p:cBhvr>
                                        <p:cTn id="247" fill="hold"/>
                                        <p:tgtEl>
                                          <p:spTgt spid="817"/>
                                        </p:tgtEl>
                                        <p:attrNameLst>
                                          <p:attrName>style.visibility</p:attrName>
                                        </p:attrNameLst>
                                      </p:cBhvr>
                                      <p:to>
                                        <p:strVal val="visible"/>
                                      </p:to>
                                    </p:set>
                                  </p:childTnLst>
                                </p:cTn>
                              </p:par>
                            </p:childTnLst>
                          </p:cTn>
                        </p:par>
                        <p:par>
                          <p:cTn id="248" fill="hold">
                            <p:stCondLst>
                              <p:cond delay="0"/>
                            </p:stCondLst>
                            <p:childTnLst>
                              <p:par>
                                <p:cTn id="249" presetID="1" presetClass="entr" presetSubtype="0" fill="hold" grpId="78" nodeType="afterEffect">
                                  <p:stCondLst>
                                    <p:cond delay="0"/>
                                  </p:stCondLst>
                                  <p:iterate>
                                    <p:tmAbs val="0"/>
                                  </p:iterate>
                                  <p:childTnLst>
                                    <p:set>
                                      <p:cBhvr>
                                        <p:cTn id="250" fill="hold"/>
                                        <p:tgtEl>
                                          <p:spTgt spid="846"/>
                                        </p:tgtEl>
                                        <p:attrNameLst>
                                          <p:attrName>style.visibility</p:attrName>
                                        </p:attrNameLst>
                                      </p:cBhvr>
                                      <p:to>
                                        <p:strVal val="visible"/>
                                      </p:to>
                                    </p:set>
                                  </p:childTnLst>
                                </p:cTn>
                              </p:par>
                            </p:childTnLst>
                          </p:cTn>
                        </p:par>
                      </p:childTnLst>
                    </p:cTn>
                  </p:par>
                  <p:par>
                    <p:cTn id="251" fill="hold">
                      <p:stCondLst>
                        <p:cond delay="indefinite"/>
                      </p:stCondLst>
                      <p:childTnLst>
                        <p:par>
                          <p:cTn id="252" fill="hold">
                            <p:stCondLst>
                              <p:cond delay="0"/>
                            </p:stCondLst>
                            <p:childTnLst>
                              <p:par>
                                <p:cTn id="253" presetID="1" presetClass="entr" presetSubtype="0" fill="hold" grpId="79" nodeType="clickEffect">
                                  <p:stCondLst>
                                    <p:cond delay="0"/>
                                  </p:stCondLst>
                                  <p:iterate>
                                    <p:tmAbs val="0"/>
                                  </p:iterate>
                                  <p:childTnLst>
                                    <p:set>
                                      <p:cBhvr>
                                        <p:cTn id="254" fill="hold"/>
                                        <p:tgtEl>
                                          <p:spTgt spid="872"/>
                                        </p:tgtEl>
                                        <p:attrNameLst>
                                          <p:attrName>style.visibility</p:attrName>
                                        </p:attrNameLst>
                                      </p:cBhvr>
                                      <p:to>
                                        <p:strVal val="visible"/>
                                      </p:to>
                                    </p:set>
                                  </p:childTnLst>
                                </p:cTn>
                              </p:par>
                            </p:childTnLst>
                          </p:cTn>
                        </p:par>
                        <p:par>
                          <p:cTn id="255" fill="hold">
                            <p:stCondLst>
                              <p:cond delay="0"/>
                            </p:stCondLst>
                            <p:childTnLst>
                              <p:par>
                                <p:cTn id="256" presetID="1" presetClass="entr" presetSubtype="0" fill="hold" grpId="80" nodeType="afterEffect">
                                  <p:stCondLst>
                                    <p:cond delay="0"/>
                                  </p:stCondLst>
                                  <p:iterate>
                                    <p:tmAbs val="0"/>
                                  </p:iterate>
                                  <p:childTnLst>
                                    <p:set>
                                      <p:cBhvr>
                                        <p:cTn id="257" fill="hold"/>
                                        <p:tgtEl>
                                          <p:spTgt spid="871"/>
                                        </p:tgtEl>
                                        <p:attrNameLst>
                                          <p:attrName>style.visibility</p:attrName>
                                        </p:attrNameLst>
                                      </p:cBhvr>
                                      <p:to>
                                        <p:strVal val="visible"/>
                                      </p:to>
                                    </p:set>
                                  </p:childTnLst>
                                </p:cTn>
                              </p:par>
                            </p:childTnLst>
                          </p:cTn>
                        </p:par>
                        <p:par>
                          <p:cTn id="258" fill="hold">
                            <p:stCondLst>
                              <p:cond delay="0"/>
                            </p:stCondLst>
                            <p:childTnLst>
                              <p:par>
                                <p:cTn id="259" presetID="1" presetClass="entr" presetSubtype="0" fill="hold" grpId="81" nodeType="afterEffect">
                                  <p:stCondLst>
                                    <p:cond delay="0"/>
                                  </p:stCondLst>
                                  <p:iterate>
                                    <p:tmAbs val="0"/>
                                  </p:iterate>
                                  <p:childTnLst>
                                    <p:set>
                                      <p:cBhvr>
                                        <p:cTn id="260" fill="hold"/>
                                        <p:tgtEl>
                                          <p:spTgt spid="819"/>
                                        </p:tgtEl>
                                        <p:attrNameLst>
                                          <p:attrName>style.visibility</p:attrName>
                                        </p:attrNameLst>
                                      </p:cBhvr>
                                      <p:to>
                                        <p:strVal val="visible"/>
                                      </p:to>
                                    </p:set>
                                  </p:childTnLst>
                                </p:cTn>
                              </p:par>
                            </p:childTnLst>
                          </p:cTn>
                        </p:par>
                        <p:par>
                          <p:cTn id="261" fill="hold">
                            <p:stCondLst>
                              <p:cond delay="0"/>
                            </p:stCondLst>
                            <p:childTnLst>
                              <p:par>
                                <p:cTn id="262" presetID="1" presetClass="entr" presetSubtype="0" fill="hold" grpId="82" nodeType="afterEffect">
                                  <p:stCondLst>
                                    <p:cond delay="0"/>
                                  </p:stCondLst>
                                  <p:iterate>
                                    <p:tmAbs val="0"/>
                                  </p:iterate>
                                  <p:childTnLst>
                                    <p:set>
                                      <p:cBhvr>
                                        <p:cTn id="263" fill="hold"/>
                                        <p:tgtEl>
                                          <p:spTgt spid="834"/>
                                        </p:tgtEl>
                                        <p:attrNameLst>
                                          <p:attrName>style.visibility</p:attrName>
                                        </p:attrNameLst>
                                      </p:cBhvr>
                                      <p:to>
                                        <p:strVal val="visible"/>
                                      </p:to>
                                    </p:set>
                                  </p:childTnLst>
                                </p:cTn>
                              </p:par>
                            </p:childTnLst>
                          </p:cTn>
                        </p:par>
                        <p:par>
                          <p:cTn id="264" fill="hold">
                            <p:stCondLst>
                              <p:cond delay="0"/>
                            </p:stCondLst>
                            <p:childTnLst>
                              <p:par>
                                <p:cTn id="265" presetID="1" presetClass="entr" presetSubtype="0" fill="hold" grpId="83" nodeType="afterEffect">
                                  <p:stCondLst>
                                    <p:cond delay="0"/>
                                  </p:stCondLst>
                                  <p:iterate>
                                    <p:tmAbs val="0"/>
                                  </p:iterate>
                                  <p:childTnLst>
                                    <p:set>
                                      <p:cBhvr>
                                        <p:cTn id="266" fill="hold"/>
                                        <p:tgtEl>
                                          <p:spTgt spid="820"/>
                                        </p:tgtEl>
                                        <p:attrNameLst>
                                          <p:attrName>style.visibility</p:attrName>
                                        </p:attrNameLst>
                                      </p:cBhvr>
                                      <p:to>
                                        <p:strVal val="visible"/>
                                      </p:to>
                                    </p:set>
                                  </p:childTnLst>
                                </p:cTn>
                              </p:par>
                            </p:childTnLst>
                          </p:cTn>
                        </p:par>
                      </p:childTnLst>
                    </p:cTn>
                  </p:par>
                  <p:par>
                    <p:cTn id="267" fill="hold">
                      <p:stCondLst>
                        <p:cond delay="indefinite"/>
                      </p:stCondLst>
                      <p:childTnLst>
                        <p:par>
                          <p:cTn id="268" fill="hold">
                            <p:stCondLst>
                              <p:cond delay="0"/>
                            </p:stCondLst>
                            <p:childTnLst>
                              <p:par>
                                <p:cTn id="269" presetID="1" presetClass="entr" presetSubtype="0" fill="hold" grpId="84" nodeType="clickEffect">
                                  <p:stCondLst>
                                    <p:cond delay="0"/>
                                  </p:stCondLst>
                                  <p:iterate>
                                    <p:tmAbs val="0"/>
                                  </p:iterate>
                                  <p:childTnLst>
                                    <p:set>
                                      <p:cBhvr>
                                        <p:cTn id="270" fill="hold"/>
                                        <p:tgtEl>
                                          <p:spTgt spid="873"/>
                                        </p:tgtEl>
                                        <p:attrNameLst>
                                          <p:attrName>style.visibility</p:attrName>
                                        </p:attrNameLst>
                                      </p:cBhvr>
                                      <p:to>
                                        <p:strVal val="visible"/>
                                      </p:to>
                                    </p:set>
                                  </p:childTnLst>
                                </p:cTn>
                              </p:par>
                            </p:childTnLst>
                          </p:cTn>
                        </p:par>
                        <p:par>
                          <p:cTn id="271" fill="hold">
                            <p:stCondLst>
                              <p:cond delay="0"/>
                            </p:stCondLst>
                            <p:childTnLst>
                              <p:par>
                                <p:cTn id="272" presetID="1" presetClass="entr" presetSubtype="0" fill="hold" grpId="85" nodeType="afterEffect">
                                  <p:stCondLst>
                                    <p:cond delay="0"/>
                                  </p:stCondLst>
                                  <p:iterate>
                                    <p:tmAbs val="0"/>
                                  </p:iterate>
                                  <p:childTnLst>
                                    <p:set>
                                      <p:cBhvr>
                                        <p:cTn id="273" fill="hold"/>
                                        <p:tgtEl>
                                          <p:spTgt spid="821"/>
                                        </p:tgtEl>
                                        <p:attrNameLst>
                                          <p:attrName>style.visibility</p:attrName>
                                        </p:attrNameLst>
                                      </p:cBhvr>
                                      <p:to>
                                        <p:strVal val="visible"/>
                                      </p:to>
                                    </p:set>
                                  </p:childTnLst>
                                </p:cTn>
                              </p:par>
                            </p:childTnLst>
                          </p:cTn>
                        </p:par>
                        <p:par>
                          <p:cTn id="274" fill="hold">
                            <p:stCondLst>
                              <p:cond delay="0"/>
                            </p:stCondLst>
                            <p:childTnLst>
                              <p:par>
                                <p:cTn id="275" presetID="1" presetClass="entr" presetSubtype="0" fill="hold" grpId="86" nodeType="afterEffect">
                                  <p:stCondLst>
                                    <p:cond delay="0"/>
                                  </p:stCondLst>
                                  <p:iterate>
                                    <p:tmAbs val="0"/>
                                  </p:iterate>
                                  <p:childTnLst>
                                    <p:set>
                                      <p:cBhvr>
                                        <p:cTn id="276" fill="hold"/>
                                        <p:tgtEl>
                                          <p:spTgt spid="822"/>
                                        </p:tgtEl>
                                        <p:attrNameLst>
                                          <p:attrName>style.visibility</p:attrName>
                                        </p:attrNameLst>
                                      </p:cBhvr>
                                      <p:to>
                                        <p:strVal val="visible"/>
                                      </p:to>
                                    </p:set>
                                  </p:childTnLst>
                                </p:cTn>
                              </p:par>
                            </p:childTnLst>
                          </p:cTn>
                        </p:par>
                        <p:par>
                          <p:cTn id="277" fill="hold">
                            <p:stCondLst>
                              <p:cond delay="0"/>
                            </p:stCondLst>
                            <p:childTnLst>
                              <p:par>
                                <p:cTn id="278" presetID="1" presetClass="entr" presetSubtype="0" fill="hold" grpId="87" nodeType="afterEffect">
                                  <p:stCondLst>
                                    <p:cond delay="0"/>
                                  </p:stCondLst>
                                  <p:iterate>
                                    <p:tmAbs val="0"/>
                                  </p:iterate>
                                  <p:childTnLst>
                                    <p:set>
                                      <p:cBhvr>
                                        <p:cTn id="279" fill="hold"/>
                                        <p:tgtEl>
                                          <p:spTgt spid="848"/>
                                        </p:tgtEl>
                                        <p:attrNameLst>
                                          <p:attrName>style.visibility</p:attrName>
                                        </p:attrNameLst>
                                      </p:cBhvr>
                                      <p:to>
                                        <p:strVal val="visible"/>
                                      </p:to>
                                    </p:set>
                                  </p:childTnLst>
                                </p:cTn>
                              </p:par>
                            </p:childTnLst>
                          </p:cTn>
                        </p:par>
                        <p:par>
                          <p:cTn id="280" fill="hold">
                            <p:stCondLst>
                              <p:cond delay="0"/>
                            </p:stCondLst>
                            <p:childTnLst>
                              <p:par>
                                <p:cTn id="281" presetID="1" presetClass="entr" presetSubtype="0" fill="hold" grpId="88" nodeType="afterEffect">
                                  <p:stCondLst>
                                    <p:cond delay="0"/>
                                  </p:stCondLst>
                                  <p:iterate>
                                    <p:tmAbs val="0"/>
                                  </p:iterate>
                                  <p:childTnLst>
                                    <p:set>
                                      <p:cBhvr>
                                        <p:cTn id="282" fill="hold"/>
                                        <p:tgtEl>
                                          <p:spTgt spid="825"/>
                                        </p:tgtEl>
                                        <p:attrNameLst>
                                          <p:attrName>style.visibility</p:attrName>
                                        </p:attrNameLst>
                                      </p:cBhvr>
                                      <p:to>
                                        <p:strVal val="visible"/>
                                      </p:to>
                                    </p:set>
                                  </p:childTnLst>
                                </p:cTn>
                              </p:par>
                            </p:childTnLst>
                          </p:cTn>
                        </p:par>
                        <p:par>
                          <p:cTn id="283" fill="hold">
                            <p:stCondLst>
                              <p:cond delay="0"/>
                            </p:stCondLst>
                            <p:childTnLst>
                              <p:par>
                                <p:cTn id="284" presetID="1" presetClass="entr" presetSubtype="0" fill="hold" grpId="89" nodeType="afterEffect">
                                  <p:stCondLst>
                                    <p:cond delay="0"/>
                                  </p:stCondLst>
                                  <p:iterate>
                                    <p:tmAbs val="0"/>
                                  </p:iterate>
                                  <p:childTnLst>
                                    <p:set>
                                      <p:cBhvr>
                                        <p:cTn id="285" fill="hold"/>
                                        <p:tgtEl>
                                          <p:spTgt spid="823"/>
                                        </p:tgtEl>
                                        <p:attrNameLst>
                                          <p:attrName>style.visibility</p:attrName>
                                        </p:attrNameLst>
                                      </p:cBhvr>
                                      <p:to>
                                        <p:strVal val="visible"/>
                                      </p:to>
                                    </p:set>
                                  </p:childTnLst>
                                </p:cTn>
                              </p:par>
                            </p:childTnLst>
                          </p:cTn>
                        </p:par>
                        <p:par>
                          <p:cTn id="286" fill="hold">
                            <p:stCondLst>
                              <p:cond delay="0"/>
                            </p:stCondLst>
                            <p:childTnLst>
                              <p:par>
                                <p:cTn id="287" presetID="1" presetClass="entr" presetSubtype="0" fill="hold" grpId="90" nodeType="afterEffect">
                                  <p:stCondLst>
                                    <p:cond delay="0"/>
                                  </p:stCondLst>
                                  <p:iterate>
                                    <p:tmAbs val="0"/>
                                  </p:iterate>
                                  <p:childTnLst>
                                    <p:set>
                                      <p:cBhvr>
                                        <p:cTn id="288" fill="hold"/>
                                        <p:tgtEl>
                                          <p:spTgt spid="824"/>
                                        </p:tgtEl>
                                        <p:attrNameLst>
                                          <p:attrName>style.visibility</p:attrName>
                                        </p:attrNameLst>
                                      </p:cBhvr>
                                      <p:to>
                                        <p:strVal val="visible"/>
                                      </p:to>
                                    </p:set>
                                  </p:childTnLst>
                                </p:cTn>
                              </p:par>
                            </p:childTnLst>
                          </p:cTn>
                        </p:par>
                      </p:childTnLst>
                    </p:cTn>
                  </p:par>
                  <p:par>
                    <p:cTn id="289" fill="hold">
                      <p:stCondLst>
                        <p:cond delay="indefinite"/>
                      </p:stCondLst>
                      <p:childTnLst>
                        <p:par>
                          <p:cTn id="290" fill="hold">
                            <p:stCondLst>
                              <p:cond delay="0"/>
                            </p:stCondLst>
                            <p:childTnLst>
                              <p:par>
                                <p:cTn id="291" presetID="1" presetClass="entr" presetSubtype="0" fill="hold" grpId="91" nodeType="clickEffect">
                                  <p:stCondLst>
                                    <p:cond delay="0"/>
                                  </p:stCondLst>
                                  <p:iterate>
                                    <p:tmAbs val="0"/>
                                  </p:iterate>
                                  <p:childTnLst>
                                    <p:set>
                                      <p:cBhvr>
                                        <p:cTn id="292" fill="hold"/>
                                        <p:tgtEl>
                                          <p:spTgt spid="874"/>
                                        </p:tgtEl>
                                        <p:attrNameLst>
                                          <p:attrName>style.visibility</p:attrName>
                                        </p:attrNameLst>
                                      </p:cBhvr>
                                      <p:to>
                                        <p:strVal val="visible"/>
                                      </p:to>
                                    </p:set>
                                  </p:childTnLst>
                                </p:cTn>
                              </p:par>
                            </p:childTnLst>
                          </p:cTn>
                        </p:par>
                        <p:par>
                          <p:cTn id="293" fill="hold">
                            <p:stCondLst>
                              <p:cond delay="0"/>
                            </p:stCondLst>
                            <p:childTnLst>
                              <p:par>
                                <p:cTn id="294" presetID="1" presetClass="entr" presetSubtype="0" fill="hold" grpId="92" nodeType="afterEffect">
                                  <p:stCondLst>
                                    <p:cond delay="0"/>
                                  </p:stCondLst>
                                  <p:iterate>
                                    <p:tmAbs val="0"/>
                                  </p:iterate>
                                  <p:childTnLst>
                                    <p:set>
                                      <p:cBhvr>
                                        <p:cTn id="295" fill="hold"/>
                                        <p:tgtEl>
                                          <p:spTgt spid="826"/>
                                        </p:tgtEl>
                                        <p:attrNameLst>
                                          <p:attrName>style.visibility</p:attrName>
                                        </p:attrNameLst>
                                      </p:cBhvr>
                                      <p:to>
                                        <p:strVal val="visible"/>
                                      </p:to>
                                    </p:set>
                                  </p:childTnLst>
                                </p:cTn>
                              </p:par>
                            </p:childTnLst>
                          </p:cTn>
                        </p:par>
                        <p:par>
                          <p:cTn id="296" fill="hold">
                            <p:stCondLst>
                              <p:cond delay="0"/>
                            </p:stCondLst>
                            <p:childTnLst>
                              <p:par>
                                <p:cTn id="297" presetID="1" presetClass="entr" presetSubtype="0" fill="hold" grpId="93" nodeType="afterEffect">
                                  <p:stCondLst>
                                    <p:cond delay="0"/>
                                  </p:stCondLst>
                                  <p:iterate>
                                    <p:tmAbs val="0"/>
                                  </p:iterate>
                                  <p:childTnLst>
                                    <p:set>
                                      <p:cBhvr>
                                        <p:cTn id="298" fill="hold"/>
                                        <p:tgtEl>
                                          <p:spTgt spid="827"/>
                                        </p:tgtEl>
                                        <p:attrNameLst>
                                          <p:attrName>style.visibility</p:attrName>
                                        </p:attrNameLst>
                                      </p:cBhvr>
                                      <p:to>
                                        <p:strVal val="visible"/>
                                      </p:to>
                                    </p:set>
                                  </p:childTnLst>
                                </p:cTn>
                              </p:par>
                            </p:childTnLst>
                          </p:cTn>
                        </p:par>
                        <p:par>
                          <p:cTn id="299" fill="hold">
                            <p:stCondLst>
                              <p:cond delay="0"/>
                            </p:stCondLst>
                            <p:childTnLst>
                              <p:par>
                                <p:cTn id="300" presetID="1" presetClass="entr" presetSubtype="0" fill="hold" grpId="94" nodeType="afterEffect">
                                  <p:stCondLst>
                                    <p:cond delay="0"/>
                                  </p:stCondLst>
                                  <p:iterate>
                                    <p:tmAbs val="0"/>
                                  </p:iterate>
                                  <p:childTnLst>
                                    <p:set>
                                      <p:cBhvr>
                                        <p:cTn id="301" fill="hold"/>
                                        <p:tgtEl>
                                          <p:spTgt spid="828"/>
                                        </p:tgtEl>
                                        <p:attrNameLst>
                                          <p:attrName>style.visibility</p:attrName>
                                        </p:attrNameLst>
                                      </p:cBhvr>
                                      <p:to>
                                        <p:strVal val="visible"/>
                                      </p:to>
                                    </p:set>
                                  </p:childTnLst>
                                </p:cTn>
                              </p:par>
                            </p:childTnLst>
                          </p:cTn>
                        </p:par>
                        <p:par>
                          <p:cTn id="302" fill="hold">
                            <p:stCondLst>
                              <p:cond delay="0"/>
                            </p:stCondLst>
                            <p:childTnLst>
                              <p:par>
                                <p:cTn id="303" presetID="1" presetClass="entr" presetSubtype="0" fill="hold" grpId="95" nodeType="afterEffect">
                                  <p:stCondLst>
                                    <p:cond delay="0"/>
                                  </p:stCondLst>
                                  <p:iterate>
                                    <p:tmAbs val="0"/>
                                  </p:iterate>
                                  <p:childTnLst>
                                    <p:set>
                                      <p:cBhvr>
                                        <p:cTn id="304" fill="hold"/>
                                        <p:tgtEl>
                                          <p:spTgt spid="829"/>
                                        </p:tgtEl>
                                        <p:attrNameLst>
                                          <p:attrName>style.visibility</p:attrName>
                                        </p:attrNameLst>
                                      </p:cBhvr>
                                      <p:to>
                                        <p:strVal val="visible"/>
                                      </p:to>
                                    </p:set>
                                  </p:childTnLst>
                                </p:cTn>
                              </p:par>
                            </p:childTnLst>
                          </p:cTn>
                        </p:par>
                        <p:par>
                          <p:cTn id="305" fill="hold">
                            <p:stCondLst>
                              <p:cond delay="0"/>
                            </p:stCondLst>
                            <p:childTnLst>
                              <p:par>
                                <p:cTn id="306" presetID="1" presetClass="entr" presetSubtype="0" fill="hold" grpId="96" nodeType="afterEffect">
                                  <p:stCondLst>
                                    <p:cond delay="0"/>
                                  </p:stCondLst>
                                  <p:iterate>
                                    <p:tmAbs val="0"/>
                                  </p:iterate>
                                  <p:childTnLst>
                                    <p:set>
                                      <p:cBhvr>
                                        <p:cTn id="307" fill="hold"/>
                                        <p:tgtEl>
                                          <p:spTgt spid="830"/>
                                        </p:tgtEl>
                                        <p:attrNameLst>
                                          <p:attrName>style.visibility</p:attrName>
                                        </p:attrNameLst>
                                      </p:cBhvr>
                                      <p:to>
                                        <p:strVal val="visible"/>
                                      </p:to>
                                    </p:set>
                                  </p:childTnLst>
                                </p:cTn>
                              </p:par>
                            </p:childTnLst>
                          </p:cTn>
                        </p:par>
                        <p:par>
                          <p:cTn id="308" fill="hold">
                            <p:stCondLst>
                              <p:cond delay="0"/>
                            </p:stCondLst>
                            <p:childTnLst>
                              <p:par>
                                <p:cTn id="309" presetID="1" presetClass="entr" presetSubtype="0" fill="hold" grpId="97" nodeType="afterEffect">
                                  <p:stCondLst>
                                    <p:cond delay="0"/>
                                  </p:stCondLst>
                                  <p:iterate>
                                    <p:tmAbs val="0"/>
                                  </p:iterate>
                                  <p:childTnLst>
                                    <p:set>
                                      <p:cBhvr>
                                        <p:cTn id="310" fill="hold"/>
                                        <p:tgtEl>
                                          <p:spTgt spid="831"/>
                                        </p:tgtEl>
                                        <p:attrNameLst>
                                          <p:attrName>style.visibility</p:attrName>
                                        </p:attrNameLst>
                                      </p:cBhvr>
                                      <p:to>
                                        <p:strVal val="visible"/>
                                      </p:to>
                                    </p:set>
                                  </p:childTnLst>
                                </p:cTn>
                              </p:par>
                            </p:childTnLst>
                          </p:cTn>
                        </p:par>
                        <p:par>
                          <p:cTn id="311" fill="hold">
                            <p:stCondLst>
                              <p:cond delay="0"/>
                            </p:stCondLst>
                            <p:childTnLst>
                              <p:par>
                                <p:cTn id="312" presetID="1" presetClass="entr" presetSubtype="0" fill="hold" grpId="98" nodeType="afterEffect">
                                  <p:stCondLst>
                                    <p:cond delay="0"/>
                                  </p:stCondLst>
                                  <p:iterate>
                                    <p:tmAbs val="0"/>
                                  </p:iterate>
                                  <p:childTnLst>
                                    <p:set>
                                      <p:cBhvr>
                                        <p:cTn id="313" fill="hold"/>
                                        <p:tgtEl>
                                          <p:spTgt spid="832"/>
                                        </p:tgtEl>
                                        <p:attrNameLst>
                                          <p:attrName>style.visibility</p:attrName>
                                        </p:attrNameLst>
                                      </p:cBhvr>
                                      <p:to>
                                        <p:strVal val="visible"/>
                                      </p:to>
                                    </p:set>
                                  </p:childTnLst>
                                </p:cTn>
                              </p:par>
                            </p:childTnLst>
                          </p:cTn>
                        </p:par>
                        <p:par>
                          <p:cTn id="314" fill="hold">
                            <p:stCondLst>
                              <p:cond delay="0"/>
                            </p:stCondLst>
                            <p:childTnLst>
                              <p:par>
                                <p:cTn id="315" presetID="1" presetClass="entr" presetSubtype="0" fill="hold" grpId="99" nodeType="afterEffect">
                                  <p:stCondLst>
                                    <p:cond delay="0"/>
                                  </p:stCondLst>
                                  <p:iterate>
                                    <p:tmAbs val="0"/>
                                  </p:iterate>
                                  <p:childTnLst>
                                    <p:set>
                                      <p:cBhvr>
                                        <p:cTn id="316" fill="hold"/>
                                        <p:tgtEl>
                                          <p:spTgt spid="8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1" grpId="1" animBg="1" advAuto="0"/>
      <p:bldP spid="772" grpId="8" animBg="1" advAuto="0"/>
      <p:bldP spid="773" grpId="5" animBg="1" advAuto="0"/>
      <p:bldP spid="774" grpId="2" animBg="1" advAuto="0"/>
      <p:bldP spid="775" grpId="9" animBg="1" advAuto="0"/>
      <p:bldP spid="776" grpId="10" animBg="1" advAuto="0"/>
      <p:bldP spid="777" grpId="13" animBg="1" advAuto="0"/>
      <p:bldP spid="778" grpId="14" animBg="1" advAuto="0"/>
      <p:bldP spid="779" grpId="15" animBg="1" advAuto="0"/>
      <p:bldP spid="780" grpId="19" animBg="1" advAuto="0"/>
      <p:bldP spid="781" grpId="18" animBg="1" advAuto="0"/>
      <p:bldP spid="782" grpId="26" animBg="1" advAuto="0"/>
      <p:bldP spid="783" grpId="23" animBg="1" advAuto="0"/>
      <p:bldP spid="784" grpId="24" animBg="1" advAuto="0"/>
      <p:bldP spid="785" grpId="27" animBg="1" advAuto="0"/>
      <p:bldP spid="786" grpId="32" animBg="1" advAuto="0"/>
      <p:bldP spid="787" grpId="28" animBg="1" advAuto="0"/>
      <p:bldP spid="788" grpId="29" animBg="1" advAuto="0"/>
      <p:bldP spid="789" grpId="33" animBg="1" advAuto="0"/>
      <p:bldP spid="790" grpId="34" animBg="1" advAuto="0"/>
      <p:bldP spid="791" grpId="39" animBg="1" advAuto="0"/>
      <p:bldP spid="792" grpId="40" animBg="1" advAuto="0"/>
      <p:bldP spid="793" grpId="38" animBg="1" advAuto="0"/>
      <p:bldP spid="794" grpId="36" animBg="1" advAuto="0"/>
      <p:bldP spid="795" grpId="37" animBg="1" advAuto="0"/>
      <p:bldP spid="796" grpId="46" animBg="1" advAuto="0"/>
      <p:bldP spid="797" grpId="43" animBg="1" advAuto="0"/>
      <p:bldP spid="798" grpId="44" animBg="1" advAuto="0"/>
      <p:bldP spid="799" grpId="47" animBg="1" advAuto="0"/>
      <p:bldP spid="800" grpId="53" animBg="1" advAuto="0"/>
      <p:bldP spid="801" grpId="48" animBg="1" advAuto="0"/>
      <p:bldP spid="802" grpId="49" animBg="1" advAuto="0"/>
      <p:bldP spid="803" grpId="54" animBg="1" advAuto="0"/>
      <p:bldP spid="804" grpId="55" animBg="1" advAuto="0"/>
      <p:bldP spid="805" grpId="68" animBg="1" advAuto="0"/>
      <p:bldP spid="806" grpId="66" animBg="1" advAuto="0"/>
      <p:bldP spid="807" grpId="57" animBg="1" advAuto="0"/>
      <p:bldP spid="808" grpId="58" animBg="1" advAuto="0"/>
      <p:bldP spid="809" grpId="59" animBg="1" advAuto="0"/>
      <p:bldP spid="810" grpId="60" animBg="1" advAuto="0"/>
      <p:bldP spid="811" grpId="61" animBg="1" advAuto="0"/>
      <p:bldP spid="812" grpId="62" animBg="1" advAuto="0"/>
      <p:bldP spid="813" grpId="74" animBg="1" advAuto="0"/>
      <p:bldP spid="814" grpId="71" animBg="1" advAuto="0"/>
      <p:bldP spid="815" grpId="72" animBg="1" advAuto="0"/>
      <p:bldP spid="816" grpId="76" animBg="1" advAuto="0"/>
      <p:bldP spid="817" grpId="77" animBg="1" advAuto="0"/>
      <p:bldP spid="818" grpId="75" animBg="1" advAuto="0"/>
      <p:bldP spid="819" grpId="81" animBg="1" advAuto="0"/>
      <p:bldP spid="820" grpId="83" animBg="1" advAuto="0"/>
      <p:bldP spid="821" grpId="85" animBg="1" advAuto="0"/>
      <p:bldP spid="822" grpId="86" animBg="1" advAuto="0"/>
      <p:bldP spid="823" grpId="89" animBg="1" advAuto="0"/>
      <p:bldP spid="824" grpId="90" animBg="1" advAuto="0"/>
      <p:bldP spid="825" grpId="88" animBg="1" advAuto="0"/>
      <p:bldP spid="826" grpId="92" animBg="1" advAuto="0"/>
      <p:bldP spid="827" grpId="93" animBg="1" advAuto="0"/>
      <p:bldP spid="828" grpId="94" animBg="1" advAuto="0"/>
      <p:bldP spid="829" grpId="95" animBg="1" advAuto="0"/>
      <p:bldP spid="830" grpId="96" animBg="1" advAuto="0"/>
      <p:bldP spid="831" grpId="97" animBg="1" advAuto="0"/>
      <p:bldP spid="832" grpId="98" animBg="1" advAuto="0"/>
      <p:bldP spid="833" grpId="99" animBg="1" advAuto="0"/>
      <p:bldP spid="834" grpId="82" animBg="1" advAuto="0"/>
      <p:bldP spid="835" grpId="22" animBg="1" advAuto="0"/>
      <p:bldP spid="836" grpId="42" animBg="1" advAuto="0"/>
      <p:bldP spid="837" grpId="70" animBg="1" advAuto="0"/>
      <p:bldP spid="840" grpId="20" animBg="1" advAuto="0"/>
      <p:bldP spid="841" grpId="41" animBg="1" advAuto="0"/>
      <p:bldP spid="842" grpId="69" animBg="1" advAuto="0"/>
      <p:bldP spid="844" grpId="21" animBg="1" advAuto="0"/>
      <p:bldP spid="845" grpId="50" animBg="1" advAuto="0"/>
      <p:bldP spid="846" grpId="78" animBg="1" advAuto="0"/>
      <p:bldP spid="848" grpId="87" animBg="1" advAuto="0"/>
      <p:bldP spid="849" grpId="73" animBg="1" advAuto="0"/>
      <p:bldP spid="850" grpId="25" animBg="1" advAuto="0"/>
      <p:bldP spid="851" grpId="45" animBg="1" advAuto="0"/>
      <p:bldP spid="852" grpId="63" animBg="1" advAuto="0"/>
      <p:bldP spid="853" grpId="65" animBg="1" advAuto="0"/>
      <p:bldP spid="854" grpId="67" animBg="1" advAuto="0"/>
      <p:bldP spid="856" grpId="3" animBg="1" advAuto="0"/>
      <p:bldP spid="857" grpId="4" animBg="1" advAuto="0"/>
      <p:bldP spid="858" grpId="6" animBg="1" advAuto="0"/>
      <p:bldP spid="859" grpId="7" animBg="1" advAuto="0"/>
      <p:bldP spid="860" grpId="11" animBg="1" advAuto="0"/>
      <p:bldP spid="861" grpId="12" animBg="1" advAuto="0"/>
      <p:bldP spid="862" grpId="16" animBg="1" advAuto="0"/>
      <p:bldP spid="863" grpId="17" animBg="1" advAuto="0"/>
      <p:bldP spid="864" grpId="31" animBg="1" advAuto="0"/>
      <p:bldP spid="865" grpId="30" animBg="1" advAuto="0"/>
      <p:bldP spid="866" grpId="35" animBg="1" advAuto="0"/>
      <p:bldP spid="867" grpId="52" animBg="1" advAuto="0"/>
      <p:bldP spid="868" grpId="51" animBg="1" advAuto="0"/>
      <p:bldP spid="869" grpId="56" animBg="1" advAuto="0"/>
      <p:bldP spid="870" grpId="64" animBg="1" advAuto="0"/>
      <p:bldP spid="871" grpId="80" animBg="1" advAuto="0"/>
      <p:bldP spid="872" grpId="79" animBg="1" advAuto="0"/>
      <p:bldP spid="873" grpId="84" animBg="1" advAuto="0"/>
      <p:bldP spid="874" grpId="91" animBg="1" advAuto="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8" name="Shape 878"/>
          <p:cNvSpPr>
            <a:spLocks noGrp="1"/>
          </p:cNvSpPr>
          <p:nvPr>
            <p:ph type="title"/>
          </p:nvPr>
        </p:nvSpPr>
        <p:spPr>
          <a:prstGeom prst="rect">
            <a:avLst/>
          </a:prstGeom>
        </p:spPr>
        <p:txBody>
          <a:bodyPr/>
          <a:lstStyle>
            <a:lvl1pPr>
              <a:defRPr>
                <a:effectLst>
                  <a:outerShdw blurRad="12700" dist="25400" dir="2700000" rotWithShape="0">
                    <a:srgbClr val="CBCBCB"/>
                  </a:outerShdw>
                </a:effectLst>
                <a:uFill>
                  <a:solidFill>
                    <a:srgbClr val="000000"/>
                  </a:solidFill>
                </a:uFill>
              </a:defRPr>
            </a:lvl1pPr>
          </a:lstStyle>
          <a:p>
            <a:r>
              <a:t>Optimistic detection</a:t>
            </a:r>
          </a:p>
        </p:txBody>
      </p:sp>
      <p:sp>
        <p:nvSpPr>
          <p:cNvPr id="879" name="Shape 879"/>
          <p:cNvSpPr>
            <a:spLocks noGrp="1"/>
          </p:cNvSpPr>
          <p:nvPr>
            <p:ph type="body" idx="1"/>
          </p:nvPr>
        </p:nvSpPr>
        <p:spPr>
          <a:xfrm>
            <a:off x="965200" y="2057400"/>
            <a:ext cx="15713034" cy="10947400"/>
          </a:xfrm>
          <a:prstGeom prst="rect">
            <a:avLst/>
          </a:prstGeom>
        </p:spPr>
        <p:txBody>
          <a:bodyPr/>
          <a:lstStyle/>
          <a:p>
            <a:r>
              <a:rPr dirty="0"/>
              <a:t>Detect conflicts when a transaction attempts to commit</a:t>
            </a:r>
          </a:p>
          <a:p>
            <a:pPr marL="1276350" lvl="1" indent="-476250">
              <a:defRPr sz="4200"/>
            </a:pPr>
            <a:r>
              <a:rPr dirty="0"/>
              <a:t>HW: validate write set using coherence actions</a:t>
            </a:r>
          </a:p>
          <a:p>
            <a:pPr marL="1949450" lvl="2" indent="-476250">
              <a:defRPr sz="4200"/>
            </a:pPr>
            <a:r>
              <a:rPr dirty="0"/>
              <a:t>Get exclusive access for cache lines in write set</a:t>
            </a:r>
            <a:endParaRPr lang="en-US" dirty="0"/>
          </a:p>
          <a:p>
            <a:pPr marL="1276350" lvl="1" indent="-476250">
              <a:defRPr sz="4200"/>
            </a:pPr>
            <a:r>
              <a:rPr dirty="0"/>
              <a:t>Intuition: “Let’s hope for the best and sort out all the conflicts only when the transaction tries to commit” </a:t>
            </a:r>
          </a:p>
          <a:p>
            <a:r>
              <a:rPr dirty="0"/>
              <a:t>On a conflict, give priority to committing transaction</a:t>
            </a:r>
          </a:p>
          <a:p>
            <a:pPr marL="1276350" lvl="1" indent="-476250">
              <a:defRPr sz="4200"/>
            </a:pPr>
            <a:r>
              <a:rPr dirty="0"/>
              <a:t>Other transactions may abort later on</a:t>
            </a:r>
            <a:endParaRPr lang="en-US" dirty="0"/>
          </a:p>
          <a:p>
            <a:pPr marL="1276350" lvl="1" indent="-476250">
              <a:defRPr sz="4200"/>
            </a:pPr>
            <a:r>
              <a:rPr dirty="0"/>
              <a:t>On conflicts between committing transactions, use contention manager to decide priority</a:t>
            </a:r>
          </a:p>
          <a:p>
            <a:r>
              <a:rPr dirty="0"/>
              <a:t>Note: can use optimistic and pessimistic schemes together</a:t>
            </a:r>
          </a:p>
          <a:p>
            <a:pPr marL="1276350" lvl="1" indent="-476250">
              <a:defRPr sz="4200"/>
            </a:pPr>
            <a:r>
              <a:rPr dirty="0"/>
              <a:t>Several STM systems use optimistic for reads and pessimistic for writes</a:t>
            </a:r>
          </a:p>
        </p:txBody>
      </p:sp>
    </p:spTree>
  </p:cSld>
  <p:clrMapOvr>
    <a:masterClrMapping/>
  </p:clrMapOvr>
  <p:transition spd="slow"/>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1" name="Shape 881"/>
          <p:cNvSpPr>
            <a:spLocks noGrp="1"/>
          </p:cNvSpPr>
          <p:nvPr>
            <p:ph type="title"/>
          </p:nvPr>
        </p:nvSpPr>
        <p:spPr>
          <a:prstGeom prst="rect">
            <a:avLst/>
          </a:prstGeom>
        </p:spPr>
        <p:txBody>
          <a:bodyPr/>
          <a:lstStyle>
            <a:lvl1pPr>
              <a:defRPr>
                <a:effectLst>
                  <a:outerShdw blurRad="12700" dist="25400" dir="2700000" rotWithShape="0">
                    <a:srgbClr val="CBCBCB"/>
                  </a:outerShdw>
                </a:effectLst>
                <a:uFill>
                  <a:solidFill>
                    <a:srgbClr val="000000"/>
                  </a:solidFill>
                </a:uFill>
              </a:defRPr>
            </a:lvl1pPr>
          </a:lstStyle>
          <a:p>
            <a:r>
              <a:t>Optimistic detection</a:t>
            </a:r>
          </a:p>
        </p:txBody>
      </p:sp>
      <p:sp>
        <p:nvSpPr>
          <p:cNvPr id="882" name="Shape 882"/>
          <p:cNvSpPr/>
          <p:nvPr/>
        </p:nvSpPr>
        <p:spPr>
          <a:xfrm>
            <a:off x="1635167" y="3229356"/>
            <a:ext cx="330201" cy="4922978"/>
          </a:xfrm>
          <a:prstGeom prst="rect">
            <a:avLst/>
          </a:prstGeom>
          <a:solidFill>
            <a:srgbClr val="0433FF"/>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83" name="Shape 883"/>
          <p:cNvSpPr/>
          <p:nvPr/>
        </p:nvSpPr>
        <p:spPr>
          <a:xfrm>
            <a:off x="4235450" y="3232150"/>
            <a:ext cx="330200" cy="4764088"/>
          </a:xfrm>
          <a:prstGeom prst="rect">
            <a:avLst/>
          </a:prstGeom>
          <a:solidFill>
            <a:srgbClr val="00A500"/>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84" name="Shape 884"/>
          <p:cNvSpPr/>
          <p:nvPr/>
        </p:nvSpPr>
        <p:spPr>
          <a:xfrm>
            <a:off x="1946317" y="4184650"/>
            <a:ext cx="1244601" cy="495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l" defTabSz="1828800">
              <a:buClr>
                <a:srgbClr val="000000"/>
              </a:buClr>
              <a:buFont typeface="Arial"/>
              <a:defRPr sz="3000" b="1">
                <a:uFill>
                  <a:solidFill>
                    <a:srgbClr val="000000"/>
                  </a:solidFill>
                </a:uFill>
                <a:latin typeface="+mn-lt"/>
                <a:ea typeface="+mn-ea"/>
                <a:cs typeface="+mn-cs"/>
                <a:sym typeface="Myriad Pro Condensed"/>
              </a:defRPr>
            </a:lvl1pPr>
          </a:lstStyle>
          <a:p>
            <a:r>
              <a:t>rd A</a:t>
            </a:r>
          </a:p>
        </p:txBody>
      </p:sp>
      <p:sp>
        <p:nvSpPr>
          <p:cNvPr id="885" name="Shape 885"/>
          <p:cNvSpPr/>
          <p:nvPr/>
        </p:nvSpPr>
        <p:spPr>
          <a:xfrm>
            <a:off x="2876550" y="4922043"/>
            <a:ext cx="1397000" cy="622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r" defTabSz="1828800">
              <a:buClr>
                <a:srgbClr val="000000"/>
              </a:buClr>
              <a:buFont typeface="Arial"/>
              <a:defRPr sz="3000" b="1">
                <a:uFill>
                  <a:solidFill>
                    <a:srgbClr val="000000"/>
                  </a:solidFill>
                </a:uFill>
                <a:latin typeface="+mn-lt"/>
                <a:ea typeface="+mn-ea"/>
                <a:cs typeface="+mn-cs"/>
                <a:sym typeface="Myriad Pro Condensed"/>
              </a:defRPr>
            </a:lvl1pPr>
          </a:lstStyle>
          <a:p>
            <a:r>
              <a:t>wr B</a:t>
            </a:r>
          </a:p>
        </p:txBody>
      </p:sp>
      <p:sp>
        <p:nvSpPr>
          <p:cNvPr id="886" name="Shape 886"/>
          <p:cNvSpPr/>
          <p:nvPr/>
        </p:nvSpPr>
        <p:spPr>
          <a:xfrm>
            <a:off x="1946317" y="6759985"/>
            <a:ext cx="1397001" cy="495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l" defTabSz="1828800">
              <a:buClr>
                <a:srgbClr val="000000"/>
              </a:buClr>
              <a:buFont typeface="Arial"/>
              <a:defRPr sz="3000" b="1">
                <a:uFill>
                  <a:solidFill>
                    <a:srgbClr val="000000"/>
                  </a:solidFill>
                </a:uFill>
                <a:latin typeface="+mn-lt"/>
                <a:ea typeface="+mn-ea"/>
                <a:cs typeface="+mn-cs"/>
                <a:sym typeface="Myriad Pro Condensed"/>
              </a:defRPr>
            </a:lvl1pPr>
          </a:lstStyle>
          <a:p>
            <a:r>
              <a:t>wr C</a:t>
            </a:r>
          </a:p>
        </p:txBody>
      </p:sp>
      <p:sp>
        <p:nvSpPr>
          <p:cNvPr id="887" name="Shape 887"/>
          <p:cNvSpPr/>
          <p:nvPr/>
        </p:nvSpPr>
        <p:spPr>
          <a:xfrm>
            <a:off x="876300" y="9718688"/>
            <a:ext cx="1854200" cy="495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chemeClr val="accent5"/>
                </a:solidFill>
                <a:uFill>
                  <a:solidFill>
                    <a:srgbClr val="000000"/>
                  </a:solidFill>
                </a:uFill>
                <a:latin typeface="+mn-lt"/>
                <a:ea typeface="+mn-ea"/>
                <a:cs typeface="+mn-cs"/>
                <a:sym typeface="Myriad Pro Condensed"/>
              </a:defRPr>
            </a:lvl1pPr>
          </a:lstStyle>
          <a:p>
            <a:r>
              <a:t>commit</a:t>
            </a:r>
          </a:p>
        </p:txBody>
      </p:sp>
      <p:sp>
        <p:nvSpPr>
          <p:cNvPr id="888" name="Shape 888"/>
          <p:cNvSpPr/>
          <p:nvPr/>
        </p:nvSpPr>
        <p:spPr>
          <a:xfrm>
            <a:off x="3362325" y="7940688"/>
            <a:ext cx="2006600" cy="495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chemeClr val="accent5"/>
                </a:solidFill>
                <a:uFill>
                  <a:solidFill>
                    <a:srgbClr val="000000"/>
                  </a:solidFill>
                </a:uFill>
                <a:latin typeface="+mn-lt"/>
                <a:ea typeface="+mn-ea"/>
                <a:cs typeface="+mn-cs"/>
                <a:sym typeface="Myriad Pro Condensed"/>
              </a:defRPr>
            </a:lvl1pPr>
          </a:lstStyle>
          <a:p>
            <a:r>
              <a:t>commit</a:t>
            </a:r>
          </a:p>
        </p:txBody>
      </p:sp>
      <p:sp>
        <p:nvSpPr>
          <p:cNvPr id="889" name="Shape 889"/>
          <p:cNvSpPr/>
          <p:nvPr/>
        </p:nvSpPr>
        <p:spPr>
          <a:xfrm>
            <a:off x="5905500" y="3317875"/>
            <a:ext cx="330200" cy="3587750"/>
          </a:xfrm>
          <a:prstGeom prst="rect">
            <a:avLst/>
          </a:prstGeom>
          <a:solidFill>
            <a:srgbClr val="0433FF"/>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90" name="Shape 890"/>
          <p:cNvSpPr/>
          <p:nvPr/>
        </p:nvSpPr>
        <p:spPr>
          <a:xfrm>
            <a:off x="8499517" y="3856668"/>
            <a:ext cx="330201" cy="3522126"/>
          </a:xfrm>
          <a:prstGeom prst="rect">
            <a:avLst/>
          </a:prstGeom>
          <a:solidFill>
            <a:srgbClr val="00A500"/>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91" name="Shape 891"/>
          <p:cNvSpPr/>
          <p:nvPr/>
        </p:nvSpPr>
        <p:spPr>
          <a:xfrm>
            <a:off x="6235700" y="4178007"/>
            <a:ext cx="1549400" cy="622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l" defTabSz="1828800">
              <a:buClr>
                <a:srgbClr val="000000"/>
              </a:buClr>
              <a:buFont typeface="Arial"/>
              <a:defRPr sz="3000" b="1">
                <a:uFill>
                  <a:solidFill>
                    <a:srgbClr val="000000"/>
                  </a:solidFill>
                </a:uFill>
                <a:latin typeface="+mn-lt"/>
                <a:ea typeface="+mn-ea"/>
                <a:cs typeface="+mn-cs"/>
                <a:sym typeface="Myriad Pro Condensed"/>
              </a:defRPr>
            </a:lvl1pPr>
          </a:lstStyle>
          <a:p>
            <a:r>
              <a:t>wr A</a:t>
            </a:r>
          </a:p>
        </p:txBody>
      </p:sp>
      <p:sp>
        <p:nvSpPr>
          <p:cNvPr id="892" name="Shape 892"/>
          <p:cNvSpPr/>
          <p:nvPr/>
        </p:nvSpPr>
        <p:spPr>
          <a:xfrm>
            <a:off x="6980237" y="4922043"/>
            <a:ext cx="1549401" cy="622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r" defTabSz="1828800">
              <a:buClr>
                <a:srgbClr val="000000"/>
              </a:buClr>
              <a:buFont typeface="Arial"/>
              <a:defRPr sz="3000" b="1">
                <a:uFill>
                  <a:solidFill>
                    <a:srgbClr val="000000"/>
                  </a:solidFill>
                </a:uFill>
                <a:latin typeface="+mn-lt"/>
                <a:ea typeface="+mn-ea"/>
                <a:cs typeface="+mn-cs"/>
                <a:sym typeface="Myriad Pro Condensed"/>
              </a:defRPr>
            </a:lvl1pPr>
          </a:lstStyle>
          <a:p>
            <a:r>
              <a:t>rd A</a:t>
            </a:r>
          </a:p>
        </p:txBody>
      </p:sp>
      <p:sp>
        <p:nvSpPr>
          <p:cNvPr id="893" name="Shape 893"/>
          <p:cNvSpPr/>
          <p:nvPr/>
        </p:nvSpPr>
        <p:spPr>
          <a:xfrm>
            <a:off x="5308600" y="6883400"/>
            <a:ext cx="1549400" cy="495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chemeClr val="accent5"/>
                </a:solidFill>
                <a:uFill>
                  <a:solidFill>
                    <a:srgbClr val="000000"/>
                  </a:solidFill>
                </a:uFill>
                <a:latin typeface="+mn-lt"/>
                <a:ea typeface="+mn-ea"/>
                <a:cs typeface="+mn-cs"/>
                <a:sym typeface="Myriad Pro Condensed"/>
              </a:defRPr>
            </a:lvl1pPr>
          </a:lstStyle>
          <a:p>
            <a:r>
              <a:t>commit</a:t>
            </a:r>
          </a:p>
        </p:txBody>
      </p:sp>
      <p:sp>
        <p:nvSpPr>
          <p:cNvPr id="894" name="Shape 894"/>
          <p:cNvSpPr/>
          <p:nvPr/>
        </p:nvSpPr>
        <p:spPr>
          <a:xfrm>
            <a:off x="10388600" y="3252815"/>
            <a:ext cx="330200" cy="2763197"/>
          </a:xfrm>
          <a:prstGeom prst="rect">
            <a:avLst/>
          </a:prstGeom>
          <a:solidFill>
            <a:srgbClr val="0433FF"/>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95" name="Shape 895"/>
          <p:cNvSpPr/>
          <p:nvPr/>
        </p:nvSpPr>
        <p:spPr>
          <a:xfrm>
            <a:off x="12739708" y="4124325"/>
            <a:ext cx="330201" cy="2335977"/>
          </a:xfrm>
          <a:prstGeom prst="rect">
            <a:avLst/>
          </a:prstGeom>
          <a:solidFill>
            <a:srgbClr val="00A500"/>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96" name="Shape 896"/>
          <p:cNvSpPr/>
          <p:nvPr/>
        </p:nvSpPr>
        <p:spPr>
          <a:xfrm>
            <a:off x="10695771" y="3576842"/>
            <a:ext cx="1244601" cy="622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l" defTabSz="1828800">
              <a:buClr>
                <a:srgbClr val="000000"/>
              </a:buClr>
              <a:buFont typeface="Arial"/>
              <a:defRPr sz="3000" b="1">
                <a:uFill>
                  <a:solidFill>
                    <a:srgbClr val="000000"/>
                  </a:solidFill>
                </a:uFill>
                <a:latin typeface="+mn-lt"/>
                <a:ea typeface="+mn-ea"/>
                <a:cs typeface="+mn-cs"/>
                <a:sym typeface="Myriad Pro Condensed"/>
              </a:defRPr>
            </a:lvl1pPr>
          </a:lstStyle>
          <a:p>
            <a:r>
              <a:t>rd A</a:t>
            </a:r>
          </a:p>
        </p:txBody>
      </p:sp>
      <p:sp>
        <p:nvSpPr>
          <p:cNvPr id="897" name="Shape 897"/>
          <p:cNvSpPr/>
          <p:nvPr/>
        </p:nvSpPr>
        <p:spPr>
          <a:xfrm>
            <a:off x="11097418" y="4739481"/>
            <a:ext cx="1701801" cy="622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r" defTabSz="1828800">
              <a:buClr>
                <a:srgbClr val="000000"/>
              </a:buClr>
              <a:buFont typeface="Arial"/>
              <a:defRPr sz="3000" b="1">
                <a:uFill>
                  <a:solidFill>
                    <a:srgbClr val="000000"/>
                  </a:solidFill>
                </a:uFill>
                <a:latin typeface="+mn-lt"/>
                <a:ea typeface="+mn-ea"/>
                <a:cs typeface="+mn-cs"/>
                <a:sym typeface="Myriad Pro Condensed"/>
              </a:defRPr>
            </a:lvl1pPr>
          </a:lstStyle>
          <a:p>
            <a:r>
              <a:t>wr A</a:t>
            </a:r>
          </a:p>
        </p:txBody>
      </p:sp>
      <p:sp>
        <p:nvSpPr>
          <p:cNvPr id="898" name="Shape 898"/>
          <p:cNvSpPr/>
          <p:nvPr/>
        </p:nvSpPr>
        <p:spPr>
          <a:xfrm>
            <a:off x="12739708" y="6267478"/>
            <a:ext cx="330201" cy="3018982"/>
          </a:xfrm>
          <a:prstGeom prst="rect">
            <a:avLst/>
          </a:prstGeom>
          <a:solidFill>
            <a:srgbClr val="00A500"/>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899" name="Shape 899"/>
          <p:cNvSpPr/>
          <p:nvPr/>
        </p:nvSpPr>
        <p:spPr>
          <a:xfrm>
            <a:off x="11899900" y="9261773"/>
            <a:ext cx="2006600" cy="495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chemeClr val="accent5"/>
                </a:solidFill>
                <a:uFill>
                  <a:solidFill>
                    <a:srgbClr val="000000"/>
                  </a:solidFill>
                </a:uFill>
                <a:latin typeface="+mn-lt"/>
                <a:ea typeface="+mn-ea"/>
                <a:cs typeface="+mn-cs"/>
                <a:sym typeface="Myriad Pro Condensed"/>
              </a:defRPr>
            </a:lvl1pPr>
          </a:lstStyle>
          <a:p>
            <a:r>
              <a:t>commit</a:t>
            </a:r>
          </a:p>
        </p:txBody>
      </p:sp>
      <p:sp>
        <p:nvSpPr>
          <p:cNvPr id="900" name="Shape 900"/>
          <p:cNvSpPr/>
          <p:nvPr/>
        </p:nvSpPr>
        <p:spPr>
          <a:xfrm>
            <a:off x="14498637" y="3232150"/>
            <a:ext cx="330201" cy="3992317"/>
          </a:xfrm>
          <a:prstGeom prst="rect">
            <a:avLst/>
          </a:prstGeom>
          <a:solidFill>
            <a:srgbClr val="0433FF"/>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901" name="Shape 901"/>
          <p:cNvSpPr/>
          <p:nvPr/>
        </p:nvSpPr>
        <p:spPr>
          <a:xfrm>
            <a:off x="16878300" y="3891359"/>
            <a:ext cx="330200" cy="2673899"/>
          </a:xfrm>
          <a:prstGeom prst="rect">
            <a:avLst/>
          </a:prstGeom>
          <a:solidFill>
            <a:srgbClr val="00A500"/>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902" name="Shape 902"/>
          <p:cNvSpPr/>
          <p:nvPr/>
        </p:nvSpPr>
        <p:spPr>
          <a:xfrm>
            <a:off x="14854237" y="3905250"/>
            <a:ext cx="1244601" cy="622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l" defTabSz="1828800">
              <a:buClr>
                <a:srgbClr val="000000"/>
              </a:buClr>
              <a:buFont typeface="Arial"/>
              <a:defRPr sz="3000" b="1">
                <a:uFill>
                  <a:solidFill>
                    <a:srgbClr val="000000"/>
                  </a:solidFill>
                </a:uFill>
                <a:latin typeface="+mn-lt"/>
                <a:ea typeface="+mn-ea"/>
                <a:cs typeface="+mn-cs"/>
                <a:sym typeface="Myriad Pro Condensed"/>
              </a:defRPr>
            </a:lvl1pPr>
          </a:lstStyle>
          <a:p>
            <a:r>
              <a:t>rd A</a:t>
            </a:r>
          </a:p>
        </p:txBody>
      </p:sp>
      <p:sp>
        <p:nvSpPr>
          <p:cNvPr id="903" name="Shape 903"/>
          <p:cNvSpPr/>
          <p:nvPr/>
        </p:nvSpPr>
        <p:spPr>
          <a:xfrm>
            <a:off x="14816137" y="4267171"/>
            <a:ext cx="1549401" cy="622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l" defTabSz="1828800">
              <a:buClr>
                <a:srgbClr val="000000"/>
              </a:buClr>
              <a:buFont typeface="Arial"/>
              <a:defRPr sz="3000" b="1">
                <a:uFill>
                  <a:solidFill>
                    <a:srgbClr val="000000"/>
                  </a:solidFill>
                </a:uFill>
                <a:latin typeface="+mn-lt"/>
                <a:ea typeface="+mn-ea"/>
                <a:cs typeface="+mn-cs"/>
                <a:sym typeface="Myriad Pro Condensed"/>
              </a:defRPr>
            </a:lvl1pPr>
          </a:lstStyle>
          <a:p>
            <a:r>
              <a:t>wr A</a:t>
            </a:r>
          </a:p>
        </p:txBody>
      </p:sp>
      <p:sp>
        <p:nvSpPr>
          <p:cNvPr id="904" name="Shape 904"/>
          <p:cNvSpPr/>
          <p:nvPr/>
        </p:nvSpPr>
        <p:spPr>
          <a:xfrm>
            <a:off x="15505118" y="5337968"/>
            <a:ext cx="1244601" cy="622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r" defTabSz="1828800">
              <a:buClr>
                <a:srgbClr val="000000"/>
              </a:buClr>
              <a:buFont typeface="Arial"/>
              <a:defRPr sz="3000" b="1">
                <a:uFill>
                  <a:solidFill>
                    <a:srgbClr val="000000"/>
                  </a:solidFill>
                </a:uFill>
                <a:latin typeface="+mn-lt"/>
                <a:ea typeface="+mn-ea"/>
                <a:cs typeface="+mn-cs"/>
                <a:sym typeface="Myriad Pro Condensed"/>
              </a:defRPr>
            </a:lvl1pPr>
          </a:lstStyle>
          <a:p>
            <a:r>
              <a:t>rd A</a:t>
            </a:r>
          </a:p>
        </p:txBody>
      </p:sp>
      <p:sp>
        <p:nvSpPr>
          <p:cNvPr id="905" name="Shape 905"/>
          <p:cNvSpPr/>
          <p:nvPr/>
        </p:nvSpPr>
        <p:spPr>
          <a:xfrm>
            <a:off x="15232068" y="5715000"/>
            <a:ext cx="1549401" cy="622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r" defTabSz="1828800">
              <a:buClr>
                <a:srgbClr val="000000"/>
              </a:buClr>
              <a:buFont typeface="Arial"/>
              <a:defRPr sz="3000" b="1">
                <a:uFill>
                  <a:solidFill>
                    <a:srgbClr val="000000"/>
                  </a:solidFill>
                </a:uFill>
                <a:latin typeface="+mn-lt"/>
                <a:ea typeface="+mn-ea"/>
                <a:cs typeface="+mn-cs"/>
                <a:sym typeface="Myriad Pro Condensed"/>
              </a:defRPr>
            </a:lvl1pPr>
          </a:lstStyle>
          <a:p>
            <a:r>
              <a:t>wr A</a:t>
            </a:r>
          </a:p>
        </p:txBody>
      </p:sp>
      <p:sp>
        <p:nvSpPr>
          <p:cNvPr id="906" name="Shape 906"/>
          <p:cNvSpPr/>
          <p:nvPr/>
        </p:nvSpPr>
        <p:spPr>
          <a:xfrm flipH="1">
            <a:off x="2075159" y="8253313"/>
            <a:ext cx="1721297" cy="134818"/>
          </a:xfrm>
          <a:prstGeom prst="line">
            <a:avLst/>
          </a:prstGeom>
          <a:ln w="25400">
            <a:solidFill>
              <a:srgbClr val="A6AAA9"/>
            </a:solidFill>
            <a:tailEnd type="triangle"/>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907" name="Shape 907"/>
          <p:cNvSpPr/>
          <p:nvPr/>
        </p:nvSpPr>
        <p:spPr>
          <a:xfrm>
            <a:off x="2325603" y="8318500"/>
            <a:ext cx="1549401" cy="495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rgbClr val="999999"/>
                </a:solidFill>
                <a:uFill>
                  <a:solidFill>
                    <a:srgbClr val="000000"/>
                  </a:solidFill>
                </a:uFill>
                <a:latin typeface="+mn-lt"/>
                <a:ea typeface="+mn-ea"/>
                <a:cs typeface="+mn-cs"/>
                <a:sym typeface="Myriad Pro Condensed"/>
              </a:defRPr>
            </a:lvl1pPr>
          </a:lstStyle>
          <a:p>
            <a:r>
              <a:t>check</a:t>
            </a:r>
          </a:p>
        </p:txBody>
      </p:sp>
      <p:sp>
        <p:nvSpPr>
          <p:cNvPr id="908" name="Shape 908"/>
          <p:cNvSpPr/>
          <p:nvPr/>
        </p:nvSpPr>
        <p:spPr>
          <a:xfrm>
            <a:off x="2451780" y="10014096"/>
            <a:ext cx="1743976" cy="138258"/>
          </a:xfrm>
          <a:prstGeom prst="line">
            <a:avLst/>
          </a:prstGeom>
          <a:ln w="25400">
            <a:solidFill>
              <a:srgbClr val="A6AAA9"/>
            </a:solidFill>
            <a:tailEnd type="triangle"/>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909" name="Shape 909"/>
          <p:cNvSpPr/>
          <p:nvPr/>
        </p:nvSpPr>
        <p:spPr>
          <a:xfrm>
            <a:off x="2325603" y="10077636"/>
            <a:ext cx="1549401" cy="495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rgbClr val="999999"/>
                </a:solidFill>
                <a:uFill>
                  <a:solidFill>
                    <a:srgbClr val="000000"/>
                  </a:solidFill>
                </a:uFill>
                <a:latin typeface="+mn-lt"/>
                <a:ea typeface="+mn-ea"/>
                <a:cs typeface="+mn-cs"/>
                <a:sym typeface="Myriad Pro Condensed"/>
              </a:defRPr>
            </a:lvl1pPr>
          </a:lstStyle>
          <a:p>
            <a:r>
              <a:t>check</a:t>
            </a:r>
          </a:p>
        </p:txBody>
      </p:sp>
      <p:sp>
        <p:nvSpPr>
          <p:cNvPr id="910" name="Shape 910"/>
          <p:cNvSpPr/>
          <p:nvPr/>
        </p:nvSpPr>
        <p:spPr>
          <a:xfrm>
            <a:off x="6748906" y="7188613"/>
            <a:ext cx="1675937" cy="117044"/>
          </a:xfrm>
          <a:prstGeom prst="line">
            <a:avLst/>
          </a:prstGeom>
          <a:ln w="25400">
            <a:solidFill>
              <a:srgbClr val="A6AAA9"/>
            </a:solidFill>
            <a:tailEnd type="triangle"/>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911" name="Shape 911"/>
          <p:cNvSpPr/>
          <p:nvPr/>
        </p:nvSpPr>
        <p:spPr>
          <a:xfrm>
            <a:off x="6602536" y="7226833"/>
            <a:ext cx="1549401" cy="495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rgbClr val="999999"/>
                </a:solidFill>
                <a:uFill>
                  <a:solidFill>
                    <a:srgbClr val="000000"/>
                  </a:solidFill>
                </a:uFill>
                <a:latin typeface="+mn-lt"/>
                <a:ea typeface="+mn-ea"/>
                <a:cs typeface="+mn-cs"/>
                <a:sym typeface="Myriad Pro Condensed"/>
              </a:defRPr>
            </a:lvl1pPr>
          </a:lstStyle>
          <a:p>
            <a:r>
              <a:t>check</a:t>
            </a:r>
          </a:p>
        </p:txBody>
      </p:sp>
      <p:sp>
        <p:nvSpPr>
          <p:cNvPr id="912" name="Shape 912"/>
          <p:cNvSpPr/>
          <p:nvPr/>
        </p:nvSpPr>
        <p:spPr>
          <a:xfrm>
            <a:off x="8499517" y="8475265"/>
            <a:ext cx="330201" cy="2608536"/>
          </a:xfrm>
          <a:prstGeom prst="rect">
            <a:avLst/>
          </a:prstGeom>
          <a:solidFill>
            <a:srgbClr val="00A500"/>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913" name="Shape 913"/>
          <p:cNvSpPr/>
          <p:nvPr/>
        </p:nvSpPr>
        <p:spPr>
          <a:xfrm>
            <a:off x="6980237" y="9057100"/>
            <a:ext cx="1549401" cy="622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r" defTabSz="1828800">
              <a:buClr>
                <a:srgbClr val="000000"/>
              </a:buClr>
              <a:buFont typeface="Arial"/>
              <a:defRPr sz="3000" b="1">
                <a:uFill>
                  <a:solidFill>
                    <a:srgbClr val="000000"/>
                  </a:solidFill>
                </a:uFill>
                <a:latin typeface="+mn-lt"/>
                <a:ea typeface="+mn-ea"/>
                <a:cs typeface="+mn-cs"/>
                <a:sym typeface="Myriad Pro Condensed"/>
              </a:defRPr>
            </a:lvl1pPr>
          </a:lstStyle>
          <a:p>
            <a:r>
              <a:t>rd A</a:t>
            </a:r>
          </a:p>
        </p:txBody>
      </p:sp>
      <p:sp>
        <p:nvSpPr>
          <p:cNvPr id="914" name="Shape 914"/>
          <p:cNvSpPr/>
          <p:nvPr/>
        </p:nvSpPr>
        <p:spPr>
          <a:xfrm flipH="1">
            <a:off x="10982434" y="9535661"/>
            <a:ext cx="1333762" cy="102135"/>
          </a:xfrm>
          <a:prstGeom prst="line">
            <a:avLst/>
          </a:prstGeom>
          <a:ln w="25400">
            <a:solidFill>
              <a:srgbClr val="A6AAA9"/>
            </a:solidFill>
            <a:tailEnd type="triangle"/>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915" name="Shape 915"/>
          <p:cNvSpPr/>
          <p:nvPr/>
        </p:nvSpPr>
        <p:spPr>
          <a:xfrm>
            <a:off x="11010562" y="9575813"/>
            <a:ext cx="1549401" cy="495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rgbClr val="999999"/>
                </a:solidFill>
                <a:uFill>
                  <a:solidFill>
                    <a:srgbClr val="000000"/>
                  </a:solidFill>
                </a:uFill>
                <a:latin typeface="+mn-lt"/>
                <a:ea typeface="+mn-ea"/>
                <a:cs typeface="+mn-cs"/>
                <a:sym typeface="Myriad Pro Condensed"/>
              </a:defRPr>
            </a:lvl1pPr>
          </a:lstStyle>
          <a:p>
            <a:r>
              <a:t>check</a:t>
            </a:r>
          </a:p>
        </p:txBody>
      </p:sp>
      <p:sp>
        <p:nvSpPr>
          <p:cNvPr id="916" name="Shape 916"/>
          <p:cNvSpPr/>
          <p:nvPr/>
        </p:nvSpPr>
        <p:spPr>
          <a:xfrm>
            <a:off x="9626600" y="5994400"/>
            <a:ext cx="1854200" cy="495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chemeClr val="accent5"/>
                </a:solidFill>
                <a:uFill>
                  <a:solidFill>
                    <a:srgbClr val="000000"/>
                  </a:solidFill>
                </a:uFill>
                <a:latin typeface="+mn-lt"/>
                <a:ea typeface="+mn-ea"/>
                <a:cs typeface="+mn-cs"/>
                <a:sym typeface="Myriad Pro Condensed"/>
              </a:defRPr>
            </a:lvl1pPr>
          </a:lstStyle>
          <a:p>
            <a:r>
              <a:t>commit</a:t>
            </a:r>
          </a:p>
        </p:txBody>
      </p:sp>
      <p:sp>
        <p:nvSpPr>
          <p:cNvPr id="917" name="Shape 917"/>
          <p:cNvSpPr/>
          <p:nvPr/>
        </p:nvSpPr>
        <p:spPr>
          <a:xfrm>
            <a:off x="11154244" y="6270121"/>
            <a:ext cx="1481947" cy="133990"/>
          </a:xfrm>
          <a:prstGeom prst="line">
            <a:avLst/>
          </a:prstGeom>
          <a:ln w="25400">
            <a:solidFill>
              <a:srgbClr val="A6AAA9"/>
            </a:solidFill>
            <a:tailEnd type="triangle"/>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918" name="Shape 918"/>
          <p:cNvSpPr/>
          <p:nvPr/>
        </p:nvSpPr>
        <p:spPr>
          <a:xfrm>
            <a:off x="11010562" y="6401990"/>
            <a:ext cx="1549401" cy="495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rgbClr val="999999"/>
                </a:solidFill>
                <a:uFill>
                  <a:solidFill>
                    <a:srgbClr val="000000"/>
                  </a:solidFill>
                </a:uFill>
                <a:latin typeface="+mn-lt"/>
                <a:ea typeface="+mn-ea"/>
                <a:cs typeface="+mn-cs"/>
                <a:sym typeface="Myriad Pro Condensed"/>
              </a:defRPr>
            </a:lvl1pPr>
          </a:lstStyle>
          <a:p>
            <a:r>
              <a:t>check</a:t>
            </a:r>
          </a:p>
        </p:txBody>
      </p:sp>
      <p:sp>
        <p:nvSpPr>
          <p:cNvPr id="919" name="Shape 919"/>
          <p:cNvSpPr/>
          <p:nvPr/>
        </p:nvSpPr>
        <p:spPr>
          <a:xfrm>
            <a:off x="16040100" y="6520266"/>
            <a:ext cx="2006600" cy="495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chemeClr val="accent5"/>
                </a:solidFill>
                <a:uFill>
                  <a:solidFill>
                    <a:srgbClr val="000000"/>
                  </a:solidFill>
                </a:uFill>
                <a:latin typeface="+mn-lt"/>
                <a:ea typeface="+mn-ea"/>
                <a:cs typeface="+mn-cs"/>
                <a:sym typeface="Myriad Pro Condensed"/>
              </a:defRPr>
            </a:lvl1pPr>
          </a:lstStyle>
          <a:p>
            <a:r>
              <a:t>commit</a:t>
            </a:r>
          </a:p>
        </p:txBody>
      </p:sp>
      <p:sp>
        <p:nvSpPr>
          <p:cNvPr id="920" name="Shape 920"/>
          <p:cNvSpPr/>
          <p:nvPr/>
        </p:nvSpPr>
        <p:spPr>
          <a:xfrm flipH="1">
            <a:off x="14929958" y="6930291"/>
            <a:ext cx="1556230" cy="123351"/>
          </a:xfrm>
          <a:prstGeom prst="line">
            <a:avLst/>
          </a:prstGeom>
          <a:ln w="25400">
            <a:solidFill>
              <a:srgbClr val="A6AAA9"/>
            </a:solidFill>
            <a:tailEnd type="triangle"/>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921" name="Shape 921"/>
          <p:cNvSpPr/>
          <p:nvPr/>
        </p:nvSpPr>
        <p:spPr>
          <a:xfrm>
            <a:off x="15002185" y="6991839"/>
            <a:ext cx="1549401" cy="495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rgbClr val="999999"/>
                </a:solidFill>
                <a:uFill>
                  <a:solidFill>
                    <a:srgbClr val="000000"/>
                  </a:solidFill>
                </a:uFill>
                <a:latin typeface="+mn-lt"/>
                <a:ea typeface="+mn-ea"/>
                <a:cs typeface="+mn-cs"/>
                <a:sym typeface="Myriad Pro Condensed"/>
              </a:defRPr>
            </a:lvl1pPr>
          </a:lstStyle>
          <a:p>
            <a:r>
              <a:t>check</a:t>
            </a:r>
          </a:p>
        </p:txBody>
      </p:sp>
      <p:sp>
        <p:nvSpPr>
          <p:cNvPr id="922" name="Shape 922"/>
          <p:cNvSpPr/>
          <p:nvPr/>
        </p:nvSpPr>
        <p:spPr>
          <a:xfrm>
            <a:off x="14498637" y="8591855"/>
            <a:ext cx="330201" cy="2594953"/>
          </a:xfrm>
          <a:prstGeom prst="rect">
            <a:avLst/>
          </a:prstGeom>
          <a:solidFill>
            <a:srgbClr val="0433FF"/>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923" name="Shape 923"/>
          <p:cNvSpPr/>
          <p:nvPr/>
        </p:nvSpPr>
        <p:spPr>
          <a:xfrm>
            <a:off x="14865350" y="8956017"/>
            <a:ext cx="1244600" cy="622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l" defTabSz="1828800">
              <a:buClr>
                <a:srgbClr val="000000"/>
              </a:buClr>
              <a:buFont typeface="Arial"/>
              <a:defRPr sz="3000" b="1">
                <a:uFill>
                  <a:solidFill>
                    <a:srgbClr val="000000"/>
                  </a:solidFill>
                </a:uFill>
                <a:latin typeface="+mn-lt"/>
                <a:ea typeface="+mn-ea"/>
                <a:cs typeface="+mn-cs"/>
                <a:sym typeface="Myriad Pro Condensed"/>
              </a:defRPr>
            </a:lvl1pPr>
          </a:lstStyle>
          <a:p>
            <a:r>
              <a:t>rd A</a:t>
            </a:r>
          </a:p>
        </p:txBody>
      </p:sp>
      <p:sp>
        <p:nvSpPr>
          <p:cNvPr id="924" name="Shape 924"/>
          <p:cNvSpPr/>
          <p:nvPr/>
        </p:nvSpPr>
        <p:spPr>
          <a:xfrm>
            <a:off x="14854237" y="9317448"/>
            <a:ext cx="1549401" cy="622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l" defTabSz="1828800">
              <a:buClr>
                <a:srgbClr val="000000"/>
              </a:buClr>
              <a:buFont typeface="Arial"/>
              <a:defRPr sz="3000" b="1">
                <a:uFill>
                  <a:solidFill>
                    <a:srgbClr val="000000"/>
                  </a:solidFill>
                </a:uFill>
                <a:latin typeface="+mn-lt"/>
                <a:ea typeface="+mn-ea"/>
                <a:cs typeface="+mn-cs"/>
                <a:sym typeface="Myriad Pro Condensed"/>
              </a:defRPr>
            </a:lvl1pPr>
          </a:lstStyle>
          <a:p>
            <a:r>
              <a:t>wr A</a:t>
            </a:r>
          </a:p>
        </p:txBody>
      </p:sp>
      <p:sp>
        <p:nvSpPr>
          <p:cNvPr id="925" name="Shape 925"/>
          <p:cNvSpPr/>
          <p:nvPr/>
        </p:nvSpPr>
        <p:spPr>
          <a:xfrm>
            <a:off x="13736637" y="11166673"/>
            <a:ext cx="1854201" cy="495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chemeClr val="accent5"/>
                </a:solidFill>
                <a:uFill>
                  <a:solidFill>
                    <a:srgbClr val="000000"/>
                  </a:solidFill>
                </a:uFill>
                <a:latin typeface="+mn-lt"/>
                <a:ea typeface="+mn-ea"/>
                <a:cs typeface="+mn-cs"/>
                <a:sym typeface="Myriad Pro Condensed"/>
              </a:defRPr>
            </a:lvl1pPr>
          </a:lstStyle>
          <a:p>
            <a:r>
              <a:t>commit</a:t>
            </a:r>
          </a:p>
        </p:txBody>
      </p:sp>
      <p:sp>
        <p:nvSpPr>
          <p:cNvPr id="926" name="Shape 926"/>
          <p:cNvSpPr/>
          <p:nvPr/>
        </p:nvSpPr>
        <p:spPr>
          <a:xfrm>
            <a:off x="15351443" y="11399072"/>
            <a:ext cx="1134676" cy="112010"/>
          </a:xfrm>
          <a:prstGeom prst="line">
            <a:avLst/>
          </a:prstGeom>
          <a:ln w="25400">
            <a:solidFill>
              <a:srgbClr val="A6AAA9"/>
            </a:solidFill>
            <a:tailEnd type="triangle"/>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927" name="Shape 927"/>
          <p:cNvSpPr/>
          <p:nvPr/>
        </p:nvSpPr>
        <p:spPr>
          <a:xfrm>
            <a:off x="15105084" y="11480718"/>
            <a:ext cx="1549401" cy="495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rgbClr val="999999"/>
                </a:solidFill>
                <a:uFill>
                  <a:solidFill>
                    <a:srgbClr val="000000"/>
                  </a:solidFill>
                </a:uFill>
                <a:latin typeface="+mn-lt"/>
                <a:ea typeface="+mn-ea"/>
                <a:cs typeface="+mn-cs"/>
                <a:sym typeface="Myriad Pro Condensed"/>
              </a:defRPr>
            </a:lvl1pPr>
          </a:lstStyle>
          <a:p>
            <a:r>
              <a:t>check</a:t>
            </a:r>
          </a:p>
        </p:txBody>
      </p:sp>
      <p:sp>
        <p:nvSpPr>
          <p:cNvPr id="928" name="Shape 928"/>
          <p:cNvSpPr/>
          <p:nvPr/>
        </p:nvSpPr>
        <p:spPr>
          <a:xfrm>
            <a:off x="7635917" y="11055203"/>
            <a:ext cx="2006601" cy="495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chemeClr val="accent5"/>
                </a:solidFill>
                <a:uFill>
                  <a:solidFill>
                    <a:srgbClr val="000000"/>
                  </a:solidFill>
                </a:uFill>
                <a:latin typeface="+mn-lt"/>
                <a:ea typeface="+mn-ea"/>
                <a:cs typeface="+mn-cs"/>
                <a:sym typeface="Myriad Pro Condensed"/>
              </a:defRPr>
            </a:lvl1pPr>
          </a:lstStyle>
          <a:p>
            <a:r>
              <a:t>commit</a:t>
            </a:r>
          </a:p>
        </p:txBody>
      </p:sp>
      <p:sp>
        <p:nvSpPr>
          <p:cNvPr id="929" name="Shape 929"/>
          <p:cNvSpPr/>
          <p:nvPr/>
        </p:nvSpPr>
        <p:spPr>
          <a:xfrm flipH="1">
            <a:off x="6444336" y="11355187"/>
            <a:ext cx="1572539" cy="157370"/>
          </a:xfrm>
          <a:prstGeom prst="line">
            <a:avLst/>
          </a:prstGeom>
          <a:ln w="25400">
            <a:solidFill>
              <a:srgbClr val="A6AAA9"/>
            </a:solidFill>
            <a:tailEnd type="triangle"/>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930" name="Shape 930"/>
          <p:cNvSpPr/>
          <p:nvPr/>
        </p:nvSpPr>
        <p:spPr>
          <a:xfrm>
            <a:off x="6602536" y="11436946"/>
            <a:ext cx="1549401" cy="495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000" b="1">
                <a:solidFill>
                  <a:srgbClr val="999999"/>
                </a:solidFill>
                <a:uFill>
                  <a:solidFill>
                    <a:srgbClr val="000000"/>
                  </a:solidFill>
                </a:uFill>
                <a:latin typeface="+mn-lt"/>
                <a:ea typeface="+mn-ea"/>
                <a:cs typeface="+mn-cs"/>
                <a:sym typeface="Myriad Pro Condensed"/>
              </a:defRPr>
            </a:lvl1pPr>
          </a:lstStyle>
          <a:p>
            <a:r>
              <a:t>check</a:t>
            </a:r>
          </a:p>
        </p:txBody>
      </p:sp>
      <p:sp>
        <p:nvSpPr>
          <p:cNvPr id="931" name="Shape 931"/>
          <p:cNvSpPr/>
          <p:nvPr/>
        </p:nvSpPr>
        <p:spPr>
          <a:xfrm>
            <a:off x="1181100" y="2679700"/>
            <a:ext cx="1244600" cy="622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T0</a:t>
            </a:r>
          </a:p>
        </p:txBody>
      </p:sp>
      <p:sp>
        <p:nvSpPr>
          <p:cNvPr id="932" name="Shape 932"/>
          <p:cNvSpPr/>
          <p:nvPr/>
        </p:nvSpPr>
        <p:spPr>
          <a:xfrm>
            <a:off x="3771900" y="2679700"/>
            <a:ext cx="1244600" cy="622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T1</a:t>
            </a:r>
          </a:p>
        </p:txBody>
      </p:sp>
      <p:sp>
        <p:nvSpPr>
          <p:cNvPr id="933" name="Shape 933"/>
          <p:cNvSpPr/>
          <p:nvPr/>
        </p:nvSpPr>
        <p:spPr>
          <a:xfrm>
            <a:off x="5448300" y="2679700"/>
            <a:ext cx="1244600" cy="622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T0</a:t>
            </a:r>
          </a:p>
        </p:txBody>
      </p:sp>
      <p:sp>
        <p:nvSpPr>
          <p:cNvPr id="934" name="Shape 934"/>
          <p:cNvSpPr/>
          <p:nvPr/>
        </p:nvSpPr>
        <p:spPr>
          <a:xfrm>
            <a:off x="8039100" y="2679700"/>
            <a:ext cx="1244600" cy="622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T1</a:t>
            </a:r>
          </a:p>
        </p:txBody>
      </p:sp>
      <p:sp>
        <p:nvSpPr>
          <p:cNvPr id="935" name="Shape 935"/>
          <p:cNvSpPr/>
          <p:nvPr/>
        </p:nvSpPr>
        <p:spPr>
          <a:xfrm>
            <a:off x="9931400" y="2679700"/>
            <a:ext cx="1244600" cy="622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T0</a:t>
            </a:r>
          </a:p>
        </p:txBody>
      </p:sp>
      <p:sp>
        <p:nvSpPr>
          <p:cNvPr id="936" name="Shape 936"/>
          <p:cNvSpPr/>
          <p:nvPr/>
        </p:nvSpPr>
        <p:spPr>
          <a:xfrm>
            <a:off x="12306300" y="2679700"/>
            <a:ext cx="1244600" cy="622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T1</a:t>
            </a:r>
          </a:p>
        </p:txBody>
      </p:sp>
      <p:sp>
        <p:nvSpPr>
          <p:cNvPr id="937" name="Shape 937"/>
          <p:cNvSpPr/>
          <p:nvPr/>
        </p:nvSpPr>
        <p:spPr>
          <a:xfrm>
            <a:off x="14046200" y="2708275"/>
            <a:ext cx="1244600" cy="622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T0</a:t>
            </a:r>
          </a:p>
        </p:txBody>
      </p:sp>
      <p:sp>
        <p:nvSpPr>
          <p:cNvPr id="938" name="Shape 938"/>
          <p:cNvSpPr/>
          <p:nvPr/>
        </p:nvSpPr>
        <p:spPr>
          <a:xfrm>
            <a:off x="16421100" y="2708275"/>
            <a:ext cx="1244600" cy="622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T1</a:t>
            </a:r>
          </a:p>
        </p:txBody>
      </p:sp>
      <p:sp>
        <p:nvSpPr>
          <p:cNvPr id="939" name="Shape 939"/>
          <p:cNvSpPr/>
          <p:nvPr/>
        </p:nvSpPr>
        <p:spPr>
          <a:xfrm flipH="1">
            <a:off x="5146674" y="2330450"/>
            <a:ext cx="3176" cy="9537700"/>
          </a:xfrm>
          <a:prstGeom prst="line">
            <a:avLst/>
          </a:prstGeom>
          <a:ln w="25400">
            <a:solidFill>
              <a:srgbClr val="000000"/>
            </a:solidFill>
          </a:ln>
          <a:effectLst>
            <a:outerShdw blurRad="63500" dist="25400" dir="5400000" rotWithShape="0">
              <a:srgbClr val="929292">
                <a:alpha val="37998"/>
              </a:srgbClr>
            </a:outerShdw>
          </a:effectLst>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940" name="Shape 940"/>
          <p:cNvSpPr/>
          <p:nvPr/>
        </p:nvSpPr>
        <p:spPr>
          <a:xfrm flipH="1">
            <a:off x="9712325" y="2330450"/>
            <a:ext cx="3175" cy="9537700"/>
          </a:xfrm>
          <a:prstGeom prst="line">
            <a:avLst/>
          </a:prstGeom>
          <a:ln w="25400">
            <a:solidFill>
              <a:srgbClr val="000000"/>
            </a:solidFill>
          </a:ln>
          <a:effectLst>
            <a:outerShdw blurRad="63500" dist="25400" dir="5400000" rotWithShape="0">
              <a:srgbClr val="929292">
                <a:alpha val="37998"/>
              </a:srgbClr>
            </a:outerShdw>
          </a:effectLst>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941" name="Shape 941"/>
          <p:cNvSpPr/>
          <p:nvPr/>
        </p:nvSpPr>
        <p:spPr>
          <a:xfrm flipH="1">
            <a:off x="13830300" y="2330450"/>
            <a:ext cx="3175" cy="9537700"/>
          </a:xfrm>
          <a:prstGeom prst="line">
            <a:avLst/>
          </a:prstGeom>
          <a:ln w="25400">
            <a:solidFill>
              <a:srgbClr val="000000"/>
            </a:solidFill>
          </a:ln>
          <a:effectLst>
            <a:outerShdw blurRad="63500" dist="25400" dir="5400000" rotWithShape="0">
              <a:srgbClr val="929292">
                <a:alpha val="37998"/>
              </a:srgbClr>
            </a:outerShdw>
          </a:effectLst>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942" name="Shape 942"/>
          <p:cNvSpPr/>
          <p:nvPr/>
        </p:nvSpPr>
        <p:spPr>
          <a:xfrm>
            <a:off x="571499" y="3841750"/>
            <a:ext cx="2" cy="5753100"/>
          </a:xfrm>
          <a:prstGeom prst="line">
            <a:avLst/>
          </a:prstGeom>
          <a:ln w="38100">
            <a:solidFill>
              <a:srgbClr val="000000"/>
            </a:solidFill>
            <a:tailEnd type="triangle"/>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943" name="Shape 943"/>
          <p:cNvSpPr/>
          <p:nvPr/>
        </p:nvSpPr>
        <p:spPr>
          <a:xfrm>
            <a:off x="1354833" y="1858327"/>
            <a:ext cx="3462112" cy="55626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Case 1</a:t>
            </a:r>
          </a:p>
        </p:txBody>
      </p:sp>
      <p:sp>
        <p:nvSpPr>
          <p:cNvPr id="944" name="Shape 944"/>
          <p:cNvSpPr/>
          <p:nvPr/>
        </p:nvSpPr>
        <p:spPr>
          <a:xfrm>
            <a:off x="5558744" y="1858327"/>
            <a:ext cx="3462112" cy="55626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Case 2</a:t>
            </a:r>
          </a:p>
        </p:txBody>
      </p:sp>
      <p:sp>
        <p:nvSpPr>
          <p:cNvPr id="945" name="Shape 945"/>
          <p:cNvSpPr/>
          <p:nvPr/>
        </p:nvSpPr>
        <p:spPr>
          <a:xfrm>
            <a:off x="9978132" y="1858327"/>
            <a:ext cx="3462113" cy="55626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Case 3</a:t>
            </a:r>
          </a:p>
        </p:txBody>
      </p:sp>
      <p:sp>
        <p:nvSpPr>
          <p:cNvPr id="946" name="Shape 946"/>
          <p:cNvSpPr/>
          <p:nvPr/>
        </p:nvSpPr>
        <p:spPr>
          <a:xfrm>
            <a:off x="14004033" y="1858327"/>
            <a:ext cx="3462113" cy="55626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Case 4</a:t>
            </a:r>
          </a:p>
        </p:txBody>
      </p:sp>
      <p:sp>
        <p:nvSpPr>
          <p:cNvPr id="947" name="Shape 947"/>
          <p:cNvSpPr/>
          <p:nvPr/>
        </p:nvSpPr>
        <p:spPr>
          <a:xfrm>
            <a:off x="1443944" y="12281966"/>
            <a:ext cx="3462112" cy="55626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Success</a:t>
            </a:r>
          </a:p>
        </p:txBody>
      </p:sp>
      <p:sp>
        <p:nvSpPr>
          <p:cNvPr id="948" name="Shape 948"/>
          <p:cNvSpPr/>
          <p:nvPr/>
        </p:nvSpPr>
        <p:spPr>
          <a:xfrm>
            <a:off x="5711144" y="12281966"/>
            <a:ext cx="3462112" cy="55626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Abort</a:t>
            </a:r>
          </a:p>
        </p:txBody>
      </p:sp>
      <p:sp>
        <p:nvSpPr>
          <p:cNvPr id="949" name="Shape 949"/>
          <p:cNvSpPr/>
          <p:nvPr/>
        </p:nvSpPr>
        <p:spPr>
          <a:xfrm>
            <a:off x="10088788" y="12281966"/>
            <a:ext cx="3462112" cy="55626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Success</a:t>
            </a:r>
          </a:p>
        </p:txBody>
      </p:sp>
      <p:sp>
        <p:nvSpPr>
          <p:cNvPr id="950" name="Shape 950"/>
          <p:cNvSpPr/>
          <p:nvPr/>
        </p:nvSpPr>
        <p:spPr>
          <a:xfrm>
            <a:off x="14185900" y="12281966"/>
            <a:ext cx="3462112" cy="55626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defTabSz="1828800">
              <a:buClr>
                <a:srgbClr val="000000"/>
              </a:buClr>
              <a:buFont typeface="Arial"/>
              <a:defRPr sz="3600" b="1">
                <a:uFill>
                  <a:solidFill>
                    <a:srgbClr val="000000"/>
                  </a:solidFill>
                </a:uFill>
                <a:latin typeface="+mn-lt"/>
                <a:ea typeface="+mn-ea"/>
                <a:cs typeface="+mn-cs"/>
                <a:sym typeface="Myriad Pro Condensed"/>
              </a:defRPr>
            </a:lvl1pPr>
          </a:lstStyle>
          <a:p>
            <a:r>
              <a:t>Forward Progress</a:t>
            </a:r>
          </a:p>
        </p:txBody>
      </p:sp>
      <p:sp>
        <p:nvSpPr>
          <p:cNvPr id="951" name="Shape 951"/>
          <p:cNvSpPr/>
          <p:nvPr/>
        </p:nvSpPr>
        <p:spPr>
          <a:xfrm rot="16200000">
            <a:off x="46990" y="2831419"/>
            <a:ext cx="1102361" cy="55626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r" defTabSz="1828800">
              <a:buClr>
                <a:srgbClr val="000000"/>
              </a:buClr>
              <a:buFont typeface="Arial"/>
              <a:defRPr sz="3600" b="1">
                <a:uFill>
                  <a:solidFill>
                    <a:srgbClr val="000000"/>
                  </a:solidFill>
                </a:uFill>
                <a:latin typeface="+mn-lt"/>
                <a:ea typeface="+mn-ea"/>
                <a:cs typeface="+mn-cs"/>
                <a:sym typeface="Myriad Pro Condensed"/>
              </a:defRPr>
            </a:lvl1pPr>
          </a:lstStyle>
          <a:p>
            <a:r>
              <a:t>Time</a:t>
            </a:r>
          </a:p>
        </p:txBody>
      </p:sp>
      <p:sp>
        <p:nvSpPr>
          <p:cNvPr id="952" name="Shape 952"/>
          <p:cNvSpPr/>
          <p:nvPr/>
        </p:nvSpPr>
        <p:spPr>
          <a:xfrm>
            <a:off x="1635167" y="7933461"/>
            <a:ext cx="330201" cy="1810892"/>
          </a:xfrm>
          <a:prstGeom prst="rect">
            <a:avLst/>
          </a:prstGeom>
          <a:solidFill>
            <a:srgbClr val="0433FF"/>
          </a:solidFill>
          <a:ln w="12700">
            <a:miter lim="400000"/>
          </a:ln>
        </p:spPr>
        <p:txBody>
          <a:bodyPr lIns="50800" tIns="50800" rIns="50800" bIns="50800" anchor="ctr"/>
          <a:lstStyle/>
          <a:p>
            <a:pPr marL="81280" marR="81280" algn="l" defTabSz="1828800">
              <a:buClr>
                <a:srgbClr val="000000"/>
              </a:buClr>
              <a:buFont typeface="Arial"/>
              <a:defRPr sz="3600">
                <a:uFill>
                  <a:solidFill>
                    <a:srgbClr val="000000"/>
                  </a:solidFill>
                </a:uFill>
                <a:latin typeface="Arial"/>
                <a:ea typeface="Arial"/>
                <a:cs typeface="Arial"/>
                <a:sym typeface="Arial"/>
              </a:defRPr>
            </a:pPr>
            <a:endParaRPr/>
          </a:p>
        </p:txBody>
      </p:sp>
      <p:sp>
        <p:nvSpPr>
          <p:cNvPr id="953" name="Shape 953"/>
          <p:cNvSpPr/>
          <p:nvPr/>
        </p:nvSpPr>
        <p:spPr>
          <a:xfrm flipH="1">
            <a:off x="8664617" y="7499882"/>
            <a:ext cx="1" cy="837135"/>
          </a:xfrm>
          <a:prstGeom prst="line">
            <a:avLst/>
          </a:prstGeom>
          <a:ln w="38100">
            <a:solidFill>
              <a:srgbClr val="CE1C00"/>
            </a:solidFill>
            <a:custDash>
              <a:ds d="200000" sp="200000"/>
            </a:custDash>
            <a:miter lim="400000"/>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954" name="Shape 954"/>
          <p:cNvSpPr/>
          <p:nvPr/>
        </p:nvSpPr>
        <p:spPr>
          <a:xfrm>
            <a:off x="6788129" y="7679379"/>
            <a:ext cx="1854201" cy="495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r" defTabSz="1828800">
              <a:buClr>
                <a:srgbClr val="000000"/>
              </a:buClr>
              <a:buFont typeface="Arial"/>
              <a:defRPr sz="3000" b="1">
                <a:solidFill>
                  <a:schemeClr val="accent5"/>
                </a:solidFill>
                <a:uFill>
                  <a:solidFill>
                    <a:srgbClr val="000000"/>
                  </a:solidFill>
                </a:uFill>
                <a:latin typeface="+mn-lt"/>
                <a:ea typeface="+mn-ea"/>
                <a:cs typeface="+mn-cs"/>
                <a:sym typeface="Myriad Pro Condensed"/>
              </a:defRPr>
            </a:lvl1pPr>
          </a:lstStyle>
          <a:p>
            <a:r>
              <a:t>restart</a:t>
            </a:r>
          </a:p>
        </p:txBody>
      </p:sp>
      <p:sp>
        <p:nvSpPr>
          <p:cNvPr id="955" name="Shape 955"/>
          <p:cNvSpPr/>
          <p:nvPr/>
        </p:nvSpPr>
        <p:spPr>
          <a:xfrm flipH="1">
            <a:off x="14663006" y="7268829"/>
            <a:ext cx="1" cy="1278664"/>
          </a:xfrm>
          <a:prstGeom prst="line">
            <a:avLst/>
          </a:prstGeom>
          <a:ln w="38100">
            <a:solidFill>
              <a:srgbClr val="CE1C00"/>
            </a:solidFill>
            <a:custDash>
              <a:ds d="200000" sp="200000"/>
            </a:custDash>
            <a:miter lim="400000"/>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956" name="Shape 956"/>
          <p:cNvSpPr/>
          <p:nvPr/>
        </p:nvSpPr>
        <p:spPr>
          <a:xfrm>
            <a:off x="14652666" y="7331595"/>
            <a:ext cx="1854201" cy="4953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l" defTabSz="1828800">
              <a:buClr>
                <a:srgbClr val="000000"/>
              </a:buClr>
              <a:buFont typeface="Arial"/>
              <a:defRPr sz="3000" b="1">
                <a:solidFill>
                  <a:schemeClr val="accent5"/>
                </a:solidFill>
                <a:uFill>
                  <a:solidFill>
                    <a:srgbClr val="000000"/>
                  </a:solidFill>
                </a:uFill>
                <a:latin typeface="+mn-lt"/>
                <a:ea typeface="+mn-ea"/>
                <a:cs typeface="+mn-cs"/>
                <a:sym typeface="Myriad Pro Condensed"/>
              </a:defRPr>
            </a:lvl1pPr>
          </a:lstStyle>
          <a:p>
            <a:r>
              <a:t>restart</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952"/>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2" nodeType="afterEffect">
                                  <p:stCondLst>
                                    <p:cond delay="0"/>
                                  </p:stCondLst>
                                  <p:iterate>
                                    <p:tmAbs val="0"/>
                                  </p:iterate>
                                  <p:childTnLst>
                                    <p:set>
                                      <p:cBhvr>
                                        <p:cTn id="9" fill="hold"/>
                                        <p:tgtEl>
                                          <p:spTgt spid="887"/>
                                        </p:tgtEl>
                                        <p:attrNameLst>
                                          <p:attrName>style.visibility</p:attrName>
                                        </p:attrNameLst>
                                      </p:cBhvr>
                                      <p:to>
                                        <p:strVal val="visible"/>
                                      </p:to>
                                    </p:set>
                                  </p:childTnLst>
                                </p:cTn>
                              </p:par>
                            </p:childTnLst>
                          </p:cTn>
                        </p:par>
                        <p:par>
                          <p:cTn id="10" fill="hold">
                            <p:stCondLst>
                              <p:cond delay="0"/>
                            </p:stCondLst>
                            <p:childTnLst>
                              <p:par>
                                <p:cTn id="11" presetID="1" presetClass="entr" presetSubtype="0" fill="hold" grpId="3" nodeType="afterEffect">
                                  <p:stCondLst>
                                    <p:cond delay="0"/>
                                  </p:stCondLst>
                                  <p:iterate>
                                    <p:tmAbs val="0"/>
                                  </p:iterate>
                                  <p:childTnLst>
                                    <p:set>
                                      <p:cBhvr>
                                        <p:cTn id="12" fill="hold"/>
                                        <p:tgtEl>
                                          <p:spTgt spid="908"/>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grpId="4" nodeType="afterEffect">
                                  <p:stCondLst>
                                    <p:cond delay="0"/>
                                  </p:stCondLst>
                                  <p:iterate>
                                    <p:tmAbs val="0"/>
                                  </p:iterate>
                                  <p:childTnLst>
                                    <p:set>
                                      <p:cBhvr>
                                        <p:cTn id="15" fill="hold"/>
                                        <p:tgtEl>
                                          <p:spTgt spid="909"/>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5" nodeType="clickEffect">
                                  <p:stCondLst>
                                    <p:cond delay="0"/>
                                  </p:stCondLst>
                                  <p:iterate>
                                    <p:tmAbs val="0"/>
                                  </p:iterate>
                                  <p:childTnLst>
                                    <p:set>
                                      <p:cBhvr>
                                        <p:cTn id="19" fill="hold"/>
                                        <p:tgtEl>
                                          <p:spTgt spid="944"/>
                                        </p:tgtEl>
                                        <p:attrNameLst>
                                          <p:attrName>style.visibility</p:attrName>
                                        </p:attrNameLst>
                                      </p:cBhvr>
                                      <p:to>
                                        <p:strVal val="visible"/>
                                      </p:to>
                                    </p:set>
                                  </p:childTnLst>
                                </p:cTn>
                              </p:par>
                            </p:childTnLst>
                          </p:cTn>
                        </p:par>
                        <p:par>
                          <p:cTn id="20" fill="hold">
                            <p:stCondLst>
                              <p:cond delay="0"/>
                            </p:stCondLst>
                            <p:childTnLst>
                              <p:par>
                                <p:cTn id="21" presetID="1" presetClass="entr" presetSubtype="0" fill="hold" grpId="6" nodeType="afterEffect">
                                  <p:stCondLst>
                                    <p:cond delay="0"/>
                                  </p:stCondLst>
                                  <p:iterate>
                                    <p:tmAbs val="0"/>
                                  </p:iterate>
                                  <p:childTnLst>
                                    <p:set>
                                      <p:cBhvr>
                                        <p:cTn id="22" fill="hold"/>
                                        <p:tgtEl>
                                          <p:spTgt spid="939"/>
                                        </p:tgtEl>
                                        <p:attrNameLst>
                                          <p:attrName>style.visibility</p:attrName>
                                        </p:attrNameLst>
                                      </p:cBhvr>
                                      <p:to>
                                        <p:strVal val="visible"/>
                                      </p:to>
                                    </p:set>
                                  </p:childTnLst>
                                </p:cTn>
                              </p:par>
                            </p:childTnLst>
                          </p:cTn>
                        </p:par>
                        <p:par>
                          <p:cTn id="23" fill="hold">
                            <p:stCondLst>
                              <p:cond delay="0"/>
                            </p:stCondLst>
                            <p:childTnLst>
                              <p:par>
                                <p:cTn id="24" presetID="1" presetClass="entr" presetSubtype="0" fill="hold" grpId="7" nodeType="afterEffect">
                                  <p:stCondLst>
                                    <p:cond delay="0"/>
                                  </p:stCondLst>
                                  <p:iterate>
                                    <p:tmAbs val="0"/>
                                  </p:iterate>
                                  <p:childTnLst>
                                    <p:set>
                                      <p:cBhvr>
                                        <p:cTn id="25" fill="hold"/>
                                        <p:tgtEl>
                                          <p:spTgt spid="933"/>
                                        </p:tgtEl>
                                        <p:attrNameLst>
                                          <p:attrName>style.visibility</p:attrName>
                                        </p:attrNameLst>
                                      </p:cBhvr>
                                      <p:to>
                                        <p:strVal val="visible"/>
                                      </p:to>
                                    </p:set>
                                  </p:childTnLst>
                                </p:cTn>
                              </p:par>
                            </p:childTnLst>
                          </p:cTn>
                        </p:par>
                        <p:par>
                          <p:cTn id="26" fill="hold">
                            <p:stCondLst>
                              <p:cond delay="0"/>
                            </p:stCondLst>
                            <p:childTnLst>
                              <p:par>
                                <p:cTn id="27" presetID="1" presetClass="entr" presetSubtype="0" fill="hold" grpId="8" nodeType="afterEffect">
                                  <p:stCondLst>
                                    <p:cond delay="0"/>
                                  </p:stCondLst>
                                  <p:iterate>
                                    <p:tmAbs val="0"/>
                                  </p:iterate>
                                  <p:childTnLst>
                                    <p:set>
                                      <p:cBhvr>
                                        <p:cTn id="28" fill="hold"/>
                                        <p:tgtEl>
                                          <p:spTgt spid="934"/>
                                        </p:tgtEl>
                                        <p:attrNameLst>
                                          <p:attrName>style.visibility</p:attrName>
                                        </p:attrNameLst>
                                      </p:cBhvr>
                                      <p:to>
                                        <p:strVal val="visible"/>
                                      </p:to>
                                    </p:set>
                                  </p:childTnLst>
                                </p:cTn>
                              </p:par>
                            </p:childTnLst>
                          </p:cTn>
                        </p:par>
                        <p:par>
                          <p:cTn id="29" fill="hold">
                            <p:stCondLst>
                              <p:cond delay="0"/>
                            </p:stCondLst>
                            <p:childTnLst>
                              <p:par>
                                <p:cTn id="30" presetID="1" presetClass="entr" presetSubtype="0" fill="hold" grpId="9" nodeType="afterEffect">
                                  <p:stCondLst>
                                    <p:cond delay="0"/>
                                  </p:stCondLst>
                                  <p:iterate>
                                    <p:tmAbs val="0"/>
                                  </p:iterate>
                                  <p:childTnLst>
                                    <p:set>
                                      <p:cBhvr>
                                        <p:cTn id="31" fill="hold"/>
                                        <p:tgtEl>
                                          <p:spTgt spid="889"/>
                                        </p:tgtEl>
                                        <p:attrNameLst>
                                          <p:attrName>style.visibility</p:attrName>
                                        </p:attrNameLst>
                                      </p:cBhvr>
                                      <p:to>
                                        <p:strVal val="visible"/>
                                      </p:to>
                                    </p:set>
                                  </p:childTnLst>
                                </p:cTn>
                              </p:par>
                            </p:childTnLst>
                          </p:cTn>
                        </p:par>
                        <p:par>
                          <p:cTn id="32" fill="hold">
                            <p:stCondLst>
                              <p:cond delay="0"/>
                            </p:stCondLst>
                            <p:childTnLst>
                              <p:par>
                                <p:cTn id="33" presetID="1" presetClass="entr" presetSubtype="0" fill="hold" grpId="10" nodeType="afterEffect">
                                  <p:stCondLst>
                                    <p:cond delay="0"/>
                                  </p:stCondLst>
                                  <p:iterate>
                                    <p:tmAbs val="0"/>
                                  </p:iterate>
                                  <p:childTnLst>
                                    <p:set>
                                      <p:cBhvr>
                                        <p:cTn id="34" fill="hold"/>
                                        <p:tgtEl>
                                          <p:spTgt spid="890"/>
                                        </p:tgtEl>
                                        <p:attrNameLst>
                                          <p:attrName>style.visibility</p:attrName>
                                        </p:attrNameLst>
                                      </p:cBhvr>
                                      <p:to>
                                        <p:strVal val="visible"/>
                                      </p:to>
                                    </p:set>
                                  </p:childTnLst>
                                </p:cTn>
                              </p:par>
                            </p:childTnLst>
                          </p:cTn>
                        </p:par>
                        <p:par>
                          <p:cTn id="35" fill="hold">
                            <p:stCondLst>
                              <p:cond delay="0"/>
                            </p:stCondLst>
                            <p:childTnLst>
                              <p:par>
                                <p:cTn id="36" presetID="1" presetClass="entr" presetSubtype="0" fill="hold" grpId="11" nodeType="afterEffect">
                                  <p:stCondLst>
                                    <p:cond delay="0"/>
                                  </p:stCondLst>
                                  <p:iterate>
                                    <p:tmAbs val="0"/>
                                  </p:iterate>
                                  <p:childTnLst>
                                    <p:set>
                                      <p:cBhvr>
                                        <p:cTn id="37" fill="hold"/>
                                        <p:tgtEl>
                                          <p:spTgt spid="891"/>
                                        </p:tgtEl>
                                        <p:attrNameLst>
                                          <p:attrName>style.visibility</p:attrName>
                                        </p:attrNameLst>
                                      </p:cBhvr>
                                      <p:to>
                                        <p:strVal val="visible"/>
                                      </p:to>
                                    </p:set>
                                  </p:childTnLst>
                                </p:cTn>
                              </p:par>
                            </p:childTnLst>
                          </p:cTn>
                        </p:par>
                        <p:par>
                          <p:cTn id="38" fill="hold">
                            <p:stCondLst>
                              <p:cond delay="0"/>
                            </p:stCondLst>
                            <p:childTnLst>
                              <p:par>
                                <p:cTn id="39" presetID="1" presetClass="entr" presetSubtype="0" fill="hold" grpId="12" nodeType="afterEffect">
                                  <p:stCondLst>
                                    <p:cond delay="0"/>
                                  </p:stCondLst>
                                  <p:iterate>
                                    <p:tmAbs val="0"/>
                                  </p:iterate>
                                  <p:childTnLst>
                                    <p:set>
                                      <p:cBhvr>
                                        <p:cTn id="40" fill="hold"/>
                                        <p:tgtEl>
                                          <p:spTgt spid="893"/>
                                        </p:tgtEl>
                                        <p:attrNameLst>
                                          <p:attrName>style.visibility</p:attrName>
                                        </p:attrNameLst>
                                      </p:cBhvr>
                                      <p:to>
                                        <p:strVal val="visible"/>
                                      </p:to>
                                    </p:set>
                                  </p:childTnLst>
                                </p:cTn>
                              </p:par>
                            </p:childTnLst>
                          </p:cTn>
                        </p:par>
                        <p:par>
                          <p:cTn id="41" fill="hold">
                            <p:stCondLst>
                              <p:cond delay="0"/>
                            </p:stCondLst>
                            <p:childTnLst>
                              <p:par>
                                <p:cTn id="42" presetID="1" presetClass="entr" presetSubtype="0" fill="hold" grpId="13" nodeType="afterEffect">
                                  <p:stCondLst>
                                    <p:cond delay="0"/>
                                  </p:stCondLst>
                                  <p:iterate>
                                    <p:tmAbs val="0"/>
                                  </p:iterate>
                                  <p:childTnLst>
                                    <p:set>
                                      <p:cBhvr>
                                        <p:cTn id="43" fill="hold"/>
                                        <p:tgtEl>
                                          <p:spTgt spid="892"/>
                                        </p:tgtEl>
                                        <p:attrNameLst>
                                          <p:attrName>style.visibility</p:attrName>
                                        </p:attrNameLst>
                                      </p:cBhvr>
                                      <p:to>
                                        <p:strVal val="visible"/>
                                      </p:to>
                                    </p:set>
                                  </p:childTnLst>
                                </p:cTn>
                              </p:par>
                            </p:childTnLst>
                          </p:cTn>
                        </p:par>
                        <p:par>
                          <p:cTn id="44" fill="hold">
                            <p:stCondLst>
                              <p:cond delay="0"/>
                            </p:stCondLst>
                            <p:childTnLst>
                              <p:par>
                                <p:cTn id="45" presetID="1" presetClass="entr" presetSubtype="0" fill="hold" grpId="14" nodeType="afterEffect">
                                  <p:stCondLst>
                                    <p:cond delay="0"/>
                                  </p:stCondLst>
                                  <p:iterate>
                                    <p:tmAbs val="0"/>
                                  </p:iterate>
                                  <p:childTnLst>
                                    <p:set>
                                      <p:cBhvr>
                                        <p:cTn id="46" fill="hold"/>
                                        <p:tgtEl>
                                          <p:spTgt spid="910"/>
                                        </p:tgtEl>
                                        <p:attrNameLst>
                                          <p:attrName>style.visibility</p:attrName>
                                        </p:attrNameLst>
                                      </p:cBhvr>
                                      <p:to>
                                        <p:strVal val="visible"/>
                                      </p:to>
                                    </p:set>
                                  </p:childTnLst>
                                </p:cTn>
                              </p:par>
                            </p:childTnLst>
                          </p:cTn>
                        </p:par>
                        <p:par>
                          <p:cTn id="47" fill="hold">
                            <p:stCondLst>
                              <p:cond delay="0"/>
                            </p:stCondLst>
                            <p:childTnLst>
                              <p:par>
                                <p:cTn id="48" presetID="1" presetClass="entr" presetSubtype="0" fill="hold" grpId="15" nodeType="afterEffect">
                                  <p:stCondLst>
                                    <p:cond delay="0"/>
                                  </p:stCondLst>
                                  <p:iterate>
                                    <p:tmAbs val="0"/>
                                  </p:iterate>
                                  <p:childTnLst>
                                    <p:set>
                                      <p:cBhvr>
                                        <p:cTn id="49" fill="hold"/>
                                        <p:tgtEl>
                                          <p:spTgt spid="911"/>
                                        </p:tgtEl>
                                        <p:attrNameLst>
                                          <p:attrName>style.visibility</p:attrName>
                                        </p:attrNameLst>
                                      </p:cBhvr>
                                      <p:to>
                                        <p:strVal val="visible"/>
                                      </p:to>
                                    </p:set>
                                  </p:childTnLst>
                                </p:cTn>
                              </p:par>
                            </p:childTnLst>
                          </p:cTn>
                        </p:par>
                        <p:par>
                          <p:cTn id="50" fill="hold">
                            <p:stCondLst>
                              <p:cond delay="0"/>
                            </p:stCondLst>
                            <p:childTnLst>
                              <p:par>
                                <p:cTn id="51" presetID="1" presetClass="entr" presetSubtype="0" fill="hold" grpId="16" nodeType="afterEffect">
                                  <p:stCondLst>
                                    <p:cond delay="0"/>
                                  </p:stCondLst>
                                  <p:iterate>
                                    <p:tmAbs val="0"/>
                                  </p:iterate>
                                  <p:childTnLst>
                                    <p:set>
                                      <p:cBhvr>
                                        <p:cTn id="52" fill="hold"/>
                                        <p:tgtEl>
                                          <p:spTgt spid="948"/>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17" nodeType="clickEffect">
                                  <p:stCondLst>
                                    <p:cond delay="0"/>
                                  </p:stCondLst>
                                  <p:iterate>
                                    <p:tmAbs val="0"/>
                                  </p:iterate>
                                  <p:childTnLst>
                                    <p:set>
                                      <p:cBhvr>
                                        <p:cTn id="56" fill="hold"/>
                                        <p:tgtEl>
                                          <p:spTgt spid="953"/>
                                        </p:tgtEl>
                                        <p:attrNameLst>
                                          <p:attrName>style.visibility</p:attrName>
                                        </p:attrNameLst>
                                      </p:cBhvr>
                                      <p:to>
                                        <p:strVal val="visible"/>
                                      </p:to>
                                    </p:set>
                                  </p:childTnLst>
                                </p:cTn>
                              </p:par>
                            </p:childTnLst>
                          </p:cTn>
                        </p:par>
                        <p:par>
                          <p:cTn id="57" fill="hold">
                            <p:stCondLst>
                              <p:cond delay="0"/>
                            </p:stCondLst>
                            <p:childTnLst>
                              <p:par>
                                <p:cTn id="58" presetID="1" presetClass="entr" presetSubtype="0" fill="hold" grpId="18" nodeType="afterEffect">
                                  <p:stCondLst>
                                    <p:cond delay="0"/>
                                  </p:stCondLst>
                                  <p:iterate>
                                    <p:tmAbs val="0"/>
                                  </p:iterate>
                                  <p:childTnLst>
                                    <p:set>
                                      <p:cBhvr>
                                        <p:cTn id="59" fill="hold"/>
                                        <p:tgtEl>
                                          <p:spTgt spid="954"/>
                                        </p:tgtEl>
                                        <p:attrNameLst>
                                          <p:attrName>style.visibility</p:attrName>
                                        </p:attrNameLst>
                                      </p:cBhvr>
                                      <p:to>
                                        <p:strVal val="visible"/>
                                      </p:to>
                                    </p:set>
                                  </p:childTnLst>
                                </p:cTn>
                              </p:par>
                            </p:childTnLst>
                          </p:cTn>
                        </p:par>
                        <p:par>
                          <p:cTn id="60" fill="hold">
                            <p:stCondLst>
                              <p:cond delay="0"/>
                            </p:stCondLst>
                            <p:childTnLst>
                              <p:par>
                                <p:cTn id="61" presetID="1" presetClass="entr" presetSubtype="0" fill="hold" grpId="19" nodeType="afterEffect">
                                  <p:stCondLst>
                                    <p:cond delay="0"/>
                                  </p:stCondLst>
                                  <p:iterate>
                                    <p:tmAbs val="0"/>
                                  </p:iterate>
                                  <p:childTnLst>
                                    <p:set>
                                      <p:cBhvr>
                                        <p:cTn id="62" fill="hold"/>
                                        <p:tgtEl>
                                          <p:spTgt spid="912"/>
                                        </p:tgtEl>
                                        <p:attrNameLst>
                                          <p:attrName>style.visibility</p:attrName>
                                        </p:attrNameLst>
                                      </p:cBhvr>
                                      <p:to>
                                        <p:strVal val="visible"/>
                                      </p:to>
                                    </p:set>
                                  </p:childTnLst>
                                </p:cTn>
                              </p:par>
                            </p:childTnLst>
                          </p:cTn>
                        </p:par>
                        <p:par>
                          <p:cTn id="63" fill="hold">
                            <p:stCondLst>
                              <p:cond delay="0"/>
                            </p:stCondLst>
                            <p:childTnLst>
                              <p:par>
                                <p:cTn id="64" presetID="1" presetClass="entr" presetSubtype="0" fill="hold" grpId="20" nodeType="afterEffect">
                                  <p:stCondLst>
                                    <p:cond delay="0"/>
                                  </p:stCondLst>
                                  <p:iterate>
                                    <p:tmAbs val="0"/>
                                  </p:iterate>
                                  <p:childTnLst>
                                    <p:set>
                                      <p:cBhvr>
                                        <p:cTn id="65" fill="hold"/>
                                        <p:tgtEl>
                                          <p:spTgt spid="913"/>
                                        </p:tgtEl>
                                        <p:attrNameLst>
                                          <p:attrName>style.visibility</p:attrName>
                                        </p:attrNameLst>
                                      </p:cBhvr>
                                      <p:to>
                                        <p:strVal val="visible"/>
                                      </p:to>
                                    </p:set>
                                  </p:childTnLst>
                                </p:cTn>
                              </p:par>
                            </p:childTnLst>
                          </p:cTn>
                        </p:par>
                        <p:par>
                          <p:cTn id="66" fill="hold">
                            <p:stCondLst>
                              <p:cond delay="0"/>
                            </p:stCondLst>
                            <p:childTnLst>
                              <p:par>
                                <p:cTn id="67" presetID="1" presetClass="entr" presetSubtype="0" fill="hold" grpId="21" nodeType="afterEffect">
                                  <p:stCondLst>
                                    <p:cond delay="0"/>
                                  </p:stCondLst>
                                  <p:iterate>
                                    <p:tmAbs val="0"/>
                                  </p:iterate>
                                  <p:childTnLst>
                                    <p:set>
                                      <p:cBhvr>
                                        <p:cTn id="68" fill="hold"/>
                                        <p:tgtEl>
                                          <p:spTgt spid="928"/>
                                        </p:tgtEl>
                                        <p:attrNameLst>
                                          <p:attrName>style.visibility</p:attrName>
                                        </p:attrNameLst>
                                      </p:cBhvr>
                                      <p:to>
                                        <p:strVal val="visible"/>
                                      </p:to>
                                    </p:set>
                                  </p:childTnLst>
                                </p:cTn>
                              </p:par>
                            </p:childTnLst>
                          </p:cTn>
                        </p:par>
                        <p:par>
                          <p:cTn id="69" fill="hold">
                            <p:stCondLst>
                              <p:cond delay="0"/>
                            </p:stCondLst>
                            <p:childTnLst>
                              <p:par>
                                <p:cTn id="70" presetID="1" presetClass="entr" presetSubtype="0" fill="hold" grpId="22" nodeType="afterEffect">
                                  <p:stCondLst>
                                    <p:cond delay="0"/>
                                  </p:stCondLst>
                                  <p:iterate>
                                    <p:tmAbs val="0"/>
                                  </p:iterate>
                                  <p:childTnLst>
                                    <p:set>
                                      <p:cBhvr>
                                        <p:cTn id="71" fill="hold"/>
                                        <p:tgtEl>
                                          <p:spTgt spid="929"/>
                                        </p:tgtEl>
                                        <p:attrNameLst>
                                          <p:attrName>style.visibility</p:attrName>
                                        </p:attrNameLst>
                                      </p:cBhvr>
                                      <p:to>
                                        <p:strVal val="visible"/>
                                      </p:to>
                                    </p:set>
                                  </p:childTnLst>
                                </p:cTn>
                              </p:par>
                            </p:childTnLst>
                          </p:cTn>
                        </p:par>
                        <p:par>
                          <p:cTn id="72" fill="hold">
                            <p:stCondLst>
                              <p:cond delay="0"/>
                            </p:stCondLst>
                            <p:childTnLst>
                              <p:par>
                                <p:cTn id="73" presetID="1" presetClass="entr" presetSubtype="0" fill="hold" grpId="23" nodeType="afterEffect">
                                  <p:stCondLst>
                                    <p:cond delay="0"/>
                                  </p:stCondLst>
                                  <p:iterate>
                                    <p:tmAbs val="0"/>
                                  </p:iterate>
                                  <p:childTnLst>
                                    <p:set>
                                      <p:cBhvr>
                                        <p:cTn id="74" fill="hold"/>
                                        <p:tgtEl>
                                          <p:spTgt spid="930"/>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24" nodeType="clickEffect">
                                  <p:stCondLst>
                                    <p:cond delay="0"/>
                                  </p:stCondLst>
                                  <p:iterate>
                                    <p:tmAbs val="0"/>
                                  </p:iterate>
                                  <p:childTnLst>
                                    <p:set>
                                      <p:cBhvr>
                                        <p:cTn id="78" fill="hold"/>
                                        <p:tgtEl>
                                          <p:spTgt spid="940"/>
                                        </p:tgtEl>
                                        <p:attrNameLst>
                                          <p:attrName>style.visibility</p:attrName>
                                        </p:attrNameLst>
                                      </p:cBhvr>
                                      <p:to>
                                        <p:strVal val="visible"/>
                                      </p:to>
                                    </p:set>
                                  </p:childTnLst>
                                </p:cTn>
                              </p:par>
                            </p:childTnLst>
                          </p:cTn>
                        </p:par>
                        <p:par>
                          <p:cTn id="79" fill="hold">
                            <p:stCondLst>
                              <p:cond delay="0"/>
                            </p:stCondLst>
                            <p:childTnLst>
                              <p:par>
                                <p:cTn id="80" presetID="1" presetClass="entr" presetSubtype="0" fill="hold" grpId="25" nodeType="afterEffect">
                                  <p:stCondLst>
                                    <p:cond delay="0"/>
                                  </p:stCondLst>
                                  <p:iterate>
                                    <p:tmAbs val="0"/>
                                  </p:iterate>
                                  <p:childTnLst>
                                    <p:set>
                                      <p:cBhvr>
                                        <p:cTn id="81" fill="hold"/>
                                        <p:tgtEl>
                                          <p:spTgt spid="949"/>
                                        </p:tgtEl>
                                        <p:attrNameLst>
                                          <p:attrName>style.visibility</p:attrName>
                                        </p:attrNameLst>
                                      </p:cBhvr>
                                      <p:to>
                                        <p:strVal val="visible"/>
                                      </p:to>
                                    </p:set>
                                  </p:childTnLst>
                                </p:cTn>
                              </p:par>
                            </p:childTnLst>
                          </p:cTn>
                        </p:par>
                        <p:par>
                          <p:cTn id="82" fill="hold">
                            <p:stCondLst>
                              <p:cond delay="0"/>
                            </p:stCondLst>
                            <p:childTnLst>
                              <p:par>
                                <p:cTn id="83" presetID="1" presetClass="entr" presetSubtype="0" fill="hold" grpId="26" nodeType="afterEffect">
                                  <p:stCondLst>
                                    <p:cond delay="0"/>
                                  </p:stCondLst>
                                  <p:iterate>
                                    <p:tmAbs val="0"/>
                                  </p:iterate>
                                  <p:childTnLst>
                                    <p:set>
                                      <p:cBhvr>
                                        <p:cTn id="84" fill="hold"/>
                                        <p:tgtEl>
                                          <p:spTgt spid="945"/>
                                        </p:tgtEl>
                                        <p:attrNameLst>
                                          <p:attrName>style.visibility</p:attrName>
                                        </p:attrNameLst>
                                      </p:cBhvr>
                                      <p:to>
                                        <p:strVal val="visible"/>
                                      </p:to>
                                    </p:set>
                                  </p:childTnLst>
                                </p:cTn>
                              </p:par>
                            </p:childTnLst>
                          </p:cTn>
                        </p:par>
                        <p:par>
                          <p:cTn id="85" fill="hold">
                            <p:stCondLst>
                              <p:cond delay="0"/>
                            </p:stCondLst>
                            <p:childTnLst>
                              <p:par>
                                <p:cTn id="86" presetID="1" presetClass="entr" presetSubtype="0" fill="hold" grpId="27" nodeType="afterEffect">
                                  <p:stCondLst>
                                    <p:cond delay="0"/>
                                  </p:stCondLst>
                                  <p:iterate>
                                    <p:tmAbs val="0"/>
                                  </p:iterate>
                                  <p:childTnLst>
                                    <p:set>
                                      <p:cBhvr>
                                        <p:cTn id="87" fill="hold"/>
                                        <p:tgtEl>
                                          <p:spTgt spid="935"/>
                                        </p:tgtEl>
                                        <p:attrNameLst>
                                          <p:attrName>style.visibility</p:attrName>
                                        </p:attrNameLst>
                                      </p:cBhvr>
                                      <p:to>
                                        <p:strVal val="visible"/>
                                      </p:to>
                                    </p:set>
                                  </p:childTnLst>
                                </p:cTn>
                              </p:par>
                            </p:childTnLst>
                          </p:cTn>
                        </p:par>
                        <p:par>
                          <p:cTn id="88" fill="hold">
                            <p:stCondLst>
                              <p:cond delay="0"/>
                            </p:stCondLst>
                            <p:childTnLst>
                              <p:par>
                                <p:cTn id="89" presetID="1" presetClass="entr" presetSubtype="0" fill="hold" grpId="28" nodeType="afterEffect">
                                  <p:stCondLst>
                                    <p:cond delay="0"/>
                                  </p:stCondLst>
                                  <p:iterate>
                                    <p:tmAbs val="0"/>
                                  </p:iterate>
                                  <p:childTnLst>
                                    <p:set>
                                      <p:cBhvr>
                                        <p:cTn id="90" fill="hold"/>
                                        <p:tgtEl>
                                          <p:spTgt spid="936"/>
                                        </p:tgtEl>
                                        <p:attrNameLst>
                                          <p:attrName>style.visibility</p:attrName>
                                        </p:attrNameLst>
                                      </p:cBhvr>
                                      <p:to>
                                        <p:strVal val="visible"/>
                                      </p:to>
                                    </p:set>
                                  </p:childTnLst>
                                </p:cTn>
                              </p:par>
                            </p:childTnLst>
                          </p:cTn>
                        </p:par>
                        <p:par>
                          <p:cTn id="91" fill="hold">
                            <p:stCondLst>
                              <p:cond delay="0"/>
                            </p:stCondLst>
                            <p:childTnLst>
                              <p:par>
                                <p:cTn id="92" presetID="1" presetClass="entr" presetSubtype="0" fill="hold" grpId="29" nodeType="afterEffect">
                                  <p:stCondLst>
                                    <p:cond delay="0"/>
                                  </p:stCondLst>
                                  <p:iterate>
                                    <p:tmAbs val="0"/>
                                  </p:iterate>
                                  <p:childTnLst>
                                    <p:set>
                                      <p:cBhvr>
                                        <p:cTn id="93" fill="hold"/>
                                        <p:tgtEl>
                                          <p:spTgt spid="894"/>
                                        </p:tgtEl>
                                        <p:attrNameLst>
                                          <p:attrName>style.visibility</p:attrName>
                                        </p:attrNameLst>
                                      </p:cBhvr>
                                      <p:to>
                                        <p:strVal val="visible"/>
                                      </p:to>
                                    </p:set>
                                  </p:childTnLst>
                                </p:cTn>
                              </p:par>
                            </p:childTnLst>
                          </p:cTn>
                        </p:par>
                        <p:par>
                          <p:cTn id="94" fill="hold">
                            <p:stCondLst>
                              <p:cond delay="0"/>
                            </p:stCondLst>
                            <p:childTnLst>
                              <p:par>
                                <p:cTn id="95" presetID="1" presetClass="entr" presetSubtype="0" fill="hold" grpId="30" nodeType="afterEffect">
                                  <p:stCondLst>
                                    <p:cond delay="0"/>
                                  </p:stCondLst>
                                  <p:iterate>
                                    <p:tmAbs val="0"/>
                                  </p:iterate>
                                  <p:childTnLst>
                                    <p:set>
                                      <p:cBhvr>
                                        <p:cTn id="96" fill="hold"/>
                                        <p:tgtEl>
                                          <p:spTgt spid="896"/>
                                        </p:tgtEl>
                                        <p:attrNameLst>
                                          <p:attrName>style.visibility</p:attrName>
                                        </p:attrNameLst>
                                      </p:cBhvr>
                                      <p:to>
                                        <p:strVal val="visible"/>
                                      </p:to>
                                    </p:set>
                                  </p:childTnLst>
                                </p:cTn>
                              </p:par>
                            </p:childTnLst>
                          </p:cTn>
                        </p:par>
                        <p:par>
                          <p:cTn id="97" fill="hold">
                            <p:stCondLst>
                              <p:cond delay="0"/>
                            </p:stCondLst>
                            <p:childTnLst>
                              <p:par>
                                <p:cTn id="98" presetID="1" presetClass="entr" presetSubtype="0" fill="hold" grpId="31" nodeType="afterEffect">
                                  <p:stCondLst>
                                    <p:cond delay="0"/>
                                  </p:stCondLst>
                                  <p:iterate>
                                    <p:tmAbs val="0"/>
                                  </p:iterate>
                                  <p:childTnLst>
                                    <p:set>
                                      <p:cBhvr>
                                        <p:cTn id="99" fill="hold"/>
                                        <p:tgtEl>
                                          <p:spTgt spid="895"/>
                                        </p:tgtEl>
                                        <p:attrNameLst>
                                          <p:attrName>style.visibility</p:attrName>
                                        </p:attrNameLst>
                                      </p:cBhvr>
                                      <p:to>
                                        <p:strVal val="visible"/>
                                      </p:to>
                                    </p:set>
                                  </p:childTnLst>
                                </p:cTn>
                              </p:par>
                            </p:childTnLst>
                          </p:cTn>
                        </p:par>
                        <p:par>
                          <p:cTn id="100" fill="hold">
                            <p:stCondLst>
                              <p:cond delay="0"/>
                            </p:stCondLst>
                            <p:childTnLst>
                              <p:par>
                                <p:cTn id="101" presetID="1" presetClass="entr" presetSubtype="0" fill="hold" grpId="32" nodeType="afterEffect">
                                  <p:stCondLst>
                                    <p:cond delay="0"/>
                                  </p:stCondLst>
                                  <p:iterate>
                                    <p:tmAbs val="0"/>
                                  </p:iterate>
                                  <p:childTnLst>
                                    <p:set>
                                      <p:cBhvr>
                                        <p:cTn id="102" fill="hold"/>
                                        <p:tgtEl>
                                          <p:spTgt spid="897"/>
                                        </p:tgtEl>
                                        <p:attrNameLst>
                                          <p:attrName>style.visibility</p:attrName>
                                        </p:attrNameLst>
                                      </p:cBhvr>
                                      <p:to>
                                        <p:strVal val="visible"/>
                                      </p:to>
                                    </p:set>
                                  </p:childTnLst>
                                </p:cTn>
                              </p:par>
                            </p:childTnLst>
                          </p:cTn>
                        </p:par>
                        <p:par>
                          <p:cTn id="103" fill="hold">
                            <p:stCondLst>
                              <p:cond delay="0"/>
                            </p:stCondLst>
                            <p:childTnLst>
                              <p:par>
                                <p:cTn id="104" presetID="1" presetClass="entr" presetSubtype="0" fill="hold" grpId="33" nodeType="afterEffect">
                                  <p:stCondLst>
                                    <p:cond delay="0"/>
                                  </p:stCondLst>
                                  <p:iterate>
                                    <p:tmAbs val="0"/>
                                  </p:iterate>
                                  <p:childTnLst>
                                    <p:set>
                                      <p:cBhvr>
                                        <p:cTn id="105" fill="hold"/>
                                        <p:tgtEl>
                                          <p:spTgt spid="916"/>
                                        </p:tgtEl>
                                        <p:attrNameLst>
                                          <p:attrName>style.visibility</p:attrName>
                                        </p:attrNameLst>
                                      </p:cBhvr>
                                      <p:to>
                                        <p:strVal val="visible"/>
                                      </p:to>
                                    </p:set>
                                  </p:childTnLst>
                                </p:cTn>
                              </p:par>
                            </p:childTnLst>
                          </p:cTn>
                        </p:par>
                        <p:par>
                          <p:cTn id="106" fill="hold">
                            <p:stCondLst>
                              <p:cond delay="0"/>
                            </p:stCondLst>
                            <p:childTnLst>
                              <p:par>
                                <p:cTn id="107" presetID="1" presetClass="entr" presetSubtype="0" fill="hold" grpId="34" nodeType="afterEffect">
                                  <p:stCondLst>
                                    <p:cond delay="0"/>
                                  </p:stCondLst>
                                  <p:iterate>
                                    <p:tmAbs val="0"/>
                                  </p:iterate>
                                  <p:childTnLst>
                                    <p:set>
                                      <p:cBhvr>
                                        <p:cTn id="108" fill="hold"/>
                                        <p:tgtEl>
                                          <p:spTgt spid="917"/>
                                        </p:tgtEl>
                                        <p:attrNameLst>
                                          <p:attrName>style.visibility</p:attrName>
                                        </p:attrNameLst>
                                      </p:cBhvr>
                                      <p:to>
                                        <p:strVal val="visible"/>
                                      </p:to>
                                    </p:set>
                                  </p:childTnLst>
                                </p:cTn>
                              </p:par>
                            </p:childTnLst>
                          </p:cTn>
                        </p:par>
                        <p:par>
                          <p:cTn id="109" fill="hold">
                            <p:stCondLst>
                              <p:cond delay="0"/>
                            </p:stCondLst>
                            <p:childTnLst>
                              <p:par>
                                <p:cTn id="110" presetID="1" presetClass="entr" presetSubtype="0" fill="hold" grpId="35" nodeType="afterEffect">
                                  <p:stCondLst>
                                    <p:cond delay="0"/>
                                  </p:stCondLst>
                                  <p:iterate>
                                    <p:tmAbs val="0"/>
                                  </p:iterate>
                                  <p:childTnLst>
                                    <p:set>
                                      <p:cBhvr>
                                        <p:cTn id="111" fill="hold"/>
                                        <p:tgtEl>
                                          <p:spTgt spid="918"/>
                                        </p:tgtEl>
                                        <p:attrNameLst>
                                          <p:attrName>style.visibility</p:attrName>
                                        </p:attrNameLst>
                                      </p:cBhvr>
                                      <p:to>
                                        <p:strVal val="visible"/>
                                      </p:to>
                                    </p:set>
                                  </p:childTnLst>
                                </p:cTn>
                              </p:par>
                            </p:childTnLst>
                          </p:cTn>
                        </p:par>
                      </p:childTnLst>
                    </p:cTn>
                  </p:par>
                  <p:par>
                    <p:cTn id="112" fill="hold">
                      <p:stCondLst>
                        <p:cond delay="indefinite"/>
                      </p:stCondLst>
                      <p:childTnLst>
                        <p:par>
                          <p:cTn id="113" fill="hold">
                            <p:stCondLst>
                              <p:cond delay="0"/>
                            </p:stCondLst>
                            <p:childTnLst>
                              <p:par>
                                <p:cTn id="114" presetID="1" presetClass="entr" presetSubtype="0" fill="hold" grpId="36" nodeType="clickEffect">
                                  <p:stCondLst>
                                    <p:cond delay="0"/>
                                  </p:stCondLst>
                                  <p:iterate>
                                    <p:tmAbs val="0"/>
                                  </p:iterate>
                                  <p:childTnLst>
                                    <p:set>
                                      <p:cBhvr>
                                        <p:cTn id="115" fill="hold"/>
                                        <p:tgtEl>
                                          <p:spTgt spid="898"/>
                                        </p:tgtEl>
                                        <p:attrNameLst>
                                          <p:attrName>style.visibility</p:attrName>
                                        </p:attrNameLst>
                                      </p:cBhvr>
                                      <p:to>
                                        <p:strVal val="visible"/>
                                      </p:to>
                                    </p:set>
                                  </p:childTnLst>
                                </p:cTn>
                              </p:par>
                            </p:childTnLst>
                          </p:cTn>
                        </p:par>
                        <p:par>
                          <p:cTn id="116" fill="hold">
                            <p:stCondLst>
                              <p:cond delay="0"/>
                            </p:stCondLst>
                            <p:childTnLst>
                              <p:par>
                                <p:cTn id="117" presetID="1" presetClass="entr" presetSubtype="0" fill="hold" grpId="37" nodeType="afterEffect">
                                  <p:stCondLst>
                                    <p:cond delay="0"/>
                                  </p:stCondLst>
                                  <p:iterate>
                                    <p:tmAbs val="0"/>
                                  </p:iterate>
                                  <p:childTnLst>
                                    <p:set>
                                      <p:cBhvr>
                                        <p:cTn id="118" fill="hold"/>
                                        <p:tgtEl>
                                          <p:spTgt spid="899"/>
                                        </p:tgtEl>
                                        <p:attrNameLst>
                                          <p:attrName>style.visibility</p:attrName>
                                        </p:attrNameLst>
                                      </p:cBhvr>
                                      <p:to>
                                        <p:strVal val="visible"/>
                                      </p:to>
                                    </p:set>
                                  </p:childTnLst>
                                </p:cTn>
                              </p:par>
                            </p:childTnLst>
                          </p:cTn>
                        </p:par>
                        <p:par>
                          <p:cTn id="119" fill="hold">
                            <p:stCondLst>
                              <p:cond delay="0"/>
                            </p:stCondLst>
                            <p:childTnLst>
                              <p:par>
                                <p:cTn id="120" presetID="1" presetClass="entr" presetSubtype="0" fill="hold" grpId="38" nodeType="afterEffect">
                                  <p:stCondLst>
                                    <p:cond delay="0"/>
                                  </p:stCondLst>
                                  <p:iterate>
                                    <p:tmAbs val="0"/>
                                  </p:iterate>
                                  <p:childTnLst>
                                    <p:set>
                                      <p:cBhvr>
                                        <p:cTn id="121" fill="hold"/>
                                        <p:tgtEl>
                                          <p:spTgt spid="914"/>
                                        </p:tgtEl>
                                        <p:attrNameLst>
                                          <p:attrName>style.visibility</p:attrName>
                                        </p:attrNameLst>
                                      </p:cBhvr>
                                      <p:to>
                                        <p:strVal val="visible"/>
                                      </p:to>
                                    </p:set>
                                  </p:childTnLst>
                                </p:cTn>
                              </p:par>
                            </p:childTnLst>
                          </p:cTn>
                        </p:par>
                        <p:par>
                          <p:cTn id="122" fill="hold">
                            <p:stCondLst>
                              <p:cond delay="0"/>
                            </p:stCondLst>
                            <p:childTnLst>
                              <p:par>
                                <p:cTn id="123" presetID="1" presetClass="entr" presetSubtype="0" fill="hold" grpId="39" nodeType="afterEffect">
                                  <p:stCondLst>
                                    <p:cond delay="0"/>
                                  </p:stCondLst>
                                  <p:iterate>
                                    <p:tmAbs val="0"/>
                                  </p:iterate>
                                  <p:childTnLst>
                                    <p:set>
                                      <p:cBhvr>
                                        <p:cTn id="124" fill="hold"/>
                                        <p:tgtEl>
                                          <p:spTgt spid="915"/>
                                        </p:tgtEl>
                                        <p:attrNameLst>
                                          <p:attrName>style.visibility</p:attrName>
                                        </p:attrNameLst>
                                      </p:cBhvr>
                                      <p:to>
                                        <p:strVal val="visible"/>
                                      </p:to>
                                    </p:set>
                                  </p:childTnLst>
                                </p:cTn>
                              </p:par>
                            </p:childTnLst>
                          </p:cTn>
                        </p:par>
                      </p:childTnLst>
                    </p:cTn>
                  </p:par>
                  <p:par>
                    <p:cTn id="125" fill="hold">
                      <p:stCondLst>
                        <p:cond delay="indefinite"/>
                      </p:stCondLst>
                      <p:childTnLst>
                        <p:par>
                          <p:cTn id="126" fill="hold">
                            <p:stCondLst>
                              <p:cond delay="0"/>
                            </p:stCondLst>
                            <p:childTnLst>
                              <p:par>
                                <p:cTn id="127" presetID="1" presetClass="entr" presetSubtype="0" fill="hold" grpId="40" nodeType="clickEffect">
                                  <p:stCondLst>
                                    <p:cond delay="0"/>
                                  </p:stCondLst>
                                  <p:iterate>
                                    <p:tmAbs val="0"/>
                                  </p:iterate>
                                  <p:childTnLst>
                                    <p:set>
                                      <p:cBhvr>
                                        <p:cTn id="128" fill="hold"/>
                                        <p:tgtEl>
                                          <p:spTgt spid="950"/>
                                        </p:tgtEl>
                                        <p:attrNameLst>
                                          <p:attrName>style.visibility</p:attrName>
                                        </p:attrNameLst>
                                      </p:cBhvr>
                                      <p:to>
                                        <p:strVal val="visible"/>
                                      </p:to>
                                    </p:set>
                                  </p:childTnLst>
                                </p:cTn>
                              </p:par>
                            </p:childTnLst>
                          </p:cTn>
                        </p:par>
                        <p:par>
                          <p:cTn id="129" fill="hold">
                            <p:stCondLst>
                              <p:cond delay="0"/>
                            </p:stCondLst>
                            <p:childTnLst>
                              <p:par>
                                <p:cTn id="130" presetID="1" presetClass="entr" presetSubtype="0" fill="hold" grpId="41" nodeType="afterEffect">
                                  <p:stCondLst>
                                    <p:cond delay="0"/>
                                  </p:stCondLst>
                                  <p:iterate>
                                    <p:tmAbs val="0"/>
                                  </p:iterate>
                                  <p:childTnLst>
                                    <p:set>
                                      <p:cBhvr>
                                        <p:cTn id="131" fill="hold"/>
                                        <p:tgtEl>
                                          <p:spTgt spid="946"/>
                                        </p:tgtEl>
                                        <p:attrNameLst>
                                          <p:attrName>style.visibility</p:attrName>
                                        </p:attrNameLst>
                                      </p:cBhvr>
                                      <p:to>
                                        <p:strVal val="visible"/>
                                      </p:to>
                                    </p:set>
                                  </p:childTnLst>
                                </p:cTn>
                              </p:par>
                            </p:childTnLst>
                          </p:cTn>
                        </p:par>
                        <p:par>
                          <p:cTn id="132" fill="hold">
                            <p:stCondLst>
                              <p:cond delay="0"/>
                            </p:stCondLst>
                            <p:childTnLst>
                              <p:par>
                                <p:cTn id="133" presetID="1" presetClass="entr" presetSubtype="0" fill="hold" grpId="42" nodeType="afterEffect">
                                  <p:stCondLst>
                                    <p:cond delay="0"/>
                                  </p:stCondLst>
                                  <p:iterate>
                                    <p:tmAbs val="0"/>
                                  </p:iterate>
                                  <p:childTnLst>
                                    <p:set>
                                      <p:cBhvr>
                                        <p:cTn id="134" fill="hold"/>
                                        <p:tgtEl>
                                          <p:spTgt spid="941"/>
                                        </p:tgtEl>
                                        <p:attrNameLst>
                                          <p:attrName>style.visibility</p:attrName>
                                        </p:attrNameLst>
                                      </p:cBhvr>
                                      <p:to>
                                        <p:strVal val="visible"/>
                                      </p:to>
                                    </p:set>
                                  </p:childTnLst>
                                </p:cTn>
                              </p:par>
                            </p:childTnLst>
                          </p:cTn>
                        </p:par>
                        <p:par>
                          <p:cTn id="135" fill="hold">
                            <p:stCondLst>
                              <p:cond delay="0"/>
                            </p:stCondLst>
                            <p:childTnLst>
                              <p:par>
                                <p:cTn id="136" presetID="1" presetClass="entr" presetSubtype="0" fill="hold" grpId="43" nodeType="afterEffect">
                                  <p:stCondLst>
                                    <p:cond delay="0"/>
                                  </p:stCondLst>
                                  <p:iterate>
                                    <p:tmAbs val="0"/>
                                  </p:iterate>
                                  <p:childTnLst>
                                    <p:set>
                                      <p:cBhvr>
                                        <p:cTn id="137" fill="hold"/>
                                        <p:tgtEl>
                                          <p:spTgt spid="937"/>
                                        </p:tgtEl>
                                        <p:attrNameLst>
                                          <p:attrName>style.visibility</p:attrName>
                                        </p:attrNameLst>
                                      </p:cBhvr>
                                      <p:to>
                                        <p:strVal val="visible"/>
                                      </p:to>
                                    </p:set>
                                  </p:childTnLst>
                                </p:cTn>
                              </p:par>
                            </p:childTnLst>
                          </p:cTn>
                        </p:par>
                        <p:par>
                          <p:cTn id="138" fill="hold">
                            <p:stCondLst>
                              <p:cond delay="0"/>
                            </p:stCondLst>
                            <p:childTnLst>
                              <p:par>
                                <p:cTn id="139" presetID="1" presetClass="entr" presetSubtype="0" fill="hold" grpId="44" nodeType="afterEffect">
                                  <p:stCondLst>
                                    <p:cond delay="0"/>
                                  </p:stCondLst>
                                  <p:iterate>
                                    <p:tmAbs val="0"/>
                                  </p:iterate>
                                  <p:childTnLst>
                                    <p:set>
                                      <p:cBhvr>
                                        <p:cTn id="140" fill="hold"/>
                                        <p:tgtEl>
                                          <p:spTgt spid="938"/>
                                        </p:tgtEl>
                                        <p:attrNameLst>
                                          <p:attrName>style.visibility</p:attrName>
                                        </p:attrNameLst>
                                      </p:cBhvr>
                                      <p:to>
                                        <p:strVal val="visible"/>
                                      </p:to>
                                    </p:set>
                                  </p:childTnLst>
                                </p:cTn>
                              </p:par>
                            </p:childTnLst>
                          </p:cTn>
                        </p:par>
                        <p:par>
                          <p:cTn id="141" fill="hold">
                            <p:stCondLst>
                              <p:cond delay="0"/>
                            </p:stCondLst>
                            <p:childTnLst>
                              <p:par>
                                <p:cTn id="142" presetID="1" presetClass="entr" presetSubtype="0" fill="hold" grpId="45" nodeType="afterEffect">
                                  <p:stCondLst>
                                    <p:cond delay="0"/>
                                  </p:stCondLst>
                                  <p:iterate>
                                    <p:tmAbs val="0"/>
                                  </p:iterate>
                                  <p:childTnLst>
                                    <p:set>
                                      <p:cBhvr>
                                        <p:cTn id="143" fill="hold"/>
                                        <p:tgtEl>
                                          <p:spTgt spid="900"/>
                                        </p:tgtEl>
                                        <p:attrNameLst>
                                          <p:attrName>style.visibility</p:attrName>
                                        </p:attrNameLst>
                                      </p:cBhvr>
                                      <p:to>
                                        <p:strVal val="visible"/>
                                      </p:to>
                                    </p:set>
                                  </p:childTnLst>
                                </p:cTn>
                              </p:par>
                            </p:childTnLst>
                          </p:cTn>
                        </p:par>
                        <p:par>
                          <p:cTn id="144" fill="hold">
                            <p:stCondLst>
                              <p:cond delay="0"/>
                            </p:stCondLst>
                            <p:childTnLst>
                              <p:par>
                                <p:cTn id="145" presetID="1" presetClass="entr" presetSubtype="0" fill="hold" grpId="46" nodeType="afterEffect">
                                  <p:stCondLst>
                                    <p:cond delay="0"/>
                                  </p:stCondLst>
                                  <p:iterate>
                                    <p:tmAbs val="0"/>
                                  </p:iterate>
                                  <p:childTnLst>
                                    <p:set>
                                      <p:cBhvr>
                                        <p:cTn id="146" fill="hold"/>
                                        <p:tgtEl>
                                          <p:spTgt spid="901"/>
                                        </p:tgtEl>
                                        <p:attrNameLst>
                                          <p:attrName>style.visibility</p:attrName>
                                        </p:attrNameLst>
                                      </p:cBhvr>
                                      <p:to>
                                        <p:strVal val="visible"/>
                                      </p:to>
                                    </p:set>
                                  </p:childTnLst>
                                </p:cTn>
                              </p:par>
                            </p:childTnLst>
                          </p:cTn>
                        </p:par>
                        <p:par>
                          <p:cTn id="147" fill="hold">
                            <p:stCondLst>
                              <p:cond delay="0"/>
                            </p:stCondLst>
                            <p:childTnLst>
                              <p:par>
                                <p:cTn id="148" presetID="1" presetClass="entr" presetSubtype="0" fill="hold" grpId="47" nodeType="afterEffect">
                                  <p:stCondLst>
                                    <p:cond delay="0"/>
                                  </p:stCondLst>
                                  <p:iterate>
                                    <p:tmAbs val="0"/>
                                  </p:iterate>
                                  <p:childTnLst>
                                    <p:set>
                                      <p:cBhvr>
                                        <p:cTn id="149" fill="hold"/>
                                        <p:tgtEl>
                                          <p:spTgt spid="902"/>
                                        </p:tgtEl>
                                        <p:attrNameLst>
                                          <p:attrName>style.visibility</p:attrName>
                                        </p:attrNameLst>
                                      </p:cBhvr>
                                      <p:to>
                                        <p:strVal val="visible"/>
                                      </p:to>
                                    </p:set>
                                  </p:childTnLst>
                                </p:cTn>
                              </p:par>
                            </p:childTnLst>
                          </p:cTn>
                        </p:par>
                        <p:par>
                          <p:cTn id="150" fill="hold">
                            <p:stCondLst>
                              <p:cond delay="0"/>
                            </p:stCondLst>
                            <p:childTnLst>
                              <p:par>
                                <p:cTn id="151" presetID="1" presetClass="entr" presetSubtype="0" fill="hold" grpId="48" nodeType="afterEffect">
                                  <p:stCondLst>
                                    <p:cond delay="0"/>
                                  </p:stCondLst>
                                  <p:iterate>
                                    <p:tmAbs val="0"/>
                                  </p:iterate>
                                  <p:childTnLst>
                                    <p:set>
                                      <p:cBhvr>
                                        <p:cTn id="152" fill="hold"/>
                                        <p:tgtEl>
                                          <p:spTgt spid="903"/>
                                        </p:tgtEl>
                                        <p:attrNameLst>
                                          <p:attrName>style.visibility</p:attrName>
                                        </p:attrNameLst>
                                      </p:cBhvr>
                                      <p:to>
                                        <p:strVal val="visible"/>
                                      </p:to>
                                    </p:set>
                                  </p:childTnLst>
                                </p:cTn>
                              </p:par>
                            </p:childTnLst>
                          </p:cTn>
                        </p:par>
                        <p:par>
                          <p:cTn id="153" fill="hold">
                            <p:stCondLst>
                              <p:cond delay="0"/>
                            </p:stCondLst>
                            <p:childTnLst>
                              <p:par>
                                <p:cTn id="154" presetID="1" presetClass="entr" presetSubtype="0" fill="hold" grpId="49" nodeType="afterEffect">
                                  <p:stCondLst>
                                    <p:cond delay="0"/>
                                  </p:stCondLst>
                                  <p:iterate>
                                    <p:tmAbs val="0"/>
                                  </p:iterate>
                                  <p:childTnLst>
                                    <p:set>
                                      <p:cBhvr>
                                        <p:cTn id="155" fill="hold"/>
                                        <p:tgtEl>
                                          <p:spTgt spid="904"/>
                                        </p:tgtEl>
                                        <p:attrNameLst>
                                          <p:attrName>style.visibility</p:attrName>
                                        </p:attrNameLst>
                                      </p:cBhvr>
                                      <p:to>
                                        <p:strVal val="visible"/>
                                      </p:to>
                                    </p:set>
                                  </p:childTnLst>
                                </p:cTn>
                              </p:par>
                            </p:childTnLst>
                          </p:cTn>
                        </p:par>
                        <p:par>
                          <p:cTn id="156" fill="hold">
                            <p:stCondLst>
                              <p:cond delay="0"/>
                            </p:stCondLst>
                            <p:childTnLst>
                              <p:par>
                                <p:cTn id="157" presetID="1" presetClass="entr" presetSubtype="0" fill="hold" grpId="50" nodeType="afterEffect">
                                  <p:stCondLst>
                                    <p:cond delay="0"/>
                                  </p:stCondLst>
                                  <p:iterate>
                                    <p:tmAbs val="0"/>
                                  </p:iterate>
                                  <p:childTnLst>
                                    <p:set>
                                      <p:cBhvr>
                                        <p:cTn id="158" fill="hold"/>
                                        <p:tgtEl>
                                          <p:spTgt spid="905"/>
                                        </p:tgtEl>
                                        <p:attrNameLst>
                                          <p:attrName>style.visibility</p:attrName>
                                        </p:attrNameLst>
                                      </p:cBhvr>
                                      <p:to>
                                        <p:strVal val="visible"/>
                                      </p:to>
                                    </p:set>
                                  </p:childTnLst>
                                </p:cTn>
                              </p:par>
                            </p:childTnLst>
                          </p:cTn>
                        </p:par>
                        <p:par>
                          <p:cTn id="159" fill="hold">
                            <p:stCondLst>
                              <p:cond delay="0"/>
                            </p:stCondLst>
                            <p:childTnLst>
                              <p:par>
                                <p:cTn id="160" presetID="1" presetClass="entr" presetSubtype="0" fill="hold" grpId="51" nodeType="afterEffect">
                                  <p:stCondLst>
                                    <p:cond delay="0"/>
                                  </p:stCondLst>
                                  <p:iterate>
                                    <p:tmAbs val="0"/>
                                  </p:iterate>
                                  <p:childTnLst>
                                    <p:set>
                                      <p:cBhvr>
                                        <p:cTn id="161" fill="hold"/>
                                        <p:tgtEl>
                                          <p:spTgt spid="919"/>
                                        </p:tgtEl>
                                        <p:attrNameLst>
                                          <p:attrName>style.visibility</p:attrName>
                                        </p:attrNameLst>
                                      </p:cBhvr>
                                      <p:to>
                                        <p:strVal val="visible"/>
                                      </p:to>
                                    </p:set>
                                  </p:childTnLst>
                                </p:cTn>
                              </p:par>
                            </p:childTnLst>
                          </p:cTn>
                        </p:par>
                        <p:par>
                          <p:cTn id="162" fill="hold">
                            <p:stCondLst>
                              <p:cond delay="0"/>
                            </p:stCondLst>
                            <p:childTnLst>
                              <p:par>
                                <p:cTn id="163" presetID="1" presetClass="entr" presetSubtype="0" fill="hold" grpId="52" nodeType="afterEffect">
                                  <p:stCondLst>
                                    <p:cond delay="0"/>
                                  </p:stCondLst>
                                  <p:iterate>
                                    <p:tmAbs val="0"/>
                                  </p:iterate>
                                  <p:childTnLst>
                                    <p:set>
                                      <p:cBhvr>
                                        <p:cTn id="164" fill="hold"/>
                                        <p:tgtEl>
                                          <p:spTgt spid="920"/>
                                        </p:tgtEl>
                                        <p:attrNameLst>
                                          <p:attrName>style.visibility</p:attrName>
                                        </p:attrNameLst>
                                      </p:cBhvr>
                                      <p:to>
                                        <p:strVal val="visible"/>
                                      </p:to>
                                    </p:set>
                                  </p:childTnLst>
                                </p:cTn>
                              </p:par>
                            </p:childTnLst>
                          </p:cTn>
                        </p:par>
                        <p:par>
                          <p:cTn id="165" fill="hold">
                            <p:stCondLst>
                              <p:cond delay="0"/>
                            </p:stCondLst>
                            <p:childTnLst>
                              <p:par>
                                <p:cTn id="166" presetID="1" presetClass="entr" presetSubtype="0" fill="hold" grpId="53" nodeType="afterEffect">
                                  <p:stCondLst>
                                    <p:cond delay="0"/>
                                  </p:stCondLst>
                                  <p:iterate>
                                    <p:tmAbs val="0"/>
                                  </p:iterate>
                                  <p:childTnLst>
                                    <p:set>
                                      <p:cBhvr>
                                        <p:cTn id="167" fill="hold"/>
                                        <p:tgtEl>
                                          <p:spTgt spid="921"/>
                                        </p:tgtEl>
                                        <p:attrNameLst>
                                          <p:attrName>style.visibility</p:attrName>
                                        </p:attrNameLst>
                                      </p:cBhvr>
                                      <p:to>
                                        <p:strVal val="visible"/>
                                      </p:to>
                                    </p:set>
                                  </p:childTnLst>
                                </p:cTn>
                              </p:par>
                            </p:childTnLst>
                          </p:cTn>
                        </p:par>
                      </p:childTnLst>
                    </p:cTn>
                  </p:par>
                  <p:par>
                    <p:cTn id="168" fill="hold">
                      <p:stCondLst>
                        <p:cond delay="indefinite"/>
                      </p:stCondLst>
                      <p:childTnLst>
                        <p:par>
                          <p:cTn id="169" fill="hold">
                            <p:stCondLst>
                              <p:cond delay="0"/>
                            </p:stCondLst>
                            <p:childTnLst>
                              <p:par>
                                <p:cTn id="170" presetID="1" presetClass="entr" presetSubtype="0" fill="hold" grpId="54" nodeType="clickEffect">
                                  <p:stCondLst>
                                    <p:cond delay="0"/>
                                  </p:stCondLst>
                                  <p:iterate>
                                    <p:tmAbs val="0"/>
                                  </p:iterate>
                                  <p:childTnLst>
                                    <p:set>
                                      <p:cBhvr>
                                        <p:cTn id="171" fill="hold"/>
                                        <p:tgtEl>
                                          <p:spTgt spid="955"/>
                                        </p:tgtEl>
                                        <p:attrNameLst>
                                          <p:attrName>style.visibility</p:attrName>
                                        </p:attrNameLst>
                                      </p:cBhvr>
                                      <p:to>
                                        <p:strVal val="visible"/>
                                      </p:to>
                                    </p:set>
                                  </p:childTnLst>
                                </p:cTn>
                              </p:par>
                            </p:childTnLst>
                          </p:cTn>
                        </p:par>
                        <p:par>
                          <p:cTn id="172" fill="hold">
                            <p:stCondLst>
                              <p:cond delay="0"/>
                            </p:stCondLst>
                            <p:childTnLst>
                              <p:par>
                                <p:cTn id="173" presetID="1" presetClass="entr" presetSubtype="0" fill="hold" grpId="55" nodeType="afterEffect">
                                  <p:stCondLst>
                                    <p:cond delay="0"/>
                                  </p:stCondLst>
                                  <p:iterate>
                                    <p:tmAbs val="0"/>
                                  </p:iterate>
                                  <p:childTnLst>
                                    <p:set>
                                      <p:cBhvr>
                                        <p:cTn id="174" fill="hold"/>
                                        <p:tgtEl>
                                          <p:spTgt spid="956"/>
                                        </p:tgtEl>
                                        <p:attrNameLst>
                                          <p:attrName>style.visibility</p:attrName>
                                        </p:attrNameLst>
                                      </p:cBhvr>
                                      <p:to>
                                        <p:strVal val="visible"/>
                                      </p:to>
                                    </p:set>
                                  </p:childTnLst>
                                </p:cTn>
                              </p:par>
                            </p:childTnLst>
                          </p:cTn>
                        </p:par>
                        <p:par>
                          <p:cTn id="175" fill="hold">
                            <p:stCondLst>
                              <p:cond delay="0"/>
                            </p:stCondLst>
                            <p:childTnLst>
                              <p:par>
                                <p:cTn id="176" presetID="1" presetClass="entr" presetSubtype="0" fill="hold" grpId="56" nodeType="afterEffect">
                                  <p:stCondLst>
                                    <p:cond delay="0"/>
                                  </p:stCondLst>
                                  <p:iterate>
                                    <p:tmAbs val="0"/>
                                  </p:iterate>
                                  <p:childTnLst>
                                    <p:set>
                                      <p:cBhvr>
                                        <p:cTn id="177" fill="hold"/>
                                        <p:tgtEl>
                                          <p:spTgt spid="922"/>
                                        </p:tgtEl>
                                        <p:attrNameLst>
                                          <p:attrName>style.visibility</p:attrName>
                                        </p:attrNameLst>
                                      </p:cBhvr>
                                      <p:to>
                                        <p:strVal val="visible"/>
                                      </p:to>
                                    </p:set>
                                  </p:childTnLst>
                                </p:cTn>
                              </p:par>
                            </p:childTnLst>
                          </p:cTn>
                        </p:par>
                        <p:par>
                          <p:cTn id="178" fill="hold">
                            <p:stCondLst>
                              <p:cond delay="0"/>
                            </p:stCondLst>
                            <p:childTnLst>
                              <p:par>
                                <p:cTn id="179" presetID="1" presetClass="entr" presetSubtype="0" fill="hold" grpId="57" nodeType="afterEffect">
                                  <p:stCondLst>
                                    <p:cond delay="0"/>
                                  </p:stCondLst>
                                  <p:iterate>
                                    <p:tmAbs val="0"/>
                                  </p:iterate>
                                  <p:childTnLst>
                                    <p:set>
                                      <p:cBhvr>
                                        <p:cTn id="180" fill="hold"/>
                                        <p:tgtEl>
                                          <p:spTgt spid="923"/>
                                        </p:tgtEl>
                                        <p:attrNameLst>
                                          <p:attrName>style.visibility</p:attrName>
                                        </p:attrNameLst>
                                      </p:cBhvr>
                                      <p:to>
                                        <p:strVal val="visible"/>
                                      </p:to>
                                    </p:set>
                                  </p:childTnLst>
                                </p:cTn>
                              </p:par>
                            </p:childTnLst>
                          </p:cTn>
                        </p:par>
                        <p:par>
                          <p:cTn id="181" fill="hold">
                            <p:stCondLst>
                              <p:cond delay="0"/>
                            </p:stCondLst>
                            <p:childTnLst>
                              <p:par>
                                <p:cTn id="182" presetID="1" presetClass="entr" presetSubtype="0" fill="hold" grpId="58" nodeType="afterEffect">
                                  <p:stCondLst>
                                    <p:cond delay="0"/>
                                  </p:stCondLst>
                                  <p:iterate>
                                    <p:tmAbs val="0"/>
                                  </p:iterate>
                                  <p:childTnLst>
                                    <p:set>
                                      <p:cBhvr>
                                        <p:cTn id="183" fill="hold"/>
                                        <p:tgtEl>
                                          <p:spTgt spid="924"/>
                                        </p:tgtEl>
                                        <p:attrNameLst>
                                          <p:attrName>style.visibility</p:attrName>
                                        </p:attrNameLst>
                                      </p:cBhvr>
                                      <p:to>
                                        <p:strVal val="visible"/>
                                      </p:to>
                                    </p:set>
                                  </p:childTnLst>
                                </p:cTn>
                              </p:par>
                            </p:childTnLst>
                          </p:cTn>
                        </p:par>
                        <p:par>
                          <p:cTn id="184" fill="hold">
                            <p:stCondLst>
                              <p:cond delay="0"/>
                            </p:stCondLst>
                            <p:childTnLst>
                              <p:par>
                                <p:cTn id="185" presetID="1" presetClass="entr" presetSubtype="0" fill="hold" grpId="59" nodeType="afterEffect">
                                  <p:stCondLst>
                                    <p:cond delay="0"/>
                                  </p:stCondLst>
                                  <p:iterate>
                                    <p:tmAbs val="0"/>
                                  </p:iterate>
                                  <p:childTnLst>
                                    <p:set>
                                      <p:cBhvr>
                                        <p:cTn id="186" fill="hold"/>
                                        <p:tgtEl>
                                          <p:spTgt spid="925"/>
                                        </p:tgtEl>
                                        <p:attrNameLst>
                                          <p:attrName>style.visibility</p:attrName>
                                        </p:attrNameLst>
                                      </p:cBhvr>
                                      <p:to>
                                        <p:strVal val="visible"/>
                                      </p:to>
                                    </p:set>
                                  </p:childTnLst>
                                </p:cTn>
                              </p:par>
                            </p:childTnLst>
                          </p:cTn>
                        </p:par>
                        <p:par>
                          <p:cTn id="187" fill="hold">
                            <p:stCondLst>
                              <p:cond delay="0"/>
                            </p:stCondLst>
                            <p:childTnLst>
                              <p:par>
                                <p:cTn id="188" presetID="1" presetClass="entr" presetSubtype="0" fill="hold" grpId="60" nodeType="afterEffect">
                                  <p:stCondLst>
                                    <p:cond delay="0"/>
                                  </p:stCondLst>
                                  <p:iterate>
                                    <p:tmAbs val="0"/>
                                  </p:iterate>
                                  <p:childTnLst>
                                    <p:set>
                                      <p:cBhvr>
                                        <p:cTn id="189" fill="hold"/>
                                        <p:tgtEl>
                                          <p:spTgt spid="926"/>
                                        </p:tgtEl>
                                        <p:attrNameLst>
                                          <p:attrName>style.visibility</p:attrName>
                                        </p:attrNameLst>
                                      </p:cBhvr>
                                      <p:to>
                                        <p:strVal val="visible"/>
                                      </p:to>
                                    </p:set>
                                  </p:childTnLst>
                                </p:cTn>
                              </p:par>
                            </p:childTnLst>
                          </p:cTn>
                        </p:par>
                        <p:par>
                          <p:cTn id="190" fill="hold">
                            <p:stCondLst>
                              <p:cond delay="0"/>
                            </p:stCondLst>
                            <p:childTnLst>
                              <p:par>
                                <p:cTn id="191" presetID="1" presetClass="entr" presetSubtype="0" fill="hold" grpId="61" nodeType="afterEffect">
                                  <p:stCondLst>
                                    <p:cond delay="0"/>
                                  </p:stCondLst>
                                  <p:iterate>
                                    <p:tmAbs val="0"/>
                                  </p:iterate>
                                  <p:childTnLst>
                                    <p:set>
                                      <p:cBhvr>
                                        <p:cTn id="192" fill="hold"/>
                                        <p:tgtEl>
                                          <p:spTgt spid="9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7" grpId="2" animBg="1" advAuto="0"/>
      <p:bldP spid="889" grpId="9" animBg="1" advAuto="0"/>
      <p:bldP spid="890" grpId="10" animBg="1" advAuto="0"/>
      <p:bldP spid="891" grpId="11" animBg="1" advAuto="0"/>
      <p:bldP spid="892" grpId="13" animBg="1" advAuto="0"/>
      <p:bldP spid="893" grpId="12" animBg="1" advAuto="0"/>
      <p:bldP spid="894" grpId="29" animBg="1" advAuto="0"/>
      <p:bldP spid="895" grpId="31" animBg="1" advAuto="0"/>
      <p:bldP spid="896" grpId="30" animBg="1" advAuto="0"/>
      <p:bldP spid="897" grpId="32" animBg="1" advAuto="0"/>
      <p:bldP spid="898" grpId="36" animBg="1" advAuto="0"/>
      <p:bldP spid="899" grpId="37" animBg="1" advAuto="0"/>
      <p:bldP spid="900" grpId="45" animBg="1" advAuto="0"/>
      <p:bldP spid="901" grpId="46" animBg="1" advAuto="0"/>
      <p:bldP spid="902" grpId="47" animBg="1" advAuto="0"/>
      <p:bldP spid="903" grpId="48" animBg="1" advAuto="0"/>
      <p:bldP spid="904" grpId="49" animBg="1" advAuto="0"/>
      <p:bldP spid="905" grpId="50" animBg="1" advAuto="0"/>
      <p:bldP spid="908" grpId="3" animBg="1" advAuto="0"/>
      <p:bldP spid="909" grpId="4" animBg="1" advAuto="0"/>
      <p:bldP spid="910" grpId="14" animBg="1" advAuto="0"/>
      <p:bldP spid="911" grpId="15" animBg="1" advAuto="0"/>
      <p:bldP spid="912" grpId="19" animBg="1" advAuto="0"/>
      <p:bldP spid="913" grpId="20" animBg="1" advAuto="0"/>
      <p:bldP spid="914" grpId="38" animBg="1" advAuto="0"/>
      <p:bldP spid="915" grpId="39" animBg="1" advAuto="0"/>
      <p:bldP spid="916" grpId="33" animBg="1" advAuto="0"/>
      <p:bldP spid="917" grpId="34" animBg="1" advAuto="0"/>
      <p:bldP spid="918" grpId="35" animBg="1" advAuto="0"/>
      <p:bldP spid="919" grpId="51" animBg="1" advAuto="0"/>
      <p:bldP spid="920" grpId="52" animBg="1" advAuto="0"/>
      <p:bldP spid="921" grpId="53" animBg="1" advAuto="0"/>
      <p:bldP spid="922" grpId="56" animBg="1" advAuto="0"/>
      <p:bldP spid="923" grpId="57" animBg="1" advAuto="0"/>
      <p:bldP spid="924" grpId="58" animBg="1" advAuto="0"/>
      <p:bldP spid="925" grpId="59" animBg="1" advAuto="0"/>
      <p:bldP spid="926" grpId="60" animBg="1" advAuto="0"/>
      <p:bldP spid="927" grpId="61" animBg="1" advAuto="0"/>
      <p:bldP spid="928" grpId="21" animBg="1" advAuto="0"/>
      <p:bldP spid="929" grpId="22" animBg="1" advAuto="0"/>
      <p:bldP spid="930" grpId="23" animBg="1" advAuto="0"/>
      <p:bldP spid="933" grpId="7" animBg="1" advAuto="0"/>
      <p:bldP spid="934" grpId="8" animBg="1" advAuto="0"/>
      <p:bldP spid="935" grpId="27" animBg="1" advAuto="0"/>
      <p:bldP spid="936" grpId="28" animBg="1" advAuto="0"/>
      <p:bldP spid="937" grpId="43" animBg="1" advAuto="0"/>
      <p:bldP spid="938" grpId="44" animBg="1" advAuto="0"/>
      <p:bldP spid="939" grpId="6" animBg="1" advAuto="0"/>
      <p:bldP spid="940" grpId="24" animBg="1" advAuto="0"/>
      <p:bldP spid="941" grpId="42" animBg="1" advAuto="0"/>
      <p:bldP spid="944" grpId="5" animBg="1" advAuto="0"/>
      <p:bldP spid="945" grpId="26" animBg="1" advAuto="0"/>
      <p:bldP spid="946" grpId="41" animBg="1" advAuto="0"/>
      <p:bldP spid="948" grpId="16" animBg="1" advAuto="0"/>
      <p:bldP spid="949" grpId="25" animBg="1" advAuto="0"/>
      <p:bldP spid="950" grpId="40" animBg="1" advAuto="0"/>
      <p:bldP spid="952" grpId="1" animBg="1" advAuto="0"/>
      <p:bldP spid="953" grpId="17" animBg="1" advAuto="0"/>
      <p:bldP spid="954" grpId="18" animBg="1" advAuto="0"/>
      <p:bldP spid="955" grpId="54" animBg="1" advAuto="0"/>
      <p:bldP spid="956" grpId="55" animBg="1" advAuto="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Shape 58"/>
          <p:cNvSpPr>
            <a:spLocks noGrp="1"/>
          </p:cNvSpPr>
          <p:nvPr>
            <p:ph type="title"/>
          </p:nvPr>
        </p:nvSpPr>
        <p:spPr>
          <a:xfrm>
            <a:off x="762000" y="368300"/>
            <a:ext cx="16306800" cy="1397000"/>
          </a:xfrm>
          <a:prstGeom prst="rect">
            <a:avLst/>
          </a:prstGeom>
        </p:spPr>
        <p:txBody>
          <a:bodyPr/>
          <a:lstStyle>
            <a:lvl1pPr>
              <a:defRPr>
                <a:effectLst>
                  <a:outerShdw blurRad="12700" dist="25400" dir="2700000" rotWithShape="0">
                    <a:srgbClr val="CBCBCB"/>
                  </a:outerShdw>
                </a:effectLst>
                <a:uFill>
                  <a:solidFill>
                    <a:srgbClr val="000000"/>
                  </a:solidFill>
                </a:uFill>
              </a:defRPr>
            </a:lvl1pPr>
          </a:lstStyle>
          <a:p>
            <a:r>
              <a:t>Programming with transactions</a:t>
            </a:r>
          </a:p>
        </p:txBody>
      </p:sp>
      <p:sp>
        <p:nvSpPr>
          <p:cNvPr id="59" name="Shape 59"/>
          <p:cNvSpPr/>
          <p:nvPr/>
        </p:nvSpPr>
        <p:spPr>
          <a:xfrm>
            <a:off x="739775" y="2192560"/>
            <a:ext cx="8229600" cy="339363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p>
            <a:pPr algn="l">
              <a:buClr>
                <a:srgbClr val="000000"/>
              </a:buClr>
              <a:buFont typeface="Courier New"/>
              <a:defRPr sz="2800" b="1">
                <a:latin typeface="Consolas"/>
                <a:ea typeface="Consolas"/>
                <a:cs typeface="Consolas"/>
                <a:sym typeface="Consolas"/>
              </a:defRPr>
            </a:pPr>
            <a:r>
              <a:t>void deposit(Acct account, int amount)</a:t>
            </a:r>
          </a:p>
          <a:p>
            <a:pPr algn="l">
              <a:buClr>
                <a:srgbClr val="000000"/>
              </a:buClr>
              <a:buFont typeface="Courier New"/>
              <a:defRPr sz="2800" b="1">
                <a:latin typeface="Consolas"/>
                <a:ea typeface="Consolas"/>
                <a:cs typeface="Consolas"/>
                <a:sym typeface="Consolas"/>
              </a:defRPr>
            </a:pPr>
            <a:r>
              <a:t>{</a:t>
            </a:r>
          </a:p>
          <a:p>
            <a:pPr algn="l">
              <a:buClr>
                <a:srgbClr val="000000"/>
              </a:buClr>
              <a:buFont typeface="Courier New"/>
              <a:defRPr sz="2800" b="1">
                <a:solidFill>
                  <a:schemeClr val="accent5"/>
                </a:solidFill>
                <a:latin typeface="Consolas"/>
                <a:ea typeface="Consolas"/>
                <a:cs typeface="Consolas"/>
                <a:sym typeface="Consolas"/>
              </a:defRPr>
            </a:pPr>
            <a:r>
              <a:t>   </a:t>
            </a:r>
            <a:r>
              <a:rPr>
                <a:uFill>
                  <a:solidFill>
                    <a:srgbClr val="E32400"/>
                  </a:solidFill>
                </a:uFill>
              </a:rPr>
              <a:t>lock(account.lock);</a:t>
            </a:r>
          </a:p>
          <a:p>
            <a:pPr algn="l">
              <a:buClr>
                <a:srgbClr val="000000"/>
              </a:buClr>
              <a:buFont typeface="Courier New"/>
              <a:defRPr sz="2800" b="1">
                <a:latin typeface="Consolas"/>
                <a:ea typeface="Consolas"/>
                <a:cs typeface="Consolas"/>
                <a:sym typeface="Consolas"/>
              </a:defRPr>
            </a:pPr>
            <a:r>
              <a:t>   int tmp = bank.get(account);</a:t>
            </a:r>
          </a:p>
          <a:p>
            <a:pPr algn="l">
              <a:buClr>
                <a:srgbClr val="000000"/>
              </a:buClr>
              <a:buFont typeface="Courier New"/>
              <a:defRPr sz="2800" b="1">
                <a:latin typeface="Consolas"/>
                <a:ea typeface="Consolas"/>
                <a:cs typeface="Consolas"/>
                <a:sym typeface="Consolas"/>
              </a:defRPr>
            </a:pPr>
            <a:r>
              <a:t>   tmp += amount;</a:t>
            </a:r>
          </a:p>
          <a:p>
            <a:pPr algn="l">
              <a:buClr>
                <a:srgbClr val="000000"/>
              </a:buClr>
              <a:buFont typeface="Courier New"/>
              <a:defRPr sz="2800" b="1">
                <a:latin typeface="Consolas"/>
                <a:ea typeface="Consolas"/>
                <a:cs typeface="Consolas"/>
                <a:sym typeface="Consolas"/>
              </a:defRPr>
            </a:pPr>
            <a:r>
              <a:t>   bank.put(account, tmp);</a:t>
            </a:r>
          </a:p>
          <a:p>
            <a:pPr algn="l">
              <a:buClr>
                <a:srgbClr val="000000"/>
              </a:buClr>
              <a:buFont typeface="Courier New"/>
              <a:defRPr sz="2800" b="1">
                <a:solidFill>
                  <a:schemeClr val="accent5"/>
                </a:solidFill>
                <a:latin typeface="Consolas"/>
                <a:ea typeface="Consolas"/>
                <a:cs typeface="Consolas"/>
                <a:sym typeface="Consolas"/>
              </a:defRPr>
            </a:pPr>
            <a:r>
              <a:t>   </a:t>
            </a:r>
            <a:r>
              <a:rPr>
                <a:uFill>
                  <a:solidFill>
                    <a:srgbClr val="E32400"/>
                  </a:solidFill>
                </a:uFill>
              </a:rPr>
              <a:t>unlock(account.lock);</a:t>
            </a:r>
          </a:p>
          <a:p>
            <a:pPr algn="l">
              <a:buClr>
                <a:srgbClr val="000000"/>
              </a:buClr>
              <a:buFont typeface="Courier New"/>
              <a:defRPr sz="2800" b="1">
                <a:latin typeface="Consolas"/>
                <a:ea typeface="Consolas"/>
                <a:cs typeface="Consolas"/>
                <a:sym typeface="Consolas"/>
              </a:defRPr>
            </a:pPr>
            <a:r>
              <a:t>}</a:t>
            </a:r>
          </a:p>
        </p:txBody>
      </p:sp>
      <p:sp>
        <p:nvSpPr>
          <p:cNvPr id="60" name="Shape 60"/>
          <p:cNvSpPr/>
          <p:nvPr/>
        </p:nvSpPr>
        <p:spPr>
          <a:xfrm>
            <a:off x="10052050" y="2192560"/>
            <a:ext cx="7607300" cy="339363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p>
            <a:pPr algn="l">
              <a:buClr>
                <a:srgbClr val="000000"/>
              </a:buClr>
              <a:buFont typeface="Courier New"/>
              <a:defRPr sz="2800" b="1">
                <a:latin typeface="Consolas"/>
                <a:ea typeface="Consolas"/>
                <a:cs typeface="Consolas"/>
                <a:sym typeface="Consolas"/>
              </a:defRPr>
            </a:pPr>
            <a:r>
              <a:t>void deposit(Acct account, int amount) {</a:t>
            </a:r>
          </a:p>
          <a:p>
            <a:pPr algn="l">
              <a:buClr>
                <a:srgbClr val="000000"/>
              </a:buClr>
              <a:buFont typeface="Courier New"/>
              <a:defRPr sz="2800" b="1">
                <a:solidFill>
                  <a:schemeClr val="accent5"/>
                </a:solidFill>
                <a:latin typeface="Consolas"/>
                <a:ea typeface="Consolas"/>
                <a:cs typeface="Consolas"/>
                <a:sym typeface="Consolas"/>
              </a:defRPr>
            </a:pPr>
            <a:r>
              <a:t>   </a:t>
            </a:r>
            <a:r>
              <a:rPr>
                <a:uFill>
                  <a:solidFill>
                    <a:srgbClr val="E32400"/>
                  </a:solidFill>
                </a:uFill>
              </a:rPr>
              <a:t>atomic {</a:t>
            </a:r>
          </a:p>
          <a:p>
            <a:pPr algn="l">
              <a:buClr>
                <a:srgbClr val="000000"/>
              </a:buClr>
              <a:buFont typeface="Courier New"/>
              <a:defRPr sz="2800" b="1">
                <a:latin typeface="Consolas"/>
                <a:ea typeface="Consolas"/>
                <a:cs typeface="Consolas"/>
                <a:sym typeface="Consolas"/>
              </a:defRPr>
            </a:pPr>
            <a:r>
              <a:t>     int tmp = bank.get(account);</a:t>
            </a:r>
          </a:p>
          <a:p>
            <a:pPr algn="l">
              <a:buClr>
                <a:srgbClr val="000000"/>
              </a:buClr>
              <a:buFont typeface="Courier New"/>
              <a:defRPr sz="2800" b="1">
                <a:latin typeface="Consolas"/>
                <a:ea typeface="Consolas"/>
                <a:cs typeface="Consolas"/>
                <a:sym typeface="Consolas"/>
              </a:defRPr>
            </a:pPr>
            <a:r>
              <a:t>     tmp += amount;</a:t>
            </a:r>
          </a:p>
          <a:p>
            <a:pPr algn="l">
              <a:buClr>
                <a:srgbClr val="000000"/>
              </a:buClr>
              <a:buFont typeface="Courier New"/>
              <a:defRPr sz="2800" b="1">
                <a:latin typeface="Consolas"/>
                <a:ea typeface="Consolas"/>
                <a:cs typeface="Consolas"/>
                <a:sym typeface="Consolas"/>
              </a:defRPr>
            </a:pPr>
            <a:r>
              <a:t>     bank.put(account, tmp);</a:t>
            </a:r>
          </a:p>
          <a:p>
            <a:pPr algn="l">
              <a:buClr>
                <a:srgbClr val="000000"/>
              </a:buClr>
              <a:buFont typeface="Courier New"/>
              <a:defRPr sz="2800" b="1">
                <a:solidFill>
                  <a:schemeClr val="accent5"/>
                </a:solidFill>
                <a:latin typeface="Consolas"/>
                <a:ea typeface="Consolas"/>
                <a:cs typeface="Consolas"/>
                <a:sym typeface="Consolas"/>
              </a:defRPr>
            </a:pPr>
            <a:r>
              <a:t>   </a:t>
            </a:r>
            <a:r>
              <a:rPr>
                <a:uFill>
                  <a:solidFill>
                    <a:srgbClr val="E32400"/>
                  </a:solidFill>
                </a:uFill>
              </a:rPr>
              <a:t>}</a:t>
            </a:r>
          </a:p>
          <a:p>
            <a:pPr algn="l">
              <a:buClr>
                <a:srgbClr val="000000"/>
              </a:buClr>
              <a:buFont typeface="Courier New"/>
              <a:defRPr sz="2800" b="1">
                <a:latin typeface="Consolas"/>
                <a:ea typeface="Consolas"/>
                <a:cs typeface="Consolas"/>
                <a:sym typeface="Consolas"/>
              </a:defRPr>
            </a:pPr>
            <a:r>
              <a:t>}</a:t>
            </a:r>
          </a:p>
        </p:txBody>
      </p:sp>
      <p:sp>
        <p:nvSpPr>
          <p:cNvPr id="61" name="Shape 61"/>
          <p:cNvSpPr/>
          <p:nvPr/>
        </p:nvSpPr>
        <p:spPr>
          <a:xfrm>
            <a:off x="7753350" y="3686175"/>
            <a:ext cx="1739900" cy="698500"/>
          </a:xfrm>
          <a:prstGeom prst="rightArrow">
            <a:avLst>
              <a:gd name="adj1" fmla="val 42796"/>
              <a:gd name="adj2" fmla="val 50936"/>
            </a:avLst>
          </a:prstGeom>
          <a:solidFill>
            <a:schemeClr val="accent5"/>
          </a:solidFill>
        </p:spPr>
        <p:txBody>
          <a:bodyPr lIns="50800" tIns="50800" rIns="50800" bIns="50800" anchor="ctr"/>
          <a:lstStyle/>
          <a:p>
            <a:pPr defTabSz="584200">
              <a:defRPr sz="4000">
                <a:solidFill>
                  <a:srgbClr val="FFFFFF"/>
                </a:solidFill>
              </a:defRPr>
            </a:pPr>
            <a:endParaRPr/>
          </a:p>
        </p:txBody>
      </p:sp>
      <p:sp>
        <p:nvSpPr>
          <p:cNvPr id="62" name="Shape 62"/>
          <p:cNvSpPr/>
          <p:nvPr/>
        </p:nvSpPr>
        <p:spPr>
          <a:xfrm>
            <a:off x="743500" y="6101753"/>
            <a:ext cx="16699400" cy="7119318"/>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p>
            <a:pPr marL="800100" indent="-800100" algn="l">
              <a:spcBef>
                <a:spcPts val="1400"/>
              </a:spcBef>
              <a:buSzPct val="120000"/>
              <a:buFont typeface="Lucida Grande"/>
              <a:buChar char="▪"/>
              <a:defRPr b="1">
                <a:latin typeface="+mn-lt"/>
                <a:ea typeface="+mn-ea"/>
                <a:cs typeface="+mn-cs"/>
                <a:sym typeface="Myriad Pro Condensed"/>
              </a:defRPr>
            </a:pPr>
            <a:r>
              <a:rPr dirty="0"/>
              <a:t>Atomic construct is declarative</a:t>
            </a:r>
          </a:p>
          <a:p>
            <a:pPr marL="1600200" lvl="1" indent="-800100" algn="l">
              <a:spcBef>
                <a:spcPts val="1400"/>
              </a:spcBef>
              <a:buSzPct val="120000"/>
              <a:buFont typeface="Lucida Grande"/>
              <a:buChar char="-"/>
              <a:defRPr sz="4000" b="1">
                <a:latin typeface="+mn-lt"/>
                <a:ea typeface="+mn-ea"/>
                <a:cs typeface="+mn-cs"/>
                <a:sym typeface="Myriad Pro Condensed"/>
              </a:defRPr>
            </a:pPr>
            <a:r>
              <a:rPr dirty="0"/>
              <a:t>Programmer states </a:t>
            </a:r>
            <a:r>
              <a:rPr u="sng" dirty="0"/>
              <a:t>what</a:t>
            </a:r>
            <a:r>
              <a:rPr dirty="0"/>
              <a:t> to do (maintain atomicity of this code), not </a:t>
            </a:r>
            <a:r>
              <a:rPr u="sng" dirty="0"/>
              <a:t>how</a:t>
            </a:r>
            <a:r>
              <a:rPr dirty="0"/>
              <a:t> to do it</a:t>
            </a:r>
            <a:endParaRPr lang="en-US" dirty="0"/>
          </a:p>
          <a:p>
            <a:pPr marL="1600200" lvl="1" indent="-800100" algn="l">
              <a:spcBef>
                <a:spcPts val="1400"/>
              </a:spcBef>
              <a:buSzPct val="120000"/>
              <a:buFont typeface="Lucida Grande"/>
              <a:buChar char="-"/>
              <a:defRPr sz="4000" b="1">
                <a:latin typeface="+mn-lt"/>
                <a:ea typeface="+mn-ea"/>
                <a:cs typeface="+mn-cs"/>
                <a:sym typeface="Myriad Pro Condensed"/>
              </a:defRPr>
            </a:pPr>
            <a:r>
              <a:rPr dirty="0"/>
              <a:t>No explicit use or management of locks</a:t>
            </a:r>
            <a:endParaRPr lang="en-US" dirty="0"/>
          </a:p>
          <a:p>
            <a:pPr marL="1600200" lvl="1" indent="-800100" algn="l">
              <a:spcBef>
                <a:spcPts val="1400"/>
              </a:spcBef>
              <a:buSzPct val="120000"/>
              <a:buFont typeface="Lucida Grande"/>
              <a:buChar char="-"/>
              <a:defRPr sz="4000" b="1">
                <a:latin typeface="+mn-lt"/>
                <a:ea typeface="+mn-ea"/>
                <a:cs typeface="+mn-cs"/>
                <a:sym typeface="Myriad Pro Condensed"/>
              </a:defRPr>
            </a:pPr>
            <a:endParaRPr dirty="0"/>
          </a:p>
          <a:p>
            <a:pPr marL="800100" indent="-800100" algn="l">
              <a:spcBef>
                <a:spcPts val="1400"/>
              </a:spcBef>
              <a:buSzPct val="120000"/>
              <a:buFont typeface="Lucida Grande"/>
              <a:buChar char="▪"/>
              <a:defRPr b="1">
                <a:latin typeface="+mn-lt"/>
                <a:ea typeface="+mn-ea"/>
                <a:cs typeface="+mn-cs"/>
                <a:sym typeface="Myriad Pro Condensed"/>
              </a:defRPr>
            </a:pPr>
            <a:r>
              <a:rPr dirty="0"/>
              <a:t>System implements synchronization as necessary to ensure atomicity</a:t>
            </a:r>
          </a:p>
          <a:p>
            <a:pPr marL="1600200" lvl="1" indent="-800100" algn="l">
              <a:spcBef>
                <a:spcPts val="1400"/>
              </a:spcBef>
              <a:buSzPct val="120000"/>
              <a:buFont typeface="Lucida Grande"/>
              <a:buChar char="-"/>
              <a:defRPr sz="4000" b="1">
                <a:latin typeface="+mn-lt"/>
                <a:ea typeface="+mn-ea"/>
                <a:cs typeface="+mn-cs"/>
                <a:sym typeface="Myriad Pro Condensed"/>
              </a:defRPr>
            </a:pPr>
            <a:r>
              <a:rPr dirty="0"/>
              <a:t>System </a:t>
            </a:r>
            <a:r>
              <a:rPr u="sng" dirty="0"/>
              <a:t>could</a:t>
            </a:r>
            <a:r>
              <a:rPr dirty="0"/>
              <a:t> implement atomic { } using a lock</a:t>
            </a:r>
          </a:p>
          <a:p>
            <a:pPr marL="1600200" lvl="1" indent="-800100" algn="l">
              <a:spcBef>
                <a:spcPts val="1400"/>
              </a:spcBef>
              <a:buSzPct val="120000"/>
              <a:buFont typeface="Lucida Grande"/>
              <a:buChar char="-"/>
              <a:defRPr sz="4000" b="1">
                <a:latin typeface="+mn-lt"/>
                <a:ea typeface="+mn-ea"/>
                <a:cs typeface="+mn-cs"/>
                <a:sym typeface="Myriad Pro Condensed"/>
              </a:defRPr>
            </a:pPr>
            <a:r>
              <a:rPr dirty="0"/>
              <a:t>Implementation discussed today uses optimistic concurrency: serialization only in situations of true contention (R-W or W-W conflicts)</a:t>
            </a:r>
          </a:p>
        </p:txBody>
      </p:sp>
    </p:spTree>
  </p:cSld>
  <p:clrMapOvr>
    <a:masterClrMapping/>
  </p:clrMapOvr>
  <p:transition spd="slow"/>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0" name="Shape 960"/>
          <p:cNvSpPr>
            <a:spLocks noGrp="1"/>
          </p:cNvSpPr>
          <p:nvPr>
            <p:ph type="title"/>
          </p:nvPr>
        </p:nvSpPr>
        <p:spPr>
          <a:prstGeom prst="rect">
            <a:avLst/>
          </a:prstGeom>
        </p:spPr>
        <p:txBody>
          <a:bodyPr/>
          <a:lstStyle>
            <a:lvl1pPr>
              <a:defRPr>
                <a:effectLst>
                  <a:outerShdw blurRad="12700" dist="25400" dir="2700000" rotWithShape="0">
                    <a:srgbClr val="CBCBCB"/>
                  </a:outerShdw>
                </a:effectLst>
                <a:uFill>
                  <a:solidFill>
                    <a:srgbClr val="000000"/>
                  </a:solidFill>
                </a:uFill>
              </a:defRPr>
            </a:lvl1pPr>
          </a:lstStyle>
          <a:p>
            <a:r>
              <a:t>Conflict detection trade-offs</a:t>
            </a:r>
          </a:p>
        </p:txBody>
      </p:sp>
      <p:sp>
        <p:nvSpPr>
          <p:cNvPr id="961" name="Shape 961"/>
          <p:cNvSpPr>
            <a:spLocks noGrp="1"/>
          </p:cNvSpPr>
          <p:nvPr>
            <p:ph type="body" idx="1"/>
          </p:nvPr>
        </p:nvSpPr>
        <p:spPr>
          <a:prstGeom prst="rect">
            <a:avLst/>
          </a:prstGeom>
        </p:spPr>
        <p:txBody>
          <a:bodyPr/>
          <a:lstStyle/>
          <a:p>
            <a:r>
              <a:rPr dirty="0"/>
              <a:t>Pessimistic conflict detection (a.k.a. “eager”)</a:t>
            </a:r>
          </a:p>
          <a:p>
            <a:pPr marL="1276350" lvl="1" indent="-476250">
              <a:defRPr sz="4200"/>
            </a:pPr>
            <a:r>
              <a:rPr dirty="0"/>
              <a:t>Good: Detect conflicts early (undo less work, turn some aborts to stalls)</a:t>
            </a:r>
          </a:p>
          <a:p>
            <a:pPr marL="1276350" lvl="1" indent="-476250">
              <a:defRPr sz="4200"/>
            </a:pPr>
            <a:r>
              <a:rPr dirty="0"/>
              <a:t>Bad: no forward progress guarantees, more aborts in some cases </a:t>
            </a:r>
          </a:p>
          <a:p>
            <a:pPr marL="1276350" lvl="1" indent="-476250">
              <a:defRPr sz="4200"/>
            </a:pPr>
            <a:r>
              <a:rPr dirty="0"/>
              <a:t>Bad: fine-grained communication (check on each load/store)</a:t>
            </a:r>
            <a:endParaRPr lang="en-US" dirty="0"/>
          </a:p>
          <a:p>
            <a:pPr marL="1276350" lvl="1" indent="-476250">
              <a:defRPr sz="4200"/>
            </a:pPr>
            <a:r>
              <a:rPr dirty="0"/>
              <a:t>Bad: detection on critical path</a:t>
            </a:r>
            <a:endParaRPr lang="en-US" dirty="0"/>
          </a:p>
          <a:p>
            <a:pPr marL="1276350" lvl="1" indent="-476250">
              <a:defRPr sz="4200"/>
            </a:pPr>
            <a:endParaRPr dirty="0"/>
          </a:p>
          <a:p>
            <a:r>
              <a:rPr dirty="0"/>
              <a:t>Optimistic conflict detection (</a:t>
            </a:r>
            <a:r>
              <a:rPr dirty="0" err="1"/>
              <a:t>a.k.a.“lazy</a:t>
            </a:r>
            <a:r>
              <a:rPr dirty="0"/>
              <a:t>” or “commit”)</a:t>
            </a:r>
          </a:p>
          <a:p>
            <a:pPr marL="1276350" lvl="1" indent="-476250">
              <a:defRPr sz="4200"/>
            </a:pPr>
            <a:r>
              <a:rPr dirty="0"/>
              <a:t>Good: forward progress guarantees</a:t>
            </a:r>
          </a:p>
          <a:p>
            <a:pPr marL="1276350" lvl="1" indent="-476250">
              <a:defRPr sz="4200"/>
            </a:pPr>
            <a:r>
              <a:rPr dirty="0"/>
              <a:t>Good: bulk communication and conflict detection</a:t>
            </a:r>
          </a:p>
          <a:p>
            <a:pPr marL="1276350" lvl="1" indent="-476250">
              <a:defRPr sz="4200"/>
            </a:pPr>
            <a:r>
              <a:rPr dirty="0"/>
              <a:t>Bad: detects conflicts late, can still have fairness problems</a:t>
            </a:r>
          </a:p>
        </p:txBody>
      </p:sp>
    </p:spTree>
  </p:cSld>
  <p:clrMapOvr>
    <a:masterClrMapping/>
  </p:clrMapOvr>
  <p:transition spd="slow"/>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3" name="Shape 963"/>
          <p:cNvSpPr>
            <a:spLocks noGrp="1"/>
          </p:cNvSpPr>
          <p:nvPr>
            <p:ph type="title"/>
          </p:nvPr>
        </p:nvSpPr>
        <p:spPr>
          <a:prstGeom prst="rect">
            <a:avLst/>
          </a:prstGeom>
        </p:spPr>
        <p:txBody>
          <a:bodyPr/>
          <a:lstStyle>
            <a:lvl1pPr>
              <a:defRPr>
                <a:effectLst>
                  <a:outerShdw blurRad="12700" dist="25400" dir="2700000" rotWithShape="0">
                    <a:srgbClr val="CBCBCB"/>
                  </a:outerShdw>
                </a:effectLst>
                <a:uFill>
                  <a:solidFill>
                    <a:srgbClr val="000000"/>
                  </a:solidFill>
                </a:uFill>
              </a:defRPr>
            </a:lvl1pPr>
          </a:lstStyle>
          <a:p>
            <a:r>
              <a:t>Conflict detection granularity</a:t>
            </a:r>
          </a:p>
        </p:txBody>
      </p:sp>
      <p:sp>
        <p:nvSpPr>
          <p:cNvPr id="964" name="Shape 964"/>
          <p:cNvSpPr>
            <a:spLocks noGrp="1"/>
          </p:cNvSpPr>
          <p:nvPr>
            <p:ph type="body" idx="1"/>
          </p:nvPr>
        </p:nvSpPr>
        <p:spPr>
          <a:xfrm>
            <a:off x="838200" y="2095500"/>
            <a:ext cx="16154400" cy="11633200"/>
          </a:xfrm>
          <a:prstGeom prst="rect">
            <a:avLst/>
          </a:prstGeom>
        </p:spPr>
        <p:txBody>
          <a:bodyPr/>
          <a:lstStyle/>
          <a:p>
            <a:r>
              <a:rPr dirty="0"/>
              <a:t>Object granularity (SW-based techniques)</a:t>
            </a:r>
          </a:p>
          <a:p>
            <a:pPr marL="1276350" lvl="1" indent="-476250">
              <a:defRPr sz="4200"/>
            </a:pPr>
            <a:r>
              <a:rPr dirty="0"/>
              <a:t>Good: reduced overhead (time/space)</a:t>
            </a:r>
          </a:p>
          <a:p>
            <a:pPr marL="1276350" lvl="1" indent="-476250">
              <a:defRPr sz="4200"/>
            </a:pPr>
            <a:r>
              <a:rPr dirty="0"/>
              <a:t>Good: close to programmer’s reasoning</a:t>
            </a:r>
            <a:endParaRPr lang="en-US" dirty="0"/>
          </a:p>
          <a:p>
            <a:pPr marL="1276350" lvl="1" indent="-476250">
              <a:defRPr sz="4200"/>
            </a:pPr>
            <a:r>
              <a:rPr dirty="0"/>
              <a:t>Bad: false sharing on large objects (e.g. arrays)</a:t>
            </a:r>
          </a:p>
          <a:p>
            <a:r>
              <a:rPr dirty="0"/>
              <a:t>Machine word granularity</a:t>
            </a:r>
          </a:p>
          <a:p>
            <a:pPr marL="1276350" lvl="1" indent="-476250">
              <a:defRPr sz="4200"/>
            </a:pPr>
            <a:r>
              <a:rPr dirty="0"/>
              <a:t>Good: minimize false sharing</a:t>
            </a:r>
            <a:endParaRPr lang="en-US" dirty="0"/>
          </a:p>
          <a:p>
            <a:pPr marL="1276350" lvl="1" indent="-476250">
              <a:defRPr sz="4200"/>
            </a:pPr>
            <a:r>
              <a:rPr dirty="0"/>
              <a:t>Bad: increased overhead (time/space)</a:t>
            </a:r>
          </a:p>
          <a:p>
            <a:r>
              <a:rPr dirty="0"/>
              <a:t>Cache-line granularity</a:t>
            </a:r>
            <a:endParaRPr lang="en-US" dirty="0"/>
          </a:p>
          <a:p>
            <a:pPr lvl="1"/>
            <a:r>
              <a:rPr sz="4200" dirty="0"/>
              <a:t>Good: compromise between object and word</a:t>
            </a:r>
          </a:p>
          <a:p>
            <a:r>
              <a:rPr dirty="0"/>
              <a:t>Can mix and match to get best of both worlds </a:t>
            </a:r>
          </a:p>
          <a:p>
            <a:pPr marL="1276350" lvl="1" indent="-476250">
              <a:defRPr sz="4200"/>
            </a:pPr>
            <a:r>
              <a:rPr dirty="0"/>
              <a:t>Word-level for arrays, object-level for other data, … </a:t>
            </a:r>
          </a:p>
        </p:txBody>
      </p:sp>
    </p:spTree>
  </p:cSld>
  <p:clrMapOvr>
    <a:masterClrMapping/>
  </p:clrMapOvr>
  <p:transition spd="slow"/>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6" name="Shape 966"/>
          <p:cNvSpPr>
            <a:spLocks noGrp="1"/>
          </p:cNvSpPr>
          <p:nvPr>
            <p:ph type="title"/>
          </p:nvPr>
        </p:nvSpPr>
        <p:spPr>
          <a:prstGeom prst="rect">
            <a:avLst/>
          </a:prstGeom>
        </p:spPr>
        <p:txBody>
          <a:bodyPr/>
          <a:lstStyle>
            <a:lvl1pPr>
              <a:defRPr>
                <a:effectLst>
                  <a:outerShdw blurRad="12700" dist="25400" dir="2700000" rotWithShape="0">
                    <a:srgbClr val="CBCBCB"/>
                  </a:outerShdw>
                </a:effectLst>
                <a:uFill>
                  <a:solidFill>
                    <a:srgbClr val="000000"/>
                  </a:solidFill>
                </a:uFill>
              </a:defRPr>
            </a:lvl1pPr>
          </a:lstStyle>
          <a:p>
            <a:r>
              <a:t>TM implementation space (examples)</a:t>
            </a:r>
          </a:p>
        </p:txBody>
      </p:sp>
      <p:sp>
        <p:nvSpPr>
          <p:cNvPr id="967" name="Shape 967"/>
          <p:cNvSpPr>
            <a:spLocks noGrp="1"/>
          </p:cNvSpPr>
          <p:nvPr>
            <p:ph type="body" idx="1"/>
          </p:nvPr>
        </p:nvSpPr>
        <p:spPr>
          <a:xfrm>
            <a:off x="939800" y="1816100"/>
            <a:ext cx="16154400" cy="11506200"/>
          </a:xfrm>
          <a:prstGeom prst="rect">
            <a:avLst/>
          </a:prstGeom>
        </p:spPr>
        <p:txBody>
          <a:bodyPr/>
          <a:lstStyle/>
          <a:p>
            <a:r>
              <a:rPr dirty="0"/>
              <a:t>Hardware TM systems</a:t>
            </a:r>
          </a:p>
          <a:p>
            <a:pPr marL="1276350" lvl="1" indent="-476250">
              <a:defRPr sz="4200"/>
            </a:pPr>
            <a:r>
              <a:rPr dirty="0"/>
              <a:t>Lazy + optimistic: Stanford TCC</a:t>
            </a:r>
            <a:r>
              <a:rPr lang="en-US" dirty="0"/>
              <a:t>, Intel VTM</a:t>
            </a:r>
            <a:endParaRPr dirty="0"/>
          </a:p>
          <a:p>
            <a:pPr marL="1276350" lvl="1" indent="-476250">
              <a:defRPr sz="4200"/>
            </a:pPr>
            <a:r>
              <a:rPr dirty="0"/>
              <a:t>Lazy + pessimistic: MIT LTM</a:t>
            </a:r>
          </a:p>
          <a:p>
            <a:pPr marL="1276350" lvl="1" indent="-476250">
              <a:defRPr sz="4200"/>
            </a:pPr>
            <a:r>
              <a:rPr dirty="0"/>
              <a:t>Eager + pessimistic: Wisconsin </a:t>
            </a:r>
            <a:r>
              <a:rPr dirty="0" err="1"/>
              <a:t>LogTM</a:t>
            </a:r>
            <a:endParaRPr lang="en-US" dirty="0"/>
          </a:p>
          <a:p>
            <a:pPr marL="1276350" lvl="1" indent="-476250">
              <a:defRPr sz="4200"/>
            </a:pPr>
            <a:r>
              <a:rPr dirty="0"/>
              <a:t>Eager + optimistic: not practical</a:t>
            </a:r>
          </a:p>
          <a:p>
            <a:r>
              <a:rPr dirty="0"/>
              <a:t>Software TM systems</a:t>
            </a:r>
          </a:p>
          <a:p>
            <a:pPr marL="1276350" lvl="1" indent="-476250">
              <a:defRPr sz="4200"/>
            </a:pPr>
            <a:r>
              <a:rPr dirty="0"/>
              <a:t>Lazy + optimistic (</a:t>
            </a:r>
            <a:r>
              <a:rPr dirty="0" err="1"/>
              <a:t>rd</a:t>
            </a:r>
            <a:r>
              <a:rPr dirty="0"/>
              <a:t>/</a:t>
            </a:r>
            <a:r>
              <a:rPr dirty="0" err="1"/>
              <a:t>wr</a:t>
            </a:r>
            <a:r>
              <a:rPr dirty="0"/>
              <a:t>): Sun TL2</a:t>
            </a:r>
          </a:p>
          <a:p>
            <a:pPr marL="1276350" lvl="1" indent="-476250">
              <a:defRPr sz="4200"/>
            </a:pPr>
            <a:r>
              <a:rPr dirty="0"/>
              <a:t>Lazy + optimistic (</a:t>
            </a:r>
            <a:r>
              <a:rPr dirty="0" err="1"/>
              <a:t>rd</a:t>
            </a:r>
            <a:r>
              <a:rPr dirty="0"/>
              <a:t>)/pessimistic (</a:t>
            </a:r>
            <a:r>
              <a:rPr dirty="0" err="1"/>
              <a:t>wr</a:t>
            </a:r>
            <a:r>
              <a:rPr dirty="0"/>
              <a:t>): MS OSTM</a:t>
            </a:r>
          </a:p>
          <a:p>
            <a:pPr marL="1276350" lvl="1" indent="-476250">
              <a:defRPr sz="4200"/>
            </a:pPr>
            <a:r>
              <a:rPr dirty="0"/>
              <a:t>Eager + optimistic (</a:t>
            </a:r>
            <a:r>
              <a:rPr dirty="0" err="1"/>
              <a:t>rd</a:t>
            </a:r>
            <a:r>
              <a:rPr dirty="0"/>
              <a:t>)/pessimistic (</a:t>
            </a:r>
            <a:r>
              <a:rPr dirty="0" err="1"/>
              <a:t>wr</a:t>
            </a:r>
            <a:r>
              <a:rPr dirty="0"/>
              <a:t>): Intel STM</a:t>
            </a:r>
            <a:endParaRPr lang="en-US" dirty="0"/>
          </a:p>
          <a:p>
            <a:pPr marL="1276350" lvl="1" indent="-476250">
              <a:defRPr sz="4200"/>
            </a:pPr>
            <a:r>
              <a:rPr dirty="0"/>
              <a:t>Eager + pessimistic (</a:t>
            </a:r>
            <a:r>
              <a:rPr dirty="0" err="1"/>
              <a:t>rd</a:t>
            </a:r>
            <a:r>
              <a:rPr dirty="0"/>
              <a:t>/</a:t>
            </a:r>
            <a:r>
              <a:rPr dirty="0" err="1"/>
              <a:t>wr</a:t>
            </a:r>
            <a:r>
              <a:rPr dirty="0"/>
              <a:t>): Intel STM</a:t>
            </a:r>
          </a:p>
          <a:p>
            <a:r>
              <a:rPr dirty="0"/>
              <a:t>Optimal design remains an open question</a:t>
            </a:r>
          </a:p>
          <a:p>
            <a:pPr marL="1276350" lvl="1" indent="-476250">
              <a:defRPr sz="4200"/>
            </a:pPr>
            <a:r>
              <a:rPr dirty="0"/>
              <a:t>May be different for HW, SW, and hybrid</a:t>
            </a:r>
          </a:p>
        </p:txBody>
      </p:sp>
    </p:spTree>
  </p:cSld>
  <p:clrMapOvr>
    <a:masterClrMapping/>
  </p:clrMapOvr>
  <p:transition spd="slow"/>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1" name="Shape 971"/>
          <p:cNvSpPr>
            <a:spLocks noGrp="1"/>
          </p:cNvSpPr>
          <p:nvPr>
            <p:ph type="title"/>
          </p:nvPr>
        </p:nvSpPr>
        <p:spPr>
          <a:prstGeom prst="rect">
            <a:avLst/>
          </a:prstGeom>
        </p:spPr>
        <p:txBody>
          <a:bodyPr/>
          <a:lstStyle>
            <a:lvl1pPr>
              <a:defRPr>
                <a:effectLst>
                  <a:outerShdw blurRad="12700" dist="25400" dir="2700000" rotWithShape="0">
                    <a:srgbClr val="CBCBCB"/>
                  </a:outerShdw>
                </a:effectLst>
                <a:uFill>
                  <a:solidFill>
                    <a:srgbClr val="000000"/>
                  </a:solidFill>
                </a:uFill>
              </a:defRPr>
            </a:lvl1pPr>
          </a:lstStyle>
          <a:p>
            <a:r>
              <a:t>Hardware transactional memory (HTM)</a:t>
            </a:r>
          </a:p>
        </p:txBody>
      </p:sp>
      <p:sp>
        <p:nvSpPr>
          <p:cNvPr id="972" name="Shape 972"/>
          <p:cNvSpPr>
            <a:spLocks noGrp="1"/>
          </p:cNvSpPr>
          <p:nvPr>
            <p:ph type="body" idx="1"/>
          </p:nvPr>
        </p:nvSpPr>
        <p:spPr>
          <a:xfrm>
            <a:off x="838200" y="2095500"/>
            <a:ext cx="16154400" cy="11823700"/>
          </a:xfrm>
          <a:prstGeom prst="rect">
            <a:avLst/>
          </a:prstGeom>
        </p:spPr>
        <p:txBody>
          <a:bodyPr/>
          <a:lstStyle/>
          <a:p>
            <a:r>
              <a:rPr dirty="0"/>
              <a:t>Data versioning is implemented in caches</a:t>
            </a:r>
          </a:p>
          <a:p>
            <a:pPr marL="1276350" lvl="1" indent="-476250">
              <a:defRPr sz="4200"/>
            </a:pPr>
            <a:r>
              <a:rPr dirty="0"/>
              <a:t>Cache the write buffer or the undo log</a:t>
            </a:r>
            <a:endParaRPr lang="en-US" dirty="0"/>
          </a:p>
          <a:p>
            <a:pPr marL="1276350" lvl="1" indent="-476250">
              <a:defRPr sz="4200"/>
            </a:pPr>
            <a:r>
              <a:rPr dirty="0"/>
              <a:t>Add new cache line metadata to track transaction read set and write set</a:t>
            </a:r>
          </a:p>
          <a:p>
            <a:r>
              <a:rPr dirty="0"/>
              <a:t>Conflict detection through cache coherence protocol</a:t>
            </a:r>
          </a:p>
          <a:p>
            <a:pPr marL="1276350" lvl="1" indent="-476250">
              <a:defRPr sz="4200"/>
            </a:pPr>
            <a:r>
              <a:rPr dirty="0"/>
              <a:t>Coherence lookups detect conflicts between transactions</a:t>
            </a:r>
            <a:endParaRPr lang="en-US" dirty="0"/>
          </a:p>
          <a:p>
            <a:pPr marL="1276350" lvl="1" indent="-476250">
              <a:defRPr sz="4200"/>
            </a:pPr>
            <a:r>
              <a:rPr dirty="0"/>
              <a:t>Works with snooping and directory coherence</a:t>
            </a:r>
          </a:p>
          <a:p>
            <a:r>
              <a:rPr dirty="0"/>
              <a:t>Note:</a:t>
            </a:r>
          </a:p>
          <a:p>
            <a:pPr marL="1276350" lvl="1" indent="-476250">
              <a:defRPr sz="4200"/>
            </a:pPr>
            <a:r>
              <a:rPr dirty="0"/>
              <a:t>Register checkpoint must also be taken at transaction begin (to restore execution context state on abort) </a:t>
            </a:r>
          </a:p>
        </p:txBody>
      </p:sp>
    </p:spTree>
  </p:cSld>
  <p:clrMapOvr>
    <a:masterClrMapping/>
  </p:clrMapOvr>
  <p:transition spd="slow"/>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5" name="Shape 975"/>
          <p:cNvSpPr>
            <a:spLocks noGrp="1"/>
          </p:cNvSpPr>
          <p:nvPr>
            <p:ph type="title"/>
          </p:nvPr>
        </p:nvSpPr>
        <p:spPr>
          <a:prstGeom prst="rect">
            <a:avLst/>
          </a:prstGeom>
        </p:spPr>
        <p:txBody>
          <a:bodyPr/>
          <a:lstStyle>
            <a:lvl1pPr>
              <a:defRPr>
                <a:effectLst>
                  <a:outerShdw blurRad="12700" dist="25400" dir="2700000" rotWithShape="0">
                    <a:srgbClr val="CBCBCB"/>
                  </a:outerShdw>
                </a:effectLst>
                <a:uFill>
                  <a:solidFill>
                    <a:srgbClr val="000000"/>
                  </a:solidFill>
                </a:uFill>
              </a:defRPr>
            </a:lvl1pPr>
          </a:lstStyle>
          <a:p>
            <a:r>
              <a:t>HTM design</a:t>
            </a:r>
          </a:p>
        </p:txBody>
      </p:sp>
      <p:sp>
        <p:nvSpPr>
          <p:cNvPr id="974" name="Shape 974"/>
          <p:cNvSpPr>
            <a:spLocks noGrp="1"/>
          </p:cNvSpPr>
          <p:nvPr>
            <p:ph type="body" idx="1"/>
          </p:nvPr>
        </p:nvSpPr>
        <p:spPr>
          <a:xfrm>
            <a:off x="889000" y="1866900"/>
            <a:ext cx="16154400" cy="10833100"/>
          </a:xfrm>
          <a:prstGeom prst="rect">
            <a:avLst/>
          </a:prstGeom>
        </p:spPr>
        <p:txBody>
          <a:bodyPr/>
          <a:lstStyle/>
          <a:p>
            <a:r>
              <a:t>Cache lines annotated to track read set and write set</a:t>
            </a:r>
          </a:p>
          <a:p>
            <a:pPr marL="1276350" lvl="1" indent="-476250">
              <a:defRPr sz="4200"/>
            </a:pPr>
            <a:r>
              <a:t>R bit: indicates data read by transaction (set on loads)</a:t>
            </a:r>
          </a:p>
          <a:p>
            <a:pPr marL="1276350" lvl="1" indent="-476250">
              <a:defRPr sz="4200"/>
            </a:pPr>
            <a:r>
              <a:t>W bit: indicates data written by transaction (set on stores)</a:t>
            </a:r>
          </a:p>
          <a:p>
            <a:pPr marL="1949450" lvl="2" indent="-476250">
              <a:defRPr sz="4200"/>
            </a:pPr>
            <a:r>
              <a:t>R/W bits can be at word or cache-line granularity</a:t>
            </a:r>
          </a:p>
          <a:p>
            <a:pPr marL="1276350" lvl="1" indent="-476250">
              <a:defRPr sz="4200"/>
            </a:pPr>
            <a:r>
              <a:t>R/W bits gang-cleared on transaction commit or abort</a:t>
            </a:r>
          </a:p>
          <a:p>
            <a:pPr marL="1276350" lvl="1" indent="-476250">
              <a:defRPr sz="4200"/>
            </a:pPr>
            <a:r>
              <a:t>For eager versioning, need a 2nd cache write for undo log</a:t>
            </a:r>
          </a:p>
          <a:p>
            <a:endParaRPr/>
          </a:p>
          <a:p>
            <a:endParaRPr/>
          </a:p>
          <a:p>
            <a:r>
              <a:t>Coherence requests check R/W bits to detect conflicts </a:t>
            </a:r>
          </a:p>
          <a:p>
            <a:pPr marL="1276350" lvl="1" indent="-476250">
              <a:defRPr sz="4200"/>
            </a:pPr>
            <a:r>
              <a:t>Observing shared request to W-word is a read-write conflict</a:t>
            </a:r>
          </a:p>
          <a:p>
            <a:pPr marL="1276350" lvl="1" indent="-476250">
              <a:defRPr sz="4200"/>
            </a:pPr>
            <a:r>
              <a:t>Observing exclusive (intent to write) request to R-word is a write-read conflict</a:t>
            </a:r>
          </a:p>
          <a:p>
            <a:pPr marL="1276350" lvl="1" indent="-476250">
              <a:defRPr sz="4200"/>
            </a:pPr>
            <a:r>
              <a:t>Observing exclusive (intent to write) request to W-word is a write-write conflict </a:t>
            </a:r>
          </a:p>
        </p:txBody>
      </p:sp>
      <p:sp>
        <p:nvSpPr>
          <p:cNvPr id="976" name="Shape 976"/>
          <p:cNvSpPr/>
          <p:nvPr/>
        </p:nvSpPr>
        <p:spPr>
          <a:xfrm>
            <a:off x="3038563" y="7773035"/>
            <a:ext cx="447499" cy="487680"/>
          </a:xfrm>
          <a:prstGeom prst="rect">
            <a:avLst/>
          </a:prstGeom>
          <a:solidFill>
            <a:srgbClr val="FFFFFF"/>
          </a:solidFill>
          <a:ln w="25400">
            <a:solidFill>
              <a:srgbClr val="000000"/>
            </a:solidFill>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marL="81280" marR="81280" defTabSz="1828800">
              <a:buClr>
                <a:srgbClr val="000000"/>
              </a:buClr>
              <a:buFont typeface="Arial"/>
              <a:defRPr sz="2800" b="1">
                <a:uFill>
                  <a:solidFill>
                    <a:srgbClr val="000000"/>
                  </a:solidFill>
                </a:uFill>
                <a:latin typeface="+mn-lt"/>
                <a:ea typeface="+mn-ea"/>
                <a:cs typeface="+mn-cs"/>
                <a:sym typeface="Myriad Pro Condensed"/>
              </a:defRPr>
            </a:lvl1pPr>
          </a:lstStyle>
          <a:p>
            <a:r>
              <a:t>M</a:t>
            </a:r>
          </a:p>
        </p:txBody>
      </p:sp>
      <p:sp>
        <p:nvSpPr>
          <p:cNvPr id="977" name="Shape 977"/>
          <p:cNvSpPr/>
          <p:nvPr/>
        </p:nvSpPr>
        <p:spPr>
          <a:xfrm>
            <a:off x="3695700" y="7773035"/>
            <a:ext cx="2616200" cy="487680"/>
          </a:xfrm>
          <a:prstGeom prst="rect">
            <a:avLst/>
          </a:prstGeom>
          <a:solidFill>
            <a:srgbClr val="FFFFFF"/>
          </a:solidFill>
          <a:ln w="25400">
            <a:solidFill>
              <a:srgbClr val="000000"/>
            </a:solidFill>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marL="81280" marR="81280" defTabSz="1828800">
              <a:buClr>
                <a:srgbClr val="000000"/>
              </a:buClr>
              <a:buFont typeface="Arial"/>
              <a:defRPr sz="2800" b="1">
                <a:uFill>
                  <a:solidFill>
                    <a:srgbClr val="000000"/>
                  </a:solidFill>
                </a:uFill>
                <a:latin typeface="+mn-lt"/>
                <a:ea typeface="+mn-ea"/>
                <a:cs typeface="+mn-cs"/>
                <a:sym typeface="Myriad Pro Condensed"/>
              </a:defRPr>
            </a:lvl1pPr>
          </a:lstStyle>
          <a:p>
            <a:r>
              <a:t>Tag</a:t>
            </a:r>
          </a:p>
        </p:txBody>
      </p:sp>
      <p:sp>
        <p:nvSpPr>
          <p:cNvPr id="978" name="Shape 978"/>
          <p:cNvSpPr/>
          <p:nvPr/>
        </p:nvSpPr>
        <p:spPr>
          <a:xfrm>
            <a:off x="6586156" y="7773035"/>
            <a:ext cx="388113" cy="487680"/>
          </a:xfrm>
          <a:prstGeom prst="rect">
            <a:avLst/>
          </a:prstGeom>
          <a:solidFill>
            <a:srgbClr val="FFFFFF"/>
          </a:solidFill>
          <a:ln w="25400">
            <a:solidFill>
              <a:srgbClr val="000000"/>
            </a:solidFill>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marL="81280" marR="81280" defTabSz="1828800">
              <a:buClr>
                <a:srgbClr val="FF2600"/>
              </a:buClr>
              <a:buFont typeface="Arial"/>
              <a:defRPr sz="2800" b="1">
                <a:solidFill>
                  <a:schemeClr val="accent5"/>
                </a:solidFill>
                <a:uFill>
                  <a:solidFill>
                    <a:srgbClr val="FF2600"/>
                  </a:solidFill>
                </a:uFill>
                <a:latin typeface="+mn-lt"/>
                <a:ea typeface="+mn-ea"/>
                <a:cs typeface="+mn-cs"/>
                <a:sym typeface="Myriad Pro Condensed"/>
              </a:defRPr>
            </a:lvl1pPr>
          </a:lstStyle>
          <a:p>
            <a:r>
              <a:t>R</a:t>
            </a:r>
          </a:p>
        </p:txBody>
      </p:sp>
      <p:sp>
        <p:nvSpPr>
          <p:cNvPr id="979" name="Shape 979"/>
          <p:cNvSpPr/>
          <p:nvPr/>
        </p:nvSpPr>
        <p:spPr>
          <a:xfrm>
            <a:off x="7157008" y="7773035"/>
            <a:ext cx="462434" cy="487680"/>
          </a:xfrm>
          <a:prstGeom prst="rect">
            <a:avLst/>
          </a:prstGeom>
          <a:solidFill>
            <a:srgbClr val="FFFFFF"/>
          </a:solidFill>
          <a:ln w="25400">
            <a:solidFill>
              <a:srgbClr val="000000"/>
            </a:solidFill>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marL="81280" marR="81280" defTabSz="1828800">
              <a:buClr>
                <a:srgbClr val="FF2600"/>
              </a:buClr>
              <a:buFont typeface="Arial"/>
              <a:defRPr sz="2800" b="1">
                <a:solidFill>
                  <a:schemeClr val="accent5"/>
                </a:solidFill>
                <a:uFill>
                  <a:solidFill>
                    <a:srgbClr val="FF2600"/>
                  </a:solidFill>
                </a:uFill>
                <a:latin typeface="+mn-lt"/>
                <a:ea typeface="+mn-ea"/>
                <a:cs typeface="+mn-cs"/>
                <a:sym typeface="Myriad Pro Condensed"/>
              </a:defRPr>
            </a:lvl1pPr>
          </a:lstStyle>
          <a:p>
            <a:r>
              <a:t>W</a:t>
            </a:r>
          </a:p>
        </p:txBody>
      </p:sp>
      <p:sp>
        <p:nvSpPr>
          <p:cNvPr id="980" name="Shape 980"/>
          <p:cNvSpPr/>
          <p:nvPr/>
        </p:nvSpPr>
        <p:spPr>
          <a:xfrm>
            <a:off x="7658100" y="7773035"/>
            <a:ext cx="2616200" cy="487680"/>
          </a:xfrm>
          <a:prstGeom prst="rect">
            <a:avLst/>
          </a:prstGeom>
          <a:solidFill>
            <a:srgbClr val="FFFFFF"/>
          </a:solidFill>
          <a:ln w="25400">
            <a:solidFill>
              <a:srgbClr val="000000"/>
            </a:solidFill>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marL="81280" marR="81280" defTabSz="1828800">
              <a:buClr>
                <a:srgbClr val="000000"/>
              </a:buClr>
              <a:buFont typeface="Arial"/>
              <a:defRPr sz="2800" b="1">
                <a:uFill>
                  <a:solidFill>
                    <a:srgbClr val="000000"/>
                  </a:solidFill>
                </a:uFill>
                <a:latin typeface="+mn-lt"/>
                <a:ea typeface="+mn-ea"/>
                <a:cs typeface="+mn-cs"/>
                <a:sym typeface="Myriad Pro Condensed"/>
              </a:defRPr>
            </a:lvl1pPr>
          </a:lstStyle>
          <a:p>
            <a:r>
              <a:t>Word 1</a:t>
            </a:r>
          </a:p>
        </p:txBody>
      </p:sp>
      <p:sp>
        <p:nvSpPr>
          <p:cNvPr id="981" name="Shape 981"/>
          <p:cNvSpPr/>
          <p:nvPr/>
        </p:nvSpPr>
        <p:spPr>
          <a:xfrm>
            <a:off x="11602655" y="7773035"/>
            <a:ext cx="388113" cy="487680"/>
          </a:xfrm>
          <a:prstGeom prst="rect">
            <a:avLst/>
          </a:prstGeom>
          <a:solidFill>
            <a:srgbClr val="FFFFFF"/>
          </a:solidFill>
          <a:ln w="25400">
            <a:solidFill>
              <a:srgbClr val="000000"/>
            </a:solidFill>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marL="81280" marR="81280" defTabSz="1828800">
              <a:buClr>
                <a:srgbClr val="FF2600"/>
              </a:buClr>
              <a:buFont typeface="Arial"/>
              <a:defRPr sz="2800" b="1">
                <a:solidFill>
                  <a:schemeClr val="accent5"/>
                </a:solidFill>
                <a:uFill>
                  <a:solidFill>
                    <a:srgbClr val="FF2600"/>
                  </a:solidFill>
                </a:uFill>
                <a:latin typeface="+mn-lt"/>
                <a:ea typeface="+mn-ea"/>
                <a:cs typeface="+mn-cs"/>
                <a:sym typeface="Myriad Pro Condensed"/>
              </a:defRPr>
            </a:lvl1pPr>
          </a:lstStyle>
          <a:p>
            <a:r>
              <a:t>R</a:t>
            </a:r>
          </a:p>
        </p:txBody>
      </p:sp>
      <p:sp>
        <p:nvSpPr>
          <p:cNvPr id="982" name="Shape 982"/>
          <p:cNvSpPr/>
          <p:nvPr/>
        </p:nvSpPr>
        <p:spPr>
          <a:xfrm>
            <a:off x="12186208" y="7773035"/>
            <a:ext cx="462434" cy="487680"/>
          </a:xfrm>
          <a:prstGeom prst="rect">
            <a:avLst/>
          </a:prstGeom>
          <a:solidFill>
            <a:srgbClr val="FFFFFF"/>
          </a:solidFill>
          <a:ln w="25400">
            <a:solidFill>
              <a:srgbClr val="000000"/>
            </a:solidFill>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marL="81280" marR="81280" defTabSz="1828800">
              <a:buClr>
                <a:srgbClr val="FF2600"/>
              </a:buClr>
              <a:buFont typeface="Arial"/>
              <a:defRPr sz="2800" b="1">
                <a:solidFill>
                  <a:schemeClr val="accent5"/>
                </a:solidFill>
                <a:uFill>
                  <a:solidFill>
                    <a:srgbClr val="FF2600"/>
                  </a:solidFill>
                </a:uFill>
                <a:latin typeface="+mn-lt"/>
                <a:ea typeface="+mn-ea"/>
                <a:cs typeface="+mn-cs"/>
                <a:sym typeface="Myriad Pro Condensed"/>
              </a:defRPr>
            </a:lvl1pPr>
          </a:lstStyle>
          <a:p>
            <a:r>
              <a:t>W</a:t>
            </a:r>
          </a:p>
        </p:txBody>
      </p:sp>
      <p:sp>
        <p:nvSpPr>
          <p:cNvPr id="983" name="Shape 983"/>
          <p:cNvSpPr/>
          <p:nvPr/>
        </p:nvSpPr>
        <p:spPr>
          <a:xfrm>
            <a:off x="12687299" y="7773035"/>
            <a:ext cx="2616201" cy="487680"/>
          </a:xfrm>
          <a:prstGeom prst="rect">
            <a:avLst/>
          </a:prstGeom>
          <a:solidFill>
            <a:srgbClr val="FFFFFF"/>
          </a:solidFill>
          <a:ln w="25400">
            <a:solidFill>
              <a:srgbClr val="000000"/>
            </a:solidFill>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marL="81280" marR="81280" defTabSz="1828800">
              <a:buClr>
                <a:srgbClr val="000000"/>
              </a:buClr>
              <a:buFont typeface="Arial"/>
              <a:defRPr sz="2800" b="1">
                <a:uFill>
                  <a:solidFill>
                    <a:srgbClr val="000000"/>
                  </a:solidFill>
                </a:uFill>
                <a:latin typeface="+mn-lt"/>
                <a:ea typeface="+mn-ea"/>
                <a:cs typeface="+mn-cs"/>
                <a:sym typeface="Myriad Pro Condensed"/>
              </a:defRPr>
            </a:lvl1pPr>
          </a:lstStyle>
          <a:p>
            <a:r>
              <a:t>Word N</a:t>
            </a:r>
          </a:p>
        </p:txBody>
      </p:sp>
      <p:sp>
        <p:nvSpPr>
          <p:cNvPr id="984" name="Shape 984"/>
          <p:cNvSpPr/>
          <p:nvPr/>
        </p:nvSpPr>
        <p:spPr>
          <a:xfrm>
            <a:off x="10401299" y="7629525"/>
            <a:ext cx="1244601" cy="71628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l" defTabSz="1828800">
              <a:buClr>
                <a:srgbClr val="000000"/>
              </a:buClr>
              <a:buFont typeface="Arial"/>
              <a:defRPr sz="4800" b="1">
                <a:uFill>
                  <a:solidFill>
                    <a:srgbClr val="000000"/>
                  </a:solidFill>
                </a:uFill>
                <a:latin typeface="+mn-lt"/>
                <a:ea typeface="+mn-ea"/>
                <a:cs typeface="+mn-cs"/>
                <a:sym typeface="Myriad Pro Condensed"/>
              </a:defRPr>
            </a:lvl1pPr>
          </a:lstStyle>
          <a:p>
            <a:r>
              <a:t>. . .</a:t>
            </a:r>
          </a:p>
        </p:txBody>
      </p:sp>
      <p:sp>
        <p:nvSpPr>
          <p:cNvPr id="985" name="Shape 985"/>
          <p:cNvSpPr/>
          <p:nvPr/>
        </p:nvSpPr>
        <p:spPr>
          <a:xfrm>
            <a:off x="13530766" y="6811010"/>
            <a:ext cx="4167341" cy="89408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a:defRPr sz="2800" b="1">
                <a:solidFill>
                  <a:schemeClr val="accent5"/>
                </a:solidFill>
                <a:latin typeface="+mn-lt"/>
                <a:ea typeface="+mn-ea"/>
                <a:cs typeface="+mn-cs"/>
                <a:sym typeface="Myriad Pro Condensed"/>
              </a:defRPr>
            </a:lvl1pPr>
          </a:lstStyle>
          <a:p>
            <a:r>
              <a:t>This illustration tracks read and write set at word granularity</a:t>
            </a:r>
          </a:p>
        </p:txBody>
      </p:sp>
      <p:sp>
        <p:nvSpPr>
          <p:cNvPr id="986" name="Shape 986"/>
          <p:cNvSpPr/>
          <p:nvPr/>
        </p:nvSpPr>
        <p:spPr>
          <a:xfrm>
            <a:off x="187753" y="7052310"/>
            <a:ext cx="4819694" cy="46228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a:defRPr sz="2800" b="1">
                <a:solidFill>
                  <a:schemeClr val="accent5"/>
                </a:solidFill>
                <a:latin typeface="+mn-lt"/>
                <a:ea typeface="+mn-ea"/>
                <a:cs typeface="+mn-cs"/>
                <a:sym typeface="Myriad Pro Condensed"/>
              </a:defRPr>
            </a:lvl1pPr>
          </a:lstStyle>
          <a:p>
            <a:r>
              <a:t>MESI state bit for line (e.g., M state)</a:t>
            </a:r>
          </a:p>
        </p:txBody>
      </p:sp>
      <p:sp>
        <p:nvSpPr>
          <p:cNvPr id="987" name="Shape 987"/>
          <p:cNvSpPr/>
          <p:nvPr/>
        </p:nvSpPr>
        <p:spPr>
          <a:xfrm>
            <a:off x="1374010" y="7522594"/>
            <a:ext cx="1558192" cy="571846"/>
          </a:xfrm>
          <a:prstGeom prst="line">
            <a:avLst/>
          </a:prstGeom>
          <a:ln w="50800">
            <a:solidFill>
              <a:schemeClr val="accent5"/>
            </a:solidFill>
            <a:miter lim="400000"/>
            <a:tailEnd type="triangle"/>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Tree>
  </p:cSld>
  <p:clrMapOvr>
    <a:masterClrMapping/>
  </p:clrMapOvr>
  <p:transition spd="slow"/>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1" name="Shape 991"/>
          <p:cNvSpPr>
            <a:spLocks noGrp="1"/>
          </p:cNvSpPr>
          <p:nvPr>
            <p:ph type="title"/>
          </p:nvPr>
        </p:nvSpPr>
        <p:spPr>
          <a:xfrm>
            <a:off x="762000" y="292100"/>
            <a:ext cx="16764000" cy="1317625"/>
          </a:xfrm>
          <a:prstGeom prst="rect">
            <a:avLst/>
          </a:prstGeom>
        </p:spPr>
        <p:txBody>
          <a:bodyPr/>
          <a:lstStyle>
            <a:lvl1pPr>
              <a:defRPr sz="8000">
                <a:effectLst>
                  <a:outerShdw blurRad="12700" dist="25400" dir="2700000" rotWithShape="0">
                    <a:srgbClr val="CBCBCB"/>
                  </a:outerShdw>
                </a:effectLst>
                <a:uFill>
                  <a:solidFill>
                    <a:srgbClr val="000000"/>
                  </a:solidFill>
                </a:uFill>
              </a:defRPr>
            </a:lvl1pPr>
          </a:lstStyle>
          <a:p>
            <a:r>
              <a:t>Example HTM implementation: lazy-optimistic</a:t>
            </a:r>
          </a:p>
        </p:txBody>
      </p:sp>
      <p:sp>
        <p:nvSpPr>
          <p:cNvPr id="992" name="Shape 992"/>
          <p:cNvSpPr>
            <a:spLocks noGrp="1"/>
          </p:cNvSpPr>
          <p:nvPr>
            <p:ph type="body" idx="1"/>
          </p:nvPr>
        </p:nvSpPr>
        <p:spPr>
          <a:xfrm>
            <a:off x="838200" y="11188700"/>
            <a:ext cx="16154400" cy="2451100"/>
          </a:xfrm>
          <a:prstGeom prst="rect">
            <a:avLst/>
          </a:prstGeom>
        </p:spPr>
        <p:txBody>
          <a:bodyPr/>
          <a:lstStyle/>
          <a:p>
            <a:pPr>
              <a:spcBef>
                <a:spcPts val="600"/>
              </a:spcBef>
            </a:pPr>
            <a:r>
              <a:t>CPU changes</a:t>
            </a:r>
          </a:p>
          <a:p>
            <a:pPr marL="1276350" lvl="1" indent="-476250">
              <a:spcBef>
                <a:spcPts val="600"/>
              </a:spcBef>
              <a:defRPr sz="4200"/>
            </a:pPr>
            <a:r>
              <a:t>Ability to checkpoint register state (available in many CPUs)</a:t>
            </a:r>
          </a:p>
          <a:p>
            <a:pPr marL="1276350" lvl="1" indent="-476250">
              <a:spcBef>
                <a:spcPts val="600"/>
              </a:spcBef>
              <a:defRPr sz="4200"/>
            </a:pPr>
            <a:r>
              <a:t>TM state registers (status, pointers to abort handlers, …)</a:t>
            </a:r>
          </a:p>
        </p:txBody>
      </p:sp>
      <p:grpSp>
        <p:nvGrpSpPr>
          <p:cNvPr id="995" name="Group 995"/>
          <p:cNvGrpSpPr/>
          <p:nvPr/>
        </p:nvGrpSpPr>
        <p:grpSpPr>
          <a:xfrm>
            <a:off x="762000" y="3203575"/>
            <a:ext cx="7439025" cy="3048000"/>
            <a:chOff x="0" y="0"/>
            <a:chExt cx="7439025" cy="3048000"/>
          </a:xfrm>
        </p:grpSpPr>
        <p:sp>
          <p:nvSpPr>
            <p:cNvPr id="993" name="Shape 993"/>
            <p:cNvSpPr/>
            <p:nvPr/>
          </p:nvSpPr>
          <p:spPr>
            <a:xfrm>
              <a:off x="0" y="0"/>
              <a:ext cx="7439025" cy="3048000"/>
            </a:xfrm>
            <a:prstGeom prst="roundRect">
              <a:avLst>
                <a:gd name="adj" fmla="val 8333"/>
              </a:avLst>
            </a:prstGeom>
            <a:noFill/>
            <a:ln w="25400" cap="flat">
              <a:solidFill>
                <a:srgbClr val="000000"/>
              </a:solidFill>
              <a:prstDash val="solid"/>
              <a:round/>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994" name="Shape 994"/>
            <p:cNvSpPr/>
            <p:nvPr/>
          </p:nvSpPr>
          <p:spPr>
            <a:xfrm>
              <a:off x="150812" y="148731"/>
              <a:ext cx="7137401" cy="5715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38100" tIns="38100" rIns="38100" bIns="38100" numCol="1" anchor="t">
              <a:spAutoFit/>
            </a:bodyPr>
            <a:lstStyle>
              <a:lvl1pPr marL="103021" marR="103021" defTabSz="1828800">
                <a:buClr>
                  <a:srgbClr val="000000"/>
                </a:buClr>
                <a:buFont typeface="Verdana"/>
                <a:defRPr sz="3200" b="1">
                  <a:uFill>
                    <a:solidFill>
                      <a:srgbClr val="000000"/>
                    </a:solidFill>
                  </a:uFill>
                  <a:latin typeface="Verdana"/>
                  <a:ea typeface="Verdana"/>
                  <a:cs typeface="Verdana"/>
                  <a:sym typeface="Verdana"/>
                </a:defRPr>
              </a:lvl1pPr>
            </a:lstStyle>
            <a:p>
              <a:r>
                <a:t>CPU</a:t>
              </a:r>
            </a:p>
          </p:txBody>
        </p:sp>
      </p:grpSp>
      <p:grpSp>
        <p:nvGrpSpPr>
          <p:cNvPr id="998" name="Group 998"/>
          <p:cNvGrpSpPr/>
          <p:nvPr/>
        </p:nvGrpSpPr>
        <p:grpSpPr>
          <a:xfrm>
            <a:off x="762000" y="6553200"/>
            <a:ext cx="7439025" cy="4498975"/>
            <a:chOff x="0" y="0"/>
            <a:chExt cx="7439025" cy="4498975"/>
          </a:xfrm>
        </p:grpSpPr>
        <p:sp>
          <p:nvSpPr>
            <p:cNvPr id="996" name="Shape 996"/>
            <p:cNvSpPr/>
            <p:nvPr/>
          </p:nvSpPr>
          <p:spPr>
            <a:xfrm>
              <a:off x="0" y="0"/>
              <a:ext cx="7439025" cy="4498975"/>
            </a:xfrm>
            <a:prstGeom prst="roundRect">
              <a:avLst>
                <a:gd name="adj" fmla="val 8333"/>
              </a:avLst>
            </a:prstGeom>
            <a:noFill/>
            <a:ln w="25400" cap="flat">
              <a:solidFill>
                <a:srgbClr val="000000"/>
              </a:solidFill>
              <a:prstDash val="solid"/>
              <a:round/>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997" name="Shape 997"/>
            <p:cNvSpPr/>
            <p:nvPr/>
          </p:nvSpPr>
          <p:spPr>
            <a:xfrm>
              <a:off x="214312" y="219533"/>
              <a:ext cx="7010401" cy="5715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38100" tIns="38100" rIns="38100" bIns="38100" numCol="1" anchor="t">
              <a:spAutoFit/>
            </a:bodyPr>
            <a:lstStyle>
              <a:lvl1pPr marL="101281" marR="101281" defTabSz="1828800">
                <a:buClr>
                  <a:srgbClr val="000000"/>
                </a:buClr>
                <a:buFont typeface="Verdana"/>
                <a:defRPr sz="3200" b="1">
                  <a:uFill>
                    <a:solidFill>
                      <a:srgbClr val="000000"/>
                    </a:solidFill>
                  </a:uFill>
                  <a:latin typeface="Verdana"/>
                  <a:ea typeface="Verdana"/>
                  <a:cs typeface="Verdana"/>
                  <a:sym typeface="Verdana"/>
                </a:defRPr>
              </a:lvl1pPr>
            </a:lstStyle>
            <a:p>
              <a:r>
                <a:t>Cache</a:t>
              </a:r>
            </a:p>
          </p:txBody>
        </p:sp>
      </p:grpSp>
      <p:grpSp>
        <p:nvGrpSpPr>
          <p:cNvPr id="1001" name="Group 1001"/>
          <p:cNvGrpSpPr/>
          <p:nvPr/>
        </p:nvGrpSpPr>
        <p:grpSpPr>
          <a:xfrm>
            <a:off x="4791075" y="4032250"/>
            <a:ext cx="2139950" cy="1044575"/>
            <a:chOff x="0" y="0"/>
            <a:chExt cx="2139950" cy="1044575"/>
          </a:xfrm>
        </p:grpSpPr>
        <p:sp>
          <p:nvSpPr>
            <p:cNvPr id="999" name="Shape 999"/>
            <p:cNvSpPr/>
            <p:nvPr/>
          </p:nvSpPr>
          <p:spPr>
            <a:xfrm>
              <a:off x="0" y="0"/>
              <a:ext cx="2139950" cy="104457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000" name="Shape 1000"/>
            <p:cNvSpPr/>
            <p:nvPr/>
          </p:nvSpPr>
          <p:spPr>
            <a:xfrm>
              <a:off x="3175" y="287337"/>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ALUs</a:t>
              </a:r>
            </a:p>
          </p:txBody>
        </p:sp>
      </p:grpSp>
      <p:grpSp>
        <p:nvGrpSpPr>
          <p:cNvPr id="1006" name="Group 1006"/>
          <p:cNvGrpSpPr/>
          <p:nvPr/>
        </p:nvGrpSpPr>
        <p:grpSpPr>
          <a:xfrm>
            <a:off x="2092325" y="4286250"/>
            <a:ext cx="3987801" cy="1793876"/>
            <a:chOff x="0" y="0"/>
            <a:chExt cx="3987800" cy="1793874"/>
          </a:xfrm>
        </p:grpSpPr>
        <p:sp>
          <p:nvSpPr>
            <p:cNvPr id="1002" name="Shape 1002"/>
            <p:cNvSpPr/>
            <p:nvPr/>
          </p:nvSpPr>
          <p:spPr>
            <a:xfrm>
              <a:off x="0" y="0"/>
              <a:ext cx="2139950" cy="1041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grpSp>
          <p:nvGrpSpPr>
            <p:cNvPr id="1005" name="Group 1005"/>
            <p:cNvGrpSpPr/>
            <p:nvPr/>
          </p:nvGrpSpPr>
          <p:grpSpPr>
            <a:xfrm>
              <a:off x="1038225" y="1292225"/>
              <a:ext cx="2949576" cy="501650"/>
              <a:chOff x="0" y="0"/>
              <a:chExt cx="2949575" cy="501649"/>
            </a:xfrm>
          </p:grpSpPr>
          <p:sp>
            <p:nvSpPr>
              <p:cNvPr id="1003" name="Shape 1003"/>
              <p:cNvSpPr/>
              <p:nvPr/>
            </p:nvSpPr>
            <p:spPr>
              <a:xfrm>
                <a:off x="0" y="0"/>
                <a:ext cx="2949576" cy="50165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004" name="Shape 1004"/>
              <p:cNvSpPr/>
              <p:nvPr/>
            </p:nvSpPr>
            <p:spPr>
              <a:xfrm>
                <a:off x="1587" y="15873"/>
                <a:ext cx="29464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TM State</a:t>
                </a:r>
              </a:p>
            </p:txBody>
          </p:sp>
        </p:grpSp>
      </p:grpSp>
      <p:grpSp>
        <p:nvGrpSpPr>
          <p:cNvPr id="1009" name="Group 1009"/>
          <p:cNvGrpSpPr/>
          <p:nvPr/>
        </p:nvGrpSpPr>
        <p:grpSpPr>
          <a:xfrm>
            <a:off x="3432175" y="7499350"/>
            <a:ext cx="2139950" cy="530225"/>
            <a:chOff x="0" y="0"/>
            <a:chExt cx="2139950" cy="530225"/>
          </a:xfrm>
        </p:grpSpPr>
        <p:sp>
          <p:nvSpPr>
            <p:cNvPr id="1007" name="Shape 1007"/>
            <p:cNvSpPr/>
            <p:nvPr/>
          </p:nvSpPr>
          <p:spPr>
            <a:xfrm>
              <a:off x="0" y="0"/>
              <a:ext cx="2139950"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008" name="Shape 1008"/>
            <p:cNvSpPr/>
            <p:nvPr/>
          </p:nvSpPr>
          <p:spPr>
            <a:xfrm>
              <a:off x="3175" y="30162"/>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Tag</a:t>
              </a:r>
            </a:p>
          </p:txBody>
        </p:sp>
      </p:grpSp>
      <p:grpSp>
        <p:nvGrpSpPr>
          <p:cNvPr id="1012" name="Group 1012"/>
          <p:cNvGrpSpPr/>
          <p:nvPr/>
        </p:nvGrpSpPr>
        <p:grpSpPr>
          <a:xfrm>
            <a:off x="5591175" y="7499350"/>
            <a:ext cx="2139950" cy="530225"/>
            <a:chOff x="0" y="0"/>
            <a:chExt cx="2139950" cy="530225"/>
          </a:xfrm>
        </p:grpSpPr>
        <p:sp>
          <p:nvSpPr>
            <p:cNvPr id="1010" name="Shape 1010"/>
            <p:cNvSpPr/>
            <p:nvPr/>
          </p:nvSpPr>
          <p:spPr>
            <a:xfrm>
              <a:off x="0" y="0"/>
              <a:ext cx="2139950"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011" name="Shape 1011"/>
            <p:cNvSpPr/>
            <p:nvPr/>
          </p:nvSpPr>
          <p:spPr>
            <a:xfrm>
              <a:off x="3175" y="30162"/>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Data</a:t>
              </a:r>
            </a:p>
          </p:txBody>
        </p:sp>
      </p:grpSp>
      <p:grpSp>
        <p:nvGrpSpPr>
          <p:cNvPr id="1015" name="Group 1015"/>
          <p:cNvGrpSpPr/>
          <p:nvPr/>
        </p:nvGrpSpPr>
        <p:grpSpPr>
          <a:xfrm>
            <a:off x="2924175" y="7499350"/>
            <a:ext cx="508000" cy="530225"/>
            <a:chOff x="0" y="0"/>
            <a:chExt cx="508000" cy="530225"/>
          </a:xfrm>
        </p:grpSpPr>
        <p:sp>
          <p:nvSpPr>
            <p:cNvPr id="1013" name="Shape 1013"/>
            <p:cNvSpPr/>
            <p:nvPr/>
          </p:nvSpPr>
          <p:spPr>
            <a:xfrm>
              <a:off x="0" y="0"/>
              <a:ext cx="508000"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014" name="Shape 1014"/>
            <p:cNvSpPr/>
            <p:nvPr/>
          </p:nvSpPr>
          <p:spPr>
            <a:xfrm>
              <a:off x="0" y="30162"/>
              <a:ext cx="5080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V</a:t>
              </a:r>
            </a:p>
          </p:txBody>
        </p:sp>
      </p:grpSp>
      <p:sp>
        <p:nvSpPr>
          <p:cNvPr id="1016" name="Shape 1016"/>
          <p:cNvSpPr/>
          <p:nvPr/>
        </p:nvSpPr>
        <p:spPr>
          <a:xfrm>
            <a:off x="3432175" y="8067675"/>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017" name="Shape 1017"/>
          <p:cNvSpPr/>
          <p:nvPr/>
        </p:nvSpPr>
        <p:spPr>
          <a:xfrm>
            <a:off x="5591175" y="8067675"/>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018" name="Shape 1018"/>
          <p:cNvSpPr/>
          <p:nvPr/>
        </p:nvSpPr>
        <p:spPr>
          <a:xfrm>
            <a:off x="2924175" y="8067675"/>
            <a:ext cx="50800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019" name="Shape 1019"/>
          <p:cNvSpPr/>
          <p:nvPr/>
        </p:nvSpPr>
        <p:spPr>
          <a:xfrm>
            <a:off x="3432175" y="8601075"/>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020" name="Shape 1020"/>
          <p:cNvSpPr/>
          <p:nvPr/>
        </p:nvSpPr>
        <p:spPr>
          <a:xfrm>
            <a:off x="5591175" y="8601075"/>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021" name="Shape 1021"/>
          <p:cNvSpPr/>
          <p:nvPr/>
        </p:nvSpPr>
        <p:spPr>
          <a:xfrm>
            <a:off x="2924175" y="8601075"/>
            <a:ext cx="50800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022" name="Shape 1022"/>
          <p:cNvSpPr/>
          <p:nvPr/>
        </p:nvSpPr>
        <p:spPr>
          <a:xfrm>
            <a:off x="3432175" y="9134475"/>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023" name="Shape 1023"/>
          <p:cNvSpPr/>
          <p:nvPr/>
        </p:nvSpPr>
        <p:spPr>
          <a:xfrm>
            <a:off x="5591175" y="9134475"/>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024" name="Shape 1024"/>
          <p:cNvSpPr/>
          <p:nvPr/>
        </p:nvSpPr>
        <p:spPr>
          <a:xfrm>
            <a:off x="2924175" y="9134475"/>
            <a:ext cx="50800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025" name="Shape 1025"/>
          <p:cNvSpPr/>
          <p:nvPr/>
        </p:nvSpPr>
        <p:spPr>
          <a:xfrm>
            <a:off x="3432175" y="9664700"/>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026" name="Shape 1026"/>
          <p:cNvSpPr/>
          <p:nvPr/>
        </p:nvSpPr>
        <p:spPr>
          <a:xfrm>
            <a:off x="5591175" y="9664700"/>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027" name="Shape 1027"/>
          <p:cNvSpPr/>
          <p:nvPr/>
        </p:nvSpPr>
        <p:spPr>
          <a:xfrm>
            <a:off x="2924175" y="9664700"/>
            <a:ext cx="50800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028" name="Shape 1028"/>
          <p:cNvSpPr/>
          <p:nvPr/>
        </p:nvSpPr>
        <p:spPr>
          <a:xfrm>
            <a:off x="3432175" y="10198100"/>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029" name="Shape 1029"/>
          <p:cNvSpPr/>
          <p:nvPr/>
        </p:nvSpPr>
        <p:spPr>
          <a:xfrm>
            <a:off x="5591175" y="10198100"/>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030" name="Shape 1030"/>
          <p:cNvSpPr/>
          <p:nvPr/>
        </p:nvSpPr>
        <p:spPr>
          <a:xfrm>
            <a:off x="2924175" y="10198100"/>
            <a:ext cx="50800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grpSp>
        <p:nvGrpSpPr>
          <p:cNvPr id="1033" name="Group 1033"/>
          <p:cNvGrpSpPr/>
          <p:nvPr/>
        </p:nvGrpSpPr>
        <p:grpSpPr>
          <a:xfrm>
            <a:off x="1787525" y="4032250"/>
            <a:ext cx="2139950" cy="1044575"/>
            <a:chOff x="0" y="0"/>
            <a:chExt cx="2139950" cy="1044575"/>
          </a:xfrm>
        </p:grpSpPr>
        <p:sp>
          <p:nvSpPr>
            <p:cNvPr id="1031" name="Shape 1031"/>
            <p:cNvSpPr/>
            <p:nvPr/>
          </p:nvSpPr>
          <p:spPr>
            <a:xfrm>
              <a:off x="0" y="0"/>
              <a:ext cx="2139950" cy="104457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032" name="Shape 1032"/>
            <p:cNvSpPr/>
            <p:nvPr/>
          </p:nvSpPr>
          <p:spPr>
            <a:xfrm>
              <a:off x="3175" y="287337"/>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Registers</a:t>
              </a:r>
            </a:p>
          </p:txBody>
        </p:sp>
      </p:grpSp>
    </p:spTree>
  </p:cSld>
  <p:clrMapOvr>
    <a:masterClrMapping/>
  </p:clrMapOvr>
  <p:transition spd="slow"/>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37" name="Group 1037"/>
          <p:cNvGrpSpPr/>
          <p:nvPr/>
        </p:nvGrpSpPr>
        <p:grpSpPr>
          <a:xfrm>
            <a:off x="762000" y="3203575"/>
            <a:ext cx="7439025" cy="3048000"/>
            <a:chOff x="0" y="0"/>
            <a:chExt cx="7439025" cy="3048000"/>
          </a:xfrm>
        </p:grpSpPr>
        <p:sp>
          <p:nvSpPr>
            <p:cNvPr id="1035" name="Shape 1035"/>
            <p:cNvSpPr/>
            <p:nvPr/>
          </p:nvSpPr>
          <p:spPr>
            <a:xfrm>
              <a:off x="0" y="0"/>
              <a:ext cx="7439025" cy="3048000"/>
            </a:xfrm>
            <a:prstGeom prst="roundRect">
              <a:avLst>
                <a:gd name="adj" fmla="val 8333"/>
              </a:avLst>
            </a:prstGeom>
            <a:noFill/>
            <a:ln w="25400" cap="flat">
              <a:solidFill>
                <a:srgbClr val="000000"/>
              </a:solidFill>
              <a:prstDash val="solid"/>
              <a:round/>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036" name="Shape 1036"/>
            <p:cNvSpPr/>
            <p:nvPr/>
          </p:nvSpPr>
          <p:spPr>
            <a:xfrm>
              <a:off x="150812" y="148731"/>
              <a:ext cx="7137401" cy="5715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38100" tIns="38100" rIns="38100" bIns="38100" numCol="1" anchor="t">
              <a:spAutoFit/>
            </a:bodyPr>
            <a:lstStyle>
              <a:lvl1pPr marL="103021" marR="103021" defTabSz="1828800">
                <a:buClr>
                  <a:srgbClr val="000000"/>
                </a:buClr>
                <a:buFont typeface="Verdana"/>
                <a:defRPr sz="3200" b="1">
                  <a:uFill>
                    <a:solidFill>
                      <a:srgbClr val="000000"/>
                    </a:solidFill>
                  </a:uFill>
                  <a:latin typeface="Verdana"/>
                  <a:ea typeface="Verdana"/>
                  <a:cs typeface="Verdana"/>
                  <a:sym typeface="Verdana"/>
                </a:defRPr>
              </a:lvl1pPr>
            </a:lstStyle>
            <a:p>
              <a:r>
                <a:t>CPU</a:t>
              </a:r>
            </a:p>
          </p:txBody>
        </p:sp>
      </p:grpSp>
      <p:grpSp>
        <p:nvGrpSpPr>
          <p:cNvPr id="1040" name="Group 1040"/>
          <p:cNvGrpSpPr/>
          <p:nvPr/>
        </p:nvGrpSpPr>
        <p:grpSpPr>
          <a:xfrm>
            <a:off x="762000" y="6553200"/>
            <a:ext cx="7439025" cy="4498975"/>
            <a:chOff x="0" y="0"/>
            <a:chExt cx="7439025" cy="4498975"/>
          </a:xfrm>
        </p:grpSpPr>
        <p:sp>
          <p:nvSpPr>
            <p:cNvPr id="1038" name="Shape 1038"/>
            <p:cNvSpPr/>
            <p:nvPr/>
          </p:nvSpPr>
          <p:spPr>
            <a:xfrm>
              <a:off x="0" y="0"/>
              <a:ext cx="7439025" cy="4498975"/>
            </a:xfrm>
            <a:prstGeom prst="roundRect">
              <a:avLst>
                <a:gd name="adj" fmla="val 8333"/>
              </a:avLst>
            </a:prstGeom>
            <a:noFill/>
            <a:ln w="25400" cap="flat">
              <a:solidFill>
                <a:srgbClr val="000000"/>
              </a:solidFill>
              <a:prstDash val="solid"/>
              <a:round/>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039" name="Shape 1039"/>
            <p:cNvSpPr/>
            <p:nvPr/>
          </p:nvSpPr>
          <p:spPr>
            <a:xfrm>
              <a:off x="214312" y="219533"/>
              <a:ext cx="7010401" cy="5715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38100" tIns="38100" rIns="38100" bIns="38100" numCol="1" anchor="t">
              <a:spAutoFit/>
            </a:bodyPr>
            <a:lstStyle>
              <a:lvl1pPr marL="101281" marR="101281" defTabSz="1828800">
                <a:buClr>
                  <a:srgbClr val="000000"/>
                </a:buClr>
                <a:buFont typeface="Verdana"/>
                <a:defRPr sz="3200" b="1">
                  <a:uFill>
                    <a:solidFill>
                      <a:srgbClr val="000000"/>
                    </a:solidFill>
                  </a:uFill>
                  <a:latin typeface="Verdana"/>
                  <a:ea typeface="Verdana"/>
                  <a:cs typeface="Verdana"/>
                  <a:sym typeface="Verdana"/>
                </a:defRPr>
              </a:lvl1pPr>
            </a:lstStyle>
            <a:p>
              <a:r>
                <a:t>Cache</a:t>
              </a:r>
            </a:p>
          </p:txBody>
        </p:sp>
      </p:grpSp>
      <p:grpSp>
        <p:nvGrpSpPr>
          <p:cNvPr id="1043" name="Group 1043"/>
          <p:cNvGrpSpPr/>
          <p:nvPr/>
        </p:nvGrpSpPr>
        <p:grpSpPr>
          <a:xfrm>
            <a:off x="4791075" y="4032250"/>
            <a:ext cx="2139950" cy="1044575"/>
            <a:chOff x="0" y="0"/>
            <a:chExt cx="2139950" cy="1044575"/>
          </a:xfrm>
        </p:grpSpPr>
        <p:sp>
          <p:nvSpPr>
            <p:cNvPr id="1041" name="Shape 1041"/>
            <p:cNvSpPr/>
            <p:nvPr/>
          </p:nvSpPr>
          <p:spPr>
            <a:xfrm>
              <a:off x="0" y="0"/>
              <a:ext cx="2139950" cy="104457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042" name="Shape 1042"/>
            <p:cNvSpPr/>
            <p:nvPr/>
          </p:nvSpPr>
          <p:spPr>
            <a:xfrm>
              <a:off x="3175" y="287337"/>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ALUs</a:t>
              </a:r>
            </a:p>
          </p:txBody>
        </p:sp>
      </p:grpSp>
      <p:grpSp>
        <p:nvGrpSpPr>
          <p:cNvPr id="1048" name="Group 1048"/>
          <p:cNvGrpSpPr/>
          <p:nvPr/>
        </p:nvGrpSpPr>
        <p:grpSpPr>
          <a:xfrm>
            <a:off x="2092325" y="4286250"/>
            <a:ext cx="3987801" cy="1793876"/>
            <a:chOff x="0" y="0"/>
            <a:chExt cx="3987800" cy="1793874"/>
          </a:xfrm>
        </p:grpSpPr>
        <p:sp>
          <p:nvSpPr>
            <p:cNvPr id="1044" name="Shape 1044"/>
            <p:cNvSpPr/>
            <p:nvPr/>
          </p:nvSpPr>
          <p:spPr>
            <a:xfrm>
              <a:off x="0" y="0"/>
              <a:ext cx="2139950" cy="1041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grpSp>
          <p:nvGrpSpPr>
            <p:cNvPr id="1047" name="Group 1047"/>
            <p:cNvGrpSpPr/>
            <p:nvPr/>
          </p:nvGrpSpPr>
          <p:grpSpPr>
            <a:xfrm>
              <a:off x="1038225" y="1292225"/>
              <a:ext cx="2949576" cy="501650"/>
              <a:chOff x="0" y="0"/>
              <a:chExt cx="2949575" cy="501649"/>
            </a:xfrm>
          </p:grpSpPr>
          <p:sp>
            <p:nvSpPr>
              <p:cNvPr id="1045" name="Shape 1045"/>
              <p:cNvSpPr/>
              <p:nvPr/>
            </p:nvSpPr>
            <p:spPr>
              <a:xfrm>
                <a:off x="0" y="0"/>
                <a:ext cx="2949576" cy="50165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046" name="Shape 1046"/>
              <p:cNvSpPr/>
              <p:nvPr/>
            </p:nvSpPr>
            <p:spPr>
              <a:xfrm>
                <a:off x="1587" y="15873"/>
                <a:ext cx="29464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TM State</a:t>
                </a:r>
              </a:p>
            </p:txBody>
          </p:sp>
        </p:grpSp>
      </p:grpSp>
      <p:grpSp>
        <p:nvGrpSpPr>
          <p:cNvPr id="1051" name="Group 1051"/>
          <p:cNvGrpSpPr/>
          <p:nvPr/>
        </p:nvGrpSpPr>
        <p:grpSpPr>
          <a:xfrm>
            <a:off x="3432175" y="7499350"/>
            <a:ext cx="2139950" cy="530225"/>
            <a:chOff x="0" y="0"/>
            <a:chExt cx="2139950" cy="530225"/>
          </a:xfrm>
        </p:grpSpPr>
        <p:sp>
          <p:nvSpPr>
            <p:cNvPr id="1049" name="Shape 1049"/>
            <p:cNvSpPr/>
            <p:nvPr/>
          </p:nvSpPr>
          <p:spPr>
            <a:xfrm>
              <a:off x="0" y="0"/>
              <a:ext cx="2139950"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050" name="Shape 1050"/>
            <p:cNvSpPr/>
            <p:nvPr/>
          </p:nvSpPr>
          <p:spPr>
            <a:xfrm>
              <a:off x="3175" y="30162"/>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Tag</a:t>
              </a:r>
            </a:p>
          </p:txBody>
        </p:sp>
      </p:grpSp>
      <p:grpSp>
        <p:nvGrpSpPr>
          <p:cNvPr id="1054" name="Group 1054"/>
          <p:cNvGrpSpPr/>
          <p:nvPr/>
        </p:nvGrpSpPr>
        <p:grpSpPr>
          <a:xfrm>
            <a:off x="5591175" y="7499350"/>
            <a:ext cx="2139950" cy="530225"/>
            <a:chOff x="0" y="0"/>
            <a:chExt cx="2139950" cy="530225"/>
          </a:xfrm>
        </p:grpSpPr>
        <p:sp>
          <p:nvSpPr>
            <p:cNvPr id="1052" name="Shape 1052"/>
            <p:cNvSpPr/>
            <p:nvPr/>
          </p:nvSpPr>
          <p:spPr>
            <a:xfrm>
              <a:off x="0" y="0"/>
              <a:ext cx="2139950"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053" name="Shape 1053"/>
            <p:cNvSpPr/>
            <p:nvPr/>
          </p:nvSpPr>
          <p:spPr>
            <a:xfrm>
              <a:off x="3175" y="30162"/>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Data</a:t>
              </a:r>
            </a:p>
          </p:txBody>
        </p:sp>
      </p:grpSp>
      <p:grpSp>
        <p:nvGrpSpPr>
          <p:cNvPr id="1057" name="Group 1057"/>
          <p:cNvGrpSpPr/>
          <p:nvPr/>
        </p:nvGrpSpPr>
        <p:grpSpPr>
          <a:xfrm>
            <a:off x="2924175" y="7499350"/>
            <a:ext cx="508000" cy="530225"/>
            <a:chOff x="0" y="0"/>
            <a:chExt cx="508000" cy="530225"/>
          </a:xfrm>
        </p:grpSpPr>
        <p:sp>
          <p:nvSpPr>
            <p:cNvPr id="1055" name="Shape 1055"/>
            <p:cNvSpPr/>
            <p:nvPr/>
          </p:nvSpPr>
          <p:spPr>
            <a:xfrm>
              <a:off x="0" y="0"/>
              <a:ext cx="508000"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056" name="Shape 1056"/>
            <p:cNvSpPr/>
            <p:nvPr/>
          </p:nvSpPr>
          <p:spPr>
            <a:xfrm>
              <a:off x="0" y="30162"/>
              <a:ext cx="5080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V</a:t>
              </a:r>
            </a:p>
          </p:txBody>
        </p:sp>
      </p:grpSp>
      <p:sp>
        <p:nvSpPr>
          <p:cNvPr id="1058" name="Shape 1058"/>
          <p:cNvSpPr/>
          <p:nvPr/>
        </p:nvSpPr>
        <p:spPr>
          <a:xfrm>
            <a:off x="3432175" y="8067675"/>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059" name="Shape 1059"/>
          <p:cNvSpPr/>
          <p:nvPr/>
        </p:nvSpPr>
        <p:spPr>
          <a:xfrm>
            <a:off x="5591175" y="8067675"/>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060" name="Shape 1060"/>
          <p:cNvSpPr/>
          <p:nvPr/>
        </p:nvSpPr>
        <p:spPr>
          <a:xfrm>
            <a:off x="2924175" y="8067675"/>
            <a:ext cx="50800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061" name="Shape 1061"/>
          <p:cNvSpPr/>
          <p:nvPr/>
        </p:nvSpPr>
        <p:spPr>
          <a:xfrm>
            <a:off x="3432175" y="8601075"/>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062" name="Shape 1062"/>
          <p:cNvSpPr/>
          <p:nvPr/>
        </p:nvSpPr>
        <p:spPr>
          <a:xfrm>
            <a:off x="5591175" y="8601075"/>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063" name="Shape 1063"/>
          <p:cNvSpPr/>
          <p:nvPr/>
        </p:nvSpPr>
        <p:spPr>
          <a:xfrm>
            <a:off x="2924175" y="8601075"/>
            <a:ext cx="50800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064" name="Shape 1064"/>
          <p:cNvSpPr/>
          <p:nvPr/>
        </p:nvSpPr>
        <p:spPr>
          <a:xfrm>
            <a:off x="3432175" y="9134475"/>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065" name="Shape 1065"/>
          <p:cNvSpPr/>
          <p:nvPr/>
        </p:nvSpPr>
        <p:spPr>
          <a:xfrm>
            <a:off x="5591175" y="9134475"/>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066" name="Shape 1066"/>
          <p:cNvSpPr/>
          <p:nvPr/>
        </p:nvSpPr>
        <p:spPr>
          <a:xfrm>
            <a:off x="2924175" y="9134475"/>
            <a:ext cx="50800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067" name="Shape 1067"/>
          <p:cNvSpPr/>
          <p:nvPr/>
        </p:nvSpPr>
        <p:spPr>
          <a:xfrm>
            <a:off x="3432175" y="9664700"/>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068" name="Shape 1068"/>
          <p:cNvSpPr/>
          <p:nvPr/>
        </p:nvSpPr>
        <p:spPr>
          <a:xfrm>
            <a:off x="5591175" y="9664700"/>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069" name="Shape 1069"/>
          <p:cNvSpPr/>
          <p:nvPr/>
        </p:nvSpPr>
        <p:spPr>
          <a:xfrm>
            <a:off x="2924175" y="9664700"/>
            <a:ext cx="50800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070" name="Shape 1070"/>
          <p:cNvSpPr/>
          <p:nvPr/>
        </p:nvSpPr>
        <p:spPr>
          <a:xfrm>
            <a:off x="3432175" y="10198100"/>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071" name="Shape 1071"/>
          <p:cNvSpPr/>
          <p:nvPr/>
        </p:nvSpPr>
        <p:spPr>
          <a:xfrm>
            <a:off x="5591175" y="10198100"/>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072" name="Shape 1072"/>
          <p:cNvSpPr/>
          <p:nvPr/>
        </p:nvSpPr>
        <p:spPr>
          <a:xfrm>
            <a:off x="2924175" y="10198100"/>
            <a:ext cx="50800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grpSp>
        <p:nvGrpSpPr>
          <p:cNvPr id="1089" name="Group 1089"/>
          <p:cNvGrpSpPr/>
          <p:nvPr/>
        </p:nvGrpSpPr>
        <p:grpSpPr>
          <a:xfrm>
            <a:off x="1533524" y="7499350"/>
            <a:ext cx="1069976" cy="3228975"/>
            <a:chOff x="0" y="0"/>
            <a:chExt cx="1069974" cy="3228974"/>
          </a:xfrm>
        </p:grpSpPr>
        <p:grpSp>
          <p:nvGrpSpPr>
            <p:cNvPr id="1075" name="Group 1075"/>
            <p:cNvGrpSpPr/>
            <p:nvPr/>
          </p:nvGrpSpPr>
          <p:grpSpPr>
            <a:xfrm>
              <a:off x="558800" y="0"/>
              <a:ext cx="511175" cy="530227"/>
              <a:chOff x="0" y="0"/>
              <a:chExt cx="511174" cy="530226"/>
            </a:xfrm>
          </p:grpSpPr>
          <p:sp>
            <p:nvSpPr>
              <p:cNvPr id="1073" name="Shape 1073"/>
              <p:cNvSpPr/>
              <p:nvPr/>
            </p:nvSpPr>
            <p:spPr>
              <a:xfrm>
                <a:off x="0" y="0"/>
                <a:ext cx="511175" cy="530227"/>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074" name="Shape 1074"/>
              <p:cNvSpPr/>
              <p:nvPr/>
            </p:nvSpPr>
            <p:spPr>
              <a:xfrm>
                <a:off x="1587" y="30163"/>
                <a:ext cx="5080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W</a:t>
                </a:r>
              </a:p>
            </p:txBody>
          </p:sp>
        </p:grpSp>
        <p:sp>
          <p:nvSpPr>
            <p:cNvPr id="1076" name="Shape 1076"/>
            <p:cNvSpPr/>
            <p:nvPr/>
          </p:nvSpPr>
          <p:spPr>
            <a:xfrm>
              <a:off x="558800" y="571500"/>
              <a:ext cx="511175" cy="530228"/>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077" name="Shape 1077"/>
            <p:cNvSpPr/>
            <p:nvPr/>
          </p:nvSpPr>
          <p:spPr>
            <a:xfrm>
              <a:off x="558800" y="1101725"/>
              <a:ext cx="511175"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078" name="Shape 1078"/>
            <p:cNvSpPr/>
            <p:nvPr/>
          </p:nvSpPr>
          <p:spPr>
            <a:xfrm>
              <a:off x="558800" y="1635124"/>
              <a:ext cx="511175" cy="530225"/>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079" name="Shape 1079"/>
            <p:cNvSpPr/>
            <p:nvPr/>
          </p:nvSpPr>
          <p:spPr>
            <a:xfrm>
              <a:off x="558800" y="2165349"/>
              <a:ext cx="511175" cy="533401"/>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080" name="Shape 1080"/>
            <p:cNvSpPr/>
            <p:nvPr/>
          </p:nvSpPr>
          <p:spPr>
            <a:xfrm>
              <a:off x="558800" y="2698748"/>
              <a:ext cx="511175" cy="530227"/>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grpSp>
          <p:nvGrpSpPr>
            <p:cNvPr id="1083" name="Group 1083"/>
            <p:cNvGrpSpPr/>
            <p:nvPr/>
          </p:nvGrpSpPr>
          <p:grpSpPr>
            <a:xfrm>
              <a:off x="0" y="0"/>
              <a:ext cx="511175" cy="530227"/>
              <a:chOff x="0" y="0"/>
              <a:chExt cx="511174" cy="530226"/>
            </a:xfrm>
          </p:grpSpPr>
          <p:sp>
            <p:nvSpPr>
              <p:cNvPr id="1081" name="Shape 1081"/>
              <p:cNvSpPr/>
              <p:nvPr/>
            </p:nvSpPr>
            <p:spPr>
              <a:xfrm>
                <a:off x="0" y="0"/>
                <a:ext cx="511175" cy="530227"/>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082" name="Shape 1082"/>
              <p:cNvSpPr/>
              <p:nvPr/>
            </p:nvSpPr>
            <p:spPr>
              <a:xfrm>
                <a:off x="1586" y="30163"/>
                <a:ext cx="5080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R</a:t>
                </a:r>
              </a:p>
            </p:txBody>
          </p:sp>
        </p:grpSp>
        <p:sp>
          <p:nvSpPr>
            <p:cNvPr id="1084" name="Shape 1084"/>
            <p:cNvSpPr/>
            <p:nvPr/>
          </p:nvSpPr>
          <p:spPr>
            <a:xfrm>
              <a:off x="0" y="571500"/>
              <a:ext cx="511175" cy="530228"/>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085" name="Shape 1085"/>
            <p:cNvSpPr/>
            <p:nvPr/>
          </p:nvSpPr>
          <p:spPr>
            <a:xfrm>
              <a:off x="0" y="1101725"/>
              <a:ext cx="511175"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086" name="Shape 1086"/>
            <p:cNvSpPr/>
            <p:nvPr/>
          </p:nvSpPr>
          <p:spPr>
            <a:xfrm>
              <a:off x="0" y="1635124"/>
              <a:ext cx="511175" cy="530225"/>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087" name="Shape 1087"/>
            <p:cNvSpPr/>
            <p:nvPr/>
          </p:nvSpPr>
          <p:spPr>
            <a:xfrm>
              <a:off x="0" y="2165349"/>
              <a:ext cx="511175" cy="533401"/>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088" name="Shape 1088"/>
            <p:cNvSpPr/>
            <p:nvPr/>
          </p:nvSpPr>
          <p:spPr>
            <a:xfrm>
              <a:off x="0" y="2698748"/>
              <a:ext cx="511175" cy="530227"/>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grpSp>
      <p:grpSp>
        <p:nvGrpSpPr>
          <p:cNvPr id="1092" name="Group 1092"/>
          <p:cNvGrpSpPr/>
          <p:nvPr/>
        </p:nvGrpSpPr>
        <p:grpSpPr>
          <a:xfrm>
            <a:off x="1787525" y="4032250"/>
            <a:ext cx="2139950" cy="1044575"/>
            <a:chOff x="0" y="0"/>
            <a:chExt cx="2139950" cy="1044575"/>
          </a:xfrm>
        </p:grpSpPr>
        <p:sp>
          <p:nvSpPr>
            <p:cNvPr id="1090" name="Shape 1090"/>
            <p:cNvSpPr/>
            <p:nvPr/>
          </p:nvSpPr>
          <p:spPr>
            <a:xfrm>
              <a:off x="0" y="0"/>
              <a:ext cx="2139950" cy="104457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091" name="Shape 1091"/>
            <p:cNvSpPr/>
            <p:nvPr/>
          </p:nvSpPr>
          <p:spPr>
            <a:xfrm>
              <a:off x="3175" y="287337"/>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Registers</a:t>
              </a:r>
            </a:p>
          </p:txBody>
        </p:sp>
      </p:grpSp>
      <p:sp>
        <p:nvSpPr>
          <p:cNvPr id="1094" name="Shape 1094"/>
          <p:cNvSpPr>
            <a:spLocks noGrp="1"/>
          </p:cNvSpPr>
          <p:nvPr>
            <p:ph type="title"/>
          </p:nvPr>
        </p:nvSpPr>
        <p:spPr>
          <a:xfrm>
            <a:off x="762000" y="292100"/>
            <a:ext cx="16764000" cy="1317625"/>
          </a:xfrm>
          <a:prstGeom prst="rect">
            <a:avLst/>
          </a:prstGeom>
        </p:spPr>
        <p:txBody>
          <a:bodyPr/>
          <a:lstStyle>
            <a:lvl1pPr>
              <a:defRPr sz="8000">
                <a:effectLst>
                  <a:outerShdw blurRad="12700" dist="25400" dir="2700000" rotWithShape="0">
                    <a:srgbClr val="CBCBCB"/>
                  </a:outerShdw>
                </a:effectLst>
                <a:uFill>
                  <a:solidFill>
                    <a:srgbClr val="000000"/>
                  </a:solidFill>
                </a:uFill>
              </a:defRPr>
            </a:lvl1pPr>
          </a:lstStyle>
          <a:p>
            <a:r>
              <a:t>Example HTM implementation: lazy-optimistic</a:t>
            </a:r>
          </a:p>
        </p:txBody>
      </p:sp>
      <p:sp>
        <p:nvSpPr>
          <p:cNvPr id="1093" name="Shape 1093"/>
          <p:cNvSpPr>
            <a:spLocks noGrp="1"/>
          </p:cNvSpPr>
          <p:nvPr>
            <p:ph type="body" idx="1"/>
          </p:nvPr>
        </p:nvSpPr>
        <p:spPr>
          <a:xfrm>
            <a:off x="800100" y="11125200"/>
            <a:ext cx="16154400" cy="2616200"/>
          </a:xfrm>
          <a:prstGeom prst="rect">
            <a:avLst/>
          </a:prstGeom>
        </p:spPr>
        <p:txBody>
          <a:bodyPr/>
          <a:lstStyle/>
          <a:p>
            <a:pPr>
              <a:spcBef>
                <a:spcPts val="600"/>
              </a:spcBef>
            </a:pPr>
            <a:r>
              <a:t>Cache changes</a:t>
            </a:r>
          </a:p>
          <a:p>
            <a:pPr marL="1276350" lvl="1" indent="-476250">
              <a:spcBef>
                <a:spcPts val="600"/>
              </a:spcBef>
              <a:defRPr sz="4200"/>
            </a:pPr>
            <a:r>
              <a:t>R bit indicates membership to read set</a:t>
            </a:r>
          </a:p>
          <a:p>
            <a:pPr marL="1276350" lvl="1" indent="-476250">
              <a:spcBef>
                <a:spcPts val="600"/>
              </a:spcBef>
              <a:defRPr sz="4200"/>
            </a:pPr>
            <a:r>
              <a:t>W bit indicates membership to write set</a:t>
            </a:r>
          </a:p>
        </p:txBody>
      </p:sp>
    </p:spTree>
  </p:cSld>
  <p:clrMapOvr>
    <a:masterClrMapping/>
  </p:clrMapOvr>
  <p:transition spd="slow"/>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6" name="Shape 1096"/>
          <p:cNvSpPr/>
          <p:nvPr/>
        </p:nvSpPr>
        <p:spPr>
          <a:xfrm>
            <a:off x="11585575" y="3114675"/>
            <a:ext cx="762000" cy="469900"/>
          </a:xfrm>
          <a:prstGeom prst="leftArrow">
            <a:avLst>
              <a:gd name="adj1" fmla="val 44785"/>
              <a:gd name="adj2" fmla="val 71099"/>
            </a:avLst>
          </a:prstGeom>
          <a:solidFill>
            <a:srgbClr val="000000"/>
          </a:solidFill>
          <a:ln w="12700">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grpSp>
        <p:nvGrpSpPr>
          <p:cNvPr id="1099" name="Group 1099"/>
          <p:cNvGrpSpPr/>
          <p:nvPr/>
        </p:nvGrpSpPr>
        <p:grpSpPr>
          <a:xfrm>
            <a:off x="762000" y="3203575"/>
            <a:ext cx="7439025" cy="3048000"/>
            <a:chOff x="0" y="0"/>
            <a:chExt cx="7439025" cy="3048000"/>
          </a:xfrm>
        </p:grpSpPr>
        <p:sp>
          <p:nvSpPr>
            <p:cNvPr id="1097" name="Shape 1097"/>
            <p:cNvSpPr/>
            <p:nvPr/>
          </p:nvSpPr>
          <p:spPr>
            <a:xfrm>
              <a:off x="0" y="0"/>
              <a:ext cx="7439025" cy="3048000"/>
            </a:xfrm>
            <a:prstGeom prst="roundRect">
              <a:avLst>
                <a:gd name="adj" fmla="val 8333"/>
              </a:avLst>
            </a:prstGeom>
            <a:noFill/>
            <a:ln w="25400" cap="flat">
              <a:solidFill>
                <a:srgbClr val="000000"/>
              </a:solidFill>
              <a:prstDash val="solid"/>
              <a:round/>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098" name="Shape 1098"/>
            <p:cNvSpPr/>
            <p:nvPr/>
          </p:nvSpPr>
          <p:spPr>
            <a:xfrm>
              <a:off x="150812" y="148731"/>
              <a:ext cx="7137401" cy="5715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38100" tIns="38100" rIns="38100" bIns="38100" numCol="1" anchor="t">
              <a:spAutoFit/>
            </a:bodyPr>
            <a:lstStyle>
              <a:lvl1pPr marL="103021" marR="103021" defTabSz="1828800">
                <a:buClr>
                  <a:srgbClr val="000000"/>
                </a:buClr>
                <a:buFont typeface="Verdana"/>
                <a:defRPr sz="3200" b="1">
                  <a:uFill>
                    <a:solidFill>
                      <a:srgbClr val="000000"/>
                    </a:solidFill>
                  </a:uFill>
                  <a:latin typeface="Verdana"/>
                  <a:ea typeface="Verdana"/>
                  <a:cs typeface="Verdana"/>
                  <a:sym typeface="Verdana"/>
                </a:defRPr>
              </a:lvl1pPr>
            </a:lstStyle>
            <a:p>
              <a:r>
                <a:t>CPU</a:t>
              </a:r>
            </a:p>
          </p:txBody>
        </p:sp>
      </p:grpSp>
      <p:grpSp>
        <p:nvGrpSpPr>
          <p:cNvPr id="1102" name="Group 1102"/>
          <p:cNvGrpSpPr/>
          <p:nvPr/>
        </p:nvGrpSpPr>
        <p:grpSpPr>
          <a:xfrm>
            <a:off x="762000" y="6553200"/>
            <a:ext cx="7439025" cy="4498975"/>
            <a:chOff x="0" y="0"/>
            <a:chExt cx="7439025" cy="4498975"/>
          </a:xfrm>
        </p:grpSpPr>
        <p:sp>
          <p:nvSpPr>
            <p:cNvPr id="1100" name="Shape 1100"/>
            <p:cNvSpPr/>
            <p:nvPr/>
          </p:nvSpPr>
          <p:spPr>
            <a:xfrm>
              <a:off x="0" y="0"/>
              <a:ext cx="7439025" cy="4498975"/>
            </a:xfrm>
            <a:prstGeom prst="roundRect">
              <a:avLst>
                <a:gd name="adj" fmla="val 8333"/>
              </a:avLst>
            </a:prstGeom>
            <a:noFill/>
            <a:ln w="25400" cap="flat">
              <a:solidFill>
                <a:srgbClr val="000000"/>
              </a:solidFill>
              <a:prstDash val="solid"/>
              <a:round/>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101" name="Shape 1101"/>
            <p:cNvSpPr/>
            <p:nvPr/>
          </p:nvSpPr>
          <p:spPr>
            <a:xfrm>
              <a:off x="214312" y="219533"/>
              <a:ext cx="7010401" cy="5715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38100" tIns="38100" rIns="38100" bIns="38100" numCol="1" anchor="t">
              <a:spAutoFit/>
            </a:bodyPr>
            <a:lstStyle>
              <a:lvl1pPr marL="101281" marR="101281" defTabSz="1828800">
                <a:buClr>
                  <a:srgbClr val="000000"/>
                </a:buClr>
                <a:buFont typeface="Verdana"/>
                <a:defRPr sz="3200" b="1">
                  <a:uFill>
                    <a:solidFill>
                      <a:srgbClr val="000000"/>
                    </a:solidFill>
                  </a:uFill>
                  <a:latin typeface="Verdana"/>
                  <a:ea typeface="Verdana"/>
                  <a:cs typeface="Verdana"/>
                  <a:sym typeface="Verdana"/>
                </a:defRPr>
              </a:lvl1pPr>
            </a:lstStyle>
            <a:p>
              <a:r>
                <a:t>Cache</a:t>
              </a:r>
            </a:p>
          </p:txBody>
        </p:sp>
      </p:grpSp>
      <p:grpSp>
        <p:nvGrpSpPr>
          <p:cNvPr id="1105" name="Group 1105"/>
          <p:cNvGrpSpPr/>
          <p:nvPr/>
        </p:nvGrpSpPr>
        <p:grpSpPr>
          <a:xfrm>
            <a:off x="4791075" y="4032250"/>
            <a:ext cx="2139950" cy="1044575"/>
            <a:chOff x="0" y="0"/>
            <a:chExt cx="2139950" cy="1044575"/>
          </a:xfrm>
        </p:grpSpPr>
        <p:sp>
          <p:nvSpPr>
            <p:cNvPr id="1103" name="Shape 1103"/>
            <p:cNvSpPr/>
            <p:nvPr/>
          </p:nvSpPr>
          <p:spPr>
            <a:xfrm>
              <a:off x="0" y="0"/>
              <a:ext cx="2139950" cy="104457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104" name="Shape 1104"/>
            <p:cNvSpPr/>
            <p:nvPr/>
          </p:nvSpPr>
          <p:spPr>
            <a:xfrm>
              <a:off x="3175" y="287337"/>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ALUs</a:t>
              </a:r>
            </a:p>
          </p:txBody>
        </p:sp>
      </p:grpSp>
      <p:grpSp>
        <p:nvGrpSpPr>
          <p:cNvPr id="1110" name="Group 1110"/>
          <p:cNvGrpSpPr/>
          <p:nvPr/>
        </p:nvGrpSpPr>
        <p:grpSpPr>
          <a:xfrm>
            <a:off x="2092325" y="4286250"/>
            <a:ext cx="3987801" cy="1793876"/>
            <a:chOff x="0" y="0"/>
            <a:chExt cx="3987800" cy="1793874"/>
          </a:xfrm>
        </p:grpSpPr>
        <p:sp>
          <p:nvSpPr>
            <p:cNvPr id="1106" name="Shape 1106"/>
            <p:cNvSpPr/>
            <p:nvPr/>
          </p:nvSpPr>
          <p:spPr>
            <a:xfrm>
              <a:off x="0" y="0"/>
              <a:ext cx="2139950" cy="1041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grpSp>
          <p:nvGrpSpPr>
            <p:cNvPr id="1109" name="Group 1109"/>
            <p:cNvGrpSpPr/>
            <p:nvPr/>
          </p:nvGrpSpPr>
          <p:grpSpPr>
            <a:xfrm>
              <a:off x="1038225" y="1292225"/>
              <a:ext cx="2949576" cy="501650"/>
              <a:chOff x="0" y="0"/>
              <a:chExt cx="2949575" cy="501649"/>
            </a:xfrm>
          </p:grpSpPr>
          <p:sp>
            <p:nvSpPr>
              <p:cNvPr id="1107" name="Shape 1107"/>
              <p:cNvSpPr/>
              <p:nvPr/>
            </p:nvSpPr>
            <p:spPr>
              <a:xfrm>
                <a:off x="0" y="0"/>
                <a:ext cx="2949576" cy="50165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108" name="Shape 1108"/>
              <p:cNvSpPr/>
              <p:nvPr/>
            </p:nvSpPr>
            <p:spPr>
              <a:xfrm>
                <a:off x="1587" y="15873"/>
                <a:ext cx="29464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TM State</a:t>
                </a:r>
              </a:p>
            </p:txBody>
          </p:sp>
        </p:grpSp>
      </p:grpSp>
      <p:grpSp>
        <p:nvGrpSpPr>
          <p:cNvPr id="1113" name="Group 1113"/>
          <p:cNvGrpSpPr/>
          <p:nvPr/>
        </p:nvGrpSpPr>
        <p:grpSpPr>
          <a:xfrm>
            <a:off x="3432175" y="7499350"/>
            <a:ext cx="2139950" cy="530225"/>
            <a:chOff x="0" y="0"/>
            <a:chExt cx="2139950" cy="530225"/>
          </a:xfrm>
        </p:grpSpPr>
        <p:sp>
          <p:nvSpPr>
            <p:cNvPr id="1111" name="Shape 1111"/>
            <p:cNvSpPr/>
            <p:nvPr/>
          </p:nvSpPr>
          <p:spPr>
            <a:xfrm>
              <a:off x="0" y="0"/>
              <a:ext cx="2139950"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112" name="Shape 1112"/>
            <p:cNvSpPr/>
            <p:nvPr/>
          </p:nvSpPr>
          <p:spPr>
            <a:xfrm>
              <a:off x="3175" y="30162"/>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Tag</a:t>
              </a:r>
            </a:p>
          </p:txBody>
        </p:sp>
      </p:grpSp>
      <p:grpSp>
        <p:nvGrpSpPr>
          <p:cNvPr id="1116" name="Group 1116"/>
          <p:cNvGrpSpPr/>
          <p:nvPr/>
        </p:nvGrpSpPr>
        <p:grpSpPr>
          <a:xfrm>
            <a:off x="5591175" y="7499350"/>
            <a:ext cx="2139950" cy="530225"/>
            <a:chOff x="0" y="0"/>
            <a:chExt cx="2139950" cy="530225"/>
          </a:xfrm>
        </p:grpSpPr>
        <p:sp>
          <p:nvSpPr>
            <p:cNvPr id="1114" name="Shape 1114"/>
            <p:cNvSpPr/>
            <p:nvPr/>
          </p:nvSpPr>
          <p:spPr>
            <a:xfrm>
              <a:off x="0" y="0"/>
              <a:ext cx="2139950"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115" name="Shape 1115"/>
            <p:cNvSpPr/>
            <p:nvPr/>
          </p:nvSpPr>
          <p:spPr>
            <a:xfrm>
              <a:off x="3175" y="30162"/>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Data</a:t>
              </a:r>
            </a:p>
          </p:txBody>
        </p:sp>
      </p:grpSp>
      <p:grpSp>
        <p:nvGrpSpPr>
          <p:cNvPr id="1119" name="Group 1119"/>
          <p:cNvGrpSpPr/>
          <p:nvPr/>
        </p:nvGrpSpPr>
        <p:grpSpPr>
          <a:xfrm>
            <a:off x="2924175" y="7499350"/>
            <a:ext cx="508000" cy="530225"/>
            <a:chOff x="0" y="0"/>
            <a:chExt cx="508000" cy="530225"/>
          </a:xfrm>
        </p:grpSpPr>
        <p:sp>
          <p:nvSpPr>
            <p:cNvPr id="1117" name="Shape 1117"/>
            <p:cNvSpPr/>
            <p:nvPr/>
          </p:nvSpPr>
          <p:spPr>
            <a:xfrm>
              <a:off x="0" y="0"/>
              <a:ext cx="508000"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118" name="Shape 1118"/>
            <p:cNvSpPr/>
            <p:nvPr/>
          </p:nvSpPr>
          <p:spPr>
            <a:xfrm>
              <a:off x="0" y="30162"/>
              <a:ext cx="5080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V</a:t>
              </a:r>
            </a:p>
          </p:txBody>
        </p:sp>
      </p:grpSp>
      <p:sp>
        <p:nvSpPr>
          <p:cNvPr id="1120" name="Shape 1120"/>
          <p:cNvSpPr/>
          <p:nvPr/>
        </p:nvSpPr>
        <p:spPr>
          <a:xfrm>
            <a:off x="3432175" y="8067675"/>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121" name="Shape 1121"/>
          <p:cNvSpPr/>
          <p:nvPr/>
        </p:nvSpPr>
        <p:spPr>
          <a:xfrm>
            <a:off x="5591175" y="8067675"/>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122" name="Shape 1122"/>
          <p:cNvSpPr/>
          <p:nvPr/>
        </p:nvSpPr>
        <p:spPr>
          <a:xfrm>
            <a:off x="2924175" y="8067675"/>
            <a:ext cx="50800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grpSp>
        <p:nvGrpSpPr>
          <p:cNvPr id="1125" name="Group 1125"/>
          <p:cNvGrpSpPr/>
          <p:nvPr/>
        </p:nvGrpSpPr>
        <p:grpSpPr>
          <a:xfrm>
            <a:off x="3432175" y="8601075"/>
            <a:ext cx="2139950" cy="533400"/>
            <a:chOff x="0" y="0"/>
            <a:chExt cx="2139950" cy="533400"/>
          </a:xfrm>
        </p:grpSpPr>
        <p:sp>
          <p:nvSpPr>
            <p:cNvPr id="1123" name="Shape 1123"/>
            <p:cNvSpPr/>
            <p:nvPr/>
          </p:nvSpPr>
          <p:spPr>
            <a:xfrm>
              <a:off x="0" y="0"/>
              <a:ext cx="2139950" cy="533400"/>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124" name="Shape 1124"/>
            <p:cNvSpPr/>
            <p:nvPr/>
          </p:nvSpPr>
          <p:spPr>
            <a:xfrm>
              <a:off x="3175" y="31750"/>
              <a:ext cx="2133600"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C</a:t>
              </a:r>
            </a:p>
          </p:txBody>
        </p:sp>
      </p:grpSp>
      <p:grpSp>
        <p:nvGrpSpPr>
          <p:cNvPr id="1128" name="Group 1128"/>
          <p:cNvGrpSpPr/>
          <p:nvPr/>
        </p:nvGrpSpPr>
        <p:grpSpPr>
          <a:xfrm>
            <a:off x="5591175" y="8601075"/>
            <a:ext cx="2139950" cy="533400"/>
            <a:chOff x="0" y="0"/>
            <a:chExt cx="2139950" cy="533400"/>
          </a:xfrm>
        </p:grpSpPr>
        <p:sp>
          <p:nvSpPr>
            <p:cNvPr id="1126" name="Shape 1126"/>
            <p:cNvSpPr/>
            <p:nvPr/>
          </p:nvSpPr>
          <p:spPr>
            <a:xfrm>
              <a:off x="0" y="0"/>
              <a:ext cx="2139950" cy="533400"/>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127" name="Shape 1127"/>
            <p:cNvSpPr/>
            <p:nvPr/>
          </p:nvSpPr>
          <p:spPr>
            <a:xfrm>
              <a:off x="3175" y="31750"/>
              <a:ext cx="2133600"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9</a:t>
              </a:r>
            </a:p>
          </p:txBody>
        </p:sp>
      </p:grpSp>
      <p:grpSp>
        <p:nvGrpSpPr>
          <p:cNvPr id="1131" name="Group 1131"/>
          <p:cNvGrpSpPr/>
          <p:nvPr/>
        </p:nvGrpSpPr>
        <p:grpSpPr>
          <a:xfrm>
            <a:off x="2924175" y="8601075"/>
            <a:ext cx="508000" cy="533400"/>
            <a:chOff x="0" y="0"/>
            <a:chExt cx="508000" cy="533400"/>
          </a:xfrm>
        </p:grpSpPr>
        <p:sp>
          <p:nvSpPr>
            <p:cNvPr id="1129" name="Shape 1129"/>
            <p:cNvSpPr/>
            <p:nvPr/>
          </p:nvSpPr>
          <p:spPr>
            <a:xfrm>
              <a:off x="0" y="0"/>
              <a:ext cx="508000" cy="533400"/>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130" name="Shape 1130"/>
            <p:cNvSpPr/>
            <p:nvPr/>
          </p:nvSpPr>
          <p:spPr>
            <a:xfrm>
              <a:off x="0" y="31750"/>
              <a:ext cx="508000"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1</a:t>
              </a:r>
            </a:p>
          </p:txBody>
        </p:sp>
      </p:grpSp>
      <p:sp>
        <p:nvSpPr>
          <p:cNvPr id="1132" name="Shape 1132"/>
          <p:cNvSpPr/>
          <p:nvPr/>
        </p:nvSpPr>
        <p:spPr>
          <a:xfrm>
            <a:off x="3432175" y="9134475"/>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133" name="Shape 1133"/>
          <p:cNvSpPr/>
          <p:nvPr/>
        </p:nvSpPr>
        <p:spPr>
          <a:xfrm>
            <a:off x="5591175" y="9134475"/>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134" name="Shape 1134"/>
          <p:cNvSpPr/>
          <p:nvPr/>
        </p:nvSpPr>
        <p:spPr>
          <a:xfrm>
            <a:off x="2924175" y="9134475"/>
            <a:ext cx="50800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135" name="Shape 1135"/>
          <p:cNvSpPr/>
          <p:nvPr/>
        </p:nvSpPr>
        <p:spPr>
          <a:xfrm>
            <a:off x="3432175" y="9664700"/>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136" name="Shape 1136"/>
          <p:cNvSpPr/>
          <p:nvPr/>
        </p:nvSpPr>
        <p:spPr>
          <a:xfrm>
            <a:off x="5591175" y="9664700"/>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137" name="Shape 1137"/>
          <p:cNvSpPr/>
          <p:nvPr/>
        </p:nvSpPr>
        <p:spPr>
          <a:xfrm>
            <a:off x="2924175" y="9664700"/>
            <a:ext cx="50800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138" name="Shape 1138"/>
          <p:cNvSpPr/>
          <p:nvPr/>
        </p:nvSpPr>
        <p:spPr>
          <a:xfrm>
            <a:off x="3432175" y="10198100"/>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139" name="Shape 1139"/>
          <p:cNvSpPr/>
          <p:nvPr/>
        </p:nvSpPr>
        <p:spPr>
          <a:xfrm>
            <a:off x="5591175" y="10198100"/>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140" name="Shape 1140"/>
          <p:cNvSpPr/>
          <p:nvPr/>
        </p:nvSpPr>
        <p:spPr>
          <a:xfrm>
            <a:off x="2924175" y="10198100"/>
            <a:ext cx="50800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grpSp>
        <p:nvGrpSpPr>
          <p:cNvPr id="1157" name="Group 1157"/>
          <p:cNvGrpSpPr/>
          <p:nvPr/>
        </p:nvGrpSpPr>
        <p:grpSpPr>
          <a:xfrm>
            <a:off x="1533524" y="7499350"/>
            <a:ext cx="1069976" cy="3228975"/>
            <a:chOff x="0" y="0"/>
            <a:chExt cx="1069974" cy="3228974"/>
          </a:xfrm>
        </p:grpSpPr>
        <p:grpSp>
          <p:nvGrpSpPr>
            <p:cNvPr id="1143" name="Group 1143"/>
            <p:cNvGrpSpPr/>
            <p:nvPr/>
          </p:nvGrpSpPr>
          <p:grpSpPr>
            <a:xfrm>
              <a:off x="558800" y="0"/>
              <a:ext cx="511175" cy="530227"/>
              <a:chOff x="0" y="0"/>
              <a:chExt cx="511174" cy="530226"/>
            </a:xfrm>
          </p:grpSpPr>
          <p:sp>
            <p:nvSpPr>
              <p:cNvPr id="1141" name="Shape 1141"/>
              <p:cNvSpPr/>
              <p:nvPr/>
            </p:nvSpPr>
            <p:spPr>
              <a:xfrm>
                <a:off x="0" y="0"/>
                <a:ext cx="511175" cy="530227"/>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142" name="Shape 1142"/>
              <p:cNvSpPr/>
              <p:nvPr/>
            </p:nvSpPr>
            <p:spPr>
              <a:xfrm>
                <a:off x="1587" y="30163"/>
                <a:ext cx="5080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W</a:t>
                </a:r>
              </a:p>
            </p:txBody>
          </p:sp>
        </p:grpSp>
        <p:sp>
          <p:nvSpPr>
            <p:cNvPr id="1144" name="Shape 1144"/>
            <p:cNvSpPr/>
            <p:nvPr/>
          </p:nvSpPr>
          <p:spPr>
            <a:xfrm>
              <a:off x="558800" y="571500"/>
              <a:ext cx="511175" cy="530228"/>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145" name="Shape 1145"/>
            <p:cNvSpPr/>
            <p:nvPr/>
          </p:nvSpPr>
          <p:spPr>
            <a:xfrm>
              <a:off x="558800" y="1101725"/>
              <a:ext cx="511175"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146" name="Shape 1146"/>
            <p:cNvSpPr/>
            <p:nvPr/>
          </p:nvSpPr>
          <p:spPr>
            <a:xfrm>
              <a:off x="558800" y="1635124"/>
              <a:ext cx="511175" cy="530225"/>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147" name="Shape 1147"/>
            <p:cNvSpPr/>
            <p:nvPr/>
          </p:nvSpPr>
          <p:spPr>
            <a:xfrm>
              <a:off x="558800" y="2165349"/>
              <a:ext cx="511175" cy="533401"/>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148" name="Shape 1148"/>
            <p:cNvSpPr/>
            <p:nvPr/>
          </p:nvSpPr>
          <p:spPr>
            <a:xfrm>
              <a:off x="558800" y="2698748"/>
              <a:ext cx="511175" cy="530227"/>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grpSp>
          <p:nvGrpSpPr>
            <p:cNvPr id="1151" name="Group 1151"/>
            <p:cNvGrpSpPr/>
            <p:nvPr/>
          </p:nvGrpSpPr>
          <p:grpSpPr>
            <a:xfrm>
              <a:off x="0" y="0"/>
              <a:ext cx="511175" cy="530227"/>
              <a:chOff x="0" y="0"/>
              <a:chExt cx="511174" cy="530226"/>
            </a:xfrm>
          </p:grpSpPr>
          <p:sp>
            <p:nvSpPr>
              <p:cNvPr id="1149" name="Shape 1149"/>
              <p:cNvSpPr/>
              <p:nvPr/>
            </p:nvSpPr>
            <p:spPr>
              <a:xfrm>
                <a:off x="0" y="0"/>
                <a:ext cx="511175" cy="530227"/>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150" name="Shape 1150"/>
              <p:cNvSpPr/>
              <p:nvPr/>
            </p:nvSpPr>
            <p:spPr>
              <a:xfrm>
                <a:off x="1586" y="30163"/>
                <a:ext cx="5080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R</a:t>
                </a:r>
              </a:p>
            </p:txBody>
          </p:sp>
        </p:grpSp>
        <p:sp>
          <p:nvSpPr>
            <p:cNvPr id="1152" name="Shape 1152"/>
            <p:cNvSpPr/>
            <p:nvPr/>
          </p:nvSpPr>
          <p:spPr>
            <a:xfrm>
              <a:off x="0" y="571500"/>
              <a:ext cx="511175" cy="530228"/>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153" name="Shape 1153"/>
            <p:cNvSpPr/>
            <p:nvPr/>
          </p:nvSpPr>
          <p:spPr>
            <a:xfrm>
              <a:off x="0" y="1101725"/>
              <a:ext cx="511175"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154" name="Shape 1154"/>
            <p:cNvSpPr/>
            <p:nvPr/>
          </p:nvSpPr>
          <p:spPr>
            <a:xfrm>
              <a:off x="0" y="1635124"/>
              <a:ext cx="511175" cy="530225"/>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155" name="Shape 1155"/>
            <p:cNvSpPr/>
            <p:nvPr/>
          </p:nvSpPr>
          <p:spPr>
            <a:xfrm>
              <a:off x="0" y="2165349"/>
              <a:ext cx="511175" cy="533401"/>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156" name="Shape 1156"/>
            <p:cNvSpPr/>
            <p:nvPr/>
          </p:nvSpPr>
          <p:spPr>
            <a:xfrm>
              <a:off x="0" y="2698748"/>
              <a:ext cx="511175" cy="530227"/>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grpSp>
      <p:grpSp>
        <p:nvGrpSpPr>
          <p:cNvPr id="1160" name="Group 1160"/>
          <p:cNvGrpSpPr/>
          <p:nvPr/>
        </p:nvGrpSpPr>
        <p:grpSpPr>
          <a:xfrm>
            <a:off x="1787525" y="4032250"/>
            <a:ext cx="2139950" cy="1044575"/>
            <a:chOff x="0" y="0"/>
            <a:chExt cx="2139950" cy="1044575"/>
          </a:xfrm>
        </p:grpSpPr>
        <p:sp>
          <p:nvSpPr>
            <p:cNvPr id="1158" name="Shape 1158"/>
            <p:cNvSpPr/>
            <p:nvPr/>
          </p:nvSpPr>
          <p:spPr>
            <a:xfrm>
              <a:off x="0" y="0"/>
              <a:ext cx="2139950" cy="104457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159" name="Shape 1159"/>
            <p:cNvSpPr/>
            <p:nvPr/>
          </p:nvSpPr>
          <p:spPr>
            <a:xfrm>
              <a:off x="3175" y="287337"/>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Registers</a:t>
              </a:r>
            </a:p>
          </p:txBody>
        </p:sp>
      </p:grpSp>
      <p:sp>
        <p:nvSpPr>
          <p:cNvPr id="1161" name="Shape 1161"/>
          <p:cNvSpPr/>
          <p:nvPr/>
        </p:nvSpPr>
        <p:spPr>
          <a:xfrm>
            <a:off x="838200" y="11188700"/>
            <a:ext cx="16154400" cy="22479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p>
            <a:pPr marL="800100" indent="-800100" algn="l">
              <a:spcBef>
                <a:spcPts val="600"/>
              </a:spcBef>
              <a:buSzPct val="120000"/>
              <a:buFont typeface="Lucida Grande"/>
              <a:buChar char="▪"/>
              <a:defRPr b="1">
                <a:latin typeface="+mn-lt"/>
                <a:ea typeface="+mn-ea"/>
                <a:cs typeface="+mn-cs"/>
                <a:sym typeface="Myriad Pro Condensed"/>
              </a:defRPr>
            </a:pPr>
            <a:r>
              <a:t>Transaction begin</a:t>
            </a:r>
          </a:p>
          <a:p>
            <a:pPr marL="1435100" lvl="2" indent="-635000" algn="l">
              <a:spcBef>
                <a:spcPts val="600"/>
              </a:spcBef>
              <a:buSzPct val="130000"/>
              <a:buChar char="-"/>
              <a:defRPr sz="4200" b="1">
                <a:latin typeface="+mn-lt"/>
                <a:ea typeface="+mn-ea"/>
                <a:cs typeface="+mn-cs"/>
                <a:sym typeface="Myriad Pro Condensed"/>
              </a:defRPr>
            </a:pPr>
            <a:r>
              <a:t>Initialize CPU and cache state</a:t>
            </a:r>
          </a:p>
          <a:p>
            <a:pPr marL="1435100" lvl="2" indent="-635000" algn="l">
              <a:spcBef>
                <a:spcPts val="600"/>
              </a:spcBef>
              <a:buSzPct val="130000"/>
              <a:buChar char="-"/>
              <a:defRPr sz="4200" b="1">
                <a:latin typeface="+mn-lt"/>
                <a:ea typeface="+mn-ea"/>
                <a:cs typeface="+mn-cs"/>
                <a:sym typeface="Myriad Pro Condensed"/>
              </a:defRPr>
            </a:pPr>
            <a:r>
              <a:t>Take register checkpoint</a:t>
            </a:r>
          </a:p>
        </p:txBody>
      </p:sp>
      <p:sp>
        <p:nvSpPr>
          <p:cNvPr id="1162" name="Shape 1162"/>
          <p:cNvSpPr/>
          <p:nvPr/>
        </p:nvSpPr>
        <p:spPr>
          <a:xfrm>
            <a:off x="762000" y="165100"/>
            <a:ext cx="15544800" cy="13970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b"/>
          <a:lstStyle>
            <a:lvl1pPr algn="l">
              <a:lnSpc>
                <a:spcPct val="80000"/>
              </a:lnSpc>
              <a:buClr>
                <a:srgbClr val="A21400"/>
              </a:buClr>
              <a:buFont typeface="Arial Rounded MT Bold"/>
              <a:defRPr sz="8400" b="1">
                <a:effectLst>
                  <a:outerShdw blurRad="12700" dist="25400" dir="2700000" rotWithShape="0">
                    <a:srgbClr val="CBCBCB"/>
                  </a:outerShdw>
                </a:effectLst>
                <a:uFill>
                  <a:solidFill>
                    <a:srgbClr val="000000"/>
                  </a:solidFill>
                </a:uFill>
                <a:latin typeface="+mn-lt"/>
                <a:ea typeface="+mn-ea"/>
                <a:cs typeface="+mn-cs"/>
                <a:sym typeface="Myriad Pro Condensed"/>
              </a:defRPr>
            </a:lvl1pPr>
          </a:lstStyle>
          <a:p>
            <a:r>
              <a:t>HTM transaction execution</a:t>
            </a:r>
          </a:p>
        </p:txBody>
      </p:sp>
      <p:sp>
        <p:nvSpPr>
          <p:cNvPr id="1163" name="Shape 1163"/>
          <p:cNvSpPr/>
          <p:nvPr/>
        </p:nvSpPr>
        <p:spPr>
          <a:xfrm>
            <a:off x="9372600" y="3048000"/>
            <a:ext cx="8001000" cy="78803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p>
            <a:pPr marL="767080" indent="-685800" algn="l">
              <a:spcBef>
                <a:spcPts val="1400"/>
              </a:spcBef>
              <a:buClr>
                <a:srgbClr val="797BAA"/>
              </a:buClr>
              <a:buFont typeface="Wingdings"/>
              <a:defRPr sz="4000" b="1">
                <a:latin typeface="Consolas"/>
                <a:ea typeface="Consolas"/>
                <a:cs typeface="Consolas"/>
                <a:sym typeface="Consolas"/>
              </a:defRPr>
            </a:pPr>
            <a:r>
              <a:t>Xbegin</a:t>
            </a:r>
          </a:p>
          <a:p>
            <a:pPr marL="1567180" lvl="1" indent="-530860" algn="l">
              <a:spcBef>
                <a:spcPts val="1400"/>
              </a:spcBef>
              <a:buClr>
                <a:srgbClr val="D84800"/>
              </a:buClr>
              <a:buFont typeface="Wingdings"/>
              <a:defRPr b="1">
                <a:latin typeface="Consolas"/>
                <a:ea typeface="Consolas"/>
                <a:cs typeface="Consolas"/>
                <a:sym typeface="Consolas"/>
              </a:defRPr>
            </a:pPr>
            <a:r>
              <a:rPr sz="4000"/>
              <a:t>Load A</a:t>
            </a:r>
          </a:p>
          <a:p>
            <a:pPr marL="1567180" lvl="1" indent="-530860" algn="l">
              <a:spcBef>
                <a:spcPts val="1400"/>
              </a:spcBef>
              <a:buClr>
                <a:srgbClr val="D84800"/>
              </a:buClr>
              <a:buFont typeface="Wingdings"/>
              <a:defRPr b="1">
                <a:latin typeface="Consolas"/>
                <a:ea typeface="Consolas"/>
                <a:cs typeface="Consolas"/>
                <a:sym typeface="Consolas"/>
              </a:defRPr>
            </a:pPr>
            <a:r>
              <a:rPr sz="4000"/>
              <a:t>Load B</a:t>
            </a:r>
          </a:p>
          <a:p>
            <a:pPr marL="1567180" lvl="1" indent="-530860" algn="l">
              <a:spcBef>
                <a:spcPts val="1400"/>
              </a:spcBef>
              <a:buClr>
                <a:srgbClr val="D84800"/>
              </a:buClr>
              <a:buFont typeface="Wingdings"/>
              <a:defRPr b="1">
                <a:latin typeface="Consolas"/>
                <a:ea typeface="Consolas"/>
                <a:cs typeface="Consolas"/>
                <a:sym typeface="Consolas"/>
              </a:defRPr>
            </a:pPr>
            <a:r>
              <a:rPr sz="4000"/>
              <a:t>Store C ⇐ 5</a:t>
            </a:r>
          </a:p>
          <a:p>
            <a:pPr marL="767080" indent="-685800" algn="l">
              <a:spcBef>
                <a:spcPts val="1400"/>
              </a:spcBef>
              <a:buClr>
                <a:srgbClr val="797BAA"/>
              </a:buClr>
              <a:buFont typeface="Wingdings"/>
              <a:defRPr sz="4000" b="1">
                <a:latin typeface="Consolas"/>
                <a:ea typeface="Consolas"/>
                <a:cs typeface="Consolas"/>
                <a:sym typeface="Consolas"/>
              </a:defRPr>
            </a:pPr>
            <a:r>
              <a:t>Xcommit</a:t>
            </a:r>
          </a:p>
        </p:txBody>
      </p:sp>
      <p:grpSp>
        <p:nvGrpSpPr>
          <p:cNvPr id="1170" name="Group 1170"/>
          <p:cNvGrpSpPr/>
          <p:nvPr/>
        </p:nvGrpSpPr>
        <p:grpSpPr>
          <a:xfrm>
            <a:off x="1533524" y="8601075"/>
            <a:ext cx="1069977" cy="533400"/>
            <a:chOff x="0" y="0"/>
            <a:chExt cx="1069975" cy="533400"/>
          </a:xfrm>
        </p:grpSpPr>
        <p:grpSp>
          <p:nvGrpSpPr>
            <p:cNvPr id="1166" name="Group 1166"/>
            <p:cNvGrpSpPr/>
            <p:nvPr/>
          </p:nvGrpSpPr>
          <p:grpSpPr>
            <a:xfrm>
              <a:off x="0" y="0"/>
              <a:ext cx="511174" cy="533400"/>
              <a:chOff x="0" y="0"/>
              <a:chExt cx="511173" cy="533400"/>
            </a:xfrm>
          </p:grpSpPr>
          <p:sp>
            <p:nvSpPr>
              <p:cNvPr id="1164" name="Shape 1164"/>
              <p:cNvSpPr/>
              <p:nvPr/>
            </p:nvSpPr>
            <p:spPr>
              <a:xfrm>
                <a:off x="0" y="0"/>
                <a:ext cx="511174"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165" name="Shape 1165"/>
              <p:cNvSpPr/>
              <p:nvPr/>
            </p:nvSpPr>
            <p:spPr>
              <a:xfrm>
                <a:off x="1587" y="31750"/>
                <a:ext cx="5080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0</a:t>
                </a:r>
              </a:p>
            </p:txBody>
          </p:sp>
        </p:grpSp>
        <p:grpSp>
          <p:nvGrpSpPr>
            <p:cNvPr id="1169" name="Group 1169"/>
            <p:cNvGrpSpPr/>
            <p:nvPr/>
          </p:nvGrpSpPr>
          <p:grpSpPr>
            <a:xfrm>
              <a:off x="558801" y="0"/>
              <a:ext cx="511175" cy="533400"/>
              <a:chOff x="0" y="0"/>
              <a:chExt cx="511173" cy="533400"/>
            </a:xfrm>
          </p:grpSpPr>
          <p:sp>
            <p:nvSpPr>
              <p:cNvPr id="1167" name="Shape 1167"/>
              <p:cNvSpPr/>
              <p:nvPr/>
            </p:nvSpPr>
            <p:spPr>
              <a:xfrm>
                <a:off x="0" y="0"/>
                <a:ext cx="511174"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168" name="Shape 1168"/>
              <p:cNvSpPr/>
              <p:nvPr/>
            </p:nvSpPr>
            <p:spPr>
              <a:xfrm>
                <a:off x="1586" y="31750"/>
                <a:ext cx="5080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0</a:t>
                </a:r>
              </a:p>
            </p:txBody>
          </p:sp>
        </p:grpSp>
      </p:grpSp>
      <p:grpSp>
        <p:nvGrpSpPr>
          <p:cNvPr id="1177" name="Group 1177"/>
          <p:cNvGrpSpPr/>
          <p:nvPr/>
        </p:nvGrpSpPr>
        <p:grpSpPr>
          <a:xfrm>
            <a:off x="1536700" y="9131300"/>
            <a:ext cx="1069976" cy="533400"/>
            <a:chOff x="0" y="0"/>
            <a:chExt cx="1069975" cy="533400"/>
          </a:xfrm>
        </p:grpSpPr>
        <p:grpSp>
          <p:nvGrpSpPr>
            <p:cNvPr id="1173" name="Group 1173"/>
            <p:cNvGrpSpPr/>
            <p:nvPr/>
          </p:nvGrpSpPr>
          <p:grpSpPr>
            <a:xfrm>
              <a:off x="0" y="0"/>
              <a:ext cx="511174" cy="533400"/>
              <a:chOff x="0" y="0"/>
              <a:chExt cx="511173" cy="533400"/>
            </a:xfrm>
          </p:grpSpPr>
          <p:sp>
            <p:nvSpPr>
              <p:cNvPr id="1171" name="Shape 1171"/>
              <p:cNvSpPr/>
              <p:nvPr/>
            </p:nvSpPr>
            <p:spPr>
              <a:xfrm>
                <a:off x="0" y="0"/>
                <a:ext cx="511174"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172" name="Shape 1172"/>
              <p:cNvSpPr/>
              <p:nvPr/>
            </p:nvSpPr>
            <p:spPr>
              <a:xfrm>
                <a:off x="1587" y="31750"/>
                <a:ext cx="5080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0</a:t>
                </a:r>
              </a:p>
            </p:txBody>
          </p:sp>
        </p:grpSp>
        <p:grpSp>
          <p:nvGrpSpPr>
            <p:cNvPr id="1176" name="Group 1176"/>
            <p:cNvGrpSpPr/>
            <p:nvPr/>
          </p:nvGrpSpPr>
          <p:grpSpPr>
            <a:xfrm>
              <a:off x="558801" y="0"/>
              <a:ext cx="511175" cy="533400"/>
              <a:chOff x="0" y="0"/>
              <a:chExt cx="511173" cy="533400"/>
            </a:xfrm>
          </p:grpSpPr>
          <p:sp>
            <p:nvSpPr>
              <p:cNvPr id="1174" name="Shape 1174"/>
              <p:cNvSpPr/>
              <p:nvPr/>
            </p:nvSpPr>
            <p:spPr>
              <a:xfrm>
                <a:off x="0" y="0"/>
                <a:ext cx="511174"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175" name="Shape 1175"/>
              <p:cNvSpPr/>
              <p:nvPr/>
            </p:nvSpPr>
            <p:spPr>
              <a:xfrm>
                <a:off x="1586" y="31750"/>
                <a:ext cx="5080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0</a:t>
                </a:r>
              </a:p>
            </p:txBody>
          </p:sp>
        </p:grpSp>
      </p:grpSp>
      <p:grpSp>
        <p:nvGrpSpPr>
          <p:cNvPr id="1184" name="Group 1184"/>
          <p:cNvGrpSpPr/>
          <p:nvPr/>
        </p:nvGrpSpPr>
        <p:grpSpPr>
          <a:xfrm>
            <a:off x="1536700" y="9664700"/>
            <a:ext cx="1069976" cy="533400"/>
            <a:chOff x="0" y="0"/>
            <a:chExt cx="1069975" cy="533400"/>
          </a:xfrm>
        </p:grpSpPr>
        <p:grpSp>
          <p:nvGrpSpPr>
            <p:cNvPr id="1180" name="Group 1180"/>
            <p:cNvGrpSpPr/>
            <p:nvPr/>
          </p:nvGrpSpPr>
          <p:grpSpPr>
            <a:xfrm>
              <a:off x="0" y="0"/>
              <a:ext cx="511174" cy="533400"/>
              <a:chOff x="0" y="0"/>
              <a:chExt cx="511173" cy="533400"/>
            </a:xfrm>
          </p:grpSpPr>
          <p:sp>
            <p:nvSpPr>
              <p:cNvPr id="1178" name="Shape 1178"/>
              <p:cNvSpPr/>
              <p:nvPr/>
            </p:nvSpPr>
            <p:spPr>
              <a:xfrm>
                <a:off x="0" y="0"/>
                <a:ext cx="511174"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179" name="Shape 1179"/>
              <p:cNvSpPr/>
              <p:nvPr/>
            </p:nvSpPr>
            <p:spPr>
              <a:xfrm>
                <a:off x="1587" y="31750"/>
                <a:ext cx="5080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0</a:t>
                </a:r>
              </a:p>
            </p:txBody>
          </p:sp>
        </p:grpSp>
        <p:grpSp>
          <p:nvGrpSpPr>
            <p:cNvPr id="1183" name="Group 1183"/>
            <p:cNvGrpSpPr/>
            <p:nvPr/>
          </p:nvGrpSpPr>
          <p:grpSpPr>
            <a:xfrm>
              <a:off x="558801" y="0"/>
              <a:ext cx="511175" cy="533400"/>
              <a:chOff x="0" y="0"/>
              <a:chExt cx="511173" cy="533400"/>
            </a:xfrm>
          </p:grpSpPr>
          <p:sp>
            <p:nvSpPr>
              <p:cNvPr id="1181" name="Shape 1181"/>
              <p:cNvSpPr/>
              <p:nvPr/>
            </p:nvSpPr>
            <p:spPr>
              <a:xfrm>
                <a:off x="0" y="0"/>
                <a:ext cx="511174"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182" name="Shape 1182"/>
              <p:cNvSpPr/>
              <p:nvPr/>
            </p:nvSpPr>
            <p:spPr>
              <a:xfrm>
                <a:off x="1586" y="31750"/>
                <a:ext cx="5080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0</a:t>
                </a:r>
              </a:p>
            </p:txBody>
          </p:sp>
        </p:grpSp>
      </p:grpSp>
    </p:spTree>
  </p:cSld>
  <p:clrMapOvr>
    <a:masterClrMapping/>
  </p:clrMapOvr>
  <p:transition spd="slow"/>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6" name="Shape 1186"/>
          <p:cNvSpPr>
            <a:spLocks noGrp="1"/>
          </p:cNvSpPr>
          <p:nvPr>
            <p:ph type="body" idx="1"/>
          </p:nvPr>
        </p:nvSpPr>
        <p:spPr>
          <a:xfrm>
            <a:off x="9372600" y="3048000"/>
            <a:ext cx="8001000" cy="7880350"/>
          </a:xfrm>
          <a:prstGeom prst="rect">
            <a:avLst/>
          </a:prstGeom>
        </p:spPr>
        <p:txBody>
          <a:bodyPr/>
          <a:lstStyle/>
          <a:p>
            <a:pPr marL="767080" indent="-685800">
              <a:buClr>
                <a:srgbClr val="797BAA"/>
              </a:buClr>
              <a:buSzTx/>
              <a:buFont typeface="Wingdings"/>
              <a:buNone/>
              <a:defRPr sz="4000">
                <a:latin typeface="Consolas"/>
                <a:ea typeface="Consolas"/>
                <a:cs typeface="Consolas"/>
                <a:sym typeface="Consolas"/>
              </a:defRPr>
            </a:pPr>
            <a:r>
              <a:t>Xbegin</a:t>
            </a:r>
          </a:p>
          <a:p>
            <a:pPr marL="1567180" lvl="1" indent="-571500">
              <a:buClr>
                <a:srgbClr val="D84800"/>
              </a:buClr>
              <a:buSzTx/>
              <a:buFont typeface="Wingdings"/>
              <a:buNone/>
              <a:defRPr>
                <a:latin typeface="Consolas"/>
                <a:ea typeface="Consolas"/>
                <a:cs typeface="Consolas"/>
                <a:sym typeface="Consolas"/>
              </a:defRPr>
            </a:pPr>
            <a:r>
              <a:rPr sz="4000"/>
              <a:t>Load A</a:t>
            </a:r>
          </a:p>
          <a:p>
            <a:pPr marL="1567180" lvl="1" indent="-571500">
              <a:buClr>
                <a:srgbClr val="D84800"/>
              </a:buClr>
              <a:buSzTx/>
              <a:buFont typeface="Wingdings"/>
              <a:buNone/>
              <a:defRPr>
                <a:latin typeface="Consolas"/>
                <a:ea typeface="Consolas"/>
                <a:cs typeface="Consolas"/>
                <a:sym typeface="Consolas"/>
              </a:defRPr>
            </a:pPr>
            <a:r>
              <a:rPr sz="4000"/>
              <a:t>Load B</a:t>
            </a:r>
          </a:p>
          <a:p>
            <a:pPr marL="1567180" lvl="1" indent="-571500">
              <a:buClr>
                <a:srgbClr val="D84800"/>
              </a:buClr>
              <a:buSzTx/>
              <a:buFont typeface="Wingdings"/>
              <a:buNone/>
              <a:defRPr>
                <a:latin typeface="Consolas"/>
                <a:ea typeface="Consolas"/>
                <a:cs typeface="Consolas"/>
                <a:sym typeface="Consolas"/>
              </a:defRPr>
            </a:pPr>
            <a:r>
              <a:rPr sz="4000"/>
              <a:t>Store C ⇐ 5</a:t>
            </a:r>
          </a:p>
          <a:p>
            <a:pPr marL="767080" indent="-685800">
              <a:buClr>
                <a:srgbClr val="797BAA"/>
              </a:buClr>
              <a:buSzTx/>
              <a:buFont typeface="Wingdings"/>
              <a:buNone/>
              <a:defRPr sz="4000">
                <a:latin typeface="Consolas"/>
                <a:ea typeface="Consolas"/>
                <a:cs typeface="Consolas"/>
                <a:sym typeface="Consolas"/>
              </a:defRPr>
            </a:pPr>
            <a:r>
              <a:t>Xcommit</a:t>
            </a:r>
          </a:p>
        </p:txBody>
      </p:sp>
      <p:sp>
        <p:nvSpPr>
          <p:cNvPr id="1187" name="Shape 1187"/>
          <p:cNvSpPr/>
          <p:nvPr/>
        </p:nvSpPr>
        <p:spPr>
          <a:xfrm>
            <a:off x="12550775" y="3825875"/>
            <a:ext cx="762000" cy="469900"/>
          </a:xfrm>
          <a:prstGeom prst="leftArrow">
            <a:avLst>
              <a:gd name="adj1" fmla="val 44785"/>
              <a:gd name="adj2" fmla="val 71099"/>
            </a:avLst>
          </a:prstGeom>
          <a:solidFill>
            <a:srgbClr val="000000"/>
          </a:solidFill>
          <a:ln w="12700">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188" name="Shape 1188"/>
          <p:cNvSpPr/>
          <p:nvPr/>
        </p:nvSpPr>
        <p:spPr>
          <a:xfrm>
            <a:off x="762000" y="165100"/>
            <a:ext cx="15544800" cy="13970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b"/>
          <a:lstStyle>
            <a:lvl1pPr algn="l">
              <a:lnSpc>
                <a:spcPct val="80000"/>
              </a:lnSpc>
              <a:buClr>
                <a:srgbClr val="A21400"/>
              </a:buClr>
              <a:buFont typeface="Arial Rounded MT Bold"/>
              <a:defRPr sz="8400" b="1">
                <a:effectLst>
                  <a:outerShdw blurRad="12700" dist="25400" dir="2700000" rotWithShape="0">
                    <a:srgbClr val="CBCBCB"/>
                  </a:outerShdw>
                </a:effectLst>
                <a:uFill>
                  <a:solidFill>
                    <a:srgbClr val="000000"/>
                  </a:solidFill>
                </a:uFill>
                <a:latin typeface="+mn-lt"/>
                <a:ea typeface="+mn-ea"/>
                <a:cs typeface="+mn-cs"/>
                <a:sym typeface="Myriad Pro Condensed"/>
              </a:defRPr>
            </a:lvl1pPr>
          </a:lstStyle>
          <a:p>
            <a:r>
              <a:t>HTM transaction execution</a:t>
            </a:r>
          </a:p>
        </p:txBody>
      </p:sp>
      <p:grpSp>
        <p:nvGrpSpPr>
          <p:cNvPr id="1191" name="Group 1191"/>
          <p:cNvGrpSpPr/>
          <p:nvPr/>
        </p:nvGrpSpPr>
        <p:grpSpPr>
          <a:xfrm>
            <a:off x="762000" y="3203575"/>
            <a:ext cx="7439025" cy="3048000"/>
            <a:chOff x="0" y="0"/>
            <a:chExt cx="7439025" cy="3048000"/>
          </a:xfrm>
        </p:grpSpPr>
        <p:sp>
          <p:nvSpPr>
            <p:cNvPr id="1189" name="Shape 1189"/>
            <p:cNvSpPr/>
            <p:nvPr/>
          </p:nvSpPr>
          <p:spPr>
            <a:xfrm>
              <a:off x="0" y="0"/>
              <a:ext cx="7439025" cy="3048000"/>
            </a:xfrm>
            <a:prstGeom prst="roundRect">
              <a:avLst>
                <a:gd name="adj" fmla="val 8333"/>
              </a:avLst>
            </a:prstGeom>
            <a:noFill/>
            <a:ln w="25400" cap="flat">
              <a:solidFill>
                <a:srgbClr val="000000"/>
              </a:solidFill>
              <a:prstDash val="solid"/>
              <a:round/>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190" name="Shape 1190"/>
            <p:cNvSpPr/>
            <p:nvPr/>
          </p:nvSpPr>
          <p:spPr>
            <a:xfrm>
              <a:off x="150812" y="148731"/>
              <a:ext cx="7137401" cy="5715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38100" tIns="38100" rIns="38100" bIns="38100" numCol="1" anchor="t">
              <a:spAutoFit/>
            </a:bodyPr>
            <a:lstStyle>
              <a:lvl1pPr marL="103021" marR="103021" defTabSz="1828800">
                <a:buClr>
                  <a:srgbClr val="000000"/>
                </a:buClr>
                <a:buFont typeface="Verdana"/>
                <a:defRPr sz="3200" b="1">
                  <a:uFill>
                    <a:solidFill>
                      <a:srgbClr val="000000"/>
                    </a:solidFill>
                  </a:uFill>
                  <a:latin typeface="Verdana"/>
                  <a:ea typeface="Verdana"/>
                  <a:cs typeface="Verdana"/>
                  <a:sym typeface="Verdana"/>
                </a:defRPr>
              </a:lvl1pPr>
            </a:lstStyle>
            <a:p>
              <a:r>
                <a:t>CPU</a:t>
              </a:r>
            </a:p>
          </p:txBody>
        </p:sp>
      </p:grpSp>
      <p:grpSp>
        <p:nvGrpSpPr>
          <p:cNvPr id="1194" name="Group 1194"/>
          <p:cNvGrpSpPr/>
          <p:nvPr/>
        </p:nvGrpSpPr>
        <p:grpSpPr>
          <a:xfrm>
            <a:off x="762000" y="6553200"/>
            <a:ext cx="7439025" cy="4498975"/>
            <a:chOff x="0" y="0"/>
            <a:chExt cx="7439025" cy="4498975"/>
          </a:xfrm>
        </p:grpSpPr>
        <p:sp>
          <p:nvSpPr>
            <p:cNvPr id="1192" name="Shape 1192"/>
            <p:cNvSpPr/>
            <p:nvPr/>
          </p:nvSpPr>
          <p:spPr>
            <a:xfrm>
              <a:off x="0" y="0"/>
              <a:ext cx="7439025" cy="4498975"/>
            </a:xfrm>
            <a:prstGeom prst="roundRect">
              <a:avLst>
                <a:gd name="adj" fmla="val 8333"/>
              </a:avLst>
            </a:prstGeom>
            <a:noFill/>
            <a:ln w="25400" cap="flat">
              <a:solidFill>
                <a:srgbClr val="000000"/>
              </a:solidFill>
              <a:prstDash val="solid"/>
              <a:round/>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193" name="Shape 1193"/>
            <p:cNvSpPr/>
            <p:nvPr/>
          </p:nvSpPr>
          <p:spPr>
            <a:xfrm>
              <a:off x="214312" y="219533"/>
              <a:ext cx="7010401" cy="5715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38100" tIns="38100" rIns="38100" bIns="38100" numCol="1" anchor="t">
              <a:spAutoFit/>
            </a:bodyPr>
            <a:lstStyle>
              <a:lvl1pPr marL="101281" marR="101281" defTabSz="1828800">
                <a:buClr>
                  <a:srgbClr val="000000"/>
                </a:buClr>
                <a:buFont typeface="Verdana"/>
                <a:defRPr sz="3200" b="1">
                  <a:uFill>
                    <a:solidFill>
                      <a:srgbClr val="000000"/>
                    </a:solidFill>
                  </a:uFill>
                  <a:latin typeface="Verdana"/>
                  <a:ea typeface="Verdana"/>
                  <a:cs typeface="Verdana"/>
                  <a:sym typeface="Verdana"/>
                </a:defRPr>
              </a:lvl1pPr>
            </a:lstStyle>
            <a:p>
              <a:r>
                <a:t>Cache</a:t>
              </a:r>
            </a:p>
          </p:txBody>
        </p:sp>
      </p:grpSp>
      <p:grpSp>
        <p:nvGrpSpPr>
          <p:cNvPr id="1197" name="Group 1197"/>
          <p:cNvGrpSpPr/>
          <p:nvPr/>
        </p:nvGrpSpPr>
        <p:grpSpPr>
          <a:xfrm>
            <a:off x="4791075" y="4032250"/>
            <a:ext cx="2139950" cy="1044575"/>
            <a:chOff x="0" y="0"/>
            <a:chExt cx="2139950" cy="1044575"/>
          </a:xfrm>
        </p:grpSpPr>
        <p:sp>
          <p:nvSpPr>
            <p:cNvPr id="1195" name="Shape 1195"/>
            <p:cNvSpPr/>
            <p:nvPr/>
          </p:nvSpPr>
          <p:spPr>
            <a:xfrm>
              <a:off x="0" y="0"/>
              <a:ext cx="2139950" cy="104457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196" name="Shape 1196"/>
            <p:cNvSpPr/>
            <p:nvPr/>
          </p:nvSpPr>
          <p:spPr>
            <a:xfrm>
              <a:off x="3175" y="287337"/>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ALUs</a:t>
              </a:r>
            </a:p>
          </p:txBody>
        </p:sp>
      </p:grpSp>
      <p:grpSp>
        <p:nvGrpSpPr>
          <p:cNvPr id="1202" name="Group 1202"/>
          <p:cNvGrpSpPr/>
          <p:nvPr/>
        </p:nvGrpSpPr>
        <p:grpSpPr>
          <a:xfrm>
            <a:off x="2092325" y="4286250"/>
            <a:ext cx="3987801" cy="1793876"/>
            <a:chOff x="0" y="0"/>
            <a:chExt cx="3987800" cy="1793874"/>
          </a:xfrm>
        </p:grpSpPr>
        <p:sp>
          <p:nvSpPr>
            <p:cNvPr id="1198" name="Shape 1198"/>
            <p:cNvSpPr/>
            <p:nvPr/>
          </p:nvSpPr>
          <p:spPr>
            <a:xfrm>
              <a:off x="0" y="0"/>
              <a:ext cx="2139950" cy="1041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grpSp>
          <p:nvGrpSpPr>
            <p:cNvPr id="1201" name="Group 1201"/>
            <p:cNvGrpSpPr/>
            <p:nvPr/>
          </p:nvGrpSpPr>
          <p:grpSpPr>
            <a:xfrm>
              <a:off x="1038225" y="1292225"/>
              <a:ext cx="2949576" cy="501650"/>
              <a:chOff x="0" y="0"/>
              <a:chExt cx="2949575" cy="501649"/>
            </a:xfrm>
          </p:grpSpPr>
          <p:sp>
            <p:nvSpPr>
              <p:cNvPr id="1199" name="Shape 1199"/>
              <p:cNvSpPr/>
              <p:nvPr/>
            </p:nvSpPr>
            <p:spPr>
              <a:xfrm>
                <a:off x="0" y="0"/>
                <a:ext cx="2949576" cy="50165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200" name="Shape 1200"/>
              <p:cNvSpPr/>
              <p:nvPr/>
            </p:nvSpPr>
            <p:spPr>
              <a:xfrm>
                <a:off x="1587" y="15873"/>
                <a:ext cx="29464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TM State</a:t>
                </a:r>
              </a:p>
            </p:txBody>
          </p:sp>
        </p:grpSp>
      </p:grpSp>
      <p:grpSp>
        <p:nvGrpSpPr>
          <p:cNvPr id="1205" name="Group 1205"/>
          <p:cNvGrpSpPr/>
          <p:nvPr/>
        </p:nvGrpSpPr>
        <p:grpSpPr>
          <a:xfrm>
            <a:off x="3432175" y="7499350"/>
            <a:ext cx="2139950" cy="530225"/>
            <a:chOff x="0" y="0"/>
            <a:chExt cx="2139950" cy="530225"/>
          </a:xfrm>
        </p:grpSpPr>
        <p:sp>
          <p:nvSpPr>
            <p:cNvPr id="1203" name="Shape 1203"/>
            <p:cNvSpPr/>
            <p:nvPr/>
          </p:nvSpPr>
          <p:spPr>
            <a:xfrm>
              <a:off x="0" y="0"/>
              <a:ext cx="2139950"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204" name="Shape 1204"/>
            <p:cNvSpPr/>
            <p:nvPr/>
          </p:nvSpPr>
          <p:spPr>
            <a:xfrm>
              <a:off x="3175" y="30162"/>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Tag</a:t>
              </a:r>
            </a:p>
          </p:txBody>
        </p:sp>
      </p:grpSp>
      <p:grpSp>
        <p:nvGrpSpPr>
          <p:cNvPr id="1208" name="Group 1208"/>
          <p:cNvGrpSpPr/>
          <p:nvPr/>
        </p:nvGrpSpPr>
        <p:grpSpPr>
          <a:xfrm>
            <a:off x="5591175" y="7499350"/>
            <a:ext cx="2139950" cy="530225"/>
            <a:chOff x="0" y="0"/>
            <a:chExt cx="2139950" cy="530225"/>
          </a:xfrm>
        </p:grpSpPr>
        <p:sp>
          <p:nvSpPr>
            <p:cNvPr id="1206" name="Shape 1206"/>
            <p:cNvSpPr/>
            <p:nvPr/>
          </p:nvSpPr>
          <p:spPr>
            <a:xfrm>
              <a:off x="0" y="0"/>
              <a:ext cx="2139950"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207" name="Shape 1207"/>
            <p:cNvSpPr/>
            <p:nvPr/>
          </p:nvSpPr>
          <p:spPr>
            <a:xfrm>
              <a:off x="3175" y="30162"/>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Data</a:t>
              </a:r>
            </a:p>
          </p:txBody>
        </p:sp>
      </p:grpSp>
      <p:grpSp>
        <p:nvGrpSpPr>
          <p:cNvPr id="1211" name="Group 1211"/>
          <p:cNvGrpSpPr/>
          <p:nvPr/>
        </p:nvGrpSpPr>
        <p:grpSpPr>
          <a:xfrm>
            <a:off x="2924175" y="7499350"/>
            <a:ext cx="508000" cy="530225"/>
            <a:chOff x="0" y="0"/>
            <a:chExt cx="508000" cy="530225"/>
          </a:xfrm>
        </p:grpSpPr>
        <p:sp>
          <p:nvSpPr>
            <p:cNvPr id="1209" name="Shape 1209"/>
            <p:cNvSpPr/>
            <p:nvPr/>
          </p:nvSpPr>
          <p:spPr>
            <a:xfrm>
              <a:off x="0" y="0"/>
              <a:ext cx="508000"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210" name="Shape 1210"/>
            <p:cNvSpPr/>
            <p:nvPr/>
          </p:nvSpPr>
          <p:spPr>
            <a:xfrm>
              <a:off x="0" y="30162"/>
              <a:ext cx="5080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V</a:t>
              </a:r>
            </a:p>
          </p:txBody>
        </p:sp>
      </p:grpSp>
      <p:sp>
        <p:nvSpPr>
          <p:cNvPr id="1212" name="Shape 1212"/>
          <p:cNvSpPr/>
          <p:nvPr/>
        </p:nvSpPr>
        <p:spPr>
          <a:xfrm>
            <a:off x="3432175" y="8067675"/>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213" name="Shape 1213"/>
          <p:cNvSpPr/>
          <p:nvPr/>
        </p:nvSpPr>
        <p:spPr>
          <a:xfrm>
            <a:off x="5591175" y="8067675"/>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214" name="Shape 1214"/>
          <p:cNvSpPr/>
          <p:nvPr/>
        </p:nvSpPr>
        <p:spPr>
          <a:xfrm>
            <a:off x="2924175" y="8067675"/>
            <a:ext cx="50800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grpSp>
        <p:nvGrpSpPr>
          <p:cNvPr id="1217" name="Group 1217"/>
          <p:cNvGrpSpPr/>
          <p:nvPr/>
        </p:nvGrpSpPr>
        <p:grpSpPr>
          <a:xfrm>
            <a:off x="3432175" y="8601075"/>
            <a:ext cx="2139950" cy="533400"/>
            <a:chOff x="0" y="0"/>
            <a:chExt cx="2139950" cy="533400"/>
          </a:xfrm>
        </p:grpSpPr>
        <p:sp>
          <p:nvSpPr>
            <p:cNvPr id="1215" name="Shape 1215"/>
            <p:cNvSpPr/>
            <p:nvPr/>
          </p:nvSpPr>
          <p:spPr>
            <a:xfrm>
              <a:off x="0" y="0"/>
              <a:ext cx="2139950" cy="533400"/>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216" name="Shape 1216"/>
            <p:cNvSpPr/>
            <p:nvPr/>
          </p:nvSpPr>
          <p:spPr>
            <a:xfrm>
              <a:off x="3175" y="31750"/>
              <a:ext cx="2133600"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C</a:t>
              </a:r>
            </a:p>
          </p:txBody>
        </p:sp>
      </p:grpSp>
      <p:grpSp>
        <p:nvGrpSpPr>
          <p:cNvPr id="1220" name="Group 1220"/>
          <p:cNvGrpSpPr/>
          <p:nvPr/>
        </p:nvGrpSpPr>
        <p:grpSpPr>
          <a:xfrm>
            <a:off x="5591175" y="8601075"/>
            <a:ext cx="2139950" cy="533400"/>
            <a:chOff x="0" y="0"/>
            <a:chExt cx="2139950" cy="533400"/>
          </a:xfrm>
        </p:grpSpPr>
        <p:sp>
          <p:nvSpPr>
            <p:cNvPr id="1218" name="Shape 1218"/>
            <p:cNvSpPr/>
            <p:nvPr/>
          </p:nvSpPr>
          <p:spPr>
            <a:xfrm>
              <a:off x="0" y="0"/>
              <a:ext cx="2139950" cy="533400"/>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219" name="Shape 1219"/>
            <p:cNvSpPr/>
            <p:nvPr/>
          </p:nvSpPr>
          <p:spPr>
            <a:xfrm>
              <a:off x="3175" y="31750"/>
              <a:ext cx="2133600"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9</a:t>
              </a:r>
            </a:p>
          </p:txBody>
        </p:sp>
      </p:grpSp>
      <p:grpSp>
        <p:nvGrpSpPr>
          <p:cNvPr id="1223" name="Group 1223"/>
          <p:cNvGrpSpPr/>
          <p:nvPr/>
        </p:nvGrpSpPr>
        <p:grpSpPr>
          <a:xfrm>
            <a:off x="2924175" y="8601075"/>
            <a:ext cx="508000" cy="533400"/>
            <a:chOff x="0" y="0"/>
            <a:chExt cx="508000" cy="533400"/>
          </a:xfrm>
        </p:grpSpPr>
        <p:sp>
          <p:nvSpPr>
            <p:cNvPr id="1221" name="Shape 1221"/>
            <p:cNvSpPr/>
            <p:nvPr/>
          </p:nvSpPr>
          <p:spPr>
            <a:xfrm>
              <a:off x="0" y="0"/>
              <a:ext cx="508000" cy="533400"/>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222" name="Shape 1222"/>
            <p:cNvSpPr/>
            <p:nvPr/>
          </p:nvSpPr>
          <p:spPr>
            <a:xfrm>
              <a:off x="0" y="31750"/>
              <a:ext cx="508000"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1</a:t>
              </a:r>
            </a:p>
          </p:txBody>
        </p:sp>
      </p:grpSp>
      <p:sp>
        <p:nvSpPr>
          <p:cNvPr id="1224" name="Shape 1224"/>
          <p:cNvSpPr/>
          <p:nvPr/>
        </p:nvSpPr>
        <p:spPr>
          <a:xfrm>
            <a:off x="3432175" y="9134475"/>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225" name="Shape 1225"/>
          <p:cNvSpPr/>
          <p:nvPr/>
        </p:nvSpPr>
        <p:spPr>
          <a:xfrm>
            <a:off x="5591175" y="9134475"/>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226" name="Shape 1226"/>
          <p:cNvSpPr/>
          <p:nvPr/>
        </p:nvSpPr>
        <p:spPr>
          <a:xfrm>
            <a:off x="2924175" y="9134475"/>
            <a:ext cx="50800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227" name="Shape 1227"/>
          <p:cNvSpPr/>
          <p:nvPr/>
        </p:nvSpPr>
        <p:spPr>
          <a:xfrm>
            <a:off x="3432175" y="9664700"/>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228" name="Shape 1228"/>
          <p:cNvSpPr/>
          <p:nvPr/>
        </p:nvSpPr>
        <p:spPr>
          <a:xfrm>
            <a:off x="5591175" y="9664700"/>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229" name="Shape 1229"/>
          <p:cNvSpPr/>
          <p:nvPr/>
        </p:nvSpPr>
        <p:spPr>
          <a:xfrm>
            <a:off x="2924175" y="9664700"/>
            <a:ext cx="50800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230" name="Shape 1230"/>
          <p:cNvSpPr/>
          <p:nvPr/>
        </p:nvSpPr>
        <p:spPr>
          <a:xfrm>
            <a:off x="3432175" y="10198100"/>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231" name="Shape 1231"/>
          <p:cNvSpPr/>
          <p:nvPr/>
        </p:nvSpPr>
        <p:spPr>
          <a:xfrm>
            <a:off x="5591175" y="10198100"/>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232" name="Shape 1232"/>
          <p:cNvSpPr/>
          <p:nvPr/>
        </p:nvSpPr>
        <p:spPr>
          <a:xfrm>
            <a:off x="2924175" y="10198100"/>
            <a:ext cx="50800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grpSp>
        <p:nvGrpSpPr>
          <p:cNvPr id="1249" name="Group 1249"/>
          <p:cNvGrpSpPr/>
          <p:nvPr/>
        </p:nvGrpSpPr>
        <p:grpSpPr>
          <a:xfrm>
            <a:off x="1533524" y="7499350"/>
            <a:ext cx="1069976" cy="3228975"/>
            <a:chOff x="0" y="0"/>
            <a:chExt cx="1069974" cy="3228974"/>
          </a:xfrm>
        </p:grpSpPr>
        <p:grpSp>
          <p:nvGrpSpPr>
            <p:cNvPr id="1235" name="Group 1235"/>
            <p:cNvGrpSpPr/>
            <p:nvPr/>
          </p:nvGrpSpPr>
          <p:grpSpPr>
            <a:xfrm>
              <a:off x="558800" y="0"/>
              <a:ext cx="511175" cy="530227"/>
              <a:chOff x="0" y="0"/>
              <a:chExt cx="511174" cy="530226"/>
            </a:xfrm>
          </p:grpSpPr>
          <p:sp>
            <p:nvSpPr>
              <p:cNvPr id="1233" name="Shape 1233"/>
              <p:cNvSpPr/>
              <p:nvPr/>
            </p:nvSpPr>
            <p:spPr>
              <a:xfrm>
                <a:off x="0" y="0"/>
                <a:ext cx="511175" cy="530227"/>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234" name="Shape 1234"/>
              <p:cNvSpPr/>
              <p:nvPr/>
            </p:nvSpPr>
            <p:spPr>
              <a:xfrm>
                <a:off x="1587" y="30163"/>
                <a:ext cx="5080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W</a:t>
                </a:r>
              </a:p>
            </p:txBody>
          </p:sp>
        </p:grpSp>
        <p:sp>
          <p:nvSpPr>
            <p:cNvPr id="1236" name="Shape 1236"/>
            <p:cNvSpPr/>
            <p:nvPr/>
          </p:nvSpPr>
          <p:spPr>
            <a:xfrm>
              <a:off x="558800" y="571500"/>
              <a:ext cx="511175" cy="530228"/>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237" name="Shape 1237"/>
            <p:cNvSpPr/>
            <p:nvPr/>
          </p:nvSpPr>
          <p:spPr>
            <a:xfrm>
              <a:off x="558800" y="1101725"/>
              <a:ext cx="511175"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238" name="Shape 1238"/>
            <p:cNvSpPr/>
            <p:nvPr/>
          </p:nvSpPr>
          <p:spPr>
            <a:xfrm>
              <a:off x="558800" y="1635124"/>
              <a:ext cx="511175" cy="530225"/>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239" name="Shape 1239"/>
            <p:cNvSpPr/>
            <p:nvPr/>
          </p:nvSpPr>
          <p:spPr>
            <a:xfrm>
              <a:off x="558800" y="2165349"/>
              <a:ext cx="511175" cy="533401"/>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240" name="Shape 1240"/>
            <p:cNvSpPr/>
            <p:nvPr/>
          </p:nvSpPr>
          <p:spPr>
            <a:xfrm>
              <a:off x="558800" y="2698748"/>
              <a:ext cx="511175" cy="530227"/>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grpSp>
          <p:nvGrpSpPr>
            <p:cNvPr id="1243" name="Group 1243"/>
            <p:cNvGrpSpPr/>
            <p:nvPr/>
          </p:nvGrpSpPr>
          <p:grpSpPr>
            <a:xfrm>
              <a:off x="0" y="0"/>
              <a:ext cx="511175" cy="530227"/>
              <a:chOff x="0" y="0"/>
              <a:chExt cx="511174" cy="530226"/>
            </a:xfrm>
          </p:grpSpPr>
          <p:sp>
            <p:nvSpPr>
              <p:cNvPr id="1241" name="Shape 1241"/>
              <p:cNvSpPr/>
              <p:nvPr/>
            </p:nvSpPr>
            <p:spPr>
              <a:xfrm>
                <a:off x="0" y="0"/>
                <a:ext cx="511175" cy="530227"/>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242" name="Shape 1242"/>
              <p:cNvSpPr/>
              <p:nvPr/>
            </p:nvSpPr>
            <p:spPr>
              <a:xfrm>
                <a:off x="1586" y="30163"/>
                <a:ext cx="5080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R</a:t>
                </a:r>
              </a:p>
            </p:txBody>
          </p:sp>
        </p:grpSp>
        <p:sp>
          <p:nvSpPr>
            <p:cNvPr id="1244" name="Shape 1244"/>
            <p:cNvSpPr/>
            <p:nvPr/>
          </p:nvSpPr>
          <p:spPr>
            <a:xfrm>
              <a:off x="0" y="571500"/>
              <a:ext cx="511175" cy="530228"/>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245" name="Shape 1245"/>
            <p:cNvSpPr/>
            <p:nvPr/>
          </p:nvSpPr>
          <p:spPr>
            <a:xfrm>
              <a:off x="0" y="1101725"/>
              <a:ext cx="511175"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246" name="Shape 1246"/>
            <p:cNvSpPr/>
            <p:nvPr/>
          </p:nvSpPr>
          <p:spPr>
            <a:xfrm>
              <a:off x="0" y="1635124"/>
              <a:ext cx="511175" cy="530225"/>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247" name="Shape 1247"/>
            <p:cNvSpPr/>
            <p:nvPr/>
          </p:nvSpPr>
          <p:spPr>
            <a:xfrm>
              <a:off x="0" y="2165349"/>
              <a:ext cx="511175" cy="533401"/>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248" name="Shape 1248"/>
            <p:cNvSpPr/>
            <p:nvPr/>
          </p:nvSpPr>
          <p:spPr>
            <a:xfrm>
              <a:off x="0" y="2698748"/>
              <a:ext cx="511175" cy="530227"/>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grpSp>
      <p:grpSp>
        <p:nvGrpSpPr>
          <p:cNvPr id="1252" name="Group 1252"/>
          <p:cNvGrpSpPr/>
          <p:nvPr/>
        </p:nvGrpSpPr>
        <p:grpSpPr>
          <a:xfrm>
            <a:off x="1787525" y="4032250"/>
            <a:ext cx="2139950" cy="1044575"/>
            <a:chOff x="0" y="0"/>
            <a:chExt cx="2139950" cy="1044575"/>
          </a:xfrm>
        </p:grpSpPr>
        <p:sp>
          <p:nvSpPr>
            <p:cNvPr id="1250" name="Shape 1250"/>
            <p:cNvSpPr/>
            <p:nvPr/>
          </p:nvSpPr>
          <p:spPr>
            <a:xfrm>
              <a:off x="0" y="0"/>
              <a:ext cx="2139950" cy="104457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251" name="Shape 1251"/>
            <p:cNvSpPr/>
            <p:nvPr/>
          </p:nvSpPr>
          <p:spPr>
            <a:xfrm>
              <a:off x="3175" y="287337"/>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Registers</a:t>
              </a:r>
            </a:p>
          </p:txBody>
        </p:sp>
      </p:grpSp>
      <p:sp>
        <p:nvSpPr>
          <p:cNvPr id="1253" name="Shape 1253"/>
          <p:cNvSpPr/>
          <p:nvPr/>
        </p:nvSpPr>
        <p:spPr>
          <a:xfrm>
            <a:off x="3432175" y="9134475"/>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254" name="Shape 1254"/>
          <p:cNvSpPr/>
          <p:nvPr/>
        </p:nvSpPr>
        <p:spPr>
          <a:xfrm>
            <a:off x="5591175" y="9134475"/>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255" name="Shape 1255"/>
          <p:cNvSpPr/>
          <p:nvPr/>
        </p:nvSpPr>
        <p:spPr>
          <a:xfrm>
            <a:off x="2924175" y="9134475"/>
            <a:ext cx="50800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grpSp>
        <p:nvGrpSpPr>
          <p:cNvPr id="1265" name="Group 1265"/>
          <p:cNvGrpSpPr/>
          <p:nvPr/>
        </p:nvGrpSpPr>
        <p:grpSpPr>
          <a:xfrm>
            <a:off x="2924174" y="9134475"/>
            <a:ext cx="4806951" cy="530225"/>
            <a:chOff x="0" y="0"/>
            <a:chExt cx="4806950" cy="530225"/>
          </a:xfrm>
        </p:grpSpPr>
        <p:grpSp>
          <p:nvGrpSpPr>
            <p:cNvPr id="1258" name="Group 1258"/>
            <p:cNvGrpSpPr/>
            <p:nvPr/>
          </p:nvGrpSpPr>
          <p:grpSpPr>
            <a:xfrm>
              <a:off x="511173" y="0"/>
              <a:ext cx="2136778" cy="530225"/>
              <a:chOff x="0" y="0"/>
              <a:chExt cx="2136776" cy="530225"/>
            </a:xfrm>
          </p:grpSpPr>
          <p:sp>
            <p:nvSpPr>
              <p:cNvPr id="1256" name="Shape 1256"/>
              <p:cNvSpPr/>
              <p:nvPr/>
            </p:nvSpPr>
            <p:spPr>
              <a:xfrm>
                <a:off x="0" y="0"/>
                <a:ext cx="2136777"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257" name="Shape 1257"/>
              <p:cNvSpPr/>
              <p:nvPr/>
            </p:nvSpPr>
            <p:spPr>
              <a:xfrm>
                <a:off x="1588" y="30162"/>
                <a:ext cx="21336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A</a:t>
                </a:r>
              </a:p>
            </p:txBody>
          </p:sp>
        </p:grpSp>
        <p:grpSp>
          <p:nvGrpSpPr>
            <p:cNvPr id="1261" name="Group 1261"/>
            <p:cNvGrpSpPr/>
            <p:nvPr/>
          </p:nvGrpSpPr>
          <p:grpSpPr>
            <a:xfrm>
              <a:off x="2667000" y="0"/>
              <a:ext cx="2139951" cy="530225"/>
              <a:chOff x="0" y="0"/>
              <a:chExt cx="2139949" cy="530225"/>
            </a:xfrm>
          </p:grpSpPr>
          <p:sp>
            <p:nvSpPr>
              <p:cNvPr id="1259" name="Shape 1259"/>
              <p:cNvSpPr/>
              <p:nvPr/>
            </p:nvSpPr>
            <p:spPr>
              <a:xfrm>
                <a:off x="0" y="0"/>
                <a:ext cx="2139950"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260" name="Shape 1260"/>
              <p:cNvSpPr/>
              <p:nvPr/>
            </p:nvSpPr>
            <p:spPr>
              <a:xfrm>
                <a:off x="3175" y="30162"/>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33</a:t>
                </a:r>
              </a:p>
            </p:txBody>
          </p:sp>
        </p:grpSp>
        <p:grpSp>
          <p:nvGrpSpPr>
            <p:cNvPr id="1264" name="Group 1264"/>
            <p:cNvGrpSpPr/>
            <p:nvPr/>
          </p:nvGrpSpPr>
          <p:grpSpPr>
            <a:xfrm>
              <a:off x="0" y="0"/>
              <a:ext cx="511175" cy="530225"/>
              <a:chOff x="0" y="0"/>
              <a:chExt cx="511174" cy="530225"/>
            </a:xfrm>
          </p:grpSpPr>
          <p:sp>
            <p:nvSpPr>
              <p:cNvPr id="1262" name="Shape 1262"/>
              <p:cNvSpPr/>
              <p:nvPr/>
            </p:nvSpPr>
            <p:spPr>
              <a:xfrm>
                <a:off x="0" y="0"/>
                <a:ext cx="511175"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263" name="Shape 1263"/>
              <p:cNvSpPr/>
              <p:nvPr/>
            </p:nvSpPr>
            <p:spPr>
              <a:xfrm>
                <a:off x="1587" y="30162"/>
                <a:ext cx="5080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1</a:t>
                </a:r>
              </a:p>
            </p:txBody>
          </p:sp>
        </p:grpSp>
      </p:grpSp>
      <p:grpSp>
        <p:nvGrpSpPr>
          <p:cNvPr id="1272" name="Group 1272"/>
          <p:cNvGrpSpPr/>
          <p:nvPr/>
        </p:nvGrpSpPr>
        <p:grpSpPr>
          <a:xfrm>
            <a:off x="1533524" y="9172575"/>
            <a:ext cx="1069977" cy="530225"/>
            <a:chOff x="0" y="0"/>
            <a:chExt cx="1069975" cy="530225"/>
          </a:xfrm>
        </p:grpSpPr>
        <p:grpSp>
          <p:nvGrpSpPr>
            <p:cNvPr id="1268" name="Group 1268"/>
            <p:cNvGrpSpPr/>
            <p:nvPr/>
          </p:nvGrpSpPr>
          <p:grpSpPr>
            <a:xfrm>
              <a:off x="0" y="0"/>
              <a:ext cx="511174" cy="530225"/>
              <a:chOff x="0" y="0"/>
              <a:chExt cx="511173" cy="530225"/>
            </a:xfrm>
          </p:grpSpPr>
          <p:sp>
            <p:nvSpPr>
              <p:cNvPr id="1266" name="Shape 1266"/>
              <p:cNvSpPr/>
              <p:nvPr/>
            </p:nvSpPr>
            <p:spPr>
              <a:xfrm>
                <a:off x="0" y="0"/>
                <a:ext cx="511174" cy="530225"/>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267" name="Shape 1267"/>
              <p:cNvSpPr/>
              <p:nvPr/>
            </p:nvSpPr>
            <p:spPr>
              <a:xfrm>
                <a:off x="1587" y="30162"/>
                <a:ext cx="5080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1</a:t>
                </a:r>
              </a:p>
            </p:txBody>
          </p:sp>
        </p:grpSp>
        <p:grpSp>
          <p:nvGrpSpPr>
            <p:cNvPr id="1271" name="Group 1271"/>
            <p:cNvGrpSpPr/>
            <p:nvPr/>
          </p:nvGrpSpPr>
          <p:grpSpPr>
            <a:xfrm>
              <a:off x="558801" y="0"/>
              <a:ext cx="511175" cy="530225"/>
              <a:chOff x="0" y="0"/>
              <a:chExt cx="511173" cy="530225"/>
            </a:xfrm>
          </p:grpSpPr>
          <p:sp>
            <p:nvSpPr>
              <p:cNvPr id="1269" name="Shape 1269"/>
              <p:cNvSpPr/>
              <p:nvPr/>
            </p:nvSpPr>
            <p:spPr>
              <a:xfrm>
                <a:off x="0" y="0"/>
                <a:ext cx="511174" cy="530225"/>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270" name="Shape 1270"/>
              <p:cNvSpPr/>
              <p:nvPr/>
            </p:nvSpPr>
            <p:spPr>
              <a:xfrm>
                <a:off x="1586" y="30162"/>
                <a:ext cx="5080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0</a:t>
                </a:r>
              </a:p>
            </p:txBody>
          </p:sp>
        </p:grpSp>
      </p:grpSp>
      <p:sp>
        <p:nvSpPr>
          <p:cNvPr id="1273" name="Shape 1273"/>
          <p:cNvSpPr/>
          <p:nvPr/>
        </p:nvSpPr>
        <p:spPr>
          <a:xfrm>
            <a:off x="838200" y="11163300"/>
            <a:ext cx="16154400" cy="23241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p>
            <a:pPr marL="800100" indent="-800100" algn="l">
              <a:spcBef>
                <a:spcPts val="600"/>
              </a:spcBef>
              <a:buSzPct val="120000"/>
              <a:buFont typeface="Lucida Grande"/>
              <a:buChar char="▪"/>
              <a:defRPr b="1">
                <a:latin typeface="+mn-lt"/>
                <a:ea typeface="+mn-ea"/>
                <a:cs typeface="+mn-cs"/>
                <a:sym typeface="Myriad Pro Condensed"/>
              </a:defRPr>
            </a:pPr>
            <a:r>
              <a:t>Load operation</a:t>
            </a:r>
          </a:p>
          <a:p>
            <a:pPr marL="1435100" lvl="2" indent="-635000" algn="l">
              <a:spcBef>
                <a:spcPts val="600"/>
              </a:spcBef>
              <a:buSzPct val="130000"/>
              <a:buChar char="-"/>
              <a:defRPr sz="4200" b="1">
                <a:latin typeface="+mn-lt"/>
                <a:ea typeface="+mn-ea"/>
                <a:cs typeface="+mn-cs"/>
                <a:sym typeface="Myriad Pro Condensed"/>
              </a:defRPr>
            </a:pPr>
            <a:r>
              <a:t>Serve cache miss if needed</a:t>
            </a:r>
          </a:p>
          <a:p>
            <a:pPr marL="1435100" lvl="2" indent="-635000" algn="l">
              <a:spcBef>
                <a:spcPts val="600"/>
              </a:spcBef>
              <a:buSzPct val="130000"/>
              <a:buChar char="-"/>
              <a:defRPr sz="4200" b="1">
                <a:latin typeface="+mn-lt"/>
                <a:ea typeface="+mn-ea"/>
                <a:cs typeface="+mn-cs"/>
                <a:sym typeface="Myriad Pro Condensed"/>
              </a:defRPr>
            </a:pPr>
            <a:r>
              <a:t>Mark data as part of read set</a:t>
            </a:r>
          </a:p>
        </p:txBody>
      </p:sp>
      <p:sp>
        <p:nvSpPr>
          <p:cNvPr id="1274" name="Shape 1274"/>
          <p:cNvSpPr/>
          <p:nvPr/>
        </p:nvSpPr>
        <p:spPr>
          <a:xfrm>
            <a:off x="4356100" y="9182100"/>
            <a:ext cx="444500" cy="5588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lvl1pPr algn="l">
              <a:spcBef>
                <a:spcPts val="1400"/>
              </a:spcBef>
              <a:defRPr sz="3200" b="1">
                <a:latin typeface="Myriad Pro"/>
                <a:ea typeface="Myriad Pro"/>
                <a:cs typeface="Myriad Pro"/>
                <a:sym typeface="Myriad Pro"/>
              </a:defRPr>
            </a:lvl1pPr>
          </a:lstStyle>
          <a:p>
            <a:r>
              <a:t>A</a:t>
            </a:r>
          </a:p>
        </p:txBody>
      </p:sp>
      <p:grpSp>
        <p:nvGrpSpPr>
          <p:cNvPr id="1281" name="Group 1281"/>
          <p:cNvGrpSpPr/>
          <p:nvPr/>
        </p:nvGrpSpPr>
        <p:grpSpPr>
          <a:xfrm>
            <a:off x="1536700" y="8623300"/>
            <a:ext cx="1069976" cy="533400"/>
            <a:chOff x="0" y="0"/>
            <a:chExt cx="1069975" cy="533400"/>
          </a:xfrm>
        </p:grpSpPr>
        <p:grpSp>
          <p:nvGrpSpPr>
            <p:cNvPr id="1277" name="Group 1277"/>
            <p:cNvGrpSpPr/>
            <p:nvPr/>
          </p:nvGrpSpPr>
          <p:grpSpPr>
            <a:xfrm>
              <a:off x="0" y="0"/>
              <a:ext cx="511174" cy="533400"/>
              <a:chOff x="0" y="0"/>
              <a:chExt cx="511173" cy="533400"/>
            </a:xfrm>
          </p:grpSpPr>
          <p:sp>
            <p:nvSpPr>
              <p:cNvPr id="1275" name="Shape 1275"/>
              <p:cNvSpPr/>
              <p:nvPr/>
            </p:nvSpPr>
            <p:spPr>
              <a:xfrm>
                <a:off x="0" y="0"/>
                <a:ext cx="511174"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276" name="Shape 1276"/>
              <p:cNvSpPr/>
              <p:nvPr/>
            </p:nvSpPr>
            <p:spPr>
              <a:xfrm>
                <a:off x="1587" y="31750"/>
                <a:ext cx="5080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0</a:t>
                </a:r>
              </a:p>
            </p:txBody>
          </p:sp>
        </p:grpSp>
        <p:grpSp>
          <p:nvGrpSpPr>
            <p:cNvPr id="1280" name="Group 1280"/>
            <p:cNvGrpSpPr/>
            <p:nvPr/>
          </p:nvGrpSpPr>
          <p:grpSpPr>
            <a:xfrm>
              <a:off x="558801" y="0"/>
              <a:ext cx="511175" cy="533400"/>
              <a:chOff x="0" y="0"/>
              <a:chExt cx="511173" cy="533400"/>
            </a:xfrm>
          </p:grpSpPr>
          <p:sp>
            <p:nvSpPr>
              <p:cNvPr id="1278" name="Shape 1278"/>
              <p:cNvSpPr/>
              <p:nvPr/>
            </p:nvSpPr>
            <p:spPr>
              <a:xfrm>
                <a:off x="0" y="0"/>
                <a:ext cx="511174"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279" name="Shape 1279"/>
              <p:cNvSpPr/>
              <p:nvPr/>
            </p:nvSpPr>
            <p:spPr>
              <a:xfrm>
                <a:off x="1586" y="31750"/>
                <a:ext cx="5080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0</a:t>
                </a:r>
              </a:p>
            </p:txBody>
          </p:sp>
        </p:grpSp>
      </p:grpSp>
      <p:grpSp>
        <p:nvGrpSpPr>
          <p:cNvPr id="1288" name="Group 1288"/>
          <p:cNvGrpSpPr/>
          <p:nvPr/>
        </p:nvGrpSpPr>
        <p:grpSpPr>
          <a:xfrm>
            <a:off x="1536700" y="9690100"/>
            <a:ext cx="1069976" cy="533400"/>
            <a:chOff x="0" y="0"/>
            <a:chExt cx="1069975" cy="533400"/>
          </a:xfrm>
        </p:grpSpPr>
        <p:grpSp>
          <p:nvGrpSpPr>
            <p:cNvPr id="1284" name="Group 1284"/>
            <p:cNvGrpSpPr/>
            <p:nvPr/>
          </p:nvGrpSpPr>
          <p:grpSpPr>
            <a:xfrm>
              <a:off x="0" y="0"/>
              <a:ext cx="511174" cy="533400"/>
              <a:chOff x="0" y="0"/>
              <a:chExt cx="511173" cy="533400"/>
            </a:xfrm>
          </p:grpSpPr>
          <p:sp>
            <p:nvSpPr>
              <p:cNvPr id="1282" name="Shape 1282"/>
              <p:cNvSpPr/>
              <p:nvPr/>
            </p:nvSpPr>
            <p:spPr>
              <a:xfrm>
                <a:off x="0" y="0"/>
                <a:ext cx="511174"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283" name="Shape 1283"/>
              <p:cNvSpPr/>
              <p:nvPr/>
            </p:nvSpPr>
            <p:spPr>
              <a:xfrm>
                <a:off x="1587" y="31750"/>
                <a:ext cx="5080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0</a:t>
                </a:r>
              </a:p>
            </p:txBody>
          </p:sp>
        </p:grpSp>
        <p:grpSp>
          <p:nvGrpSpPr>
            <p:cNvPr id="1287" name="Group 1287"/>
            <p:cNvGrpSpPr/>
            <p:nvPr/>
          </p:nvGrpSpPr>
          <p:grpSpPr>
            <a:xfrm>
              <a:off x="558801" y="0"/>
              <a:ext cx="511175" cy="533400"/>
              <a:chOff x="0" y="0"/>
              <a:chExt cx="511173" cy="533400"/>
            </a:xfrm>
          </p:grpSpPr>
          <p:sp>
            <p:nvSpPr>
              <p:cNvPr id="1285" name="Shape 1285"/>
              <p:cNvSpPr/>
              <p:nvPr/>
            </p:nvSpPr>
            <p:spPr>
              <a:xfrm>
                <a:off x="0" y="0"/>
                <a:ext cx="511174"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286" name="Shape 1286"/>
              <p:cNvSpPr/>
              <p:nvPr/>
            </p:nvSpPr>
            <p:spPr>
              <a:xfrm>
                <a:off x="1586" y="31750"/>
                <a:ext cx="5080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0</a:t>
                </a:r>
              </a:p>
            </p:txBody>
          </p:sp>
        </p:grpSp>
      </p:grpSp>
      <p:sp>
        <p:nvSpPr>
          <p:cNvPr id="1289" name="Shape 1289"/>
          <p:cNvSpPr/>
          <p:nvPr/>
        </p:nvSpPr>
        <p:spPr>
          <a:xfrm>
            <a:off x="3035300" y="9144000"/>
            <a:ext cx="444500" cy="5588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lvl1pPr algn="l">
              <a:spcBef>
                <a:spcPts val="1400"/>
              </a:spcBef>
              <a:defRPr sz="3200" b="1">
                <a:latin typeface="Myriad Pro"/>
                <a:ea typeface="Myriad Pro"/>
                <a:cs typeface="Myriad Pro"/>
                <a:sym typeface="Myriad Pro"/>
              </a:defRPr>
            </a:lvl1pPr>
          </a:lstStyle>
          <a:p>
            <a:r>
              <a:t>1</a:t>
            </a:r>
          </a:p>
        </p:txBody>
      </p:sp>
    </p:spTree>
  </p:cSld>
  <p:clrMapOvr>
    <a:masterClrMapping/>
  </p:clrMapOvr>
  <p:transition spd="slow"/>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1" name="Shape 1291"/>
          <p:cNvSpPr>
            <a:spLocks noGrp="1"/>
          </p:cNvSpPr>
          <p:nvPr>
            <p:ph type="body" idx="1"/>
          </p:nvPr>
        </p:nvSpPr>
        <p:spPr>
          <a:xfrm>
            <a:off x="9372600" y="3048000"/>
            <a:ext cx="8001000" cy="7880350"/>
          </a:xfrm>
          <a:prstGeom prst="rect">
            <a:avLst/>
          </a:prstGeom>
        </p:spPr>
        <p:txBody>
          <a:bodyPr/>
          <a:lstStyle/>
          <a:p>
            <a:pPr marL="767080" indent="-685800">
              <a:buClr>
                <a:srgbClr val="797BAA"/>
              </a:buClr>
              <a:buSzTx/>
              <a:buFont typeface="Wingdings"/>
              <a:buNone/>
              <a:defRPr sz="4000">
                <a:latin typeface="Consolas"/>
                <a:ea typeface="Consolas"/>
                <a:cs typeface="Consolas"/>
                <a:sym typeface="Consolas"/>
              </a:defRPr>
            </a:pPr>
            <a:r>
              <a:t>Xbegin</a:t>
            </a:r>
          </a:p>
          <a:p>
            <a:pPr marL="1567180" lvl="1" indent="-571500">
              <a:buClr>
                <a:srgbClr val="D84800"/>
              </a:buClr>
              <a:buSzTx/>
              <a:buFont typeface="Wingdings"/>
              <a:buNone/>
              <a:defRPr>
                <a:latin typeface="Consolas"/>
                <a:ea typeface="Consolas"/>
                <a:cs typeface="Consolas"/>
                <a:sym typeface="Consolas"/>
              </a:defRPr>
            </a:pPr>
            <a:r>
              <a:rPr sz="4000"/>
              <a:t>Load A</a:t>
            </a:r>
          </a:p>
          <a:p>
            <a:pPr marL="1567180" lvl="1" indent="-571500">
              <a:buClr>
                <a:srgbClr val="D84800"/>
              </a:buClr>
              <a:buSzTx/>
              <a:buFont typeface="Wingdings"/>
              <a:buNone/>
              <a:defRPr>
                <a:latin typeface="Consolas"/>
                <a:ea typeface="Consolas"/>
                <a:cs typeface="Consolas"/>
                <a:sym typeface="Consolas"/>
              </a:defRPr>
            </a:pPr>
            <a:r>
              <a:rPr sz="4000"/>
              <a:t>Load B</a:t>
            </a:r>
          </a:p>
          <a:p>
            <a:pPr marL="1567180" lvl="1" indent="-571500">
              <a:buClr>
                <a:srgbClr val="D84800"/>
              </a:buClr>
              <a:buSzTx/>
              <a:buFont typeface="Wingdings"/>
              <a:buNone/>
              <a:defRPr>
                <a:latin typeface="Consolas"/>
                <a:ea typeface="Consolas"/>
                <a:cs typeface="Consolas"/>
                <a:sym typeface="Consolas"/>
              </a:defRPr>
            </a:pPr>
            <a:r>
              <a:rPr sz="4000"/>
              <a:t>Store C ⇐ 5</a:t>
            </a:r>
          </a:p>
          <a:p>
            <a:pPr marL="767080" indent="-685800">
              <a:buClr>
                <a:srgbClr val="797BAA"/>
              </a:buClr>
              <a:buSzTx/>
              <a:buFont typeface="Wingdings"/>
              <a:buNone/>
              <a:defRPr sz="4000">
                <a:latin typeface="Consolas"/>
                <a:ea typeface="Consolas"/>
                <a:cs typeface="Consolas"/>
                <a:sym typeface="Consolas"/>
              </a:defRPr>
            </a:pPr>
            <a:r>
              <a:t>Xcommit</a:t>
            </a:r>
          </a:p>
        </p:txBody>
      </p:sp>
      <p:sp>
        <p:nvSpPr>
          <p:cNvPr id="1292" name="Shape 1292"/>
          <p:cNvSpPr/>
          <p:nvPr/>
        </p:nvSpPr>
        <p:spPr>
          <a:xfrm>
            <a:off x="12512675" y="4651375"/>
            <a:ext cx="762000" cy="469900"/>
          </a:xfrm>
          <a:prstGeom prst="leftArrow">
            <a:avLst>
              <a:gd name="adj1" fmla="val 44785"/>
              <a:gd name="adj2" fmla="val 71099"/>
            </a:avLst>
          </a:prstGeom>
          <a:solidFill>
            <a:srgbClr val="000000"/>
          </a:solidFill>
          <a:ln w="12700">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293" name="Shape 1293"/>
          <p:cNvSpPr/>
          <p:nvPr/>
        </p:nvSpPr>
        <p:spPr>
          <a:xfrm>
            <a:off x="762000" y="165100"/>
            <a:ext cx="15544800" cy="13970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b"/>
          <a:lstStyle>
            <a:lvl1pPr algn="l">
              <a:lnSpc>
                <a:spcPct val="80000"/>
              </a:lnSpc>
              <a:buClr>
                <a:srgbClr val="A21400"/>
              </a:buClr>
              <a:buFont typeface="Arial Rounded MT Bold"/>
              <a:defRPr sz="8400" b="1">
                <a:effectLst>
                  <a:outerShdw blurRad="12700" dist="25400" dir="2700000" rotWithShape="0">
                    <a:srgbClr val="CBCBCB"/>
                  </a:outerShdw>
                </a:effectLst>
                <a:uFill>
                  <a:solidFill>
                    <a:srgbClr val="000000"/>
                  </a:solidFill>
                </a:uFill>
                <a:latin typeface="+mn-lt"/>
                <a:ea typeface="+mn-ea"/>
                <a:cs typeface="+mn-cs"/>
                <a:sym typeface="Myriad Pro Condensed"/>
              </a:defRPr>
            </a:lvl1pPr>
          </a:lstStyle>
          <a:p>
            <a:r>
              <a:t>HTM transaction execution</a:t>
            </a:r>
          </a:p>
        </p:txBody>
      </p:sp>
      <p:grpSp>
        <p:nvGrpSpPr>
          <p:cNvPr id="1296" name="Group 1296"/>
          <p:cNvGrpSpPr/>
          <p:nvPr/>
        </p:nvGrpSpPr>
        <p:grpSpPr>
          <a:xfrm>
            <a:off x="762000" y="3203575"/>
            <a:ext cx="7439025" cy="3048000"/>
            <a:chOff x="0" y="0"/>
            <a:chExt cx="7439025" cy="3048000"/>
          </a:xfrm>
        </p:grpSpPr>
        <p:sp>
          <p:nvSpPr>
            <p:cNvPr id="1294" name="Shape 1294"/>
            <p:cNvSpPr/>
            <p:nvPr/>
          </p:nvSpPr>
          <p:spPr>
            <a:xfrm>
              <a:off x="0" y="0"/>
              <a:ext cx="7439025" cy="3048000"/>
            </a:xfrm>
            <a:prstGeom prst="roundRect">
              <a:avLst>
                <a:gd name="adj" fmla="val 8333"/>
              </a:avLst>
            </a:prstGeom>
            <a:noFill/>
            <a:ln w="25400" cap="flat">
              <a:solidFill>
                <a:srgbClr val="000000"/>
              </a:solidFill>
              <a:prstDash val="solid"/>
              <a:round/>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295" name="Shape 1295"/>
            <p:cNvSpPr/>
            <p:nvPr/>
          </p:nvSpPr>
          <p:spPr>
            <a:xfrm>
              <a:off x="150812" y="148731"/>
              <a:ext cx="7137401" cy="5715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38100" tIns="38100" rIns="38100" bIns="38100" numCol="1" anchor="t">
              <a:spAutoFit/>
            </a:bodyPr>
            <a:lstStyle>
              <a:lvl1pPr marL="103021" marR="103021" defTabSz="1828800">
                <a:buClr>
                  <a:srgbClr val="000000"/>
                </a:buClr>
                <a:buFont typeface="Verdana"/>
                <a:defRPr sz="3200" b="1">
                  <a:uFill>
                    <a:solidFill>
                      <a:srgbClr val="000000"/>
                    </a:solidFill>
                  </a:uFill>
                  <a:latin typeface="Verdana"/>
                  <a:ea typeface="Verdana"/>
                  <a:cs typeface="Verdana"/>
                  <a:sym typeface="Verdana"/>
                </a:defRPr>
              </a:lvl1pPr>
            </a:lstStyle>
            <a:p>
              <a:r>
                <a:t>CPU</a:t>
              </a:r>
            </a:p>
          </p:txBody>
        </p:sp>
      </p:grpSp>
      <p:grpSp>
        <p:nvGrpSpPr>
          <p:cNvPr id="1299" name="Group 1299"/>
          <p:cNvGrpSpPr/>
          <p:nvPr/>
        </p:nvGrpSpPr>
        <p:grpSpPr>
          <a:xfrm>
            <a:off x="762000" y="6553200"/>
            <a:ext cx="7439025" cy="4498975"/>
            <a:chOff x="0" y="0"/>
            <a:chExt cx="7439025" cy="4498975"/>
          </a:xfrm>
        </p:grpSpPr>
        <p:sp>
          <p:nvSpPr>
            <p:cNvPr id="1297" name="Shape 1297"/>
            <p:cNvSpPr/>
            <p:nvPr/>
          </p:nvSpPr>
          <p:spPr>
            <a:xfrm>
              <a:off x="0" y="0"/>
              <a:ext cx="7439025" cy="4498975"/>
            </a:xfrm>
            <a:prstGeom prst="roundRect">
              <a:avLst>
                <a:gd name="adj" fmla="val 8333"/>
              </a:avLst>
            </a:prstGeom>
            <a:noFill/>
            <a:ln w="25400" cap="flat">
              <a:solidFill>
                <a:srgbClr val="000000"/>
              </a:solidFill>
              <a:prstDash val="solid"/>
              <a:round/>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298" name="Shape 1298"/>
            <p:cNvSpPr/>
            <p:nvPr/>
          </p:nvSpPr>
          <p:spPr>
            <a:xfrm>
              <a:off x="214312" y="219533"/>
              <a:ext cx="7010401" cy="5715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38100" tIns="38100" rIns="38100" bIns="38100" numCol="1" anchor="t">
              <a:spAutoFit/>
            </a:bodyPr>
            <a:lstStyle>
              <a:lvl1pPr marL="101281" marR="101281" defTabSz="1828800">
                <a:buClr>
                  <a:srgbClr val="000000"/>
                </a:buClr>
                <a:buFont typeface="Verdana"/>
                <a:defRPr sz="3200" b="1">
                  <a:uFill>
                    <a:solidFill>
                      <a:srgbClr val="000000"/>
                    </a:solidFill>
                  </a:uFill>
                  <a:latin typeface="Verdana"/>
                  <a:ea typeface="Verdana"/>
                  <a:cs typeface="Verdana"/>
                  <a:sym typeface="Verdana"/>
                </a:defRPr>
              </a:lvl1pPr>
            </a:lstStyle>
            <a:p>
              <a:r>
                <a:t>Cache</a:t>
              </a:r>
            </a:p>
          </p:txBody>
        </p:sp>
      </p:grpSp>
      <p:grpSp>
        <p:nvGrpSpPr>
          <p:cNvPr id="1302" name="Group 1302"/>
          <p:cNvGrpSpPr/>
          <p:nvPr/>
        </p:nvGrpSpPr>
        <p:grpSpPr>
          <a:xfrm>
            <a:off x="4791075" y="4032250"/>
            <a:ext cx="2139950" cy="1044575"/>
            <a:chOff x="0" y="0"/>
            <a:chExt cx="2139950" cy="1044575"/>
          </a:xfrm>
        </p:grpSpPr>
        <p:sp>
          <p:nvSpPr>
            <p:cNvPr id="1300" name="Shape 1300"/>
            <p:cNvSpPr/>
            <p:nvPr/>
          </p:nvSpPr>
          <p:spPr>
            <a:xfrm>
              <a:off x="0" y="0"/>
              <a:ext cx="2139950" cy="104457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301" name="Shape 1301"/>
            <p:cNvSpPr/>
            <p:nvPr/>
          </p:nvSpPr>
          <p:spPr>
            <a:xfrm>
              <a:off x="3175" y="287337"/>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ALUs</a:t>
              </a:r>
            </a:p>
          </p:txBody>
        </p:sp>
      </p:grpSp>
      <p:grpSp>
        <p:nvGrpSpPr>
          <p:cNvPr id="1307" name="Group 1307"/>
          <p:cNvGrpSpPr/>
          <p:nvPr/>
        </p:nvGrpSpPr>
        <p:grpSpPr>
          <a:xfrm>
            <a:off x="2092325" y="4286250"/>
            <a:ext cx="3987801" cy="1793876"/>
            <a:chOff x="0" y="0"/>
            <a:chExt cx="3987800" cy="1793874"/>
          </a:xfrm>
        </p:grpSpPr>
        <p:sp>
          <p:nvSpPr>
            <p:cNvPr id="1303" name="Shape 1303"/>
            <p:cNvSpPr/>
            <p:nvPr/>
          </p:nvSpPr>
          <p:spPr>
            <a:xfrm>
              <a:off x="0" y="0"/>
              <a:ext cx="2139950" cy="1041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grpSp>
          <p:nvGrpSpPr>
            <p:cNvPr id="1306" name="Group 1306"/>
            <p:cNvGrpSpPr/>
            <p:nvPr/>
          </p:nvGrpSpPr>
          <p:grpSpPr>
            <a:xfrm>
              <a:off x="1038225" y="1292225"/>
              <a:ext cx="2949576" cy="501650"/>
              <a:chOff x="0" y="0"/>
              <a:chExt cx="2949575" cy="501649"/>
            </a:xfrm>
          </p:grpSpPr>
          <p:sp>
            <p:nvSpPr>
              <p:cNvPr id="1304" name="Shape 1304"/>
              <p:cNvSpPr/>
              <p:nvPr/>
            </p:nvSpPr>
            <p:spPr>
              <a:xfrm>
                <a:off x="0" y="0"/>
                <a:ext cx="2949576" cy="50165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305" name="Shape 1305"/>
              <p:cNvSpPr/>
              <p:nvPr/>
            </p:nvSpPr>
            <p:spPr>
              <a:xfrm>
                <a:off x="1587" y="15873"/>
                <a:ext cx="29464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TM State</a:t>
                </a:r>
              </a:p>
            </p:txBody>
          </p:sp>
        </p:grpSp>
      </p:grpSp>
      <p:grpSp>
        <p:nvGrpSpPr>
          <p:cNvPr id="1310" name="Group 1310"/>
          <p:cNvGrpSpPr/>
          <p:nvPr/>
        </p:nvGrpSpPr>
        <p:grpSpPr>
          <a:xfrm>
            <a:off x="3432175" y="7499350"/>
            <a:ext cx="2139950" cy="530225"/>
            <a:chOff x="0" y="0"/>
            <a:chExt cx="2139950" cy="530225"/>
          </a:xfrm>
        </p:grpSpPr>
        <p:sp>
          <p:nvSpPr>
            <p:cNvPr id="1308" name="Shape 1308"/>
            <p:cNvSpPr/>
            <p:nvPr/>
          </p:nvSpPr>
          <p:spPr>
            <a:xfrm>
              <a:off x="0" y="0"/>
              <a:ext cx="2139950"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309" name="Shape 1309"/>
            <p:cNvSpPr/>
            <p:nvPr/>
          </p:nvSpPr>
          <p:spPr>
            <a:xfrm>
              <a:off x="3175" y="30162"/>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Tag</a:t>
              </a:r>
            </a:p>
          </p:txBody>
        </p:sp>
      </p:grpSp>
      <p:grpSp>
        <p:nvGrpSpPr>
          <p:cNvPr id="1313" name="Group 1313"/>
          <p:cNvGrpSpPr/>
          <p:nvPr/>
        </p:nvGrpSpPr>
        <p:grpSpPr>
          <a:xfrm>
            <a:off x="5591175" y="7499350"/>
            <a:ext cx="2139950" cy="530225"/>
            <a:chOff x="0" y="0"/>
            <a:chExt cx="2139950" cy="530225"/>
          </a:xfrm>
        </p:grpSpPr>
        <p:sp>
          <p:nvSpPr>
            <p:cNvPr id="1311" name="Shape 1311"/>
            <p:cNvSpPr/>
            <p:nvPr/>
          </p:nvSpPr>
          <p:spPr>
            <a:xfrm>
              <a:off x="0" y="0"/>
              <a:ext cx="2139950"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312" name="Shape 1312"/>
            <p:cNvSpPr/>
            <p:nvPr/>
          </p:nvSpPr>
          <p:spPr>
            <a:xfrm>
              <a:off x="3175" y="30162"/>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Data</a:t>
              </a:r>
            </a:p>
          </p:txBody>
        </p:sp>
      </p:grpSp>
      <p:grpSp>
        <p:nvGrpSpPr>
          <p:cNvPr id="1316" name="Group 1316"/>
          <p:cNvGrpSpPr/>
          <p:nvPr/>
        </p:nvGrpSpPr>
        <p:grpSpPr>
          <a:xfrm>
            <a:off x="2924175" y="7499350"/>
            <a:ext cx="508000" cy="530225"/>
            <a:chOff x="0" y="0"/>
            <a:chExt cx="508000" cy="530225"/>
          </a:xfrm>
        </p:grpSpPr>
        <p:sp>
          <p:nvSpPr>
            <p:cNvPr id="1314" name="Shape 1314"/>
            <p:cNvSpPr/>
            <p:nvPr/>
          </p:nvSpPr>
          <p:spPr>
            <a:xfrm>
              <a:off x="0" y="0"/>
              <a:ext cx="508000"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315" name="Shape 1315"/>
            <p:cNvSpPr/>
            <p:nvPr/>
          </p:nvSpPr>
          <p:spPr>
            <a:xfrm>
              <a:off x="0" y="30162"/>
              <a:ext cx="5080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V</a:t>
              </a:r>
            </a:p>
          </p:txBody>
        </p:sp>
      </p:grpSp>
      <p:sp>
        <p:nvSpPr>
          <p:cNvPr id="1317" name="Shape 1317"/>
          <p:cNvSpPr/>
          <p:nvPr/>
        </p:nvSpPr>
        <p:spPr>
          <a:xfrm>
            <a:off x="3432175" y="8067675"/>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318" name="Shape 1318"/>
          <p:cNvSpPr/>
          <p:nvPr/>
        </p:nvSpPr>
        <p:spPr>
          <a:xfrm>
            <a:off x="5591175" y="8067675"/>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319" name="Shape 1319"/>
          <p:cNvSpPr/>
          <p:nvPr/>
        </p:nvSpPr>
        <p:spPr>
          <a:xfrm>
            <a:off x="2924175" y="8067675"/>
            <a:ext cx="50800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grpSp>
        <p:nvGrpSpPr>
          <p:cNvPr id="1322" name="Group 1322"/>
          <p:cNvGrpSpPr/>
          <p:nvPr/>
        </p:nvGrpSpPr>
        <p:grpSpPr>
          <a:xfrm>
            <a:off x="3432175" y="8601075"/>
            <a:ext cx="2139950" cy="533400"/>
            <a:chOff x="0" y="0"/>
            <a:chExt cx="2139950" cy="533400"/>
          </a:xfrm>
        </p:grpSpPr>
        <p:sp>
          <p:nvSpPr>
            <p:cNvPr id="1320" name="Shape 1320"/>
            <p:cNvSpPr/>
            <p:nvPr/>
          </p:nvSpPr>
          <p:spPr>
            <a:xfrm>
              <a:off x="0" y="0"/>
              <a:ext cx="2139950" cy="533400"/>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321" name="Shape 1321"/>
            <p:cNvSpPr/>
            <p:nvPr/>
          </p:nvSpPr>
          <p:spPr>
            <a:xfrm>
              <a:off x="3175" y="31750"/>
              <a:ext cx="2133600"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C</a:t>
              </a:r>
            </a:p>
          </p:txBody>
        </p:sp>
      </p:grpSp>
      <p:grpSp>
        <p:nvGrpSpPr>
          <p:cNvPr id="1325" name="Group 1325"/>
          <p:cNvGrpSpPr/>
          <p:nvPr/>
        </p:nvGrpSpPr>
        <p:grpSpPr>
          <a:xfrm>
            <a:off x="5591175" y="8601075"/>
            <a:ext cx="2139950" cy="533400"/>
            <a:chOff x="0" y="0"/>
            <a:chExt cx="2139950" cy="533400"/>
          </a:xfrm>
        </p:grpSpPr>
        <p:sp>
          <p:nvSpPr>
            <p:cNvPr id="1323" name="Shape 1323"/>
            <p:cNvSpPr/>
            <p:nvPr/>
          </p:nvSpPr>
          <p:spPr>
            <a:xfrm>
              <a:off x="0" y="0"/>
              <a:ext cx="2139950" cy="533400"/>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324" name="Shape 1324"/>
            <p:cNvSpPr/>
            <p:nvPr/>
          </p:nvSpPr>
          <p:spPr>
            <a:xfrm>
              <a:off x="3175" y="31750"/>
              <a:ext cx="2133600"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9</a:t>
              </a:r>
            </a:p>
          </p:txBody>
        </p:sp>
      </p:grpSp>
      <p:grpSp>
        <p:nvGrpSpPr>
          <p:cNvPr id="1328" name="Group 1328"/>
          <p:cNvGrpSpPr/>
          <p:nvPr/>
        </p:nvGrpSpPr>
        <p:grpSpPr>
          <a:xfrm>
            <a:off x="2924175" y="8601075"/>
            <a:ext cx="508000" cy="533400"/>
            <a:chOff x="0" y="0"/>
            <a:chExt cx="508000" cy="533400"/>
          </a:xfrm>
        </p:grpSpPr>
        <p:sp>
          <p:nvSpPr>
            <p:cNvPr id="1326" name="Shape 1326"/>
            <p:cNvSpPr/>
            <p:nvPr/>
          </p:nvSpPr>
          <p:spPr>
            <a:xfrm>
              <a:off x="0" y="0"/>
              <a:ext cx="508000" cy="533400"/>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327" name="Shape 1327"/>
            <p:cNvSpPr/>
            <p:nvPr/>
          </p:nvSpPr>
          <p:spPr>
            <a:xfrm>
              <a:off x="0" y="31750"/>
              <a:ext cx="508000"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1</a:t>
              </a:r>
            </a:p>
          </p:txBody>
        </p:sp>
      </p:grpSp>
      <p:sp>
        <p:nvSpPr>
          <p:cNvPr id="1329" name="Shape 1329"/>
          <p:cNvSpPr/>
          <p:nvPr/>
        </p:nvSpPr>
        <p:spPr>
          <a:xfrm>
            <a:off x="3432175" y="9134475"/>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330" name="Shape 1330"/>
          <p:cNvSpPr/>
          <p:nvPr/>
        </p:nvSpPr>
        <p:spPr>
          <a:xfrm>
            <a:off x="5591175" y="9134475"/>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331" name="Shape 1331"/>
          <p:cNvSpPr/>
          <p:nvPr/>
        </p:nvSpPr>
        <p:spPr>
          <a:xfrm>
            <a:off x="2924175" y="9134475"/>
            <a:ext cx="50800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332" name="Shape 1332"/>
          <p:cNvSpPr/>
          <p:nvPr/>
        </p:nvSpPr>
        <p:spPr>
          <a:xfrm>
            <a:off x="3432175" y="9664700"/>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333" name="Shape 1333"/>
          <p:cNvSpPr/>
          <p:nvPr/>
        </p:nvSpPr>
        <p:spPr>
          <a:xfrm>
            <a:off x="5591175" y="9664700"/>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334" name="Shape 1334"/>
          <p:cNvSpPr/>
          <p:nvPr/>
        </p:nvSpPr>
        <p:spPr>
          <a:xfrm>
            <a:off x="2924175" y="9664700"/>
            <a:ext cx="50800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335" name="Shape 1335"/>
          <p:cNvSpPr/>
          <p:nvPr/>
        </p:nvSpPr>
        <p:spPr>
          <a:xfrm>
            <a:off x="3432175" y="10198100"/>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336" name="Shape 1336"/>
          <p:cNvSpPr/>
          <p:nvPr/>
        </p:nvSpPr>
        <p:spPr>
          <a:xfrm>
            <a:off x="5591175" y="10198100"/>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337" name="Shape 1337"/>
          <p:cNvSpPr/>
          <p:nvPr/>
        </p:nvSpPr>
        <p:spPr>
          <a:xfrm>
            <a:off x="2924175" y="10198100"/>
            <a:ext cx="50800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grpSp>
        <p:nvGrpSpPr>
          <p:cNvPr id="1354" name="Group 1354"/>
          <p:cNvGrpSpPr/>
          <p:nvPr/>
        </p:nvGrpSpPr>
        <p:grpSpPr>
          <a:xfrm>
            <a:off x="1533524" y="7499350"/>
            <a:ext cx="1069976" cy="3228975"/>
            <a:chOff x="0" y="0"/>
            <a:chExt cx="1069974" cy="3228974"/>
          </a:xfrm>
        </p:grpSpPr>
        <p:grpSp>
          <p:nvGrpSpPr>
            <p:cNvPr id="1340" name="Group 1340"/>
            <p:cNvGrpSpPr/>
            <p:nvPr/>
          </p:nvGrpSpPr>
          <p:grpSpPr>
            <a:xfrm>
              <a:off x="558800" y="0"/>
              <a:ext cx="511175" cy="530227"/>
              <a:chOff x="0" y="0"/>
              <a:chExt cx="511174" cy="530226"/>
            </a:xfrm>
          </p:grpSpPr>
          <p:sp>
            <p:nvSpPr>
              <p:cNvPr id="1338" name="Shape 1338"/>
              <p:cNvSpPr/>
              <p:nvPr/>
            </p:nvSpPr>
            <p:spPr>
              <a:xfrm>
                <a:off x="0" y="0"/>
                <a:ext cx="511175" cy="530227"/>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339" name="Shape 1339"/>
              <p:cNvSpPr/>
              <p:nvPr/>
            </p:nvSpPr>
            <p:spPr>
              <a:xfrm>
                <a:off x="1587" y="30163"/>
                <a:ext cx="5080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W</a:t>
                </a:r>
              </a:p>
            </p:txBody>
          </p:sp>
        </p:grpSp>
        <p:sp>
          <p:nvSpPr>
            <p:cNvPr id="1341" name="Shape 1341"/>
            <p:cNvSpPr/>
            <p:nvPr/>
          </p:nvSpPr>
          <p:spPr>
            <a:xfrm>
              <a:off x="558800" y="571500"/>
              <a:ext cx="511175" cy="530228"/>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342" name="Shape 1342"/>
            <p:cNvSpPr/>
            <p:nvPr/>
          </p:nvSpPr>
          <p:spPr>
            <a:xfrm>
              <a:off x="558800" y="1101725"/>
              <a:ext cx="511175"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343" name="Shape 1343"/>
            <p:cNvSpPr/>
            <p:nvPr/>
          </p:nvSpPr>
          <p:spPr>
            <a:xfrm>
              <a:off x="558800" y="1635124"/>
              <a:ext cx="511175" cy="530225"/>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344" name="Shape 1344"/>
            <p:cNvSpPr/>
            <p:nvPr/>
          </p:nvSpPr>
          <p:spPr>
            <a:xfrm>
              <a:off x="558800" y="2165349"/>
              <a:ext cx="511175" cy="533401"/>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345" name="Shape 1345"/>
            <p:cNvSpPr/>
            <p:nvPr/>
          </p:nvSpPr>
          <p:spPr>
            <a:xfrm>
              <a:off x="558800" y="2698748"/>
              <a:ext cx="511175" cy="530227"/>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grpSp>
          <p:nvGrpSpPr>
            <p:cNvPr id="1348" name="Group 1348"/>
            <p:cNvGrpSpPr/>
            <p:nvPr/>
          </p:nvGrpSpPr>
          <p:grpSpPr>
            <a:xfrm>
              <a:off x="0" y="0"/>
              <a:ext cx="511175" cy="530227"/>
              <a:chOff x="0" y="0"/>
              <a:chExt cx="511174" cy="530226"/>
            </a:xfrm>
          </p:grpSpPr>
          <p:sp>
            <p:nvSpPr>
              <p:cNvPr id="1346" name="Shape 1346"/>
              <p:cNvSpPr/>
              <p:nvPr/>
            </p:nvSpPr>
            <p:spPr>
              <a:xfrm>
                <a:off x="0" y="0"/>
                <a:ext cx="511175" cy="530227"/>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347" name="Shape 1347"/>
              <p:cNvSpPr/>
              <p:nvPr/>
            </p:nvSpPr>
            <p:spPr>
              <a:xfrm>
                <a:off x="1586" y="30163"/>
                <a:ext cx="5080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R</a:t>
                </a:r>
              </a:p>
            </p:txBody>
          </p:sp>
        </p:grpSp>
        <p:sp>
          <p:nvSpPr>
            <p:cNvPr id="1349" name="Shape 1349"/>
            <p:cNvSpPr/>
            <p:nvPr/>
          </p:nvSpPr>
          <p:spPr>
            <a:xfrm>
              <a:off x="0" y="571500"/>
              <a:ext cx="511175" cy="530228"/>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350" name="Shape 1350"/>
            <p:cNvSpPr/>
            <p:nvPr/>
          </p:nvSpPr>
          <p:spPr>
            <a:xfrm>
              <a:off x="0" y="1101725"/>
              <a:ext cx="511175"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351" name="Shape 1351"/>
            <p:cNvSpPr/>
            <p:nvPr/>
          </p:nvSpPr>
          <p:spPr>
            <a:xfrm>
              <a:off x="0" y="1635124"/>
              <a:ext cx="511175" cy="530225"/>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352" name="Shape 1352"/>
            <p:cNvSpPr/>
            <p:nvPr/>
          </p:nvSpPr>
          <p:spPr>
            <a:xfrm>
              <a:off x="0" y="2165349"/>
              <a:ext cx="511175" cy="533401"/>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353" name="Shape 1353"/>
            <p:cNvSpPr/>
            <p:nvPr/>
          </p:nvSpPr>
          <p:spPr>
            <a:xfrm>
              <a:off x="0" y="2698748"/>
              <a:ext cx="511175" cy="530227"/>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grpSp>
      <p:grpSp>
        <p:nvGrpSpPr>
          <p:cNvPr id="1357" name="Group 1357"/>
          <p:cNvGrpSpPr/>
          <p:nvPr/>
        </p:nvGrpSpPr>
        <p:grpSpPr>
          <a:xfrm>
            <a:off x="1787525" y="4032250"/>
            <a:ext cx="2139950" cy="1044575"/>
            <a:chOff x="0" y="0"/>
            <a:chExt cx="2139950" cy="1044575"/>
          </a:xfrm>
        </p:grpSpPr>
        <p:sp>
          <p:nvSpPr>
            <p:cNvPr id="1355" name="Shape 1355"/>
            <p:cNvSpPr/>
            <p:nvPr/>
          </p:nvSpPr>
          <p:spPr>
            <a:xfrm>
              <a:off x="0" y="0"/>
              <a:ext cx="2139950" cy="104457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356" name="Shape 1356"/>
            <p:cNvSpPr/>
            <p:nvPr/>
          </p:nvSpPr>
          <p:spPr>
            <a:xfrm>
              <a:off x="3175" y="287337"/>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Registers</a:t>
              </a:r>
            </a:p>
          </p:txBody>
        </p:sp>
      </p:grpSp>
      <p:sp>
        <p:nvSpPr>
          <p:cNvPr id="1358" name="Shape 1358"/>
          <p:cNvSpPr/>
          <p:nvPr/>
        </p:nvSpPr>
        <p:spPr>
          <a:xfrm>
            <a:off x="3432175" y="9134475"/>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359" name="Shape 1359"/>
          <p:cNvSpPr/>
          <p:nvPr/>
        </p:nvSpPr>
        <p:spPr>
          <a:xfrm>
            <a:off x="5591175" y="9134475"/>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360" name="Shape 1360"/>
          <p:cNvSpPr/>
          <p:nvPr/>
        </p:nvSpPr>
        <p:spPr>
          <a:xfrm>
            <a:off x="2924175" y="9134475"/>
            <a:ext cx="50800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grpSp>
        <p:nvGrpSpPr>
          <p:cNvPr id="1370" name="Group 1370"/>
          <p:cNvGrpSpPr/>
          <p:nvPr/>
        </p:nvGrpSpPr>
        <p:grpSpPr>
          <a:xfrm>
            <a:off x="2924174" y="9134475"/>
            <a:ext cx="4806951" cy="530225"/>
            <a:chOff x="0" y="0"/>
            <a:chExt cx="4806950" cy="530225"/>
          </a:xfrm>
        </p:grpSpPr>
        <p:grpSp>
          <p:nvGrpSpPr>
            <p:cNvPr id="1363" name="Group 1363"/>
            <p:cNvGrpSpPr/>
            <p:nvPr/>
          </p:nvGrpSpPr>
          <p:grpSpPr>
            <a:xfrm>
              <a:off x="511173" y="0"/>
              <a:ext cx="2136778" cy="530225"/>
              <a:chOff x="0" y="0"/>
              <a:chExt cx="2136776" cy="530225"/>
            </a:xfrm>
          </p:grpSpPr>
          <p:sp>
            <p:nvSpPr>
              <p:cNvPr id="1361" name="Shape 1361"/>
              <p:cNvSpPr/>
              <p:nvPr/>
            </p:nvSpPr>
            <p:spPr>
              <a:xfrm>
                <a:off x="0" y="0"/>
                <a:ext cx="2136777"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362" name="Shape 1362"/>
              <p:cNvSpPr/>
              <p:nvPr/>
            </p:nvSpPr>
            <p:spPr>
              <a:xfrm>
                <a:off x="1588" y="30162"/>
                <a:ext cx="21336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A</a:t>
                </a:r>
              </a:p>
            </p:txBody>
          </p:sp>
        </p:grpSp>
        <p:grpSp>
          <p:nvGrpSpPr>
            <p:cNvPr id="1366" name="Group 1366"/>
            <p:cNvGrpSpPr/>
            <p:nvPr/>
          </p:nvGrpSpPr>
          <p:grpSpPr>
            <a:xfrm>
              <a:off x="2667000" y="0"/>
              <a:ext cx="2139951" cy="530225"/>
              <a:chOff x="0" y="0"/>
              <a:chExt cx="2139949" cy="530225"/>
            </a:xfrm>
          </p:grpSpPr>
          <p:sp>
            <p:nvSpPr>
              <p:cNvPr id="1364" name="Shape 1364"/>
              <p:cNvSpPr/>
              <p:nvPr/>
            </p:nvSpPr>
            <p:spPr>
              <a:xfrm>
                <a:off x="0" y="0"/>
                <a:ext cx="2139950"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365" name="Shape 1365"/>
              <p:cNvSpPr/>
              <p:nvPr/>
            </p:nvSpPr>
            <p:spPr>
              <a:xfrm>
                <a:off x="3175" y="30162"/>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33</a:t>
                </a:r>
              </a:p>
            </p:txBody>
          </p:sp>
        </p:grpSp>
        <p:grpSp>
          <p:nvGrpSpPr>
            <p:cNvPr id="1369" name="Group 1369"/>
            <p:cNvGrpSpPr/>
            <p:nvPr/>
          </p:nvGrpSpPr>
          <p:grpSpPr>
            <a:xfrm>
              <a:off x="0" y="0"/>
              <a:ext cx="511175" cy="530225"/>
              <a:chOff x="0" y="0"/>
              <a:chExt cx="511174" cy="530225"/>
            </a:xfrm>
          </p:grpSpPr>
          <p:sp>
            <p:nvSpPr>
              <p:cNvPr id="1367" name="Shape 1367"/>
              <p:cNvSpPr/>
              <p:nvPr/>
            </p:nvSpPr>
            <p:spPr>
              <a:xfrm>
                <a:off x="0" y="0"/>
                <a:ext cx="511175"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368" name="Shape 1368"/>
              <p:cNvSpPr/>
              <p:nvPr/>
            </p:nvSpPr>
            <p:spPr>
              <a:xfrm>
                <a:off x="1587" y="30162"/>
                <a:ext cx="5080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1</a:t>
                </a:r>
              </a:p>
            </p:txBody>
          </p:sp>
        </p:grpSp>
      </p:grpSp>
      <p:grpSp>
        <p:nvGrpSpPr>
          <p:cNvPr id="1377" name="Group 1377"/>
          <p:cNvGrpSpPr/>
          <p:nvPr/>
        </p:nvGrpSpPr>
        <p:grpSpPr>
          <a:xfrm>
            <a:off x="1533524" y="9172575"/>
            <a:ext cx="1069977" cy="530225"/>
            <a:chOff x="0" y="0"/>
            <a:chExt cx="1069975" cy="530225"/>
          </a:xfrm>
        </p:grpSpPr>
        <p:grpSp>
          <p:nvGrpSpPr>
            <p:cNvPr id="1373" name="Group 1373"/>
            <p:cNvGrpSpPr/>
            <p:nvPr/>
          </p:nvGrpSpPr>
          <p:grpSpPr>
            <a:xfrm>
              <a:off x="0" y="0"/>
              <a:ext cx="511174" cy="530225"/>
              <a:chOff x="0" y="0"/>
              <a:chExt cx="511173" cy="530225"/>
            </a:xfrm>
          </p:grpSpPr>
          <p:sp>
            <p:nvSpPr>
              <p:cNvPr id="1371" name="Shape 1371"/>
              <p:cNvSpPr/>
              <p:nvPr/>
            </p:nvSpPr>
            <p:spPr>
              <a:xfrm>
                <a:off x="0" y="0"/>
                <a:ext cx="511174" cy="530225"/>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372" name="Shape 1372"/>
              <p:cNvSpPr/>
              <p:nvPr/>
            </p:nvSpPr>
            <p:spPr>
              <a:xfrm>
                <a:off x="1587" y="30162"/>
                <a:ext cx="5080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1</a:t>
                </a:r>
              </a:p>
            </p:txBody>
          </p:sp>
        </p:grpSp>
        <p:grpSp>
          <p:nvGrpSpPr>
            <p:cNvPr id="1376" name="Group 1376"/>
            <p:cNvGrpSpPr/>
            <p:nvPr/>
          </p:nvGrpSpPr>
          <p:grpSpPr>
            <a:xfrm>
              <a:off x="558801" y="0"/>
              <a:ext cx="511175" cy="530225"/>
              <a:chOff x="0" y="0"/>
              <a:chExt cx="511173" cy="530225"/>
            </a:xfrm>
          </p:grpSpPr>
          <p:sp>
            <p:nvSpPr>
              <p:cNvPr id="1374" name="Shape 1374"/>
              <p:cNvSpPr/>
              <p:nvPr/>
            </p:nvSpPr>
            <p:spPr>
              <a:xfrm>
                <a:off x="0" y="0"/>
                <a:ext cx="511174" cy="530225"/>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375" name="Shape 1375"/>
              <p:cNvSpPr/>
              <p:nvPr/>
            </p:nvSpPr>
            <p:spPr>
              <a:xfrm>
                <a:off x="1586" y="30162"/>
                <a:ext cx="5080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0</a:t>
                </a:r>
              </a:p>
            </p:txBody>
          </p:sp>
        </p:grpSp>
      </p:grpSp>
      <p:sp>
        <p:nvSpPr>
          <p:cNvPr id="1378" name="Shape 1378"/>
          <p:cNvSpPr/>
          <p:nvPr/>
        </p:nvSpPr>
        <p:spPr>
          <a:xfrm>
            <a:off x="838200" y="11163300"/>
            <a:ext cx="16154400" cy="23241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p>
            <a:pPr marL="800100" indent="-800100" algn="l">
              <a:spcBef>
                <a:spcPts val="600"/>
              </a:spcBef>
              <a:buSzPct val="120000"/>
              <a:buFont typeface="Lucida Grande"/>
              <a:buChar char="▪"/>
              <a:defRPr b="1">
                <a:latin typeface="+mn-lt"/>
                <a:ea typeface="+mn-ea"/>
                <a:cs typeface="+mn-cs"/>
                <a:sym typeface="Myriad Pro Condensed"/>
              </a:defRPr>
            </a:pPr>
            <a:r>
              <a:t>Load operation</a:t>
            </a:r>
          </a:p>
          <a:p>
            <a:pPr marL="1435100" lvl="2" indent="-635000" algn="l">
              <a:spcBef>
                <a:spcPts val="600"/>
              </a:spcBef>
              <a:buSzPct val="130000"/>
              <a:buChar char="-"/>
              <a:defRPr sz="4200" b="1">
                <a:latin typeface="+mn-lt"/>
                <a:ea typeface="+mn-ea"/>
                <a:cs typeface="+mn-cs"/>
                <a:sym typeface="Myriad Pro Condensed"/>
              </a:defRPr>
            </a:pPr>
            <a:r>
              <a:t>Serve cache miss if needed</a:t>
            </a:r>
          </a:p>
          <a:p>
            <a:pPr marL="1435100" lvl="2" indent="-635000" algn="l">
              <a:spcBef>
                <a:spcPts val="600"/>
              </a:spcBef>
              <a:buSzPct val="130000"/>
              <a:buChar char="-"/>
              <a:defRPr sz="4200" b="1">
                <a:latin typeface="+mn-lt"/>
                <a:ea typeface="+mn-ea"/>
                <a:cs typeface="+mn-cs"/>
                <a:sym typeface="Myriad Pro Condensed"/>
              </a:defRPr>
            </a:pPr>
            <a:r>
              <a:t>Mark data as part of read set</a:t>
            </a:r>
          </a:p>
        </p:txBody>
      </p:sp>
      <p:sp>
        <p:nvSpPr>
          <p:cNvPr id="1379" name="Shape 1379"/>
          <p:cNvSpPr/>
          <p:nvPr/>
        </p:nvSpPr>
        <p:spPr>
          <a:xfrm>
            <a:off x="4356100" y="9182100"/>
            <a:ext cx="444500" cy="5588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lvl1pPr algn="l">
              <a:spcBef>
                <a:spcPts val="1400"/>
              </a:spcBef>
              <a:defRPr sz="3200" b="1">
                <a:latin typeface="Myriad Pro"/>
                <a:ea typeface="Myriad Pro"/>
                <a:cs typeface="Myriad Pro"/>
                <a:sym typeface="Myriad Pro"/>
              </a:defRPr>
            </a:lvl1pPr>
          </a:lstStyle>
          <a:p>
            <a:r>
              <a:t>A</a:t>
            </a:r>
          </a:p>
        </p:txBody>
      </p:sp>
      <p:grpSp>
        <p:nvGrpSpPr>
          <p:cNvPr id="1386" name="Group 1386"/>
          <p:cNvGrpSpPr/>
          <p:nvPr/>
        </p:nvGrpSpPr>
        <p:grpSpPr>
          <a:xfrm>
            <a:off x="1536700" y="8623300"/>
            <a:ext cx="1069976" cy="533400"/>
            <a:chOff x="0" y="0"/>
            <a:chExt cx="1069975" cy="533400"/>
          </a:xfrm>
        </p:grpSpPr>
        <p:grpSp>
          <p:nvGrpSpPr>
            <p:cNvPr id="1382" name="Group 1382"/>
            <p:cNvGrpSpPr/>
            <p:nvPr/>
          </p:nvGrpSpPr>
          <p:grpSpPr>
            <a:xfrm>
              <a:off x="0" y="0"/>
              <a:ext cx="511174" cy="533400"/>
              <a:chOff x="0" y="0"/>
              <a:chExt cx="511173" cy="533400"/>
            </a:xfrm>
          </p:grpSpPr>
          <p:sp>
            <p:nvSpPr>
              <p:cNvPr id="1380" name="Shape 1380"/>
              <p:cNvSpPr/>
              <p:nvPr/>
            </p:nvSpPr>
            <p:spPr>
              <a:xfrm>
                <a:off x="0" y="0"/>
                <a:ext cx="511174"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381" name="Shape 1381"/>
              <p:cNvSpPr/>
              <p:nvPr/>
            </p:nvSpPr>
            <p:spPr>
              <a:xfrm>
                <a:off x="1587" y="31750"/>
                <a:ext cx="5080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1</a:t>
                </a:r>
              </a:p>
            </p:txBody>
          </p:sp>
        </p:grpSp>
        <p:grpSp>
          <p:nvGrpSpPr>
            <p:cNvPr id="1385" name="Group 1385"/>
            <p:cNvGrpSpPr/>
            <p:nvPr/>
          </p:nvGrpSpPr>
          <p:grpSpPr>
            <a:xfrm>
              <a:off x="558801" y="0"/>
              <a:ext cx="511175" cy="533400"/>
              <a:chOff x="0" y="0"/>
              <a:chExt cx="511173" cy="533400"/>
            </a:xfrm>
          </p:grpSpPr>
          <p:sp>
            <p:nvSpPr>
              <p:cNvPr id="1383" name="Shape 1383"/>
              <p:cNvSpPr/>
              <p:nvPr/>
            </p:nvSpPr>
            <p:spPr>
              <a:xfrm>
                <a:off x="0" y="0"/>
                <a:ext cx="511174"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384" name="Shape 1384"/>
              <p:cNvSpPr/>
              <p:nvPr/>
            </p:nvSpPr>
            <p:spPr>
              <a:xfrm>
                <a:off x="1586" y="31750"/>
                <a:ext cx="5080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0</a:t>
                </a:r>
              </a:p>
            </p:txBody>
          </p:sp>
        </p:grpSp>
      </p:grpSp>
      <p:grpSp>
        <p:nvGrpSpPr>
          <p:cNvPr id="1393" name="Group 1393"/>
          <p:cNvGrpSpPr/>
          <p:nvPr/>
        </p:nvGrpSpPr>
        <p:grpSpPr>
          <a:xfrm>
            <a:off x="1536700" y="9690100"/>
            <a:ext cx="1069976" cy="533400"/>
            <a:chOff x="0" y="0"/>
            <a:chExt cx="1069975" cy="533400"/>
          </a:xfrm>
        </p:grpSpPr>
        <p:grpSp>
          <p:nvGrpSpPr>
            <p:cNvPr id="1389" name="Group 1389"/>
            <p:cNvGrpSpPr/>
            <p:nvPr/>
          </p:nvGrpSpPr>
          <p:grpSpPr>
            <a:xfrm>
              <a:off x="0" y="0"/>
              <a:ext cx="511174" cy="533400"/>
              <a:chOff x="0" y="0"/>
              <a:chExt cx="511173" cy="533400"/>
            </a:xfrm>
          </p:grpSpPr>
          <p:sp>
            <p:nvSpPr>
              <p:cNvPr id="1387" name="Shape 1387"/>
              <p:cNvSpPr/>
              <p:nvPr/>
            </p:nvSpPr>
            <p:spPr>
              <a:xfrm>
                <a:off x="0" y="0"/>
                <a:ext cx="511174"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388" name="Shape 1388"/>
              <p:cNvSpPr/>
              <p:nvPr/>
            </p:nvSpPr>
            <p:spPr>
              <a:xfrm>
                <a:off x="1587" y="31750"/>
                <a:ext cx="5080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0</a:t>
                </a:r>
              </a:p>
            </p:txBody>
          </p:sp>
        </p:grpSp>
        <p:grpSp>
          <p:nvGrpSpPr>
            <p:cNvPr id="1392" name="Group 1392"/>
            <p:cNvGrpSpPr/>
            <p:nvPr/>
          </p:nvGrpSpPr>
          <p:grpSpPr>
            <a:xfrm>
              <a:off x="558801" y="0"/>
              <a:ext cx="511175" cy="533400"/>
              <a:chOff x="0" y="0"/>
              <a:chExt cx="511173" cy="533400"/>
            </a:xfrm>
          </p:grpSpPr>
          <p:sp>
            <p:nvSpPr>
              <p:cNvPr id="1390" name="Shape 1390"/>
              <p:cNvSpPr/>
              <p:nvPr/>
            </p:nvSpPr>
            <p:spPr>
              <a:xfrm>
                <a:off x="0" y="0"/>
                <a:ext cx="511174"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391" name="Shape 1391"/>
              <p:cNvSpPr/>
              <p:nvPr/>
            </p:nvSpPr>
            <p:spPr>
              <a:xfrm>
                <a:off x="1586" y="31750"/>
                <a:ext cx="5080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0</a:t>
                </a:r>
              </a:p>
            </p:txBody>
          </p:sp>
        </p:grpSp>
      </p:grpSp>
      <p:sp>
        <p:nvSpPr>
          <p:cNvPr id="1394" name="Shape 1394"/>
          <p:cNvSpPr/>
          <p:nvPr/>
        </p:nvSpPr>
        <p:spPr>
          <a:xfrm>
            <a:off x="4368800" y="8661400"/>
            <a:ext cx="444500" cy="5588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lvl1pPr algn="l">
              <a:spcBef>
                <a:spcPts val="1400"/>
              </a:spcBef>
              <a:defRPr sz="3200" b="1">
                <a:latin typeface="Myriad Pro"/>
                <a:ea typeface="Myriad Pro"/>
                <a:cs typeface="Myriad Pro"/>
                <a:sym typeface="Myriad Pro"/>
              </a:defRPr>
            </a:lvl1pPr>
          </a:lstStyle>
          <a:p>
            <a:r>
              <a:t>B</a:t>
            </a:r>
          </a:p>
        </p:txBody>
      </p:sp>
      <p:sp>
        <p:nvSpPr>
          <p:cNvPr id="1395" name="Shape 1395"/>
          <p:cNvSpPr/>
          <p:nvPr/>
        </p:nvSpPr>
        <p:spPr>
          <a:xfrm>
            <a:off x="3022600" y="8623300"/>
            <a:ext cx="444500" cy="5588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lvl1pPr algn="l">
              <a:spcBef>
                <a:spcPts val="1400"/>
              </a:spcBef>
              <a:defRPr sz="3200" b="1">
                <a:latin typeface="Myriad Pro"/>
                <a:ea typeface="Myriad Pro"/>
                <a:cs typeface="Myriad Pro"/>
                <a:sym typeface="Myriad Pro"/>
              </a:defRPr>
            </a:lvl1pPr>
          </a:lstStyle>
          <a:p>
            <a:r>
              <a:t>1</a:t>
            </a:r>
          </a:p>
        </p:txBody>
      </p:sp>
      <p:sp>
        <p:nvSpPr>
          <p:cNvPr id="1396" name="Shape 1396"/>
          <p:cNvSpPr/>
          <p:nvPr/>
        </p:nvSpPr>
        <p:spPr>
          <a:xfrm>
            <a:off x="3035300" y="9144000"/>
            <a:ext cx="444500" cy="5588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lvl1pPr algn="l">
              <a:spcBef>
                <a:spcPts val="1400"/>
              </a:spcBef>
              <a:defRPr sz="3200" b="1">
                <a:latin typeface="Myriad Pro"/>
                <a:ea typeface="Myriad Pro"/>
                <a:cs typeface="Myriad Pro"/>
                <a:sym typeface="Myriad Pro"/>
              </a:defRPr>
            </a:lvl1pPr>
          </a:lstStyle>
          <a:p>
            <a:r>
              <a:t>1</a:t>
            </a: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Shape 68"/>
          <p:cNvSpPr>
            <a:spLocks noGrp="1"/>
          </p:cNvSpPr>
          <p:nvPr>
            <p:ph type="title"/>
          </p:nvPr>
        </p:nvSpPr>
        <p:spPr>
          <a:prstGeom prst="rect">
            <a:avLst/>
          </a:prstGeom>
        </p:spPr>
        <p:txBody>
          <a:bodyPr/>
          <a:lstStyle/>
          <a:p>
            <a:r>
              <a:t>Declarative vs. imperative abstractions </a:t>
            </a:r>
          </a:p>
        </p:txBody>
      </p:sp>
      <p:sp>
        <p:nvSpPr>
          <p:cNvPr id="66" name="Shape 66"/>
          <p:cNvSpPr>
            <a:spLocks noGrp="1"/>
          </p:cNvSpPr>
          <p:nvPr>
            <p:ph type="body" idx="1"/>
          </p:nvPr>
        </p:nvSpPr>
        <p:spPr>
          <a:xfrm>
            <a:off x="838200" y="2374900"/>
            <a:ext cx="16560800" cy="7010400"/>
          </a:xfrm>
          <a:prstGeom prst="rect">
            <a:avLst/>
          </a:prstGeom>
        </p:spPr>
        <p:txBody>
          <a:bodyPr/>
          <a:lstStyle/>
          <a:p>
            <a:r>
              <a:t>Declarative: programmer defines </a:t>
            </a:r>
            <a:r>
              <a:rPr u="sng"/>
              <a:t>what</a:t>
            </a:r>
            <a:r>
              <a:t> should be done</a:t>
            </a:r>
          </a:p>
          <a:p>
            <a:pPr lvl="1"/>
            <a:r>
              <a:t>Execute all these independent 1000 tasks</a:t>
            </a:r>
          </a:p>
          <a:p>
            <a:endParaRPr/>
          </a:p>
          <a:p>
            <a:endParaRPr/>
          </a:p>
          <a:p>
            <a:r>
              <a:t>Imperative: programmer states </a:t>
            </a:r>
            <a:r>
              <a:rPr u="sng"/>
              <a:t>how</a:t>
            </a:r>
            <a:r>
              <a:t> it should be done</a:t>
            </a:r>
          </a:p>
          <a:p>
            <a:pPr lvl="1"/>
            <a:r>
              <a:t>Spawn N worker threads.  Assign work to threads by removing work from a shared task queue</a:t>
            </a:r>
          </a:p>
        </p:txBody>
      </p:sp>
      <p:sp>
        <p:nvSpPr>
          <p:cNvPr id="67" name="Shape 67"/>
          <p:cNvSpPr/>
          <p:nvPr/>
        </p:nvSpPr>
        <p:spPr>
          <a:xfrm>
            <a:off x="1574800" y="4318000"/>
            <a:ext cx="16052800" cy="64008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p>
            <a:pPr marL="635000" lvl="1" indent="-635000" algn="l">
              <a:spcBef>
                <a:spcPts val="1400"/>
              </a:spcBef>
              <a:buSzPct val="130000"/>
              <a:buChar char="-"/>
              <a:defRPr b="1">
                <a:solidFill>
                  <a:schemeClr val="accent5"/>
                </a:solidFill>
                <a:latin typeface="+mn-lt"/>
                <a:ea typeface="+mn-ea"/>
                <a:cs typeface="+mn-cs"/>
                <a:sym typeface="Myriad Pro Condensed"/>
              </a:defRPr>
            </a:pPr>
            <a:r>
              <a:t>Perform this set of operations atomically</a:t>
            </a:r>
          </a:p>
          <a:p>
            <a:pPr marL="635000" lvl="1" indent="-635000" algn="l">
              <a:spcBef>
                <a:spcPts val="32900"/>
              </a:spcBef>
              <a:buSzPct val="130000"/>
              <a:buChar char="-"/>
              <a:defRPr b="1">
                <a:solidFill>
                  <a:schemeClr val="accent5"/>
                </a:solidFill>
                <a:latin typeface="+mn-lt"/>
                <a:ea typeface="+mn-ea"/>
                <a:cs typeface="+mn-cs"/>
                <a:sym typeface="Myriad Pro Condensed"/>
              </a:defRPr>
            </a:pPr>
            <a:r>
              <a:t>Acquire a lock, perform operations, release the lock</a:t>
            </a:r>
          </a:p>
        </p:txBody>
      </p:sp>
    </p:spTree>
  </p:cSld>
  <p:clrMapOvr>
    <a:masterClrMapping/>
  </p:clrMapOvr>
  <p:transition spd="slow"/>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 grpId="1" animBg="1" advAuto="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8" name="Shape 1398"/>
          <p:cNvSpPr/>
          <p:nvPr/>
        </p:nvSpPr>
        <p:spPr>
          <a:xfrm>
            <a:off x="9372600" y="3048000"/>
            <a:ext cx="8001000" cy="78803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p>
            <a:pPr marL="767080" indent="-685800" algn="l">
              <a:spcBef>
                <a:spcPts val="1400"/>
              </a:spcBef>
              <a:buClr>
                <a:srgbClr val="797BAA"/>
              </a:buClr>
              <a:buFont typeface="Wingdings"/>
              <a:defRPr sz="4000" b="1">
                <a:latin typeface="Consolas"/>
                <a:ea typeface="Consolas"/>
                <a:cs typeface="Consolas"/>
                <a:sym typeface="Consolas"/>
              </a:defRPr>
            </a:pPr>
            <a:r>
              <a:t>Xbegin</a:t>
            </a:r>
          </a:p>
          <a:p>
            <a:pPr marL="1567180" lvl="1" indent="-530860" algn="l">
              <a:spcBef>
                <a:spcPts val="1400"/>
              </a:spcBef>
              <a:buClr>
                <a:srgbClr val="D84800"/>
              </a:buClr>
              <a:buFont typeface="Wingdings"/>
              <a:defRPr b="1">
                <a:latin typeface="Consolas"/>
                <a:ea typeface="Consolas"/>
                <a:cs typeface="Consolas"/>
                <a:sym typeface="Consolas"/>
              </a:defRPr>
            </a:pPr>
            <a:r>
              <a:rPr sz="4000"/>
              <a:t>Load A</a:t>
            </a:r>
          </a:p>
          <a:p>
            <a:pPr marL="1567180" lvl="1" indent="-530860" algn="l">
              <a:spcBef>
                <a:spcPts val="1400"/>
              </a:spcBef>
              <a:buClr>
                <a:srgbClr val="D84800"/>
              </a:buClr>
              <a:buFont typeface="Wingdings"/>
              <a:defRPr b="1">
                <a:latin typeface="Consolas"/>
                <a:ea typeface="Consolas"/>
                <a:cs typeface="Consolas"/>
                <a:sym typeface="Consolas"/>
              </a:defRPr>
            </a:pPr>
            <a:r>
              <a:rPr sz="4000"/>
              <a:t>Load B</a:t>
            </a:r>
          </a:p>
          <a:p>
            <a:pPr marL="1567180" lvl="1" indent="-530860" algn="l">
              <a:spcBef>
                <a:spcPts val="1400"/>
              </a:spcBef>
              <a:buClr>
                <a:srgbClr val="D84800"/>
              </a:buClr>
              <a:buFont typeface="Wingdings"/>
              <a:defRPr b="1">
                <a:latin typeface="Consolas"/>
                <a:ea typeface="Consolas"/>
                <a:cs typeface="Consolas"/>
                <a:sym typeface="Consolas"/>
              </a:defRPr>
            </a:pPr>
            <a:r>
              <a:rPr sz="4000"/>
              <a:t>Store C ⇐ 5</a:t>
            </a:r>
          </a:p>
          <a:p>
            <a:pPr marL="767080" indent="-685800" algn="l">
              <a:spcBef>
                <a:spcPts val="1400"/>
              </a:spcBef>
              <a:buClr>
                <a:srgbClr val="797BAA"/>
              </a:buClr>
              <a:buFont typeface="Wingdings"/>
              <a:defRPr sz="4000" b="1">
                <a:latin typeface="Consolas"/>
                <a:ea typeface="Consolas"/>
                <a:cs typeface="Consolas"/>
                <a:sym typeface="Consolas"/>
              </a:defRPr>
            </a:pPr>
            <a:r>
              <a:t>Xcommit</a:t>
            </a:r>
          </a:p>
        </p:txBody>
      </p:sp>
      <p:sp>
        <p:nvSpPr>
          <p:cNvPr id="1399" name="Shape 1399"/>
          <p:cNvSpPr/>
          <p:nvPr/>
        </p:nvSpPr>
        <p:spPr>
          <a:xfrm>
            <a:off x="14138275" y="5451475"/>
            <a:ext cx="762000" cy="469900"/>
          </a:xfrm>
          <a:prstGeom prst="leftArrow">
            <a:avLst>
              <a:gd name="adj1" fmla="val 44785"/>
              <a:gd name="adj2" fmla="val 71099"/>
            </a:avLst>
          </a:prstGeom>
          <a:solidFill>
            <a:srgbClr val="000000"/>
          </a:solidFill>
          <a:ln w="12700">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grpSp>
        <p:nvGrpSpPr>
          <p:cNvPr id="1402" name="Group 1402"/>
          <p:cNvGrpSpPr/>
          <p:nvPr/>
        </p:nvGrpSpPr>
        <p:grpSpPr>
          <a:xfrm>
            <a:off x="762000" y="3203575"/>
            <a:ext cx="7439025" cy="3048000"/>
            <a:chOff x="0" y="0"/>
            <a:chExt cx="7439025" cy="3048000"/>
          </a:xfrm>
        </p:grpSpPr>
        <p:sp>
          <p:nvSpPr>
            <p:cNvPr id="1400" name="Shape 1400"/>
            <p:cNvSpPr/>
            <p:nvPr/>
          </p:nvSpPr>
          <p:spPr>
            <a:xfrm>
              <a:off x="0" y="0"/>
              <a:ext cx="7439025" cy="3048000"/>
            </a:xfrm>
            <a:prstGeom prst="roundRect">
              <a:avLst>
                <a:gd name="adj" fmla="val 8333"/>
              </a:avLst>
            </a:prstGeom>
            <a:noFill/>
            <a:ln w="25400" cap="flat">
              <a:solidFill>
                <a:srgbClr val="000000"/>
              </a:solidFill>
              <a:prstDash val="solid"/>
              <a:round/>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401" name="Shape 1401"/>
            <p:cNvSpPr/>
            <p:nvPr/>
          </p:nvSpPr>
          <p:spPr>
            <a:xfrm>
              <a:off x="150812" y="148731"/>
              <a:ext cx="7137401" cy="5715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38100" tIns="38100" rIns="38100" bIns="38100" numCol="1" anchor="t">
              <a:spAutoFit/>
            </a:bodyPr>
            <a:lstStyle>
              <a:lvl1pPr marL="103021" marR="103021" defTabSz="1828800">
                <a:buClr>
                  <a:srgbClr val="000000"/>
                </a:buClr>
                <a:buFont typeface="Verdana"/>
                <a:defRPr sz="3200" b="1">
                  <a:uFill>
                    <a:solidFill>
                      <a:srgbClr val="000000"/>
                    </a:solidFill>
                  </a:uFill>
                  <a:latin typeface="Verdana"/>
                  <a:ea typeface="Verdana"/>
                  <a:cs typeface="Verdana"/>
                  <a:sym typeface="Verdana"/>
                </a:defRPr>
              </a:lvl1pPr>
            </a:lstStyle>
            <a:p>
              <a:r>
                <a:t>CPU</a:t>
              </a:r>
            </a:p>
          </p:txBody>
        </p:sp>
      </p:grpSp>
      <p:grpSp>
        <p:nvGrpSpPr>
          <p:cNvPr id="1405" name="Group 1405"/>
          <p:cNvGrpSpPr/>
          <p:nvPr/>
        </p:nvGrpSpPr>
        <p:grpSpPr>
          <a:xfrm>
            <a:off x="762000" y="6553200"/>
            <a:ext cx="7439025" cy="4498975"/>
            <a:chOff x="0" y="0"/>
            <a:chExt cx="7439025" cy="4498975"/>
          </a:xfrm>
        </p:grpSpPr>
        <p:sp>
          <p:nvSpPr>
            <p:cNvPr id="1403" name="Shape 1403"/>
            <p:cNvSpPr/>
            <p:nvPr/>
          </p:nvSpPr>
          <p:spPr>
            <a:xfrm>
              <a:off x="0" y="0"/>
              <a:ext cx="7439025" cy="4498975"/>
            </a:xfrm>
            <a:prstGeom prst="roundRect">
              <a:avLst>
                <a:gd name="adj" fmla="val 8333"/>
              </a:avLst>
            </a:prstGeom>
            <a:noFill/>
            <a:ln w="25400" cap="flat">
              <a:solidFill>
                <a:srgbClr val="000000"/>
              </a:solidFill>
              <a:prstDash val="solid"/>
              <a:round/>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404" name="Shape 1404"/>
            <p:cNvSpPr/>
            <p:nvPr/>
          </p:nvSpPr>
          <p:spPr>
            <a:xfrm>
              <a:off x="214312" y="219533"/>
              <a:ext cx="7010401" cy="5715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38100" tIns="38100" rIns="38100" bIns="38100" numCol="1" anchor="t">
              <a:spAutoFit/>
            </a:bodyPr>
            <a:lstStyle>
              <a:lvl1pPr marL="101281" marR="101281" defTabSz="1828800">
                <a:buClr>
                  <a:srgbClr val="000000"/>
                </a:buClr>
                <a:buFont typeface="Verdana"/>
                <a:defRPr sz="3200" b="1">
                  <a:uFill>
                    <a:solidFill>
                      <a:srgbClr val="000000"/>
                    </a:solidFill>
                  </a:uFill>
                  <a:latin typeface="Verdana"/>
                  <a:ea typeface="Verdana"/>
                  <a:cs typeface="Verdana"/>
                  <a:sym typeface="Verdana"/>
                </a:defRPr>
              </a:lvl1pPr>
            </a:lstStyle>
            <a:p>
              <a:r>
                <a:t>Cache</a:t>
              </a:r>
            </a:p>
          </p:txBody>
        </p:sp>
      </p:grpSp>
      <p:grpSp>
        <p:nvGrpSpPr>
          <p:cNvPr id="1408" name="Group 1408"/>
          <p:cNvGrpSpPr/>
          <p:nvPr/>
        </p:nvGrpSpPr>
        <p:grpSpPr>
          <a:xfrm>
            <a:off x="4791075" y="4032250"/>
            <a:ext cx="2139950" cy="1044575"/>
            <a:chOff x="0" y="0"/>
            <a:chExt cx="2139950" cy="1044575"/>
          </a:xfrm>
        </p:grpSpPr>
        <p:sp>
          <p:nvSpPr>
            <p:cNvPr id="1406" name="Shape 1406"/>
            <p:cNvSpPr/>
            <p:nvPr/>
          </p:nvSpPr>
          <p:spPr>
            <a:xfrm>
              <a:off x="0" y="0"/>
              <a:ext cx="2139950" cy="104457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407" name="Shape 1407"/>
            <p:cNvSpPr/>
            <p:nvPr/>
          </p:nvSpPr>
          <p:spPr>
            <a:xfrm>
              <a:off x="3175" y="287337"/>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ALUs</a:t>
              </a:r>
            </a:p>
          </p:txBody>
        </p:sp>
      </p:grpSp>
      <p:grpSp>
        <p:nvGrpSpPr>
          <p:cNvPr id="1413" name="Group 1413"/>
          <p:cNvGrpSpPr/>
          <p:nvPr/>
        </p:nvGrpSpPr>
        <p:grpSpPr>
          <a:xfrm>
            <a:off x="2092325" y="4286250"/>
            <a:ext cx="3987801" cy="1793876"/>
            <a:chOff x="0" y="0"/>
            <a:chExt cx="3987800" cy="1793874"/>
          </a:xfrm>
        </p:grpSpPr>
        <p:sp>
          <p:nvSpPr>
            <p:cNvPr id="1409" name="Shape 1409"/>
            <p:cNvSpPr/>
            <p:nvPr/>
          </p:nvSpPr>
          <p:spPr>
            <a:xfrm>
              <a:off x="0" y="0"/>
              <a:ext cx="2139950" cy="1041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grpSp>
          <p:nvGrpSpPr>
            <p:cNvPr id="1412" name="Group 1412"/>
            <p:cNvGrpSpPr/>
            <p:nvPr/>
          </p:nvGrpSpPr>
          <p:grpSpPr>
            <a:xfrm>
              <a:off x="1038225" y="1292225"/>
              <a:ext cx="2949576" cy="501650"/>
              <a:chOff x="0" y="0"/>
              <a:chExt cx="2949575" cy="501649"/>
            </a:xfrm>
          </p:grpSpPr>
          <p:sp>
            <p:nvSpPr>
              <p:cNvPr id="1410" name="Shape 1410"/>
              <p:cNvSpPr/>
              <p:nvPr/>
            </p:nvSpPr>
            <p:spPr>
              <a:xfrm>
                <a:off x="0" y="0"/>
                <a:ext cx="2949576" cy="50165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411" name="Shape 1411"/>
              <p:cNvSpPr/>
              <p:nvPr/>
            </p:nvSpPr>
            <p:spPr>
              <a:xfrm>
                <a:off x="1587" y="15873"/>
                <a:ext cx="29464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TM State</a:t>
                </a:r>
              </a:p>
            </p:txBody>
          </p:sp>
        </p:grpSp>
      </p:grpSp>
      <p:grpSp>
        <p:nvGrpSpPr>
          <p:cNvPr id="1416" name="Group 1416"/>
          <p:cNvGrpSpPr/>
          <p:nvPr/>
        </p:nvGrpSpPr>
        <p:grpSpPr>
          <a:xfrm>
            <a:off x="3432175" y="7499350"/>
            <a:ext cx="2139950" cy="530225"/>
            <a:chOff x="0" y="0"/>
            <a:chExt cx="2139950" cy="530225"/>
          </a:xfrm>
        </p:grpSpPr>
        <p:sp>
          <p:nvSpPr>
            <p:cNvPr id="1414" name="Shape 1414"/>
            <p:cNvSpPr/>
            <p:nvPr/>
          </p:nvSpPr>
          <p:spPr>
            <a:xfrm>
              <a:off x="0" y="0"/>
              <a:ext cx="2139950"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415" name="Shape 1415"/>
            <p:cNvSpPr/>
            <p:nvPr/>
          </p:nvSpPr>
          <p:spPr>
            <a:xfrm>
              <a:off x="3175" y="30162"/>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Tag</a:t>
              </a:r>
            </a:p>
          </p:txBody>
        </p:sp>
      </p:grpSp>
      <p:grpSp>
        <p:nvGrpSpPr>
          <p:cNvPr id="1419" name="Group 1419"/>
          <p:cNvGrpSpPr/>
          <p:nvPr/>
        </p:nvGrpSpPr>
        <p:grpSpPr>
          <a:xfrm>
            <a:off x="5591175" y="7499350"/>
            <a:ext cx="2139950" cy="530225"/>
            <a:chOff x="0" y="0"/>
            <a:chExt cx="2139950" cy="530225"/>
          </a:xfrm>
        </p:grpSpPr>
        <p:sp>
          <p:nvSpPr>
            <p:cNvPr id="1417" name="Shape 1417"/>
            <p:cNvSpPr/>
            <p:nvPr/>
          </p:nvSpPr>
          <p:spPr>
            <a:xfrm>
              <a:off x="0" y="0"/>
              <a:ext cx="2139950"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418" name="Shape 1418"/>
            <p:cNvSpPr/>
            <p:nvPr/>
          </p:nvSpPr>
          <p:spPr>
            <a:xfrm>
              <a:off x="3175" y="30162"/>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Data</a:t>
              </a:r>
            </a:p>
          </p:txBody>
        </p:sp>
      </p:grpSp>
      <p:grpSp>
        <p:nvGrpSpPr>
          <p:cNvPr id="1422" name="Group 1422"/>
          <p:cNvGrpSpPr/>
          <p:nvPr/>
        </p:nvGrpSpPr>
        <p:grpSpPr>
          <a:xfrm>
            <a:off x="2924175" y="7499350"/>
            <a:ext cx="508000" cy="530225"/>
            <a:chOff x="0" y="0"/>
            <a:chExt cx="508000" cy="530225"/>
          </a:xfrm>
        </p:grpSpPr>
        <p:sp>
          <p:nvSpPr>
            <p:cNvPr id="1420" name="Shape 1420"/>
            <p:cNvSpPr/>
            <p:nvPr/>
          </p:nvSpPr>
          <p:spPr>
            <a:xfrm>
              <a:off x="0" y="0"/>
              <a:ext cx="508000"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421" name="Shape 1421"/>
            <p:cNvSpPr/>
            <p:nvPr/>
          </p:nvSpPr>
          <p:spPr>
            <a:xfrm>
              <a:off x="0" y="30162"/>
              <a:ext cx="5080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V</a:t>
              </a:r>
            </a:p>
          </p:txBody>
        </p:sp>
      </p:grpSp>
      <p:sp>
        <p:nvSpPr>
          <p:cNvPr id="1423" name="Shape 1423"/>
          <p:cNvSpPr/>
          <p:nvPr/>
        </p:nvSpPr>
        <p:spPr>
          <a:xfrm>
            <a:off x="3432175" y="8067675"/>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424" name="Shape 1424"/>
          <p:cNvSpPr/>
          <p:nvPr/>
        </p:nvSpPr>
        <p:spPr>
          <a:xfrm>
            <a:off x="5591175" y="8067675"/>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425" name="Shape 1425"/>
          <p:cNvSpPr/>
          <p:nvPr/>
        </p:nvSpPr>
        <p:spPr>
          <a:xfrm>
            <a:off x="2924175" y="8067675"/>
            <a:ext cx="50800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grpSp>
        <p:nvGrpSpPr>
          <p:cNvPr id="1428" name="Group 1428"/>
          <p:cNvGrpSpPr/>
          <p:nvPr/>
        </p:nvGrpSpPr>
        <p:grpSpPr>
          <a:xfrm>
            <a:off x="3432175" y="8601075"/>
            <a:ext cx="2139950" cy="533400"/>
            <a:chOff x="0" y="0"/>
            <a:chExt cx="2139950" cy="533400"/>
          </a:xfrm>
        </p:grpSpPr>
        <p:sp>
          <p:nvSpPr>
            <p:cNvPr id="1426" name="Shape 1426"/>
            <p:cNvSpPr/>
            <p:nvPr/>
          </p:nvSpPr>
          <p:spPr>
            <a:xfrm>
              <a:off x="0" y="0"/>
              <a:ext cx="2139950" cy="533400"/>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427" name="Shape 1427"/>
            <p:cNvSpPr/>
            <p:nvPr/>
          </p:nvSpPr>
          <p:spPr>
            <a:xfrm>
              <a:off x="3175" y="31750"/>
              <a:ext cx="2133600"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C</a:t>
              </a:r>
            </a:p>
          </p:txBody>
        </p:sp>
      </p:grpSp>
      <p:grpSp>
        <p:nvGrpSpPr>
          <p:cNvPr id="1431" name="Group 1431"/>
          <p:cNvGrpSpPr/>
          <p:nvPr/>
        </p:nvGrpSpPr>
        <p:grpSpPr>
          <a:xfrm>
            <a:off x="5591175" y="8601075"/>
            <a:ext cx="2139950" cy="533400"/>
            <a:chOff x="0" y="0"/>
            <a:chExt cx="2139950" cy="533400"/>
          </a:xfrm>
        </p:grpSpPr>
        <p:sp>
          <p:nvSpPr>
            <p:cNvPr id="1429" name="Shape 1429"/>
            <p:cNvSpPr/>
            <p:nvPr/>
          </p:nvSpPr>
          <p:spPr>
            <a:xfrm>
              <a:off x="0" y="0"/>
              <a:ext cx="2139950" cy="533400"/>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430" name="Shape 1430"/>
            <p:cNvSpPr/>
            <p:nvPr/>
          </p:nvSpPr>
          <p:spPr>
            <a:xfrm>
              <a:off x="3175" y="31750"/>
              <a:ext cx="2133600"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9</a:t>
              </a:r>
            </a:p>
          </p:txBody>
        </p:sp>
      </p:grpSp>
      <p:grpSp>
        <p:nvGrpSpPr>
          <p:cNvPr id="1434" name="Group 1434"/>
          <p:cNvGrpSpPr/>
          <p:nvPr/>
        </p:nvGrpSpPr>
        <p:grpSpPr>
          <a:xfrm>
            <a:off x="2924175" y="8601075"/>
            <a:ext cx="508000" cy="533400"/>
            <a:chOff x="0" y="0"/>
            <a:chExt cx="508000" cy="533400"/>
          </a:xfrm>
        </p:grpSpPr>
        <p:sp>
          <p:nvSpPr>
            <p:cNvPr id="1432" name="Shape 1432"/>
            <p:cNvSpPr/>
            <p:nvPr/>
          </p:nvSpPr>
          <p:spPr>
            <a:xfrm>
              <a:off x="0" y="0"/>
              <a:ext cx="508000" cy="533400"/>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433" name="Shape 1433"/>
            <p:cNvSpPr/>
            <p:nvPr/>
          </p:nvSpPr>
          <p:spPr>
            <a:xfrm>
              <a:off x="0" y="31750"/>
              <a:ext cx="508000"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1</a:t>
              </a:r>
            </a:p>
          </p:txBody>
        </p:sp>
      </p:grpSp>
      <p:sp>
        <p:nvSpPr>
          <p:cNvPr id="1435" name="Shape 1435"/>
          <p:cNvSpPr/>
          <p:nvPr/>
        </p:nvSpPr>
        <p:spPr>
          <a:xfrm>
            <a:off x="3432175" y="9134475"/>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436" name="Shape 1436"/>
          <p:cNvSpPr/>
          <p:nvPr/>
        </p:nvSpPr>
        <p:spPr>
          <a:xfrm>
            <a:off x="5591175" y="9134475"/>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437" name="Shape 1437"/>
          <p:cNvSpPr/>
          <p:nvPr/>
        </p:nvSpPr>
        <p:spPr>
          <a:xfrm>
            <a:off x="2924175" y="9134475"/>
            <a:ext cx="50800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438" name="Shape 1438"/>
          <p:cNvSpPr/>
          <p:nvPr/>
        </p:nvSpPr>
        <p:spPr>
          <a:xfrm>
            <a:off x="3432175" y="9664700"/>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439" name="Shape 1439"/>
          <p:cNvSpPr/>
          <p:nvPr/>
        </p:nvSpPr>
        <p:spPr>
          <a:xfrm>
            <a:off x="5591175" y="9664700"/>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440" name="Shape 1440"/>
          <p:cNvSpPr/>
          <p:nvPr/>
        </p:nvSpPr>
        <p:spPr>
          <a:xfrm>
            <a:off x="2924175" y="9664700"/>
            <a:ext cx="50800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441" name="Shape 1441"/>
          <p:cNvSpPr/>
          <p:nvPr/>
        </p:nvSpPr>
        <p:spPr>
          <a:xfrm>
            <a:off x="3432175" y="10198100"/>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442" name="Shape 1442"/>
          <p:cNvSpPr/>
          <p:nvPr/>
        </p:nvSpPr>
        <p:spPr>
          <a:xfrm>
            <a:off x="5591175" y="10198100"/>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443" name="Shape 1443"/>
          <p:cNvSpPr/>
          <p:nvPr/>
        </p:nvSpPr>
        <p:spPr>
          <a:xfrm>
            <a:off x="2924175" y="10198100"/>
            <a:ext cx="50800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grpSp>
        <p:nvGrpSpPr>
          <p:cNvPr id="1460" name="Group 1460"/>
          <p:cNvGrpSpPr/>
          <p:nvPr/>
        </p:nvGrpSpPr>
        <p:grpSpPr>
          <a:xfrm>
            <a:off x="1533524" y="7499350"/>
            <a:ext cx="1069976" cy="3228975"/>
            <a:chOff x="0" y="0"/>
            <a:chExt cx="1069974" cy="3228974"/>
          </a:xfrm>
        </p:grpSpPr>
        <p:grpSp>
          <p:nvGrpSpPr>
            <p:cNvPr id="1446" name="Group 1446"/>
            <p:cNvGrpSpPr/>
            <p:nvPr/>
          </p:nvGrpSpPr>
          <p:grpSpPr>
            <a:xfrm>
              <a:off x="558800" y="0"/>
              <a:ext cx="511175" cy="530227"/>
              <a:chOff x="0" y="0"/>
              <a:chExt cx="511174" cy="530226"/>
            </a:xfrm>
          </p:grpSpPr>
          <p:sp>
            <p:nvSpPr>
              <p:cNvPr id="1444" name="Shape 1444"/>
              <p:cNvSpPr/>
              <p:nvPr/>
            </p:nvSpPr>
            <p:spPr>
              <a:xfrm>
                <a:off x="0" y="0"/>
                <a:ext cx="511175" cy="530227"/>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445" name="Shape 1445"/>
              <p:cNvSpPr/>
              <p:nvPr/>
            </p:nvSpPr>
            <p:spPr>
              <a:xfrm>
                <a:off x="1587" y="30163"/>
                <a:ext cx="5080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W</a:t>
                </a:r>
              </a:p>
            </p:txBody>
          </p:sp>
        </p:grpSp>
        <p:sp>
          <p:nvSpPr>
            <p:cNvPr id="1447" name="Shape 1447"/>
            <p:cNvSpPr/>
            <p:nvPr/>
          </p:nvSpPr>
          <p:spPr>
            <a:xfrm>
              <a:off x="558800" y="571500"/>
              <a:ext cx="511175" cy="530228"/>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448" name="Shape 1448"/>
            <p:cNvSpPr/>
            <p:nvPr/>
          </p:nvSpPr>
          <p:spPr>
            <a:xfrm>
              <a:off x="558800" y="1101725"/>
              <a:ext cx="511175"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449" name="Shape 1449"/>
            <p:cNvSpPr/>
            <p:nvPr/>
          </p:nvSpPr>
          <p:spPr>
            <a:xfrm>
              <a:off x="558800" y="1635124"/>
              <a:ext cx="511175" cy="530225"/>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450" name="Shape 1450"/>
            <p:cNvSpPr/>
            <p:nvPr/>
          </p:nvSpPr>
          <p:spPr>
            <a:xfrm>
              <a:off x="558800" y="2165349"/>
              <a:ext cx="511175" cy="533401"/>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451" name="Shape 1451"/>
            <p:cNvSpPr/>
            <p:nvPr/>
          </p:nvSpPr>
          <p:spPr>
            <a:xfrm>
              <a:off x="558800" y="2698748"/>
              <a:ext cx="511175" cy="530227"/>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grpSp>
          <p:nvGrpSpPr>
            <p:cNvPr id="1454" name="Group 1454"/>
            <p:cNvGrpSpPr/>
            <p:nvPr/>
          </p:nvGrpSpPr>
          <p:grpSpPr>
            <a:xfrm>
              <a:off x="0" y="0"/>
              <a:ext cx="511175" cy="530227"/>
              <a:chOff x="0" y="0"/>
              <a:chExt cx="511174" cy="530226"/>
            </a:xfrm>
          </p:grpSpPr>
          <p:sp>
            <p:nvSpPr>
              <p:cNvPr id="1452" name="Shape 1452"/>
              <p:cNvSpPr/>
              <p:nvPr/>
            </p:nvSpPr>
            <p:spPr>
              <a:xfrm>
                <a:off x="0" y="0"/>
                <a:ext cx="511175" cy="530227"/>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453" name="Shape 1453"/>
              <p:cNvSpPr/>
              <p:nvPr/>
            </p:nvSpPr>
            <p:spPr>
              <a:xfrm>
                <a:off x="1586" y="30163"/>
                <a:ext cx="5080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R</a:t>
                </a:r>
              </a:p>
            </p:txBody>
          </p:sp>
        </p:grpSp>
        <p:sp>
          <p:nvSpPr>
            <p:cNvPr id="1455" name="Shape 1455"/>
            <p:cNvSpPr/>
            <p:nvPr/>
          </p:nvSpPr>
          <p:spPr>
            <a:xfrm>
              <a:off x="0" y="571500"/>
              <a:ext cx="511175" cy="530228"/>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456" name="Shape 1456"/>
            <p:cNvSpPr/>
            <p:nvPr/>
          </p:nvSpPr>
          <p:spPr>
            <a:xfrm>
              <a:off x="0" y="1101725"/>
              <a:ext cx="511175"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457" name="Shape 1457"/>
            <p:cNvSpPr/>
            <p:nvPr/>
          </p:nvSpPr>
          <p:spPr>
            <a:xfrm>
              <a:off x="0" y="1635124"/>
              <a:ext cx="511175" cy="530225"/>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458" name="Shape 1458"/>
            <p:cNvSpPr/>
            <p:nvPr/>
          </p:nvSpPr>
          <p:spPr>
            <a:xfrm>
              <a:off x="0" y="2165349"/>
              <a:ext cx="511175" cy="533401"/>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459" name="Shape 1459"/>
            <p:cNvSpPr/>
            <p:nvPr/>
          </p:nvSpPr>
          <p:spPr>
            <a:xfrm>
              <a:off x="0" y="2698748"/>
              <a:ext cx="511175" cy="530227"/>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grpSp>
      <p:grpSp>
        <p:nvGrpSpPr>
          <p:cNvPr id="1463" name="Group 1463"/>
          <p:cNvGrpSpPr/>
          <p:nvPr/>
        </p:nvGrpSpPr>
        <p:grpSpPr>
          <a:xfrm>
            <a:off x="1787525" y="4032250"/>
            <a:ext cx="2139950" cy="1044575"/>
            <a:chOff x="0" y="0"/>
            <a:chExt cx="2139950" cy="1044575"/>
          </a:xfrm>
        </p:grpSpPr>
        <p:sp>
          <p:nvSpPr>
            <p:cNvPr id="1461" name="Shape 1461"/>
            <p:cNvSpPr/>
            <p:nvPr/>
          </p:nvSpPr>
          <p:spPr>
            <a:xfrm>
              <a:off x="0" y="0"/>
              <a:ext cx="2139950" cy="104457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462" name="Shape 1462"/>
            <p:cNvSpPr/>
            <p:nvPr/>
          </p:nvSpPr>
          <p:spPr>
            <a:xfrm>
              <a:off x="3175" y="287337"/>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Registers</a:t>
              </a:r>
            </a:p>
          </p:txBody>
        </p:sp>
      </p:grpSp>
      <p:sp>
        <p:nvSpPr>
          <p:cNvPr id="1464" name="Shape 1464"/>
          <p:cNvSpPr/>
          <p:nvPr/>
        </p:nvSpPr>
        <p:spPr>
          <a:xfrm>
            <a:off x="3432175" y="9134475"/>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465" name="Shape 1465"/>
          <p:cNvSpPr/>
          <p:nvPr/>
        </p:nvSpPr>
        <p:spPr>
          <a:xfrm>
            <a:off x="5591175" y="9134475"/>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466" name="Shape 1466"/>
          <p:cNvSpPr/>
          <p:nvPr/>
        </p:nvSpPr>
        <p:spPr>
          <a:xfrm>
            <a:off x="2924175" y="9134475"/>
            <a:ext cx="50800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grpSp>
        <p:nvGrpSpPr>
          <p:cNvPr id="1476" name="Group 1476"/>
          <p:cNvGrpSpPr/>
          <p:nvPr/>
        </p:nvGrpSpPr>
        <p:grpSpPr>
          <a:xfrm>
            <a:off x="2924174" y="9134475"/>
            <a:ext cx="4806951" cy="530225"/>
            <a:chOff x="0" y="0"/>
            <a:chExt cx="4806950" cy="530225"/>
          </a:xfrm>
        </p:grpSpPr>
        <p:grpSp>
          <p:nvGrpSpPr>
            <p:cNvPr id="1469" name="Group 1469"/>
            <p:cNvGrpSpPr/>
            <p:nvPr/>
          </p:nvGrpSpPr>
          <p:grpSpPr>
            <a:xfrm>
              <a:off x="511173" y="0"/>
              <a:ext cx="2136778" cy="530225"/>
              <a:chOff x="0" y="0"/>
              <a:chExt cx="2136776" cy="530225"/>
            </a:xfrm>
          </p:grpSpPr>
          <p:sp>
            <p:nvSpPr>
              <p:cNvPr id="1467" name="Shape 1467"/>
              <p:cNvSpPr/>
              <p:nvPr/>
            </p:nvSpPr>
            <p:spPr>
              <a:xfrm>
                <a:off x="0" y="0"/>
                <a:ext cx="2136777"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468" name="Shape 1468"/>
              <p:cNvSpPr/>
              <p:nvPr/>
            </p:nvSpPr>
            <p:spPr>
              <a:xfrm>
                <a:off x="1588" y="30162"/>
                <a:ext cx="21336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A</a:t>
                </a:r>
              </a:p>
            </p:txBody>
          </p:sp>
        </p:grpSp>
        <p:grpSp>
          <p:nvGrpSpPr>
            <p:cNvPr id="1472" name="Group 1472"/>
            <p:cNvGrpSpPr/>
            <p:nvPr/>
          </p:nvGrpSpPr>
          <p:grpSpPr>
            <a:xfrm>
              <a:off x="2667000" y="0"/>
              <a:ext cx="2139951" cy="530225"/>
              <a:chOff x="0" y="0"/>
              <a:chExt cx="2139949" cy="530225"/>
            </a:xfrm>
          </p:grpSpPr>
          <p:sp>
            <p:nvSpPr>
              <p:cNvPr id="1470" name="Shape 1470"/>
              <p:cNvSpPr/>
              <p:nvPr/>
            </p:nvSpPr>
            <p:spPr>
              <a:xfrm>
                <a:off x="0" y="0"/>
                <a:ext cx="2139950"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471" name="Shape 1471"/>
              <p:cNvSpPr/>
              <p:nvPr/>
            </p:nvSpPr>
            <p:spPr>
              <a:xfrm>
                <a:off x="3175" y="30162"/>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33</a:t>
                </a:r>
              </a:p>
            </p:txBody>
          </p:sp>
        </p:grpSp>
        <p:grpSp>
          <p:nvGrpSpPr>
            <p:cNvPr id="1475" name="Group 1475"/>
            <p:cNvGrpSpPr/>
            <p:nvPr/>
          </p:nvGrpSpPr>
          <p:grpSpPr>
            <a:xfrm>
              <a:off x="0" y="0"/>
              <a:ext cx="511175" cy="530225"/>
              <a:chOff x="0" y="0"/>
              <a:chExt cx="511174" cy="530225"/>
            </a:xfrm>
          </p:grpSpPr>
          <p:sp>
            <p:nvSpPr>
              <p:cNvPr id="1473" name="Shape 1473"/>
              <p:cNvSpPr/>
              <p:nvPr/>
            </p:nvSpPr>
            <p:spPr>
              <a:xfrm>
                <a:off x="0" y="0"/>
                <a:ext cx="511175"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474" name="Shape 1474"/>
              <p:cNvSpPr/>
              <p:nvPr/>
            </p:nvSpPr>
            <p:spPr>
              <a:xfrm>
                <a:off x="1587" y="30162"/>
                <a:ext cx="5080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1</a:t>
                </a:r>
              </a:p>
            </p:txBody>
          </p:sp>
        </p:grpSp>
      </p:grpSp>
      <p:grpSp>
        <p:nvGrpSpPr>
          <p:cNvPr id="1483" name="Group 1483"/>
          <p:cNvGrpSpPr/>
          <p:nvPr/>
        </p:nvGrpSpPr>
        <p:grpSpPr>
          <a:xfrm>
            <a:off x="1533524" y="9172575"/>
            <a:ext cx="1069977" cy="530225"/>
            <a:chOff x="0" y="0"/>
            <a:chExt cx="1069975" cy="530225"/>
          </a:xfrm>
        </p:grpSpPr>
        <p:grpSp>
          <p:nvGrpSpPr>
            <p:cNvPr id="1479" name="Group 1479"/>
            <p:cNvGrpSpPr/>
            <p:nvPr/>
          </p:nvGrpSpPr>
          <p:grpSpPr>
            <a:xfrm>
              <a:off x="0" y="0"/>
              <a:ext cx="511174" cy="530225"/>
              <a:chOff x="0" y="0"/>
              <a:chExt cx="511173" cy="530225"/>
            </a:xfrm>
          </p:grpSpPr>
          <p:sp>
            <p:nvSpPr>
              <p:cNvPr id="1477" name="Shape 1477"/>
              <p:cNvSpPr/>
              <p:nvPr/>
            </p:nvSpPr>
            <p:spPr>
              <a:xfrm>
                <a:off x="0" y="0"/>
                <a:ext cx="511174" cy="530225"/>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478" name="Shape 1478"/>
              <p:cNvSpPr/>
              <p:nvPr/>
            </p:nvSpPr>
            <p:spPr>
              <a:xfrm>
                <a:off x="1587" y="30162"/>
                <a:ext cx="5080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1</a:t>
                </a:r>
              </a:p>
            </p:txBody>
          </p:sp>
        </p:grpSp>
        <p:grpSp>
          <p:nvGrpSpPr>
            <p:cNvPr id="1482" name="Group 1482"/>
            <p:cNvGrpSpPr/>
            <p:nvPr/>
          </p:nvGrpSpPr>
          <p:grpSpPr>
            <a:xfrm>
              <a:off x="558801" y="0"/>
              <a:ext cx="511175" cy="530225"/>
              <a:chOff x="0" y="0"/>
              <a:chExt cx="511173" cy="530225"/>
            </a:xfrm>
          </p:grpSpPr>
          <p:sp>
            <p:nvSpPr>
              <p:cNvPr id="1480" name="Shape 1480"/>
              <p:cNvSpPr/>
              <p:nvPr/>
            </p:nvSpPr>
            <p:spPr>
              <a:xfrm>
                <a:off x="0" y="0"/>
                <a:ext cx="511174" cy="530225"/>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481" name="Shape 1481"/>
              <p:cNvSpPr/>
              <p:nvPr/>
            </p:nvSpPr>
            <p:spPr>
              <a:xfrm>
                <a:off x="1586" y="30162"/>
                <a:ext cx="5080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0</a:t>
                </a:r>
              </a:p>
            </p:txBody>
          </p:sp>
        </p:grpSp>
      </p:grpSp>
      <p:sp>
        <p:nvSpPr>
          <p:cNvPr id="1484" name="Shape 1484"/>
          <p:cNvSpPr/>
          <p:nvPr/>
        </p:nvSpPr>
        <p:spPr>
          <a:xfrm>
            <a:off x="3432175" y="9664700"/>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485" name="Shape 1485"/>
          <p:cNvSpPr/>
          <p:nvPr/>
        </p:nvSpPr>
        <p:spPr>
          <a:xfrm>
            <a:off x="5591175" y="9664700"/>
            <a:ext cx="2136775"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486" name="Shape 1486"/>
          <p:cNvSpPr/>
          <p:nvPr/>
        </p:nvSpPr>
        <p:spPr>
          <a:xfrm>
            <a:off x="2924175" y="9664700"/>
            <a:ext cx="50800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487" name="Shape 1487"/>
          <p:cNvSpPr/>
          <p:nvPr/>
        </p:nvSpPr>
        <p:spPr>
          <a:xfrm>
            <a:off x="3432175" y="9664700"/>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488" name="Shape 1488"/>
          <p:cNvSpPr/>
          <p:nvPr/>
        </p:nvSpPr>
        <p:spPr>
          <a:xfrm>
            <a:off x="5591175" y="9664700"/>
            <a:ext cx="2136775"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489" name="Shape 1489"/>
          <p:cNvSpPr/>
          <p:nvPr/>
        </p:nvSpPr>
        <p:spPr>
          <a:xfrm>
            <a:off x="2924175" y="9664700"/>
            <a:ext cx="50800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grpSp>
        <p:nvGrpSpPr>
          <p:cNvPr id="1499" name="Group 1499"/>
          <p:cNvGrpSpPr/>
          <p:nvPr/>
        </p:nvGrpSpPr>
        <p:grpSpPr>
          <a:xfrm>
            <a:off x="2924174" y="9664700"/>
            <a:ext cx="4803776" cy="533400"/>
            <a:chOff x="0" y="0"/>
            <a:chExt cx="4803774" cy="533400"/>
          </a:xfrm>
        </p:grpSpPr>
        <p:grpSp>
          <p:nvGrpSpPr>
            <p:cNvPr id="1492" name="Group 1492"/>
            <p:cNvGrpSpPr/>
            <p:nvPr/>
          </p:nvGrpSpPr>
          <p:grpSpPr>
            <a:xfrm>
              <a:off x="508000" y="0"/>
              <a:ext cx="2139950" cy="533400"/>
              <a:chOff x="0" y="0"/>
              <a:chExt cx="2139949" cy="533400"/>
            </a:xfrm>
          </p:grpSpPr>
          <p:sp>
            <p:nvSpPr>
              <p:cNvPr id="1490" name="Shape 1490"/>
              <p:cNvSpPr/>
              <p:nvPr/>
            </p:nvSpPr>
            <p:spPr>
              <a:xfrm>
                <a:off x="0" y="0"/>
                <a:ext cx="2139950" cy="533400"/>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491" name="Shape 1491"/>
              <p:cNvSpPr/>
              <p:nvPr/>
            </p:nvSpPr>
            <p:spPr>
              <a:xfrm>
                <a:off x="3174" y="31750"/>
                <a:ext cx="21336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B</a:t>
                </a:r>
              </a:p>
            </p:txBody>
          </p:sp>
        </p:grpSp>
        <p:grpSp>
          <p:nvGrpSpPr>
            <p:cNvPr id="1495" name="Group 1495"/>
            <p:cNvGrpSpPr/>
            <p:nvPr/>
          </p:nvGrpSpPr>
          <p:grpSpPr>
            <a:xfrm>
              <a:off x="2667000" y="0"/>
              <a:ext cx="2136775" cy="533400"/>
              <a:chOff x="0" y="0"/>
              <a:chExt cx="2136774" cy="533400"/>
            </a:xfrm>
          </p:grpSpPr>
          <p:sp>
            <p:nvSpPr>
              <p:cNvPr id="1493" name="Shape 1493"/>
              <p:cNvSpPr/>
              <p:nvPr/>
            </p:nvSpPr>
            <p:spPr>
              <a:xfrm>
                <a:off x="0" y="0"/>
                <a:ext cx="2136775" cy="533400"/>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494" name="Shape 1494"/>
              <p:cNvSpPr/>
              <p:nvPr/>
            </p:nvSpPr>
            <p:spPr>
              <a:xfrm>
                <a:off x="1587" y="31750"/>
                <a:ext cx="21336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5</a:t>
                </a:r>
              </a:p>
            </p:txBody>
          </p:sp>
        </p:grpSp>
        <p:grpSp>
          <p:nvGrpSpPr>
            <p:cNvPr id="1498" name="Group 1498"/>
            <p:cNvGrpSpPr/>
            <p:nvPr/>
          </p:nvGrpSpPr>
          <p:grpSpPr>
            <a:xfrm>
              <a:off x="0" y="0"/>
              <a:ext cx="508000" cy="533400"/>
              <a:chOff x="0" y="0"/>
              <a:chExt cx="508000" cy="533400"/>
            </a:xfrm>
          </p:grpSpPr>
          <p:sp>
            <p:nvSpPr>
              <p:cNvPr id="1496" name="Shape 1496"/>
              <p:cNvSpPr/>
              <p:nvPr/>
            </p:nvSpPr>
            <p:spPr>
              <a:xfrm>
                <a:off x="0" y="0"/>
                <a:ext cx="508000" cy="533400"/>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497" name="Shape 1497"/>
              <p:cNvSpPr/>
              <p:nvPr/>
            </p:nvSpPr>
            <p:spPr>
              <a:xfrm>
                <a:off x="0" y="31750"/>
                <a:ext cx="508000"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1</a:t>
                </a:r>
              </a:p>
            </p:txBody>
          </p:sp>
        </p:grpSp>
      </p:grpSp>
      <p:grpSp>
        <p:nvGrpSpPr>
          <p:cNvPr id="1506" name="Group 1506"/>
          <p:cNvGrpSpPr/>
          <p:nvPr/>
        </p:nvGrpSpPr>
        <p:grpSpPr>
          <a:xfrm>
            <a:off x="1533524" y="9702800"/>
            <a:ext cx="1069977" cy="533400"/>
            <a:chOff x="0" y="0"/>
            <a:chExt cx="1069975" cy="533400"/>
          </a:xfrm>
        </p:grpSpPr>
        <p:grpSp>
          <p:nvGrpSpPr>
            <p:cNvPr id="1502" name="Group 1502"/>
            <p:cNvGrpSpPr/>
            <p:nvPr/>
          </p:nvGrpSpPr>
          <p:grpSpPr>
            <a:xfrm>
              <a:off x="0" y="0"/>
              <a:ext cx="511174" cy="533400"/>
              <a:chOff x="0" y="0"/>
              <a:chExt cx="511173" cy="533400"/>
            </a:xfrm>
          </p:grpSpPr>
          <p:sp>
            <p:nvSpPr>
              <p:cNvPr id="1500" name="Shape 1500"/>
              <p:cNvSpPr/>
              <p:nvPr/>
            </p:nvSpPr>
            <p:spPr>
              <a:xfrm>
                <a:off x="0" y="0"/>
                <a:ext cx="511174"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501" name="Shape 1501"/>
              <p:cNvSpPr/>
              <p:nvPr/>
            </p:nvSpPr>
            <p:spPr>
              <a:xfrm>
                <a:off x="1587" y="31750"/>
                <a:ext cx="5080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0</a:t>
                </a:r>
              </a:p>
            </p:txBody>
          </p:sp>
        </p:grpSp>
        <p:grpSp>
          <p:nvGrpSpPr>
            <p:cNvPr id="1505" name="Group 1505"/>
            <p:cNvGrpSpPr/>
            <p:nvPr/>
          </p:nvGrpSpPr>
          <p:grpSpPr>
            <a:xfrm>
              <a:off x="558801" y="0"/>
              <a:ext cx="511175" cy="533400"/>
              <a:chOff x="0" y="0"/>
              <a:chExt cx="511173" cy="533400"/>
            </a:xfrm>
          </p:grpSpPr>
          <p:sp>
            <p:nvSpPr>
              <p:cNvPr id="1503" name="Shape 1503"/>
              <p:cNvSpPr/>
              <p:nvPr/>
            </p:nvSpPr>
            <p:spPr>
              <a:xfrm>
                <a:off x="0" y="0"/>
                <a:ext cx="511174"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504" name="Shape 1504"/>
              <p:cNvSpPr/>
              <p:nvPr/>
            </p:nvSpPr>
            <p:spPr>
              <a:xfrm>
                <a:off x="1586" y="31750"/>
                <a:ext cx="5080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1</a:t>
                </a:r>
              </a:p>
            </p:txBody>
          </p:sp>
        </p:grpSp>
      </p:grpSp>
      <p:sp>
        <p:nvSpPr>
          <p:cNvPr id="1507" name="Shape 1507"/>
          <p:cNvSpPr/>
          <p:nvPr/>
        </p:nvSpPr>
        <p:spPr>
          <a:xfrm>
            <a:off x="876300" y="11150600"/>
            <a:ext cx="16535400" cy="23749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p>
            <a:pPr marL="800100" indent="-800100" algn="l">
              <a:buSzPct val="120000"/>
              <a:buFont typeface="Lucida Grande"/>
              <a:buChar char="▪"/>
              <a:defRPr b="1">
                <a:latin typeface="+mn-lt"/>
                <a:ea typeface="+mn-ea"/>
                <a:cs typeface="+mn-cs"/>
                <a:sym typeface="Myriad Pro Condensed"/>
              </a:defRPr>
            </a:pPr>
            <a:r>
              <a:t>Store operation</a:t>
            </a:r>
          </a:p>
          <a:p>
            <a:pPr marL="1435100" lvl="2" indent="-635000" algn="l">
              <a:buSzPct val="130000"/>
              <a:buChar char="-"/>
              <a:defRPr sz="4200" b="1">
                <a:latin typeface="+mn-lt"/>
                <a:ea typeface="+mn-ea"/>
                <a:cs typeface="+mn-cs"/>
                <a:sym typeface="Myriad Pro Condensed"/>
              </a:defRPr>
            </a:pPr>
            <a:r>
              <a:t>Service cache miss if needed</a:t>
            </a:r>
          </a:p>
          <a:p>
            <a:pPr marL="1435100" lvl="2" indent="-635000" algn="l">
              <a:buSzPct val="130000"/>
              <a:buChar char="-"/>
              <a:defRPr sz="4200" b="1">
                <a:latin typeface="+mn-lt"/>
                <a:ea typeface="+mn-ea"/>
                <a:cs typeface="+mn-cs"/>
                <a:sym typeface="Myriad Pro Condensed"/>
              </a:defRPr>
            </a:pPr>
            <a:r>
              <a:t>Mark data as part of write set (note: this is not a load into exclusive state. Why?)</a:t>
            </a:r>
          </a:p>
        </p:txBody>
      </p:sp>
      <p:sp>
        <p:nvSpPr>
          <p:cNvPr id="1508" name="Shape 1508"/>
          <p:cNvSpPr/>
          <p:nvPr/>
        </p:nvSpPr>
        <p:spPr>
          <a:xfrm>
            <a:off x="762000" y="165100"/>
            <a:ext cx="15544800" cy="13970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b"/>
          <a:lstStyle>
            <a:lvl1pPr algn="l">
              <a:lnSpc>
                <a:spcPct val="80000"/>
              </a:lnSpc>
              <a:buClr>
                <a:srgbClr val="A21400"/>
              </a:buClr>
              <a:buFont typeface="Arial Rounded MT Bold"/>
              <a:defRPr sz="8400" b="1">
                <a:effectLst>
                  <a:outerShdw blurRad="12700" dist="25400" dir="2700000" rotWithShape="0">
                    <a:srgbClr val="CBCBCB"/>
                  </a:outerShdw>
                </a:effectLst>
                <a:uFill>
                  <a:solidFill>
                    <a:srgbClr val="000000"/>
                  </a:solidFill>
                </a:uFill>
                <a:latin typeface="+mn-lt"/>
                <a:ea typeface="+mn-ea"/>
                <a:cs typeface="+mn-cs"/>
                <a:sym typeface="Myriad Pro Condensed"/>
              </a:defRPr>
            </a:lvl1pPr>
          </a:lstStyle>
          <a:p>
            <a:r>
              <a:t>HTM transaction execution</a:t>
            </a:r>
          </a:p>
        </p:txBody>
      </p:sp>
      <p:sp>
        <p:nvSpPr>
          <p:cNvPr id="1509" name="Shape 1509"/>
          <p:cNvSpPr/>
          <p:nvPr/>
        </p:nvSpPr>
        <p:spPr>
          <a:xfrm>
            <a:off x="4356100" y="9182100"/>
            <a:ext cx="444500" cy="5588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lvl1pPr algn="l">
              <a:spcBef>
                <a:spcPts val="1400"/>
              </a:spcBef>
              <a:defRPr sz="3200" b="1">
                <a:latin typeface="Myriad Pro"/>
                <a:ea typeface="Myriad Pro"/>
                <a:cs typeface="Myriad Pro"/>
                <a:sym typeface="Myriad Pro"/>
              </a:defRPr>
            </a:lvl1pPr>
          </a:lstStyle>
          <a:p>
            <a:r>
              <a:t>A</a:t>
            </a:r>
          </a:p>
        </p:txBody>
      </p:sp>
      <p:sp>
        <p:nvSpPr>
          <p:cNvPr id="1510" name="Shape 1510"/>
          <p:cNvSpPr/>
          <p:nvPr/>
        </p:nvSpPr>
        <p:spPr>
          <a:xfrm>
            <a:off x="4368800" y="9728200"/>
            <a:ext cx="444500" cy="5588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lvl1pPr algn="l">
              <a:spcBef>
                <a:spcPts val="1400"/>
              </a:spcBef>
              <a:defRPr sz="3200" b="1">
                <a:latin typeface="Myriad Pro"/>
                <a:ea typeface="Myriad Pro"/>
                <a:cs typeface="Myriad Pro"/>
                <a:sym typeface="Myriad Pro"/>
              </a:defRPr>
            </a:lvl1pPr>
          </a:lstStyle>
          <a:p>
            <a:r>
              <a:t>C</a:t>
            </a:r>
          </a:p>
        </p:txBody>
      </p:sp>
      <p:grpSp>
        <p:nvGrpSpPr>
          <p:cNvPr id="1517" name="Group 1517"/>
          <p:cNvGrpSpPr/>
          <p:nvPr/>
        </p:nvGrpSpPr>
        <p:grpSpPr>
          <a:xfrm>
            <a:off x="1533524" y="8601075"/>
            <a:ext cx="1069977" cy="533400"/>
            <a:chOff x="0" y="0"/>
            <a:chExt cx="1069975" cy="533400"/>
          </a:xfrm>
        </p:grpSpPr>
        <p:grpSp>
          <p:nvGrpSpPr>
            <p:cNvPr id="1513" name="Group 1513"/>
            <p:cNvGrpSpPr/>
            <p:nvPr/>
          </p:nvGrpSpPr>
          <p:grpSpPr>
            <a:xfrm>
              <a:off x="0" y="0"/>
              <a:ext cx="511174" cy="533400"/>
              <a:chOff x="0" y="0"/>
              <a:chExt cx="511173" cy="533400"/>
            </a:xfrm>
          </p:grpSpPr>
          <p:sp>
            <p:nvSpPr>
              <p:cNvPr id="1511" name="Shape 1511"/>
              <p:cNvSpPr/>
              <p:nvPr/>
            </p:nvSpPr>
            <p:spPr>
              <a:xfrm>
                <a:off x="0" y="0"/>
                <a:ext cx="511174"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512" name="Shape 1512"/>
              <p:cNvSpPr/>
              <p:nvPr/>
            </p:nvSpPr>
            <p:spPr>
              <a:xfrm>
                <a:off x="1587" y="31750"/>
                <a:ext cx="5080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1</a:t>
                </a:r>
              </a:p>
            </p:txBody>
          </p:sp>
        </p:grpSp>
        <p:grpSp>
          <p:nvGrpSpPr>
            <p:cNvPr id="1516" name="Group 1516"/>
            <p:cNvGrpSpPr/>
            <p:nvPr/>
          </p:nvGrpSpPr>
          <p:grpSpPr>
            <a:xfrm>
              <a:off x="558801" y="0"/>
              <a:ext cx="511175" cy="533400"/>
              <a:chOff x="0" y="0"/>
              <a:chExt cx="511173" cy="533400"/>
            </a:xfrm>
          </p:grpSpPr>
          <p:sp>
            <p:nvSpPr>
              <p:cNvPr id="1514" name="Shape 1514"/>
              <p:cNvSpPr/>
              <p:nvPr/>
            </p:nvSpPr>
            <p:spPr>
              <a:xfrm>
                <a:off x="0" y="0"/>
                <a:ext cx="511174"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515" name="Shape 1515"/>
              <p:cNvSpPr/>
              <p:nvPr/>
            </p:nvSpPr>
            <p:spPr>
              <a:xfrm>
                <a:off x="1586" y="31750"/>
                <a:ext cx="5080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0</a:t>
                </a:r>
              </a:p>
            </p:txBody>
          </p:sp>
        </p:grpSp>
      </p:grpSp>
      <p:sp>
        <p:nvSpPr>
          <p:cNvPr id="1518" name="Shape 1518"/>
          <p:cNvSpPr/>
          <p:nvPr/>
        </p:nvSpPr>
        <p:spPr>
          <a:xfrm>
            <a:off x="4368800" y="8661400"/>
            <a:ext cx="444500" cy="5588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lvl1pPr algn="l">
              <a:spcBef>
                <a:spcPts val="1400"/>
              </a:spcBef>
              <a:defRPr sz="3200" b="1">
                <a:latin typeface="Myriad Pro"/>
                <a:ea typeface="Myriad Pro"/>
                <a:cs typeface="Myriad Pro"/>
                <a:sym typeface="Myriad Pro"/>
              </a:defRPr>
            </a:lvl1pPr>
          </a:lstStyle>
          <a:p>
            <a:r>
              <a:t>B</a:t>
            </a:r>
          </a:p>
        </p:txBody>
      </p:sp>
      <p:sp>
        <p:nvSpPr>
          <p:cNvPr id="1519" name="Shape 1519"/>
          <p:cNvSpPr/>
          <p:nvPr/>
        </p:nvSpPr>
        <p:spPr>
          <a:xfrm>
            <a:off x="3022600" y="8623300"/>
            <a:ext cx="444500" cy="5588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lvl1pPr algn="l">
              <a:spcBef>
                <a:spcPts val="1400"/>
              </a:spcBef>
              <a:defRPr sz="3200" b="1">
                <a:latin typeface="Myriad Pro"/>
                <a:ea typeface="Myriad Pro"/>
                <a:cs typeface="Myriad Pro"/>
                <a:sym typeface="Myriad Pro"/>
              </a:defRPr>
            </a:lvl1pPr>
          </a:lstStyle>
          <a:p>
            <a:r>
              <a:t>1</a:t>
            </a:r>
          </a:p>
        </p:txBody>
      </p:sp>
      <p:sp>
        <p:nvSpPr>
          <p:cNvPr id="1520" name="Shape 1520"/>
          <p:cNvSpPr/>
          <p:nvPr/>
        </p:nvSpPr>
        <p:spPr>
          <a:xfrm>
            <a:off x="3035300" y="9144000"/>
            <a:ext cx="444500" cy="5588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lvl1pPr algn="l">
              <a:spcBef>
                <a:spcPts val="1400"/>
              </a:spcBef>
              <a:defRPr sz="3200" b="1">
                <a:latin typeface="Myriad Pro"/>
                <a:ea typeface="Myriad Pro"/>
                <a:cs typeface="Myriad Pro"/>
                <a:sym typeface="Myriad Pro"/>
              </a:defRPr>
            </a:lvl1pPr>
          </a:lstStyle>
          <a:p>
            <a:r>
              <a:t>1</a:t>
            </a:r>
          </a:p>
        </p:txBody>
      </p:sp>
      <p:sp>
        <p:nvSpPr>
          <p:cNvPr id="1521" name="Shape 1521"/>
          <p:cNvSpPr/>
          <p:nvPr/>
        </p:nvSpPr>
        <p:spPr>
          <a:xfrm>
            <a:off x="3048000" y="9715500"/>
            <a:ext cx="444500" cy="5588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lvl1pPr algn="l">
              <a:spcBef>
                <a:spcPts val="1400"/>
              </a:spcBef>
              <a:defRPr sz="3200" b="1">
                <a:latin typeface="Myriad Pro"/>
                <a:ea typeface="Myriad Pro"/>
                <a:cs typeface="Myriad Pro"/>
                <a:sym typeface="Myriad Pro"/>
              </a:defRPr>
            </a:lvl1pPr>
          </a:lstStyle>
          <a:p>
            <a:r>
              <a:t>1</a:t>
            </a:r>
          </a:p>
        </p:txBody>
      </p:sp>
    </p:spTree>
  </p:cSld>
  <p:clrMapOvr>
    <a:masterClrMapping/>
  </p:clrMapOvr>
  <p:transition spd="slow"/>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 name="Shape 1525"/>
          <p:cNvSpPr/>
          <p:nvPr/>
        </p:nvSpPr>
        <p:spPr>
          <a:xfrm>
            <a:off x="9372600" y="3048000"/>
            <a:ext cx="8001000" cy="4270376"/>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p>
            <a:pPr marL="767080" indent="-685800" algn="l">
              <a:spcBef>
                <a:spcPts val="1400"/>
              </a:spcBef>
              <a:buClr>
                <a:srgbClr val="797BAA"/>
              </a:buClr>
              <a:buFont typeface="Wingdings"/>
              <a:defRPr sz="4000" b="1">
                <a:latin typeface="Consolas"/>
                <a:ea typeface="Consolas"/>
                <a:cs typeface="Consolas"/>
                <a:sym typeface="Consolas"/>
              </a:defRPr>
            </a:pPr>
            <a:r>
              <a:t>Xbegin</a:t>
            </a:r>
          </a:p>
          <a:p>
            <a:pPr marL="1567180" lvl="1" indent="-530860" algn="l">
              <a:spcBef>
                <a:spcPts val="1400"/>
              </a:spcBef>
              <a:buClr>
                <a:srgbClr val="D84800"/>
              </a:buClr>
              <a:buFont typeface="Wingdings"/>
              <a:defRPr b="1">
                <a:latin typeface="Consolas"/>
                <a:ea typeface="Consolas"/>
                <a:cs typeface="Consolas"/>
                <a:sym typeface="Consolas"/>
              </a:defRPr>
            </a:pPr>
            <a:r>
              <a:rPr sz="4000"/>
              <a:t>Load A</a:t>
            </a:r>
          </a:p>
          <a:p>
            <a:pPr marL="1567180" lvl="1" indent="-530860" algn="l">
              <a:spcBef>
                <a:spcPts val="1400"/>
              </a:spcBef>
              <a:buClr>
                <a:srgbClr val="D84800"/>
              </a:buClr>
              <a:buFont typeface="Wingdings"/>
              <a:defRPr b="1">
                <a:latin typeface="Consolas"/>
                <a:ea typeface="Consolas"/>
                <a:cs typeface="Consolas"/>
                <a:sym typeface="Consolas"/>
              </a:defRPr>
            </a:pPr>
            <a:r>
              <a:rPr sz="4000"/>
              <a:t>Load B</a:t>
            </a:r>
          </a:p>
          <a:p>
            <a:pPr marL="1567180" lvl="1" indent="-530860" algn="l">
              <a:spcBef>
                <a:spcPts val="1400"/>
              </a:spcBef>
              <a:buClr>
                <a:srgbClr val="D84800"/>
              </a:buClr>
              <a:buFont typeface="Wingdings"/>
              <a:defRPr b="1">
                <a:latin typeface="Consolas"/>
                <a:ea typeface="Consolas"/>
                <a:cs typeface="Consolas"/>
                <a:sym typeface="Consolas"/>
              </a:defRPr>
            </a:pPr>
            <a:r>
              <a:rPr sz="4000"/>
              <a:t>Store C ⇐ 5</a:t>
            </a:r>
          </a:p>
          <a:p>
            <a:pPr marL="767080" indent="-685800" algn="l">
              <a:spcBef>
                <a:spcPts val="1400"/>
              </a:spcBef>
              <a:buClr>
                <a:srgbClr val="797BAA"/>
              </a:buClr>
              <a:buFont typeface="Wingdings"/>
              <a:defRPr sz="4000" b="1">
                <a:latin typeface="Consolas"/>
                <a:ea typeface="Consolas"/>
                <a:cs typeface="Consolas"/>
                <a:sym typeface="Consolas"/>
              </a:defRPr>
            </a:pPr>
            <a:r>
              <a:t>Xcommit</a:t>
            </a:r>
          </a:p>
        </p:txBody>
      </p:sp>
      <p:sp>
        <p:nvSpPr>
          <p:cNvPr id="1526" name="Shape 1526"/>
          <p:cNvSpPr/>
          <p:nvPr/>
        </p:nvSpPr>
        <p:spPr>
          <a:xfrm>
            <a:off x="11852275" y="6403975"/>
            <a:ext cx="762000" cy="469900"/>
          </a:xfrm>
          <a:prstGeom prst="leftArrow">
            <a:avLst>
              <a:gd name="adj1" fmla="val 44785"/>
              <a:gd name="adj2" fmla="val 71099"/>
            </a:avLst>
          </a:prstGeom>
          <a:solidFill>
            <a:srgbClr val="000000"/>
          </a:solidFill>
          <a:ln w="12700">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grpSp>
        <p:nvGrpSpPr>
          <p:cNvPr id="1529" name="Group 1529"/>
          <p:cNvGrpSpPr/>
          <p:nvPr/>
        </p:nvGrpSpPr>
        <p:grpSpPr>
          <a:xfrm>
            <a:off x="762000" y="3203575"/>
            <a:ext cx="7439025" cy="3048000"/>
            <a:chOff x="0" y="0"/>
            <a:chExt cx="7439025" cy="3048000"/>
          </a:xfrm>
        </p:grpSpPr>
        <p:sp>
          <p:nvSpPr>
            <p:cNvPr id="1527" name="Shape 1527"/>
            <p:cNvSpPr/>
            <p:nvPr/>
          </p:nvSpPr>
          <p:spPr>
            <a:xfrm>
              <a:off x="0" y="0"/>
              <a:ext cx="7439025" cy="3048000"/>
            </a:xfrm>
            <a:prstGeom prst="roundRect">
              <a:avLst>
                <a:gd name="adj" fmla="val 8333"/>
              </a:avLst>
            </a:prstGeom>
            <a:noFill/>
            <a:ln w="25400" cap="flat">
              <a:solidFill>
                <a:srgbClr val="000000"/>
              </a:solidFill>
              <a:prstDash val="solid"/>
              <a:round/>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528" name="Shape 1528"/>
            <p:cNvSpPr/>
            <p:nvPr/>
          </p:nvSpPr>
          <p:spPr>
            <a:xfrm>
              <a:off x="150812" y="148731"/>
              <a:ext cx="7137401" cy="5715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38100" tIns="38100" rIns="38100" bIns="38100" numCol="1" anchor="t">
              <a:spAutoFit/>
            </a:bodyPr>
            <a:lstStyle>
              <a:lvl1pPr marL="103021" marR="103021" defTabSz="1828800">
                <a:buClr>
                  <a:srgbClr val="000000"/>
                </a:buClr>
                <a:buFont typeface="Verdana"/>
                <a:defRPr sz="3200" b="1">
                  <a:uFill>
                    <a:solidFill>
                      <a:srgbClr val="000000"/>
                    </a:solidFill>
                  </a:uFill>
                  <a:latin typeface="Verdana"/>
                  <a:ea typeface="Verdana"/>
                  <a:cs typeface="Verdana"/>
                  <a:sym typeface="Verdana"/>
                </a:defRPr>
              </a:lvl1pPr>
            </a:lstStyle>
            <a:p>
              <a:r>
                <a:t>CPU</a:t>
              </a:r>
            </a:p>
          </p:txBody>
        </p:sp>
      </p:grpSp>
      <p:grpSp>
        <p:nvGrpSpPr>
          <p:cNvPr id="1532" name="Group 1532"/>
          <p:cNvGrpSpPr/>
          <p:nvPr/>
        </p:nvGrpSpPr>
        <p:grpSpPr>
          <a:xfrm>
            <a:off x="762000" y="6553200"/>
            <a:ext cx="7439025" cy="4498975"/>
            <a:chOff x="0" y="0"/>
            <a:chExt cx="7439025" cy="4498975"/>
          </a:xfrm>
        </p:grpSpPr>
        <p:sp>
          <p:nvSpPr>
            <p:cNvPr id="1530" name="Shape 1530"/>
            <p:cNvSpPr/>
            <p:nvPr/>
          </p:nvSpPr>
          <p:spPr>
            <a:xfrm>
              <a:off x="0" y="0"/>
              <a:ext cx="7439025" cy="4498975"/>
            </a:xfrm>
            <a:prstGeom prst="roundRect">
              <a:avLst>
                <a:gd name="adj" fmla="val 8333"/>
              </a:avLst>
            </a:prstGeom>
            <a:noFill/>
            <a:ln w="25400" cap="flat">
              <a:solidFill>
                <a:srgbClr val="000000"/>
              </a:solidFill>
              <a:prstDash val="solid"/>
              <a:round/>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531" name="Shape 1531"/>
            <p:cNvSpPr/>
            <p:nvPr/>
          </p:nvSpPr>
          <p:spPr>
            <a:xfrm>
              <a:off x="214312" y="219533"/>
              <a:ext cx="7010401" cy="5715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38100" tIns="38100" rIns="38100" bIns="38100" numCol="1" anchor="t">
              <a:spAutoFit/>
            </a:bodyPr>
            <a:lstStyle>
              <a:lvl1pPr marL="101281" marR="101281" defTabSz="1828800">
                <a:buClr>
                  <a:srgbClr val="000000"/>
                </a:buClr>
                <a:buFont typeface="Verdana"/>
                <a:defRPr sz="3200" b="1">
                  <a:uFill>
                    <a:solidFill>
                      <a:srgbClr val="000000"/>
                    </a:solidFill>
                  </a:uFill>
                  <a:latin typeface="Verdana"/>
                  <a:ea typeface="Verdana"/>
                  <a:cs typeface="Verdana"/>
                  <a:sym typeface="Verdana"/>
                </a:defRPr>
              </a:lvl1pPr>
            </a:lstStyle>
            <a:p>
              <a:r>
                <a:t>Cache</a:t>
              </a:r>
            </a:p>
          </p:txBody>
        </p:sp>
      </p:grpSp>
      <p:grpSp>
        <p:nvGrpSpPr>
          <p:cNvPr id="1535" name="Group 1535"/>
          <p:cNvGrpSpPr/>
          <p:nvPr/>
        </p:nvGrpSpPr>
        <p:grpSpPr>
          <a:xfrm>
            <a:off x="4791075" y="4032250"/>
            <a:ext cx="2139950" cy="1044575"/>
            <a:chOff x="0" y="0"/>
            <a:chExt cx="2139950" cy="1044575"/>
          </a:xfrm>
        </p:grpSpPr>
        <p:sp>
          <p:nvSpPr>
            <p:cNvPr id="1533" name="Shape 1533"/>
            <p:cNvSpPr/>
            <p:nvPr/>
          </p:nvSpPr>
          <p:spPr>
            <a:xfrm>
              <a:off x="0" y="0"/>
              <a:ext cx="2139950" cy="104457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534" name="Shape 1534"/>
            <p:cNvSpPr/>
            <p:nvPr/>
          </p:nvSpPr>
          <p:spPr>
            <a:xfrm>
              <a:off x="3175" y="287337"/>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ALUs</a:t>
              </a:r>
            </a:p>
          </p:txBody>
        </p:sp>
      </p:grpSp>
      <p:grpSp>
        <p:nvGrpSpPr>
          <p:cNvPr id="1540" name="Group 1540"/>
          <p:cNvGrpSpPr/>
          <p:nvPr/>
        </p:nvGrpSpPr>
        <p:grpSpPr>
          <a:xfrm>
            <a:off x="2092325" y="4286250"/>
            <a:ext cx="3987801" cy="1793876"/>
            <a:chOff x="0" y="0"/>
            <a:chExt cx="3987800" cy="1793874"/>
          </a:xfrm>
        </p:grpSpPr>
        <p:sp>
          <p:nvSpPr>
            <p:cNvPr id="1536" name="Shape 1536"/>
            <p:cNvSpPr/>
            <p:nvPr/>
          </p:nvSpPr>
          <p:spPr>
            <a:xfrm>
              <a:off x="0" y="0"/>
              <a:ext cx="2139950" cy="1041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grpSp>
          <p:nvGrpSpPr>
            <p:cNvPr id="1539" name="Group 1539"/>
            <p:cNvGrpSpPr/>
            <p:nvPr/>
          </p:nvGrpSpPr>
          <p:grpSpPr>
            <a:xfrm>
              <a:off x="1038225" y="1292225"/>
              <a:ext cx="2949576" cy="501650"/>
              <a:chOff x="0" y="0"/>
              <a:chExt cx="2949575" cy="501649"/>
            </a:xfrm>
          </p:grpSpPr>
          <p:sp>
            <p:nvSpPr>
              <p:cNvPr id="1537" name="Shape 1537"/>
              <p:cNvSpPr/>
              <p:nvPr/>
            </p:nvSpPr>
            <p:spPr>
              <a:xfrm>
                <a:off x="0" y="0"/>
                <a:ext cx="2949576" cy="50165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538" name="Shape 1538"/>
              <p:cNvSpPr/>
              <p:nvPr/>
            </p:nvSpPr>
            <p:spPr>
              <a:xfrm>
                <a:off x="1587" y="15873"/>
                <a:ext cx="29464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TM State</a:t>
                </a:r>
              </a:p>
            </p:txBody>
          </p:sp>
        </p:grpSp>
      </p:grpSp>
      <p:grpSp>
        <p:nvGrpSpPr>
          <p:cNvPr id="1543" name="Group 1543"/>
          <p:cNvGrpSpPr/>
          <p:nvPr/>
        </p:nvGrpSpPr>
        <p:grpSpPr>
          <a:xfrm>
            <a:off x="3432175" y="7499350"/>
            <a:ext cx="2139950" cy="530225"/>
            <a:chOff x="0" y="0"/>
            <a:chExt cx="2139950" cy="530225"/>
          </a:xfrm>
        </p:grpSpPr>
        <p:sp>
          <p:nvSpPr>
            <p:cNvPr id="1541" name="Shape 1541"/>
            <p:cNvSpPr/>
            <p:nvPr/>
          </p:nvSpPr>
          <p:spPr>
            <a:xfrm>
              <a:off x="0" y="0"/>
              <a:ext cx="2139950"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542" name="Shape 1542"/>
            <p:cNvSpPr/>
            <p:nvPr/>
          </p:nvSpPr>
          <p:spPr>
            <a:xfrm>
              <a:off x="3175" y="30162"/>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Tag</a:t>
              </a:r>
            </a:p>
          </p:txBody>
        </p:sp>
      </p:grpSp>
      <p:grpSp>
        <p:nvGrpSpPr>
          <p:cNvPr id="1546" name="Group 1546"/>
          <p:cNvGrpSpPr/>
          <p:nvPr/>
        </p:nvGrpSpPr>
        <p:grpSpPr>
          <a:xfrm>
            <a:off x="5591175" y="7499350"/>
            <a:ext cx="2139950" cy="530225"/>
            <a:chOff x="0" y="0"/>
            <a:chExt cx="2139950" cy="530225"/>
          </a:xfrm>
        </p:grpSpPr>
        <p:sp>
          <p:nvSpPr>
            <p:cNvPr id="1544" name="Shape 1544"/>
            <p:cNvSpPr/>
            <p:nvPr/>
          </p:nvSpPr>
          <p:spPr>
            <a:xfrm>
              <a:off x="0" y="0"/>
              <a:ext cx="2139950"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545" name="Shape 1545"/>
            <p:cNvSpPr/>
            <p:nvPr/>
          </p:nvSpPr>
          <p:spPr>
            <a:xfrm>
              <a:off x="3175" y="30162"/>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Data</a:t>
              </a:r>
            </a:p>
          </p:txBody>
        </p:sp>
      </p:grpSp>
      <p:grpSp>
        <p:nvGrpSpPr>
          <p:cNvPr id="1549" name="Group 1549"/>
          <p:cNvGrpSpPr/>
          <p:nvPr/>
        </p:nvGrpSpPr>
        <p:grpSpPr>
          <a:xfrm>
            <a:off x="2924175" y="7499350"/>
            <a:ext cx="508000" cy="530225"/>
            <a:chOff x="0" y="0"/>
            <a:chExt cx="508000" cy="530225"/>
          </a:xfrm>
        </p:grpSpPr>
        <p:sp>
          <p:nvSpPr>
            <p:cNvPr id="1547" name="Shape 1547"/>
            <p:cNvSpPr/>
            <p:nvPr/>
          </p:nvSpPr>
          <p:spPr>
            <a:xfrm>
              <a:off x="0" y="0"/>
              <a:ext cx="508000"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548" name="Shape 1548"/>
            <p:cNvSpPr/>
            <p:nvPr/>
          </p:nvSpPr>
          <p:spPr>
            <a:xfrm>
              <a:off x="0" y="30162"/>
              <a:ext cx="5080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V</a:t>
              </a:r>
            </a:p>
          </p:txBody>
        </p:sp>
      </p:grpSp>
      <p:sp>
        <p:nvSpPr>
          <p:cNvPr id="1550" name="Shape 1550"/>
          <p:cNvSpPr/>
          <p:nvPr/>
        </p:nvSpPr>
        <p:spPr>
          <a:xfrm>
            <a:off x="3432175" y="8067675"/>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551" name="Shape 1551"/>
          <p:cNvSpPr/>
          <p:nvPr/>
        </p:nvSpPr>
        <p:spPr>
          <a:xfrm>
            <a:off x="5591175" y="8067675"/>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552" name="Shape 1552"/>
          <p:cNvSpPr/>
          <p:nvPr/>
        </p:nvSpPr>
        <p:spPr>
          <a:xfrm>
            <a:off x="2924175" y="8067675"/>
            <a:ext cx="50800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grpSp>
        <p:nvGrpSpPr>
          <p:cNvPr id="1555" name="Group 1555"/>
          <p:cNvGrpSpPr/>
          <p:nvPr/>
        </p:nvGrpSpPr>
        <p:grpSpPr>
          <a:xfrm>
            <a:off x="3432175" y="8601075"/>
            <a:ext cx="2139950" cy="533400"/>
            <a:chOff x="0" y="0"/>
            <a:chExt cx="2139950" cy="533400"/>
          </a:xfrm>
        </p:grpSpPr>
        <p:sp>
          <p:nvSpPr>
            <p:cNvPr id="1553" name="Shape 1553"/>
            <p:cNvSpPr/>
            <p:nvPr/>
          </p:nvSpPr>
          <p:spPr>
            <a:xfrm>
              <a:off x="0" y="0"/>
              <a:ext cx="2139950" cy="533400"/>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554" name="Shape 1554"/>
            <p:cNvSpPr/>
            <p:nvPr/>
          </p:nvSpPr>
          <p:spPr>
            <a:xfrm>
              <a:off x="3175" y="31750"/>
              <a:ext cx="2133600"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C</a:t>
              </a:r>
            </a:p>
          </p:txBody>
        </p:sp>
      </p:grpSp>
      <p:grpSp>
        <p:nvGrpSpPr>
          <p:cNvPr id="1558" name="Group 1558"/>
          <p:cNvGrpSpPr/>
          <p:nvPr/>
        </p:nvGrpSpPr>
        <p:grpSpPr>
          <a:xfrm>
            <a:off x="5591175" y="8601075"/>
            <a:ext cx="2139950" cy="533400"/>
            <a:chOff x="0" y="0"/>
            <a:chExt cx="2139950" cy="533400"/>
          </a:xfrm>
        </p:grpSpPr>
        <p:sp>
          <p:nvSpPr>
            <p:cNvPr id="1556" name="Shape 1556"/>
            <p:cNvSpPr/>
            <p:nvPr/>
          </p:nvSpPr>
          <p:spPr>
            <a:xfrm>
              <a:off x="0" y="0"/>
              <a:ext cx="2139950" cy="533400"/>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557" name="Shape 1557"/>
            <p:cNvSpPr/>
            <p:nvPr/>
          </p:nvSpPr>
          <p:spPr>
            <a:xfrm>
              <a:off x="3175" y="31750"/>
              <a:ext cx="2133600"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9</a:t>
              </a:r>
            </a:p>
          </p:txBody>
        </p:sp>
      </p:grpSp>
      <p:grpSp>
        <p:nvGrpSpPr>
          <p:cNvPr id="1561" name="Group 1561"/>
          <p:cNvGrpSpPr/>
          <p:nvPr/>
        </p:nvGrpSpPr>
        <p:grpSpPr>
          <a:xfrm>
            <a:off x="2924175" y="8601075"/>
            <a:ext cx="508000" cy="533400"/>
            <a:chOff x="0" y="0"/>
            <a:chExt cx="508000" cy="533400"/>
          </a:xfrm>
        </p:grpSpPr>
        <p:sp>
          <p:nvSpPr>
            <p:cNvPr id="1559" name="Shape 1559"/>
            <p:cNvSpPr/>
            <p:nvPr/>
          </p:nvSpPr>
          <p:spPr>
            <a:xfrm>
              <a:off x="0" y="0"/>
              <a:ext cx="508000" cy="533400"/>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560" name="Shape 1560"/>
            <p:cNvSpPr/>
            <p:nvPr/>
          </p:nvSpPr>
          <p:spPr>
            <a:xfrm>
              <a:off x="0" y="31750"/>
              <a:ext cx="508000"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1</a:t>
              </a:r>
            </a:p>
          </p:txBody>
        </p:sp>
      </p:grpSp>
      <p:sp>
        <p:nvSpPr>
          <p:cNvPr id="1562" name="Shape 1562"/>
          <p:cNvSpPr/>
          <p:nvPr/>
        </p:nvSpPr>
        <p:spPr>
          <a:xfrm>
            <a:off x="3432175" y="9134475"/>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563" name="Shape 1563"/>
          <p:cNvSpPr/>
          <p:nvPr/>
        </p:nvSpPr>
        <p:spPr>
          <a:xfrm>
            <a:off x="5591175" y="9134475"/>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564" name="Shape 1564"/>
          <p:cNvSpPr/>
          <p:nvPr/>
        </p:nvSpPr>
        <p:spPr>
          <a:xfrm>
            <a:off x="2924175" y="9134475"/>
            <a:ext cx="50800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565" name="Shape 1565"/>
          <p:cNvSpPr/>
          <p:nvPr/>
        </p:nvSpPr>
        <p:spPr>
          <a:xfrm>
            <a:off x="3432175" y="9664700"/>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566" name="Shape 1566"/>
          <p:cNvSpPr/>
          <p:nvPr/>
        </p:nvSpPr>
        <p:spPr>
          <a:xfrm>
            <a:off x="5591175" y="9664700"/>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567" name="Shape 1567"/>
          <p:cNvSpPr/>
          <p:nvPr/>
        </p:nvSpPr>
        <p:spPr>
          <a:xfrm>
            <a:off x="2924175" y="9664700"/>
            <a:ext cx="50800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568" name="Shape 1568"/>
          <p:cNvSpPr/>
          <p:nvPr/>
        </p:nvSpPr>
        <p:spPr>
          <a:xfrm>
            <a:off x="3432175" y="10198100"/>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569" name="Shape 1569"/>
          <p:cNvSpPr/>
          <p:nvPr/>
        </p:nvSpPr>
        <p:spPr>
          <a:xfrm>
            <a:off x="5591175" y="10198100"/>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570" name="Shape 1570"/>
          <p:cNvSpPr/>
          <p:nvPr/>
        </p:nvSpPr>
        <p:spPr>
          <a:xfrm>
            <a:off x="2924175" y="10198100"/>
            <a:ext cx="50800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grpSp>
        <p:nvGrpSpPr>
          <p:cNvPr id="1587" name="Group 1587"/>
          <p:cNvGrpSpPr/>
          <p:nvPr/>
        </p:nvGrpSpPr>
        <p:grpSpPr>
          <a:xfrm>
            <a:off x="1533524" y="7499350"/>
            <a:ext cx="1069976" cy="3228975"/>
            <a:chOff x="0" y="0"/>
            <a:chExt cx="1069974" cy="3228974"/>
          </a:xfrm>
        </p:grpSpPr>
        <p:grpSp>
          <p:nvGrpSpPr>
            <p:cNvPr id="1573" name="Group 1573"/>
            <p:cNvGrpSpPr/>
            <p:nvPr/>
          </p:nvGrpSpPr>
          <p:grpSpPr>
            <a:xfrm>
              <a:off x="558800" y="0"/>
              <a:ext cx="511175" cy="530227"/>
              <a:chOff x="0" y="0"/>
              <a:chExt cx="511174" cy="530226"/>
            </a:xfrm>
          </p:grpSpPr>
          <p:sp>
            <p:nvSpPr>
              <p:cNvPr id="1571" name="Shape 1571"/>
              <p:cNvSpPr/>
              <p:nvPr/>
            </p:nvSpPr>
            <p:spPr>
              <a:xfrm>
                <a:off x="0" y="0"/>
                <a:ext cx="511175" cy="530227"/>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572" name="Shape 1572"/>
              <p:cNvSpPr/>
              <p:nvPr/>
            </p:nvSpPr>
            <p:spPr>
              <a:xfrm>
                <a:off x="1587" y="30163"/>
                <a:ext cx="5080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W</a:t>
                </a:r>
              </a:p>
            </p:txBody>
          </p:sp>
        </p:grpSp>
        <p:sp>
          <p:nvSpPr>
            <p:cNvPr id="1574" name="Shape 1574"/>
            <p:cNvSpPr/>
            <p:nvPr/>
          </p:nvSpPr>
          <p:spPr>
            <a:xfrm>
              <a:off x="558800" y="571500"/>
              <a:ext cx="511175" cy="530228"/>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575" name="Shape 1575"/>
            <p:cNvSpPr/>
            <p:nvPr/>
          </p:nvSpPr>
          <p:spPr>
            <a:xfrm>
              <a:off x="558800" y="1101725"/>
              <a:ext cx="511175"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576" name="Shape 1576"/>
            <p:cNvSpPr/>
            <p:nvPr/>
          </p:nvSpPr>
          <p:spPr>
            <a:xfrm>
              <a:off x="558800" y="1635124"/>
              <a:ext cx="511175" cy="530225"/>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577" name="Shape 1577"/>
            <p:cNvSpPr/>
            <p:nvPr/>
          </p:nvSpPr>
          <p:spPr>
            <a:xfrm>
              <a:off x="558800" y="2165349"/>
              <a:ext cx="511175" cy="533401"/>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578" name="Shape 1578"/>
            <p:cNvSpPr/>
            <p:nvPr/>
          </p:nvSpPr>
          <p:spPr>
            <a:xfrm>
              <a:off x="558800" y="2698748"/>
              <a:ext cx="511175" cy="530227"/>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grpSp>
          <p:nvGrpSpPr>
            <p:cNvPr id="1581" name="Group 1581"/>
            <p:cNvGrpSpPr/>
            <p:nvPr/>
          </p:nvGrpSpPr>
          <p:grpSpPr>
            <a:xfrm>
              <a:off x="0" y="0"/>
              <a:ext cx="511175" cy="530227"/>
              <a:chOff x="0" y="0"/>
              <a:chExt cx="511174" cy="530226"/>
            </a:xfrm>
          </p:grpSpPr>
          <p:sp>
            <p:nvSpPr>
              <p:cNvPr id="1579" name="Shape 1579"/>
              <p:cNvSpPr/>
              <p:nvPr/>
            </p:nvSpPr>
            <p:spPr>
              <a:xfrm>
                <a:off x="0" y="0"/>
                <a:ext cx="511175" cy="530227"/>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580" name="Shape 1580"/>
              <p:cNvSpPr/>
              <p:nvPr/>
            </p:nvSpPr>
            <p:spPr>
              <a:xfrm>
                <a:off x="1586" y="30163"/>
                <a:ext cx="5080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R</a:t>
                </a:r>
              </a:p>
            </p:txBody>
          </p:sp>
        </p:grpSp>
        <p:sp>
          <p:nvSpPr>
            <p:cNvPr id="1582" name="Shape 1582"/>
            <p:cNvSpPr/>
            <p:nvPr/>
          </p:nvSpPr>
          <p:spPr>
            <a:xfrm>
              <a:off x="0" y="571500"/>
              <a:ext cx="511175" cy="530228"/>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583" name="Shape 1583"/>
            <p:cNvSpPr/>
            <p:nvPr/>
          </p:nvSpPr>
          <p:spPr>
            <a:xfrm>
              <a:off x="0" y="1101725"/>
              <a:ext cx="511175"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584" name="Shape 1584"/>
            <p:cNvSpPr/>
            <p:nvPr/>
          </p:nvSpPr>
          <p:spPr>
            <a:xfrm>
              <a:off x="0" y="1635124"/>
              <a:ext cx="511175" cy="530225"/>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585" name="Shape 1585"/>
            <p:cNvSpPr/>
            <p:nvPr/>
          </p:nvSpPr>
          <p:spPr>
            <a:xfrm>
              <a:off x="0" y="2165349"/>
              <a:ext cx="511175" cy="533401"/>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586" name="Shape 1586"/>
            <p:cNvSpPr/>
            <p:nvPr/>
          </p:nvSpPr>
          <p:spPr>
            <a:xfrm>
              <a:off x="0" y="2698748"/>
              <a:ext cx="511175" cy="530227"/>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grpSp>
      <p:grpSp>
        <p:nvGrpSpPr>
          <p:cNvPr id="1590" name="Group 1590"/>
          <p:cNvGrpSpPr/>
          <p:nvPr/>
        </p:nvGrpSpPr>
        <p:grpSpPr>
          <a:xfrm>
            <a:off x="1787525" y="4032250"/>
            <a:ext cx="2139950" cy="1044575"/>
            <a:chOff x="0" y="0"/>
            <a:chExt cx="2139950" cy="1044575"/>
          </a:xfrm>
        </p:grpSpPr>
        <p:sp>
          <p:nvSpPr>
            <p:cNvPr id="1588" name="Shape 1588"/>
            <p:cNvSpPr/>
            <p:nvPr/>
          </p:nvSpPr>
          <p:spPr>
            <a:xfrm>
              <a:off x="0" y="0"/>
              <a:ext cx="2139950" cy="104457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589" name="Shape 1589"/>
            <p:cNvSpPr/>
            <p:nvPr/>
          </p:nvSpPr>
          <p:spPr>
            <a:xfrm>
              <a:off x="3175" y="287337"/>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Registers</a:t>
              </a:r>
            </a:p>
          </p:txBody>
        </p:sp>
      </p:grpSp>
      <p:grpSp>
        <p:nvGrpSpPr>
          <p:cNvPr id="1597" name="Group 1597"/>
          <p:cNvGrpSpPr/>
          <p:nvPr/>
        </p:nvGrpSpPr>
        <p:grpSpPr>
          <a:xfrm>
            <a:off x="1533524" y="8601075"/>
            <a:ext cx="1069977" cy="533400"/>
            <a:chOff x="0" y="0"/>
            <a:chExt cx="1069975" cy="533400"/>
          </a:xfrm>
        </p:grpSpPr>
        <p:grpSp>
          <p:nvGrpSpPr>
            <p:cNvPr id="1593" name="Group 1593"/>
            <p:cNvGrpSpPr/>
            <p:nvPr/>
          </p:nvGrpSpPr>
          <p:grpSpPr>
            <a:xfrm>
              <a:off x="0" y="0"/>
              <a:ext cx="511174" cy="533400"/>
              <a:chOff x="0" y="0"/>
              <a:chExt cx="511173" cy="533400"/>
            </a:xfrm>
          </p:grpSpPr>
          <p:sp>
            <p:nvSpPr>
              <p:cNvPr id="1591" name="Shape 1591"/>
              <p:cNvSpPr/>
              <p:nvPr/>
            </p:nvSpPr>
            <p:spPr>
              <a:xfrm>
                <a:off x="0" y="0"/>
                <a:ext cx="511174"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592" name="Shape 1592"/>
              <p:cNvSpPr/>
              <p:nvPr/>
            </p:nvSpPr>
            <p:spPr>
              <a:xfrm>
                <a:off x="1587" y="31750"/>
                <a:ext cx="5080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1</a:t>
                </a:r>
              </a:p>
            </p:txBody>
          </p:sp>
        </p:grpSp>
        <p:grpSp>
          <p:nvGrpSpPr>
            <p:cNvPr id="1596" name="Group 1596"/>
            <p:cNvGrpSpPr/>
            <p:nvPr/>
          </p:nvGrpSpPr>
          <p:grpSpPr>
            <a:xfrm>
              <a:off x="558801" y="0"/>
              <a:ext cx="511175" cy="533400"/>
              <a:chOff x="0" y="0"/>
              <a:chExt cx="511173" cy="533400"/>
            </a:xfrm>
          </p:grpSpPr>
          <p:sp>
            <p:nvSpPr>
              <p:cNvPr id="1594" name="Shape 1594"/>
              <p:cNvSpPr/>
              <p:nvPr/>
            </p:nvSpPr>
            <p:spPr>
              <a:xfrm>
                <a:off x="0" y="0"/>
                <a:ext cx="511174"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595" name="Shape 1595"/>
              <p:cNvSpPr/>
              <p:nvPr/>
            </p:nvSpPr>
            <p:spPr>
              <a:xfrm>
                <a:off x="1586" y="31750"/>
                <a:ext cx="5080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0</a:t>
                </a:r>
              </a:p>
            </p:txBody>
          </p:sp>
        </p:grpSp>
      </p:grpSp>
      <p:sp>
        <p:nvSpPr>
          <p:cNvPr id="1598" name="Shape 1598"/>
          <p:cNvSpPr/>
          <p:nvPr/>
        </p:nvSpPr>
        <p:spPr>
          <a:xfrm>
            <a:off x="3432175" y="9134475"/>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599" name="Shape 1599"/>
          <p:cNvSpPr/>
          <p:nvPr/>
        </p:nvSpPr>
        <p:spPr>
          <a:xfrm>
            <a:off x="5591175" y="9134475"/>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600" name="Shape 1600"/>
          <p:cNvSpPr/>
          <p:nvPr/>
        </p:nvSpPr>
        <p:spPr>
          <a:xfrm>
            <a:off x="2924175" y="9134475"/>
            <a:ext cx="50800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grpSp>
        <p:nvGrpSpPr>
          <p:cNvPr id="1610" name="Group 1610"/>
          <p:cNvGrpSpPr/>
          <p:nvPr/>
        </p:nvGrpSpPr>
        <p:grpSpPr>
          <a:xfrm>
            <a:off x="2924174" y="9134475"/>
            <a:ext cx="4806951" cy="530225"/>
            <a:chOff x="0" y="0"/>
            <a:chExt cx="4806950" cy="530225"/>
          </a:xfrm>
        </p:grpSpPr>
        <p:grpSp>
          <p:nvGrpSpPr>
            <p:cNvPr id="1603" name="Group 1603"/>
            <p:cNvGrpSpPr/>
            <p:nvPr/>
          </p:nvGrpSpPr>
          <p:grpSpPr>
            <a:xfrm>
              <a:off x="511173" y="0"/>
              <a:ext cx="2136778" cy="530225"/>
              <a:chOff x="0" y="0"/>
              <a:chExt cx="2136776" cy="530225"/>
            </a:xfrm>
          </p:grpSpPr>
          <p:sp>
            <p:nvSpPr>
              <p:cNvPr id="1601" name="Shape 1601"/>
              <p:cNvSpPr/>
              <p:nvPr/>
            </p:nvSpPr>
            <p:spPr>
              <a:xfrm>
                <a:off x="0" y="0"/>
                <a:ext cx="2136777"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602" name="Shape 1602"/>
              <p:cNvSpPr/>
              <p:nvPr/>
            </p:nvSpPr>
            <p:spPr>
              <a:xfrm>
                <a:off x="1588" y="30162"/>
                <a:ext cx="21336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A</a:t>
                </a:r>
              </a:p>
            </p:txBody>
          </p:sp>
        </p:grpSp>
        <p:grpSp>
          <p:nvGrpSpPr>
            <p:cNvPr id="1606" name="Group 1606"/>
            <p:cNvGrpSpPr/>
            <p:nvPr/>
          </p:nvGrpSpPr>
          <p:grpSpPr>
            <a:xfrm>
              <a:off x="2667000" y="0"/>
              <a:ext cx="2139951" cy="530225"/>
              <a:chOff x="0" y="0"/>
              <a:chExt cx="2139949" cy="530225"/>
            </a:xfrm>
          </p:grpSpPr>
          <p:sp>
            <p:nvSpPr>
              <p:cNvPr id="1604" name="Shape 1604"/>
              <p:cNvSpPr/>
              <p:nvPr/>
            </p:nvSpPr>
            <p:spPr>
              <a:xfrm>
                <a:off x="0" y="0"/>
                <a:ext cx="2139950"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605" name="Shape 1605"/>
              <p:cNvSpPr/>
              <p:nvPr/>
            </p:nvSpPr>
            <p:spPr>
              <a:xfrm>
                <a:off x="3175" y="30162"/>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33</a:t>
                </a:r>
              </a:p>
            </p:txBody>
          </p:sp>
        </p:grpSp>
        <p:grpSp>
          <p:nvGrpSpPr>
            <p:cNvPr id="1609" name="Group 1609"/>
            <p:cNvGrpSpPr/>
            <p:nvPr/>
          </p:nvGrpSpPr>
          <p:grpSpPr>
            <a:xfrm>
              <a:off x="0" y="0"/>
              <a:ext cx="511175" cy="530225"/>
              <a:chOff x="0" y="0"/>
              <a:chExt cx="511174" cy="530225"/>
            </a:xfrm>
          </p:grpSpPr>
          <p:sp>
            <p:nvSpPr>
              <p:cNvPr id="1607" name="Shape 1607"/>
              <p:cNvSpPr/>
              <p:nvPr/>
            </p:nvSpPr>
            <p:spPr>
              <a:xfrm>
                <a:off x="0" y="0"/>
                <a:ext cx="511175"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608" name="Shape 1608"/>
              <p:cNvSpPr/>
              <p:nvPr/>
            </p:nvSpPr>
            <p:spPr>
              <a:xfrm>
                <a:off x="1587" y="30162"/>
                <a:ext cx="5080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1</a:t>
                </a:r>
              </a:p>
            </p:txBody>
          </p:sp>
        </p:grpSp>
      </p:grpSp>
      <p:grpSp>
        <p:nvGrpSpPr>
          <p:cNvPr id="1617" name="Group 1617"/>
          <p:cNvGrpSpPr/>
          <p:nvPr/>
        </p:nvGrpSpPr>
        <p:grpSpPr>
          <a:xfrm>
            <a:off x="1533524" y="9172575"/>
            <a:ext cx="1069977" cy="530225"/>
            <a:chOff x="0" y="0"/>
            <a:chExt cx="1069975" cy="530225"/>
          </a:xfrm>
        </p:grpSpPr>
        <p:grpSp>
          <p:nvGrpSpPr>
            <p:cNvPr id="1613" name="Group 1613"/>
            <p:cNvGrpSpPr/>
            <p:nvPr/>
          </p:nvGrpSpPr>
          <p:grpSpPr>
            <a:xfrm>
              <a:off x="0" y="0"/>
              <a:ext cx="511174" cy="530225"/>
              <a:chOff x="0" y="0"/>
              <a:chExt cx="511173" cy="530225"/>
            </a:xfrm>
          </p:grpSpPr>
          <p:sp>
            <p:nvSpPr>
              <p:cNvPr id="1611" name="Shape 1611"/>
              <p:cNvSpPr/>
              <p:nvPr/>
            </p:nvSpPr>
            <p:spPr>
              <a:xfrm>
                <a:off x="0" y="0"/>
                <a:ext cx="511174" cy="530225"/>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612" name="Shape 1612"/>
              <p:cNvSpPr/>
              <p:nvPr/>
            </p:nvSpPr>
            <p:spPr>
              <a:xfrm>
                <a:off x="1587" y="30162"/>
                <a:ext cx="5080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1</a:t>
                </a:r>
              </a:p>
            </p:txBody>
          </p:sp>
        </p:grpSp>
        <p:grpSp>
          <p:nvGrpSpPr>
            <p:cNvPr id="1616" name="Group 1616"/>
            <p:cNvGrpSpPr/>
            <p:nvPr/>
          </p:nvGrpSpPr>
          <p:grpSpPr>
            <a:xfrm>
              <a:off x="558801" y="0"/>
              <a:ext cx="511175" cy="530225"/>
              <a:chOff x="0" y="0"/>
              <a:chExt cx="511173" cy="530225"/>
            </a:xfrm>
          </p:grpSpPr>
          <p:sp>
            <p:nvSpPr>
              <p:cNvPr id="1614" name="Shape 1614"/>
              <p:cNvSpPr/>
              <p:nvPr/>
            </p:nvSpPr>
            <p:spPr>
              <a:xfrm>
                <a:off x="0" y="0"/>
                <a:ext cx="511174" cy="530225"/>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615" name="Shape 1615"/>
              <p:cNvSpPr/>
              <p:nvPr/>
            </p:nvSpPr>
            <p:spPr>
              <a:xfrm>
                <a:off x="1586" y="30162"/>
                <a:ext cx="5080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0</a:t>
                </a:r>
              </a:p>
            </p:txBody>
          </p:sp>
        </p:grpSp>
      </p:grpSp>
      <p:sp>
        <p:nvSpPr>
          <p:cNvPr id="1618" name="Shape 1618"/>
          <p:cNvSpPr/>
          <p:nvPr/>
        </p:nvSpPr>
        <p:spPr>
          <a:xfrm>
            <a:off x="3432175" y="9664700"/>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619" name="Shape 1619"/>
          <p:cNvSpPr/>
          <p:nvPr/>
        </p:nvSpPr>
        <p:spPr>
          <a:xfrm>
            <a:off x="5591175" y="9664700"/>
            <a:ext cx="2136775"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620" name="Shape 1620"/>
          <p:cNvSpPr/>
          <p:nvPr/>
        </p:nvSpPr>
        <p:spPr>
          <a:xfrm>
            <a:off x="2924175" y="9664700"/>
            <a:ext cx="50800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621" name="Shape 1621"/>
          <p:cNvSpPr/>
          <p:nvPr/>
        </p:nvSpPr>
        <p:spPr>
          <a:xfrm>
            <a:off x="3432175" y="9664700"/>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622" name="Shape 1622"/>
          <p:cNvSpPr/>
          <p:nvPr/>
        </p:nvSpPr>
        <p:spPr>
          <a:xfrm>
            <a:off x="5591175" y="9664700"/>
            <a:ext cx="2136775"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623" name="Shape 1623"/>
          <p:cNvSpPr/>
          <p:nvPr/>
        </p:nvSpPr>
        <p:spPr>
          <a:xfrm>
            <a:off x="2924175" y="9664700"/>
            <a:ext cx="50800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grpSp>
        <p:nvGrpSpPr>
          <p:cNvPr id="1633" name="Group 1633"/>
          <p:cNvGrpSpPr/>
          <p:nvPr/>
        </p:nvGrpSpPr>
        <p:grpSpPr>
          <a:xfrm>
            <a:off x="2924174" y="9664700"/>
            <a:ext cx="4803776" cy="533400"/>
            <a:chOff x="0" y="0"/>
            <a:chExt cx="4803774" cy="533400"/>
          </a:xfrm>
        </p:grpSpPr>
        <p:grpSp>
          <p:nvGrpSpPr>
            <p:cNvPr id="1626" name="Group 1626"/>
            <p:cNvGrpSpPr/>
            <p:nvPr/>
          </p:nvGrpSpPr>
          <p:grpSpPr>
            <a:xfrm>
              <a:off x="508000" y="0"/>
              <a:ext cx="2139950" cy="533400"/>
              <a:chOff x="0" y="0"/>
              <a:chExt cx="2139949" cy="533400"/>
            </a:xfrm>
          </p:grpSpPr>
          <p:sp>
            <p:nvSpPr>
              <p:cNvPr id="1624" name="Shape 1624"/>
              <p:cNvSpPr/>
              <p:nvPr/>
            </p:nvSpPr>
            <p:spPr>
              <a:xfrm>
                <a:off x="0" y="0"/>
                <a:ext cx="2139950" cy="533400"/>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625" name="Shape 1625"/>
              <p:cNvSpPr/>
              <p:nvPr/>
            </p:nvSpPr>
            <p:spPr>
              <a:xfrm>
                <a:off x="3174" y="31750"/>
                <a:ext cx="21336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B</a:t>
                </a:r>
              </a:p>
            </p:txBody>
          </p:sp>
        </p:grpSp>
        <p:grpSp>
          <p:nvGrpSpPr>
            <p:cNvPr id="1629" name="Group 1629"/>
            <p:cNvGrpSpPr/>
            <p:nvPr/>
          </p:nvGrpSpPr>
          <p:grpSpPr>
            <a:xfrm>
              <a:off x="2667000" y="0"/>
              <a:ext cx="2136775" cy="533400"/>
              <a:chOff x="0" y="0"/>
              <a:chExt cx="2136774" cy="533400"/>
            </a:xfrm>
          </p:grpSpPr>
          <p:sp>
            <p:nvSpPr>
              <p:cNvPr id="1627" name="Shape 1627"/>
              <p:cNvSpPr/>
              <p:nvPr/>
            </p:nvSpPr>
            <p:spPr>
              <a:xfrm>
                <a:off x="0" y="0"/>
                <a:ext cx="2136775" cy="533400"/>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628" name="Shape 1628"/>
              <p:cNvSpPr/>
              <p:nvPr/>
            </p:nvSpPr>
            <p:spPr>
              <a:xfrm>
                <a:off x="1587" y="31750"/>
                <a:ext cx="21336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5</a:t>
                </a:r>
              </a:p>
            </p:txBody>
          </p:sp>
        </p:grpSp>
        <p:grpSp>
          <p:nvGrpSpPr>
            <p:cNvPr id="1632" name="Group 1632"/>
            <p:cNvGrpSpPr/>
            <p:nvPr/>
          </p:nvGrpSpPr>
          <p:grpSpPr>
            <a:xfrm>
              <a:off x="0" y="0"/>
              <a:ext cx="508000" cy="533400"/>
              <a:chOff x="0" y="0"/>
              <a:chExt cx="508000" cy="533400"/>
            </a:xfrm>
          </p:grpSpPr>
          <p:sp>
            <p:nvSpPr>
              <p:cNvPr id="1630" name="Shape 1630"/>
              <p:cNvSpPr/>
              <p:nvPr/>
            </p:nvSpPr>
            <p:spPr>
              <a:xfrm>
                <a:off x="0" y="0"/>
                <a:ext cx="508000" cy="533400"/>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631" name="Shape 1631"/>
              <p:cNvSpPr/>
              <p:nvPr/>
            </p:nvSpPr>
            <p:spPr>
              <a:xfrm>
                <a:off x="0" y="31750"/>
                <a:ext cx="508000"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1</a:t>
                </a:r>
              </a:p>
            </p:txBody>
          </p:sp>
        </p:grpSp>
      </p:grpSp>
      <p:grpSp>
        <p:nvGrpSpPr>
          <p:cNvPr id="1640" name="Group 1640"/>
          <p:cNvGrpSpPr/>
          <p:nvPr/>
        </p:nvGrpSpPr>
        <p:grpSpPr>
          <a:xfrm>
            <a:off x="1533524" y="9702800"/>
            <a:ext cx="1069977" cy="533400"/>
            <a:chOff x="0" y="0"/>
            <a:chExt cx="1069975" cy="533400"/>
          </a:xfrm>
        </p:grpSpPr>
        <p:grpSp>
          <p:nvGrpSpPr>
            <p:cNvPr id="1636" name="Group 1636"/>
            <p:cNvGrpSpPr/>
            <p:nvPr/>
          </p:nvGrpSpPr>
          <p:grpSpPr>
            <a:xfrm>
              <a:off x="0" y="0"/>
              <a:ext cx="511174" cy="533400"/>
              <a:chOff x="0" y="0"/>
              <a:chExt cx="511173" cy="533400"/>
            </a:xfrm>
          </p:grpSpPr>
          <p:sp>
            <p:nvSpPr>
              <p:cNvPr id="1634" name="Shape 1634"/>
              <p:cNvSpPr/>
              <p:nvPr/>
            </p:nvSpPr>
            <p:spPr>
              <a:xfrm>
                <a:off x="0" y="0"/>
                <a:ext cx="511174"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635" name="Shape 1635"/>
              <p:cNvSpPr/>
              <p:nvPr/>
            </p:nvSpPr>
            <p:spPr>
              <a:xfrm>
                <a:off x="1587" y="31750"/>
                <a:ext cx="5080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0</a:t>
                </a:r>
              </a:p>
            </p:txBody>
          </p:sp>
        </p:grpSp>
        <p:grpSp>
          <p:nvGrpSpPr>
            <p:cNvPr id="1639" name="Group 1639"/>
            <p:cNvGrpSpPr/>
            <p:nvPr/>
          </p:nvGrpSpPr>
          <p:grpSpPr>
            <a:xfrm>
              <a:off x="558801" y="0"/>
              <a:ext cx="511175" cy="533400"/>
              <a:chOff x="0" y="0"/>
              <a:chExt cx="511173" cy="533400"/>
            </a:xfrm>
          </p:grpSpPr>
          <p:sp>
            <p:nvSpPr>
              <p:cNvPr id="1637" name="Shape 1637"/>
              <p:cNvSpPr/>
              <p:nvPr/>
            </p:nvSpPr>
            <p:spPr>
              <a:xfrm>
                <a:off x="0" y="0"/>
                <a:ext cx="511174"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638" name="Shape 1638"/>
              <p:cNvSpPr/>
              <p:nvPr/>
            </p:nvSpPr>
            <p:spPr>
              <a:xfrm>
                <a:off x="1586" y="31750"/>
                <a:ext cx="5080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1</a:t>
                </a:r>
              </a:p>
            </p:txBody>
          </p:sp>
        </p:grpSp>
      </p:grpSp>
      <p:sp>
        <p:nvSpPr>
          <p:cNvPr id="1641" name="Shape 1641"/>
          <p:cNvSpPr/>
          <p:nvPr/>
        </p:nvSpPr>
        <p:spPr>
          <a:xfrm flipH="1">
            <a:off x="8013700" y="9664700"/>
            <a:ext cx="844550" cy="495300"/>
          </a:xfrm>
          <a:prstGeom prst="leftArrow">
            <a:avLst>
              <a:gd name="adj1" fmla="val 47750"/>
              <a:gd name="adj2" fmla="val 58032"/>
            </a:avLst>
          </a:prstGeom>
          <a:solidFill>
            <a:srgbClr val="FFC4AB"/>
          </a:solidFill>
          <a:ln w="25400">
            <a:solidFill>
              <a:srgbClr val="D84400"/>
            </a:solidFill>
            <a:miter lim="400000"/>
          </a:ln>
          <a:effectLst>
            <a:outerShdw blurRad="63500" dist="25400" dir="5400000" rotWithShape="0">
              <a:srgbClr val="929292">
                <a:alpha val="37998"/>
              </a:srgbClr>
            </a:outerShdw>
          </a:effectLst>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642" name="Shape 1642"/>
          <p:cNvSpPr/>
          <p:nvPr/>
        </p:nvSpPr>
        <p:spPr>
          <a:xfrm>
            <a:off x="8943975" y="9496425"/>
            <a:ext cx="8001000" cy="108966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p>
            <a:pPr marL="81280" marR="81280" algn="l" defTabSz="1828800">
              <a:buClr>
                <a:srgbClr val="000000"/>
              </a:buClr>
              <a:buFont typeface="Verdana"/>
              <a:defRPr sz="3600" b="1">
                <a:uFill>
                  <a:solidFill>
                    <a:srgbClr val="000000"/>
                  </a:solidFill>
                </a:uFill>
                <a:latin typeface="Consolas"/>
                <a:ea typeface="Consolas"/>
                <a:cs typeface="Consolas"/>
                <a:sym typeface="Consolas"/>
              </a:defRPr>
            </a:pPr>
            <a:r>
              <a:t>upgradeX C</a:t>
            </a:r>
          </a:p>
          <a:p>
            <a:pPr marL="81280" marR="81280" algn="l" defTabSz="1828800">
              <a:buClr>
                <a:srgbClr val="000000"/>
              </a:buClr>
              <a:buFont typeface="Verdana"/>
              <a:defRPr sz="3600" b="1">
                <a:uFill>
                  <a:solidFill>
                    <a:srgbClr val="000000"/>
                  </a:solidFill>
                </a:uFill>
                <a:latin typeface="+mn-lt"/>
                <a:ea typeface="+mn-ea"/>
                <a:cs typeface="+mn-cs"/>
                <a:sym typeface="Myriad Pro Condensed"/>
              </a:defRPr>
            </a:pPr>
            <a:r>
              <a:t>(result: C is now in exclusive-dirty state)</a:t>
            </a:r>
          </a:p>
        </p:txBody>
      </p:sp>
      <p:grpSp>
        <p:nvGrpSpPr>
          <p:cNvPr id="1664" name="Group 1664"/>
          <p:cNvGrpSpPr/>
          <p:nvPr/>
        </p:nvGrpSpPr>
        <p:grpSpPr>
          <a:xfrm>
            <a:off x="1533524" y="8562975"/>
            <a:ext cx="1069976" cy="1635125"/>
            <a:chOff x="0" y="0"/>
            <a:chExt cx="1069974" cy="1635125"/>
          </a:xfrm>
        </p:grpSpPr>
        <p:grpSp>
          <p:nvGrpSpPr>
            <p:cNvPr id="1649" name="Group 1649"/>
            <p:cNvGrpSpPr/>
            <p:nvPr/>
          </p:nvGrpSpPr>
          <p:grpSpPr>
            <a:xfrm>
              <a:off x="0" y="571499"/>
              <a:ext cx="1069975" cy="530225"/>
              <a:chOff x="0" y="0"/>
              <a:chExt cx="1069974" cy="530224"/>
            </a:xfrm>
          </p:grpSpPr>
          <p:grpSp>
            <p:nvGrpSpPr>
              <p:cNvPr id="1645" name="Group 1645"/>
              <p:cNvGrpSpPr/>
              <p:nvPr/>
            </p:nvGrpSpPr>
            <p:grpSpPr>
              <a:xfrm>
                <a:off x="0" y="0"/>
                <a:ext cx="511175" cy="530225"/>
                <a:chOff x="0" y="0"/>
                <a:chExt cx="511174" cy="530224"/>
              </a:xfrm>
            </p:grpSpPr>
            <p:sp>
              <p:nvSpPr>
                <p:cNvPr id="1643" name="Shape 1643"/>
                <p:cNvSpPr/>
                <p:nvPr/>
              </p:nvSpPr>
              <p:spPr>
                <a:xfrm>
                  <a:off x="0" y="0"/>
                  <a:ext cx="511175" cy="530225"/>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644" name="Shape 1644"/>
                <p:cNvSpPr/>
                <p:nvPr/>
              </p:nvSpPr>
              <p:spPr>
                <a:xfrm>
                  <a:off x="1587" y="30162"/>
                  <a:ext cx="5080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0</a:t>
                  </a:r>
                </a:p>
              </p:txBody>
            </p:sp>
          </p:grpSp>
          <p:grpSp>
            <p:nvGrpSpPr>
              <p:cNvPr id="1648" name="Group 1648"/>
              <p:cNvGrpSpPr/>
              <p:nvPr/>
            </p:nvGrpSpPr>
            <p:grpSpPr>
              <a:xfrm>
                <a:off x="558800" y="0"/>
                <a:ext cx="511175" cy="530225"/>
                <a:chOff x="0" y="0"/>
                <a:chExt cx="511174" cy="530224"/>
              </a:xfrm>
            </p:grpSpPr>
            <p:sp>
              <p:nvSpPr>
                <p:cNvPr id="1646" name="Shape 1646"/>
                <p:cNvSpPr/>
                <p:nvPr/>
              </p:nvSpPr>
              <p:spPr>
                <a:xfrm>
                  <a:off x="0" y="0"/>
                  <a:ext cx="511175" cy="530225"/>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647" name="Shape 1647"/>
                <p:cNvSpPr/>
                <p:nvPr/>
              </p:nvSpPr>
              <p:spPr>
                <a:xfrm>
                  <a:off x="1587" y="30162"/>
                  <a:ext cx="5080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0</a:t>
                  </a:r>
                </a:p>
              </p:txBody>
            </p:sp>
          </p:grpSp>
        </p:grpSp>
        <p:grpSp>
          <p:nvGrpSpPr>
            <p:cNvPr id="1656" name="Group 1656"/>
            <p:cNvGrpSpPr/>
            <p:nvPr/>
          </p:nvGrpSpPr>
          <p:grpSpPr>
            <a:xfrm>
              <a:off x="0" y="1101725"/>
              <a:ext cx="1069975" cy="533400"/>
              <a:chOff x="0" y="0"/>
              <a:chExt cx="1069974" cy="533400"/>
            </a:xfrm>
          </p:grpSpPr>
          <p:grpSp>
            <p:nvGrpSpPr>
              <p:cNvPr id="1652" name="Group 1652"/>
              <p:cNvGrpSpPr/>
              <p:nvPr/>
            </p:nvGrpSpPr>
            <p:grpSpPr>
              <a:xfrm>
                <a:off x="0" y="0"/>
                <a:ext cx="511175" cy="533400"/>
                <a:chOff x="0" y="0"/>
                <a:chExt cx="511174" cy="533400"/>
              </a:xfrm>
            </p:grpSpPr>
            <p:sp>
              <p:nvSpPr>
                <p:cNvPr id="1650" name="Shape 1650"/>
                <p:cNvSpPr/>
                <p:nvPr/>
              </p:nvSpPr>
              <p:spPr>
                <a:xfrm>
                  <a:off x="0" y="0"/>
                  <a:ext cx="511175"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651" name="Shape 1651"/>
                <p:cNvSpPr/>
                <p:nvPr/>
              </p:nvSpPr>
              <p:spPr>
                <a:xfrm>
                  <a:off x="1587" y="31750"/>
                  <a:ext cx="5080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0</a:t>
                  </a:r>
                </a:p>
              </p:txBody>
            </p:sp>
          </p:grpSp>
          <p:grpSp>
            <p:nvGrpSpPr>
              <p:cNvPr id="1655" name="Group 1655"/>
              <p:cNvGrpSpPr/>
              <p:nvPr/>
            </p:nvGrpSpPr>
            <p:grpSpPr>
              <a:xfrm>
                <a:off x="558800" y="0"/>
                <a:ext cx="511175" cy="533400"/>
                <a:chOff x="0" y="0"/>
                <a:chExt cx="511174" cy="533400"/>
              </a:xfrm>
            </p:grpSpPr>
            <p:sp>
              <p:nvSpPr>
                <p:cNvPr id="1653" name="Shape 1653"/>
                <p:cNvSpPr/>
                <p:nvPr/>
              </p:nvSpPr>
              <p:spPr>
                <a:xfrm>
                  <a:off x="0" y="0"/>
                  <a:ext cx="511175"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654" name="Shape 1654"/>
                <p:cNvSpPr/>
                <p:nvPr/>
              </p:nvSpPr>
              <p:spPr>
                <a:xfrm>
                  <a:off x="1587" y="31750"/>
                  <a:ext cx="5080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0</a:t>
                  </a:r>
                </a:p>
              </p:txBody>
            </p:sp>
          </p:grpSp>
        </p:grpSp>
        <p:grpSp>
          <p:nvGrpSpPr>
            <p:cNvPr id="1663" name="Group 1663"/>
            <p:cNvGrpSpPr/>
            <p:nvPr/>
          </p:nvGrpSpPr>
          <p:grpSpPr>
            <a:xfrm>
              <a:off x="0" y="0"/>
              <a:ext cx="1069975" cy="533400"/>
              <a:chOff x="0" y="0"/>
              <a:chExt cx="1069974" cy="533400"/>
            </a:xfrm>
          </p:grpSpPr>
          <p:grpSp>
            <p:nvGrpSpPr>
              <p:cNvPr id="1659" name="Group 1659"/>
              <p:cNvGrpSpPr/>
              <p:nvPr/>
            </p:nvGrpSpPr>
            <p:grpSpPr>
              <a:xfrm>
                <a:off x="0" y="0"/>
                <a:ext cx="511175" cy="533400"/>
                <a:chOff x="0" y="0"/>
                <a:chExt cx="511174" cy="533400"/>
              </a:xfrm>
            </p:grpSpPr>
            <p:sp>
              <p:nvSpPr>
                <p:cNvPr id="1657" name="Shape 1657"/>
                <p:cNvSpPr/>
                <p:nvPr/>
              </p:nvSpPr>
              <p:spPr>
                <a:xfrm>
                  <a:off x="0" y="0"/>
                  <a:ext cx="511175"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658" name="Shape 1658"/>
                <p:cNvSpPr/>
                <p:nvPr/>
              </p:nvSpPr>
              <p:spPr>
                <a:xfrm>
                  <a:off x="1587" y="31750"/>
                  <a:ext cx="5080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0</a:t>
                  </a:r>
                </a:p>
              </p:txBody>
            </p:sp>
          </p:grpSp>
          <p:grpSp>
            <p:nvGrpSpPr>
              <p:cNvPr id="1662" name="Group 1662"/>
              <p:cNvGrpSpPr/>
              <p:nvPr/>
            </p:nvGrpSpPr>
            <p:grpSpPr>
              <a:xfrm>
                <a:off x="558800" y="0"/>
                <a:ext cx="511175" cy="533400"/>
                <a:chOff x="0" y="0"/>
                <a:chExt cx="511174" cy="533400"/>
              </a:xfrm>
            </p:grpSpPr>
            <p:sp>
              <p:nvSpPr>
                <p:cNvPr id="1660" name="Shape 1660"/>
                <p:cNvSpPr/>
                <p:nvPr/>
              </p:nvSpPr>
              <p:spPr>
                <a:xfrm>
                  <a:off x="0" y="0"/>
                  <a:ext cx="511175"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661" name="Shape 1661"/>
                <p:cNvSpPr/>
                <p:nvPr/>
              </p:nvSpPr>
              <p:spPr>
                <a:xfrm>
                  <a:off x="1587" y="31750"/>
                  <a:ext cx="5080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0</a:t>
                  </a:r>
                </a:p>
              </p:txBody>
            </p:sp>
          </p:grpSp>
        </p:grpSp>
      </p:grpSp>
      <p:sp>
        <p:nvSpPr>
          <p:cNvPr id="1665" name="Shape 1665"/>
          <p:cNvSpPr/>
          <p:nvPr/>
        </p:nvSpPr>
        <p:spPr>
          <a:xfrm>
            <a:off x="838200" y="11176000"/>
            <a:ext cx="16154400" cy="24130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p>
            <a:pPr marL="800100" indent="-800100" algn="l">
              <a:spcBef>
                <a:spcPts val="600"/>
              </a:spcBef>
              <a:buSzPct val="120000"/>
              <a:buFont typeface="Lucida Grande"/>
              <a:buChar char="▪"/>
              <a:defRPr b="1">
                <a:latin typeface="+mn-lt"/>
                <a:ea typeface="+mn-ea"/>
                <a:cs typeface="+mn-cs"/>
                <a:sym typeface="Myriad Pro Condensed"/>
              </a:defRPr>
            </a:pPr>
            <a:r>
              <a:t>Fast two-phase commit</a:t>
            </a:r>
          </a:p>
          <a:p>
            <a:pPr marL="1435100" lvl="2" indent="-635000" algn="l">
              <a:spcBef>
                <a:spcPts val="600"/>
              </a:spcBef>
              <a:buSzPct val="130000"/>
              <a:buChar char="-"/>
              <a:defRPr sz="4100" b="1">
                <a:latin typeface="+mn-lt"/>
                <a:ea typeface="+mn-ea"/>
                <a:cs typeface="+mn-cs"/>
                <a:sym typeface="Myriad Pro Condensed"/>
              </a:defRPr>
            </a:pPr>
            <a:r>
              <a:t>Validate: request RdX access to write set lines (if needed)</a:t>
            </a:r>
          </a:p>
          <a:p>
            <a:pPr marL="1435100" lvl="2" indent="-635000" algn="l">
              <a:spcBef>
                <a:spcPts val="600"/>
              </a:spcBef>
              <a:buSzPct val="130000"/>
              <a:buChar char="-"/>
              <a:defRPr sz="4100" b="1">
                <a:latin typeface="+mn-lt"/>
                <a:ea typeface="+mn-ea"/>
                <a:cs typeface="+mn-cs"/>
                <a:sym typeface="Myriad Pro Condensed"/>
              </a:defRPr>
            </a:pPr>
            <a:r>
              <a:t>Commit: gang-reset R and W bits, turns write set data to valid (dirty) data</a:t>
            </a:r>
          </a:p>
        </p:txBody>
      </p:sp>
      <p:sp>
        <p:nvSpPr>
          <p:cNvPr id="1666" name="Shape 1666"/>
          <p:cNvSpPr/>
          <p:nvPr/>
        </p:nvSpPr>
        <p:spPr>
          <a:xfrm>
            <a:off x="762000" y="165100"/>
            <a:ext cx="15544800" cy="13970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b"/>
          <a:lstStyle>
            <a:lvl1pPr algn="l">
              <a:lnSpc>
                <a:spcPct val="80000"/>
              </a:lnSpc>
              <a:buClr>
                <a:srgbClr val="A21400"/>
              </a:buClr>
              <a:buFont typeface="Arial Rounded MT Bold"/>
              <a:defRPr sz="8400" b="1">
                <a:effectLst>
                  <a:outerShdw blurRad="12700" dist="25400" dir="2700000" rotWithShape="0">
                    <a:srgbClr val="CBCBCB"/>
                  </a:outerShdw>
                </a:effectLst>
                <a:uFill>
                  <a:solidFill>
                    <a:srgbClr val="000000"/>
                  </a:solidFill>
                </a:uFill>
                <a:latin typeface="+mn-lt"/>
                <a:ea typeface="+mn-ea"/>
                <a:cs typeface="+mn-cs"/>
                <a:sym typeface="Myriad Pro Condensed"/>
              </a:defRPr>
            </a:lvl1pPr>
          </a:lstStyle>
          <a:p>
            <a:r>
              <a:t>HTM transaction execution: commit</a:t>
            </a:r>
          </a:p>
        </p:txBody>
      </p:sp>
      <p:sp>
        <p:nvSpPr>
          <p:cNvPr id="1667" name="Shape 1667"/>
          <p:cNvSpPr/>
          <p:nvPr/>
        </p:nvSpPr>
        <p:spPr>
          <a:xfrm>
            <a:off x="3022600" y="8623300"/>
            <a:ext cx="444500" cy="5588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lvl1pPr algn="l">
              <a:spcBef>
                <a:spcPts val="1400"/>
              </a:spcBef>
              <a:defRPr sz="3200" b="1">
                <a:latin typeface="Myriad Pro"/>
                <a:ea typeface="Myriad Pro"/>
                <a:cs typeface="Myriad Pro"/>
                <a:sym typeface="Myriad Pro"/>
              </a:defRPr>
            </a:lvl1pPr>
          </a:lstStyle>
          <a:p>
            <a:r>
              <a:t>1</a:t>
            </a:r>
          </a:p>
        </p:txBody>
      </p:sp>
      <p:sp>
        <p:nvSpPr>
          <p:cNvPr id="1668" name="Shape 1668"/>
          <p:cNvSpPr/>
          <p:nvPr/>
        </p:nvSpPr>
        <p:spPr>
          <a:xfrm>
            <a:off x="3035300" y="9144000"/>
            <a:ext cx="444500" cy="5588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lvl1pPr algn="l">
              <a:spcBef>
                <a:spcPts val="1400"/>
              </a:spcBef>
              <a:defRPr sz="3200" b="1">
                <a:latin typeface="Myriad Pro"/>
                <a:ea typeface="Myriad Pro"/>
                <a:cs typeface="Myriad Pro"/>
                <a:sym typeface="Myriad Pro"/>
              </a:defRPr>
            </a:lvl1pPr>
          </a:lstStyle>
          <a:p>
            <a:r>
              <a:t>1</a:t>
            </a:r>
          </a:p>
        </p:txBody>
      </p:sp>
      <p:sp>
        <p:nvSpPr>
          <p:cNvPr id="1669" name="Shape 1669"/>
          <p:cNvSpPr/>
          <p:nvPr/>
        </p:nvSpPr>
        <p:spPr>
          <a:xfrm>
            <a:off x="3048000" y="9715500"/>
            <a:ext cx="444500" cy="5588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lvl1pPr algn="l">
              <a:spcBef>
                <a:spcPts val="1400"/>
              </a:spcBef>
              <a:defRPr sz="3200" b="1">
                <a:latin typeface="Myriad Pro"/>
                <a:ea typeface="Myriad Pro"/>
                <a:cs typeface="Myriad Pro"/>
                <a:sym typeface="Myriad Pro"/>
              </a:defRPr>
            </a:lvl1pPr>
          </a:lstStyle>
          <a:p>
            <a:r>
              <a:t>1</a:t>
            </a:r>
          </a:p>
        </p:txBody>
      </p:sp>
      <p:sp>
        <p:nvSpPr>
          <p:cNvPr id="1670" name="Shape 1670"/>
          <p:cNvSpPr/>
          <p:nvPr/>
        </p:nvSpPr>
        <p:spPr>
          <a:xfrm>
            <a:off x="4356100" y="9182100"/>
            <a:ext cx="444500" cy="5588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lvl1pPr algn="l">
              <a:spcBef>
                <a:spcPts val="1400"/>
              </a:spcBef>
              <a:defRPr sz="3200" b="1">
                <a:latin typeface="Myriad Pro"/>
                <a:ea typeface="Myriad Pro"/>
                <a:cs typeface="Myriad Pro"/>
                <a:sym typeface="Myriad Pro"/>
              </a:defRPr>
            </a:lvl1pPr>
          </a:lstStyle>
          <a:p>
            <a:r>
              <a:t>A</a:t>
            </a:r>
          </a:p>
        </p:txBody>
      </p:sp>
      <p:sp>
        <p:nvSpPr>
          <p:cNvPr id="1671" name="Shape 1671"/>
          <p:cNvSpPr/>
          <p:nvPr/>
        </p:nvSpPr>
        <p:spPr>
          <a:xfrm>
            <a:off x="4368800" y="9728200"/>
            <a:ext cx="444500" cy="5588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lvl1pPr algn="l">
              <a:spcBef>
                <a:spcPts val="1400"/>
              </a:spcBef>
              <a:defRPr sz="3200" b="1">
                <a:latin typeface="Myriad Pro"/>
                <a:ea typeface="Myriad Pro"/>
                <a:cs typeface="Myriad Pro"/>
                <a:sym typeface="Myriad Pro"/>
              </a:defRPr>
            </a:lvl1pPr>
          </a:lstStyle>
          <a:p>
            <a:r>
              <a:t>C</a:t>
            </a:r>
          </a:p>
        </p:txBody>
      </p:sp>
      <p:sp>
        <p:nvSpPr>
          <p:cNvPr id="1672" name="Shape 1672"/>
          <p:cNvSpPr/>
          <p:nvPr/>
        </p:nvSpPr>
        <p:spPr>
          <a:xfrm>
            <a:off x="4368800" y="8661400"/>
            <a:ext cx="444500" cy="5588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lvl1pPr algn="l">
              <a:spcBef>
                <a:spcPts val="1400"/>
              </a:spcBef>
              <a:defRPr sz="3200" b="1">
                <a:latin typeface="Myriad Pro"/>
                <a:ea typeface="Myriad Pro"/>
                <a:cs typeface="Myriad Pro"/>
                <a:sym typeface="Myriad Pro"/>
              </a:defRPr>
            </a:lvl1pPr>
          </a:lstStyle>
          <a:p>
            <a:r>
              <a:t>B</a:t>
            </a:r>
          </a:p>
        </p:txBody>
      </p:sp>
    </p:spTree>
  </p:cSld>
  <p:clrMapOvr>
    <a:masterClrMapping/>
  </p:clrMapOvr>
  <p:transition spd="slow"/>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4" name="Shape 1674"/>
          <p:cNvSpPr/>
          <p:nvPr/>
        </p:nvSpPr>
        <p:spPr>
          <a:xfrm>
            <a:off x="9410700" y="3073400"/>
            <a:ext cx="8001000" cy="43688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p>
            <a:pPr marL="767080" indent="-685800" algn="l">
              <a:spcBef>
                <a:spcPts val="1400"/>
              </a:spcBef>
              <a:buClr>
                <a:srgbClr val="797BAA"/>
              </a:buClr>
              <a:buFont typeface="Wingdings"/>
              <a:defRPr sz="4000" b="1">
                <a:latin typeface="Consolas"/>
                <a:ea typeface="Consolas"/>
                <a:cs typeface="Consolas"/>
                <a:sym typeface="Consolas"/>
              </a:defRPr>
            </a:pPr>
            <a:r>
              <a:t>Xbegin</a:t>
            </a:r>
          </a:p>
          <a:p>
            <a:pPr marL="1567180" lvl="1" indent="-530860" algn="l">
              <a:spcBef>
                <a:spcPts val="1400"/>
              </a:spcBef>
              <a:buClr>
                <a:srgbClr val="D84800"/>
              </a:buClr>
              <a:buFont typeface="Wingdings"/>
              <a:defRPr b="1">
                <a:latin typeface="Consolas"/>
                <a:ea typeface="Consolas"/>
                <a:cs typeface="Consolas"/>
                <a:sym typeface="Consolas"/>
              </a:defRPr>
            </a:pPr>
            <a:r>
              <a:rPr sz="4000"/>
              <a:t>Load A</a:t>
            </a:r>
          </a:p>
          <a:p>
            <a:pPr marL="1567180" lvl="1" indent="-530860" algn="l">
              <a:spcBef>
                <a:spcPts val="1400"/>
              </a:spcBef>
              <a:buClr>
                <a:srgbClr val="D84800"/>
              </a:buClr>
              <a:buFont typeface="Wingdings"/>
              <a:defRPr b="1">
                <a:latin typeface="Consolas"/>
                <a:ea typeface="Consolas"/>
                <a:cs typeface="Consolas"/>
                <a:sym typeface="Consolas"/>
              </a:defRPr>
            </a:pPr>
            <a:r>
              <a:rPr sz="4000"/>
              <a:t>Load B</a:t>
            </a:r>
          </a:p>
          <a:p>
            <a:pPr marL="1567180" lvl="1" indent="-530860" algn="l">
              <a:spcBef>
                <a:spcPts val="1400"/>
              </a:spcBef>
              <a:buClr>
                <a:srgbClr val="D84800"/>
              </a:buClr>
              <a:buFont typeface="Wingdings"/>
              <a:defRPr b="1">
                <a:latin typeface="Consolas"/>
                <a:ea typeface="Consolas"/>
                <a:cs typeface="Consolas"/>
                <a:sym typeface="Consolas"/>
              </a:defRPr>
            </a:pPr>
            <a:r>
              <a:rPr sz="4000"/>
              <a:t>Store C ⇐ 5</a:t>
            </a:r>
          </a:p>
          <a:p>
            <a:pPr marL="767080" indent="-685800" algn="l">
              <a:spcBef>
                <a:spcPts val="1400"/>
              </a:spcBef>
              <a:buClr>
                <a:srgbClr val="797BAA"/>
              </a:buClr>
              <a:buFont typeface="Wingdings"/>
              <a:defRPr sz="4000" b="1">
                <a:latin typeface="Consolas"/>
                <a:ea typeface="Consolas"/>
                <a:cs typeface="Consolas"/>
                <a:sym typeface="Consolas"/>
              </a:defRPr>
            </a:pPr>
            <a:r>
              <a:t>Xcommit</a:t>
            </a:r>
          </a:p>
        </p:txBody>
      </p:sp>
      <p:grpSp>
        <p:nvGrpSpPr>
          <p:cNvPr id="1677" name="Group 1677"/>
          <p:cNvGrpSpPr/>
          <p:nvPr/>
        </p:nvGrpSpPr>
        <p:grpSpPr>
          <a:xfrm>
            <a:off x="762000" y="3203575"/>
            <a:ext cx="7439025" cy="3048000"/>
            <a:chOff x="0" y="0"/>
            <a:chExt cx="7439025" cy="3048000"/>
          </a:xfrm>
        </p:grpSpPr>
        <p:sp>
          <p:nvSpPr>
            <p:cNvPr id="1675" name="Shape 1675"/>
            <p:cNvSpPr/>
            <p:nvPr/>
          </p:nvSpPr>
          <p:spPr>
            <a:xfrm>
              <a:off x="0" y="0"/>
              <a:ext cx="7439025" cy="3048000"/>
            </a:xfrm>
            <a:prstGeom prst="roundRect">
              <a:avLst>
                <a:gd name="adj" fmla="val 8333"/>
              </a:avLst>
            </a:prstGeom>
            <a:noFill/>
            <a:ln w="25400" cap="flat">
              <a:solidFill>
                <a:srgbClr val="000000"/>
              </a:solidFill>
              <a:prstDash val="solid"/>
              <a:round/>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676" name="Shape 1676"/>
            <p:cNvSpPr/>
            <p:nvPr/>
          </p:nvSpPr>
          <p:spPr>
            <a:xfrm>
              <a:off x="150812" y="148731"/>
              <a:ext cx="7137401" cy="5715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38100" tIns="38100" rIns="38100" bIns="38100" numCol="1" anchor="t">
              <a:spAutoFit/>
            </a:bodyPr>
            <a:lstStyle>
              <a:lvl1pPr marL="103021" marR="103021" defTabSz="1828800">
                <a:buClr>
                  <a:srgbClr val="000000"/>
                </a:buClr>
                <a:buFont typeface="Verdana"/>
                <a:defRPr sz="3200" b="1">
                  <a:uFill>
                    <a:solidFill>
                      <a:srgbClr val="000000"/>
                    </a:solidFill>
                  </a:uFill>
                  <a:latin typeface="Verdana"/>
                  <a:ea typeface="Verdana"/>
                  <a:cs typeface="Verdana"/>
                  <a:sym typeface="Verdana"/>
                </a:defRPr>
              </a:lvl1pPr>
            </a:lstStyle>
            <a:p>
              <a:r>
                <a:t>CPU</a:t>
              </a:r>
            </a:p>
          </p:txBody>
        </p:sp>
      </p:grpSp>
      <p:grpSp>
        <p:nvGrpSpPr>
          <p:cNvPr id="1680" name="Group 1680"/>
          <p:cNvGrpSpPr/>
          <p:nvPr/>
        </p:nvGrpSpPr>
        <p:grpSpPr>
          <a:xfrm>
            <a:off x="762000" y="6553200"/>
            <a:ext cx="7439025" cy="4498975"/>
            <a:chOff x="0" y="0"/>
            <a:chExt cx="7439025" cy="4498975"/>
          </a:xfrm>
        </p:grpSpPr>
        <p:sp>
          <p:nvSpPr>
            <p:cNvPr id="1678" name="Shape 1678"/>
            <p:cNvSpPr/>
            <p:nvPr/>
          </p:nvSpPr>
          <p:spPr>
            <a:xfrm>
              <a:off x="0" y="0"/>
              <a:ext cx="7439025" cy="4498975"/>
            </a:xfrm>
            <a:prstGeom prst="roundRect">
              <a:avLst>
                <a:gd name="adj" fmla="val 8333"/>
              </a:avLst>
            </a:prstGeom>
            <a:noFill/>
            <a:ln w="25400" cap="flat">
              <a:solidFill>
                <a:srgbClr val="000000"/>
              </a:solidFill>
              <a:prstDash val="solid"/>
              <a:round/>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679" name="Shape 1679"/>
            <p:cNvSpPr/>
            <p:nvPr/>
          </p:nvSpPr>
          <p:spPr>
            <a:xfrm>
              <a:off x="214312" y="219533"/>
              <a:ext cx="7010401" cy="5715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38100" tIns="38100" rIns="38100" bIns="38100" numCol="1" anchor="t">
              <a:spAutoFit/>
            </a:bodyPr>
            <a:lstStyle>
              <a:lvl1pPr marL="101281" marR="101281" defTabSz="1828800">
                <a:buClr>
                  <a:srgbClr val="000000"/>
                </a:buClr>
                <a:buFont typeface="Verdana"/>
                <a:defRPr sz="3200" b="1">
                  <a:uFill>
                    <a:solidFill>
                      <a:srgbClr val="000000"/>
                    </a:solidFill>
                  </a:uFill>
                  <a:latin typeface="Verdana"/>
                  <a:ea typeface="Verdana"/>
                  <a:cs typeface="Verdana"/>
                  <a:sym typeface="Verdana"/>
                </a:defRPr>
              </a:lvl1pPr>
            </a:lstStyle>
            <a:p>
              <a:r>
                <a:t>Cache</a:t>
              </a:r>
            </a:p>
          </p:txBody>
        </p:sp>
      </p:grpSp>
      <p:grpSp>
        <p:nvGrpSpPr>
          <p:cNvPr id="1683" name="Group 1683"/>
          <p:cNvGrpSpPr/>
          <p:nvPr/>
        </p:nvGrpSpPr>
        <p:grpSpPr>
          <a:xfrm>
            <a:off x="4791075" y="4032250"/>
            <a:ext cx="2139950" cy="1044575"/>
            <a:chOff x="0" y="0"/>
            <a:chExt cx="2139950" cy="1044575"/>
          </a:xfrm>
        </p:grpSpPr>
        <p:sp>
          <p:nvSpPr>
            <p:cNvPr id="1681" name="Shape 1681"/>
            <p:cNvSpPr/>
            <p:nvPr/>
          </p:nvSpPr>
          <p:spPr>
            <a:xfrm>
              <a:off x="0" y="0"/>
              <a:ext cx="2139950" cy="104457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682" name="Shape 1682"/>
            <p:cNvSpPr/>
            <p:nvPr/>
          </p:nvSpPr>
          <p:spPr>
            <a:xfrm>
              <a:off x="3175" y="287337"/>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ALUs</a:t>
              </a:r>
            </a:p>
          </p:txBody>
        </p:sp>
      </p:grpSp>
      <p:grpSp>
        <p:nvGrpSpPr>
          <p:cNvPr id="1688" name="Group 1688"/>
          <p:cNvGrpSpPr/>
          <p:nvPr/>
        </p:nvGrpSpPr>
        <p:grpSpPr>
          <a:xfrm>
            <a:off x="2092325" y="4286250"/>
            <a:ext cx="3987801" cy="1793876"/>
            <a:chOff x="0" y="0"/>
            <a:chExt cx="3987800" cy="1793874"/>
          </a:xfrm>
        </p:grpSpPr>
        <p:sp>
          <p:nvSpPr>
            <p:cNvPr id="1684" name="Shape 1684"/>
            <p:cNvSpPr/>
            <p:nvPr/>
          </p:nvSpPr>
          <p:spPr>
            <a:xfrm>
              <a:off x="0" y="0"/>
              <a:ext cx="2139950" cy="1041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grpSp>
          <p:nvGrpSpPr>
            <p:cNvPr id="1687" name="Group 1687"/>
            <p:cNvGrpSpPr/>
            <p:nvPr/>
          </p:nvGrpSpPr>
          <p:grpSpPr>
            <a:xfrm>
              <a:off x="1038225" y="1292225"/>
              <a:ext cx="2949576" cy="501650"/>
              <a:chOff x="0" y="0"/>
              <a:chExt cx="2949575" cy="501649"/>
            </a:xfrm>
          </p:grpSpPr>
          <p:sp>
            <p:nvSpPr>
              <p:cNvPr id="1685" name="Shape 1685"/>
              <p:cNvSpPr/>
              <p:nvPr/>
            </p:nvSpPr>
            <p:spPr>
              <a:xfrm>
                <a:off x="0" y="0"/>
                <a:ext cx="2949576" cy="50165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686" name="Shape 1686"/>
              <p:cNvSpPr/>
              <p:nvPr/>
            </p:nvSpPr>
            <p:spPr>
              <a:xfrm>
                <a:off x="1587" y="15873"/>
                <a:ext cx="29464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TM State</a:t>
                </a:r>
              </a:p>
            </p:txBody>
          </p:sp>
        </p:grpSp>
      </p:grpSp>
      <p:grpSp>
        <p:nvGrpSpPr>
          <p:cNvPr id="1691" name="Group 1691"/>
          <p:cNvGrpSpPr/>
          <p:nvPr/>
        </p:nvGrpSpPr>
        <p:grpSpPr>
          <a:xfrm>
            <a:off x="3432175" y="7499350"/>
            <a:ext cx="2139950" cy="530225"/>
            <a:chOff x="0" y="0"/>
            <a:chExt cx="2139950" cy="530225"/>
          </a:xfrm>
        </p:grpSpPr>
        <p:sp>
          <p:nvSpPr>
            <p:cNvPr id="1689" name="Shape 1689"/>
            <p:cNvSpPr/>
            <p:nvPr/>
          </p:nvSpPr>
          <p:spPr>
            <a:xfrm>
              <a:off x="0" y="0"/>
              <a:ext cx="2139950"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690" name="Shape 1690"/>
            <p:cNvSpPr/>
            <p:nvPr/>
          </p:nvSpPr>
          <p:spPr>
            <a:xfrm>
              <a:off x="3175" y="30162"/>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Tag</a:t>
              </a:r>
            </a:p>
          </p:txBody>
        </p:sp>
      </p:grpSp>
      <p:grpSp>
        <p:nvGrpSpPr>
          <p:cNvPr id="1694" name="Group 1694"/>
          <p:cNvGrpSpPr/>
          <p:nvPr/>
        </p:nvGrpSpPr>
        <p:grpSpPr>
          <a:xfrm>
            <a:off x="5591175" y="7499350"/>
            <a:ext cx="2139950" cy="530225"/>
            <a:chOff x="0" y="0"/>
            <a:chExt cx="2139950" cy="530225"/>
          </a:xfrm>
        </p:grpSpPr>
        <p:sp>
          <p:nvSpPr>
            <p:cNvPr id="1692" name="Shape 1692"/>
            <p:cNvSpPr/>
            <p:nvPr/>
          </p:nvSpPr>
          <p:spPr>
            <a:xfrm>
              <a:off x="0" y="0"/>
              <a:ext cx="2139950"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693" name="Shape 1693"/>
            <p:cNvSpPr/>
            <p:nvPr/>
          </p:nvSpPr>
          <p:spPr>
            <a:xfrm>
              <a:off x="3175" y="30162"/>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Data</a:t>
              </a:r>
            </a:p>
          </p:txBody>
        </p:sp>
      </p:grpSp>
      <p:grpSp>
        <p:nvGrpSpPr>
          <p:cNvPr id="1697" name="Group 1697"/>
          <p:cNvGrpSpPr/>
          <p:nvPr/>
        </p:nvGrpSpPr>
        <p:grpSpPr>
          <a:xfrm>
            <a:off x="2924175" y="7499350"/>
            <a:ext cx="508000" cy="530225"/>
            <a:chOff x="0" y="0"/>
            <a:chExt cx="508000" cy="530225"/>
          </a:xfrm>
        </p:grpSpPr>
        <p:sp>
          <p:nvSpPr>
            <p:cNvPr id="1695" name="Shape 1695"/>
            <p:cNvSpPr/>
            <p:nvPr/>
          </p:nvSpPr>
          <p:spPr>
            <a:xfrm>
              <a:off x="0" y="0"/>
              <a:ext cx="508000"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696" name="Shape 1696"/>
            <p:cNvSpPr/>
            <p:nvPr/>
          </p:nvSpPr>
          <p:spPr>
            <a:xfrm>
              <a:off x="0" y="30162"/>
              <a:ext cx="5080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V</a:t>
              </a:r>
            </a:p>
          </p:txBody>
        </p:sp>
      </p:grpSp>
      <p:sp>
        <p:nvSpPr>
          <p:cNvPr id="1698" name="Shape 1698"/>
          <p:cNvSpPr/>
          <p:nvPr/>
        </p:nvSpPr>
        <p:spPr>
          <a:xfrm>
            <a:off x="3432175" y="8067675"/>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699" name="Shape 1699"/>
          <p:cNvSpPr/>
          <p:nvPr/>
        </p:nvSpPr>
        <p:spPr>
          <a:xfrm>
            <a:off x="5591175" y="8067675"/>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700" name="Shape 1700"/>
          <p:cNvSpPr/>
          <p:nvPr/>
        </p:nvSpPr>
        <p:spPr>
          <a:xfrm>
            <a:off x="2924175" y="8067675"/>
            <a:ext cx="50800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grpSp>
        <p:nvGrpSpPr>
          <p:cNvPr id="1703" name="Group 1703"/>
          <p:cNvGrpSpPr/>
          <p:nvPr/>
        </p:nvGrpSpPr>
        <p:grpSpPr>
          <a:xfrm>
            <a:off x="3432175" y="8601075"/>
            <a:ext cx="2139950" cy="533400"/>
            <a:chOff x="0" y="0"/>
            <a:chExt cx="2139950" cy="533400"/>
          </a:xfrm>
        </p:grpSpPr>
        <p:sp>
          <p:nvSpPr>
            <p:cNvPr id="1701" name="Shape 1701"/>
            <p:cNvSpPr/>
            <p:nvPr/>
          </p:nvSpPr>
          <p:spPr>
            <a:xfrm>
              <a:off x="0" y="0"/>
              <a:ext cx="2139950" cy="533400"/>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702" name="Shape 1702"/>
            <p:cNvSpPr/>
            <p:nvPr/>
          </p:nvSpPr>
          <p:spPr>
            <a:xfrm>
              <a:off x="3175" y="31750"/>
              <a:ext cx="2133600"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C</a:t>
              </a:r>
            </a:p>
          </p:txBody>
        </p:sp>
      </p:grpSp>
      <p:grpSp>
        <p:nvGrpSpPr>
          <p:cNvPr id="1706" name="Group 1706"/>
          <p:cNvGrpSpPr/>
          <p:nvPr/>
        </p:nvGrpSpPr>
        <p:grpSpPr>
          <a:xfrm>
            <a:off x="5591175" y="8601075"/>
            <a:ext cx="2139950" cy="533400"/>
            <a:chOff x="0" y="0"/>
            <a:chExt cx="2139950" cy="533400"/>
          </a:xfrm>
        </p:grpSpPr>
        <p:sp>
          <p:nvSpPr>
            <p:cNvPr id="1704" name="Shape 1704"/>
            <p:cNvSpPr/>
            <p:nvPr/>
          </p:nvSpPr>
          <p:spPr>
            <a:xfrm>
              <a:off x="0" y="0"/>
              <a:ext cx="2139950" cy="533400"/>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705" name="Shape 1705"/>
            <p:cNvSpPr/>
            <p:nvPr/>
          </p:nvSpPr>
          <p:spPr>
            <a:xfrm>
              <a:off x="3175" y="31750"/>
              <a:ext cx="2133600"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9</a:t>
              </a:r>
            </a:p>
          </p:txBody>
        </p:sp>
      </p:grpSp>
      <p:grpSp>
        <p:nvGrpSpPr>
          <p:cNvPr id="1709" name="Group 1709"/>
          <p:cNvGrpSpPr/>
          <p:nvPr/>
        </p:nvGrpSpPr>
        <p:grpSpPr>
          <a:xfrm>
            <a:off x="2924175" y="8601075"/>
            <a:ext cx="508000" cy="533400"/>
            <a:chOff x="0" y="0"/>
            <a:chExt cx="508000" cy="533400"/>
          </a:xfrm>
        </p:grpSpPr>
        <p:sp>
          <p:nvSpPr>
            <p:cNvPr id="1707" name="Shape 1707"/>
            <p:cNvSpPr/>
            <p:nvPr/>
          </p:nvSpPr>
          <p:spPr>
            <a:xfrm>
              <a:off x="0" y="0"/>
              <a:ext cx="508000" cy="533400"/>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708" name="Shape 1708"/>
            <p:cNvSpPr/>
            <p:nvPr/>
          </p:nvSpPr>
          <p:spPr>
            <a:xfrm>
              <a:off x="0" y="31750"/>
              <a:ext cx="508000"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1</a:t>
              </a:r>
            </a:p>
          </p:txBody>
        </p:sp>
      </p:grpSp>
      <p:sp>
        <p:nvSpPr>
          <p:cNvPr id="1710" name="Shape 1710"/>
          <p:cNvSpPr/>
          <p:nvPr/>
        </p:nvSpPr>
        <p:spPr>
          <a:xfrm>
            <a:off x="3432175" y="9134475"/>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711" name="Shape 1711"/>
          <p:cNvSpPr/>
          <p:nvPr/>
        </p:nvSpPr>
        <p:spPr>
          <a:xfrm>
            <a:off x="5591175" y="9134475"/>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712" name="Shape 1712"/>
          <p:cNvSpPr/>
          <p:nvPr/>
        </p:nvSpPr>
        <p:spPr>
          <a:xfrm>
            <a:off x="2924175" y="9134475"/>
            <a:ext cx="50800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713" name="Shape 1713"/>
          <p:cNvSpPr/>
          <p:nvPr/>
        </p:nvSpPr>
        <p:spPr>
          <a:xfrm>
            <a:off x="3432175" y="9664700"/>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714" name="Shape 1714"/>
          <p:cNvSpPr/>
          <p:nvPr/>
        </p:nvSpPr>
        <p:spPr>
          <a:xfrm>
            <a:off x="5591175" y="9664700"/>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715" name="Shape 1715"/>
          <p:cNvSpPr/>
          <p:nvPr/>
        </p:nvSpPr>
        <p:spPr>
          <a:xfrm>
            <a:off x="2924175" y="9664700"/>
            <a:ext cx="50800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716" name="Shape 1716"/>
          <p:cNvSpPr/>
          <p:nvPr/>
        </p:nvSpPr>
        <p:spPr>
          <a:xfrm>
            <a:off x="3432175" y="10198100"/>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717" name="Shape 1717"/>
          <p:cNvSpPr/>
          <p:nvPr/>
        </p:nvSpPr>
        <p:spPr>
          <a:xfrm>
            <a:off x="5591175" y="10198100"/>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718" name="Shape 1718"/>
          <p:cNvSpPr/>
          <p:nvPr/>
        </p:nvSpPr>
        <p:spPr>
          <a:xfrm>
            <a:off x="2924175" y="10198100"/>
            <a:ext cx="50800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grpSp>
        <p:nvGrpSpPr>
          <p:cNvPr id="1735" name="Group 1735"/>
          <p:cNvGrpSpPr/>
          <p:nvPr/>
        </p:nvGrpSpPr>
        <p:grpSpPr>
          <a:xfrm>
            <a:off x="1533524" y="7499350"/>
            <a:ext cx="1069976" cy="3228975"/>
            <a:chOff x="0" y="0"/>
            <a:chExt cx="1069974" cy="3228974"/>
          </a:xfrm>
        </p:grpSpPr>
        <p:grpSp>
          <p:nvGrpSpPr>
            <p:cNvPr id="1721" name="Group 1721"/>
            <p:cNvGrpSpPr/>
            <p:nvPr/>
          </p:nvGrpSpPr>
          <p:grpSpPr>
            <a:xfrm>
              <a:off x="558800" y="0"/>
              <a:ext cx="511175" cy="530227"/>
              <a:chOff x="0" y="0"/>
              <a:chExt cx="511174" cy="530226"/>
            </a:xfrm>
          </p:grpSpPr>
          <p:sp>
            <p:nvSpPr>
              <p:cNvPr id="1719" name="Shape 1719"/>
              <p:cNvSpPr/>
              <p:nvPr/>
            </p:nvSpPr>
            <p:spPr>
              <a:xfrm>
                <a:off x="0" y="0"/>
                <a:ext cx="511175" cy="530227"/>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720" name="Shape 1720"/>
              <p:cNvSpPr/>
              <p:nvPr/>
            </p:nvSpPr>
            <p:spPr>
              <a:xfrm>
                <a:off x="1587" y="30163"/>
                <a:ext cx="5080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W</a:t>
                </a:r>
              </a:p>
            </p:txBody>
          </p:sp>
        </p:grpSp>
        <p:sp>
          <p:nvSpPr>
            <p:cNvPr id="1722" name="Shape 1722"/>
            <p:cNvSpPr/>
            <p:nvPr/>
          </p:nvSpPr>
          <p:spPr>
            <a:xfrm>
              <a:off x="558800" y="571500"/>
              <a:ext cx="511175" cy="530228"/>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723" name="Shape 1723"/>
            <p:cNvSpPr/>
            <p:nvPr/>
          </p:nvSpPr>
          <p:spPr>
            <a:xfrm>
              <a:off x="558800" y="1101725"/>
              <a:ext cx="511175"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724" name="Shape 1724"/>
            <p:cNvSpPr/>
            <p:nvPr/>
          </p:nvSpPr>
          <p:spPr>
            <a:xfrm>
              <a:off x="558800" y="1635124"/>
              <a:ext cx="511175" cy="530225"/>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725" name="Shape 1725"/>
            <p:cNvSpPr/>
            <p:nvPr/>
          </p:nvSpPr>
          <p:spPr>
            <a:xfrm>
              <a:off x="558800" y="2165349"/>
              <a:ext cx="511175" cy="533401"/>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726" name="Shape 1726"/>
            <p:cNvSpPr/>
            <p:nvPr/>
          </p:nvSpPr>
          <p:spPr>
            <a:xfrm>
              <a:off x="558800" y="2698748"/>
              <a:ext cx="511175" cy="530227"/>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grpSp>
          <p:nvGrpSpPr>
            <p:cNvPr id="1729" name="Group 1729"/>
            <p:cNvGrpSpPr/>
            <p:nvPr/>
          </p:nvGrpSpPr>
          <p:grpSpPr>
            <a:xfrm>
              <a:off x="0" y="0"/>
              <a:ext cx="511175" cy="530227"/>
              <a:chOff x="0" y="0"/>
              <a:chExt cx="511174" cy="530226"/>
            </a:xfrm>
          </p:grpSpPr>
          <p:sp>
            <p:nvSpPr>
              <p:cNvPr id="1727" name="Shape 1727"/>
              <p:cNvSpPr/>
              <p:nvPr/>
            </p:nvSpPr>
            <p:spPr>
              <a:xfrm>
                <a:off x="0" y="0"/>
                <a:ext cx="511175" cy="530227"/>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728" name="Shape 1728"/>
              <p:cNvSpPr/>
              <p:nvPr/>
            </p:nvSpPr>
            <p:spPr>
              <a:xfrm>
                <a:off x="1586" y="30163"/>
                <a:ext cx="5080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R</a:t>
                </a:r>
              </a:p>
            </p:txBody>
          </p:sp>
        </p:grpSp>
        <p:sp>
          <p:nvSpPr>
            <p:cNvPr id="1730" name="Shape 1730"/>
            <p:cNvSpPr/>
            <p:nvPr/>
          </p:nvSpPr>
          <p:spPr>
            <a:xfrm>
              <a:off x="0" y="571500"/>
              <a:ext cx="511175" cy="530228"/>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731" name="Shape 1731"/>
            <p:cNvSpPr/>
            <p:nvPr/>
          </p:nvSpPr>
          <p:spPr>
            <a:xfrm>
              <a:off x="0" y="1101725"/>
              <a:ext cx="511175"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732" name="Shape 1732"/>
            <p:cNvSpPr/>
            <p:nvPr/>
          </p:nvSpPr>
          <p:spPr>
            <a:xfrm>
              <a:off x="0" y="1635124"/>
              <a:ext cx="511175" cy="530225"/>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733" name="Shape 1733"/>
            <p:cNvSpPr/>
            <p:nvPr/>
          </p:nvSpPr>
          <p:spPr>
            <a:xfrm>
              <a:off x="0" y="2165349"/>
              <a:ext cx="511175" cy="533401"/>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734" name="Shape 1734"/>
            <p:cNvSpPr/>
            <p:nvPr/>
          </p:nvSpPr>
          <p:spPr>
            <a:xfrm>
              <a:off x="0" y="2698748"/>
              <a:ext cx="511175" cy="530227"/>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grpSp>
      <p:grpSp>
        <p:nvGrpSpPr>
          <p:cNvPr id="1738" name="Group 1738"/>
          <p:cNvGrpSpPr/>
          <p:nvPr/>
        </p:nvGrpSpPr>
        <p:grpSpPr>
          <a:xfrm>
            <a:off x="1787525" y="4032250"/>
            <a:ext cx="2139950" cy="1044575"/>
            <a:chOff x="0" y="0"/>
            <a:chExt cx="2139950" cy="1044575"/>
          </a:xfrm>
        </p:grpSpPr>
        <p:sp>
          <p:nvSpPr>
            <p:cNvPr id="1736" name="Shape 1736"/>
            <p:cNvSpPr/>
            <p:nvPr/>
          </p:nvSpPr>
          <p:spPr>
            <a:xfrm>
              <a:off x="0" y="0"/>
              <a:ext cx="2139950" cy="104457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737" name="Shape 1737"/>
            <p:cNvSpPr/>
            <p:nvPr/>
          </p:nvSpPr>
          <p:spPr>
            <a:xfrm>
              <a:off x="3175" y="287337"/>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Registers</a:t>
              </a:r>
            </a:p>
          </p:txBody>
        </p:sp>
      </p:grpSp>
      <p:sp>
        <p:nvSpPr>
          <p:cNvPr id="1739" name="Shape 1739"/>
          <p:cNvSpPr/>
          <p:nvPr/>
        </p:nvSpPr>
        <p:spPr>
          <a:xfrm>
            <a:off x="3432175" y="9134475"/>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740" name="Shape 1740"/>
          <p:cNvSpPr/>
          <p:nvPr/>
        </p:nvSpPr>
        <p:spPr>
          <a:xfrm>
            <a:off x="5591175" y="9134475"/>
            <a:ext cx="213995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741" name="Shape 1741"/>
          <p:cNvSpPr/>
          <p:nvPr/>
        </p:nvSpPr>
        <p:spPr>
          <a:xfrm>
            <a:off x="2924175" y="9134475"/>
            <a:ext cx="508000" cy="530225"/>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grpSp>
        <p:nvGrpSpPr>
          <p:cNvPr id="1751" name="Group 1751"/>
          <p:cNvGrpSpPr/>
          <p:nvPr/>
        </p:nvGrpSpPr>
        <p:grpSpPr>
          <a:xfrm>
            <a:off x="2924174" y="9134475"/>
            <a:ext cx="4806951" cy="530225"/>
            <a:chOff x="0" y="0"/>
            <a:chExt cx="4806950" cy="530225"/>
          </a:xfrm>
        </p:grpSpPr>
        <p:grpSp>
          <p:nvGrpSpPr>
            <p:cNvPr id="1744" name="Group 1744"/>
            <p:cNvGrpSpPr/>
            <p:nvPr/>
          </p:nvGrpSpPr>
          <p:grpSpPr>
            <a:xfrm>
              <a:off x="511173" y="0"/>
              <a:ext cx="2136778" cy="530225"/>
              <a:chOff x="0" y="0"/>
              <a:chExt cx="2136776" cy="530225"/>
            </a:xfrm>
          </p:grpSpPr>
          <p:sp>
            <p:nvSpPr>
              <p:cNvPr id="1742" name="Shape 1742"/>
              <p:cNvSpPr/>
              <p:nvPr/>
            </p:nvSpPr>
            <p:spPr>
              <a:xfrm>
                <a:off x="0" y="0"/>
                <a:ext cx="2136777"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743" name="Shape 1743"/>
              <p:cNvSpPr/>
              <p:nvPr/>
            </p:nvSpPr>
            <p:spPr>
              <a:xfrm>
                <a:off x="1588" y="30162"/>
                <a:ext cx="21336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A</a:t>
                </a:r>
              </a:p>
            </p:txBody>
          </p:sp>
        </p:grpSp>
        <p:grpSp>
          <p:nvGrpSpPr>
            <p:cNvPr id="1747" name="Group 1747"/>
            <p:cNvGrpSpPr/>
            <p:nvPr/>
          </p:nvGrpSpPr>
          <p:grpSpPr>
            <a:xfrm>
              <a:off x="2667000" y="0"/>
              <a:ext cx="2139951" cy="530225"/>
              <a:chOff x="0" y="0"/>
              <a:chExt cx="2139949" cy="530225"/>
            </a:xfrm>
          </p:grpSpPr>
          <p:sp>
            <p:nvSpPr>
              <p:cNvPr id="1745" name="Shape 1745"/>
              <p:cNvSpPr/>
              <p:nvPr/>
            </p:nvSpPr>
            <p:spPr>
              <a:xfrm>
                <a:off x="0" y="0"/>
                <a:ext cx="2139950"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746" name="Shape 1746"/>
              <p:cNvSpPr/>
              <p:nvPr/>
            </p:nvSpPr>
            <p:spPr>
              <a:xfrm>
                <a:off x="3175" y="30162"/>
                <a:ext cx="21336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33</a:t>
                </a:r>
              </a:p>
            </p:txBody>
          </p:sp>
        </p:grpSp>
        <p:grpSp>
          <p:nvGrpSpPr>
            <p:cNvPr id="1750" name="Group 1750"/>
            <p:cNvGrpSpPr/>
            <p:nvPr/>
          </p:nvGrpSpPr>
          <p:grpSpPr>
            <a:xfrm>
              <a:off x="0" y="0"/>
              <a:ext cx="511175" cy="530225"/>
              <a:chOff x="0" y="0"/>
              <a:chExt cx="511174" cy="530225"/>
            </a:xfrm>
          </p:grpSpPr>
          <p:sp>
            <p:nvSpPr>
              <p:cNvPr id="1748" name="Shape 1748"/>
              <p:cNvSpPr/>
              <p:nvPr/>
            </p:nvSpPr>
            <p:spPr>
              <a:xfrm>
                <a:off x="0" y="0"/>
                <a:ext cx="511175" cy="530225"/>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749" name="Shape 1749"/>
              <p:cNvSpPr/>
              <p:nvPr/>
            </p:nvSpPr>
            <p:spPr>
              <a:xfrm>
                <a:off x="1587" y="30162"/>
                <a:ext cx="5080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1</a:t>
                </a:r>
              </a:p>
            </p:txBody>
          </p:sp>
        </p:grpSp>
      </p:grpSp>
      <p:sp>
        <p:nvSpPr>
          <p:cNvPr id="1752" name="Shape 1752"/>
          <p:cNvSpPr/>
          <p:nvPr/>
        </p:nvSpPr>
        <p:spPr>
          <a:xfrm>
            <a:off x="3432175" y="9664700"/>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753" name="Shape 1753"/>
          <p:cNvSpPr/>
          <p:nvPr/>
        </p:nvSpPr>
        <p:spPr>
          <a:xfrm>
            <a:off x="5591175" y="9664700"/>
            <a:ext cx="2136775"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754" name="Shape 1754"/>
          <p:cNvSpPr/>
          <p:nvPr/>
        </p:nvSpPr>
        <p:spPr>
          <a:xfrm>
            <a:off x="2924175" y="9664700"/>
            <a:ext cx="50800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755" name="Shape 1755"/>
          <p:cNvSpPr/>
          <p:nvPr/>
        </p:nvSpPr>
        <p:spPr>
          <a:xfrm>
            <a:off x="3432175" y="9664700"/>
            <a:ext cx="213995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756" name="Shape 1756"/>
          <p:cNvSpPr/>
          <p:nvPr/>
        </p:nvSpPr>
        <p:spPr>
          <a:xfrm>
            <a:off x="5591175" y="9664700"/>
            <a:ext cx="2136775"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757" name="Shape 1757"/>
          <p:cNvSpPr/>
          <p:nvPr/>
        </p:nvSpPr>
        <p:spPr>
          <a:xfrm>
            <a:off x="2924175" y="9664700"/>
            <a:ext cx="508000" cy="533400"/>
          </a:xfrm>
          <a:prstGeom prst="rect">
            <a:avLst/>
          </a:prstGeom>
          <a:solidFill>
            <a:srgbClr val="FFFFFF"/>
          </a:solidFill>
          <a:ln w="25400">
            <a:solidFill>
              <a:srgbClr val="D84800"/>
            </a:solidFill>
            <a:miter lim="400000"/>
          </a:ln>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grpSp>
        <p:nvGrpSpPr>
          <p:cNvPr id="1767" name="Group 1767"/>
          <p:cNvGrpSpPr/>
          <p:nvPr/>
        </p:nvGrpSpPr>
        <p:grpSpPr>
          <a:xfrm>
            <a:off x="2924174" y="9664700"/>
            <a:ext cx="4803776" cy="533400"/>
            <a:chOff x="0" y="0"/>
            <a:chExt cx="4803774" cy="533400"/>
          </a:xfrm>
        </p:grpSpPr>
        <p:grpSp>
          <p:nvGrpSpPr>
            <p:cNvPr id="1760" name="Group 1760"/>
            <p:cNvGrpSpPr/>
            <p:nvPr/>
          </p:nvGrpSpPr>
          <p:grpSpPr>
            <a:xfrm>
              <a:off x="508000" y="0"/>
              <a:ext cx="2139950" cy="533400"/>
              <a:chOff x="0" y="0"/>
              <a:chExt cx="2139949" cy="533400"/>
            </a:xfrm>
          </p:grpSpPr>
          <p:sp>
            <p:nvSpPr>
              <p:cNvPr id="1758" name="Shape 1758"/>
              <p:cNvSpPr/>
              <p:nvPr/>
            </p:nvSpPr>
            <p:spPr>
              <a:xfrm>
                <a:off x="0" y="0"/>
                <a:ext cx="2139950" cy="533400"/>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759" name="Shape 1759"/>
              <p:cNvSpPr/>
              <p:nvPr/>
            </p:nvSpPr>
            <p:spPr>
              <a:xfrm>
                <a:off x="3174" y="31750"/>
                <a:ext cx="21336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B</a:t>
                </a:r>
              </a:p>
            </p:txBody>
          </p:sp>
        </p:grpSp>
        <p:grpSp>
          <p:nvGrpSpPr>
            <p:cNvPr id="1763" name="Group 1763"/>
            <p:cNvGrpSpPr/>
            <p:nvPr/>
          </p:nvGrpSpPr>
          <p:grpSpPr>
            <a:xfrm>
              <a:off x="2667000" y="0"/>
              <a:ext cx="2136775" cy="533400"/>
              <a:chOff x="0" y="0"/>
              <a:chExt cx="2136774" cy="533400"/>
            </a:xfrm>
          </p:grpSpPr>
          <p:sp>
            <p:nvSpPr>
              <p:cNvPr id="1761" name="Shape 1761"/>
              <p:cNvSpPr/>
              <p:nvPr/>
            </p:nvSpPr>
            <p:spPr>
              <a:xfrm>
                <a:off x="0" y="0"/>
                <a:ext cx="2136775" cy="533400"/>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762" name="Shape 1762"/>
              <p:cNvSpPr/>
              <p:nvPr/>
            </p:nvSpPr>
            <p:spPr>
              <a:xfrm>
                <a:off x="1587" y="31750"/>
                <a:ext cx="21336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5</a:t>
                </a:r>
              </a:p>
            </p:txBody>
          </p:sp>
        </p:grpSp>
        <p:grpSp>
          <p:nvGrpSpPr>
            <p:cNvPr id="1766" name="Group 1766"/>
            <p:cNvGrpSpPr/>
            <p:nvPr/>
          </p:nvGrpSpPr>
          <p:grpSpPr>
            <a:xfrm>
              <a:off x="0" y="0"/>
              <a:ext cx="508000" cy="533400"/>
              <a:chOff x="0" y="0"/>
              <a:chExt cx="508000" cy="533400"/>
            </a:xfrm>
          </p:grpSpPr>
          <p:sp>
            <p:nvSpPr>
              <p:cNvPr id="1764" name="Shape 1764"/>
              <p:cNvSpPr/>
              <p:nvPr/>
            </p:nvSpPr>
            <p:spPr>
              <a:xfrm>
                <a:off x="0" y="0"/>
                <a:ext cx="508000" cy="533400"/>
              </a:xfrm>
              <a:prstGeom prst="rect">
                <a:avLst/>
              </a:prstGeom>
              <a:solidFill>
                <a:srgbClr val="FFFFFF"/>
              </a:solidFill>
              <a:ln w="25400" cap="flat">
                <a:solidFill>
                  <a:srgbClr val="D848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765" name="Shape 1765"/>
              <p:cNvSpPr/>
              <p:nvPr/>
            </p:nvSpPr>
            <p:spPr>
              <a:xfrm>
                <a:off x="0" y="31750"/>
                <a:ext cx="508000"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FFFFFF"/>
                  </a:buClr>
                  <a:buFont typeface="Verdana"/>
                  <a:defRPr sz="2400" b="1">
                    <a:solidFill>
                      <a:srgbClr val="FFFFFF"/>
                    </a:solidFill>
                    <a:uFill>
                      <a:solidFill>
                        <a:srgbClr val="FFFFFF"/>
                      </a:solidFill>
                    </a:uFill>
                    <a:latin typeface="Verdana"/>
                    <a:ea typeface="Verdana"/>
                    <a:cs typeface="Verdana"/>
                    <a:sym typeface="Verdana"/>
                  </a:defRPr>
                </a:lvl1pPr>
              </a:lstStyle>
              <a:p>
                <a:r>
                  <a:t>1</a:t>
                </a:r>
              </a:p>
            </p:txBody>
          </p:sp>
        </p:grpSp>
      </p:grpSp>
      <p:sp>
        <p:nvSpPr>
          <p:cNvPr id="1768" name="Shape 1768"/>
          <p:cNvSpPr/>
          <p:nvPr/>
        </p:nvSpPr>
        <p:spPr>
          <a:xfrm>
            <a:off x="8026400" y="10182225"/>
            <a:ext cx="844550" cy="495300"/>
          </a:xfrm>
          <a:prstGeom prst="leftArrow">
            <a:avLst>
              <a:gd name="adj1" fmla="val 37772"/>
              <a:gd name="adj2" fmla="val 68764"/>
            </a:avLst>
          </a:prstGeom>
          <a:solidFill>
            <a:srgbClr val="FFC4AB"/>
          </a:solidFill>
          <a:ln w="25400">
            <a:solidFill>
              <a:srgbClr val="D84400"/>
            </a:solidFill>
            <a:miter lim="400000"/>
          </a:ln>
          <a:effectLst>
            <a:outerShdw blurRad="63500" dist="25400" dir="5400000" rotWithShape="0">
              <a:srgbClr val="929292">
                <a:alpha val="37998"/>
              </a:srgbClr>
            </a:outerShdw>
          </a:effectLst>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769" name="Shape 1769"/>
          <p:cNvSpPr/>
          <p:nvPr/>
        </p:nvSpPr>
        <p:spPr>
          <a:xfrm>
            <a:off x="8956675" y="10166350"/>
            <a:ext cx="3175000" cy="6604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l" defTabSz="1828800">
              <a:buClr>
                <a:srgbClr val="000000"/>
              </a:buClr>
              <a:buFont typeface="Verdana"/>
              <a:defRPr sz="3600">
                <a:uFill>
                  <a:solidFill>
                    <a:srgbClr val="000000"/>
                  </a:solidFill>
                </a:uFill>
                <a:latin typeface="Consolas"/>
                <a:ea typeface="Consolas"/>
                <a:cs typeface="Consolas"/>
                <a:sym typeface="Consolas"/>
              </a:defRPr>
            </a:lvl1pPr>
          </a:lstStyle>
          <a:p>
            <a:r>
              <a:t>upgradeX D</a:t>
            </a:r>
          </a:p>
        </p:txBody>
      </p:sp>
      <p:sp>
        <p:nvSpPr>
          <p:cNvPr id="1770" name="Shape 1770"/>
          <p:cNvSpPr/>
          <p:nvPr/>
        </p:nvSpPr>
        <p:spPr>
          <a:xfrm>
            <a:off x="11842750" y="9979025"/>
            <a:ext cx="965200" cy="8890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l" defTabSz="1828800">
              <a:buClr>
                <a:srgbClr val="00BA63"/>
              </a:buClr>
              <a:buFont typeface="Arial"/>
              <a:defRPr>
                <a:uFill>
                  <a:solidFill>
                    <a:srgbClr val="000000"/>
                  </a:solidFill>
                </a:uFill>
                <a:latin typeface="Wingdings"/>
                <a:ea typeface="Wingdings"/>
                <a:cs typeface="Wingdings"/>
                <a:sym typeface="Wingdings"/>
              </a:defRPr>
            </a:lvl1pPr>
          </a:lstStyle>
          <a:p>
            <a:pPr>
              <a:defRPr>
                <a:latin typeface="Arial"/>
                <a:ea typeface="Arial"/>
                <a:cs typeface="Arial"/>
                <a:sym typeface="Arial"/>
              </a:defRPr>
            </a:pPr>
            <a:r>
              <a:rPr>
                <a:latin typeface="Wingdings"/>
                <a:ea typeface="Wingdings"/>
                <a:cs typeface="Wingdings"/>
                <a:sym typeface="Wingdings"/>
              </a:rPr>
              <a:t></a:t>
            </a:r>
          </a:p>
        </p:txBody>
      </p:sp>
      <p:sp>
        <p:nvSpPr>
          <p:cNvPr id="1771" name="Shape 1771"/>
          <p:cNvSpPr/>
          <p:nvPr/>
        </p:nvSpPr>
        <p:spPr>
          <a:xfrm>
            <a:off x="11830050" y="8880475"/>
            <a:ext cx="965200" cy="8890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l" defTabSz="1828800">
              <a:buClr>
                <a:srgbClr val="797BAA"/>
              </a:buClr>
              <a:buFont typeface="Arial"/>
              <a:defRPr>
                <a:solidFill>
                  <a:srgbClr val="E32400"/>
                </a:solidFill>
                <a:uFill>
                  <a:solidFill>
                    <a:srgbClr val="E32400"/>
                  </a:solidFill>
                </a:uFill>
                <a:latin typeface="Wingdings"/>
                <a:ea typeface="Wingdings"/>
                <a:cs typeface="Wingdings"/>
                <a:sym typeface="Wingdings"/>
              </a:defRPr>
            </a:lvl1pPr>
          </a:lstStyle>
          <a:p>
            <a:pPr>
              <a:defRPr>
                <a:latin typeface="Arial"/>
                <a:ea typeface="Arial"/>
                <a:cs typeface="Arial"/>
                <a:sym typeface="Arial"/>
              </a:defRPr>
            </a:pPr>
            <a:r>
              <a:rPr>
                <a:latin typeface="Wingdings"/>
                <a:ea typeface="Wingdings"/>
                <a:cs typeface="Wingdings"/>
                <a:sym typeface="Wingdings"/>
              </a:rPr>
              <a:t></a:t>
            </a:r>
          </a:p>
        </p:txBody>
      </p:sp>
      <p:sp>
        <p:nvSpPr>
          <p:cNvPr id="1772" name="Shape 1772"/>
          <p:cNvSpPr/>
          <p:nvPr/>
        </p:nvSpPr>
        <p:spPr>
          <a:xfrm>
            <a:off x="8943975" y="9140825"/>
            <a:ext cx="3175000" cy="6604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lvl1pPr marL="81280" marR="81280" algn="l" defTabSz="1828800">
              <a:buClr>
                <a:srgbClr val="000000"/>
              </a:buClr>
              <a:buFont typeface="Verdana"/>
              <a:defRPr sz="3600">
                <a:uFill>
                  <a:solidFill>
                    <a:srgbClr val="000000"/>
                  </a:solidFill>
                </a:uFill>
                <a:latin typeface="Consolas"/>
                <a:ea typeface="Consolas"/>
                <a:cs typeface="Consolas"/>
                <a:sym typeface="Consolas"/>
              </a:defRPr>
            </a:lvl1pPr>
          </a:lstStyle>
          <a:p>
            <a:r>
              <a:t>upgradeX A</a:t>
            </a:r>
          </a:p>
        </p:txBody>
      </p:sp>
      <p:sp>
        <p:nvSpPr>
          <p:cNvPr id="1773" name="Shape 1773"/>
          <p:cNvSpPr/>
          <p:nvPr/>
        </p:nvSpPr>
        <p:spPr>
          <a:xfrm>
            <a:off x="787400" y="11188700"/>
            <a:ext cx="17310100" cy="22987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p>
            <a:pPr marL="800100" indent="-800100" algn="l">
              <a:spcBef>
                <a:spcPts val="200"/>
              </a:spcBef>
              <a:buSzPct val="120000"/>
              <a:buFont typeface="Lucida Grande"/>
              <a:buChar char="▪"/>
              <a:defRPr b="1">
                <a:latin typeface="+mn-lt"/>
                <a:ea typeface="+mn-ea"/>
                <a:cs typeface="+mn-cs"/>
                <a:sym typeface="Myriad Pro Condensed"/>
              </a:defRPr>
            </a:pPr>
            <a:r>
              <a:t>Fast conflict detection and abort</a:t>
            </a:r>
          </a:p>
          <a:p>
            <a:pPr marL="1435100" lvl="2" indent="-635000" algn="l">
              <a:spcBef>
                <a:spcPts val="200"/>
              </a:spcBef>
              <a:buSzPct val="130000"/>
              <a:buChar char="-"/>
              <a:defRPr sz="4200" b="1">
                <a:latin typeface="+mn-lt"/>
                <a:ea typeface="+mn-ea"/>
                <a:cs typeface="+mn-cs"/>
                <a:sym typeface="Myriad Pro Condensed"/>
              </a:defRPr>
            </a:pPr>
            <a:r>
              <a:t>Check: lookup exclusive requests in the read set and write set</a:t>
            </a:r>
          </a:p>
          <a:p>
            <a:pPr marL="1435100" lvl="2" indent="-635000" algn="l">
              <a:spcBef>
                <a:spcPts val="200"/>
              </a:spcBef>
              <a:buSzPct val="130000"/>
              <a:buChar char="-"/>
              <a:defRPr sz="4200" b="1">
                <a:latin typeface="+mn-lt"/>
                <a:ea typeface="+mn-ea"/>
                <a:cs typeface="+mn-cs"/>
                <a:sym typeface="Myriad Pro Condensed"/>
              </a:defRPr>
            </a:pPr>
            <a:r>
              <a:t>Abort: invalidate write set, gang-reset R and W bits, restore to register checkpoint</a:t>
            </a:r>
          </a:p>
        </p:txBody>
      </p:sp>
      <p:sp>
        <p:nvSpPr>
          <p:cNvPr id="1774" name="Shape 1774"/>
          <p:cNvSpPr/>
          <p:nvPr/>
        </p:nvSpPr>
        <p:spPr>
          <a:xfrm>
            <a:off x="8026400" y="9144000"/>
            <a:ext cx="844550" cy="495300"/>
          </a:xfrm>
          <a:prstGeom prst="leftArrow">
            <a:avLst>
              <a:gd name="adj1" fmla="val 37772"/>
              <a:gd name="adj2" fmla="val 68764"/>
            </a:avLst>
          </a:prstGeom>
          <a:solidFill>
            <a:srgbClr val="FFC4AB"/>
          </a:solidFill>
          <a:ln w="25400">
            <a:solidFill>
              <a:srgbClr val="D84400"/>
            </a:solidFill>
            <a:miter lim="400000"/>
          </a:ln>
          <a:effectLst>
            <a:outerShdw blurRad="63500" dist="25400" dir="5400000" rotWithShape="0">
              <a:srgbClr val="929292">
                <a:alpha val="37998"/>
              </a:srgbClr>
            </a:outerShdw>
          </a:effectLst>
        </p:spPr>
        <p:txBody>
          <a:bodyPr lIns="50800" tIns="50800" rIns="50800" bIns="50800" anchor="ctr"/>
          <a:lstStyle/>
          <a:p>
            <a:pPr marL="81280" marR="81280" algn="l" defTabSz="1828800">
              <a:defRPr sz="3600">
                <a:uFill>
                  <a:solidFill>
                    <a:srgbClr val="000000"/>
                  </a:solidFill>
                </a:uFill>
                <a:latin typeface="Arial"/>
                <a:ea typeface="Arial"/>
                <a:cs typeface="Arial"/>
                <a:sym typeface="Arial"/>
              </a:defRPr>
            </a:pPr>
            <a:endParaRPr/>
          </a:p>
        </p:txBody>
      </p:sp>
      <p:sp>
        <p:nvSpPr>
          <p:cNvPr id="1775" name="Shape 1775"/>
          <p:cNvSpPr/>
          <p:nvPr/>
        </p:nvSpPr>
        <p:spPr>
          <a:xfrm>
            <a:off x="762000" y="165100"/>
            <a:ext cx="15544800" cy="13970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b"/>
          <a:lstStyle>
            <a:lvl1pPr algn="l">
              <a:lnSpc>
                <a:spcPct val="80000"/>
              </a:lnSpc>
              <a:buClr>
                <a:srgbClr val="A21400"/>
              </a:buClr>
              <a:buFont typeface="Arial Rounded MT Bold"/>
              <a:defRPr sz="8400" b="1">
                <a:effectLst>
                  <a:outerShdw blurRad="12700" dist="25400" dir="2700000" rotWithShape="0">
                    <a:srgbClr val="CBCBCB"/>
                  </a:outerShdw>
                </a:effectLst>
                <a:uFill>
                  <a:solidFill>
                    <a:srgbClr val="000000"/>
                  </a:solidFill>
                </a:uFill>
                <a:latin typeface="+mn-lt"/>
                <a:ea typeface="+mn-ea"/>
                <a:cs typeface="+mn-cs"/>
                <a:sym typeface="Myriad Pro Condensed"/>
              </a:defRPr>
            </a:lvl1pPr>
          </a:lstStyle>
          <a:p>
            <a:r>
              <a:t>HTM transaction execution: detect/abort</a:t>
            </a:r>
          </a:p>
        </p:txBody>
      </p:sp>
      <p:grpSp>
        <p:nvGrpSpPr>
          <p:cNvPr id="1782" name="Group 1782"/>
          <p:cNvGrpSpPr/>
          <p:nvPr/>
        </p:nvGrpSpPr>
        <p:grpSpPr>
          <a:xfrm>
            <a:off x="1533524" y="9172575"/>
            <a:ext cx="1069977" cy="530225"/>
            <a:chOff x="0" y="0"/>
            <a:chExt cx="1069975" cy="530225"/>
          </a:xfrm>
        </p:grpSpPr>
        <p:grpSp>
          <p:nvGrpSpPr>
            <p:cNvPr id="1778" name="Group 1778"/>
            <p:cNvGrpSpPr/>
            <p:nvPr/>
          </p:nvGrpSpPr>
          <p:grpSpPr>
            <a:xfrm>
              <a:off x="0" y="0"/>
              <a:ext cx="511174" cy="530225"/>
              <a:chOff x="0" y="0"/>
              <a:chExt cx="511173" cy="530225"/>
            </a:xfrm>
          </p:grpSpPr>
          <p:sp>
            <p:nvSpPr>
              <p:cNvPr id="1776" name="Shape 1776"/>
              <p:cNvSpPr/>
              <p:nvPr/>
            </p:nvSpPr>
            <p:spPr>
              <a:xfrm>
                <a:off x="0" y="0"/>
                <a:ext cx="511174" cy="530225"/>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777" name="Shape 1777"/>
              <p:cNvSpPr/>
              <p:nvPr/>
            </p:nvSpPr>
            <p:spPr>
              <a:xfrm>
                <a:off x="1587" y="30162"/>
                <a:ext cx="5080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1</a:t>
                </a:r>
              </a:p>
            </p:txBody>
          </p:sp>
        </p:grpSp>
        <p:grpSp>
          <p:nvGrpSpPr>
            <p:cNvPr id="1781" name="Group 1781"/>
            <p:cNvGrpSpPr/>
            <p:nvPr/>
          </p:nvGrpSpPr>
          <p:grpSpPr>
            <a:xfrm>
              <a:off x="558801" y="0"/>
              <a:ext cx="511175" cy="530225"/>
              <a:chOff x="0" y="0"/>
              <a:chExt cx="511173" cy="530225"/>
            </a:xfrm>
          </p:grpSpPr>
          <p:sp>
            <p:nvSpPr>
              <p:cNvPr id="1779" name="Shape 1779"/>
              <p:cNvSpPr/>
              <p:nvPr/>
            </p:nvSpPr>
            <p:spPr>
              <a:xfrm>
                <a:off x="0" y="0"/>
                <a:ext cx="511174" cy="530225"/>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780" name="Shape 1780"/>
              <p:cNvSpPr/>
              <p:nvPr/>
            </p:nvSpPr>
            <p:spPr>
              <a:xfrm>
                <a:off x="1586" y="30162"/>
                <a:ext cx="508001"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0</a:t>
                </a:r>
              </a:p>
            </p:txBody>
          </p:sp>
        </p:grpSp>
      </p:grpSp>
      <p:grpSp>
        <p:nvGrpSpPr>
          <p:cNvPr id="1789" name="Group 1789"/>
          <p:cNvGrpSpPr/>
          <p:nvPr/>
        </p:nvGrpSpPr>
        <p:grpSpPr>
          <a:xfrm>
            <a:off x="1533524" y="9702800"/>
            <a:ext cx="1069977" cy="533400"/>
            <a:chOff x="0" y="0"/>
            <a:chExt cx="1069975" cy="533400"/>
          </a:xfrm>
        </p:grpSpPr>
        <p:grpSp>
          <p:nvGrpSpPr>
            <p:cNvPr id="1785" name="Group 1785"/>
            <p:cNvGrpSpPr/>
            <p:nvPr/>
          </p:nvGrpSpPr>
          <p:grpSpPr>
            <a:xfrm>
              <a:off x="0" y="0"/>
              <a:ext cx="511174" cy="533400"/>
              <a:chOff x="0" y="0"/>
              <a:chExt cx="511173" cy="533400"/>
            </a:xfrm>
          </p:grpSpPr>
          <p:sp>
            <p:nvSpPr>
              <p:cNvPr id="1783" name="Shape 1783"/>
              <p:cNvSpPr/>
              <p:nvPr/>
            </p:nvSpPr>
            <p:spPr>
              <a:xfrm>
                <a:off x="0" y="0"/>
                <a:ext cx="511174"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784" name="Shape 1784"/>
              <p:cNvSpPr/>
              <p:nvPr/>
            </p:nvSpPr>
            <p:spPr>
              <a:xfrm>
                <a:off x="1587" y="31750"/>
                <a:ext cx="5080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0</a:t>
                </a:r>
              </a:p>
            </p:txBody>
          </p:sp>
        </p:grpSp>
        <p:grpSp>
          <p:nvGrpSpPr>
            <p:cNvPr id="1788" name="Group 1788"/>
            <p:cNvGrpSpPr/>
            <p:nvPr/>
          </p:nvGrpSpPr>
          <p:grpSpPr>
            <a:xfrm>
              <a:off x="558801" y="0"/>
              <a:ext cx="511175" cy="533400"/>
              <a:chOff x="0" y="0"/>
              <a:chExt cx="511173" cy="533400"/>
            </a:xfrm>
          </p:grpSpPr>
          <p:sp>
            <p:nvSpPr>
              <p:cNvPr id="1786" name="Shape 1786"/>
              <p:cNvSpPr/>
              <p:nvPr/>
            </p:nvSpPr>
            <p:spPr>
              <a:xfrm>
                <a:off x="0" y="0"/>
                <a:ext cx="511174"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787" name="Shape 1787"/>
              <p:cNvSpPr/>
              <p:nvPr/>
            </p:nvSpPr>
            <p:spPr>
              <a:xfrm>
                <a:off x="1586" y="31750"/>
                <a:ext cx="5080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1</a:t>
                </a:r>
              </a:p>
            </p:txBody>
          </p:sp>
        </p:grpSp>
      </p:grpSp>
      <p:sp>
        <p:nvSpPr>
          <p:cNvPr id="1790" name="Shape 1790"/>
          <p:cNvSpPr/>
          <p:nvPr/>
        </p:nvSpPr>
        <p:spPr>
          <a:xfrm>
            <a:off x="4356100" y="9182100"/>
            <a:ext cx="444500" cy="5588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lvl1pPr algn="l">
              <a:spcBef>
                <a:spcPts val="1400"/>
              </a:spcBef>
              <a:defRPr sz="3200" b="1">
                <a:latin typeface="Myriad Pro"/>
                <a:ea typeface="Myriad Pro"/>
                <a:cs typeface="Myriad Pro"/>
                <a:sym typeface="Myriad Pro"/>
              </a:defRPr>
            </a:lvl1pPr>
          </a:lstStyle>
          <a:p>
            <a:r>
              <a:t>A</a:t>
            </a:r>
          </a:p>
        </p:txBody>
      </p:sp>
      <p:sp>
        <p:nvSpPr>
          <p:cNvPr id="1791" name="Shape 1791"/>
          <p:cNvSpPr/>
          <p:nvPr/>
        </p:nvSpPr>
        <p:spPr>
          <a:xfrm>
            <a:off x="4368800" y="9728200"/>
            <a:ext cx="444500" cy="5588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lvl1pPr algn="l">
              <a:spcBef>
                <a:spcPts val="1400"/>
              </a:spcBef>
              <a:defRPr sz="3200" b="1">
                <a:latin typeface="Myriad Pro"/>
                <a:ea typeface="Myriad Pro"/>
                <a:cs typeface="Myriad Pro"/>
                <a:sym typeface="Myriad Pro"/>
              </a:defRPr>
            </a:lvl1pPr>
          </a:lstStyle>
          <a:p>
            <a:r>
              <a:t>C</a:t>
            </a:r>
          </a:p>
        </p:txBody>
      </p:sp>
      <p:grpSp>
        <p:nvGrpSpPr>
          <p:cNvPr id="1798" name="Group 1798"/>
          <p:cNvGrpSpPr/>
          <p:nvPr/>
        </p:nvGrpSpPr>
        <p:grpSpPr>
          <a:xfrm>
            <a:off x="1533524" y="8601075"/>
            <a:ext cx="1069977" cy="533400"/>
            <a:chOff x="0" y="0"/>
            <a:chExt cx="1069975" cy="533400"/>
          </a:xfrm>
        </p:grpSpPr>
        <p:grpSp>
          <p:nvGrpSpPr>
            <p:cNvPr id="1794" name="Group 1794"/>
            <p:cNvGrpSpPr/>
            <p:nvPr/>
          </p:nvGrpSpPr>
          <p:grpSpPr>
            <a:xfrm>
              <a:off x="0" y="0"/>
              <a:ext cx="511174" cy="533400"/>
              <a:chOff x="0" y="0"/>
              <a:chExt cx="511173" cy="533400"/>
            </a:xfrm>
          </p:grpSpPr>
          <p:sp>
            <p:nvSpPr>
              <p:cNvPr id="1792" name="Shape 1792"/>
              <p:cNvSpPr/>
              <p:nvPr/>
            </p:nvSpPr>
            <p:spPr>
              <a:xfrm>
                <a:off x="0" y="0"/>
                <a:ext cx="511174"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793" name="Shape 1793"/>
              <p:cNvSpPr/>
              <p:nvPr/>
            </p:nvSpPr>
            <p:spPr>
              <a:xfrm>
                <a:off x="1587" y="31750"/>
                <a:ext cx="5080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1</a:t>
                </a:r>
              </a:p>
            </p:txBody>
          </p:sp>
        </p:grpSp>
        <p:grpSp>
          <p:nvGrpSpPr>
            <p:cNvPr id="1797" name="Group 1797"/>
            <p:cNvGrpSpPr/>
            <p:nvPr/>
          </p:nvGrpSpPr>
          <p:grpSpPr>
            <a:xfrm>
              <a:off x="558801" y="0"/>
              <a:ext cx="511175" cy="533400"/>
              <a:chOff x="0" y="0"/>
              <a:chExt cx="511173" cy="533400"/>
            </a:xfrm>
          </p:grpSpPr>
          <p:sp>
            <p:nvSpPr>
              <p:cNvPr id="1795" name="Shape 1795"/>
              <p:cNvSpPr/>
              <p:nvPr/>
            </p:nvSpPr>
            <p:spPr>
              <a:xfrm>
                <a:off x="0" y="0"/>
                <a:ext cx="511174" cy="533400"/>
              </a:xfrm>
              <a:prstGeom prst="rect">
                <a:avLst/>
              </a:prstGeom>
              <a:solidFill>
                <a:srgbClr val="D84800"/>
              </a:solidFill>
              <a:ln w="25400" cap="flat">
                <a:solidFill>
                  <a:srgbClr val="A83400"/>
                </a:solidFill>
                <a:prstDash val="solid"/>
                <a:miter lim="400000"/>
              </a:ln>
              <a:effectLst/>
            </p:spPr>
            <p:txBody>
              <a:bodyPr wrap="square" lIns="50800" tIns="50800" rIns="50800" bIns="50800" numCol="1" anchor="ctr">
                <a:noAutofit/>
              </a:bodyPr>
              <a:lstStyle/>
              <a:p>
                <a:pPr marL="81280" marR="81280" algn="l" defTabSz="1828800">
                  <a:defRPr sz="3600">
                    <a:uFill>
                      <a:solidFill>
                        <a:srgbClr val="000000"/>
                      </a:solidFill>
                    </a:uFill>
                    <a:latin typeface="Arial"/>
                    <a:ea typeface="Arial"/>
                    <a:cs typeface="Arial"/>
                    <a:sym typeface="Arial"/>
                  </a:defRPr>
                </a:pPr>
                <a:endParaRPr/>
              </a:p>
            </p:txBody>
          </p:sp>
          <p:sp>
            <p:nvSpPr>
              <p:cNvPr id="1796" name="Shape 1796"/>
              <p:cNvSpPr/>
              <p:nvPr/>
            </p:nvSpPr>
            <p:spPr>
              <a:xfrm>
                <a:off x="1586" y="31750"/>
                <a:ext cx="508001" cy="469900"/>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marL="81280" marR="81280" defTabSz="1828800">
                  <a:buClr>
                    <a:srgbClr val="000000"/>
                  </a:buClr>
                  <a:buFont typeface="Verdana"/>
                  <a:defRPr sz="2400" b="1">
                    <a:uFill>
                      <a:solidFill>
                        <a:srgbClr val="000000"/>
                      </a:solidFill>
                    </a:uFill>
                    <a:latin typeface="Verdana"/>
                    <a:ea typeface="Verdana"/>
                    <a:cs typeface="Verdana"/>
                    <a:sym typeface="Verdana"/>
                  </a:defRPr>
                </a:lvl1pPr>
              </a:lstStyle>
              <a:p>
                <a:r>
                  <a:t>0</a:t>
                </a:r>
              </a:p>
            </p:txBody>
          </p:sp>
        </p:grpSp>
      </p:grpSp>
      <p:sp>
        <p:nvSpPr>
          <p:cNvPr id="1799" name="Shape 1799"/>
          <p:cNvSpPr/>
          <p:nvPr/>
        </p:nvSpPr>
        <p:spPr>
          <a:xfrm>
            <a:off x="4368800" y="8661400"/>
            <a:ext cx="444500" cy="5588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lvl1pPr algn="l">
              <a:spcBef>
                <a:spcPts val="1400"/>
              </a:spcBef>
              <a:defRPr sz="3200" b="1">
                <a:latin typeface="Myriad Pro"/>
                <a:ea typeface="Myriad Pro"/>
                <a:cs typeface="Myriad Pro"/>
                <a:sym typeface="Myriad Pro"/>
              </a:defRPr>
            </a:lvl1pPr>
          </a:lstStyle>
          <a:p>
            <a:r>
              <a:t>B</a:t>
            </a:r>
          </a:p>
        </p:txBody>
      </p:sp>
      <p:sp>
        <p:nvSpPr>
          <p:cNvPr id="1800" name="Shape 1800"/>
          <p:cNvSpPr/>
          <p:nvPr/>
        </p:nvSpPr>
        <p:spPr>
          <a:xfrm>
            <a:off x="13004799" y="8801100"/>
            <a:ext cx="1" cy="1145530"/>
          </a:xfrm>
          <a:prstGeom prst="line">
            <a:avLst/>
          </a:prstGeom>
          <a:ln w="38100">
            <a:solidFill>
              <a:srgbClr val="000000"/>
            </a:solidFill>
            <a:miter lim="400000"/>
            <a:headEnd type="triangle" len="sm"/>
            <a:tailEnd type="triangle" len="sm"/>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1801" name="Shape 1801"/>
          <p:cNvSpPr/>
          <p:nvPr/>
        </p:nvSpPr>
        <p:spPr>
          <a:xfrm>
            <a:off x="12992100" y="9359900"/>
            <a:ext cx="854272" cy="0"/>
          </a:xfrm>
          <a:prstGeom prst="line">
            <a:avLst/>
          </a:prstGeom>
          <a:ln w="38100">
            <a:solidFill>
              <a:srgbClr val="000000"/>
            </a:solidFill>
            <a:miter lim="400000"/>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1802" name="Shape 1802"/>
          <p:cNvSpPr/>
          <p:nvPr/>
        </p:nvSpPr>
        <p:spPr>
          <a:xfrm>
            <a:off x="14033500" y="8674100"/>
            <a:ext cx="4178300" cy="31623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p>
            <a:pPr algn="l">
              <a:spcBef>
                <a:spcPts val="1400"/>
              </a:spcBef>
              <a:defRPr sz="3200" b="1">
                <a:latin typeface="+mn-lt"/>
                <a:ea typeface="+mn-ea"/>
                <a:cs typeface="+mn-cs"/>
                <a:sym typeface="Myriad Pro Condensed"/>
              </a:defRPr>
            </a:pPr>
            <a:r>
              <a:t>coherence requests from another core’s commit</a:t>
            </a:r>
          </a:p>
          <a:p>
            <a:pPr algn="l">
              <a:spcBef>
                <a:spcPts val="1400"/>
              </a:spcBef>
              <a:defRPr sz="3200" b="1">
                <a:latin typeface="+mn-lt"/>
                <a:ea typeface="+mn-ea"/>
                <a:cs typeface="+mn-cs"/>
                <a:sym typeface="Myriad Pro Condensed"/>
              </a:defRPr>
            </a:pPr>
            <a:r>
              <a:t>(remote core’s write of A conflicts with local read of A: triggers abort of pending local transaction)</a:t>
            </a:r>
          </a:p>
        </p:txBody>
      </p:sp>
      <p:sp>
        <p:nvSpPr>
          <p:cNvPr id="1803" name="Shape 1803"/>
          <p:cNvSpPr/>
          <p:nvPr/>
        </p:nvSpPr>
        <p:spPr>
          <a:xfrm>
            <a:off x="14201775" y="5502275"/>
            <a:ext cx="762000" cy="469900"/>
          </a:xfrm>
          <a:prstGeom prst="leftArrow">
            <a:avLst>
              <a:gd name="adj1" fmla="val 44785"/>
              <a:gd name="adj2" fmla="val 71099"/>
            </a:avLst>
          </a:prstGeom>
          <a:solidFill>
            <a:srgbClr val="000000"/>
          </a:solidFill>
          <a:ln w="12700">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1804" name="Shape 1804"/>
          <p:cNvSpPr/>
          <p:nvPr/>
        </p:nvSpPr>
        <p:spPr>
          <a:xfrm>
            <a:off x="3022600" y="8623300"/>
            <a:ext cx="444500" cy="5588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lvl1pPr algn="l">
              <a:spcBef>
                <a:spcPts val="1400"/>
              </a:spcBef>
              <a:defRPr sz="3200" b="1">
                <a:latin typeface="Myriad Pro"/>
                <a:ea typeface="Myriad Pro"/>
                <a:cs typeface="Myriad Pro"/>
                <a:sym typeface="Myriad Pro"/>
              </a:defRPr>
            </a:lvl1pPr>
          </a:lstStyle>
          <a:p>
            <a:r>
              <a:t>1</a:t>
            </a:r>
          </a:p>
        </p:txBody>
      </p:sp>
      <p:sp>
        <p:nvSpPr>
          <p:cNvPr id="1805" name="Shape 1805"/>
          <p:cNvSpPr/>
          <p:nvPr/>
        </p:nvSpPr>
        <p:spPr>
          <a:xfrm>
            <a:off x="3035300" y="9144000"/>
            <a:ext cx="444500" cy="5588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lvl1pPr algn="l">
              <a:spcBef>
                <a:spcPts val="1400"/>
              </a:spcBef>
              <a:defRPr sz="3200" b="1">
                <a:latin typeface="Myriad Pro"/>
                <a:ea typeface="Myriad Pro"/>
                <a:cs typeface="Myriad Pro"/>
                <a:sym typeface="Myriad Pro"/>
              </a:defRPr>
            </a:lvl1pPr>
          </a:lstStyle>
          <a:p>
            <a:r>
              <a:t>1</a:t>
            </a:r>
          </a:p>
        </p:txBody>
      </p:sp>
      <p:sp>
        <p:nvSpPr>
          <p:cNvPr id="1806" name="Shape 1806"/>
          <p:cNvSpPr/>
          <p:nvPr/>
        </p:nvSpPr>
        <p:spPr>
          <a:xfrm>
            <a:off x="3048000" y="9715500"/>
            <a:ext cx="444500" cy="5588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lvl1pPr algn="l">
              <a:spcBef>
                <a:spcPts val="1400"/>
              </a:spcBef>
              <a:defRPr sz="3200" b="1">
                <a:latin typeface="Myriad Pro"/>
                <a:ea typeface="Myriad Pro"/>
                <a:cs typeface="Myriad Pro"/>
                <a:sym typeface="Myriad Pro"/>
              </a:defRPr>
            </a:lvl1pPr>
          </a:lstStyle>
          <a:p>
            <a:r>
              <a:t>1</a:t>
            </a:r>
          </a:p>
        </p:txBody>
      </p:sp>
      <p:sp>
        <p:nvSpPr>
          <p:cNvPr id="1807" name="Shape 1807"/>
          <p:cNvSpPr/>
          <p:nvPr/>
        </p:nvSpPr>
        <p:spPr>
          <a:xfrm>
            <a:off x="800100" y="1612900"/>
            <a:ext cx="16700500" cy="7620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lstStyle>
            <a:lvl1pPr algn="l">
              <a:spcBef>
                <a:spcPts val="1400"/>
              </a:spcBef>
              <a:defRPr sz="5200" b="1">
                <a:latin typeface="+mn-lt"/>
                <a:ea typeface="+mn-ea"/>
                <a:cs typeface="+mn-cs"/>
                <a:sym typeface="Myriad Pro Condensed"/>
              </a:defRPr>
            </a:lvl1pPr>
          </a:lstStyle>
          <a:p>
            <a:r>
              <a:t>Assume remote processor commits transaction with writes to A and D</a:t>
            </a:r>
          </a:p>
        </p:txBody>
      </p:sp>
    </p:spTree>
  </p:cSld>
  <p:clrMapOvr>
    <a:masterClrMapping/>
  </p:clrMapOvr>
  <p:transition spd="slow"/>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1" name="Shape 1811"/>
          <p:cNvSpPr>
            <a:spLocks noGrp="1"/>
          </p:cNvSpPr>
          <p:nvPr>
            <p:ph type="title"/>
          </p:nvPr>
        </p:nvSpPr>
        <p:spPr>
          <a:xfrm>
            <a:off x="838200" y="393700"/>
            <a:ext cx="16154400" cy="2565400"/>
          </a:xfrm>
          <a:prstGeom prst="rect">
            <a:avLst/>
          </a:prstGeom>
        </p:spPr>
        <p:txBody>
          <a:bodyPr/>
          <a:lstStyle/>
          <a:p>
            <a:r>
              <a:t>Hardware transactional memory support in Intel Haswell architecture *</a:t>
            </a:r>
          </a:p>
        </p:txBody>
      </p:sp>
      <p:sp>
        <p:nvSpPr>
          <p:cNvPr id="1812" name="Shape 1812"/>
          <p:cNvSpPr>
            <a:spLocks noGrp="1"/>
          </p:cNvSpPr>
          <p:nvPr>
            <p:ph type="body" idx="1"/>
          </p:nvPr>
        </p:nvSpPr>
        <p:spPr>
          <a:xfrm>
            <a:off x="838200" y="3184692"/>
            <a:ext cx="16418119" cy="9643471"/>
          </a:xfrm>
          <a:prstGeom prst="rect">
            <a:avLst/>
          </a:prstGeom>
        </p:spPr>
        <p:txBody>
          <a:bodyPr/>
          <a:lstStyle/>
          <a:p>
            <a:pPr marL="800099" indent="-800099">
              <a:spcBef>
                <a:spcPts val="600"/>
              </a:spcBef>
              <a:defRPr sz="5400"/>
            </a:pPr>
            <a:r>
              <a:rPr dirty="0"/>
              <a:t>New instructions for “restricted transactional memory” (RTM)</a:t>
            </a:r>
          </a:p>
          <a:p>
            <a:pPr lvl="1">
              <a:spcBef>
                <a:spcPts val="600"/>
              </a:spcBef>
              <a:defRPr sz="4000"/>
            </a:pPr>
            <a:r>
              <a:rPr dirty="0" err="1">
                <a:latin typeface="Consolas"/>
                <a:ea typeface="Consolas"/>
                <a:cs typeface="Consolas"/>
                <a:sym typeface="Consolas"/>
              </a:rPr>
              <a:t>xbegin</a:t>
            </a:r>
            <a:r>
              <a:rPr dirty="0">
                <a:latin typeface="Consolas"/>
                <a:ea typeface="Consolas"/>
                <a:cs typeface="Consolas"/>
                <a:sym typeface="Consolas"/>
              </a:rPr>
              <a:t>:</a:t>
            </a:r>
            <a:r>
              <a:rPr dirty="0"/>
              <a:t> takes pointer to “fallback address” in case of abort</a:t>
            </a:r>
          </a:p>
          <a:p>
            <a:pPr lvl="2">
              <a:spcBef>
                <a:spcPts val="600"/>
              </a:spcBef>
              <a:defRPr sz="4000"/>
            </a:pPr>
            <a:r>
              <a:rPr dirty="0"/>
              <a:t>e.g., fallback to code-path with a spin-lock</a:t>
            </a:r>
          </a:p>
          <a:p>
            <a:pPr lvl="1">
              <a:spcBef>
                <a:spcPts val="600"/>
              </a:spcBef>
              <a:defRPr sz="4000">
                <a:latin typeface="Consolas"/>
                <a:ea typeface="Consolas"/>
                <a:cs typeface="Consolas"/>
                <a:sym typeface="Consolas"/>
              </a:defRPr>
            </a:pPr>
            <a:r>
              <a:rPr dirty="0" err="1"/>
              <a:t>xend</a:t>
            </a:r>
            <a:endParaRPr dirty="0"/>
          </a:p>
          <a:p>
            <a:pPr lvl="1">
              <a:spcBef>
                <a:spcPts val="600"/>
              </a:spcBef>
              <a:defRPr sz="4000">
                <a:latin typeface="Consolas"/>
                <a:ea typeface="Consolas"/>
                <a:cs typeface="Consolas"/>
                <a:sym typeface="Consolas"/>
              </a:defRPr>
            </a:pPr>
            <a:r>
              <a:rPr lang="en-US" dirty="0" err="1"/>
              <a:t>X</a:t>
            </a:r>
            <a:r>
              <a:rPr dirty="0" err="1"/>
              <a:t>abort</a:t>
            </a:r>
            <a:endParaRPr lang="en-US" dirty="0"/>
          </a:p>
          <a:p>
            <a:pPr lvl="1">
              <a:spcBef>
                <a:spcPts val="600"/>
              </a:spcBef>
              <a:defRPr sz="4000">
                <a:latin typeface="Consolas"/>
                <a:ea typeface="Consolas"/>
                <a:cs typeface="Consolas"/>
                <a:sym typeface="Consolas"/>
              </a:defRPr>
            </a:pPr>
            <a:r>
              <a:rPr dirty="0">
                <a:latin typeface="+mn-lt"/>
              </a:rPr>
              <a:t>Implementation: tracks read and write set in L1 cache</a:t>
            </a:r>
          </a:p>
          <a:p>
            <a:pPr marL="800099" indent="-800099">
              <a:spcBef>
                <a:spcPts val="600"/>
              </a:spcBef>
              <a:defRPr sz="5400"/>
            </a:pPr>
            <a:r>
              <a:rPr dirty="0"/>
              <a:t>Processor makes sure all memory operations commit atomically</a:t>
            </a:r>
          </a:p>
          <a:p>
            <a:pPr marL="1276350" lvl="1" indent="-476250">
              <a:spcBef>
                <a:spcPts val="600"/>
              </a:spcBef>
              <a:defRPr sz="4000"/>
            </a:pPr>
            <a:r>
              <a:rPr dirty="0"/>
              <a:t>But processor may automatically abort transaction for many reasons (e.g., eviction of line in read or write set will cause a transaction abort).</a:t>
            </a:r>
          </a:p>
          <a:p>
            <a:pPr marL="1949450" lvl="2" indent="-476250">
              <a:spcBef>
                <a:spcPts val="600"/>
              </a:spcBef>
              <a:defRPr sz="4000"/>
            </a:pPr>
            <a:r>
              <a:rPr dirty="0"/>
              <a:t>Implementation does not guarantee progress (see fallback address)</a:t>
            </a:r>
          </a:p>
          <a:p>
            <a:pPr marL="1276350" lvl="1" indent="-476250">
              <a:defRPr sz="4000"/>
            </a:pPr>
            <a:r>
              <a:rPr dirty="0"/>
              <a:t>Intel optimization guide (</a:t>
            </a:r>
            <a:r>
              <a:rPr dirty="0" err="1"/>
              <a:t>ch</a:t>
            </a:r>
            <a:r>
              <a:rPr dirty="0"/>
              <a:t> 12) gives guidelines for increasing probability that transactions will not abort </a:t>
            </a:r>
          </a:p>
        </p:txBody>
      </p:sp>
      <p:sp>
        <p:nvSpPr>
          <p:cNvPr id="1813" name="Shape 1813"/>
          <p:cNvSpPr/>
          <p:nvPr/>
        </p:nvSpPr>
        <p:spPr>
          <a:xfrm>
            <a:off x="140949" y="13202920"/>
            <a:ext cx="14395857" cy="44196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algn="l">
              <a:defRPr sz="2600" b="1">
                <a:latin typeface="+mn-lt"/>
                <a:ea typeface="+mn-ea"/>
                <a:cs typeface="+mn-cs"/>
                <a:sym typeface="Myriad Pro Condensed"/>
              </a:defRPr>
            </a:lvl1pPr>
          </a:lstStyle>
          <a:p>
            <a:r>
              <a:t>* Shipped with bug that caused Intel disable it when discovered in 2014, fixed in Broadwell arch chips</a:t>
            </a:r>
          </a:p>
        </p:txBody>
      </p:sp>
    </p:spTree>
  </p:cSld>
  <p:clrMapOvr>
    <a:masterClrMapping/>
  </p:clrMapOvr>
  <p:transition spd="slow"/>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GCC Support</a:t>
            </a:r>
          </a:p>
        </p:txBody>
      </p:sp>
      <p:sp>
        <p:nvSpPr>
          <p:cNvPr id="3" name="Text Placeholder 2"/>
          <p:cNvSpPr>
            <a:spLocks noGrp="1"/>
          </p:cNvSpPr>
          <p:nvPr>
            <p:ph type="body" idx="1"/>
          </p:nvPr>
        </p:nvSpPr>
        <p:spPr>
          <a:xfrm>
            <a:off x="838200" y="2095500"/>
            <a:ext cx="16154400" cy="1467959"/>
          </a:xfrm>
        </p:spPr>
        <p:txBody>
          <a:bodyPr/>
          <a:lstStyle/>
          <a:p>
            <a:r>
              <a:rPr lang="en-US" dirty="0"/>
              <a:t>_</a:t>
            </a:r>
            <a:r>
              <a:rPr lang="en-US" dirty="0" err="1"/>
              <a:t>xbegin</a:t>
            </a:r>
            <a:r>
              <a:rPr lang="en-US" dirty="0"/>
              <a:t>(), _</a:t>
            </a:r>
            <a:r>
              <a:rPr lang="en-US" dirty="0" err="1"/>
              <a:t>xend</a:t>
            </a:r>
            <a:r>
              <a:rPr lang="en-US" dirty="0"/>
              <a:t>(), _</a:t>
            </a:r>
            <a:r>
              <a:rPr lang="en-US" dirty="0" err="1"/>
              <a:t>xabort</a:t>
            </a:r>
            <a:r>
              <a:rPr lang="en-US" dirty="0"/>
              <a:t>() + macros</a:t>
            </a:r>
          </a:p>
        </p:txBody>
      </p:sp>
      <p:sp>
        <p:nvSpPr>
          <p:cNvPr id="5" name="TextBox 4"/>
          <p:cNvSpPr txBox="1"/>
          <p:nvPr/>
        </p:nvSpPr>
        <p:spPr>
          <a:xfrm>
            <a:off x="1550968" y="4629113"/>
            <a:ext cx="14170506" cy="69967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l"/>
            <a:r>
              <a:rPr lang="en-US" sz="2800" dirty="0">
                <a:latin typeface="Consolas"/>
                <a:cs typeface="Consolas"/>
              </a:rPr>
              <a:t>#include &lt;</a:t>
            </a:r>
            <a:r>
              <a:rPr lang="en-US" sz="2800" dirty="0" err="1">
                <a:latin typeface="Consolas"/>
                <a:cs typeface="Consolas"/>
              </a:rPr>
              <a:t>immintrin.h</a:t>
            </a:r>
            <a:r>
              <a:rPr lang="en-US" sz="2800" dirty="0">
                <a:latin typeface="Consolas"/>
                <a:cs typeface="Consolas"/>
              </a:rPr>
              <a:t>&gt; </a:t>
            </a:r>
          </a:p>
          <a:p>
            <a:pPr algn="l"/>
            <a:r>
              <a:rPr lang="en-US" sz="2800" dirty="0" err="1">
                <a:latin typeface="Consolas"/>
                <a:cs typeface="Consolas"/>
              </a:rPr>
              <a:t>int</a:t>
            </a:r>
            <a:r>
              <a:rPr lang="en-US" sz="2800" dirty="0">
                <a:latin typeface="Consolas"/>
                <a:cs typeface="Consolas"/>
              </a:rPr>
              <a:t> </a:t>
            </a:r>
            <a:r>
              <a:rPr lang="en-US" sz="2800" dirty="0" err="1">
                <a:latin typeface="Consolas"/>
                <a:cs typeface="Consolas"/>
              </a:rPr>
              <a:t>n_tries</a:t>
            </a:r>
            <a:r>
              <a:rPr lang="en-US" sz="2800" dirty="0">
                <a:latin typeface="Consolas"/>
                <a:cs typeface="Consolas"/>
              </a:rPr>
              <a:t>, </a:t>
            </a:r>
            <a:r>
              <a:rPr lang="en-US" sz="2800" dirty="0" err="1">
                <a:latin typeface="Consolas"/>
                <a:cs typeface="Consolas"/>
              </a:rPr>
              <a:t>max_tries</a:t>
            </a:r>
            <a:r>
              <a:rPr lang="en-US" sz="2800" dirty="0">
                <a:latin typeface="Consolas"/>
                <a:cs typeface="Consolas"/>
              </a:rPr>
              <a:t>; </a:t>
            </a:r>
          </a:p>
          <a:p>
            <a:pPr algn="l"/>
            <a:r>
              <a:rPr lang="en-US" sz="2800" dirty="0">
                <a:latin typeface="Consolas"/>
                <a:cs typeface="Consolas"/>
              </a:rPr>
              <a:t>unsigned status = _XABORT_EXPLICIT; ... </a:t>
            </a:r>
          </a:p>
          <a:p>
            <a:pPr algn="l"/>
            <a:endParaRPr lang="en-US" sz="2800" dirty="0">
              <a:latin typeface="Consolas"/>
              <a:cs typeface="Consolas"/>
            </a:endParaRPr>
          </a:p>
          <a:p>
            <a:pPr algn="l"/>
            <a:r>
              <a:rPr lang="en-US" sz="2800" dirty="0">
                <a:latin typeface="Consolas"/>
                <a:cs typeface="Consolas"/>
              </a:rPr>
              <a:t>for (</a:t>
            </a:r>
            <a:r>
              <a:rPr lang="en-US" sz="2800" dirty="0" err="1">
                <a:latin typeface="Consolas"/>
                <a:cs typeface="Consolas"/>
              </a:rPr>
              <a:t>n_tries</a:t>
            </a:r>
            <a:r>
              <a:rPr lang="en-US" sz="2800" dirty="0">
                <a:latin typeface="Consolas"/>
                <a:cs typeface="Consolas"/>
              </a:rPr>
              <a:t> = 0; </a:t>
            </a:r>
            <a:r>
              <a:rPr lang="en-US" sz="2800" dirty="0" err="1">
                <a:latin typeface="Consolas"/>
                <a:cs typeface="Consolas"/>
              </a:rPr>
              <a:t>n_tries</a:t>
            </a:r>
            <a:r>
              <a:rPr lang="en-US" sz="2800" dirty="0">
                <a:latin typeface="Consolas"/>
                <a:cs typeface="Consolas"/>
              </a:rPr>
              <a:t> &lt; </a:t>
            </a:r>
            <a:r>
              <a:rPr lang="en-US" sz="2800" dirty="0" err="1">
                <a:latin typeface="Consolas"/>
                <a:cs typeface="Consolas"/>
              </a:rPr>
              <a:t>max_tries</a:t>
            </a:r>
            <a:r>
              <a:rPr lang="en-US" sz="2800" dirty="0">
                <a:latin typeface="Consolas"/>
                <a:cs typeface="Consolas"/>
              </a:rPr>
              <a:t>; </a:t>
            </a:r>
            <a:r>
              <a:rPr lang="en-US" sz="2800" dirty="0" err="1">
                <a:latin typeface="Consolas"/>
                <a:cs typeface="Consolas"/>
              </a:rPr>
              <a:t>n_tries</a:t>
            </a:r>
            <a:r>
              <a:rPr lang="en-US" sz="2800" dirty="0">
                <a:latin typeface="Consolas"/>
                <a:cs typeface="Consolas"/>
              </a:rPr>
              <a:t>++)  {</a:t>
            </a:r>
          </a:p>
          <a:p>
            <a:pPr algn="l"/>
            <a:r>
              <a:rPr lang="en-US" sz="2800" dirty="0">
                <a:latin typeface="Consolas"/>
                <a:cs typeface="Consolas"/>
              </a:rPr>
              <a:t>    status = _</a:t>
            </a:r>
            <a:r>
              <a:rPr lang="en-US" sz="2800" dirty="0" err="1">
                <a:latin typeface="Consolas"/>
                <a:cs typeface="Consolas"/>
              </a:rPr>
              <a:t>xbegin</a:t>
            </a:r>
            <a:r>
              <a:rPr lang="en-US" sz="2800" dirty="0">
                <a:latin typeface="Consolas"/>
                <a:cs typeface="Consolas"/>
              </a:rPr>
              <a:t> (); </a:t>
            </a:r>
          </a:p>
          <a:p>
            <a:pPr algn="l"/>
            <a:r>
              <a:rPr lang="en-US" sz="2800" dirty="0">
                <a:latin typeface="Consolas"/>
                <a:cs typeface="Consolas"/>
              </a:rPr>
              <a:t>    if (status == _XBEGIN_STARTED || !(status &amp; _XABORT_RETRY))</a:t>
            </a:r>
          </a:p>
          <a:p>
            <a:pPr algn="l"/>
            <a:r>
              <a:rPr lang="en-US" sz="2800" dirty="0">
                <a:latin typeface="Consolas"/>
                <a:cs typeface="Consolas"/>
              </a:rPr>
              <a:t>        break; </a:t>
            </a:r>
          </a:p>
          <a:p>
            <a:pPr algn="l"/>
            <a:r>
              <a:rPr lang="en-US" sz="2800" dirty="0">
                <a:latin typeface="Consolas"/>
                <a:cs typeface="Consolas"/>
              </a:rPr>
              <a:t>} </a:t>
            </a:r>
          </a:p>
          <a:p>
            <a:pPr algn="l"/>
            <a:endParaRPr lang="en-US" sz="2800" dirty="0">
              <a:latin typeface="Consolas"/>
              <a:cs typeface="Consolas"/>
            </a:endParaRPr>
          </a:p>
          <a:p>
            <a:pPr algn="l"/>
            <a:r>
              <a:rPr lang="en-US" sz="2800" dirty="0">
                <a:latin typeface="Consolas"/>
                <a:cs typeface="Consolas"/>
              </a:rPr>
              <a:t>if (status == _XBEGIN_STARTED) { </a:t>
            </a:r>
          </a:p>
          <a:p>
            <a:pPr algn="l"/>
            <a:r>
              <a:rPr lang="en-US" sz="2800" dirty="0">
                <a:latin typeface="Consolas"/>
                <a:cs typeface="Consolas"/>
              </a:rPr>
              <a:t>    ... transaction code... </a:t>
            </a:r>
          </a:p>
          <a:p>
            <a:pPr algn="l"/>
            <a:r>
              <a:rPr lang="en-US" sz="2800" dirty="0">
                <a:latin typeface="Consolas"/>
                <a:cs typeface="Consolas"/>
              </a:rPr>
              <a:t>    _</a:t>
            </a:r>
            <a:r>
              <a:rPr lang="en-US" sz="2800" dirty="0" err="1">
                <a:latin typeface="Consolas"/>
                <a:cs typeface="Consolas"/>
              </a:rPr>
              <a:t>xend</a:t>
            </a:r>
            <a:r>
              <a:rPr lang="en-US" sz="2800" dirty="0">
                <a:latin typeface="Consolas"/>
                <a:cs typeface="Consolas"/>
              </a:rPr>
              <a:t> (); </a:t>
            </a:r>
          </a:p>
          <a:p>
            <a:pPr algn="l"/>
            <a:r>
              <a:rPr lang="en-US" sz="2800" dirty="0">
                <a:latin typeface="Consolas"/>
                <a:cs typeface="Consolas"/>
              </a:rPr>
              <a:t>} else {</a:t>
            </a:r>
          </a:p>
          <a:p>
            <a:pPr algn="l"/>
            <a:r>
              <a:rPr lang="en-US" sz="2800" dirty="0">
                <a:latin typeface="Consolas"/>
                <a:cs typeface="Consolas"/>
              </a:rPr>
              <a:t>     ... non-transactional fallback path... </a:t>
            </a:r>
          </a:p>
          <a:p>
            <a:pPr algn="l"/>
            <a:r>
              <a:rPr lang="en-US" sz="2800" dirty="0">
                <a:latin typeface="Consolas"/>
                <a:cs typeface="Consolas"/>
              </a:rPr>
              <a:t>}</a:t>
            </a:r>
            <a:endParaRPr kumimoji="0" lang="en-US" sz="2800" b="0" i="0" u="none" strike="noStrike" cap="none" spc="0" normalizeH="0" baseline="0" dirty="0">
              <a:ln>
                <a:noFill/>
              </a:ln>
              <a:solidFill>
                <a:srgbClr val="000000"/>
              </a:solidFill>
              <a:effectLst/>
              <a:uFillTx/>
              <a:latin typeface="Consolas"/>
              <a:cs typeface="Consolas"/>
              <a:sym typeface="Gill Sans"/>
            </a:endParaRPr>
          </a:p>
        </p:txBody>
      </p:sp>
    </p:spTree>
    <p:extLst>
      <p:ext uri="{BB962C8B-B14F-4D97-AF65-F5344CB8AC3E}">
        <p14:creationId xmlns:p14="http://schemas.microsoft.com/office/powerpoint/2010/main" val="2210447050"/>
      </p:ext>
    </p:extLst>
  </p:cSld>
  <p:clrMapOvr>
    <a:masterClrMapping/>
  </p:clrMapOvr>
  <p:transition spd="med"/>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TSX does not guarantee progress</a:t>
            </a:r>
          </a:p>
        </p:txBody>
      </p:sp>
      <p:sp>
        <p:nvSpPr>
          <p:cNvPr id="3" name="Text Placeholder 2"/>
          <p:cNvSpPr>
            <a:spLocks noGrp="1"/>
          </p:cNvSpPr>
          <p:nvPr>
            <p:ph type="body" idx="1"/>
          </p:nvPr>
        </p:nvSpPr>
        <p:spPr/>
        <p:txBody>
          <a:bodyPr/>
          <a:lstStyle/>
          <a:p>
            <a:r>
              <a:rPr lang="en-US" dirty="0"/>
              <a:t>Transactions fail for many reasons</a:t>
            </a:r>
          </a:p>
          <a:p>
            <a:r>
              <a:rPr lang="en-US" dirty="0"/>
              <a:t>Writing fallback paths still require locks</a:t>
            </a:r>
          </a:p>
          <a:p>
            <a:pPr lvl="1"/>
            <a:r>
              <a:rPr lang="en-US" dirty="0"/>
              <a:t>The fallback path most overlap with the transaction</a:t>
            </a:r>
          </a:p>
          <a:p>
            <a:pPr lvl="1"/>
            <a:r>
              <a:rPr lang="en-US" dirty="0"/>
              <a:t>The lock path must prevent transactions from committing</a:t>
            </a:r>
          </a:p>
          <a:p>
            <a:endParaRPr lang="en-US" dirty="0"/>
          </a:p>
          <a:p>
            <a:r>
              <a:rPr lang="en-US" dirty="0"/>
              <a:t> For example:</a:t>
            </a:r>
          </a:p>
        </p:txBody>
      </p:sp>
      <p:sp>
        <p:nvSpPr>
          <p:cNvPr id="8" name="TextBox 7"/>
          <p:cNvSpPr txBox="1"/>
          <p:nvPr/>
        </p:nvSpPr>
        <p:spPr>
          <a:xfrm>
            <a:off x="838200" y="8839200"/>
            <a:ext cx="15466954" cy="43260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2" spcCol="38100" rtlCol="0" anchor="ctr">
            <a:noAutofit/>
          </a:bodyPr>
          <a:lstStyle/>
          <a:p>
            <a:pPr algn="l"/>
            <a:r>
              <a:rPr lang="en-US" sz="3200" dirty="0">
                <a:latin typeface="Courier New" panose="02070309020205020404" pitchFamily="49" charset="0"/>
                <a:cs typeface="Courier New" panose="02070309020205020404" pitchFamily="49" charset="0"/>
              </a:rPr>
              <a:t>Result status = _</a:t>
            </a:r>
            <a:r>
              <a:rPr lang="en-US" sz="3200" dirty="0" err="1">
                <a:latin typeface="Courier New" panose="02070309020205020404" pitchFamily="49" charset="0"/>
                <a:cs typeface="Courier New" panose="02070309020205020404" pitchFamily="49" charset="0"/>
              </a:rPr>
              <a:t>xbegin</a:t>
            </a:r>
            <a:r>
              <a:rPr lang="en-US" sz="3200" dirty="0">
                <a:latin typeface="Courier New" panose="02070309020205020404" pitchFamily="49" charset="0"/>
                <a:cs typeface="Courier New" panose="02070309020205020404" pitchFamily="49" charset="0"/>
              </a:rPr>
              <a:t>();</a:t>
            </a:r>
          </a:p>
          <a:p>
            <a:pPr algn="l"/>
            <a:r>
              <a:rPr lang="en-US" sz="3200" dirty="0">
                <a:latin typeface="Courier New" panose="02070309020205020404" pitchFamily="49" charset="0"/>
                <a:cs typeface="Courier New" panose="02070309020205020404" pitchFamily="49" charset="0"/>
              </a:rPr>
              <a:t>if (status == SUCCESS) {</a:t>
            </a:r>
          </a:p>
          <a:p>
            <a:pPr algn="l"/>
            <a:r>
              <a:rPr lang="en-US" sz="3200" dirty="0">
                <a:latin typeface="Courier New" panose="02070309020205020404" pitchFamily="49" charset="0"/>
                <a:cs typeface="Courier New" panose="02070309020205020404" pitchFamily="49" charset="0"/>
              </a:rPr>
              <a:t>    if (_</a:t>
            </a:r>
            <a:r>
              <a:rPr lang="en-US" sz="3200" dirty="0" err="1">
                <a:latin typeface="Courier New" panose="02070309020205020404" pitchFamily="49" charset="0"/>
                <a:cs typeface="Courier New" panose="02070309020205020404" pitchFamily="49" charset="0"/>
              </a:rPr>
              <a:t>stop_the_world</a:t>
            </a:r>
            <a:r>
              <a:rPr lang="en-US" sz="3200" dirty="0">
                <a:latin typeface="Courier New" panose="02070309020205020404" pitchFamily="49" charset="0"/>
                <a:cs typeface="Courier New" panose="02070309020205020404" pitchFamily="49" charset="0"/>
              </a:rPr>
              <a:t>) {</a:t>
            </a:r>
          </a:p>
          <a:p>
            <a:pPr algn="l"/>
            <a:r>
              <a:rPr lang="en-US" sz="3200" dirty="0">
                <a:latin typeface="Courier New" panose="02070309020205020404" pitchFamily="49" charset="0"/>
                <a:cs typeface="Courier New" panose="02070309020205020404" pitchFamily="49" charset="0"/>
              </a:rPr>
              <a:t>        _</a:t>
            </a:r>
            <a:r>
              <a:rPr lang="en-US" sz="3200" dirty="0" err="1">
                <a:latin typeface="Courier New" panose="02070309020205020404" pitchFamily="49" charset="0"/>
                <a:cs typeface="Courier New" panose="02070309020205020404" pitchFamily="49" charset="0"/>
              </a:rPr>
              <a:t>xabort</a:t>
            </a:r>
            <a:r>
              <a:rPr lang="en-US" sz="3200" dirty="0">
                <a:latin typeface="Courier New" panose="02070309020205020404" pitchFamily="49" charset="0"/>
                <a:cs typeface="Courier New" panose="02070309020205020404" pitchFamily="49" charset="0"/>
              </a:rPr>
              <a:t>();</a:t>
            </a:r>
          </a:p>
          <a:p>
            <a:pPr algn="l"/>
            <a:r>
              <a:rPr lang="en-US" sz="3200" dirty="0">
                <a:latin typeface="Courier New" panose="02070309020205020404" pitchFamily="49" charset="0"/>
                <a:cs typeface="Courier New" panose="02070309020205020404" pitchFamily="49" charset="0"/>
              </a:rPr>
              <a:t>    }</a:t>
            </a:r>
          </a:p>
          <a:p>
            <a:pPr algn="l"/>
            <a:r>
              <a:rPr lang="en-US" sz="3200" dirty="0">
                <a:latin typeface="Courier New" panose="02070309020205020404" pitchFamily="49" charset="0"/>
                <a:cs typeface="Courier New" panose="02070309020205020404" pitchFamily="49" charset="0"/>
              </a:rPr>
              <a:t>    ...</a:t>
            </a:r>
          </a:p>
          <a:p>
            <a:pPr algn="l"/>
            <a:r>
              <a:rPr lang="en-US" sz="3200" dirty="0">
                <a:latin typeface="Courier New" panose="02070309020205020404" pitchFamily="49" charset="0"/>
                <a:cs typeface="Courier New" panose="02070309020205020404" pitchFamily="49" charset="0"/>
              </a:rPr>
              <a:t>    _</a:t>
            </a:r>
            <a:r>
              <a:rPr lang="en-US" sz="3200" dirty="0" err="1">
                <a:latin typeface="Courier New" panose="02070309020205020404" pitchFamily="49" charset="0"/>
                <a:cs typeface="Courier New" panose="02070309020205020404" pitchFamily="49" charset="0"/>
              </a:rPr>
              <a:t>xend</a:t>
            </a:r>
            <a:r>
              <a:rPr lang="en-US" sz="3200" dirty="0">
                <a:latin typeface="Courier New" panose="02070309020205020404" pitchFamily="49" charset="0"/>
                <a:cs typeface="Courier New" panose="02070309020205020404" pitchFamily="49" charset="0"/>
              </a:rPr>
              <a:t>();</a:t>
            </a:r>
          </a:p>
          <a:p>
            <a:pPr algn="l"/>
            <a:r>
              <a:rPr lang="en-US" sz="3200" dirty="0">
                <a:latin typeface="Courier New" panose="02070309020205020404" pitchFamily="49" charset="0"/>
                <a:cs typeface="Courier New" panose="02070309020205020404" pitchFamily="49" charset="0"/>
              </a:rPr>
              <a:t>} </a:t>
            </a:r>
          </a:p>
          <a:p>
            <a:pPr algn="l"/>
            <a:r>
              <a:rPr lang="en-US" sz="3200" dirty="0">
                <a:latin typeface="Courier New" panose="02070309020205020404" pitchFamily="49" charset="0"/>
                <a:cs typeface="Courier New" panose="02070309020205020404" pitchFamily="49" charset="0"/>
              </a:rPr>
              <a:t>else {</a:t>
            </a:r>
          </a:p>
          <a:p>
            <a:pPr algn="l"/>
            <a:r>
              <a:rPr lang="en-US" sz="3200" dirty="0">
                <a:latin typeface="Courier New" panose="02070309020205020404" pitchFamily="49" charset="0"/>
                <a:cs typeface="Courier New" panose="02070309020205020404" pitchFamily="49" charset="0"/>
              </a:rPr>
              <a:t>    /* Fall back path */</a:t>
            </a:r>
          </a:p>
          <a:p>
            <a:pPr algn="l"/>
            <a:r>
              <a:rPr lang="en-US" sz="3200" dirty="0">
                <a:latin typeface="Courier New" panose="02070309020205020404" pitchFamily="49" charset="0"/>
                <a:cs typeface="Courier New" panose="02070309020205020404" pitchFamily="49" charset="0"/>
              </a:rPr>
              <a:t>    lock();</a:t>
            </a:r>
          </a:p>
          <a:p>
            <a:pPr algn="l"/>
            <a:r>
              <a:rPr lang="en-US" sz="3200" dirty="0">
                <a:latin typeface="Courier New" panose="02070309020205020404" pitchFamily="49" charset="0"/>
                <a:cs typeface="Courier New" panose="02070309020205020404" pitchFamily="49" charset="0"/>
              </a:rPr>
              <a:t>    _</a:t>
            </a:r>
            <a:r>
              <a:rPr lang="en-US" sz="3200" dirty="0" err="1">
                <a:latin typeface="Courier New" panose="02070309020205020404" pitchFamily="49" charset="0"/>
                <a:cs typeface="Courier New" panose="02070309020205020404" pitchFamily="49" charset="0"/>
              </a:rPr>
              <a:t>stop_the_world</a:t>
            </a:r>
            <a:r>
              <a:rPr lang="en-US" sz="3200" dirty="0">
                <a:latin typeface="Courier New" panose="02070309020205020404" pitchFamily="49" charset="0"/>
                <a:cs typeface="Courier New" panose="02070309020205020404" pitchFamily="49" charset="0"/>
              </a:rPr>
              <a:t> = true;</a:t>
            </a:r>
          </a:p>
          <a:p>
            <a:pPr algn="l"/>
            <a:r>
              <a:rPr lang="en-US" sz="3200" dirty="0">
                <a:latin typeface="Courier New" panose="02070309020205020404" pitchFamily="49" charset="0"/>
                <a:cs typeface="Courier New" panose="02070309020205020404" pitchFamily="49" charset="0"/>
              </a:rPr>
              <a:t>    ...</a:t>
            </a:r>
          </a:p>
          <a:p>
            <a:pPr algn="l"/>
            <a:r>
              <a:rPr lang="en-US" sz="3200" dirty="0">
                <a:latin typeface="Courier New" panose="02070309020205020404" pitchFamily="49" charset="0"/>
                <a:cs typeface="Courier New" panose="02070309020205020404" pitchFamily="49" charset="0"/>
              </a:rPr>
              <a:t>    _</a:t>
            </a:r>
            <a:r>
              <a:rPr lang="en-US" sz="3200" dirty="0" err="1">
                <a:latin typeface="Courier New" panose="02070309020205020404" pitchFamily="49" charset="0"/>
                <a:cs typeface="Courier New" panose="02070309020205020404" pitchFamily="49" charset="0"/>
              </a:rPr>
              <a:t>stop_the_world</a:t>
            </a:r>
            <a:r>
              <a:rPr lang="en-US" sz="3200" dirty="0">
                <a:latin typeface="Courier New" panose="02070309020205020404" pitchFamily="49" charset="0"/>
                <a:cs typeface="Courier New" panose="02070309020205020404" pitchFamily="49" charset="0"/>
              </a:rPr>
              <a:t> = false;</a:t>
            </a:r>
          </a:p>
          <a:p>
            <a:pPr algn="l"/>
            <a:r>
              <a:rPr lang="en-US" sz="3200" dirty="0">
                <a:latin typeface="Courier New" panose="02070309020205020404" pitchFamily="49" charset="0"/>
                <a:cs typeface="Courier New" panose="02070309020205020404" pitchFamily="49" charset="0"/>
              </a:rPr>
              <a:t>    unlock();</a:t>
            </a:r>
          </a:p>
          <a:p>
            <a:pPr algn="l"/>
            <a:r>
              <a:rPr lang="en-US" sz="3200" dirty="0">
                <a:latin typeface="Courier New" panose="02070309020205020404" pitchFamily="49" charset="0"/>
                <a:cs typeface="Courier New" panose="02070309020205020404" pitchFamily="49" charset="0"/>
              </a:rPr>
              <a:t>}</a:t>
            </a:r>
            <a:endParaRPr kumimoji="0" lang="en-US" sz="3200" b="0" i="0" u="none" strike="noStrike" cap="none" spc="0" normalizeH="0" baseline="0" dirty="0">
              <a:ln>
                <a:noFill/>
              </a:ln>
              <a:solidFill>
                <a:srgbClr val="000000"/>
              </a:solidFill>
              <a:effectLst/>
              <a:uFillTx/>
              <a:latin typeface="Courier New" panose="02070309020205020404" pitchFamily="49" charset="0"/>
              <a:cs typeface="Courier New" panose="02070309020205020404" pitchFamily="49" charset="0"/>
              <a:sym typeface="Gill Sans"/>
            </a:endParaRPr>
          </a:p>
        </p:txBody>
      </p:sp>
      <p:sp>
        <p:nvSpPr>
          <p:cNvPr id="9" name="TextBox 8"/>
          <p:cNvSpPr txBox="1"/>
          <p:nvPr/>
        </p:nvSpPr>
        <p:spPr>
          <a:xfrm>
            <a:off x="641517" y="12892673"/>
            <a:ext cx="10315324" cy="59503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r>
              <a:rPr lang="en-US" sz="3200" dirty="0">
                <a:latin typeface="+mn-lt"/>
              </a:rPr>
              <a:t>Results collected by Mario Dehesa-Azuara and Nick Stanley as Spring 2016 project</a:t>
            </a:r>
          </a:p>
        </p:txBody>
      </p:sp>
    </p:spTree>
    <p:extLst>
      <p:ext uri="{BB962C8B-B14F-4D97-AF65-F5344CB8AC3E}">
        <p14:creationId xmlns:p14="http://schemas.microsoft.com/office/powerpoint/2010/main" val="2386129420"/>
      </p:ext>
    </p:extLst>
  </p:cSld>
  <p:clrMapOvr>
    <a:masterClrMapping/>
  </p:clrMapOvr>
  <p:transition spd="med"/>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TSX Performance</a:t>
            </a:r>
          </a:p>
        </p:txBody>
      </p:sp>
      <p:sp>
        <p:nvSpPr>
          <p:cNvPr id="3" name="Text Placeholder 2"/>
          <p:cNvSpPr>
            <a:spLocks noGrp="1"/>
          </p:cNvSpPr>
          <p:nvPr>
            <p:ph type="body" idx="1"/>
          </p:nvPr>
        </p:nvSpPr>
        <p:spPr/>
        <p:txBody>
          <a:bodyPr/>
          <a:lstStyle/>
          <a:p>
            <a:r>
              <a:rPr lang="en-US" dirty="0"/>
              <a:t>TSX can only track a limited number of locations</a:t>
            </a:r>
          </a:p>
          <a:p>
            <a:pPr lvl="1"/>
            <a:r>
              <a:rPr lang="en-US" dirty="0"/>
              <a:t>Minimize memory touched</a:t>
            </a:r>
          </a:p>
          <a:p>
            <a:pPr marL="800100" lvl="1" indent="0">
              <a:buNone/>
            </a:pPr>
            <a:endParaRPr lang="en-US" dirty="0"/>
          </a:p>
          <a:p>
            <a:r>
              <a:rPr lang="en-US" dirty="0"/>
              <a:t>Transactions have a cost</a:t>
            </a:r>
          </a:p>
          <a:p>
            <a:pPr lvl="1"/>
            <a:r>
              <a:rPr lang="en-US" dirty="0"/>
              <a:t>Approximately equal to the cost of six atomic primitives to the same cache line</a:t>
            </a:r>
          </a:p>
        </p:txBody>
      </p:sp>
      <p:sp>
        <p:nvSpPr>
          <p:cNvPr id="4" name="TextBox 3"/>
          <p:cNvSpPr txBox="1"/>
          <p:nvPr/>
        </p:nvSpPr>
        <p:spPr>
          <a:xfrm>
            <a:off x="641517" y="12892673"/>
            <a:ext cx="10315324" cy="59503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r>
              <a:rPr lang="en-US" sz="3200" dirty="0">
                <a:latin typeface="+mn-lt"/>
              </a:rPr>
              <a:t>Results collected by Mario Dehesa-Azuara and Nick Stanley as Spring 2016 project</a:t>
            </a:r>
          </a:p>
        </p:txBody>
      </p:sp>
    </p:spTree>
    <p:extLst>
      <p:ext uri="{BB962C8B-B14F-4D97-AF65-F5344CB8AC3E}">
        <p14:creationId xmlns:p14="http://schemas.microsoft.com/office/powerpoint/2010/main" val="650917867"/>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7" name="Shape 1817"/>
          <p:cNvSpPr>
            <a:spLocks noGrp="1"/>
          </p:cNvSpPr>
          <p:nvPr>
            <p:ph type="title"/>
          </p:nvPr>
        </p:nvSpPr>
        <p:spPr>
          <a:prstGeom prst="rect">
            <a:avLst/>
          </a:prstGeom>
        </p:spPr>
        <p:txBody>
          <a:bodyPr/>
          <a:lstStyle/>
          <a:p>
            <a:r>
              <a:t>Summary: transactional memory</a:t>
            </a:r>
          </a:p>
        </p:txBody>
      </p:sp>
      <p:sp>
        <p:nvSpPr>
          <p:cNvPr id="1818" name="Shape 1818"/>
          <p:cNvSpPr>
            <a:spLocks noGrp="1"/>
          </p:cNvSpPr>
          <p:nvPr>
            <p:ph type="body" idx="1"/>
          </p:nvPr>
        </p:nvSpPr>
        <p:spPr>
          <a:xfrm>
            <a:off x="838200" y="1806575"/>
            <a:ext cx="15903583" cy="11125200"/>
          </a:xfrm>
          <a:prstGeom prst="rect">
            <a:avLst/>
          </a:prstGeom>
        </p:spPr>
        <p:txBody>
          <a:bodyPr/>
          <a:lstStyle/>
          <a:p>
            <a:r>
              <a:rPr dirty="0"/>
              <a:t>Atomic construct: declaration of atomic behavior</a:t>
            </a:r>
            <a:endParaRPr lang="en-US" dirty="0"/>
          </a:p>
          <a:p>
            <a:pPr lvl="1"/>
            <a:r>
              <a:rPr sz="4200" dirty="0"/>
              <a:t>Motivating idea: increase simplicity of synchronization, without (significantly) sacrificing performance</a:t>
            </a:r>
          </a:p>
          <a:p>
            <a:r>
              <a:rPr dirty="0"/>
              <a:t>Transactional memory implementation</a:t>
            </a:r>
          </a:p>
          <a:p>
            <a:pPr marL="1276350" lvl="1" indent="-476250">
              <a:defRPr sz="4200"/>
            </a:pPr>
            <a:r>
              <a:rPr dirty="0"/>
              <a:t>Many variants have been proposed: SW, HW, SW+HW</a:t>
            </a:r>
          </a:p>
          <a:p>
            <a:pPr marL="1276350" lvl="1" indent="-476250">
              <a:defRPr sz="4200"/>
            </a:pPr>
            <a:r>
              <a:rPr dirty="0"/>
              <a:t>Implementations differ in:</a:t>
            </a:r>
          </a:p>
          <a:p>
            <a:pPr marL="1949450" lvl="2" indent="-476250">
              <a:defRPr sz="4200"/>
            </a:pPr>
            <a:r>
              <a:rPr dirty="0"/>
              <a:t>Versioning policy (eager vs. lazy)</a:t>
            </a:r>
          </a:p>
          <a:p>
            <a:pPr marL="1949450" lvl="2" indent="-476250">
              <a:defRPr sz="4200"/>
            </a:pPr>
            <a:r>
              <a:rPr dirty="0"/>
              <a:t>Conflict detection policy (pessimistic vs. optimistic)</a:t>
            </a:r>
            <a:endParaRPr lang="en-US" dirty="0"/>
          </a:p>
          <a:p>
            <a:pPr marL="1949450" lvl="2" indent="-476250">
              <a:defRPr sz="4200"/>
            </a:pPr>
            <a:r>
              <a:rPr dirty="0"/>
              <a:t>Detection granularity</a:t>
            </a:r>
          </a:p>
          <a:p>
            <a:r>
              <a:rPr dirty="0"/>
              <a:t>Hardware transactional memory</a:t>
            </a:r>
          </a:p>
          <a:p>
            <a:pPr marL="1276350" lvl="1" indent="-476250">
              <a:defRPr sz="4200"/>
            </a:pPr>
            <a:r>
              <a:rPr dirty="0"/>
              <a:t>Versioned data is kept in caches</a:t>
            </a:r>
          </a:p>
          <a:p>
            <a:pPr marL="1276350" lvl="1" indent="-476250">
              <a:defRPr sz="4200"/>
            </a:pPr>
            <a:r>
              <a:rPr dirty="0"/>
              <a:t>Conflict detection mechanisms built upon coherence protocol </a:t>
            </a: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Shape 72"/>
          <p:cNvSpPr>
            <a:spLocks noGrp="1"/>
          </p:cNvSpPr>
          <p:nvPr>
            <p:ph type="title"/>
          </p:nvPr>
        </p:nvSpPr>
        <p:spPr>
          <a:prstGeom prst="rect">
            <a:avLst/>
          </a:prstGeom>
        </p:spPr>
        <p:txBody>
          <a:bodyPr/>
          <a:lstStyle>
            <a:lvl1pPr>
              <a:defRPr>
                <a:effectLst>
                  <a:outerShdw blurRad="12700" dist="25400" dir="2700000" rotWithShape="0">
                    <a:srgbClr val="CBCBCB"/>
                  </a:outerShdw>
                </a:effectLst>
                <a:uFill>
                  <a:solidFill>
                    <a:srgbClr val="000000"/>
                  </a:solidFill>
                </a:uFill>
              </a:defRPr>
            </a:lvl1pPr>
          </a:lstStyle>
          <a:p>
            <a:r>
              <a:t>Transactional Memory (TM)</a:t>
            </a:r>
          </a:p>
        </p:txBody>
      </p:sp>
      <p:sp>
        <p:nvSpPr>
          <p:cNvPr id="73" name="Shape 73"/>
          <p:cNvSpPr>
            <a:spLocks noGrp="1"/>
          </p:cNvSpPr>
          <p:nvPr>
            <p:ph type="body" idx="1"/>
          </p:nvPr>
        </p:nvSpPr>
        <p:spPr>
          <a:xfrm>
            <a:off x="838200" y="2095500"/>
            <a:ext cx="16611602" cy="11290300"/>
          </a:xfrm>
          <a:prstGeom prst="rect">
            <a:avLst/>
          </a:prstGeom>
        </p:spPr>
        <p:txBody>
          <a:bodyPr/>
          <a:lstStyle/>
          <a:p>
            <a:pPr>
              <a:spcBef>
                <a:spcPts val="600"/>
              </a:spcBef>
            </a:pPr>
            <a:r>
              <a:t>Memory transaction</a:t>
            </a:r>
          </a:p>
          <a:p>
            <a:pPr marL="1299028" lvl="1" indent="-498928">
              <a:spcBef>
                <a:spcPts val="600"/>
              </a:spcBef>
              <a:defRPr sz="4400"/>
            </a:pPr>
            <a:r>
              <a:t>An atomic and isolated sequence of memory accesses </a:t>
            </a:r>
          </a:p>
          <a:p>
            <a:pPr marL="1299028" lvl="1" indent="-498928">
              <a:spcBef>
                <a:spcPts val="2400"/>
              </a:spcBef>
              <a:defRPr sz="4400"/>
            </a:pPr>
            <a:r>
              <a:t>Inspired by database transactions</a:t>
            </a:r>
          </a:p>
          <a:p>
            <a:pPr>
              <a:spcBef>
                <a:spcPts val="600"/>
              </a:spcBef>
            </a:pPr>
            <a:r>
              <a:t>Atomicity (all or nothing) </a:t>
            </a:r>
          </a:p>
          <a:p>
            <a:pPr marL="1299028" lvl="1" indent="-498928">
              <a:spcBef>
                <a:spcPts val="600"/>
              </a:spcBef>
              <a:defRPr sz="4400"/>
            </a:pPr>
            <a:r>
              <a:t>Upon transaction commit, all memory writes in transaction take effect at once</a:t>
            </a:r>
          </a:p>
          <a:p>
            <a:pPr marL="1299028" lvl="1" indent="-498928">
              <a:spcBef>
                <a:spcPts val="2400"/>
              </a:spcBef>
              <a:defRPr sz="4400"/>
            </a:pPr>
            <a:r>
              <a:t>On transaction abort, none of the writes appear to take effect (as if transaction never happened)</a:t>
            </a:r>
          </a:p>
          <a:p>
            <a:pPr>
              <a:spcBef>
                <a:spcPts val="600"/>
              </a:spcBef>
            </a:pPr>
            <a:r>
              <a:t>Isolation</a:t>
            </a:r>
          </a:p>
          <a:p>
            <a:pPr marL="1299028" lvl="1" indent="-498928">
              <a:spcBef>
                <a:spcPts val="2400"/>
              </a:spcBef>
              <a:defRPr sz="4400"/>
            </a:pPr>
            <a:r>
              <a:t>No other processor can observe writes before transaction commits</a:t>
            </a:r>
          </a:p>
          <a:p>
            <a:pPr>
              <a:spcBef>
                <a:spcPts val="600"/>
              </a:spcBef>
            </a:pPr>
            <a:r>
              <a:t>Serializability </a:t>
            </a:r>
          </a:p>
          <a:p>
            <a:pPr marL="1299028" lvl="1" indent="-498928">
              <a:spcBef>
                <a:spcPts val="600"/>
              </a:spcBef>
              <a:defRPr sz="4400"/>
            </a:pPr>
            <a:r>
              <a:t>Transactions appear to commit in a single serial order</a:t>
            </a:r>
          </a:p>
          <a:p>
            <a:pPr marL="1299028" lvl="1" indent="-498928">
              <a:spcBef>
                <a:spcPts val="600"/>
              </a:spcBef>
              <a:defRPr sz="4400"/>
            </a:pPr>
            <a:r>
              <a:t>But the exact order of commits is not guaranteed by semantics of transaction</a:t>
            </a:r>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Shape 77"/>
          <p:cNvSpPr/>
          <p:nvPr/>
        </p:nvSpPr>
        <p:spPr>
          <a:xfrm>
            <a:off x="1740700" y="5114799"/>
            <a:ext cx="4987915" cy="2975200"/>
          </a:xfrm>
          <a:prstGeom prst="rect">
            <a:avLst/>
          </a:prstGeom>
          <a:solidFill>
            <a:srgbClr val="DCDEE0"/>
          </a:solidFill>
          <a:ln w="63500">
            <a:solidFill>
              <a:srgbClr val="A6AAA9"/>
            </a:solidFill>
            <a:miter lim="400000"/>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78" name="Shape 78"/>
          <p:cNvSpPr>
            <a:spLocks noGrp="1"/>
          </p:cNvSpPr>
          <p:nvPr>
            <p:ph type="title"/>
          </p:nvPr>
        </p:nvSpPr>
        <p:spPr>
          <a:prstGeom prst="rect">
            <a:avLst/>
          </a:prstGeom>
        </p:spPr>
        <p:txBody>
          <a:bodyPr/>
          <a:lstStyle>
            <a:lvl1pPr>
              <a:defRPr>
                <a:effectLst>
                  <a:outerShdw blurRad="12700" dist="25400" dir="2700000" rotWithShape="0">
                    <a:srgbClr val="CBCBCB"/>
                  </a:outerShdw>
                </a:effectLst>
                <a:uFill>
                  <a:solidFill>
                    <a:srgbClr val="000000"/>
                  </a:solidFill>
                </a:uFill>
              </a:defRPr>
            </a:lvl1pPr>
          </a:lstStyle>
          <a:p>
            <a:r>
              <a:t>Transactional Memory (TM)</a:t>
            </a:r>
          </a:p>
        </p:txBody>
      </p:sp>
      <p:sp>
        <p:nvSpPr>
          <p:cNvPr id="79" name="Shape 79"/>
          <p:cNvSpPr>
            <a:spLocks noGrp="1"/>
          </p:cNvSpPr>
          <p:nvPr>
            <p:ph type="body" idx="1"/>
          </p:nvPr>
        </p:nvSpPr>
        <p:spPr>
          <a:xfrm>
            <a:off x="838200" y="2095500"/>
            <a:ext cx="16154400" cy="2727690"/>
          </a:xfrm>
          <a:prstGeom prst="rect">
            <a:avLst/>
          </a:prstGeom>
        </p:spPr>
        <p:txBody>
          <a:bodyPr/>
          <a:lstStyle/>
          <a:p>
            <a:r>
              <a:t>In other words… many of the properties we maintained for a single address in a coherent memory system, we’d like to maintain for sets of reads and writes in a transaction.</a:t>
            </a:r>
          </a:p>
        </p:txBody>
      </p:sp>
      <p:sp>
        <p:nvSpPr>
          <p:cNvPr id="80" name="Shape 80"/>
          <p:cNvSpPr/>
          <p:nvPr/>
        </p:nvSpPr>
        <p:spPr>
          <a:xfrm>
            <a:off x="2035722" y="5227989"/>
            <a:ext cx="3158948" cy="81026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defRPr b="1">
                <a:latin typeface="+mn-lt"/>
                <a:ea typeface="+mn-ea"/>
                <a:cs typeface="+mn-cs"/>
                <a:sym typeface="Myriad Pro Condensed"/>
              </a:defRPr>
            </a:lvl1pPr>
          </a:lstStyle>
          <a:p>
            <a:r>
              <a:t>Transaction:</a:t>
            </a:r>
          </a:p>
        </p:txBody>
      </p:sp>
      <p:sp>
        <p:nvSpPr>
          <p:cNvPr id="81" name="Shape 81"/>
          <p:cNvSpPr/>
          <p:nvPr/>
        </p:nvSpPr>
        <p:spPr>
          <a:xfrm>
            <a:off x="2905589" y="6149483"/>
            <a:ext cx="3336748" cy="1661160"/>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p>
            <a:pPr algn="l">
              <a:defRPr b="1">
                <a:latin typeface="+mn-lt"/>
                <a:ea typeface="+mn-ea"/>
                <a:cs typeface="+mn-cs"/>
                <a:sym typeface="Myriad Pro Condensed"/>
              </a:defRPr>
            </a:pPr>
            <a:r>
              <a:t>Reads: X, Y, Z</a:t>
            </a:r>
          </a:p>
          <a:p>
            <a:pPr algn="l">
              <a:defRPr b="1">
                <a:latin typeface="+mn-lt"/>
                <a:ea typeface="+mn-ea"/>
                <a:cs typeface="+mn-cs"/>
                <a:sym typeface="Myriad Pro Condensed"/>
              </a:defRPr>
            </a:pPr>
            <a:r>
              <a:t>Writes: A, X</a:t>
            </a:r>
          </a:p>
        </p:txBody>
      </p:sp>
      <p:sp>
        <p:nvSpPr>
          <p:cNvPr id="82" name="Shape 82"/>
          <p:cNvSpPr/>
          <p:nvPr/>
        </p:nvSpPr>
        <p:spPr>
          <a:xfrm flipH="1">
            <a:off x="7039892" y="7354348"/>
            <a:ext cx="2865343" cy="1"/>
          </a:xfrm>
          <a:prstGeom prst="line">
            <a:avLst/>
          </a:prstGeom>
          <a:ln w="50800">
            <a:solidFill>
              <a:schemeClr val="accent5"/>
            </a:solidFill>
            <a:miter lim="400000"/>
            <a:tailEnd type="triangle"/>
          </a:ln>
        </p:spPr>
        <p:txBody>
          <a:bodyPr lIns="50800" tIns="50800" rIns="50800" bIns="50800" anchor="ctr"/>
          <a:lstStyle/>
          <a:p>
            <a:pPr defTabSz="584200">
              <a:defRPr sz="4000">
                <a:solidFill>
                  <a:srgbClr val="FFFFFF"/>
                </a:solidFill>
                <a:effectLst>
                  <a:outerShdw blurRad="38100" dist="12700" dir="5400000" rotWithShape="0">
                    <a:srgbClr val="000000">
                      <a:alpha val="50000"/>
                    </a:srgbClr>
                  </a:outerShdw>
                </a:effectLst>
              </a:defRPr>
            </a:pPr>
            <a:endParaRPr/>
          </a:p>
        </p:txBody>
      </p:sp>
      <p:sp>
        <p:nvSpPr>
          <p:cNvPr id="83" name="Shape 83"/>
          <p:cNvSpPr/>
          <p:nvPr/>
        </p:nvSpPr>
        <p:spPr>
          <a:xfrm>
            <a:off x="10088525" y="7095517"/>
            <a:ext cx="7354416" cy="157992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p>
            <a:pPr algn="l">
              <a:defRPr sz="3200" b="1">
                <a:solidFill>
                  <a:schemeClr val="accent5"/>
                </a:solidFill>
                <a:latin typeface="+mn-lt"/>
                <a:ea typeface="+mn-ea"/>
                <a:cs typeface="+mn-cs"/>
                <a:sym typeface="Myriad Pro Condensed"/>
              </a:defRPr>
            </a:pPr>
            <a:r>
              <a:rPr dirty="0"/>
              <a:t>These memory transactions will either all be observed by other processors, or none of them will.</a:t>
            </a:r>
          </a:p>
          <a:p>
            <a:pPr algn="l">
              <a:defRPr sz="3200" b="1">
                <a:solidFill>
                  <a:schemeClr val="accent5"/>
                </a:solidFill>
                <a:latin typeface="+mn-lt"/>
                <a:ea typeface="+mn-ea"/>
                <a:cs typeface="+mn-cs"/>
                <a:sym typeface="Myriad Pro Condensed"/>
              </a:defRPr>
            </a:pPr>
            <a:r>
              <a:rPr dirty="0"/>
              <a:t>(the</a:t>
            </a:r>
            <a:r>
              <a:rPr lang="en-US" dirty="0"/>
              <a:t>y</a:t>
            </a:r>
            <a:r>
              <a:rPr dirty="0"/>
              <a:t> effectively all happen at the same time) </a:t>
            </a:r>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8" name="Shape 568"/>
          <p:cNvSpPr>
            <a:spLocks noGrp="1"/>
          </p:cNvSpPr>
          <p:nvPr>
            <p:ph type="title"/>
          </p:nvPr>
        </p:nvSpPr>
        <p:spPr>
          <a:xfrm>
            <a:off x="838201" y="393700"/>
            <a:ext cx="16741794" cy="1504956"/>
          </a:xfrm>
          <a:prstGeom prst="rect">
            <a:avLst/>
          </a:prstGeom>
        </p:spPr>
        <p:txBody>
          <a:bodyPr/>
          <a:lstStyle/>
          <a:p>
            <a:r>
              <a:rPr dirty="0"/>
              <a:t>Load-linked, store conditional (LL/SC)</a:t>
            </a:r>
          </a:p>
        </p:txBody>
      </p:sp>
      <p:sp>
        <p:nvSpPr>
          <p:cNvPr id="569" name="Shape 569"/>
          <p:cNvSpPr>
            <a:spLocks noGrp="1"/>
          </p:cNvSpPr>
          <p:nvPr>
            <p:ph type="body" idx="1"/>
          </p:nvPr>
        </p:nvSpPr>
        <p:spPr>
          <a:xfrm>
            <a:off x="838200" y="2221999"/>
            <a:ext cx="16154400" cy="10224002"/>
          </a:xfrm>
          <a:prstGeom prst="rect">
            <a:avLst/>
          </a:prstGeom>
        </p:spPr>
        <p:txBody>
          <a:bodyPr/>
          <a:lstStyle/>
          <a:p>
            <a:r>
              <a:rPr lang="en-US" dirty="0"/>
              <a:t>LL/SC is a light version of transactional memory</a:t>
            </a:r>
          </a:p>
          <a:p>
            <a:r>
              <a:rPr dirty="0"/>
              <a:t>Pair of corresponding instructions (not a single atomic instruction like compare-and-swap)</a:t>
            </a:r>
          </a:p>
          <a:p>
            <a:pPr lvl="1">
              <a:defRPr sz="4200"/>
            </a:pPr>
            <a:r>
              <a:rPr sz="4000" dirty="0" err="1"/>
              <a:t>load_linked</a:t>
            </a:r>
            <a:r>
              <a:rPr sz="4000" dirty="0"/>
              <a:t>(x): load value from address</a:t>
            </a:r>
            <a:endParaRPr lang="en-US" sz="4000" dirty="0"/>
          </a:p>
          <a:p>
            <a:pPr lvl="1">
              <a:defRPr sz="4200"/>
            </a:pPr>
            <a:r>
              <a:rPr sz="4000" dirty="0" err="1"/>
              <a:t>store_conditional</a:t>
            </a:r>
            <a:r>
              <a:rPr sz="4000" dirty="0"/>
              <a:t>(x, value): store value to x, if x hasn’t been written to since corresponding LL</a:t>
            </a:r>
            <a:endParaRPr dirty="0"/>
          </a:p>
          <a:p>
            <a:pPr>
              <a:spcBef>
                <a:spcPts val="6400"/>
              </a:spcBef>
            </a:pPr>
            <a:r>
              <a:rPr dirty="0"/>
              <a:t>Corresponding ARM instructions: LDREX and STREX</a:t>
            </a:r>
          </a:p>
          <a:p>
            <a:r>
              <a:rPr dirty="0"/>
              <a:t>How might LL/SC be implemented on a cache coherent processor?</a:t>
            </a:r>
          </a:p>
        </p:txBody>
      </p:sp>
    </p:spTree>
    <p:extLst>
      <p:ext uri="{BB962C8B-B14F-4D97-AF65-F5344CB8AC3E}">
        <p14:creationId xmlns:p14="http://schemas.microsoft.com/office/powerpoint/2010/main" val="1565342650"/>
      </p:ext>
    </p:extLst>
  </p:cSld>
  <p:clrMapOvr>
    <a:masterClrMapping/>
  </p:clrMapOvr>
  <p:transition spd="slow"/>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15418f">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MPCOND">
      <a:majorFont>
        <a:latin typeface="Myriad Pro Cond"/>
        <a:ea typeface="Myriad Pro Condensed"/>
        <a:cs typeface="Myriad Pro Condensed"/>
      </a:majorFont>
      <a:minorFont>
        <a:latin typeface="Myriad Pro Cond"/>
        <a:ea typeface="Myriad Pro Condensed"/>
        <a:cs typeface="Myriad Pro Condensed"/>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FFFFFF"/>
            </a:solidFill>
            <a:effectLst>
              <a:outerShdw blurRad="38100" dist="12700" dir="5400000" rotWithShape="0">
                <a:srgbClr val="000000">
                  <a:alpha val="50000"/>
                </a:srgbClr>
              </a:outerShdw>
            </a:effectLst>
            <a:uFillTx/>
            <a:latin typeface="Gill Sans"/>
            <a:ea typeface="Gill Sans"/>
            <a:cs typeface="Gill Sans"/>
            <a:sym typeface="Gill San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Gill Sans"/>
            <a:ea typeface="Gill Sans"/>
            <a:cs typeface="Gill Sans"/>
            <a:sym typeface="Gill San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15418f" id="{5886DD50-607B-4B67-B496-61C64FE28201}" vid="{8C1FD82A-D137-4FF8-B1BB-36AD4D373BAA}"/>
    </a:ext>
  </a:ext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Myriad Pro Condensed"/>
        <a:ea typeface="Myriad Pro Condensed"/>
        <a:cs typeface="Myriad Pro Condensed"/>
      </a:majorFont>
      <a:minorFont>
        <a:latin typeface="Myriad Pro Condensed"/>
        <a:ea typeface="Myriad Pro Condensed"/>
        <a:cs typeface="Myriad Pro Condensed"/>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4000" b="0" i="0" u="none" strike="noStrike" cap="none" spc="0" normalizeH="0" baseline="0">
            <a:ln>
              <a:noFill/>
            </a:ln>
            <a:solidFill>
              <a:srgbClr val="FFFFFF"/>
            </a:solidFill>
            <a:effectLst>
              <a:outerShdw blurRad="38100" dist="12700" dir="5400000" rotWithShape="0">
                <a:srgbClr val="000000">
                  <a:alpha val="50000"/>
                </a:srgbClr>
              </a:outerShdw>
            </a:effectLst>
            <a:uFillTx/>
            <a:latin typeface="Gill Sans"/>
            <a:ea typeface="Gill Sans"/>
            <a:cs typeface="Gill Sans"/>
            <a:sym typeface="Gill San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5600" b="0" i="0" u="none" strike="noStrike" cap="none" spc="0" normalizeH="0" baseline="0">
            <a:ln>
              <a:noFill/>
            </a:ln>
            <a:solidFill>
              <a:srgbClr val="000000"/>
            </a:solidFill>
            <a:effectLst/>
            <a:uFillTx/>
            <a:latin typeface="Gill Sans"/>
            <a:ea typeface="Gill Sans"/>
            <a:cs typeface="Gill Sans"/>
            <a:sym typeface="Gill San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15418f</Template>
  <TotalTime>7496</TotalTime>
  <Words>5988</Words>
  <Application>Microsoft Macintosh PowerPoint</Application>
  <PresentationFormat>Custom</PresentationFormat>
  <Paragraphs>1186</Paragraphs>
  <Slides>67</Slides>
  <Notes>38</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67</vt:i4>
      </vt:variant>
    </vt:vector>
  </HeadingPairs>
  <TitlesOfParts>
    <vt:vector size="81" baseType="lpstr">
      <vt:lpstr>Arial</vt:lpstr>
      <vt:lpstr>Arial Rounded MT Bold</vt:lpstr>
      <vt:lpstr>Calibri</vt:lpstr>
      <vt:lpstr>Consolas</vt:lpstr>
      <vt:lpstr>Courier New</vt:lpstr>
      <vt:lpstr>Gill Sans</vt:lpstr>
      <vt:lpstr>Helvetica</vt:lpstr>
      <vt:lpstr>Lucida Grande</vt:lpstr>
      <vt:lpstr>Myriad Pro</vt:lpstr>
      <vt:lpstr>Myriad Pro Cond</vt:lpstr>
      <vt:lpstr>Myriad Pro Condensed</vt:lpstr>
      <vt:lpstr>Verdana</vt:lpstr>
      <vt:lpstr>Wingdings</vt:lpstr>
      <vt:lpstr>15418f</vt:lpstr>
      <vt:lpstr>Transactional Memory</vt:lpstr>
      <vt:lpstr>Raising level of abstraction for synchronization</vt:lpstr>
      <vt:lpstr>What you should know</vt:lpstr>
      <vt:lpstr>Review: ensuring atomicity via locks</vt:lpstr>
      <vt:lpstr>Programming with transactions</vt:lpstr>
      <vt:lpstr>Declarative vs. imperative abstractions </vt:lpstr>
      <vt:lpstr>Transactional Memory (TM)</vt:lpstr>
      <vt:lpstr>Transactional Memory (TM)</vt:lpstr>
      <vt:lpstr>Load-linked, store conditional (LL/SC)</vt:lpstr>
      <vt:lpstr>Motivating transactional memory</vt:lpstr>
      <vt:lpstr>Another example: Java HashMap </vt:lpstr>
      <vt:lpstr>Synchronized HashMap</vt:lpstr>
      <vt:lpstr>Review from earlier fine-grained sync lecture</vt:lpstr>
      <vt:lpstr>Review: performance of fine-grained locking</vt:lpstr>
      <vt:lpstr>Transactional HashMap</vt:lpstr>
      <vt:lpstr>Another example: tree update by two threads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Performance: locks vs. transactions</vt:lpstr>
      <vt:lpstr>Failure atomicity: locks</vt:lpstr>
      <vt:lpstr>Failure atomicity: transactions</vt:lpstr>
      <vt:lpstr>Composability: locks</vt:lpstr>
      <vt:lpstr>Composability: locks</vt:lpstr>
      <vt:lpstr>Composability: transactions</vt:lpstr>
      <vt:lpstr>Advantages (promise) of transactional memory </vt:lpstr>
      <vt:lpstr>Example integration with OpenMP</vt:lpstr>
      <vt:lpstr>Atomic { } ≠ lock() + unlock()</vt:lpstr>
      <vt:lpstr>What about replacing synchronized with atomic in this example?</vt:lpstr>
      <vt:lpstr>Atomicity violation due to programmer error</vt:lpstr>
      <vt:lpstr>Implementing transactional memory</vt:lpstr>
      <vt:lpstr>Recall transactional semantics</vt:lpstr>
      <vt:lpstr>TM implementation basics</vt:lpstr>
      <vt:lpstr>Data versioning</vt:lpstr>
      <vt:lpstr>Eager versioning (Immediate update)</vt:lpstr>
      <vt:lpstr>Lazy versioning (Deferred update)</vt:lpstr>
      <vt:lpstr>Data versioning</vt:lpstr>
      <vt:lpstr>Conflict detection</vt:lpstr>
      <vt:lpstr>Pessimistic detection</vt:lpstr>
      <vt:lpstr>Pessimistic detection examples</vt:lpstr>
      <vt:lpstr>Optimistic detection</vt:lpstr>
      <vt:lpstr>Optimistic detection</vt:lpstr>
      <vt:lpstr>Conflict detection trade-offs</vt:lpstr>
      <vt:lpstr>Conflict detection granularity</vt:lpstr>
      <vt:lpstr>TM implementation space (examples)</vt:lpstr>
      <vt:lpstr>Hardware transactional memory (HTM)</vt:lpstr>
      <vt:lpstr>HTM design</vt:lpstr>
      <vt:lpstr>Example HTM implementation: lazy-optimistic</vt:lpstr>
      <vt:lpstr>Example HTM implementation: lazy-optimistic</vt:lpstr>
      <vt:lpstr>PowerPoint Presentation</vt:lpstr>
      <vt:lpstr>PowerPoint Presentation</vt:lpstr>
      <vt:lpstr>PowerPoint Presentation</vt:lpstr>
      <vt:lpstr>PowerPoint Presentation</vt:lpstr>
      <vt:lpstr>PowerPoint Presentation</vt:lpstr>
      <vt:lpstr>PowerPoint Presentation</vt:lpstr>
      <vt:lpstr>Hardware transactional memory support in Intel Haswell architecture *</vt:lpstr>
      <vt:lpstr>GCC Support</vt:lpstr>
      <vt:lpstr>TSX does not guarantee progress</vt:lpstr>
      <vt:lpstr>TSX Performance</vt:lpstr>
      <vt:lpstr>Summary: transactional memory</vt:lpstr>
    </vt:vector>
  </TitlesOfParts>
  <LinksUpToDate>false</LinksUpToDate>
  <SharedDoc>false</SharedDoc>
  <HyperlinksChanged>false</HyperlinksChanged>
  <AppVersion>16.0011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Transactional Memory</dc:title>
  <dc:creator>Brian Railing</dc:creator>
  <cp:lastModifiedBy>Randal Bryant</cp:lastModifiedBy>
  <cp:revision>53</cp:revision>
  <dcterms:modified xsi:type="dcterms:W3CDTF">2018-03-23T16:00:14Z</dcterms:modified>
</cp:coreProperties>
</file>