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94" r:id="rId34"/>
    <p:sldId id="289" r:id="rId35"/>
    <p:sldId id="293" r:id="rId36"/>
    <p:sldId id="291" r:id="rId37"/>
    <p:sldId id="292" r:id="rId38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621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0473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rgbClr val="00473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0473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0473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7649"/>
            <a:ext cx="10058399" cy="56586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27245" y="1471675"/>
            <a:ext cx="7803909" cy="50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00473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7081" y="2355594"/>
            <a:ext cx="8604236" cy="3635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rgbClr val="00473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1113" y="6572960"/>
            <a:ext cx="826135" cy="141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557508" y="6383797"/>
            <a:ext cx="207009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15365" y="5246622"/>
            <a:ext cx="134937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0" dirty="0">
                <a:solidFill>
                  <a:srgbClr val="FFFFFF"/>
                </a:solidFill>
                <a:latin typeface="Trebuchet MS"/>
                <a:cs typeface="Trebuchet MS"/>
              </a:rPr>
              <a:t>August </a:t>
            </a:r>
            <a:r>
              <a:rPr sz="1450" dirty="0">
                <a:solidFill>
                  <a:srgbClr val="FFFFFF"/>
                </a:solidFill>
                <a:latin typeface="Trebuchet MS"/>
                <a:cs typeface="Trebuchet MS"/>
              </a:rPr>
              <a:t>23,</a:t>
            </a:r>
            <a:r>
              <a:rPr sz="145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50" dirty="0">
                <a:solidFill>
                  <a:srgbClr val="FFFFFF"/>
                </a:solidFill>
                <a:latin typeface="Trebuchet MS"/>
                <a:cs typeface="Trebuchet MS"/>
              </a:rPr>
              <a:t>2011</a:t>
            </a:r>
            <a:endParaRPr sz="14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1569" y="4500112"/>
            <a:ext cx="6850380" cy="995044"/>
          </a:xfrm>
          <a:prstGeom prst="rect">
            <a:avLst/>
          </a:prstGeom>
        </p:spPr>
        <p:txBody>
          <a:bodyPr vert="horz" wrap="square" lIns="0" tIns="1682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3450" spc="75" dirty="0">
                <a:solidFill>
                  <a:srgbClr val="B8FF3B"/>
                </a:solidFill>
                <a:latin typeface="Trebuchet MS"/>
                <a:cs typeface="Trebuchet MS"/>
              </a:rPr>
              <a:t>Identifying </a:t>
            </a:r>
            <a:r>
              <a:rPr sz="3450" spc="80" dirty="0">
                <a:solidFill>
                  <a:srgbClr val="B8FF3B"/>
                </a:solidFill>
                <a:latin typeface="Trebuchet MS"/>
                <a:cs typeface="Trebuchet MS"/>
              </a:rPr>
              <a:t>Performance</a:t>
            </a:r>
            <a:r>
              <a:rPr sz="3450" spc="-10" dirty="0">
                <a:solidFill>
                  <a:srgbClr val="B8FF3B"/>
                </a:solidFill>
                <a:latin typeface="Trebuchet MS"/>
                <a:cs typeface="Trebuchet MS"/>
              </a:rPr>
              <a:t> </a:t>
            </a:r>
            <a:r>
              <a:rPr sz="3450" spc="90" dirty="0">
                <a:solidFill>
                  <a:srgbClr val="B8FF3B"/>
                </a:solidFill>
                <a:latin typeface="Trebuchet MS"/>
                <a:cs typeface="Trebuchet MS"/>
              </a:rPr>
              <a:t>Limiters</a:t>
            </a:r>
            <a:endParaRPr sz="34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450" spc="-10" dirty="0">
                <a:solidFill>
                  <a:srgbClr val="FFFFFF"/>
                </a:solidFill>
                <a:latin typeface="Trebuchet MS"/>
                <a:cs typeface="Trebuchet MS"/>
              </a:rPr>
              <a:t>Paulius </a:t>
            </a:r>
            <a:r>
              <a:rPr sz="1450" dirty="0">
                <a:solidFill>
                  <a:srgbClr val="FFFFFF"/>
                </a:solidFill>
                <a:latin typeface="Trebuchet MS"/>
                <a:cs typeface="Trebuchet MS"/>
              </a:rPr>
              <a:t>Micikevicius|</a:t>
            </a:r>
            <a:r>
              <a:rPr sz="145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50" spc="0" dirty="0">
                <a:solidFill>
                  <a:srgbClr val="FFFFFF"/>
                </a:solidFill>
                <a:latin typeface="Trebuchet MS"/>
                <a:cs typeface="Trebuchet MS"/>
              </a:rPr>
              <a:t>NVIDIA</a:t>
            </a:r>
            <a:endParaRPr sz="1450">
              <a:latin typeface="Trebuchet MS"/>
              <a:cs typeface="Trebuchet M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1EE4A6-C138-44E6-BED8-CC11D5A16146}"/>
              </a:ext>
            </a:extLst>
          </p:cNvPr>
          <p:cNvSpPr txBox="1"/>
          <p:nvPr/>
        </p:nvSpPr>
        <p:spPr>
          <a:xfrm flipH="1">
            <a:off x="152400" y="5943600"/>
            <a:ext cx="6736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“Re-presented” </a:t>
            </a:r>
            <a:r>
              <a:rPr lang="en-US" dirty="0"/>
              <a:t>by Gregory Kesden, 15-418, Spring 2018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3908425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75" dirty="0"/>
              <a:t>Notes </a:t>
            </a:r>
            <a:r>
              <a:rPr spc="114" dirty="0"/>
              <a:t>on </a:t>
            </a:r>
            <a:r>
              <a:rPr spc="80" dirty="0"/>
              <a:t>the</a:t>
            </a:r>
            <a:r>
              <a:rPr spc="-265" dirty="0"/>
              <a:t> </a:t>
            </a:r>
            <a:r>
              <a:rPr spc="75" dirty="0"/>
              <a:t>Profiler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7245" y="2285113"/>
            <a:ext cx="8466455" cy="342392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Most</a:t>
            </a:r>
            <a:r>
              <a:rPr sz="1800" spc="-1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counters</a:t>
            </a:r>
            <a:r>
              <a:rPr sz="1800" spc="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are</a:t>
            </a:r>
            <a:r>
              <a:rPr sz="1800" spc="-1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reported</a:t>
            </a:r>
            <a:r>
              <a:rPr sz="180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65" dirty="0">
                <a:solidFill>
                  <a:srgbClr val="004730"/>
                </a:solidFill>
                <a:latin typeface="Trebuchet MS"/>
                <a:cs typeface="Trebuchet MS"/>
              </a:rPr>
              <a:t>per</a:t>
            </a:r>
            <a:r>
              <a:rPr sz="1800" spc="-1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Streaming</a:t>
            </a:r>
            <a:r>
              <a:rPr sz="1800" spc="-1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Multiprocessor</a:t>
            </a:r>
            <a:r>
              <a:rPr sz="1800" spc="-2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35" dirty="0">
                <a:solidFill>
                  <a:srgbClr val="004730"/>
                </a:solidFill>
                <a:latin typeface="Trebuchet MS"/>
                <a:cs typeface="Trebuchet MS"/>
              </a:rPr>
              <a:t>(SM)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9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Not entire</a:t>
            </a:r>
            <a:r>
              <a:rPr sz="1650" spc="-2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GPU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Exceptions: </a:t>
            </a:r>
            <a:r>
              <a:rPr sz="1650" dirty="0">
                <a:latin typeface="Trebuchet MS"/>
                <a:cs typeface="Trebuchet MS"/>
              </a:rPr>
              <a:t>L2 </a:t>
            </a:r>
            <a:r>
              <a:rPr sz="1650" spc="-5" dirty="0">
                <a:latin typeface="Trebuchet MS"/>
                <a:cs typeface="Trebuchet MS"/>
              </a:rPr>
              <a:t>and </a:t>
            </a:r>
            <a:r>
              <a:rPr sz="1650" dirty="0">
                <a:latin typeface="Trebuchet MS"/>
                <a:cs typeface="Trebuchet MS"/>
              </a:rPr>
              <a:t>DRAM</a:t>
            </a:r>
            <a:r>
              <a:rPr sz="1650" spc="-7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counters</a:t>
            </a:r>
            <a:endParaRPr sz="16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100" dirty="0">
                <a:solidFill>
                  <a:srgbClr val="004730"/>
                </a:solidFill>
                <a:latin typeface="Trebuchet MS"/>
                <a:cs typeface="Trebuchet MS"/>
              </a:rPr>
              <a:t>A</a:t>
            </a:r>
            <a:r>
              <a:rPr sz="1800" spc="-10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40" dirty="0">
                <a:solidFill>
                  <a:srgbClr val="004730"/>
                </a:solidFill>
                <a:latin typeface="Trebuchet MS"/>
                <a:cs typeface="Trebuchet MS"/>
              </a:rPr>
              <a:t>single</a:t>
            </a:r>
            <a:r>
              <a:rPr sz="1800" spc="-1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85" dirty="0">
                <a:solidFill>
                  <a:srgbClr val="004730"/>
                </a:solidFill>
                <a:latin typeface="Trebuchet MS"/>
                <a:cs typeface="Trebuchet MS"/>
              </a:rPr>
              <a:t>run</a:t>
            </a:r>
            <a:r>
              <a:rPr sz="1800" spc="-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can</a:t>
            </a:r>
            <a:r>
              <a:rPr sz="1800" spc="-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30" dirty="0">
                <a:solidFill>
                  <a:srgbClr val="004730"/>
                </a:solidFill>
                <a:latin typeface="Trebuchet MS"/>
                <a:cs typeface="Trebuchet MS"/>
              </a:rPr>
              <a:t>collect</a:t>
            </a:r>
            <a:r>
              <a:rPr sz="1800" spc="-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25" dirty="0">
                <a:solidFill>
                  <a:srgbClr val="004730"/>
                </a:solidFill>
                <a:latin typeface="Trebuchet MS"/>
                <a:cs typeface="Trebuchet MS"/>
              </a:rPr>
              <a:t>a</a:t>
            </a:r>
            <a:r>
              <a:rPr sz="1800" spc="-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few</a:t>
            </a:r>
            <a:r>
              <a:rPr sz="1800" spc="-1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counters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5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Multiple </a:t>
            </a:r>
            <a:r>
              <a:rPr sz="1650" spc="-5" dirty="0">
                <a:latin typeface="Trebuchet MS"/>
                <a:cs typeface="Trebuchet MS"/>
              </a:rPr>
              <a:t>runs </a:t>
            </a:r>
            <a:r>
              <a:rPr sz="1650" dirty="0">
                <a:latin typeface="Trebuchet MS"/>
                <a:cs typeface="Trebuchet MS"/>
              </a:rPr>
              <a:t>are </a:t>
            </a:r>
            <a:r>
              <a:rPr sz="1650" spc="-5" dirty="0">
                <a:latin typeface="Trebuchet MS"/>
                <a:cs typeface="Trebuchet MS"/>
              </a:rPr>
              <a:t>needed when profiling </a:t>
            </a:r>
            <a:r>
              <a:rPr sz="1650" dirty="0">
                <a:latin typeface="Trebuchet MS"/>
                <a:cs typeface="Trebuchet MS"/>
              </a:rPr>
              <a:t>more</a:t>
            </a:r>
            <a:r>
              <a:rPr sz="1650" spc="-10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counters</a:t>
            </a:r>
            <a:endParaRPr sz="16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10" dirty="0">
                <a:latin typeface="Trebuchet MS"/>
                <a:cs typeface="Trebuchet MS"/>
              </a:rPr>
              <a:t>Done </a:t>
            </a:r>
            <a:r>
              <a:rPr sz="1350" spc="5" dirty="0">
                <a:latin typeface="Trebuchet MS"/>
                <a:cs typeface="Trebuchet MS"/>
              </a:rPr>
              <a:t>automatically by the </a:t>
            </a:r>
            <a:r>
              <a:rPr sz="1350" spc="0" dirty="0">
                <a:latin typeface="Trebuchet MS"/>
                <a:cs typeface="Trebuchet MS"/>
              </a:rPr>
              <a:t>Visual</a:t>
            </a:r>
            <a:r>
              <a:rPr sz="1350" spc="-140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Profiler</a:t>
            </a:r>
            <a:endParaRPr sz="13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Have to be </a:t>
            </a:r>
            <a:r>
              <a:rPr sz="1350" spc="10" dirty="0">
                <a:latin typeface="Trebuchet MS"/>
                <a:cs typeface="Trebuchet MS"/>
              </a:rPr>
              <a:t>done </a:t>
            </a:r>
            <a:r>
              <a:rPr sz="1350" spc="5" dirty="0">
                <a:latin typeface="Trebuchet MS"/>
                <a:cs typeface="Trebuchet MS"/>
              </a:rPr>
              <a:t>manually using command-line</a:t>
            </a:r>
            <a:r>
              <a:rPr sz="1350" spc="-13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profiler</a:t>
            </a:r>
            <a:endParaRPr sz="13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Counter</a:t>
            </a:r>
            <a:r>
              <a:rPr sz="1800" spc="-1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values</a:t>
            </a:r>
            <a:r>
              <a:rPr sz="1800" spc="-1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may</a:t>
            </a:r>
            <a:r>
              <a:rPr sz="180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not</a:t>
            </a:r>
            <a:r>
              <a:rPr sz="180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be</a:t>
            </a:r>
            <a:r>
              <a:rPr sz="1800" spc="-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exactly</a:t>
            </a:r>
            <a:r>
              <a:rPr sz="1800" spc="-1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the</a:t>
            </a:r>
            <a:r>
              <a:rPr sz="1800" spc="-1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same</a:t>
            </a:r>
            <a:r>
              <a:rPr sz="1800" spc="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for</a:t>
            </a:r>
            <a:r>
              <a:rPr sz="1800" spc="-1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repeated</a:t>
            </a:r>
            <a:r>
              <a:rPr sz="1800" spc="-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75" dirty="0">
                <a:solidFill>
                  <a:srgbClr val="004730"/>
                </a:solidFill>
                <a:latin typeface="Trebuchet MS"/>
                <a:cs typeface="Trebuchet MS"/>
              </a:rPr>
              <a:t>runs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9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Threadblocks </a:t>
            </a:r>
            <a:r>
              <a:rPr sz="1650" spc="-5" dirty="0">
                <a:latin typeface="Trebuchet MS"/>
                <a:cs typeface="Trebuchet MS"/>
              </a:rPr>
              <a:t>and </a:t>
            </a:r>
            <a:r>
              <a:rPr sz="1650" dirty="0">
                <a:latin typeface="Trebuchet MS"/>
                <a:cs typeface="Trebuchet MS"/>
              </a:rPr>
              <a:t>warps are </a:t>
            </a:r>
            <a:r>
              <a:rPr sz="1650" spc="-5" dirty="0">
                <a:latin typeface="Trebuchet MS"/>
                <a:cs typeface="Trebuchet MS"/>
              </a:rPr>
              <a:t>scheduled </a:t>
            </a:r>
            <a:r>
              <a:rPr sz="1650" dirty="0">
                <a:latin typeface="Trebuchet MS"/>
                <a:cs typeface="Trebuchet MS"/>
              </a:rPr>
              <a:t>at</a:t>
            </a:r>
            <a:r>
              <a:rPr sz="1650" spc="-145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run-time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So, </a:t>
            </a:r>
            <a:r>
              <a:rPr sz="1650" dirty="0">
                <a:latin typeface="Trebuchet MS"/>
                <a:cs typeface="Trebuchet MS"/>
              </a:rPr>
              <a:t>“two </a:t>
            </a:r>
            <a:r>
              <a:rPr sz="1650" spc="-5" dirty="0">
                <a:latin typeface="Trebuchet MS"/>
                <a:cs typeface="Trebuchet MS"/>
              </a:rPr>
              <a:t>counters being </a:t>
            </a:r>
            <a:r>
              <a:rPr sz="1650" dirty="0">
                <a:latin typeface="Trebuchet MS"/>
                <a:cs typeface="Trebuchet MS"/>
              </a:rPr>
              <a:t>equal” </a:t>
            </a:r>
            <a:r>
              <a:rPr sz="1650" spc="-5" dirty="0">
                <a:latin typeface="Trebuchet MS"/>
                <a:cs typeface="Trebuchet MS"/>
              </a:rPr>
              <a:t>usually </a:t>
            </a:r>
            <a:r>
              <a:rPr sz="1650" dirty="0">
                <a:latin typeface="Trebuchet MS"/>
                <a:cs typeface="Trebuchet MS"/>
              </a:rPr>
              <a:t>means “two </a:t>
            </a:r>
            <a:r>
              <a:rPr sz="1650" spc="-5" dirty="0">
                <a:latin typeface="Trebuchet MS"/>
                <a:cs typeface="Trebuchet MS"/>
              </a:rPr>
              <a:t>counters within </a:t>
            </a:r>
            <a:r>
              <a:rPr sz="1650" dirty="0">
                <a:latin typeface="Trebuchet MS"/>
                <a:cs typeface="Trebuchet MS"/>
              </a:rPr>
              <a:t>a small</a:t>
            </a:r>
            <a:r>
              <a:rPr sz="1650" spc="-8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delta”</a:t>
            </a:r>
            <a:endParaRPr sz="16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15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Refer </a:t>
            </a:r>
            <a:r>
              <a:rPr sz="1800" spc="35" dirty="0">
                <a:solidFill>
                  <a:srgbClr val="004730"/>
                </a:solidFill>
                <a:latin typeface="Trebuchet MS"/>
                <a:cs typeface="Trebuchet MS"/>
              </a:rPr>
              <a:t>to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the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profiler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documentation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for </a:t>
            </a:r>
            <a:r>
              <a:rPr sz="1800" spc="75" dirty="0">
                <a:solidFill>
                  <a:srgbClr val="004730"/>
                </a:solidFill>
                <a:latin typeface="Trebuchet MS"/>
                <a:cs typeface="Trebuchet MS"/>
              </a:rPr>
              <a:t>more</a:t>
            </a:r>
            <a:r>
              <a:rPr sz="1800" spc="-37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information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9521" y="1471675"/>
            <a:ext cx="6575425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80" dirty="0"/>
              <a:t>Analysis with </a:t>
            </a:r>
            <a:r>
              <a:rPr spc="65" dirty="0"/>
              <a:t>Modified </a:t>
            </a:r>
            <a:r>
              <a:rPr spc="100" dirty="0"/>
              <a:t>Source</a:t>
            </a:r>
            <a:r>
              <a:rPr spc="-350" dirty="0"/>
              <a:t> </a:t>
            </a:r>
            <a:r>
              <a:rPr spc="75" dirty="0"/>
              <a:t>Code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7245" y="2276530"/>
            <a:ext cx="8457565" cy="356298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224790" algn="l"/>
              </a:tabLst>
            </a:pPr>
            <a:r>
              <a:rPr sz="2300" spc="25" dirty="0">
                <a:solidFill>
                  <a:srgbClr val="004730"/>
                </a:solidFill>
                <a:latin typeface="Trebuchet MS"/>
                <a:cs typeface="Trebuchet MS"/>
              </a:rPr>
              <a:t>Time </a:t>
            </a:r>
            <a:r>
              <a:rPr sz="2300" spc="50" dirty="0">
                <a:solidFill>
                  <a:srgbClr val="004730"/>
                </a:solidFill>
                <a:latin typeface="Trebuchet MS"/>
                <a:cs typeface="Trebuchet MS"/>
              </a:rPr>
              <a:t>memory-only and </a:t>
            </a:r>
            <a:r>
              <a:rPr sz="2300" spc="35" dirty="0">
                <a:solidFill>
                  <a:srgbClr val="004730"/>
                </a:solidFill>
                <a:latin typeface="Trebuchet MS"/>
                <a:cs typeface="Trebuchet MS"/>
              </a:rPr>
              <a:t>math-only </a:t>
            </a:r>
            <a:r>
              <a:rPr sz="2300" spc="55" dirty="0">
                <a:solidFill>
                  <a:srgbClr val="004730"/>
                </a:solidFill>
                <a:latin typeface="Trebuchet MS"/>
                <a:cs typeface="Trebuchet MS"/>
              </a:rPr>
              <a:t>versions </a:t>
            </a:r>
            <a:r>
              <a:rPr sz="2300" spc="25" dirty="0">
                <a:solidFill>
                  <a:srgbClr val="004730"/>
                </a:solidFill>
                <a:latin typeface="Trebuchet MS"/>
                <a:cs typeface="Trebuchet MS"/>
              </a:rPr>
              <a:t>of </a:t>
            </a:r>
            <a:r>
              <a:rPr sz="2300" spc="50" dirty="0">
                <a:solidFill>
                  <a:srgbClr val="004730"/>
                </a:solidFill>
                <a:latin typeface="Trebuchet MS"/>
                <a:cs typeface="Trebuchet MS"/>
              </a:rPr>
              <a:t>the</a:t>
            </a:r>
            <a:r>
              <a:rPr sz="2300" spc="-3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300" spc="60" dirty="0">
                <a:solidFill>
                  <a:srgbClr val="004730"/>
                </a:solidFill>
                <a:latin typeface="Trebuchet MS"/>
                <a:cs typeface="Trebuchet MS"/>
              </a:rPr>
              <a:t>kernel</a:t>
            </a:r>
            <a:endParaRPr sz="2300">
              <a:latin typeface="Trebuchet MS"/>
              <a:cs typeface="Trebuchet MS"/>
            </a:endParaRPr>
          </a:p>
          <a:p>
            <a:pPr marL="693420" marR="361950" lvl="1" indent="-261620">
              <a:lnSpc>
                <a:spcPts val="1930"/>
              </a:lnSpc>
              <a:spcBef>
                <a:spcPts val="830"/>
              </a:spcBef>
              <a:buFont typeface="Arial"/>
              <a:buChar char="–"/>
              <a:tabLst>
                <a:tab pos="694055" algn="l"/>
              </a:tabLst>
            </a:pPr>
            <a:r>
              <a:rPr sz="2000" spc="0" dirty="0">
                <a:latin typeface="Trebuchet MS"/>
                <a:cs typeface="Trebuchet MS"/>
              </a:rPr>
              <a:t>Easier </a:t>
            </a:r>
            <a:r>
              <a:rPr sz="2000" dirty="0">
                <a:latin typeface="Trebuchet MS"/>
                <a:cs typeface="Trebuchet MS"/>
              </a:rPr>
              <a:t>for </a:t>
            </a:r>
            <a:r>
              <a:rPr sz="2000" spc="0" dirty="0">
                <a:latin typeface="Trebuchet MS"/>
                <a:cs typeface="Trebuchet MS"/>
              </a:rPr>
              <a:t>codes that don’t have data-dependent control-flow </a:t>
            </a:r>
            <a:r>
              <a:rPr sz="2000" dirty="0">
                <a:latin typeface="Trebuchet MS"/>
                <a:cs typeface="Trebuchet MS"/>
              </a:rPr>
              <a:t>or  </a:t>
            </a:r>
            <a:r>
              <a:rPr sz="2000" spc="0" dirty="0">
                <a:latin typeface="Trebuchet MS"/>
                <a:cs typeface="Trebuchet MS"/>
              </a:rPr>
              <a:t>addressing</a:t>
            </a:r>
            <a:endParaRPr sz="20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375"/>
              </a:spcBef>
              <a:buFont typeface="Arial"/>
              <a:buChar char="–"/>
              <a:tabLst>
                <a:tab pos="694055" algn="l"/>
              </a:tabLst>
            </a:pPr>
            <a:r>
              <a:rPr sz="2000" spc="0" dirty="0">
                <a:latin typeface="Trebuchet MS"/>
                <a:cs typeface="Trebuchet MS"/>
              </a:rPr>
              <a:t>Gives you </a:t>
            </a:r>
            <a:r>
              <a:rPr sz="2000" dirty="0">
                <a:latin typeface="Trebuchet MS"/>
                <a:cs typeface="Trebuchet MS"/>
              </a:rPr>
              <a:t>good </a:t>
            </a:r>
            <a:r>
              <a:rPr sz="2000" spc="0" dirty="0">
                <a:latin typeface="Trebuchet MS"/>
                <a:cs typeface="Trebuchet MS"/>
              </a:rPr>
              <a:t>estimates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for:</a:t>
            </a:r>
            <a:endParaRPr sz="200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700" dirty="0">
                <a:latin typeface="Trebuchet MS"/>
                <a:cs typeface="Trebuchet MS"/>
              </a:rPr>
              <a:t>Time </a:t>
            </a:r>
            <a:r>
              <a:rPr sz="1700" spc="10" dirty="0">
                <a:latin typeface="Trebuchet MS"/>
                <a:cs typeface="Trebuchet MS"/>
              </a:rPr>
              <a:t>spent accessing</a:t>
            </a:r>
            <a:r>
              <a:rPr sz="1700" spc="35" dirty="0">
                <a:latin typeface="Trebuchet MS"/>
                <a:cs typeface="Trebuchet MS"/>
              </a:rPr>
              <a:t> </a:t>
            </a:r>
            <a:r>
              <a:rPr sz="1700" spc="15" dirty="0">
                <a:latin typeface="Trebuchet MS"/>
                <a:cs typeface="Trebuchet MS"/>
              </a:rPr>
              <a:t>memory</a:t>
            </a:r>
            <a:endParaRPr sz="170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455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700" dirty="0">
                <a:latin typeface="Trebuchet MS"/>
                <a:cs typeface="Trebuchet MS"/>
              </a:rPr>
              <a:t>Time </a:t>
            </a:r>
            <a:r>
              <a:rPr sz="1700" spc="10" dirty="0">
                <a:latin typeface="Trebuchet MS"/>
                <a:cs typeface="Trebuchet MS"/>
              </a:rPr>
              <a:t>spent </a:t>
            </a:r>
            <a:r>
              <a:rPr sz="1700" spc="5" dirty="0">
                <a:latin typeface="Trebuchet MS"/>
                <a:cs typeface="Trebuchet MS"/>
              </a:rPr>
              <a:t>in </a:t>
            </a:r>
            <a:r>
              <a:rPr sz="1700" spc="10" dirty="0">
                <a:latin typeface="Trebuchet MS"/>
                <a:cs typeface="Trebuchet MS"/>
              </a:rPr>
              <a:t>executing</a:t>
            </a:r>
            <a:r>
              <a:rPr sz="1700" spc="35" dirty="0">
                <a:latin typeface="Trebuchet MS"/>
                <a:cs typeface="Trebuchet MS"/>
              </a:rPr>
              <a:t> </a:t>
            </a:r>
            <a:r>
              <a:rPr sz="1700" spc="5" dirty="0">
                <a:latin typeface="Trebuchet MS"/>
                <a:cs typeface="Trebuchet MS"/>
              </a:rPr>
              <a:t>instructions</a:t>
            </a:r>
            <a:endParaRPr sz="170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1430"/>
              </a:spcBef>
              <a:buFont typeface="Arial"/>
              <a:buChar char="•"/>
              <a:tabLst>
                <a:tab pos="224790" algn="l"/>
              </a:tabLst>
            </a:pPr>
            <a:r>
              <a:rPr sz="2300" spc="35" dirty="0">
                <a:solidFill>
                  <a:srgbClr val="004730"/>
                </a:solidFill>
                <a:latin typeface="Trebuchet MS"/>
                <a:cs typeface="Trebuchet MS"/>
              </a:rPr>
              <a:t>Comparing </a:t>
            </a:r>
            <a:r>
              <a:rPr sz="2300" spc="50" dirty="0">
                <a:solidFill>
                  <a:srgbClr val="004730"/>
                </a:solidFill>
                <a:latin typeface="Trebuchet MS"/>
                <a:cs typeface="Trebuchet MS"/>
              </a:rPr>
              <a:t>the </a:t>
            </a:r>
            <a:r>
              <a:rPr sz="2300" spc="30" dirty="0">
                <a:solidFill>
                  <a:srgbClr val="004730"/>
                </a:solidFill>
                <a:latin typeface="Trebuchet MS"/>
                <a:cs typeface="Trebuchet MS"/>
              </a:rPr>
              <a:t>times </a:t>
            </a:r>
            <a:r>
              <a:rPr sz="2300" spc="40" dirty="0">
                <a:solidFill>
                  <a:srgbClr val="004730"/>
                </a:solidFill>
                <a:latin typeface="Trebuchet MS"/>
                <a:cs typeface="Trebuchet MS"/>
              </a:rPr>
              <a:t>for </a:t>
            </a:r>
            <a:r>
              <a:rPr sz="2300" spc="30" dirty="0">
                <a:solidFill>
                  <a:srgbClr val="004730"/>
                </a:solidFill>
                <a:latin typeface="Trebuchet MS"/>
                <a:cs typeface="Trebuchet MS"/>
              </a:rPr>
              <a:t>modified</a:t>
            </a:r>
            <a:r>
              <a:rPr sz="2300" spc="-2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300" spc="55" dirty="0">
                <a:solidFill>
                  <a:srgbClr val="004730"/>
                </a:solidFill>
                <a:latin typeface="Trebuchet MS"/>
                <a:cs typeface="Trebuchet MS"/>
              </a:rPr>
              <a:t>kernels</a:t>
            </a:r>
            <a:endParaRPr sz="23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370"/>
              </a:spcBef>
              <a:buFont typeface="Arial"/>
              <a:buChar char="–"/>
              <a:tabLst>
                <a:tab pos="694055" algn="l"/>
              </a:tabLst>
            </a:pPr>
            <a:r>
              <a:rPr sz="2000" spc="0" dirty="0">
                <a:latin typeface="Trebuchet MS"/>
                <a:cs typeface="Trebuchet MS"/>
              </a:rPr>
              <a:t>Helps decide whether the kernel is mem </a:t>
            </a:r>
            <a:r>
              <a:rPr sz="2000" dirty="0">
                <a:latin typeface="Trebuchet MS"/>
                <a:cs typeface="Trebuchet MS"/>
              </a:rPr>
              <a:t>or </a:t>
            </a:r>
            <a:r>
              <a:rPr sz="2000" spc="0" dirty="0">
                <a:latin typeface="Trebuchet MS"/>
                <a:cs typeface="Trebuchet MS"/>
              </a:rPr>
              <a:t>math</a:t>
            </a:r>
            <a:r>
              <a:rPr sz="2000" spc="-100" dirty="0">
                <a:latin typeface="Trebuchet MS"/>
                <a:cs typeface="Trebuchet MS"/>
              </a:rPr>
              <a:t> </a:t>
            </a:r>
            <a:r>
              <a:rPr sz="2000" spc="0" dirty="0">
                <a:latin typeface="Trebuchet MS"/>
                <a:cs typeface="Trebuchet MS"/>
              </a:rPr>
              <a:t>bound</a:t>
            </a:r>
            <a:endParaRPr sz="20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360"/>
              </a:spcBef>
              <a:buFont typeface="Arial"/>
              <a:buChar char="–"/>
              <a:tabLst>
                <a:tab pos="694055" algn="l"/>
              </a:tabLst>
            </a:pPr>
            <a:r>
              <a:rPr sz="2000" spc="0" dirty="0">
                <a:latin typeface="Trebuchet MS"/>
                <a:cs typeface="Trebuchet MS"/>
              </a:rPr>
              <a:t>Shows how well </a:t>
            </a:r>
            <a:r>
              <a:rPr sz="2000" dirty="0">
                <a:latin typeface="Trebuchet MS"/>
                <a:cs typeface="Trebuchet MS"/>
              </a:rPr>
              <a:t>memory </a:t>
            </a:r>
            <a:r>
              <a:rPr sz="2000" spc="0" dirty="0">
                <a:latin typeface="Trebuchet MS"/>
                <a:cs typeface="Trebuchet MS"/>
              </a:rPr>
              <a:t>operations </a:t>
            </a:r>
            <a:r>
              <a:rPr sz="2000" dirty="0">
                <a:latin typeface="Trebuchet MS"/>
                <a:cs typeface="Trebuchet MS"/>
              </a:rPr>
              <a:t>are </a:t>
            </a:r>
            <a:r>
              <a:rPr sz="2000" spc="0" dirty="0">
                <a:latin typeface="Trebuchet MS"/>
                <a:cs typeface="Trebuchet MS"/>
              </a:rPr>
              <a:t>overlapped with</a:t>
            </a:r>
            <a:r>
              <a:rPr sz="2000" spc="-75" dirty="0">
                <a:latin typeface="Trebuchet MS"/>
                <a:cs typeface="Trebuchet MS"/>
              </a:rPr>
              <a:t> </a:t>
            </a:r>
            <a:r>
              <a:rPr sz="2000" spc="0" dirty="0">
                <a:latin typeface="Trebuchet MS"/>
                <a:cs typeface="Trebuchet MS"/>
              </a:rPr>
              <a:t>arithmetic</a:t>
            </a:r>
            <a:endParaRPr sz="200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455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700" spc="15" dirty="0">
                <a:latin typeface="Trebuchet MS"/>
                <a:cs typeface="Trebuchet MS"/>
              </a:rPr>
              <a:t>Compare </a:t>
            </a:r>
            <a:r>
              <a:rPr sz="1700" spc="5" dirty="0">
                <a:latin typeface="Trebuchet MS"/>
                <a:cs typeface="Trebuchet MS"/>
              </a:rPr>
              <a:t>the </a:t>
            </a:r>
            <a:r>
              <a:rPr sz="1700" spc="15" dirty="0">
                <a:latin typeface="Trebuchet MS"/>
                <a:cs typeface="Trebuchet MS"/>
              </a:rPr>
              <a:t>sum </a:t>
            </a:r>
            <a:r>
              <a:rPr sz="1700" spc="10" dirty="0">
                <a:latin typeface="Trebuchet MS"/>
                <a:cs typeface="Trebuchet MS"/>
              </a:rPr>
              <a:t>of mem-only and math-only </a:t>
            </a:r>
            <a:r>
              <a:rPr sz="1700" spc="5" dirty="0">
                <a:latin typeface="Trebuchet MS"/>
                <a:cs typeface="Trebuchet MS"/>
              </a:rPr>
              <a:t>times to full-kernel</a:t>
            </a:r>
            <a:r>
              <a:rPr sz="1700" spc="185" dirty="0">
                <a:latin typeface="Trebuchet MS"/>
                <a:cs typeface="Trebuchet MS"/>
              </a:rPr>
              <a:t> </a:t>
            </a:r>
            <a:r>
              <a:rPr sz="1700" spc="10" dirty="0">
                <a:latin typeface="Trebuchet MS"/>
                <a:cs typeface="Trebuchet MS"/>
              </a:rPr>
              <a:t>time</a:t>
            </a:r>
            <a:endParaRPr sz="17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4586605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Some </a:t>
            </a:r>
            <a:r>
              <a:rPr spc="80" dirty="0"/>
              <a:t>Example</a:t>
            </a:r>
            <a:r>
              <a:rPr spc="-170" dirty="0"/>
              <a:t> </a:t>
            </a:r>
            <a:r>
              <a:rPr spc="80" dirty="0"/>
              <a:t>Scenarios</a:t>
            </a:r>
          </a:p>
        </p:txBody>
      </p:sp>
      <p:sp>
        <p:nvSpPr>
          <p:cNvPr id="3" name="object 3"/>
          <p:cNvSpPr/>
          <p:nvPr/>
        </p:nvSpPr>
        <p:spPr>
          <a:xfrm>
            <a:off x="911345" y="2887980"/>
            <a:ext cx="285115" cy="1414780"/>
          </a:xfrm>
          <a:custGeom>
            <a:avLst/>
            <a:gdLst/>
            <a:ahLst/>
            <a:cxnLst/>
            <a:rect l="l" t="t" r="r" b="b"/>
            <a:pathLst>
              <a:path w="285115" h="1414779">
                <a:moveTo>
                  <a:pt x="0" y="0"/>
                </a:moveTo>
                <a:lnTo>
                  <a:pt x="0" y="1414272"/>
                </a:lnTo>
                <a:lnTo>
                  <a:pt x="284988" y="1414272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598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6773" y="2883408"/>
            <a:ext cx="294640" cy="1423670"/>
          </a:xfrm>
          <a:custGeom>
            <a:avLst/>
            <a:gdLst/>
            <a:ahLst/>
            <a:cxnLst/>
            <a:rect l="l" t="t" r="r" b="b"/>
            <a:pathLst>
              <a:path w="294640" h="1423670">
                <a:moveTo>
                  <a:pt x="294132" y="1420368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1420368"/>
                </a:lnTo>
                <a:lnTo>
                  <a:pt x="3048" y="1423416"/>
                </a:lnTo>
                <a:lnTo>
                  <a:pt x="4572" y="1423416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1423416"/>
                </a:lnTo>
                <a:lnTo>
                  <a:pt x="291084" y="1423416"/>
                </a:lnTo>
                <a:lnTo>
                  <a:pt x="294132" y="1420368"/>
                </a:lnTo>
                <a:close/>
              </a:path>
              <a:path w="294640" h="142367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4640" h="1423670">
                <a:moveTo>
                  <a:pt x="9144" y="1414272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1414272"/>
                </a:lnTo>
                <a:lnTo>
                  <a:pt x="9144" y="1414272"/>
                </a:lnTo>
                <a:close/>
              </a:path>
              <a:path w="294640" h="1423670">
                <a:moveTo>
                  <a:pt x="289560" y="1414272"/>
                </a:moveTo>
                <a:lnTo>
                  <a:pt x="4572" y="1414272"/>
                </a:lnTo>
                <a:lnTo>
                  <a:pt x="9144" y="1418844"/>
                </a:lnTo>
                <a:lnTo>
                  <a:pt x="9144" y="1423416"/>
                </a:lnTo>
                <a:lnTo>
                  <a:pt x="284988" y="1423416"/>
                </a:lnTo>
                <a:lnTo>
                  <a:pt x="284988" y="1418844"/>
                </a:lnTo>
                <a:lnTo>
                  <a:pt x="289560" y="1414272"/>
                </a:lnTo>
                <a:close/>
              </a:path>
              <a:path w="294640" h="1423670">
                <a:moveTo>
                  <a:pt x="9144" y="1423416"/>
                </a:moveTo>
                <a:lnTo>
                  <a:pt x="9144" y="1418844"/>
                </a:lnTo>
                <a:lnTo>
                  <a:pt x="4572" y="1414272"/>
                </a:lnTo>
                <a:lnTo>
                  <a:pt x="4572" y="1423416"/>
                </a:lnTo>
                <a:lnTo>
                  <a:pt x="9144" y="1423416"/>
                </a:lnTo>
                <a:close/>
              </a:path>
              <a:path w="294640" h="1423670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4640" h="1423670">
                <a:moveTo>
                  <a:pt x="289560" y="1414272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1414272"/>
                </a:lnTo>
                <a:lnTo>
                  <a:pt x="289560" y="1414272"/>
                </a:lnTo>
                <a:close/>
              </a:path>
              <a:path w="294640" h="1423670">
                <a:moveTo>
                  <a:pt x="289560" y="1423416"/>
                </a:moveTo>
                <a:lnTo>
                  <a:pt x="289560" y="1414272"/>
                </a:lnTo>
                <a:lnTo>
                  <a:pt x="284988" y="1418844"/>
                </a:lnTo>
                <a:lnTo>
                  <a:pt x="284988" y="1423416"/>
                </a:lnTo>
                <a:lnTo>
                  <a:pt x="289560" y="1423416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94453" y="3762755"/>
            <a:ext cx="283845" cy="547370"/>
          </a:xfrm>
          <a:custGeom>
            <a:avLst/>
            <a:gdLst/>
            <a:ahLst/>
            <a:cxnLst/>
            <a:rect l="l" t="t" r="r" b="b"/>
            <a:pathLst>
              <a:path w="283844" h="547370">
                <a:moveTo>
                  <a:pt x="0" y="0"/>
                </a:moveTo>
                <a:lnTo>
                  <a:pt x="0" y="547116"/>
                </a:lnTo>
                <a:lnTo>
                  <a:pt x="283464" y="547116"/>
                </a:lnTo>
                <a:lnTo>
                  <a:pt x="28346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89881" y="3758184"/>
            <a:ext cx="292735" cy="556260"/>
          </a:xfrm>
          <a:custGeom>
            <a:avLst/>
            <a:gdLst/>
            <a:ahLst/>
            <a:cxnLst/>
            <a:rect l="l" t="t" r="r" b="b"/>
            <a:pathLst>
              <a:path w="292735" h="556260">
                <a:moveTo>
                  <a:pt x="292614" y="554736"/>
                </a:moveTo>
                <a:lnTo>
                  <a:pt x="292614" y="1524"/>
                </a:lnTo>
                <a:lnTo>
                  <a:pt x="291090" y="0"/>
                </a:lnTo>
                <a:lnTo>
                  <a:pt x="1524" y="0"/>
                </a:lnTo>
                <a:lnTo>
                  <a:pt x="0" y="1524"/>
                </a:lnTo>
                <a:lnTo>
                  <a:pt x="0" y="554736"/>
                </a:lnTo>
                <a:lnTo>
                  <a:pt x="1524" y="556260"/>
                </a:lnTo>
                <a:lnTo>
                  <a:pt x="4572" y="556260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3470" y="9144"/>
                </a:lnTo>
                <a:lnTo>
                  <a:pt x="283470" y="4572"/>
                </a:lnTo>
                <a:lnTo>
                  <a:pt x="288042" y="9144"/>
                </a:lnTo>
                <a:lnTo>
                  <a:pt x="288042" y="556260"/>
                </a:lnTo>
                <a:lnTo>
                  <a:pt x="291090" y="556260"/>
                </a:lnTo>
                <a:lnTo>
                  <a:pt x="292614" y="554736"/>
                </a:lnTo>
                <a:close/>
              </a:path>
              <a:path w="292735" h="55626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2735" h="556260">
                <a:moveTo>
                  <a:pt x="9144" y="547116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547116"/>
                </a:lnTo>
                <a:lnTo>
                  <a:pt x="9144" y="547116"/>
                </a:lnTo>
                <a:close/>
              </a:path>
              <a:path w="292735" h="556260">
                <a:moveTo>
                  <a:pt x="288042" y="547116"/>
                </a:moveTo>
                <a:lnTo>
                  <a:pt x="4572" y="547116"/>
                </a:lnTo>
                <a:lnTo>
                  <a:pt x="9144" y="551688"/>
                </a:lnTo>
                <a:lnTo>
                  <a:pt x="9144" y="556260"/>
                </a:lnTo>
                <a:lnTo>
                  <a:pt x="283470" y="556260"/>
                </a:lnTo>
                <a:lnTo>
                  <a:pt x="283470" y="551688"/>
                </a:lnTo>
                <a:lnTo>
                  <a:pt x="288042" y="547116"/>
                </a:lnTo>
                <a:close/>
              </a:path>
              <a:path w="292735" h="556260">
                <a:moveTo>
                  <a:pt x="9144" y="556260"/>
                </a:moveTo>
                <a:lnTo>
                  <a:pt x="9144" y="551688"/>
                </a:lnTo>
                <a:lnTo>
                  <a:pt x="4572" y="547116"/>
                </a:lnTo>
                <a:lnTo>
                  <a:pt x="4572" y="556260"/>
                </a:lnTo>
                <a:lnTo>
                  <a:pt x="9144" y="556260"/>
                </a:lnTo>
                <a:close/>
              </a:path>
              <a:path w="292735" h="556260">
                <a:moveTo>
                  <a:pt x="288042" y="9144"/>
                </a:moveTo>
                <a:lnTo>
                  <a:pt x="283470" y="4572"/>
                </a:lnTo>
                <a:lnTo>
                  <a:pt x="283470" y="9144"/>
                </a:lnTo>
                <a:lnTo>
                  <a:pt x="288042" y="9144"/>
                </a:lnTo>
                <a:close/>
              </a:path>
              <a:path w="292735" h="556260">
                <a:moveTo>
                  <a:pt x="288042" y="547116"/>
                </a:moveTo>
                <a:lnTo>
                  <a:pt x="288042" y="9144"/>
                </a:lnTo>
                <a:lnTo>
                  <a:pt x="283470" y="9144"/>
                </a:lnTo>
                <a:lnTo>
                  <a:pt x="283470" y="547116"/>
                </a:lnTo>
                <a:lnTo>
                  <a:pt x="288042" y="547116"/>
                </a:lnTo>
                <a:close/>
              </a:path>
              <a:path w="292735" h="556260">
                <a:moveTo>
                  <a:pt x="288042" y="556260"/>
                </a:moveTo>
                <a:lnTo>
                  <a:pt x="288042" y="547116"/>
                </a:lnTo>
                <a:lnTo>
                  <a:pt x="283470" y="551688"/>
                </a:lnTo>
                <a:lnTo>
                  <a:pt x="283470" y="556260"/>
                </a:lnTo>
                <a:lnTo>
                  <a:pt x="288042" y="55626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74520" y="2749296"/>
            <a:ext cx="285115" cy="1560830"/>
          </a:xfrm>
          <a:custGeom>
            <a:avLst/>
            <a:gdLst/>
            <a:ahLst/>
            <a:cxnLst/>
            <a:rect l="l" t="t" r="r" b="b"/>
            <a:pathLst>
              <a:path w="285114" h="1560829">
                <a:moveTo>
                  <a:pt x="0" y="0"/>
                </a:moveTo>
                <a:lnTo>
                  <a:pt x="0" y="1560576"/>
                </a:lnTo>
                <a:lnTo>
                  <a:pt x="284988" y="1560576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71472" y="2744724"/>
            <a:ext cx="292735" cy="1569720"/>
          </a:xfrm>
          <a:custGeom>
            <a:avLst/>
            <a:gdLst/>
            <a:ahLst/>
            <a:cxnLst/>
            <a:rect l="l" t="t" r="r" b="b"/>
            <a:pathLst>
              <a:path w="292735" h="1569720">
                <a:moveTo>
                  <a:pt x="292608" y="1568196"/>
                </a:moveTo>
                <a:lnTo>
                  <a:pt x="292608" y="1524"/>
                </a:lnTo>
                <a:lnTo>
                  <a:pt x="291084" y="0"/>
                </a:lnTo>
                <a:lnTo>
                  <a:pt x="1524" y="0"/>
                </a:lnTo>
                <a:lnTo>
                  <a:pt x="0" y="1524"/>
                </a:lnTo>
                <a:lnTo>
                  <a:pt x="0" y="1568196"/>
                </a:lnTo>
                <a:lnTo>
                  <a:pt x="1524" y="1569720"/>
                </a:lnTo>
                <a:lnTo>
                  <a:pt x="3048" y="1569720"/>
                </a:lnTo>
                <a:lnTo>
                  <a:pt x="3048" y="9144"/>
                </a:lnTo>
                <a:lnTo>
                  <a:pt x="7620" y="4572"/>
                </a:lnTo>
                <a:lnTo>
                  <a:pt x="7620" y="9144"/>
                </a:lnTo>
                <a:lnTo>
                  <a:pt x="283464" y="9144"/>
                </a:lnTo>
                <a:lnTo>
                  <a:pt x="283464" y="4572"/>
                </a:lnTo>
                <a:lnTo>
                  <a:pt x="288036" y="9144"/>
                </a:lnTo>
                <a:lnTo>
                  <a:pt x="288036" y="1569720"/>
                </a:lnTo>
                <a:lnTo>
                  <a:pt x="291084" y="1569720"/>
                </a:lnTo>
                <a:lnTo>
                  <a:pt x="292608" y="1568196"/>
                </a:lnTo>
                <a:close/>
              </a:path>
              <a:path w="292735" h="1569720">
                <a:moveTo>
                  <a:pt x="7620" y="9144"/>
                </a:moveTo>
                <a:lnTo>
                  <a:pt x="7620" y="4572"/>
                </a:lnTo>
                <a:lnTo>
                  <a:pt x="3048" y="9144"/>
                </a:lnTo>
                <a:lnTo>
                  <a:pt x="7620" y="9144"/>
                </a:lnTo>
                <a:close/>
              </a:path>
              <a:path w="292735" h="1569720">
                <a:moveTo>
                  <a:pt x="7620" y="1560576"/>
                </a:moveTo>
                <a:lnTo>
                  <a:pt x="7620" y="9144"/>
                </a:lnTo>
                <a:lnTo>
                  <a:pt x="3048" y="9144"/>
                </a:lnTo>
                <a:lnTo>
                  <a:pt x="3048" y="1560576"/>
                </a:lnTo>
                <a:lnTo>
                  <a:pt x="7620" y="1560576"/>
                </a:lnTo>
                <a:close/>
              </a:path>
              <a:path w="292735" h="1569720">
                <a:moveTo>
                  <a:pt x="288036" y="1560576"/>
                </a:moveTo>
                <a:lnTo>
                  <a:pt x="3048" y="1560576"/>
                </a:lnTo>
                <a:lnTo>
                  <a:pt x="7620" y="1565148"/>
                </a:lnTo>
                <a:lnTo>
                  <a:pt x="7620" y="1569720"/>
                </a:lnTo>
                <a:lnTo>
                  <a:pt x="283464" y="1569720"/>
                </a:lnTo>
                <a:lnTo>
                  <a:pt x="283464" y="1565148"/>
                </a:lnTo>
                <a:lnTo>
                  <a:pt x="288036" y="1560576"/>
                </a:lnTo>
                <a:close/>
              </a:path>
              <a:path w="292735" h="1569720">
                <a:moveTo>
                  <a:pt x="7620" y="1569720"/>
                </a:moveTo>
                <a:lnTo>
                  <a:pt x="7620" y="1565148"/>
                </a:lnTo>
                <a:lnTo>
                  <a:pt x="3048" y="1560576"/>
                </a:lnTo>
                <a:lnTo>
                  <a:pt x="3048" y="1569720"/>
                </a:lnTo>
                <a:lnTo>
                  <a:pt x="7620" y="1569720"/>
                </a:lnTo>
                <a:close/>
              </a:path>
              <a:path w="292735" h="1569720">
                <a:moveTo>
                  <a:pt x="288036" y="9144"/>
                </a:moveTo>
                <a:lnTo>
                  <a:pt x="283464" y="4572"/>
                </a:lnTo>
                <a:lnTo>
                  <a:pt x="283464" y="9144"/>
                </a:lnTo>
                <a:lnTo>
                  <a:pt x="288036" y="9144"/>
                </a:lnTo>
                <a:close/>
              </a:path>
              <a:path w="292735" h="1569720">
                <a:moveTo>
                  <a:pt x="288036" y="1560576"/>
                </a:moveTo>
                <a:lnTo>
                  <a:pt x="288036" y="9144"/>
                </a:lnTo>
                <a:lnTo>
                  <a:pt x="283464" y="9144"/>
                </a:lnTo>
                <a:lnTo>
                  <a:pt x="283464" y="1560576"/>
                </a:lnTo>
                <a:lnTo>
                  <a:pt x="288036" y="1560576"/>
                </a:lnTo>
                <a:close/>
              </a:path>
              <a:path w="292735" h="1569720">
                <a:moveTo>
                  <a:pt x="288036" y="1569720"/>
                </a:moveTo>
                <a:lnTo>
                  <a:pt x="288036" y="1560576"/>
                </a:lnTo>
                <a:lnTo>
                  <a:pt x="283464" y="1565148"/>
                </a:lnTo>
                <a:lnTo>
                  <a:pt x="283464" y="1569720"/>
                </a:lnTo>
                <a:lnTo>
                  <a:pt x="288036" y="156972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60901" y="4399278"/>
            <a:ext cx="1795780" cy="193611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66370">
              <a:lnSpc>
                <a:spcPct val="100000"/>
              </a:lnSpc>
              <a:spcBef>
                <a:spcPts val="110"/>
              </a:spcBef>
            </a:pPr>
            <a:r>
              <a:rPr sz="1450" b="1" spc="0" dirty="0">
                <a:latin typeface="Arial"/>
                <a:cs typeface="Arial"/>
              </a:rPr>
              <a:t>mem math</a:t>
            </a:r>
            <a:r>
              <a:rPr sz="1450" b="1" spc="100" dirty="0">
                <a:latin typeface="Arial"/>
                <a:cs typeface="Arial"/>
              </a:rPr>
              <a:t> </a:t>
            </a:r>
            <a:r>
              <a:rPr sz="1450" b="1" spc="0" dirty="0">
                <a:latin typeface="Arial"/>
                <a:cs typeface="Arial"/>
              </a:rPr>
              <a:t>full</a:t>
            </a:r>
            <a:endParaRPr sz="1450">
              <a:latin typeface="Arial"/>
              <a:cs typeface="Arial"/>
            </a:endParaRPr>
          </a:p>
          <a:p>
            <a:pPr marL="12700" marR="480695">
              <a:lnSpc>
                <a:spcPct val="161600"/>
              </a:lnSpc>
              <a:spcBef>
                <a:spcPts val="515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Memory-bound  Good</a:t>
            </a:r>
            <a:r>
              <a:rPr sz="1250" b="1" spc="-4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mem-math</a:t>
            </a:r>
            <a:endParaRPr sz="1250">
              <a:latin typeface="Arial"/>
              <a:cs typeface="Arial"/>
            </a:endParaRPr>
          </a:p>
          <a:p>
            <a:pPr marL="12700" marR="107314">
              <a:lnSpc>
                <a:spcPct val="102400"/>
              </a:lnSpc>
            </a:pPr>
            <a:r>
              <a:rPr sz="1250" b="1" spc="5" dirty="0">
                <a:solidFill>
                  <a:srgbClr val="7F0000"/>
                </a:solidFill>
                <a:latin typeface="Arial"/>
                <a:cs typeface="Arial"/>
              </a:rPr>
              <a:t>overlap: latency not</a:t>
            </a:r>
            <a:r>
              <a:rPr sz="1250" b="1" spc="-6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a  problem</a:t>
            </a:r>
            <a:endParaRPr sz="1250">
              <a:latin typeface="Arial"/>
              <a:cs typeface="Arial"/>
            </a:endParaRPr>
          </a:p>
          <a:p>
            <a:pPr marL="12700" marR="5080">
              <a:lnSpc>
                <a:spcPct val="102800"/>
              </a:lnSpc>
              <a:spcBef>
                <a:spcPts val="220"/>
              </a:spcBef>
            </a:pPr>
            <a:r>
              <a:rPr sz="1250" spc="10" dirty="0">
                <a:latin typeface="Arial"/>
                <a:cs typeface="Arial"/>
              </a:rPr>
              <a:t>(assuming </a:t>
            </a:r>
            <a:r>
              <a:rPr sz="1250" spc="15" dirty="0">
                <a:latin typeface="Arial"/>
                <a:cs typeface="Arial"/>
              </a:rPr>
              <a:t>memory  </a:t>
            </a:r>
            <a:r>
              <a:rPr sz="1250" spc="5" dirty="0">
                <a:latin typeface="Arial"/>
                <a:cs typeface="Arial"/>
              </a:rPr>
              <a:t>throughput is </a:t>
            </a:r>
            <a:r>
              <a:rPr sz="1250" spc="10" dirty="0">
                <a:latin typeface="Arial"/>
                <a:cs typeface="Arial"/>
              </a:rPr>
              <a:t>not low  compared </a:t>
            </a:r>
            <a:r>
              <a:rPr sz="1250" spc="5" dirty="0">
                <a:latin typeface="Arial"/>
                <a:cs typeface="Arial"/>
              </a:rPr>
              <a:t>to </a:t>
            </a:r>
            <a:r>
              <a:rPr sz="1250" spc="25" dirty="0">
                <a:latin typeface="Arial"/>
                <a:cs typeface="Arial"/>
              </a:rPr>
              <a:t>HW</a:t>
            </a:r>
            <a:r>
              <a:rPr sz="1250" spc="-60" dirty="0">
                <a:latin typeface="Arial"/>
                <a:cs typeface="Arial"/>
              </a:rPr>
              <a:t> </a:t>
            </a:r>
            <a:r>
              <a:rPr sz="1250" spc="0" dirty="0">
                <a:latin typeface="Arial"/>
                <a:cs typeface="Arial"/>
              </a:rPr>
              <a:t>theory)</a:t>
            </a:r>
            <a:endParaRPr sz="12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68217" y="2093976"/>
            <a:ext cx="108585" cy="2222500"/>
          </a:xfrm>
          <a:custGeom>
            <a:avLst/>
            <a:gdLst/>
            <a:ahLst/>
            <a:cxnLst/>
            <a:rect l="l" t="t" r="r" b="b"/>
            <a:pathLst>
              <a:path w="108585" h="2222500">
                <a:moveTo>
                  <a:pt x="108204" y="91440"/>
                </a:moveTo>
                <a:lnTo>
                  <a:pt x="103632" y="86868"/>
                </a:lnTo>
                <a:lnTo>
                  <a:pt x="53340" y="0"/>
                </a:lnTo>
                <a:lnTo>
                  <a:pt x="3048" y="86868"/>
                </a:lnTo>
                <a:lnTo>
                  <a:pt x="0" y="91440"/>
                </a:lnTo>
                <a:lnTo>
                  <a:pt x="1524" y="99060"/>
                </a:lnTo>
                <a:lnTo>
                  <a:pt x="7620" y="102108"/>
                </a:lnTo>
                <a:lnTo>
                  <a:pt x="12192" y="105156"/>
                </a:lnTo>
                <a:lnTo>
                  <a:pt x="19812" y="103632"/>
                </a:lnTo>
                <a:lnTo>
                  <a:pt x="22860" y="97536"/>
                </a:lnTo>
                <a:lnTo>
                  <a:pt x="41148" y="67056"/>
                </a:lnTo>
                <a:lnTo>
                  <a:pt x="41148" y="22860"/>
                </a:lnTo>
                <a:lnTo>
                  <a:pt x="65532" y="22860"/>
                </a:lnTo>
                <a:lnTo>
                  <a:pt x="65655" y="67261"/>
                </a:lnTo>
                <a:lnTo>
                  <a:pt x="83820" y="97536"/>
                </a:lnTo>
                <a:lnTo>
                  <a:pt x="86868" y="103632"/>
                </a:lnTo>
                <a:lnTo>
                  <a:pt x="94488" y="105156"/>
                </a:lnTo>
                <a:lnTo>
                  <a:pt x="100584" y="102108"/>
                </a:lnTo>
                <a:lnTo>
                  <a:pt x="105156" y="99060"/>
                </a:lnTo>
                <a:lnTo>
                  <a:pt x="108204" y="91440"/>
                </a:lnTo>
                <a:close/>
              </a:path>
              <a:path w="108585" h="2222500">
                <a:moveTo>
                  <a:pt x="65655" y="67261"/>
                </a:moveTo>
                <a:lnTo>
                  <a:pt x="65532" y="22860"/>
                </a:lnTo>
                <a:lnTo>
                  <a:pt x="41148" y="22860"/>
                </a:lnTo>
                <a:lnTo>
                  <a:pt x="41300" y="66802"/>
                </a:lnTo>
                <a:lnTo>
                  <a:pt x="42672" y="64516"/>
                </a:lnTo>
                <a:lnTo>
                  <a:pt x="42672" y="28956"/>
                </a:lnTo>
                <a:lnTo>
                  <a:pt x="64008" y="28956"/>
                </a:lnTo>
                <a:lnTo>
                  <a:pt x="64008" y="64516"/>
                </a:lnTo>
                <a:lnTo>
                  <a:pt x="65655" y="67261"/>
                </a:lnTo>
                <a:close/>
              </a:path>
              <a:path w="108585" h="2222500">
                <a:moveTo>
                  <a:pt x="41300" y="66802"/>
                </a:moveTo>
                <a:lnTo>
                  <a:pt x="41148" y="22860"/>
                </a:lnTo>
                <a:lnTo>
                  <a:pt x="41148" y="67056"/>
                </a:lnTo>
                <a:lnTo>
                  <a:pt x="41300" y="66802"/>
                </a:lnTo>
                <a:close/>
              </a:path>
              <a:path w="108585" h="2222500">
                <a:moveTo>
                  <a:pt x="71628" y="2221992"/>
                </a:moveTo>
                <a:lnTo>
                  <a:pt x="65655" y="67261"/>
                </a:lnTo>
                <a:lnTo>
                  <a:pt x="53340" y="46736"/>
                </a:lnTo>
                <a:lnTo>
                  <a:pt x="41300" y="66802"/>
                </a:lnTo>
                <a:lnTo>
                  <a:pt x="48768" y="2221992"/>
                </a:lnTo>
                <a:lnTo>
                  <a:pt x="71628" y="2221992"/>
                </a:lnTo>
                <a:close/>
              </a:path>
              <a:path w="108585" h="2222500">
                <a:moveTo>
                  <a:pt x="64008" y="28956"/>
                </a:moveTo>
                <a:lnTo>
                  <a:pt x="42672" y="28956"/>
                </a:lnTo>
                <a:lnTo>
                  <a:pt x="53340" y="46736"/>
                </a:lnTo>
                <a:lnTo>
                  <a:pt x="64008" y="28956"/>
                </a:lnTo>
                <a:close/>
              </a:path>
              <a:path w="108585" h="2222500">
                <a:moveTo>
                  <a:pt x="53340" y="46736"/>
                </a:moveTo>
                <a:lnTo>
                  <a:pt x="42672" y="28956"/>
                </a:lnTo>
                <a:lnTo>
                  <a:pt x="42672" y="64516"/>
                </a:lnTo>
                <a:lnTo>
                  <a:pt x="53340" y="46736"/>
                </a:lnTo>
                <a:close/>
              </a:path>
              <a:path w="108585" h="2222500">
                <a:moveTo>
                  <a:pt x="64008" y="64516"/>
                </a:moveTo>
                <a:lnTo>
                  <a:pt x="64008" y="28956"/>
                </a:lnTo>
                <a:lnTo>
                  <a:pt x="53340" y="46736"/>
                </a:lnTo>
                <a:lnTo>
                  <a:pt x="64008" y="645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474" y="3201924"/>
            <a:ext cx="603885" cy="338455"/>
          </a:xfrm>
          <a:custGeom>
            <a:avLst/>
            <a:gdLst/>
            <a:ahLst/>
            <a:cxnLst/>
            <a:rect l="l" t="t" r="r" b="b"/>
            <a:pathLst>
              <a:path w="603885" h="338454">
                <a:moveTo>
                  <a:pt x="0" y="0"/>
                </a:moveTo>
                <a:lnTo>
                  <a:pt x="0" y="338328"/>
                </a:lnTo>
                <a:lnTo>
                  <a:pt x="603504" y="338328"/>
                </a:lnTo>
                <a:lnTo>
                  <a:pt x="60350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00069" y="3224274"/>
            <a:ext cx="457834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dirty="0">
                <a:latin typeface="Arial"/>
                <a:cs typeface="Arial"/>
              </a:rPr>
              <a:t>t</a:t>
            </a:r>
            <a:r>
              <a:rPr sz="1650" b="1" spc="-5" dirty="0">
                <a:latin typeface="Arial"/>
                <a:cs typeface="Arial"/>
              </a:rPr>
              <a:t>i</a:t>
            </a:r>
            <a:r>
              <a:rPr sz="1650" b="1" dirty="0">
                <a:latin typeface="Arial"/>
                <a:cs typeface="Arial"/>
              </a:rPr>
              <a:t>me</a:t>
            </a:r>
            <a:endParaRPr sz="165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9570208" y="6351521"/>
            <a:ext cx="1816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898989"/>
                </a:solidFill>
                <a:latin typeface="Arial"/>
                <a:cs typeface="Arial"/>
              </a:rPr>
              <a:t>1</a:t>
            </a:r>
            <a:r>
              <a:rPr sz="1100" dirty="0">
                <a:solidFill>
                  <a:srgbClr val="898989"/>
                </a:solidFill>
                <a:latin typeface="Arial"/>
                <a:cs typeface="Arial"/>
              </a:rPr>
              <a:t>2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4586605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Some </a:t>
            </a:r>
            <a:r>
              <a:rPr spc="80" dirty="0"/>
              <a:t>Example</a:t>
            </a:r>
            <a:r>
              <a:rPr spc="-170" dirty="0"/>
              <a:t> </a:t>
            </a:r>
            <a:r>
              <a:rPr spc="80" dirty="0"/>
              <a:t>Scenarios</a:t>
            </a:r>
          </a:p>
        </p:txBody>
      </p:sp>
      <p:sp>
        <p:nvSpPr>
          <p:cNvPr id="3" name="object 3"/>
          <p:cNvSpPr/>
          <p:nvPr/>
        </p:nvSpPr>
        <p:spPr>
          <a:xfrm>
            <a:off x="911345" y="2887980"/>
            <a:ext cx="285115" cy="1414780"/>
          </a:xfrm>
          <a:custGeom>
            <a:avLst/>
            <a:gdLst/>
            <a:ahLst/>
            <a:cxnLst/>
            <a:rect l="l" t="t" r="r" b="b"/>
            <a:pathLst>
              <a:path w="285115" h="1414779">
                <a:moveTo>
                  <a:pt x="0" y="0"/>
                </a:moveTo>
                <a:lnTo>
                  <a:pt x="0" y="1414272"/>
                </a:lnTo>
                <a:lnTo>
                  <a:pt x="284988" y="1414272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598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6773" y="2883408"/>
            <a:ext cx="294640" cy="1423670"/>
          </a:xfrm>
          <a:custGeom>
            <a:avLst/>
            <a:gdLst/>
            <a:ahLst/>
            <a:cxnLst/>
            <a:rect l="l" t="t" r="r" b="b"/>
            <a:pathLst>
              <a:path w="294640" h="1423670">
                <a:moveTo>
                  <a:pt x="294132" y="1420368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1420368"/>
                </a:lnTo>
                <a:lnTo>
                  <a:pt x="3048" y="1423416"/>
                </a:lnTo>
                <a:lnTo>
                  <a:pt x="4572" y="1423416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1423416"/>
                </a:lnTo>
                <a:lnTo>
                  <a:pt x="291084" y="1423416"/>
                </a:lnTo>
                <a:lnTo>
                  <a:pt x="294132" y="1420368"/>
                </a:lnTo>
                <a:close/>
              </a:path>
              <a:path w="294640" h="142367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4640" h="1423670">
                <a:moveTo>
                  <a:pt x="9144" y="1414272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1414272"/>
                </a:lnTo>
                <a:lnTo>
                  <a:pt x="9144" y="1414272"/>
                </a:lnTo>
                <a:close/>
              </a:path>
              <a:path w="294640" h="1423670">
                <a:moveTo>
                  <a:pt x="289560" y="1414272"/>
                </a:moveTo>
                <a:lnTo>
                  <a:pt x="4572" y="1414272"/>
                </a:lnTo>
                <a:lnTo>
                  <a:pt x="9144" y="1418844"/>
                </a:lnTo>
                <a:lnTo>
                  <a:pt x="9144" y="1423416"/>
                </a:lnTo>
                <a:lnTo>
                  <a:pt x="284988" y="1423416"/>
                </a:lnTo>
                <a:lnTo>
                  <a:pt x="284988" y="1418844"/>
                </a:lnTo>
                <a:lnTo>
                  <a:pt x="289560" y="1414272"/>
                </a:lnTo>
                <a:close/>
              </a:path>
              <a:path w="294640" h="1423670">
                <a:moveTo>
                  <a:pt x="9144" y="1423416"/>
                </a:moveTo>
                <a:lnTo>
                  <a:pt x="9144" y="1418844"/>
                </a:lnTo>
                <a:lnTo>
                  <a:pt x="4572" y="1414272"/>
                </a:lnTo>
                <a:lnTo>
                  <a:pt x="4572" y="1423416"/>
                </a:lnTo>
                <a:lnTo>
                  <a:pt x="9144" y="1423416"/>
                </a:lnTo>
                <a:close/>
              </a:path>
              <a:path w="294640" h="1423670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4640" h="1423670">
                <a:moveTo>
                  <a:pt x="289560" y="1414272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1414272"/>
                </a:lnTo>
                <a:lnTo>
                  <a:pt x="289560" y="1414272"/>
                </a:lnTo>
                <a:close/>
              </a:path>
              <a:path w="294640" h="1423670">
                <a:moveTo>
                  <a:pt x="289560" y="1423416"/>
                </a:moveTo>
                <a:lnTo>
                  <a:pt x="289560" y="1414272"/>
                </a:lnTo>
                <a:lnTo>
                  <a:pt x="284988" y="1418844"/>
                </a:lnTo>
                <a:lnTo>
                  <a:pt x="284988" y="1423416"/>
                </a:lnTo>
                <a:lnTo>
                  <a:pt x="289560" y="1423416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94453" y="3762755"/>
            <a:ext cx="283845" cy="547370"/>
          </a:xfrm>
          <a:custGeom>
            <a:avLst/>
            <a:gdLst/>
            <a:ahLst/>
            <a:cxnLst/>
            <a:rect l="l" t="t" r="r" b="b"/>
            <a:pathLst>
              <a:path w="283844" h="547370">
                <a:moveTo>
                  <a:pt x="0" y="0"/>
                </a:moveTo>
                <a:lnTo>
                  <a:pt x="0" y="547116"/>
                </a:lnTo>
                <a:lnTo>
                  <a:pt x="283464" y="547116"/>
                </a:lnTo>
                <a:lnTo>
                  <a:pt x="28346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89881" y="3758184"/>
            <a:ext cx="292735" cy="556260"/>
          </a:xfrm>
          <a:custGeom>
            <a:avLst/>
            <a:gdLst/>
            <a:ahLst/>
            <a:cxnLst/>
            <a:rect l="l" t="t" r="r" b="b"/>
            <a:pathLst>
              <a:path w="292735" h="556260">
                <a:moveTo>
                  <a:pt x="292614" y="554736"/>
                </a:moveTo>
                <a:lnTo>
                  <a:pt x="292614" y="1524"/>
                </a:lnTo>
                <a:lnTo>
                  <a:pt x="291090" y="0"/>
                </a:lnTo>
                <a:lnTo>
                  <a:pt x="1524" y="0"/>
                </a:lnTo>
                <a:lnTo>
                  <a:pt x="0" y="1524"/>
                </a:lnTo>
                <a:lnTo>
                  <a:pt x="0" y="554736"/>
                </a:lnTo>
                <a:lnTo>
                  <a:pt x="1524" y="556260"/>
                </a:lnTo>
                <a:lnTo>
                  <a:pt x="4572" y="556260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3470" y="9144"/>
                </a:lnTo>
                <a:lnTo>
                  <a:pt x="283470" y="4572"/>
                </a:lnTo>
                <a:lnTo>
                  <a:pt x="288042" y="9144"/>
                </a:lnTo>
                <a:lnTo>
                  <a:pt x="288042" y="556260"/>
                </a:lnTo>
                <a:lnTo>
                  <a:pt x="291090" y="556260"/>
                </a:lnTo>
                <a:lnTo>
                  <a:pt x="292614" y="554736"/>
                </a:lnTo>
                <a:close/>
              </a:path>
              <a:path w="292735" h="55626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2735" h="556260">
                <a:moveTo>
                  <a:pt x="9144" y="547116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547116"/>
                </a:lnTo>
                <a:lnTo>
                  <a:pt x="9144" y="547116"/>
                </a:lnTo>
                <a:close/>
              </a:path>
              <a:path w="292735" h="556260">
                <a:moveTo>
                  <a:pt x="288042" y="547116"/>
                </a:moveTo>
                <a:lnTo>
                  <a:pt x="4572" y="547116"/>
                </a:lnTo>
                <a:lnTo>
                  <a:pt x="9144" y="551688"/>
                </a:lnTo>
                <a:lnTo>
                  <a:pt x="9144" y="556260"/>
                </a:lnTo>
                <a:lnTo>
                  <a:pt x="283470" y="556260"/>
                </a:lnTo>
                <a:lnTo>
                  <a:pt x="283470" y="551688"/>
                </a:lnTo>
                <a:lnTo>
                  <a:pt x="288042" y="547116"/>
                </a:lnTo>
                <a:close/>
              </a:path>
              <a:path w="292735" h="556260">
                <a:moveTo>
                  <a:pt x="9144" y="556260"/>
                </a:moveTo>
                <a:lnTo>
                  <a:pt x="9144" y="551688"/>
                </a:lnTo>
                <a:lnTo>
                  <a:pt x="4572" y="547116"/>
                </a:lnTo>
                <a:lnTo>
                  <a:pt x="4572" y="556260"/>
                </a:lnTo>
                <a:lnTo>
                  <a:pt x="9144" y="556260"/>
                </a:lnTo>
                <a:close/>
              </a:path>
              <a:path w="292735" h="556260">
                <a:moveTo>
                  <a:pt x="288042" y="9144"/>
                </a:moveTo>
                <a:lnTo>
                  <a:pt x="283470" y="4572"/>
                </a:lnTo>
                <a:lnTo>
                  <a:pt x="283470" y="9144"/>
                </a:lnTo>
                <a:lnTo>
                  <a:pt x="288042" y="9144"/>
                </a:lnTo>
                <a:close/>
              </a:path>
              <a:path w="292735" h="556260">
                <a:moveTo>
                  <a:pt x="288042" y="547116"/>
                </a:moveTo>
                <a:lnTo>
                  <a:pt x="288042" y="9144"/>
                </a:lnTo>
                <a:lnTo>
                  <a:pt x="283470" y="9144"/>
                </a:lnTo>
                <a:lnTo>
                  <a:pt x="283470" y="547116"/>
                </a:lnTo>
                <a:lnTo>
                  <a:pt x="288042" y="547116"/>
                </a:lnTo>
                <a:close/>
              </a:path>
              <a:path w="292735" h="556260">
                <a:moveTo>
                  <a:pt x="288042" y="556260"/>
                </a:moveTo>
                <a:lnTo>
                  <a:pt x="288042" y="547116"/>
                </a:lnTo>
                <a:lnTo>
                  <a:pt x="283470" y="551688"/>
                </a:lnTo>
                <a:lnTo>
                  <a:pt x="283470" y="556260"/>
                </a:lnTo>
                <a:lnTo>
                  <a:pt x="288042" y="55626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74520" y="2749296"/>
            <a:ext cx="285115" cy="1560830"/>
          </a:xfrm>
          <a:custGeom>
            <a:avLst/>
            <a:gdLst/>
            <a:ahLst/>
            <a:cxnLst/>
            <a:rect l="l" t="t" r="r" b="b"/>
            <a:pathLst>
              <a:path w="285114" h="1560829">
                <a:moveTo>
                  <a:pt x="0" y="0"/>
                </a:moveTo>
                <a:lnTo>
                  <a:pt x="0" y="1560576"/>
                </a:lnTo>
                <a:lnTo>
                  <a:pt x="284988" y="1560576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71472" y="2744724"/>
            <a:ext cx="292735" cy="1569720"/>
          </a:xfrm>
          <a:custGeom>
            <a:avLst/>
            <a:gdLst/>
            <a:ahLst/>
            <a:cxnLst/>
            <a:rect l="l" t="t" r="r" b="b"/>
            <a:pathLst>
              <a:path w="292735" h="1569720">
                <a:moveTo>
                  <a:pt x="292608" y="1568196"/>
                </a:moveTo>
                <a:lnTo>
                  <a:pt x="292608" y="1524"/>
                </a:lnTo>
                <a:lnTo>
                  <a:pt x="291084" y="0"/>
                </a:lnTo>
                <a:lnTo>
                  <a:pt x="1524" y="0"/>
                </a:lnTo>
                <a:lnTo>
                  <a:pt x="0" y="1524"/>
                </a:lnTo>
                <a:lnTo>
                  <a:pt x="0" y="1568196"/>
                </a:lnTo>
                <a:lnTo>
                  <a:pt x="1524" y="1569720"/>
                </a:lnTo>
                <a:lnTo>
                  <a:pt x="3048" y="1569720"/>
                </a:lnTo>
                <a:lnTo>
                  <a:pt x="3048" y="9144"/>
                </a:lnTo>
                <a:lnTo>
                  <a:pt x="7620" y="4572"/>
                </a:lnTo>
                <a:lnTo>
                  <a:pt x="7620" y="9144"/>
                </a:lnTo>
                <a:lnTo>
                  <a:pt x="283464" y="9144"/>
                </a:lnTo>
                <a:lnTo>
                  <a:pt x="283464" y="4572"/>
                </a:lnTo>
                <a:lnTo>
                  <a:pt x="288036" y="9144"/>
                </a:lnTo>
                <a:lnTo>
                  <a:pt x="288036" y="1569720"/>
                </a:lnTo>
                <a:lnTo>
                  <a:pt x="291084" y="1569720"/>
                </a:lnTo>
                <a:lnTo>
                  <a:pt x="292608" y="1568196"/>
                </a:lnTo>
                <a:close/>
              </a:path>
              <a:path w="292735" h="1569720">
                <a:moveTo>
                  <a:pt x="7620" y="9144"/>
                </a:moveTo>
                <a:lnTo>
                  <a:pt x="7620" y="4572"/>
                </a:lnTo>
                <a:lnTo>
                  <a:pt x="3048" y="9144"/>
                </a:lnTo>
                <a:lnTo>
                  <a:pt x="7620" y="9144"/>
                </a:lnTo>
                <a:close/>
              </a:path>
              <a:path w="292735" h="1569720">
                <a:moveTo>
                  <a:pt x="7620" y="1560576"/>
                </a:moveTo>
                <a:lnTo>
                  <a:pt x="7620" y="9144"/>
                </a:lnTo>
                <a:lnTo>
                  <a:pt x="3048" y="9144"/>
                </a:lnTo>
                <a:lnTo>
                  <a:pt x="3048" y="1560576"/>
                </a:lnTo>
                <a:lnTo>
                  <a:pt x="7620" y="1560576"/>
                </a:lnTo>
                <a:close/>
              </a:path>
              <a:path w="292735" h="1569720">
                <a:moveTo>
                  <a:pt x="288036" y="1560576"/>
                </a:moveTo>
                <a:lnTo>
                  <a:pt x="3048" y="1560576"/>
                </a:lnTo>
                <a:lnTo>
                  <a:pt x="7620" y="1565148"/>
                </a:lnTo>
                <a:lnTo>
                  <a:pt x="7620" y="1569720"/>
                </a:lnTo>
                <a:lnTo>
                  <a:pt x="283464" y="1569720"/>
                </a:lnTo>
                <a:lnTo>
                  <a:pt x="283464" y="1565148"/>
                </a:lnTo>
                <a:lnTo>
                  <a:pt x="288036" y="1560576"/>
                </a:lnTo>
                <a:close/>
              </a:path>
              <a:path w="292735" h="1569720">
                <a:moveTo>
                  <a:pt x="7620" y="1569720"/>
                </a:moveTo>
                <a:lnTo>
                  <a:pt x="7620" y="1565148"/>
                </a:lnTo>
                <a:lnTo>
                  <a:pt x="3048" y="1560576"/>
                </a:lnTo>
                <a:lnTo>
                  <a:pt x="3048" y="1569720"/>
                </a:lnTo>
                <a:lnTo>
                  <a:pt x="7620" y="1569720"/>
                </a:lnTo>
                <a:close/>
              </a:path>
              <a:path w="292735" h="1569720">
                <a:moveTo>
                  <a:pt x="288036" y="9144"/>
                </a:moveTo>
                <a:lnTo>
                  <a:pt x="283464" y="4572"/>
                </a:lnTo>
                <a:lnTo>
                  <a:pt x="283464" y="9144"/>
                </a:lnTo>
                <a:lnTo>
                  <a:pt x="288036" y="9144"/>
                </a:lnTo>
                <a:close/>
              </a:path>
              <a:path w="292735" h="1569720">
                <a:moveTo>
                  <a:pt x="288036" y="1560576"/>
                </a:moveTo>
                <a:lnTo>
                  <a:pt x="288036" y="9144"/>
                </a:lnTo>
                <a:lnTo>
                  <a:pt x="283464" y="9144"/>
                </a:lnTo>
                <a:lnTo>
                  <a:pt x="283464" y="1560576"/>
                </a:lnTo>
                <a:lnTo>
                  <a:pt x="288036" y="1560576"/>
                </a:lnTo>
                <a:close/>
              </a:path>
              <a:path w="292735" h="1569720">
                <a:moveTo>
                  <a:pt x="288036" y="1569720"/>
                </a:moveTo>
                <a:lnTo>
                  <a:pt x="288036" y="1560576"/>
                </a:lnTo>
                <a:lnTo>
                  <a:pt x="283464" y="1565148"/>
                </a:lnTo>
                <a:lnTo>
                  <a:pt x="283464" y="1569720"/>
                </a:lnTo>
                <a:lnTo>
                  <a:pt x="288036" y="156972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14825" y="4399278"/>
            <a:ext cx="135572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0" dirty="0">
                <a:latin typeface="Arial"/>
                <a:cs typeface="Arial"/>
              </a:rPr>
              <a:t>mem math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spc="0" dirty="0">
                <a:latin typeface="Arial"/>
                <a:cs typeface="Arial"/>
              </a:rPr>
              <a:t>full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23260" y="3755136"/>
            <a:ext cx="285115" cy="548640"/>
          </a:xfrm>
          <a:custGeom>
            <a:avLst/>
            <a:gdLst/>
            <a:ahLst/>
            <a:cxnLst/>
            <a:rect l="l" t="t" r="r" b="b"/>
            <a:pathLst>
              <a:path w="285114" h="548639">
                <a:moveTo>
                  <a:pt x="0" y="0"/>
                </a:moveTo>
                <a:lnTo>
                  <a:pt x="0" y="548640"/>
                </a:lnTo>
                <a:lnTo>
                  <a:pt x="284988" y="548640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598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18688" y="3750564"/>
            <a:ext cx="294640" cy="556260"/>
          </a:xfrm>
          <a:custGeom>
            <a:avLst/>
            <a:gdLst/>
            <a:ahLst/>
            <a:cxnLst/>
            <a:rect l="l" t="t" r="r" b="b"/>
            <a:pathLst>
              <a:path w="294639" h="556260">
                <a:moveTo>
                  <a:pt x="294132" y="554736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554736"/>
                </a:lnTo>
                <a:lnTo>
                  <a:pt x="3048" y="556260"/>
                </a:lnTo>
                <a:lnTo>
                  <a:pt x="4572" y="556260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556260"/>
                </a:lnTo>
                <a:lnTo>
                  <a:pt x="291084" y="556260"/>
                </a:lnTo>
                <a:lnTo>
                  <a:pt x="294132" y="554736"/>
                </a:lnTo>
                <a:close/>
              </a:path>
              <a:path w="294639" h="55626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4639" h="556260">
                <a:moveTo>
                  <a:pt x="9144" y="548640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548640"/>
                </a:lnTo>
                <a:lnTo>
                  <a:pt x="9144" y="548640"/>
                </a:lnTo>
                <a:close/>
              </a:path>
              <a:path w="294639" h="556260">
                <a:moveTo>
                  <a:pt x="289560" y="548640"/>
                </a:moveTo>
                <a:lnTo>
                  <a:pt x="4572" y="548640"/>
                </a:lnTo>
                <a:lnTo>
                  <a:pt x="9144" y="553212"/>
                </a:lnTo>
                <a:lnTo>
                  <a:pt x="9144" y="556260"/>
                </a:lnTo>
                <a:lnTo>
                  <a:pt x="284988" y="556260"/>
                </a:lnTo>
                <a:lnTo>
                  <a:pt x="284988" y="553212"/>
                </a:lnTo>
                <a:lnTo>
                  <a:pt x="289560" y="548640"/>
                </a:lnTo>
                <a:close/>
              </a:path>
              <a:path w="294639" h="556260">
                <a:moveTo>
                  <a:pt x="9144" y="556260"/>
                </a:moveTo>
                <a:lnTo>
                  <a:pt x="9144" y="553212"/>
                </a:lnTo>
                <a:lnTo>
                  <a:pt x="4572" y="548640"/>
                </a:lnTo>
                <a:lnTo>
                  <a:pt x="4572" y="556260"/>
                </a:lnTo>
                <a:lnTo>
                  <a:pt x="9144" y="556260"/>
                </a:lnTo>
                <a:close/>
              </a:path>
              <a:path w="294639" h="556260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4639" h="556260">
                <a:moveTo>
                  <a:pt x="289560" y="548640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548640"/>
                </a:lnTo>
                <a:lnTo>
                  <a:pt x="289560" y="548640"/>
                </a:lnTo>
                <a:close/>
              </a:path>
              <a:path w="294639" h="556260">
                <a:moveTo>
                  <a:pt x="289560" y="556260"/>
                </a:moveTo>
                <a:lnTo>
                  <a:pt x="289560" y="548640"/>
                </a:lnTo>
                <a:lnTo>
                  <a:pt x="284988" y="553212"/>
                </a:lnTo>
                <a:lnTo>
                  <a:pt x="284988" y="556260"/>
                </a:lnTo>
                <a:lnTo>
                  <a:pt x="289560" y="55626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06367" y="2581656"/>
            <a:ext cx="283845" cy="1729739"/>
          </a:xfrm>
          <a:custGeom>
            <a:avLst/>
            <a:gdLst/>
            <a:ahLst/>
            <a:cxnLst/>
            <a:rect l="l" t="t" r="r" b="b"/>
            <a:pathLst>
              <a:path w="283845" h="1729739">
                <a:moveTo>
                  <a:pt x="0" y="0"/>
                </a:moveTo>
                <a:lnTo>
                  <a:pt x="0" y="1729740"/>
                </a:lnTo>
                <a:lnTo>
                  <a:pt x="283464" y="1729740"/>
                </a:lnTo>
                <a:lnTo>
                  <a:pt x="28346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701796" y="2577084"/>
            <a:ext cx="292735" cy="1739264"/>
          </a:xfrm>
          <a:custGeom>
            <a:avLst/>
            <a:gdLst/>
            <a:ahLst/>
            <a:cxnLst/>
            <a:rect l="l" t="t" r="r" b="b"/>
            <a:pathLst>
              <a:path w="292735" h="1739264">
                <a:moveTo>
                  <a:pt x="292608" y="1737360"/>
                </a:moveTo>
                <a:lnTo>
                  <a:pt x="292608" y="1524"/>
                </a:lnTo>
                <a:lnTo>
                  <a:pt x="291084" y="0"/>
                </a:lnTo>
                <a:lnTo>
                  <a:pt x="1524" y="0"/>
                </a:lnTo>
                <a:lnTo>
                  <a:pt x="0" y="1524"/>
                </a:lnTo>
                <a:lnTo>
                  <a:pt x="0" y="1737360"/>
                </a:lnTo>
                <a:lnTo>
                  <a:pt x="1524" y="1738884"/>
                </a:lnTo>
                <a:lnTo>
                  <a:pt x="4572" y="1738884"/>
                </a:lnTo>
                <a:lnTo>
                  <a:pt x="4572" y="9144"/>
                </a:lnTo>
                <a:lnTo>
                  <a:pt x="7620" y="4572"/>
                </a:lnTo>
                <a:lnTo>
                  <a:pt x="7620" y="9144"/>
                </a:lnTo>
                <a:lnTo>
                  <a:pt x="283464" y="9144"/>
                </a:lnTo>
                <a:lnTo>
                  <a:pt x="283464" y="4572"/>
                </a:lnTo>
                <a:lnTo>
                  <a:pt x="288036" y="9144"/>
                </a:lnTo>
                <a:lnTo>
                  <a:pt x="288036" y="1738884"/>
                </a:lnTo>
                <a:lnTo>
                  <a:pt x="291084" y="1738884"/>
                </a:lnTo>
                <a:lnTo>
                  <a:pt x="292608" y="1737360"/>
                </a:lnTo>
                <a:close/>
              </a:path>
              <a:path w="292735" h="1739264">
                <a:moveTo>
                  <a:pt x="7620" y="9144"/>
                </a:moveTo>
                <a:lnTo>
                  <a:pt x="7620" y="4572"/>
                </a:lnTo>
                <a:lnTo>
                  <a:pt x="4572" y="9144"/>
                </a:lnTo>
                <a:lnTo>
                  <a:pt x="7620" y="9144"/>
                </a:lnTo>
                <a:close/>
              </a:path>
              <a:path w="292735" h="1739264">
                <a:moveTo>
                  <a:pt x="7620" y="1729740"/>
                </a:moveTo>
                <a:lnTo>
                  <a:pt x="7620" y="9144"/>
                </a:lnTo>
                <a:lnTo>
                  <a:pt x="4572" y="9144"/>
                </a:lnTo>
                <a:lnTo>
                  <a:pt x="4572" y="1729740"/>
                </a:lnTo>
                <a:lnTo>
                  <a:pt x="7620" y="1729740"/>
                </a:lnTo>
                <a:close/>
              </a:path>
              <a:path w="292735" h="1739264">
                <a:moveTo>
                  <a:pt x="288036" y="1729740"/>
                </a:moveTo>
                <a:lnTo>
                  <a:pt x="4572" y="1729740"/>
                </a:lnTo>
                <a:lnTo>
                  <a:pt x="7620" y="1734312"/>
                </a:lnTo>
                <a:lnTo>
                  <a:pt x="7620" y="1738884"/>
                </a:lnTo>
                <a:lnTo>
                  <a:pt x="283464" y="1738884"/>
                </a:lnTo>
                <a:lnTo>
                  <a:pt x="283464" y="1734312"/>
                </a:lnTo>
                <a:lnTo>
                  <a:pt x="288036" y="1729740"/>
                </a:lnTo>
                <a:close/>
              </a:path>
              <a:path w="292735" h="1739264">
                <a:moveTo>
                  <a:pt x="7620" y="1738884"/>
                </a:moveTo>
                <a:lnTo>
                  <a:pt x="7620" y="1734312"/>
                </a:lnTo>
                <a:lnTo>
                  <a:pt x="4572" y="1729740"/>
                </a:lnTo>
                <a:lnTo>
                  <a:pt x="4572" y="1738884"/>
                </a:lnTo>
                <a:lnTo>
                  <a:pt x="7620" y="1738884"/>
                </a:lnTo>
                <a:close/>
              </a:path>
              <a:path w="292735" h="1739264">
                <a:moveTo>
                  <a:pt x="288036" y="9144"/>
                </a:moveTo>
                <a:lnTo>
                  <a:pt x="283464" y="4572"/>
                </a:lnTo>
                <a:lnTo>
                  <a:pt x="283464" y="9144"/>
                </a:lnTo>
                <a:lnTo>
                  <a:pt x="288036" y="9144"/>
                </a:lnTo>
                <a:close/>
              </a:path>
              <a:path w="292735" h="1739264">
                <a:moveTo>
                  <a:pt x="288036" y="1729740"/>
                </a:moveTo>
                <a:lnTo>
                  <a:pt x="288036" y="9144"/>
                </a:lnTo>
                <a:lnTo>
                  <a:pt x="283464" y="9144"/>
                </a:lnTo>
                <a:lnTo>
                  <a:pt x="283464" y="1729740"/>
                </a:lnTo>
                <a:lnTo>
                  <a:pt x="288036" y="1729740"/>
                </a:lnTo>
                <a:close/>
              </a:path>
              <a:path w="292735" h="1739264">
                <a:moveTo>
                  <a:pt x="288036" y="1738884"/>
                </a:moveTo>
                <a:lnTo>
                  <a:pt x="288036" y="1729740"/>
                </a:lnTo>
                <a:lnTo>
                  <a:pt x="283464" y="1734312"/>
                </a:lnTo>
                <a:lnTo>
                  <a:pt x="283464" y="1738884"/>
                </a:lnTo>
                <a:lnTo>
                  <a:pt x="288036" y="1738884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86428" y="2398776"/>
            <a:ext cx="285115" cy="1912620"/>
          </a:xfrm>
          <a:custGeom>
            <a:avLst/>
            <a:gdLst/>
            <a:ahLst/>
            <a:cxnLst/>
            <a:rect l="l" t="t" r="r" b="b"/>
            <a:pathLst>
              <a:path w="285114" h="1912620">
                <a:moveTo>
                  <a:pt x="0" y="0"/>
                </a:moveTo>
                <a:lnTo>
                  <a:pt x="0" y="1912620"/>
                </a:lnTo>
                <a:lnTo>
                  <a:pt x="284988" y="1912620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81855" y="2395727"/>
            <a:ext cx="294640" cy="1920239"/>
          </a:xfrm>
          <a:custGeom>
            <a:avLst/>
            <a:gdLst/>
            <a:ahLst/>
            <a:cxnLst/>
            <a:rect l="l" t="t" r="r" b="b"/>
            <a:pathLst>
              <a:path w="294639" h="1920239">
                <a:moveTo>
                  <a:pt x="294132" y="1918716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1918716"/>
                </a:lnTo>
                <a:lnTo>
                  <a:pt x="3048" y="1920240"/>
                </a:lnTo>
                <a:lnTo>
                  <a:pt x="4572" y="1920240"/>
                </a:lnTo>
                <a:lnTo>
                  <a:pt x="4572" y="7620"/>
                </a:lnTo>
                <a:lnTo>
                  <a:pt x="9144" y="3048"/>
                </a:lnTo>
                <a:lnTo>
                  <a:pt x="9144" y="7620"/>
                </a:lnTo>
                <a:lnTo>
                  <a:pt x="284988" y="7620"/>
                </a:lnTo>
                <a:lnTo>
                  <a:pt x="284988" y="3048"/>
                </a:lnTo>
                <a:lnTo>
                  <a:pt x="289560" y="7620"/>
                </a:lnTo>
                <a:lnTo>
                  <a:pt x="289560" y="1920240"/>
                </a:lnTo>
                <a:lnTo>
                  <a:pt x="291084" y="1920240"/>
                </a:lnTo>
                <a:lnTo>
                  <a:pt x="294132" y="1918716"/>
                </a:lnTo>
                <a:close/>
              </a:path>
              <a:path w="294639" h="1920239">
                <a:moveTo>
                  <a:pt x="9144" y="7620"/>
                </a:moveTo>
                <a:lnTo>
                  <a:pt x="9144" y="3048"/>
                </a:lnTo>
                <a:lnTo>
                  <a:pt x="4572" y="7620"/>
                </a:lnTo>
                <a:lnTo>
                  <a:pt x="9144" y="7620"/>
                </a:lnTo>
                <a:close/>
              </a:path>
              <a:path w="294639" h="1920239">
                <a:moveTo>
                  <a:pt x="9144" y="1911096"/>
                </a:moveTo>
                <a:lnTo>
                  <a:pt x="9144" y="7620"/>
                </a:lnTo>
                <a:lnTo>
                  <a:pt x="4572" y="7620"/>
                </a:lnTo>
                <a:lnTo>
                  <a:pt x="4572" y="1911096"/>
                </a:lnTo>
                <a:lnTo>
                  <a:pt x="9144" y="1911096"/>
                </a:lnTo>
                <a:close/>
              </a:path>
              <a:path w="294639" h="1920239">
                <a:moveTo>
                  <a:pt x="289560" y="1911096"/>
                </a:moveTo>
                <a:lnTo>
                  <a:pt x="4572" y="1911096"/>
                </a:lnTo>
                <a:lnTo>
                  <a:pt x="9144" y="1915668"/>
                </a:lnTo>
                <a:lnTo>
                  <a:pt x="9144" y="1920240"/>
                </a:lnTo>
                <a:lnTo>
                  <a:pt x="284988" y="1920240"/>
                </a:lnTo>
                <a:lnTo>
                  <a:pt x="284988" y="1915668"/>
                </a:lnTo>
                <a:lnTo>
                  <a:pt x="289560" y="1911096"/>
                </a:lnTo>
                <a:close/>
              </a:path>
              <a:path w="294639" h="1920239">
                <a:moveTo>
                  <a:pt x="9144" y="1920240"/>
                </a:moveTo>
                <a:lnTo>
                  <a:pt x="9144" y="1915668"/>
                </a:lnTo>
                <a:lnTo>
                  <a:pt x="4572" y="1911096"/>
                </a:lnTo>
                <a:lnTo>
                  <a:pt x="4572" y="1920240"/>
                </a:lnTo>
                <a:lnTo>
                  <a:pt x="9144" y="1920240"/>
                </a:lnTo>
                <a:close/>
              </a:path>
              <a:path w="294639" h="1920239">
                <a:moveTo>
                  <a:pt x="289560" y="7620"/>
                </a:moveTo>
                <a:lnTo>
                  <a:pt x="284988" y="3048"/>
                </a:lnTo>
                <a:lnTo>
                  <a:pt x="284988" y="7620"/>
                </a:lnTo>
                <a:lnTo>
                  <a:pt x="289560" y="7620"/>
                </a:lnTo>
                <a:close/>
              </a:path>
              <a:path w="294639" h="1920239">
                <a:moveTo>
                  <a:pt x="289560" y="1911096"/>
                </a:moveTo>
                <a:lnTo>
                  <a:pt x="289560" y="7620"/>
                </a:lnTo>
                <a:lnTo>
                  <a:pt x="284988" y="7620"/>
                </a:lnTo>
                <a:lnTo>
                  <a:pt x="284988" y="1911096"/>
                </a:lnTo>
                <a:lnTo>
                  <a:pt x="289560" y="1911096"/>
                </a:lnTo>
                <a:close/>
              </a:path>
              <a:path w="294639" h="1920239">
                <a:moveTo>
                  <a:pt x="289560" y="1920240"/>
                </a:moveTo>
                <a:lnTo>
                  <a:pt x="289560" y="1911096"/>
                </a:lnTo>
                <a:lnTo>
                  <a:pt x="284988" y="1915668"/>
                </a:lnTo>
                <a:lnTo>
                  <a:pt x="284988" y="1920240"/>
                </a:lnTo>
                <a:lnTo>
                  <a:pt x="289560" y="192024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126738" y="4400802"/>
            <a:ext cx="135572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0" dirty="0">
                <a:latin typeface="Arial"/>
                <a:cs typeface="Arial"/>
              </a:rPr>
              <a:t>mem math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spc="0" dirty="0">
                <a:latin typeface="Arial"/>
                <a:cs typeface="Arial"/>
              </a:rPr>
              <a:t>full</a:t>
            </a:r>
            <a:endParaRPr sz="14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61206" y="4800090"/>
            <a:ext cx="957580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Math-bound</a:t>
            </a:r>
            <a:endParaRPr sz="12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61206" y="5107938"/>
            <a:ext cx="1795780" cy="1227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7314">
              <a:lnSpc>
                <a:spcPct val="102400"/>
              </a:lnSpc>
              <a:spcBef>
                <a:spcPts val="95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Good mem-math  </a:t>
            </a:r>
            <a:r>
              <a:rPr sz="1250" b="1" spc="5" dirty="0">
                <a:solidFill>
                  <a:srgbClr val="7F0000"/>
                </a:solidFill>
                <a:latin typeface="Arial"/>
                <a:cs typeface="Arial"/>
              </a:rPr>
              <a:t>overlap: latency not</a:t>
            </a:r>
            <a:r>
              <a:rPr sz="1250" b="1" spc="-6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a  problem</a:t>
            </a:r>
            <a:endParaRPr sz="1250">
              <a:latin typeface="Arial"/>
              <a:cs typeface="Arial"/>
            </a:endParaRPr>
          </a:p>
          <a:p>
            <a:pPr marL="12700" marR="5080">
              <a:lnSpc>
                <a:spcPct val="102800"/>
              </a:lnSpc>
              <a:spcBef>
                <a:spcPts val="225"/>
              </a:spcBef>
            </a:pPr>
            <a:r>
              <a:rPr sz="1250" spc="10" dirty="0">
                <a:latin typeface="Arial"/>
                <a:cs typeface="Arial"/>
              </a:rPr>
              <a:t>(assuming </a:t>
            </a:r>
            <a:r>
              <a:rPr sz="1250" spc="5" dirty="0">
                <a:latin typeface="Arial"/>
                <a:cs typeface="Arial"/>
              </a:rPr>
              <a:t>instruction  throughput is </a:t>
            </a:r>
            <a:r>
              <a:rPr sz="1250" spc="10" dirty="0">
                <a:latin typeface="Arial"/>
                <a:cs typeface="Arial"/>
              </a:rPr>
              <a:t>not low  compared </a:t>
            </a:r>
            <a:r>
              <a:rPr sz="1250" spc="5" dirty="0">
                <a:latin typeface="Arial"/>
                <a:cs typeface="Arial"/>
              </a:rPr>
              <a:t>to </a:t>
            </a:r>
            <a:r>
              <a:rPr sz="1250" spc="25" dirty="0">
                <a:latin typeface="Arial"/>
                <a:cs typeface="Arial"/>
              </a:rPr>
              <a:t>HW</a:t>
            </a:r>
            <a:r>
              <a:rPr sz="1250" spc="-60" dirty="0">
                <a:latin typeface="Arial"/>
                <a:cs typeface="Arial"/>
              </a:rPr>
              <a:t> </a:t>
            </a:r>
            <a:r>
              <a:rPr sz="1250" spc="0" dirty="0">
                <a:latin typeface="Arial"/>
                <a:cs typeface="Arial"/>
              </a:rPr>
              <a:t>theory)</a:t>
            </a:r>
            <a:endParaRPr sz="12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0901" y="4800090"/>
            <a:ext cx="1201420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Memory-bound</a:t>
            </a:r>
            <a:endParaRPr sz="12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0901" y="5107938"/>
            <a:ext cx="1795780" cy="1227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7314">
              <a:lnSpc>
                <a:spcPct val="102400"/>
              </a:lnSpc>
              <a:spcBef>
                <a:spcPts val="95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Good mem-math  </a:t>
            </a:r>
            <a:r>
              <a:rPr sz="1250" b="1" spc="5" dirty="0">
                <a:solidFill>
                  <a:srgbClr val="7F0000"/>
                </a:solidFill>
                <a:latin typeface="Arial"/>
                <a:cs typeface="Arial"/>
              </a:rPr>
              <a:t>overlap: latency not</a:t>
            </a:r>
            <a:r>
              <a:rPr sz="1250" b="1" spc="-6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a  problem</a:t>
            </a:r>
            <a:endParaRPr sz="1250">
              <a:latin typeface="Arial"/>
              <a:cs typeface="Arial"/>
            </a:endParaRPr>
          </a:p>
          <a:p>
            <a:pPr marL="12700" marR="5080">
              <a:lnSpc>
                <a:spcPct val="102800"/>
              </a:lnSpc>
              <a:spcBef>
                <a:spcPts val="225"/>
              </a:spcBef>
            </a:pPr>
            <a:r>
              <a:rPr sz="1250" spc="10" dirty="0">
                <a:latin typeface="Arial"/>
                <a:cs typeface="Arial"/>
              </a:rPr>
              <a:t>(assuming </a:t>
            </a:r>
            <a:r>
              <a:rPr sz="1250" spc="15" dirty="0">
                <a:latin typeface="Arial"/>
                <a:cs typeface="Arial"/>
              </a:rPr>
              <a:t>memory  </a:t>
            </a:r>
            <a:r>
              <a:rPr sz="1250" spc="5" dirty="0">
                <a:latin typeface="Arial"/>
                <a:cs typeface="Arial"/>
              </a:rPr>
              <a:t>throughput is </a:t>
            </a:r>
            <a:r>
              <a:rPr sz="1250" spc="10" dirty="0">
                <a:latin typeface="Arial"/>
                <a:cs typeface="Arial"/>
              </a:rPr>
              <a:t>not low  compared </a:t>
            </a:r>
            <a:r>
              <a:rPr sz="1250" spc="5" dirty="0">
                <a:latin typeface="Arial"/>
                <a:cs typeface="Arial"/>
              </a:rPr>
              <a:t>to </a:t>
            </a:r>
            <a:r>
              <a:rPr sz="1250" spc="25" dirty="0">
                <a:latin typeface="Arial"/>
                <a:cs typeface="Arial"/>
              </a:rPr>
              <a:t>HW</a:t>
            </a:r>
            <a:r>
              <a:rPr sz="1250" spc="-60" dirty="0">
                <a:latin typeface="Arial"/>
                <a:cs typeface="Arial"/>
              </a:rPr>
              <a:t> </a:t>
            </a:r>
            <a:r>
              <a:rPr sz="1250" spc="0" dirty="0">
                <a:latin typeface="Arial"/>
                <a:cs typeface="Arial"/>
              </a:rPr>
              <a:t>theory)</a:t>
            </a:r>
            <a:endParaRPr sz="125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68217" y="2093976"/>
            <a:ext cx="108585" cy="2222500"/>
          </a:xfrm>
          <a:custGeom>
            <a:avLst/>
            <a:gdLst/>
            <a:ahLst/>
            <a:cxnLst/>
            <a:rect l="l" t="t" r="r" b="b"/>
            <a:pathLst>
              <a:path w="108585" h="2222500">
                <a:moveTo>
                  <a:pt x="108204" y="91440"/>
                </a:moveTo>
                <a:lnTo>
                  <a:pt x="103632" y="86868"/>
                </a:lnTo>
                <a:lnTo>
                  <a:pt x="53340" y="0"/>
                </a:lnTo>
                <a:lnTo>
                  <a:pt x="3048" y="86868"/>
                </a:lnTo>
                <a:lnTo>
                  <a:pt x="0" y="91440"/>
                </a:lnTo>
                <a:lnTo>
                  <a:pt x="1524" y="99060"/>
                </a:lnTo>
                <a:lnTo>
                  <a:pt x="7620" y="102108"/>
                </a:lnTo>
                <a:lnTo>
                  <a:pt x="12192" y="105156"/>
                </a:lnTo>
                <a:lnTo>
                  <a:pt x="19812" y="103632"/>
                </a:lnTo>
                <a:lnTo>
                  <a:pt x="22860" y="97536"/>
                </a:lnTo>
                <a:lnTo>
                  <a:pt x="41148" y="67056"/>
                </a:lnTo>
                <a:lnTo>
                  <a:pt x="41148" y="22860"/>
                </a:lnTo>
                <a:lnTo>
                  <a:pt x="65532" y="22860"/>
                </a:lnTo>
                <a:lnTo>
                  <a:pt x="65655" y="67261"/>
                </a:lnTo>
                <a:lnTo>
                  <a:pt x="83820" y="97536"/>
                </a:lnTo>
                <a:lnTo>
                  <a:pt x="86868" y="103632"/>
                </a:lnTo>
                <a:lnTo>
                  <a:pt x="94488" y="105156"/>
                </a:lnTo>
                <a:lnTo>
                  <a:pt x="100584" y="102108"/>
                </a:lnTo>
                <a:lnTo>
                  <a:pt x="105156" y="99060"/>
                </a:lnTo>
                <a:lnTo>
                  <a:pt x="108204" y="91440"/>
                </a:lnTo>
                <a:close/>
              </a:path>
              <a:path w="108585" h="2222500">
                <a:moveTo>
                  <a:pt x="65655" y="67261"/>
                </a:moveTo>
                <a:lnTo>
                  <a:pt x="65532" y="22860"/>
                </a:lnTo>
                <a:lnTo>
                  <a:pt x="41148" y="22860"/>
                </a:lnTo>
                <a:lnTo>
                  <a:pt x="41300" y="66802"/>
                </a:lnTo>
                <a:lnTo>
                  <a:pt x="42672" y="64516"/>
                </a:lnTo>
                <a:lnTo>
                  <a:pt x="42672" y="28956"/>
                </a:lnTo>
                <a:lnTo>
                  <a:pt x="64008" y="28956"/>
                </a:lnTo>
                <a:lnTo>
                  <a:pt x="64008" y="64516"/>
                </a:lnTo>
                <a:lnTo>
                  <a:pt x="65655" y="67261"/>
                </a:lnTo>
                <a:close/>
              </a:path>
              <a:path w="108585" h="2222500">
                <a:moveTo>
                  <a:pt x="41300" y="66802"/>
                </a:moveTo>
                <a:lnTo>
                  <a:pt x="41148" y="22860"/>
                </a:lnTo>
                <a:lnTo>
                  <a:pt x="41148" y="67056"/>
                </a:lnTo>
                <a:lnTo>
                  <a:pt x="41300" y="66802"/>
                </a:lnTo>
                <a:close/>
              </a:path>
              <a:path w="108585" h="2222500">
                <a:moveTo>
                  <a:pt x="71628" y="2221992"/>
                </a:moveTo>
                <a:lnTo>
                  <a:pt x="65655" y="67261"/>
                </a:lnTo>
                <a:lnTo>
                  <a:pt x="53340" y="46736"/>
                </a:lnTo>
                <a:lnTo>
                  <a:pt x="41300" y="66802"/>
                </a:lnTo>
                <a:lnTo>
                  <a:pt x="48768" y="2221992"/>
                </a:lnTo>
                <a:lnTo>
                  <a:pt x="71628" y="2221992"/>
                </a:lnTo>
                <a:close/>
              </a:path>
              <a:path w="108585" h="2222500">
                <a:moveTo>
                  <a:pt x="64008" y="28956"/>
                </a:moveTo>
                <a:lnTo>
                  <a:pt x="42672" y="28956"/>
                </a:lnTo>
                <a:lnTo>
                  <a:pt x="53340" y="46736"/>
                </a:lnTo>
                <a:lnTo>
                  <a:pt x="64008" y="28956"/>
                </a:lnTo>
                <a:close/>
              </a:path>
              <a:path w="108585" h="2222500">
                <a:moveTo>
                  <a:pt x="53340" y="46736"/>
                </a:moveTo>
                <a:lnTo>
                  <a:pt x="42672" y="28956"/>
                </a:lnTo>
                <a:lnTo>
                  <a:pt x="42672" y="64516"/>
                </a:lnTo>
                <a:lnTo>
                  <a:pt x="53340" y="46736"/>
                </a:lnTo>
                <a:close/>
              </a:path>
              <a:path w="108585" h="2222500">
                <a:moveTo>
                  <a:pt x="64008" y="64516"/>
                </a:moveTo>
                <a:lnTo>
                  <a:pt x="64008" y="28956"/>
                </a:lnTo>
                <a:lnTo>
                  <a:pt x="53340" y="46736"/>
                </a:lnTo>
                <a:lnTo>
                  <a:pt x="64008" y="645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0474" y="3201924"/>
            <a:ext cx="603885" cy="338455"/>
          </a:xfrm>
          <a:custGeom>
            <a:avLst/>
            <a:gdLst/>
            <a:ahLst/>
            <a:cxnLst/>
            <a:rect l="l" t="t" r="r" b="b"/>
            <a:pathLst>
              <a:path w="603885" h="338454">
                <a:moveTo>
                  <a:pt x="0" y="0"/>
                </a:moveTo>
                <a:lnTo>
                  <a:pt x="0" y="338328"/>
                </a:lnTo>
                <a:lnTo>
                  <a:pt x="603504" y="338328"/>
                </a:lnTo>
                <a:lnTo>
                  <a:pt x="60350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00069" y="3224274"/>
            <a:ext cx="457834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dirty="0">
                <a:latin typeface="Arial"/>
                <a:cs typeface="Arial"/>
              </a:rPr>
              <a:t>t</a:t>
            </a:r>
            <a:r>
              <a:rPr sz="1650" b="1" spc="-5" dirty="0">
                <a:latin typeface="Arial"/>
                <a:cs typeface="Arial"/>
              </a:rPr>
              <a:t>i</a:t>
            </a:r>
            <a:r>
              <a:rPr sz="1650" b="1" dirty="0">
                <a:latin typeface="Arial"/>
                <a:cs typeface="Arial"/>
              </a:rPr>
              <a:t>me</a:t>
            </a:r>
            <a:endParaRPr sz="1650">
              <a:latin typeface="Arial"/>
              <a:cs typeface="Arial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4586605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Some </a:t>
            </a:r>
            <a:r>
              <a:rPr spc="80" dirty="0"/>
              <a:t>Example</a:t>
            </a:r>
            <a:r>
              <a:rPr spc="-170" dirty="0"/>
              <a:t> </a:t>
            </a:r>
            <a:r>
              <a:rPr spc="80" dirty="0"/>
              <a:t>Scenarios</a:t>
            </a:r>
          </a:p>
        </p:txBody>
      </p:sp>
      <p:sp>
        <p:nvSpPr>
          <p:cNvPr id="3" name="object 3"/>
          <p:cNvSpPr/>
          <p:nvPr/>
        </p:nvSpPr>
        <p:spPr>
          <a:xfrm>
            <a:off x="911345" y="2887980"/>
            <a:ext cx="285115" cy="1414780"/>
          </a:xfrm>
          <a:custGeom>
            <a:avLst/>
            <a:gdLst/>
            <a:ahLst/>
            <a:cxnLst/>
            <a:rect l="l" t="t" r="r" b="b"/>
            <a:pathLst>
              <a:path w="285115" h="1414779">
                <a:moveTo>
                  <a:pt x="0" y="0"/>
                </a:moveTo>
                <a:lnTo>
                  <a:pt x="0" y="1414272"/>
                </a:lnTo>
                <a:lnTo>
                  <a:pt x="284988" y="1414272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598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6773" y="2883408"/>
            <a:ext cx="294640" cy="1423670"/>
          </a:xfrm>
          <a:custGeom>
            <a:avLst/>
            <a:gdLst/>
            <a:ahLst/>
            <a:cxnLst/>
            <a:rect l="l" t="t" r="r" b="b"/>
            <a:pathLst>
              <a:path w="294640" h="1423670">
                <a:moveTo>
                  <a:pt x="294132" y="1420368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1420368"/>
                </a:lnTo>
                <a:lnTo>
                  <a:pt x="3048" y="1423416"/>
                </a:lnTo>
                <a:lnTo>
                  <a:pt x="4572" y="1423416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1423416"/>
                </a:lnTo>
                <a:lnTo>
                  <a:pt x="291084" y="1423416"/>
                </a:lnTo>
                <a:lnTo>
                  <a:pt x="294132" y="1420368"/>
                </a:lnTo>
                <a:close/>
              </a:path>
              <a:path w="294640" h="142367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4640" h="1423670">
                <a:moveTo>
                  <a:pt x="9144" y="1414272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1414272"/>
                </a:lnTo>
                <a:lnTo>
                  <a:pt x="9144" y="1414272"/>
                </a:lnTo>
                <a:close/>
              </a:path>
              <a:path w="294640" h="1423670">
                <a:moveTo>
                  <a:pt x="289560" y="1414272"/>
                </a:moveTo>
                <a:lnTo>
                  <a:pt x="4572" y="1414272"/>
                </a:lnTo>
                <a:lnTo>
                  <a:pt x="9144" y="1418844"/>
                </a:lnTo>
                <a:lnTo>
                  <a:pt x="9144" y="1423416"/>
                </a:lnTo>
                <a:lnTo>
                  <a:pt x="284988" y="1423416"/>
                </a:lnTo>
                <a:lnTo>
                  <a:pt x="284988" y="1418844"/>
                </a:lnTo>
                <a:lnTo>
                  <a:pt x="289560" y="1414272"/>
                </a:lnTo>
                <a:close/>
              </a:path>
              <a:path w="294640" h="1423670">
                <a:moveTo>
                  <a:pt x="9144" y="1423416"/>
                </a:moveTo>
                <a:lnTo>
                  <a:pt x="9144" y="1418844"/>
                </a:lnTo>
                <a:lnTo>
                  <a:pt x="4572" y="1414272"/>
                </a:lnTo>
                <a:lnTo>
                  <a:pt x="4572" y="1423416"/>
                </a:lnTo>
                <a:lnTo>
                  <a:pt x="9144" y="1423416"/>
                </a:lnTo>
                <a:close/>
              </a:path>
              <a:path w="294640" h="1423670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4640" h="1423670">
                <a:moveTo>
                  <a:pt x="289560" y="1414272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1414272"/>
                </a:lnTo>
                <a:lnTo>
                  <a:pt x="289560" y="1414272"/>
                </a:lnTo>
                <a:close/>
              </a:path>
              <a:path w="294640" h="1423670">
                <a:moveTo>
                  <a:pt x="289560" y="1423416"/>
                </a:moveTo>
                <a:lnTo>
                  <a:pt x="289560" y="1414272"/>
                </a:lnTo>
                <a:lnTo>
                  <a:pt x="284988" y="1418844"/>
                </a:lnTo>
                <a:lnTo>
                  <a:pt x="284988" y="1423416"/>
                </a:lnTo>
                <a:lnTo>
                  <a:pt x="289560" y="1423416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94453" y="3762755"/>
            <a:ext cx="283845" cy="547370"/>
          </a:xfrm>
          <a:custGeom>
            <a:avLst/>
            <a:gdLst/>
            <a:ahLst/>
            <a:cxnLst/>
            <a:rect l="l" t="t" r="r" b="b"/>
            <a:pathLst>
              <a:path w="283844" h="547370">
                <a:moveTo>
                  <a:pt x="0" y="0"/>
                </a:moveTo>
                <a:lnTo>
                  <a:pt x="0" y="547116"/>
                </a:lnTo>
                <a:lnTo>
                  <a:pt x="283464" y="547116"/>
                </a:lnTo>
                <a:lnTo>
                  <a:pt x="28346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89881" y="3758184"/>
            <a:ext cx="292735" cy="556260"/>
          </a:xfrm>
          <a:custGeom>
            <a:avLst/>
            <a:gdLst/>
            <a:ahLst/>
            <a:cxnLst/>
            <a:rect l="l" t="t" r="r" b="b"/>
            <a:pathLst>
              <a:path w="292735" h="556260">
                <a:moveTo>
                  <a:pt x="292614" y="554736"/>
                </a:moveTo>
                <a:lnTo>
                  <a:pt x="292614" y="1524"/>
                </a:lnTo>
                <a:lnTo>
                  <a:pt x="291090" y="0"/>
                </a:lnTo>
                <a:lnTo>
                  <a:pt x="1524" y="0"/>
                </a:lnTo>
                <a:lnTo>
                  <a:pt x="0" y="1524"/>
                </a:lnTo>
                <a:lnTo>
                  <a:pt x="0" y="554736"/>
                </a:lnTo>
                <a:lnTo>
                  <a:pt x="1524" y="556260"/>
                </a:lnTo>
                <a:lnTo>
                  <a:pt x="4572" y="556260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3470" y="9144"/>
                </a:lnTo>
                <a:lnTo>
                  <a:pt x="283470" y="4572"/>
                </a:lnTo>
                <a:lnTo>
                  <a:pt x="288042" y="9144"/>
                </a:lnTo>
                <a:lnTo>
                  <a:pt x="288042" y="556260"/>
                </a:lnTo>
                <a:lnTo>
                  <a:pt x="291090" y="556260"/>
                </a:lnTo>
                <a:lnTo>
                  <a:pt x="292614" y="554736"/>
                </a:lnTo>
                <a:close/>
              </a:path>
              <a:path w="292735" h="55626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2735" h="556260">
                <a:moveTo>
                  <a:pt x="9144" y="547116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547116"/>
                </a:lnTo>
                <a:lnTo>
                  <a:pt x="9144" y="547116"/>
                </a:lnTo>
                <a:close/>
              </a:path>
              <a:path w="292735" h="556260">
                <a:moveTo>
                  <a:pt x="288042" y="547116"/>
                </a:moveTo>
                <a:lnTo>
                  <a:pt x="4572" y="547116"/>
                </a:lnTo>
                <a:lnTo>
                  <a:pt x="9144" y="551688"/>
                </a:lnTo>
                <a:lnTo>
                  <a:pt x="9144" y="556260"/>
                </a:lnTo>
                <a:lnTo>
                  <a:pt x="283470" y="556260"/>
                </a:lnTo>
                <a:lnTo>
                  <a:pt x="283470" y="551688"/>
                </a:lnTo>
                <a:lnTo>
                  <a:pt x="288042" y="547116"/>
                </a:lnTo>
                <a:close/>
              </a:path>
              <a:path w="292735" h="556260">
                <a:moveTo>
                  <a:pt x="9144" y="556260"/>
                </a:moveTo>
                <a:lnTo>
                  <a:pt x="9144" y="551688"/>
                </a:lnTo>
                <a:lnTo>
                  <a:pt x="4572" y="547116"/>
                </a:lnTo>
                <a:lnTo>
                  <a:pt x="4572" y="556260"/>
                </a:lnTo>
                <a:lnTo>
                  <a:pt x="9144" y="556260"/>
                </a:lnTo>
                <a:close/>
              </a:path>
              <a:path w="292735" h="556260">
                <a:moveTo>
                  <a:pt x="288042" y="9144"/>
                </a:moveTo>
                <a:lnTo>
                  <a:pt x="283470" y="4572"/>
                </a:lnTo>
                <a:lnTo>
                  <a:pt x="283470" y="9144"/>
                </a:lnTo>
                <a:lnTo>
                  <a:pt x="288042" y="9144"/>
                </a:lnTo>
                <a:close/>
              </a:path>
              <a:path w="292735" h="556260">
                <a:moveTo>
                  <a:pt x="288042" y="547116"/>
                </a:moveTo>
                <a:lnTo>
                  <a:pt x="288042" y="9144"/>
                </a:lnTo>
                <a:lnTo>
                  <a:pt x="283470" y="9144"/>
                </a:lnTo>
                <a:lnTo>
                  <a:pt x="283470" y="547116"/>
                </a:lnTo>
                <a:lnTo>
                  <a:pt x="288042" y="547116"/>
                </a:lnTo>
                <a:close/>
              </a:path>
              <a:path w="292735" h="556260">
                <a:moveTo>
                  <a:pt x="288042" y="556260"/>
                </a:moveTo>
                <a:lnTo>
                  <a:pt x="288042" y="547116"/>
                </a:lnTo>
                <a:lnTo>
                  <a:pt x="283470" y="551688"/>
                </a:lnTo>
                <a:lnTo>
                  <a:pt x="283470" y="556260"/>
                </a:lnTo>
                <a:lnTo>
                  <a:pt x="288042" y="55626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74520" y="2749296"/>
            <a:ext cx="285115" cy="1560830"/>
          </a:xfrm>
          <a:custGeom>
            <a:avLst/>
            <a:gdLst/>
            <a:ahLst/>
            <a:cxnLst/>
            <a:rect l="l" t="t" r="r" b="b"/>
            <a:pathLst>
              <a:path w="285114" h="1560829">
                <a:moveTo>
                  <a:pt x="0" y="0"/>
                </a:moveTo>
                <a:lnTo>
                  <a:pt x="0" y="1560576"/>
                </a:lnTo>
                <a:lnTo>
                  <a:pt x="284988" y="1560576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71472" y="2744724"/>
            <a:ext cx="292735" cy="1569720"/>
          </a:xfrm>
          <a:custGeom>
            <a:avLst/>
            <a:gdLst/>
            <a:ahLst/>
            <a:cxnLst/>
            <a:rect l="l" t="t" r="r" b="b"/>
            <a:pathLst>
              <a:path w="292735" h="1569720">
                <a:moveTo>
                  <a:pt x="292608" y="1568196"/>
                </a:moveTo>
                <a:lnTo>
                  <a:pt x="292608" y="1524"/>
                </a:lnTo>
                <a:lnTo>
                  <a:pt x="291084" y="0"/>
                </a:lnTo>
                <a:lnTo>
                  <a:pt x="1524" y="0"/>
                </a:lnTo>
                <a:lnTo>
                  <a:pt x="0" y="1524"/>
                </a:lnTo>
                <a:lnTo>
                  <a:pt x="0" y="1568196"/>
                </a:lnTo>
                <a:lnTo>
                  <a:pt x="1524" y="1569720"/>
                </a:lnTo>
                <a:lnTo>
                  <a:pt x="3048" y="1569720"/>
                </a:lnTo>
                <a:lnTo>
                  <a:pt x="3048" y="9144"/>
                </a:lnTo>
                <a:lnTo>
                  <a:pt x="7620" y="4572"/>
                </a:lnTo>
                <a:lnTo>
                  <a:pt x="7620" y="9144"/>
                </a:lnTo>
                <a:lnTo>
                  <a:pt x="283464" y="9144"/>
                </a:lnTo>
                <a:lnTo>
                  <a:pt x="283464" y="4572"/>
                </a:lnTo>
                <a:lnTo>
                  <a:pt x="288036" y="9144"/>
                </a:lnTo>
                <a:lnTo>
                  <a:pt x="288036" y="1569720"/>
                </a:lnTo>
                <a:lnTo>
                  <a:pt x="291084" y="1569720"/>
                </a:lnTo>
                <a:lnTo>
                  <a:pt x="292608" y="1568196"/>
                </a:lnTo>
                <a:close/>
              </a:path>
              <a:path w="292735" h="1569720">
                <a:moveTo>
                  <a:pt x="7620" y="9144"/>
                </a:moveTo>
                <a:lnTo>
                  <a:pt x="7620" y="4572"/>
                </a:lnTo>
                <a:lnTo>
                  <a:pt x="3048" y="9144"/>
                </a:lnTo>
                <a:lnTo>
                  <a:pt x="7620" y="9144"/>
                </a:lnTo>
                <a:close/>
              </a:path>
              <a:path w="292735" h="1569720">
                <a:moveTo>
                  <a:pt x="7620" y="1560576"/>
                </a:moveTo>
                <a:lnTo>
                  <a:pt x="7620" y="9144"/>
                </a:lnTo>
                <a:lnTo>
                  <a:pt x="3048" y="9144"/>
                </a:lnTo>
                <a:lnTo>
                  <a:pt x="3048" y="1560576"/>
                </a:lnTo>
                <a:lnTo>
                  <a:pt x="7620" y="1560576"/>
                </a:lnTo>
                <a:close/>
              </a:path>
              <a:path w="292735" h="1569720">
                <a:moveTo>
                  <a:pt x="288036" y="1560576"/>
                </a:moveTo>
                <a:lnTo>
                  <a:pt x="3048" y="1560576"/>
                </a:lnTo>
                <a:lnTo>
                  <a:pt x="7620" y="1565148"/>
                </a:lnTo>
                <a:lnTo>
                  <a:pt x="7620" y="1569720"/>
                </a:lnTo>
                <a:lnTo>
                  <a:pt x="283464" y="1569720"/>
                </a:lnTo>
                <a:lnTo>
                  <a:pt x="283464" y="1565148"/>
                </a:lnTo>
                <a:lnTo>
                  <a:pt x="288036" y="1560576"/>
                </a:lnTo>
                <a:close/>
              </a:path>
              <a:path w="292735" h="1569720">
                <a:moveTo>
                  <a:pt x="7620" y="1569720"/>
                </a:moveTo>
                <a:lnTo>
                  <a:pt x="7620" y="1565148"/>
                </a:lnTo>
                <a:lnTo>
                  <a:pt x="3048" y="1560576"/>
                </a:lnTo>
                <a:lnTo>
                  <a:pt x="3048" y="1569720"/>
                </a:lnTo>
                <a:lnTo>
                  <a:pt x="7620" y="1569720"/>
                </a:lnTo>
                <a:close/>
              </a:path>
              <a:path w="292735" h="1569720">
                <a:moveTo>
                  <a:pt x="288036" y="9144"/>
                </a:moveTo>
                <a:lnTo>
                  <a:pt x="283464" y="4572"/>
                </a:lnTo>
                <a:lnTo>
                  <a:pt x="283464" y="9144"/>
                </a:lnTo>
                <a:lnTo>
                  <a:pt x="288036" y="9144"/>
                </a:lnTo>
                <a:close/>
              </a:path>
              <a:path w="292735" h="1569720">
                <a:moveTo>
                  <a:pt x="288036" y="1560576"/>
                </a:moveTo>
                <a:lnTo>
                  <a:pt x="288036" y="9144"/>
                </a:lnTo>
                <a:lnTo>
                  <a:pt x="283464" y="9144"/>
                </a:lnTo>
                <a:lnTo>
                  <a:pt x="283464" y="1560576"/>
                </a:lnTo>
                <a:lnTo>
                  <a:pt x="288036" y="1560576"/>
                </a:lnTo>
                <a:close/>
              </a:path>
              <a:path w="292735" h="1569720">
                <a:moveTo>
                  <a:pt x="288036" y="1569720"/>
                </a:moveTo>
                <a:lnTo>
                  <a:pt x="288036" y="1560576"/>
                </a:lnTo>
                <a:lnTo>
                  <a:pt x="283464" y="1565148"/>
                </a:lnTo>
                <a:lnTo>
                  <a:pt x="283464" y="1569720"/>
                </a:lnTo>
                <a:lnTo>
                  <a:pt x="288036" y="156972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14825" y="4399278"/>
            <a:ext cx="135572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0" dirty="0">
                <a:latin typeface="Arial"/>
                <a:cs typeface="Arial"/>
              </a:rPr>
              <a:t>mem math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spc="0" dirty="0">
                <a:latin typeface="Arial"/>
                <a:cs typeface="Arial"/>
              </a:rPr>
              <a:t>full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23260" y="3755136"/>
            <a:ext cx="285115" cy="548640"/>
          </a:xfrm>
          <a:custGeom>
            <a:avLst/>
            <a:gdLst/>
            <a:ahLst/>
            <a:cxnLst/>
            <a:rect l="l" t="t" r="r" b="b"/>
            <a:pathLst>
              <a:path w="285114" h="548639">
                <a:moveTo>
                  <a:pt x="0" y="0"/>
                </a:moveTo>
                <a:lnTo>
                  <a:pt x="0" y="548640"/>
                </a:lnTo>
                <a:lnTo>
                  <a:pt x="284988" y="548640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598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18688" y="3750564"/>
            <a:ext cx="294640" cy="556260"/>
          </a:xfrm>
          <a:custGeom>
            <a:avLst/>
            <a:gdLst/>
            <a:ahLst/>
            <a:cxnLst/>
            <a:rect l="l" t="t" r="r" b="b"/>
            <a:pathLst>
              <a:path w="294639" h="556260">
                <a:moveTo>
                  <a:pt x="294132" y="554736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554736"/>
                </a:lnTo>
                <a:lnTo>
                  <a:pt x="3048" y="556260"/>
                </a:lnTo>
                <a:lnTo>
                  <a:pt x="4572" y="556260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556260"/>
                </a:lnTo>
                <a:lnTo>
                  <a:pt x="291084" y="556260"/>
                </a:lnTo>
                <a:lnTo>
                  <a:pt x="294132" y="554736"/>
                </a:lnTo>
                <a:close/>
              </a:path>
              <a:path w="294639" h="55626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4639" h="556260">
                <a:moveTo>
                  <a:pt x="9144" y="548640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548640"/>
                </a:lnTo>
                <a:lnTo>
                  <a:pt x="9144" y="548640"/>
                </a:lnTo>
                <a:close/>
              </a:path>
              <a:path w="294639" h="556260">
                <a:moveTo>
                  <a:pt x="289560" y="548640"/>
                </a:moveTo>
                <a:lnTo>
                  <a:pt x="4572" y="548640"/>
                </a:lnTo>
                <a:lnTo>
                  <a:pt x="9144" y="553212"/>
                </a:lnTo>
                <a:lnTo>
                  <a:pt x="9144" y="556260"/>
                </a:lnTo>
                <a:lnTo>
                  <a:pt x="284988" y="556260"/>
                </a:lnTo>
                <a:lnTo>
                  <a:pt x="284988" y="553212"/>
                </a:lnTo>
                <a:lnTo>
                  <a:pt x="289560" y="548640"/>
                </a:lnTo>
                <a:close/>
              </a:path>
              <a:path w="294639" h="556260">
                <a:moveTo>
                  <a:pt x="9144" y="556260"/>
                </a:moveTo>
                <a:lnTo>
                  <a:pt x="9144" y="553212"/>
                </a:lnTo>
                <a:lnTo>
                  <a:pt x="4572" y="548640"/>
                </a:lnTo>
                <a:lnTo>
                  <a:pt x="4572" y="556260"/>
                </a:lnTo>
                <a:lnTo>
                  <a:pt x="9144" y="556260"/>
                </a:lnTo>
                <a:close/>
              </a:path>
              <a:path w="294639" h="556260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4639" h="556260">
                <a:moveTo>
                  <a:pt x="289560" y="548640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548640"/>
                </a:lnTo>
                <a:lnTo>
                  <a:pt x="289560" y="548640"/>
                </a:lnTo>
                <a:close/>
              </a:path>
              <a:path w="294639" h="556260">
                <a:moveTo>
                  <a:pt x="289560" y="556260"/>
                </a:moveTo>
                <a:lnTo>
                  <a:pt x="289560" y="548640"/>
                </a:lnTo>
                <a:lnTo>
                  <a:pt x="284988" y="553212"/>
                </a:lnTo>
                <a:lnTo>
                  <a:pt x="284988" y="556260"/>
                </a:lnTo>
                <a:lnTo>
                  <a:pt x="289560" y="55626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06367" y="2581656"/>
            <a:ext cx="283845" cy="1729739"/>
          </a:xfrm>
          <a:custGeom>
            <a:avLst/>
            <a:gdLst/>
            <a:ahLst/>
            <a:cxnLst/>
            <a:rect l="l" t="t" r="r" b="b"/>
            <a:pathLst>
              <a:path w="283845" h="1729739">
                <a:moveTo>
                  <a:pt x="0" y="0"/>
                </a:moveTo>
                <a:lnTo>
                  <a:pt x="0" y="1729740"/>
                </a:lnTo>
                <a:lnTo>
                  <a:pt x="283464" y="1729740"/>
                </a:lnTo>
                <a:lnTo>
                  <a:pt x="28346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701796" y="2577084"/>
            <a:ext cx="292735" cy="1739264"/>
          </a:xfrm>
          <a:custGeom>
            <a:avLst/>
            <a:gdLst/>
            <a:ahLst/>
            <a:cxnLst/>
            <a:rect l="l" t="t" r="r" b="b"/>
            <a:pathLst>
              <a:path w="292735" h="1739264">
                <a:moveTo>
                  <a:pt x="292608" y="1737360"/>
                </a:moveTo>
                <a:lnTo>
                  <a:pt x="292608" y="1524"/>
                </a:lnTo>
                <a:lnTo>
                  <a:pt x="291084" y="0"/>
                </a:lnTo>
                <a:lnTo>
                  <a:pt x="1524" y="0"/>
                </a:lnTo>
                <a:lnTo>
                  <a:pt x="0" y="1524"/>
                </a:lnTo>
                <a:lnTo>
                  <a:pt x="0" y="1737360"/>
                </a:lnTo>
                <a:lnTo>
                  <a:pt x="1524" y="1738884"/>
                </a:lnTo>
                <a:lnTo>
                  <a:pt x="4572" y="1738884"/>
                </a:lnTo>
                <a:lnTo>
                  <a:pt x="4572" y="9144"/>
                </a:lnTo>
                <a:lnTo>
                  <a:pt x="7620" y="4572"/>
                </a:lnTo>
                <a:lnTo>
                  <a:pt x="7620" y="9144"/>
                </a:lnTo>
                <a:lnTo>
                  <a:pt x="283464" y="9144"/>
                </a:lnTo>
                <a:lnTo>
                  <a:pt x="283464" y="4572"/>
                </a:lnTo>
                <a:lnTo>
                  <a:pt x="288036" y="9144"/>
                </a:lnTo>
                <a:lnTo>
                  <a:pt x="288036" y="1738884"/>
                </a:lnTo>
                <a:lnTo>
                  <a:pt x="291084" y="1738884"/>
                </a:lnTo>
                <a:lnTo>
                  <a:pt x="292608" y="1737360"/>
                </a:lnTo>
                <a:close/>
              </a:path>
              <a:path w="292735" h="1739264">
                <a:moveTo>
                  <a:pt x="7620" y="9144"/>
                </a:moveTo>
                <a:lnTo>
                  <a:pt x="7620" y="4572"/>
                </a:lnTo>
                <a:lnTo>
                  <a:pt x="4572" y="9144"/>
                </a:lnTo>
                <a:lnTo>
                  <a:pt x="7620" y="9144"/>
                </a:lnTo>
                <a:close/>
              </a:path>
              <a:path w="292735" h="1739264">
                <a:moveTo>
                  <a:pt x="7620" y="1729740"/>
                </a:moveTo>
                <a:lnTo>
                  <a:pt x="7620" y="9144"/>
                </a:lnTo>
                <a:lnTo>
                  <a:pt x="4572" y="9144"/>
                </a:lnTo>
                <a:lnTo>
                  <a:pt x="4572" y="1729740"/>
                </a:lnTo>
                <a:lnTo>
                  <a:pt x="7620" y="1729740"/>
                </a:lnTo>
                <a:close/>
              </a:path>
              <a:path w="292735" h="1739264">
                <a:moveTo>
                  <a:pt x="288036" y="1729740"/>
                </a:moveTo>
                <a:lnTo>
                  <a:pt x="4572" y="1729740"/>
                </a:lnTo>
                <a:lnTo>
                  <a:pt x="7620" y="1734312"/>
                </a:lnTo>
                <a:lnTo>
                  <a:pt x="7620" y="1738884"/>
                </a:lnTo>
                <a:lnTo>
                  <a:pt x="283464" y="1738884"/>
                </a:lnTo>
                <a:lnTo>
                  <a:pt x="283464" y="1734312"/>
                </a:lnTo>
                <a:lnTo>
                  <a:pt x="288036" y="1729740"/>
                </a:lnTo>
                <a:close/>
              </a:path>
              <a:path w="292735" h="1739264">
                <a:moveTo>
                  <a:pt x="7620" y="1738884"/>
                </a:moveTo>
                <a:lnTo>
                  <a:pt x="7620" y="1734312"/>
                </a:lnTo>
                <a:lnTo>
                  <a:pt x="4572" y="1729740"/>
                </a:lnTo>
                <a:lnTo>
                  <a:pt x="4572" y="1738884"/>
                </a:lnTo>
                <a:lnTo>
                  <a:pt x="7620" y="1738884"/>
                </a:lnTo>
                <a:close/>
              </a:path>
              <a:path w="292735" h="1739264">
                <a:moveTo>
                  <a:pt x="288036" y="9144"/>
                </a:moveTo>
                <a:lnTo>
                  <a:pt x="283464" y="4572"/>
                </a:lnTo>
                <a:lnTo>
                  <a:pt x="283464" y="9144"/>
                </a:lnTo>
                <a:lnTo>
                  <a:pt x="288036" y="9144"/>
                </a:lnTo>
                <a:close/>
              </a:path>
              <a:path w="292735" h="1739264">
                <a:moveTo>
                  <a:pt x="288036" y="1729740"/>
                </a:moveTo>
                <a:lnTo>
                  <a:pt x="288036" y="9144"/>
                </a:lnTo>
                <a:lnTo>
                  <a:pt x="283464" y="9144"/>
                </a:lnTo>
                <a:lnTo>
                  <a:pt x="283464" y="1729740"/>
                </a:lnTo>
                <a:lnTo>
                  <a:pt x="288036" y="1729740"/>
                </a:lnTo>
                <a:close/>
              </a:path>
              <a:path w="292735" h="1739264">
                <a:moveTo>
                  <a:pt x="288036" y="1738884"/>
                </a:moveTo>
                <a:lnTo>
                  <a:pt x="288036" y="1729740"/>
                </a:lnTo>
                <a:lnTo>
                  <a:pt x="283464" y="1734312"/>
                </a:lnTo>
                <a:lnTo>
                  <a:pt x="283464" y="1738884"/>
                </a:lnTo>
                <a:lnTo>
                  <a:pt x="288036" y="1738884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86428" y="2398776"/>
            <a:ext cx="285115" cy="1912620"/>
          </a:xfrm>
          <a:custGeom>
            <a:avLst/>
            <a:gdLst/>
            <a:ahLst/>
            <a:cxnLst/>
            <a:rect l="l" t="t" r="r" b="b"/>
            <a:pathLst>
              <a:path w="285114" h="1912620">
                <a:moveTo>
                  <a:pt x="0" y="0"/>
                </a:moveTo>
                <a:lnTo>
                  <a:pt x="0" y="1912620"/>
                </a:lnTo>
                <a:lnTo>
                  <a:pt x="284988" y="1912620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81855" y="2395727"/>
            <a:ext cx="294640" cy="1920239"/>
          </a:xfrm>
          <a:custGeom>
            <a:avLst/>
            <a:gdLst/>
            <a:ahLst/>
            <a:cxnLst/>
            <a:rect l="l" t="t" r="r" b="b"/>
            <a:pathLst>
              <a:path w="294639" h="1920239">
                <a:moveTo>
                  <a:pt x="294132" y="1918716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1918716"/>
                </a:lnTo>
                <a:lnTo>
                  <a:pt x="3048" y="1920240"/>
                </a:lnTo>
                <a:lnTo>
                  <a:pt x="4572" y="1920240"/>
                </a:lnTo>
                <a:lnTo>
                  <a:pt x="4572" y="7620"/>
                </a:lnTo>
                <a:lnTo>
                  <a:pt x="9144" y="3048"/>
                </a:lnTo>
                <a:lnTo>
                  <a:pt x="9144" y="7620"/>
                </a:lnTo>
                <a:lnTo>
                  <a:pt x="284988" y="7620"/>
                </a:lnTo>
                <a:lnTo>
                  <a:pt x="284988" y="3048"/>
                </a:lnTo>
                <a:lnTo>
                  <a:pt x="289560" y="7620"/>
                </a:lnTo>
                <a:lnTo>
                  <a:pt x="289560" y="1920240"/>
                </a:lnTo>
                <a:lnTo>
                  <a:pt x="291084" y="1920240"/>
                </a:lnTo>
                <a:lnTo>
                  <a:pt x="294132" y="1918716"/>
                </a:lnTo>
                <a:close/>
              </a:path>
              <a:path w="294639" h="1920239">
                <a:moveTo>
                  <a:pt x="9144" y="7620"/>
                </a:moveTo>
                <a:lnTo>
                  <a:pt x="9144" y="3048"/>
                </a:lnTo>
                <a:lnTo>
                  <a:pt x="4572" y="7620"/>
                </a:lnTo>
                <a:lnTo>
                  <a:pt x="9144" y="7620"/>
                </a:lnTo>
                <a:close/>
              </a:path>
              <a:path w="294639" h="1920239">
                <a:moveTo>
                  <a:pt x="9144" y="1911096"/>
                </a:moveTo>
                <a:lnTo>
                  <a:pt x="9144" y="7620"/>
                </a:lnTo>
                <a:lnTo>
                  <a:pt x="4572" y="7620"/>
                </a:lnTo>
                <a:lnTo>
                  <a:pt x="4572" y="1911096"/>
                </a:lnTo>
                <a:lnTo>
                  <a:pt x="9144" y="1911096"/>
                </a:lnTo>
                <a:close/>
              </a:path>
              <a:path w="294639" h="1920239">
                <a:moveTo>
                  <a:pt x="289560" y="1911096"/>
                </a:moveTo>
                <a:lnTo>
                  <a:pt x="4572" y="1911096"/>
                </a:lnTo>
                <a:lnTo>
                  <a:pt x="9144" y="1915668"/>
                </a:lnTo>
                <a:lnTo>
                  <a:pt x="9144" y="1920240"/>
                </a:lnTo>
                <a:lnTo>
                  <a:pt x="284988" y="1920240"/>
                </a:lnTo>
                <a:lnTo>
                  <a:pt x="284988" y="1915668"/>
                </a:lnTo>
                <a:lnTo>
                  <a:pt x="289560" y="1911096"/>
                </a:lnTo>
                <a:close/>
              </a:path>
              <a:path w="294639" h="1920239">
                <a:moveTo>
                  <a:pt x="9144" y="1920240"/>
                </a:moveTo>
                <a:lnTo>
                  <a:pt x="9144" y="1915668"/>
                </a:lnTo>
                <a:lnTo>
                  <a:pt x="4572" y="1911096"/>
                </a:lnTo>
                <a:lnTo>
                  <a:pt x="4572" y="1920240"/>
                </a:lnTo>
                <a:lnTo>
                  <a:pt x="9144" y="1920240"/>
                </a:lnTo>
                <a:close/>
              </a:path>
              <a:path w="294639" h="1920239">
                <a:moveTo>
                  <a:pt x="289560" y="7620"/>
                </a:moveTo>
                <a:lnTo>
                  <a:pt x="284988" y="3048"/>
                </a:lnTo>
                <a:lnTo>
                  <a:pt x="284988" y="7620"/>
                </a:lnTo>
                <a:lnTo>
                  <a:pt x="289560" y="7620"/>
                </a:lnTo>
                <a:close/>
              </a:path>
              <a:path w="294639" h="1920239">
                <a:moveTo>
                  <a:pt x="289560" y="1911096"/>
                </a:moveTo>
                <a:lnTo>
                  <a:pt x="289560" y="7620"/>
                </a:lnTo>
                <a:lnTo>
                  <a:pt x="284988" y="7620"/>
                </a:lnTo>
                <a:lnTo>
                  <a:pt x="284988" y="1911096"/>
                </a:lnTo>
                <a:lnTo>
                  <a:pt x="289560" y="1911096"/>
                </a:lnTo>
                <a:close/>
              </a:path>
              <a:path w="294639" h="1920239">
                <a:moveTo>
                  <a:pt x="289560" y="1920240"/>
                </a:moveTo>
                <a:lnTo>
                  <a:pt x="289560" y="1911096"/>
                </a:lnTo>
                <a:lnTo>
                  <a:pt x="284988" y="1915668"/>
                </a:lnTo>
                <a:lnTo>
                  <a:pt x="284988" y="1920240"/>
                </a:lnTo>
                <a:lnTo>
                  <a:pt x="289560" y="192024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126738" y="4400802"/>
            <a:ext cx="135572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0" dirty="0">
                <a:latin typeface="Arial"/>
                <a:cs typeface="Arial"/>
              </a:rPr>
              <a:t>mem math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spc="0" dirty="0">
                <a:latin typeface="Arial"/>
                <a:cs typeface="Arial"/>
              </a:rPr>
              <a:t>full</a:t>
            </a:r>
            <a:endParaRPr sz="145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635752" y="3186684"/>
            <a:ext cx="285115" cy="1117600"/>
          </a:xfrm>
          <a:custGeom>
            <a:avLst/>
            <a:gdLst/>
            <a:ahLst/>
            <a:cxnLst/>
            <a:rect l="l" t="t" r="r" b="b"/>
            <a:pathLst>
              <a:path w="285114" h="1117600">
                <a:moveTo>
                  <a:pt x="0" y="0"/>
                </a:moveTo>
                <a:lnTo>
                  <a:pt x="0" y="1117092"/>
                </a:lnTo>
                <a:lnTo>
                  <a:pt x="284988" y="1117092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598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31180" y="3182112"/>
            <a:ext cx="294640" cy="1125220"/>
          </a:xfrm>
          <a:custGeom>
            <a:avLst/>
            <a:gdLst/>
            <a:ahLst/>
            <a:cxnLst/>
            <a:rect l="l" t="t" r="r" b="b"/>
            <a:pathLst>
              <a:path w="294639" h="1125220">
                <a:moveTo>
                  <a:pt x="294132" y="1123188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1123188"/>
                </a:lnTo>
                <a:lnTo>
                  <a:pt x="3048" y="1124712"/>
                </a:lnTo>
                <a:lnTo>
                  <a:pt x="4572" y="1124712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1124712"/>
                </a:lnTo>
                <a:lnTo>
                  <a:pt x="291084" y="1124712"/>
                </a:lnTo>
                <a:lnTo>
                  <a:pt x="294132" y="1123188"/>
                </a:lnTo>
                <a:close/>
              </a:path>
              <a:path w="294639" h="112522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4639" h="1125220">
                <a:moveTo>
                  <a:pt x="9144" y="1117092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1117092"/>
                </a:lnTo>
                <a:lnTo>
                  <a:pt x="9144" y="1117092"/>
                </a:lnTo>
                <a:close/>
              </a:path>
              <a:path w="294639" h="1125220">
                <a:moveTo>
                  <a:pt x="289560" y="1117092"/>
                </a:moveTo>
                <a:lnTo>
                  <a:pt x="4572" y="1117092"/>
                </a:lnTo>
                <a:lnTo>
                  <a:pt x="9144" y="1121664"/>
                </a:lnTo>
                <a:lnTo>
                  <a:pt x="9144" y="1124712"/>
                </a:lnTo>
                <a:lnTo>
                  <a:pt x="284988" y="1124712"/>
                </a:lnTo>
                <a:lnTo>
                  <a:pt x="284988" y="1121664"/>
                </a:lnTo>
                <a:lnTo>
                  <a:pt x="289560" y="1117092"/>
                </a:lnTo>
                <a:close/>
              </a:path>
              <a:path w="294639" h="1125220">
                <a:moveTo>
                  <a:pt x="9144" y="1124712"/>
                </a:moveTo>
                <a:lnTo>
                  <a:pt x="9144" y="1121664"/>
                </a:lnTo>
                <a:lnTo>
                  <a:pt x="4572" y="1117092"/>
                </a:lnTo>
                <a:lnTo>
                  <a:pt x="4572" y="1124712"/>
                </a:lnTo>
                <a:lnTo>
                  <a:pt x="9144" y="1124712"/>
                </a:lnTo>
                <a:close/>
              </a:path>
              <a:path w="294639" h="1125220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4639" h="1125220">
                <a:moveTo>
                  <a:pt x="289560" y="1117092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1117092"/>
                </a:lnTo>
                <a:lnTo>
                  <a:pt x="289560" y="1117092"/>
                </a:lnTo>
                <a:close/>
              </a:path>
              <a:path w="294639" h="1125220">
                <a:moveTo>
                  <a:pt x="289560" y="1124712"/>
                </a:moveTo>
                <a:lnTo>
                  <a:pt x="289560" y="1117092"/>
                </a:lnTo>
                <a:lnTo>
                  <a:pt x="284988" y="1121664"/>
                </a:lnTo>
                <a:lnTo>
                  <a:pt x="284988" y="1124712"/>
                </a:lnTo>
                <a:lnTo>
                  <a:pt x="289560" y="1124712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118860" y="3281172"/>
            <a:ext cx="283845" cy="1030605"/>
          </a:xfrm>
          <a:custGeom>
            <a:avLst/>
            <a:gdLst/>
            <a:ahLst/>
            <a:cxnLst/>
            <a:rect l="l" t="t" r="r" b="b"/>
            <a:pathLst>
              <a:path w="283845" h="1030604">
                <a:moveTo>
                  <a:pt x="0" y="0"/>
                </a:moveTo>
                <a:lnTo>
                  <a:pt x="0" y="1030224"/>
                </a:lnTo>
                <a:lnTo>
                  <a:pt x="283464" y="1030224"/>
                </a:lnTo>
                <a:lnTo>
                  <a:pt x="28346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14288" y="3276600"/>
            <a:ext cx="292735" cy="1039494"/>
          </a:xfrm>
          <a:custGeom>
            <a:avLst/>
            <a:gdLst/>
            <a:ahLst/>
            <a:cxnLst/>
            <a:rect l="l" t="t" r="r" b="b"/>
            <a:pathLst>
              <a:path w="292735" h="1039495">
                <a:moveTo>
                  <a:pt x="292608" y="1037844"/>
                </a:moveTo>
                <a:lnTo>
                  <a:pt x="292608" y="3048"/>
                </a:lnTo>
                <a:lnTo>
                  <a:pt x="291084" y="0"/>
                </a:lnTo>
                <a:lnTo>
                  <a:pt x="1524" y="0"/>
                </a:lnTo>
                <a:lnTo>
                  <a:pt x="0" y="3048"/>
                </a:lnTo>
                <a:lnTo>
                  <a:pt x="0" y="1037844"/>
                </a:lnTo>
                <a:lnTo>
                  <a:pt x="1524" y="1039368"/>
                </a:lnTo>
                <a:lnTo>
                  <a:pt x="4572" y="1039368"/>
                </a:lnTo>
                <a:lnTo>
                  <a:pt x="4572" y="9144"/>
                </a:lnTo>
                <a:lnTo>
                  <a:pt x="7620" y="4572"/>
                </a:lnTo>
                <a:lnTo>
                  <a:pt x="7620" y="9144"/>
                </a:lnTo>
                <a:lnTo>
                  <a:pt x="283464" y="9144"/>
                </a:lnTo>
                <a:lnTo>
                  <a:pt x="283464" y="4572"/>
                </a:lnTo>
                <a:lnTo>
                  <a:pt x="288036" y="9144"/>
                </a:lnTo>
                <a:lnTo>
                  <a:pt x="288036" y="1039368"/>
                </a:lnTo>
                <a:lnTo>
                  <a:pt x="291084" y="1039368"/>
                </a:lnTo>
                <a:lnTo>
                  <a:pt x="292608" y="1037844"/>
                </a:lnTo>
                <a:close/>
              </a:path>
              <a:path w="292735" h="1039495">
                <a:moveTo>
                  <a:pt x="7620" y="9144"/>
                </a:moveTo>
                <a:lnTo>
                  <a:pt x="7620" y="4572"/>
                </a:lnTo>
                <a:lnTo>
                  <a:pt x="4572" y="9144"/>
                </a:lnTo>
                <a:lnTo>
                  <a:pt x="7620" y="9144"/>
                </a:lnTo>
                <a:close/>
              </a:path>
              <a:path w="292735" h="1039495">
                <a:moveTo>
                  <a:pt x="7620" y="1030224"/>
                </a:moveTo>
                <a:lnTo>
                  <a:pt x="7620" y="9144"/>
                </a:lnTo>
                <a:lnTo>
                  <a:pt x="4572" y="9144"/>
                </a:lnTo>
                <a:lnTo>
                  <a:pt x="4572" y="1030224"/>
                </a:lnTo>
                <a:lnTo>
                  <a:pt x="7620" y="1030224"/>
                </a:lnTo>
                <a:close/>
              </a:path>
              <a:path w="292735" h="1039495">
                <a:moveTo>
                  <a:pt x="288036" y="1030224"/>
                </a:moveTo>
                <a:lnTo>
                  <a:pt x="4572" y="1030224"/>
                </a:lnTo>
                <a:lnTo>
                  <a:pt x="7620" y="1034796"/>
                </a:lnTo>
                <a:lnTo>
                  <a:pt x="7620" y="1039368"/>
                </a:lnTo>
                <a:lnTo>
                  <a:pt x="283464" y="1039368"/>
                </a:lnTo>
                <a:lnTo>
                  <a:pt x="283464" y="1034796"/>
                </a:lnTo>
                <a:lnTo>
                  <a:pt x="288036" y="1030224"/>
                </a:lnTo>
                <a:close/>
              </a:path>
              <a:path w="292735" h="1039495">
                <a:moveTo>
                  <a:pt x="7620" y="1039368"/>
                </a:moveTo>
                <a:lnTo>
                  <a:pt x="7620" y="1034796"/>
                </a:lnTo>
                <a:lnTo>
                  <a:pt x="4572" y="1030224"/>
                </a:lnTo>
                <a:lnTo>
                  <a:pt x="4572" y="1039368"/>
                </a:lnTo>
                <a:lnTo>
                  <a:pt x="7620" y="1039368"/>
                </a:lnTo>
                <a:close/>
              </a:path>
              <a:path w="292735" h="1039495">
                <a:moveTo>
                  <a:pt x="288036" y="9144"/>
                </a:moveTo>
                <a:lnTo>
                  <a:pt x="283464" y="4572"/>
                </a:lnTo>
                <a:lnTo>
                  <a:pt x="283464" y="9144"/>
                </a:lnTo>
                <a:lnTo>
                  <a:pt x="288036" y="9144"/>
                </a:lnTo>
                <a:close/>
              </a:path>
              <a:path w="292735" h="1039495">
                <a:moveTo>
                  <a:pt x="288036" y="1030224"/>
                </a:moveTo>
                <a:lnTo>
                  <a:pt x="288036" y="9144"/>
                </a:lnTo>
                <a:lnTo>
                  <a:pt x="283464" y="9144"/>
                </a:lnTo>
                <a:lnTo>
                  <a:pt x="283464" y="1030224"/>
                </a:lnTo>
                <a:lnTo>
                  <a:pt x="288036" y="1030224"/>
                </a:lnTo>
                <a:close/>
              </a:path>
              <a:path w="292735" h="1039495">
                <a:moveTo>
                  <a:pt x="288036" y="1039368"/>
                </a:moveTo>
                <a:lnTo>
                  <a:pt x="288036" y="1030224"/>
                </a:lnTo>
                <a:lnTo>
                  <a:pt x="283464" y="1034796"/>
                </a:lnTo>
                <a:lnTo>
                  <a:pt x="283464" y="1039368"/>
                </a:lnTo>
                <a:lnTo>
                  <a:pt x="288036" y="1039368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598920" y="3011424"/>
            <a:ext cx="285115" cy="1300480"/>
          </a:xfrm>
          <a:custGeom>
            <a:avLst/>
            <a:gdLst/>
            <a:ahLst/>
            <a:cxnLst/>
            <a:rect l="l" t="t" r="r" b="b"/>
            <a:pathLst>
              <a:path w="285115" h="1300479">
                <a:moveTo>
                  <a:pt x="0" y="0"/>
                </a:moveTo>
                <a:lnTo>
                  <a:pt x="0" y="1299972"/>
                </a:lnTo>
                <a:lnTo>
                  <a:pt x="284988" y="1299972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594347" y="3006852"/>
            <a:ext cx="294640" cy="1309370"/>
          </a:xfrm>
          <a:custGeom>
            <a:avLst/>
            <a:gdLst/>
            <a:ahLst/>
            <a:cxnLst/>
            <a:rect l="l" t="t" r="r" b="b"/>
            <a:pathLst>
              <a:path w="294640" h="1309370">
                <a:moveTo>
                  <a:pt x="294132" y="1307592"/>
                </a:moveTo>
                <a:lnTo>
                  <a:pt x="294132" y="3048"/>
                </a:lnTo>
                <a:lnTo>
                  <a:pt x="291084" y="0"/>
                </a:lnTo>
                <a:lnTo>
                  <a:pt x="3048" y="0"/>
                </a:lnTo>
                <a:lnTo>
                  <a:pt x="0" y="3048"/>
                </a:lnTo>
                <a:lnTo>
                  <a:pt x="0" y="1307592"/>
                </a:lnTo>
                <a:lnTo>
                  <a:pt x="3048" y="1309116"/>
                </a:lnTo>
                <a:lnTo>
                  <a:pt x="4572" y="1309116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1309116"/>
                </a:lnTo>
                <a:lnTo>
                  <a:pt x="291084" y="1309116"/>
                </a:lnTo>
                <a:lnTo>
                  <a:pt x="294132" y="1307592"/>
                </a:lnTo>
                <a:close/>
              </a:path>
              <a:path w="294640" h="130937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4640" h="1309370">
                <a:moveTo>
                  <a:pt x="9144" y="1299972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1299972"/>
                </a:lnTo>
                <a:lnTo>
                  <a:pt x="9144" y="1299972"/>
                </a:lnTo>
                <a:close/>
              </a:path>
              <a:path w="294640" h="1309370">
                <a:moveTo>
                  <a:pt x="289560" y="1299972"/>
                </a:moveTo>
                <a:lnTo>
                  <a:pt x="4572" y="1299972"/>
                </a:lnTo>
                <a:lnTo>
                  <a:pt x="9144" y="1304544"/>
                </a:lnTo>
                <a:lnTo>
                  <a:pt x="9144" y="1309116"/>
                </a:lnTo>
                <a:lnTo>
                  <a:pt x="284988" y="1309116"/>
                </a:lnTo>
                <a:lnTo>
                  <a:pt x="284988" y="1304544"/>
                </a:lnTo>
                <a:lnTo>
                  <a:pt x="289560" y="1299972"/>
                </a:lnTo>
                <a:close/>
              </a:path>
              <a:path w="294640" h="1309370">
                <a:moveTo>
                  <a:pt x="9144" y="1309116"/>
                </a:moveTo>
                <a:lnTo>
                  <a:pt x="9144" y="1304544"/>
                </a:lnTo>
                <a:lnTo>
                  <a:pt x="4572" y="1299972"/>
                </a:lnTo>
                <a:lnTo>
                  <a:pt x="4572" y="1309116"/>
                </a:lnTo>
                <a:lnTo>
                  <a:pt x="9144" y="1309116"/>
                </a:lnTo>
                <a:close/>
              </a:path>
              <a:path w="294640" h="1309370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4640" h="1309370">
                <a:moveTo>
                  <a:pt x="289560" y="1299972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1299972"/>
                </a:lnTo>
                <a:lnTo>
                  <a:pt x="289560" y="1299972"/>
                </a:lnTo>
                <a:close/>
              </a:path>
              <a:path w="294640" h="1309370">
                <a:moveTo>
                  <a:pt x="289560" y="1309116"/>
                </a:moveTo>
                <a:lnTo>
                  <a:pt x="289560" y="1299972"/>
                </a:lnTo>
                <a:lnTo>
                  <a:pt x="284988" y="1304544"/>
                </a:lnTo>
                <a:lnTo>
                  <a:pt x="284988" y="1309116"/>
                </a:lnTo>
                <a:lnTo>
                  <a:pt x="289560" y="1309116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539229" y="4400802"/>
            <a:ext cx="95186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0" dirty="0">
                <a:latin typeface="Arial"/>
                <a:cs typeface="Arial"/>
              </a:rPr>
              <a:t>mem</a:t>
            </a:r>
            <a:r>
              <a:rPr sz="1450" b="1" spc="-95" dirty="0">
                <a:latin typeface="Arial"/>
                <a:cs typeface="Arial"/>
              </a:rPr>
              <a:t> </a:t>
            </a:r>
            <a:r>
              <a:rPr sz="1450" b="1" spc="0" dirty="0">
                <a:latin typeface="Arial"/>
                <a:cs typeface="Arial"/>
              </a:rPr>
              <a:t>math</a:t>
            </a:r>
            <a:endParaRPr sz="14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581645" y="4400802"/>
            <a:ext cx="30607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latin typeface="Arial"/>
                <a:cs typeface="Arial"/>
              </a:rPr>
              <a:t>f</a:t>
            </a:r>
            <a:r>
              <a:rPr sz="1450" b="1" spc="5" dirty="0">
                <a:latin typeface="Arial"/>
                <a:cs typeface="Arial"/>
              </a:rPr>
              <a:t>u</a:t>
            </a:r>
            <a:r>
              <a:rPr sz="1450" b="1" dirty="0">
                <a:latin typeface="Arial"/>
                <a:cs typeface="Arial"/>
              </a:rPr>
              <a:t>ll</a:t>
            </a:r>
            <a:endParaRPr sz="14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61206" y="4800090"/>
            <a:ext cx="957580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Math-bound</a:t>
            </a:r>
            <a:endParaRPr sz="12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061206" y="5107938"/>
            <a:ext cx="1795780" cy="1227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7314">
              <a:lnSpc>
                <a:spcPct val="102400"/>
              </a:lnSpc>
              <a:spcBef>
                <a:spcPts val="95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Good mem-math  </a:t>
            </a:r>
            <a:r>
              <a:rPr sz="1250" b="1" spc="5" dirty="0">
                <a:solidFill>
                  <a:srgbClr val="7F0000"/>
                </a:solidFill>
                <a:latin typeface="Arial"/>
                <a:cs typeface="Arial"/>
              </a:rPr>
              <a:t>overlap: latency not</a:t>
            </a:r>
            <a:r>
              <a:rPr sz="1250" b="1" spc="-6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a  problem</a:t>
            </a:r>
            <a:endParaRPr sz="1250">
              <a:latin typeface="Arial"/>
              <a:cs typeface="Arial"/>
            </a:endParaRPr>
          </a:p>
          <a:p>
            <a:pPr marL="12700" marR="5080">
              <a:lnSpc>
                <a:spcPct val="102800"/>
              </a:lnSpc>
              <a:spcBef>
                <a:spcPts val="225"/>
              </a:spcBef>
            </a:pPr>
            <a:r>
              <a:rPr sz="1250" spc="10" dirty="0">
                <a:latin typeface="Arial"/>
                <a:cs typeface="Arial"/>
              </a:rPr>
              <a:t>(assuming </a:t>
            </a:r>
            <a:r>
              <a:rPr sz="1250" spc="5" dirty="0">
                <a:latin typeface="Arial"/>
                <a:cs typeface="Arial"/>
              </a:rPr>
              <a:t>instruction  throughput is </a:t>
            </a:r>
            <a:r>
              <a:rPr sz="1250" spc="10" dirty="0">
                <a:latin typeface="Arial"/>
                <a:cs typeface="Arial"/>
              </a:rPr>
              <a:t>not low  compared </a:t>
            </a:r>
            <a:r>
              <a:rPr sz="1250" spc="5" dirty="0">
                <a:latin typeface="Arial"/>
                <a:cs typeface="Arial"/>
              </a:rPr>
              <a:t>to </a:t>
            </a:r>
            <a:r>
              <a:rPr sz="1250" spc="25" dirty="0">
                <a:latin typeface="Arial"/>
                <a:cs typeface="Arial"/>
              </a:rPr>
              <a:t>HW</a:t>
            </a:r>
            <a:r>
              <a:rPr sz="1250" spc="-60" dirty="0">
                <a:latin typeface="Arial"/>
                <a:cs typeface="Arial"/>
              </a:rPr>
              <a:t> </a:t>
            </a:r>
            <a:r>
              <a:rPr sz="1250" spc="0" dirty="0">
                <a:latin typeface="Arial"/>
                <a:cs typeface="Arial"/>
              </a:rPr>
              <a:t>theory)</a:t>
            </a:r>
            <a:endParaRPr sz="12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60901" y="4800090"/>
            <a:ext cx="1201420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Memory-bound</a:t>
            </a:r>
            <a:endParaRPr sz="12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60901" y="5107938"/>
            <a:ext cx="1795780" cy="1227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7314">
              <a:lnSpc>
                <a:spcPct val="102400"/>
              </a:lnSpc>
              <a:spcBef>
                <a:spcPts val="95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Good mem-math  </a:t>
            </a:r>
            <a:r>
              <a:rPr sz="1250" b="1" spc="5" dirty="0">
                <a:solidFill>
                  <a:srgbClr val="7F0000"/>
                </a:solidFill>
                <a:latin typeface="Arial"/>
                <a:cs typeface="Arial"/>
              </a:rPr>
              <a:t>overlap: latency not</a:t>
            </a:r>
            <a:r>
              <a:rPr sz="1250" b="1" spc="-6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a  problem</a:t>
            </a:r>
            <a:endParaRPr sz="1250">
              <a:latin typeface="Arial"/>
              <a:cs typeface="Arial"/>
            </a:endParaRPr>
          </a:p>
          <a:p>
            <a:pPr marL="12700" marR="5080">
              <a:lnSpc>
                <a:spcPct val="102800"/>
              </a:lnSpc>
              <a:spcBef>
                <a:spcPts val="225"/>
              </a:spcBef>
            </a:pPr>
            <a:r>
              <a:rPr sz="1250" spc="10" dirty="0">
                <a:latin typeface="Arial"/>
                <a:cs typeface="Arial"/>
              </a:rPr>
              <a:t>(assuming </a:t>
            </a:r>
            <a:r>
              <a:rPr sz="1250" spc="15" dirty="0">
                <a:latin typeface="Arial"/>
                <a:cs typeface="Arial"/>
              </a:rPr>
              <a:t>memory  </a:t>
            </a:r>
            <a:r>
              <a:rPr sz="1250" spc="5" dirty="0">
                <a:latin typeface="Arial"/>
                <a:cs typeface="Arial"/>
              </a:rPr>
              <a:t>throughput is </a:t>
            </a:r>
            <a:r>
              <a:rPr sz="1250" spc="10" dirty="0">
                <a:latin typeface="Arial"/>
                <a:cs typeface="Arial"/>
              </a:rPr>
              <a:t>not low  compared </a:t>
            </a:r>
            <a:r>
              <a:rPr sz="1250" spc="5" dirty="0">
                <a:latin typeface="Arial"/>
                <a:cs typeface="Arial"/>
              </a:rPr>
              <a:t>to </a:t>
            </a:r>
            <a:r>
              <a:rPr sz="1250" spc="25" dirty="0">
                <a:latin typeface="Arial"/>
                <a:cs typeface="Arial"/>
              </a:rPr>
              <a:t>HW</a:t>
            </a:r>
            <a:r>
              <a:rPr sz="1250" spc="-60" dirty="0">
                <a:latin typeface="Arial"/>
                <a:cs typeface="Arial"/>
              </a:rPr>
              <a:t> </a:t>
            </a:r>
            <a:r>
              <a:rPr sz="1250" spc="0" dirty="0">
                <a:latin typeface="Arial"/>
                <a:cs typeface="Arial"/>
              </a:rPr>
              <a:t>theory)</a:t>
            </a:r>
            <a:endParaRPr sz="12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479793" y="4800090"/>
            <a:ext cx="753110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Balanced</a:t>
            </a:r>
            <a:endParaRPr sz="12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479793" y="5107938"/>
            <a:ext cx="1795780" cy="1227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7314">
              <a:lnSpc>
                <a:spcPct val="102400"/>
              </a:lnSpc>
              <a:spcBef>
                <a:spcPts val="95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Good mem-math  </a:t>
            </a:r>
            <a:r>
              <a:rPr sz="1250" b="1" spc="5" dirty="0">
                <a:solidFill>
                  <a:srgbClr val="7F0000"/>
                </a:solidFill>
                <a:latin typeface="Arial"/>
                <a:cs typeface="Arial"/>
              </a:rPr>
              <a:t>overlap: latency not</a:t>
            </a:r>
            <a:r>
              <a:rPr sz="1250" b="1" spc="-6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a  problem</a:t>
            </a:r>
            <a:endParaRPr sz="1250">
              <a:latin typeface="Arial"/>
              <a:cs typeface="Arial"/>
            </a:endParaRPr>
          </a:p>
          <a:p>
            <a:pPr marL="12700" marR="5080">
              <a:lnSpc>
                <a:spcPct val="102800"/>
              </a:lnSpc>
              <a:spcBef>
                <a:spcPts val="225"/>
              </a:spcBef>
            </a:pPr>
            <a:r>
              <a:rPr sz="1250" spc="10" dirty="0">
                <a:latin typeface="Arial"/>
                <a:cs typeface="Arial"/>
              </a:rPr>
              <a:t>(assuming </a:t>
            </a:r>
            <a:r>
              <a:rPr sz="1250" spc="5" dirty="0">
                <a:latin typeface="Arial"/>
                <a:cs typeface="Arial"/>
              </a:rPr>
              <a:t>memory/instr  throughput is </a:t>
            </a:r>
            <a:r>
              <a:rPr sz="1250" spc="10" dirty="0">
                <a:latin typeface="Arial"/>
                <a:cs typeface="Arial"/>
              </a:rPr>
              <a:t>not low  compared </a:t>
            </a:r>
            <a:r>
              <a:rPr sz="1250" spc="5" dirty="0">
                <a:latin typeface="Arial"/>
                <a:cs typeface="Arial"/>
              </a:rPr>
              <a:t>to </a:t>
            </a:r>
            <a:r>
              <a:rPr sz="1250" spc="25" dirty="0">
                <a:latin typeface="Arial"/>
                <a:cs typeface="Arial"/>
              </a:rPr>
              <a:t>HW</a:t>
            </a:r>
            <a:r>
              <a:rPr sz="1250" spc="-60" dirty="0">
                <a:latin typeface="Arial"/>
                <a:cs typeface="Arial"/>
              </a:rPr>
              <a:t> </a:t>
            </a:r>
            <a:r>
              <a:rPr sz="1250" spc="0" dirty="0">
                <a:latin typeface="Arial"/>
                <a:cs typeface="Arial"/>
              </a:rPr>
              <a:t>theory)</a:t>
            </a:r>
            <a:endParaRPr sz="125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68217" y="2093976"/>
            <a:ext cx="108585" cy="2222500"/>
          </a:xfrm>
          <a:custGeom>
            <a:avLst/>
            <a:gdLst/>
            <a:ahLst/>
            <a:cxnLst/>
            <a:rect l="l" t="t" r="r" b="b"/>
            <a:pathLst>
              <a:path w="108585" h="2222500">
                <a:moveTo>
                  <a:pt x="108204" y="91440"/>
                </a:moveTo>
                <a:lnTo>
                  <a:pt x="103632" y="86868"/>
                </a:lnTo>
                <a:lnTo>
                  <a:pt x="53340" y="0"/>
                </a:lnTo>
                <a:lnTo>
                  <a:pt x="3048" y="86868"/>
                </a:lnTo>
                <a:lnTo>
                  <a:pt x="0" y="91440"/>
                </a:lnTo>
                <a:lnTo>
                  <a:pt x="1524" y="99060"/>
                </a:lnTo>
                <a:lnTo>
                  <a:pt x="7620" y="102108"/>
                </a:lnTo>
                <a:lnTo>
                  <a:pt x="12192" y="105156"/>
                </a:lnTo>
                <a:lnTo>
                  <a:pt x="19812" y="103632"/>
                </a:lnTo>
                <a:lnTo>
                  <a:pt x="22860" y="97536"/>
                </a:lnTo>
                <a:lnTo>
                  <a:pt x="41148" y="67056"/>
                </a:lnTo>
                <a:lnTo>
                  <a:pt x="41148" y="22860"/>
                </a:lnTo>
                <a:lnTo>
                  <a:pt x="65532" y="22860"/>
                </a:lnTo>
                <a:lnTo>
                  <a:pt x="65655" y="67261"/>
                </a:lnTo>
                <a:lnTo>
                  <a:pt x="83820" y="97536"/>
                </a:lnTo>
                <a:lnTo>
                  <a:pt x="86868" y="103632"/>
                </a:lnTo>
                <a:lnTo>
                  <a:pt x="94488" y="105156"/>
                </a:lnTo>
                <a:lnTo>
                  <a:pt x="100584" y="102108"/>
                </a:lnTo>
                <a:lnTo>
                  <a:pt x="105156" y="99060"/>
                </a:lnTo>
                <a:lnTo>
                  <a:pt x="108204" y="91440"/>
                </a:lnTo>
                <a:close/>
              </a:path>
              <a:path w="108585" h="2222500">
                <a:moveTo>
                  <a:pt x="65655" y="67261"/>
                </a:moveTo>
                <a:lnTo>
                  <a:pt x="65532" y="22860"/>
                </a:lnTo>
                <a:lnTo>
                  <a:pt x="41148" y="22860"/>
                </a:lnTo>
                <a:lnTo>
                  <a:pt x="41300" y="66802"/>
                </a:lnTo>
                <a:lnTo>
                  <a:pt x="42672" y="64516"/>
                </a:lnTo>
                <a:lnTo>
                  <a:pt x="42672" y="28956"/>
                </a:lnTo>
                <a:lnTo>
                  <a:pt x="64008" y="28956"/>
                </a:lnTo>
                <a:lnTo>
                  <a:pt x="64008" y="64516"/>
                </a:lnTo>
                <a:lnTo>
                  <a:pt x="65655" y="67261"/>
                </a:lnTo>
                <a:close/>
              </a:path>
              <a:path w="108585" h="2222500">
                <a:moveTo>
                  <a:pt x="41300" y="66802"/>
                </a:moveTo>
                <a:lnTo>
                  <a:pt x="41148" y="22860"/>
                </a:lnTo>
                <a:lnTo>
                  <a:pt x="41148" y="67056"/>
                </a:lnTo>
                <a:lnTo>
                  <a:pt x="41300" y="66802"/>
                </a:lnTo>
                <a:close/>
              </a:path>
              <a:path w="108585" h="2222500">
                <a:moveTo>
                  <a:pt x="71628" y="2221992"/>
                </a:moveTo>
                <a:lnTo>
                  <a:pt x="65655" y="67261"/>
                </a:lnTo>
                <a:lnTo>
                  <a:pt x="53340" y="46736"/>
                </a:lnTo>
                <a:lnTo>
                  <a:pt x="41300" y="66802"/>
                </a:lnTo>
                <a:lnTo>
                  <a:pt x="48768" y="2221992"/>
                </a:lnTo>
                <a:lnTo>
                  <a:pt x="71628" y="2221992"/>
                </a:lnTo>
                <a:close/>
              </a:path>
              <a:path w="108585" h="2222500">
                <a:moveTo>
                  <a:pt x="64008" y="28956"/>
                </a:moveTo>
                <a:lnTo>
                  <a:pt x="42672" y="28956"/>
                </a:lnTo>
                <a:lnTo>
                  <a:pt x="53340" y="46736"/>
                </a:lnTo>
                <a:lnTo>
                  <a:pt x="64008" y="28956"/>
                </a:lnTo>
                <a:close/>
              </a:path>
              <a:path w="108585" h="2222500">
                <a:moveTo>
                  <a:pt x="53340" y="46736"/>
                </a:moveTo>
                <a:lnTo>
                  <a:pt x="42672" y="28956"/>
                </a:lnTo>
                <a:lnTo>
                  <a:pt x="42672" y="64516"/>
                </a:lnTo>
                <a:lnTo>
                  <a:pt x="53340" y="46736"/>
                </a:lnTo>
                <a:close/>
              </a:path>
              <a:path w="108585" h="2222500">
                <a:moveTo>
                  <a:pt x="64008" y="64516"/>
                </a:moveTo>
                <a:lnTo>
                  <a:pt x="64008" y="28956"/>
                </a:lnTo>
                <a:lnTo>
                  <a:pt x="53340" y="46736"/>
                </a:lnTo>
                <a:lnTo>
                  <a:pt x="64008" y="645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474" y="3201924"/>
            <a:ext cx="603885" cy="338455"/>
          </a:xfrm>
          <a:custGeom>
            <a:avLst/>
            <a:gdLst/>
            <a:ahLst/>
            <a:cxnLst/>
            <a:rect l="l" t="t" r="r" b="b"/>
            <a:pathLst>
              <a:path w="603885" h="338454">
                <a:moveTo>
                  <a:pt x="0" y="0"/>
                </a:moveTo>
                <a:lnTo>
                  <a:pt x="0" y="338328"/>
                </a:lnTo>
                <a:lnTo>
                  <a:pt x="603504" y="338328"/>
                </a:lnTo>
                <a:lnTo>
                  <a:pt x="60350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00069" y="3224274"/>
            <a:ext cx="457834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dirty="0">
                <a:latin typeface="Arial"/>
                <a:cs typeface="Arial"/>
              </a:rPr>
              <a:t>t</a:t>
            </a:r>
            <a:r>
              <a:rPr sz="1650" b="1" spc="-5" dirty="0">
                <a:latin typeface="Arial"/>
                <a:cs typeface="Arial"/>
              </a:rPr>
              <a:t>i</a:t>
            </a:r>
            <a:r>
              <a:rPr sz="1650" b="1" dirty="0">
                <a:latin typeface="Arial"/>
                <a:cs typeface="Arial"/>
              </a:rPr>
              <a:t>me</a:t>
            </a:r>
            <a:endParaRPr sz="1650">
              <a:latin typeface="Arial"/>
              <a:cs typeface="Arial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34" name="object 34"/>
          <p:cNvSpPr txBox="1"/>
          <p:nvPr/>
        </p:nvSpPr>
        <p:spPr>
          <a:xfrm>
            <a:off x="9570208" y="6351521"/>
            <a:ext cx="1816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898989"/>
                </a:solidFill>
                <a:latin typeface="Arial"/>
                <a:cs typeface="Arial"/>
              </a:rPr>
              <a:t>1</a:t>
            </a:r>
            <a:r>
              <a:rPr sz="1100" dirty="0">
                <a:solidFill>
                  <a:srgbClr val="898989"/>
                </a:solidFill>
                <a:latin typeface="Arial"/>
                <a:cs typeface="Arial"/>
              </a:rPr>
              <a:t>4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4586605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Some </a:t>
            </a:r>
            <a:r>
              <a:rPr spc="80" dirty="0"/>
              <a:t>Example</a:t>
            </a:r>
            <a:r>
              <a:rPr spc="-170" dirty="0"/>
              <a:t> </a:t>
            </a:r>
            <a:r>
              <a:rPr spc="80" dirty="0"/>
              <a:t>Scenarios</a:t>
            </a:r>
          </a:p>
        </p:txBody>
      </p:sp>
      <p:sp>
        <p:nvSpPr>
          <p:cNvPr id="3" name="object 3"/>
          <p:cNvSpPr/>
          <p:nvPr/>
        </p:nvSpPr>
        <p:spPr>
          <a:xfrm>
            <a:off x="911345" y="2887980"/>
            <a:ext cx="285115" cy="1414780"/>
          </a:xfrm>
          <a:custGeom>
            <a:avLst/>
            <a:gdLst/>
            <a:ahLst/>
            <a:cxnLst/>
            <a:rect l="l" t="t" r="r" b="b"/>
            <a:pathLst>
              <a:path w="285115" h="1414779">
                <a:moveTo>
                  <a:pt x="0" y="0"/>
                </a:moveTo>
                <a:lnTo>
                  <a:pt x="0" y="1414272"/>
                </a:lnTo>
                <a:lnTo>
                  <a:pt x="284988" y="1414272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598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6773" y="2883408"/>
            <a:ext cx="294640" cy="1423670"/>
          </a:xfrm>
          <a:custGeom>
            <a:avLst/>
            <a:gdLst/>
            <a:ahLst/>
            <a:cxnLst/>
            <a:rect l="l" t="t" r="r" b="b"/>
            <a:pathLst>
              <a:path w="294640" h="1423670">
                <a:moveTo>
                  <a:pt x="294132" y="1420368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1420368"/>
                </a:lnTo>
                <a:lnTo>
                  <a:pt x="3048" y="1423416"/>
                </a:lnTo>
                <a:lnTo>
                  <a:pt x="4572" y="1423416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1423416"/>
                </a:lnTo>
                <a:lnTo>
                  <a:pt x="291084" y="1423416"/>
                </a:lnTo>
                <a:lnTo>
                  <a:pt x="294132" y="1420368"/>
                </a:lnTo>
                <a:close/>
              </a:path>
              <a:path w="294640" h="142367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4640" h="1423670">
                <a:moveTo>
                  <a:pt x="9144" y="1414272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1414272"/>
                </a:lnTo>
                <a:lnTo>
                  <a:pt x="9144" y="1414272"/>
                </a:lnTo>
                <a:close/>
              </a:path>
              <a:path w="294640" h="1423670">
                <a:moveTo>
                  <a:pt x="289560" y="1414272"/>
                </a:moveTo>
                <a:lnTo>
                  <a:pt x="4572" y="1414272"/>
                </a:lnTo>
                <a:lnTo>
                  <a:pt x="9144" y="1418844"/>
                </a:lnTo>
                <a:lnTo>
                  <a:pt x="9144" y="1423416"/>
                </a:lnTo>
                <a:lnTo>
                  <a:pt x="284988" y="1423416"/>
                </a:lnTo>
                <a:lnTo>
                  <a:pt x="284988" y="1418844"/>
                </a:lnTo>
                <a:lnTo>
                  <a:pt x="289560" y="1414272"/>
                </a:lnTo>
                <a:close/>
              </a:path>
              <a:path w="294640" h="1423670">
                <a:moveTo>
                  <a:pt x="9144" y="1423416"/>
                </a:moveTo>
                <a:lnTo>
                  <a:pt x="9144" y="1418844"/>
                </a:lnTo>
                <a:lnTo>
                  <a:pt x="4572" y="1414272"/>
                </a:lnTo>
                <a:lnTo>
                  <a:pt x="4572" y="1423416"/>
                </a:lnTo>
                <a:lnTo>
                  <a:pt x="9144" y="1423416"/>
                </a:lnTo>
                <a:close/>
              </a:path>
              <a:path w="294640" h="1423670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4640" h="1423670">
                <a:moveTo>
                  <a:pt x="289560" y="1414272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1414272"/>
                </a:lnTo>
                <a:lnTo>
                  <a:pt x="289560" y="1414272"/>
                </a:lnTo>
                <a:close/>
              </a:path>
              <a:path w="294640" h="1423670">
                <a:moveTo>
                  <a:pt x="289560" y="1423416"/>
                </a:moveTo>
                <a:lnTo>
                  <a:pt x="289560" y="1414272"/>
                </a:lnTo>
                <a:lnTo>
                  <a:pt x="284988" y="1418844"/>
                </a:lnTo>
                <a:lnTo>
                  <a:pt x="284988" y="1423416"/>
                </a:lnTo>
                <a:lnTo>
                  <a:pt x="289560" y="1423416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94453" y="3762755"/>
            <a:ext cx="283845" cy="547370"/>
          </a:xfrm>
          <a:custGeom>
            <a:avLst/>
            <a:gdLst/>
            <a:ahLst/>
            <a:cxnLst/>
            <a:rect l="l" t="t" r="r" b="b"/>
            <a:pathLst>
              <a:path w="283844" h="547370">
                <a:moveTo>
                  <a:pt x="0" y="0"/>
                </a:moveTo>
                <a:lnTo>
                  <a:pt x="0" y="547116"/>
                </a:lnTo>
                <a:lnTo>
                  <a:pt x="283464" y="547116"/>
                </a:lnTo>
                <a:lnTo>
                  <a:pt x="28346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89881" y="3758184"/>
            <a:ext cx="292735" cy="556260"/>
          </a:xfrm>
          <a:custGeom>
            <a:avLst/>
            <a:gdLst/>
            <a:ahLst/>
            <a:cxnLst/>
            <a:rect l="l" t="t" r="r" b="b"/>
            <a:pathLst>
              <a:path w="292735" h="556260">
                <a:moveTo>
                  <a:pt x="292614" y="554736"/>
                </a:moveTo>
                <a:lnTo>
                  <a:pt x="292614" y="1524"/>
                </a:lnTo>
                <a:lnTo>
                  <a:pt x="291090" y="0"/>
                </a:lnTo>
                <a:lnTo>
                  <a:pt x="1524" y="0"/>
                </a:lnTo>
                <a:lnTo>
                  <a:pt x="0" y="1524"/>
                </a:lnTo>
                <a:lnTo>
                  <a:pt x="0" y="554736"/>
                </a:lnTo>
                <a:lnTo>
                  <a:pt x="1524" y="556260"/>
                </a:lnTo>
                <a:lnTo>
                  <a:pt x="4572" y="556260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3470" y="9144"/>
                </a:lnTo>
                <a:lnTo>
                  <a:pt x="283470" y="4572"/>
                </a:lnTo>
                <a:lnTo>
                  <a:pt x="288042" y="9144"/>
                </a:lnTo>
                <a:lnTo>
                  <a:pt x="288042" y="556260"/>
                </a:lnTo>
                <a:lnTo>
                  <a:pt x="291090" y="556260"/>
                </a:lnTo>
                <a:lnTo>
                  <a:pt x="292614" y="554736"/>
                </a:lnTo>
                <a:close/>
              </a:path>
              <a:path w="292735" h="55626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2735" h="556260">
                <a:moveTo>
                  <a:pt x="9144" y="547116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547116"/>
                </a:lnTo>
                <a:lnTo>
                  <a:pt x="9144" y="547116"/>
                </a:lnTo>
                <a:close/>
              </a:path>
              <a:path w="292735" h="556260">
                <a:moveTo>
                  <a:pt x="288042" y="547116"/>
                </a:moveTo>
                <a:lnTo>
                  <a:pt x="4572" y="547116"/>
                </a:lnTo>
                <a:lnTo>
                  <a:pt x="9144" y="551688"/>
                </a:lnTo>
                <a:lnTo>
                  <a:pt x="9144" y="556260"/>
                </a:lnTo>
                <a:lnTo>
                  <a:pt x="283470" y="556260"/>
                </a:lnTo>
                <a:lnTo>
                  <a:pt x="283470" y="551688"/>
                </a:lnTo>
                <a:lnTo>
                  <a:pt x="288042" y="547116"/>
                </a:lnTo>
                <a:close/>
              </a:path>
              <a:path w="292735" h="556260">
                <a:moveTo>
                  <a:pt x="9144" y="556260"/>
                </a:moveTo>
                <a:lnTo>
                  <a:pt x="9144" y="551688"/>
                </a:lnTo>
                <a:lnTo>
                  <a:pt x="4572" y="547116"/>
                </a:lnTo>
                <a:lnTo>
                  <a:pt x="4572" y="556260"/>
                </a:lnTo>
                <a:lnTo>
                  <a:pt x="9144" y="556260"/>
                </a:lnTo>
                <a:close/>
              </a:path>
              <a:path w="292735" h="556260">
                <a:moveTo>
                  <a:pt x="288042" y="9144"/>
                </a:moveTo>
                <a:lnTo>
                  <a:pt x="283470" y="4572"/>
                </a:lnTo>
                <a:lnTo>
                  <a:pt x="283470" y="9144"/>
                </a:lnTo>
                <a:lnTo>
                  <a:pt x="288042" y="9144"/>
                </a:lnTo>
                <a:close/>
              </a:path>
              <a:path w="292735" h="556260">
                <a:moveTo>
                  <a:pt x="288042" y="547116"/>
                </a:moveTo>
                <a:lnTo>
                  <a:pt x="288042" y="9144"/>
                </a:lnTo>
                <a:lnTo>
                  <a:pt x="283470" y="9144"/>
                </a:lnTo>
                <a:lnTo>
                  <a:pt x="283470" y="547116"/>
                </a:lnTo>
                <a:lnTo>
                  <a:pt x="288042" y="547116"/>
                </a:lnTo>
                <a:close/>
              </a:path>
              <a:path w="292735" h="556260">
                <a:moveTo>
                  <a:pt x="288042" y="556260"/>
                </a:moveTo>
                <a:lnTo>
                  <a:pt x="288042" y="547116"/>
                </a:lnTo>
                <a:lnTo>
                  <a:pt x="283470" y="551688"/>
                </a:lnTo>
                <a:lnTo>
                  <a:pt x="283470" y="556260"/>
                </a:lnTo>
                <a:lnTo>
                  <a:pt x="288042" y="55626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74520" y="2749296"/>
            <a:ext cx="285115" cy="1560830"/>
          </a:xfrm>
          <a:custGeom>
            <a:avLst/>
            <a:gdLst/>
            <a:ahLst/>
            <a:cxnLst/>
            <a:rect l="l" t="t" r="r" b="b"/>
            <a:pathLst>
              <a:path w="285114" h="1560829">
                <a:moveTo>
                  <a:pt x="0" y="0"/>
                </a:moveTo>
                <a:lnTo>
                  <a:pt x="0" y="1560576"/>
                </a:lnTo>
                <a:lnTo>
                  <a:pt x="284988" y="1560576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71472" y="2744724"/>
            <a:ext cx="292735" cy="1569720"/>
          </a:xfrm>
          <a:custGeom>
            <a:avLst/>
            <a:gdLst/>
            <a:ahLst/>
            <a:cxnLst/>
            <a:rect l="l" t="t" r="r" b="b"/>
            <a:pathLst>
              <a:path w="292735" h="1569720">
                <a:moveTo>
                  <a:pt x="292608" y="1568196"/>
                </a:moveTo>
                <a:lnTo>
                  <a:pt x="292608" y="1524"/>
                </a:lnTo>
                <a:lnTo>
                  <a:pt x="291084" y="0"/>
                </a:lnTo>
                <a:lnTo>
                  <a:pt x="1524" y="0"/>
                </a:lnTo>
                <a:lnTo>
                  <a:pt x="0" y="1524"/>
                </a:lnTo>
                <a:lnTo>
                  <a:pt x="0" y="1568196"/>
                </a:lnTo>
                <a:lnTo>
                  <a:pt x="1524" y="1569720"/>
                </a:lnTo>
                <a:lnTo>
                  <a:pt x="3048" y="1569720"/>
                </a:lnTo>
                <a:lnTo>
                  <a:pt x="3048" y="9144"/>
                </a:lnTo>
                <a:lnTo>
                  <a:pt x="7620" y="4572"/>
                </a:lnTo>
                <a:lnTo>
                  <a:pt x="7620" y="9144"/>
                </a:lnTo>
                <a:lnTo>
                  <a:pt x="283464" y="9144"/>
                </a:lnTo>
                <a:lnTo>
                  <a:pt x="283464" y="4572"/>
                </a:lnTo>
                <a:lnTo>
                  <a:pt x="288036" y="9144"/>
                </a:lnTo>
                <a:lnTo>
                  <a:pt x="288036" y="1569720"/>
                </a:lnTo>
                <a:lnTo>
                  <a:pt x="291084" y="1569720"/>
                </a:lnTo>
                <a:lnTo>
                  <a:pt x="292608" y="1568196"/>
                </a:lnTo>
                <a:close/>
              </a:path>
              <a:path w="292735" h="1569720">
                <a:moveTo>
                  <a:pt x="7620" y="9144"/>
                </a:moveTo>
                <a:lnTo>
                  <a:pt x="7620" y="4572"/>
                </a:lnTo>
                <a:lnTo>
                  <a:pt x="3048" y="9144"/>
                </a:lnTo>
                <a:lnTo>
                  <a:pt x="7620" y="9144"/>
                </a:lnTo>
                <a:close/>
              </a:path>
              <a:path w="292735" h="1569720">
                <a:moveTo>
                  <a:pt x="7620" y="1560576"/>
                </a:moveTo>
                <a:lnTo>
                  <a:pt x="7620" y="9144"/>
                </a:lnTo>
                <a:lnTo>
                  <a:pt x="3048" y="9144"/>
                </a:lnTo>
                <a:lnTo>
                  <a:pt x="3048" y="1560576"/>
                </a:lnTo>
                <a:lnTo>
                  <a:pt x="7620" y="1560576"/>
                </a:lnTo>
                <a:close/>
              </a:path>
              <a:path w="292735" h="1569720">
                <a:moveTo>
                  <a:pt x="288036" y="1560576"/>
                </a:moveTo>
                <a:lnTo>
                  <a:pt x="3048" y="1560576"/>
                </a:lnTo>
                <a:lnTo>
                  <a:pt x="7620" y="1565148"/>
                </a:lnTo>
                <a:lnTo>
                  <a:pt x="7620" y="1569720"/>
                </a:lnTo>
                <a:lnTo>
                  <a:pt x="283464" y="1569720"/>
                </a:lnTo>
                <a:lnTo>
                  <a:pt x="283464" y="1565148"/>
                </a:lnTo>
                <a:lnTo>
                  <a:pt x="288036" y="1560576"/>
                </a:lnTo>
                <a:close/>
              </a:path>
              <a:path w="292735" h="1569720">
                <a:moveTo>
                  <a:pt x="7620" y="1569720"/>
                </a:moveTo>
                <a:lnTo>
                  <a:pt x="7620" y="1565148"/>
                </a:lnTo>
                <a:lnTo>
                  <a:pt x="3048" y="1560576"/>
                </a:lnTo>
                <a:lnTo>
                  <a:pt x="3048" y="1569720"/>
                </a:lnTo>
                <a:lnTo>
                  <a:pt x="7620" y="1569720"/>
                </a:lnTo>
                <a:close/>
              </a:path>
              <a:path w="292735" h="1569720">
                <a:moveTo>
                  <a:pt x="288036" y="9144"/>
                </a:moveTo>
                <a:lnTo>
                  <a:pt x="283464" y="4572"/>
                </a:lnTo>
                <a:lnTo>
                  <a:pt x="283464" y="9144"/>
                </a:lnTo>
                <a:lnTo>
                  <a:pt x="288036" y="9144"/>
                </a:lnTo>
                <a:close/>
              </a:path>
              <a:path w="292735" h="1569720">
                <a:moveTo>
                  <a:pt x="288036" y="1560576"/>
                </a:moveTo>
                <a:lnTo>
                  <a:pt x="288036" y="9144"/>
                </a:lnTo>
                <a:lnTo>
                  <a:pt x="283464" y="9144"/>
                </a:lnTo>
                <a:lnTo>
                  <a:pt x="283464" y="1560576"/>
                </a:lnTo>
                <a:lnTo>
                  <a:pt x="288036" y="1560576"/>
                </a:lnTo>
                <a:close/>
              </a:path>
              <a:path w="292735" h="1569720">
                <a:moveTo>
                  <a:pt x="288036" y="1569720"/>
                </a:moveTo>
                <a:lnTo>
                  <a:pt x="288036" y="1560576"/>
                </a:lnTo>
                <a:lnTo>
                  <a:pt x="283464" y="1565148"/>
                </a:lnTo>
                <a:lnTo>
                  <a:pt x="283464" y="1569720"/>
                </a:lnTo>
                <a:lnTo>
                  <a:pt x="288036" y="156972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14825" y="4399278"/>
            <a:ext cx="135572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0" dirty="0">
                <a:latin typeface="Arial"/>
                <a:cs typeface="Arial"/>
              </a:rPr>
              <a:t>mem math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spc="0" dirty="0">
                <a:latin typeface="Arial"/>
                <a:cs typeface="Arial"/>
              </a:rPr>
              <a:t>full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23260" y="3755136"/>
            <a:ext cx="285115" cy="548640"/>
          </a:xfrm>
          <a:custGeom>
            <a:avLst/>
            <a:gdLst/>
            <a:ahLst/>
            <a:cxnLst/>
            <a:rect l="l" t="t" r="r" b="b"/>
            <a:pathLst>
              <a:path w="285114" h="548639">
                <a:moveTo>
                  <a:pt x="0" y="0"/>
                </a:moveTo>
                <a:lnTo>
                  <a:pt x="0" y="548640"/>
                </a:lnTo>
                <a:lnTo>
                  <a:pt x="284988" y="548640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598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18688" y="3750564"/>
            <a:ext cx="294640" cy="556260"/>
          </a:xfrm>
          <a:custGeom>
            <a:avLst/>
            <a:gdLst/>
            <a:ahLst/>
            <a:cxnLst/>
            <a:rect l="l" t="t" r="r" b="b"/>
            <a:pathLst>
              <a:path w="294639" h="556260">
                <a:moveTo>
                  <a:pt x="294132" y="554736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554736"/>
                </a:lnTo>
                <a:lnTo>
                  <a:pt x="3048" y="556260"/>
                </a:lnTo>
                <a:lnTo>
                  <a:pt x="4572" y="556260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556260"/>
                </a:lnTo>
                <a:lnTo>
                  <a:pt x="291084" y="556260"/>
                </a:lnTo>
                <a:lnTo>
                  <a:pt x="294132" y="554736"/>
                </a:lnTo>
                <a:close/>
              </a:path>
              <a:path w="294639" h="55626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4639" h="556260">
                <a:moveTo>
                  <a:pt x="9144" y="548640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548640"/>
                </a:lnTo>
                <a:lnTo>
                  <a:pt x="9144" y="548640"/>
                </a:lnTo>
                <a:close/>
              </a:path>
              <a:path w="294639" h="556260">
                <a:moveTo>
                  <a:pt x="289560" y="548640"/>
                </a:moveTo>
                <a:lnTo>
                  <a:pt x="4572" y="548640"/>
                </a:lnTo>
                <a:lnTo>
                  <a:pt x="9144" y="553212"/>
                </a:lnTo>
                <a:lnTo>
                  <a:pt x="9144" y="556260"/>
                </a:lnTo>
                <a:lnTo>
                  <a:pt x="284988" y="556260"/>
                </a:lnTo>
                <a:lnTo>
                  <a:pt x="284988" y="553212"/>
                </a:lnTo>
                <a:lnTo>
                  <a:pt x="289560" y="548640"/>
                </a:lnTo>
                <a:close/>
              </a:path>
              <a:path w="294639" h="556260">
                <a:moveTo>
                  <a:pt x="9144" y="556260"/>
                </a:moveTo>
                <a:lnTo>
                  <a:pt x="9144" y="553212"/>
                </a:lnTo>
                <a:lnTo>
                  <a:pt x="4572" y="548640"/>
                </a:lnTo>
                <a:lnTo>
                  <a:pt x="4572" y="556260"/>
                </a:lnTo>
                <a:lnTo>
                  <a:pt x="9144" y="556260"/>
                </a:lnTo>
                <a:close/>
              </a:path>
              <a:path w="294639" h="556260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4639" h="556260">
                <a:moveTo>
                  <a:pt x="289560" y="548640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548640"/>
                </a:lnTo>
                <a:lnTo>
                  <a:pt x="289560" y="548640"/>
                </a:lnTo>
                <a:close/>
              </a:path>
              <a:path w="294639" h="556260">
                <a:moveTo>
                  <a:pt x="289560" y="556260"/>
                </a:moveTo>
                <a:lnTo>
                  <a:pt x="289560" y="548640"/>
                </a:lnTo>
                <a:lnTo>
                  <a:pt x="284988" y="553212"/>
                </a:lnTo>
                <a:lnTo>
                  <a:pt x="284988" y="556260"/>
                </a:lnTo>
                <a:lnTo>
                  <a:pt x="289560" y="55626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06367" y="2581656"/>
            <a:ext cx="283845" cy="1729739"/>
          </a:xfrm>
          <a:custGeom>
            <a:avLst/>
            <a:gdLst/>
            <a:ahLst/>
            <a:cxnLst/>
            <a:rect l="l" t="t" r="r" b="b"/>
            <a:pathLst>
              <a:path w="283845" h="1729739">
                <a:moveTo>
                  <a:pt x="0" y="0"/>
                </a:moveTo>
                <a:lnTo>
                  <a:pt x="0" y="1729740"/>
                </a:lnTo>
                <a:lnTo>
                  <a:pt x="283464" y="1729740"/>
                </a:lnTo>
                <a:lnTo>
                  <a:pt x="28346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701796" y="2577084"/>
            <a:ext cx="292735" cy="1739264"/>
          </a:xfrm>
          <a:custGeom>
            <a:avLst/>
            <a:gdLst/>
            <a:ahLst/>
            <a:cxnLst/>
            <a:rect l="l" t="t" r="r" b="b"/>
            <a:pathLst>
              <a:path w="292735" h="1739264">
                <a:moveTo>
                  <a:pt x="292608" y="1737360"/>
                </a:moveTo>
                <a:lnTo>
                  <a:pt x="292608" y="1524"/>
                </a:lnTo>
                <a:lnTo>
                  <a:pt x="291084" y="0"/>
                </a:lnTo>
                <a:lnTo>
                  <a:pt x="1524" y="0"/>
                </a:lnTo>
                <a:lnTo>
                  <a:pt x="0" y="1524"/>
                </a:lnTo>
                <a:lnTo>
                  <a:pt x="0" y="1737360"/>
                </a:lnTo>
                <a:lnTo>
                  <a:pt x="1524" y="1738884"/>
                </a:lnTo>
                <a:lnTo>
                  <a:pt x="4572" y="1738884"/>
                </a:lnTo>
                <a:lnTo>
                  <a:pt x="4572" y="9144"/>
                </a:lnTo>
                <a:lnTo>
                  <a:pt x="7620" y="4572"/>
                </a:lnTo>
                <a:lnTo>
                  <a:pt x="7620" y="9144"/>
                </a:lnTo>
                <a:lnTo>
                  <a:pt x="283464" y="9144"/>
                </a:lnTo>
                <a:lnTo>
                  <a:pt x="283464" y="4572"/>
                </a:lnTo>
                <a:lnTo>
                  <a:pt x="288036" y="9144"/>
                </a:lnTo>
                <a:lnTo>
                  <a:pt x="288036" y="1738884"/>
                </a:lnTo>
                <a:lnTo>
                  <a:pt x="291084" y="1738884"/>
                </a:lnTo>
                <a:lnTo>
                  <a:pt x="292608" y="1737360"/>
                </a:lnTo>
                <a:close/>
              </a:path>
              <a:path w="292735" h="1739264">
                <a:moveTo>
                  <a:pt x="7620" y="9144"/>
                </a:moveTo>
                <a:lnTo>
                  <a:pt x="7620" y="4572"/>
                </a:lnTo>
                <a:lnTo>
                  <a:pt x="4572" y="9144"/>
                </a:lnTo>
                <a:lnTo>
                  <a:pt x="7620" y="9144"/>
                </a:lnTo>
                <a:close/>
              </a:path>
              <a:path w="292735" h="1739264">
                <a:moveTo>
                  <a:pt x="7620" y="1729740"/>
                </a:moveTo>
                <a:lnTo>
                  <a:pt x="7620" y="9144"/>
                </a:lnTo>
                <a:lnTo>
                  <a:pt x="4572" y="9144"/>
                </a:lnTo>
                <a:lnTo>
                  <a:pt x="4572" y="1729740"/>
                </a:lnTo>
                <a:lnTo>
                  <a:pt x="7620" y="1729740"/>
                </a:lnTo>
                <a:close/>
              </a:path>
              <a:path w="292735" h="1739264">
                <a:moveTo>
                  <a:pt x="288036" y="1729740"/>
                </a:moveTo>
                <a:lnTo>
                  <a:pt x="4572" y="1729740"/>
                </a:lnTo>
                <a:lnTo>
                  <a:pt x="7620" y="1734312"/>
                </a:lnTo>
                <a:lnTo>
                  <a:pt x="7620" y="1738884"/>
                </a:lnTo>
                <a:lnTo>
                  <a:pt x="283464" y="1738884"/>
                </a:lnTo>
                <a:lnTo>
                  <a:pt x="283464" y="1734312"/>
                </a:lnTo>
                <a:lnTo>
                  <a:pt x="288036" y="1729740"/>
                </a:lnTo>
                <a:close/>
              </a:path>
              <a:path w="292735" h="1739264">
                <a:moveTo>
                  <a:pt x="7620" y="1738884"/>
                </a:moveTo>
                <a:lnTo>
                  <a:pt x="7620" y="1734312"/>
                </a:lnTo>
                <a:lnTo>
                  <a:pt x="4572" y="1729740"/>
                </a:lnTo>
                <a:lnTo>
                  <a:pt x="4572" y="1738884"/>
                </a:lnTo>
                <a:lnTo>
                  <a:pt x="7620" y="1738884"/>
                </a:lnTo>
                <a:close/>
              </a:path>
              <a:path w="292735" h="1739264">
                <a:moveTo>
                  <a:pt x="288036" y="9144"/>
                </a:moveTo>
                <a:lnTo>
                  <a:pt x="283464" y="4572"/>
                </a:lnTo>
                <a:lnTo>
                  <a:pt x="283464" y="9144"/>
                </a:lnTo>
                <a:lnTo>
                  <a:pt x="288036" y="9144"/>
                </a:lnTo>
                <a:close/>
              </a:path>
              <a:path w="292735" h="1739264">
                <a:moveTo>
                  <a:pt x="288036" y="1729740"/>
                </a:moveTo>
                <a:lnTo>
                  <a:pt x="288036" y="9144"/>
                </a:lnTo>
                <a:lnTo>
                  <a:pt x="283464" y="9144"/>
                </a:lnTo>
                <a:lnTo>
                  <a:pt x="283464" y="1729740"/>
                </a:lnTo>
                <a:lnTo>
                  <a:pt x="288036" y="1729740"/>
                </a:lnTo>
                <a:close/>
              </a:path>
              <a:path w="292735" h="1739264">
                <a:moveTo>
                  <a:pt x="288036" y="1738884"/>
                </a:moveTo>
                <a:lnTo>
                  <a:pt x="288036" y="1729740"/>
                </a:lnTo>
                <a:lnTo>
                  <a:pt x="283464" y="1734312"/>
                </a:lnTo>
                <a:lnTo>
                  <a:pt x="283464" y="1738884"/>
                </a:lnTo>
                <a:lnTo>
                  <a:pt x="288036" y="1738884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86428" y="2398776"/>
            <a:ext cx="285115" cy="1912620"/>
          </a:xfrm>
          <a:custGeom>
            <a:avLst/>
            <a:gdLst/>
            <a:ahLst/>
            <a:cxnLst/>
            <a:rect l="l" t="t" r="r" b="b"/>
            <a:pathLst>
              <a:path w="285114" h="1912620">
                <a:moveTo>
                  <a:pt x="0" y="0"/>
                </a:moveTo>
                <a:lnTo>
                  <a:pt x="0" y="1912620"/>
                </a:lnTo>
                <a:lnTo>
                  <a:pt x="284988" y="1912620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81855" y="2395727"/>
            <a:ext cx="294640" cy="1920239"/>
          </a:xfrm>
          <a:custGeom>
            <a:avLst/>
            <a:gdLst/>
            <a:ahLst/>
            <a:cxnLst/>
            <a:rect l="l" t="t" r="r" b="b"/>
            <a:pathLst>
              <a:path w="294639" h="1920239">
                <a:moveTo>
                  <a:pt x="294132" y="1918716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1918716"/>
                </a:lnTo>
                <a:lnTo>
                  <a:pt x="3048" y="1920240"/>
                </a:lnTo>
                <a:lnTo>
                  <a:pt x="4572" y="1920240"/>
                </a:lnTo>
                <a:lnTo>
                  <a:pt x="4572" y="7620"/>
                </a:lnTo>
                <a:lnTo>
                  <a:pt x="9144" y="3048"/>
                </a:lnTo>
                <a:lnTo>
                  <a:pt x="9144" y="7620"/>
                </a:lnTo>
                <a:lnTo>
                  <a:pt x="284988" y="7620"/>
                </a:lnTo>
                <a:lnTo>
                  <a:pt x="284988" y="3048"/>
                </a:lnTo>
                <a:lnTo>
                  <a:pt x="289560" y="7620"/>
                </a:lnTo>
                <a:lnTo>
                  <a:pt x="289560" y="1920240"/>
                </a:lnTo>
                <a:lnTo>
                  <a:pt x="291084" y="1920240"/>
                </a:lnTo>
                <a:lnTo>
                  <a:pt x="294132" y="1918716"/>
                </a:lnTo>
                <a:close/>
              </a:path>
              <a:path w="294639" h="1920239">
                <a:moveTo>
                  <a:pt x="9144" y="7620"/>
                </a:moveTo>
                <a:lnTo>
                  <a:pt x="9144" y="3048"/>
                </a:lnTo>
                <a:lnTo>
                  <a:pt x="4572" y="7620"/>
                </a:lnTo>
                <a:lnTo>
                  <a:pt x="9144" y="7620"/>
                </a:lnTo>
                <a:close/>
              </a:path>
              <a:path w="294639" h="1920239">
                <a:moveTo>
                  <a:pt x="9144" y="1911096"/>
                </a:moveTo>
                <a:lnTo>
                  <a:pt x="9144" y="7620"/>
                </a:lnTo>
                <a:lnTo>
                  <a:pt x="4572" y="7620"/>
                </a:lnTo>
                <a:lnTo>
                  <a:pt x="4572" y="1911096"/>
                </a:lnTo>
                <a:lnTo>
                  <a:pt x="9144" y="1911096"/>
                </a:lnTo>
                <a:close/>
              </a:path>
              <a:path w="294639" h="1920239">
                <a:moveTo>
                  <a:pt x="289560" y="1911096"/>
                </a:moveTo>
                <a:lnTo>
                  <a:pt x="4572" y="1911096"/>
                </a:lnTo>
                <a:lnTo>
                  <a:pt x="9144" y="1915668"/>
                </a:lnTo>
                <a:lnTo>
                  <a:pt x="9144" y="1920240"/>
                </a:lnTo>
                <a:lnTo>
                  <a:pt x="284988" y="1920240"/>
                </a:lnTo>
                <a:lnTo>
                  <a:pt x="284988" y="1915668"/>
                </a:lnTo>
                <a:lnTo>
                  <a:pt x="289560" y="1911096"/>
                </a:lnTo>
                <a:close/>
              </a:path>
              <a:path w="294639" h="1920239">
                <a:moveTo>
                  <a:pt x="9144" y="1920240"/>
                </a:moveTo>
                <a:lnTo>
                  <a:pt x="9144" y="1915668"/>
                </a:lnTo>
                <a:lnTo>
                  <a:pt x="4572" y="1911096"/>
                </a:lnTo>
                <a:lnTo>
                  <a:pt x="4572" y="1920240"/>
                </a:lnTo>
                <a:lnTo>
                  <a:pt x="9144" y="1920240"/>
                </a:lnTo>
                <a:close/>
              </a:path>
              <a:path w="294639" h="1920239">
                <a:moveTo>
                  <a:pt x="289560" y="7620"/>
                </a:moveTo>
                <a:lnTo>
                  <a:pt x="284988" y="3048"/>
                </a:lnTo>
                <a:lnTo>
                  <a:pt x="284988" y="7620"/>
                </a:lnTo>
                <a:lnTo>
                  <a:pt x="289560" y="7620"/>
                </a:lnTo>
                <a:close/>
              </a:path>
              <a:path w="294639" h="1920239">
                <a:moveTo>
                  <a:pt x="289560" y="1911096"/>
                </a:moveTo>
                <a:lnTo>
                  <a:pt x="289560" y="7620"/>
                </a:lnTo>
                <a:lnTo>
                  <a:pt x="284988" y="7620"/>
                </a:lnTo>
                <a:lnTo>
                  <a:pt x="284988" y="1911096"/>
                </a:lnTo>
                <a:lnTo>
                  <a:pt x="289560" y="1911096"/>
                </a:lnTo>
                <a:close/>
              </a:path>
              <a:path w="294639" h="1920239">
                <a:moveTo>
                  <a:pt x="289560" y="1920240"/>
                </a:moveTo>
                <a:lnTo>
                  <a:pt x="289560" y="1911096"/>
                </a:lnTo>
                <a:lnTo>
                  <a:pt x="284988" y="1915668"/>
                </a:lnTo>
                <a:lnTo>
                  <a:pt x="284988" y="1920240"/>
                </a:lnTo>
                <a:lnTo>
                  <a:pt x="289560" y="192024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126738" y="4400802"/>
            <a:ext cx="135572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0" dirty="0">
                <a:latin typeface="Arial"/>
                <a:cs typeface="Arial"/>
              </a:rPr>
              <a:t>mem math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spc="0" dirty="0">
                <a:latin typeface="Arial"/>
                <a:cs typeface="Arial"/>
              </a:rPr>
              <a:t>full</a:t>
            </a:r>
            <a:endParaRPr sz="145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635752" y="3186684"/>
            <a:ext cx="285115" cy="1117600"/>
          </a:xfrm>
          <a:custGeom>
            <a:avLst/>
            <a:gdLst/>
            <a:ahLst/>
            <a:cxnLst/>
            <a:rect l="l" t="t" r="r" b="b"/>
            <a:pathLst>
              <a:path w="285114" h="1117600">
                <a:moveTo>
                  <a:pt x="0" y="0"/>
                </a:moveTo>
                <a:lnTo>
                  <a:pt x="0" y="1117092"/>
                </a:lnTo>
                <a:lnTo>
                  <a:pt x="284988" y="1117092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598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31180" y="3182112"/>
            <a:ext cx="294640" cy="1125220"/>
          </a:xfrm>
          <a:custGeom>
            <a:avLst/>
            <a:gdLst/>
            <a:ahLst/>
            <a:cxnLst/>
            <a:rect l="l" t="t" r="r" b="b"/>
            <a:pathLst>
              <a:path w="294639" h="1125220">
                <a:moveTo>
                  <a:pt x="294132" y="1123188"/>
                </a:moveTo>
                <a:lnTo>
                  <a:pt x="294132" y="1524"/>
                </a:lnTo>
                <a:lnTo>
                  <a:pt x="291084" y="0"/>
                </a:lnTo>
                <a:lnTo>
                  <a:pt x="3048" y="0"/>
                </a:lnTo>
                <a:lnTo>
                  <a:pt x="0" y="1524"/>
                </a:lnTo>
                <a:lnTo>
                  <a:pt x="0" y="1123188"/>
                </a:lnTo>
                <a:lnTo>
                  <a:pt x="3048" y="1124712"/>
                </a:lnTo>
                <a:lnTo>
                  <a:pt x="4572" y="1124712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1124712"/>
                </a:lnTo>
                <a:lnTo>
                  <a:pt x="291084" y="1124712"/>
                </a:lnTo>
                <a:lnTo>
                  <a:pt x="294132" y="1123188"/>
                </a:lnTo>
                <a:close/>
              </a:path>
              <a:path w="294639" h="112522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4639" h="1125220">
                <a:moveTo>
                  <a:pt x="9144" y="1117092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1117092"/>
                </a:lnTo>
                <a:lnTo>
                  <a:pt x="9144" y="1117092"/>
                </a:lnTo>
                <a:close/>
              </a:path>
              <a:path w="294639" h="1125220">
                <a:moveTo>
                  <a:pt x="289560" y="1117092"/>
                </a:moveTo>
                <a:lnTo>
                  <a:pt x="4572" y="1117092"/>
                </a:lnTo>
                <a:lnTo>
                  <a:pt x="9144" y="1121664"/>
                </a:lnTo>
                <a:lnTo>
                  <a:pt x="9144" y="1124712"/>
                </a:lnTo>
                <a:lnTo>
                  <a:pt x="284988" y="1124712"/>
                </a:lnTo>
                <a:lnTo>
                  <a:pt x="284988" y="1121664"/>
                </a:lnTo>
                <a:lnTo>
                  <a:pt x="289560" y="1117092"/>
                </a:lnTo>
                <a:close/>
              </a:path>
              <a:path w="294639" h="1125220">
                <a:moveTo>
                  <a:pt x="9144" y="1124712"/>
                </a:moveTo>
                <a:lnTo>
                  <a:pt x="9144" y="1121664"/>
                </a:lnTo>
                <a:lnTo>
                  <a:pt x="4572" y="1117092"/>
                </a:lnTo>
                <a:lnTo>
                  <a:pt x="4572" y="1124712"/>
                </a:lnTo>
                <a:lnTo>
                  <a:pt x="9144" y="1124712"/>
                </a:lnTo>
                <a:close/>
              </a:path>
              <a:path w="294639" h="1125220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4639" h="1125220">
                <a:moveTo>
                  <a:pt x="289560" y="1117092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1117092"/>
                </a:lnTo>
                <a:lnTo>
                  <a:pt x="289560" y="1117092"/>
                </a:lnTo>
                <a:close/>
              </a:path>
              <a:path w="294639" h="1125220">
                <a:moveTo>
                  <a:pt x="289560" y="1124712"/>
                </a:moveTo>
                <a:lnTo>
                  <a:pt x="289560" y="1117092"/>
                </a:lnTo>
                <a:lnTo>
                  <a:pt x="284988" y="1121664"/>
                </a:lnTo>
                <a:lnTo>
                  <a:pt x="284988" y="1124712"/>
                </a:lnTo>
                <a:lnTo>
                  <a:pt x="289560" y="1124712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118860" y="3281172"/>
            <a:ext cx="283845" cy="1030605"/>
          </a:xfrm>
          <a:custGeom>
            <a:avLst/>
            <a:gdLst/>
            <a:ahLst/>
            <a:cxnLst/>
            <a:rect l="l" t="t" r="r" b="b"/>
            <a:pathLst>
              <a:path w="283845" h="1030604">
                <a:moveTo>
                  <a:pt x="0" y="0"/>
                </a:moveTo>
                <a:lnTo>
                  <a:pt x="0" y="1030224"/>
                </a:lnTo>
                <a:lnTo>
                  <a:pt x="283464" y="1030224"/>
                </a:lnTo>
                <a:lnTo>
                  <a:pt x="28346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14288" y="3276600"/>
            <a:ext cx="292735" cy="1039494"/>
          </a:xfrm>
          <a:custGeom>
            <a:avLst/>
            <a:gdLst/>
            <a:ahLst/>
            <a:cxnLst/>
            <a:rect l="l" t="t" r="r" b="b"/>
            <a:pathLst>
              <a:path w="292735" h="1039495">
                <a:moveTo>
                  <a:pt x="292608" y="1037844"/>
                </a:moveTo>
                <a:lnTo>
                  <a:pt x="292608" y="3048"/>
                </a:lnTo>
                <a:lnTo>
                  <a:pt x="291084" y="0"/>
                </a:lnTo>
                <a:lnTo>
                  <a:pt x="1524" y="0"/>
                </a:lnTo>
                <a:lnTo>
                  <a:pt x="0" y="3048"/>
                </a:lnTo>
                <a:lnTo>
                  <a:pt x="0" y="1037844"/>
                </a:lnTo>
                <a:lnTo>
                  <a:pt x="1524" y="1039368"/>
                </a:lnTo>
                <a:lnTo>
                  <a:pt x="4572" y="1039368"/>
                </a:lnTo>
                <a:lnTo>
                  <a:pt x="4572" y="9144"/>
                </a:lnTo>
                <a:lnTo>
                  <a:pt x="7620" y="4572"/>
                </a:lnTo>
                <a:lnTo>
                  <a:pt x="7620" y="9144"/>
                </a:lnTo>
                <a:lnTo>
                  <a:pt x="283464" y="9144"/>
                </a:lnTo>
                <a:lnTo>
                  <a:pt x="283464" y="4572"/>
                </a:lnTo>
                <a:lnTo>
                  <a:pt x="288036" y="9144"/>
                </a:lnTo>
                <a:lnTo>
                  <a:pt x="288036" y="1039368"/>
                </a:lnTo>
                <a:lnTo>
                  <a:pt x="291084" y="1039368"/>
                </a:lnTo>
                <a:lnTo>
                  <a:pt x="292608" y="1037844"/>
                </a:lnTo>
                <a:close/>
              </a:path>
              <a:path w="292735" h="1039495">
                <a:moveTo>
                  <a:pt x="7620" y="9144"/>
                </a:moveTo>
                <a:lnTo>
                  <a:pt x="7620" y="4572"/>
                </a:lnTo>
                <a:lnTo>
                  <a:pt x="4572" y="9144"/>
                </a:lnTo>
                <a:lnTo>
                  <a:pt x="7620" y="9144"/>
                </a:lnTo>
                <a:close/>
              </a:path>
              <a:path w="292735" h="1039495">
                <a:moveTo>
                  <a:pt x="7620" y="1030224"/>
                </a:moveTo>
                <a:lnTo>
                  <a:pt x="7620" y="9144"/>
                </a:lnTo>
                <a:lnTo>
                  <a:pt x="4572" y="9144"/>
                </a:lnTo>
                <a:lnTo>
                  <a:pt x="4572" y="1030224"/>
                </a:lnTo>
                <a:lnTo>
                  <a:pt x="7620" y="1030224"/>
                </a:lnTo>
                <a:close/>
              </a:path>
              <a:path w="292735" h="1039495">
                <a:moveTo>
                  <a:pt x="288036" y="1030224"/>
                </a:moveTo>
                <a:lnTo>
                  <a:pt x="4572" y="1030224"/>
                </a:lnTo>
                <a:lnTo>
                  <a:pt x="7620" y="1034796"/>
                </a:lnTo>
                <a:lnTo>
                  <a:pt x="7620" y="1039368"/>
                </a:lnTo>
                <a:lnTo>
                  <a:pt x="283464" y="1039368"/>
                </a:lnTo>
                <a:lnTo>
                  <a:pt x="283464" y="1034796"/>
                </a:lnTo>
                <a:lnTo>
                  <a:pt x="288036" y="1030224"/>
                </a:lnTo>
                <a:close/>
              </a:path>
              <a:path w="292735" h="1039495">
                <a:moveTo>
                  <a:pt x="7620" y="1039368"/>
                </a:moveTo>
                <a:lnTo>
                  <a:pt x="7620" y="1034796"/>
                </a:lnTo>
                <a:lnTo>
                  <a:pt x="4572" y="1030224"/>
                </a:lnTo>
                <a:lnTo>
                  <a:pt x="4572" y="1039368"/>
                </a:lnTo>
                <a:lnTo>
                  <a:pt x="7620" y="1039368"/>
                </a:lnTo>
                <a:close/>
              </a:path>
              <a:path w="292735" h="1039495">
                <a:moveTo>
                  <a:pt x="288036" y="9144"/>
                </a:moveTo>
                <a:lnTo>
                  <a:pt x="283464" y="4572"/>
                </a:lnTo>
                <a:lnTo>
                  <a:pt x="283464" y="9144"/>
                </a:lnTo>
                <a:lnTo>
                  <a:pt x="288036" y="9144"/>
                </a:lnTo>
                <a:close/>
              </a:path>
              <a:path w="292735" h="1039495">
                <a:moveTo>
                  <a:pt x="288036" y="1030224"/>
                </a:moveTo>
                <a:lnTo>
                  <a:pt x="288036" y="9144"/>
                </a:lnTo>
                <a:lnTo>
                  <a:pt x="283464" y="9144"/>
                </a:lnTo>
                <a:lnTo>
                  <a:pt x="283464" y="1030224"/>
                </a:lnTo>
                <a:lnTo>
                  <a:pt x="288036" y="1030224"/>
                </a:lnTo>
                <a:close/>
              </a:path>
              <a:path w="292735" h="1039495">
                <a:moveTo>
                  <a:pt x="288036" y="1039368"/>
                </a:moveTo>
                <a:lnTo>
                  <a:pt x="288036" y="1030224"/>
                </a:lnTo>
                <a:lnTo>
                  <a:pt x="283464" y="1034796"/>
                </a:lnTo>
                <a:lnTo>
                  <a:pt x="283464" y="1039368"/>
                </a:lnTo>
                <a:lnTo>
                  <a:pt x="288036" y="1039368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598920" y="3011424"/>
            <a:ext cx="285115" cy="1300480"/>
          </a:xfrm>
          <a:custGeom>
            <a:avLst/>
            <a:gdLst/>
            <a:ahLst/>
            <a:cxnLst/>
            <a:rect l="l" t="t" r="r" b="b"/>
            <a:pathLst>
              <a:path w="285115" h="1300479">
                <a:moveTo>
                  <a:pt x="0" y="0"/>
                </a:moveTo>
                <a:lnTo>
                  <a:pt x="0" y="1299972"/>
                </a:lnTo>
                <a:lnTo>
                  <a:pt x="284988" y="1299972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594347" y="3006852"/>
            <a:ext cx="294640" cy="1309370"/>
          </a:xfrm>
          <a:custGeom>
            <a:avLst/>
            <a:gdLst/>
            <a:ahLst/>
            <a:cxnLst/>
            <a:rect l="l" t="t" r="r" b="b"/>
            <a:pathLst>
              <a:path w="294640" h="1309370">
                <a:moveTo>
                  <a:pt x="294132" y="1307592"/>
                </a:moveTo>
                <a:lnTo>
                  <a:pt x="294132" y="3048"/>
                </a:lnTo>
                <a:lnTo>
                  <a:pt x="291084" y="0"/>
                </a:lnTo>
                <a:lnTo>
                  <a:pt x="3048" y="0"/>
                </a:lnTo>
                <a:lnTo>
                  <a:pt x="0" y="3048"/>
                </a:lnTo>
                <a:lnTo>
                  <a:pt x="0" y="1307592"/>
                </a:lnTo>
                <a:lnTo>
                  <a:pt x="3048" y="1309116"/>
                </a:lnTo>
                <a:lnTo>
                  <a:pt x="4572" y="1309116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1309116"/>
                </a:lnTo>
                <a:lnTo>
                  <a:pt x="291084" y="1309116"/>
                </a:lnTo>
                <a:lnTo>
                  <a:pt x="294132" y="1307592"/>
                </a:lnTo>
                <a:close/>
              </a:path>
              <a:path w="294640" h="1309370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4640" h="1309370">
                <a:moveTo>
                  <a:pt x="9144" y="1299972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1299972"/>
                </a:lnTo>
                <a:lnTo>
                  <a:pt x="9144" y="1299972"/>
                </a:lnTo>
                <a:close/>
              </a:path>
              <a:path w="294640" h="1309370">
                <a:moveTo>
                  <a:pt x="289560" y="1299972"/>
                </a:moveTo>
                <a:lnTo>
                  <a:pt x="4572" y="1299972"/>
                </a:lnTo>
                <a:lnTo>
                  <a:pt x="9144" y="1304544"/>
                </a:lnTo>
                <a:lnTo>
                  <a:pt x="9144" y="1309116"/>
                </a:lnTo>
                <a:lnTo>
                  <a:pt x="284988" y="1309116"/>
                </a:lnTo>
                <a:lnTo>
                  <a:pt x="284988" y="1304544"/>
                </a:lnTo>
                <a:lnTo>
                  <a:pt x="289560" y="1299972"/>
                </a:lnTo>
                <a:close/>
              </a:path>
              <a:path w="294640" h="1309370">
                <a:moveTo>
                  <a:pt x="9144" y="1309116"/>
                </a:moveTo>
                <a:lnTo>
                  <a:pt x="9144" y="1304544"/>
                </a:lnTo>
                <a:lnTo>
                  <a:pt x="4572" y="1299972"/>
                </a:lnTo>
                <a:lnTo>
                  <a:pt x="4572" y="1309116"/>
                </a:lnTo>
                <a:lnTo>
                  <a:pt x="9144" y="1309116"/>
                </a:lnTo>
                <a:close/>
              </a:path>
              <a:path w="294640" h="1309370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4640" h="1309370">
                <a:moveTo>
                  <a:pt x="289560" y="1299972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1299972"/>
                </a:lnTo>
                <a:lnTo>
                  <a:pt x="289560" y="1299972"/>
                </a:lnTo>
                <a:close/>
              </a:path>
              <a:path w="294640" h="1309370">
                <a:moveTo>
                  <a:pt x="289560" y="1309116"/>
                </a:moveTo>
                <a:lnTo>
                  <a:pt x="289560" y="1299972"/>
                </a:lnTo>
                <a:lnTo>
                  <a:pt x="284988" y="1304544"/>
                </a:lnTo>
                <a:lnTo>
                  <a:pt x="284988" y="1309116"/>
                </a:lnTo>
                <a:lnTo>
                  <a:pt x="289560" y="1309116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539229" y="4400802"/>
            <a:ext cx="95186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0" dirty="0">
                <a:latin typeface="Arial"/>
                <a:cs typeface="Arial"/>
              </a:rPr>
              <a:t>mem</a:t>
            </a:r>
            <a:r>
              <a:rPr sz="1450" b="1" spc="-95" dirty="0">
                <a:latin typeface="Arial"/>
                <a:cs typeface="Arial"/>
              </a:rPr>
              <a:t> </a:t>
            </a:r>
            <a:r>
              <a:rPr sz="1450" b="1" spc="0" dirty="0">
                <a:latin typeface="Arial"/>
                <a:cs typeface="Arial"/>
              </a:rPr>
              <a:t>math</a:t>
            </a:r>
            <a:endParaRPr sz="14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581645" y="4400802"/>
            <a:ext cx="30607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latin typeface="Arial"/>
                <a:cs typeface="Arial"/>
              </a:rPr>
              <a:t>f</a:t>
            </a:r>
            <a:r>
              <a:rPr sz="1450" b="1" spc="5" dirty="0">
                <a:latin typeface="Arial"/>
                <a:cs typeface="Arial"/>
              </a:rPr>
              <a:t>u</a:t>
            </a:r>
            <a:r>
              <a:rPr sz="1450" b="1" dirty="0">
                <a:latin typeface="Arial"/>
                <a:cs typeface="Arial"/>
              </a:rPr>
              <a:t>ll</a:t>
            </a:r>
            <a:endParaRPr sz="145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926323" y="2891028"/>
            <a:ext cx="283845" cy="1412875"/>
          </a:xfrm>
          <a:custGeom>
            <a:avLst/>
            <a:gdLst/>
            <a:ahLst/>
            <a:cxnLst/>
            <a:rect l="l" t="t" r="r" b="b"/>
            <a:pathLst>
              <a:path w="283845" h="1412875">
                <a:moveTo>
                  <a:pt x="0" y="0"/>
                </a:moveTo>
                <a:lnTo>
                  <a:pt x="0" y="1412748"/>
                </a:lnTo>
                <a:lnTo>
                  <a:pt x="283464" y="1412748"/>
                </a:lnTo>
                <a:lnTo>
                  <a:pt x="283464" y="0"/>
                </a:lnTo>
                <a:lnTo>
                  <a:pt x="0" y="0"/>
                </a:lnTo>
                <a:close/>
              </a:path>
            </a:pathLst>
          </a:custGeom>
          <a:solidFill>
            <a:srgbClr val="598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921752" y="2886456"/>
            <a:ext cx="292735" cy="1422400"/>
          </a:xfrm>
          <a:custGeom>
            <a:avLst/>
            <a:gdLst/>
            <a:ahLst/>
            <a:cxnLst/>
            <a:rect l="l" t="t" r="r" b="b"/>
            <a:pathLst>
              <a:path w="292734" h="1422400">
                <a:moveTo>
                  <a:pt x="292608" y="1420368"/>
                </a:moveTo>
                <a:lnTo>
                  <a:pt x="292608" y="1524"/>
                </a:lnTo>
                <a:lnTo>
                  <a:pt x="291084" y="0"/>
                </a:lnTo>
                <a:lnTo>
                  <a:pt x="1524" y="0"/>
                </a:lnTo>
                <a:lnTo>
                  <a:pt x="0" y="1524"/>
                </a:lnTo>
                <a:lnTo>
                  <a:pt x="0" y="1420368"/>
                </a:lnTo>
                <a:lnTo>
                  <a:pt x="1524" y="1421892"/>
                </a:lnTo>
                <a:lnTo>
                  <a:pt x="4572" y="1421892"/>
                </a:lnTo>
                <a:lnTo>
                  <a:pt x="4572" y="7620"/>
                </a:lnTo>
                <a:lnTo>
                  <a:pt x="7620" y="4572"/>
                </a:lnTo>
                <a:lnTo>
                  <a:pt x="7620" y="7620"/>
                </a:lnTo>
                <a:lnTo>
                  <a:pt x="283464" y="7620"/>
                </a:lnTo>
                <a:lnTo>
                  <a:pt x="283464" y="4572"/>
                </a:lnTo>
                <a:lnTo>
                  <a:pt x="288036" y="7620"/>
                </a:lnTo>
                <a:lnTo>
                  <a:pt x="288036" y="1421892"/>
                </a:lnTo>
                <a:lnTo>
                  <a:pt x="291084" y="1421892"/>
                </a:lnTo>
                <a:lnTo>
                  <a:pt x="292608" y="1420368"/>
                </a:lnTo>
                <a:close/>
              </a:path>
              <a:path w="292734" h="1422400">
                <a:moveTo>
                  <a:pt x="7620" y="7620"/>
                </a:moveTo>
                <a:lnTo>
                  <a:pt x="7620" y="4572"/>
                </a:lnTo>
                <a:lnTo>
                  <a:pt x="4572" y="7620"/>
                </a:lnTo>
                <a:lnTo>
                  <a:pt x="7620" y="7620"/>
                </a:lnTo>
                <a:close/>
              </a:path>
              <a:path w="292734" h="1422400">
                <a:moveTo>
                  <a:pt x="7620" y="1412748"/>
                </a:moveTo>
                <a:lnTo>
                  <a:pt x="7620" y="7620"/>
                </a:lnTo>
                <a:lnTo>
                  <a:pt x="4572" y="7620"/>
                </a:lnTo>
                <a:lnTo>
                  <a:pt x="4572" y="1412748"/>
                </a:lnTo>
                <a:lnTo>
                  <a:pt x="7620" y="1412748"/>
                </a:lnTo>
                <a:close/>
              </a:path>
              <a:path w="292734" h="1422400">
                <a:moveTo>
                  <a:pt x="288036" y="1412748"/>
                </a:moveTo>
                <a:lnTo>
                  <a:pt x="4572" y="1412748"/>
                </a:lnTo>
                <a:lnTo>
                  <a:pt x="7620" y="1417320"/>
                </a:lnTo>
                <a:lnTo>
                  <a:pt x="7620" y="1421892"/>
                </a:lnTo>
                <a:lnTo>
                  <a:pt x="283464" y="1421892"/>
                </a:lnTo>
                <a:lnTo>
                  <a:pt x="283464" y="1417320"/>
                </a:lnTo>
                <a:lnTo>
                  <a:pt x="288036" y="1412748"/>
                </a:lnTo>
                <a:close/>
              </a:path>
              <a:path w="292734" h="1422400">
                <a:moveTo>
                  <a:pt x="7620" y="1421892"/>
                </a:moveTo>
                <a:lnTo>
                  <a:pt x="7620" y="1417320"/>
                </a:lnTo>
                <a:lnTo>
                  <a:pt x="4572" y="1412748"/>
                </a:lnTo>
                <a:lnTo>
                  <a:pt x="4572" y="1421892"/>
                </a:lnTo>
                <a:lnTo>
                  <a:pt x="7620" y="1421892"/>
                </a:lnTo>
                <a:close/>
              </a:path>
              <a:path w="292734" h="1422400">
                <a:moveTo>
                  <a:pt x="288036" y="7620"/>
                </a:moveTo>
                <a:lnTo>
                  <a:pt x="283464" y="4572"/>
                </a:lnTo>
                <a:lnTo>
                  <a:pt x="283464" y="7620"/>
                </a:lnTo>
                <a:lnTo>
                  <a:pt x="288036" y="7620"/>
                </a:lnTo>
                <a:close/>
              </a:path>
              <a:path w="292734" h="1422400">
                <a:moveTo>
                  <a:pt x="288036" y="1412748"/>
                </a:moveTo>
                <a:lnTo>
                  <a:pt x="288036" y="7620"/>
                </a:lnTo>
                <a:lnTo>
                  <a:pt x="283464" y="7620"/>
                </a:lnTo>
                <a:lnTo>
                  <a:pt x="283464" y="1412748"/>
                </a:lnTo>
                <a:lnTo>
                  <a:pt x="288036" y="1412748"/>
                </a:lnTo>
                <a:close/>
              </a:path>
              <a:path w="292734" h="1422400">
                <a:moveTo>
                  <a:pt x="288036" y="1421892"/>
                </a:moveTo>
                <a:lnTo>
                  <a:pt x="288036" y="1412748"/>
                </a:lnTo>
                <a:lnTo>
                  <a:pt x="283464" y="1417320"/>
                </a:lnTo>
                <a:lnTo>
                  <a:pt x="283464" y="1421892"/>
                </a:lnTo>
                <a:lnTo>
                  <a:pt x="288036" y="1421892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07908" y="3529584"/>
            <a:ext cx="285115" cy="783590"/>
          </a:xfrm>
          <a:custGeom>
            <a:avLst/>
            <a:gdLst/>
            <a:ahLst/>
            <a:cxnLst/>
            <a:rect l="l" t="t" r="r" b="b"/>
            <a:pathLst>
              <a:path w="285115" h="783589">
                <a:moveTo>
                  <a:pt x="0" y="0"/>
                </a:moveTo>
                <a:lnTo>
                  <a:pt x="0" y="783336"/>
                </a:lnTo>
                <a:lnTo>
                  <a:pt x="284988" y="783336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403335" y="3525011"/>
            <a:ext cx="292735" cy="792480"/>
          </a:xfrm>
          <a:custGeom>
            <a:avLst/>
            <a:gdLst/>
            <a:ahLst/>
            <a:cxnLst/>
            <a:rect l="l" t="t" r="r" b="b"/>
            <a:pathLst>
              <a:path w="292734" h="792479">
                <a:moveTo>
                  <a:pt x="292608" y="789432"/>
                </a:moveTo>
                <a:lnTo>
                  <a:pt x="292608" y="1524"/>
                </a:lnTo>
                <a:lnTo>
                  <a:pt x="291084" y="0"/>
                </a:lnTo>
                <a:lnTo>
                  <a:pt x="1524" y="0"/>
                </a:lnTo>
                <a:lnTo>
                  <a:pt x="0" y="1524"/>
                </a:lnTo>
                <a:lnTo>
                  <a:pt x="0" y="789432"/>
                </a:lnTo>
                <a:lnTo>
                  <a:pt x="1524" y="792480"/>
                </a:lnTo>
                <a:lnTo>
                  <a:pt x="4572" y="792480"/>
                </a:lnTo>
                <a:lnTo>
                  <a:pt x="4572" y="9144"/>
                </a:lnTo>
                <a:lnTo>
                  <a:pt x="9144" y="4572"/>
                </a:lnTo>
                <a:lnTo>
                  <a:pt x="9144" y="9144"/>
                </a:lnTo>
                <a:lnTo>
                  <a:pt x="284988" y="9144"/>
                </a:lnTo>
                <a:lnTo>
                  <a:pt x="284988" y="4572"/>
                </a:lnTo>
                <a:lnTo>
                  <a:pt x="289560" y="9144"/>
                </a:lnTo>
                <a:lnTo>
                  <a:pt x="289560" y="792480"/>
                </a:lnTo>
                <a:lnTo>
                  <a:pt x="291084" y="792480"/>
                </a:lnTo>
                <a:lnTo>
                  <a:pt x="292608" y="789432"/>
                </a:lnTo>
                <a:close/>
              </a:path>
              <a:path w="292734" h="792479">
                <a:moveTo>
                  <a:pt x="9144" y="9144"/>
                </a:moveTo>
                <a:lnTo>
                  <a:pt x="9144" y="4572"/>
                </a:lnTo>
                <a:lnTo>
                  <a:pt x="4572" y="9144"/>
                </a:lnTo>
                <a:lnTo>
                  <a:pt x="9144" y="9144"/>
                </a:lnTo>
                <a:close/>
              </a:path>
              <a:path w="292734" h="792479">
                <a:moveTo>
                  <a:pt x="9144" y="783336"/>
                </a:moveTo>
                <a:lnTo>
                  <a:pt x="9144" y="9144"/>
                </a:lnTo>
                <a:lnTo>
                  <a:pt x="4572" y="9144"/>
                </a:lnTo>
                <a:lnTo>
                  <a:pt x="4572" y="783336"/>
                </a:lnTo>
                <a:lnTo>
                  <a:pt x="9144" y="783336"/>
                </a:lnTo>
                <a:close/>
              </a:path>
              <a:path w="292734" h="792479">
                <a:moveTo>
                  <a:pt x="289560" y="783336"/>
                </a:moveTo>
                <a:lnTo>
                  <a:pt x="4572" y="783336"/>
                </a:lnTo>
                <a:lnTo>
                  <a:pt x="9144" y="787908"/>
                </a:lnTo>
                <a:lnTo>
                  <a:pt x="9144" y="792480"/>
                </a:lnTo>
                <a:lnTo>
                  <a:pt x="284988" y="792480"/>
                </a:lnTo>
                <a:lnTo>
                  <a:pt x="284988" y="787908"/>
                </a:lnTo>
                <a:lnTo>
                  <a:pt x="289560" y="783336"/>
                </a:lnTo>
                <a:close/>
              </a:path>
              <a:path w="292734" h="792479">
                <a:moveTo>
                  <a:pt x="9144" y="792480"/>
                </a:moveTo>
                <a:lnTo>
                  <a:pt x="9144" y="787908"/>
                </a:lnTo>
                <a:lnTo>
                  <a:pt x="4572" y="783336"/>
                </a:lnTo>
                <a:lnTo>
                  <a:pt x="4572" y="792480"/>
                </a:lnTo>
                <a:lnTo>
                  <a:pt x="9144" y="792480"/>
                </a:lnTo>
                <a:close/>
              </a:path>
              <a:path w="292734" h="792479">
                <a:moveTo>
                  <a:pt x="289560" y="9144"/>
                </a:moveTo>
                <a:lnTo>
                  <a:pt x="284988" y="4572"/>
                </a:lnTo>
                <a:lnTo>
                  <a:pt x="284988" y="9144"/>
                </a:lnTo>
                <a:lnTo>
                  <a:pt x="289560" y="9144"/>
                </a:lnTo>
                <a:close/>
              </a:path>
              <a:path w="292734" h="792479">
                <a:moveTo>
                  <a:pt x="289560" y="783336"/>
                </a:moveTo>
                <a:lnTo>
                  <a:pt x="289560" y="9144"/>
                </a:lnTo>
                <a:lnTo>
                  <a:pt x="284988" y="9144"/>
                </a:lnTo>
                <a:lnTo>
                  <a:pt x="284988" y="783336"/>
                </a:lnTo>
                <a:lnTo>
                  <a:pt x="289560" y="783336"/>
                </a:lnTo>
                <a:close/>
              </a:path>
              <a:path w="292734" h="792479">
                <a:moveTo>
                  <a:pt x="289560" y="792480"/>
                </a:moveTo>
                <a:lnTo>
                  <a:pt x="289560" y="783336"/>
                </a:lnTo>
                <a:lnTo>
                  <a:pt x="284988" y="787908"/>
                </a:lnTo>
                <a:lnTo>
                  <a:pt x="284988" y="792480"/>
                </a:lnTo>
                <a:lnTo>
                  <a:pt x="289560" y="792480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889492" y="1830324"/>
            <a:ext cx="283845" cy="2482850"/>
          </a:xfrm>
          <a:custGeom>
            <a:avLst/>
            <a:gdLst/>
            <a:ahLst/>
            <a:cxnLst/>
            <a:rect l="l" t="t" r="r" b="b"/>
            <a:pathLst>
              <a:path w="283845" h="2482850">
                <a:moveTo>
                  <a:pt x="0" y="0"/>
                </a:moveTo>
                <a:lnTo>
                  <a:pt x="0" y="2482596"/>
                </a:lnTo>
                <a:lnTo>
                  <a:pt x="283464" y="2482596"/>
                </a:lnTo>
                <a:lnTo>
                  <a:pt x="28346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884920" y="1827276"/>
            <a:ext cx="292735" cy="2490470"/>
          </a:xfrm>
          <a:custGeom>
            <a:avLst/>
            <a:gdLst/>
            <a:ahLst/>
            <a:cxnLst/>
            <a:rect l="l" t="t" r="r" b="b"/>
            <a:pathLst>
              <a:path w="292734" h="2490470">
                <a:moveTo>
                  <a:pt x="292608" y="2487168"/>
                </a:moveTo>
                <a:lnTo>
                  <a:pt x="292608" y="1524"/>
                </a:lnTo>
                <a:lnTo>
                  <a:pt x="291084" y="0"/>
                </a:lnTo>
                <a:lnTo>
                  <a:pt x="1524" y="0"/>
                </a:lnTo>
                <a:lnTo>
                  <a:pt x="0" y="1524"/>
                </a:lnTo>
                <a:lnTo>
                  <a:pt x="0" y="2487168"/>
                </a:lnTo>
                <a:lnTo>
                  <a:pt x="1524" y="2490216"/>
                </a:lnTo>
                <a:lnTo>
                  <a:pt x="4572" y="2490216"/>
                </a:lnTo>
                <a:lnTo>
                  <a:pt x="4572" y="7620"/>
                </a:lnTo>
                <a:lnTo>
                  <a:pt x="9144" y="3048"/>
                </a:lnTo>
                <a:lnTo>
                  <a:pt x="9144" y="7620"/>
                </a:lnTo>
                <a:lnTo>
                  <a:pt x="283464" y="7620"/>
                </a:lnTo>
                <a:lnTo>
                  <a:pt x="283464" y="3048"/>
                </a:lnTo>
                <a:lnTo>
                  <a:pt x="288036" y="7620"/>
                </a:lnTo>
                <a:lnTo>
                  <a:pt x="288036" y="2490216"/>
                </a:lnTo>
                <a:lnTo>
                  <a:pt x="291084" y="2490216"/>
                </a:lnTo>
                <a:lnTo>
                  <a:pt x="292608" y="2487168"/>
                </a:lnTo>
                <a:close/>
              </a:path>
              <a:path w="292734" h="2490470">
                <a:moveTo>
                  <a:pt x="9144" y="7620"/>
                </a:moveTo>
                <a:lnTo>
                  <a:pt x="9144" y="3048"/>
                </a:lnTo>
                <a:lnTo>
                  <a:pt x="4572" y="7620"/>
                </a:lnTo>
                <a:lnTo>
                  <a:pt x="9144" y="7620"/>
                </a:lnTo>
                <a:close/>
              </a:path>
              <a:path w="292734" h="2490470">
                <a:moveTo>
                  <a:pt x="9144" y="2481072"/>
                </a:moveTo>
                <a:lnTo>
                  <a:pt x="9144" y="7620"/>
                </a:lnTo>
                <a:lnTo>
                  <a:pt x="4572" y="7620"/>
                </a:lnTo>
                <a:lnTo>
                  <a:pt x="4572" y="2481072"/>
                </a:lnTo>
                <a:lnTo>
                  <a:pt x="9144" y="2481072"/>
                </a:lnTo>
                <a:close/>
              </a:path>
              <a:path w="292734" h="2490470">
                <a:moveTo>
                  <a:pt x="288036" y="2481072"/>
                </a:moveTo>
                <a:lnTo>
                  <a:pt x="4572" y="2481072"/>
                </a:lnTo>
                <a:lnTo>
                  <a:pt x="9144" y="2485644"/>
                </a:lnTo>
                <a:lnTo>
                  <a:pt x="9144" y="2490216"/>
                </a:lnTo>
                <a:lnTo>
                  <a:pt x="283464" y="2490216"/>
                </a:lnTo>
                <a:lnTo>
                  <a:pt x="283464" y="2485644"/>
                </a:lnTo>
                <a:lnTo>
                  <a:pt x="288036" y="2481072"/>
                </a:lnTo>
                <a:close/>
              </a:path>
              <a:path w="292734" h="2490470">
                <a:moveTo>
                  <a:pt x="9144" y="2490216"/>
                </a:moveTo>
                <a:lnTo>
                  <a:pt x="9144" y="2485644"/>
                </a:lnTo>
                <a:lnTo>
                  <a:pt x="4572" y="2481072"/>
                </a:lnTo>
                <a:lnTo>
                  <a:pt x="4572" y="2490216"/>
                </a:lnTo>
                <a:lnTo>
                  <a:pt x="9144" y="2490216"/>
                </a:lnTo>
                <a:close/>
              </a:path>
              <a:path w="292734" h="2490470">
                <a:moveTo>
                  <a:pt x="288036" y="7620"/>
                </a:moveTo>
                <a:lnTo>
                  <a:pt x="283464" y="3048"/>
                </a:lnTo>
                <a:lnTo>
                  <a:pt x="283464" y="7620"/>
                </a:lnTo>
                <a:lnTo>
                  <a:pt x="288036" y="7620"/>
                </a:lnTo>
                <a:close/>
              </a:path>
              <a:path w="292734" h="2490470">
                <a:moveTo>
                  <a:pt x="288036" y="2481072"/>
                </a:moveTo>
                <a:lnTo>
                  <a:pt x="288036" y="7620"/>
                </a:lnTo>
                <a:lnTo>
                  <a:pt x="283464" y="7620"/>
                </a:lnTo>
                <a:lnTo>
                  <a:pt x="283464" y="2481072"/>
                </a:lnTo>
                <a:lnTo>
                  <a:pt x="288036" y="2481072"/>
                </a:lnTo>
                <a:close/>
              </a:path>
              <a:path w="292734" h="2490470">
                <a:moveTo>
                  <a:pt x="288036" y="2490216"/>
                </a:moveTo>
                <a:lnTo>
                  <a:pt x="288036" y="2481072"/>
                </a:lnTo>
                <a:lnTo>
                  <a:pt x="283464" y="2485644"/>
                </a:lnTo>
                <a:lnTo>
                  <a:pt x="283464" y="2490216"/>
                </a:lnTo>
                <a:lnTo>
                  <a:pt x="288036" y="2490216"/>
                </a:lnTo>
                <a:close/>
              </a:path>
            </a:pathLst>
          </a:custGeom>
          <a:solidFill>
            <a:srgbClr val="0047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7828277" y="4402326"/>
            <a:ext cx="135763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0" dirty="0">
                <a:latin typeface="Arial"/>
                <a:cs typeface="Arial"/>
              </a:rPr>
              <a:t>mem math</a:t>
            </a:r>
            <a:r>
              <a:rPr sz="1450" b="1" spc="60" dirty="0">
                <a:latin typeface="Arial"/>
                <a:cs typeface="Arial"/>
              </a:rPr>
              <a:t> </a:t>
            </a:r>
            <a:r>
              <a:rPr sz="1450" b="1" spc="0" dirty="0">
                <a:latin typeface="Arial"/>
                <a:cs typeface="Arial"/>
              </a:rPr>
              <a:t>full</a:t>
            </a:r>
            <a:endParaRPr sz="14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672828" y="4800090"/>
            <a:ext cx="2127885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15" dirty="0">
                <a:solidFill>
                  <a:srgbClr val="7F0000"/>
                </a:solidFill>
                <a:latin typeface="Arial"/>
                <a:cs typeface="Arial"/>
              </a:rPr>
              <a:t>Memory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and </a:t>
            </a:r>
            <a:r>
              <a:rPr sz="1250" b="1" spc="5" dirty="0">
                <a:solidFill>
                  <a:srgbClr val="7F0000"/>
                </a:solidFill>
                <a:latin typeface="Arial"/>
                <a:cs typeface="Arial"/>
              </a:rPr>
              <a:t>latency</a:t>
            </a:r>
            <a:r>
              <a:rPr sz="1250" b="1" spc="-110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bound</a:t>
            </a:r>
            <a:endParaRPr sz="12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672828" y="5107938"/>
            <a:ext cx="1943735" cy="4165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2400"/>
              </a:lnSpc>
              <a:spcBef>
                <a:spcPts val="95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Poor mem-math</a:t>
            </a:r>
            <a:r>
              <a:rPr sz="1250" b="1" spc="-40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5" dirty="0">
                <a:solidFill>
                  <a:srgbClr val="7F0000"/>
                </a:solidFill>
                <a:latin typeface="Arial"/>
                <a:cs typeface="Arial"/>
              </a:rPr>
              <a:t>overlap:  latency is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a</a:t>
            </a:r>
            <a:r>
              <a:rPr sz="1250" b="1" spc="-6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problem</a:t>
            </a:r>
            <a:endParaRPr sz="12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061206" y="4800090"/>
            <a:ext cx="957580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Math-bound</a:t>
            </a:r>
            <a:endParaRPr sz="125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061206" y="5107938"/>
            <a:ext cx="1795780" cy="1227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7314">
              <a:lnSpc>
                <a:spcPct val="102400"/>
              </a:lnSpc>
              <a:spcBef>
                <a:spcPts val="95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Good mem-math  </a:t>
            </a:r>
            <a:r>
              <a:rPr sz="1250" b="1" spc="5" dirty="0">
                <a:solidFill>
                  <a:srgbClr val="7F0000"/>
                </a:solidFill>
                <a:latin typeface="Arial"/>
                <a:cs typeface="Arial"/>
              </a:rPr>
              <a:t>overlap: latency not</a:t>
            </a:r>
            <a:r>
              <a:rPr sz="1250" b="1" spc="-6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a  problem</a:t>
            </a:r>
            <a:endParaRPr sz="1250">
              <a:latin typeface="Arial"/>
              <a:cs typeface="Arial"/>
            </a:endParaRPr>
          </a:p>
          <a:p>
            <a:pPr marL="12700" marR="5080">
              <a:lnSpc>
                <a:spcPct val="102800"/>
              </a:lnSpc>
              <a:spcBef>
                <a:spcPts val="225"/>
              </a:spcBef>
            </a:pPr>
            <a:r>
              <a:rPr sz="1250" spc="10" dirty="0">
                <a:latin typeface="Arial"/>
                <a:cs typeface="Arial"/>
              </a:rPr>
              <a:t>(assuming </a:t>
            </a:r>
            <a:r>
              <a:rPr sz="1250" spc="5" dirty="0">
                <a:latin typeface="Arial"/>
                <a:cs typeface="Arial"/>
              </a:rPr>
              <a:t>instruction  throughput is </a:t>
            </a:r>
            <a:r>
              <a:rPr sz="1250" spc="10" dirty="0">
                <a:latin typeface="Arial"/>
                <a:cs typeface="Arial"/>
              </a:rPr>
              <a:t>not low  compared </a:t>
            </a:r>
            <a:r>
              <a:rPr sz="1250" spc="5" dirty="0">
                <a:latin typeface="Arial"/>
                <a:cs typeface="Arial"/>
              </a:rPr>
              <a:t>to </a:t>
            </a:r>
            <a:r>
              <a:rPr sz="1250" spc="25" dirty="0">
                <a:latin typeface="Arial"/>
                <a:cs typeface="Arial"/>
              </a:rPr>
              <a:t>HW</a:t>
            </a:r>
            <a:r>
              <a:rPr sz="1250" spc="-60" dirty="0">
                <a:latin typeface="Arial"/>
                <a:cs typeface="Arial"/>
              </a:rPr>
              <a:t> </a:t>
            </a:r>
            <a:r>
              <a:rPr sz="1250" spc="0" dirty="0">
                <a:latin typeface="Arial"/>
                <a:cs typeface="Arial"/>
              </a:rPr>
              <a:t>theory)</a:t>
            </a:r>
            <a:endParaRPr sz="125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60901" y="4800090"/>
            <a:ext cx="1201420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Memory-bound</a:t>
            </a:r>
            <a:endParaRPr sz="125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60901" y="5107938"/>
            <a:ext cx="1795780" cy="1227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7314">
              <a:lnSpc>
                <a:spcPct val="102400"/>
              </a:lnSpc>
              <a:spcBef>
                <a:spcPts val="95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Good mem-math  </a:t>
            </a:r>
            <a:r>
              <a:rPr sz="1250" b="1" spc="5" dirty="0">
                <a:solidFill>
                  <a:srgbClr val="7F0000"/>
                </a:solidFill>
                <a:latin typeface="Arial"/>
                <a:cs typeface="Arial"/>
              </a:rPr>
              <a:t>overlap: latency not</a:t>
            </a:r>
            <a:r>
              <a:rPr sz="1250" b="1" spc="-6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a  problem</a:t>
            </a:r>
            <a:endParaRPr sz="1250">
              <a:latin typeface="Arial"/>
              <a:cs typeface="Arial"/>
            </a:endParaRPr>
          </a:p>
          <a:p>
            <a:pPr marL="12700" marR="5080">
              <a:lnSpc>
                <a:spcPct val="102800"/>
              </a:lnSpc>
              <a:spcBef>
                <a:spcPts val="225"/>
              </a:spcBef>
            </a:pPr>
            <a:r>
              <a:rPr sz="1250" spc="10" dirty="0">
                <a:latin typeface="Arial"/>
                <a:cs typeface="Arial"/>
              </a:rPr>
              <a:t>(assuming </a:t>
            </a:r>
            <a:r>
              <a:rPr sz="1250" spc="15" dirty="0">
                <a:latin typeface="Arial"/>
                <a:cs typeface="Arial"/>
              </a:rPr>
              <a:t>memory  </a:t>
            </a:r>
            <a:r>
              <a:rPr sz="1250" spc="5" dirty="0">
                <a:latin typeface="Arial"/>
                <a:cs typeface="Arial"/>
              </a:rPr>
              <a:t>throughput is </a:t>
            </a:r>
            <a:r>
              <a:rPr sz="1250" spc="10" dirty="0">
                <a:latin typeface="Arial"/>
                <a:cs typeface="Arial"/>
              </a:rPr>
              <a:t>not low  compared </a:t>
            </a:r>
            <a:r>
              <a:rPr sz="1250" spc="5" dirty="0">
                <a:latin typeface="Arial"/>
                <a:cs typeface="Arial"/>
              </a:rPr>
              <a:t>to </a:t>
            </a:r>
            <a:r>
              <a:rPr sz="1250" spc="25" dirty="0">
                <a:latin typeface="Arial"/>
                <a:cs typeface="Arial"/>
              </a:rPr>
              <a:t>HW</a:t>
            </a:r>
            <a:r>
              <a:rPr sz="1250" spc="-60" dirty="0">
                <a:latin typeface="Arial"/>
                <a:cs typeface="Arial"/>
              </a:rPr>
              <a:t> </a:t>
            </a:r>
            <a:r>
              <a:rPr sz="1250" spc="0" dirty="0">
                <a:latin typeface="Arial"/>
                <a:cs typeface="Arial"/>
              </a:rPr>
              <a:t>theory)</a:t>
            </a:r>
            <a:endParaRPr sz="12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479793" y="4800090"/>
            <a:ext cx="753110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Balanced</a:t>
            </a:r>
            <a:endParaRPr sz="12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479793" y="5107938"/>
            <a:ext cx="1795780" cy="1227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7314">
              <a:lnSpc>
                <a:spcPct val="102400"/>
              </a:lnSpc>
              <a:spcBef>
                <a:spcPts val="95"/>
              </a:spcBef>
            </a:pP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Good mem-math  </a:t>
            </a:r>
            <a:r>
              <a:rPr sz="1250" b="1" spc="5" dirty="0">
                <a:solidFill>
                  <a:srgbClr val="7F0000"/>
                </a:solidFill>
                <a:latin typeface="Arial"/>
                <a:cs typeface="Arial"/>
              </a:rPr>
              <a:t>overlap: latency not</a:t>
            </a:r>
            <a:r>
              <a:rPr sz="1250" b="1" spc="-65" dirty="0">
                <a:solidFill>
                  <a:srgbClr val="7F0000"/>
                </a:solidFill>
                <a:latin typeface="Arial"/>
                <a:cs typeface="Arial"/>
              </a:rPr>
              <a:t> </a:t>
            </a:r>
            <a:r>
              <a:rPr sz="1250" b="1" spc="10" dirty="0">
                <a:solidFill>
                  <a:srgbClr val="7F0000"/>
                </a:solidFill>
                <a:latin typeface="Arial"/>
                <a:cs typeface="Arial"/>
              </a:rPr>
              <a:t>a  problem</a:t>
            </a:r>
            <a:endParaRPr sz="1250">
              <a:latin typeface="Arial"/>
              <a:cs typeface="Arial"/>
            </a:endParaRPr>
          </a:p>
          <a:p>
            <a:pPr marL="12700" marR="5080">
              <a:lnSpc>
                <a:spcPct val="102800"/>
              </a:lnSpc>
              <a:spcBef>
                <a:spcPts val="225"/>
              </a:spcBef>
            </a:pPr>
            <a:r>
              <a:rPr sz="1250" spc="10" dirty="0">
                <a:latin typeface="Arial"/>
                <a:cs typeface="Arial"/>
              </a:rPr>
              <a:t>(assuming </a:t>
            </a:r>
            <a:r>
              <a:rPr sz="1250" spc="5" dirty="0">
                <a:latin typeface="Arial"/>
                <a:cs typeface="Arial"/>
              </a:rPr>
              <a:t>memory/instr  throughput is </a:t>
            </a:r>
            <a:r>
              <a:rPr sz="1250" spc="10" dirty="0">
                <a:latin typeface="Arial"/>
                <a:cs typeface="Arial"/>
              </a:rPr>
              <a:t>not low  compared </a:t>
            </a:r>
            <a:r>
              <a:rPr sz="1250" spc="5" dirty="0">
                <a:latin typeface="Arial"/>
                <a:cs typeface="Arial"/>
              </a:rPr>
              <a:t>to </a:t>
            </a:r>
            <a:r>
              <a:rPr sz="1250" spc="25" dirty="0">
                <a:latin typeface="Arial"/>
                <a:cs typeface="Arial"/>
              </a:rPr>
              <a:t>HW</a:t>
            </a:r>
            <a:r>
              <a:rPr sz="1250" spc="-60" dirty="0">
                <a:latin typeface="Arial"/>
                <a:cs typeface="Arial"/>
              </a:rPr>
              <a:t> </a:t>
            </a:r>
            <a:r>
              <a:rPr sz="1250" spc="0" dirty="0">
                <a:latin typeface="Arial"/>
                <a:cs typeface="Arial"/>
              </a:rPr>
              <a:t>theory)</a:t>
            </a:r>
            <a:endParaRPr sz="125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268217" y="2093976"/>
            <a:ext cx="108585" cy="2222500"/>
          </a:xfrm>
          <a:custGeom>
            <a:avLst/>
            <a:gdLst/>
            <a:ahLst/>
            <a:cxnLst/>
            <a:rect l="l" t="t" r="r" b="b"/>
            <a:pathLst>
              <a:path w="108585" h="2222500">
                <a:moveTo>
                  <a:pt x="108204" y="91440"/>
                </a:moveTo>
                <a:lnTo>
                  <a:pt x="103632" y="86868"/>
                </a:lnTo>
                <a:lnTo>
                  <a:pt x="53340" y="0"/>
                </a:lnTo>
                <a:lnTo>
                  <a:pt x="3048" y="86868"/>
                </a:lnTo>
                <a:lnTo>
                  <a:pt x="0" y="91440"/>
                </a:lnTo>
                <a:lnTo>
                  <a:pt x="1524" y="99060"/>
                </a:lnTo>
                <a:lnTo>
                  <a:pt x="7620" y="102108"/>
                </a:lnTo>
                <a:lnTo>
                  <a:pt x="12192" y="105156"/>
                </a:lnTo>
                <a:lnTo>
                  <a:pt x="19812" y="103632"/>
                </a:lnTo>
                <a:lnTo>
                  <a:pt x="22860" y="97536"/>
                </a:lnTo>
                <a:lnTo>
                  <a:pt x="41148" y="67056"/>
                </a:lnTo>
                <a:lnTo>
                  <a:pt x="41148" y="22860"/>
                </a:lnTo>
                <a:lnTo>
                  <a:pt x="65532" y="22860"/>
                </a:lnTo>
                <a:lnTo>
                  <a:pt x="65655" y="67261"/>
                </a:lnTo>
                <a:lnTo>
                  <a:pt x="83820" y="97536"/>
                </a:lnTo>
                <a:lnTo>
                  <a:pt x="86868" y="103632"/>
                </a:lnTo>
                <a:lnTo>
                  <a:pt x="94488" y="105156"/>
                </a:lnTo>
                <a:lnTo>
                  <a:pt x="100584" y="102108"/>
                </a:lnTo>
                <a:lnTo>
                  <a:pt x="105156" y="99060"/>
                </a:lnTo>
                <a:lnTo>
                  <a:pt x="108204" y="91440"/>
                </a:lnTo>
                <a:close/>
              </a:path>
              <a:path w="108585" h="2222500">
                <a:moveTo>
                  <a:pt x="65655" y="67261"/>
                </a:moveTo>
                <a:lnTo>
                  <a:pt x="65532" y="22860"/>
                </a:lnTo>
                <a:lnTo>
                  <a:pt x="41148" y="22860"/>
                </a:lnTo>
                <a:lnTo>
                  <a:pt x="41300" y="66802"/>
                </a:lnTo>
                <a:lnTo>
                  <a:pt x="42672" y="64516"/>
                </a:lnTo>
                <a:lnTo>
                  <a:pt x="42672" y="28956"/>
                </a:lnTo>
                <a:lnTo>
                  <a:pt x="64008" y="28956"/>
                </a:lnTo>
                <a:lnTo>
                  <a:pt x="64008" y="64516"/>
                </a:lnTo>
                <a:lnTo>
                  <a:pt x="65655" y="67261"/>
                </a:lnTo>
                <a:close/>
              </a:path>
              <a:path w="108585" h="2222500">
                <a:moveTo>
                  <a:pt x="41300" y="66802"/>
                </a:moveTo>
                <a:lnTo>
                  <a:pt x="41148" y="22860"/>
                </a:lnTo>
                <a:lnTo>
                  <a:pt x="41148" y="67056"/>
                </a:lnTo>
                <a:lnTo>
                  <a:pt x="41300" y="66802"/>
                </a:lnTo>
                <a:close/>
              </a:path>
              <a:path w="108585" h="2222500">
                <a:moveTo>
                  <a:pt x="71628" y="2221992"/>
                </a:moveTo>
                <a:lnTo>
                  <a:pt x="65655" y="67261"/>
                </a:lnTo>
                <a:lnTo>
                  <a:pt x="53340" y="46736"/>
                </a:lnTo>
                <a:lnTo>
                  <a:pt x="41300" y="66802"/>
                </a:lnTo>
                <a:lnTo>
                  <a:pt x="48768" y="2221992"/>
                </a:lnTo>
                <a:lnTo>
                  <a:pt x="71628" y="2221992"/>
                </a:lnTo>
                <a:close/>
              </a:path>
              <a:path w="108585" h="2222500">
                <a:moveTo>
                  <a:pt x="64008" y="28956"/>
                </a:moveTo>
                <a:lnTo>
                  <a:pt x="42672" y="28956"/>
                </a:lnTo>
                <a:lnTo>
                  <a:pt x="53340" y="46736"/>
                </a:lnTo>
                <a:lnTo>
                  <a:pt x="64008" y="28956"/>
                </a:lnTo>
                <a:close/>
              </a:path>
              <a:path w="108585" h="2222500">
                <a:moveTo>
                  <a:pt x="53340" y="46736"/>
                </a:moveTo>
                <a:lnTo>
                  <a:pt x="42672" y="28956"/>
                </a:lnTo>
                <a:lnTo>
                  <a:pt x="42672" y="64516"/>
                </a:lnTo>
                <a:lnTo>
                  <a:pt x="53340" y="46736"/>
                </a:lnTo>
                <a:close/>
              </a:path>
              <a:path w="108585" h="2222500">
                <a:moveTo>
                  <a:pt x="64008" y="64516"/>
                </a:moveTo>
                <a:lnTo>
                  <a:pt x="64008" y="28956"/>
                </a:lnTo>
                <a:lnTo>
                  <a:pt x="53340" y="46736"/>
                </a:lnTo>
                <a:lnTo>
                  <a:pt x="64008" y="645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0474" y="3201924"/>
            <a:ext cx="603885" cy="338455"/>
          </a:xfrm>
          <a:custGeom>
            <a:avLst/>
            <a:gdLst/>
            <a:ahLst/>
            <a:cxnLst/>
            <a:rect l="l" t="t" r="r" b="b"/>
            <a:pathLst>
              <a:path w="603885" h="338454">
                <a:moveTo>
                  <a:pt x="0" y="0"/>
                </a:moveTo>
                <a:lnTo>
                  <a:pt x="0" y="338328"/>
                </a:lnTo>
                <a:lnTo>
                  <a:pt x="603504" y="338328"/>
                </a:lnTo>
                <a:lnTo>
                  <a:pt x="60350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100069" y="3224274"/>
            <a:ext cx="457834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dirty="0">
                <a:latin typeface="Arial"/>
                <a:cs typeface="Arial"/>
              </a:rPr>
              <a:t>t</a:t>
            </a:r>
            <a:r>
              <a:rPr sz="1650" b="1" spc="-5" dirty="0">
                <a:latin typeface="Arial"/>
                <a:cs typeface="Arial"/>
              </a:rPr>
              <a:t>i</a:t>
            </a:r>
            <a:r>
              <a:rPr sz="1650" b="1" dirty="0">
                <a:latin typeface="Arial"/>
                <a:cs typeface="Arial"/>
              </a:rPr>
              <a:t>me</a:t>
            </a:r>
            <a:endParaRPr sz="1650">
              <a:latin typeface="Arial"/>
              <a:cs typeface="Arial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44" name="object 4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3685540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Source</a:t>
            </a:r>
            <a:r>
              <a:rPr spc="-75" dirty="0"/>
              <a:t> </a:t>
            </a:r>
            <a:r>
              <a:rPr spc="60" dirty="0"/>
              <a:t>Modification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7245" y="2285113"/>
            <a:ext cx="7478395" cy="3837304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Memory-only: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9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15" dirty="0">
                <a:latin typeface="Trebuchet MS"/>
                <a:cs typeface="Trebuchet MS"/>
              </a:rPr>
              <a:t>Remove </a:t>
            </a:r>
            <a:r>
              <a:rPr sz="1650" dirty="0">
                <a:latin typeface="Trebuchet MS"/>
                <a:cs typeface="Trebuchet MS"/>
              </a:rPr>
              <a:t>as </a:t>
            </a:r>
            <a:r>
              <a:rPr sz="1650" spc="-5" dirty="0">
                <a:latin typeface="Trebuchet MS"/>
                <a:cs typeface="Trebuchet MS"/>
              </a:rPr>
              <a:t>much </a:t>
            </a:r>
            <a:r>
              <a:rPr sz="1650" dirty="0">
                <a:latin typeface="Trebuchet MS"/>
                <a:cs typeface="Trebuchet MS"/>
              </a:rPr>
              <a:t>arithmetic as</a:t>
            </a:r>
            <a:r>
              <a:rPr sz="1650" spc="-6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possible</a:t>
            </a:r>
            <a:endParaRPr sz="16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Without changing access</a:t>
            </a:r>
            <a:r>
              <a:rPr sz="1350" spc="-8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pattern</a:t>
            </a:r>
            <a:endParaRPr sz="13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10" dirty="0">
                <a:latin typeface="Trebuchet MS"/>
                <a:cs typeface="Trebuchet MS"/>
              </a:rPr>
              <a:t>Use </a:t>
            </a:r>
            <a:r>
              <a:rPr sz="1350" spc="5" dirty="0">
                <a:latin typeface="Trebuchet MS"/>
                <a:cs typeface="Trebuchet MS"/>
              </a:rPr>
              <a:t>the profiler to verify that load/store </a:t>
            </a:r>
            <a:r>
              <a:rPr sz="1350" spc="10" dirty="0">
                <a:latin typeface="Trebuchet MS"/>
                <a:cs typeface="Trebuchet MS"/>
              </a:rPr>
              <a:t>count </a:t>
            </a:r>
            <a:r>
              <a:rPr sz="1350" spc="5" dirty="0">
                <a:latin typeface="Trebuchet MS"/>
                <a:cs typeface="Trebuchet MS"/>
              </a:rPr>
              <a:t>is the</a:t>
            </a:r>
            <a:r>
              <a:rPr sz="1350" spc="-229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same</a:t>
            </a:r>
            <a:endParaRPr sz="13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Store-only: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4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Also remove </a:t>
            </a:r>
            <a:r>
              <a:rPr sz="1650" spc="-5" dirty="0">
                <a:latin typeface="Trebuchet MS"/>
                <a:cs typeface="Trebuchet MS"/>
              </a:rPr>
              <a:t>the</a:t>
            </a:r>
            <a:r>
              <a:rPr sz="1650" spc="-5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loads</a:t>
            </a:r>
            <a:endParaRPr sz="16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14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Math-only: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5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15" dirty="0">
                <a:latin typeface="Trebuchet MS"/>
                <a:cs typeface="Trebuchet MS"/>
              </a:rPr>
              <a:t>Remove </a:t>
            </a:r>
            <a:r>
              <a:rPr sz="1650" dirty="0">
                <a:latin typeface="Trebuchet MS"/>
                <a:cs typeface="Trebuchet MS"/>
              </a:rPr>
              <a:t>global memory</a:t>
            </a:r>
            <a:r>
              <a:rPr sz="1650" spc="-7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accesses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2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Need </a:t>
            </a:r>
            <a:r>
              <a:rPr sz="1650" dirty="0">
                <a:latin typeface="Trebuchet MS"/>
                <a:cs typeface="Trebuchet MS"/>
              </a:rPr>
              <a:t>to trick </a:t>
            </a:r>
            <a:r>
              <a:rPr sz="1650" spc="-5" dirty="0">
                <a:latin typeface="Trebuchet MS"/>
                <a:cs typeface="Trebuchet MS"/>
              </a:rPr>
              <a:t>the</a:t>
            </a:r>
            <a:r>
              <a:rPr sz="1650" spc="-5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compiler:</a:t>
            </a:r>
            <a:endParaRPr sz="16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Compiler </a:t>
            </a:r>
            <a:r>
              <a:rPr sz="1350" spc="10" dirty="0">
                <a:latin typeface="Trebuchet MS"/>
                <a:cs typeface="Trebuchet MS"/>
              </a:rPr>
              <a:t>throws </a:t>
            </a:r>
            <a:r>
              <a:rPr sz="1350" spc="5" dirty="0">
                <a:latin typeface="Trebuchet MS"/>
                <a:cs typeface="Trebuchet MS"/>
              </a:rPr>
              <a:t>away </a:t>
            </a:r>
            <a:r>
              <a:rPr sz="1350" spc="0" dirty="0">
                <a:latin typeface="Trebuchet MS"/>
                <a:cs typeface="Trebuchet MS"/>
              </a:rPr>
              <a:t>all </a:t>
            </a:r>
            <a:r>
              <a:rPr sz="1350" spc="5" dirty="0">
                <a:latin typeface="Trebuchet MS"/>
                <a:cs typeface="Trebuchet MS"/>
              </a:rPr>
              <a:t>code that it detects </a:t>
            </a:r>
            <a:r>
              <a:rPr sz="1350" spc="0" dirty="0">
                <a:latin typeface="Trebuchet MS"/>
                <a:cs typeface="Trebuchet MS"/>
              </a:rPr>
              <a:t>as </a:t>
            </a:r>
            <a:r>
              <a:rPr sz="1350" spc="10" dirty="0">
                <a:latin typeface="Trebuchet MS"/>
                <a:cs typeface="Trebuchet MS"/>
              </a:rPr>
              <a:t>not </a:t>
            </a:r>
            <a:r>
              <a:rPr sz="1350" spc="5" dirty="0">
                <a:latin typeface="Trebuchet MS"/>
                <a:cs typeface="Trebuchet MS"/>
              </a:rPr>
              <a:t>contributing to</a:t>
            </a:r>
            <a:r>
              <a:rPr sz="1350" spc="-204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stores</a:t>
            </a:r>
            <a:endParaRPr sz="13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Put stores inside conditionals that always evaluate to</a:t>
            </a:r>
            <a:r>
              <a:rPr sz="1350" spc="-165" dirty="0">
                <a:latin typeface="Trebuchet MS"/>
                <a:cs typeface="Trebuchet MS"/>
              </a:rPr>
              <a:t> </a:t>
            </a:r>
            <a:r>
              <a:rPr sz="1350" dirty="0">
                <a:latin typeface="Calibri"/>
                <a:cs typeface="Calibri"/>
              </a:rPr>
              <a:t>false</a:t>
            </a:r>
            <a:endParaRPr sz="1350">
              <a:latin typeface="Calibri"/>
              <a:cs typeface="Calibri"/>
            </a:endParaRPr>
          </a:p>
          <a:p>
            <a:pPr marL="1480185" lvl="3" indent="-210185">
              <a:lnSpc>
                <a:spcPct val="100000"/>
              </a:lnSpc>
              <a:spcBef>
                <a:spcPts val="610"/>
              </a:spcBef>
              <a:buFont typeface="Arial"/>
              <a:buChar char="–"/>
              <a:tabLst>
                <a:tab pos="1480820" algn="l"/>
              </a:tabLst>
            </a:pPr>
            <a:r>
              <a:rPr sz="1150" spc="5" dirty="0">
                <a:latin typeface="Trebuchet MS"/>
                <a:cs typeface="Trebuchet MS"/>
              </a:rPr>
              <a:t>Condition should </a:t>
            </a:r>
            <a:r>
              <a:rPr sz="1150" spc="10" dirty="0">
                <a:latin typeface="Trebuchet MS"/>
                <a:cs typeface="Trebuchet MS"/>
              </a:rPr>
              <a:t>depend on the </a:t>
            </a:r>
            <a:r>
              <a:rPr sz="1150" spc="5" dirty="0">
                <a:latin typeface="Trebuchet MS"/>
                <a:cs typeface="Trebuchet MS"/>
              </a:rPr>
              <a:t>value </a:t>
            </a:r>
            <a:r>
              <a:rPr sz="1150" spc="10" dirty="0">
                <a:latin typeface="Trebuchet MS"/>
                <a:cs typeface="Trebuchet MS"/>
              </a:rPr>
              <a:t>about to be </a:t>
            </a:r>
            <a:r>
              <a:rPr sz="1150" spc="5" dirty="0">
                <a:latin typeface="Trebuchet MS"/>
                <a:cs typeface="Trebuchet MS"/>
              </a:rPr>
              <a:t>stored (prevents other</a:t>
            </a:r>
            <a:r>
              <a:rPr sz="1150" spc="280" dirty="0">
                <a:latin typeface="Trebuchet MS"/>
                <a:cs typeface="Trebuchet MS"/>
              </a:rPr>
              <a:t> </a:t>
            </a:r>
            <a:r>
              <a:rPr sz="1150" spc="5" dirty="0">
                <a:latin typeface="Trebuchet MS"/>
                <a:cs typeface="Trebuchet MS"/>
              </a:rPr>
              <a:t>optimizations)</a:t>
            </a:r>
            <a:endParaRPr sz="1150">
              <a:latin typeface="Trebuchet MS"/>
              <a:cs typeface="Trebuchet MS"/>
            </a:endParaRPr>
          </a:p>
          <a:p>
            <a:pPr marL="1480185" lvl="3" indent="-210185">
              <a:lnSpc>
                <a:spcPct val="100000"/>
              </a:lnSpc>
              <a:spcBef>
                <a:spcPts val="590"/>
              </a:spcBef>
              <a:buFont typeface="Arial"/>
              <a:buChar char="–"/>
              <a:tabLst>
                <a:tab pos="1480820" algn="l"/>
              </a:tabLst>
            </a:pPr>
            <a:r>
              <a:rPr sz="1150" spc="5" dirty="0">
                <a:latin typeface="Trebuchet MS"/>
                <a:cs typeface="Trebuchet MS"/>
              </a:rPr>
              <a:t>Condition </a:t>
            </a:r>
            <a:r>
              <a:rPr sz="1150" spc="10" dirty="0">
                <a:latin typeface="Trebuchet MS"/>
                <a:cs typeface="Trebuchet MS"/>
              </a:rPr>
              <a:t>outcome </a:t>
            </a:r>
            <a:r>
              <a:rPr sz="1150" spc="5" dirty="0">
                <a:latin typeface="Trebuchet MS"/>
                <a:cs typeface="Trebuchet MS"/>
              </a:rPr>
              <a:t>should </a:t>
            </a:r>
            <a:r>
              <a:rPr sz="1150" spc="10" dirty="0">
                <a:latin typeface="Trebuchet MS"/>
                <a:cs typeface="Trebuchet MS"/>
              </a:rPr>
              <a:t>not be known to the</a:t>
            </a:r>
            <a:r>
              <a:rPr sz="1150" spc="85" dirty="0">
                <a:latin typeface="Trebuchet MS"/>
                <a:cs typeface="Trebuchet MS"/>
              </a:rPr>
              <a:t> </a:t>
            </a:r>
            <a:r>
              <a:rPr sz="1150" spc="5" dirty="0">
                <a:latin typeface="Trebuchet MS"/>
                <a:cs typeface="Trebuchet MS"/>
              </a:rPr>
              <a:t>compiler</a:t>
            </a:r>
            <a:endParaRPr sz="11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6303010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Source </a:t>
            </a:r>
            <a:r>
              <a:rPr spc="60" dirty="0"/>
              <a:t>Modification </a:t>
            </a:r>
            <a:r>
              <a:rPr spc="75" dirty="0"/>
              <a:t>for</a:t>
            </a:r>
            <a:r>
              <a:rPr spc="-254" dirty="0"/>
              <a:t> </a:t>
            </a:r>
            <a:r>
              <a:rPr spc="75" dirty="0"/>
              <a:t>Read-only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96515" y="3053586"/>
            <a:ext cx="5843270" cy="5842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43840" algn="l"/>
                <a:tab pos="1102995" algn="l"/>
              </a:tabLst>
            </a:pPr>
            <a:r>
              <a:rPr sz="1800" u="heavy" spc="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800" spc="5" dirty="0">
                <a:latin typeface="Calibri"/>
                <a:cs typeface="Calibri"/>
              </a:rPr>
              <a:t>global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	</a:t>
            </a:r>
            <a:r>
              <a:rPr sz="1800" spc="5" dirty="0">
                <a:latin typeface="Calibri"/>
                <a:cs typeface="Calibri"/>
              </a:rPr>
              <a:t>void add( </a:t>
            </a:r>
            <a:r>
              <a:rPr sz="1800" spc="0" dirty="0">
                <a:latin typeface="Calibri"/>
                <a:cs typeface="Calibri"/>
              </a:rPr>
              <a:t>float </a:t>
            </a:r>
            <a:r>
              <a:rPr sz="1800" spc="5" dirty="0">
                <a:latin typeface="Calibri"/>
                <a:cs typeface="Calibri"/>
              </a:rPr>
              <a:t>*output, </a:t>
            </a:r>
            <a:r>
              <a:rPr sz="1800" spc="0" dirty="0">
                <a:latin typeface="Calibri"/>
                <a:cs typeface="Calibri"/>
              </a:rPr>
              <a:t>float </a:t>
            </a:r>
            <a:r>
              <a:rPr sz="1800" spc="10" dirty="0">
                <a:latin typeface="Calibri"/>
                <a:cs typeface="Calibri"/>
              </a:rPr>
              <a:t>*A, </a:t>
            </a:r>
            <a:r>
              <a:rPr sz="1800" spc="0" dirty="0">
                <a:latin typeface="Calibri"/>
                <a:cs typeface="Calibri"/>
              </a:rPr>
              <a:t>float </a:t>
            </a:r>
            <a:r>
              <a:rPr sz="1800" dirty="0">
                <a:latin typeface="Calibri"/>
                <a:cs typeface="Calibri"/>
              </a:rPr>
              <a:t>*B, </a:t>
            </a:r>
            <a:r>
              <a:rPr sz="1800" spc="25" dirty="0">
                <a:solidFill>
                  <a:srgbClr val="FF0000"/>
                </a:solidFill>
                <a:latin typeface="Calibri"/>
                <a:cs typeface="Calibri"/>
              </a:rPr>
              <a:t>int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25" dirty="0">
                <a:solidFill>
                  <a:srgbClr val="FF0000"/>
                </a:solidFill>
                <a:latin typeface="Calibri"/>
                <a:cs typeface="Calibri"/>
              </a:rPr>
              <a:t>flag</a:t>
            </a:r>
            <a:r>
              <a:rPr sz="1800" spc="25" dirty="0"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800" spc="5" dirty="0">
                <a:latin typeface="Calibri"/>
                <a:cs typeface="Calibri"/>
              </a:rPr>
              <a:t>{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06827" y="3612894"/>
            <a:ext cx="2136140" cy="11436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20979">
              <a:lnSpc>
                <a:spcPct val="100000"/>
              </a:lnSpc>
              <a:spcBef>
                <a:spcPts val="135"/>
              </a:spcBef>
            </a:pPr>
            <a:r>
              <a:rPr sz="1800" spc="0" dirty="0">
                <a:latin typeface="Calibri"/>
                <a:cs typeface="Calibri"/>
              </a:rPr>
              <a:t>...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800" spc="0" dirty="0">
                <a:latin typeface="Calibri"/>
                <a:cs typeface="Calibri"/>
              </a:rPr>
              <a:t>value </a:t>
            </a:r>
            <a:r>
              <a:rPr sz="1800" spc="10" dirty="0">
                <a:latin typeface="Calibri"/>
                <a:cs typeface="Calibri"/>
              </a:rPr>
              <a:t>= </a:t>
            </a:r>
            <a:r>
              <a:rPr sz="1800" spc="5" dirty="0">
                <a:latin typeface="Calibri"/>
                <a:cs typeface="Calibri"/>
              </a:rPr>
              <a:t>A[idx] </a:t>
            </a:r>
            <a:r>
              <a:rPr sz="1800" spc="10" dirty="0">
                <a:latin typeface="Calibri"/>
                <a:cs typeface="Calibri"/>
              </a:rPr>
              <a:t>+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B[idx];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800" spc="25" dirty="0">
                <a:solidFill>
                  <a:srgbClr val="FF0000"/>
                </a:solidFill>
                <a:latin typeface="Calibri"/>
                <a:cs typeface="Calibri"/>
              </a:rPr>
              <a:t>if( 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1 == </a:t>
            </a:r>
            <a:r>
              <a:rPr sz="1800" spc="25" dirty="0">
                <a:solidFill>
                  <a:srgbClr val="FF0000"/>
                </a:solidFill>
                <a:latin typeface="Calibri"/>
                <a:cs typeface="Calibri"/>
              </a:rPr>
              <a:t>value </a:t>
            </a:r>
            <a:r>
              <a:rPr sz="1800" spc="10" dirty="0">
                <a:solidFill>
                  <a:srgbClr val="FF0000"/>
                </a:solidFill>
                <a:latin typeface="Calibri"/>
                <a:cs typeface="Calibri"/>
              </a:rPr>
              <a:t>* </a:t>
            </a:r>
            <a:r>
              <a:rPr sz="1800" spc="25" dirty="0">
                <a:solidFill>
                  <a:srgbClr val="FF0000"/>
                </a:solidFill>
                <a:latin typeface="Calibri"/>
                <a:cs typeface="Calibri"/>
              </a:rPr>
              <a:t>flag</a:t>
            </a:r>
            <a:r>
              <a:rPr sz="1800" spc="-1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25" dirty="0">
                <a:solidFill>
                  <a:srgbClr val="FF0000"/>
                </a:solidFill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  <a:p>
            <a:pPr marL="222885">
              <a:lnSpc>
                <a:spcPct val="100000"/>
              </a:lnSpc>
              <a:spcBef>
                <a:spcPts val="50"/>
              </a:spcBef>
            </a:pPr>
            <a:r>
              <a:rPr sz="1800" spc="0" dirty="0">
                <a:latin typeface="Calibri"/>
                <a:cs typeface="Calibri"/>
              </a:rPr>
              <a:t>output[idx] </a:t>
            </a:r>
            <a:r>
              <a:rPr sz="1800" spc="10" dirty="0">
                <a:latin typeface="Calibri"/>
                <a:cs typeface="Calibri"/>
              </a:rPr>
              <a:t>=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value;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6515" y="4729986"/>
            <a:ext cx="99060" cy="3054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spc="5" dirty="0">
                <a:latin typeface="Calibri"/>
                <a:cs typeface="Calibri"/>
              </a:rPr>
              <a:t>}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093208" y="4245864"/>
            <a:ext cx="1359535" cy="268605"/>
          </a:xfrm>
          <a:custGeom>
            <a:avLst/>
            <a:gdLst/>
            <a:ahLst/>
            <a:cxnLst/>
            <a:rect l="l" t="t" r="r" b="b"/>
            <a:pathLst>
              <a:path w="1359535" h="268604">
                <a:moveTo>
                  <a:pt x="1523" y="1523"/>
                </a:moveTo>
                <a:lnTo>
                  <a:pt x="1523" y="0"/>
                </a:lnTo>
                <a:lnTo>
                  <a:pt x="0" y="1523"/>
                </a:lnTo>
                <a:lnTo>
                  <a:pt x="1523" y="1523"/>
                </a:lnTo>
                <a:close/>
              </a:path>
              <a:path w="1359535" h="268604">
                <a:moveTo>
                  <a:pt x="1523" y="97535"/>
                </a:moveTo>
                <a:lnTo>
                  <a:pt x="1523" y="1523"/>
                </a:lnTo>
                <a:lnTo>
                  <a:pt x="1523" y="97535"/>
                </a:lnTo>
                <a:close/>
              </a:path>
              <a:path w="1359535" h="268604">
                <a:moveTo>
                  <a:pt x="1523" y="268223"/>
                </a:moveTo>
                <a:lnTo>
                  <a:pt x="1523" y="172211"/>
                </a:lnTo>
                <a:lnTo>
                  <a:pt x="1523" y="268223"/>
                </a:lnTo>
                <a:close/>
              </a:path>
              <a:path w="1359535" h="268604">
                <a:moveTo>
                  <a:pt x="1359407" y="172212"/>
                </a:moveTo>
                <a:lnTo>
                  <a:pt x="1359407" y="97536"/>
                </a:lnTo>
                <a:lnTo>
                  <a:pt x="1359407" y="172211"/>
                </a:lnTo>
                <a:lnTo>
                  <a:pt x="1523" y="172211"/>
                </a:lnTo>
                <a:lnTo>
                  <a:pt x="1359407" y="17221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60619" y="4245864"/>
            <a:ext cx="1496695" cy="268605"/>
          </a:xfrm>
          <a:custGeom>
            <a:avLst/>
            <a:gdLst/>
            <a:ahLst/>
            <a:cxnLst/>
            <a:rect l="l" t="t" r="r" b="b"/>
            <a:pathLst>
              <a:path w="1496695" h="268604">
                <a:moveTo>
                  <a:pt x="137160" y="266700"/>
                </a:moveTo>
                <a:lnTo>
                  <a:pt x="134111" y="263617"/>
                </a:lnTo>
                <a:lnTo>
                  <a:pt x="134111" y="1523"/>
                </a:lnTo>
                <a:lnTo>
                  <a:pt x="132587" y="1523"/>
                </a:lnTo>
                <a:lnTo>
                  <a:pt x="0" y="134111"/>
                </a:lnTo>
                <a:lnTo>
                  <a:pt x="134113" y="268223"/>
                </a:lnTo>
                <a:lnTo>
                  <a:pt x="137160" y="266700"/>
                </a:lnTo>
                <a:close/>
              </a:path>
              <a:path w="1496695" h="268604">
                <a:moveTo>
                  <a:pt x="134111" y="1523"/>
                </a:moveTo>
                <a:lnTo>
                  <a:pt x="131064" y="0"/>
                </a:lnTo>
                <a:lnTo>
                  <a:pt x="131064" y="3047"/>
                </a:lnTo>
                <a:lnTo>
                  <a:pt x="132587" y="1523"/>
                </a:lnTo>
                <a:lnTo>
                  <a:pt x="134111" y="1523"/>
                </a:lnTo>
                <a:close/>
              </a:path>
              <a:path w="1496695" h="268604">
                <a:moveTo>
                  <a:pt x="137160" y="3048"/>
                </a:moveTo>
                <a:lnTo>
                  <a:pt x="134111" y="1523"/>
                </a:lnTo>
                <a:lnTo>
                  <a:pt x="134111" y="6096"/>
                </a:lnTo>
                <a:lnTo>
                  <a:pt x="137160" y="3048"/>
                </a:lnTo>
                <a:close/>
              </a:path>
              <a:path w="1496695" h="268604">
                <a:moveTo>
                  <a:pt x="138683" y="172211"/>
                </a:moveTo>
                <a:lnTo>
                  <a:pt x="138683" y="97535"/>
                </a:lnTo>
                <a:lnTo>
                  <a:pt x="134111" y="97535"/>
                </a:lnTo>
                <a:lnTo>
                  <a:pt x="134111" y="172211"/>
                </a:lnTo>
                <a:lnTo>
                  <a:pt x="138683" y="172211"/>
                </a:lnTo>
                <a:close/>
              </a:path>
              <a:path w="1496695" h="268604">
                <a:moveTo>
                  <a:pt x="1491996" y="176784"/>
                </a:moveTo>
                <a:lnTo>
                  <a:pt x="1491996" y="102108"/>
                </a:lnTo>
                <a:lnTo>
                  <a:pt x="1491995" y="172211"/>
                </a:lnTo>
                <a:lnTo>
                  <a:pt x="134111" y="172211"/>
                </a:lnTo>
                <a:lnTo>
                  <a:pt x="134112" y="263617"/>
                </a:lnTo>
                <a:lnTo>
                  <a:pt x="134113" y="176783"/>
                </a:lnTo>
                <a:lnTo>
                  <a:pt x="138684" y="172212"/>
                </a:lnTo>
                <a:lnTo>
                  <a:pt x="138684" y="176784"/>
                </a:lnTo>
                <a:lnTo>
                  <a:pt x="1491996" y="176784"/>
                </a:lnTo>
                <a:close/>
              </a:path>
              <a:path w="1496695" h="268604">
                <a:moveTo>
                  <a:pt x="1496568" y="176784"/>
                </a:moveTo>
                <a:lnTo>
                  <a:pt x="1496568" y="92964"/>
                </a:lnTo>
                <a:lnTo>
                  <a:pt x="134112" y="92964"/>
                </a:lnTo>
                <a:lnTo>
                  <a:pt x="138683" y="97535"/>
                </a:lnTo>
                <a:lnTo>
                  <a:pt x="138683" y="172211"/>
                </a:lnTo>
                <a:lnTo>
                  <a:pt x="138684" y="97535"/>
                </a:lnTo>
                <a:lnTo>
                  <a:pt x="1491995" y="97535"/>
                </a:lnTo>
                <a:lnTo>
                  <a:pt x="1491995" y="102108"/>
                </a:lnTo>
                <a:lnTo>
                  <a:pt x="1491996" y="176784"/>
                </a:lnTo>
                <a:lnTo>
                  <a:pt x="1496568" y="176784"/>
                </a:lnTo>
                <a:close/>
              </a:path>
              <a:path w="1496695" h="268604">
                <a:moveTo>
                  <a:pt x="138684" y="176784"/>
                </a:moveTo>
                <a:lnTo>
                  <a:pt x="138684" y="172212"/>
                </a:lnTo>
                <a:lnTo>
                  <a:pt x="134112" y="176784"/>
                </a:lnTo>
                <a:lnTo>
                  <a:pt x="138684" y="176784"/>
                </a:lnTo>
                <a:close/>
              </a:path>
              <a:path w="1496695" h="268604">
                <a:moveTo>
                  <a:pt x="138684" y="268223"/>
                </a:moveTo>
                <a:lnTo>
                  <a:pt x="138684" y="176784"/>
                </a:lnTo>
                <a:lnTo>
                  <a:pt x="134112" y="176784"/>
                </a:lnTo>
                <a:lnTo>
                  <a:pt x="134113" y="263618"/>
                </a:lnTo>
                <a:lnTo>
                  <a:pt x="137160" y="266700"/>
                </a:lnTo>
                <a:lnTo>
                  <a:pt x="137160" y="268223"/>
                </a:lnTo>
                <a:lnTo>
                  <a:pt x="138684" y="268223"/>
                </a:lnTo>
                <a:close/>
              </a:path>
              <a:path w="1496695" h="268604">
                <a:moveTo>
                  <a:pt x="137160" y="268223"/>
                </a:moveTo>
                <a:lnTo>
                  <a:pt x="137160" y="266700"/>
                </a:lnTo>
                <a:lnTo>
                  <a:pt x="134113" y="268223"/>
                </a:lnTo>
                <a:lnTo>
                  <a:pt x="137160" y="26822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60620" y="4245864"/>
            <a:ext cx="1492250" cy="269875"/>
          </a:xfrm>
          <a:custGeom>
            <a:avLst/>
            <a:gdLst/>
            <a:ahLst/>
            <a:cxnLst/>
            <a:rect l="l" t="t" r="r" b="b"/>
            <a:pathLst>
              <a:path w="1492250" h="269875">
                <a:moveTo>
                  <a:pt x="134112" y="269748"/>
                </a:moveTo>
                <a:lnTo>
                  <a:pt x="134112" y="0"/>
                </a:lnTo>
                <a:lnTo>
                  <a:pt x="0" y="134112"/>
                </a:lnTo>
                <a:lnTo>
                  <a:pt x="134112" y="269748"/>
                </a:lnTo>
                <a:close/>
              </a:path>
              <a:path w="1492250" h="269875">
                <a:moveTo>
                  <a:pt x="1491996" y="172212"/>
                </a:moveTo>
                <a:lnTo>
                  <a:pt x="1491996" y="97536"/>
                </a:lnTo>
                <a:lnTo>
                  <a:pt x="134112" y="97536"/>
                </a:lnTo>
                <a:lnTo>
                  <a:pt x="134112" y="172212"/>
                </a:lnTo>
                <a:lnTo>
                  <a:pt x="1491996" y="17221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54524" y="4235196"/>
            <a:ext cx="1503045" cy="291465"/>
          </a:xfrm>
          <a:custGeom>
            <a:avLst/>
            <a:gdLst/>
            <a:ahLst/>
            <a:cxnLst/>
            <a:rect l="l" t="t" r="r" b="b"/>
            <a:pathLst>
              <a:path w="1503045" h="291464">
                <a:moveTo>
                  <a:pt x="144780" y="103632"/>
                </a:moveTo>
                <a:lnTo>
                  <a:pt x="144780" y="0"/>
                </a:lnTo>
                <a:lnTo>
                  <a:pt x="0" y="144780"/>
                </a:lnTo>
                <a:lnTo>
                  <a:pt x="9144" y="154020"/>
                </a:lnTo>
                <a:lnTo>
                  <a:pt x="9144" y="141732"/>
                </a:lnTo>
                <a:lnTo>
                  <a:pt x="12174" y="144797"/>
                </a:lnTo>
                <a:lnTo>
                  <a:pt x="137160" y="19812"/>
                </a:lnTo>
                <a:lnTo>
                  <a:pt x="137160" y="10668"/>
                </a:lnTo>
                <a:lnTo>
                  <a:pt x="143256" y="13716"/>
                </a:lnTo>
                <a:lnTo>
                  <a:pt x="143256" y="103632"/>
                </a:lnTo>
                <a:lnTo>
                  <a:pt x="144780" y="103632"/>
                </a:lnTo>
                <a:close/>
              </a:path>
              <a:path w="1503045" h="291464">
                <a:moveTo>
                  <a:pt x="12174" y="144797"/>
                </a:moveTo>
                <a:lnTo>
                  <a:pt x="9144" y="141732"/>
                </a:lnTo>
                <a:lnTo>
                  <a:pt x="9144" y="147828"/>
                </a:lnTo>
                <a:lnTo>
                  <a:pt x="12174" y="144797"/>
                </a:lnTo>
                <a:close/>
              </a:path>
              <a:path w="1503045" h="291464">
                <a:moveTo>
                  <a:pt x="143256" y="277368"/>
                </a:moveTo>
                <a:lnTo>
                  <a:pt x="12174" y="144797"/>
                </a:lnTo>
                <a:lnTo>
                  <a:pt x="9144" y="147828"/>
                </a:lnTo>
                <a:lnTo>
                  <a:pt x="9144" y="154020"/>
                </a:lnTo>
                <a:lnTo>
                  <a:pt x="137160" y="283383"/>
                </a:lnTo>
                <a:lnTo>
                  <a:pt x="137160" y="280416"/>
                </a:lnTo>
                <a:lnTo>
                  <a:pt x="143256" y="277368"/>
                </a:lnTo>
                <a:close/>
              </a:path>
              <a:path w="1503045" h="291464">
                <a:moveTo>
                  <a:pt x="143256" y="13716"/>
                </a:moveTo>
                <a:lnTo>
                  <a:pt x="137160" y="10668"/>
                </a:lnTo>
                <a:lnTo>
                  <a:pt x="137160" y="19812"/>
                </a:lnTo>
                <a:lnTo>
                  <a:pt x="143256" y="13716"/>
                </a:lnTo>
                <a:close/>
              </a:path>
              <a:path w="1503045" h="291464">
                <a:moveTo>
                  <a:pt x="143256" y="103632"/>
                </a:moveTo>
                <a:lnTo>
                  <a:pt x="143256" y="13716"/>
                </a:lnTo>
                <a:lnTo>
                  <a:pt x="137160" y="19812"/>
                </a:lnTo>
                <a:lnTo>
                  <a:pt x="137160" y="112776"/>
                </a:lnTo>
                <a:lnTo>
                  <a:pt x="140208" y="112776"/>
                </a:lnTo>
                <a:lnTo>
                  <a:pt x="140208" y="103632"/>
                </a:lnTo>
                <a:lnTo>
                  <a:pt x="143256" y="103632"/>
                </a:lnTo>
                <a:close/>
              </a:path>
              <a:path w="1503045" h="291464">
                <a:moveTo>
                  <a:pt x="1498092" y="178308"/>
                </a:moveTo>
                <a:lnTo>
                  <a:pt x="137160" y="178308"/>
                </a:lnTo>
                <a:lnTo>
                  <a:pt x="137160" y="271202"/>
                </a:lnTo>
                <a:lnTo>
                  <a:pt x="140208" y="274285"/>
                </a:lnTo>
                <a:lnTo>
                  <a:pt x="140208" y="187452"/>
                </a:lnTo>
                <a:lnTo>
                  <a:pt x="144780" y="182880"/>
                </a:lnTo>
                <a:lnTo>
                  <a:pt x="144780" y="187452"/>
                </a:lnTo>
                <a:lnTo>
                  <a:pt x="1493520" y="187452"/>
                </a:lnTo>
                <a:lnTo>
                  <a:pt x="1493520" y="182880"/>
                </a:lnTo>
                <a:lnTo>
                  <a:pt x="1498092" y="178308"/>
                </a:lnTo>
                <a:close/>
              </a:path>
              <a:path w="1503045" h="291464">
                <a:moveTo>
                  <a:pt x="143256" y="289543"/>
                </a:moveTo>
                <a:lnTo>
                  <a:pt x="143256" y="277368"/>
                </a:lnTo>
                <a:lnTo>
                  <a:pt x="137160" y="280416"/>
                </a:lnTo>
                <a:lnTo>
                  <a:pt x="137160" y="283383"/>
                </a:lnTo>
                <a:lnTo>
                  <a:pt x="143256" y="289543"/>
                </a:lnTo>
                <a:close/>
              </a:path>
              <a:path w="1503045" h="291464">
                <a:moveTo>
                  <a:pt x="1502664" y="187452"/>
                </a:moveTo>
                <a:lnTo>
                  <a:pt x="1502664" y="103632"/>
                </a:lnTo>
                <a:lnTo>
                  <a:pt x="140208" y="103632"/>
                </a:lnTo>
                <a:lnTo>
                  <a:pt x="144780" y="108204"/>
                </a:lnTo>
                <a:lnTo>
                  <a:pt x="144780" y="112776"/>
                </a:lnTo>
                <a:lnTo>
                  <a:pt x="1493520" y="112776"/>
                </a:lnTo>
                <a:lnTo>
                  <a:pt x="1493520" y="108204"/>
                </a:lnTo>
                <a:lnTo>
                  <a:pt x="1498092" y="112776"/>
                </a:lnTo>
                <a:lnTo>
                  <a:pt x="1498092" y="187452"/>
                </a:lnTo>
                <a:lnTo>
                  <a:pt x="1502664" y="187452"/>
                </a:lnTo>
                <a:close/>
              </a:path>
              <a:path w="1503045" h="291464">
                <a:moveTo>
                  <a:pt x="144780" y="112776"/>
                </a:moveTo>
                <a:lnTo>
                  <a:pt x="144780" y="108204"/>
                </a:lnTo>
                <a:lnTo>
                  <a:pt x="140208" y="103632"/>
                </a:lnTo>
                <a:lnTo>
                  <a:pt x="140208" y="112776"/>
                </a:lnTo>
                <a:lnTo>
                  <a:pt x="144780" y="112776"/>
                </a:lnTo>
                <a:close/>
              </a:path>
              <a:path w="1503045" h="291464">
                <a:moveTo>
                  <a:pt x="144780" y="187452"/>
                </a:moveTo>
                <a:lnTo>
                  <a:pt x="144780" y="182880"/>
                </a:lnTo>
                <a:lnTo>
                  <a:pt x="140208" y="187452"/>
                </a:lnTo>
                <a:lnTo>
                  <a:pt x="144780" y="187452"/>
                </a:lnTo>
                <a:close/>
              </a:path>
              <a:path w="1503045" h="291464">
                <a:moveTo>
                  <a:pt x="144780" y="291084"/>
                </a:moveTo>
                <a:lnTo>
                  <a:pt x="144780" y="187452"/>
                </a:lnTo>
                <a:lnTo>
                  <a:pt x="140208" y="187452"/>
                </a:lnTo>
                <a:lnTo>
                  <a:pt x="140208" y="274285"/>
                </a:lnTo>
                <a:lnTo>
                  <a:pt x="143256" y="277368"/>
                </a:lnTo>
                <a:lnTo>
                  <a:pt x="143256" y="289543"/>
                </a:lnTo>
                <a:lnTo>
                  <a:pt x="144780" y="291084"/>
                </a:lnTo>
                <a:close/>
              </a:path>
              <a:path w="1503045" h="291464">
                <a:moveTo>
                  <a:pt x="1498092" y="112776"/>
                </a:moveTo>
                <a:lnTo>
                  <a:pt x="1493520" y="108204"/>
                </a:lnTo>
                <a:lnTo>
                  <a:pt x="1493520" y="112776"/>
                </a:lnTo>
                <a:lnTo>
                  <a:pt x="1498092" y="112776"/>
                </a:lnTo>
                <a:close/>
              </a:path>
              <a:path w="1503045" h="291464">
                <a:moveTo>
                  <a:pt x="1498092" y="178308"/>
                </a:moveTo>
                <a:lnTo>
                  <a:pt x="1498092" y="112776"/>
                </a:lnTo>
                <a:lnTo>
                  <a:pt x="1493520" y="112776"/>
                </a:lnTo>
                <a:lnTo>
                  <a:pt x="1493520" y="178308"/>
                </a:lnTo>
                <a:lnTo>
                  <a:pt x="1498092" y="178308"/>
                </a:lnTo>
                <a:close/>
              </a:path>
              <a:path w="1503045" h="291464">
                <a:moveTo>
                  <a:pt x="1498092" y="187452"/>
                </a:moveTo>
                <a:lnTo>
                  <a:pt x="1498092" y="178308"/>
                </a:lnTo>
                <a:lnTo>
                  <a:pt x="1493520" y="182880"/>
                </a:lnTo>
                <a:lnTo>
                  <a:pt x="1493520" y="187452"/>
                </a:lnTo>
                <a:lnTo>
                  <a:pt x="1498092" y="18745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58712" y="3849623"/>
            <a:ext cx="2555875" cy="1365885"/>
          </a:xfrm>
          <a:custGeom>
            <a:avLst/>
            <a:gdLst/>
            <a:ahLst/>
            <a:cxnLst/>
            <a:rect l="l" t="t" r="r" b="b"/>
            <a:pathLst>
              <a:path w="2555875" h="1365885">
                <a:moveTo>
                  <a:pt x="2555748" y="12191"/>
                </a:moveTo>
                <a:lnTo>
                  <a:pt x="2555748" y="4572"/>
                </a:lnTo>
                <a:lnTo>
                  <a:pt x="2549652" y="0"/>
                </a:lnTo>
                <a:lnTo>
                  <a:pt x="6096" y="0"/>
                </a:lnTo>
                <a:lnTo>
                  <a:pt x="0" y="4572"/>
                </a:lnTo>
                <a:lnTo>
                  <a:pt x="0" y="12192"/>
                </a:lnTo>
                <a:lnTo>
                  <a:pt x="12191" y="18647"/>
                </a:lnTo>
                <a:lnTo>
                  <a:pt x="12191" y="12191"/>
                </a:lnTo>
                <a:lnTo>
                  <a:pt x="2555748" y="12191"/>
                </a:lnTo>
                <a:close/>
              </a:path>
              <a:path w="2555875" h="1365885">
                <a:moveTo>
                  <a:pt x="2543555" y="1365503"/>
                </a:moveTo>
                <a:lnTo>
                  <a:pt x="2543555" y="1359047"/>
                </a:lnTo>
                <a:lnTo>
                  <a:pt x="12191" y="18647"/>
                </a:lnTo>
                <a:lnTo>
                  <a:pt x="12191" y="1365503"/>
                </a:lnTo>
                <a:lnTo>
                  <a:pt x="2543555" y="1365503"/>
                </a:lnTo>
                <a:close/>
              </a:path>
              <a:path w="2555875" h="1365885">
                <a:moveTo>
                  <a:pt x="2555748" y="1365503"/>
                </a:moveTo>
                <a:lnTo>
                  <a:pt x="2555748" y="12191"/>
                </a:lnTo>
                <a:lnTo>
                  <a:pt x="2543555" y="12191"/>
                </a:lnTo>
                <a:lnTo>
                  <a:pt x="2543555" y="22860"/>
                </a:lnTo>
                <a:lnTo>
                  <a:pt x="2543556" y="1359047"/>
                </a:lnTo>
                <a:lnTo>
                  <a:pt x="2555748" y="136550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70904" y="3861816"/>
            <a:ext cx="2531745" cy="1353820"/>
          </a:xfrm>
          <a:custGeom>
            <a:avLst/>
            <a:gdLst/>
            <a:ahLst/>
            <a:cxnLst/>
            <a:rect l="l" t="t" r="r" b="b"/>
            <a:pathLst>
              <a:path w="2531745" h="1353820">
                <a:moveTo>
                  <a:pt x="0" y="0"/>
                </a:moveTo>
                <a:lnTo>
                  <a:pt x="0" y="1353312"/>
                </a:lnTo>
                <a:lnTo>
                  <a:pt x="2531364" y="1353312"/>
                </a:lnTo>
                <a:lnTo>
                  <a:pt x="253136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58712" y="3849623"/>
            <a:ext cx="2555875" cy="1377950"/>
          </a:xfrm>
          <a:custGeom>
            <a:avLst/>
            <a:gdLst/>
            <a:ahLst/>
            <a:cxnLst/>
            <a:rect l="l" t="t" r="r" b="b"/>
            <a:pathLst>
              <a:path w="2555875" h="1377950">
                <a:moveTo>
                  <a:pt x="2555748" y="1371600"/>
                </a:moveTo>
                <a:lnTo>
                  <a:pt x="2555748" y="4572"/>
                </a:lnTo>
                <a:lnTo>
                  <a:pt x="2549652" y="0"/>
                </a:lnTo>
                <a:lnTo>
                  <a:pt x="6096" y="0"/>
                </a:lnTo>
                <a:lnTo>
                  <a:pt x="0" y="4572"/>
                </a:lnTo>
                <a:lnTo>
                  <a:pt x="0" y="1371600"/>
                </a:lnTo>
                <a:lnTo>
                  <a:pt x="6096" y="1377696"/>
                </a:lnTo>
                <a:lnTo>
                  <a:pt x="12192" y="1377696"/>
                </a:lnTo>
                <a:lnTo>
                  <a:pt x="12192" y="22860"/>
                </a:lnTo>
                <a:lnTo>
                  <a:pt x="22860" y="12192"/>
                </a:lnTo>
                <a:lnTo>
                  <a:pt x="22860" y="22860"/>
                </a:lnTo>
                <a:lnTo>
                  <a:pt x="2532888" y="22860"/>
                </a:lnTo>
                <a:lnTo>
                  <a:pt x="2532888" y="12192"/>
                </a:lnTo>
                <a:lnTo>
                  <a:pt x="2543556" y="22860"/>
                </a:lnTo>
                <a:lnTo>
                  <a:pt x="2543556" y="1377696"/>
                </a:lnTo>
                <a:lnTo>
                  <a:pt x="2549652" y="1377696"/>
                </a:lnTo>
                <a:lnTo>
                  <a:pt x="2555748" y="1371600"/>
                </a:lnTo>
                <a:close/>
              </a:path>
              <a:path w="2555875" h="1377950">
                <a:moveTo>
                  <a:pt x="22860" y="22860"/>
                </a:moveTo>
                <a:lnTo>
                  <a:pt x="22860" y="12192"/>
                </a:lnTo>
                <a:lnTo>
                  <a:pt x="12192" y="22860"/>
                </a:lnTo>
                <a:lnTo>
                  <a:pt x="22860" y="22860"/>
                </a:lnTo>
                <a:close/>
              </a:path>
              <a:path w="2555875" h="1377950">
                <a:moveTo>
                  <a:pt x="22860" y="1353312"/>
                </a:moveTo>
                <a:lnTo>
                  <a:pt x="22860" y="22860"/>
                </a:lnTo>
                <a:lnTo>
                  <a:pt x="12192" y="22860"/>
                </a:lnTo>
                <a:lnTo>
                  <a:pt x="12192" y="1353312"/>
                </a:lnTo>
                <a:lnTo>
                  <a:pt x="22860" y="1353312"/>
                </a:lnTo>
                <a:close/>
              </a:path>
              <a:path w="2555875" h="1377950">
                <a:moveTo>
                  <a:pt x="2543556" y="1353312"/>
                </a:moveTo>
                <a:lnTo>
                  <a:pt x="12192" y="1353312"/>
                </a:lnTo>
                <a:lnTo>
                  <a:pt x="22860" y="1365504"/>
                </a:lnTo>
                <a:lnTo>
                  <a:pt x="22860" y="1377696"/>
                </a:lnTo>
                <a:lnTo>
                  <a:pt x="2532888" y="1377696"/>
                </a:lnTo>
                <a:lnTo>
                  <a:pt x="2532888" y="1365504"/>
                </a:lnTo>
                <a:lnTo>
                  <a:pt x="2543556" y="1353312"/>
                </a:lnTo>
                <a:close/>
              </a:path>
              <a:path w="2555875" h="1377950">
                <a:moveTo>
                  <a:pt x="22860" y="1377696"/>
                </a:moveTo>
                <a:lnTo>
                  <a:pt x="22860" y="1365504"/>
                </a:lnTo>
                <a:lnTo>
                  <a:pt x="12192" y="1353312"/>
                </a:lnTo>
                <a:lnTo>
                  <a:pt x="12192" y="1377696"/>
                </a:lnTo>
                <a:lnTo>
                  <a:pt x="22860" y="1377696"/>
                </a:lnTo>
                <a:close/>
              </a:path>
              <a:path w="2555875" h="1377950">
                <a:moveTo>
                  <a:pt x="2543556" y="22860"/>
                </a:moveTo>
                <a:lnTo>
                  <a:pt x="2532888" y="12192"/>
                </a:lnTo>
                <a:lnTo>
                  <a:pt x="2532888" y="22860"/>
                </a:lnTo>
                <a:lnTo>
                  <a:pt x="2543556" y="22860"/>
                </a:lnTo>
                <a:close/>
              </a:path>
              <a:path w="2555875" h="1377950">
                <a:moveTo>
                  <a:pt x="2543556" y="1353312"/>
                </a:moveTo>
                <a:lnTo>
                  <a:pt x="2543556" y="22860"/>
                </a:lnTo>
                <a:lnTo>
                  <a:pt x="2532888" y="22860"/>
                </a:lnTo>
                <a:lnTo>
                  <a:pt x="2532888" y="1353312"/>
                </a:lnTo>
                <a:lnTo>
                  <a:pt x="2543556" y="1353312"/>
                </a:lnTo>
                <a:close/>
              </a:path>
              <a:path w="2555875" h="1377950">
                <a:moveTo>
                  <a:pt x="2543556" y="1377696"/>
                </a:moveTo>
                <a:lnTo>
                  <a:pt x="2543556" y="1353312"/>
                </a:lnTo>
                <a:lnTo>
                  <a:pt x="2532888" y="1365504"/>
                </a:lnTo>
                <a:lnTo>
                  <a:pt x="2532888" y="1377696"/>
                </a:lnTo>
                <a:lnTo>
                  <a:pt x="2543556" y="137769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470904" y="3882642"/>
            <a:ext cx="2531745" cy="1283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1915" marR="208915">
              <a:lnSpc>
                <a:spcPct val="100000"/>
              </a:lnSpc>
              <a:spcBef>
                <a:spcPts val="105"/>
              </a:spcBef>
            </a:pPr>
            <a:r>
              <a:rPr sz="1650" spc="-5" dirty="0">
                <a:latin typeface="Trebuchet MS"/>
                <a:cs typeface="Trebuchet MS"/>
              </a:rPr>
              <a:t>If you </a:t>
            </a:r>
            <a:r>
              <a:rPr sz="1650" dirty="0">
                <a:latin typeface="Trebuchet MS"/>
                <a:cs typeface="Trebuchet MS"/>
              </a:rPr>
              <a:t>compare </a:t>
            </a:r>
            <a:r>
              <a:rPr sz="1650" spc="-5" dirty="0">
                <a:latin typeface="Trebuchet MS"/>
                <a:cs typeface="Trebuchet MS"/>
              </a:rPr>
              <a:t>only</a:t>
            </a:r>
            <a:r>
              <a:rPr sz="1650" spc="-114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the  </a:t>
            </a:r>
            <a:r>
              <a:rPr sz="1650" dirty="0">
                <a:latin typeface="Trebuchet MS"/>
                <a:cs typeface="Trebuchet MS"/>
              </a:rPr>
              <a:t>flag, </a:t>
            </a:r>
            <a:r>
              <a:rPr sz="1650" spc="-5" dirty="0">
                <a:latin typeface="Trebuchet MS"/>
                <a:cs typeface="Trebuchet MS"/>
              </a:rPr>
              <a:t>the </a:t>
            </a:r>
            <a:r>
              <a:rPr sz="1650" dirty="0">
                <a:latin typeface="Trebuchet MS"/>
                <a:cs typeface="Trebuchet MS"/>
              </a:rPr>
              <a:t>compiler may  move </a:t>
            </a:r>
            <a:r>
              <a:rPr sz="1650" spc="-5" dirty="0">
                <a:latin typeface="Trebuchet MS"/>
                <a:cs typeface="Trebuchet MS"/>
              </a:rPr>
              <a:t>the </a:t>
            </a:r>
            <a:r>
              <a:rPr sz="1650" dirty="0">
                <a:latin typeface="Trebuchet MS"/>
                <a:cs typeface="Trebuchet MS"/>
              </a:rPr>
              <a:t>computation  </a:t>
            </a:r>
            <a:r>
              <a:rPr sz="1650" spc="-5" dirty="0">
                <a:latin typeface="Trebuchet MS"/>
                <a:cs typeface="Trebuchet MS"/>
              </a:rPr>
              <a:t>into the conditional </a:t>
            </a:r>
            <a:r>
              <a:rPr sz="1650" dirty="0">
                <a:latin typeface="Trebuchet MS"/>
                <a:cs typeface="Trebuchet MS"/>
              </a:rPr>
              <a:t>as  well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6604634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Source </a:t>
            </a:r>
            <a:r>
              <a:rPr spc="60" dirty="0"/>
              <a:t>Modification </a:t>
            </a:r>
            <a:r>
              <a:rPr spc="80" dirty="0"/>
              <a:t>and</a:t>
            </a:r>
            <a:r>
              <a:rPr spc="-235" dirty="0"/>
              <a:t> </a:t>
            </a:r>
            <a:r>
              <a:rPr spc="85" dirty="0"/>
              <a:t>Occupancy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542925" marR="1134745" indent="-211454">
              <a:lnSpc>
                <a:spcPts val="2960"/>
              </a:lnSpc>
              <a:spcBef>
                <a:spcPts val="480"/>
              </a:spcBef>
              <a:buFont typeface="Arial"/>
              <a:buChar char="•"/>
              <a:tabLst>
                <a:tab pos="544195" algn="l"/>
              </a:tabLst>
            </a:pPr>
            <a:r>
              <a:rPr spc="75" dirty="0"/>
              <a:t>Removing </a:t>
            </a:r>
            <a:r>
              <a:rPr spc="55" dirty="0"/>
              <a:t>pieces </a:t>
            </a:r>
            <a:r>
              <a:rPr spc="30" dirty="0"/>
              <a:t>of </a:t>
            </a:r>
            <a:r>
              <a:rPr spc="60" dirty="0"/>
              <a:t>code </a:t>
            </a:r>
            <a:r>
              <a:rPr spc="50" dirty="0"/>
              <a:t>is likely </a:t>
            </a:r>
            <a:r>
              <a:rPr spc="30" dirty="0"/>
              <a:t>to</a:t>
            </a:r>
            <a:r>
              <a:rPr spc="-315" dirty="0"/>
              <a:t> </a:t>
            </a:r>
            <a:r>
              <a:rPr spc="15" dirty="0"/>
              <a:t>affect  </a:t>
            </a:r>
            <a:r>
              <a:rPr spc="50" dirty="0"/>
              <a:t>register</a:t>
            </a:r>
            <a:r>
              <a:rPr spc="-20" dirty="0"/>
              <a:t> </a:t>
            </a:r>
            <a:r>
              <a:rPr spc="60" dirty="0"/>
              <a:t>count</a:t>
            </a:r>
          </a:p>
          <a:p>
            <a:pPr marL="1012190" lvl="1" indent="-261620">
              <a:lnSpc>
                <a:spcPct val="100000"/>
              </a:lnSpc>
              <a:spcBef>
                <a:spcPts val="550"/>
              </a:spcBef>
              <a:buFont typeface="Arial"/>
              <a:buChar char="–"/>
              <a:tabLst>
                <a:tab pos="1013460" algn="l"/>
              </a:tabLst>
            </a:pPr>
            <a:r>
              <a:rPr sz="2350" spc="10" dirty="0">
                <a:latin typeface="Trebuchet MS"/>
                <a:cs typeface="Trebuchet MS"/>
              </a:rPr>
              <a:t>This could increase </a:t>
            </a:r>
            <a:r>
              <a:rPr sz="2350" spc="-15" dirty="0">
                <a:latin typeface="Trebuchet MS"/>
                <a:cs typeface="Trebuchet MS"/>
              </a:rPr>
              <a:t>occupancy, </a:t>
            </a:r>
            <a:r>
              <a:rPr sz="2350" spc="10" dirty="0">
                <a:latin typeface="Trebuchet MS"/>
                <a:cs typeface="Trebuchet MS"/>
              </a:rPr>
              <a:t>skewing the</a:t>
            </a:r>
            <a:r>
              <a:rPr sz="2350" spc="-135" dirty="0">
                <a:latin typeface="Trebuchet MS"/>
                <a:cs typeface="Trebuchet MS"/>
              </a:rPr>
              <a:t> </a:t>
            </a:r>
            <a:r>
              <a:rPr sz="2350" spc="10" dirty="0">
                <a:latin typeface="Trebuchet MS"/>
                <a:cs typeface="Trebuchet MS"/>
              </a:rPr>
              <a:t>results</a:t>
            </a:r>
            <a:endParaRPr sz="2350">
              <a:latin typeface="Trebuchet MS"/>
              <a:cs typeface="Trebuchet MS"/>
            </a:endParaRPr>
          </a:p>
          <a:p>
            <a:pPr marL="542925" indent="-211454">
              <a:lnSpc>
                <a:spcPct val="100000"/>
              </a:lnSpc>
              <a:spcBef>
                <a:spcPts val="2110"/>
              </a:spcBef>
              <a:buFont typeface="Arial"/>
              <a:buChar char="•"/>
              <a:tabLst>
                <a:tab pos="544195" algn="l"/>
              </a:tabLst>
            </a:pPr>
            <a:r>
              <a:rPr spc="75" dirty="0"/>
              <a:t>Make </a:t>
            </a:r>
            <a:r>
              <a:rPr spc="85" dirty="0"/>
              <a:t>sure </a:t>
            </a:r>
            <a:r>
              <a:rPr spc="30" dirty="0"/>
              <a:t>to </a:t>
            </a:r>
            <a:r>
              <a:rPr spc="75" dirty="0"/>
              <a:t>keep </a:t>
            </a:r>
            <a:r>
              <a:rPr spc="60" dirty="0"/>
              <a:t>the </a:t>
            </a:r>
            <a:r>
              <a:rPr spc="55" dirty="0"/>
              <a:t>same</a:t>
            </a:r>
            <a:r>
              <a:rPr spc="-375" dirty="0"/>
              <a:t> </a:t>
            </a:r>
            <a:r>
              <a:rPr spc="60" dirty="0"/>
              <a:t>occupancy</a:t>
            </a:r>
          </a:p>
          <a:p>
            <a:pPr marL="1012190" lvl="1" indent="-261620">
              <a:lnSpc>
                <a:spcPct val="100000"/>
              </a:lnSpc>
              <a:spcBef>
                <a:spcPts val="580"/>
              </a:spcBef>
              <a:buFont typeface="Arial"/>
              <a:buChar char="–"/>
              <a:tabLst>
                <a:tab pos="1013460" algn="l"/>
              </a:tabLst>
            </a:pPr>
            <a:r>
              <a:rPr sz="2350" spc="10" dirty="0">
                <a:latin typeface="Trebuchet MS"/>
                <a:cs typeface="Trebuchet MS"/>
              </a:rPr>
              <a:t>Check the occupancy with profiler before</a:t>
            </a:r>
            <a:r>
              <a:rPr sz="2350" spc="-110" dirty="0">
                <a:latin typeface="Trebuchet MS"/>
                <a:cs typeface="Trebuchet MS"/>
              </a:rPr>
              <a:t> </a:t>
            </a:r>
            <a:r>
              <a:rPr sz="2350" spc="10" dirty="0">
                <a:latin typeface="Trebuchet MS"/>
                <a:cs typeface="Trebuchet MS"/>
              </a:rPr>
              <a:t>modifications</a:t>
            </a:r>
            <a:endParaRPr sz="2350">
              <a:latin typeface="Trebuchet MS"/>
              <a:cs typeface="Trebuchet MS"/>
            </a:endParaRPr>
          </a:p>
          <a:p>
            <a:pPr marL="1012190" marR="16510" lvl="1" indent="-261620">
              <a:lnSpc>
                <a:spcPts val="2580"/>
              </a:lnSpc>
              <a:spcBef>
                <a:spcPts val="860"/>
              </a:spcBef>
              <a:buFont typeface="Arial"/>
              <a:buChar char="–"/>
              <a:tabLst>
                <a:tab pos="1013460" algn="l"/>
              </a:tabLst>
            </a:pPr>
            <a:r>
              <a:rPr sz="2350" spc="10" dirty="0">
                <a:latin typeface="Trebuchet MS"/>
                <a:cs typeface="Trebuchet MS"/>
              </a:rPr>
              <a:t>After </a:t>
            </a:r>
            <a:r>
              <a:rPr sz="2350" spc="5" dirty="0">
                <a:latin typeface="Trebuchet MS"/>
                <a:cs typeface="Trebuchet MS"/>
              </a:rPr>
              <a:t>modifications, if necessary </a:t>
            </a:r>
            <a:r>
              <a:rPr sz="2350" spc="15" dirty="0">
                <a:latin typeface="Trebuchet MS"/>
                <a:cs typeface="Trebuchet MS"/>
              </a:rPr>
              <a:t>add </a:t>
            </a:r>
            <a:r>
              <a:rPr sz="2350" spc="10" dirty="0">
                <a:latin typeface="Trebuchet MS"/>
                <a:cs typeface="Trebuchet MS"/>
              </a:rPr>
              <a:t>shared </a:t>
            </a:r>
            <a:r>
              <a:rPr sz="2350" spc="15" dirty="0">
                <a:latin typeface="Trebuchet MS"/>
                <a:cs typeface="Trebuchet MS"/>
              </a:rPr>
              <a:t>memory </a:t>
            </a:r>
            <a:r>
              <a:rPr sz="2350" spc="10" dirty="0">
                <a:latin typeface="Trebuchet MS"/>
                <a:cs typeface="Trebuchet MS"/>
              </a:rPr>
              <a:t>to  </a:t>
            </a:r>
            <a:r>
              <a:rPr sz="2350" spc="15" dirty="0">
                <a:latin typeface="Trebuchet MS"/>
                <a:cs typeface="Trebuchet MS"/>
              </a:rPr>
              <a:t>match </a:t>
            </a:r>
            <a:r>
              <a:rPr sz="2350" spc="10" dirty="0">
                <a:latin typeface="Trebuchet MS"/>
                <a:cs typeface="Trebuchet MS"/>
              </a:rPr>
              <a:t>the unmodified </a:t>
            </a:r>
            <a:r>
              <a:rPr sz="2350" spc="-10" dirty="0">
                <a:latin typeface="Trebuchet MS"/>
                <a:cs typeface="Trebuchet MS"/>
              </a:rPr>
              <a:t>kernel’s</a:t>
            </a:r>
            <a:r>
              <a:rPr sz="2350" spc="-95" dirty="0">
                <a:latin typeface="Trebuchet MS"/>
                <a:cs typeface="Trebuchet MS"/>
              </a:rPr>
              <a:t> </a:t>
            </a:r>
            <a:r>
              <a:rPr sz="2350" spc="10" dirty="0">
                <a:latin typeface="Trebuchet MS"/>
                <a:cs typeface="Trebuchet MS"/>
              </a:rPr>
              <a:t>occupancy</a:t>
            </a:r>
            <a:endParaRPr sz="2350">
              <a:latin typeface="Trebuchet MS"/>
              <a:cs typeface="Trebuchet MS"/>
            </a:endParaRPr>
          </a:p>
          <a:p>
            <a:pPr marL="1169670">
              <a:lnSpc>
                <a:spcPct val="100000"/>
              </a:lnSpc>
              <a:spcBef>
                <a:spcPts val="1520"/>
              </a:spcBef>
            </a:pPr>
            <a:r>
              <a:rPr sz="2000" spc="-5" dirty="0">
                <a:solidFill>
                  <a:srgbClr val="588B00"/>
                </a:solidFill>
                <a:latin typeface="Calibri"/>
                <a:cs typeface="Calibri"/>
              </a:rPr>
              <a:t>kernel&lt;&lt;&lt; </a:t>
            </a:r>
            <a:r>
              <a:rPr sz="2000" dirty="0">
                <a:solidFill>
                  <a:srgbClr val="588B00"/>
                </a:solidFill>
                <a:latin typeface="Calibri"/>
                <a:cs typeface="Calibri"/>
              </a:rPr>
              <a:t>grid, block, </a:t>
            </a:r>
            <a:r>
              <a:rPr sz="2000" spc="25" dirty="0">
                <a:solidFill>
                  <a:srgbClr val="7F0000"/>
                </a:solidFill>
                <a:latin typeface="Calibri"/>
                <a:cs typeface="Calibri"/>
              </a:rPr>
              <a:t>smem,</a:t>
            </a:r>
            <a:r>
              <a:rPr sz="2000" spc="-30" dirty="0">
                <a:solidFill>
                  <a:srgbClr val="7F0000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588B00"/>
                </a:solidFill>
                <a:latin typeface="Calibri"/>
                <a:cs typeface="Calibri"/>
              </a:rPr>
              <a:t>...&gt;&gt;&gt;(...)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3646170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Another </a:t>
            </a:r>
            <a:r>
              <a:rPr spc="60" dirty="0"/>
              <a:t>Case</a:t>
            </a:r>
            <a:r>
              <a:rPr spc="-170" dirty="0"/>
              <a:t> </a:t>
            </a:r>
            <a:r>
              <a:rPr spc="90" dirty="0"/>
              <a:t>Study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52127" y="2108707"/>
            <a:ext cx="958850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350" spc="35" dirty="0">
                <a:solidFill>
                  <a:srgbClr val="004730"/>
                </a:solidFill>
                <a:latin typeface="Trebuchet MS"/>
                <a:cs typeface="Trebuchet MS"/>
              </a:rPr>
              <a:t>Analysis: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71233" y="2318714"/>
            <a:ext cx="3847465" cy="112776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274320" indent="-261620">
              <a:lnSpc>
                <a:spcPct val="100000"/>
              </a:lnSpc>
              <a:spcBef>
                <a:spcPts val="680"/>
              </a:spcBef>
              <a:buFont typeface="Arial"/>
              <a:buChar char="–"/>
              <a:tabLst>
                <a:tab pos="274320" algn="l"/>
                <a:tab pos="274955" algn="l"/>
              </a:tabLst>
            </a:pPr>
            <a:r>
              <a:rPr sz="1150" spc="5" dirty="0">
                <a:latin typeface="Trebuchet MS"/>
                <a:cs typeface="Trebuchet MS"/>
              </a:rPr>
              <a:t>Instr:byte ratio </a:t>
            </a:r>
            <a:r>
              <a:rPr sz="1150" spc="10" dirty="0">
                <a:latin typeface="Trebuchet MS"/>
                <a:cs typeface="Trebuchet MS"/>
              </a:rPr>
              <a:t>=</a:t>
            </a:r>
            <a:r>
              <a:rPr sz="1150" spc="50" dirty="0">
                <a:latin typeface="Trebuchet MS"/>
                <a:cs typeface="Trebuchet MS"/>
              </a:rPr>
              <a:t> </a:t>
            </a:r>
            <a:r>
              <a:rPr sz="1150" spc="10" dirty="0">
                <a:solidFill>
                  <a:srgbClr val="006FC0"/>
                </a:solidFill>
                <a:latin typeface="Trebuchet MS"/>
                <a:cs typeface="Trebuchet MS"/>
              </a:rPr>
              <a:t>~3.21</a:t>
            </a:r>
            <a:endParaRPr sz="1150">
              <a:latin typeface="Trebuchet MS"/>
              <a:cs typeface="Trebuchet MS"/>
            </a:endParaRPr>
          </a:p>
          <a:p>
            <a:pPr marL="274320" indent="-261620">
              <a:lnSpc>
                <a:spcPct val="100000"/>
              </a:lnSpc>
              <a:spcBef>
                <a:spcPts val="585"/>
              </a:spcBef>
              <a:buFont typeface="Arial"/>
              <a:buChar char="–"/>
              <a:tabLst>
                <a:tab pos="274320" algn="l"/>
                <a:tab pos="274955" algn="l"/>
              </a:tabLst>
            </a:pPr>
            <a:r>
              <a:rPr sz="1150" spc="10" dirty="0">
                <a:latin typeface="Trebuchet MS"/>
                <a:cs typeface="Trebuchet MS"/>
              </a:rPr>
              <a:t>Good </a:t>
            </a:r>
            <a:r>
              <a:rPr sz="1150" spc="5" dirty="0">
                <a:latin typeface="Trebuchet MS"/>
                <a:cs typeface="Trebuchet MS"/>
              </a:rPr>
              <a:t>overlap </a:t>
            </a:r>
            <a:r>
              <a:rPr sz="1150" spc="10" dirty="0">
                <a:latin typeface="Trebuchet MS"/>
                <a:cs typeface="Trebuchet MS"/>
              </a:rPr>
              <a:t>between math and</a:t>
            </a:r>
            <a:r>
              <a:rPr sz="1150" spc="55" dirty="0">
                <a:latin typeface="Trebuchet MS"/>
                <a:cs typeface="Trebuchet MS"/>
              </a:rPr>
              <a:t> </a:t>
            </a:r>
            <a:r>
              <a:rPr sz="1150" spc="15" dirty="0">
                <a:latin typeface="Trebuchet MS"/>
                <a:cs typeface="Trebuchet MS"/>
              </a:rPr>
              <a:t>mem:</a:t>
            </a:r>
            <a:endParaRPr sz="1150">
              <a:latin typeface="Trebuchet MS"/>
              <a:cs typeface="Trebuchet MS"/>
            </a:endParaRPr>
          </a:p>
          <a:p>
            <a:pPr marL="641985" marR="5080" lvl="1" indent="-210185">
              <a:lnSpc>
                <a:spcPts val="969"/>
              </a:lnSpc>
              <a:spcBef>
                <a:spcPts val="830"/>
              </a:spcBef>
              <a:buFont typeface="Arial"/>
              <a:buChar char="•"/>
              <a:tabLst>
                <a:tab pos="641985" algn="l"/>
                <a:tab pos="642620" algn="l"/>
              </a:tabLst>
            </a:pPr>
            <a:r>
              <a:rPr sz="1000" dirty="0">
                <a:solidFill>
                  <a:srgbClr val="006FC0"/>
                </a:solidFill>
                <a:latin typeface="Trebuchet MS"/>
                <a:cs typeface="Trebuchet MS"/>
              </a:rPr>
              <a:t>2.29 ms </a:t>
            </a:r>
            <a:r>
              <a:rPr sz="1000" dirty="0">
                <a:latin typeface="Trebuchet MS"/>
                <a:cs typeface="Trebuchet MS"/>
              </a:rPr>
              <a:t>of math-only time (</a:t>
            </a:r>
            <a:r>
              <a:rPr sz="1000" dirty="0">
                <a:solidFill>
                  <a:srgbClr val="006FC0"/>
                </a:solidFill>
                <a:latin typeface="Trebuchet MS"/>
                <a:cs typeface="Trebuchet MS"/>
              </a:rPr>
              <a:t>18%</a:t>
            </a:r>
            <a:r>
              <a:rPr sz="1000" dirty="0">
                <a:latin typeface="Trebuchet MS"/>
                <a:cs typeface="Trebuchet MS"/>
              </a:rPr>
              <a:t>) is not overlapped with  </a:t>
            </a:r>
            <a:r>
              <a:rPr sz="1000" spc="0" dirty="0">
                <a:latin typeface="Trebuchet MS"/>
                <a:cs typeface="Trebuchet MS"/>
              </a:rPr>
              <a:t>mem</a:t>
            </a:r>
            <a:endParaRPr sz="1000">
              <a:latin typeface="Trebuchet MS"/>
              <a:cs typeface="Trebuchet MS"/>
            </a:endParaRPr>
          </a:p>
          <a:p>
            <a:pPr marL="274320" indent="-261620">
              <a:lnSpc>
                <a:spcPct val="100000"/>
              </a:lnSpc>
              <a:spcBef>
                <a:spcPts val="590"/>
              </a:spcBef>
              <a:buFont typeface="Arial"/>
              <a:buChar char="–"/>
              <a:tabLst>
                <a:tab pos="274320" algn="l"/>
                <a:tab pos="274955" algn="l"/>
              </a:tabLst>
            </a:pPr>
            <a:r>
              <a:rPr sz="1150" spc="10" dirty="0">
                <a:latin typeface="Trebuchet MS"/>
                <a:cs typeface="Trebuchet MS"/>
              </a:rPr>
              <a:t>App memory </a:t>
            </a:r>
            <a:r>
              <a:rPr sz="1150" spc="5" dirty="0">
                <a:latin typeface="Trebuchet MS"/>
                <a:cs typeface="Trebuchet MS"/>
              </a:rPr>
              <a:t>throughput: </a:t>
            </a:r>
            <a:r>
              <a:rPr sz="1150" spc="10" dirty="0">
                <a:solidFill>
                  <a:srgbClr val="006FC0"/>
                </a:solidFill>
                <a:latin typeface="Trebuchet MS"/>
                <a:cs typeface="Trebuchet MS"/>
              </a:rPr>
              <a:t>72</a:t>
            </a:r>
            <a:r>
              <a:rPr sz="1150" spc="4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150" spc="10" dirty="0">
                <a:solidFill>
                  <a:srgbClr val="006FC0"/>
                </a:solidFill>
                <a:latin typeface="Trebuchet MS"/>
                <a:cs typeface="Trebuchet MS"/>
              </a:rPr>
              <a:t>GB/s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0333" y="3419041"/>
            <a:ext cx="3526790" cy="48260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222885" algn="l"/>
                <a:tab pos="223520" algn="l"/>
              </a:tabLst>
            </a:pPr>
            <a:r>
              <a:rPr sz="1000" spc="0" dirty="0">
                <a:latin typeface="Trebuchet MS"/>
                <a:cs typeface="Trebuchet MS"/>
              </a:rPr>
              <a:t>HW </a:t>
            </a:r>
            <a:r>
              <a:rPr sz="1000" dirty="0">
                <a:latin typeface="Trebuchet MS"/>
                <a:cs typeface="Trebuchet MS"/>
              </a:rPr>
              <a:t>throughput is </a:t>
            </a:r>
            <a:r>
              <a:rPr sz="1000" dirty="0">
                <a:solidFill>
                  <a:srgbClr val="006FC0"/>
                </a:solidFill>
                <a:latin typeface="Trebuchet MS"/>
                <a:cs typeface="Trebuchet MS"/>
              </a:rPr>
              <a:t>125 GB/s</a:t>
            </a:r>
            <a:endParaRPr sz="1000">
              <a:latin typeface="Trebuchet MS"/>
              <a:cs typeface="Trebuchet MS"/>
            </a:endParaRPr>
          </a:p>
          <a:p>
            <a:pPr marL="222885" indent="-21018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222885" algn="l"/>
                <a:tab pos="223520" algn="l"/>
              </a:tabLst>
            </a:pPr>
            <a:r>
              <a:rPr sz="1000" spc="0" dirty="0">
                <a:latin typeface="Trebuchet MS"/>
                <a:cs typeface="Trebuchet MS"/>
              </a:rPr>
              <a:t>HW </a:t>
            </a:r>
            <a:r>
              <a:rPr sz="1000" dirty="0">
                <a:latin typeface="Trebuchet MS"/>
                <a:cs typeface="Trebuchet MS"/>
              </a:rPr>
              <a:t>theory is </a:t>
            </a:r>
            <a:r>
              <a:rPr sz="1000" dirty="0">
                <a:solidFill>
                  <a:srgbClr val="006FC0"/>
                </a:solidFill>
                <a:latin typeface="Trebuchet MS"/>
                <a:cs typeface="Trebuchet MS"/>
              </a:rPr>
              <a:t>177 GB/s</a:t>
            </a:r>
            <a:r>
              <a:rPr sz="1000" dirty="0">
                <a:latin typeface="Trebuchet MS"/>
                <a:cs typeface="Trebuchet MS"/>
              </a:rPr>
              <a:t>, so memory is not used</a:t>
            </a:r>
            <a:r>
              <a:rPr sz="1000" spc="40" dirty="0">
                <a:latin typeface="Trebuchet MS"/>
                <a:cs typeface="Trebuchet MS"/>
              </a:rPr>
              <a:t> </a:t>
            </a:r>
            <a:r>
              <a:rPr sz="1000" dirty="0">
                <a:latin typeface="Trebuchet MS"/>
                <a:cs typeface="Trebuchet MS"/>
              </a:rPr>
              <a:t>efficiently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52133" y="4053330"/>
            <a:ext cx="1187450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350" spc="35" dirty="0">
                <a:latin typeface="Trebuchet MS"/>
                <a:cs typeface="Trebuchet MS"/>
              </a:rPr>
              <a:t>Conclusion: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71233" y="4243851"/>
            <a:ext cx="3702685" cy="114681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274320" indent="-261620">
              <a:lnSpc>
                <a:spcPct val="100000"/>
              </a:lnSpc>
              <a:spcBef>
                <a:spcPts val="830"/>
              </a:spcBef>
              <a:buFont typeface="Arial"/>
              <a:buChar char="–"/>
              <a:tabLst>
                <a:tab pos="274320" algn="l"/>
                <a:tab pos="274955" algn="l"/>
              </a:tabLst>
            </a:pPr>
            <a:r>
              <a:rPr sz="1150" spc="10" dirty="0">
                <a:latin typeface="Trebuchet MS"/>
                <a:cs typeface="Trebuchet MS"/>
              </a:rPr>
              <a:t>Code </a:t>
            </a:r>
            <a:r>
              <a:rPr sz="1150" spc="5" dirty="0">
                <a:latin typeface="Trebuchet MS"/>
                <a:cs typeface="Trebuchet MS"/>
              </a:rPr>
              <a:t>is </a:t>
            </a:r>
            <a:r>
              <a:rPr sz="1150" spc="10" dirty="0">
                <a:latin typeface="Trebuchet MS"/>
                <a:cs typeface="Trebuchet MS"/>
              </a:rPr>
              <a:t>more memory- than</a:t>
            </a:r>
            <a:r>
              <a:rPr sz="1150" spc="25" dirty="0">
                <a:latin typeface="Trebuchet MS"/>
                <a:cs typeface="Trebuchet MS"/>
              </a:rPr>
              <a:t> </a:t>
            </a:r>
            <a:r>
              <a:rPr sz="1150" spc="5" dirty="0">
                <a:latin typeface="Trebuchet MS"/>
                <a:cs typeface="Trebuchet MS"/>
              </a:rPr>
              <a:t>instruction-limited</a:t>
            </a:r>
            <a:endParaRPr sz="1150">
              <a:latin typeface="Trebuchet MS"/>
              <a:cs typeface="Trebuchet MS"/>
            </a:endParaRPr>
          </a:p>
          <a:p>
            <a:pPr marL="641985" lvl="1" indent="-210185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641985" algn="l"/>
                <a:tab pos="642620" algn="l"/>
              </a:tabLst>
            </a:pPr>
            <a:r>
              <a:rPr sz="1000" dirty="0">
                <a:latin typeface="Trebuchet MS"/>
                <a:cs typeface="Trebuchet MS"/>
              </a:rPr>
              <a:t>IPC is 1.2 (60% of</a:t>
            </a:r>
            <a:r>
              <a:rPr sz="1000" spc="10" dirty="0">
                <a:latin typeface="Trebuchet MS"/>
                <a:cs typeface="Trebuchet MS"/>
              </a:rPr>
              <a:t> </a:t>
            </a:r>
            <a:r>
              <a:rPr sz="1000" dirty="0">
                <a:latin typeface="Trebuchet MS"/>
                <a:cs typeface="Trebuchet MS"/>
              </a:rPr>
              <a:t>theory)</a:t>
            </a:r>
            <a:endParaRPr sz="1000">
              <a:latin typeface="Trebuchet MS"/>
              <a:cs typeface="Trebuchet MS"/>
            </a:endParaRPr>
          </a:p>
          <a:p>
            <a:pPr marL="641985" lvl="1" indent="-21018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641985" algn="l"/>
                <a:tab pos="642620" algn="l"/>
              </a:tabLst>
            </a:pPr>
            <a:r>
              <a:rPr sz="1000" dirty="0">
                <a:latin typeface="Trebuchet MS"/>
                <a:cs typeface="Trebuchet MS"/>
              </a:rPr>
              <a:t>Memory throughput is</a:t>
            </a:r>
            <a:r>
              <a:rPr sz="1000" spc="280" dirty="0">
                <a:latin typeface="Trebuchet MS"/>
                <a:cs typeface="Trebuchet MS"/>
              </a:rPr>
              <a:t> </a:t>
            </a:r>
            <a:r>
              <a:rPr sz="1000" dirty="0">
                <a:latin typeface="Trebuchet MS"/>
                <a:cs typeface="Trebuchet MS"/>
              </a:rPr>
              <a:t>70%</a:t>
            </a:r>
            <a:endParaRPr sz="1000">
              <a:latin typeface="Trebuchet MS"/>
              <a:cs typeface="Trebuchet MS"/>
            </a:endParaRPr>
          </a:p>
          <a:p>
            <a:pPr marL="274320" marR="5080" indent="-261620">
              <a:lnSpc>
                <a:spcPts val="1150"/>
              </a:lnSpc>
              <a:spcBef>
                <a:spcPts val="800"/>
              </a:spcBef>
              <a:buFont typeface="Arial"/>
              <a:buChar char="–"/>
              <a:tabLst>
                <a:tab pos="274320" algn="l"/>
                <a:tab pos="274955" algn="l"/>
              </a:tabLst>
            </a:pPr>
            <a:r>
              <a:rPr sz="1150" spc="5" dirty="0">
                <a:latin typeface="Trebuchet MS"/>
                <a:cs typeface="Trebuchet MS"/>
              </a:rPr>
              <a:t>Optimizations should focus </a:t>
            </a:r>
            <a:r>
              <a:rPr sz="1150" spc="10" dirty="0">
                <a:latin typeface="Trebuchet MS"/>
                <a:cs typeface="Trebuchet MS"/>
              </a:rPr>
              <a:t>on memory </a:t>
            </a:r>
            <a:r>
              <a:rPr sz="1150" spc="5" dirty="0">
                <a:latin typeface="Trebuchet MS"/>
                <a:cs typeface="Trebuchet MS"/>
              </a:rPr>
              <a:t>throughput  first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90333" y="5363664"/>
            <a:ext cx="3128645" cy="82169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222885" algn="l"/>
                <a:tab pos="223520" algn="l"/>
              </a:tabLst>
            </a:pPr>
            <a:r>
              <a:rPr sz="1000" dirty="0">
                <a:latin typeface="Trebuchet MS"/>
                <a:cs typeface="Trebuchet MS"/>
              </a:rPr>
              <a:t>Memory is a larger portion of </a:t>
            </a:r>
            <a:r>
              <a:rPr sz="1000" spc="-5" dirty="0">
                <a:latin typeface="Trebuchet MS"/>
                <a:cs typeface="Trebuchet MS"/>
              </a:rPr>
              <a:t>total </a:t>
            </a:r>
            <a:r>
              <a:rPr sz="1000" dirty="0">
                <a:latin typeface="Trebuchet MS"/>
                <a:cs typeface="Trebuchet MS"/>
              </a:rPr>
              <a:t>time</a:t>
            </a:r>
            <a:endParaRPr sz="1000">
              <a:latin typeface="Trebuchet MS"/>
              <a:cs typeface="Trebuchet MS"/>
            </a:endParaRPr>
          </a:p>
          <a:p>
            <a:pPr marL="222885" marR="5080" indent="-210185">
              <a:lnSpc>
                <a:spcPts val="969"/>
              </a:lnSpc>
              <a:spcBef>
                <a:spcPts val="825"/>
              </a:spcBef>
              <a:buFont typeface="Arial"/>
              <a:buChar char="•"/>
              <a:tabLst>
                <a:tab pos="222885" algn="l"/>
                <a:tab pos="223520" algn="l"/>
              </a:tabLst>
            </a:pPr>
            <a:r>
              <a:rPr sz="1000" dirty="0">
                <a:latin typeface="Trebuchet MS"/>
                <a:cs typeface="Trebuchet MS"/>
              </a:rPr>
              <a:t>Also note that application and </a:t>
            </a:r>
            <a:r>
              <a:rPr sz="1000" spc="0" dirty="0">
                <a:latin typeface="Trebuchet MS"/>
                <a:cs typeface="Trebuchet MS"/>
              </a:rPr>
              <a:t>hw </a:t>
            </a:r>
            <a:r>
              <a:rPr sz="1000" dirty="0">
                <a:latin typeface="Trebuchet MS"/>
                <a:cs typeface="Trebuchet MS"/>
              </a:rPr>
              <a:t>throughputs are  different</a:t>
            </a:r>
            <a:endParaRPr sz="1000">
              <a:latin typeface="Trebuchet MS"/>
              <a:cs typeface="Trebuchet MS"/>
            </a:endParaRPr>
          </a:p>
          <a:p>
            <a:pPr marL="431165">
              <a:lnSpc>
                <a:spcPct val="100000"/>
              </a:lnSpc>
              <a:spcBef>
                <a:spcPts val="625"/>
              </a:spcBef>
              <a:tabLst>
                <a:tab pos="641985" algn="l"/>
              </a:tabLst>
            </a:pPr>
            <a:r>
              <a:rPr sz="900" spc="0" dirty="0">
                <a:latin typeface="Arial"/>
                <a:cs typeface="Arial"/>
              </a:rPr>
              <a:t>–	</a:t>
            </a:r>
            <a:r>
              <a:rPr sz="900" spc="0" dirty="0">
                <a:latin typeface="Trebuchet MS"/>
                <a:cs typeface="Trebuchet MS"/>
              </a:rPr>
              <a:t>More on </a:t>
            </a:r>
            <a:r>
              <a:rPr sz="900" dirty="0">
                <a:latin typeface="Trebuchet MS"/>
                <a:cs typeface="Trebuchet MS"/>
              </a:rPr>
              <a:t>this in </a:t>
            </a:r>
            <a:r>
              <a:rPr sz="900" spc="0" dirty="0">
                <a:latin typeface="Trebuchet MS"/>
                <a:cs typeface="Trebuchet MS"/>
              </a:rPr>
              <a:t>upcoming</a:t>
            </a:r>
            <a:r>
              <a:rPr sz="900" spc="15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webinar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27245" y="2285113"/>
            <a:ext cx="2429510" cy="67183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40" dirty="0">
                <a:solidFill>
                  <a:srgbClr val="004730"/>
                </a:solidFill>
                <a:latin typeface="Trebuchet MS"/>
                <a:cs typeface="Trebuchet MS"/>
              </a:rPr>
              <a:t>Time</a:t>
            </a:r>
            <a:r>
              <a:rPr sz="1800" spc="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25" dirty="0">
                <a:solidFill>
                  <a:srgbClr val="004730"/>
                </a:solidFill>
                <a:latin typeface="Trebuchet MS"/>
                <a:cs typeface="Trebuchet MS"/>
              </a:rPr>
              <a:t>(ms):</a:t>
            </a:r>
            <a:endParaRPr sz="1800">
              <a:latin typeface="Trebuchet MS"/>
              <a:cs typeface="Trebuchet MS"/>
            </a:endParaRPr>
          </a:p>
          <a:p>
            <a:pPr marL="431800">
              <a:lnSpc>
                <a:spcPct val="100000"/>
              </a:lnSpc>
              <a:spcBef>
                <a:spcPts val="439"/>
              </a:spcBef>
              <a:tabLst>
                <a:tab pos="693420" algn="l"/>
              </a:tabLst>
            </a:pPr>
            <a:r>
              <a:rPr sz="1650" dirty="0">
                <a:latin typeface="Arial"/>
                <a:cs typeface="Arial"/>
              </a:rPr>
              <a:t>–	</a:t>
            </a:r>
            <a:r>
              <a:rPr sz="1650" spc="-5" dirty="0">
                <a:latin typeface="Trebuchet MS"/>
                <a:cs typeface="Trebuchet MS"/>
              </a:rPr>
              <a:t>Full-kernel:</a:t>
            </a:r>
            <a:r>
              <a:rPr sz="1650" spc="305" dirty="0">
                <a:latin typeface="Trebuchet MS"/>
                <a:cs typeface="Trebuchet MS"/>
              </a:rPr>
              <a:t> </a:t>
            </a:r>
            <a:r>
              <a:rPr sz="1650" spc="-5" dirty="0">
                <a:solidFill>
                  <a:srgbClr val="006FC0"/>
                </a:solidFill>
                <a:latin typeface="Trebuchet MS"/>
                <a:cs typeface="Trebuchet MS"/>
              </a:rPr>
              <a:t>25.82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46351" y="2932580"/>
            <a:ext cx="1294130" cy="63500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274320" indent="-261620">
              <a:lnSpc>
                <a:spcPct val="100000"/>
              </a:lnSpc>
              <a:spcBef>
                <a:spcPts val="515"/>
              </a:spcBef>
              <a:buFont typeface="Arial"/>
              <a:buChar char="–"/>
              <a:tabLst>
                <a:tab pos="274320" algn="l"/>
                <a:tab pos="274955" algn="l"/>
              </a:tabLst>
            </a:pPr>
            <a:r>
              <a:rPr sz="1650" dirty="0">
                <a:latin typeface="Trebuchet MS"/>
                <a:cs typeface="Trebuchet MS"/>
              </a:rPr>
              <a:t>Mem-only:</a:t>
            </a:r>
            <a:endParaRPr sz="1650">
              <a:latin typeface="Trebuchet MS"/>
              <a:cs typeface="Trebuchet MS"/>
            </a:endParaRPr>
          </a:p>
          <a:p>
            <a:pPr marL="274320" indent="-261620">
              <a:lnSpc>
                <a:spcPct val="100000"/>
              </a:lnSpc>
              <a:spcBef>
                <a:spcPts val="420"/>
              </a:spcBef>
              <a:buFont typeface="Arial"/>
              <a:buChar char="–"/>
              <a:tabLst>
                <a:tab pos="274320" algn="l"/>
                <a:tab pos="274955" algn="l"/>
              </a:tabLst>
            </a:pPr>
            <a:r>
              <a:rPr sz="1650" spc="-5" dirty="0">
                <a:latin typeface="Trebuchet MS"/>
                <a:cs typeface="Trebuchet MS"/>
              </a:rPr>
              <a:t>Math-only: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13962" y="2932580"/>
            <a:ext cx="542925" cy="63500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650" spc="-10" dirty="0">
                <a:solidFill>
                  <a:srgbClr val="006FC0"/>
                </a:solidFill>
                <a:latin typeface="Trebuchet MS"/>
                <a:cs typeface="Trebuchet MS"/>
              </a:rPr>
              <a:t>23</a:t>
            </a:r>
            <a:r>
              <a:rPr sz="1650" dirty="0">
                <a:solidFill>
                  <a:srgbClr val="006FC0"/>
                </a:solidFill>
                <a:latin typeface="Trebuchet MS"/>
                <a:cs typeface="Trebuchet MS"/>
              </a:rPr>
              <a:t>.</a:t>
            </a:r>
            <a:r>
              <a:rPr sz="1650" spc="-10" dirty="0">
                <a:solidFill>
                  <a:srgbClr val="006FC0"/>
                </a:solidFill>
                <a:latin typeface="Trebuchet MS"/>
                <a:cs typeface="Trebuchet MS"/>
              </a:rPr>
              <a:t>5</a:t>
            </a:r>
            <a:r>
              <a:rPr sz="1650" dirty="0">
                <a:solidFill>
                  <a:srgbClr val="006FC0"/>
                </a:solidFill>
                <a:latin typeface="Trebuchet MS"/>
                <a:cs typeface="Trebuchet MS"/>
              </a:rPr>
              <a:t>3</a:t>
            </a:r>
            <a:endParaRPr sz="16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650" spc="-10" dirty="0">
                <a:solidFill>
                  <a:srgbClr val="006FC0"/>
                </a:solidFill>
                <a:latin typeface="Trebuchet MS"/>
                <a:cs typeface="Trebuchet MS"/>
              </a:rPr>
              <a:t>12</a:t>
            </a:r>
            <a:r>
              <a:rPr sz="1650" dirty="0">
                <a:solidFill>
                  <a:srgbClr val="006FC0"/>
                </a:solidFill>
                <a:latin typeface="Trebuchet MS"/>
                <a:cs typeface="Trebuchet MS"/>
              </a:rPr>
              <a:t>.</a:t>
            </a:r>
            <a:r>
              <a:rPr sz="1650" spc="-10" dirty="0">
                <a:solidFill>
                  <a:srgbClr val="006FC0"/>
                </a:solidFill>
                <a:latin typeface="Trebuchet MS"/>
                <a:cs typeface="Trebuchet MS"/>
              </a:rPr>
              <a:t>5</a:t>
            </a:r>
            <a:r>
              <a:rPr sz="1650" dirty="0">
                <a:solidFill>
                  <a:srgbClr val="006FC0"/>
                </a:solidFill>
                <a:latin typeface="Trebuchet MS"/>
                <a:cs typeface="Trebuchet MS"/>
              </a:rPr>
              <a:t>2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27245" y="3530220"/>
            <a:ext cx="2945765" cy="67183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Instructions</a:t>
            </a:r>
            <a:r>
              <a:rPr sz="1800" spc="-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issued:</a:t>
            </a:r>
            <a:endParaRPr sz="1800">
              <a:latin typeface="Trebuchet MS"/>
              <a:cs typeface="Trebuchet MS"/>
            </a:endParaRPr>
          </a:p>
          <a:p>
            <a:pPr marL="431800">
              <a:lnSpc>
                <a:spcPct val="100000"/>
              </a:lnSpc>
              <a:spcBef>
                <a:spcPts val="439"/>
              </a:spcBef>
              <a:tabLst>
                <a:tab pos="693420" algn="l"/>
              </a:tabLst>
            </a:pPr>
            <a:r>
              <a:rPr sz="1650" dirty="0">
                <a:latin typeface="Arial"/>
                <a:cs typeface="Arial"/>
              </a:rPr>
              <a:t>–	</a:t>
            </a:r>
            <a:r>
              <a:rPr sz="1650" spc="-5" dirty="0">
                <a:latin typeface="Trebuchet MS"/>
                <a:cs typeface="Trebuchet MS"/>
              </a:rPr>
              <a:t>Full-kernel:</a:t>
            </a:r>
            <a:r>
              <a:rPr sz="1650" spc="310" dirty="0">
                <a:latin typeface="Trebuchet MS"/>
                <a:cs typeface="Trebuchet MS"/>
              </a:rPr>
              <a:t> </a:t>
            </a:r>
            <a:r>
              <a:rPr sz="1650" spc="-5" dirty="0">
                <a:solidFill>
                  <a:srgbClr val="006FC0"/>
                </a:solidFill>
                <a:latin typeface="Trebuchet MS"/>
                <a:cs typeface="Trebuchet MS"/>
              </a:rPr>
              <a:t>20,388,591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46351" y="4176164"/>
            <a:ext cx="1294130" cy="63817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274320" indent="-261620">
              <a:lnSpc>
                <a:spcPct val="100000"/>
              </a:lnSpc>
              <a:spcBef>
                <a:spcPts val="530"/>
              </a:spcBef>
              <a:buFont typeface="Arial"/>
              <a:buChar char="–"/>
              <a:tabLst>
                <a:tab pos="274320" algn="l"/>
                <a:tab pos="274955" algn="l"/>
              </a:tabLst>
            </a:pPr>
            <a:r>
              <a:rPr sz="1650" dirty="0">
                <a:latin typeface="Trebuchet MS"/>
                <a:cs typeface="Trebuchet MS"/>
              </a:rPr>
              <a:t>Mem-only:</a:t>
            </a:r>
            <a:endParaRPr sz="1650">
              <a:latin typeface="Trebuchet MS"/>
              <a:cs typeface="Trebuchet MS"/>
            </a:endParaRPr>
          </a:p>
          <a:p>
            <a:pPr marL="274320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274320" algn="l"/>
                <a:tab pos="274955" algn="l"/>
              </a:tabLst>
            </a:pPr>
            <a:r>
              <a:rPr sz="1650" spc="-5" dirty="0">
                <a:latin typeface="Trebuchet MS"/>
                <a:cs typeface="Trebuchet MS"/>
              </a:rPr>
              <a:t>Math-only: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13962" y="4176164"/>
            <a:ext cx="1058545" cy="63817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650" spc="-5" dirty="0">
                <a:solidFill>
                  <a:srgbClr val="006FC0"/>
                </a:solidFill>
                <a:latin typeface="Trebuchet MS"/>
                <a:cs typeface="Trebuchet MS"/>
              </a:rPr>
              <a:t>10,034,799</a:t>
            </a:r>
            <a:endParaRPr sz="16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650" spc="-5" dirty="0">
                <a:solidFill>
                  <a:srgbClr val="006FC0"/>
                </a:solidFill>
                <a:latin typeface="Trebuchet MS"/>
                <a:cs typeface="Trebuchet MS"/>
              </a:rPr>
              <a:t>14,683,776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27245" y="4776852"/>
            <a:ext cx="3054985" cy="67183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-10" dirty="0">
                <a:solidFill>
                  <a:srgbClr val="004730"/>
                </a:solidFill>
                <a:latin typeface="Trebuchet MS"/>
                <a:cs typeface="Trebuchet MS"/>
              </a:rPr>
              <a:t>Total </a:t>
            </a:r>
            <a:r>
              <a:rPr sz="1800" spc="75" dirty="0">
                <a:solidFill>
                  <a:srgbClr val="004730"/>
                </a:solidFill>
                <a:latin typeface="Trebuchet MS"/>
                <a:cs typeface="Trebuchet MS"/>
              </a:rPr>
              <a:t>DRAM</a:t>
            </a:r>
            <a:r>
              <a:rPr sz="1800" spc="-1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requests</a:t>
            </a:r>
            <a:endParaRPr sz="1800">
              <a:latin typeface="Trebuchet MS"/>
              <a:cs typeface="Trebuchet MS"/>
            </a:endParaRPr>
          </a:p>
          <a:p>
            <a:pPr marL="431800">
              <a:lnSpc>
                <a:spcPct val="100000"/>
              </a:lnSpc>
              <a:spcBef>
                <a:spcPts val="439"/>
              </a:spcBef>
              <a:tabLst>
                <a:tab pos="693420" algn="l"/>
              </a:tabLst>
            </a:pPr>
            <a:r>
              <a:rPr sz="1650" dirty="0">
                <a:latin typeface="Arial"/>
                <a:cs typeface="Arial"/>
              </a:rPr>
              <a:t>–	</a:t>
            </a:r>
            <a:r>
              <a:rPr sz="1650" spc="-5" dirty="0">
                <a:latin typeface="Trebuchet MS"/>
                <a:cs typeface="Trebuchet MS"/>
              </a:rPr>
              <a:t>Full-kernel:</a:t>
            </a:r>
            <a:r>
              <a:rPr sz="1650" spc="305" dirty="0">
                <a:latin typeface="Trebuchet MS"/>
                <a:cs typeface="Trebuchet MS"/>
              </a:rPr>
              <a:t> </a:t>
            </a:r>
            <a:r>
              <a:rPr sz="1650" spc="-5" dirty="0">
                <a:solidFill>
                  <a:srgbClr val="006FC0"/>
                </a:solidFill>
                <a:latin typeface="Trebuchet MS"/>
                <a:cs typeface="Trebuchet MS"/>
              </a:rPr>
              <a:t>101,328,372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46351" y="5422796"/>
            <a:ext cx="2635885" cy="63817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  <a:tabLst>
                <a:tab pos="274320" algn="l"/>
                <a:tab pos="1480185" algn="l"/>
              </a:tabLst>
            </a:pPr>
            <a:r>
              <a:rPr sz="1650" dirty="0">
                <a:latin typeface="Arial"/>
                <a:cs typeface="Arial"/>
              </a:rPr>
              <a:t>–	</a:t>
            </a:r>
            <a:r>
              <a:rPr sz="1650" dirty="0">
                <a:latin typeface="Trebuchet MS"/>
                <a:cs typeface="Trebuchet MS"/>
              </a:rPr>
              <a:t>Mem-only:	</a:t>
            </a:r>
            <a:r>
              <a:rPr sz="1650" spc="-5" dirty="0">
                <a:solidFill>
                  <a:srgbClr val="006FC0"/>
                </a:solidFill>
                <a:latin typeface="Trebuchet MS"/>
                <a:cs typeface="Trebuchet MS"/>
              </a:rPr>
              <a:t>101,328,372</a:t>
            </a:r>
            <a:endParaRPr sz="16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  <a:tabLst>
                <a:tab pos="274320" algn="l"/>
              </a:tabLst>
            </a:pPr>
            <a:r>
              <a:rPr sz="1650" dirty="0">
                <a:latin typeface="Arial"/>
                <a:cs typeface="Arial"/>
              </a:rPr>
              <a:t>–	</a:t>
            </a:r>
            <a:r>
              <a:rPr sz="1650" spc="-5" dirty="0">
                <a:latin typeface="Trebuchet MS"/>
                <a:cs typeface="Trebuchet MS"/>
              </a:rPr>
              <a:t>Math-only: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40454" y="5984237"/>
            <a:ext cx="13589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dirty="0">
                <a:solidFill>
                  <a:srgbClr val="006FC0"/>
                </a:solidFill>
                <a:latin typeface="Trebuchet MS"/>
                <a:cs typeface="Trebuchet MS"/>
              </a:rPr>
              <a:t>0</a:t>
            </a:r>
            <a:endParaRPr sz="16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635232" y="6383797"/>
            <a:ext cx="12890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sz="1100" dirty="0">
                <a:solidFill>
                  <a:srgbClr val="898989"/>
                </a:solidFill>
                <a:latin typeface="Arial"/>
                <a:cs typeface="Arial"/>
              </a:rPr>
              <a:t>2</a:t>
            </a:fld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56435"/>
            <a:ext cx="6795134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60" dirty="0"/>
              <a:t>Performance Optimization</a:t>
            </a:r>
            <a:r>
              <a:rPr sz="3300" spc="-50" dirty="0"/>
              <a:t> </a:t>
            </a:r>
            <a:r>
              <a:rPr sz="3300" spc="80" dirty="0"/>
              <a:t>Process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1127245" y="2285113"/>
            <a:ext cx="7374890" cy="374332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65" dirty="0">
                <a:solidFill>
                  <a:srgbClr val="004730"/>
                </a:solidFill>
                <a:latin typeface="Trebuchet MS"/>
                <a:cs typeface="Trebuchet MS"/>
              </a:rPr>
              <a:t>Use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appropriate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performance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metric for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each</a:t>
            </a:r>
            <a:r>
              <a:rPr sz="1800" spc="-3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65" dirty="0">
                <a:solidFill>
                  <a:srgbClr val="004730"/>
                </a:solidFill>
                <a:latin typeface="Trebuchet MS"/>
                <a:cs typeface="Trebuchet MS"/>
              </a:rPr>
              <a:t>kernel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9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For </a:t>
            </a:r>
            <a:r>
              <a:rPr sz="1650" dirty="0">
                <a:latin typeface="Trebuchet MS"/>
                <a:cs typeface="Trebuchet MS"/>
              </a:rPr>
              <a:t>example, </a:t>
            </a:r>
            <a:r>
              <a:rPr sz="1650" spc="-5" dirty="0">
                <a:latin typeface="Trebuchet MS"/>
                <a:cs typeface="Trebuchet MS"/>
              </a:rPr>
              <a:t>Gflops/s don’t </a:t>
            </a:r>
            <a:r>
              <a:rPr sz="1650" dirty="0">
                <a:latin typeface="Trebuchet MS"/>
                <a:cs typeface="Trebuchet MS"/>
              </a:rPr>
              <a:t>make </a:t>
            </a:r>
            <a:r>
              <a:rPr sz="1650" spc="-5" dirty="0">
                <a:latin typeface="Trebuchet MS"/>
                <a:cs typeface="Trebuchet MS"/>
              </a:rPr>
              <a:t>sense </a:t>
            </a:r>
            <a:r>
              <a:rPr sz="1650" dirty="0">
                <a:latin typeface="Trebuchet MS"/>
                <a:cs typeface="Trebuchet MS"/>
              </a:rPr>
              <a:t>for a </a:t>
            </a:r>
            <a:r>
              <a:rPr sz="1650" spc="-5" dirty="0">
                <a:latin typeface="Trebuchet MS"/>
                <a:cs typeface="Trebuchet MS"/>
              </a:rPr>
              <a:t>bandwidth-bound</a:t>
            </a:r>
            <a:r>
              <a:rPr sz="1650" spc="-3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kernel</a:t>
            </a:r>
            <a:endParaRPr sz="16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Determine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what </a:t>
            </a:r>
            <a:r>
              <a:rPr sz="1800" spc="30" dirty="0">
                <a:solidFill>
                  <a:srgbClr val="004730"/>
                </a:solidFill>
                <a:latin typeface="Trebuchet MS"/>
                <a:cs typeface="Trebuchet MS"/>
              </a:rPr>
              <a:t>limits </a:t>
            </a:r>
            <a:r>
              <a:rPr sz="1800" spc="65" dirty="0">
                <a:solidFill>
                  <a:srgbClr val="004730"/>
                </a:solidFill>
                <a:latin typeface="Trebuchet MS"/>
                <a:cs typeface="Trebuchet MS"/>
              </a:rPr>
              <a:t>kernel</a:t>
            </a:r>
            <a:r>
              <a:rPr sz="1800" spc="-19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performance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4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Memory</a:t>
            </a:r>
            <a:r>
              <a:rPr sz="1650" spc="-4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throughput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Instruction</a:t>
            </a:r>
            <a:r>
              <a:rPr sz="1650" spc="-3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throughput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2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Latency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4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Combination of </a:t>
            </a:r>
            <a:r>
              <a:rPr sz="1650" spc="-5" dirty="0">
                <a:latin typeface="Trebuchet MS"/>
                <a:cs typeface="Trebuchet MS"/>
              </a:rPr>
              <a:t>the</a:t>
            </a:r>
            <a:r>
              <a:rPr sz="1650" spc="-7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above</a:t>
            </a:r>
            <a:endParaRPr sz="16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14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65" dirty="0">
                <a:solidFill>
                  <a:srgbClr val="004730"/>
                </a:solidFill>
                <a:latin typeface="Trebuchet MS"/>
                <a:cs typeface="Trebuchet MS"/>
              </a:rPr>
              <a:t>Address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the </a:t>
            </a:r>
            <a:r>
              <a:rPr sz="1800" spc="40" dirty="0">
                <a:solidFill>
                  <a:srgbClr val="004730"/>
                </a:solidFill>
                <a:latin typeface="Trebuchet MS"/>
                <a:cs typeface="Trebuchet MS"/>
              </a:rPr>
              <a:t>limiters </a:t>
            </a: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in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the </a:t>
            </a:r>
            <a:r>
              <a:rPr sz="1800" spc="65" dirty="0">
                <a:solidFill>
                  <a:srgbClr val="004730"/>
                </a:solidFill>
                <a:latin typeface="Trebuchet MS"/>
                <a:cs typeface="Trebuchet MS"/>
              </a:rPr>
              <a:t>order</a:t>
            </a:r>
            <a:r>
              <a:rPr sz="1800" spc="-38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35" dirty="0">
                <a:solidFill>
                  <a:srgbClr val="004730"/>
                </a:solidFill>
                <a:latin typeface="Trebuchet MS"/>
                <a:cs typeface="Trebuchet MS"/>
              </a:rPr>
              <a:t>of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importance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4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Determine </a:t>
            </a:r>
            <a:r>
              <a:rPr sz="1650" spc="-5" dirty="0">
                <a:latin typeface="Trebuchet MS"/>
                <a:cs typeface="Trebuchet MS"/>
              </a:rPr>
              <a:t>how </a:t>
            </a:r>
            <a:r>
              <a:rPr sz="1650" dirty="0">
                <a:latin typeface="Trebuchet MS"/>
                <a:cs typeface="Trebuchet MS"/>
              </a:rPr>
              <a:t>close to </a:t>
            </a:r>
            <a:r>
              <a:rPr sz="1650" spc="-5" dirty="0">
                <a:latin typeface="Trebuchet MS"/>
                <a:cs typeface="Trebuchet MS"/>
              </a:rPr>
              <a:t>the </a:t>
            </a:r>
            <a:r>
              <a:rPr sz="1650" dirty="0">
                <a:latin typeface="Trebuchet MS"/>
                <a:cs typeface="Trebuchet MS"/>
              </a:rPr>
              <a:t>HW limits </a:t>
            </a:r>
            <a:r>
              <a:rPr sz="1650" spc="-5" dirty="0">
                <a:latin typeface="Trebuchet MS"/>
                <a:cs typeface="Trebuchet MS"/>
              </a:rPr>
              <a:t>the resource </a:t>
            </a:r>
            <a:r>
              <a:rPr sz="1650" dirty="0">
                <a:latin typeface="Trebuchet MS"/>
                <a:cs typeface="Trebuchet MS"/>
              </a:rPr>
              <a:t>is </a:t>
            </a:r>
            <a:r>
              <a:rPr sz="1650" spc="-5" dirty="0">
                <a:latin typeface="Trebuchet MS"/>
                <a:cs typeface="Trebuchet MS"/>
              </a:rPr>
              <a:t>being</a:t>
            </a:r>
            <a:r>
              <a:rPr sz="1650" spc="-14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used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4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Analyze </a:t>
            </a:r>
            <a:r>
              <a:rPr sz="1650" dirty="0">
                <a:latin typeface="Trebuchet MS"/>
                <a:cs typeface="Trebuchet MS"/>
              </a:rPr>
              <a:t>for possible</a:t>
            </a:r>
            <a:r>
              <a:rPr sz="1650" spc="-75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inefficiencies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Apply</a:t>
            </a:r>
            <a:r>
              <a:rPr sz="1650" spc="-4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optimizations</a:t>
            </a:r>
            <a:endParaRPr sz="16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Often these will just </a:t>
            </a:r>
            <a:r>
              <a:rPr sz="1350" spc="0" dirty="0">
                <a:latin typeface="Trebuchet MS"/>
                <a:cs typeface="Trebuchet MS"/>
              </a:rPr>
              <a:t>fall </a:t>
            </a:r>
            <a:r>
              <a:rPr sz="1350" spc="5" dirty="0">
                <a:latin typeface="Trebuchet MS"/>
                <a:cs typeface="Trebuchet MS"/>
              </a:rPr>
              <a:t>out </a:t>
            </a:r>
            <a:r>
              <a:rPr sz="1350" spc="10" dirty="0">
                <a:latin typeface="Trebuchet MS"/>
                <a:cs typeface="Trebuchet MS"/>
              </a:rPr>
              <a:t>from how </a:t>
            </a:r>
            <a:r>
              <a:rPr sz="1350" spc="15" dirty="0">
                <a:latin typeface="Trebuchet MS"/>
                <a:cs typeface="Trebuchet MS"/>
              </a:rPr>
              <a:t>HW</a:t>
            </a:r>
            <a:r>
              <a:rPr sz="1350" spc="-19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operates</a:t>
            </a:r>
            <a:endParaRPr sz="13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1734820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S</a:t>
            </a:r>
            <a:r>
              <a:rPr spc="145" dirty="0"/>
              <a:t>u</a:t>
            </a:r>
            <a:r>
              <a:rPr spc="95" dirty="0"/>
              <a:t>mm</a:t>
            </a:r>
            <a:r>
              <a:rPr spc="30" dirty="0"/>
              <a:t>a</a:t>
            </a:r>
            <a:r>
              <a:rPr spc="120" dirty="0"/>
              <a:t>r</a:t>
            </a:r>
            <a:r>
              <a:rPr spc="130" dirty="0"/>
              <a:t>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7245" y="2285113"/>
            <a:ext cx="7378700" cy="379730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65" dirty="0">
                <a:solidFill>
                  <a:srgbClr val="004730"/>
                </a:solidFill>
                <a:latin typeface="Trebuchet MS"/>
                <a:cs typeface="Trebuchet MS"/>
              </a:rPr>
              <a:t>Rough </a:t>
            </a:r>
            <a:r>
              <a:rPr sz="1800" spc="40" dirty="0">
                <a:solidFill>
                  <a:srgbClr val="004730"/>
                </a:solidFill>
                <a:latin typeface="Trebuchet MS"/>
                <a:cs typeface="Trebuchet MS"/>
              </a:rPr>
              <a:t>algorithmic</a:t>
            </a:r>
            <a:r>
              <a:rPr sz="1800" spc="-8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40" dirty="0">
                <a:solidFill>
                  <a:srgbClr val="004730"/>
                </a:solidFill>
                <a:latin typeface="Trebuchet MS"/>
                <a:cs typeface="Trebuchet MS"/>
              </a:rPr>
              <a:t>analysis: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9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How many bytes </a:t>
            </a:r>
            <a:r>
              <a:rPr sz="1650" spc="-5" dirty="0">
                <a:latin typeface="Trebuchet MS"/>
                <a:cs typeface="Trebuchet MS"/>
              </a:rPr>
              <a:t>needed, how </a:t>
            </a:r>
            <a:r>
              <a:rPr sz="1650" dirty="0">
                <a:latin typeface="Trebuchet MS"/>
                <a:cs typeface="Trebuchet MS"/>
              </a:rPr>
              <a:t>many</a:t>
            </a:r>
            <a:r>
              <a:rPr sz="1650" spc="-8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instructions</a:t>
            </a:r>
            <a:endParaRPr sz="16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Profiler</a:t>
            </a:r>
            <a:r>
              <a:rPr sz="1800" spc="-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40" dirty="0">
                <a:solidFill>
                  <a:srgbClr val="004730"/>
                </a:solidFill>
                <a:latin typeface="Trebuchet MS"/>
                <a:cs typeface="Trebuchet MS"/>
              </a:rPr>
              <a:t>analysis: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4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Instruction count, </a:t>
            </a:r>
            <a:r>
              <a:rPr sz="1650" dirty="0">
                <a:latin typeface="Trebuchet MS"/>
                <a:cs typeface="Trebuchet MS"/>
              </a:rPr>
              <a:t>memory access</a:t>
            </a:r>
            <a:r>
              <a:rPr sz="1650" spc="-9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count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Check how </a:t>
            </a:r>
            <a:r>
              <a:rPr sz="1650" dirty="0">
                <a:latin typeface="Trebuchet MS"/>
                <a:cs typeface="Trebuchet MS"/>
              </a:rPr>
              <a:t>close </a:t>
            </a:r>
            <a:r>
              <a:rPr sz="1650" spc="-5" dirty="0">
                <a:latin typeface="Trebuchet MS"/>
                <a:cs typeface="Trebuchet MS"/>
              </a:rPr>
              <a:t>instruction and </a:t>
            </a:r>
            <a:r>
              <a:rPr sz="1650" dirty="0">
                <a:latin typeface="Trebuchet MS"/>
                <a:cs typeface="Trebuchet MS"/>
              </a:rPr>
              <a:t>memory </a:t>
            </a:r>
            <a:r>
              <a:rPr sz="1650" spc="-5" dirty="0">
                <a:latin typeface="Trebuchet MS"/>
                <a:cs typeface="Trebuchet MS"/>
              </a:rPr>
              <a:t>throughputs </a:t>
            </a:r>
            <a:r>
              <a:rPr sz="1650" dirty="0">
                <a:latin typeface="Trebuchet MS"/>
                <a:cs typeface="Trebuchet MS"/>
              </a:rPr>
              <a:t>are to </a:t>
            </a:r>
            <a:r>
              <a:rPr sz="1650" spc="-5" dirty="0">
                <a:latin typeface="Trebuchet MS"/>
                <a:cs typeface="Trebuchet MS"/>
              </a:rPr>
              <a:t>hw</a:t>
            </a:r>
            <a:r>
              <a:rPr sz="1650" spc="-5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theory</a:t>
            </a:r>
            <a:endParaRPr sz="16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15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Analysis with </a:t>
            </a:r>
            <a:r>
              <a:rPr sz="1800" spc="65" dirty="0">
                <a:solidFill>
                  <a:srgbClr val="004730"/>
                </a:solidFill>
                <a:latin typeface="Trebuchet MS"/>
                <a:cs typeface="Trebuchet MS"/>
              </a:rPr>
              <a:t>source</a:t>
            </a:r>
            <a:r>
              <a:rPr sz="1800" spc="-15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40" dirty="0">
                <a:solidFill>
                  <a:srgbClr val="004730"/>
                </a:solidFill>
                <a:latin typeface="Trebuchet MS"/>
                <a:cs typeface="Trebuchet MS"/>
              </a:rPr>
              <a:t>modification: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4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Full </a:t>
            </a:r>
            <a:r>
              <a:rPr sz="1650" dirty="0">
                <a:latin typeface="Trebuchet MS"/>
                <a:cs typeface="Trebuchet MS"/>
              </a:rPr>
              <a:t>version of </a:t>
            </a:r>
            <a:r>
              <a:rPr sz="1650" spc="-5" dirty="0">
                <a:latin typeface="Trebuchet MS"/>
                <a:cs typeface="Trebuchet MS"/>
              </a:rPr>
              <a:t>the</a:t>
            </a:r>
            <a:r>
              <a:rPr sz="1650" spc="-6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kernel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Memory-only version of </a:t>
            </a:r>
            <a:r>
              <a:rPr sz="1650" spc="-5" dirty="0">
                <a:latin typeface="Trebuchet MS"/>
                <a:cs typeface="Trebuchet MS"/>
              </a:rPr>
              <a:t>the</a:t>
            </a:r>
            <a:r>
              <a:rPr sz="1650" spc="-95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kernel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2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Math-only version of </a:t>
            </a:r>
            <a:r>
              <a:rPr sz="1650" spc="-5" dirty="0">
                <a:latin typeface="Trebuchet MS"/>
                <a:cs typeface="Trebuchet MS"/>
              </a:rPr>
              <a:t>the</a:t>
            </a:r>
            <a:r>
              <a:rPr sz="1650" spc="-95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kernel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4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Trebuchet MS"/>
                <a:cs typeface="Trebuchet MS"/>
              </a:rPr>
              <a:t>Examine </a:t>
            </a:r>
            <a:r>
              <a:rPr sz="1650" spc="-5" dirty="0">
                <a:latin typeface="Trebuchet MS"/>
                <a:cs typeface="Trebuchet MS"/>
              </a:rPr>
              <a:t>how these </a:t>
            </a:r>
            <a:r>
              <a:rPr sz="1650" dirty="0">
                <a:latin typeface="Trebuchet MS"/>
                <a:cs typeface="Trebuchet MS"/>
              </a:rPr>
              <a:t>times relate </a:t>
            </a:r>
            <a:r>
              <a:rPr sz="1650" spc="-5" dirty="0">
                <a:latin typeface="Trebuchet MS"/>
                <a:cs typeface="Trebuchet MS"/>
              </a:rPr>
              <a:t>and</a:t>
            </a:r>
            <a:r>
              <a:rPr sz="1650" spc="-8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overlap</a:t>
            </a:r>
            <a:endParaRPr sz="16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75" dirty="0">
                <a:solidFill>
                  <a:srgbClr val="004730"/>
                </a:solidFill>
                <a:latin typeface="Trebuchet MS"/>
                <a:cs typeface="Trebuchet MS"/>
              </a:rPr>
              <a:t>More </a:t>
            </a:r>
            <a:r>
              <a:rPr sz="1800" spc="35" dirty="0">
                <a:solidFill>
                  <a:srgbClr val="004730"/>
                </a:solidFill>
                <a:latin typeface="Trebuchet MS"/>
                <a:cs typeface="Trebuchet MS"/>
              </a:rPr>
              <a:t>details </a:t>
            </a:r>
            <a:r>
              <a:rPr sz="1800" spc="80" dirty="0">
                <a:solidFill>
                  <a:srgbClr val="004730"/>
                </a:solidFill>
                <a:latin typeface="Trebuchet MS"/>
                <a:cs typeface="Trebuchet MS"/>
              </a:rPr>
              <a:t>on </a:t>
            </a: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memory-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and</a:t>
            </a:r>
            <a:r>
              <a:rPr sz="1800" spc="-27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instruction-optimizations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4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Upcoming</a:t>
            </a:r>
            <a:r>
              <a:rPr sz="1650" spc="-4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webinars</a:t>
            </a:r>
            <a:endParaRPr sz="16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2888" y="4501454"/>
            <a:ext cx="7221325" cy="990442"/>
          </a:xfrm>
          <a:prstGeom prst="rect">
            <a:avLst/>
          </a:prstGeom>
        </p:spPr>
        <p:txBody>
          <a:bodyPr vert="horz" wrap="square" lIns="0" tIns="162983" rIns="0" bIns="0" rtlCol="0">
            <a:spAutoFit/>
          </a:bodyPr>
          <a:lstStyle/>
          <a:p>
            <a:pPr marL="11642">
              <a:spcBef>
                <a:spcPts val="1283"/>
              </a:spcBef>
            </a:pPr>
            <a:r>
              <a:rPr sz="3483" b="1" spc="-5" dirty="0">
                <a:solidFill>
                  <a:srgbClr val="B8FF3B"/>
                </a:solidFill>
                <a:latin typeface="Trebuchet MS"/>
                <a:cs typeface="Trebuchet MS"/>
              </a:rPr>
              <a:t>Local Memory </a:t>
            </a:r>
            <a:r>
              <a:rPr sz="3483" b="1" dirty="0">
                <a:solidFill>
                  <a:srgbClr val="B8FF3B"/>
                </a:solidFill>
                <a:latin typeface="Trebuchet MS"/>
                <a:cs typeface="Trebuchet MS"/>
              </a:rPr>
              <a:t>and Register</a:t>
            </a:r>
            <a:r>
              <a:rPr sz="3483" b="1" spc="-41" dirty="0">
                <a:solidFill>
                  <a:srgbClr val="B8FF3B"/>
                </a:solidFill>
                <a:latin typeface="Trebuchet MS"/>
                <a:cs typeface="Trebuchet MS"/>
              </a:rPr>
              <a:t> </a:t>
            </a:r>
            <a:r>
              <a:rPr sz="3483" b="1" spc="-5" dirty="0">
                <a:solidFill>
                  <a:srgbClr val="B8FF3B"/>
                </a:solidFill>
                <a:latin typeface="Trebuchet MS"/>
                <a:cs typeface="Trebuchet MS"/>
              </a:rPr>
              <a:t>Spilling</a:t>
            </a:r>
            <a:endParaRPr sz="3483">
              <a:latin typeface="Trebuchet MS"/>
              <a:cs typeface="Trebuchet MS"/>
            </a:endParaRPr>
          </a:p>
          <a:p>
            <a:pPr marL="11642">
              <a:spcBef>
                <a:spcPts val="495"/>
              </a:spcBef>
            </a:pPr>
            <a:r>
              <a:rPr sz="1467" spc="-14" dirty="0">
                <a:solidFill>
                  <a:srgbClr val="FFFFFF"/>
                </a:solidFill>
                <a:latin typeface="Trebuchet MS"/>
                <a:cs typeface="Trebuchet MS"/>
              </a:rPr>
              <a:t>Paulius </a:t>
            </a:r>
            <a:r>
              <a:rPr sz="1467" spc="-5" dirty="0">
                <a:solidFill>
                  <a:srgbClr val="FFFFFF"/>
                </a:solidFill>
                <a:latin typeface="Trebuchet MS"/>
                <a:cs typeface="Trebuchet MS"/>
              </a:rPr>
              <a:t>Micikevicius|</a:t>
            </a:r>
            <a:r>
              <a:rPr sz="1467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67" spc="-9" dirty="0">
                <a:solidFill>
                  <a:srgbClr val="FFFFFF"/>
                </a:solidFill>
                <a:latin typeface="Trebuchet MS"/>
                <a:cs typeface="Trebuchet MS"/>
              </a:rPr>
              <a:t>NVIDIA</a:t>
            </a:r>
            <a:endParaRPr sz="1467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3850691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22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8590" y="1473930"/>
            <a:ext cx="2580375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Local</a:t>
            </a:r>
            <a:r>
              <a:rPr sz="3117" spc="-69" dirty="0"/>
              <a:t> </a:t>
            </a:r>
            <a:r>
              <a:rPr sz="3117" spc="-5" dirty="0"/>
              <a:t>Memory</a:t>
            </a:r>
            <a:endParaRPr sz="3117"/>
          </a:p>
        </p:txBody>
      </p:sp>
      <p:sp>
        <p:nvSpPr>
          <p:cNvPr id="3" name="object 3"/>
          <p:cNvSpPr txBox="1"/>
          <p:nvPr/>
        </p:nvSpPr>
        <p:spPr>
          <a:xfrm>
            <a:off x="1128589" y="2329197"/>
            <a:ext cx="8197480" cy="3283026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223528" indent="-211886">
              <a:lnSpc>
                <a:spcPts val="2475"/>
              </a:lnSpc>
              <a:spcBef>
                <a:spcPts val="87"/>
              </a:spcBef>
              <a:buFont typeface="Arial"/>
              <a:buChar char="•"/>
              <a:tabLst>
                <a:tab pos="224110" algn="l"/>
              </a:tabLst>
            </a:pPr>
            <a:r>
              <a:rPr sz="2292" b="1" spc="-5" dirty="0">
                <a:solidFill>
                  <a:srgbClr val="004730"/>
                </a:solidFill>
                <a:latin typeface="Trebuchet MS"/>
                <a:cs typeface="Trebuchet MS"/>
              </a:rPr>
              <a:t>Name refers to memory where registers and other</a:t>
            </a:r>
            <a:r>
              <a:rPr sz="2292" b="1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292" b="1" spc="-5" dirty="0">
                <a:solidFill>
                  <a:srgbClr val="004730"/>
                </a:solidFill>
                <a:latin typeface="Trebuchet MS"/>
                <a:cs typeface="Trebuchet MS"/>
              </a:rPr>
              <a:t>thread-</a:t>
            </a:r>
            <a:endParaRPr sz="2292">
              <a:latin typeface="Trebuchet MS"/>
              <a:cs typeface="Trebuchet MS"/>
            </a:endParaRPr>
          </a:p>
          <a:p>
            <a:pPr marL="223528">
              <a:lnSpc>
                <a:spcPts val="2475"/>
              </a:lnSpc>
            </a:pPr>
            <a:r>
              <a:rPr sz="2292" b="1" spc="-5" dirty="0">
                <a:solidFill>
                  <a:srgbClr val="004730"/>
                </a:solidFill>
                <a:latin typeface="Trebuchet MS"/>
                <a:cs typeface="Trebuchet MS"/>
              </a:rPr>
              <a:t>data is</a:t>
            </a:r>
            <a:r>
              <a:rPr sz="2292" b="1" spc="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292" b="1" spc="-5" dirty="0">
                <a:solidFill>
                  <a:srgbClr val="004730"/>
                </a:solidFill>
                <a:latin typeface="Trebuchet MS"/>
                <a:cs typeface="Trebuchet MS"/>
              </a:rPr>
              <a:t>spilled</a:t>
            </a:r>
            <a:endParaRPr sz="2292">
              <a:latin typeface="Trebuchet MS"/>
              <a:cs typeface="Trebuchet MS"/>
            </a:endParaRPr>
          </a:p>
          <a:p>
            <a:pPr marL="693286" lvl="1" indent="-263111">
              <a:spcBef>
                <a:spcPts val="353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2017" spc="-9" dirty="0">
                <a:latin typeface="Trebuchet MS"/>
                <a:cs typeface="Trebuchet MS"/>
              </a:rPr>
              <a:t>Usually when </a:t>
            </a:r>
            <a:r>
              <a:rPr sz="2017" spc="-5" dirty="0">
                <a:latin typeface="Trebuchet MS"/>
                <a:cs typeface="Trebuchet MS"/>
              </a:rPr>
              <a:t>one runs out of SM</a:t>
            </a:r>
            <a:r>
              <a:rPr sz="2017" spc="23" dirty="0">
                <a:latin typeface="Trebuchet MS"/>
                <a:cs typeface="Trebuchet MS"/>
              </a:rPr>
              <a:t> </a:t>
            </a:r>
            <a:r>
              <a:rPr sz="2017" spc="-5" dirty="0">
                <a:latin typeface="Trebuchet MS"/>
                <a:cs typeface="Trebuchet MS"/>
              </a:rPr>
              <a:t>resources</a:t>
            </a:r>
            <a:endParaRPr sz="2017">
              <a:latin typeface="Trebuchet MS"/>
              <a:cs typeface="Trebuchet MS"/>
            </a:endParaRPr>
          </a:p>
          <a:p>
            <a:pPr marL="693286" lvl="1" indent="-263111">
              <a:spcBef>
                <a:spcPts val="344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2017" spc="-9" dirty="0">
                <a:latin typeface="Trebuchet MS"/>
                <a:cs typeface="Trebuchet MS"/>
              </a:rPr>
              <a:t>“Local” because </a:t>
            </a:r>
            <a:r>
              <a:rPr sz="2017" spc="-5" dirty="0">
                <a:latin typeface="Trebuchet MS"/>
                <a:cs typeface="Trebuchet MS"/>
              </a:rPr>
              <a:t>each thread </a:t>
            </a:r>
            <a:r>
              <a:rPr sz="2017" spc="-9" dirty="0">
                <a:latin typeface="Trebuchet MS"/>
                <a:cs typeface="Trebuchet MS"/>
              </a:rPr>
              <a:t>has </a:t>
            </a:r>
            <a:r>
              <a:rPr sz="2017" spc="-5" dirty="0">
                <a:latin typeface="Trebuchet MS"/>
                <a:cs typeface="Trebuchet MS"/>
              </a:rPr>
              <a:t>its own private</a:t>
            </a:r>
            <a:r>
              <a:rPr sz="2017" dirty="0">
                <a:latin typeface="Trebuchet MS"/>
                <a:cs typeface="Trebuchet MS"/>
              </a:rPr>
              <a:t> </a:t>
            </a:r>
            <a:r>
              <a:rPr sz="2017" spc="-9" dirty="0">
                <a:latin typeface="Trebuchet MS"/>
                <a:cs typeface="Trebuchet MS"/>
              </a:rPr>
              <a:t>area</a:t>
            </a:r>
            <a:endParaRPr sz="2017">
              <a:latin typeface="Trebuchet MS"/>
              <a:cs typeface="Trebuchet MS"/>
            </a:endParaRPr>
          </a:p>
          <a:p>
            <a:pPr marL="223528" indent="-211886">
              <a:spcBef>
                <a:spcPts val="1705"/>
              </a:spcBef>
              <a:buFont typeface="Arial"/>
              <a:buChar char="•"/>
              <a:tabLst>
                <a:tab pos="224110" algn="l"/>
              </a:tabLst>
            </a:pPr>
            <a:r>
              <a:rPr sz="2292" b="1" spc="-9" dirty="0">
                <a:solidFill>
                  <a:srgbClr val="004730"/>
                </a:solidFill>
                <a:latin typeface="Trebuchet MS"/>
                <a:cs typeface="Trebuchet MS"/>
              </a:rPr>
              <a:t>Details:</a:t>
            </a:r>
            <a:endParaRPr sz="2292">
              <a:latin typeface="Trebuchet MS"/>
              <a:cs typeface="Trebuchet MS"/>
            </a:endParaRPr>
          </a:p>
          <a:p>
            <a:pPr marL="693286" lvl="1" indent="-263111">
              <a:spcBef>
                <a:spcPts val="353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2017" spc="-9" dirty="0">
                <a:latin typeface="Trebuchet MS"/>
                <a:cs typeface="Trebuchet MS"/>
              </a:rPr>
              <a:t>Not </a:t>
            </a:r>
            <a:r>
              <a:rPr sz="2017" spc="-5" dirty="0">
                <a:latin typeface="Trebuchet MS"/>
                <a:cs typeface="Trebuchet MS"/>
              </a:rPr>
              <a:t>really a </a:t>
            </a:r>
            <a:r>
              <a:rPr sz="2017" spc="-9" dirty="0">
                <a:latin typeface="Trebuchet MS"/>
                <a:cs typeface="Trebuchet MS"/>
              </a:rPr>
              <a:t>“memory” </a:t>
            </a:r>
            <a:r>
              <a:rPr sz="2017" spc="-5" dirty="0">
                <a:latin typeface="Trebuchet MS"/>
                <a:cs typeface="Trebuchet MS"/>
              </a:rPr>
              <a:t>– bytes </a:t>
            </a:r>
            <a:r>
              <a:rPr sz="2017" spc="-9" dirty="0">
                <a:latin typeface="Trebuchet MS"/>
                <a:cs typeface="Trebuchet MS"/>
              </a:rPr>
              <a:t>are </a:t>
            </a:r>
            <a:r>
              <a:rPr sz="2017" spc="-5" dirty="0">
                <a:latin typeface="Trebuchet MS"/>
                <a:cs typeface="Trebuchet MS"/>
              </a:rPr>
              <a:t>stored in global</a:t>
            </a:r>
            <a:r>
              <a:rPr sz="2017" spc="69" dirty="0">
                <a:latin typeface="Trebuchet MS"/>
                <a:cs typeface="Trebuchet MS"/>
              </a:rPr>
              <a:t> </a:t>
            </a:r>
            <a:r>
              <a:rPr sz="2017" spc="-9" dirty="0">
                <a:latin typeface="Trebuchet MS"/>
                <a:cs typeface="Trebuchet MS"/>
              </a:rPr>
              <a:t>memory</a:t>
            </a:r>
            <a:endParaRPr sz="2017">
              <a:latin typeface="Trebuchet MS"/>
              <a:cs typeface="Trebuchet MS"/>
            </a:endParaRPr>
          </a:p>
          <a:p>
            <a:pPr marL="693286" lvl="1" indent="-263111">
              <a:spcBef>
                <a:spcPts val="344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2017" spc="-9" dirty="0">
                <a:latin typeface="Trebuchet MS"/>
                <a:cs typeface="Trebuchet MS"/>
              </a:rPr>
              <a:t>Differences </a:t>
            </a:r>
            <a:r>
              <a:rPr sz="2017" spc="-5" dirty="0">
                <a:latin typeface="Trebuchet MS"/>
                <a:cs typeface="Trebuchet MS"/>
              </a:rPr>
              <a:t>from global</a:t>
            </a:r>
            <a:r>
              <a:rPr sz="2017" spc="-14" dirty="0">
                <a:latin typeface="Trebuchet MS"/>
                <a:cs typeface="Trebuchet MS"/>
              </a:rPr>
              <a:t> </a:t>
            </a:r>
            <a:r>
              <a:rPr sz="2017" spc="-9" dirty="0">
                <a:latin typeface="Trebuchet MS"/>
                <a:cs typeface="Trebuchet MS"/>
              </a:rPr>
              <a:t>memory:</a:t>
            </a:r>
            <a:endParaRPr sz="2017">
              <a:latin typeface="Trebuchet MS"/>
              <a:cs typeface="Trebuchet MS"/>
            </a:endParaRPr>
          </a:p>
          <a:p>
            <a:pPr marL="1058848" lvl="2" indent="-209558">
              <a:spcBef>
                <a:spcPts val="417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742" spc="-9" dirty="0">
                <a:latin typeface="Trebuchet MS"/>
                <a:cs typeface="Trebuchet MS"/>
              </a:rPr>
              <a:t>Addressing </a:t>
            </a:r>
            <a:r>
              <a:rPr sz="1742" spc="-5" dirty="0">
                <a:latin typeface="Trebuchet MS"/>
                <a:cs typeface="Trebuchet MS"/>
              </a:rPr>
              <a:t>is resolved by </a:t>
            </a:r>
            <a:r>
              <a:rPr sz="1742" spc="-9" dirty="0">
                <a:latin typeface="Trebuchet MS"/>
                <a:cs typeface="Trebuchet MS"/>
              </a:rPr>
              <a:t>the</a:t>
            </a:r>
            <a:r>
              <a:rPr sz="1742" spc="92" dirty="0">
                <a:latin typeface="Trebuchet MS"/>
                <a:cs typeface="Trebuchet MS"/>
              </a:rPr>
              <a:t> </a:t>
            </a:r>
            <a:r>
              <a:rPr sz="1742" spc="-9" dirty="0">
                <a:latin typeface="Trebuchet MS"/>
                <a:cs typeface="Trebuchet MS"/>
              </a:rPr>
              <a:t>compiler</a:t>
            </a:r>
            <a:endParaRPr sz="1742">
              <a:latin typeface="Trebuchet MS"/>
              <a:cs typeface="Trebuchet MS"/>
            </a:endParaRPr>
          </a:p>
          <a:p>
            <a:pPr marL="1058848" lvl="2" indent="-209558">
              <a:spcBef>
                <a:spcPts val="408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742" spc="-5" dirty="0">
                <a:latin typeface="Trebuchet MS"/>
                <a:cs typeface="Trebuchet MS"/>
              </a:rPr>
              <a:t>Stores </a:t>
            </a:r>
            <a:r>
              <a:rPr sz="1742" spc="-9" dirty="0">
                <a:latin typeface="Trebuchet MS"/>
                <a:cs typeface="Trebuchet MS"/>
              </a:rPr>
              <a:t>are cached </a:t>
            </a:r>
            <a:r>
              <a:rPr sz="1742" spc="-5" dirty="0">
                <a:latin typeface="Trebuchet MS"/>
                <a:cs typeface="Trebuchet MS"/>
              </a:rPr>
              <a:t>in</a:t>
            </a:r>
            <a:r>
              <a:rPr sz="1742" spc="50" dirty="0">
                <a:latin typeface="Trebuchet MS"/>
                <a:cs typeface="Trebuchet MS"/>
              </a:rPr>
              <a:t> </a:t>
            </a:r>
            <a:r>
              <a:rPr sz="1742" spc="-9" dirty="0">
                <a:latin typeface="Trebuchet MS"/>
                <a:cs typeface="Trebuchet MS"/>
              </a:rPr>
              <a:t>L1</a:t>
            </a:r>
            <a:endParaRPr sz="1742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334661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23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8589" y="1473930"/>
            <a:ext cx="4331864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LMEM </a:t>
            </a:r>
            <a:r>
              <a:rPr sz="3117" spc="-9" dirty="0"/>
              <a:t>Access</a:t>
            </a:r>
            <a:r>
              <a:rPr sz="3117" spc="-220" dirty="0"/>
              <a:t> </a:t>
            </a:r>
            <a:r>
              <a:rPr sz="3117" spc="-14" dirty="0"/>
              <a:t>Operation</a:t>
            </a:r>
            <a:endParaRPr sz="3117"/>
          </a:p>
        </p:txBody>
      </p:sp>
      <p:sp>
        <p:nvSpPr>
          <p:cNvPr id="3" name="object 3"/>
          <p:cNvSpPr txBox="1"/>
          <p:nvPr/>
        </p:nvSpPr>
        <p:spPr>
          <a:xfrm>
            <a:off x="1128589" y="2284807"/>
            <a:ext cx="8428567" cy="3458233"/>
          </a:xfrm>
          <a:prstGeom prst="rect">
            <a:avLst/>
          </a:prstGeom>
        </p:spPr>
        <p:txBody>
          <a:bodyPr vert="horz" wrap="square" lIns="0" tIns="65193" rIns="0" bIns="0" rtlCol="0">
            <a:spAutoFit/>
          </a:bodyPr>
          <a:lstStyle/>
          <a:p>
            <a:pPr marL="223528" indent="-211886">
              <a:spcBef>
                <a:spcPts val="513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A store writes a line to</a:t>
            </a:r>
            <a:r>
              <a:rPr sz="2017" b="1" spc="-83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L1</a:t>
            </a:r>
            <a:endParaRPr sz="2017">
              <a:latin typeface="Trebuchet MS"/>
              <a:cs typeface="Trebuchet MS"/>
            </a:endParaRPr>
          </a:p>
          <a:p>
            <a:pPr marL="693286" lvl="1" indent="-263111">
              <a:spcBef>
                <a:spcPts val="394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spc="-5" dirty="0">
                <a:latin typeface="Trebuchet MS"/>
                <a:cs typeface="Trebuchet MS"/>
              </a:rPr>
              <a:t>If evicted, that </a:t>
            </a:r>
            <a:r>
              <a:rPr sz="1833" dirty="0">
                <a:latin typeface="Trebuchet MS"/>
                <a:cs typeface="Trebuchet MS"/>
              </a:rPr>
              <a:t>line </a:t>
            </a:r>
            <a:r>
              <a:rPr sz="1833" spc="-5" dirty="0">
                <a:latin typeface="Trebuchet MS"/>
                <a:cs typeface="Trebuchet MS"/>
              </a:rPr>
              <a:t>is </a:t>
            </a:r>
            <a:r>
              <a:rPr sz="1833" dirty="0">
                <a:latin typeface="Trebuchet MS"/>
                <a:cs typeface="Trebuchet MS"/>
              </a:rPr>
              <a:t>written </a:t>
            </a:r>
            <a:r>
              <a:rPr sz="1833" spc="-5" dirty="0">
                <a:latin typeface="Trebuchet MS"/>
                <a:cs typeface="Trebuchet MS"/>
              </a:rPr>
              <a:t>to</a:t>
            </a:r>
            <a:r>
              <a:rPr sz="1833" spc="-101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L2</a:t>
            </a:r>
            <a:endParaRPr sz="1833">
              <a:latin typeface="Trebuchet MS"/>
              <a:cs typeface="Trebuchet MS"/>
            </a:endParaRPr>
          </a:p>
          <a:p>
            <a:pPr marL="693286" lvl="1" indent="-263111">
              <a:spcBef>
                <a:spcPts val="385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dirty="0">
                <a:latin typeface="Trebuchet MS"/>
                <a:cs typeface="Trebuchet MS"/>
              </a:rPr>
              <a:t>The line </a:t>
            </a:r>
            <a:r>
              <a:rPr sz="1833" spc="-5" dirty="0">
                <a:latin typeface="Trebuchet MS"/>
                <a:cs typeface="Trebuchet MS"/>
              </a:rPr>
              <a:t>could also be evicted </a:t>
            </a:r>
            <a:r>
              <a:rPr sz="1833" dirty="0">
                <a:latin typeface="Trebuchet MS"/>
                <a:cs typeface="Trebuchet MS"/>
              </a:rPr>
              <a:t>from L2, </a:t>
            </a:r>
            <a:r>
              <a:rPr sz="1833" spc="-5" dirty="0">
                <a:latin typeface="Trebuchet MS"/>
                <a:cs typeface="Trebuchet MS"/>
              </a:rPr>
              <a:t>in which </a:t>
            </a:r>
            <a:r>
              <a:rPr sz="1833" dirty="0">
                <a:latin typeface="Trebuchet MS"/>
                <a:cs typeface="Trebuchet MS"/>
              </a:rPr>
              <a:t>case </a:t>
            </a:r>
            <a:r>
              <a:rPr sz="1833" spc="-32" dirty="0">
                <a:latin typeface="Trebuchet MS"/>
                <a:cs typeface="Trebuchet MS"/>
              </a:rPr>
              <a:t>it’s </a:t>
            </a:r>
            <a:r>
              <a:rPr sz="1833" spc="-5" dirty="0">
                <a:latin typeface="Trebuchet MS"/>
                <a:cs typeface="Trebuchet MS"/>
              </a:rPr>
              <a:t>written to</a:t>
            </a:r>
            <a:r>
              <a:rPr sz="1833" spc="-128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DRAM</a:t>
            </a:r>
            <a:endParaRPr sz="1833">
              <a:latin typeface="Trebuchet MS"/>
              <a:cs typeface="Trebuchet MS"/>
            </a:endParaRPr>
          </a:p>
          <a:p>
            <a:pPr marL="223528" indent="-211886">
              <a:spcBef>
                <a:spcPts val="1865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A load </a:t>
            </a:r>
            <a:r>
              <a:rPr sz="2017" b="1" spc="-9" dirty="0">
                <a:solidFill>
                  <a:srgbClr val="004730"/>
                </a:solidFill>
                <a:latin typeface="Trebuchet MS"/>
                <a:cs typeface="Trebuchet MS"/>
              </a:rPr>
              <a:t>requests the </a:t>
            </a: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line from</a:t>
            </a:r>
            <a:r>
              <a:rPr sz="2017" b="1" spc="-69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L1</a:t>
            </a:r>
            <a:endParaRPr sz="2017">
              <a:latin typeface="Trebuchet MS"/>
              <a:cs typeface="Trebuchet MS"/>
            </a:endParaRPr>
          </a:p>
          <a:p>
            <a:pPr marL="693286" lvl="1" indent="-263111">
              <a:spcBef>
                <a:spcPts val="394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spc="-5" dirty="0">
                <a:latin typeface="Trebuchet MS"/>
                <a:cs typeface="Trebuchet MS"/>
              </a:rPr>
              <a:t>If </a:t>
            </a:r>
            <a:r>
              <a:rPr sz="1833" dirty="0">
                <a:latin typeface="Trebuchet MS"/>
                <a:cs typeface="Trebuchet MS"/>
              </a:rPr>
              <a:t>a </a:t>
            </a:r>
            <a:r>
              <a:rPr sz="1833" spc="-5" dirty="0">
                <a:latin typeface="Trebuchet MS"/>
                <a:cs typeface="Trebuchet MS"/>
              </a:rPr>
              <a:t>hit, </a:t>
            </a:r>
            <a:r>
              <a:rPr sz="1833" dirty="0">
                <a:latin typeface="Trebuchet MS"/>
                <a:cs typeface="Trebuchet MS"/>
              </a:rPr>
              <a:t>operation </a:t>
            </a:r>
            <a:r>
              <a:rPr sz="1833" spc="-5" dirty="0">
                <a:latin typeface="Trebuchet MS"/>
                <a:cs typeface="Trebuchet MS"/>
              </a:rPr>
              <a:t>is</a:t>
            </a:r>
            <a:r>
              <a:rPr sz="1833" spc="-60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complete</a:t>
            </a:r>
            <a:endParaRPr sz="1833">
              <a:latin typeface="Trebuchet MS"/>
              <a:cs typeface="Trebuchet MS"/>
            </a:endParaRPr>
          </a:p>
          <a:p>
            <a:pPr marL="693286" lvl="1" indent="-263111">
              <a:spcBef>
                <a:spcPts val="385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spc="-5" dirty="0">
                <a:latin typeface="Trebuchet MS"/>
                <a:cs typeface="Trebuchet MS"/>
              </a:rPr>
              <a:t>If </a:t>
            </a:r>
            <a:r>
              <a:rPr sz="1833" dirty="0">
                <a:latin typeface="Trebuchet MS"/>
                <a:cs typeface="Trebuchet MS"/>
              </a:rPr>
              <a:t>a </a:t>
            </a:r>
            <a:r>
              <a:rPr sz="1833" spc="-5" dirty="0">
                <a:latin typeface="Trebuchet MS"/>
                <a:cs typeface="Trebuchet MS"/>
              </a:rPr>
              <a:t>miss, then </a:t>
            </a:r>
            <a:r>
              <a:rPr sz="1833" dirty="0">
                <a:latin typeface="Trebuchet MS"/>
                <a:cs typeface="Trebuchet MS"/>
              </a:rPr>
              <a:t>requests </a:t>
            </a:r>
            <a:r>
              <a:rPr sz="1833" spc="-5" dirty="0">
                <a:latin typeface="Trebuchet MS"/>
                <a:cs typeface="Trebuchet MS"/>
              </a:rPr>
              <a:t>the </a:t>
            </a:r>
            <a:r>
              <a:rPr sz="1833" dirty="0">
                <a:latin typeface="Trebuchet MS"/>
                <a:cs typeface="Trebuchet MS"/>
              </a:rPr>
              <a:t>line from</a:t>
            </a:r>
            <a:r>
              <a:rPr sz="1833" spc="-128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L2</a:t>
            </a:r>
            <a:endParaRPr sz="1833">
              <a:latin typeface="Trebuchet MS"/>
              <a:cs typeface="Trebuchet MS"/>
            </a:endParaRPr>
          </a:p>
          <a:p>
            <a:pPr marL="1058848" lvl="2" indent="-209558">
              <a:spcBef>
                <a:spcPts val="463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558" dirty="0">
                <a:latin typeface="Trebuchet MS"/>
                <a:cs typeface="Trebuchet MS"/>
              </a:rPr>
              <a:t>If a </a:t>
            </a:r>
            <a:r>
              <a:rPr sz="1558" spc="-9" dirty="0">
                <a:latin typeface="Trebuchet MS"/>
                <a:cs typeface="Trebuchet MS"/>
              </a:rPr>
              <a:t>miss, </a:t>
            </a:r>
            <a:r>
              <a:rPr sz="1558" spc="-5" dirty="0">
                <a:latin typeface="Trebuchet MS"/>
                <a:cs typeface="Trebuchet MS"/>
              </a:rPr>
              <a:t>then requests </a:t>
            </a:r>
            <a:r>
              <a:rPr sz="1558" dirty="0">
                <a:latin typeface="Trebuchet MS"/>
                <a:cs typeface="Trebuchet MS"/>
              </a:rPr>
              <a:t>the line </a:t>
            </a:r>
            <a:r>
              <a:rPr sz="1558" spc="-5" dirty="0">
                <a:latin typeface="Trebuchet MS"/>
                <a:cs typeface="Trebuchet MS"/>
              </a:rPr>
              <a:t>from</a:t>
            </a:r>
            <a:r>
              <a:rPr sz="1558" spc="-55" dirty="0">
                <a:latin typeface="Trebuchet MS"/>
                <a:cs typeface="Trebuchet MS"/>
              </a:rPr>
              <a:t> </a:t>
            </a:r>
            <a:r>
              <a:rPr sz="1558" dirty="0">
                <a:latin typeface="Trebuchet MS"/>
                <a:cs typeface="Trebuchet MS"/>
              </a:rPr>
              <a:t>DRAM</a:t>
            </a:r>
            <a:endParaRPr sz="1558">
              <a:latin typeface="Trebuchet MS"/>
              <a:cs typeface="Trebuchet MS"/>
            </a:endParaRPr>
          </a:p>
          <a:p>
            <a:pPr lvl="2">
              <a:spcBef>
                <a:spcPts val="9"/>
              </a:spcBef>
              <a:buFont typeface="Arial"/>
              <a:buChar char="•"/>
            </a:pPr>
            <a:endParaRPr sz="1604">
              <a:latin typeface="Times New Roman"/>
              <a:cs typeface="Times New Roman"/>
            </a:endParaRPr>
          </a:p>
          <a:p>
            <a:pPr marL="223528" indent="-211886"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A store </a:t>
            </a:r>
            <a:r>
              <a:rPr sz="2017" b="1" spc="-9" dirty="0">
                <a:solidFill>
                  <a:srgbClr val="004730"/>
                </a:solidFill>
                <a:latin typeface="Trebuchet MS"/>
                <a:cs typeface="Trebuchet MS"/>
              </a:rPr>
              <a:t>always </a:t>
            </a: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happens before a</a:t>
            </a:r>
            <a:r>
              <a:rPr sz="2017" b="1" spc="-41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load</a:t>
            </a:r>
            <a:endParaRPr sz="2017">
              <a:latin typeface="Trebuchet MS"/>
              <a:cs typeface="Trebuchet MS"/>
            </a:endParaRPr>
          </a:p>
          <a:p>
            <a:pPr marL="693286" lvl="1" indent="-263111">
              <a:spcBef>
                <a:spcPts val="390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dirty="0">
                <a:latin typeface="Trebuchet MS"/>
                <a:cs typeface="Trebuchet MS"/>
              </a:rPr>
              <a:t>Only </a:t>
            </a:r>
            <a:r>
              <a:rPr sz="1833" spc="-5" dirty="0">
                <a:latin typeface="Trebuchet MS"/>
                <a:cs typeface="Trebuchet MS"/>
              </a:rPr>
              <a:t>GPU threads </a:t>
            </a:r>
            <a:r>
              <a:rPr sz="1833" dirty="0">
                <a:latin typeface="Trebuchet MS"/>
                <a:cs typeface="Trebuchet MS"/>
              </a:rPr>
              <a:t>can </a:t>
            </a:r>
            <a:r>
              <a:rPr sz="1833" spc="-5" dirty="0">
                <a:latin typeface="Trebuchet MS"/>
                <a:cs typeface="Trebuchet MS"/>
              </a:rPr>
              <a:t>access LMEM</a:t>
            </a:r>
            <a:r>
              <a:rPr sz="1833" spc="-105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addresses</a:t>
            </a:r>
            <a:endParaRPr sz="1833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6569397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8589" y="1473930"/>
            <a:ext cx="4594966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32" dirty="0"/>
              <a:t>Fermi </a:t>
            </a:r>
            <a:r>
              <a:rPr sz="3117" spc="-9" dirty="0"/>
              <a:t>Memory</a:t>
            </a:r>
            <a:r>
              <a:rPr sz="3117" spc="-23" dirty="0"/>
              <a:t> </a:t>
            </a:r>
            <a:r>
              <a:rPr sz="3117" spc="-14" dirty="0"/>
              <a:t>Hierarchy</a:t>
            </a:r>
            <a:endParaRPr sz="3117"/>
          </a:p>
        </p:txBody>
      </p:sp>
      <p:sp>
        <p:nvSpPr>
          <p:cNvPr id="3" name="object 3"/>
          <p:cNvSpPr txBox="1"/>
          <p:nvPr/>
        </p:nvSpPr>
        <p:spPr>
          <a:xfrm>
            <a:off x="1090207" y="5294085"/>
            <a:ext cx="8147420" cy="333852"/>
          </a:xfrm>
          <a:prstGeom prst="rect">
            <a:avLst/>
          </a:prstGeom>
          <a:solidFill>
            <a:srgbClr val="DCEBC3"/>
          </a:solidFill>
          <a:ln w="25400">
            <a:solidFill>
              <a:srgbClr val="003120"/>
            </a:solidFill>
          </a:ln>
        </p:spPr>
        <p:txBody>
          <a:bodyPr vert="horz" wrap="square" lIns="0" tIns="79163" rIns="0" bIns="0" rtlCol="0">
            <a:spAutoFit/>
          </a:bodyPr>
          <a:lstStyle/>
          <a:p>
            <a:pPr algn="ctr">
              <a:spcBef>
                <a:spcPts val="623"/>
              </a:spcBef>
            </a:pPr>
            <a:r>
              <a:rPr sz="1650" b="1" dirty="0">
                <a:latin typeface="Trebuchet MS"/>
                <a:cs typeface="Trebuchet MS"/>
              </a:rPr>
              <a:t>L2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82302" y="6118129"/>
            <a:ext cx="8155570" cy="333852"/>
          </a:xfrm>
          <a:prstGeom prst="rect">
            <a:avLst/>
          </a:prstGeom>
          <a:solidFill>
            <a:srgbClr val="DCEBC3"/>
          </a:solidFill>
          <a:ln w="25400">
            <a:solidFill>
              <a:srgbClr val="003120"/>
            </a:solidFill>
          </a:ln>
        </p:spPr>
        <p:txBody>
          <a:bodyPr vert="horz" wrap="square" lIns="0" tIns="79163" rIns="0" bIns="0" rtlCol="0">
            <a:spAutoFit/>
          </a:bodyPr>
          <a:lstStyle/>
          <a:p>
            <a:pPr algn="ctr">
              <a:spcBef>
                <a:spcPts val="623"/>
              </a:spcBef>
            </a:pPr>
            <a:r>
              <a:rPr sz="1650" b="1" spc="-5" dirty="0">
                <a:latin typeface="Trebuchet MS"/>
                <a:cs typeface="Trebuchet MS"/>
              </a:rPr>
              <a:t>Global Memory</a:t>
            </a:r>
            <a:r>
              <a:rPr sz="1650" b="1" spc="-23" dirty="0">
                <a:latin typeface="Trebuchet MS"/>
                <a:cs typeface="Trebuchet MS"/>
              </a:rPr>
              <a:t> </a:t>
            </a:r>
            <a:r>
              <a:rPr sz="1650" b="1" spc="-5" dirty="0">
                <a:latin typeface="Trebuchet MS"/>
                <a:cs typeface="Trebuchet MS"/>
              </a:rPr>
              <a:t>(DRAM)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06850" y="5713138"/>
            <a:ext cx="110596" cy="405129"/>
          </a:xfrm>
          <a:custGeom>
            <a:avLst/>
            <a:gdLst/>
            <a:ahLst/>
            <a:cxnLst/>
            <a:rect l="l" t="t" r="r" b="b"/>
            <a:pathLst>
              <a:path w="120650" h="441960">
                <a:moveTo>
                  <a:pt x="14350" y="325513"/>
                </a:moveTo>
                <a:lnTo>
                  <a:pt x="2158" y="332473"/>
                </a:lnTo>
                <a:lnTo>
                  <a:pt x="0" y="340220"/>
                </a:lnTo>
                <a:lnTo>
                  <a:pt x="3428" y="346316"/>
                </a:lnTo>
                <a:lnTo>
                  <a:pt x="57912" y="441858"/>
                </a:lnTo>
                <a:lnTo>
                  <a:pt x="72884" y="416775"/>
                </a:lnTo>
                <a:lnTo>
                  <a:pt x="70865" y="416775"/>
                </a:lnTo>
                <a:lnTo>
                  <a:pt x="45465" y="416534"/>
                </a:lnTo>
                <a:lnTo>
                  <a:pt x="45923" y="369507"/>
                </a:lnTo>
                <a:lnTo>
                  <a:pt x="25441" y="333578"/>
                </a:lnTo>
                <a:lnTo>
                  <a:pt x="22098" y="327634"/>
                </a:lnTo>
                <a:lnTo>
                  <a:pt x="14350" y="325513"/>
                </a:lnTo>
                <a:close/>
              </a:path>
              <a:path w="120650" h="441960">
                <a:moveTo>
                  <a:pt x="45923" y="369507"/>
                </a:moveTo>
                <a:lnTo>
                  <a:pt x="45465" y="416534"/>
                </a:lnTo>
                <a:lnTo>
                  <a:pt x="70865" y="416775"/>
                </a:lnTo>
                <a:lnTo>
                  <a:pt x="70928" y="410362"/>
                </a:lnTo>
                <a:lnTo>
                  <a:pt x="69214" y="410362"/>
                </a:lnTo>
                <a:lnTo>
                  <a:pt x="47243" y="410146"/>
                </a:lnTo>
                <a:lnTo>
                  <a:pt x="58418" y="391423"/>
                </a:lnTo>
                <a:lnTo>
                  <a:pt x="45923" y="369507"/>
                </a:lnTo>
                <a:close/>
              </a:path>
              <a:path w="120650" h="441960">
                <a:moveTo>
                  <a:pt x="103886" y="326390"/>
                </a:moveTo>
                <a:lnTo>
                  <a:pt x="96138" y="328358"/>
                </a:lnTo>
                <a:lnTo>
                  <a:pt x="92455" y="334391"/>
                </a:lnTo>
                <a:lnTo>
                  <a:pt x="71323" y="369800"/>
                </a:lnTo>
                <a:lnTo>
                  <a:pt x="70865" y="416775"/>
                </a:lnTo>
                <a:lnTo>
                  <a:pt x="72884" y="416775"/>
                </a:lnTo>
                <a:lnTo>
                  <a:pt x="114300" y="347395"/>
                </a:lnTo>
                <a:lnTo>
                  <a:pt x="117855" y="341376"/>
                </a:lnTo>
                <a:lnTo>
                  <a:pt x="115950" y="333578"/>
                </a:lnTo>
                <a:lnTo>
                  <a:pt x="109854" y="329984"/>
                </a:lnTo>
                <a:lnTo>
                  <a:pt x="103886" y="326390"/>
                </a:lnTo>
                <a:close/>
              </a:path>
              <a:path w="120650" h="441960">
                <a:moveTo>
                  <a:pt x="58418" y="391423"/>
                </a:moveTo>
                <a:lnTo>
                  <a:pt x="47243" y="410146"/>
                </a:lnTo>
                <a:lnTo>
                  <a:pt x="69214" y="410362"/>
                </a:lnTo>
                <a:lnTo>
                  <a:pt x="58418" y="391423"/>
                </a:lnTo>
                <a:close/>
              </a:path>
              <a:path w="120650" h="441960">
                <a:moveTo>
                  <a:pt x="71323" y="369800"/>
                </a:moveTo>
                <a:lnTo>
                  <a:pt x="58418" y="391423"/>
                </a:lnTo>
                <a:lnTo>
                  <a:pt x="69214" y="410362"/>
                </a:lnTo>
                <a:lnTo>
                  <a:pt x="70928" y="410362"/>
                </a:lnTo>
                <a:lnTo>
                  <a:pt x="71323" y="369800"/>
                </a:lnTo>
                <a:close/>
              </a:path>
              <a:path w="120650" h="441960">
                <a:moveTo>
                  <a:pt x="61788" y="50325"/>
                </a:moveTo>
                <a:lnTo>
                  <a:pt x="48818" y="72058"/>
                </a:lnTo>
                <a:lnTo>
                  <a:pt x="45923" y="369507"/>
                </a:lnTo>
                <a:lnTo>
                  <a:pt x="58418" y="391423"/>
                </a:lnTo>
                <a:lnTo>
                  <a:pt x="71323" y="369800"/>
                </a:lnTo>
                <a:lnTo>
                  <a:pt x="74220" y="72131"/>
                </a:lnTo>
                <a:lnTo>
                  <a:pt x="61788" y="50325"/>
                </a:lnTo>
                <a:close/>
              </a:path>
              <a:path w="120650" h="441960">
                <a:moveTo>
                  <a:pt x="76526" y="25069"/>
                </a:moveTo>
                <a:lnTo>
                  <a:pt x="49275" y="25069"/>
                </a:lnTo>
                <a:lnTo>
                  <a:pt x="74675" y="25323"/>
                </a:lnTo>
                <a:lnTo>
                  <a:pt x="74220" y="72131"/>
                </a:lnTo>
                <a:lnTo>
                  <a:pt x="94827" y="108280"/>
                </a:lnTo>
                <a:lnTo>
                  <a:pt x="98170" y="114211"/>
                </a:lnTo>
                <a:lnTo>
                  <a:pt x="105917" y="116332"/>
                </a:lnTo>
                <a:lnTo>
                  <a:pt x="118110" y="109385"/>
                </a:lnTo>
                <a:lnTo>
                  <a:pt x="120268" y="101625"/>
                </a:lnTo>
                <a:lnTo>
                  <a:pt x="116712" y="95542"/>
                </a:lnTo>
                <a:lnTo>
                  <a:pt x="76526" y="25069"/>
                </a:lnTo>
                <a:close/>
              </a:path>
              <a:path w="120650" h="441960">
                <a:moveTo>
                  <a:pt x="62229" y="0"/>
                </a:moveTo>
                <a:lnTo>
                  <a:pt x="5968" y="94449"/>
                </a:lnTo>
                <a:lnTo>
                  <a:pt x="2286" y="100482"/>
                </a:lnTo>
                <a:lnTo>
                  <a:pt x="4317" y="108280"/>
                </a:lnTo>
                <a:lnTo>
                  <a:pt x="10287" y="111874"/>
                </a:lnTo>
                <a:lnTo>
                  <a:pt x="16382" y="115468"/>
                </a:lnTo>
                <a:lnTo>
                  <a:pt x="24129" y="113487"/>
                </a:lnTo>
                <a:lnTo>
                  <a:pt x="27686" y="107467"/>
                </a:lnTo>
                <a:lnTo>
                  <a:pt x="48818" y="72058"/>
                </a:lnTo>
                <a:lnTo>
                  <a:pt x="49275" y="25069"/>
                </a:lnTo>
                <a:lnTo>
                  <a:pt x="76526" y="25069"/>
                </a:lnTo>
                <a:lnTo>
                  <a:pt x="62229" y="0"/>
                </a:lnTo>
                <a:close/>
              </a:path>
              <a:path w="120650" h="441960">
                <a:moveTo>
                  <a:pt x="74615" y="31496"/>
                </a:moveTo>
                <a:lnTo>
                  <a:pt x="51053" y="31496"/>
                </a:lnTo>
                <a:lnTo>
                  <a:pt x="72898" y="31711"/>
                </a:lnTo>
                <a:lnTo>
                  <a:pt x="61788" y="50325"/>
                </a:lnTo>
                <a:lnTo>
                  <a:pt x="74220" y="72131"/>
                </a:lnTo>
                <a:lnTo>
                  <a:pt x="74615" y="31496"/>
                </a:lnTo>
                <a:close/>
              </a:path>
              <a:path w="120650" h="441960">
                <a:moveTo>
                  <a:pt x="49275" y="25069"/>
                </a:moveTo>
                <a:lnTo>
                  <a:pt x="48818" y="72058"/>
                </a:lnTo>
                <a:lnTo>
                  <a:pt x="61788" y="50325"/>
                </a:lnTo>
                <a:lnTo>
                  <a:pt x="51053" y="31496"/>
                </a:lnTo>
                <a:lnTo>
                  <a:pt x="74615" y="31496"/>
                </a:lnTo>
                <a:lnTo>
                  <a:pt x="74675" y="25323"/>
                </a:lnTo>
                <a:lnTo>
                  <a:pt x="49275" y="25069"/>
                </a:lnTo>
                <a:close/>
              </a:path>
              <a:path w="120650" h="441960">
                <a:moveTo>
                  <a:pt x="51053" y="31496"/>
                </a:moveTo>
                <a:lnTo>
                  <a:pt x="61788" y="50325"/>
                </a:lnTo>
                <a:lnTo>
                  <a:pt x="72898" y="31711"/>
                </a:lnTo>
                <a:lnTo>
                  <a:pt x="51053" y="314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6" name="object 6"/>
          <p:cNvSpPr/>
          <p:nvPr/>
        </p:nvSpPr>
        <p:spPr>
          <a:xfrm>
            <a:off x="7107238" y="2588503"/>
            <a:ext cx="2117619" cy="1816100"/>
          </a:xfrm>
          <a:custGeom>
            <a:avLst/>
            <a:gdLst/>
            <a:ahLst/>
            <a:cxnLst/>
            <a:rect l="l" t="t" r="r" b="b"/>
            <a:pathLst>
              <a:path w="2310129" h="1981200">
                <a:moveTo>
                  <a:pt x="0" y="1981200"/>
                </a:moveTo>
                <a:lnTo>
                  <a:pt x="2309876" y="1981200"/>
                </a:lnTo>
                <a:lnTo>
                  <a:pt x="2309876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solidFill>
            <a:srgbClr val="EAD09F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7" name="object 7"/>
          <p:cNvSpPr/>
          <p:nvPr/>
        </p:nvSpPr>
        <p:spPr>
          <a:xfrm>
            <a:off x="7107238" y="2588503"/>
            <a:ext cx="2117619" cy="1816100"/>
          </a:xfrm>
          <a:custGeom>
            <a:avLst/>
            <a:gdLst/>
            <a:ahLst/>
            <a:cxnLst/>
            <a:rect l="l" t="t" r="r" b="b"/>
            <a:pathLst>
              <a:path w="2310129" h="1981200">
                <a:moveTo>
                  <a:pt x="0" y="1981200"/>
                </a:moveTo>
                <a:lnTo>
                  <a:pt x="2309876" y="1981200"/>
                </a:lnTo>
                <a:lnTo>
                  <a:pt x="2309876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ln w="25400">
            <a:solidFill>
              <a:srgbClr val="003120"/>
            </a:solidFill>
          </a:ln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8" name="object 8"/>
          <p:cNvSpPr txBox="1"/>
          <p:nvPr/>
        </p:nvSpPr>
        <p:spPr>
          <a:xfrm>
            <a:off x="7246938" y="3077452"/>
            <a:ext cx="1824831" cy="333264"/>
          </a:xfrm>
          <a:prstGeom prst="rect">
            <a:avLst/>
          </a:prstGeom>
          <a:solidFill>
            <a:srgbClr val="DDEBEB"/>
          </a:solidFill>
          <a:ln w="25400">
            <a:solidFill>
              <a:srgbClr val="003120"/>
            </a:solidFill>
          </a:ln>
        </p:spPr>
        <p:txBody>
          <a:bodyPr vert="horz" wrap="square" lIns="0" tIns="78581" rIns="0" bIns="0" rtlCol="0">
            <a:spAutoFit/>
          </a:bodyPr>
          <a:lstStyle/>
          <a:p>
            <a:pPr marL="468012">
              <a:spcBef>
                <a:spcPts val="619"/>
              </a:spcBef>
            </a:pPr>
            <a:r>
              <a:rPr sz="1650" b="1" spc="-5" dirty="0">
                <a:latin typeface="Trebuchet MS"/>
                <a:cs typeface="Trebuchet MS"/>
              </a:rPr>
              <a:t>Registers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46937" y="3775953"/>
            <a:ext cx="515726" cy="319222"/>
          </a:xfrm>
          <a:prstGeom prst="rect">
            <a:avLst/>
          </a:prstGeom>
          <a:solidFill>
            <a:srgbClr val="DDEBEB"/>
          </a:solidFill>
          <a:ln w="25400">
            <a:solidFill>
              <a:srgbClr val="003120"/>
            </a:solidFill>
          </a:ln>
        </p:spPr>
        <p:txBody>
          <a:bodyPr vert="horz" wrap="square" lIns="0" tIns="92551" rIns="0" bIns="0" rtlCol="0">
            <a:spAutoFit/>
          </a:bodyPr>
          <a:lstStyle/>
          <a:p>
            <a:pPr marL="151929">
              <a:spcBef>
                <a:spcPts val="729"/>
              </a:spcBef>
            </a:pPr>
            <a:r>
              <a:rPr sz="1467" b="1" spc="-5" dirty="0">
                <a:latin typeface="Trebuchet MS"/>
                <a:cs typeface="Trebuchet MS"/>
              </a:rPr>
              <a:t>L1</a:t>
            </a:r>
            <a:endParaRPr sz="1467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65808" y="2673720"/>
            <a:ext cx="562875" cy="294408"/>
          </a:xfrm>
          <a:prstGeom prst="rect">
            <a:avLst/>
          </a:prstGeom>
        </p:spPr>
        <p:txBody>
          <a:bodyPr vert="horz" wrap="square" lIns="0" tIns="12224" rIns="0" bIns="0" rtlCol="0">
            <a:spAutoFit/>
          </a:bodyPr>
          <a:lstStyle/>
          <a:p>
            <a:pPr marL="11642">
              <a:spcBef>
                <a:spcPts val="96"/>
              </a:spcBef>
            </a:pPr>
            <a:r>
              <a:rPr sz="1833" b="1" dirty="0">
                <a:solidFill>
                  <a:srgbClr val="004730"/>
                </a:solidFill>
                <a:latin typeface="Calibri"/>
                <a:cs typeface="Calibri"/>
              </a:rPr>
              <a:t>SM</a:t>
            </a:r>
            <a:r>
              <a:rPr sz="1833" b="1" spc="-5" dirty="0">
                <a:solidFill>
                  <a:srgbClr val="004730"/>
                </a:solidFill>
                <a:latin typeface="Calibri"/>
                <a:cs typeface="Calibri"/>
              </a:rPr>
              <a:t>-</a:t>
            </a:r>
            <a:r>
              <a:rPr sz="1833" b="1" dirty="0">
                <a:solidFill>
                  <a:srgbClr val="004730"/>
                </a:solidFill>
                <a:latin typeface="Calibri"/>
                <a:cs typeface="Calibri"/>
              </a:rPr>
              <a:t>N</a:t>
            </a:r>
            <a:endParaRPr sz="1833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472786" y="3497949"/>
            <a:ext cx="108850" cy="278236"/>
          </a:xfrm>
          <a:custGeom>
            <a:avLst/>
            <a:gdLst/>
            <a:ahLst/>
            <a:cxnLst/>
            <a:rect l="l" t="t" r="r" b="b"/>
            <a:pathLst>
              <a:path w="118745" h="303530">
                <a:moveTo>
                  <a:pt x="14224" y="187198"/>
                </a:moveTo>
                <a:lnTo>
                  <a:pt x="8127" y="190627"/>
                </a:lnTo>
                <a:lnTo>
                  <a:pt x="2031" y="194183"/>
                </a:lnTo>
                <a:lnTo>
                  <a:pt x="0" y="201930"/>
                </a:lnTo>
                <a:lnTo>
                  <a:pt x="3428" y="208025"/>
                </a:lnTo>
                <a:lnTo>
                  <a:pt x="58420" y="303276"/>
                </a:lnTo>
                <a:lnTo>
                  <a:pt x="73271" y="278130"/>
                </a:lnTo>
                <a:lnTo>
                  <a:pt x="45847" y="278003"/>
                </a:lnTo>
                <a:lnTo>
                  <a:pt x="46082" y="231206"/>
                </a:lnTo>
                <a:lnTo>
                  <a:pt x="25400" y="195325"/>
                </a:lnTo>
                <a:lnTo>
                  <a:pt x="21971" y="189230"/>
                </a:lnTo>
                <a:lnTo>
                  <a:pt x="14224" y="187198"/>
                </a:lnTo>
                <a:close/>
              </a:path>
              <a:path w="118745" h="303530">
                <a:moveTo>
                  <a:pt x="46082" y="231206"/>
                </a:moveTo>
                <a:lnTo>
                  <a:pt x="45847" y="278003"/>
                </a:lnTo>
                <a:lnTo>
                  <a:pt x="71247" y="278130"/>
                </a:lnTo>
                <a:lnTo>
                  <a:pt x="71278" y="271780"/>
                </a:lnTo>
                <a:lnTo>
                  <a:pt x="47625" y="271653"/>
                </a:lnTo>
                <a:lnTo>
                  <a:pt x="58639" y="252993"/>
                </a:lnTo>
                <a:lnTo>
                  <a:pt x="46082" y="231206"/>
                </a:lnTo>
                <a:close/>
              </a:path>
              <a:path w="118745" h="303530">
                <a:moveTo>
                  <a:pt x="103759" y="187706"/>
                </a:moveTo>
                <a:lnTo>
                  <a:pt x="96012" y="189611"/>
                </a:lnTo>
                <a:lnTo>
                  <a:pt x="92455" y="195707"/>
                </a:lnTo>
                <a:lnTo>
                  <a:pt x="71482" y="231237"/>
                </a:lnTo>
                <a:lnTo>
                  <a:pt x="71247" y="278130"/>
                </a:lnTo>
                <a:lnTo>
                  <a:pt x="73271" y="278130"/>
                </a:lnTo>
                <a:lnTo>
                  <a:pt x="114300" y="208661"/>
                </a:lnTo>
                <a:lnTo>
                  <a:pt x="117855" y="202565"/>
                </a:lnTo>
                <a:lnTo>
                  <a:pt x="115824" y="194818"/>
                </a:lnTo>
                <a:lnTo>
                  <a:pt x="109854" y="191262"/>
                </a:lnTo>
                <a:lnTo>
                  <a:pt x="103759" y="187706"/>
                </a:lnTo>
                <a:close/>
              </a:path>
              <a:path w="118745" h="303530">
                <a:moveTo>
                  <a:pt x="58639" y="252993"/>
                </a:moveTo>
                <a:lnTo>
                  <a:pt x="47625" y="271653"/>
                </a:lnTo>
                <a:lnTo>
                  <a:pt x="69469" y="271780"/>
                </a:lnTo>
                <a:lnTo>
                  <a:pt x="58639" y="252993"/>
                </a:lnTo>
                <a:close/>
              </a:path>
              <a:path w="118745" h="303530">
                <a:moveTo>
                  <a:pt x="71482" y="231237"/>
                </a:moveTo>
                <a:lnTo>
                  <a:pt x="58639" y="252993"/>
                </a:lnTo>
                <a:lnTo>
                  <a:pt x="69469" y="271780"/>
                </a:lnTo>
                <a:lnTo>
                  <a:pt x="71278" y="271780"/>
                </a:lnTo>
                <a:lnTo>
                  <a:pt x="71482" y="231237"/>
                </a:lnTo>
                <a:close/>
              </a:path>
              <a:path w="118745" h="303530">
                <a:moveTo>
                  <a:pt x="59659" y="50391"/>
                </a:moveTo>
                <a:lnTo>
                  <a:pt x="46881" y="72038"/>
                </a:lnTo>
                <a:lnTo>
                  <a:pt x="46225" y="202565"/>
                </a:lnTo>
                <a:lnTo>
                  <a:pt x="46099" y="231237"/>
                </a:lnTo>
                <a:lnTo>
                  <a:pt x="58639" y="252993"/>
                </a:lnTo>
                <a:lnTo>
                  <a:pt x="71482" y="231237"/>
                </a:lnTo>
                <a:lnTo>
                  <a:pt x="72280" y="72287"/>
                </a:lnTo>
                <a:lnTo>
                  <a:pt x="59659" y="50391"/>
                </a:lnTo>
                <a:close/>
              </a:path>
              <a:path w="118745" h="303530">
                <a:moveTo>
                  <a:pt x="74461" y="25146"/>
                </a:moveTo>
                <a:lnTo>
                  <a:pt x="47117" y="25146"/>
                </a:lnTo>
                <a:lnTo>
                  <a:pt x="72517" y="25273"/>
                </a:lnTo>
                <a:lnTo>
                  <a:pt x="72280" y="72287"/>
                </a:lnTo>
                <a:lnTo>
                  <a:pt x="92837" y="107950"/>
                </a:lnTo>
                <a:lnTo>
                  <a:pt x="96393" y="114046"/>
                </a:lnTo>
                <a:lnTo>
                  <a:pt x="104140" y="116205"/>
                </a:lnTo>
                <a:lnTo>
                  <a:pt x="116331" y="109093"/>
                </a:lnTo>
                <a:lnTo>
                  <a:pt x="118364" y="101346"/>
                </a:lnTo>
                <a:lnTo>
                  <a:pt x="114935" y="95250"/>
                </a:lnTo>
                <a:lnTo>
                  <a:pt x="74461" y="25146"/>
                </a:lnTo>
                <a:close/>
              </a:path>
              <a:path w="118745" h="303530">
                <a:moveTo>
                  <a:pt x="59944" y="0"/>
                </a:moveTo>
                <a:lnTo>
                  <a:pt x="4064" y="94742"/>
                </a:lnTo>
                <a:lnTo>
                  <a:pt x="508" y="100711"/>
                </a:lnTo>
                <a:lnTo>
                  <a:pt x="2540" y="108585"/>
                </a:lnTo>
                <a:lnTo>
                  <a:pt x="8509" y="112141"/>
                </a:lnTo>
                <a:lnTo>
                  <a:pt x="14604" y="115697"/>
                </a:lnTo>
                <a:lnTo>
                  <a:pt x="22351" y="113665"/>
                </a:lnTo>
                <a:lnTo>
                  <a:pt x="25908" y="107569"/>
                </a:lnTo>
                <a:lnTo>
                  <a:pt x="46881" y="72038"/>
                </a:lnTo>
                <a:lnTo>
                  <a:pt x="47117" y="25146"/>
                </a:lnTo>
                <a:lnTo>
                  <a:pt x="74461" y="25146"/>
                </a:lnTo>
                <a:lnTo>
                  <a:pt x="59944" y="0"/>
                </a:lnTo>
                <a:close/>
              </a:path>
              <a:path w="118745" h="303530">
                <a:moveTo>
                  <a:pt x="72485" y="31496"/>
                </a:moveTo>
                <a:lnTo>
                  <a:pt x="48768" y="31496"/>
                </a:lnTo>
                <a:lnTo>
                  <a:pt x="70739" y="31623"/>
                </a:lnTo>
                <a:lnTo>
                  <a:pt x="59659" y="50391"/>
                </a:lnTo>
                <a:lnTo>
                  <a:pt x="72280" y="72287"/>
                </a:lnTo>
                <a:lnTo>
                  <a:pt x="72485" y="31496"/>
                </a:lnTo>
                <a:close/>
              </a:path>
              <a:path w="118745" h="303530">
                <a:moveTo>
                  <a:pt x="47117" y="25146"/>
                </a:moveTo>
                <a:lnTo>
                  <a:pt x="46881" y="72038"/>
                </a:lnTo>
                <a:lnTo>
                  <a:pt x="59659" y="50391"/>
                </a:lnTo>
                <a:lnTo>
                  <a:pt x="48768" y="31496"/>
                </a:lnTo>
                <a:lnTo>
                  <a:pt x="72485" y="31496"/>
                </a:lnTo>
                <a:lnTo>
                  <a:pt x="72517" y="25273"/>
                </a:lnTo>
                <a:lnTo>
                  <a:pt x="47117" y="25146"/>
                </a:lnTo>
                <a:close/>
              </a:path>
              <a:path w="118745" h="303530">
                <a:moveTo>
                  <a:pt x="48768" y="31496"/>
                </a:moveTo>
                <a:lnTo>
                  <a:pt x="59659" y="50391"/>
                </a:lnTo>
                <a:lnTo>
                  <a:pt x="70739" y="31623"/>
                </a:lnTo>
                <a:lnTo>
                  <a:pt x="48768" y="314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12" name="object 12"/>
          <p:cNvSpPr/>
          <p:nvPr/>
        </p:nvSpPr>
        <p:spPr>
          <a:xfrm>
            <a:off x="7481284" y="4194936"/>
            <a:ext cx="108268" cy="644948"/>
          </a:xfrm>
          <a:custGeom>
            <a:avLst/>
            <a:gdLst/>
            <a:ahLst/>
            <a:cxnLst/>
            <a:rect l="l" t="t" r="r" b="b"/>
            <a:pathLst>
              <a:path w="118109" h="703579">
                <a:moveTo>
                  <a:pt x="58617" y="50502"/>
                </a:moveTo>
                <a:lnTo>
                  <a:pt x="46071" y="72331"/>
                </a:lnTo>
                <a:lnTo>
                  <a:pt x="50800" y="703326"/>
                </a:lnTo>
                <a:lnTo>
                  <a:pt x="76200" y="703072"/>
                </a:lnTo>
                <a:lnTo>
                  <a:pt x="71472" y="72181"/>
                </a:lnTo>
                <a:lnTo>
                  <a:pt x="58617" y="50502"/>
                </a:lnTo>
                <a:close/>
              </a:path>
              <a:path w="118109" h="703579">
                <a:moveTo>
                  <a:pt x="58166" y="0"/>
                </a:moveTo>
                <a:lnTo>
                  <a:pt x="3555" y="95504"/>
                </a:lnTo>
                <a:lnTo>
                  <a:pt x="0" y="101600"/>
                </a:lnTo>
                <a:lnTo>
                  <a:pt x="2158" y="109347"/>
                </a:lnTo>
                <a:lnTo>
                  <a:pt x="8254" y="112776"/>
                </a:lnTo>
                <a:lnTo>
                  <a:pt x="14350" y="116332"/>
                </a:lnTo>
                <a:lnTo>
                  <a:pt x="22098" y="114173"/>
                </a:lnTo>
                <a:lnTo>
                  <a:pt x="25526" y="108077"/>
                </a:lnTo>
                <a:lnTo>
                  <a:pt x="46071" y="72331"/>
                </a:lnTo>
                <a:lnTo>
                  <a:pt x="45720" y="25400"/>
                </a:lnTo>
                <a:lnTo>
                  <a:pt x="71120" y="25146"/>
                </a:lnTo>
                <a:lnTo>
                  <a:pt x="73084" y="25146"/>
                </a:lnTo>
                <a:lnTo>
                  <a:pt x="58166" y="0"/>
                </a:lnTo>
                <a:close/>
              </a:path>
              <a:path w="118109" h="703579">
                <a:moveTo>
                  <a:pt x="73084" y="25146"/>
                </a:moveTo>
                <a:lnTo>
                  <a:pt x="71120" y="25146"/>
                </a:lnTo>
                <a:lnTo>
                  <a:pt x="71472" y="72181"/>
                </a:lnTo>
                <a:lnTo>
                  <a:pt x="92455" y="107569"/>
                </a:lnTo>
                <a:lnTo>
                  <a:pt x="96139" y="113665"/>
                </a:lnTo>
                <a:lnTo>
                  <a:pt x="103885" y="115570"/>
                </a:lnTo>
                <a:lnTo>
                  <a:pt x="109854" y="112014"/>
                </a:lnTo>
                <a:lnTo>
                  <a:pt x="115950" y="108458"/>
                </a:lnTo>
                <a:lnTo>
                  <a:pt x="117982" y="100711"/>
                </a:lnTo>
                <a:lnTo>
                  <a:pt x="114300" y="94615"/>
                </a:lnTo>
                <a:lnTo>
                  <a:pt x="73084" y="25146"/>
                </a:lnTo>
                <a:close/>
              </a:path>
              <a:path w="118109" h="703579">
                <a:moveTo>
                  <a:pt x="71120" y="25146"/>
                </a:moveTo>
                <a:lnTo>
                  <a:pt x="45720" y="25400"/>
                </a:lnTo>
                <a:lnTo>
                  <a:pt x="46071" y="72331"/>
                </a:lnTo>
                <a:lnTo>
                  <a:pt x="58617" y="50502"/>
                </a:lnTo>
                <a:lnTo>
                  <a:pt x="47498" y="31750"/>
                </a:lnTo>
                <a:lnTo>
                  <a:pt x="71168" y="31623"/>
                </a:lnTo>
                <a:lnTo>
                  <a:pt x="71120" y="25146"/>
                </a:lnTo>
                <a:close/>
              </a:path>
              <a:path w="118109" h="703579">
                <a:moveTo>
                  <a:pt x="71168" y="31623"/>
                </a:moveTo>
                <a:lnTo>
                  <a:pt x="69469" y="31623"/>
                </a:lnTo>
                <a:lnTo>
                  <a:pt x="58617" y="50502"/>
                </a:lnTo>
                <a:lnTo>
                  <a:pt x="71472" y="72181"/>
                </a:lnTo>
                <a:lnTo>
                  <a:pt x="71168" y="31623"/>
                </a:lnTo>
                <a:close/>
              </a:path>
              <a:path w="118109" h="703579">
                <a:moveTo>
                  <a:pt x="69469" y="31623"/>
                </a:moveTo>
                <a:lnTo>
                  <a:pt x="47498" y="31750"/>
                </a:lnTo>
                <a:lnTo>
                  <a:pt x="58617" y="50502"/>
                </a:lnTo>
                <a:lnTo>
                  <a:pt x="69469" y="316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13" name="object 13"/>
          <p:cNvSpPr txBox="1"/>
          <p:nvPr/>
        </p:nvSpPr>
        <p:spPr>
          <a:xfrm>
            <a:off x="7875587" y="3774498"/>
            <a:ext cx="1158346" cy="298650"/>
          </a:xfrm>
          <a:prstGeom prst="rect">
            <a:avLst/>
          </a:prstGeom>
          <a:solidFill>
            <a:srgbClr val="FFFF99"/>
          </a:solidFill>
          <a:ln w="25400">
            <a:solidFill>
              <a:srgbClr val="003120"/>
            </a:solidFill>
          </a:ln>
        </p:spPr>
        <p:txBody>
          <a:bodyPr vert="horz" wrap="square" lIns="0" tIns="72178" rIns="0" bIns="0" rtlCol="0">
            <a:spAutoFit/>
          </a:bodyPr>
          <a:lstStyle/>
          <a:p>
            <a:pPr marL="340531">
              <a:spcBef>
                <a:spcPts val="568"/>
              </a:spcBef>
            </a:pPr>
            <a:r>
              <a:rPr sz="1467" b="1" spc="-9" dirty="0">
                <a:latin typeface="Trebuchet MS"/>
                <a:cs typeface="Trebuchet MS"/>
              </a:rPr>
              <a:t>SMEM</a:t>
            </a:r>
            <a:endParaRPr sz="1467">
              <a:latin typeface="Trebuchet MS"/>
              <a:cs typeface="Trebuchet M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380836" y="3496438"/>
            <a:ext cx="108850" cy="279982"/>
          </a:xfrm>
          <a:custGeom>
            <a:avLst/>
            <a:gdLst/>
            <a:ahLst/>
            <a:cxnLst/>
            <a:rect l="l" t="t" r="r" b="b"/>
            <a:pathLst>
              <a:path w="118745" h="305435">
                <a:moveTo>
                  <a:pt x="14224" y="188849"/>
                </a:moveTo>
                <a:lnTo>
                  <a:pt x="8127" y="192405"/>
                </a:lnTo>
                <a:lnTo>
                  <a:pt x="2031" y="195834"/>
                </a:lnTo>
                <a:lnTo>
                  <a:pt x="0" y="203581"/>
                </a:lnTo>
                <a:lnTo>
                  <a:pt x="3428" y="209676"/>
                </a:lnTo>
                <a:lnTo>
                  <a:pt x="58420" y="304927"/>
                </a:lnTo>
                <a:lnTo>
                  <a:pt x="73271" y="279781"/>
                </a:lnTo>
                <a:lnTo>
                  <a:pt x="45847" y="279654"/>
                </a:lnTo>
                <a:lnTo>
                  <a:pt x="46080" y="232855"/>
                </a:lnTo>
                <a:lnTo>
                  <a:pt x="25400" y="196976"/>
                </a:lnTo>
                <a:lnTo>
                  <a:pt x="21971" y="190881"/>
                </a:lnTo>
                <a:lnTo>
                  <a:pt x="14224" y="188849"/>
                </a:lnTo>
                <a:close/>
              </a:path>
              <a:path w="118745" h="305435">
                <a:moveTo>
                  <a:pt x="46080" y="232855"/>
                </a:moveTo>
                <a:lnTo>
                  <a:pt x="45847" y="279654"/>
                </a:lnTo>
                <a:lnTo>
                  <a:pt x="71247" y="279781"/>
                </a:lnTo>
                <a:lnTo>
                  <a:pt x="71278" y="273431"/>
                </a:lnTo>
                <a:lnTo>
                  <a:pt x="47625" y="273304"/>
                </a:lnTo>
                <a:lnTo>
                  <a:pt x="58639" y="254644"/>
                </a:lnTo>
                <a:lnTo>
                  <a:pt x="46080" y="232855"/>
                </a:lnTo>
                <a:close/>
              </a:path>
              <a:path w="118745" h="305435">
                <a:moveTo>
                  <a:pt x="103759" y="189357"/>
                </a:moveTo>
                <a:lnTo>
                  <a:pt x="96012" y="191262"/>
                </a:lnTo>
                <a:lnTo>
                  <a:pt x="92455" y="197358"/>
                </a:lnTo>
                <a:lnTo>
                  <a:pt x="71480" y="232890"/>
                </a:lnTo>
                <a:lnTo>
                  <a:pt x="71247" y="279781"/>
                </a:lnTo>
                <a:lnTo>
                  <a:pt x="73271" y="279781"/>
                </a:lnTo>
                <a:lnTo>
                  <a:pt x="114300" y="210312"/>
                </a:lnTo>
                <a:lnTo>
                  <a:pt x="117855" y="204216"/>
                </a:lnTo>
                <a:lnTo>
                  <a:pt x="115824" y="196469"/>
                </a:lnTo>
                <a:lnTo>
                  <a:pt x="109854" y="192912"/>
                </a:lnTo>
                <a:lnTo>
                  <a:pt x="103759" y="189357"/>
                </a:lnTo>
                <a:close/>
              </a:path>
              <a:path w="118745" h="305435">
                <a:moveTo>
                  <a:pt x="58639" y="254644"/>
                </a:moveTo>
                <a:lnTo>
                  <a:pt x="47625" y="273304"/>
                </a:lnTo>
                <a:lnTo>
                  <a:pt x="69469" y="273431"/>
                </a:lnTo>
                <a:lnTo>
                  <a:pt x="58639" y="254644"/>
                </a:lnTo>
                <a:close/>
              </a:path>
              <a:path w="118745" h="305435">
                <a:moveTo>
                  <a:pt x="71480" y="232890"/>
                </a:moveTo>
                <a:lnTo>
                  <a:pt x="58639" y="254644"/>
                </a:lnTo>
                <a:lnTo>
                  <a:pt x="69469" y="273431"/>
                </a:lnTo>
                <a:lnTo>
                  <a:pt x="71278" y="273431"/>
                </a:lnTo>
                <a:lnTo>
                  <a:pt x="71480" y="232890"/>
                </a:lnTo>
                <a:close/>
              </a:path>
              <a:path w="118745" h="305435">
                <a:moveTo>
                  <a:pt x="59659" y="50518"/>
                </a:moveTo>
                <a:lnTo>
                  <a:pt x="46882" y="72164"/>
                </a:lnTo>
                <a:lnTo>
                  <a:pt x="46226" y="203581"/>
                </a:lnTo>
                <a:lnTo>
                  <a:pt x="46101" y="232890"/>
                </a:lnTo>
                <a:lnTo>
                  <a:pt x="58639" y="254644"/>
                </a:lnTo>
                <a:lnTo>
                  <a:pt x="71480" y="232890"/>
                </a:lnTo>
                <a:lnTo>
                  <a:pt x="72281" y="72416"/>
                </a:lnTo>
                <a:lnTo>
                  <a:pt x="59659" y="50518"/>
                </a:lnTo>
                <a:close/>
              </a:path>
              <a:path w="118745" h="305435">
                <a:moveTo>
                  <a:pt x="74442" y="25146"/>
                </a:moveTo>
                <a:lnTo>
                  <a:pt x="47117" y="25146"/>
                </a:lnTo>
                <a:lnTo>
                  <a:pt x="72517" y="25273"/>
                </a:lnTo>
                <a:lnTo>
                  <a:pt x="72281" y="72416"/>
                </a:lnTo>
                <a:lnTo>
                  <a:pt x="92837" y="108076"/>
                </a:lnTo>
                <a:lnTo>
                  <a:pt x="96393" y="114173"/>
                </a:lnTo>
                <a:lnTo>
                  <a:pt x="104140" y="116205"/>
                </a:lnTo>
                <a:lnTo>
                  <a:pt x="110236" y="112649"/>
                </a:lnTo>
                <a:lnTo>
                  <a:pt x="116331" y="109220"/>
                </a:lnTo>
                <a:lnTo>
                  <a:pt x="118364" y="101473"/>
                </a:lnTo>
                <a:lnTo>
                  <a:pt x="114935" y="95376"/>
                </a:lnTo>
                <a:lnTo>
                  <a:pt x="74442" y="25146"/>
                </a:lnTo>
                <a:close/>
              </a:path>
              <a:path w="118745" h="305435">
                <a:moveTo>
                  <a:pt x="59944" y="0"/>
                </a:moveTo>
                <a:lnTo>
                  <a:pt x="4064" y="94742"/>
                </a:lnTo>
                <a:lnTo>
                  <a:pt x="508" y="100837"/>
                </a:lnTo>
                <a:lnTo>
                  <a:pt x="2540" y="108585"/>
                </a:lnTo>
                <a:lnTo>
                  <a:pt x="8509" y="112141"/>
                </a:lnTo>
                <a:lnTo>
                  <a:pt x="14604" y="115697"/>
                </a:lnTo>
                <a:lnTo>
                  <a:pt x="22351" y="113792"/>
                </a:lnTo>
                <a:lnTo>
                  <a:pt x="25908" y="107696"/>
                </a:lnTo>
                <a:lnTo>
                  <a:pt x="46882" y="72164"/>
                </a:lnTo>
                <a:lnTo>
                  <a:pt x="47117" y="25146"/>
                </a:lnTo>
                <a:lnTo>
                  <a:pt x="74442" y="25146"/>
                </a:lnTo>
                <a:lnTo>
                  <a:pt x="59944" y="0"/>
                </a:lnTo>
                <a:close/>
              </a:path>
              <a:path w="118745" h="305435">
                <a:moveTo>
                  <a:pt x="72485" y="31623"/>
                </a:moveTo>
                <a:lnTo>
                  <a:pt x="48768" y="31623"/>
                </a:lnTo>
                <a:lnTo>
                  <a:pt x="70739" y="31750"/>
                </a:lnTo>
                <a:lnTo>
                  <a:pt x="59659" y="50518"/>
                </a:lnTo>
                <a:lnTo>
                  <a:pt x="72281" y="72416"/>
                </a:lnTo>
                <a:lnTo>
                  <a:pt x="72485" y="31623"/>
                </a:lnTo>
                <a:close/>
              </a:path>
              <a:path w="118745" h="305435">
                <a:moveTo>
                  <a:pt x="47117" y="25146"/>
                </a:moveTo>
                <a:lnTo>
                  <a:pt x="46882" y="72164"/>
                </a:lnTo>
                <a:lnTo>
                  <a:pt x="59659" y="50518"/>
                </a:lnTo>
                <a:lnTo>
                  <a:pt x="48768" y="31623"/>
                </a:lnTo>
                <a:lnTo>
                  <a:pt x="72485" y="31623"/>
                </a:lnTo>
                <a:lnTo>
                  <a:pt x="72517" y="25273"/>
                </a:lnTo>
                <a:lnTo>
                  <a:pt x="47117" y="25146"/>
                </a:lnTo>
                <a:close/>
              </a:path>
              <a:path w="118745" h="305435">
                <a:moveTo>
                  <a:pt x="48768" y="31623"/>
                </a:moveTo>
                <a:lnTo>
                  <a:pt x="59659" y="50518"/>
                </a:lnTo>
                <a:lnTo>
                  <a:pt x="70739" y="31750"/>
                </a:lnTo>
                <a:lnTo>
                  <a:pt x="48768" y="316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15" name="object 15"/>
          <p:cNvSpPr/>
          <p:nvPr/>
        </p:nvSpPr>
        <p:spPr>
          <a:xfrm>
            <a:off x="6378178" y="3392885"/>
            <a:ext cx="106987" cy="1135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16" name="object 16"/>
          <p:cNvSpPr/>
          <p:nvPr/>
        </p:nvSpPr>
        <p:spPr>
          <a:xfrm>
            <a:off x="6622653" y="3392885"/>
            <a:ext cx="106987" cy="1135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17" name="object 17"/>
          <p:cNvSpPr/>
          <p:nvPr/>
        </p:nvSpPr>
        <p:spPr>
          <a:xfrm>
            <a:off x="6142434" y="3392885"/>
            <a:ext cx="106987" cy="1135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18" name="object 18"/>
          <p:cNvSpPr/>
          <p:nvPr/>
        </p:nvSpPr>
        <p:spPr>
          <a:xfrm>
            <a:off x="1091371" y="2588503"/>
            <a:ext cx="2117619" cy="1816100"/>
          </a:xfrm>
          <a:custGeom>
            <a:avLst/>
            <a:gdLst/>
            <a:ahLst/>
            <a:cxnLst/>
            <a:rect l="l" t="t" r="r" b="b"/>
            <a:pathLst>
              <a:path w="2310129" h="1981200">
                <a:moveTo>
                  <a:pt x="0" y="1981200"/>
                </a:moveTo>
                <a:lnTo>
                  <a:pt x="2309876" y="1981200"/>
                </a:lnTo>
                <a:lnTo>
                  <a:pt x="2309876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solidFill>
            <a:srgbClr val="EAD09F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19" name="object 19"/>
          <p:cNvSpPr/>
          <p:nvPr/>
        </p:nvSpPr>
        <p:spPr>
          <a:xfrm>
            <a:off x="1091371" y="2588503"/>
            <a:ext cx="2117619" cy="1816100"/>
          </a:xfrm>
          <a:custGeom>
            <a:avLst/>
            <a:gdLst/>
            <a:ahLst/>
            <a:cxnLst/>
            <a:rect l="l" t="t" r="r" b="b"/>
            <a:pathLst>
              <a:path w="2310129" h="1981200">
                <a:moveTo>
                  <a:pt x="0" y="1981200"/>
                </a:moveTo>
                <a:lnTo>
                  <a:pt x="2309876" y="1981200"/>
                </a:lnTo>
                <a:lnTo>
                  <a:pt x="2309876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ln w="25400">
            <a:solidFill>
              <a:srgbClr val="003120"/>
            </a:solidFill>
          </a:ln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20" name="object 20"/>
          <p:cNvSpPr txBox="1"/>
          <p:nvPr/>
        </p:nvSpPr>
        <p:spPr>
          <a:xfrm>
            <a:off x="1231107" y="3077452"/>
            <a:ext cx="1824831" cy="333264"/>
          </a:xfrm>
          <a:prstGeom prst="rect">
            <a:avLst/>
          </a:prstGeom>
          <a:solidFill>
            <a:srgbClr val="DDEBEB"/>
          </a:solidFill>
          <a:ln w="25400">
            <a:solidFill>
              <a:srgbClr val="003120"/>
            </a:solidFill>
          </a:ln>
        </p:spPr>
        <p:txBody>
          <a:bodyPr vert="horz" wrap="square" lIns="0" tIns="78581" rIns="0" bIns="0" rtlCol="0">
            <a:spAutoFit/>
          </a:bodyPr>
          <a:lstStyle/>
          <a:p>
            <a:pPr marL="467430">
              <a:spcBef>
                <a:spcPts val="619"/>
              </a:spcBef>
            </a:pPr>
            <a:r>
              <a:rPr sz="1650" b="1" spc="-5" dirty="0">
                <a:latin typeface="Trebuchet MS"/>
                <a:cs typeface="Trebuchet MS"/>
              </a:rPr>
              <a:t>Registers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31106" y="3775953"/>
            <a:ext cx="515726" cy="319222"/>
          </a:xfrm>
          <a:prstGeom prst="rect">
            <a:avLst/>
          </a:prstGeom>
          <a:solidFill>
            <a:srgbClr val="DDEBEB"/>
          </a:solidFill>
          <a:ln w="25400">
            <a:solidFill>
              <a:srgbClr val="003120"/>
            </a:solidFill>
          </a:ln>
        </p:spPr>
        <p:txBody>
          <a:bodyPr vert="horz" wrap="square" lIns="0" tIns="92551" rIns="0" bIns="0" rtlCol="0">
            <a:spAutoFit/>
          </a:bodyPr>
          <a:lstStyle/>
          <a:p>
            <a:pPr marL="151347">
              <a:spcBef>
                <a:spcPts val="729"/>
              </a:spcBef>
            </a:pPr>
            <a:r>
              <a:rPr sz="1467" b="1" spc="-5" dirty="0">
                <a:latin typeface="Trebuchet MS"/>
                <a:cs typeface="Trebuchet MS"/>
              </a:rPr>
              <a:t>L1</a:t>
            </a:r>
            <a:endParaRPr sz="1467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49161" y="2673720"/>
            <a:ext cx="527368" cy="294408"/>
          </a:xfrm>
          <a:prstGeom prst="rect">
            <a:avLst/>
          </a:prstGeom>
        </p:spPr>
        <p:txBody>
          <a:bodyPr vert="horz" wrap="square" lIns="0" tIns="12224" rIns="0" bIns="0" rtlCol="0">
            <a:spAutoFit/>
          </a:bodyPr>
          <a:lstStyle/>
          <a:p>
            <a:pPr marL="11642">
              <a:spcBef>
                <a:spcPts val="96"/>
              </a:spcBef>
            </a:pPr>
            <a:r>
              <a:rPr sz="1833" b="1" dirty="0">
                <a:solidFill>
                  <a:srgbClr val="004730"/>
                </a:solidFill>
                <a:latin typeface="Calibri"/>
                <a:cs typeface="Calibri"/>
              </a:rPr>
              <a:t>SM</a:t>
            </a:r>
            <a:r>
              <a:rPr sz="1833" b="1" spc="-5" dirty="0">
                <a:solidFill>
                  <a:srgbClr val="004730"/>
                </a:solidFill>
                <a:latin typeface="Calibri"/>
                <a:cs typeface="Calibri"/>
              </a:rPr>
              <a:t>-</a:t>
            </a:r>
            <a:r>
              <a:rPr sz="1833" b="1" dirty="0">
                <a:solidFill>
                  <a:srgbClr val="004730"/>
                </a:solidFill>
                <a:latin typeface="Calibri"/>
                <a:cs typeface="Calibri"/>
              </a:rPr>
              <a:t>0</a:t>
            </a:r>
            <a:endParaRPr sz="1833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456955" y="3497949"/>
            <a:ext cx="108850" cy="278236"/>
          </a:xfrm>
          <a:custGeom>
            <a:avLst/>
            <a:gdLst/>
            <a:ahLst/>
            <a:cxnLst/>
            <a:rect l="l" t="t" r="r" b="b"/>
            <a:pathLst>
              <a:path w="118744" h="303530">
                <a:moveTo>
                  <a:pt x="14223" y="187198"/>
                </a:moveTo>
                <a:lnTo>
                  <a:pt x="8128" y="190627"/>
                </a:lnTo>
                <a:lnTo>
                  <a:pt x="2031" y="194183"/>
                </a:lnTo>
                <a:lnTo>
                  <a:pt x="0" y="201930"/>
                </a:lnTo>
                <a:lnTo>
                  <a:pt x="3428" y="208025"/>
                </a:lnTo>
                <a:lnTo>
                  <a:pt x="58419" y="303276"/>
                </a:lnTo>
                <a:lnTo>
                  <a:pt x="73271" y="278130"/>
                </a:lnTo>
                <a:lnTo>
                  <a:pt x="45846" y="278003"/>
                </a:lnTo>
                <a:lnTo>
                  <a:pt x="46082" y="231206"/>
                </a:lnTo>
                <a:lnTo>
                  <a:pt x="25400" y="195325"/>
                </a:lnTo>
                <a:lnTo>
                  <a:pt x="21970" y="189230"/>
                </a:lnTo>
                <a:lnTo>
                  <a:pt x="14223" y="187198"/>
                </a:lnTo>
                <a:close/>
              </a:path>
              <a:path w="118744" h="303530">
                <a:moveTo>
                  <a:pt x="46082" y="231206"/>
                </a:moveTo>
                <a:lnTo>
                  <a:pt x="45846" y="278003"/>
                </a:lnTo>
                <a:lnTo>
                  <a:pt x="71246" y="278130"/>
                </a:lnTo>
                <a:lnTo>
                  <a:pt x="71278" y="271780"/>
                </a:lnTo>
                <a:lnTo>
                  <a:pt x="47625" y="271653"/>
                </a:lnTo>
                <a:lnTo>
                  <a:pt x="58639" y="252993"/>
                </a:lnTo>
                <a:lnTo>
                  <a:pt x="46082" y="231206"/>
                </a:lnTo>
                <a:close/>
              </a:path>
              <a:path w="118744" h="303530">
                <a:moveTo>
                  <a:pt x="103758" y="187706"/>
                </a:moveTo>
                <a:lnTo>
                  <a:pt x="96012" y="189611"/>
                </a:lnTo>
                <a:lnTo>
                  <a:pt x="92456" y="195707"/>
                </a:lnTo>
                <a:lnTo>
                  <a:pt x="71482" y="231237"/>
                </a:lnTo>
                <a:lnTo>
                  <a:pt x="71246" y="278130"/>
                </a:lnTo>
                <a:lnTo>
                  <a:pt x="73271" y="278130"/>
                </a:lnTo>
                <a:lnTo>
                  <a:pt x="114300" y="208661"/>
                </a:lnTo>
                <a:lnTo>
                  <a:pt x="117856" y="202565"/>
                </a:lnTo>
                <a:lnTo>
                  <a:pt x="115824" y="194818"/>
                </a:lnTo>
                <a:lnTo>
                  <a:pt x="109855" y="191262"/>
                </a:lnTo>
                <a:lnTo>
                  <a:pt x="103758" y="187706"/>
                </a:lnTo>
                <a:close/>
              </a:path>
              <a:path w="118744" h="303530">
                <a:moveTo>
                  <a:pt x="58639" y="252993"/>
                </a:moveTo>
                <a:lnTo>
                  <a:pt x="47625" y="271653"/>
                </a:lnTo>
                <a:lnTo>
                  <a:pt x="69468" y="271780"/>
                </a:lnTo>
                <a:lnTo>
                  <a:pt x="58639" y="252993"/>
                </a:lnTo>
                <a:close/>
              </a:path>
              <a:path w="118744" h="303530">
                <a:moveTo>
                  <a:pt x="71482" y="231237"/>
                </a:moveTo>
                <a:lnTo>
                  <a:pt x="58639" y="252993"/>
                </a:lnTo>
                <a:lnTo>
                  <a:pt x="69468" y="271780"/>
                </a:lnTo>
                <a:lnTo>
                  <a:pt x="71278" y="271780"/>
                </a:lnTo>
                <a:lnTo>
                  <a:pt x="71482" y="231237"/>
                </a:lnTo>
                <a:close/>
              </a:path>
              <a:path w="118744" h="303530">
                <a:moveTo>
                  <a:pt x="59659" y="50391"/>
                </a:moveTo>
                <a:lnTo>
                  <a:pt x="46881" y="72038"/>
                </a:lnTo>
                <a:lnTo>
                  <a:pt x="46225" y="202565"/>
                </a:lnTo>
                <a:lnTo>
                  <a:pt x="46099" y="231237"/>
                </a:lnTo>
                <a:lnTo>
                  <a:pt x="58639" y="252993"/>
                </a:lnTo>
                <a:lnTo>
                  <a:pt x="71482" y="231237"/>
                </a:lnTo>
                <a:lnTo>
                  <a:pt x="72280" y="72287"/>
                </a:lnTo>
                <a:lnTo>
                  <a:pt x="59659" y="50391"/>
                </a:lnTo>
                <a:close/>
              </a:path>
              <a:path w="118744" h="303530">
                <a:moveTo>
                  <a:pt x="74461" y="25146"/>
                </a:moveTo>
                <a:lnTo>
                  <a:pt x="47117" y="25146"/>
                </a:lnTo>
                <a:lnTo>
                  <a:pt x="72517" y="25273"/>
                </a:lnTo>
                <a:lnTo>
                  <a:pt x="72280" y="72287"/>
                </a:lnTo>
                <a:lnTo>
                  <a:pt x="92837" y="107950"/>
                </a:lnTo>
                <a:lnTo>
                  <a:pt x="96393" y="114046"/>
                </a:lnTo>
                <a:lnTo>
                  <a:pt x="104139" y="116205"/>
                </a:lnTo>
                <a:lnTo>
                  <a:pt x="116331" y="109093"/>
                </a:lnTo>
                <a:lnTo>
                  <a:pt x="118363" y="101346"/>
                </a:lnTo>
                <a:lnTo>
                  <a:pt x="114934" y="95250"/>
                </a:lnTo>
                <a:lnTo>
                  <a:pt x="74461" y="25146"/>
                </a:lnTo>
                <a:close/>
              </a:path>
              <a:path w="118744" h="303530">
                <a:moveTo>
                  <a:pt x="59943" y="0"/>
                </a:moveTo>
                <a:lnTo>
                  <a:pt x="4063" y="94742"/>
                </a:lnTo>
                <a:lnTo>
                  <a:pt x="507" y="100711"/>
                </a:lnTo>
                <a:lnTo>
                  <a:pt x="2539" y="108585"/>
                </a:lnTo>
                <a:lnTo>
                  <a:pt x="8508" y="112141"/>
                </a:lnTo>
                <a:lnTo>
                  <a:pt x="14604" y="115697"/>
                </a:lnTo>
                <a:lnTo>
                  <a:pt x="22351" y="113665"/>
                </a:lnTo>
                <a:lnTo>
                  <a:pt x="25907" y="107569"/>
                </a:lnTo>
                <a:lnTo>
                  <a:pt x="46881" y="72038"/>
                </a:lnTo>
                <a:lnTo>
                  <a:pt x="47117" y="25146"/>
                </a:lnTo>
                <a:lnTo>
                  <a:pt x="74461" y="25146"/>
                </a:lnTo>
                <a:lnTo>
                  <a:pt x="59943" y="0"/>
                </a:lnTo>
                <a:close/>
              </a:path>
              <a:path w="118744" h="303530">
                <a:moveTo>
                  <a:pt x="72485" y="31496"/>
                </a:moveTo>
                <a:lnTo>
                  <a:pt x="48768" y="31496"/>
                </a:lnTo>
                <a:lnTo>
                  <a:pt x="70738" y="31623"/>
                </a:lnTo>
                <a:lnTo>
                  <a:pt x="59659" y="50391"/>
                </a:lnTo>
                <a:lnTo>
                  <a:pt x="72280" y="72287"/>
                </a:lnTo>
                <a:lnTo>
                  <a:pt x="72485" y="31496"/>
                </a:lnTo>
                <a:close/>
              </a:path>
              <a:path w="118744" h="303530">
                <a:moveTo>
                  <a:pt x="47117" y="25146"/>
                </a:moveTo>
                <a:lnTo>
                  <a:pt x="46881" y="72038"/>
                </a:lnTo>
                <a:lnTo>
                  <a:pt x="59659" y="50391"/>
                </a:lnTo>
                <a:lnTo>
                  <a:pt x="48768" y="31496"/>
                </a:lnTo>
                <a:lnTo>
                  <a:pt x="72485" y="31496"/>
                </a:lnTo>
                <a:lnTo>
                  <a:pt x="72517" y="25273"/>
                </a:lnTo>
                <a:lnTo>
                  <a:pt x="47117" y="25146"/>
                </a:lnTo>
                <a:close/>
              </a:path>
              <a:path w="118744" h="303530">
                <a:moveTo>
                  <a:pt x="48768" y="31496"/>
                </a:moveTo>
                <a:lnTo>
                  <a:pt x="59659" y="50391"/>
                </a:lnTo>
                <a:lnTo>
                  <a:pt x="70738" y="31623"/>
                </a:lnTo>
                <a:lnTo>
                  <a:pt x="48768" y="314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24" name="object 24"/>
          <p:cNvSpPr/>
          <p:nvPr/>
        </p:nvSpPr>
        <p:spPr>
          <a:xfrm>
            <a:off x="1465452" y="4194936"/>
            <a:ext cx="108268" cy="644948"/>
          </a:xfrm>
          <a:custGeom>
            <a:avLst/>
            <a:gdLst/>
            <a:ahLst/>
            <a:cxnLst/>
            <a:rect l="l" t="t" r="r" b="b"/>
            <a:pathLst>
              <a:path w="118110" h="703579">
                <a:moveTo>
                  <a:pt x="58617" y="50502"/>
                </a:moveTo>
                <a:lnTo>
                  <a:pt x="46071" y="72331"/>
                </a:lnTo>
                <a:lnTo>
                  <a:pt x="50800" y="703326"/>
                </a:lnTo>
                <a:lnTo>
                  <a:pt x="76200" y="703072"/>
                </a:lnTo>
                <a:lnTo>
                  <a:pt x="71472" y="72181"/>
                </a:lnTo>
                <a:lnTo>
                  <a:pt x="58617" y="50502"/>
                </a:lnTo>
                <a:close/>
              </a:path>
              <a:path w="118110" h="703579">
                <a:moveTo>
                  <a:pt x="58166" y="0"/>
                </a:moveTo>
                <a:lnTo>
                  <a:pt x="3556" y="95504"/>
                </a:lnTo>
                <a:lnTo>
                  <a:pt x="0" y="101600"/>
                </a:lnTo>
                <a:lnTo>
                  <a:pt x="2159" y="109347"/>
                </a:lnTo>
                <a:lnTo>
                  <a:pt x="8255" y="112776"/>
                </a:lnTo>
                <a:lnTo>
                  <a:pt x="14351" y="116332"/>
                </a:lnTo>
                <a:lnTo>
                  <a:pt x="22098" y="114173"/>
                </a:lnTo>
                <a:lnTo>
                  <a:pt x="25527" y="108077"/>
                </a:lnTo>
                <a:lnTo>
                  <a:pt x="46071" y="72331"/>
                </a:lnTo>
                <a:lnTo>
                  <a:pt x="45719" y="25400"/>
                </a:lnTo>
                <a:lnTo>
                  <a:pt x="71119" y="25146"/>
                </a:lnTo>
                <a:lnTo>
                  <a:pt x="73084" y="25146"/>
                </a:lnTo>
                <a:lnTo>
                  <a:pt x="58166" y="0"/>
                </a:lnTo>
                <a:close/>
              </a:path>
              <a:path w="118110" h="703579">
                <a:moveTo>
                  <a:pt x="73084" y="25146"/>
                </a:moveTo>
                <a:lnTo>
                  <a:pt x="71119" y="25146"/>
                </a:lnTo>
                <a:lnTo>
                  <a:pt x="71472" y="72181"/>
                </a:lnTo>
                <a:lnTo>
                  <a:pt x="92456" y="107569"/>
                </a:lnTo>
                <a:lnTo>
                  <a:pt x="96138" y="113665"/>
                </a:lnTo>
                <a:lnTo>
                  <a:pt x="103886" y="115570"/>
                </a:lnTo>
                <a:lnTo>
                  <a:pt x="109855" y="112014"/>
                </a:lnTo>
                <a:lnTo>
                  <a:pt x="115950" y="108458"/>
                </a:lnTo>
                <a:lnTo>
                  <a:pt x="117982" y="100711"/>
                </a:lnTo>
                <a:lnTo>
                  <a:pt x="114300" y="94615"/>
                </a:lnTo>
                <a:lnTo>
                  <a:pt x="73084" y="25146"/>
                </a:lnTo>
                <a:close/>
              </a:path>
              <a:path w="118110" h="703579">
                <a:moveTo>
                  <a:pt x="71119" y="25146"/>
                </a:moveTo>
                <a:lnTo>
                  <a:pt x="45719" y="25400"/>
                </a:lnTo>
                <a:lnTo>
                  <a:pt x="46071" y="72331"/>
                </a:lnTo>
                <a:lnTo>
                  <a:pt x="58617" y="50502"/>
                </a:lnTo>
                <a:lnTo>
                  <a:pt x="47498" y="31750"/>
                </a:lnTo>
                <a:lnTo>
                  <a:pt x="71168" y="31623"/>
                </a:lnTo>
                <a:lnTo>
                  <a:pt x="71119" y="25146"/>
                </a:lnTo>
                <a:close/>
              </a:path>
              <a:path w="118110" h="703579">
                <a:moveTo>
                  <a:pt x="71168" y="31623"/>
                </a:moveTo>
                <a:lnTo>
                  <a:pt x="69468" y="31623"/>
                </a:lnTo>
                <a:lnTo>
                  <a:pt x="58617" y="50502"/>
                </a:lnTo>
                <a:lnTo>
                  <a:pt x="71472" y="72181"/>
                </a:lnTo>
                <a:lnTo>
                  <a:pt x="71168" y="31623"/>
                </a:lnTo>
                <a:close/>
              </a:path>
              <a:path w="118110" h="703579">
                <a:moveTo>
                  <a:pt x="69468" y="31623"/>
                </a:moveTo>
                <a:lnTo>
                  <a:pt x="47498" y="31750"/>
                </a:lnTo>
                <a:lnTo>
                  <a:pt x="58617" y="50502"/>
                </a:lnTo>
                <a:lnTo>
                  <a:pt x="69468" y="316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25" name="object 25"/>
          <p:cNvSpPr txBox="1"/>
          <p:nvPr/>
        </p:nvSpPr>
        <p:spPr>
          <a:xfrm>
            <a:off x="1859756" y="3774498"/>
            <a:ext cx="1158346" cy="298650"/>
          </a:xfrm>
          <a:prstGeom prst="rect">
            <a:avLst/>
          </a:prstGeom>
          <a:solidFill>
            <a:srgbClr val="FFFF99"/>
          </a:solidFill>
          <a:ln w="25400">
            <a:solidFill>
              <a:srgbClr val="003120"/>
            </a:solidFill>
          </a:ln>
        </p:spPr>
        <p:txBody>
          <a:bodyPr vert="horz" wrap="square" lIns="0" tIns="72178" rIns="0" bIns="0" rtlCol="0">
            <a:spAutoFit/>
          </a:bodyPr>
          <a:lstStyle/>
          <a:p>
            <a:pPr marL="339949">
              <a:spcBef>
                <a:spcPts val="568"/>
              </a:spcBef>
            </a:pPr>
            <a:r>
              <a:rPr sz="1467" b="1" spc="-9" dirty="0">
                <a:latin typeface="Trebuchet MS"/>
                <a:cs typeface="Trebuchet MS"/>
              </a:rPr>
              <a:t>SMEM</a:t>
            </a:r>
            <a:endParaRPr sz="1467">
              <a:latin typeface="Trebuchet MS"/>
              <a:cs typeface="Trebuchet MS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365004" y="3496438"/>
            <a:ext cx="108850" cy="279982"/>
          </a:xfrm>
          <a:custGeom>
            <a:avLst/>
            <a:gdLst/>
            <a:ahLst/>
            <a:cxnLst/>
            <a:rect l="l" t="t" r="r" b="b"/>
            <a:pathLst>
              <a:path w="118744" h="305435">
                <a:moveTo>
                  <a:pt x="14224" y="188849"/>
                </a:moveTo>
                <a:lnTo>
                  <a:pt x="8127" y="192405"/>
                </a:lnTo>
                <a:lnTo>
                  <a:pt x="2031" y="195834"/>
                </a:lnTo>
                <a:lnTo>
                  <a:pt x="0" y="203581"/>
                </a:lnTo>
                <a:lnTo>
                  <a:pt x="3428" y="209676"/>
                </a:lnTo>
                <a:lnTo>
                  <a:pt x="58419" y="304927"/>
                </a:lnTo>
                <a:lnTo>
                  <a:pt x="73271" y="279781"/>
                </a:lnTo>
                <a:lnTo>
                  <a:pt x="45846" y="279654"/>
                </a:lnTo>
                <a:lnTo>
                  <a:pt x="46080" y="232855"/>
                </a:lnTo>
                <a:lnTo>
                  <a:pt x="25400" y="196976"/>
                </a:lnTo>
                <a:lnTo>
                  <a:pt x="21970" y="190881"/>
                </a:lnTo>
                <a:lnTo>
                  <a:pt x="14224" y="188849"/>
                </a:lnTo>
                <a:close/>
              </a:path>
              <a:path w="118744" h="305435">
                <a:moveTo>
                  <a:pt x="46080" y="232855"/>
                </a:moveTo>
                <a:lnTo>
                  <a:pt x="45846" y="279654"/>
                </a:lnTo>
                <a:lnTo>
                  <a:pt x="71246" y="279781"/>
                </a:lnTo>
                <a:lnTo>
                  <a:pt x="71278" y="273431"/>
                </a:lnTo>
                <a:lnTo>
                  <a:pt x="47625" y="273304"/>
                </a:lnTo>
                <a:lnTo>
                  <a:pt x="58639" y="254644"/>
                </a:lnTo>
                <a:lnTo>
                  <a:pt x="46080" y="232855"/>
                </a:lnTo>
                <a:close/>
              </a:path>
              <a:path w="118744" h="305435">
                <a:moveTo>
                  <a:pt x="103758" y="189357"/>
                </a:moveTo>
                <a:lnTo>
                  <a:pt x="96012" y="191262"/>
                </a:lnTo>
                <a:lnTo>
                  <a:pt x="92456" y="197358"/>
                </a:lnTo>
                <a:lnTo>
                  <a:pt x="71480" y="232890"/>
                </a:lnTo>
                <a:lnTo>
                  <a:pt x="71246" y="279781"/>
                </a:lnTo>
                <a:lnTo>
                  <a:pt x="73271" y="279781"/>
                </a:lnTo>
                <a:lnTo>
                  <a:pt x="114300" y="210312"/>
                </a:lnTo>
                <a:lnTo>
                  <a:pt x="117856" y="204216"/>
                </a:lnTo>
                <a:lnTo>
                  <a:pt x="115824" y="196469"/>
                </a:lnTo>
                <a:lnTo>
                  <a:pt x="109855" y="192912"/>
                </a:lnTo>
                <a:lnTo>
                  <a:pt x="103758" y="189357"/>
                </a:lnTo>
                <a:close/>
              </a:path>
              <a:path w="118744" h="305435">
                <a:moveTo>
                  <a:pt x="58639" y="254644"/>
                </a:moveTo>
                <a:lnTo>
                  <a:pt x="47625" y="273304"/>
                </a:lnTo>
                <a:lnTo>
                  <a:pt x="69468" y="273431"/>
                </a:lnTo>
                <a:lnTo>
                  <a:pt x="58639" y="254644"/>
                </a:lnTo>
                <a:close/>
              </a:path>
              <a:path w="118744" h="305435">
                <a:moveTo>
                  <a:pt x="71480" y="232890"/>
                </a:moveTo>
                <a:lnTo>
                  <a:pt x="58639" y="254644"/>
                </a:lnTo>
                <a:lnTo>
                  <a:pt x="69468" y="273431"/>
                </a:lnTo>
                <a:lnTo>
                  <a:pt x="71278" y="273431"/>
                </a:lnTo>
                <a:lnTo>
                  <a:pt x="71480" y="232890"/>
                </a:lnTo>
                <a:close/>
              </a:path>
              <a:path w="118744" h="305435">
                <a:moveTo>
                  <a:pt x="59659" y="50518"/>
                </a:moveTo>
                <a:lnTo>
                  <a:pt x="46882" y="72164"/>
                </a:lnTo>
                <a:lnTo>
                  <a:pt x="46226" y="203581"/>
                </a:lnTo>
                <a:lnTo>
                  <a:pt x="46101" y="232890"/>
                </a:lnTo>
                <a:lnTo>
                  <a:pt x="58639" y="254644"/>
                </a:lnTo>
                <a:lnTo>
                  <a:pt x="71480" y="232890"/>
                </a:lnTo>
                <a:lnTo>
                  <a:pt x="72281" y="72416"/>
                </a:lnTo>
                <a:lnTo>
                  <a:pt x="59659" y="50518"/>
                </a:lnTo>
                <a:close/>
              </a:path>
              <a:path w="118744" h="305435">
                <a:moveTo>
                  <a:pt x="74442" y="25146"/>
                </a:moveTo>
                <a:lnTo>
                  <a:pt x="47117" y="25146"/>
                </a:lnTo>
                <a:lnTo>
                  <a:pt x="72517" y="25273"/>
                </a:lnTo>
                <a:lnTo>
                  <a:pt x="72281" y="72416"/>
                </a:lnTo>
                <a:lnTo>
                  <a:pt x="92837" y="108076"/>
                </a:lnTo>
                <a:lnTo>
                  <a:pt x="96393" y="114173"/>
                </a:lnTo>
                <a:lnTo>
                  <a:pt x="104139" y="116205"/>
                </a:lnTo>
                <a:lnTo>
                  <a:pt x="110236" y="112649"/>
                </a:lnTo>
                <a:lnTo>
                  <a:pt x="116331" y="109220"/>
                </a:lnTo>
                <a:lnTo>
                  <a:pt x="118363" y="101473"/>
                </a:lnTo>
                <a:lnTo>
                  <a:pt x="114934" y="95376"/>
                </a:lnTo>
                <a:lnTo>
                  <a:pt x="74442" y="25146"/>
                </a:lnTo>
                <a:close/>
              </a:path>
              <a:path w="118744" h="305435">
                <a:moveTo>
                  <a:pt x="59943" y="0"/>
                </a:moveTo>
                <a:lnTo>
                  <a:pt x="4063" y="94742"/>
                </a:lnTo>
                <a:lnTo>
                  <a:pt x="507" y="100837"/>
                </a:lnTo>
                <a:lnTo>
                  <a:pt x="2539" y="108585"/>
                </a:lnTo>
                <a:lnTo>
                  <a:pt x="8508" y="112141"/>
                </a:lnTo>
                <a:lnTo>
                  <a:pt x="14605" y="115697"/>
                </a:lnTo>
                <a:lnTo>
                  <a:pt x="22351" y="113792"/>
                </a:lnTo>
                <a:lnTo>
                  <a:pt x="25907" y="107696"/>
                </a:lnTo>
                <a:lnTo>
                  <a:pt x="46882" y="72164"/>
                </a:lnTo>
                <a:lnTo>
                  <a:pt x="47117" y="25146"/>
                </a:lnTo>
                <a:lnTo>
                  <a:pt x="74442" y="25146"/>
                </a:lnTo>
                <a:lnTo>
                  <a:pt x="59943" y="0"/>
                </a:lnTo>
                <a:close/>
              </a:path>
              <a:path w="118744" h="305435">
                <a:moveTo>
                  <a:pt x="72485" y="31623"/>
                </a:moveTo>
                <a:lnTo>
                  <a:pt x="48768" y="31623"/>
                </a:lnTo>
                <a:lnTo>
                  <a:pt x="70738" y="31750"/>
                </a:lnTo>
                <a:lnTo>
                  <a:pt x="59659" y="50518"/>
                </a:lnTo>
                <a:lnTo>
                  <a:pt x="72281" y="72416"/>
                </a:lnTo>
                <a:lnTo>
                  <a:pt x="72485" y="31623"/>
                </a:lnTo>
                <a:close/>
              </a:path>
              <a:path w="118744" h="305435">
                <a:moveTo>
                  <a:pt x="47117" y="25146"/>
                </a:moveTo>
                <a:lnTo>
                  <a:pt x="46882" y="72164"/>
                </a:lnTo>
                <a:lnTo>
                  <a:pt x="59659" y="50518"/>
                </a:lnTo>
                <a:lnTo>
                  <a:pt x="48768" y="31623"/>
                </a:lnTo>
                <a:lnTo>
                  <a:pt x="72485" y="31623"/>
                </a:lnTo>
                <a:lnTo>
                  <a:pt x="72517" y="25273"/>
                </a:lnTo>
                <a:lnTo>
                  <a:pt x="47117" y="25146"/>
                </a:lnTo>
                <a:close/>
              </a:path>
              <a:path w="118744" h="305435">
                <a:moveTo>
                  <a:pt x="48768" y="31623"/>
                </a:moveTo>
                <a:lnTo>
                  <a:pt x="59659" y="50518"/>
                </a:lnTo>
                <a:lnTo>
                  <a:pt x="70738" y="31750"/>
                </a:lnTo>
                <a:lnTo>
                  <a:pt x="48768" y="316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27" name="object 27"/>
          <p:cNvSpPr/>
          <p:nvPr/>
        </p:nvSpPr>
        <p:spPr>
          <a:xfrm>
            <a:off x="3597275" y="2571040"/>
            <a:ext cx="2117619" cy="1816100"/>
          </a:xfrm>
          <a:custGeom>
            <a:avLst/>
            <a:gdLst/>
            <a:ahLst/>
            <a:cxnLst/>
            <a:rect l="l" t="t" r="r" b="b"/>
            <a:pathLst>
              <a:path w="2310129" h="1981200">
                <a:moveTo>
                  <a:pt x="0" y="1981200"/>
                </a:moveTo>
                <a:lnTo>
                  <a:pt x="2309876" y="1981200"/>
                </a:lnTo>
                <a:lnTo>
                  <a:pt x="2309876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solidFill>
            <a:srgbClr val="EAD09F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28" name="object 28"/>
          <p:cNvSpPr/>
          <p:nvPr/>
        </p:nvSpPr>
        <p:spPr>
          <a:xfrm>
            <a:off x="3597275" y="2571040"/>
            <a:ext cx="2117619" cy="1816100"/>
          </a:xfrm>
          <a:custGeom>
            <a:avLst/>
            <a:gdLst/>
            <a:ahLst/>
            <a:cxnLst/>
            <a:rect l="l" t="t" r="r" b="b"/>
            <a:pathLst>
              <a:path w="2310129" h="1981200">
                <a:moveTo>
                  <a:pt x="0" y="1981200"/>
                </a:moveTo>
                <a:lnTo>
                  <a:pt x="2309876" y="1981200"/>
                </a:lnTo>
                <a:lnTo>
                  <a:pt x="2309876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ln w="25400">
            <a:solidFill>
              <a:srgbClr val="003120"/>
            </a:solidFill>
          </a:ln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29" name="object 29"/>
          <p:cNvSpPr txBox="1"/>
          <p:nvPr/>
        </p:nvSpPr>
        <p:spPr>
          <a:xfrm>
            <a:off x="3736976" y="3059990"/>
            <a:ext cx="1824831" cy="333264"/>
          </a:xfrm>
          <a:prstGeom prst="rect">
            <a:avLst/>
          </a:prstGeom>
          <a:solidFill>
            <a:srgbClr val="DDEBEB"/>
          </a:solidFill>
          <a:ln w="25400">
            <a:solidFill>
              <a:srgbClr val="003120"/>
            </a:solidFill>
          </a:ln>
        </p:spPr>
        <p:txBody>
          <a:bodyPr vert="horz" wrap="square" lIns="0" tIns="78581" rIns="0" bIns="0" rtlCol="0">
            <a:spAutoFit/>
          </a:bodyPr>
          <a:lstStyle/>
          <a:p>
            <a:pPr marL="467430">
              <a:spcBef>
                <a:spcPts val="619"/>
              </a:spcBef>
            </a:pPr>
            <a:r>
              <a:rPr sz="1650" b="1" spc="-5" dirty="0">
                <a:latin typeface="Trebuchet MS"/>
                <a:cs typeface="Trebuchet MS"/>
              </a:rPr>
              <a:t>Registers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736975" y="3758490"/>
            <a:ext cx="515726" cy="319222"/>
          </a:xfrm>
          <a:prstGeom prst="rect">
            <a:avLst/>
          </a:prstGeom>
          <a:solidFill>
            <a:srgbClr val="DDEBEB"/>
          </a:solidFill>
          <a:ln w="25400">
            <a:solidFill>
              <a:srgbClr val="003120"/>
            </a:solidFill>
          </a:ln>
        </p:spPr>
        <p:txBody>
          <a:bodyPr vert="horz" wrap="square" lIns="0" tIns="92551" rIns="0" bIns="0" rtlCol="0">
            <a:spAutoFit/>
          </a:bodyPr>
          <a:lstStyle/>
          <a:p>
            <a:pPr marL="151929">
              <a:spcBef>
                <a:spcPts val="729"/>
              </a:spcBef>
            </a:pPr>
            <a:r>
              <a:rPr sz="1467" b="1" spc="-5" dirty="0">
                <a:latin typeface="Trebuchet MS"/>
                <a:cs typeface="Trebuchet MS"/>
              </a:rPr>
              <a:t>L1</a:t>
            </a:r>
            <a:endParaRPr sz="1467">
              <a:latin typeface="Trebuchet MS"/>
              <a:cs typeface="Trebuchet M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355379" y="2656095"/>
            <a:ext cx="527368" cy="294408"/>
          </a:xfrm>
          <a:prstGeom prst="rect">
            <a:avLst/>
          </a:prstGeom>
        </p:spPr>
        <p:txBody>
          <a:bodyPr vert="horz" wrap="square" lIns="0" tIns="12224" rIns="0" bIns="0" rtlCol="0">
            <a:spAutoFit/>
          </a:bodyPr>
          <a:lstStyle/>
          <a:p>
            <a:pPr marL="11642">
              <a:spcBef>
                <a:spcPts val="96"/>
              </a:spcBef>
            </a:pPr>
            <a:r>
              <a:rPr sz="1833" b="1" spc="-5" dirty="0">
                <a:solidFill>
                  <a:srgbClr val="004730"/>
                </a:solidFill>
                <a:latin typeface="Calibri"/>
                <a:cs typeface="Calibri"/>
              </a:rPr>
              <a:t>SM-</a:t>
            </a:r>
            <a:r>
              <a:rPr sz="1833" b="1" dirty="0">
                <a:solidFill>
                  <a:srgbClr val="004730"/>
                </a:solidFill>
                <a:latin typeface="Calibri"/>
                <a:cs typeface="Calibri"/>
              </a:rPr>
              <a:t>1</a:t>
            </a:r>
            <a:endParaRPr sz="1833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962823" y="3480487"/>
            <a:ext cx="108850" cy="278236"/>
          </a:xfrm>
          <a:custGeom>
            <a:avLst/>
            <a:gdLst/>
            <a:ahLst/>
            <a:cxnLst/>
            <a:rect l="l" t="t" r="r" b="b"/>
            <a:pathLst>
              <a:path w="118745" h="303530">
                <a:moveTo>
                  <a:pt x="14224" y="187198"/>
                </a:moveTo>
                <a:lnTo>
                  <a:pt x="8128" y="190627"/>
                </a:lnTo>
                <a:lnTo>
                  <a:pt x="2032" y="194183"/>
                </a:lnTo>
                <a:lnTo>
                  <a:pt x="0" y="201930"/>
                </a:lnTo>
                <a:lnTo>
                  <a:pt x="3429" y="208025"/>
                </a:lnTo>
                <a:lnTo>
                  <a:pt x="58420" y="303276"/>
                </a:lnTo>
                <a:lnTo>
                  <a:pt x="73271" y="278130"/>
                </a:lnTo>
                <a:lnTo>
                  <a:pt x="45847" y="278003"/>
                </a:lnTo>
                <a:lnTo>
                  <a:pt x="46082" y="231206"/>
                </a:lnTo>
                <a:lnTo>
                  <a:pt x="25400" y="195325"/>
                </a:lnTo>
                <a:lnTo>
                  <a:pt x="21971" y="189230"/>
                </a:lnTo>
                <a:lnTo>
                  <a:pt x="14224" y="187198"/>
                </a:lnTo>
                <a:close/>
              </a:path>
              <a:path w="118745" h="303530">
                <a:moveTo>
                  <a:pt x="46082" y="231206"/>
                </a:moveTo>
                <a:lnTo>
                  <a:pt x="45847" y="278003"/>
                </a:lnTo>
                <a:lnTo>
                  <a:pt x="71247" y="278130"/>
                </a:lnTo>
                <a:lnTo>
                  <a:pt x="71278" y="271780"/>
                </a:lnTo>
                <a:lnTo>
                  <a:pt x="47625" y="271653"/>
                </a:lnTo>
                <a:lnTo>
                  <a:pt x="58639" y="252993"/>
                </a:lnTo>
                <a:lnTo>
                  <a:pt x="46082" y="231206"/>
                </a:lnTo>
                <a:close/>
              </a:path>
              <a:path w="118745" h="303530">
                <a:moveTo>
                  <a:pt x="103759" y="187706"/>
                </a:moveTo>
                <a:lnTo>
                  <a:pt x="96012" y="189611"/>
                </a:lnTo>
                <a:lnTo>
                  <a:pt x="92456" y="195707"/>
                </a:lnTo>
                <a:lnTo>
                  <a:pt x="71482" y="231237"/>
                </a:lnTo>
                <a:lnTo>
                  <a:pt x="71247" y="278130"/>
                </a:lnTo>
                <a:lnTo>
                  <a:pt x="73271" y="278130"/>
                </a:lnTo>
                <a:lnTo>
                  <a:pt x="114300" y="208661"/>
                </a:lnTo>
                <a:lnTo>
                  <a:pt x="117856" y="202565"/>
                </a:lnTo>
                <a:lnTo>
                  <a:pt x="115824" y="194818"/>
                </a:lnTo>
                <a:lnTo>
                  <a:pt x="109855" y="191262"/>
                </a:lnTo>
                <a:lnTo>
                  <a:pt x="103759" y="187706"/>
                </a:lnTo>
                <a:close/>
              </a:path>
              <a:path w="118745" h="303530">
                <a:moveTo>
                  <a:pt x="58639" y="252993"/>
                </a:moveTo>
                <a:lnTo>
                  <a:pt x="47625" y="271653"/>
                </a:lnTo>
                <a:lnTo>
                  <a:pt x="69469" y="271780"/>
                </a:lnTo>
                <a:lnTo>
                  <a:pt x="58639" y="252993"/>
                </a:lnTo>
                <a:close/>
              </a:path>
              <a:path w="118745" h="303530">
                <a:moveTo>
                  <a:pt x="71482" y="231237"/>
                </a:moveTo>
                <a:lnTo>
                  <a:pt x="58639" y="252993"/>
                </a:lnTo>
                <a:lnTo>
                  <a:pt x="69469" y="271780"/>
                </a:lnTo>
                <a:lnTo>
                  <a:pt x="71278" y="271780"/>
                </a:lnTo>
                <a:lnTo>
                  <a:pt x="71482" y="231237"/>
                </a:lnTo>
                <a:close/>
              </a:path>
              <a:path w="118745" h="303530">
                <a:moveTo>
                  <a:pt x="59659" y="50391"/>
                </a:moveTo>
                <a:lnTo>
                  <a:pt x="46881" y="72038"/>
                </a:lnTo>
                <a:lnTo>
                  <a:pt x="46225" y="202565"/>
                </a:lnTo>
                <a:lnTo>
                  <a:pt x="46099" y="231237"/>
                </a:lnTo>
                <a:lnTo>
                  <a:pt x="58639" y="252993"/>
                </a:lnTo>
                <a:lnTo>
                  <a:pt x="71482" y="231237"/>
                </a:lnTo>
                <a:lnTo>
                  <a:pt x="72280" y="72287"/>
                </a:lnTo>
                <a:lnTo>
                  <a:pt x="59659" y="50391"/>
                </a:lnTo>
                <a:close/>
              </a:path>
              <a:path w="118745" h="303530">
                <a:moveTo>
                  <a:pt x="74461" y="25146"/>
                </a:moveTo>
                <a:lnTo>
                  <a:pt x="47117" y="25146"/>
                </a:lnTo>
                <a:lnTo>
                  <a:pt x="72517" y="25273"/>
                </a:lnTo>
                <a:lnTo>
                  <a:pt x="72280" y="72287"/>
                </a:lnTo>
                <a:lnTo>
                  <a:pt x="92837" y="107950"/>
                </a:lnTo>
                <a:lnTo>
                  <a:pt x="96393" y="114046"/>
                </a:lnTo>
                <a:lnTo>
                  <a:pt x="104140" y="116205"/>
                </a:lnTo>
                <a:lnTo>
                  <a:pt x="116332" y="109093"/>
                </a:lnTo>
                <a:lnTo>
                  <a:pt x="118364" y="101346"/>
                </a:lnTo>
                <a:lnTo>
                  <a:pt x="114935" y="95250"/>
                </a:lnTo>
                <a:lnTo>
                  <a:pt x="74461" y="25146"/>
                </a:lnTo>
                <a:close/>
              </a:path>
              <a:path w="118745" h="303530">
                <a:moveTo>
                  <a:pt x="59944" y="0"/>
                </a:moveTo>
                <a:lnTo>
                  <a:pt x="4064" y="94742"/>
                </a:lnTo>
                <a:lnTo>
                  <a:pt x="508" y="100711"/>
                </a:lnTo>
                <a:lnTo>
                  <a:pt x="2540" y="108585"/>
                </a:lnTo>
                <a:lnTo>
                  <a:pt x="8509" y="112141"/>
                </a:lnTo>
                <a:lnTo>
                  <a:pt x="14605" y="115697"/>
                </a:lnTo>
                <a:lnTo>
                  <a:pt x="22352" y="113665"/>
                </a:lnTo>
                <a:lnTo>
                  <a:pt x="25908" y="107569"/>
                </a:lnTo>
                <a:lnTo>
                  <a:pt x="46881" y="72038"/>
                </a:lnTo>
                <a:lnTo>
                  <a:pt x="47117" y="25146"/>
                </a:lnTo>
                <a:lnTo>
                  <a:pt x="74461" y="25146"/>
                </a:lnTo>
                <a:lnTo>
                  <a:pt x="59944" y="0"/>
                </a:lnTo>
                <a:close/>
              </a:path>
              <a:path w="118745" h="303530">
                <a:moveTo>
                  <a:pt x="72485" y="31496"/>
                </a:moveTo>
                <a:lnTo>
                  <a:pt x="48768" y="31496"/>
                </a:lnTo>
                <a:lnTo>
                  <a:pt x="70739" y="31623"/>
                </a:lnTo>
                <a:lnTo>
                  <a:pt x="59659" y="50391"/>
                </a:lnTo>
                <a:lnTo>
                  <a:pt x="72280" y="72287"/>
                </a:lnTo>
                <a:lnTo>
                  <a:pt x="72485" y="31496"/>
                </a:lnTo>
                <a:close/>
              </a:path>
              <a:path w="118745" h="303530">
                <a:moveTo>
                  <a:pt x="47117" y="25146"/>
                </a:moveTo>
                <a:lnTo>
                  <a:pt x="46881" y="72038"/>
                </a:lnTo>
                <a:lnTo>
                  <a:pt x="59659" y="50391"/>
                </a:lnTo>
                <a:lnTo>
                  <a:pt x="48768" y="31496"/>
                </a:lnTo>
                <a:lnTo>
                  <a:pt x="72485" y="31496"/>
                </a:lnTo>
                <a:lnTo>
                  <a:pt x="72517" y="25273"/>
                </a:lnTo>
                <a:lnTo>
                  <a:pt x="47117" y="25146"/>
                </a:lnTo>
                <a:close/>
              </a:path>
              <a:path w="118745" h="303530">
                <a:moveTo>
                  <a:pt x="48768" y="31496"/>
                </a:moveTo>
                <a:lnTo>
                  <a:pt x="59659" y="50391"/>
                </a:lnTo>
                <a:lnTo>
                  <a:pt x="70739" y="31623"/>
                </a:lnTo>
                <a:lnTo>
                  <a:pt x="48768" y="314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33" name="object 33"/>
          <p:cNvSpPr/>
          <p:nvPr/>
        </p:nvSpPr>
        <p:spPr>
          <a:xfrm>
            <a:off x="3971322" y="4177474"/>
            <a:ext cx="108268" cy="644948"/>
          </a:xfrm>
          <a:custGeom>
            <a:avLst/>
            <a:gdLst/>
            <a:ahLst/>
            <a:cxnLst/>
            <a:rect l="l" t="t" r="r" b="b"/>
            <a:pathLst>
              <a:path w="118110" h="703579">
                <a:moveTo>
                  <a:pt x="58617" y="50502"/>
                </a:moveTo>
                <a:lnTo>
                  <a:pt x="46071" y="72331"/>
                </a:lnTo>
                <a:lnTo>
                  <a:pt x="50800" y="703326"/>
                </a:lnTo>
                <a:lnTo>
                  <a:pt x="76200" y="703072"/>
                </a:lnTo>
                <a:lnTo>
                  <a:pt x="71472" y="72181"/>
                </a:lnTo>
                <a:lnTo>
                  <a:pt x="58617" y="50502"/>
                </a:lnTo>
                <a:close/>
              </a:path>
              <a:path w="118110" h="703579">
                <a:moveTo>
                  <a:pt x="58165" y="0"/>
                </a:moveTo>
                <a:lnTo>
                  <a:pt x="3556" y="95504"/>
                </a:lnTo>
                <a:lnTo>
                  <a:pt x="0" y="101600"/>
                </a:lnTo>
                <a:lnTo>
                  <a:pt x="2159" y="109347"/>
                </a:lnTo>
                <a:lnTo>
                  <a:pt x="8254" y="112776"/>
                </a:lnTo>
                <a:lnTo>
                  <a:pt x="14350" y="116332"/>
                </a:lnTo>
                <a:lnTo>
                  <a:pt x="22098" y="114173"/>
                </a:lnTo>
                <a:lnTo>
                  <a:pt x="25526" y="108077"/>
                </a:lnTo>
                <a:lnTo>
                  <a:pt x="46071" y="72331"/>
                </a:lnTo>
                <a:lnTo>
                  <a:pt x="45720" y="25400"/>
                </a:lnTo>
                <a:lnTo>
                  <a:pt x="71120" y="25146"/>
                </a:lnTo>
                <a:lnTo>
                  <a:pt x="73084" y="25146"/>
                </a:lnTo>
                <a:lnTo>
                  <a:pt x="58165" y="0"/>
                </a:lnTo>
                <a:close/>
              </a:path>
              <a:path w="118110" h="703579">
                <a:moveTo>
                  <a:pt x="73084" y="25146"/>
                </a:moveTo>
                <a:lnTo>
                  <a:pt x="71120" y="25146"/>
                </a:lnTo>
                <a:lnTo>
                  <a:pt x="71472" y="72181"/>
                </a:lnTo>
                <a:lnTo>
                  <a:pt x="92456" y="107569"/>
                </a:lnTo>
                <a:lnTo>
                  <a:pt x="96138" y="113665"/>
                </a:lnTo>
                <a:lnTo>
                  <a:pt x="103886" y="115570"/>
                </a:lnTo>
                <a:lnTo>
                  <a:pt x="109854" y="112014"/>
                </a:lnTo>
                <a:lnTo>
                  <a:pt x="115950" y="108458"/>
                </a:lnTo>
                <a:lnTo>
                  <a:pt x="117983" y="100711"/>
                </a:lnTo>
                <a:lnTo>
                  <a:pt x="114300" y="94615"/>
                </a:lnTo>
                <a:lnTo>
                  <a:pt x="73084" y="25146"/>
                </a:lnTo>
                <a:close/>
              </a:path>
              <a:path w="118110" h="703579">
                <a:moveTo>
                  <a:pt x="71120" y="25146"/>
                </a:moveTo>
                <a:lnTo>
                  <a:pt x="45720" y="25400"/>
                </a:lnTo>
                <a:lnTo>
                  <a:pt x="46071" y="72331"/>
                </a:lnTo>
                <a:lnTo>
                  <a:pt x="58617" y="50502"/>
                </a:lnTo>
                <a:lnTo>
                  <a:pt x="47498" y="31750"/>
                </a:lnTo>
                <a:lnTo>
                  <a:pt x="71168" y="31623"/>
                </a:lnTo>
                <a:lnTo>
                  <a:pt x="71120" y="25146"/>
                </a:lnTo>
                <a:close/>
              </a:path>
              <a:path w="118110" h="703579">
                <a:moveTo>
                  <a:pt x="71168" y="31623"/>
                </a:moveTo>
                <a:lnTo>
                  <a:pt x="69469" y="31623"/>
                </a:lnTo>
                <a:lnTo>
                  <a:pt x="58617" y="50502"/>
                </a:lnTo>
                <a:lnTo>
                  <a:pt x="71472" y="72181"/>
                </a:lnTo>
                <a:lnTo>
                  <a:pt x="71168" y="31623"/>
                </a:lnTo>
                <a:close/>
              </a:path>
              <a:path w="118110" h="703579">
                <a:moveTo>
                  <a:pt x="69469" y="31623"/>
                </a:moveTo>
                <a:lnTo>
                  <a:pt x="47498" y="31750"/>
                </a:lnTo>
                <a:lnTo>
                  <a:pt x="58617" y="50502"/>
                </a:lnTo>
                <a:lnTo>
                  <a:pt x="69469" y="316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34" name="object 34"/>
          <p:cNvSpPr txBox="1"/>
          <p:nvPr/>
        </p:nvSpPr>
        <p:spPr>
          <a:xfrm>
            <a:off x="4365625" y="3757035"/>
            <a:ext cx="1158346" cy="298650"/>
          </a:xfrm>
          <a:prstGeom prst="rect">
            <a:avLst/>
          </a:prstGeom>
          <a:solidFill>
            <a:srgbClr val="FFFF99"/>
          </a:solidFill>
          <a:ln w="25400">
            <a:solidFill>
              <a:srgbClr val="003120"/>
            </a:solidFill>
          </a:ln>
        </p:spPr>
        <p:txBody>
          <a:bodyPr vert="horz" wrap="square" lIns="0" tIns="72178" rIns="0" bIns="0" rtlCol="0">
            <a:spAutoFit/>
          </a:bodyPr>
          <a:lstStyle/>
          <a:p>
            <a:pPr marL="340531">
              <a:spcBef>
                <a:spcPts val="568"/>
              </a:spcBef>
            </a:pPr>
            <a:r>
              <a:rPr sz="1467" b="1" spc="-9" dirty="0">
                <a:latin typeface="Trebuchet MS"/>
                <a:cs typeface="Trebuchet MS"/>
              </a:rPr>
              <a:t>SMEM</a:t>
            </a:r>
            <a:endParaRPr sz="1467">
              <a:latin typeface="Trebuchet MS"/>
              <a:cs typeface="Trebuchet MS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4870873" y="3478975"/>
            <a:ext cx="108850" cy="279982"/>
          </a:xfrm>
          <a:custGeom>
            <a:avLst/>
            <a:gdLst/>
            <a:ahLst/>
            <a:cxnLst/>
            <a:rect l="l" t="t" r="r" b="b"/>
            <a:pathLst>
              <a:path w="118745" h="305435">
                <a:moveTo>
                  <a:pt x="14224" y="188849"/>
                </a:moveTo>
                <a:lnTo>
                  <a:pt x="8128" y="192405"/>
                </a:lnTo>
                <a:lnTo>
                  <a:pt x="2032" y="195834"/>
                </a:lnTo>
                <a:lnTo>
                  <a:pt x="0" y="203581"/>
                </a:lnTo>
                <a:lnTo>
                  <a:pt x="3429" y="209676"/>
                </a:lnTo>
                <a:lnTo>
                  <a:pt x="58420" y="304927"/>
                </a:lnTo>
                <a:lnTo>
                  <a:pt x="73271" y="279781"/>
                </a:lnTo>
                <a:lnTo>
                  <a:pt x="45847" y="279654"/>
                </a:lnTo>
                <a:lnTo>
                  <a:pt x="46080" y="232855"/>
                </a:lnTo>
                <a:lnTo>
                  <a:pt x="25400" y="196976"/>
                </a:lnTo>
                <a:lnTo>
                  <a:pt x="21971" y="190881"/>
                </a:lnTo>
                <a:lnTo>
                  <a:pt x="14224" y="188849"/>
                </a:lnTo>
                <a:close/>
              </a:path>
              <a:path w="118745" h="305435">
                <a:moveTo>
                  <a:pt x="46080" y="232855"/>
                </a:moveTo>
                <a:lnTo>
                  <a:pt x="45847" y="279654"/>
                </a:lnTo>
                <a:lnTo>
                  <a:pt x="71247" y="279781"/>
                </a:lnTo>
                <a:lnTo>
                  <a:pt x="71278" y="273431"/>
                </a:lnTo>
                <a:lnTo>
                  <a:pt x="47625" y="273304"/>
                </a:lnTo>
                <a:lnTo>
                  <a:pt x="58639" y="254644"/>
                </a:lnTo>
                <a:lnTo>
                  <a:pt x="46080" y="232855"/>
                </a:lnTo>
                <a:close/>
              </a:path>
              <a:path w="118745" h="305435">
                <a:moveTo>
                  <a:pt x="103759" y="189357"/>
                </a:moveTo>
                <a:lnTo>
                  <a:pt x="96012" y="191262"/>
                </a:lnTo>
                <a:lnTo>
                  <a:pt x="92456" y="197358"/>
                </a:lnTo>
                <a:lnTo>
                  <a:pt x="71480" y="232890"/>
                </a:lnTo>
                <a:lnTo>
                  <a:pt x="71247" y="279781"/>
                </a:lnTo>
                <a:lnTo>
                  <a:pt x="73271" y="279781"/>
                </a:lnTo>
                <a:lnTo>
                  <a:pt x="114300" y="210312"/>
                </a:lnTo>
                <a:lnTo>
                  <a:pt x="117856" y="204216"/>
                </a:lnTo>
                <a:lnTo>
                  <a:pt x="115824" y="196469"/>
                </a:lnTo>
                <a:lnTo>
                  <a:pt x="109855" y="192912"/>
                </a:lnTo>
                <a:lnTo>
                  <a:pt x="103759" y="189357"/>
                </a:lnTo>
                <a:close/>
              </a:path>
              <a:path w="118745" h="305435">
                <a:moveTo>
                  <a:pt x="58639" y="254644"/>
                </a:moveTo>
                <a:lnTo>
                  <a:pt x="47625" y="273304"/>
                </a:lnTo>
                <a:lnTo>
                  <a:pt x="69469" y="273431"/>
                </a:lnTo>
                <a:lnTo>
                  <a:pt x="58639" y="254644"/>
                </a:lnTo>
                <a:close/>
              </a:path>
              <a:path w="118745" h="305435">
                <a:moveTo>
                  <a:pt x="71480" y="232890"/>
                </a:moveTo>
                <a:lnTo>
                  <a:pt x="58639" y="254644"/>
                </a:lnTo>
                <a:lnTo>
                  <a:pt x="69469" y="273431"/>
                </a:lnTo>
                <a:lnTo>
                  <a:pt x="71278" y="273431"/>
                </a:lnTo>
                <a:lnTo>
                  <a:pt x="71480" y="232890"/>
                </a:lnTo>
                <a:close/>
              </a:path>
              <a:path w="118745" h="305435">
                <a:moveTo>
                  <a:pt x="59659" y="50518"/>
                </a:moveTo>
                <a:lnTo>
                  <a:pt x="46882" y="72164"/>
                </a:lnTo>
                <a:lnTo>
                  <a:pt x="46226" y="203581"/>
                </a:lnTo>
                <a:lnTo>
                  <a:pt x="46101" y="232890"/>
                </a:lnTo>
                <a:lnTo>
                  <a:pt x="58639" y="254644"/>
                </a:lnTo>
                <a:lnTo>
                  <a:pt x="71480" y="232890"/>
                </a:lnTo>
                <a:lnTo>
                  <a:pt x="72281" y="72416"/>
                </a:lnTo>
                <a:lnTo>
                  <a:pt x="59659" y="50518"/>
                </a:lnTo>
                <a:close/>
              </a:path>
              <a:path w="118745" h="305435">
                <a:moveTo>
                  <a:pt x="74442" y="25146"/>
                </a:moveTo>
                <a:lnTo>
                  <a:pt x="47117" y="25146"/>
                </a:lnTo>
                <a:lnTo>
                  <a:pt x="72517" y="25273"/>
                </a:lnTo>
                <a:lnTo>
                  <a:pt x="72281" y="72416"/>
                </a:lnTo>
                <a:lnTo>
                  <a:pt x="92837" y="108076"/>
                </a:lnTo>
                <a:lnTo>
                  <a:pt x="96393" y="114173"/>
                </a:lnTo>
                <a:lnTo>
                  <a:pt x="104140" y="116205"/>
                </a:lnTo>
                <a:lnTo>
                  <a:pt x="110236" y="112649"/>
                </a:lnTo>
                <a:lnTo>
                  <a:pt x="116332" y="109220"/>
                </a:lnTo>
                <a:lnTo>
                  <a:pt x="118364" y="101473"/>
                </a:lnTo>
                <a:lnTo>
                  <a:pt x="114935" y="95376"/>
                </a:lnTo>
                <a:lnTo>
                  <a:pt x="74442" y="25146"/>
                </a:lnTo>
                <a:close/>
              </a:path>
              <a:path w="118745" h="305435">
                <a:moveTo>
                  <a:pt x="59944" y="0"/>
                </a:moveTo>
                <a:lnTo>
                  <a:pt x="4064" y="94742"/>
                </a:lnTo>
                <a:lnTo>
                  <a:pt x="508" y="100837"/>
                </a:lnTo>
                <a:lnTo>
                  <a:pt x="2540" y="108585"/>
                </a:lnTo>
                <a:lnTo>
                  <a:pt x="8509" y="112141"/>
                </a:lnTo>
                <a:lnTo>
                  <a:pt x="14605" y="115697"/>
                </a:lnTo>
                <a:lnTo>
                  <a:pt x="22352" y="113792"/>
                </a:lnTo>
                <a:lnTo>
                  <a:pt x="25908" y="107696"/>
                </a:lnTo>
                <a:lnTo>
                  <a:pt x="46882" y="72164"/>
                </a:lnTo>
                <a:lnTo>
                  <a:pt x="47117" y="25146"/>
                </a:lnTo>
                <a:lnTo>
                  <a:pt x="74442" y="25146"/>
                </a:lnTo>
                <a:lnTo>
                  <a:pt x="59944" y="0"/>
                </a:lnTo>
                <a:close/>
              </a:path>
              <a:path w="118745" h="305435">
                <a:moveTo>
                  <a:pt x="72485" y="31623"/>
                </a:moveTo>
                <a:lnTo>
                  <a:pt x="48768" y="31623"/>
                </a:lnTo>
                <a:lnTo>
                  <a:pt x="70739" y="31750"/>
                </a:lnTo>
                <a:lnTo>
                  <a:pt x="59659" y="50518"/>
                </a:lnTo>
                <a:lnTo>
                  <a:pt x="72281" y="72416"/>
                </a:lnTo>
                <a:lnTo>
                  <a:pt x="72485" y="31623"/>
                </a:lnTo>
                <a:close/>
              </a:path>
              <a:path w="118745" h="305435">
                <a:moveTo>
                  <a:pt x="47117" y="25146"/>
                </a:moveTo>
                <a:lnTo>
                  <a:pt x="46882" y="72164"/>
                </a:lnTo>
                <a:lnTo>
                  <a:pt x="59659" y="50518"/>
                </a:lnTo>
                <a:lnTo>
                  <a:pt x="48768" y="31623"/>
                </a:lnTo>
                <a:lnTo>
                  <a:pt x="72485" y="31623"/>
                </a:lnTo>
                <a:lnTo>
                  <a:pt x="72517" y="25273"/>
                </a:lnTo>
                <a:lnTo>
                  <a:pt x="47117" y="25146"/>
                </a:lnTo>
                <a:close/>
              </a:path>
              <a:path w="118745" h="305435">
                <a:moveTo>
                  <a:pt x="48768" y="31623"/>
                </a:moveTo>
                <a:lnTo>
                  <a:pt x="59659" y="50518"/>
                </a:lnTo>
                <a:lnTo>
                  <a:pt x="70739" y="31750"/>
                </a:lnTo>
                <a:lnTo>
                  <a:pt x="48768" y="316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36" name="object 36"/>
          <p:cNvSpPr/>
          <p:nvPr/>
        </p:nvSpPr>
        <p:spPr>
          <a:xfrm>
            <a:off x="1510507" y="4837907"/>
            <a:ext cx="6033294" cy="1746"/>
          </a:xfrm>
          <a:custGeom>
            <a:avLst/>
            <a:gdLst/>
            <a:ahLst/>
            <a:cxnLst/>
            <a:rect l="l" t="t" r="r" b="b"/>
            <a:pathLst>
              <a:path w="6581775" h="1904">
                <a:moveTo>
                  <a:pt x="0" y="0"/>
                </a:moveTo>
                <a:lnTo>
                  <a:pt x="6581775" y="1524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37" name="object 37"/>
          <p:cNvSpPr/>
          <p:nvPr/>
        </p:nvSpPr>
        <p:spPr>
          <a:xfrm>
            <a:off x="5110923" y="4846521"/>
            <a:ext cx="108268" cy="447622"/>
          </a:xfrm>
          <a:custGeom>
            <a:avLst/>
            <a:gdLst/>
            <a:ahLst/>
            <a:cxnLst/>
            <a:rect l="l" t="t" r="r" b="b"/>
            <a:pathLst>
              <a:path w="118110" h="488314">
                <a:moveTo>
                  <a:pt x="14350" y="371856"/>
                </a:moveTo>
                <a:lnTo>
                  <a:pt x="8255" y="375412"/>
                </a:lnTo>
                <a:lnTo>
                  <a:pt x="2159" y="378840"/>
                </a:lnTo>
                <a:lnTo>
                  <a:pt x="0" y="386588"/>
                </a:lnTo>
                <a:lnTo>
                  <a:pt x="3429" y="392683"/>
                </a:lnTo>
                <a:lnTo>
                  <a:pt x="57785" y="488314"/>
                </a:lnTo>
                <a:lnTo>
                  <a:pt x="72769" y="463295"/>
                </a:lnTo>
                <a:lnTo>
                  <a:pt x="70866" y="463295"/>
                </a:lnTo>
                <a:lnTo>
                  <a:pt x="45466" y="462914"/>
                </a:lnTo>
                <a:lnTo>
                  <a:pt x="45979" y="416126"/>
                </a:lnTo>
                <a:lnTo>
                  <a:pt x="25526" y="380110"/>
                </a:lnTo>
                <a:lnTo>
                  <a:pt x="22098" y="374014"/>
                </a:lnTo>
                <a:lnTo>
                  <a:pt x="14350" y="371856"/>
                </a:lnTo>
                <a:close/>
              </a:path>
              <a:path w="118110" h="488314">
                <a:moveTo>
                  <a:pt x="45979" y="416126"/>
                </a:moveTo>
                <a:lnTo>
                  <a:pt x="45466" y="462914"/>
                </a:lnTo>
                <a:lnTo>
                  <a:pt x="70866" y="463295"/>
                </a:lnTo>
                <a:lnTo>
                  <a:pt x="70937" y="456818"/>
                </a:lnTo>
                <a:lnTo>
                  <a:pt x="69087" y="456818"/>
                </a:lnTo>
                <a:lnTo>
                  <a:pt x="47244" y="456564"/>
                </a:lnTo>
                <a:lnTo>
                  <a:pt x="58367" y="437941"/>
                </a:lnTo>
                <a:lnTo>
                  <a:pt x="45979" y="416126"/>
                </a:lnTo>
                <a:close/>
              </a:path>
              <a:path w="118110" h="488314">
                <a:moveTo>
                  <a:pt x="103886" y="372871"/>
                </a:moveTo>
                <a:lnTo>
                  <a:pt x="96138" y="374903"/>
                </a:lnTo>
                <a:lnTo>
                  <a:pt x="92456" y="380872"/>
                </a:lnTo>
                <a:lnTo>
                  <a:pt x="71383" y="416152"/>
                </a:lnTo>
                <a:lnTo>
                  <a:pt x="70866" y="463295"/>
                </a:lnTo>
                <a:lnTo>
                  <a:pt x="72769" y="463295"/>
                </a:lnTo>
                <a:lnTo>
                  <a:pt x="114300" y="393953"/>
                </a:lnTo>
                <a:lnTo>
                  <a:pt x="117856" y="387857"/>
                </a:lnTo>
                <a:lnTo>
                  <a:pt x="115950" y="380110"/>
                </a:lnTo>
                <a:lnTo>
                  <a:pt x="103886" y="372871"/>
                </a:lnTo>
                <a:close/>
              </a:path>
              <a:path w="118110" h="488314">
                <a:moveTo>
                  <a:pt x="58367" y="437941"/>
                </a:moveTo>
                <a:lnTo>
                  <a:pt x="47244" y="456564"/>
                </a:lnTo>
                <a:lnTo>
                  <a:pt x="69087" y="456818"/>
                </a:lnTo>
                <a:lnTo>
                  <a:pt x="58367" y="437941"/>
                </a:lnTo>
                <a:close/>
              </a:path>
              <a:path w="118110" h="488314">
                <a:moveTo>
                  <a:pt x="71383" y="416152"/>
                </a:moveTo>
                <a:lnTo>
                  <a:pt x="58367" y="437941"/>
                </a:lnTo>
                <a:lnTo>
                  <a:pt x="69087" y="456818"/>
                </a:lnTo>
                <a:lnTo>
                  <a:pt x="70937" y="456818"/>
                </a:lnTo>
                <a:lnTo>
                  <a:pt x="71383" y="416152"/>
                </a:lnTo>
                <a:close/>
              </a:path>
              <a:path w="118110" h="488314">
                <a:moveTo>
                  <a:pt x="50546" y="0"/>
                </a:moveTo>
                <a:lnTo>
                  <a:pt x="45979" y="416126"/>
                </a:lnTo>
                <a:lnTo>
                  <a:pt x="58367" y="437941"/>
                </a:lnTo>
                <a:lnTo>
                  <a:pt x="71383" y="416152"/>
                </a:lnTo>
                <a:lnTo>
                  <a:pt x="75946" y="253"/>
                </a:lnTo>
                <a:lnTo>
                  <a:pt x="5054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38" name="object 3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24</a:t>
            </a:fld>
            <a:endParaRPr spc="-5" dirty="0"/>
          </a:p>
        </p:txBody>
      </p:sp>
      <p:sp>
        <p:nvSpPr>
          <p:cNvPr id="39" name="object 3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5881056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25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8589" y="1473930"/>
            <a:ext cx="5340615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When is Local </a:t>
            </a:r>
            <a:r>
              <a:rPr sz="3117" spc="-9" dirty="0"/>
              <a:t>Memory</a:t>
            </a:r>
            <a:r>
              <a:rPr sz="3117" spc="-18" dirty="0"/>
              <a:t> </a:t>
            </a:r>
            <a:r>
              <a:rPr sz="3117" spc="-5" dirty="0"/>
              <a:t>Used?</a:t>
            </a:r>
            <a:endParaRPr sz="3117"/>
          </a:p>
        </p:txBody>
      </p:sp>
      <p:sp>
        <p:nvSpPr>
          <p:cNvPr id="3" name="object 3"/>
          <p:cNvSpPr txBox="1"/>
          <p:nvPr/>
        </p:nvSpPr>
        <p:spPr>
          <a:xfrm>
            <a:off x="1128589" y="2423482"/>
            <a:ext cx="8065929" cy="2871469"/>
          </a:xfrm>
          <a:prstGeom prst="rect">
            <a:avLst/>
          </a:prstGeom>
        </p:spPr>
        <p:txBody>
          <a:bodyPr vert="horz" wrap="square" lIns="0" tIns="65193" rIns="0" bIns="0" rtlCol="0">
            <a:spAutoFit/>
          </a:bodyPr>
          <a:lstStyle/>
          <a:p>
            <a:pPr marL="223528" indent="-211886">
              <a:spcBef>
                <a:spcPts val="513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Register spilling</a:t>
            </a:r>
            <a:endParaRPr sz="2017">
              <a:latin typeface="Trebuchet MS"/>
              <a:cs typeface="Trebuchet MS"/>
            </a:endParaRPr>
          </a:p>
          <a:p>
            <a:pPr marL="693286" lvl="1" indent="-263111">
              <a:spcBef>
                <a:spcPts val="394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dirty="0">
                <a:latin typeface="Trebuchet MS"/>
                <a:cs typeface="Trebuchet MS"/>
              </a:rPr>
              <a:t>Fermi </a:t>
            </a:r>
            <a:r>
              <a:rPr sz="1833" spc="-5" dirty="0">
                <a:latin typeface="Trebuchet MS"/>
                <a:cs typeface="Trebuchet MS"/>
              </a:rPr>
              <a:t>hardware </a:t>
            </a:r>
            <a:r>
              <a:rPr sz="1833" dirty="0">
                <a:latin typeface="Trebuchet MS"/>
                <a:cs typeface="Trebuchet MS"/>
              </a:rPr>
              <a:t>limit </a:t>
            </a:r>
            <a:r>
              <a:rPr sz="1833" spc="-5" dirty="0">
                <a:latin typeface="Trebuchet MS"/>
                <a:cs typeface="Trebuchet MS"/>
              </a:rPr>
              <a:t>is </a:t>
            </a:r>
            <a:r>
              <a:rPr sz="1833" dirty="0">
                <a:solidFill>
                  <a:srgbClr val="006FC0"/>
                </a:solidFill>
                <a:latin typeface="Trebuchet MS"/>
                <a:cs typeface="Trebuchet MS"/>
              </a:rPr>
              <a:t>63 registers </a:t>
            </a:r>
            <a:r>
              <a:rPr sz="1833" spc="-5" dirty="0">
                <a:latin typeface="Trebuchet MS"/>
                <a:cs typeface="Trebuchet MS"/>
              </a:rPr>
              <a:t>per</a:t>
            </a:r>
            <a:r>
              <a:rPr sz="1833" spc="-133" dirty="0">
                <a:latin typeface="Trebuchet MS"/>
                <a:cs typeface="Trebuchet MS"/>
              </a:rPr>
              <a:t> </a:t>
            </a:r>
            <a:r>
              <a:rPr sz="1833" dirty="0">
                <a:latin typeface="Trebuchet MS"/>
                <a:cs typeface="Trebuchet MS"/>
              </a:rPr>
              <a:t>thread</a:t>
            </a:r>
            <a:endParaRPr sz="1833">
              <a:latin typeface="Trebuchet MS"/>
              <a:cs typeface="Trebuchet MS"/>
            </a:endParaRPr>
          </a:p>
          <a:p>
            <a:pPr marL="693286" lvl="1" indent="-263111">
              <a:spcBef>
                <a:spcPts val="385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spc="-9" dirty="0">
                <a:latin typeface="Trebuchet MS"/>
                <a:cs typeface="Trebuchet MS"/>
              </a:rPr>
              <a:t>Programmer </a:t>
            </a:r>
            <a:r>
              <a:rPr sz="1833" dirty="0">
                <a:latin typeface="Trebuchet MS"/>
                <a:cs typeface="Trebuchet MS"/>
              </a:rPr>
              <a:t>can specify lower </a:t>
            </a:r>
            <a:r>
              <a:rPr sz="1833" spc="-5" dirty="0">
                <a:latin typeface="Trebuchet MS"/>
                <a:cs typeface="Trebuchet MS"/>
              </a:rPr>
              <a:t>registers/thread</a:t>
            </a:r>
            <a:r>
              <a:rPr sz="1833" spc="-147" dirty="0">
                <a:latin typeface="Trebuchet MS"/>
                <a:cs typeface="Trebuchet MS"/>
              </a:rPr>
              <a:t> </a:t>
            </a:r>
            <a:r>
              <a:rPr sz="1833" dirty="0">
                <a:latin typeface="Trebuchet MS"/>
                <a:cs typeface="Trebuchet MS"/>
              </a:rPr>
              <a:t>limits:</a:t>
            </a:r>
            <a:endParaRPr sz="1833">
              <a:latin typeface="Trebuchet MS"/>
              <a:cs typeface="Trebuchet MS"/>
            </a:endParaRPr>
          </a:p>
          <a:p>
            <a:pPr marL="1058848" lvl="2" indent="-209558">
              <a:spcBef>
                <a:spcPts val="463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558" spc="-105" dirty="0">
                <a:latin typeface="Trebuchet MS"/>
                <a:cs typeface="Trebuchet MS"/>
              </a:rPr>
              <a:t>To </a:t>
            </a:r>
            <a:r>
              <a:rPr sz="1558" spc="-5" dirty="0">
                <a:latin typeface="Trebuchet MS"/>
                <a:cs typeface="Trebuchet MS"/>
              </a:rPr>
              <a:t>increase occupancy (number </a:t>
            </a:r>
            <a:r>
              <a:rPr sz="1558" dirty="0">
                <a:latin typeface="Trebuchet MS"/>
                <a:cs typeface="Trebuchet MS"/>
              </a:rPr>
              <a:t>of </a:t>
            </a:r>
            <a:r>
              <a:rPr sz="1558" spc="-5" dirty="0">
                <a:latin typeface="Trebuchet MS"/>
                <a:cs typeface="Trebuchet MS"/>
              </a:rPr>
              <a:t>concurrently </a:t>
            </a:r>
            <a:r>
              <a:rPr sz="1558" dirty="0">
                <a:latin typeface="Trebuchet MS"/>
                <a:cs typeface="Trebuchet MS"/>
              </a:rPr>
              <a:t>running</a:t>
            </a:r>
            <a:r>
              <a:rPr sz="1558" spc="-28" dirty="0">
                <a:latin typeface="Trebuchet MS"/>
                <a:cs typeface="Trebuchet MS"/>
              </a:rPr>
              <a:t> </a:t>
            </a:r>
            <a:r>
              <a:rPr sz="1558" spc="-5" dirty="0">
                <a:latin typeface="Trebuchet MS"/>
                <a:cs typeface="Trebuchet MS"/>
              </a:rPr>
              <a:t>threads)</a:t>
            </a:r>
            <a:endParaRPr sz="1558">
              <a:latin typeface="Trebuchet MS"/>
              <a:cs typeface="Trebuchet MS"/>
            </a:endParaRPr>
          </a:p>
          <a:p>
            <a:pPr marL="1058848" lvl="2" indent="-209558">
              <a:spcBef>
                <a:spcPts val="454"/>
              </a:spcBef>
              <a:buFont typeface="Arial"/>
              <a:buChar char="•"/>
              <a:tabLst>
                <a:tab pos="1058848" algn="l"/>
                <a:tab pos="1059430" algn="l"/>
                <a:tab pos="4026999" algn="l"/>
                <a:tab pos="5545710" algn="l"/>
              </a:tabLst>
            </a:pPr>
            <a:r>
              <a:rPr sz="1558" spc="-5" dirty="0">
                <a:solidFill>
                  <a:srgbClr val="EE5518"/>
                </a:solidFill>
                <a:latin typeface="Trebuchet MS"/>
                <a:cs typeface="Trebuchet MS"/>
              </a:rPr>
              <a:t>-maxrregcount </a:t>
            </a:r>
            <a:r>
              <a:rPr sz="1558" spc="-5" dirty="0">
                <a:latin typeface="Trebuchet MS"/>
                <a:cs typeface="Trebuchet MS"/>
              </a:rPr>
              <a:t>option</a:t>
            </a:r>
            <a:r>
              <a:rPr sz="1558" spc="14" dirty="0">
                <a:latin typeface="Trebuchet MS"/>
                <a:cs typeface="Trebuchet MS"/>
              </a:rPr>
              <a:t> </a:t>
            </a:r>
            <a:r>
              <a:rPr sz="1558" spc="-5" dirty="0">
                <a:latin typeface="Trebuchet MS"/>
                <a:cs typeface="Trebuchet MS"/>
              </a:rPr>
              <a:t>to</a:t>
            </a:r>
            <a:r>
              <a:rPr sz="1558" spc="5" dirty="0">
                <a:latin typeface="Trebuchet MS"/>
                <a:cs typeface="Trebuchet MS"/>
              </a:rPr>
              <a:t> </a:t>
            </a:r>
            <a:r>
              <a:rPr sz="1558" dirty="0">
                <a:latin typeface="Trebuchet MS"/>
                <a:cs typeface="Trebuchet MS"/>
              </a:rPr>
              <a:t>nvcc,</a:t>
            </a:r>
            <a:r>
              <a:rPr sz="1558" u="heavy" dirty="0">
                <a:uFill>
                  <a:solidFill>
                    <a:srgbClr val="ED5417"/>
                  </a:solidFill>
                </a:uFill>
                <a:latin typeface="Trebuchet MS"/>
                <a:cs typeface="Trebuchet MS"/>
              </a:rPr>
              <a:t> 	</a:t>
            </a:r>
            <a:r>
              <a:rPr sz="1558" spc="-5" dirty="0">
                <a:solidFill>
                  <a:srgbClr val="EE5518"/>
                </a:solidFill>
                <a:latin typeface="Trebuchet MS"/>
                <a:cs typeface="Trebuchet MS"/>
              </a:rPr>
              <a:t>launch_bounds</a:t>
            </a:r>
            <a:r>
              <a:rPr sz="1558" u="heavy" spc="-5" dirty="0">
                <a:solidFill>
                  <a:srgbClr val="EE5518"/>
                </a:solidFill>
                <a:uFill>
                  <a:solidFill>
                    <a:srgbClr val="ED5417"/>
                  </a:solidFill>
                </a:uFill>
                <a:latin typeface="Trebuchet MS"/>
                <a:cs typeface="Trebuchet MS"/>
              </a:rPr>
              <a:t> 	</a:t>
            </a:r>
            <a:r>
              <a:rPr sz="1558" spc="-5" dirty="0">
                <a:solidFill>
                  <a:srgbClr val="EE5518"/>
                </a:solidFill>
                <a:latin typeface="Trebuchet MS"/>
                <a:cs typeface="Trebuchet MS"/>
              </a:rPr>
              <a:t>() </a:t>
            </a:r>
            <a:r>
              <a:rPr sz="1558" spc="-5" dirty="0">
                <a:latin typeface="Trebuchet MS"/>
                <a:cs typeface="Trebuchet MS"/>
              </a:rPr>
              <a:t>qualifier in </a:t>
            </a:r>
            <a:r>
              <a:rPr sz="1558" dirty="0">
                <a:latin typeface="Trebuchet MS"/>
                <a:cs typeface="Trebuchet MS"/>
              </a:rPr>
              <a:t>the</a:t>
            </a:r>
            <a:r>
              <a:rPr sz="1558" spc="-69" dirty="0">
                <a:latin typeface="Trebuchet MS"/>
                <a:cs typeface="Trebuchet MS"/>
              </a:rPr>
              <a:t> </a:t>
            </a:r>
            <a:r>
              <a:rPr sz="1558" spc="-5" dirty="0">
                <a:latin typeface="Trebuchet MS"/>
                <a:cs typeface="Trebuchet MS"/>
              </a:rPr>
              <a:t>code</a:t>
            </a:r>
            <a:endParaRPr sz="1558">
              <a:latin typeface="Trebuchet MS"/>
              <a:cs typeface="Trebuchet MS"/>
            </a:endParaRPr>
          </a:p>
          <a:p>
            <a:pPr marL="693286" lvl="1" indent="-263111">
              <a:spcBef>
                <a:spcPts val="371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spc="-5" dirty="0">
                <a:latin typeface="Trebuchet MS"/>
                <a:cs typeface="Trebuchet MS"/>
              </a:rPr>
              <a:t>LMEM is used if the source code exceeds </a:t>
            </a:r>
            <a:r>
              <a:rPr sz="1833" dirty="0">
                <a:latin typeface="Trebuchet MS"/>
                <a:cs typeface="Trebuchet MS"/>
              </a:rPr>
              <a:t>register</a:t>
            </a:r>
            <a:r>
              <a:rPr sz="1833" spc="-119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limit</a:t>
            </a:r>
            <a:endParaRPr sz="1833">
              <a:latin typeface="Trebuchet MS"/>
              <a:cs typeface="Trebuchet MS"/>
            </a:endParaRPr>
          </a:p>
          <a:p>
            <a:pPr marL="223528" indent="-211886">
              <a:spcBef>
                <a:spcPts val="1865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2017" b="1" spc="-18" dirty="0">
                <a:solidFill>
                  <a:srgbClr val="004730"/>
                </a:solidFill>
                <a:latin typeface="Trebuchet MS"/>
                <a:cs typeface="Trebuchet MS"/>
              </a:rPr>
              <a:t>Arrays </a:t>
            </a: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declared </a:t>
            </a:r>
            <a:r>
              <a:rPr sz="2017" b="1" spc="-9" dirty="0">
                <a:solidFill>
                  <a:srgbClr val="004730"/>
                </a:solidFill>
                <a:latin typeface="Trebuchet MS"/>
                <a:cs typeface="Trebuchet MS"/>
              </a:rPr>
              <a:t>inside kernels, </a:t>
            </a: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if compiler can’t </a:t>
            </a:r>
            <a:r>
              <a:rPr sz="2017" b="1" spc="-9" dirty="0">
                <a:solidFill>
                  <a:srgbClr val="004730"/>
                </a:solidFill>
                <a:latin typeface="Trebuchet MS"/>
                <a:cs typeface="Trebuchet MS"/>
              </a:rPr>
              <a:t>resolve</a:t>
            </a:r>
            <a:r>
              <a:rPr sz="2017" b="1" spc="193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017" b="1" spc="-9" dirty="0">
                <a:solidFill>
                  <a:srgbClr val="004730"/>
                </a:solidFill>
                <a:latin typeface="Trebuchet MS"/>
                <a:cs typeface="Trebuchet MS"/>
              </a:rPr>
              <a:t>indexing</a:t>
            </a:r>
            <a:endParaRPr sz="2017">
              <a:latin typeface="Trebuchet MS"/>
              <a:cs typeface="Trebuchet MS"/>
            </a:endParaRPr>
          </a:p>
          <a:p>
            <a:pPr marL="693286" lvl="1" indent="-263111">
              <a:spcBef>
                <a:spcPts val="394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spc="-14" dirty="0">
                <a:latin typeface="Trebuchet MS"/>
                <a:cs typeface="Trebuchet MS"/>
              </a:rPr>
              <a:t>Registers </a:t>
            </a:r>
            <a:r>
              <a:rPr sz="1833" spc="-5" dirty="0">
                <a:latin typeface="Trebuchet MS"/>
                <a:cs typeface="Trebuchet MS"/>
              </a:rPr>
              <a:t>aren’t indexable, </a:t>
            </a:r>
            <a:r>
              <a:rPr sz="1833" dirty="0">
                <a:latin typeface="Trebuchet MS"/>
                <a:cs typeface="Trebuchet MS"/>
              </a:rPr>
              <a:t>so </a:t>
            </a:r>
            <a:r>
              <a:rPr sz="1833" spc="-5" dirty="0">
                <a:latin typeface="Trebuchet MS"/>
                <a:cs typeface="Trebuchet MS"/>
              </a:rPr>
              <a:t>have </a:t>
            </a:r>
            <a:r>
              <a:rPr sz="1833" dirty="0">
                <a:latin typeface="Trebuchet MS"/>
                <a:cs typeface="Trebuchet MS"/>
              </a:rPr>
              <a:t>to be </a:t>
            </a:r>
            <a:r>
              <a:rPr sz="1833" spc="-5" dirty="0">
                <a:latin typeface="Trebuchet MS"/>
                <a:cs typeface="Trebuchet MS"/>
              </a:rPr>
              <a:t>placed </a:t>
            </a:r>
            <a:r>
              <a:rPr sz="1833" dirty="0">
                <a:latin typeface="Trebuchet MS"/>
                <a:cs typeface="Trebuchet MS"/>
              </a:rPr>
              <a:t>in</a:t>
            </a:r>
            <a:r>
              <a:rPr sz="1833" spc="-156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LMEM</a:t>
            </a:r>
            <a:endParaRPr sz="1833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081433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26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8590" y="1473930"/>
            <a:ext cx="6862180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How Does LMEM </a:t>
            </a:r>
            <a:r>
              <a:rPr sz="3117" spc="-9" dirty="0"/>
              <a:t>Affect</a:t>
            </a:r>
            <a:r>
              <a:rPr sz="3117" spc="-124" dirty="0"/>
              <a:t> </a:t>
            </a:r>
            <a:r>
              <a:rPr sz="3117" spc="-18" dirty="0"/>
              <a:t>Performance?</a:t>
            </a:r>
            <a:endParaRPr sz="3117"/>
          </a:p>
        </p:txBody>
      </p:sp>
      <p:sp>
        <p:nvSpPr>
          <p:cNvPr id="3" name="object 3"/>
          <p:cNvSpPr txBox="1"/>
          <p:nvPr/>
        </p:nvSpPr>
        <p:spPr>
          <a:xfrm>
            <a:off x="1128590" y="2425032"/>
            <a:ext cx="7118297" cy="2977866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223528" indent="-211886">
              <a:spcBef>
                <a:spcPts val="495"/>
              </a:spcBef>
              <a:buFont typeface="Arial"/>
              <a:buChar char="•"/>
              <a:tabLst>
                <a:tab pos="224110" algn="l"/>
              </a:tabLst>
            </a:pPr>
            <a:r>
              <a:rPr sz="2292" b="1" spc="-5" dirty="0">
                <a:solidFill>
                  <a:srgbClr val="004730"/>
                </a:solidFill>
                <a:latin typeface="Trebuchet MS"/>
                <a:cs typeface="Trebuchet MS"/>
              </a:rPr>
              <a:t>It could hurt performance in </a:t>
            </a:r>
            <a:r>
              <a:rPr sz="2292" b="1" spc="-9" dirty="0">
                <a:solidFill>
                  <a:srgbClr val="004730"/>
                </a:solidFill>
                <a:latin typeface="Trebuchet MS"/>
                <a:cs typeface="Trebuchet MS"/>
              </a:rPr>
              <a:t>two</a:t>
            </a:r>
            <a:r>
              <a:rPr sz="2292" b="1" spc="9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292" b="1" spc="-5" dirty="0">
                <a:solidFill>
                  <a:srgbClr val="004730"/>
                </a:solidFill>
                <a:latin typeface="Trebuchet MS"/>
                <a:cs typeface="Trebuchet MS"/>
              </a:rPr>
              <a:t>ways:</a:t>
            </a:r>
            <a:endParaRPr sz="2292">
              <a:latin typeface="Trebuchet MS"/>
              <a:cs typeface="Trebuchet MS"/>
            </a:endParaRPr>
          </a:p>
          <a:p>
            <a:pPr marL="693286" lvl="1" indent="-263111">
              <a:spcBef>
                <a:spcPts val="352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2017" spc="-5" dirty="0">
                <a:latin typeface="Trebuchet MS"/>
                <a:cs typeface="Trebuchet MS"/>
              </a:rPr>
              <a:t>Increased memory</a:t>
            </a:r>
            <a:r>
              <a:rPr sz="2017" spc="-14" dirty="0">
                <a:latin typeface="Trebuchet MS"/>
                <a:cs typeface="Trebuchet MS"/>
              </a:rPr>
              <a:t> </a:t>
            </a:r>
            <a:r>
              <a:rPr sz="2017" spc="-9" dirty="0">
                <a:latin typeface="Trebuchet MS"/>
                <a:cs typeface="Trebuchet MS"/>
              </a:rPr>
              <a:t>traffic</a:t>
            </a:r>
            <a:endParaRPr sz="2017">
              <a:latin typeface="Trebuchet MS"/>
              <a:cs typeface="Trebuchet MS"/>
            </a:endParaRPr>
          </a:p>
          <a:p>
            <a:pPr marL="693286" lvl="1" indent="-263111">
              <a:spcBef>
                <a:spcPts val="339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2017" spc="-5" dirty="0">
                <a:latin typeface="Trebuchet MS"/>
                <a:cs typeface="Trebuchet MS"/>
              </a:rPr>
              <a:t>Increased </a:t>
            </a:r>
            <a:r>
              <a:rPr sz="2017" spc="-9" dirty="0">
                <a:latin typeface="Trebuchet MS"/>
                <a:cs typeface="Trebuchet MS"/>
              </a:rPr>
              <a:t>instruction</a:t>
            </a:r>
            <a:r>
              <a:rPr sz="2017" spc="-18" dirty="0">
                <a:latin typeface="Trebuchet MS"/>
                <a:cs typeface="Trebuchet MS"/>
              </a:rPr>
              <a:t> </a:t>
            </a:r>
            <a:r>
              <a:rPr sz="2017" spc="-9" dirty="0">
                <a:latin typeface="Trebuchet MS"/>
                <a:cs typeface="Trebuchet MS"/>
              </a:rPr>
              <a:t>count</a:t>
            </a:r>
            <a:endParaRPr sz="2017">
              <a:latin typeface="Trebuchet MS"/>
              <a:cs typeface="Trebuchet MS"/>
            </a:endParaRPr>
          </a:p>
          <a:p>
            <a:pPr marL="223528" indent="-211886">
              <a:spcBef>
                <a:spcPts val="1705"/>
              </a:spcBef>
              <a:buFont typeface="Arial"/>
              <a:buChar char="•"/>
              <a:tabLst>
                <a:tab pos="224110" algn="l"/>
              </a:tabLst>
            </a:pPr>
            <a:r>
              <a:rPr sz="2292" b="1" spc="-9" dirty="0">
                <a:solidFill>
                  <a:srgbClr val="004730"/>
                </a:solidFill>
                <a:latin typeface="Trebuchet MS"/>
                <a:cs typeface="Trebuchet MS"/>
              </a:rPr>
              <a:t>Spilling/LMEM </a:t>
            </a:r>
            <a:r>
              <a:rPr sz="2292" b="1" spc="-5" dirty="0">
                <a:solidFill>
                  <a:srgbClr val="004730"/>
                </a:solidFill>
                <a:latin typeface="Trebuchet MS"/>
                <a:cs typeface="Trebuchet MS"/>
              </a:rPr>
              <a:t>usage </a:t>
            </a:r>
            <a:r>
              <a:rPr sz="2292" b="1" spc="-9" dirty="0">
                <a:solidFill>
                  <a:srgbClr val="004730"/>
                </a:solidFill>
                <a:latin typeface="Trebuchet MS"/>
                <a:cs typeface="Trebuchet MS"/>
              </a:rPr>
              <a:t>isn’t </a:t>
            </a:r>
            <a:r>
              <a:rPr sz="2292" b="1" spc="-5" dirty="0">
                <a:solidFill>
                  <a:srgbClr val="004730"/>
                </a:solidFill>
                <a:latin typeface="Trebuchet MS"/>
                <a:cs typeface="Trebuchet MS"/>
              </a:rPr>
              <a:t>always</a:t>
            </a:r>
            <a:r>
              <a:rPr sz="2292" b="1" spc="73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292" b="1" spc="-5" dirty="0">
                <a:solidFill>
                  <a:srgbClr val="004730"/>
                </a:solidFill>
                <a:latin typeface="Trebuchet MS"/>
                <a:cs typeface="Trebuchet MS"/>
              </a:rPr>
              <a:t>bad</a:t>
            </a:r>
            <a:endParaRPr sz="2292">
              <a:latin typeface="Trebuchet MS"/>
              <a:cs typeface="Trebuchet MS"/>
            </a:endParaRPr>
          </a:p>
          <a:p>
            <a:pPr marL="693286" lvl="1" indent="-263111">
              <a:spcBef>
                <a:spcPts val="353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2017" spc="-5" dirty="0">
                <a:latin typeface="Trebuchet MS"/>
                <a:cs typeface="Trebuchet MS"/>
              </a:rPr>
              <a:t>LMEM bytes </a:t>
            </a:r>
            <a:r>
              <a:rPr sz="2017" spc="-9" dirty="0">
                <a:latin typeface="Trebuchet MS"/>
                <a:cs typeface="Trebuchet MS"/>
              </a:rPr>
              <a:t>can </a:t>
            </a:r>
            <a:r>
              <a:rPr sz="2017" spc="-5" dirty="0">
                <a:latin typeface="Trebuchet MS"/>
                <a:cs typeface="Trebuchet MS"/>
              </a:rPr>
              <a:t>get contained </a:t>
            </a:r>
            <a:r>
              <a:rPr sz="2017" spc="-9" dirty="0">
                <a:latin typeface="Trebuchet MS"/>
                <a:cs typeface="Trebuchet MS"/>
              </a:rPr>
              <a:t>within</a:t>
            </a:r>
            <a:r>
              <a:rPr sz="2017" spc="9" dirty="0">
                <a:latin typeface="Trebuchet MS"/>
                <a:cs typeface="Trebuchet MS"/>
              </a:rPr>
              <a:t> </a:t>
            </a:r>
            <a:r>
              <a:rPr sz="2017" spc="-9" dirty="0">
                <a:latin typeface="Trebuchet MS"/>
                <a:cs typeface="Trebuchet MS"/>
              </a:rPr>
              <a:t>L1</a:t>
            </a:r>
            <a:endParaRPr sz="2017">
              <a:latin typeface="Trebuchet MS"/>
              <a:cs typeface="Trebuchet MS"/>
            </a:endParaRPr>
          </a:p>
          <a:p>
            <a:pPr marL="1058848" lvl="2" indent="-209558">
              <a:spcBef>
                <a:spcPts val="417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742" spc="-23" dirty="0">
                <a:latin typeface="Trebuchet MS"/>
                <a:cs typeface="Trebuchet MS"/>
              </a:rPr>
              <a:t>Avoids </a:t>
            </a:r>
            <a:r>
              <a:rPr sz="1742" spc="-9" dirty="0">
                <a:latin typeface="Trebuchet MS"/>
                <a:cs typeface="Trebuchet MS"/>
              </a:rPr>
              <a:t>memory traffic</a:t>
            </a:r>
            <a:r>
              <a:rPr sz="1742" spc="73" dirty="0">
                <a:latin typeface="Trebuchet MS"/>
                <a:cs typeface="Trebuchet MS"/>
              </a:rPr>
              <a:t> </a:t>
            </a:r>
            <a:r>
              <a:rPr sz="1742" spc="-9" dirty="0">
                <a:latin typeface="Trebuchet MS"/>
                <a:cs typeface="Trebuchet MS"/>
              </a:rPr>
              <a:t>increase</a:t>
            </a:r>
            <a:endParaRPr sz="1742">
              <a:latin typeface="Trebuchet MS"/>
              <a:cs typeface="Trebuchet MS"/>
            </a:endParaRPr>
          </a:p>
          <a:p>
            <a:pPr marL="693286" marR="4657" lvl="1" indent="-263111">
              <a:lnSpc>
                <a:spcPct val="80000"/>
              </a:lnSpc>
              <a:spcBef>
                <a:spcPts val="820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2017" spc="-5" dirty="0">
                <a:latin typeface="Trebuchet MS"/>
                <a:cs typeface="Trebuchet MS"/>
              </a:rPr>
              <a:t>Additional </a:t>
            </a:r>
            <a:r>
              <a:rPr sz="2017" spc="-9" dirty="0">
                <a:latin typeface="Trebuchet MS"/>
                <a:cs typeface="Trebuchet MS"/>
              </a:rPr>
              <a:t>instructions don’t </a:t>
            </a:r>
            <a:r>
              <a:rPr sz="2017" spc="-5" dirty="0">
                <a:latin typeface="Trebuchet MS"/>
                <a:cs typeface="Trebuchet MS"/>
              </a:rPr>
              <a:t>matter </a:t>
            </a:r>
            <a:r>
              <a:rPr sz="2017" spc="-9" dirty="0">
                <a:latin typeface="Trebuchet MS"/>
                <a:cs typeface="Trebuchet MS"/>
              </a:rPr>
              <a:t>much </a:t>
            </a:r>
            <a:r>
              <a:rPr sz="2017" spc="-5" dirty="0">
                <a:latin typeface="Trebuchet MS"/>
                <a:cs typeface="Trebuchet MS"/>
              </a:rPr>
              <a:t>if code is </a:t>
            </a:r>
            <a:r>
              <a:rPr sz="2017" spc="-9" dirty="0">
                <a:latin typeface="Trebuchet MS"/>
                <a:cs typeface="Trebuchet MS"/>
              </a:rPr>
              <a:t>not  </a:t>
            </a:r>
            <a:r>
              <a:rPr sz="2017" spc="-5" dirty="0">
                <a:latin typeface="Trebuchet MS"/>
                <a:cs typeface="Trebuchet MS"/>
              </a:rPr>
              <a:t>instruction-throughput</a:t>
            </a:r>
            <a:r>
              <a:rPr sz="2017" spc="-9" dirty="0">
                <a:latin typeface="Trebuchet MS"/>
                <a:cs typeface="Trebuchet MS"/>
              </a:rPr>
              <a:t> </a:t>
            </a:r>
            <a:r>
              <a:rPr sz="2017" spc="-5" dirty="0">
                <a:latin typeface="Trebuchet MS"/>
                <a:cs typeface="Trebuchet MS"/>
              </a:rPr>
              <a:t>limited</a:t>
            </a:r>
            <a:endParaRPr sz="2017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266583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27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8589" y="1473930"/>
            <a:ext cx="6694540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18" dirty="0"/>
              <a:t>General </a:t>
            </a:r>
            <a:r>
              <a:rPr sz="3117" spc="-9" dirty="0"/>
              <a:t>Analysis/Optimization</a:t>
            </a:r>
            <a:r>
              <a:rPr sz="3117" spc="-105" dirty="0"/>
              <a:t> </a:t>
            </a:r>
            <a:r>
              <a:rPr sz="3117" spc="-9" dirty="0"/>
              <a:t>Steps</a:t>
            </a:r>
            <a:endParaRPr sz="3117"/>
          </a:p>
        </p:txBody>
      </p:sp>
      <p:sp>
        <p:nvSpPr>
          <p:cNvPr id="3" name="object 3"/>
          <p:cNvSpPr txBox="1"/>
          <p:nvPr/>
        </p:nvSpPr>
        <p:spPr>
          <a:xfrm>
            <a:off x="1128590" y="2143966"/>
            <a:ext cx="8362791" cy="3943430"/>
          </a:xfrm>
          <a:prstGeom prst="rect">
            <a:avLst/>
          </a:prstGeom>
        </p:spPr>
        <p:txBody>
          <a:bodyPr vert="horz" wrap="square" lIns="0" tIns="65193" rIns="0" bIns="0" rtlCol="0">
            <a:spAutoFit/>
          </a:bodyPr>
          <a:lstStyle/>
          <a:p>
            <a:pPr marL="223528" indent="-211886">
              <a:spcBef>
                <a:spcPts val="513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Check for </a:t>
            </a:r>
            <a:r>
              <a:rPr sz="2017" b="1" spc="-9" dirty="0">
                <a:solidFill>
                  <a:srgbClr val="004730"/>
                </a:solidFill>
                <a:latin typeface="Trebuchet MS"/>
                <a:cs typeface="Trebuchet MS"/>
              </a:rPr>
              <a:t>LMEM</a:t>
            </a:r>
            <a:r>
              <a:rPr sz="2017" b="1" spc="-37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usage</a:t>
            </a:r>
            <a:endParaRPr sz="2017">
              <a:latin typeface="Trebuchet MS"/>
              <a:cs typeface="Trebuchet MS"/>
            </a:endParaRPr>
          </a:p>
          <a:p>
            <a:pPr marL="693286" lvl="1" indent="-263111">
              <a:spcBef>
                <a:spcPts val="394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spc="-5" dirty="0">
                <a:latin typeface="Trebuchet MS"/>
                <a:cs typeface="Trebuchet MS"/>
              </a:rPr>
              <a:t>Compiler</a:t>
            </a:r>
            <a:r>
              <a:rPr sz="1833" spc="-83" dirty="0">
                <a:latin typeface="Trebuchet MS"/>
                <a:cs typeface="Trebuchet MS"/>
              </a:rPr>
              <a:t> </a:t>
            </a:r>
            <a:r>
              <a:rPr sz="1833" dirty="0">
                <a:latin typeface="Trebuchet MS"/>
                <a:cs typeface="Trebuchet MS"/>
              </a:rPr>
              <a:t>output</a:t>
            </a:r>
            <a:endParaRPr sz="1833">
              <a:latin typeface="Trebuchet MS"/>
              <a:cs typeface="Trebuchet MS"/>
            </a:endParaRPr>
          </a:p>
          <a:p>
            <a:pPr marL="1058848" lvl="2" indent="-209558">
              <a:spcBef>
                <a:spcPts val="463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558" dirty="0">
                <a:latin typeface="Trebuchet MS"/>
                <a:cs typeface="Trebuchet MS"/>
              </a:rPr>
              <a:t>nvcc </a:t>
            </a:r>
            <a:r>
              <a:rPr sz="1558" spc="-5" dirty="0">
                <a:latin typeface="Trebuchet MS"/>
                <a:cs typeface="Trebuchet MS"/>
              </a:rPr>
              <a:t>option: </a:t>
            </a:r>
            <a:r>
              <a:rPr sz="1558" dirty="0">
                <a:solidFill>
                  <a:srgbClr val="EE5518"/>
                </a:solidFill>
                <a:latin typeface="Trebuchet MS"/>
                <a:cs typeface="Trebuchet MS"/>
              </a:rPr>
              <a:t>–Xptxas</a:t>
            </a:r>
            <a:r>
              <a:rPr sz="1558" spc="-32" dirty="0">
                <a:solidFill>
                  <a:srgbClr val="EE5518"/>
                </a:solidFill>
                <a:latin typeface="Trebuchet MS"/>
                <a:cs typeface="Trebuchet MS"/>
              </a:rPr>
              <a:t> </a:t>
            </a:r>
            <a:r>
              <a:rPr sz="1558" spc="-23" dirty="0">
                <a:solidFill>
                  <a:srgbClr val="EE5518"/>
                </a:solidFill>
                <a:latin typeface="Trebuchet MS"/>
                <a:cs typeface="Trebuchet MS"/>
              </a:rPr>
              <a:t>–v,–abi=no</a:t>
            </a:r>
            <a:endParaRPr sz="1558">
              <a:latin typeface="Trebuchet MS"/>
              <a:cs typeface="Trebuchet MS"/>
            </a:endParaRPr>
          </a:p>
          <a:p>
            <a:pPr marL="1058848" lvl="2" indent="-209558">
              <a:spcBef>
                <a:spcPts val="449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558" spc="-9" dirty="0">
                <a:latin typeface="Trebuchet MS"/>
                <a:cs typeface="Trebuchet MS"/>
              </a:rPr>
              <a:t>Will </a:t>
            </a:r>
            <a:r>
              <a:rPr sz="1558" spc="-5" dirty="0">
                <a:latin typeface="Trebuchet MS"/>
                <a:cs typeface="Trebuchet MS"/>
              </a:rPr>
              <a:t>print the number </a:t>
            </a:r>
            <a:r>
              <a:rPr sz="1558" dirty="0">
                <a:latin typeface="Trebuchet MS"/>
                <a:cs typeface="Trebuchet MS"/>
              </a:rPr>
              <a:t>of </a:t>
            </a:r>
            <a:r>
              <a:rPr sz="1558" dirty="0">
                <a:solidFill>
                  <a:srgbClr val="006FC0"/>
                </a:solidFill>
                <a:latin typeface="Trebuchet MS"/>
                <a:cs typeface="Trebuchet MS"/>
              </a:rPr>
              <a:t>lmem </a:t>
            </a:r>
            <a:r>
              <a:rPr sz="1558" spc="-5" dirty="0">
                <a:solidFill>
                  <a:srgbClr val="006FC0"/>
                </a:solidFill>
                <a:latin typeface="Trebuchet MS"/>
                <a:cs typeface="Trebuchet MS"/>
              </a:rPr>
              <a:t>bytes </a:t>
            </a:r>
            <a:r>
              <a:rPr sz="1558" spc="-5" dirty="0">
                <a:latin typeface="Trebuchet MS"/>
                <a:cs typeface="Trebuchet MS"/>
              </a:rPr>
              <a:t>for each kernel (only if kernel uses</a:t>
            </a:r>
            <a:r>
              <a:rPr sz="1558" spc="-32" dirty="0">
                <a:latin typeface="Trebuchet MS"/>
                <a:cs typeface="Trebuchet MS"/>
              </a:rPr>
              <a:t> </a:t>
            </a:r>
            <a:r>
              <a:rPr sz="1558" dirty="0">
                <a:latin typeface="Trebuchet MS"/>
                <a:cs typeface="Trebuchet MS"/>
              </a:rPr>
              <a:t>LMEM)</a:t>
            </a:r>
            <a:endParaRPr sz="1558">
              <a:latin typeface="Trebuchet MS"/>
              <a:cs typeface="Trebuchet MS"/>
            </a:endParaRPr>
          </a:p>
          <a:p>
            <a:pPr marL="693286" lvl="1" indent="-263111">
              <a:spcBef>
                <a:spcPts val="375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spc="-14" dirty="0">
                <a:latin typeface="Trebuchet MS"/>
                <a:cs typeface="Trebuchet MS"/>
              </a:rPr>
              <a:t>Profiler</a:t>
            </a:r>
            <a:endParaRPr sz="1833">
              <a:latin typeface="Trebuchet MS"/>
              <a:cs typeface="Trebuchet MS"/>
            </a:endParaRPr>
          </a:p>
          <a:p>
            <a:pPr marL="223528" indent="-211886">
              <a:spcBef>
                <a:spcPts val="335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Check the impact of LMEM on</a:t>
            </a:r>
            <a:r>
              <a:rPr sz="2017" b="1" spc="23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performance</a:t>
            </a:r>
            <a:endParaRPr sz="2017">
              <a:latin typeface="Trebuchet MS"/>
              <a:cs typeface="Trebuchet MS"/>
            </a:endParaRPr>
          </a:p>
          <a:p>
            <a:pPr marL="693286" lvl="1" indent="-263111">
              <a:spcBef>
                <a:spcPts val="394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spc="-5" dirty="0">
                <a:latin typeface="Trebuchet MS"/>
                <a:cs typeface="Trebuchet MS"/>
              </a:rPr>
              <a:t>Bandwidth-limited</a:t>
            </a:r>
            <a:r>
              <a:rPr sz="1833" spc="-50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code:</a:t>
            </a:r>
            <a:endParaRPr sz="1833">
              <a:latin typeface="Trebuchet MS"/>
              <a:cs typeface="Trebuchet MS"/>
            </a:endParaRPr>
          </a:p>
          <a:p>
            <a:pPr marL="1058848" lvl="2" indent="-209558">
              <a:spcBef>
                <a:spcPts val="463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558" spc="-5" dirty="0">
                <a:latin typeface="Trebuchet MS"/>
                <a:cs typeface="Trebuchet MS"/>
              </a:rPr>
              <a:t>Check </a:t>
            </a:r>
            <a:r>
              <a:rPr sz="1558" dirty="0">
                <a:latin typeface="Trebuchet MS"/>
                <a:cs typeface="Trebuchet MS"/>
              </a:rPr>
              <a:t>how </a:t>
            </a:r>
            <a:r>
              <a:rPr sz="1558" spc="-5" dirty="0">
                <a:latin typeface="Trebuchet MS"/>
                <a:cs typeface="Trebuchet MS"/>
              </a:rPr>
              <a:t>much </a:t>
            </a:r>
            <a:r>
              <a:rPr sz="1558" dirty="0">
                <a:latin typeface="Trebuchet MS"/>
                <a:cs typeface="Trebuchet MS"/>
              </a:rPr>
              <a:t>of </a:t>
            </a:r>
            <a:r>
              <a:rPr sz="1558" spc="-5" dirty="0">
                <a:latin typeface="Trebuchet MS"/>
                <a:cs typeface="Trebuchet MS"/>
              </a:rPr>
              <a:t>L2 </a:t>
            </a:r>
            <a:r>
              <a:rPr sz="1558" dirty="0">
                <a:latin typeface="Trebuchet MS"/>
                <a:cs typeface="Trebuchet MS"/>
              </a:rPr>
              <a:t>or </a:t>
            </a:r>
            <a:r>
              <a:rPr sz="1558" spc="-5" dirty="0">
                <a:latin typeface="Trebuchet MS"/>
                <a:cs typeface="Trebuchet MS"/>
              </a:rPr>
              <a:t>DRAM traffic is due to</a:t>
            </a:r>
            <a:r>
              <a:rPr sz="1558" spc="-105" dirty="0">
                <a:latin typeface="Trebuchet MS"/>
                <a:cs typeface="Trebuchet MS"/>
              </a:rPr>
              <a:t> </a:t>
            </a:r>
            <a:r>
              <a:rPr sz="1558" dirty="0">
                <a:latin typeface="Trebuchet MS"/>
                <a:cs typeface="Trebuchet MS"/>
              </a:rPr>
              <a:t>LMEM</a:t>
            </a:r>
            <a:endParaRPr sz="1558">
              <a:latin typeface="Trebuchet MS"/>
              <a:cs typeface="Trebuchet MS"/>
            </a:endParaRPr>
          </a:p>
          <a:p>
            <a:pPr marL="693286" lvl="1" indent="-263111">
              <a:spcBef>
                <a:spcPts val="371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spc="-5" dirty="0">
                <a:latin typeface="Trebuchet MS"/>
                <a:cs typeface="Trebuchet MS"/>
              </a:rPr>
              <a:t>Arithmetic-limited</a:t>
            </a:r>
            <a:r>
              <a:rPr sz="1833" spc="-55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code:</a:t>
            </a:r>
            <a:endParaRPr sz="1833">
              <a:latin typeface="Trebuchet MS"/>
              <a:cs typeface="Trebuchet MS"/>
            </a:endParaRPr>
          </a:p>
          <a:p>
            <a:pPr marL="1058848" lvl="2" indent="-209558">
              <a:spcBef>
                <a:spcPts val="463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558" spc="-5" dirty="0">
                <a:latin typeface="Trebuchet MS"/>
                <a:cs typeface="Trebuchet MS"/>
              </a:rPr>
              <a:t>Check </a:t>
            </a:r>
            <a:r>
              <a:rPr sz="1558" dirty="0">
                <a:latin typeface="Trebuchet MS"/>
                <a:cs typeface="Trebuchet MS"/>
              </a:rPr>
              <a:t>what </a:t>
            </a:r>
            <a:r>
              <a:rPr sz="1558" spc="-5" dirty="0">
                <a:latin typeface="Trebuchet MS"/>
                <a:cs typeface="Trebuchet MS"/>
              </a:rPr>
              <a:t>fraction </a:t>
            </a:r>
            <a:r>
              <a:rPr sz="1558" dirty="0">
                <a:latin typeface="Trebuchet MS"/>
                <a:cs typeface="Trebuchet MS"/>
              </a:rPr>
              <a:t>of </a:t>
            </a:r>
            <a:r>
              <a:rPr sz="1558" spc="-5" dirty="0">
                <a:latin typeface="Trebuchet MS"/>
                <a:cs typeface="Trebuchet MS"/>
              </a:rPr>
              <a:t>instructions issued is due to</a:t>
            </a:r>
            <a:r>
              <a:rPr sz="1558" spc="-64" dirty="0">
                <a:latin typeface="Trebuchet MS"/>
                <a:cs typeface="Trebuchet MS"/>
              </a:rPr>
              <a:t> </a:t>
            </a:r>
            <a:r>
              <a:rPr sz="1558" dirty="0">
                <a:latin typeface="Trebuchet MS"/>
                <a:cs typeface="Trebuchet MS"/>
              </a:rPr>
              <a:t>LMEM</a:t>
            </a:r>
            <a:endParaRPr sz="1558">
              <a:latin typeface="Trebuchet MS"/>
              <a:cs typeface="Trebuchet MS"/>
            </a:endParaRPr>
          </a:p>
          <a:p>
            <a:pPr marL="223528" indent="-211886">
              <a:spcBef>
                <a:spcPts val="325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2017" b="1" spc="-5" dirty="0">
                <a:solidFill>
                  <a:srgbClr val="004730"/>
                </a:solidFill>
                <a:latin typeface="Trebuchet MS"/>
                <a:cs typeface="Trebuchet MS"/>
              </a:rPr>
              <a:t>Optimize:</a:t>
            </a:r>
            <a:endParaRPr sz="2017">
              <a:latin typeface="Trebuchet MS"/>
              <a:cs typeface="Trebuchet MS"/>
            </a:endParaRPr>
          </a:p>
          <a:p>
            <a:pPr marL="693286" lvl="1" indent="-263111">
              <a:spcBef>
                <a:spcPts val="390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833" spc="-50" dirty="0">
                <a:latin typeface="Trebuchet MS"/>
                <a:cs typeface="Trebuchet MS"/>
              </a:rPr>
              <a:t>Try: </a:t>
            </a:r>
            <a:r>
              <a:rPr sz="1833" spc="-5" dirty="0">
                <a:latin typeface="Trebuchet MS"/>
                <a:cs typeface="Trebuchet MS"/>
              </a:rPr>
              <a:t>increasing </a:t>
            </a:r>
            <a:r>
              <a:rPr sz="1833" dirty="0">
                <a:latin typeface="Trebuchet MS"/>
                <a:cs typeface="Trebuchet MS"/>
              </a:rPr>
              <a:t>register </a:t>
            </a:r>
            <a:r>
              <a:rPr sz="1833" spc="-5" dirty="0">
                <a:latin typeface="Trebuchet MS"/>
                <a:cs typeface="Trebuchet MS"/>
              </a:rPr>
              <a:t>count, increasing L1 </a:t>
            </a:r>
            <a:r>
              <a:rPr sz="1833" dirty="0">
                <a:latin typeface="Trebuchet MS"/>
                <a:cs typeface="Trebuchet MS"/>
              </a:rPr>
              <a:t>size, </a:t>
            </a:r>
            <a:r>
              <a:rPr sz="1833" spc="-5" dirty="0">
                <a:latin typeface="Trebuchet MS"/>
                <a:cs typeface="Trebuchet MS"/>
              </a:rPr>
              <a:t>using non-caching</a:t>
            </a:r>
            <a:r>
              <a:rPr sz="1833" spc="-50" dirty="0">
                <a:latin typeface="Trebuchet MS"/>
                <a:cs typeface="Trebuchet MS"/>
              </a:rPr>
              <a:t> </a:t>
            </a:r>
            <a:r>
              <a:rPr sz="1833" dirty="0">
                <a:latin typeface="Trebuchet MS"/>
                <a:cs typeface="Trebuchet MS"/>
              </a:rPr>
              <a:t>loads</a:t>
            </a:r>
            <a:endParaRPr sz="1833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0861440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28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8589" y="1201003"/>
            <a:ext cx="4709054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Register </a:t>
            </a:r>
            <a:r>
              <a:rPr sz="3117" spc="-9" dirty="0"/>
              <a:t>Spilling:</a:t>
            </a:r>
            <a:r>
              <a:rPr sz="3117" spc="-156" dirty="0"/>
              <a:t> </a:t>
            </a:r>
            <a:r>
              <a:rPr sz="3117" spc="-9" dirty="0"/>
              <a:t>Analysis</a:t>
            </a:r>
            <a:endParaRPr sz="3117"/>
          </a:p>
        </p:txBody>
      </p:sp>
      <p:sp>
        <p:nvSpPr>
          <p:cNvPr id="3" name="object 3"/>
          <p:cNvSpPr txBox="1"/>
          <p:nvPr/>
        </p:nvSpPr>
        <p:spPr>
          <a:xfrm>
            <a:off x="1128589" y="1831260"/>
            <a:ext cx="6404663" cy="4522926"/>
          </a:xfrm>
          <a:prstGeom prst="rect">
            <a:avLst/>
          </a:prstGeom>
        </p:spPr>
        <p:txBody>
          <a:bodyPr vert="horz" wrap="square" lIns="0" tIns="84984" rIns="0" bIns="0" rtlCol="0">
            <a:spAutoFit/>
          </a:bodyPr>
          <a:lstStyle/>
          <a:p>
            <a:pPr marL="223528" indent="-211886">
              <a:spcBef>
                <a:spcPts val="669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1650" b="1" spc="-5" dirty="0">
                <a:solidFill>
                  <a:srgbClr val="004730"/>
                </a:solidFill>
                <a:latin typeface="Trebuchet MS"/>
                <a:cs typeface="Trebuchet MS"/>
              </a:rPr>
              <a:t>Profiler counters:</a:t>
            </a:r>
            <a:endParaRPr sz="1650">
              <a:latin typeface="Trebuchet MS"/>
              <a:cs typeface="Trebuchet MS"/>
            </a:endParaRPr>
          </a:p>
          <a:p>
            <a:pPr marL="693286" lvl="1" indent="-263111">
              <a:spcBef>
                <a:spcPts val="486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375" spc="-5" dirty="0">
                <a:solidFill>
                  <a:srgbClr val="D9460D"/>
                </a:solidFill>
                <a:latin typeface="Calibri"/>
                <a:cs typeface="Calibri"/>
              </a:rPr>
              <a:t>l1_local_load_hit</a:t>
            </a:r>
            <a:r>
              <a:rPr sz="1375" spc="-5" dirty="0">
                <a:latin typeface="Trebuchet MS"/>
                <a:cs typeface="Trebuchet MS"/>
              </a:rPr>
              <a:t>, </a:t>
            </a:r>
            <a:r>
              <a:rPr sz="1375" spc="-5" dirty="0">
                <a:solidFill>
                  <a:srgbClr val="D9460D"/>
                </a:solidFill>
                <a:latin typeface="Calibri"/>
                <a:cs typeface="Calibri"/>
              </a:rPr>
              <a:t>l1_local_load_miss</a:t>
            </a:r>
            <a:r>
              <a:rPr sz="1375" spc="-5" dirty="0">
                <a:latin typeface="Calibri"/>
                <a:cs typeface="Calibri"/>
              </a:rPr>
              <a:t>, </a:t>
            </a:r>
            <a:r>
              <a:rPr sz="1375" spc="-5" dirty="0">
                <a:solidFill>
                  <a:srgbClr val="D9460D"/>
                </a:solidFill>
                <a:latin typeface="Calibri"/>
                <a:cs typeface="Calibri"/>
              </a:rPr>
              <a:t>l1_local_store_hit</a:t>
            </a:r>
            <a:r>
              <a:rPr sz="1375" spc="-5" dirty="0">
                <a:latin typeface="Trebuchet MS"/>
                <a:cs typeface="Trebuchet MS"/>
              </a:rPr>
              <a:t>,</a:t>
            </a:r>
            <a:r>
              <a:rPr sz="1375" spc="14" dirty="0">
                <a:latin typeface="Trebuchet MS"/>
                <a:cs typeface="Trebuchet MS"/>
              </a:rPr>
              <a:t> </a:t>
            </a:r>
            <a:r>
              <a:rPr sz="1375" spc="-5" dirty="0">
                <a:solidFill>
                  <a:srgbClr val="D9460D"/>
                </a:solidFill>
                <a:latin typeface="Calibri"/>
                <a:cs typeface="Calibri"/>
              </a:rPr>
              <a:t>l1_local_store_miss</a:t>
            </a:r>
            <a:endParaRPr sz="1375">
              <a:latin typeface="Calibri"/>
              <a:cs typeface="Calibri"/>
            </a:endParaRPr>
          </a:p>
          <a:p>
            <a:pPr marL="693286" lvl="1" indent="-263111">
              <a:spcBef>
                <a:spcPts val="504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375" spc="-5" dirty="0">
                <a:latin typeface="Trebuchet MS"/>
                <a:cs typeface="Trebuchet MS"/>
              </a:rPr>
              <a:t>Counted for </a:t>
            </a:r>
            <a:r>
              <a:rPr sz="1375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 </a:t>
            </a:r>
            <a:r>
              <a:rPr sz="1375" u="sng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single</a:t>
            </a:r>
            <a:r>
              <a:rPr sz="1375" spc="-5" dirty="0">
                <a:latin typeface="Trebuchet MS"/>
                <a:cs typeface="Trebuchet MS"/>
              </a:rPr>
              <a:t> </a:t>
            </a:r>
            <a:r>
              <a:rPr sz="1375" dirty="0">
                <a:latin typeface="Trebuchet MS"/>
                <a:cs typeface="Trebuchet MS"/>
              </a:rPr>
              <a:t>SM, </a:t>
            </a:r>
            <a:r>
              <a:rPr sz="1375" spc="-5" dirty="0">
                <a:latin typeface="Trebuchet MS"/>
                <a:cs typeface="Trebuchet MS"/>
              </a:rPr>
              <a:t>incremented </a:t>
            </a:r>
            <a:r>
              <a:rPr sz="1375" dirty="0">
                <a:latin typeface="Trebuchet MS"/>
                <a:cs typeface="Trebuchet MS"/>
              </a:rPr>
              <a:t>by 1 </a:t>
            </a:r>
            <a:r>
              <a:rPr sz="1375" spc="-5" dirty="0">
                <a:latin typeface="Trebuchet MS"/>
                <a:cs typeface="Trebuchet MS"/>
              </a:rPr>
              <a:t>for each </a:t>
            </a:r>
            <a:r>
              <a:rPr sz="1375" dirty="0">
                <a:latin typeface="Trebuchet MS"/>
                <a:cs typeface="Trebuchet MS"/>
              </a:rPr>
              <a:t>128-byte</a:t>
            </a:r>
            <a:r>
              <a:rPr sz="1375" spc="-32" dirty="0">
                <a:latin typeface="Trebuchet MS"/>
                <a:cs typeface="Trebuchet MS"/>
              </a:rPr>
              <a:t> </a:t>
            </a:r>
            <a:r>
              <a:rPr sz="1375" spc="-5" dirty="0">
                <a:latin typeface="Trebuchet MS"/>
                <a:cs typeface="Trebuchet MS"/>
              </a:rPr>
              <a:t>transaction</a:t>
            </a:r>
            <a:endParaRPr sz="1375">
              <a:latin typeface="Trebuchet MS"/>
              <a:cs typeface="Trebuchet MS"/>
            </a:endParaRPr>
          </a:p>
          <a:p>
            <a:pPr marL="223528" indent="-211886">
              <a:spcBef>
                <a:spcPts val="435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1650" b="1" spc="-5" dirty="0">
                <a:solidFill>
                  <a:srgbClr val="004730"/>
                </a:solidFill>
                <a:latin typeface="Trebuchet MS"/>
                <a:cs typeface="Trebuchet MS"/>
              </a:rPr>
              <a:t>Impact </a:t>
            </a:r>
            <a:r>
              <a:rPr sz="1650" b="1" dirty="0">
                <a:solidFill>
                  <a:srgbClr val="004730"/>
                </a:solidFill>
                <a:latin typeface="Trebuchet MS"/>
                <a:cs typeface="Trebuchet MS"/>
              </a:rPr>
              <a:t>on</a:t>
            </a:r>
            <a:r>
              <a:rPr sz="1650" b="1" spc="-18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b="1" spc="-5" dirty="0">
                <a:solidFill>
                  <a:srgbClr val="004730"/>
                </a:solidFill>
                <a:latin typeface="Trebuchet MS"/>
                <a:cs typeface="Trebuchet MS"/>
              </a:rPr>
              <a:t>memory</a:t>
            </a:r>
            <a:endParaRPr sz="1650">
              <a:latin typeface="Trebuchet MS"/>
              <a:cs typeface="Trebuchet MS"/>
            </a:endParaRPr>
          </a:p>
          <a:p>
            <a:pPr marL="693286" lvl="1" indent="-263111">
              <a:spcBef>
                <a:spcPts val="495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375" dirty="0">
                <a:latin typeface="Trebuchet MS"/>
                <a:cs typeface="Trebuchet MS"/>
              </a:rPr>
              <a:t>Any </a:t>
            </a:r>
            <a:r>
              <a:rPr sz="1375" spc="-5" dirty="0">
                <a:latin typeface="Trebuchet MS"/>
                <a:cs typeface="Trebuchet MS"/>
              </a:rPr>
              <a:t>memory traffic that leaves </a:t>
            </a:r>
            <a:r>
              <a:rPr sz="1375" dirty="0">
                <a:latin typeface="Trebuchet MS"/>
                <a:cs typeface="Trebuchet MS"/>
              </a:rPr>
              <a:t>SMs (goes to </a:t>
            </a:r>
            <a:r>
              <a:rPr sz="1375" spc="-5" dirty="0">
                <a:latin typeface="Trebuchet MS"/>
                <a:cs typeface="Trebuchet MS"/>
              </a:rPr>
              <a:t>L2) </a:t>
            </a:r>
            <a:r>
              <a:rPr sz="1375" dirty="0">
                <a:latin typeface="Trebuchet MS"/>
                <a:cs typeface="Trebuchet MS"/>
              </a:rPr>
              <a:t>is</a:t>
            </a:r>
            <a:r>
              <a:rPr sz="1375" spc="-50" dirty="0">
                <a:latin typeface="Trebuchet MS"/>
                <a:cs typeface="Trebuchet MS"/>
              </a:rPr>
              <a:t> </a:t>
            </a:r>
            <a:r>
              <a:rPr sz="1375" spc="-5" dirty="0">
                <a:latin typeface="Trebuchet MS"/>
                <a:cs typeface="Trebuchet MS"/>
              </a:rPr>
              <a:t>expensive</a:t>
            </a:r>
            <a:endParaRPr sz="1375">
              <a:latin typeface="Trebuchet MS"/>
              <a:cs typeface="Trebuchet MS"/>
            </a:endParaRPr>
          </a:p>
          <a:p>
            <a:pPr marL="693286" lvl="1" indent="-263111">
              <a:spcBef>
                <a:spcPts val="495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375" spc="-5" dirty="0">
                <a:latin typeface="Trebuchet MS"/>
                <a:cs typeface="Trebuchet MS"/>
              </a:rPr>
              <a:t>L2 counters </a:t>
            </a:r>
            <a:r>
              <a:rPr sz="1375" dirty="0">
                <a:latin typeface="Trebuchet MS"/>
                <a:cs typeface="Trebuchet MS"/>
              </a:rPr>
              <a:t>of </a:t>
            </a:r>
            <a:r>
              <a:rPr sz="1375" spc="-5" dirty="0">
                <a:latin typeface="Trebuchet MS"/>
                <a:cs typeface="Trebuchet MS"/>
              </a:rPr>
              <a:t>interest: read and write </a:t>
            </a:r>
            <a:r>
              <a:rPr sz="1375" dirty="0">
                <a:latin typeface="Trebuchet MS"/>
                <a:cs typeface="Trebuchet MS"/>
              </a:rPr>
              <a:t>sector</a:t>
            </a:r>
            <a:r>
              <a:rPr sz="1375" spc="-50" dirty="0">
                <a:latin typeface="Trebuchet MS"/>
                <a:cs typeface="Trebuchet MS"/>
              </a:rPr>
              <a:t> </a:t>
            </a:r>
            <a:r>
              <a:rPr sz="1375" spc="-5" dirty="0">
                <a:latin typeface="Trebuchet MS"/>
                <a:cs typeface="Trebuchet MS"/>
              </a:rPr>
              <a:t>queries</a:t>
            </a:r>
            <a:endParaRPr sz="1375">
              <a:latin typeface="Trebuchet MS"/>
              <a:cs typeface="Trebuchet MS"/>
            </a:endParaRPr>
          </a:p>
          <a:p>
            <a:pPr marL="1058848" lvl="2" indent="-209558">
              <a:spcBef>
                <a:spcPts val="545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192" spc="-5" dirty="0">
                <a:latin typeface="Trebuchet MS"/>
                <a:cs typeface="Trebuchet MS"/>
              </a:rPr>
              <a:t>Actual names are </a:t>
            </a:r>
            <a:r>
              <a:rPr sz="1192" spc="-28" dirty="0">
                <a:latin typeface="Trebuchet MS"/>
                <a:cs typeface="Trebuchet MS"/>
              </a:rPr>
              <a:t>longer, </a:t>
            </a:r>
            <a:r>
              <a:rPr sz="1192" spc="-9" dirty="0">
                <a:latin typeface="Trebuchet MS"/>
                <a:cs typeface="Trebuchet MS"/>
              </a:rPr>
              <a:t>check </a:t>
            </a:r>
            <a:r>
              <a:rPr sz="1192" spc="-5" dirty="0">
                <a:latin typeface="Trebuchet MS"/>
                <a:cs typeface="Trebuchet MS"/>
              </a:rPr>
              <a:t>the profiler</a:t>
            </a:r>
            <a:r>
              <a:rPr sz="1192" spc="46" dirty="0">
                <a:latin typeface="Trebuchet MS"/>
                <a:cs typeface="Trebuchet MS"/>
              </a:rPr>
              <a:t> </a:t>
            </a:r>
            <a:r>
              <a:rPr sz="1192" spc="-9" dirty="0">
                <a:latin typeface="Trebuchet MS"/>
                <a:cs typeface="Trebuchet MS"/>
              </a:rPr>
              <a:t>documentation</a:t>
            </a:r>
            <a:endParaRPr sz="1192">
              <a:latin typeface="Trebuchet MS"/>
              <a:cs typeface="Trebuchet MS"/>
            </a:endParaRPr>
          </a:p>
          <a:p>
            <a:pPr marL="1058848" lvl="2" indent="-209558">
              <a:spcBef>
                <a:spcPts val="541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192" spc="-9" dirty="0">
                <a:latin typeface="Trebuchet MS"/>
                <a:cs typeface="Trebuchet MS"/>
              </a:rPr>
              <a:t>Incremented </a:t>
            </a:r>
            <a:r>
              <a:rPr sz="1192" spc="-5" dirty="0">
                <a:latin typeface="Trebuchet MS"/>
                <a:cs typeface="Trebuchet MS"/>
              </a:rPr>
              <a:t>by </a:t>
            </a:r>
            <a:r>
              <a:rPr sz="1192" spc="-5" dirty="0">
                <a:solidFill>
                  <a:srgbClr val="006FC0"/>
                </a:solidFill>
                <a:latin typeface="Trebuchet MS"/>
                <a:cs typeface="Trebuchet MS"/>
              </a:rPr>
              <a:t>1 </a:t>
            </a:r>
            <a:r>
              <a:rPr sz="1192" spc="-5" dirty="0">
                <a:latin typeface="Trebuchet MS"/>
                <a:cs typeface="Trebuchet MS"/>
              </a:rPr>
              <a:t>for </a:t>
            </a:r>
            <a:r>
              <a:rPr sz="1192" spc="-9" dirty="0">
                <a:latin typeface="Trebuchet MS"/>
                <a:cs typeface="Trebuchet MS"/>
              </a:rPr>
              <a:t>each </a:t>
            </a:r>
            <a:r>
              <a:rPr sz="1192" spc="-5" dirty="0">
                <a:solidFill>
                  <a:srgbClr val="006FC0"/>
                </a:solidFill>
                <a:latin typeface="Trebuchet MS"/>
                <a:cs typeface="Trebuchet MS"/>
              </a:rPr>
              <a:t>32-byte</a:t>
            </a:r>
            <a:r>
              <a:rPr sz="1192" spc="46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192" spc="-9" dirty="0">
                <a:solidFill>
                  <a:srgbClr val="006FC0"/>
                </a:solidFill>
                <a:latin typeface="Trebuchet MS"/>
                <a:cs typeface="Trebuchet MS"/>
              </a:rPr>
              <a:t>transaction</a:t>
            </a:r>
            <a:endParaRPr sz="1192">
              <a:latin typeface="Trebuchet MS"/>
              <a:cs typeface="Trebuchet MS"/>
            </a:endParaRPr>
          </a:p>
          <a:p>
            <a:pPr marL="693286" lvl="1" indent="-263111">
              <a:spcBef>
                <a:spcPts val="486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375" spc="-5" dirty="0">
                <a:latin typeface="Trebuchet MS"/>
                <a:cs typeface="Trebuchet MS"/>
              </a:rPr>
              <a:t>Compare:</a:t>
            </a:r>
            <a:endParaRPr sz="1375">
              <a:latin typeface="Trebuchet MS"/>
              <a:cs typeface="Trebuchet MS"/>
            </a:endParaRPr>
          </a:p>
          <a:p>
            <a:pPr marL="1058848" lvl="2" indent="-209558">
              <a:spcBef>
                <a:spcPts val="545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192" spc="-5" dirty="0">
                <a:latin typeface="Trebuchet MS"/>
                <a:cs typeface="Trebuchet MS"/>
              </a:rPr>
              <a:t>Estimated L2 transactions </a:t>
            </a:r>
            <a:r>
              <a:rPr sz="1192" spc="-9" dirty="0">
                <a:latin typeface="Trebuchet MS"/>
                <a:cs typeface="Trebuchet MS"/>
              </a:rPr>
              <a:t>due </a:t>
            </a:r>
            <a:r>
              <a:rPr sz="1192" spc="-5" dirty="0">
                <a:latin typeface="Trebuchet MS"/>
                <a:cs typeface="Trebuchet MS"/>
              </a:rPr>
              <a:t>to LMEM misses in all </a:t>
            </a:r>
            <a:r>
              <a:rPr sz="1192" spc="-9" dirty="0">
                <a:latin typeface="Trebuchet MS"/>
                <a:cs typeface="Trebuchet MS"/>
              </a:rPr>
              <a:t>the</a:t>
            </a:r>
            <a:r>
              <a:rPr sz="1192" spc="50" dirty="0">
                <a:latin typeface="Trebuchet MS"/>
                <a:cs typeface="Trebuchet MS"/>
              </a:rPr>
              <a:t> </a:t>
            </a:r>
            <a:r>
              <a:rPr sz="1192" spc="-5" dirty="0">
                <a:latin typeface="Trebuchet MS"/>
                <a:cs typeface="Trebuchet MS"/>
              </a:rPr>
              <a:t>SMs</a:t>
            </a:r>
            <a:endParaRPr sz="1192">
              <a:latin typeface="Trebuchet MS"/>
              <a:cs typeface="Trebuchet MS"/>
            </a:endParaRPr>
          </a:p>
          <a:p>
            <a:pPr marL="1477963" lvl="3" indent="-209558">
              <a:spcBef>
                <a:spcPts val="591"/>
              </a:spcBef>
              <a:buFont typeface="Arial"/>
              <a:buChar char="–"/>
              <a:tabLst>
                <a:tab pos="1477963" algn="l"/>
                <a:tab pos="1478545" algn="l"/>
              </a:tabLst>
            </a:pPr>
            <a:r>
              <a:rPr sz="1008" spc="-5" dirty="0">
                <a:solidFill>
                  <a:srgbClr val="006FC0"/>
                </a:solidFill>
                <a:latin typeface="Trebuchet MS"/>
                <a:cs typeface="Trebuchet MS"/>
              </a:rPr>
              <a:t>2</a:t>
            </a:r>
            <a:r>
              <a:rPr sz="1008" spc="-5" dirty="0">
                <a:latin typeface="Trebuchet MS"/>
                <a:cs typeface="Trebuchet MS"/>
              </a:rPr>
              <a:t>*(number of</a:t>
            </a:r>
            <a:r>
              <a:rPr sz="1008" dirty="0">
                <a:latin typeface="Trebuchet MS"/>
                <a:cs typeface="Trebuchet MS"/>
              </a:rPr>
              <a:t> </a:t>
            </a:r>
            <a:r>
              <a:rPr sz="1008" spc="-5" dirty="0">
                <a:latin typeface="Trebuchet MS"/>
                <a:cs typeface="Trebuchet MS"/>
              </a:rPr>
              <a:t>SMs)*</a:t>
            </a:r>
            <a:r>
              <a:rPr sz="1008" spc="-5" dirty="0">
                <a:solidFill>
                  <a:srgbClr val="006FC0"/>
                </a:solidFill>
                <a:latin typeface="Trebuchet MS"/>
                <a:cs typeface="Trebuchet MS"/>
              </a:rPr>
              <a:t>4</a:t>
            </a:r>
            <a:r>
              <a:rPr sz="1008" spc="-5" dirty="0">
                <a:latin typeface="Trebuchet MS"/>
                <a:cs typeface="Trebuchet MS"/>
              </a:rPr>
              <a:t>*</a:t>
            </a:r>
            <a:r>
              <a:rPr sz="1008" spc="-5" dirty="0">
                <a:solidFill>
                  <a:srgbClr val="EE5518"/>
                </a:solidFill>
                <a:latin typeface="Trebuchet MS"/>
                <a:cs typeface="Trebuchet MS"/>
              </a:rPr>
              <a:t>l1_local_load_miss</a:t>
            </a:r>
            <a:endParaRPr sz="1008">
              <a:latin typeface="Trebuchet MS"/>
              <a:cs typeface="Trebuchet MS"/>
            </a:endParaRPr>
          </a:p>
          <a:p>
            <a:pPr marL="1847018" lvl="4" indent="-159497">
              <a:spcBef>
                <a:spcPts val="587"/>
              </a:spcBef>
              <a:buFont typeface="Arial"/>
              <a:buChar char="•"/>
              <a:tabLst>
                <a:tab pos="1847599" algn="l"/>
              </a:tabLst>
            </a:pPr>
            <a:r>
              <a:rPr sz="1008" spc="-5" dirty="0">
                <a:solidFill>
                  <a:srgbClr val="006FC0"/>
                </a:solidFill>
                <a:latin typeface="Trebuchet MS"/>
                <a:cs typeface="Trebuchet MS"/>
              </a:rPr>
              <a:t>2: </a:t>
            </a:r>
            <a:r>
              <a:rPr sz="1008" spc="-5" dirty="0">
                <a:latin typeface="Trebuchet MS"/>
                <a:cs typeface="Trebuchet MS"/>
              </a:rPr>
              <a:t>load miss implies </a:t>
            </a:r>
            <a:r>
              <a:rPr sz="1008" dirty="0">
                <a:latin typeface="Trebuchet MS"/>
                <a:cs typeface="Trebuchet MS"/>
              </a:rPr>
              <a:t>a </a:t>
            </a:r>
            <a:r>
              <a:rPr sz="1008" spc="-5" dirty="0">
                <a:latin typeface="Trebuchet MS"/>
                <a:cs typeface="Trebuchet MS"/>
              </a:rPr>
              <a:t>store happened</a:t>
            </a:r>
            <a:r>
              <a:rPr sz="1008" spc="28" dirty="0">
                <a:latin typeface="Trebuchet MS"/>
                <a:cs typeface="Trebuchet MS"/>
              </a:rPr>
              <a:t> </a:t>
            </a:r>
            <a:r>
              <a:rPr sz="1008" dirty="0">
                <a:latin typeface="Trebuchet MS"/>
                <a:cs typeface="Trebuchet MS"/>
              </a:rPr>
              <a:t>first</a:t>
            </a:r>
            <a:endParaRPr sz="1008">
              <a:latin typeface="Trebuchet MS"/>
              <a:cs typeface="Trebuchet MS"/>
            </a:endParaRPr>
          </a:p>
          <a:p>
            <a:pPr marL="1847018" lvl="4" indent="-159497">
              <a:spcBef>
                <a:spcPts val="582"/>
              </a:spcBef>
              <a:buFont typeface="Arial"/>
              <a:buChar char="•"/>
              <a:tabLst>
                <a:tab pos="1847599" algn="l"/>
              </a:tabLst>
            </a:pPr>
            <a:r>
              <a:rPr sz="1008" spc="-5" dirty="0">
                <a:latin typeface="Trebuchet MS"/>
                <a:cs typeface="Trebuchet MS"/>
              </a:rPr>
              <a:t>Number of SMs: </a:t>
            </a:r>
            <a:r>
              <a:rPr sz="1008" spc="-5" dirty="0">
                <a:solidFill>
                  <a:srgbClr val="EE5518"/>
                </a:solidFill>
                <a:latin typeface="Trebuchet MS"/>
                <a:cs typeface="Trebuchet MS"/>
              </a:rPr>
              <a:t>l1_local_load_miss </a:t>
            </a:r>
            <a:r>
              <a:rPr sz="1008" spc="-5" dirty="0">
                <a:latin typeface="Trebuchet MS"/>
                <a:cs typeface="Trebuchet MS"/>
              </a:rPr>
              <a:t>counter is for </a:t>
            </a:r>
            <a:r>
              <a:rPr sz="1008" dirty="0">
                <a:latin typeface="Trebuchet MS"/>
                <a:cs typeface="Trebuchet MS"/>
              </a:rPr>
              <a:t>a </a:t>
            </a:r>
            <a:r>
              <a:rPr sz="1008" spc="-5" dirty="0">
                <a:latin typeface="Trebuchet MS"/>
                <a:cs typeface="Trebuchet MS"/>
              </a:rPr>
              <a:t>single</a:t>
            </a:r>
            <a:r>
              <a:rPr sz="1008" spc="50" dirty="0">
                <a:latin typeface="Trebuchet MS"/>
                <a:cs typeface="Trebuchet MS"/>
              </a:rPr>
              <a:t> </a:t>
            </a:r>
            <a:r>
              <a:rPr sz="1008" dirty="0">
                <a:latin typeface="Trebuchet MS"/>
                <a:cs typeface="Trebuchet MS"/>
              </a:rPr>
              <a:t>SM</a:t>
            </a:r>
            <a:endParaRPr sz="1008">
              <a:latin typeface="Trebuchet MS"/>
              <a:cs typeface="Trebuchet MS"/>
            </a:endParaRPr>
          </a:p>
          <a:p>
            <a:pPr marL="1847018" lvl="4" indent="-159497">
              <a:spcBef>
                <a:spcPts val="582"/>
              </a:spcBef>
              <a:buFont typeface="Arial"/>
              <a:buChar char="•"/>
              <a:tabLst>
                <a:tab pos="1847599" algn="l"/>
              </a:tabLst>
            </a:pPr>
            <a:r>
              <a:rPr sz="1008" spc="-5" dirty="0">
                <a:solidFill>
                  <a:srgbClr val="006FC0"/>
                </a:solidFill>
                <a:latin typeface="Trebuchet MS"/>
                <a:cs typeface="Trebuchet MS"/>
              </a:rPr>
              <a:t>4: </a:t>
            </a:r>
            <a:r>
              <a:rPr sz="1008" spc="-5" dirty="0">
                <a:latin typeface="Trebuchet MS"/>
                <a:cs typeface="Trebuchet MS"/>
              </a:rPr>
              <a:t>local memory transaction is </a:t>
            </a:r>
            <a:r>
              <a:rPr sz="1008" spc="-5" dirty="0">
                <a:solidFill>
                  <a:srgbClr val="006FC0"/>
                </a:solidFill>
                <a:latin typeface="Trebuchet MS"/>
                <a:cs typeface="Trebuchet MS"/>
              </a:rPr>
              <a:t>128-bytes </a:t>
            </a:r>
            <a:r>
              <a:rPr sz="1008" dirty="0">
                <a:latin typeface="Trebuchet MS"/>
                <a:cs typeface="Trebuchet MS"/>
              </a:rPr>
              <a:t>= </a:t>
            </a:r>
            <a:r>
              <a:rPr sz="1008" dirty="0">
                <a:solidFill>
                  <a:srgbClr val="006FC0"/>
                </a:solidFill>
                <a:latin typeface="Trebuchet MS"/>
                <a:cs typeface="Trebuchet MS"/>
              </a:rPr>
              <a:t>4</a:t>
            </a:r>
            <a:r>
              <a:rPr sz="1008" spc="37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008" spc="-5" dirty="0">
                <a:solidFill>
                  <a:srgbClr val="006FC0"/>
                </a:solidFill>
                <a:latin typeface="Trebuchet MS"/>
                <a:cs typeface="Trebuchet MS"/>
              </a:rPr>
              <a:t>L2-transactions</a:t>
            </a:r>
            <a:endParaRPr sz="1008">
              <a:latin typeface="Trebuchet MS"/>
              <a:cs typeface="Trebuchet MS"/>
            </a:endParaRPr>
          </a:p>
          <a:p>
            <a:pPr marL="1058848" lvl="2" indent="-209558">
              <a:spcBef>
                <a:spcPts val="532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192" spc="-5" dirty="0">
                <a:latin typeface="Trebuchet MS"/>
                <a:cs typeface="Trebuchet MS"/>
              </a:rPr>
              <a:t>Sum of L2 read and write </a:t>
            </a:r>
            <a:r>
              <a:rPr sz="1192" spc="-9" dirty="0">
                <a:latin typeface="Trebuchet MS"/>
                <a:cs typeface="Trebuchet MS"/>
              </a:rPr>
              <a:t>queries </a:t>
            </a:r>
            <a:r>
              <a:rPr sz="1192" spc="-5" dirty="0">
                <a:latin typeface="Trebuchet MS"/>
                <a:cs typeface="Trebuchet MS"/>
              </a:rPr>
              <a:t>(not</a:t>
            </a:r>
            <a:r>
              <a:rPr sz="1192" spc="28" dirty="0">
                <a:latin typeface="Trebuchet MS"/>
                <a:cs typeface="Trebuchet MS"/>
              </a:rPr>
              <a:t> </a:t>
            </a:r>
            <a:r>
              <a:rPr sz="1192" spc="-5" dirty="0">
                <a:latin typeface="Trebuchet MS"/>
                <a:cs typeface="Trebuchet MS"/>
              </a:rPr>
              <a:t>misses)</a:t>
            </a:r>
            <a:endParaRPr sz="1192">
              <a:latin typeface="Trebuchet MS"/>
              <a:cs typeface="Trebuchet MS"/>
            </a:endParaRPr>
          </a:p>
          <a:p>
            <a:pPr marL="223528" indent="-211886">
              <a:spcBef>
                <a:spcPts val="426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1650" b="1" spc="-5" dirty="0">
                <a:solidFill>
                  <a:srgbClr val="004730"/>
                </a:solidFill>
                <a:latin typeface="Trebuchet MS"/>
                <a:cs typeface="Trebuchet MS"/>
              </a:rPr>
              <a:t>Impact </a:t>
            </a:r>
            <a:r>
              <a:rPr sz="1650" b="1" dirty="0">
                <a:solidFill>
                  <a:srgbClr val="004730"/>
                </a:solidFill>
                <a:latin typeface="Trebuchet MS"/>
                <a:cs typeface="Trebuchet MS"/>
              </a:rPr>
              <a:t>on</a:t>
            </a:r>
            <a:r>
              <a:rPr sz="1650" b="1" spc="-28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b="1" spc="-5" dirty="0">
                <a:solidFill>
                  <a:srgbClr val="004730"/>
                </a:solidFill>
                <a:latin typeface="Trebuchet MS"/>
                <a:cs typeface="Trebuchet MS"/>
              </a:rPr>
              <a:t>instructions</a:t>
            </a:r>
            <a:endParaRPr sz="1650">
              <a:latin typeface="Trebuchet MS"/>
              <a:cs typeface="Trebuchet MS"/>
            </a:endParaRPr>
          </a:p>
          <a:p>
            <a:pPr marL="693286" lvl="1" indent="-263111">
              <a:spcBef>
                <a:spcPts val="495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375" spc="-5" dirty="0">
                <a:latin typeface="Trebuchet MS"/>
                <a:cs typeface="Trebuchet MS"/>
              </a:rPr>
              <a:t>Compare the sum </a:t>
            </a:r>
            <a:r>
              <a:rPr sz="1375" dirty="0">
                <a:latin typeface="Trebuchet MS"/>
                <a:cs typeface="Trebuchet MS"/>
              </a:rPr>
              <a:t>of all </a:t>
            </a:r>
            <a:r>
              <a:rPr sz="1375" spc="-5" dirty="0">
                <a:latin typeface="Trebuchet MS"/>
                <a:cs typeface="Trebuchet MS"/>
              </a:rPr>
              <a:t>LMEM instructions </a:t>
            </a:r>
            <a:r>
              <a:rPr sz="1375" dirty="0">
                <a:latin typeface="Trebuchet MS"/>
                <a:cs typeface="Trebuchet MS"/>
              </a:rPr>
              <a:t>to total </a:t>
            </a:r>
            <a:r>
              <a:rPr sz="1375" spc="-5" dirty="0">
                <a:latin typeface="Trebuchet MS"/>
                <a:cs typeface="Trebuchet MS"/>
              </a:rPr>
              <a:t>instructions</a:t>
            </a:r>
            <a:r>
              <a:rPr sz="1375" spc="-28" dirty="0">
                <a:latin typeface="Trebuchet MS"/>
                <a:cs typeface="Trebuchet MS"/>
              </a:rPr>
              <a:t> </a:t>
            </a:r>
            <a:r>
              <a:rPr sz="1375" spc="-5" dirty="0">
                <a:latin typeface="Trebuchet MS"/>
                <a:cs typeface="Trebuchet MS"/>
              </a:rPr>
              <a:t>issued</a:t>
            </a:r>
            <a:endParaRPr sz="1375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3408410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29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7248" y="574610"/>
            <a:ext cx="7153583" cy="966451"/>
          </a:xfrm>
          <a:prstGeom prst="rect">
            <a:avLst/>
          </a:prstGeom>
        </p:spPr>
        <p:txBody>
          <a:bodyPr vert="horz" wrap="square" lIns="0" tIns="12224" rIns="0" bIns="0" rtlCol="0">
            <a:spAutoFit/>
          </a:bodyPr>
          <a:lstStyle/>
          <a:p>
            <a:pPr marL="65196">
              <a:spcBef>
                <a:spcPts val="96"/>
              </a:spcBef>
            </a:pPr>
            <a:r>
              <a:rPr spc="-5" dirty="0"/>
              <a:t>Optimizations </a:t>
            </a:r>
            <a:r>
              <a:rPr dirty="0"/>
              <a:t>When Register </a:t>
            </a:r>
            <a:r>
              <a:rPr spc="-5" dirty="0"/>
              <a:t>Spilling is</a:t>
            </a:r>
            <a:r>
              <a:rPr spc="-96" dirty="0"/>
              <a:t> </a:t>
            </a:r>
            <a:r>
              <a:rPr dirty="0"/>
              <a:t>Problematic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133600"/>
            <a:ext cx="8322628" cy="3722569"/>
          </a:xfrm>
          <a:prstGeom prst="rect">
            <a:avLst/>
          </a:prstGeom>
        </p:spPr>
        <p:txBody>
          <a:bodyPr vert="horz" wrap="square" lIns="0" tIns="70432" rIns="0" bIns="0" rtlCol="0">
            <a:spAutoFit/>
          </a:bodyPr>
          <a:lstStyle/>
          <a:p>
            <a:pPr marL="223528" indent="-211886">
              <a:spcBef>
                <a:spcPts val="555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1833" b="1" spc="-64" dirty="0">
                <a:solidFill>
                  <a:srgbClr val="004730"/>
                </a:solidFill>
                <a:latin typeface="Trebuchet MS"/>
                <a:cs typeface="Trebuchet MS"/>
              </a:rPr>
              <a:t>Try </a:t>
            </a: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increasing the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limit of </a:t>
            </a: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registers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per</a:t>
            </a:r>
            <a:r>
              <a:rPr sz="1833" b="1" spc="-6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thread</a:t>
            </a:r>
            <a:endParaRPr sz="1833" dirty="0">
              <a:latin typeface="Trebuchet MS"/>
              <a:cs typeface="Trebuchet MS"/>
            </a:endParaRPr>
          </a:p>
          <a:p>
            <a:pPr marL="693286" lvl="1" indent="-262529">
              <a:spcBef>
                <a:spcPts val="417"/>
              </a:spcBef>
              <a:buFont typeface="Arial"/>
              <a:buChar char="–"/>
              <a:tabLst>
                <a:tab pos="693286" algn="l"/>
                <a:tab pos="693869" algn="l"/>
                <a:tab pos="6750083" algn="l"/>
                <a:tab pos="8310706" algn="l"/>
              </a:tabLst>
            </a:pPr>
            <a:r>
              <a:rPr sz="1650" spc="-5" dirty="0">
                <a:latin typeface="Trebuchet MS"/>
                <a:cs typeface="Trebuchet MS"/>
              </a:rPr>
              <a:t>Use </a:t>
            </a:r>
            <a:r>
              <a:rPr sz="1650" dirty="0">
                <a:latin typeface="Trebuchet MS"/>
                <a:cs typeface="Trebuchet MS"/>
              </a:rPr>
              <a:t>a </a:t>
            </a:r>
            <a:r>
              <a:rPr sz="1650" spc="-5" dirty="0">
                <a:latin typeface="Trebuchet MS"/>
                <a:cs typeface="Trebuchet MS"/>
              </a:rPr>
              <a:t>higher limit in </a:t>
            </a:r>
            <a:r>
              <a:rPr sz="1650" spc="-9" dirty="0">
                <a:solidFill>
                  <a:srgbClr val="D9460D"/>
                </a:solidFill>
                <a:latin typeface="Calibri"/>
                <a:cs typeface="Calibri"/>
              </a:rPr>
              <a:t>–maxrregcount</a:t>
            </a:r>
            <a:r>
              <a:rPr sz="1650" spc="-9" dirty="0">
                <a:latin typeface="Trebuchet MS"/>
                <a:cs typeface="Trebuchet MS"/>
              </a:rPr>
              <a:t>, </a:t>
            </a:r>
            <a:r>
              <a:rPr sz="1650" spc="-5" dirty="0">
                <a:latin typeface="Trebuchet MS"/>
                <a:cs typeface="Trebuchet MS"/>
              </a:rPr>
              <a:t>or lower thread</a:t>
            </a:r>
            <a:r>
              <a:rPr sz="1650" spc="92" dirty="0">
                <a:latin typeface="Trebuchet MS"/>
                <a:cs typeface="Trebuchet MS"/>
              </a:rPr>
              <a:t> </a:t>
            </a:r>
            <a:r>
              <a:rPr sz="1650" spc="-9" dirty="0">
                <a:latin typeface="Trebuchet MS"/>
                <a:cs typeface="Trebuchet MS"/>
              </a:rPr>
              <a:t>count</a:t>
            </a:r>
            <a:r>
              <a:rPr sz="1650" spc="5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for</a:t>
            </a:r>
            <a:r>
              <a:rPr sz="1650" u="heavy" spc="-5" dirty="0">
                <a:uFill>
                  <a:solidFill>
                    <a:srgbClr val="D8450C"/>
                  </a:solidFill>
                </a:uFill>
                <a:latin typeface="Trebuchet MS"/>
                <a:cs typeface="Trebuchet MS"/>
              </a:rPr>
              <a:t> 	</a:t>
            </a:r>
            <a:r>
              <a:rPr sz="1650" spc="-5" dirty="0">
                <a:solidFill>
                  <a:srgbClr val="D9460D"/>
                </a:solidFill>
                <a:latin typeface="Calibri"/>
                <a:cs typeface="Calibri"/>
              </a:rPr>
              <a:t>launch_bounds</a:t>
            </a:r>
            <a:r>
              <a:rPr sz="1650" u="heavy" dirty="0">
                <a:solidFill>
                  <a:srgbClr val="D9460D"/>
                </a:solidFill>
                <a:uFill>
                  <a:solidFill>
                    <a:srgbClr val="D8450C"/>
                  </a:solidFill>
                </a:uFill>
                <a:latin typeface="Calibri"/>
                <a:cs typeface="Calibri"/>
              </a:rPr>
              <a:t> 	</a:t>
            </a:r>
            <a:endParaRPr sz="1650" dirty="0">
              <a:latin typeface="Calibri"/>
              <a:cs typeface="Calibri"/>
            </a:endParaRPr>
          </a:p>
          <a:p>
            <a:pPr marL="693286" lvl="1" indent="-262529">
              <a:spcBef>
                <a:spcPts val="454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5" dirty="0">
                <a:latin typeface="Trebuchet MS"/>
                <a:cs typeface="Trebuchet MS"/>
              </a:rPr>
              <a:t>Likely reduces </a:t>
            </a:r>
            <a:r>
              <a:rPr sz="1650" spc="-28" dirty="0">
                <a:latin typeface="Trebuchet MS"/>
                <a:cs typeface="Trebuchet MS"/>
              </a:rPr>
              <a:t>occupancy, </a:t>
            </a:r>
            <a:r>
              <a:rPr sz="1650" spc="-5" dirty="0">
                <a:latin typeface="Trebuchet MS"/>
                <a:cs typeface="Trebuchet MS"/>
              </a:rPr>
              <a:t>potentially reducing execution</a:t>
            </a:r>
            <a:r>
              <a:rPr sz="1650" spc="5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efficiency</a:t>
            </a:r>
            <a:endParaRPr sz="1650" dirty="0">
              <a:latin typeface="Trebuchet MS"/>
              <a:cs typeface="Trebuchet MS"/>
            </a:endParaRPr>
          </a:p>
          <a:p>
            <a:pPr marL="1059430" lvl="2" indent="-209558">
              <a:spcBef>
                <a:spcPts val="495"/>
              </a:spcBef>
              <a:buFont typeface="Arial"/>
              <a:buChar char="•"/>
              <a:tabLst>
                <a:tab pos="1058848" algn="l"/>
                <a:tab pos="1060012" algn="l"/>
              </a:tabLst>
            </a:pPr>
            <a:r>
              <a:rPr sz="1375" spc="-5" dirty="0">
                <a:latin typeface="Trebuchet MS"/>
                <a:cs typeface="Trebuchet MS"/>
              </a:rPr>
              <a:t>may </a:t>
            </a:r>
            <a:r>
              <a:rPr sz="1375" dirty="0">
                <a:latin typeface="Trebuchet MS"/>
                <a:cs typeface="Trebuchet MS"/>
              </a:rPr>
              <a:t>still be an </a:t>
            </a:r>
            <a:r>
              <a:rPr sz="1375" spc="-5" dirty="0">
                <a:latin typeface="Trebuchet MS"/>
                <a:cs typeface="Trebuchet MS"/>
              </a:rPr>
              <a:t>overall win </a:t>
            </a:r>
            <a:r>
              <a:rPr sz="1375" dirty="0">
                <a:latin typeface="Trebuchet MS"/>
                <a:cs typeface="Trebuchet MS"/>
              </a:rPr>
              <a:t>– </a:t>
            </a:r>
            <a:r>
              <a:rPr sz="1375" spc="-5" dirty="0">
                <a:latin typeface="Trebuchet MS"/>
                <a:cs typeface="Trebuchet MS"/>
              </a:rPr>
              <a:t>fewer </a:t>
            </a:r>
            <a:r>
              <a:rPr sz="1375" dirty="0">
                <a:latin typeface="Trebuchet MS"/>
                <a:cs typeface="Trebuchet MS"/>
              </a:rPr>
              <a:t>total </a:t>
            </a:r>
            <a:r>
              <a:rPr sz="1375" spc="-5" dirty="0">
                <a:latin typeface="Trebuchet MS"/>
                <a:cs typeface="Trebuchet MS"/>
              </a:rPr>
              <a:t>bytes being</a:t>
            </a:r>
            <a:r>
              <a:rPr sz="1375" spc="-101" dirty="0">
                <a:latin typeface="Trebuchet MS"/>
                <a:cs typeface="Trebuchet MS"/>
              </a:rPr>
              <a:t> </a:t>
            </a:r>
            <a:r>
              <a:rPr sz="1375" spc="-5" dirty="0">
                <a:latin typeface="Trebuchet MS"/>
                <a:cs typeface="Trebuchet MS"/>
              </a:rPr>
              <a:t>accessed</a:t>
            </a:r>
            <a:endParaRPr sz="1375" dirty="0">
              <a:latin typeface="Trebuchet MS"/>
              <a:cs typeface="Trebuchet MS"/>
            </a:endParaRPr>
          </a:p>
          <a:p>
            <a:pPr lvl="2">
              <a:spcBef>
                <a:spcPts val="28"/>
              </a:spcBef>
              <a:buChar char="•"/>
            </a:pPr>
            <a:endParaRPr sz="1329" dirty="0">
              <a:latin typeface="Times New Roman"/>
              <a:cs typeface="Times New Roman"/>
            </a:endParaRPr>
          </a:p>
          <a:p>
            <a:pPr marL="223528" indent="-211886"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1833" b="1" spc="-64" dirty="0">
                <a:solidFill>
                  <a:srgbClr val="004730"/>
                </a:solidFill>
                <a:latin typeface="Trebuchet MS"/>
                <a:cs typeface="Trebuchet MS"/>
              </a:rPr>
              <a:t>Try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using non-caching loads for global</a:t>
            </a:r>
            <a:r>
              <a:rPr sz="1833" b="1" spc="-73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memory</a:t>
            </a:r>
            <a:endParaRPr sz="1833" dirty="0">
              <a:latin typeface="Trebuchet MS"/>
              <a:cs typeface="Trebuchet MS"/>
            </a:endParaRPr>
          </a:p>
          <a:p>
            <a:pPr marL="693286" lvl="1" indent="-262529">
              <a:spcBef>
                <a:spcPts val="435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5" dirty="0">
                <a:latin typeface="Trebuchet MS"/>
                <a:cs typeface="Trebuchet MS"/>
              </a:rPr>
              <a:t>nvcc option: </a:t>
            </a:r>
            <a:r>
              <a:rPr sz="1650" spc="-5" dirty="0">
                <a:solidFill>
                  <a:srgbClr val="EE5518"/>
                </a:solidFill>
                <a:latin typeface="Trebuchet MS"/>
                <a:cs typeface="Trebuchet MS"/>
              </a:rPr>
              <a:t>-Xptxas</a:t>
            </a:r>
            <a:r>
              <a:rPr sz="1650" spc="14" dirty="0">
                <a:solidFill>
                  <a:srgbClr val="EE5518"/>
                </a:solidFill>
                <a:latin typeface="Trebuchet MS"/>
                <a:cs typeface="Trebuchet MS"/>
              </a:rPr>
              <a:t> </a:t>
            </a:r>
            <a:r>
              <a:rPr sz="1650" spc="-5" dirty="0">
                <a:solidFill>
                  <a:srgbClr val="EE5518"/>
                </a:solidFill>
                <a:latin typeface="Trebuchet MS"/>
                <a:cs typeface="Trebuchet MS"/>
              </a:rPr>
              <a:t>–dlcm=cg</a:t>
            </a:r>
            <a:endParaRPr sz="1650" dirty="0">
              <a:latin typeface="Trebuchet MS"/>
              <a:cs typeface="Trebuchet MS"/>
            </a:endParaRPr>
          </a:p>
          <a:p>
            <a:pPr marL="693286" lvl="1" indent="-262529">
              <a:spcBef>
                <a:spcPts val="431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14" dirty="0">
                <a:latin typeface="Trebuchet MS"/>
                <a:cs typeface="Trebuchet MS"/>
              </a:rPr>
              <a:t>Potentially </a:t>
            </a:r>
            <a:r>
              <a:rPr sz="1650" spc="-5" dirty="0">
                <a:latin typeface="Trebuchet MS"/>
                <a:cs typeface="Trebuchet MS"/>
              </a:rPr>
              <a:t>fewer </a:t>
            </a:r>
            <a:r>
              <a:rPr sz="1650" spc="-9" dirty="0">
                <a:latin typeface="Trebuchet MS"/>
                <a:cs typeface="Trebuchet MS"/>
              </a:rPr>
              <a:t>contentions </a:t>
            </a:r>
            <a:r>
              <a:rPr sz="1650" spc="-5" dirty="0">
                <a:latin typeface="Trebuchet MS"/>
                <a:cs typeface="Trebuchet MS"/>
              </a:rPr>
              <a:t>with spilled </a:t>
            </a:r>
            <a:r>
              <a:rPr sz="1650" dirty="0">
                <a:latin typeface="Trebuchet MS"/>
                <a:cs typeface="Trebuchet MS"/>
              </a:rPr>
              <a:t>registers </a:t>
            </a:r>
            <a:r>
              <a:rPr sz="1650" spc="-5" dirty="0">
                <a:latin typeface="Trebuchet MS"/>
                <a:cs typeface="Trebuchet MS"/>
              </a:rPr>
              <a:t>in</a:t>
            </a:r>
            <a:r>
              <a:rPr sz="1650" spc="-14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L1</a:t>
            </a:r>
            <a:endParaRPr sz="1650" dirty="0">
              <a:latin typeface="Trebuchet MS"/>
              <a:cs typeface="Trebuchet MS"/>
            </a:endParaRPr>
          </a:p>
          <a:p>
            <a:pPr marL="223528" indent="-211886">
              <a:spcBef>
                <a:spcPts val="1554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Increase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L1 size to</a:t>
            </a:r>
            <a:r>
              <a:rPr sz="1833" b="1" spc="-5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48KB</a:t>
            </a:r>
            <a:endParaRPr sz="1833" dirty="0">
              <a:latin typeface="Trebuchet MS"/>
              <a:cs typeface="Trebuchet MS"/>
            </a:endParaRPr>
          </a:p>
          <a:p>
            <a:pPr marL="693286" lvl="1" indent="-262529">
              <a:spcBef>
                <a:spcPts val="440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5" dirty="0">
                <a:latin typeface="Trebuchet MS"/>
                <a:cs typeface="Trebuchet MS"/>
              </a:rPr>
              <a:t>Default is 16KB L1, larger L1 increases the chances </a:t>
            </a:r>
            <a:r>
              <a:rPr sz="1650" spc="-9" dirty="0">
                <a:latin typeface="Trebuchet MS"/>
                <a:cs typeface="Trebuchet MS"/>
              </a:rPr>
              <a:t>for </a:t>
            </a:r>
            <a:r>
              <a:rPr sz="1650" spc="-5" dirty="0">
                <a:latin typeface="Trebuchet MS"/>
                <a:cs typeface="Trebuchet MS"/>
              </a:rPr>
              <a:t>LMEM</a:t>
            </a:r>
            <a:r>
              <a:rPr sz="1650" spc="14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hits</a:t>
            </a:r>
            <a:endParaRPr sz="1650" dirty="0">
              <a:latin typeface="Trebuchet MS"/>
              <a:cs typeface="Trebuchet MS"/>
            </a:endParaRPr>
          </a:p>
          <a:p>
            <a:pPr marL="693286" lvl="1" indent="-262529">
              <a:spcBef>
                <a:spcPts val="426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5" dirty="0">
                <a:latin typeface="Trebuchet MS"/>
                <a:cs typeface="Trebuchet MS"/>
              </a:rPr>
              <a:t>Can be done per kernel or per device:</a:t>
            </a:r>
            <a:endParaRPr sz="1650" dirty="0">
              <a:latin typeface="Trebuchet MS"/>
              <a:cs typeface="Trebuchet MS"/>
            </a:endParaRPr>
          </a:p>
          <a:p>
            <a:pPr marL="1059430" lvl="2" indent="-209558">
              <a:spcBef>
                <a:spcPts val="495"/>
              </a:spcBef>
              <a:buFont typeface="Arial"/>
              <a:buChar char="•"/>
              <a:tabLst>
                <a:tab pos="1058848" algn="l"/>
                <a:tab pos="1060012" algn="l"/>
              </a:tabLst>
            </a:pPr>
            <a:r>
              <a:rPr sz="1375" spc="-5" dirty="0">
                <a:solidFill>
                  <a:srgbClr val="EE5518"/>
                </a:solidFill>
                <a:latin typeface="Trebuchet MS"/>
                <a:cs typeface="Trebuchet MS"/>
              </a:rPr>
              <a:t>cudaFuncSetCacheConfig</a:t>
            </a:r>
            <a:r>
              <a:rPr sz="1375" spc="-5" dirty="0">
                <a:latin typeface="Trebuchet MS"/>
                <a:cs typeface="Trebuchet MS"/>
              </a:rPr>
              <a:t>(),</a:t>
            </a:r>
            <a:r>
              <a:rPr sz="1375" spc="-18" dirty="0">
                <a:latin typeface="Trebuchet MS"/>
                <a:cs typeface="Trebuchet MS"/>
              </a:rPr>
              <a:t> </a:t>
            </a:r>
            <a:r>
              <a:rPr sz="1375" spc="-5" dirty="0">
                <a:solidFill>
                  <a:srgbClr val="EE5518"/>
                </a:solidFill>
                <a:latin typeface="Trebuchet MS"/>
                <a:cs typeface="Trebuchet MS"/>
              </a:rPr>
              <a:t>cudaDeviceSetCacheConfig</a:t>
            </a:r>
            <a:r>
              <a:rPr sz="1375" spc="-5" dirty="0">
                <a:latin typeface="Trebuchet MS"/>
                <a:cs typeface="Trebuchet MS"/>
              </a:rPr>
              <a:t>()</a:t>
            </a:r>
            <a:endParaRPr sz="1375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095412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635232" y="6383797"/>
            <a:ext cx="12890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sz="1100" dirty="0">
                <a:solidFill>
                  <a:srgbClr val="898989"/>
                </a:solidFill>
                <a:latin typeface="Arial"/>
                <a:cs typeface="Arial"/>
              </a:rPr>
              <a:t>3</a:t>
            </a:fld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7183755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200" dirty="0"/>
              <a:t>3 </a:t>
            </a:r>
            <a:r>
              <a:rPr spc="55" dirty="0"/>
              <a:t>Ways </a:t>
            </a:r>
            <a:r>
              <a:rPr spc="50" dirty="0"/>
              <a:t>to </a:t>
            </a:r>
            <a:r>
              <a:rPr spc="100" dirty="0"/>
              <a:t>Assess</a:t>
            </a:r>
            <a:r>
              <a:rPr spc="-635" dirty="0"/>
              <a:t> </a:t>
            </a:r>
            <a:r>
              <a:rPr spc="75" dirty="0"/>
              <a:t>Performance Limiters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7245" y="2284612"/>
            <a:ext cx="8182609" cy="3729354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224790" algn="l"/>
              </a:tabLst>
            </a:pPr>
            <a:r>
              <a:rPr sz="2000" spc="40" dirty="0">
                <a:solidFill>
                  <a:srgbClr val="004730"/>
                </a:solidFill>
                <a:latin typeface="Trebuchet MS"/>
                <a:cs typeface="Trebuchet MS"/>
              </a:rPr>
              <a:t>Algorithmic</a:t>
            </a:r>
            <a:endParaRPr sz="20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5" dirty="0">
                <a:latin typeface="Trebuchet MS"/>
                <a:cs typeface="Trebuchet MS"/>
              </a:rPr>
              <a:t>Based </a:t>
            </a:r>
            <a:r>
              <a:rPr sz="1800" spc="10" dirty="0">
                <a:latin typeface="Trebuchet MS"/>
                <a:cs typeface="Trebuchet MS"/>
              </a:rPr>
              <a:t>on </a:t>
            </a:r>
            <a:r>
              <a:rPr sz="1800" dirty="0">
                <a:latin typeface="Trebuchet MS"/>
                <a:cs typeface="Trebuchet MS"/>
              </a:rPr>
              <a:t>algorithm’s </a:t>
            </a:r>
            <a:r>
              <a:rPr sz="1800" spc="10" dirty="0">
                <a:latin typeface="Trebuchet MS"/>
                <a:cs typeface="Trebuchet MS"/>
              </a:rPr>
              <a:t>memory and </a:t>
            </a:r>
            <a:r>
              <a:rPr sz="1800" spc="5" dirty="0">
                <a:latin typeface="Trebuchet MS"/>
                <a:cs typeface="Trebuchet MS"/>
              </a:rPr>
              <a:t>arithmetic</a:t>
            </a:r>
            <a:r>
              <a:rPr sz="1800" spc="-8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requirements</a:t>
            </a:r>
            <a:endParaRPr sz="1800">
              <a:latin typeface="Trebuchet MS"/>
              <a:cs typeface="Trebuchet MS"/>
            </a:endParaRPr>
          </a:p>
          <a:p>
            <a:pPr marL="693420" marR="662940" lvl="1" indent="-261620">
              <a:lnSpc>
                <a:spcPts val="1760"/>
              </a:lnSpc>
              <a:spcBef>
                <a:spcPts val="81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5" dirty="0">
                <a:latin typeface="Trebuchet MS"/>
                <a:cs typeface="Trebuchet MS"/>
              </a:rPr>
              <a:t>Least accurate: undercounts instructions </a:t>
            </a:r>
            <a:r>
              <a:rPr sz="1800" spc="10" dirty="0">
                <a:latin typeface="Trebuchet MS"/>
                <a:cs typeface="Trebuchet MS"/>
              </a:rPr>
              <a:t>and </a:t>
            </a:r>
            <a:r>
              <a:rPr sz="1800" spc="5" dirty="0">
                <a:latin typeface="Trebuchet MS"/>
                <a:cs typeface="Trebuchet MS"/>
              </a:rPr>
              <a:t>potentially </a:t>
            </a:r>
            <a:r>
              <a:rPr sz="1800" spc="10" dirty="0">
                <a:latin typeface="Trebuchet MS"/>
                <a:cs typeface="Trebuchet MS"/>
              </a:rPr>
              <a:t>memory  </a:t>
            </a:r>
            <a:r>
              <a:rPr sz="1800" spc="5" dirty="0">
                <a:latin typeface="Trebuchet MS"/>
                <a:cs typeface="Trebuchet MS"/>
              </a:rPr>
              <a:t>accesses</a:t>
            </a:r>
            <a:endParaRPr sz="180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224790" algn="l"/>
              </a:tabLst>
            </a:pPr>
            <a:r>
              <a:rPr sz="2000" spc="40" dirty="0">
                <a:solidFill>
                  <a:srgbClr val="004730"/>
                </a:solidFill>
                <a:latin typeface="Trebuchet MS"/>
                <a:cs typeface="Trebuchet MS"/>
              </a:rPr>
              <a:t>Profiler</a:t>
            </a:r>
            <a:endParaRPr sz="20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5" dirty="0">
                <a:latin typeface="Trebuchet MS"/>
                <a:cs typeface="Trebuchet MS"/>
              </a:rPr>
              <a:t>Based </a:t>
            </a:r>
            <a:r>
              <a:rPr sz="1800" spc="10" dirty="0">
                <a:latin typeface="Trebuchet MS"/>
                <a:cs typeface="Trebuchet MS"/>
              </a:rPr>
              <a:t>on </a:t>
            </a:r>
            <a:r>
              <a:rPr sz="1800" spc="5" dirty="0">
                <a:latin typeface="Trebuchet MS"/>
                <a:cs typeface="Trebuchet MS"/>
              </a:rPr>
              <a:t>profiler-collected </a:t>
            </a:r>
            <a:r>
              <a:rPr sz="1800" spc="10" dirty="0">
                <a:latin typeface="Trebuchet MS"/>
                <a:cs typeface="Trebuchet MS"/>
              </a:rPr>
              <a:t>memory and </a:t>
            </a:r>
            <a:r>
              <a:rPr sz="1800" spc="5" dirty="0">
                <a:latin typeface="Trebuchet MS"/>
                <a:cs typeface="Trebuchet MS"/>
              </a:rPr>
              <a:t>instruction</a:t>
            </a:r>
            <a:r>
              <a:rPr sz="1800" spc="-105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counters</a:t>
            </a:r>
            <a:endParaRPr sz="1800">
              <a:latin typeface="Trebuchet MS"/>
              <a:cs typeface="Trebuchet MS"/>
            </a:endParaRPr>
          </a:p>
          <a:p>
            <a:pPr marL="693420" marR="276225" lvl="1" indent="-261620">
              <a:lnSpc>
                <a:spcPts val="1750"/>
              </a:lnSpc>
              <a:spcBef>
                <a:spcPts val="8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10" dirty="0">
                <a:latin typeface="Trebuchet MS"/>
                <a:cs typeface="Trebuchet MS"/>
              </a:rPr>
              <a:t>More </a:t>
            </a:r>
            <a:r>
              <a:rPr sz="1800" spc="5" dirty="0">
                <a:latin typeface="Trebuchet MS"/>
                <a:cs typeface="Trebuchet MS"/>
              </a:rPr>
              <a:t>accurate, </a:t>
            </a:r>
            <a:r>
              <a:rPr sz="1800" spc="10" dirty="0">
                <a:latin typeface="Trebuchet MS"/>
                <a:cs typeface="Trebuchet MS"/>
              </a:rPr>
              <a:t>but </a:t>
            </a:r>
            <a:r>
              <a:rPr sz="1800" spc="5" dirty="0">
                <a:latin typeface="Trebuchet MS"/>
                <a:cs typeface="Trebuchet MS"/>
              </a:rPr>
              <a:t>doesn’t </a:t>
            </a:r>
            <a:r>
              <a:rPr sz="1800" spc="10" dirty="0">
                <a:latin typeface="Trebuchet MS"/>
                <a:cs typeface="Trebuchet MS"/>
              </a:rPr>
              <a:t>account </a:t>
            </a:r>
            <a:r>
              <a:rPr sz="1800" spc="5" dirty="0">
                <a:latin typeface="Trebuchet MS"/>
                <a:cs typeface="Trebuchet MS"/>
              </a:rPr>
              <a:t>well for overlapped </a:t>
            </a:r>
            <a:r>
              <a:rPr sz="1800" spc="10" dirty="0">
                <a:latin typeface="Trebuchet MS"/>
                <a:cs typeface="Trebuchet MS"/>
              </a:rPr>
              <a:t>memory and  </a:t>
            </a:r>
            <a:r>
              <a:rPr sz="1800" spc="5" dirty="0">
                <a:latin typeface="Trebuchet MS"/>
                <a:cs typeface="Trebuchet MS"/>
              </a:rPr>
              <a:t>arithmetic</a:t>
            </a:r>
            <a:endParaRPr sz="180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375"/>
              </a:spcBef>
              <a:buFont typeface="Arial"/>
              <a:buChar char="•"/>
              <a:tabLst>
                <a:tab pos="224790" algn="l"/>
              </a:tabLst>
            </a:pPr>
            <a:r>
              <a:rPr sz="2000" spc="50" dirty="0">
                <a:solidFill>
                  <a:srgbClr val="004730"/>
                </a:solidFill>
                <a:latin typeface="Trebuchet MS"/>
                <a:cs typeface="Trebuchet MS"/>
              </a:rPr>
              <a:t>Code</a:t>
            </a:r>
            <a:r>
              <a:rPr sz="2000" spc="-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000" spc="35" dirty="0">
                <a:solidFill>
                  <a:srgbClr val="004730"/>
                </a:solidFill>
                <a:latin typeface="Trebuchet MS"/>
                <a:cs typeface="Trebuchet MS"/>
              </a:rPr>
              <a:t>modification</a:t>
            </a:r>
            <a:endParaRPr sz="2000">
              <a:latin typeface="Trebuchet MS"/>
              <a:cs typeface="Trebuchet MS"/>
            </a:endParaRPr>
          </a:p>
          <a:p>
            <a:pPr marL="693420" marR="5080" lvl="1" indent="-261620">
              <a:lnSpc>
                <a:spcPts val="1750"/>
              </a:lnSpc>
              <a:spcBef>
                <a:spcPts val="8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5" dirty="0">
                <a:latin typeface="Trebuchet MS"/>
                <a:cs typeface="Trebuchet MS"/>
              </a:rPr>
              <a:t>Based </a:t>
            </a:r>
            <a:r>
              <a:rPr sz="1800" spc="10" dirty="0">
                <a:latin typeface="Trebuchet MS"/>
                <a:cs typeface="Trebuchet MS"/>
              </a:rPr>
              <a:t>on source </a:t>
            </a:r>
            <a:r>
              <a:rPr sz="1800" spc="5" dirty="0">
                <a:latin typeface="Trebuchet MS"/>
                <a:cs typeface="Trebuchet MS"/>
              </a:rPr>
              <a:t>modified </a:t>
            </a:r>
            <a:r>
              <a:rPr sz="1800" spc="10" dirty="0">
                <a:latin typeface="Trebuchet MS"/>
                <a:cs typeface="Trebuchet MS"/>
              </a:rPr>
              <a:t>to measure </a:t>
            </a:r>
            <a:r>
              <a:rPr sz="1800" spc="5" dirty="0">
                <a:latin typeface="Trebuchet MS"/>
                <a:cs typeface="Trebuchet MS"/>
              </a:rPr>
              <a:t>memory-only </a:t>
            </a:r>
            <a:r>
              <a:rPr sz="1800" spc="10" dirty="0">
                <a:latin typeface="Trebuchet MS"/>
                <a:cs typeface="Trebuchet MS"/>
              </a:rPr>
              <a:t>and </a:t>
            </a:r>
            <a:r>
              <a:rPr sz="1800" spc="5" dirty="0">
                <a:latin typeface="Trebuchet MS"/>
                <a:cs typeface="Trebuchet MS"/>
              </a:rPr>
              <a:t>arithmetic-only  times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4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10" dirty="0">
                <a:latin typeface="Trebuchet MS"/>
                <a:cs typeface="Trebuchet MS"/>
              </a:rPr>
              <a:t>Most </a:t>
            </a:r>
            <a:r>
              <a:rPr sz="1800" spc="5" dirty="0">
                <a:latin typeface="Trebuchet MS"/>
                <a:cs typeface="Trebuchet MS"/>
              </a:rPr>
              <a:t>accurate, </a:t>
            </a:r>
            <a:r>
              <a:rPr sz="1800" spc="10" dirty="0">
                <a:latin typeface="Trebuchet MS"/>
                <a:cs typeface="Trebuchet MS"/>
              </a:rPr>
              <a:t>however cannot be </a:t>
            </a:r>
            <a:r>
              <a:rPr sz="1800" spc="5" dirty="0">
                <a:latin typeface="Trebuchet MS"/>
                <a:cs typeface="Trebuchet MS"/>
              </a:rPr>
              <a:t>applied </a:t>
            </a:r>
            <a:r>
              <a:rPr sz="1800" spc="10" dirty="0">
                <a:latin typeface="Trebuchet MS"/>
                <a:cs typeface="Trebuchet MS"/>
              </a:rPr>
              <a:t>to </a:t>
            </a:r>
            <a:r>
              <a:rPr sz="1800" spc="0" dirty="0">
                <a:latin typeface="Trebuchet MS"/>
                <a:cs typeface="Trebuchet MS"/>
              </a:rPr>
              <a:t>all</a:t>
            </a:r>
            <a:r>
              <a:rPr sz="1800" spc="-160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codes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30</a:t>
            </a:fld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8589" y="1473930"/>
            <a:ext cx="2025650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Case</a:t>
            </a:r>
            <a:r>
              <a:rPr sz="3117" spc="-69" dirty="0"/>
              <a:t> </a:t>
            </a:r>
            <a:r>
              <a:rPr sz="3117" spc="-9" dirty="0"/>
              <a:t>Study</a:t>
            </a:r>
            <a:endParaRPr sz="3117"/>
          </a:p>
        </p:txBody>
      </p:sp>
      <p:sp>
        <p:nvSpPr>
          <p:cNvPr id="3" name="object 3"/>
          <p:cNvSpPr txBox="1"/>
          <p:nvPr/>
        </p:nvSpPr>
        <p:spPr>
          <a:xfrm>
            <a:off x="1128589" y="2283387"/>
            <a:ext cx="7625292" cy="2374497"/>
          </a:xfrm>
          <a:prstGeom prst="rect">
            <a:avLst/>
          </a:prstGeom>
        </p:spPr>
        <p:txBody>
          <a:bodyPr vert="horz" wrap="square" lIns="0" tIns="73343" rIns="0" bIns="0" rtlCol="0">
            <a:spAutoFit/>
          </a:bodyPr>
          <a:lstStyle/>
          <a:p>
            <a:pPr marL="223528" indent="-211886">
              <a:spcBef>
                <a:spcPts val="578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1833" b="1" spc="-18" dirty="0">
                <a:solidFill>
                  <a:srgbClr val="004730"/>
                </a:solidFill>
                <a:latin typeface="Trebuchet MS"/>
                <a:cs typeface="Trebuchet MS"/>
              </a:rPr>
              <a:t>Time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Domain </a:t>
            </a: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Finite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Difference of </a:t>
            </a: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the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3D </a:t>
            </a:r>
            <a:r>
              <a:rPr sz="1833" b="1" spc="-14" dirty="0">
                <a:solidFill>
                  <a:srgbClr val="004730"/>
                </a:solidFill>
                <a:latin typeface="Trebuchet MS"/>
                <a:cs typeface="Trebuchet MS"/>
              </a:rPr>
              <a:t>Wave</a:t>
            </a:r>
            <a:r>
              <a:rPr sz="1833" b="1" spc="-11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Equation</a:t>
            </a:r>
            <a:endParaRPr sz="1833">
              <a:latin typeface="Trebuchet MS"/>
              <a:cs typeface="Trebuchet MS"/>
            </a:endParaRPr>
          </a:p>
          <a:p>
            <a:pPr marL="693286" lvl="1" indent="-263111">
              <a:spcBef>
                <a:spcPts val="440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dirty="0">
                <a:latin typeface="Trebuchet MS"/>
                <a:cs typeface="Trebuchet MS"/>
              </a:rPr>
              <a:t>Simulates seismic </a:t>
            </a:r>
            <a:r>
              <a:rPr sz="1650" spc="-5" dirty="0">
                <a:latin typeface="Trebuchet MS"/>
                <a:cs typeface="Trebuchet MS"/>
              </a:rPr>
              <a:t>wave propagation </a:t>
            </a:r>
            <a:r>
              <a:rPr sz="1650" spc="-9" dirty="0">
                <a:latin typeface="Trebuchet MS"/>
                <a:cs typeface="Trebuchet MS"/>
              </a:rPr>
              <a:t>through </a:t>
            </a:r>
            <a:r>
              <a:rPr sz="1650" spc="-5" dirty="0">
                <a:latin typeface="Trebuchet MS"/>
                <a:cs typeface="Trebuchet MS"/>
              </a:rPr>
              <a:t>Earth subsurface</a:t>
            </a:r>
            <a:endParaRPr sz="1650">
              <a:latin typeface="Trebuchet MS"/>
              <a:cs typeface="Trebuchet MS"/>
            </a:endParaRPr>
          </a:p>
          <a:p>
            <a:pPr marL="693286" lvl="1" indent="-263111">
              <a:spcBef>
                <a:spcPts val="426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5" dirty="0">
                <a:latin typeface="Trebuchet MS"/>
                <a:cs typeface="Trebuchet MS"/>
              </a:rPr>
              <a:t>Largely memory</a:t>
            </a:r>
            <a:r>
              <a:rPr sz="1650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bandwidth-bound</a:t>
            </a:r>
            <a:endParaRPr sz="1650">
              <a:latin typeface="Trebuchet MS"/>
              <a:cs typeface="Trebuchet MS"/>
            </a:endParaRPr>
          </a:p>
          <a:p>
            <a:pPr marL="693286" lvl="1" indent="-263111">
              <a:spcBef>
                <a:spcPts val="431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14" dirty="0">
                <a:latin typeface="Trebuchet MS"/>
                <a:cs typeface="Trebuchet MS"/>
              </a:rPr>
              <a:t>Running </a:t>
            </a:r>
            <a:r>
              <a:rPr sz="1650" spc="-5" dirty="0">
                <a:latin typeface="Trebuchet MS"/>
                <a:cs typeface="Trebuchet MS"/>
              </a:rPr>
              <a:t>more threads </a:t>
            </a:r>
            <a:r>
              <a:rPr sz="1650" spc="-9" dirty="0">
                <a:latin typeface="Trebuchet MS"/>
                <a:cs typeface="Trebuchet MS"/>
              </a:rPr>
              <a:t>concurrently </a:t>
            </a:r>
            <a:r>
              <a:rPr sz="1650" spc="-5" dirty="0">
                <a:latin typeface="Trebuchet MS"/>
                <a:cs typeface="Trebuchet MS"/>
              </a:rPr>
              <a:t>helps saturate memory</a:t>
            </a:r>
            <a:r>
              <a:rPr sz="1650" spc="83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bandwidth</a:t>
            </a:r>
            <a:endParaRPr sz="1650">
              <a:latin typeface="Trebuchet MS"/>
              <a:cs typeface="Trebuchet MS"/>
            </a:endParaRPr>
          </a:p>
          <a:p>
            <a:pPr marL="1058848" lvl="2" indent="-209558">
              <a:spcBef>
                <a:spcPts val="495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375" spc="-5" dirty="0">
                <a:latin typeface="Trebuchet MS"/>
                <a:cs typeface="Trebuchet MS"/>
              </a:rPr>
              <a:t>Thus, </a:t>
            </a:r>
            <a:r>
              <a:rPr sz="1375" dirty="0">
                <a:latin typeface="Trebuchet MS"/>
                <a:cs typeface="Trebuchet MS"/>
              </a:rPr>
              <a:t>to </a:t>
            </a:r>
            <a:r>
              <a:rPr sz="1375" spc="-5" dirty="0">
                <a:latin typeface="Trebuchet MS"/>
                <a:cs typeface="Trebuchet MS"/>
              </a:rPr>
              <a:t>run </a:t>
            </a:r>
            <a:r>
              <a:rPr sz="1375" dirty="0">
                <a:latin typeface="Trebuchet MS"/>
                <a:cs typeface="Trebuchet MS"/>
              </a:rPr>
              <a:t>1024 </a:t>
            </a:r>
            <a:r>
              <a:rPr sz="1375" spc="-5" dirty="0">
                <a:latin typeface="Trebuchet MS"/>
                <a:cs typeface="Trebuchet MS"/>
              </a:rPr>
              <a:t>threads per Fermi </a:t>
            </a:r>
            <a:r>
              <a:rPr sz="1375" dirty="0">
                <a:latin typeface="Trebuchet MS"/>
                <a:cs typeface="Trebuchet MS"/>
              </a:rPr>
              <a:t>SM </a:t>
            </a:r>
            <a:r>
              <a:rPr sz="1375" spc="-5" dirty="0">
                <a:latin typeface="Trebuchet MS"/>
                <a:cs typeface="Trebuchet MS"/>
              </a:rPr>
              <a:t>we specify </a:t>
            </a:r>
            <a:r>
              <a:rPr sz="1375" dirty="0">
                <a:latin typeface="Trebuchet MS"/>
                <a:cs typeface="Trebuchet MS"/>
              </a:rPr>
              <a:t>32 </a:t>
            </a:r>
            <a:r>
              <a:rPr sz="1375" spc="-5" dirty="0">
                <a:latin typeface="Trebuchet MS"/>
                <a:cs typeface="Trebuchet MS"/>
              </a:rPr>
              <a:t>register maximum per thread</a:t>
            </a:r>
            <a:endParaRPr sz="1375">
              <a:latin typeface="Trebuchet MS"/>
              <a:cs typeface="Trebuchet MS"/>
            </a:endParaRPr>
          </a:p>
          <a:p>
            <a:pPr lvl="2">
              <a:spcBef>
                <a:spcPts val="28"/>
              </a:spcBef>
              <a:buFont typeface="Arial"/>
              <a:buChar char="•"/>
            </a:pPr>
            <a:endParaRPr sz="1558">
              <a:latin typeface="Times New Roman"/>
              <a:cs typeface="Times New Roman"/>
            </a:endParaRPr>
          </a:p>
          <a:p>
            <a:pPr marL="223528" indent="-211886"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Check for LMEM</a:t>
            </a:r>
            <a:r>
              <a:rPr sz="1833" b="1" spc="-41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Use</a:t>
            </a:r>
            <a:endParaRPr sz="1833">
              <a:latin typeface="Trebuchet MS"/>
              <a:cs typeface="Trebuchet MS"/>
            </a:endParaRPr>
          </a:p>
          <a:p>
            <a:pPr marL="693286" lvl="1" indent="-263111">
              <a:spcBef>
                <a:spcPts val="440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5" dirty="0">
                <a:latin typeface="Trebuchet MS"/>
                <a:cs typeface="Trebuchet MS"/>
              </a:rPr>
              <a:t>Spills 44 bytes per thread when compiled down to 32 registers per</a:t>
            </a:r>
            <a:r>
              <a:rPr sz="1650" spc="-9" dirty="0">
                <a:latin typeface="Trebuchet MS"/>
                <a:cs typeface="Trebuchet MS"/>
              </a:rPr>
              <a:t> thread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8500" y="5140496"/>
            <a:ext cx="8643938" cy="789757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7835" rIns="0" bIns="0" rtlCol="0">
            <a:spAutoFit/>
          </a:bodyPr>
          <a:lstStyle/>
          <a:p>
            <a:pPr marL="83823">
              <a:spcBef>
                <a:spcPts val="298"/>
              </a:spcBef>
            </a:pPr>
            <a:r>
              <a:rPr sz="1467" spc="-5" dirty="0">
                <a:latin typeface="Arial"/>
                <a:cs typeface="Arial"/>
              </a:rPr>
              <a:t>$ nvcc -arch=sm_20 </a:t>
            </a:r>
            <a:r>
              <a:rPr sz="1467" b="1" spc="-5" dirty="0">
                <a:solidFill>
                  <a:srgbClr val="FF0000"/>
                </a:solidFill>
                <a:latin typeface="Arial"/>
                <a:cs typeface="Arial"/>
              </a:rPr>
              <a:t>-Xptxas </a:t>
            </a:r>
            <a:r>
              <a:rPr sz="1467" b="1" spc="-14" dirty="0">
                <a:solidFill>
                  <a:srgbClr val="FF0000"/>
                </a:solidFill>
                <a:latin typeface="Arial"/>
                <a:cs typeface="Arial"/>
              </a:rPr>
              <a:t>-v,-abi=no</a:t>
            </a:r>
            <a:r>
              <a:rPr sz="1467" spc="-14" dirty="0">
                <a:latin typeface="Arial"/>
                <a:cs typeface="Arial"/>
              </a:rPr>
              <a:t>,-dlcm=cg </a:t>
            </a:r>
            <a:r>
              <a:rPr sz="1467" spc="-5" dirty="0">
                <a:latin typeface="Arial"/>
                <a:cs typeface="Arial"/>
              </a:rPr>
              <a:t>fwd_o8.cu</a:t>
            </a:r>
            <a:r>
              <a:rPr sz="1467" spc="160" dirty="0">
                <a:latin typeface="Arial"/>
                <a:cs typeface="Arial"/>
              </a:rPr>
              <a:t> </a:t>
            </a:r>
            <a:r>
              <a:rPr sz="1467" b="1" spc="-5" dirty="0">
                <a:solidFill>
                  <a:srgbClr val="008000"/>
                </a:solidFill>
                <a:latin typeface="Arial"/>
                <a:cs typeface="Arial"/>
              </a:rPr>
              <a:t>-maxrregcount=32</a:t>
            </a:r>
            <a:endParaRPr sz="1467">
              <a:latin typeface="Arial"/>
              <a:cs typeface="Arial"/>
            </a:endParaRPr>
          </a:p>
          <a:p>
            <a:pPr marL="83823" marR="392921">
              <a:lnSpc>
                <a:spcPts val="1980"/>
              </a:lnSpc>
              <a:spcBef>
                <a:spcPts val="105"/>
              </a:spcBef>
              <a:tabLst>
                <a:tab pos="1090282" algn="l"/>
              </a:tabLst>
            </a:pPr>
            <a:r>
              <a:rPr sz="1467" spc="-5" dirty="0">
                <a:latin typeface="Arial"/>
                <a:cs typeface="Arial"/>
              </a:rPr>
              <a:t>ptxas</a:t>
            </a:r>
            <a:r>
              <a:rPr sz="1467" spc="9" dirty="0">
                <a:latin typeface="Arial"/>
                <a:cs typeface="Arial"/>
              </a:rPr>
              <a:t> </a:t>
            </a:r>
            <a:r>
              <a:rPr sz="1467" spc="-5" dirty="0">
                <a:latin typeface="Arial"/>
                <a:cs typeface="Arial"/>
              </a:rPr>
              <a:t>info	: Compiling </a:t>
            </a:r>
            <a:r>
              <a:rPr sz="1467" spc="-9" dirty="0">
                <a:latin typeface="Arial"/>
                <a:cs typeface="Arial"/>
              </a:rPr>
              <a:t>entry </a:t>
            </a:r>
            <a:r>
              <a:rPr sz="1467" spc="-5" dirty="0">
                <a:latin typeface="Arial"/>
                <a:cs typeface="Arial"/>
              </a:rPr>
              <a:t>function </a:t>
            </a:r>
            <a:r>
              <a:rPr sz="1467" spc="-9" dirty="0">
                <a:latin typeface="Arial"/>
                <a:cs typeface="Arial"/>
              </a:rPr>
              <a:t>'_Z15fwd_3D_orderX2bILi4ELi9EEvPfS0_S0_iiiii' </a:t>
            </a:r>
            <a:r>
              <a:rPr sz="1467" spc="-5" dirty="0">
                <a:latin typeface="Arial"/>
                <a:cs typeface="Arial"/>
              </a:rPr>
              <a:t>for </a:t>
            </a:r>
            <a:r>
              <a:rPr sz="1467" spc="-9" dirty="0">
                <a:latin typeface="Arial"/>
                <a:cs typeface="Arial"/>
              </a:rPr>
              <a:t>'sm_20‘  </a:t>
            </a:r>
            <a:r>
              <a:rPr sz="1467" spc="-5" dirty="0">
                <a:latin typeface="Arial"/>
                <a:cs typeface="Arial"/>
              </a:rPr>
              <a:t>ptxas</a:t>
            </a:r>
            <a:r>
              <a:rPr sz="1467" spc="14" dirty="0">
                <a:latin typeface="Arial"/>
                <a:cs typeface="Arial"/>
              </a:rPr>
              <a:t> </a:t>
            </a:r>
            <a:r>
              <a:rPr sz="1467" spc="-5" dirty="0">
                <a:latin typeface="Arial"/>
                <a:cs typeface="Arial"/>
              </a:rPr>
              <a:t>info	: Used 32 registers, </a:t>
            </a:r>
            <a:r>
              <a:rPr sz="1467" b="1" spc="-5" dirty="0">
                <a:solidFill>
                  <a:srgbClr val="FF0000"/>
                </a:solidFill>
                <a:latin typeface="Arial"/>
                <a:cs typeface="Arial"/>
              </a:rPr>
              <a:t>44+0 </a:t>
            </a:r>
            <a:r>
              <a:rPr sz="1467" b="1" spc="-14" dirty="0">
                <a:solidFill>
                  <a:srgbClr val="FF0000"/>
                </a:solidFill>
                <a:latin typeface="Arial"/>
                <a:cs typeface="Arial"/>
              </a:rPr>
              <a:t>bytes </a:t>
            </a:r>
            <a:r>
              <a:rPr sz="1467" b="1" spc="-5" dirty="0">
                <a:solidFill>
                  <a:srgbClr val="FF0000"/>
                </a:solidFill>
                <a:latin typeface="Arial"/>
                <a:cs typeface="Arial"/>
              </a:rPr>
              <a:t>lmem</a:t>
            </a:r>
            <a:r>
              <a:rPr sz="1467" spc="-5" dirty="0">
                <a:latin typeface="Arial"/>
                <a:cs typeface="Arial"/>
              </a:rPr>
              <a:t>, 6912+0 </a:t>
            </a:r>
            <a:r>
              <a:rPr sz="1467" spc="-9" dirty="0">
                <a:latin typeface="Arial"/>
                <a:cs typeface="Arial"/>
              </a:rPr>
              <a:t>bytes </a:t>
            </a:r>
            <a:r>
              <a:rPr sz="1467" spc="-5" dirty="0">
                <a:latin typeface="Arial"/>
                <a:cs typeface="Arial"/>
              </a:rPr>
              <a:t>smem, 76 </a:t>
            </a:r>
            <a:r>
              <a:rPr sz="1467" spc="-9" dirty="0">
                <a:latin typeface="Arial"/>
                <a:cs typeface="Arial"/>
              </a:rPr>
              <a:t>bytes </a:t>
            </a:r>
            <a:r>
              <a:rPr sz="1467" spc="-5" dirty="0">
                <a:latin typeface="Arial"/>
                <a:cs typeface="Arial"/>
              </a:rPr>
              <a:t>cmem[0],</a:t>
            </a:r>
            <a:r>
              <a:rPr sz="1467" spc="344" dirty="0">
                <a:latin typeface="Arial"/>
                <a:cs typeface="Arial"/>
              </a:rPr>
              <a:t> </a:t>
            </a:r>
            <a:r>
              <a:rPr sz="1467" spc="-5" dirty="0">
                <a:latin typeface="Arial"/>
                <a:cs typeface="Arial"/>
              </a:rPr>
              <a:t>…</a:t>
            </a:r>
            <a:endParaRPr sz="1467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45418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31</a:t>
            </a:fld>
            <a:endParaRPr spc="-5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xfrm>
            <a:off x="348932" y="6834695"/>
            <a:ext cx="826135" cy="1416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858643"/>
            <a:ext cx="7993750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Case </a:t>
            </a:r>
            <a:r>
              <a:rPr sz="3117" spc="-9" dirty="0"/>
              <a:t>Study: Analyze the Impact </a:t>
            </a:r>
            <a:r>
              <a:rPr sz="3117" spc="-5" dirty="0"/>
              <a:t>on</a:t>
            </a:r>
            <a:r>
              <a:rPr sz="3117" spc="-101" dirty="0"/>
              <a:t> </a:t>
            </a:r>
            <a:r>
              <a:rPr sz="3117" spc="-9" dirty="0"/>
              <a:t>Memory</a:t>
            </a:r>
            <a:endParaRPr sz="3117" dirty="0"/>
          </a:p>
        </p:txBody>
      </p:sp>
      <p:sp>
        <p:nvSpPr>
          <p:cNvPr id="3" name="object 3"/>
          <p:cNvSpPr txBox="1"/>
          <p:nvPr/>
        </p:nvSpPr>
        <p:spPr>
          <a:xfrm>
            <a:off x="4238361" y="2789627"/>
            <a:ext cx="717709" cy="1207874"/>
          </a:xfrm>
          <a:prstGeom prst="rect">
            <a:avLst/>
          </a:prstGeom>
        </p:spPr>
        <p:txBody>
          <a:bodyPr vert="horz" wrap="square" lIns="0" tIns="68686" rIns="0" bIns="0" rtlCol="0">
            <a:spAutoFit/>
          </a:bodyPr>
          <a:lstStyle/>
          <a:p>
            <a:pPr algn="ctr">
              <a:spcBef>
                <a:spcPts val="541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564,332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49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91,520</a:t>
            </a:r>
            <a:endParaRPr sz="1558">
              <a:latin typeface="Trebuchet MS"/>
              <a:cs typeface="Trebuchet MS"/>
            </a:endParaRPr>
          </a:p>
          <a:p>
            <a:pPr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269</a:t>
            </a:r>
            <a:r>
              <a:rPr sz="1558" spc="-5" dirty="0">
                <a:solidFill>
                  <a:srgbClr val="006FC0"/>
                </a:solidFill>
                <a:latin typeface="Trebuchet MS"/>
                <a:cs typeface="Trebuchet MS"/>
              </a:rPr>
              <a:t>,</a:t>
            </a: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21</a:t>
            </a:r>
            <a:r>
              <a:rPr sz="1558" dirty="0">
                <a:solidFill>
                  <a:srgbClr val="006FC0"/>
                </a:solidFill>
                <a:latin typeface="Trebuchet MS"/>
                <a:cs typeface="Trebuchet MS"/>
              </a:rPr>
              <a:t>5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13,477</a:t>
            </a:r>
            <a:endParaRPr sz="1558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55582" y="4592338"/>
            <a:ext cx="1100138" cy="904009"/>
          </a:xfrm>
          <a:prstGeom prst="rect">
            <a:avLst/>
          </a:prstGeom>
        </p:spPr>
        <p:txBody>
          <a:bodyPr vert="horz" wrap="square" lIns="0" tIns="68686" rIns="0" bIns="0" rtlCol="0">
            <a:spAutoFit/>
          </a:bodyPr>
          <a:lstStyle/>
          <a:p>
            <a:pPr marL="103032" algn="ctr">
              <a:spcBef>
                <a:spcPts val="541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99,435,608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49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33,385,908</a:t>
            </a:r>
            <a:endParaRPr sz="1558">
              <a:latin typeface="Trebuchet MS"/>
              <a:cs typeface="Trebuchet MS"/>
            </a:endParaRPr>
          </a:p>
          <a:p>
            <a:pPr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132,821,516</a:t>
            </a:r>
            <a:endParaRPr sz="1558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sz="half" idx="2"/>
          </p:nvPr>
        </p:nvSpPr>
        <p:spPr>
          <a:xfrm>
            <a:off x="533400" y="1600200"/>
            <a:ext cx="4375404" cy="5129784"/>
          </a:xfrm>
          <a:prstGeom prst="rect">
            <a:avLst/>
          </a:prstGeom>
        </p:spPr>
        <p:txBody>
          <a:bodyPr vert="horz" wrap="square" lIns="0" tIns="65193" rIns="0" bIns="0" rtlCol="0">
            <a:spAutoFit/>
          </a:bodyPr>
          <a:lstStyle/>
          <a:p>
            <a:pPr marL="881888" indent="-211886">
              <a:spcBef>
                <a:spcPts val="513"/>
              </a:spcBef>
              <a:buFont typeface="Arial"/>
              <a:buChar char="•"/>
              <a:tabLst>
                <a:tab pos="882470" algn="l"/>
                <a:tab pos="883052" algn="l"/>
              </a:tabLst>
            </a:pPr>
            <a:r>
              <a:rPr spc="-5" dirty="0"/>
              <a:t>Using profiler</a:t>
            </a:r>
            <a:r>
              <a:rPr dirty="0"/>
              <a:t> </a:t>
            </a:r>
            <a:r>
              <a:rPr spc="-5" dirty="0"/>
              <a:t>counters:</a:t>
            </a:r>
          </a:p>
          <a:p>
            <a:pPr marL="1351647" lvl="1" indent="-263111">
              <a:spcBef>
                <a:spcPts val="394"/>
              </a:spcBef>
              <a:buFont typeface="Arial"/>
              <a:buChar char="–"/>
              <a:tabLst>
                <a:tab pos="1352229" algn="l"/>
                <a:tab pos="1352811" algn="l"/>
              </a:tabLst>
            </a:pPr>
            <a:r>
              <a:rPr sz="1833" dirty="0">
                <a:latin typeface="Trebuchet MS"/>
                <a:cs typeface="Trebuchet MS"/>
              </a:rPr>
              <a:t>SM</a:t>
            </a:r>
            <a:r>
              <a:rPr sz="1833" spc="-9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counters:</a:t>
            </a:r>
            <a:endParaRPr sz="1833" dirty="0">
              <a:latin typeface="Trebuchet MS"/>
              <a:cs typeface="Trebuchet MS"/>
            </a:endParaRPr>
          </a:p>
          <a:p>
            <a:pPr marL="1717208" lvl="2" indent="-209558">
              <a:spcBef>
                <a:spcPts val="463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l1_local_load_miss:</a:t>
            </a:r>
            <a:endParaRPr sz="1558" dirty="0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l1_local_load_hit:</a:t>
            </a:r>
            <a:endParaRPr sz="1558" dirty="0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l1_local_store_miss:</a:t>
            </a:r>
            <a:endParaRPr sz="1558" dirty="0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l1_local_store_hit:</a:t>
            </a:r>
            <a:endParaRPr sz="1558" dirty="0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  <a:tab pos="3470507" algn="l"/>
              </a:tabLst>
            </a:pPr>
            <a:r>
              <a:rPr sz="1558" spc="-5" dirty="0">
                <a:latin typeface="Trebuchet MS"/>
                <a:cs typeface="Trebuchet MS"/>
              </a:rPr>
              <a:t>inst_issued:	</a:t>
            </a: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20,412,251</a:t>
            </a:r>
            <a:endParaRPr sz="1558" dirty="0">
              <a:latin typeface="Trebuchet MS"/>
              <a:cs typeface="Trebuchet MS"/>
            </a:endParaRPr>
          </a:p>
          <a:p>
            <a:pPr marL="1351647" lvl="1" indent="-263111">
              <a:spcBef>
                <a:spcPts val="375"/>
              </a:spcBef>
              <a:buFont typeface="Arial"/>
              <a:buChar char="–"/>
              <a:tabLst>
                <a:tab pos="1352229" algn="l"/>
                <a:tab pos="1352811" algn="l"/>
              </a:tabLst>
            </a:pPr>
            <a:r>
              <a:rPr sz="1833" spc="-5" dirty="0">
                <a:latin typeface="Trebuchet MS"/>
                <a:cs typeface="Trebuchet MS"/>
              </a:rPr>
              <a:t>L2 query</a:t>
            </a:r>
            <a:r>
              <a:rPr sz="1833" spc="-32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counts:</a:t>
            </a:r>
            <a:endParaRPr sz="1833" dirty="0">
              <a:latin typeface="Trebuchet MS"/>
              <a:cs typeface="Trebuchet MS"/>
            </a:endParaRPr>
          </a:p>
          <a:p>
            <a:pPr marL="1717208" lvl="2" indent="-209558">
              <a:spcBef>
                <a:spcPts val="463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18" dirty="0">
                <a:latin typeface="Trebuchet MS"/>
                <a:cs typeface="Trebuchet MS"/>
              </a:rPr>
              <a:t>Read:</a:t>
            </a:r>
            <a:endParaRPr sz="1558" dirty="0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18" dirty="0">
                <a:latin typeface="Trebuchet MS"/>
                <a:cs typeface="Trebuchet MS"/>
              </a:rPr>
              <a:t>Write:</a:t>
            </a:r>
            <a:endParaRPr sz="1558" dirty="0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37" dirty="0">
                <a:latin typeface="Trebuchet MS"/>
                <a:cs typeface="Trebuchet MS"/>
              </a:rPr>
              <a:t>Total:</a:t>
            </a:r>
            <a:endParaRPr sz="1558" dirty="0">
              <a:latin typeface="Trebuchet MS"/>
              <a:cs typeface="Trebuchet MS"/>
            </a:endParaRPr>
          </a:p>
          <a:p>
            <a:pPr marL="881888" indent="-211886">
              <a:spcBef>
                <a:spcPts val="325"/>
              </a:spcBef>
              <a:buFont typeface="Arial"/>
              <a:buChar char="•"/>
              <a:tabLst>
                <a:tab pos="882470" algn="l"/>
                <a:tab pos="883052" algn="l"/>
              </a:tabLst>
            </a:pPr>
            <a:r>
              <a:rPr spc="-5" dirty="0"/>
              <a:t>This </a:t>
            </a:r>
            <a:r>
              <a:rPr spc="-9" dirty="0"/>
              <a:t>was </a:t>
            </a:r>
            <a:r>
              <a:rPr spc="-5" dirty="0"/>
              <a:t>on a 16-SM</a:t>
            </a:r>
            <a:r>
              <a:rPr spc="46" dirty="0"/>
              <a:t> </a:t>
            </a:r>
            <a:r>
              <a:rPr spc="-9" dirty="0"/>
              <a:t>GPU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11997" y="2811209"/>
            <a:ext cx="2887133" cy="1027418"/>
          </a:xfrm>
          <a:prstGeom prst="rect">
            <a:avLst/>
          </a:prstGeom>
        </p:spPr>
        <p:txBody>
          <a:bodyPr vert="horz" wrap="square" lIns="0" tIns="11642" rIns="0" bIns="0" rtlCol="0">
            <a:spAutoFit/>
          </a:bodyPr>
          <a:lstStyle/>
          <a:p>
            <a:pPr marL="11642">
              <a:spcBef>
                <a:spcPts val="92"/>
              </a:spcBef>
            </a:pPr>
            <a:r>
              <a:rPr sz="1650" spc="-87" dirty="0">
                <a:latin typeface="Arial"/>
                <a:cs typeface="Arial"/>
              </a:rPr>
              <a:t>To </a:t>
            </a:r>
            <a:r>
              <a:rPr sz="1650" spc="-5" dirty="0">
                <a:latin typeface="Arial"/>
                <a:cs typeface="Arial"/>
              </a:rPr>
              <a:t>get </a:t>
            </a:r>
            <a:r>
              <a:rPr sz="1650" dirty="0">
                <a:latin typeface="Arial"/>
                <a:cs typeface="Arial"/>
              </a:rPr>
              <a:t>the </a:t>
            </a:r>
            <a:r>
              <a:rPr sz="1650" spc="-5" dirty="0">
                <a:latin typeface="Arial"/>
                <a:cs typeface="Arial"/>
              </a:rPr>
              <a:t>counters use any</a:t>
            </a:r>
            <a:r>
              <a:rPr sz="1650" spc="28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of:</a:t>
            </a:r>
            <a:endParaRPr sz="1650">
              <a:latin typeface="Arial"/>
              <a:cs typeface="Arial"/>
            </a:endParaRPr>
          </a:p>
          <a:p>
            <a:pPr marL="279410" indent="-267768">
              <a:buChar char="•"/>
              <a:tabLst>
                <a:tab pos="279410" algn="l"/>
                <a:tab pos="279992" algn="l"/>
              </a:tabLst>
            </a:pPr>
            <a:r>
              <a:rPr sz="1650" spc="-9" dirty="0">
                <a:latin typeface="Arial"/>
                <a:cs typeface="Arial"/>
              </a:rPr>
              <a:t>Visual</a:t>
            </a:r>
            <a:r>
              <a:rPr sz="1650" dirty="0">
                <a:latin typeface="Arial"/>
                <a:cs typeface="Arial"/>
              </a:rPr>
              <a:t> </a:t>
            </a:r>
            <a:r>
              <a:rPr sz="1650" spc="-5" dirty="0">
                <a:latin typeface="Arial"/>
                <a:cs typeface="Arial"/>
              </a:rPr>
              <a:t>Profiler</a:t>
            </a:r>
            <a:endParaRPr sz="1650">
              <a:latin typeface="Arial"/>
              <a:cs typeface="Arial"/>
            </a:endParaRPr>
          </a:p>
          <a:p>
            <a:pPr marL="279410" indent="-267768">
              <a:buChar char="•"/>
              <a:tabLst>
                <a:tab pos="279410" algn="l"/>
                <a:tab pos="279992" algn="l"/>
              </a:tabLst>
            </a:pPr>
            <a:r>
              <a:rPr sz="1650" spc="-5" dirty="0">
                <a:latin typeface="Arial"/>
                <a:cs typeface="Arial"/>
              </a:rPr>
              <a:t>Command-line</a:t>
            </a:r>
            <a:r>
              <a:rPr sz="1650" dirty="0">
                <a:latin typeface="Arial"/>
                <a:cs typeface="Arial"/>
              </a:rPr>
              <a:t> </a:t>
            </a:r>
            <a:r>
              <a:rPr sz="1650" spc="-5" dirty="0">
                <a:latin typeface="Arial"/>
                <a:cs typeface="Arial"/>
              </a:rPr>
              <a:t>profiler</a:t>
            </a:r>
            <a:endParaRPr sz="1650">
              <a:latin typeface="Arial"/>
              <a:cs typeface="Arial"/>
            </a:endParaRPr>
          </a:p>
          <a:p>
            <a:pPr marL="279410" indent="-267768">
              <a:buChar char="•"/>
              <a:tabLst>
                <a:tab pos="279410" algn="l"/>
                <a:tab pos="279992" algn="l"/>
              </a:tabLst>
            </a:pPr>
            <a:r>
              <a:rPr sz="1650" spc="-5" dirty="0">
                <a:latin typeface="Arial"/>
                <a:cs typeface="Arial"/>
              </a:rPr>
              <a:t>NSight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20498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699336"/>
            <a:ext cx="7993750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Case </a:t>
            </a:r>
            <a:r>
              <a:rPr sz="3117" spc="-9" dirty="0"/>
              <a:t>Study: Analyze the Impact </a:t>
            </a:r>
            <a:r>
              <a:rPr sz="3117" spc="-5" dirty="0"/>
              <a:t>on</a:t>
            </a:r>
            <a:r>
              <a:rPr sz="3117" spc="-101" dirty="0"/>
              <a:t> </a:t>
            </a:r>
            <a:r>
              <a:rPr sz="3117" spc="-9" dirty="0"/>
              <a:t>Memory</a:t>
            </a:r>
            <a:endParaRPr sz="3117" dirty="0"/>
          </a:p>
        </p:txBody>
      </p:sp>
      <p:sp>
        <p:nvSpPr>
          <p:cNvPr id="3" name="object 3"/>
          <p:cNvSpPr txBox="1"/>
          <p:nvPr/>
        </p:nvSpPr>
        <p:spPr>
          <a:xfrm>
            <a:off x="4207881" y="2977079"/>
            <a:ext cx="717709" cy="1207874"/>
          </a:xfrm>
          <a:prstGeom prst="rect">
            <a:avLst/>
          </a:prstGeom>
        </p:spPr>
        <p:txBody>
          <a:bodyPr vert="horz" wrap="square" lIns="0" tIns="68686" rIns="0" bIns="0" rtlCol="0">
            <a:spAutoFit/>
          </a:bodyPr>
          <a:lstStyle/>
          <a:p>
            <a:pPr algn="ctr">
              <a:spcBef>
                <a:spcPts val="541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564,332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49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91,520</a:t>
            </a:r>
            <a:endParaRPr sz="1558">
              <a:latin typeface="Trebuchet MS"/>
              <a:cs typeface="Trebuchet MS"/>
            </a:endParaRPr>
          </a:p>
          <a:p>
            <a:pPr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269</a:t>
            </a:r>
            <a:r>
              <a:rPr sz="1558" spc="-5" dirty="0">
                <a:solidFill>
                  <a:srgbClr val="006FC0"/>
                </a:solidFill>
                <a:latin typeface="Trebuchet MS"/>
                <a:cs typeface="Trebuchet MS"/>
              </a:rPr>
              <a:t>,</a:t>
            </a: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21</a:t>
            </a:r>
            <a:r>
              <a:rPr sz="1558" dirty="0">
                <a:solidFill>
                  <a:srgbClr val="006FC0"/>
                </a:solidFill>
                <a:latin typeface="Trebuchet MS"/>
                <a:cs typeface="Trebuchet MS"/>
              </a:rPr>
              <a:t>5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13,477</a:t>
            </a:r>
            <a:endParaRPr sz="1558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25102" y="4779790"/>
            <a:ext cx="1100138" cy="904009"/>
          </a:xfrm>
          <a:prstGeom prst="rect">
            <a:avLst/>
          </a:prstGeom>
        </p:spPr>
        <p:txBody>
          <a:bodyPr vert="horz" wrap="square" lIns="0" tIns="68686" rIns="0" bIns="0" rtlCol="0">
            <a:spAutoFit/>
          </a:bodyPr>
          <a:lstStyle/>
          <a:p>
            <a:pPr marL="103032" algn="ctr">
              <a:spcBef>
                <a:spcPts val="541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99,435,608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49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33,385,908</a:t>
            </a:r>
            <a:endParaRPr sz="1558">
              <a:latin typeface="Trebuchet MS"/>
              <a:cs typeface="Trebuchet MS"/>
            </a:endParaRPr>
          </a:p>
          <a:p>
            <a:pPr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132,821,516</a:t>
            </a:r>
            <a:endParaRPr sz="1558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65193" rIns="0" bIns="0" rtlCol="0">
            <a:spAutoFit/>
          </a:bodyPr>
          <a:lstStyle/>
          <a:p>
            <a:pPr marL="881888" indent="-211886">
              <a:spcBef>
                <a:spcPts val="513"/>
              </a:spcBef>
              <a:buFont typeface="Arial"/>
              <a:buChar char="•"/>
              <a:tabLst>
                <a:tab pos="882470" algn="l"/>
                <a:tab pos="883052" algn="l"/>
              </a:tabLst>
            </a:pPr>
            <a:r>
              <a:rPr spc="-5" dirty="0"/>
              <a:t>Using profiler</a:t>
            </a:r>
            <a:r>
              <a:rPr dirty="0"/>
              <a:t> </a:t>
            </a:r>
            <a:r>
              <a:rPr spc="-5" dirty="0"/>
              <a:t>counters:</a:t>
            </a:r>
          </a:p>
          <a:p>
            <a:pPr marL="1351647" lvl="1" indent="-263111">
              <a:spcBef>
                <a:spcPts val="394"/>
              </a:spcBef>
              <a:buFont typeface="Arial"/>
              <a:buChar char="–"/>
              <a:tabLst>
                <a:tab pos="1352229" algn="l"/>
                <a:tab pos="1352811" algn="l"/>
              </a:tabLst>
            </a:pPr>
            <a:r>
              <a:rPr sz="1833" dirty="0">
                <a:latin typeface="Trebuchet MS"/>
                <a:cs typeface="Trebuchet MS"/>
              </a:rPr>
              <a:t>SM</a:t>
            </a:r>
            <a:r>
              <a:rPr sz="1833" spc="-9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counters:</a:t>
            </a:r>
            <a:endParaRPr sz="1833">
              <a:latin typeface="Trebuchet MS"/>
              <a:cs typeface="Trebuchet MS"/>
            </a:endParaRPr>
          </a:p>
          <a:p>
            <a:pPr marL="1717208" lvl="2" indent="-209558">
              <a:spcBef>
                <a:spcPts val="463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l1_local_load_miss: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l1_local_load_hit: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l1_local_store_miss: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l1_local_store_hit: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  <a:tab pos="3470507" algn="l"/>
              </a:tabLst>
            </a:pPr>
            <a:r>
              <a:rPr sz="1558" spc="-5" dirty="0">
                <a:latin typeface="Trebuchet MS"/>
                <a:cs typeface="Trebuchet MS"/>
              </a:rPr>
              <a:t>inst_issued:	</a:t>
            </a: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20,412,251</a:t>
            </a:r>
            <a:endParaRPr sz="1558">
              <a:latin typeface="Trebuchet MS"/>
              <a:cs typeface="Trebuchet MS"/>
            </a:endParaRPr>
          </a:p>
          <a:p>
            <a:pPr marL="1351647" lvl="1" indent="-263111">
              <a:spcBef>
                <a:spcPts val="375"/>
              </a:spcBef>
              <a:buFont typeface="Arial"/>
              <a:buChar char="–"/>
              <a:tabLst>
                <a:tab pos="1352229" algn="l"/>
                <a:tab pos="1352811" algn="l"/>
              </a:tabLst>
            </a:pPr>
            <a:r>
              <a:rPr sz="1833" spc="-5" dirty="0">
                <a:latin typeface="Trebuchet MS"/>
                <a:cs typeface="Trebuchet MS"/>
              </a:rPr>
              <a:t>L2 query</a:t>
            </a:r>
            <a:r>
              <a:rPr sz="1833" spc="-32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counts:</a:t>
            </a:r>
            <a:endParaRPr sz="1833">
              <a:latin typeface="Trebuchet MS"/>
              <a:cs typeface="Trebuchet MS"/>
            </a:endParaRPr>
          </a:p>
          <a:p>
            <a:pPr marL="1717208" lvl="2" indent="-209558">
              <a:spcBef>
                <a:spcPts val="463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18" dirty="0">
                <a:latin typeface="Trebuchet MS"/>
                <a:cs typeface="Trebuchet MS"/>
              </a:rPr>
              <a:t>Read: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18" dirty="0">
                <a:latin typeface="Trebuchet MS"/>
                <a:cs typeface="Trebuchet MS"/>
              </a:rPr>
              <a:t>Write: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37" dirty="0">
                <a:latin typeface="Trebuchet MS"/>
                <a:cs typeface="Trebuchet MS"/>
              </a:rPr>
              <a:t>Total:</a:t>
            </a:r>
            <a:endParaRPr sz="1558">
              <a:latin typeface="Trebuchet MS"/>
              <a:cs typeface="Trebuchet MS"/>
            </a:endParaRPr>
          </a:p>
          <a:p>
            <a:pPr marL="881888" indent="-211886">
              <a:spcBef>
                <a:spcPts val="325"/>
              </a:spcBef>
              <a:buFont typeface="Arial"/>
              <a:buChar char="•"/>
              <a:tabLst>
                <a:tab pos="882470" algn="l"/>
                <a:tab pos="883052" algn="l"/>
              </a:tabLst>
            </a:pPr>
            <a:r>
              <a:rPr spc="-5" dirty="0"/>
              <a:t>This </a:t>
            </a:r>
            <a:r>
              <a:rPr spc="-9" dirty="0"/>
              <a:t>was </a:t>
            </a:r>
            <a:r>
              <a:rPr spc="-5" dirty="0"/>
              <a:t>on a 16-SM</a:t>
            </a:r>
            <a:r>
              <a:rPr spc="46" dirty="0"/>
              <a:t> </a:t>
            </a:r>
            <a:r>
              <a:rPr spc="-9" dirty="0"/>
              <a:t>GPU</a:t>
            </a:r>
          </a:p>
        </p:txBody>
      </p:sp>
      <p:sp>
        <p:nvSpPr>
          <p:cNvPr id="6" name="object 6"/>
          <p:cNvSpPr/>
          <p:nvPr/>
        </p:nvSpPr>
        <p:spPr>
          <a:xfrm>
            <a:off x="4946778" y="3050794"/>
            <a:ext cx="342264" cy="581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7" name="object 7"/>
          <p:cNvSpPr/>
          <p:nvPr/>
        </p:nvSpPr>
        <p:spPr>
          <a:xfrm>
            <a:off x="4985544" y="3082925"/>
            <a:ext cx="253206" cy="480219"/>
          </a:xfrm>
          <a:custGeom>
            <a:avLst/>
            <a:gdLst/>
            <a:ahLst/>
            <a:cxnLst/>
            <a:rect l="l" t="t" r="r" b="b"/>
            <a:pathLst>
              <a:path w="276225" h="523875">
                <a:moveTo>
                  <a:pt x="0" y="0"/>
                </a:moveTo>
                <a:lnTo>
                  <a:pt x="53790" y="9294"/>
                </a:lnTo>
                <a:lnTo>
                  <a:pt x="97710" y="34639"/>
                </a:lnTo>
                <a:lnTo>
                  <a:pt x="127319" y="72223"/>
                </a:lnTo>
                <a:lnTo>
                  <a:pt x="138175" y="118237"/>
                </a:lnTo>
                <a:lnTo>
                  <a:pt x="138175" y="143637"/>
                </a:lnTo>
                <a:lnTo>
                  <a:pt x="149012" y="189704"/>
                </a:lnTo>
                <a:lnTo>
                  <a:pt x="178577" y="227282"/>
                </a:lnTo>
                <a:lnTo>
                  <a:pt x="222454" y="252597"/>
                </a:lnTo>
                <a:lnTo>
                  <a:pt x="276225" y="261874"/>
                </a:lnTo>
                <a:lnTo>
                  <a:pt x="222454" y="271170"/>
                </a:lnTo>
                <a:lnTo>
                  <a:pt x="178577" y="296529"/>
                </a:lnTo>
                <a:lnTo>
                  <a:pt x="149012" y="334150"/>
                </a:lnTo>
                <a:lnTo>
                  <a:pt x="138175" y="380238"/>
                </a:lnTo>
                <a:lnTo>
                  <a:pt x="138175" y="405638"/>
                </a:lnTo>
                <a:lnTo>
                  <a:pt x="127319" y="451651"/>
                </a:lnTo>
                <a:lnTo>
                  <a:pt x="97710" y="489235"/>
                </a:lnTo>
                <a:lnTo>
                  <a:pt x="53790" y="514580"/>
                </a:lnTo>
                <a:lnTo>
                  <a:pt x="0" y="523875"/>
                </a:lnTo>
              </a:path>
            </a:pathLst>
          </a:custGeom>
          <a:ln w="25400">
            <a:solidFill>
              <a:srgbClr val="800000"/>
            </a:solidFill>
          </a:ln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8" name="object 8"/>
          <p:cNvSpPr txBox="1"/>
          <p:nvPr/>
        </p:nvSpPr>
        <p:spPr>
          <a:xfrm>
            <a:off x="5364014" y="2977103"/>
            <a:ext cx="4086225" cy="773503"/>
          </a:xfrm>
          <a:prstGeom prst="rect">
            <a:avLst/>
          </a:prstGeom>
        </p:spPr>
        <p:txBody>
          <a:bodyPr vert="horz" wrap="square" lIns="0" tIns="11642" rIns="0" bIns="0" rtlCol="0">
            <a:spAutoFit/>
          </a:bodyPr>
          <a:lstStyle/>
          <a:p>
            <a:pPr marL="11642">
              <a:spcBef>
                <a:spcPts val="92"/>
              </a:spcBef>
            </a:pPr>
            <a:r>
              <a:rPr sz="1650" spc="-5" dirty="0">
                <a:latin typeface="Arial"/>
                <a:cs typeface="Arial"/>
              </a:rPr>
              <a:t>Load L1 hit </a:t>
            </a:r>
            <a:r>
              <a:rPr sz="1650" dirty="0">
                <a:latin typeface="Arial"/>
                <a:cs typeface="Arial"/>
              </a:rPr>
              <a:t>rate: </a:t>
            </a:r>
            <a:r>
              <a:rPr sz="1650" spc="-5" dirty="0">
                <a:solidFill>
                  <a:srgbClr val="6F2F9F"/>
                </a:solidFill>
                <a:latin typeface="Arial"/>
                <a:cs typeface="Arial"/>
              </a:rPr>
              <a:t>13.95%</a:t>
            </a:r>
            <a:endParaRPr sz="1650">
              <a:latin typeface="Arial"/>
              <a:cs typeface="Arial"/>
            </a:endParaRPr>
          </a:p>
          <a:p>
            <a:pPr marL="11642"/>
            <a:r>
              <a:rPr sz="1650" spc="-5" dirty="0">
                <a:latin typeface="Arial"/>
                <a:cs typeface="Arial"/>
              </a:rPr>
              <a:t>Estimated </a:t>
            </a:r>
            <a:r>
              <a:rPr sz="1650" dirty="0">
                <a:latin typeface="Arial"/>
                <a:cs typeface="Arial"/>
              </a:rPr>
              <a:t>L2 </a:t>
            </a:r>
            <a:r>
              <a:rPr sz="1650" spc="-9" dirty="0">
                <a:latin typeface="Arial"/>
                <a:cs typeface="Arial"/>
              </a:rPr>
              <a:t>queries per </a:t>
            </a:r>
            <a:r>
              <a:rPr sz="1650" dirty="0">
                <a:latin typeface="Arial"/>
                <a:cs typeface="Arial"/>
              </a:rPr>
              <a:t>SM </a:t>
            </a:r>
            <a:r>
              <a:rPr sz="1650" spc="-5" dirty="0">
                <a:latin typeface="Arial"/>
                <a:cs typeface="Arial"/>
              </a:rPr>
              <a:t>due </a:t>
            </a:r>
            <a:r>
              <a:rPr sz="1650" dirty="0">
                <a:latin typeface="Arial"/>
                <a:cs typeface="Arial"/>
              </a:rPr>
              <a:t>to</a:t>
            </a:r>
            <a:r>
              <a:rPr sz="1650" spc="23" dirty="0">
                <a:latin typeface="Arial"/>
                <a:cs typeface="Arial"/>
              </a:rPr>
              <a:t> </a:t>
            </a:r>
            <a:r>
              <a:rPr sz="1650" spc="-5" dirty="0">
                <a:latin typeface="Arial"/>
                <a:cs typeface="Arial"/>
              </a:rPr>
              <a:t>LMEM:</a:t>
            </a:r>
            <a:endParaRPr sz="1650">
              <a:latin typeface="Arial"/>
              <a:cs typeface="Arial"/>
            </a:endParaRPr>
          </a:p>
          <a:p>
            <a:pPr marL="430757"/>
            <a:r>
              <a:rPr sz="1650" spc="-5" dirty="0">
                <a:latin typeface="Arial"/>
                <a:cs typeface="Arial"/>
              </a:rPr>
              <a:t>2*4*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564,332 </a:t>
            </a:r>
            <a:r>
              <a:rPr sz="1650" dirty="0">
                <a:latin typeface="Arial"/>
                <a:cs typeface="Arial"/>
              </a:rPr>
              <a:t>=</a:t>
            </a:r>
            <a:r>
              <a:rPr sz="1650" spc="9" dirty="0">
                <a:latin typeface="Arial"/>
                <a:cs typeface="Arial"/>
              </a:rPr>
              <a:t>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4,514,656</a:t>
            </a:r>
            <a:endParaRPr sz="165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32</a:t>
            </a:fld>
            <a:endParaRPr spc="-5"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329090" y="4802400"/>
            <a:ext cx="4621160" cy="1027418"/>
          </a:xfrm>
          <a:prstGeom prst="rect">
            <a:avLst/>
          </a:prstGeom>
        </p:spPr>
        <p:txBody>
          <a:bodyPr vert="horz" wrap="square" lIns="0" tIns="11642" rIns="0" bIns="0" rtlCol="0">
            <a:spAutoFit/>
          </a:bodyPr>
          <a:lstStyle/>
          <a:p>
            <a:pPr marL="430757" marR="4657" indent="-419115">
              <a:spcBef>
                <a:spcPts val="92"/>
              </a:spcBef>
            </a:pPr>
            <a:r>
              <a:rPr sz="1650" spc="-5" dirty="0">
                <a:latin typeface="Arial"/>
                <a:cs typeface="Arial"/>
              </a:rPr>
              <a:t>Estimated </a:t>
            </a:r>
            <a:r>
              <a:rPr sz="1650" spc="-9" dirty="0">
                <a:latin typeface="Arial"/>
                <a:cs typeface="Arial"/>
              </a:rPr>
              <a:t>L2 </a:t>
            </a:r>
            <a:r>
              <a:rPr sz="1650" spc="-5" dirty="0">
                <a:latin typeface="Arial"/>
                <a:cs typeface="Arial"/>
              </a:rPr>
              <a:t>queries due </a:t>
            </a:r>
            <a:r>
              <a:rPr sz="1650" dirty="0">
                <a:latin typeface="Arial"/>
                <a:cs typeface="Arial"/>
              </a:rPr>
              <a:t>to LMEM </a:t>
            </a:r>
            <a:r>
              <a:rPr sz="1650" spc="-5" dirty="0">
                <a:latin typeface="Arial"/>
                <a:cs typeface="Arial"/>
              </a:rPr>
              <a:t>of all 16 </a:t>
            </a:r>
            <a:r>
              <a:rPr sz="1650" dirty="0">
                <a:latin typeface="Arial"/>
                <a:cs typeface="Arial"/>
              </a:rPr>
              <a:t>SMs:  </a:t>
            </a:r>
            <a:r>
              <a:rPr sz="1650" spc="-5" dirty="0">
                <a:latin typeface="Arial"/>
                <a:cs typeface="Arial"/>
              </a:rPr>
              <a:t>16*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4,514,656 </a:t>
            </a:r>
            <a:r>
              <a:rPr sz="1650" dirty="0">
                <a:latin typeface="Arial"/>
                <a:cs typeface="Arial"/>
              </a:rPr>
              <a:t>=</a:t>
            </a:r>
            <a:r>
              <a:rPr sz="1650" spc="23" dirty="0">
                <a:latin typeface="Arial"/>
                <a:cs typeface="Arial"/>
              </a:rPr>
              <a:t>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72,234,496</a:t>
            </a:r>
            <a:endParaRPr sz="1650">
              <a:latin typeface="Arial"/>
              <a:cs typeface="Arial"/>
            </a:endParaRPr>
          </a:p>
          <a:p>
            <a:pPr marL="430757" marR="632165" indent="-419115"/>
            <a:r>
              <a:rPr sz="1650" spc="-5" dirty="0">
                <a:latin typeface="Arial"/>
                <a:cs typeface="Arial"/>
              </a:rPr>
              <a:t>Percentage </a:t>
            </a:r>
            <a:r>
              <a:rPr sz="1650" dirty="0">
                <a:latin typeface="Arial"/>
                <a:cs typeface="Arial"/>
              </a:rPr>
              <a:t>of </a:t>
            </a:r>
            <a:r>
              <a:rPr sz="1650" spc="-5" dirty="0">
                <a:latin typeface="Arial"/>
                <a:cs typeface="Arial"/>
              </a:rPr>
              <a:t>all L2 queries due </a:t>
            </a:r>
            <a:r>
              <a:rPr sz="1650" dirty="0">
                <a:latin typeface="Arial"/>
                <a:cs typeface="Arial"/>
              </a:rPr>
              <a:t>to LMEM: 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72,234,496 </a:t>
            </a:r>
            <a:r>
              <a:rPr sz="1650" dirty="0">
                <a:latin typeface="Arial"/>
                <a:cs typeface="Arial"/>
              </a:rPr>
              <a:t>/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132,821,516 </a:t>
            </a:r>
            <a:r>
              <a:rPr sz="1650" dirty="0">
                <a:latin typeface="Arial"/>
                <a:cs typeface="Arial"/>
              </a:rPr>
              <a:t>= </a:t>
            </a:r>
            <a:r>
              <a:rPr sz="1650" b="1" spc="-5" dirty="0">
                <a:solidFill>
                  <a:srgbClr val="FF0000"/>
                </a:solidFill>
                <a:latin typeface="Arial"/>
                <a:cs typeface="Arial"/>
              </a:rPr>
              <a:t>53.38%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2003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699336"/>
            <a:ext cx="7993750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Case </a:t>
            </a:r>
            <a:r>
              <a:rPr sz="3117" spc="-9" dirty="0"/>
              <a:t>Study: Analyze the Impact </a:t>
            </a:r>
            <a:r>
              <a:rPr sz="3117" spc="-5" dirty="0"/>
              <a:t>on</a:t>
            </a:r>
            <a:r>
              <a:rPr sz="3117" spc="-101" dirty="0"/>
              <a:t> </a:t>
            </a:r>
            <a:r>
              <a:rPr sz="3117" spc="-9" dirty="0"/>
              <a:t>Memory</a:t>
            </a:r>
            <a:endParaRPr sz="3117" dirty="0"/>
          </a:p>
        </p:txBody>
      </p:sp>
      <p:sp>
        <p:nvSpPr>
          <p:cNvPr id="3" name="object 3"/>
          <p:cNvSpPr txBox="1"/>
          <p:nvPr/>
        </p:nvSpPr>
        <p:spPr>
          <a:xfrm>
            <a:off x="4207881" y="2977079"/>
            <a:ext cx="717709" cy="1207874"/>
          </a:xfrm>
          <a:prstGeom prst="rect">
            <a:avLst/>
          </a:prstGeom>
        </p:spPr>
        <p:txBody>
          <a:bodyPr vert="horz" wrap="square" lIns="0" tIns="68686" rIns="0" bIns="0" rtlCol="0">
            <a:spAutoFit/>
          </a:bodyPr>
          <a:lstStyle/>
          <a:p>
            <a:pPr algn="ctr">
              <a:spcBef>
                <a:spcPts val="541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564,332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49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91,520</a:t>
            </a:r>
            <a:endParaRPr sz="1558">
              <a:latin typeface="Trebuchet MS"/>
              <a:cs typeface="Trebuchet MS"/>
            </a:endParaRPr>
          </a:p>
          <a:p>
            <a:pPr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269</a:t>
            </a:r>
            <a:r>
              <a:rPr sz="1558" spc="-5" dirty="0">
                <a:solidFill>
                  <a:srgbClr val="006FC0"/>
                </a:solidFill>
                <a:latin typeface="Trebuchet MS"/>
                <a:cs typeface="Trebuchet MS"/>
              </a:rPr>
              <a:t>,</a:t>
            </a: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21</a:t>
            </a:r>
            <a:r>
              <a:rPr sz="1558" dirty="0">
                <a:solidFill>
                  <a:srgbClr val="006FC0"/>
                </a:solidFill>
                <a:latin typeface="Trebuchet MS"/>
                <a:cs typeface="Trebuchet MS"/>
              </a:rPr>
              <a:t>5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13,477</a:t>
            </a:r>
            <a:endParaRPr sz="1558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25102" y="4779790"/>
            <a:ext cx="1100138" cy="904009"/>
          </a:xfrm>
          <a:prstGeom prst="rect">
            <a:avLst/>
          </a:prstGeom>
        </p:spPr>
        <p:txBody>
          <a:bodyPr vert="horz" wrap="square" lIns="0" tIns="68686" rIns="0" bIns="0" rtlCol="0">
            <a:spAutoFit/>
          </a:bodyPr>
          <a:lstStyle/>
          <a:p>
            <a:pPr marL="103032" algn="ctr">
              <a:spcBef>
                <a:spcPts val="541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99,435,608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49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33,385,908</a:t>
            </a:r>
            <a:endParaRPr sz="1558">
              <a:latin typeface="Trebuchet MS"/>
              <a:cs typeface="Trebuchet MS"/>
            </a:endParaRPr>
          </a:p>
          <a:p>
            <a:pPr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132,821,516</a:t>
            </a:r>
            <a:endParaRPr sz="1558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65193" rIns="0" bIns="0" rtlCol="0">
            <a:spAutoFit/>
          </a:bodyPr>
          <a:lstStyle/>
          <a:p>
            <a:pPr marL="881888" indent="-211886">
              <a:spcBef>
                <a:spcPts val="513"/>
              </a:spcBef>
              <a:buFont typeface="Arial"/>
              <a:buChar char="•"/>
              <a:tabLst>
                <a:tab pos="882470" algn="l"/>
                <a:tab pos="883052" algn="l"/>
              </a:tabLst>
            </a:pPr>
            <a:r>
              <a:rPr spc="-5" dirty="0"/>
              <a:t>Using profiler</a:t>
            </a:r>
            <a:r>
              <a:rPr dirty="0"/>
              <a:t> </a:t>
            </a:r>
            <a:r>
              <a:rPr spc="-5" dirty="0"/>
              <a:t>counters:</a:t>
            </a:r>
          </a:p>
          <a:p>
            <a:pPr marL="1351647" lvl="1" indent="-263111">
              <a:spcBef>
                <a:spcPts val="394"/>
              </a:spcBef>
              <a:buFont typeface="Arial"/>
              <a:buChar char="–"/>
              <a:tabLst>
                <a:tab pos="1352229" algn="l"/>
                <a:tab pos="1352811" algn="l"/>
              </a:tabLst>
            </a:pPr>
            <a:r>
              <a:rPr sz="1833" dirty="0">
                <a:latin typeface="Trebuchet MS"/>
                <a:cs typeface="Trebuchet MS"/>
              </a:rPr>
              <a:t>SM</a:t>
            </a:r>
            <a:r>
              <a:rPr sz="1833" spc="-9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counters:</a:t>
            </a:r>
            <a:endParaRPr sz="1833">
              <a:latin typeface="Trebuchet MS"/>
              <a:cs typeface="Trebuchet MS"/>
            </a:endParaRPr>
          </a:p>
          <a:p>
            <a:pPr marL="1717208" lvl="2" indent="-209558">
              <a:spcBef>
                <a:spcPts val="463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l1_local_load_miss: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l1_local_load_hit: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l1_local_store_miss: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l1_local_store_hit: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  <a:tab pos="3470507" algn="l"/>
              </a:tabLst>
            </a:pPr>
            <a:r>
              <a:rPr sz="1558" spc="-5" dirty="0">
                <a:latin typeface="Trebuchet MS"/>
                <a:cs typeface="Trebuchet MS"/>
              </a:rPr>
              <a:t>inst_issued:	</a:t>
            </a: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20,412,251</a:t>
            </a:r>
            <a:endParaRPr sz="1558">
              <a:latin typeface="Trebuchet MS"/>
              <a:cs typeface="Trebuchet MS"/>
            </a:endParaRPr>
          </a:p>
          <a:p>
            <a:pPr marL="1351647" lvl="1" indent="-263111">
              <a:spcBef>
                <a:spcPts val="375"/>
              </a:spcBef>
              <a:buFont typeface="Arial"/>
              <a:buChar char="–"/>
              <a:tabLst>
                <a:tab pos="1352229" algn="l"/>
                <a:tab pos="1352811" algn="l"/>
              </a:tabLst>
            </a:pPr>
            <a:r>
              <a:rPr sz="1833" spc="-5" dirty="0">
                <a:latin typeface="Trebuchet MS"/>
                <a:cs typeface="Trebuchet MS"/>
              </a:rPr>
              <a:t>L2 query</a:t>
            </a:r>
            <a:r>
              <a:rPr sz="1833" spc="-32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counts:</a:t>
            </a:r>
            <a:endParaRPr sz="1833">
              <a:latin typeface="Trebuchet MS"/>
              <a:cs typeface="Trebuchet MS"/>
            </a:endParaRPr>
          </a:p>
          <a:p>
            <a:pPr marL="1717208" lvl="2" indent="-209558">
              <a:spcBef>
                <a:spcPts val="463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18" dirty="0">
                <a:latin typeface="Trebuchet MS"/>
                <a:cs typeface="Trebuchet MS"/>
              </a:rPr>
              <a:t>Read: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18" dirty="0">
                <a:latin typeface="Trebuchet MS"/>
                <a:cs typeface="Trebuchet MS"/>
              </a:rPr>
              <a:t>Write: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37" dirty="0">
                <a:latin typeface="Trebuchet MS"/>
                <a:cs typeface="Trebuchet MS"/>
              </a:rPr>
              <a:t>Total:</a:t>
            </a:r>
            <a:endParaRPr sz="1558">
              <a:latin typeface="Trebuchet MS"/>
              <a:cs typeface="Trebuchet MS"/>
            </a:endParaRPr>
          </a:p>
          <a:p>
            <a:pPr marL="881888" indent="-211886">
              <a:spcBef>
                <a:spcPts val="325"/>
              </a:spcBef>
              <a:buFont typeface="Arial"/>
              <a:buChar char="•"/>
              <a:tabLst>
                <a:tab pos="882470" algn="l"/>
                <a:tab pos="883052" algn="l"/>
              </a:tabLst>
            </a:pPr>
            <a:r>
              <a:rPr spc="-5" dirty="0"/>
              <a:t>This </a:t>
            </a:r>
            <a:r>
              <a:rPr spc="-9" dirty="0"/>
              <a:t>was </a:t>
            </a:r>
            <a:r>
              <a:rPr spc="-5" dirty="0"/>
              <a:t>on a 16-SM</a:t>
            </a:r>
            <a:r>
              <a:rPr spc="46" dirty="0"/>
              <a:t> </a:t>
            </a:r>
            <a:r>
              <a:rPr spc="-9" dirty="0"/>
              <a:t>GPU</a:t>
            </a:r>
          </a:p>
        </p:txBody>
      </p:sp>
      <p:sp>
        <p:nvSpPr>
          <p:cNvPr id="6" name="object 6"/>
          <p:cNvSpPr/>
          <p:nvPr/>
        </p:nvSpPr>
        <p:spPr>
          <a:xfrm>
            <a:off x="4946778" y="3050794"/>
            <a:ext cx="342264" cy="581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7" name="object 7"/>
          <p:cNvSpPr/>
          <p:nvPr/>
        </p:nvSpPr>
        <p:spPr>
          <a:xfrm>
            <a:off x="4985544" y="3082925"/>
            <a:ext cx="253206" cy="480219"/>
          </a:xfrm>
          <a:custGeom>
            <a:avLst/>
            <a:gdLst/>
            <a:ahLst/>
            <a:cxnLst/>
            <a:rect l="l" t="t" r="r" b="b"/>
            <a:pathLst>
              <a:path w="276225" h="523875">
                <a:moveTo>
                  <a:pt x="0" y="0"/>
                </a:moveTo>
                <a:lnTo>
                  <a:pt x="53790" y="9294"/>
                </a:lnTo>
                <a:lnTo>
                  <a:pt x="97710" y="34639"/>
                </a:lnTo>
                <a:lnTo>
                  <a:pt x="127319" y="72223"/>
                </a:lnTo>
                <a:lnTo>
                  <a:pt x="138175" y="118237"/>
                </a:lnTo>
                <a:lnTo>
                  <a:pt x="138175" y="143637"/>
                </a:lnTo>
                <a:lnTo>
                  <a:pt x="149012" y="189704"/>
                </a:lnTo>
                <a:lnTo>
                  <a:pt x="178577" y="227282"/>
                </a:lnTo>
                <a:lnTo>
                  <a:pt x="222454" y="252597"/>
                </a:lnTo>
                <a:lnTo>
                  <a:pt x="276225" y="261874"/>
                </a:lnTo>
                <a:lnTo>
                  <a:pt x="222454" y="271170"/>
                </a:lnTo>
                <a:lnTo>
                  <a:pt x="178577" y="296529"/>
                </a:lnTo>
                <a:lnTo>
                  <a:pt x="149012" y="334150"/>
                </a:lnTo>
                <a:lnTo>
                  <a:pt x="138175" y="380238"/>
                </a:lnTo>
                <a:lnTo>
                  <a:pt x="138175" y="405638"/>
                </a:lnTo>
                <a:lnTo>
                  <a:pt x="127319" y="451651"/>
                </a:lnTo>
                <a:lnTo>
                  <a:pt x="97710" y="489235"/>
                </a:lnTo>
                <a:lnTo>
                  <a:pt x="53790" y="514580"/>
                </a:lnTo>
                <a:lnTo>
                  <a:pt x="0" y="523875"/>
                </a:lnTo>
              </a:path>
            </a:pathLst>
          </a:custGeom>
          <a:ln w="25400">
            <a:solidFill>
              <a:srgbClr val="800000"/>
            </a:solidFill>
          </a:ln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8" name="object 8"/>
          <p:cNvSpPr txBox="1"/>
          <p:nvPr/>
        </p:nvSpPr>
        <p:spPr>
          <a:xfrm>
            <a:off x="5364014" y="2977103"/>
            <a:ext cx="4086225" cy="773503"/>
          </a:xfrm>
          <a:prstGeom prst="rect">
            <a:avLst/>
          </a:prstGeom>
        </p:spPr>
        <p:txBody>
          <a:bodyPr vert="horz" wrap="square" lIns="0" tIns="11642" rIns="0" bIns="0" rtlCol="0">
            <a:spAutoFit/>
          </a:bodyPr>
          <a:lstStyle/>
          <a:p>
            <a:pPr marL="11642">
              <a:spcBef>
                <a:spcPts val="92"/>
              </a:spcBef>
            </a:pPr>
            <a:r>
              <a:rPr sz="1650" spc="-5" dirty="0">
                <a:latin typeface="Arial"/>
                <a:cs typeface="Arial"/>
              </a:rPr>
              <a:t>Load L1 hit </a:t>
            </a:r>
            <a:r>
              <a:rPr sz="1650" dirty="0">
                <a:latin typeface="Arial"/>
                <a:cs typeface="Arial"/>
              </a:rPr>
              <a:t>rate: </a:t>
            </a:r>
            <a:r>
              <a:rPr sz="1650" spc="-5" dirty="0">
                <a:solidFill>
                  <a:srgbClr val="6F2F9F"/>
                </a:solidFill>
                <a:latin typeface="Arial"/>
                <a:cs typeface="Arial"/>
              </a:rPr>
              <a:t>13.95%</a:t>
            </a:r>
            <a:endParaRPr sz="1650">
              <a:latin typeface="Arial"/>
              <a:cs typeface="Arial"/>
            </a:endParaRPr>
          </a:p>
          <a:p>
            <a:pPr marL="11642"/>
            <a:r>
              <a:rPr sz="1650" spc="-5" dirty="0">
                <a:latin typeface="Arial"/>
                <a:cs typeface="Arial"/>
              </a:rPr>
              <a:t>Estimated </a:t>
            </a:r>
            <a:r>
              <a:rPr sz="1650" dirty="0">
                <a:latin typeface="Arial"/>
                <a:cs typeface="Arial"/>
              </a:rPr>
              <a:t>L2 </a:t>
            </a:r>
            <a:r>
              <a:rPr sz="1650" spc="-9" dirty="0">
                <a:latin typeface="Arial"/>
                <a:cs typeface="Arial"/>
              </a:rPr>
              <a:t>queries per </a:t>
            </a:r>
            <a:r>
              <a:rPr sz="1650" dirty="0">
                <a:latin typeface="Arial"/>
                <a:cs typeface="Arial"/>
              </a:rPr>
              <a:t>SM </a:t>
            </a:r>
            <a:r>
              <a:rPr sz="1650" spc="-5" dirty="0">
                <a:latin typeface="Arial"/>
                <a:cs typeface="Arial"/>
              </a:rPr>
              <a:t>due </a:t>
            </a:r>
            <a:r>
              <a:rPr sz="1650" dirty="0">
                <a:latin typeface="Arial"/>
                <a:cs typeface="Arial"/>
              </a:rPr>
              <a:t>to</a:t>
            </a:r>
            <a:r>
              <a:rPr sz="1650" spc="23" dirty="0">
                <a:latin typeface="Arial"/>
                <a:cs typeface="Arial"/>
              </a:rPr>
              <a:t> </a:t>
            </a:r>
            <a:r>
              <a:rPr sz="1650" spc="-5" dirty="0">
                <a:latin typeface="Arial"/>
                <a:cs typeface="Arial"/>
              </a:rPr>
              <a:t>LMEM:</a:t>
            </a:r>
            <a:endParaRPr sz="1650">
              <a:latin typeface="Arial"/>
              <a:cs typeface="Arial"/>
            </a:endParaRPr>
          </a:p>
          <a:p>
            <a:pPr marL="430757"/>
            <a:r>
              <a:rPr sz="1650" spc="-5" dirty="0">
                <a:latin typeface="Arial"/>
                <a:cs typeface="Arial"/>
              </a:rPr>
              <a:t>2*4*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564,332 </a:t>
            </a:r>
            <a:r>
              <a:rPr sz="1650" dirty="0">
                <a:latin typeface="Arial"/>
                <a:cs typeface="Arial"/>
              </a:rPr>
              <a:t>=</a:t>
            </a:r>
            <a:r>
              <a:rPr sz="1650" spc="9" dirty="0">
                <a:latin typeface="Arial"/>
                <a:cs typeface="Arial"/>
              </a:rPr>
              <a:t>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4,514,656</a:t>
            </a:r>
            <a:endParaRPr sz="165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33</a:t>
            </a:fld>
            <a:endParaRPr spc="-5"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329090" y="4802400"/>
            <a:ext cx="4621160" cy="1027418"/>
          </a:xfrm>
          <a:prstGeom prst="rect">
            <a:avLst/>
          </a:prstGeom>
        </p:spPr>
        <p:txBody>
          <a:bodyPr vert="horz" wrap="square" lIns="0" tIns="11642" rIns="0" bIns="0" rtlCol="0">
            <a:spAutoFit/>
          </a:bodyPr>
          <a:lstStyle/>
          <a:p>
            <a:pPr marL="430757" marR="4657" indent="-419115">
              <a:spcBef>
                <a:spcPts val="92"/>
              </a:spcBef>
            </a:pPr>
            <a:r>
              <a:rPr sz="1650" spc="-5" dirty="0">
                <a:latin typeface="Arial"/>
                <a:cs typeface="Arial"/>
              </a:rPr>
              <a:t>Estimated </a:t>
            </a:r>
            <a:r>
              <a:rPr sz="1650" spc="-9" dirty="0">
                <a:latin typeface="Arial"/>
                <a:cs typeface="Arial"/>
              </a:rPr>
              <a:t>L2 </a:t>
            </a:r>
            <a:r>
              <a:rPr sz="1650" spc="-5" dirty="0">
                <a:latin typeface="Arial"/>
                <a:cs typeface="Arial"/>
              </a:rPr>
              <a:t>queries due </a:t>
            </a:r>
            <a:r>
              <a:rPr sz="1650" dirty="0">
                <a:latin typeface="Arial"/>
                <a:cs typeface="Arial"/>
              </a:rPr>
              <a:t>to LMEM </a:t>
            </a:r>
            <a:r>
              <a:rPr sz="1650" spc="-5" dirty="0">
                <a:latin typeface="Arial"/>
                <a:cs typeface="Arial"/>
              </a:rPr>
              <a:t>of all 16 </a:t>
            </a:r>
            <a:r>
              <a:rPr sz="1650" dirty="0">
                <a:latin typeface="Arial"/>
                <a:cs typeface="Arial"/>
              </a:rPr>
              <a:t>SMs:  </a:t>
            </a:r>
            <a:r>
              <a:rPr sz="1650" spc="-5" dirty="0">
                <a:latin typeface="Arial"/>
                <a:cs typeface="Arial"/>
              </a:rPr>
              <a:t>16*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4,514,656 </a:t>
            </a:r>
            <a:r>
              <a:rPr sz="1650" dirty="0">
                <a:latin typeface="Arial"/>
                <a:cs typeface="Arial"/>
              </a:rPr>
              <a:t>=</a:t>
            </a:r>
            <a:r>
              <a:rPr sz="1650" spc="23" dirty="0">
                <a:latin typeface="Arial"/>
                <a:cs typeface="Arial"/>
              </a:rPr>
              <a:t>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72,234,496</a:t>
            </a:r>
            <a:endParaRPr sz="1650">
              <a:latin typeface="Arial"/>
              <a:cs typeface="Arial"/>
            </a:endParaRPr>
          </a:p>
          <a:p>
            <a:pPr marL="430757" marR="632165" indent="-419115"/>
            <a:r>
              <a:rPr sz="1650" spc="-5" dirty="0">
                <a:latin typeface="Arial"/>
                <a:cs typeface="Arial"/>
              </a:rPr>
              <a:t>Percentage </a:t>
            </a:r>
            <a:r>
              <a:rPr sz="1650" dirty="0">
                <a:latin typeface="Arial"/>
                <a:cs typeface="Arial"/>
              </a:rPr>
              <a:t>of </a:t>
            </a:r>
            <a:r>
              <a:rPr sz="1650" spc="-5" dirty="0">
                <a:latin typeface="Arial"/>
                <a:cs typeface="Arial"/>
              </a:rPr>
              <a:t>all L2 queries due </a:t>
            </a:r>
            <a:r>
              <a:rPr sz="1650" dirty="0">
                <a:latin typeface="Arial"/>
                <a:cs typeface="Arial"/>
              </a:rPr>
              <a:t>to LMEM: 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72,234,496 </a:t>
            </a:r>
            <a:r>
              <a:rPr sz="1650" dirty="0">
                <a:latin typeface="Arial"/>
                <a:cs typeface="Arial"/>
              </a:rPr>
              <a:t>/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132,821,516 </a:t>
            </a:r>
            <a:r>
              <a:rPr sz="1650" dirty="0">
                <a:latin typeface="Arial"/>
                <a:cs typeface="Arial"/>
              </a:rPr>
              <a:t>= </a:t>
            </a:r>
            <a:r>
              <a:rPr sz="1650" b="1" spc="-5" dirty="0">
                <a:solidFill>
                  <a:srgbClr val="FF0000"/>
                </a:solidFill>
                <a:latin typeface="Arial"/>
                <a:cs typeface="Arial"/>
              </a:rPr>
              <a:t>53.38%</a:t>
            </a:r>
            <a:endParaRPr sz="1650">
              <a:latin typeface="Arial"/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21AC737-12D7-4A94-A32A-999BE003FA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177696"/>
            <a:ext cx="3571580" cy="141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8130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4844" y="1473930"/>
            <a:ext cx="8705056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Case </a:t>
            </a:r>
            <a:r>
              <a:rPr sz="3117" spc="-9" dirty="0"/>
              <a:t>Study: Analyze the Impact </a:t>
            </a:r>
            <a:r>
              <a:rPr sz="3117" spc="-5" dirty="0"/>
              <a:t>on</a:t>
            </a:r>
            <a:r>
              <a:rPr sz="3117" spc="-83" dirty="0"/>
              <a:t> </a:t>
            </a:r>
            <a:r>
              <a:rPr sz="3117" spc="-9" dirty="0"/>
              <a:t>Instructions</a:t>
            </a:r>
            <a:endParaRPr sz="3117"/>
          </a:p>
        </p:txBody>
      </p:sp>
      <p:sp>
        <p:nvSpPr>
          <p:cNvPr id="3" name="object 3"/>
          <p:cNvSpPr txBox="1"/>
          <p:nvPr/>
        </p:nvSpPr>
        <p:spPr>
          <a:xfrm>
            <a:off x="4207881" y="2977079"/>
            <a:ext cx="717709" cy="1207874"/>
          </a:xfrm>
          <a:prstGeom prst="rect">
            <a:avLst/>
          </a:prstGeom>
        </p:spPr>
        <p:txBody>
          <a:bodyPr vert="horz" wrap="square" lIns="0" tIns="68686" rIns="0" bIns="0" rtlCol="0">
            <a:spAutoFit/>
          </a:bodyPr>
          <a:lstStyle/>
          <a:p>
            <a:pPr algn="ctr">
              <a:spcBef>
                <a:spcPts val="541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564,332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49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91,520</a:t>
            </a:r>
            <a:endParaRPr sz="1558">
              <a:latin typeface="Trebuchet MS"/>
              <a:cs typeface="Trebuchet MS"/>
            </a:endParaRPr>
          </a:p>
          <a:p>
            <a:pPr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269</a:t>
            </a:r>
            <a:r>
              <a:rPr sz="1558" spc="-5" dirty="0">
                <a:solidFill>
                  <a:srgbClr val="006FC0"/>
                </a:solidFill>
                <a:latin typeface="Trebuchet MS"/>
                <a:cs typeface="Trebuchet MS"/>
              </a:rPr>
              <a:t>,</a:t>
            </a: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21</a:t>
            </a:r>
            <a:r>
              <a:rPr sz="1558" dirty="0">
                <a:solidFill>
                  <a:srgbClr val="006FC0"/>
                </a:solidFill>
                <a:latin typeface="Trebuchet MS"/>
                <a:cs typeface="Trebuchet MS"/>
              </a:rPr>
              <a:t>5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13,477</a:t>
            </a:r>
            <a:endParaRPr sz="1558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25102" y="4779790"/>
            <a:ext cx="1100138" cy="904009"/>
          </a:xfrm>
          <a:prstGeom prst="rect">
            <a:avLst/>
          </a:prstGeom>
        </p:spPr>
        <p:txBody>
          <a:bodyPr vert="horz" wrap="square" lIns="0" tIns="68686" rIns="0" bIns="0" rtlCol="0">
            <a:spAutoFit/>
          </a:bodyPr>
          <a:lstStyle/>
          <a:p>
            <a:pPr marL="103032" algn="ctr">
              <a:spcBef>
                <a:spcPts val="541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99,435,608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49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33,385,908</a:t>
            </a:r>
            <a:endParaRPr sz="1558">
              <a:latin typeface="Trebuchet MS"/>
              <a:cs typeface="Trebuchet MS"/>
            </a:endParaRPr>
          </a:p>
          <a:p>
            <a:pPr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132,821,516</a:t>
            </a:r>
            <a:endParaRPr sz="1558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65193" rIns="0" bIns="0" rtlCol="0">
            <a:spAutoFit/>
          </a:bodyPr>
          <a:lstStyle/>
          <a:p>
            <a:pPr marL="881888" indent="-211886">
              <a:spcBef>
                <a:spcPts val="513"/>
              </a:spcBef>
              <a:buFont typeface="Arial"/>
              <a:buChar char="•"/>
              <a:tabLst>
                <a:tab pos="882470" algn="l"/>
                <a:tab pos="883052" algn="l"/>
              </a:tabLst>
            </a:pPr>
            <a:r>
              <a:rPr spc="-5" dirty="0"/>
              <a:t>Using profiler</a:t>
            </a:r>
            <a:r>
              <a:rPr dirty="0"/>
              <a:t> </a:t>
            </a:r>
            <a:r>
              <a:rPr spc="-5" dirty="0"/>
              <a:t>counters:</a:t>
            </a:r>
          </a:p>
          <a:p>
            <a:pPr marL="1351647" lvl="1" indent="-263111">
              <a:spcBef>
                <a:spcPts val="394"/>
              </a:spcBef>
              <a:buFont typeface="Arial"/>
              <a:buChar char="–"/>
              <a:tabLst>
                <a:tab pos="1352229" algn="l"/>
                <a:tab pos="1352811" algn="l"/>
              </a:tabLst>
            </a:pPr>
            <a:r>
              <a:rPr sz="1833" dirty="0">
                <a:latin typeface="Trebuchet MS"/>
                <a:cs typeface="Trebuchet MS"/>
              </a:rPr>
              <a:t>SM</a:t>
            </a:r>
            <a:r>
              <a:rPr sz="1833" spc="-9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counters:</a:t>
            </a:r>
            <a:endParaRPr sz="1833">
              <a:latin typeface="Trebuchet MS"/>
              <a:cs typeface="Trebuchet MS"/>
            </a:endParaRPr>
          </a:p>
          <a:p>
            <a:pPr marL="1717208" lvl="2" indent="-209558">
              <a:spcBef>
                <a:spcPts val="463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l1_local_load_miss: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l1_local_load_hit: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l1_local_store_miss: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l1_local_store_hit: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  <a:tab pos="3470507" algn="l"/>
              </a:tabLst>
            </a:pPr>
            <a:r>
              <a:rPr sz="1558" spc="-5" dirty="0">
                <a:latin typeface="Trebuchet MS"/>
                <a:cs typeface="Trebuchet MS"/>
              </a:rPr>
              <a:t>inst_issued:	</a:t>
            </a: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20,412,251</a:t>
            </a:r>
            <a:endParaRPr sz="1558">
              <a:latin typeface="Trebuchet MS"/>
              <a:cs typeface="Trebuchet MS"/>
            </a:endParaRPr>
          </a:p>
          <a:p>
            <a:pPr marL="1351647" lvl="1" indent="-263111">
              <a:spcBef>
                <a:spcPts val="375"/>
              </a:spcBef>
              <a:buFont typeface="Arial"/>
              <a:buChar char="–"/>
              <a:tabLst>
                <a:tab pos="1352229" algn="l"/>
                <a:tab pos="1352811" algn="l"/>
              </a:tabLst>
            </a:pPr>
            <a:r>
              <a:rPr sz="1833" spc="-5" dirty="0">
                <a:latin typeface="Trebuchet MS"/>
                <a:cs typeface="Trebuchet MS"/>
              </a:rPr>
              <a:t>L2 query</a:t>
            </a:r>
            <a:r>
              <a:rPr sz="1833" spc="-32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counts:</a:t>
            </a:r>
            <a:endParaRPr sz="1833">
              <a:latin typeface="Trebuchet MS"/>
              <a:cs typeface="Trebuchet MS"/>
            </a:endParaRPr>
          </a:p>
          <a:p>
            <a:pPr marL="1717208" lvl="2" indent="-209558">
              <a:spcBef>
                <a:spcPts val="463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18" dirty="0">
                <a:latin typeface="Trebuchet MS"/>
                <a:cs typeface="Trebuchet MS"/>
              </a:rPr>
              <a:t>Read: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18" dirty="0">
                <a:latin typeface="Trebuchet MS"/>
                <a:cs typeface="Trebuchet MS"/>
              </a:rPr>
              <a:t>Write: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37" dirty="0">
                <a:latin typeface="Trebuchet MS"/>
                <a:cs typeface="Trebuchet MS"/>
              </a:rPr>
              <a:t>Total:</a:t>
            </a:r>
            <a:endParaRPr sz="1558">
              <a:latin typeface="Trebuchet MS"/>
              <a:cs typeface="Trebuchet MS"/>
            </a:endParaRPr>
          </a:p>
          <a:p>
            <a:pPr marL="881888" indent="-211886">
              <a:spcBef>
                <a:spcPts val="325"/>
              </a:spcBef>
              <a:buFont typeface="Arial"/>
              <a:buChar char="•"/>
              <a:tabLst>
                <a:tab pos="882470" algn="l"/>
                <a:tab pos="883052" algn="l"/>
              </a:tabLst>
            </a:pPr>
            <a:r>
              <a:rPr spc="-5" dirty="0"/>
              <a:t>This </a:t>
            </a:r>
            <a:r>
              <a:rPr spc="-9" dirty="0"/>
              <a:t>was </a:t>
            </a:r>
            <a:r>
              <a:rPr spc="-5" dirty="0"/>
              <a:t>on a 16-SM</a:t>
            </a:r>
            <a:r>
              <a:rPr spc="46" dirty="0"/>
              <a:t> </a:t>
            </a:r>
            <a:r>
              <a:rPr spc="-9" dirty="0"/>
              <a:t>GPU</a:t>
            </a:r>
          </a:p>
        </p:txBody>
      </p:sp>
      <p:sp>
        <p:nvSpPr>
          <p:cNvPr id="6" name="object 6"/>
          <p:cNvSpPr/>
          <p:nvPr/>
        </p:nvSpPr>
        <p:spPr>
          <a:xfrm>
            <a:off x="4946778" y="3050795"/>
            <a:ext cx="342264" cy="11315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7" name="object 7"/>
          <p:cNvSpPr/>
          <p:nvPr/>
        </p:nvSpPr>
        <p:spPr>
          <a:xfrm>
            <a:off x="4985544" y="3082925"/>
            <a:ext cx="253206" cy="1030288"/>
          </a:xfrm>
          <a:custGeom>
            <a:avLst/>
            <a:gdLst/>
            <a:ahLst/>
            <a:cxnLst/>
            <a:rect l="l" t="t" r="r" b="b"/>
            <a:pathLst>
              <a:path w="276225" h="1123950">
                <a:moveTo>
                  <a:pt x="0" y="0"/>
                </a:moveTo>
                <a:lnTo>
                  <a:pt x="53790" y="9294"/>
                </a:lnTo>
                <a:lnTo>
                  <a:pt x="97710" y="34639"/>
                </a:lnTo>
                <a:lnTo>
                  <a:pt x="127319" y="72223"/>
                </a:lnTo>
                <a:lnTo>
                  <a:pt x="138175" y="118237"/>
                </a:lnTo>
                <a:lnTo>
                  <a:pt x="138175" y="443738"/>
                </a:lnTo>
                <a:lnTo>
                  <a:pt x="149012" y="489751"/>
                </a:lnTo>
                <a:lnTo>
                  <a:pt x="178577" y="527335"/>
                </a:lnTo>
                <a:lnTo>
                  <a:pt x="222454" y="552680"/>
                </a:lnTo>
                <a:lnTo>
                  <a:pt x="276225" y="561975"/>
                </a:lnTo>
                <a:lnTo>
                  <a:pt x="222454" y="571269"/>
                </a:lnTo>
                <a:lnTo>
                  <a:pt x="178577" y="596614"/>
                </a:lnTo>
                <a:lnTo>
                  <a:pt x="149012" y="634198"/>
                </a:lnTo>
                <a:lnTo>
                  <a:pt x="138175" y="680212"/>
                </a:lnTo>
                <a:lnTo>
                  <a:pt x="138175" y="1005713"/>
                </a:lnTo>
                <a:lnTo>
                  <a:pt x="127319" y="1051726"/>
                </a:lnTo>
                <a:lnTo>
                  <a:pt x="97710" y="1089310"/>
                </a:lnTo>
                <a:lnTo>
                  <a:pt x="53790" y="1114655"/>
                </a:lnTo>
                <a:lnTo>
                  <a:pt x="0" y="1123950"/>
                </a:lnTo>
              </a:path>
            </a:pathLst>
          </a:custGeom>
          <a:ln w="25400">
            <a:solidFill>
              <a:srgbClr val="800000"/>
            </a:solidFill>
          </a:ln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8" name="object 8"/>
          <p:cNvSpPr txBox="1"/>
          <p:nvPr/>
        </p:nvSpPr>
        <p:spPr>
          <a:xfrm>
            <a:off x="5390324" y="3440091"/>
            <a:ext cx="3849899" cy="1222280"/>
          </a:xfrm>
          <a:prstGeom prst="rect">
            <a:avLst/>
          </a:prstGeom>
        </p:spPr>
        <p:txBody>
          <a:bodyPr vert="horz" wrap="square" lIns="0" tIns="11642" rIns="0" bIns="0" rtlCol="0">
            <a:spAutoFit/>
          </a:bodyPr>
          <a:lstStyle/>
          <a:p>
            <a:pPr marL="11642">
              <a:spcBef>
                <a:spcPts val="92"/>
              </a:spcBef>
            </a:pPr>
            <a:r>
              <a:rPr sz="1650" spc="-41" dirty="0">
                <a:latin typeface="Arial"/>
                <a:cs typeface="Arial"/>
              </a:rPr>
              <a:t>Total </a:t>
            </a:r>
            <a:r>
              <a:rPr sz="1650" spc="-5" dirty="0">
                <a:latin typeface="Arial"/>
                <a:cs typeface="Arial"/>
              </a:rPr>
              <a:t>instructions due </a:t>
            </a:r>
            <a:r>
              <a:rPr sz="1650" dirty="0">
                <a:latin typeface="Arial"/>
                <a:cs typeface="Arial"/>
              </a:rPr>
              <a:t>to LMEM:</a:t>
            </a:r>
            <a:r>
              <a:rPr sz="1650" spc="23" dirty="0">
                <a:latin typeface="Arial"/>
                <a:cs typeface="Arial"/>
              </a:rPr>
              <a:t>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938,944</a:t>
            </a:r>
            <a:endParaRPr sz="16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33">
              <a:latin typeface="Times New Roman"/>
              <a:cs typeface="Times New Roman"/>
            </a:endParaRPr>
          </a:p>
          <a:p>
            <a:pPr marL="54718">
              <a:spcBef>
                <a:spcPts val="1343"/>
              </a:spcBef>
            </a:pPr>
            <a:r>
              <a:rPr sz="1650" spc="-5" dirty="0">
                <a:latin typeface="Arial"/>
                <a:cs typeface="Arial"/>
              </a:rPr>
              <a:t>Percentage </a:t>
            </a:r>
            <a:r>
              <a:rPr sz="1650" dirty="0">
                <a:latin typeface="Arial"/>
                <a:cs typeface="Arial"/>
              </a:rPr>
              <a:t>of </a:t>
            </a:r>
            <a:r>
              <a:rPr sz="1650" spc="-5" dirty="0">
                <a:latin typeface="Arial"/>
                <a:cs typeface="Arial"/>
              </a:rPr>
              <a:t>instructions due </a:t>
            </a:r>
            <a:r>
              <a:rPr sz="1650" dirty="0">
                <a:latin typeface="Arial"/>
                <a:cs typeface="Arial"/>
              </a:rPr>
              <a:t>to</a:t>
            </a:r>
            <a:r>
              <a:rPr sz="1650" spc="-18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LMEM:</a:t>
            </a:r>
            <a:endParaRPr sz="1650">
              <a:latin typeface="Arial"/>
              <a:cs typeface="Arial"/>
            </a:endParaRPr>
          </a:p>
          <a:p>
            <a:pPr marR="82077" algn="ctr"/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938,944 </a:t>
            </a:r>
            <a:r>
              <a:rPr sz="1650" dirty="0">
                <a:latin typeface="Arial"/>
                <a:cs typeface="Arial"/>
              </a:rPr>
              <a:t>/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20,412,251 </a:t>
            </a:r>
            <a:r>
              <a:rPr sz="1650" dirty="0">
                <a:latin typeface="Arial"/>
                <a:cs typeface="Arial"/>
              </a:rPr>
              <a:t>= </a:t>
            </a:r>
            <a:r>
              <a:rPr sz="1650" b="1" spc="-5" dirty="0">
                <a:solidFill>
                  <a:srgbClr val="008000"/>
                </a:solidFill>
                <a:latin typeface="Arial"/>
                <a:cs typeface="Arial"/>
              </a:rPr>
              <a:t>4.60%</a:t>
            </a:r>
            <a:endParaRPr sz="165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34</a:t>
            </a:fld>
            <a:endParaRPr spc="-5" dirty="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19097841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4844" y="1473930"/>
            <a:ext cx="8705056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Case </a:t>
            </a:r>
            <a:r>
              <a:rPr sz="3117" spc="-9" dirty="0"/>
              <a:t>Study: Analyze the Impact </a:t>
            </a:r>
            <a:r>
              <a:rPr sz="3117" spc="-5" dirty="0"/>
              <a:t>on</a:t>
            </a:r>
            <a:r>
              <a:rPr sz="3117" spc="-83" dirty="0"/>
              <a:t> </a:t>
            </a:r>
            <a:r>
              <a:rPr sz="3117" spc="-9" dirty="0"/>
              <a:t>Instructions</a:t>
            </a:r>
            <a:endParaRPr sz="3117"/>
          </a:p>
        </p:txBody>
      </p:sp>
      <p:sp>
        <p:nvSpPr>
          <p:cNvPr id="3" name="object 3"/>
          <p:cNvSpPr txBox="1"/>
          <p:nvPr/>
        </p:nvSpPr>
        <p:spPr>
          <a:xfrm>
            <a:off x="4207881" y="2977079"/>
            <a:ext cx="717709" cy="1207874"/>
          </a:xfrm>
          <a:prstGeom prst="rect">
            <a:avLst/>
          </a:prstGeom>
        </p:spPr>
        <p:txBody>
          <a:bodyPr vert="horz" wrap="square" lIns="0" tIns="68686" rIns="0" bIns="0" rtlCol="0">
            <a:spAutoFit/>
          </a:bodyPr>
          <a:lstStyle/>
          <a:p>
            <a:pPr algn="ctr">
              <a:spcBef>
                <a:spcPts val="541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564,332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49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91,520</a:t>
            </a:r>
            <a:endParaRPr sz="1558">
              <a:latin typeface="Trebuchet MS"/>
              <a:cs typeface="Trebuchet MS"/>
            </a:endParaRPr>
          </a:p>
          <a:p>
            <a:pPr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269</a:t>
            </a:r>
            <a:r>
              <a:rPr sz="1558" spc="-5" dirty="0">
                <a:solidFill>
                  <a:srgbClr val="006FC0"/>
                </a:solidFill>
                <a:latin typeface="Trebuchet MS"/>
                <a:cs typeface="Trebuchet MS"/>
              </a:rPr>
              <a:t>,</a:t>
            </a: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21</a:t>
            </a:r>
            <a:r>
              <a:rPr sz="1558" dirty="0">
                <a:solidFill>
                  <a:srgbClr val="006FC0"/>
                </a:solidFill>
                <a:latin typeface="Trebuchet MS"/>
                <a:cs typeface="Trebuchet MS"/>
              </a:rPr>
              <a:t>5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13,477</a:t>
            </a:r>
            <a:endParaRPr sz="1558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25102" y="4779790"/>
            <a:ext cx="1100138" cy="904009"/>
          </a:xfrm>
          <a:prstGeom prst="rect">
            <a:avLst/>
          </a:prstGeom>
        </p:spPr>
        <p:txBody>
          <a:bodyPr vert="horz" wrap="square" lIns="0" tIns="68686" rIns="0" bIns="0" rtlCol="0">
            <a:spAutoFit/>
          </a:bodyPr>
          <a:lstStyle/>
          <a:p>
            <a:pPr marL="103032" algn="ctr">
              <a:spcBef>
                <a:spcPts val="541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99,435,608</a:t>
            </a:r>
            <a:endParaRPr sz="1558">
              <a:latin typeface="Trebuchet MS"/>
              <a:cs typeface="Trebuchet MS"/>
            </a:endParaRPr>
          </a:p>
          <a:p>
            <a:pPr marL="103032" algn="ctr">
              <a:spcBef>
                <a:spcPts val="449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33,385,908</a:t>
            </a:r>
            <a:endParaRPr sz="1558">
              <a:latin typeface="Trebuchet MS"/>
              <a:cs typeface="Trebuchet MS"/>
            </a:endParaRPr>
          </a:p>
          <a:p>
            <a:pPr algn="ctr">
              <a:spcBef>
                <a:spcPts val="454"/>
              </a:spcBef>
            </a:pP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132,821,516</a:t>
            </a:r>
            <a:endParaRPr sz="1558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65193" rIns="0" bIns="0" rtlCol="0">
            <a:spAutoFit/>
          </a:bodyPr>
          <a:lstStyle/>
          <a:p>
            <a:pPr marL="881888" indent="-211886">
              <a:spcBef>
                <a:spcPts val="513"/>
              </a:spcBef>
              <a:buFont typeface="Arial"/>
              <a:buChar char="•"/>
              <a:tabLst>
                <a:tab pos="882470" algn="l"/>
                <a:tab pos="883052" algn="l"/>
              </a:tabLst>
            </a:pPr>
            <a:r>
              <a:rPr spc="-5" dirty="0"/>
              <a:t>Using profiler</a:t>
            </a:r>
            <a:r>
              <a:rPr dirty="0"/>
              <a:t> </a:t>
            </a:r>
            <a:r>
              <a:rPr spc="-5" dirty="0"/>
              <a:t>counters:</a:t>
            </a:r>
          </a:p>
          <a:p>
            <a:pPr marL="1351647" lvl="1" indent="-263111">
              <a:spcBef>
                <a:spcPts val="394"/>
              </a:spcBef>
              <a:buFont typeface="Arial"/>
              <a:buChar char="–"/>
              <a:tabLst>
                <a:tab pos="1352229" algn="l"/>
                <a:tab pos="1352811" algn="l"/>
              </a:tabLst>
            </a:pPr>
            <a:r>
              <a:rPr sz="1833" dirty="0">
                <a:latin typeface="Trebuchet MS"/>
                <a:cs typeface="Trebuchet MS"/>
              </a:rPr>
              <a:t>SM</a:t>
            </a:r>
            <a:r>
              <a:rPr sz="1833" spc="-9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counters:</a:t>
            </a:r>
            <a:endParaRPr sz="1833">
              <a:latin typeface="Trebuchet MS"/>
              <a:cs typeface="Trebuchet MS"/>
            </a:endParaRPr>
          </a:p>
          <a:p>
            <a:pPr marL="1717208" lvl="2" indent="-209558">
              <a:spcBef>
                <a:spcPts val="463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l1_local_load_miss: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l1_local_load_hit: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l1_local_store_miss: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5" dirty="0">
                <a:latin typeface="Trebuchet MS"/>
                <a:cs typeface="Trebuchet MS"/>
              </a:rPr>
              <a:t>l1_local_store_hit: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  <a:tab pos="3470507" algn="l"/>
              </a:tabLst>
            </a:pPr>
            <a:r>
              <a:rPr sz="1558" spc="-5" dirty="0">
                <a:latin typeface="Trebuchet MS"/>
                <a:cs typeface="Trebuchet MS"/>
              </a:rPr>
              <a:t>inst_issued:	</a:t>
            </a:r>
            <a:r>
              <a:rPr sz="1558" spc="-9" dirty="0">
                <a:solidFill>
                  <a:srgbClr val="006FC0"/>
                </a:solidFill>
                <a:latin typeface="Trebuchet MS"/>
                <a:cs typeface="Trebuchet MS"/>
              </a:rPr>
              <a:t>20,412,251</a:t>
            </a:r>
            <a:endParaRPr sz="1558">
              <a:latin typeface="Trebuchet MS"/>
              <a:cs typeface="Trebuchet MS"/>
            </a:endParaRPr>
          </a:p>
          <a:p>
            <a:pPr marL="1351647" lvl="1" indent="-263111">
              <a:spcBef>
                <a:spcPts val="375"/>
              </a:spcBef>
              <a:buFont typeface="Arial"/>
              <a:buChar char="–"/>
              <a:tabLst>
                <a:tab pos="1352229" algn="l"/>
                <a:tab pos="1352811" algn="l"/>
              </a:tabLst>
            </a:pPr>
            <a:r>
              <a:rPr sz="1833" spc="-5" dirty="0">
                <a:latin typeface="Trebuchet MS"/>
                <a:cs typeface="Trebuchet MS"/>
              </a:rPr>
              <a:t>L2 query</a:t>
            </a:r>
            <a:r>
              <a:rPr sz="1833" spc="-32" dirty="0">
                <a:latin typeface="Trebuchet MS"/>
                <a:cs typeface="Trebuchet MS"/>
              </a:rPr>
              <a:t> </a:t>
            </a:r>
            <a:r>
              <a:rPr sz="1833" spc="-5" dirty="0">
                <a:latin typeface="Trebuchet MS"/>
                <a:cs typeface="Trebuchet MS"/>
              </a:rPr>
              <a:t>counts:</a:t>
            </a:r>
            <a:endParaRPr sz="1833">
              <a:latin typeface="Trebuchet MS"/>
              <a:cs typeface="Trebuchet MS"/>
            </a:endParaRPr>
          </a:p>
          <a:p>
            <a:pPr marL="1717208" lvl="2" indent="-209558">
              <a:spcBef>
                <a:spcPts val="463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18" dirty="0">
                <a:latin typeface="Trebuchet MS"/>
                <a:cs typeface="Trebuchet MS"/>
              </a:rPr>
              <a:t>Read: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54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18" dirty="0">
                <a:latin typeface="Trebuchet MS"/>
                <a:cs typeface="Trebuchet MS"/>
              </a:rPr>
              <a:t>Write:</a:t>
            </a:r>
            <a:endParaRPr sz="1558">
              <a:latin typeface="Trebuchet MS"/>
              <a:cs typeface="Trebuchet MS"/>
            </a:endParaRPr>
          </a:p>
          <a:p>
            <a:pPr marL="1717208" lvl="2" indent="-209558">
              <a:spcBef>
                <a:spcPts val="449"/>
              </a:spcBef>
              <a:buFont typeface="Arial"/>
              <a:buChar char="•"/>
              <a:tabLst>
                <a:tab pos="1717790" algn="l"/>
                <a:tab pos="1718372" algn="l"/>
              </a:tabLst>
            </a:pPr>
            <a:r>
              <a:rPr sz="1558" spc="-37" dirty="0">
                <a:latin typeface="Trebuchet MS"/>
                <a:cs typeface="Trebuchet MS"/>
              </a:rPr>
              <a:t>Total:</a:t>
            </a:r>
            <a:endParaRPr sz="1558">
              <a:latin typeface="Trebuchet MS"/>
              <a:cs typeface="Trebuchet MS"/>
            </a:endParaRPr>
          </a:p>
          <a:p>
            <a:pPr marL="881888" indent="-211886">
              <a:spcBef>
                <a:spcPts val="325"/>
              </a:spcBef>
              <a:buFont typeface="Arial"/>
              <a:buChar char="•"/>
              <a:tabLst>
                <a:tab pos="882470" algn="l"/>
                <a:tab pos="883052" algn="l"/>
              </a:tabLst>
            </a:pPr>
            <a:r>
              <a:rPr spc="-5" dirty="0"/>
              <a:t>This </a:t>
            </a:r>
            <a:r>
              <a:rPr spc="-9" dirty="0"/>
              <a:t>was </a:t>
            </a:r>
            <a:r>
              <a:rPr spc="-5" dirty="0"/>
              <a:t>on a 16-SM</a:t>
            </a:r>
            <a:r>
              <a:rPr spc="46" dirty="0"/>
              <a:t> </a:t>
            </a:r>
            <a:r>
              <a:rPr spc="-9" dirty="0"/>
              <a:t>GPU</a:t>
            </a:r>
          </a:p>
        </p:txBody>
      </p:sp>
      <p:sp>
        <p:nvSpPr>
          <p:cNvPr id="6" name="object 6"/>
          <p:cNvSpPr/>
          <p:nvPr/>
        </p:nvSpPr>
        <p:spPr>
          <a:xfrm>
            <a:off x="4946778" y="3050795"/>
            <a:ext cx="342264" cy="11315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7" name="object 7"/>
          <p:cNvSpPr/>
          <p:nvPr/>
        </p:nvSpPr>
        <p:spPr>
          <a:xfrm>
            <a:off x="4985544" y="3082925"/>
            <a:ext cx="253206" cy="1030288"/>
          </a:xfrm>
          <a:custGeom>
            <a:avLst/>
            <a:gdLst/>
            <a:ahLst/>
            <a:cxnLst/>
            <a:rect l="l" t="t" r="r" b="b"/>
            <a:pathLst>
              <a:path w="276225" h="1123950">
                <a:moveTo>
                  <a:pt x="0" y="0"/>
                </a:moveTo>
                <a:lnTo>
                  <a:pt x="53790" y="9294"/>
                </a:lnTo>
                <a:lnTo>
                  <a:pt x="97710" y="34639"/>
                </a:lnTo>
                <a:lnTo>
                  <a:pt x="127319" y="72223"/>
                </a:lnTo>
                <a:lnTo>
                  <a:pt x="138175" y="118237"/>
                </a:lnTo>
                <a:lnTo>
                  <a:pt x="138175" y="443738"/>
                </a:lnTo>
                <a:lnTo>
                  <a:pt x="149012" y="489751"/>
                </a:lnTo>
                <a:lnTo>
                  <a:pt x="178577" y="527335"/>
                </a:lnTo>
                <a:lnTo>
                  <a:pt x="222454" y="552680"/>
                </a:lnTo>
                <a:lnTo>
                  <a:pt x="276225" y="561975"/>
                </a:lnTo>
                <a:lnTo>
                  <a:pt x="222454" y="571269"/>
                </a:lnTo>
                <a:lnTo>
                  <a:pt x="178577" y="596614"/>
                </a:lnTo>
                <a:lnTo>
                  <a:pt x="149012" y="634198"/>
                </a:lnTo>
                <a:lnTo>
                  <a:pt x="138175" y="680212"/>
                </a:lnTo>
                <a:lnTo>
                  <a:pt x="138175" y="1005713"/>
                </a:lnTo>
                <a:lnTo>
                  <a:pt x="127319" y="1051726"/>
                </a:lnTo>
                <a:lnTo>
                  <a:pt x="97710" y="1089310"/>
                </a:lnTo>
                <a:lnTo>
                  <a:pt x="53790" y="1114655"/>
                </a:lnTo>
                <a:lnTo>
                  <a:pt x="0" y="1123950"/>
                </a:lnTo>
              </a:path>
            </a:pathLst>
          </a:custGeom>
          <a:ln w="25400">
            <a:solidFill>
              <a:srgbClr val="800000"/>
            </a:solidFill>
          </a:ln>
        </p:spPr>
        <p:txBody>
          <a:bodyPr wrap="square" lIns="0" tIns="0" rIns="0" bIns="0" rtlCol="0"/>
          <a:lstStyle/>
          <a:p>
            <a:endParaRPr sz="1650"/>
          </a:p>
        </p:txBody>
      </p:sp>
      <p:sp>
        <p:nvSpPr>
          <p:cNvPr id="8" name="object 8"/>
          <p:cNvSpPr txBox="1"/>
          <p:nvPr/>
        </p:nvSpPr>
        <p:spPr>
          <a:xfrm>
            <a:off x="5390324" y="3440091"/>
            <a:ext cx="3849899" cy="1222280"/>
          </a:xfrm>
          <a:prstGeom prst="rect">
            <a:avLst/>
          </a:prstGeom>
        </p:spPr>
        <p:txBody>
          <a:bodyPr vert="horz" wrap="square" lIns="0" tIns="11642" rIns="0" bIns="0" rtlCol="0">
            <a:spAutoFit/>
          </a:bodyPr>
          <a:lstStyle/>
          <a:p>
            <a:pPr marL="11642">
              <a:spcBef>
                <a:spcPts val="92"/>
              </a:spcBef>
            </a:pPr>
            <a:r>
              <a:rPr sz="1650" spc="-41" dirty="0">
                <a:latin typeface="Arial"/>
                <a:cs typeface="Arial"/>
              </a:rPr>
              <a:t>Total </a:t>
            </a:r>
            <a:r>
              <a:rPr sz="1650" spc="-5" dirty="0">
                <a:latin typeface="Arial"/>
                <a:cs typeface="Arial"/>
              </a:rPr>
              <a:t>instructions due </a:t>
            </a:r>
            <a:r>
              <a:rPr sz="1650" dirty="0">
                <a:latin typeface="Arial"/>
                <a:cs typeface="Arial"/>
              </a:rPr>
              <a:t>to LMEM:</a:t>
            </a:r>
            <a:r>
              <a:rPr sz="1650" spc="23" dirty="0">
                <a:latin typeface="Arial"/>
                <a:cs typeface="Arial"/>
              </a:rPr>
              <a:t>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938,944</a:t>
            </a:r>
            <a:endParaRPr sz="16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33">
              <a:latin typeface="Times New Roman"/>
              <a:cs typeface="Times New Roman"/>
            </a:endParaRPr>
          </a:p>
          <a:p>
            <a:pPr marL="54718">
              <a:spcBef>
                <a:spcPts val="1343"/>
              </a:spcBef>
            </a:pPr>
            <a:r>
              <a:rPr sz="1650" spc="-5" dirty="0">
                <a:latin typeface="Arial"/>
                <a:cs typeface="Arial"/>
              </a:rPr>
              <a:t>Percentage </a:t>
            </a:r>
            <a:r>
              <a:rPr sz="1650" dirty="0">
                <a:latin typeface="Arial"/>
                <a:cs typeface="Arial"/>
              </a:rPr>
              <a:t>of </a:t>
            </a:r>
            <a:r>
              <a:rPr sz="1650" spc="-5" dirty="0">
                <a:latin typeface="Arial"/>
                <a:cs typeface="Arial"/>
              </a:rPr>
              <a:t>instructions due </a:t>
            </a:r>
            <a:r>
              <a:rPr sz="1650" dirty="0">
                <a:latin typeface="Arial"/>
                <a:cs typeface="Arial"/>
              </a:rPr>
              <a:t>to</a:t>
            </a:r>
            <a:r>
              <a:rPr sz="1650" spc="-18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LMEM:</a:t>
            </a:r>
            <a:endParaRPr sz="1650">
              <a:latin typeface="Arial"/>
              <a:cs typeface="Arial"/>
            </a:endParaRPr>
          </a:p>
          <a:p>
            <a:pPr marR="82077" algn="ctr"/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938,944 </a:t>
            </a:r>
            <a:r>
              <a:rPr sz="1650" dirty="0">
                <a:latin typeface="Arial"/>
                <a:cs typeface="Arial"/>
              </a:rPr>
              <a:t>/ </a:t>
            </a:r>
            <a:r>
              <a:rPr sz="1650" spc="-5" dirty="0">
                <a:solidFill>
                  <a:srgbClr val="006FC0"/>
                </a:solidFill>
                <a:latin typeface="Arial"/>
                <a:cs typeface="Arial"/>
              </a:rPr>
              <a:t>20,412,251 </a:t>
            </a:r>
            <a:r>
              <a:rPr sz="1650" dirty="0">
                <a:latin typeface="Arial"/>
                <a:cs typeface="Arial"/>
              </a:rPr>
              <a:t>= </a:t>
            </a:r>
            <a:r>
              <a:rPr sz="1650" b="1" spc="-5" dirty="0">
                <a:solidFill>
                  <a:srgbClr val="008000"/>
                </a:solidFill>
                <a:latin typeface="Arial"/>
                <a:cs typeface="Arial"/>
              </a:rPr>
              <a:t>4.60%</a:t>
            </a:r>
            <a:endParaRPr sz="165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35</a:t>
            </a:fld>
            <a:endParaRPr spc="-5" dirty="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41669349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36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8589" y="1473930"/>
            <a:ext cx="4852829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Case </a:t>
            </a:r>
            <a:r>
              <a:rPr sz="3117" spc="-9" dirty="0"/>
              <a:t>Study:</a:t>
            </a:r>
            <a:r>
              <a:rPr sz="3117" spc="-14" dirty="0"/>
              <a:t> </a:t>
            </a:r>
            <a:r>
              <a:rPr sz="3117" spc="-9" dirty="0"/>
              <a:t>Optimizations</a:t>
            </a:r>
            <a:endParaRPr sz="3117"/>
          </a:p>
        </p:txBody>
      </p:sp>
      <p:sp>
        <p:nvSpPr>
          <p:cNvPr id="3" name="object 3"/>
          <p:cNvSpPr txBox="1"/>
          <p:nvPr/>
        </p:nvSpPr>
        <p:spPr>
          <a:xfrm>
            <a:off x="1128589" y="2282993"/>
            <a:ext cx="7417488" cy="3987065"/>
          </a:xfrm>
          <a:prstGeom prst="rect">
            <a:avLst/>
          </a:prstGeom>
        </p:spPr>
        <p:txBody>
          <a:bodyPr vert="horz" wrap="square" lIns="0" tIns="73925" rIns="0" bIns="0" rtlCol="0">
            <a:spAutoFit/>
          </a:bodyPr>
          <a:lstStyle/>
          <a:p>
            <a:pPr marL="223528" indent="-211886">
              <a:spcBef>
                <a:spcPts val="582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1833" b="1" spc="-64" dirty="0">
                <a:solidFill>
                  <a:srgbClr val="004730"/>
                </a:solidFill>
                <a:latin typeface="Trebuchet MS"/>
                <a:cs typeface="Trebuchet MS"/>
              </a:rPr>
              <a:t>Try </a:t>
            </a: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increasing register</a:t>
            </a:r>
            <a:r>
              <a:rPr sz="1833" b="1" spc="-28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count</a:t>
            </a:r>
            <a:endParaRPr sz="1833">
              <a:latin typeface="Trebuchet MS"/>
              <a:cs typeface="Trebuchet MS"/>
            </a:endParaRPr>
          </a:p>
          <a:p>
            <a:pPr marL="693286" lvl="1" indent="-263111">
              <a:spcBef>
                <a:spcPts val="435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18" dirty="0">
                <a:latin typeface="Trebuchet MS"/>
                <a:cs typeface="Trebuchet MS"/>
              </a:rPr>
              <a:t>Remove </a:t>
            </a:r>
            <a:r>
              <a:rPr sz="1650" spc="-5" dirty="0">
                <a:latin typeface="Trebuchet MS"/>
                <a:cs typeface="Trebuchet MS"/>
              </a:rPr>
              <a:t>the </a:t>
            </a:r>
            <a:r>
              <a:rPr sz="1650" spc="-5" dirty="0">
                <a:solidFill>
                  <a:srgbClr val="EE5518"/>
                </a:solidFill>
                <a:latin typeface="Trebuchet MS"/>
                <a:cs typeface="Trebuchet MS"/>
              </a:rPr>
              <a:t>–maxrregcount=32 </a:t>
            </a:r>
            <a:r>
              <a:rPr sz="1650" spc="-5" dirty="0">
                <a:latin typeface="Trebuchet MS"/>
                <a:cs typeface="Trebuchet MS"/>
              </a:rPr>
              <a:t>compiler</a:t>
            </a:r>
            <a:r>
              <a:rPr sz="1650" spc="69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option</a:t>
            </a:r>
            <a:endParaRPr sz="1650">
              <a:latin typeface="Trebuchet MS"/>
              <a:cs typeface="Trebuchet MS"/>
            </a:endParaRPr>
          </a:p>
          <a:p>
            <a:pPr marL="1058848" lvl="2" indent="-209558">
              <a:spcBef>
                <a:spcPts val="495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375" dirty="0">
                <a:solidFill>
                  <a:srgbClr val="006FC0"/>
                </a:solidFill>
                <a:latin typeface="Trebuchet MS"/>
                <a:cs typeface="Trebuchet MS"/>
              </a:rPr>
              <a:t>46 </a:t>
            </a:r>
            <a:r>
              <a:rPr sz="1375" spc="-5" dirty="0">
                <a:solidFill>
                  <a:srgbClr val="006FC0"/>
                </a:solidFill>
                <a:latin typeface="Trebuchet MS"/>
                <a:cs typeface="Trebuchet MS"/>
              </a:rPr>
              <a:t>registers per </a:t>
            </a:r>
            <a:r>
              <a:rPr sz="1375" dirty="0">
                <a:solidFill>
                  <a:srgbClr val="006FC0"/>
                </a:solidFill>
                <a:latin typeface="Trebuchet MS"/>
                <a:cs typeface="Trebuchet MS"/>
              </a:rPr>
              <a:t>thread</a:t>
            </a:r>
            <a:r>
              <a:rPr sz="1375" dirty="0">
                <a:latin typeface="Trebuchet MS"/>
                <a:cs typeface="Trebuchet MS"/>
              </a:rPr>
              <a:t>, </a:t>
            </a:r>
            <a:r>
              <a:rPr sz="1375" spc="-5" dirty="0">
                <a:latin typeface="Trebuchet MS"/>
                <a:cs typeface="Trebuchet MS"/>
              </a:rPr>
              <a:t>no</a:t>
            </a:r>
            <a:r>
              <a:rPr sz="1375" spc="-41" dirty="0">
                <a:latin typeface="Trebuchet MS"/>
                <a:cs typeface="Trebuchet MS"/>
              </a:rPr>
              <a:t> </a:t>
            </a:r>
            <a:r>
              <a:rPr sz="1375" spc="-5" dirty="0">
                <a:latin typeface="Trebuchet MS"/>
                <a:cs typeface="Trebuchet MS"/>
              </a:rPr>
              <a:t>spilling</a:t>
            </a:r>
            <a:endParaRPr sz="1375">
              <a:latin typeface="Trebuchet MS"/>
              <a:cs typeface="Trebuchet MS"/>
            </a:endParaRPr>
          </a:p>
          <a:p>
            <a:pPr marL="693286" lvl="1" indent="-263111">
              <a:spcBef>
                <a:spcPts val="431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14" dirty="0">
                <a:latin typeface="Trebuchet MS"/>
                <a:cs typeface="Trebuchet MS"/>
              </a:rPr>
              <a:t>Performance </a:t>
            </a:r>
            <a:r>
              <a:rPr sz="1650" spc="-5" dirty="0">
                <a:latin typeface="Trebuchet MS"/>
                <a:cs typeface="Trebuchet MS"/>
              </a:rPr>
              <a:t>improved by</a:t>
            </a:r>
            <a:r>
              <a:rPr sz="1650" spc="23" dirty="0">
                <a:latin typeface="Trebuchet MS"/>
                <a:cs typeface="Trebuchet MS"/>
              </a:rPr>
              <a:t> </a:t>
            </a:r>
            <a:r>
              <a:rPr sz="1650" b="1" dirty="0">
                <a:solidFill>
                  <a:srgbClr val="008000"/>
                </a:solidFill>
                <a:latin typeface="Trebuchet MS"/>
                <a:cs typeface="Trebuchet MS"/>
              </a:rPr>
              <a:t>1.22x</a:t>
            </a:r>
            <a:endParaRPr sz="1650">
              <a:latin typeface="Trebuchet MS"/>
              <a:cs typeface="Trebuchet MS"/>
            </a:endParaRPr>
          </a:p>
          <a:p>
            <a:pPr marL="223528" indent="-211886">
              <a:spcBef>
                <a:spcPts val="380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Increase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L1 </a:t>
            </a: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cache</a:t>
            </a:r>
            <a:r>
              <a:rPr sz="1833" b="1" spc="-37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size</a:t>
            </a:r>
            <a:endParaRPr sz="1833">
              <a:latin typeface="Trebuchet MS"/>
              <a:cs typeface="Trebuchet MS"/>
            </a:endParaRPr>
          </a:p>
          <a:p>
            <a:pPr marL="693286" lvl="1" indent="-263111">
              <a:spcBef>
                <a:spcPts val="435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14" dirty="0">
                <a:latin typeface="Trebuchet MS"/>
                <a:cs typeface="Trebuchet MS"/>
              </a:rPr>
              <a:t>Keeping </a:t>
            </a:r>
            <a:r>
              <a:rPr sz="1650" spc="-5" dirty="0">
                <a:latin typeface="Trebuchet MS"/>
                <a:cs typeface="Trebuchet MS"/>
              </a:rPr>
              <a:t>the 32 register maximum and spilling 44</a:t>
            </a:r>
            <a:r>
              <a:rPr sz="1650" spc="5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bytes</a:t>
            </a:r>
            <a:endParaRPr sz="1650">
              <a:latin typeface="Trebuchet MS"/>
              <a:cs typeface="Trebuchet MS"/>
            </a:endParaRPr>
          </a:p>
          <a:p>
            <a:pPr marL="693286" lvl="1" indent="-263111">
              <a:spcBef>
                <a:spcPts val="431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5" dirty="0">
                <a:latin typeface="Trebuchet MS"/>
                <a:cs typeface="Trebuchet MS"/>
              </a:rPr>
              <a:t>Add </a:t>
            </a:r>
            <a:r>
              <a:rPr sz="1650" spc="-5" dirty="0">
                <a:solidFill>
                  <a:srgbClr val="EE5518"/>
                </a:solidFill>
                <a:latin typeface="Trebuchet MS"/>
                <a:cs typeface="Trebuchet MS"/>
              </a:rPr>
              <a:t>cudaDeviceSetCacheConfig( </a:t>
            </a:r>
            <a:r>
              <a:rPr sz="1650" spc="-9" dirty="0">
                <a:solidFill>
                  <a:srgbClr val="EE5518"/>
                </a:solidFill>
                <a:latin typeface="Trebuchet MS"/>
                <a:cs typeface="Trebuchet MS"/>
              </a:rPr>
              <a:t>cudaFuncCachePreferL1 </a:t>
            </a:r>
            <a:r>
              <a:rPr sz="1650" spc="-5" dirty="0">
                <a:solidFill>
                  <a:srgbClr val="EE5518"/>
                </a:solidFill>
                <a:latin typeface="Trebuchet MS"/>
                <a:cs typeface="Trebuchet MS"/>
              </a:rPr>
              <a:t>);</a:t>
            </a:r>
            <a:r>
              <a:rPr sz="1650" spc="37" dirty="0">
                <a:solidFill>
                  <a:srgbClr val="EE5518"/>
                </a:solidFill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call</a:t>
            </a:r>
            <a:endParaRPr sz="1650">
              <a:latin typeface="Trebuchet MS"/>
              <a:cs typeface="Trebuchet MS"/>
            </a:endParaRPr>
          </a:p>
          <a:p>
            <a:pPr marL="693286" lvl="1" indent="-263111">
              <a:spcBef>
                <a:spcPts val="426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5" dirty="0">
                <a:latin typeface="Trebuchet MS"/>
                <a:cs typeface="Trebuchet MS"/>
              </a:rPr>
              <a:t>L1 LMEM load hit rate improved to</a:t>
            </a:r>
            <a:r>
              <a:rPr sz="1650" spc="23" dirty="0">
                <a:latin typeface="Trebuchet MS"/>
                <a:cs typeface="Trebuchet MS"/>
              </a:rPr>
              <a:t> </a:t>
            </a:r>
            <a:r>
              <a:rPr sz="1650" spc="-5" dirty="0">
                <a:solidFill>
                  <a:srgbClr val="006FC0"/>
                </a:solidFill>
                <a:latin typeface="Trebuchet MS"/>
                <a:cs typeface="Trebuchet MS"/>
              </a:rPr>
              <a:t>98.32%</a:t>
            </a:r>
            <a:endParaRPr sz="1650">
              <a:latin typeface="Trebuchet MS"/>
              <a:cs typeface="Trebuchet MS"/>
            </a:endParaRPr>
          </a:p>
          <a:p>
            <a:pPr marL="693286" lvl="1" indent="-263111">
              <a:spcBef>
                <a:spcPts val="431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dirty="0">
                <a:latin typeface="Trebuchet MS"/>
                <a:cs typeface="Trebuchet MS"/>
              </a:rPr>
              <a:t>Estimated </a:t>
            </a:r>
            <a:r>
              <a:rPr sz="1650" spc="-5" dirty="0">
                <a:solidFill>
                  <a:srgbClr val="006FC0"/>
                </a:solidFill>
                <a:latin typeface="Trebuchet MS"/>
                <a:cs typeface="Trebuchet MS"/>
              </a:rPr>
              <a:t>1.63% </a:t>
            </a:r>
            <a:r>
              <a:rPr sz="1650" spc="-5" dirty="0">
                <a:latin typeface="Trebuchet MS"/>
                <a:cs typeface="Trebuchet MS"/>
              </a:rPr>
              <a:t>of all </a:t>
            </a:r>
            <a:r>
              <a:rPr sz="1650" dirty="0">
                <a:latin typeface="Trebuchet MS"/>
                <a:cs typeface="Trebuchet MS"/>
              </a:rPr>
              <a:t>requests </a:t>
            </a:r>
            <a:r>
              <a:rPr sz="1650" spc="-5" dirty="0">
                <a:latin typeface="Trebuchet MS"/>
                <a:cs typeface="Trebuchet MS"/>
              </a:rPr>
              <a:t>to L2 were due to</a:t>
            </a:r>
            <a:r>
              <a:rPr sz="1650" spc="-37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LMEM</a:t>
            </a:r>
            <a:endParaRPr sz="1650">
              <a:latin typeface="Trebuchet MS"/>
              <a:cs typeface="Trebuchet MS"/>
            </a:endParaRPr>
          </a:p>
          <a:p>
            <a:pPr marL="1058848" lvl="2" indent="-209558">
              <a:spcBef>
                <a:spcPts val="495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375" spc="-5" dirty="0">
                <a:latin typeface="Trebuchet MS"/>
                <a:cs typeface="Trebuchet MS"/>
              </a:rPr>
              <a:t>way </a:t>
            </a:r>
            <a:r>
              <a:rPr sz="1375" dirty="0">
                <a:latin typeface="Trebuchet MS"/>
                <a:cs typeface="Trebuchet MS"/>
              </a:rPr>
              <a:t>too small to </a:t>
            </a:r>
            <a:r>
              <a:rPr sz="1375" spc="-5" dirty="0">
                <a:latin typeface="Trebuchet MS"/>
                <a:cs typeface="Trebuchet MS"/>
              </a:rPr>
              <a:t>worry</a:t>
            </a:r>
            <a:r>
              <a:rPr sz="1375" spc="-64" dirty="0">
                <a:latin typeface="Trebuchet MS"/>
                <a:cs typeface="Trebuchet MS"/>
              </a:rPr>
              <a:t> </a:t>
            </a:r>
            <a:r>
              <a:rPr sz="1375" dirty="0">
                <a:latin typeface="Trebuchet MS"/>
                <a:cs typeface="Trebuchet MS"/>
              </a:rPr>
              <a:t>about</a:t>
            </a:r>
            <a:endParaRPr sz="1375">
              <a:latin typeface="Trebuchet MS"/>
              <a:cs typeface="Trebuchet MS"/>
            </a:endParaRPr>
          </a:p>
          <a:p>
            <a:pPr marL="1058848" lvl="2" indent="-209558">
              <a:spcBef>
                <a:spcPts val="495"/>
              </a:spcBef>
              <a:buFont typeface="Arial"/>
              <a:buChar char="•"/>
              <a:tabLst>
                <a:tab pos="1058848" algn="l"/>
                <a:tab pos="1059430" algn="l"/>
              </a:tabLst>
            </a:pPr>
            <a:r>
              <a:rPr sz="1375" spc="-5" dirty="0">
                <a:latin typeface="Trebuchet MS"/>
                <a:cs typeface="Trebuchet MS"/>
              </a:rPr>
              <a:t>1.63 was computed </a:t>
            </a:r>
            <a:r>
              <a:rPr sz="1375" dirty="0">
                <a:latin typeface="Trebuchet MS"/>
                <a:cs typeface="Trebuchet MS"/>
              </a:rPr>
              <a:t>as </a:t>
            </a:r>
            <a:r>
              <a:rPr sz="1375" spc="-5" dirty="0">
                <a:latin typeface="Trebuchet MS"/>
                <a:cs typeface="Trebuchet MS"/>
              </a:rPr>
              <a:t>on </a:t>
            </a:r>
            <a:r>
              <a:rPr sz="1375" dirty="0">
                <a:latin typeface="Trebuchet MS"/>
                <a:cs typeface="Trebuchet MS"/>
              </a:rPr>
              <a:t>slide 12 </a:t>
            </a:r>
            <a:r>
              <a:rPr sz="1375" spc="-5" dirty="0">
                <a:latin typeface="Trebuchet MS"/>
                <a:cs typeface="Trebuchet MS"/>
              </a:rPr>
              <a:t>(not </a:t>
            </a:r>
            <a:r>
              <a:rPr sz="1375" dirty="0">
                <a:latin typeface="Trebuchet MS"/>
                <a:cs typeface="Trebuchet MS"/>
              </a:rPr>
              <a:t>by </a:t>
            </a:r>
            <a:r>
              <a:rPr sz="1375" spc="-5" dirty="0">
                <a:latin typeface="Trebuchet MS"/>
                <a:cs typeface="Trebuchet MS"/>
              </a:rPr>
              <a:t>100% </a:t>
            </a:r>
            <a:r>
              <a:rPr sz="1375" dirty="0">
                <a:latin typeface="Trebuchet MS"/>
                <a:cs typeface="Trebuchet MS"/>
              </a:rPr>
              <a:t>-</a:t>
            </a:r>
            <a:r>
              <a:rPr sz="1375" spc="-37" dirty="0">
                <a:latin typeface="Trebuchet MS"/>
                <a:cs typeface="Trebuchet MS"/>
              </a:rPr>
              <a:t> </a:t>
            </a:r>
            <a:r>
              <a:rPr sz="1375" spc="-5" dirty="0">
                <a:latin typeface="Trebuchet MS"/>
                <a:cs typeface="Trebuchet MS"/>
              </a:rPr>
              <a:t>98.32%)</a:t>
            </a:r>
            <a:endParaRPr sz="1375">
              <a:latin typeface="Trebuchet MS"/>
              <a:cs typeface="Trebuchet MS"/>
            </a:endParaRPr>
          </a:p>
          <a:p>
            <a:pPr marL="693286" lvl="1" indent="-263111">
              <a:spcBef>
                <a:spcPts val="431"/>
              </a:spcBef>
              <a:buFont typeface="Arial"/>
              <a:buChar char="–"/>
              <a:tabLst>
                <a:tab pos="693286" algn="l"/>
                <a:tab pos="693869" algn="l"/>
              </a:tabLst>
            </a:pPr>
            <a:r>
              <a:rPr sz="1650" spc="-5" dirty="0">
                <a:latin typeface="Trebuchet MS"/>
                <a:cs typeface="Trebuchet MS"/>
              </a:rPr>
              <a:t>performance improved by</a:t>
            </a:r>
            <a:r>
              <a:rPr sz="1650" spc="9" dirty="0">
                <a:latin typeface="Trebuchet MS"/>
                <a:cs typeface="Trebuchet MS"/>
              </a:rPr>
              <a:t> </a:t>
            </a:r>
            <a:r>
              <a:rPr sz="1650" b="1" dirty="0">
                <a:solidFill>
                  <a:srgbClr val="008000"/>
                </a:solidFill>
                <a:latin typeface="Trebuchet MS"/>
                <a:cs typeface="Trebuchet MS"/>
              </a:rPr>
              <a:t>1.45x</a:t>
            </a:r>
            <a:endParaRPr sz="1650">
              <a:latin typeface="Trebuchet MS"/>
              <a:cs typeface="Trebuchet MS"/>
            </a:endParaRPr>
          </a:p>
          <a:p>
            <a:pPr marL="223528" indent="-211886">
              <a:spcBef>
                <a:spcPts val="380"/>
              </a:spcBef>
              <a:buFont typeface="Arial"/>
              <a:buChar char="•"/>
              <a:tabLst>
                <a:tab pos="223528" algn="l"/>
                <a:tab pos="224110" algn="l"/>
              </a:tabLst>
            </a:pP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Application </a:t>
            </a:r>
            <a:r>
              <a:rPr sz="1833" b="1" dirty="0">
                <a:solidFill>
                  <a:srgbClr val="004730"/>
                </a:solidFill>
                <a:latin typeface="Trebuchet MS"/>
                <a:cs typeface="Trebuchet MS"/>
              </a:rPr>
              <a:t>was already using non-caching loads for other</a:t>
            </a:r>
            <a:r>
              <a:rPr sz="1833" b="1" spc="-17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33" b="1" spc="-5" dirty="0">
                <a:solidFill>
                  <a:srgbClr val="004730"/>
                </a:solidFill>
                <a:latin typeface="Trebuchet MS"/>
                <a:cs typeface="Trebuchet MS"/>
              </a:rPr>
              <a:t>reasons</a:t>
            </a:r>
            <a:endParaRPr sz="1833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3245877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284">
              <a:lnSpc>
                <a:spcPts val="1306"/>
              </a:lnSpc>
            </a:pPr>
            <a:fld id="{81D60167-4931-47E6-BA6A-407CBD079E47}" type="slidenum">
              <a:rPr spc="-5" dirty="0"/>
              <a:pPr marL="23284">
                <a:lnSpc>
                  <a:spcPts val="1306"/>
                </a:lnSpc>
              </a:pPr>
              <a:t>37</a:t>
            </a:fld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42"/>
            <a:r>
              <a:rPr spc="-5" dirty="0"/>
              <a:t>© NVIDIA</a:t>
            </a:r>
            <a:r>
              <a:rPr spc="-50" dirty="0"/>
              <a:t> </a:t>
            </a:r>
            <a:r>
              <a:rPr spc="-5"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457200"/>
            <a:ext cx="4954693" cy="490851"/>
          </a:xfrm>
          <a:prstGeom prst="rect">
            <a:avLst/>
          </a:prstGeom>
        </p:spPr>
        <p:txBody>
          <a:bodyPr vert="horz" wrap="square" lIns="0" tIns="11060" rIns="0" bIns="0" rtlCol="0">
            <a:spAutoFit/>
          </a:bodyPr>
          <a:lstStyle/>
          <a:p>
            <a:pPr marL="11642">
              <a:spcBef>
                <a:spcPts val="87"/>
              </a:spcBef>
            </a:pPr>
            <a:r>
              <a:rPr sz="3117" spc="-5" dirty="0"/>
              <a:t>Register </a:t>
            </a:r>
            <a:r>
              <a:rPr sz="3117" spc="-9" dirty="0"/>
              <a:t>Spilling: Summary</a:t>
            </a:r>
            <a:endParaRPr sz="3117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85800" y="1295400"/>
            <a:ext cx="7887216" cy="4904805"/>
          </a:xfrm>
          <a:prstGeom prst="rect">
            <a:avLst/>
          </a:prstGeom>
        </p:spPr>
        <p:txBody>
          <a:bodyPr vert="horz" wrap="square" lIns="0" tIns="73343" rIns="0" bIns="0" rtlCol="0">
            <a:spAutoFit/>
          </a:bodyPr>
          <a:lstStyle/>
          <a:p>
            <a:pPr marL="864425" indent="-211886">
              <a:spcBef>
                <a:spcPts val="578"/>
              </a:spcBef>
              <a:buFont typeface="Arial"/>
              <a:buChar char="•"/>
              <a:tabLst>
                <a:tab pos="865007" algn="l"/>
                <a:tab pos="865588" algn="l"/>
              </a:tabLst>
            </a:pPr>
            <a:r>
              <a:rPr dirty="0"/>
              <a:t>Doesn’t always </a:t>
            </a:r>
            <a:r>
              <a:rPr spc="-5" dirty="0"/>
              <a:t>decrease performance, </a:t>
            </a:r>
            <a:r>
              <a:rPr dirty="0"/>
              <a:t>but when </a:t>
            </a:r>
            <a:r>
              <a:rPr spc="-5" dirty="0"/>
              <a:t>it </a:t>
            </a:r>
            <a:r>
              <a:rPr dirty="0"/>
              <a:t>does </a:t>
            </a:r>
            <a:r>
              <a:rPr spc="-37" dirty="0"/>
              <a:t>it’s </a:t>
            </a:r>
            <a:r>
              <a:rPr dirty="0"/>
              <a:t>because</a:t>
            </a:r>
            <a:r>
              <a:rPr spc="-73" dirty="0"/>
              <a:t> </a:t>
            </a:r>
            <a:r>
              <a:rPr dirty="0"/>
              <a:t>of:</a:t>
            </a:r>
          </a:p>
          <a:p>
            <a:pPr marL="1334184" lvl="1" indent="-263111">
              <a:spcBef>
                <a:spcPts val="440"/>
              </a:spcBef>
              <a:buFont typeface="Arial"/>
              <a:buChar char="–"/>
              <a:tabLst>
                <a:tab pos="1334766" algn="l"/>
                <a:tab pos="1335348" algn="l"/>
              </a:tabLst>
            </a:pPr>
            <a:r>
              <a:rPr sz="1650" spc="-5" dirty="0">
                <a:latin typeface="Trebuchet MS"/>
                <a:cs typeface="Trebuchet MS"/>
              </a:rPr>
              <a:t>Increased pressure on the memory</a:t>
            </a:r>
            <a:r>
              <a:rPr sz="1650" spc="9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bus</a:t>
            </a:r>
            <a:endParaRPr sz="1650" dirty="0">
              <a:latin typeface="Trebuchet MS"/>
              <a:cs typeface="Trebuchet MS"/>
            </a:endParaRPr>
          </a:p>
          <a:p>
            <a:pPr marL="1334184" lvl="1" indent="-263111">
              <a:spcBef>
                <a:spcPts val="426"/>
              </a:spcBef>
              <a:buFont typeface="Arial"/>
              <a:buChar char="–"/>
              <a:tabLst>
                <a:tab pos="1334766" algn="l"/>
                <a:tab pos="1335348" algn="l"/>
              </a:tabLst>
            </a:pPr>
            <a:r>
              <a:rPr sz="1650" spc="-5" dirty="0">
                <a:latin typeface="Trebuchet MS"/>
                <a:cs typeface="Trebuchet MS"/>
              </a:rPr>
              <a:t>Increased instruction</a:t>
            </a:r>
            <a:r>
              <a:rPr sz="1650" dirty="0">
                <a:latin typeface="Trebuchet MS"/>
                <a:cs typeface="Trebuchet MS"/>
              </a:rPr>
              <a:t> </a:t>
            </a:r>
            <a:r>
              <a:rPr sz="1650" spc="-9" dirty="0">
                <a:latin typeface="Trebuchet MS"/>
                <a:cs typeface="Trebuchet MS"/>
              </a:rPr>
              <a:t>count</a:t>
            </a:r>
            <a:endParaRPr sz="1650" dirty="0">
              <a:latin typeface="Trebuchet MS"/>
              <a:cs typeface="Trebuchet MS"/>
            </a:endParaRPr>
          </a:p>
          <a:p>
            <a:pPr marL="640897" lvl="1">
              <a:spcBef>
                <a:spcPts val="28"/>
              </a:spcBef>
              <a:buFont typeface="Arial"/>
              <a:buChar char="–"/>
            </a:pPr>
            <a:endParaRPr sz="1558" dirty="0">
              <a:latin typeface="Times New Roman"/>
              <a:cs typeface="Times New Roman"/>
            </a:endParaRPr>
          </a:p>
          <a:p>
            <a:pPr marL="864425" indent="-211886">
              <a:buFont typeface="Arial"/>
              <a:buChar char="•"/>
              <a:tabLst>
                <a:tab pos="865007" algn="l"/>
                <a:tab pos="865588" algn="l"/>
              </a:tabLst>
            </a:pPr>
            <a:r>
              <a:rPr dirty="0"/>
              <a:t>Use </a:t>
            </a:r>
            <a:r>
              <a:rPr spc="-5" dirty="0"/>
              <a:t>the profiler to</a:t>
            </a:r>
            <a:r>
              <a:rPr spc="-60" dirty="0"/>
              <a:t> </a:t>
            </a:r>
            <a:r>
              <a:rPr dirty="0"/>
              <a:t>determine:</a:t>
            </a:r>
          </a:p>
          <a:p>
            <a:pPr marL="1334184" lvl="1" indent="-263111">
              <a:spcBef>
                <a:spcPts val="440"/>
              </a:spcBef>
              <a:buFont typeface="Arial"/>
              <a:buChar char="–"/>
              <a:tabLst>
                <a:tab pos="1334766" algn="l"/>
                <a:tab pos="1335348" algn="l"/>
              </a:tabLst>
            </a:pPr>
            <a:r>
              <a:rPr sz="1650" spc="-5" dirty="0">
                <a:latin typeface="Trebuchet MS"/>
                <a:cs typeface="Trebuchet MS"/>
              </a:rPr>
              <a:t>Bandwidth-limited codes: LMEM L1 miss impact on memory bus (to L2)</a:t>
            </a:r>
            <a:r>
              <a:rPr sz="1650" spc="-46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for</a:t>
            </a:r>
            <a:endParaRPr sz="1650" dirty="0">
              <a:latin typeface="Trebuchet MS"/>
              <a:cs typeface="Trebuchet MS"/>
            </a:endParaRPr>
          </a:p>
          <a:p>
            <a:pPr marL="1334184" lvl="1" indent="-263111">
              <a:spcBef>
                <a:spcPts val="426"/>
              </a:spcBef>
              <a:buFont typeface="Arial"/>
              <a:buChar char="–"/>
              <a:tabLst>
                <a:tab pos="1334766" algn="l"/>
                <a:tab pos="1335348" algn="l"/>
              </a:tabLst>
            </a:pPr>
            <a:r>
              <a:rPr sz="1650" spc="-5" dirty="0">
                <a:latin typeface="Trebuchet MS"/>
                <a:cs typeface="Trebuchet MS"/>
              </a:rPr>
              <a:t>Arithmetic-limited codes: LMEM instruction </a:t>
            </a:r>
            <a:r>
              <a:rPr sz="1650" spc="-9" dirty="0">
                <a:latin typeface="Trebuchet MS"/>
                <a:cs typeface="Trebuchet MS"/>
              </a:rPr>
              <a:t>count </a:t>
            </a:r>
            <a:r>
              <a:rPr sz="1650" spc="-5" dirty="0">
                <a:latin typeface="Trebuchet MS"/>
                <a:cs typeface="Trebuchet MS"/>
              </a:rPr>
              <a:t>as percentage of all</a:t>
            </a:r>
            <a:r>
              <a:rPr sz="1650" spc="46" dirty="0">
                <a:latin typeface="Trebuchet MS"/>
                <a:cs typeface="Trebuchet MS"/>
              </a:rPr>
              <a:t> </a:t>
            </a:r>
            <a:r>
              <a:rPr sz="1650" spc="-9" dirty="0">
                <a:latin typeface="Trebuchet MS"/>
                <a:cs typeface="Trebuchet MS"/>
              </a:rPr>
              <a:t>instructions</a:t>
            </a:r>
            <a:endParaRPr sz="1650" dirty="0">
              <a:latin typeface="Trebuchet MS"/>
              <a:cs typeface="Trebuchet MS"/>
            </a:endParaRPr>
          </a:p>
          <a:p>
            <a:pPr marL="640897" lvl="1">
              <a:spcBef>
                <a:spcPts val="9"/>
              </a:spcBef>
              <a:buFont typeface="Arial"/>
              <a:buChar char="–"/>
            </a:pPr>
            <a:endParaRPr sz="1650" dirty="0">
              <a:latin typeface="Times New Roman"/>
              <a:cs typeface="Times New Roman"/>
            </a:endParaRPr>
          </a:p>
          <a:p>
            <a:pPr marL="864425" indent="-211886">
              <a:spcBef>
                <a:spcPts val="5"/>
              </a:spcBef>
              <a:buFont typeface="Arial"/>
              <a:buChar char="•"/>
              <a:tabLst>
                <a:tab pos="865007" algn="l"/>
                <a:tab pos="865588" algn="l"/>
              </a:tabLst>
            </a:pPr>
            <a:r>
              <a:rPr spc="-5" dirty="0"/>
              <a:t>Optimize</a:t>
            </a:r>
            <a:r>
              <a:rPr spc="-73" dirty="0"/>
              <a:t> </a:t>
            </a:r>
            <a:r>
              <a:rPr dirty="0"/>
              <a:t>by</a:t>
            </a:r>
          </a:p>
          <a:p>
            <a:pPr marL="1334184" lvl="1" indent="-263111">
              <a:spcBef>
                <a:spcPts val="435"/>
              </a:spcBef>
              <a:buFont typeface="Arial"/>
              <a:buChar char="–"/>
              <a:tabLst>
                <a:tab pos="1334766" algn="l"/>
                <a:tab pos="1335348" algn="l"/>
              </a:tabLst>
            </a:pPr>
            <a:r>
              <a:rPr sz="1650" spc="-5" dirty="0">
                <a:latin typeface="Trebuchet MS"/>
                <a:cs typeface="Trebuchet MS"/>
              </a:rPr>
              <a:t>Increasing register </a:t>
            </a:r>
            <a:r>
              <a:rPr sz="1650" spc="-9" dirty="0">
                <a:latin typeface="Trebuchet MS"/>
                <a:cs typeface="Trebuchet MS"/>
              </a:rPr>
              <a:t>count </a:t>
            </a:r>
            <a:r>
              <a:rPr sz="1650" spc="-5" dirty="0">
                <a:latin typeface="Trebuchet MS"/>
                <a:cs typeface="Trebuchet MS"/>
              </a:rPr>
              <a:t>per </a:t>
            </a:r>
            <a:r>
              <a:rPr sz="1650" spc="-9" dirty="0">
                <a:latin typeface="Trebuchet MS"/>
                <a:cs typeface="Trebuchet MS"/>
              </a:rPr>
              <a:t>thread</a:t>
            </a:r>
            <a:endParaRPr sz="1650" dirty="0">
              <a:latin typeface="Trebuchet MS"/>
              <a:cs typeface="Trebuchet MS"/>
            </a:endParaRPr>
          </a:p>
          <a:p>
            <a:pPr marL="1334184" lvl="1" indent="-263111">
              <a:spcBef>
                <a:spcPts val="431"/>
              </a:spcBef>
              <a:buFont typeface="Arial"/>
              <a:buChar char="–"/>
              <a:tabLst>
                <a:tab pos="1334766" algn="l"/>
                <a:tab pos="1335348" algn="l"/>
              </a:tabLst>
            </a:pPr>
            <a:r>
              <a:rPr sz="1650" spc="-5" dirty="0">
                <a:latin typeface="Trebuchet MS"/>
                <a:cs typeface="Trebuchet MS"/>
              </a:rPr>
              <a:t>Incresing L1</a:t>
            </a:r>
            <a:r>
              <a:rPr sz="1650" spc="-9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size</a:t>
            </a:r>
          </a:p>
          <a:p>
            <a:pPr marL="1334184" lvl="1" indent="-263111">
              <a:spcBef>
                <a:spcPts val="431"/>
              </a:spcBef>
              <a:buFont typeface="Arial"/>
              <a:buChar char="–"/>
              <a:tabLst>
                <a:tab pos="1334766" algn="l"/>
                <a:tab pos="1335348" algn="l"/>
              </a:tabLst>
            </a:pPr>
            <a:r>
              <a:rPr sz="1650" spc="-5" dirty="0">
                <a:latin typeface="Trebuchet MS"/>
                <a:cs typeface="Trebuchet MS"/>
              </a:rPr>
              <a:t>Using non-caching GMEM loads</a:t>
            </a:r>
            <a:endParaRPr sz="165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555937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635232" y="6383797"/>
            <a:ext cx="12890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sz="1100" dirty="0">
                <a:solidFill>
                  <a:srgbClr val="898989"/>
                </a:solidFill>
                <a:latin typeface="Arial"/>
                <a:cs typeface="Arial"/>
              </a:rPr>
              <a:t>4</a:t>
            </a:fld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5882005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80" dirty="0"/>
              <a:t>Things </a:t>
            </a:r>
            <a:r>
              <a:rPr spc="50" dirty="0"/>
              <a:t>to </a:t>
            </a:r>
            <a:r>
              <a:rPr spc="125" dirty="0"/>
              <a:t>Know </a:t>
            </a:r>
            <a:r>
              <a:rPr spc="90" dirty="0"/>
              <a:t>About </a:t>
            </a:r>
            <a:r>
              <a:rPr spc="50" dirty="0"/>
              <a:t>Your</a:t>
            </a:r>
            <a:r>
              <a:rPr spc="-610" dirty="0"/>
              <a:t> </a:t>
            </a:r>
            <a:r>
              <a:rPr spc="60" dirty="0"/>
              <a:t>GPU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7245" y="2285113"/>
            <a:ext cx="6115050" cy="3608704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Theoretical </a:t>
            </a:r>
            <a:r>
              <a:rPr sz="1800" spc="75" dirty="0">
                <a:solidFill>
                  <a:srgbClr val="004730"/>
                </a:solidFill>
                <a:latin typeface="Trebuchet MS"/>
                <a:cs typeface="Trebuchet MS"/>
              </a:rPr>
              <a:t>memory</a:t>
            </a:r>
            <a:r>
              <a:rPr sz="1800" spc="-8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throughput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9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For </a:t>
            </a:r>
            <a:r>
              <a:rPr sz="1650" dirty="0">
                <a:latin typeface="Trebuchet MS"/>
                <a:cs typeface="Trebuchet MS"/>
              </a:rPr>
              <a:t>example, </a:t>
            </a:r>
            <a:r>
              <a:rPr sz="1650" spc="-40" dirty="0">
                <a:latin typeface="Trebuchet MS"/>
                <a:cs typeface="Trebuchet MS"/>
              </a:rPr>
              <a:t>Tesla </a:t>
            </a:r>
            <a:r>
              <a:rPr sz="1650" spc="-5" dirty="0">
                <a:latin typeface="Trebuchet MS"/>
                <a:cs typeface="Trebuchet MS"/>
              </a:rPr>
              <a:t>M2090 theory is </a:t>
            </a:r>
            <a:r>
              <a:rPr sz="1650" spc="100" dirty="0">
                <a:solidFill>
                  <a:srgbClr val="006FC0"/>
                </a:solidFill>
                <a:latin typeface="Trebuchet MS"/>
                <a:cs typeface="Trebuchet MS"/>
              </a:rPr>
              <a:t>177</a:t>
            </a:r>
            <a:r>
              <a:rPr sz="1650" spc="-8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650" spc="-35" dirty="0">
                <a:solidFill>
                  <a:srgbClr val="006FC0"/>
                </a:solidFill>
                <a:latin typeface="Trebuchet MS"/>
                <a:cs typeface="Trebuchet MS"/>
              </a:rPr>
              <a:t>GB/s</a:t>
            </a:r>
            <a:endParaRPr sz="16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Theoretical instruction</a:t>
            </a:r>
            <a:r>
              <a:rPr sz="1800" spc="-11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throughput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4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i="1" u="sng" spc="5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Varies </a:t>
            </a:r>
            <a:r>
              <a:rPr sz="1650" i="1" u="sng" spc="8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by </a:t>
            </a:r>
            <a:r>
              <a:rPr sz="1650" i="1" u="sng" spc="3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instruction</a:t>
            </a:r>
            <a:r>
              <a:rPr sz="1650" i="1" u="sng" spc="-27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650" i="1" u="sng" spc="5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type</a:t>
            </a:r>
            <a:endParaRPr sz="16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refer to the </a:t>
            </a:r>
            <a:r>
              <a:rPr sz="1350" spc="10" dirty="0">
                <a:latin typeface="Trebuchet MS"/>
                <a:cs typeface="Trebuchet MS"/>
              </a:rPr>
              <a:t>CUDA </a:t>
            </a:r>
            <a:r>
              <a:rPr sz="1350" spc="0" dirty="0">
                <a:latin typeface="Trebuchet MS"/>
                <a:cs typeface="Trebuchet MS"/>
              </a:rPr>
              <a:t>Programming </a:t>
            </a:r>
            <a:r>
              <a:rPr sz="1350" spc="5" dirty="0">
                <a:latin typeface="Trebuchet MS"/>
                <a:cs typeface="Trebuchet MS"/>
              </a:rPr>
              <a:t>Guide (Section </a:t>
            </a:r>
            <a:r>
              <a:rPr sz="1350" spc="0" dirty="0">
                <a:latin typeface="Trebuchet MS"/>
                <a:cs typeface="Trebuchet MS"/>
              </a:rPr>
              <a:t>5.4.1) </a:t>
            </a:r>
            <a:r>
              <a:rPr sz="1350" spc="5" dirty="0">
                <a:latin typeface="Trebuchet MS"/>
                <a:cs typeface="Trebuchet MS"/>
              </a:rPr>
              <a:t>for</a:t>
            </a:r>
            <a:r>
              <a:rPr sz="1350" spc="-204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details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2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40" dirty="0">
                <a:latin typeface="Trebuchet MS"/>
                <a:cs typeface="Trebuchet MS"/>
              </a:rPr>
              <a:t>Tesla </a:t>
            </a:r>
            <a:r>
              <a:rPr sz="1650" spc="-5" dirty="0">
                <a:latin typeface="Trebuchet MS"/>
                <a:cs typeface="Trebuchet MS"/>
              </a:rPr>
              <a:t>M2090 theory is </a:t>
            </a:r>
            <a:r>
              <a:rPr sz="1650" spc="100" dirty="0">
                <a:solidFill>
                  <a:srgbClr val="006FC0"/>
                </a:solidFill>
                <a:latin typeface="Trebuchet MS"/>
                <a:cs typeface="Trebuchet MS"/>
              </a:rPr>
              <a:t>665 </a:t>
            </a:r>
            <a:r>
              <a:rPr sz="1650" spc="-5" dirty="0">
                <a:solidFill>
                  <a:srgbClr val="006FC0"/>
                </a:solidFill>
                <a:latin typeface="Trebuchet MS"/>
                <a:cs typeface="Trebuchet MS"/>
              </a:rPr>
              <a:t>GInstr/s </a:t>
            </a:r>
            <a:r>
              <a:rPr sz="1650" dirty="0">
                <a:latin typeface="Trebuchet MS"/>
                <a:cs typeface="Trebuchet MS"/>
              </a:rPr>
              <a:t>for fp32</a:t>
            </a:r>
            <a:r>
              <a:rPr sz="1650" spc="-145" dirty="0">
                <a:latin typeface="Trebuchet MS"/>
                <a:cs typeface="Trebuchet MS"/>
              </a:rPr>
              <a:t> </a:t>
            </a:r>
            <a:r>
              <a:rPr sz="1650" spc="-5" dirty="0">
                <a:latin typeface="Trebuchet MS"/>
                <a:cs typeface="Trebuchet MS"/>
              </a:rPr>
              <a:t>instructions</a:t>
            </a:r>
            <a:endParaRPr sz="16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Half that for</a:t>
            </a:r>
            <a:r>
              <a:rPr sz="1350" spc="-3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fp64</a:t>
            </a:r>
            <a:endParaRPr sz="13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I’m counting instructions per</a:t>
            </a:r>
            <a:r>
              <a:rPr sz="1350" spc="-9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thread</a:t>
            </a:r>
            <a:endParaRPr sz="13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14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65" dirty="0">
                <a:solidFill>
                  <a:srgbClr val="004730"/>
                </a:solidFill>
                <a:latin typeface="Trebuchet MS"/>
                <a:cs typeface="Trebuchet MS"/>
              </a:rPr>
              <a:t>Rough </a:t>
            </a:r>
            <a:r>
              <a:rPr sz="1800" spc="60" dirty="0">
                <a:solidFill>
                  <a:srgbClr val="004730"/>
                </a:solidFill>
                <a:latin typeface="Trebuchet MS"/>
                <a:cs typeface="Trebuchet MS"/>
              </a:rPr>
              <a:t>“balanced”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instruction:byte</a:t>
            </a:r>
            <a:r>
              <a:rPr sz="1800" spc="-18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25" dirty="0">
                <a:solidFill>
                  <a:srgbClr val="004730"/>
                </a:solidFill>
                <a:latin typeface="Trebuchet MS"/>
                <a:cs typeface="Trebuchet MS"/>
              </a:rPr>
              <a:t>ratio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4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latin typeface="Trebuchet MS"/>
                <a:cs typeface="Trebuchet MS"/>
              </a:rPr>
              <a:t>For </a:t>
            </a:r>
            <a:r>
              <a:rPr sz="1650" dirty="0">
                <a:latin typeface="Trebuchet MS"/>
                <a:cs typeface="Trebuchet MS"/>
              </a:rPr>
              <a:t>example, </a:t>
            </a:r>
            <a:r>
              <a:rPr sz="1650" spc="60" dirty="0">
                <a:solidFill>
                  <a:srgbClr val="006FC0"/>
                </a:solidFill>
                <a:latin typeface="Trebuchet MS"/>
                <a:cs typeface="Trebuchet MS"/>
              </a:rPr>
              <a:t>3.76:1 </a:t>
            </a:r>
            <a:r>
              <a:rPr sz="1650" dirty="0">
                <a:latin typeface="Trebuchet MS"/>
                <a:cs typeface="Trebuchet MS"/>
              </a:rPr>
              <a:t>from above (fp32 </a:t>
            </a:r>
            <a:r>
              <a:rPr sz="1650" spc="-5" dirty="0">
                <a:latin typeface="Trebuchet MS"/>
                <a:cs typeface="Trebuchet MS"/>
              </a:rPr>
              <a:t>instr </a:t>
            </a:r>
            <a:r>
              <a:rPr sz="1650" dirty="0">
                <a:latin typeface="Trebuchet MS"/>
                <a:cs typeface="Trebuchet MS"/>
              </a:rPr>
              <a:t>:</a:t>
            </a:r>
            <a:r>
              <a:rPr sz="1650" spc="-215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bytes)</a:t>
            </a:r>
            <a:endParaRPr sz="16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Higher than this will usually mean instruction-bound</a:t>
            </a:r>
            <a:r>
              <a:rPr sz="1350" spc="-13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code</a:t>
            </a:r>
            <a:endParaRPr sz="13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10" dirty="0">
                <a:latin typeface="Trebuchet MS"/>
                <a:cs typeface="Trebuchet MS"/>
              </a:rPr>
              <a:t>Lower </a:t>
            </a:r>
            <a:r>
              <a:rPr sz="1350" spc="5" dirty="0">
                <a:latin typeface="Trebuchet MS"/>
                <a:cs typeface="Trebuchet MS"/>
              </a:rPr>
              <a:t>than this will usually mean memory-bound</a:t>
            </a:r>
            <a:r>
              <a:rPr sz="1350" spc="-14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code</a:t>
            </a:r>
            <a:endParaRPr sz="13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635232" y="6383797"/>
            <a:ext cx="12890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170"/>
              </a:lnSpc>
            </a:pPr>
            <a:fld id="{81D60167-4931-47E6-BA6A-407CBD079E47}" type="slidenum">
              <a:rPr sz="1100" dirty="0">
                <a:solidFill>
                  <a:srgbClr val="898989"/>
                </a:solidFill>
                <a:latin typeface="Arial"/>
                <a:cs typeface="Arial"/>
              </a:rPr>
              <a:t>5</a:t>
            </a:fld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pc="0" dirty="0"/>
              <a:t>© NVIDIA</a:t>
            </a:r>
            <a:r>
              <a:rPr spc="-60" dirty="0"/>
              <a:t> </a:t>
            </a:r>
            <a:r>
              <a:rPr dirty="0"/>
              <a:t>2011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3737610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65" dirty="0"/>
              <a:t>Algorithmic</a:t>
            </a:r>
            <a:r>
              <a:rPr spc="-260" dirty="0"/>
              <a:t> </a:t>
            </a:r>
            <a:r>
              <a:rPr spc="80" dirty="0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7245" y="2276530"/>
            <a:ext cx="8101965" cy="3897629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224790" algn="l"/>
              </a:tabLst>
            </a:pPr>
            <a:r>
              <a:rPr sz="2300" spc="50" dirty="0">
                <a:solidFill>
                  <a:srgbClr val="004730"/>
                </a:solidFill>
                <a:latin typeface="Trebuchet MS"/>
                <a:cs typeface="Trebuchet MS"/>
              </a:rPr>
              <a:t>Approach:</a:t>
            </a:r>
            <a:endParaRPr sz="2300">
              <a:latin typeface="Trebuchet MS"/>
              <a:cs typeface="Trebuchet MS"/>
            </a:endParaRPr>
          </a:p>
          <a:p>
            <a:pPr marL="693420" marR="34925" lvl="1" indent="-261620">
              <a:lnSpc>
                <a:spcPts val="1930"/>
              </a:lnSpc>
              <a:spcBef>
                <a:spcPts val="830"/>
              </a:spcBef>
              <a:buFont typeface="Arial"/>
              <a:buChar char="–"/>
              <a:tabLst>
                <a:tab pos="694055" algn="l"/>
              </a:tabLst>
            </a:pPr>
            <a:r>
              <a:rPr sz="2000" spc="0" dirty="0">
                <a:latin typeface="Trebuchet MS"/>
                <a:cs typeface="Trebuchet MS"/>
              </a:rPr>
              <a:t>Compute the </a:t>
            </a:r>
            <a:r>
              <a:rPr sz="2000" dirty="0">
                <a:latin typeface="Trebuchet MS"/>
                <a:cs typeface="Trebuchet MS"/>
              </a:rPr>
              <a:t>ratio of </a:t>
            </a:r>
            <a:r>
              <a:rPr sz="2000" spc="0" dirty="0">
                <a:latin typeface="Trebuchet MS"/>
                <a:cs typeface="Trebuchet MS"/>
              </a:rPr>
              <a:t>arithmetic operations to bytes accessed in  the algorithm </a:t>
            </a:r>
            <a:r>
              <a:rPr sz="2000" dirty="0">
                <a:latin typeface="Trebuchet MS"/>
                <a:cs typeface="Trebuchet MS"/>
              </a:rPr>
              <a:t>(for </a:t>
            </a:r>
            <a:r>
              <a:rPr sz="2000" spc="0" dirty="0">
                <a:latin typeface="Trebuchet MS"/>
                <a:cs typeface="Trebuchet MS"/>
              </a:rPr>
              <a:t>example, per output</a:t>
            </a:r>
            <a:r>
              <a:rPr sz="2000" spc="-85" dirty="0">
                <a:latin typeface="Trebuchet MS"/>
                <a:cs typeface="Trebuchet MS"/>
              </a:rPr>
              <a:t> </a:t>
            </a:r>
            <a:r>
              <a:rPr sz="2000" spc="0" dirty="0">
                <a:latin typeface="Trebuchet MS"/>
                <a:cs typeface="Trebuchet MS"/>
              </a:rPr>
              <a:t>element)</a:t>
            </a:r>
            <a:endParaRPr sz="20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375"/>
              </a:spcBef>
              <a:buFont typeface="Arial"/>
              <a:buChar char="–"/>
              <a:tabLst>
                <a:tab pos="694055" algn="l"/>
              </a:tabLst>
            </a:pPr>
            <a:r>
              <a:rPr sz="2000" dirty="0">
                <a:latin typeface="Trebuchet MS"/>
                <a:cs typeface="Trebuchet MS"/>
              </a:rPr>
              <a:t>Compare </a:t>
            </a:r>
            <a:r>
              <a:rPr sz="2000" spc="0" dirty="0">
                <a:latin typeface="Trebuchet MS"/>
                <a:cs typeface="Trebuchet MS"/>
              </a:rPr>
              <a:t>to the balanced </a:t>
            </a:r>
            <a:r>
              <a:rPr sz="2000" dirty="0">
                <a:latin typeface="Trebuchet MS"/>
                <a:cs typeface="Trebuchet MS"/>
              </a:rPr>
              <a:t>ratio for </a:t>
            </a:r>
            <a:r>
              <a:rPr sz="2000" spc="0" dirty="0">
                <a:latin typeface="Trebuchet MS"/>
                <a:cs typeface="Trebuchet MS"/>
              </a:rPr>
              <a:t>your</a:t>
            </a:r>
            <a:r>
              <a:rPr sz="2000" spc="-65" dirty="0">
                <a:latin typeface="Trebuchet MS"/>
                <a:cs typeface="Trebuchet MS"/>
              </a:rPr>
              <a:t> </a:t>
            </a:r>
            <a:r>
              <a:rPr sz="2000" spc="5" dirty="0">
                <a:latin typeface="Trebuchet MS"/>
                <a:cs typeface="Trebuchet MS"/>
              </a:rPr>
              <a:t>GPU</a:t>
            </a:r>
            <a:endParaRPr sz="200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224790" algn="l"/>
              </a:tabLst>
            </a:pPr>
            <a:r>
              <a:rPr sz="2300" spc="35" dirty="0">
                <a:solidFill>
                  <a:srgbClr val="004730"/>
                </a:solidFill>
                <a:latin typeface="Trebuchet MS"/>
                <a:cs typeface="Trebuchet MS"/>
              </a:rPr>
              <a:t>Better </a:t>
            </a:r>
            <a:r>
              <a:rPr sz="2300" spc="50" dirty="0">
                <a:solidFill>
                  <a:srgbClr val="004730"/>
                </a:solidFill>
                <a:latin typeface="Trebuchet MS"/>
                <a:cs typeface="Trebuchet MS"/>
              </a:rPr>
              <a:t>than </a:t>
            </a:r>
            <a:r>
              <a:rPr sz="2300" spc="40" dirty="0">
                <a:solidFill>
                  <a:srgbClr val="004730"/>
                </a:solidFill>
                <a:latin typeface="Trebuchet MS"/>
                <a:cs typeface="Trebuchet MS"/>
              </a:rPr>
              <a:t>nothing, but </a:t>
            </a:r>
            <a:r>
              <a:rPr sz="2300" spc="50" dirty="0">
                <a:solidFill>
                  <a:srgbClr val="004730"/>
                </a:solidFill>
                <a:latin typeface="Trebuchet MS"/>
                <a:cs typeface="Trebuchet MS"/>
              </a:rPr>
              <a:t>not </a:t>
            </a:r>
            <a:r>
              <a:rPr sz="2300" spc="75" dirty="0">
                <a:solidFill>
                  <a:srgbClr val="004730"/>
                </a:solidFill>
                <a:latin typeface="Trebuchet MS"/>
                <a:cs typeface="Trebuchet MS"/>
              </a:rPr>
              <a:t>very</a:t>
            </a:r>
            <a:r>
              <a:rPr sz="2300" spc="-36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300" spc="25" dirty="0">
                <a:solidFill>
                  <a:srgbClr val="004730"/>
                </a:solidFill>
                <a:latin typeface="Trebuchet MS"/>
                <a:cs typeface="Trebuchet MS"/>
              </a:rPr>
              <a:t>accurate:</a:t>
            </a:r>
            <a:endParaRPr sz="23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360"/>
              </a:spcBef>
              <a:buFont typeface="Arial"/>
              <a:buChar char="–"/>
              <a:tabLst>
                <a:tab pos="694055" algn="l"/>
              </a:tabLst>
            </a:pPr>
            <a:r>
              <a:rPr sz="2000" spc="0" dirty="0">
                <a:latin typeface="Trebuchet MS"/>
                <a:cs typeface="Trebuchet MS"/>
              </a:rPr>
              <a:t>Undercounts instructions: </a:t>
            </a:r>
            <a:r>
              <a:rPr sz="2000" dirty="0">
                <a:latin typeface="Trebuchet MS"/>
                <a:cs typeface="Trebuchet MS"/>
              </a:rPr>
              <a:t>control </a:t>
            </a:r>
            <a:r>
              <a:rPr sz="2000" spc="-40" dirty="0">
                <a:latin typeface="Trebuchet MS"/>
                <a:cs typeface="Trebuchet MS"/>
              </a:rPr>
              <a:t>flow, </a:t>
            </a:r>
            <a:r>
              <a:rPr sz="2000" spc="0" dirty="0">
                <a:latin typeface="Trebuchet MS"/>
                <a:cs typeface="Trebuchet MS"/>
              </a:rPr>
              <a:t>address calculation,</a:t>
            </a:r>
            <a:r>
              <a:rPr sz="2000" spc="-65" dirty="0">
                <a:latin typeface="Trebuchet MS"/>
                <a:cs typeface="Trebuchet MS"/>
              </a:rPr>
              <a:t> </a:t>
            </a:r>
            <a:r>
              <a:rPr sz="2000" spc="0" dirty="0">
                <a:latin typeface="Trebuchet MS"/>
                <a:cs typeface="Trebuchet MS"/>
              </a:rPr>
              <a:t>etc.</a:t>
            </a:r>
            <a:endParaRPr sz="20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360"/>
              </a:spcBef>
              <a:buFont typeface="Arial"/>
              <a:buChar char="–"/>
              <a:tabLst>
                <a:tab pos="694055" algn="l"/>
              </a:tabLst>
            </a:pPr>
            <a:r>
              <a:rPr sz="2000" spc="0" dirty="0">
                <a:latin typeface="Trebuchet MS"/>
                <a:cs typeface="Trebuchet MS"/>
              </a:rPr>
              <a:t>May undercount </a:t>
            </a:r>
            <a:r>
              <a:rPr sz="2000" dirty="0">
                <a:latin typeface="Trebuchet MS"/>
                <a:cs typeface="Trebuchet MS"/>
              </a:rPr>
              <a:t>memory </a:t>
            </a:r>
            <a:r>
              <a:rPr sz="2000" spc="0" dirty="0">
                <a:latin typeface="Trebuchet MS"/>
                <a:cs typeface="Trebuchet MS"/>
              </a:rPr>
              <a:t>accesses: ignores cache line</a:t>
            </a:r>
            <a:r>
              <a:rPr sz="2000" spc="-65" dirty="0">
                <a:latin typeface="Trebuchet MS"/>
                <a:cs typeface="Trebuchet MS"/>
              </a:rPr>
              <a:t> </a:t>
            </a:r>
            <a:r>
              <a:rPr sz="2000" spc="0" dirty="0">
                <a:latin typeface="Trebuchet MS"/>
                <a:cs typeface="Trebuchet MS"/>
              </a:rPr>
              <a:t>sizes</a:t>
            </a:r>
            <a:endParaRPr sz="200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224790" algn="l"/>
              </a:tabLst>
            </a:pPr>
            <a:r>
              <a:rPr sz="2300" spc="35" dirty="0">
                <a:solidFill>
                  <a:srgbClr val="004730"/>
                </a:solidFill>
                <a:latin typeface="Trebuchet MS"/>
                <a:cs typeface="Trebuchet MS"/>
              </a:rPr>
              <a:t>Example: </a:t>
            </a:r>
            <a:r>
              <a:rPr sz="2300" spc="50" dirty="0">
                <a:solidFill>
                  <a:srgbClr val="004730"/>
                </a:solidFill>
                <a:latin typeface="Trebuchet MS"/>
                <a:cs typeface="Trebuchet MS"/>
              </a:rPr>
              <a:t>vector</a:t>
            </a:r>
            <a:r>
              <a:rPr sz="2300" spc="-9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300" spc="30" dirty="0">
                <a:solidFill>
                  <a:srgbClr val="004730"/>
                </a:solidFill>
                <a:latin typeface="Trebuchet MS"/>
                <a:cs typeface="Trebuchet MS"/>
              </a:rPr>
              <a:t>add</a:t>
            </a:r>
            <a:endParaRPr sz="23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370"/>
              </a:spcBef>
              <a:buFont typeface="Arial"/>
              <a:buChar char="–"/>
              <a:tabLst>
                <a:tab pos="694055" algn="l"/>
              </a:tabLst>
            </a:pPr>
            <a:r>
              <a:rPr sz="2000" spc="-15" dirty="0">
                <a:latin typeface="Trebuchet MS"/>
                <a:cs typeface="Trebuchet MS"/>
              </a:rPr>
              <a:t>Read </a:t>
            </a:r>
            <a:r>
              <a:rPr sz="2000" spc="0" dirty="0">
                <a:solidFill>
                  <a:srgbClr val="006FC0"/>
                </a:solidFill>
                <a:latin typeface="Trebuchet MS"/>
                <a:cs typeface="Trebuchet MS"/>
              </a:rPr>
              <a:t>two 4-byte </a:t>
            </a:r>
            <a:r>
              <a:rPr sz="2000" spc="0" dirty="0">
                <a:latin typeface="Trebuchet MS"/>
                <a:cs typeface="Trebuchet MS"/>
              </a:rPr>
              <a:t>words, </a:t>
            </a:r>
            <a:r>
              <a:rPr sz="2000" spc="0" dirty="0">
                <a:solidFill>
                  <a:srgbClr val="006FC0"/>
                </a:solidFill>
                <a:latin typeface="Trebuchet MS"/>
                <a:cs typeface="Trebuchet MS"/>
              </a:rPr>
              <a:t>add</a:t>
            </a:r>
            <a:r>
              <a:rPr sz="2000" spc="0" dirty="0">
                <a:latin typeface="Trebuchet MS"/>
                <a:cs typeface="Trebuchet MS"/>
              </a:rPr>
              <a:t>, write </a:t>
            </a:r>
            <a:r>
              <a:rPr sz="2000" spc="0" dirty="0">
                <a:solidFill>
                  <a:srgbClr val="006FC0"/>
                </a:solidFill>
                <a:latin typeface="Trebuchet MS"/>
                <a:cs typeface="Trebuchet MS"/>
              </a:rPr>
              <a:t>one 4-byte</a:t>
            </a:r>
            <a:r>
              <a:rPr sz="2000" spc="-6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0" dirty="0">
                <a:latin typeface="Trebuchet MS"/>
                <a:cs typeface="Trebuchet MS"/>
              </a:rPr>
              <a:t>word</a:t>
            </a:r>
            <a:endParaRPr sz="20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360"/>
              </a:spcBef>
              <a:buFont typeface="Arial"/>
              <a:buChar char="–"/>
              <a:tabLst>
                <a:tab pos="694055" algn="l"/>
              </a:tabLst>
            </a:pPr>
            <a:r>
              <a:rPr sz="2000" spc="0" dirty="0">
                <a:solidFill>
                  <a:srgbClr val="006FC0"/>
                </a:solidFill>
                <a:latin typeface="Trebuchet MS"/>
                <a:cs typeface="Trebuchet MS"/>
              </a:rPr>
              <a:t>1 instr : 12</a:t>
            </a:r>
            <a:r>
              <a:rPr sz="2000" spc="-4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0" dirty="0">
                <a:solidFill>
                  <a:srgbClr val="006FC0"/>
                </a:solidFill>
                <a:latin typeface="Trebuchet MS"/>
                <a:cs typeface="Trebuchet MS"/>
              </a:rPr>
              <a:t>bytes</a:t>
            </a:r>
            <a:endParaRPr sz="20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360"/>
              </a:spcBef>
              <a:buFont typeface="Arial"/>
              <a:buChar char="–"/>
              <a:tabLst>
                <a:tab pos="694055" algn="l"/>
              </a:tabLst>
            </a:pPr>
            <a:r>
              <a:rPr sz="2000" spc="0" dirty="0">
                <a:latin typeface="Trebuchet MS"/>
                <a:cs typeface="Trebuchet MS"/>
              </a:rPr>
              <a:t>Much lower than </a:t>
            </a:r>
            <a:r>
              <a:rPr sz="2000" spc="0" dirty="0">
                <a:solidFill>
                  <a:srgbClr val="006FC0"/>
                </a:solidFill>
                <a:latin typeface="Trebuchet MS"/>
                <a:cs typeface="Trebuchet MS"/>
              </a:rPr>
              <a:t>3.76:1</a:t>
            </a:r>
            <a:r>
              <a:rPr sz="2000" spc="0" dirty="0">
                <a:latin typeface="Trebuchet MS"/>
                <a:cs typeface="Trebuchet MS"/>
              </a:rPr>
              <a:t>, thus </a:t>
            </a:r>
            <a:r>
              <a:rPr sz="2000" dirty="0">
                <a:latin typeface="Trebuchet MS"/>
                <a:cs typeface="Trebuchet MS"/>
              </a:rPr>
              <a:t>memory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spc="0" dirty="0">
                <a:latin typeface="Trebuchet MS"/>
                <a:cs typeface="Trebuchet MS"/>
              </a:rPr>
              <a:t>bound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635232" y="6383797"/>
            <a:ext cx="130810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70">
              <a:lnSpc>
                <a:spcPts val="1180"/>
              </a:lnSpc>
            </a:pPr>
            <a:fld id="{81D60167-4931-47E6-BA6A-407CBD079E47}" type="slidenum">
              <a:rPr sz="1100" dirty="0">
                <a:solidFill>
                  <a:srgbClr val="898989"/>
                </a:solidFill>
                <a:latin typeface="Arial"/>
                <a:cs typeface="Arial"/>
              </a:rPr>
              <a:t>6</a:t>
            </a:fld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637" y="6574484"/>
            <a:ext cx="826135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z="900" b="1" spc="0" dirty="0">
                <a:latin typeface="Arial"/>
                <a:cs typeface="Arial"/>
              </a:rPr>
              <a:t>© NVIDIA</a:t>
            </a:r>
            <a:r>
              <a:rPr sz="900" b="1" spc="-60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2011</a:t>
            </a:r>
            <a:endParaRPr sz="9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4707255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80" dirty="0"/>
              <a:t>Analysis with the</a:t>
            </a:r>
            <a:r>
              <a:rPr spc="-300" dirty="0"/>
              <a:t> </a:t>
            </a:r>
            <a:r>
              <a:rPr spc="75" dirty="0"/>
              <a:t>Profiler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7245" y="2172668"/>
            <a:ext cx="8414385" cy="406654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Relevant profiler</a:t>
            </a:r>
            <a:r>
              <a:rPr sz="1800" spc="-9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counters: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14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solidFill>
                  <a:srgbClr val="D9460D"/>
                </a:solidFill>
                <a:latin typeface="Calibri"/>
                <a:cs typeface="Calibri"/>
              </a:rPr>
              <a:t>instructions_issued</a:t>
            </a:r>
            <a:endParaRPr sz="1650">
              <a:latin typeface="Calibri"/>
              <a:cs typeface="Calibri"/>
            </a:endParaRPr>
          </a:p>
          <a:p>
            <a:pPr marL="1061085" lvl="2" indent="-210185">
              <a:lnSpc>
                <a:spcPct val="100000"/>
              </a:lnSpc>
              <a:spcBef>
                <a:spcPts val="550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Incremented by </a:t>
            </a:r>
            <a:r>
              <a:rPr sz="1350" spc="10" dirty="0">
                <a:solidFill>
                  <a:srgbClr val="006FC0"/>
                </a:solidFill>
                <a:latin typeface="Trebuchet MS"/>
                <a:cs typeface="Trebuchet MS"/>
              </a:rPr>
              <a:t>1 </a:t>
            </a:r>
            <a:r>
              <a:rPr sz="1350" spc="5" dirty="0">
                <a:latin typeface="Trebuchet MS"/>
                <a:cs typeface="Trebuchet MS"/>
              </a:rPr>
              <a:t>per warp, counter is for </a:t>
            </a:r>
            <a:r>
              <a:rPr sz="1350" u="sng" spc="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one</a:t>
            </a:r>
            <a:r>
              <a:rPr sz="1350" spc="-185" dirty="0">
                <a:latin typeface="Trebuchet MS"/>
                <a:cs typeface="Trebuchet MS"/>
              </a:rPr>
              <a:t> </a:t>
            </a:r>
            <a:r>
              <a:rPr sz="1350" spc="10" dirty="0">
                <a:latin typeface="Trebuchet MS"/>
                <a:cs typeface="Trebuchet MS"/>
              </a:rPr>
              <a:t>SM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09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solidFill>
                  <a:srgbClr val="D9460D"/>
                </a:solidFill>
                <a:latin typeface="Calibri"/>
                <a:cs typeface="Calibri"/>
              </a:rPr>
              <a:t>dram_reads</a:t>
            </a:r>
            <a:r>
              <a:rPr sz="1650" spc="-5" dirty="0">
                <a:latin typeface="Trebuchet MS"/>
                <a:cs typeface="Trebuchet MS"/>
              </a:rPr>
              <a:t>,</a:t>
            </a:r>
            <a:r>
              <a:rPr sz="1650" spc="-45" dirty="0">
                <a:latin typeface="Trebuchet MS"/>
                <a:cs typeface="Trebuchet MS"/>
              </a:rPr>
              <a:t> </a:t>
            </a:r>
            <a:r>
              <a:rPr sz="1650" spc="-5" dirty="0">
                <a:solidFill>
                  <a:srgbClr val="EF5518"/>
                </a:solidFill>
                <a:latin typeface="Calibri"/>
                <a:cs typeface="Calibri"/>
              </a:rPr>
              <a:t>dram_writes</a:t>
            </a:r>
            <a:endParaRPr sz="1650">
              <a:latin typeface="Calibri"/>
              <a:cs typeface="Calibri"/>
            </a:endParaRPr>
          </a:p>
          <a:p>
            <a:pPr marL="1061085" lvl="2" indent="-210185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Incremented by </a:t>
            </a:r>
            <a:r>
              <a:rPr sz="1350" spc="10" dirty="0">
                <a:solidFill>
                  <a:srgbClr val="006FC0"/>
                </a:solidFill>
                <a:latin typeface="Trebuchet MS"/>
                <a:cs typeface="Trebuchet MS"/>
              </a:rPr>
              <a:t>1 </a:t>
            </a:r>
            <a:r>
              <a:rPr sz="1350" spc="5" dirty="0">
                <a:latin typeface="Trebuchet MS"/>
                <a:cs typeface="Trebuchet MS"/>
              </a:rPr>
              <a:t>per </a:t>
            </a: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32B </a:t>
            </a:r>
            <a:r>
              <a:rPr sz="1350" spc="5" dirty="0">
                <a:latin typeface="Trebuchet MS"/>
                <a:cs typeface="Trebuchet MS"/>
              </a:rPr>
              <a:t>access to</a:t>
            </a:r>
            <a:r>
              <a:rPr sz="1350" spc="-120" dirty="0">
                <a:latin typeface="Trebuchet MS"/>
                <a:cs typeface="Trebuchet MS"/>
              </a:rPr>
              <a:t> </a:t>
            </a:r>
            <a:r>
              <a:rPr sz="1350" spc="10" dirty="0">
                <a:latin typeface="Trebuchet MS"/>
                <a:cs typeface="Trebuchet MS"/>
              </a:rPr>
              <a:t>DRAM</a:t>
            </a:r>
            <a:endParaRPr sz="13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350" spc="5" dirty="0">
                <a:latin typeface="Trebuchet MS"/>
                <a:cs typeface="Trebuchet MS"/>
              </a:rPr>
              <a:t>Note that the </a:t>
            </a:r>
            <a:r>
              <a:rPr sz="1350" dirty="0">
                <a:latin typeface="Trebuchet MS"/>
                <a:cs typeface="Trebuchet MS"/>
              </a:rPr>
              <a:t>VisualProfiler </a:t>
            </a:r>
            <a:r>
              <a:rPr sz="1350" spc="5" dirty="0">
                <a:latin typeface="Trebuchet MS"/>
                <a:cs typeface="Trebuchet MS"/>
              </a:rPr>
              <a:t>converts each of the above to </a:t>
            </a:r>
            <a:r>
              <a:rPr sz="1350" spc="10" dirty="0">
                <a:latin typeface="Trebuchet MS"/>
                <a:cs typeface="Trebuchet MS"/>
              </a:rPr>
              <a:t>2</a:t>
            </a:r>
            <a:r>
              <a:rPr sz="1350" spc="-19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counters</a:t>
            </a:r>
            <a:endParaRPr sz="1350">
              <a:latin typeface="Trebuchet MS"/>
              <a:cs typeface="Trebuchet MS"/>
            </a:endParaRPr>
          </a:p>
          <a:p>
            <a:pPr marL="1480185" lvl="3" indent="-210185">
              <a:lnSpc>
                <a:spcPct val="100000"/>
              </a:lnSpc>
              <a:spcBef>
                <a:spcPts val="595"/>
              </a:spcBef>
              <a:buFont typeface="Arial"/>
              <a:buChar char="–"/>
              <a:tabLst>
                <a:tab pos="1480820" algn="l"/>
              </a:tabLst>
            </a:pPr>
            <a:r>
              <a:rPr sz="1150" spc="5" dirty="0">
                <a:latin typeface="Trebuchet MS"/>
                <a:cs typeface="Trebuchet MS"/>
              </a:rPr>
              <a:t>These simply </a:t>
            </a:r>
            <a:r>
              <a:rPr sz="1150" spc="10" dirty="0">
                <a:latin typeface="Trebuchet MS"/>
                <a:cs typeface="Trebuchet MS"/>
              </a:rPr>
              <a:t>get added </a:t>
            </a:r>
            <a:r>
              <a:rPr sz="1150" spc="-5" dirty="0">
                <a:latin typeface="Trebuchet MS"/>
                <a:cs typeface="Trebuchet MS"/>
              </a:rPr>
              <a:t>together, </a:t>
            </a:r>
            <a:r>
              <a:rPr sz="1150" spc="5" dirty="0">
                <a:latin typeface="Trebuchet MS"/>
                <a:cs typeface="Trebuchet MS"/>
              </a:rPr>
              <a:t>refer </a:t>
            </a:r>
            <a:r>
              <a:rPr sz="1150" spc="10" dirty="0">
                <a:latin typeface="Trebuchet MS"/>
                <a:cs typeface="Trebuchet MS"/>
              </a:rPr>
              <a:t>to the </a:t>
            </a:r>
            <a:r>
              <a:rPr sz="1150" spc="0" dirty="0">
                <a:latin typeface="Trebuchet MS"/>
                <a:cs typeface="Trebuchet MS"/>
              </a:rPr>
              <a:t>Visual </a:t>
            </a:r>
            <a:r>
              <a:rPr sz="1150" dirty="0">
                <a:latin typeface="Trebuchet MS"/>
                <a:cs typeface="Trebuchet MS"/>
              </a:rPr>
              <a:t>Profiler </a:t>
            </a:r>
            <a:r>
              <a:rPr sz="1150" spc="10" dirty="0">
                <a:latin typeface="Trebuchet MS"/>
                <a:cs typeface="Trebuchet MS"/>
              </a:rPr>
              <a:t>User Guide </a:t>
            </a:r>
            <a:r>
              <a:rPr sz="1150" spc="5" dirty="0">
                <a:latin typeface="Trebuchet MS"/>
                <a:cs typeface="Trebuchet MS"/>
              </a:rPr>
              <a:t>for</a:t>
            </a:r>
            <a:r>
              <a:rPr sz="1150" spc="150" dirty="0">
                <a:latin typeface="Trebuchet MS"/>
                <a:cs typeface="Trebuchet MS"/>
              </a:rPr>
              <a:t> </a:t>
            </a:r>
            <a:r>
              <a:rPr sz="1150" spc="5" dirty="0">
                <a:latin typeface="Trebuchet MS"/>
                <a:cs typeface="Trebuchet MS"/>
              </a:rPr>
              <a:t>details</a:t>
            </a:r>
            <a:endParaRPr sz="1150">
              <a:latin typeface="Trebuchet MS"/>
              <a:cs typeface="Trebuchet MS"/>
            </a:endParaRPr>
          </a:p>
          <a:p>
            <a:pPr marL="1480185" lvl="3" indent="-210185">
              <a:lnSpc>
                <a:spcPct val="100000"/>
              </a:lnSpc>
              <a:spcBef>
                <a:spcPts val="590"/>
              </a:spcBef>
              <a:buFont typeface="Arial"/>
              <a:buChar char="–"/>
              <a:tabLst>
                <a:tab pos="1480820" algn="l"/>
              </a:tabLst>
            </a:pPr>
            <a:r>
              <a:rPr sz="1150" spc="-15" dirty="0">
                <a:latin typeface="Trebuchet MS"/>
                <a:cs typeface="Trebuchet MS"/>
              </a:rPr>
              <a:t>You’ll </a:t>
            </a:r>
            <a:r>
              <a:rPr sz="1150" spc="10" dirty="0">
                <a:latin typeface="Trebuchet MS"/>
                <a:cs typeface="Trebuchet MS"/>
              </a:rPr>
              <a:t>need to do </a:t>
            </a:r>
            <a:r>
              <a:rPr sz="1150" spc="5" dirty="0">
                <a:latin typeface="Trebuchet MS"/>
                <a:cs typeface="Trebuchet MS"/>
              </a:rPr>
              <a:t>this yourself </a:t>
            </a:r>
            <a:r>
              <a:rPr sz="1150" spc="0" dirty="0">
                <a:latin typeface="Trebuchet MS"/>
                <a:cs typeface="Trebuchet MS"/>
              </a:rPr>
              <a:t>if </a:t>
            </a:r>
            <a:r>
              <a:rPr sz="1150" spc="5" dirty="0">
                <a:latin typeface="Trebuchet MS"/>
                <a:cs typeface="Trebuchet MS"/>
              </a:rPr>
              <a:t>you’re using </a:t>
            </a:r>
            <a:r>
              <a:rPr sz="1150" spc="10" dirty="0">
                <a:latin typeface="Trebuchet MS"/>
                <a:cs typeface="Trebuchet MS"/>
              </a:rPr>
              <a:t>command-line</a:t>
            </a:r>
            <a:r>
              <a:rPr sz="1150" spc="165" dirty="0">
                <a:latin typeface="Trebuchet MS"/>
                <a:cs typeface="Trebuchet MS"/>
              </a:rPr>
              <a:t> </a:t>
            </a:r>
            <a:r>
              <a:rPr sz="1150" spc="5" dirty="0">
                <a:latin typeface="Trebuchet MS"/>
                <a:cs typeface="Trebuchet MS"/>
              </a:rPr>
              <a:t>profiling</a:t>
            </a:r>
            <a:endParaRPr sz="1150">
              <a:latin typeface="Trebuchet MS"/>
              <a:cs typeface="Trebuchet MS"/>
            </a:endParaRPr>
          </a:p>
          <a:p>
            <a:pPr marL="693420" marR="5080" lvl="1" indent="-261620">
              <a:lnSpc>
                <a:spcPct val="80000"/>
              </a:lnSpc>
              <a:spcBef>
                <a:spcPts val="79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dirty="0">
                <a:latin typeface="Calibri"/>
                <a:cs typeface="Calibri"/>
              </a:rPr>
              <a:t>If </a:t>
            </a:r>
            <a:r>
              <a:rPr sz="1650" spc="-5" dirty="0">
                <a:latin typeface="Calibri"/>
                <a:cs typeface="Calibri"/>
              </a:rPr>
              <a:t>your code </a:t>
            </a:r>
            <a:r>
              <a:rPr sz="1650" dirty="0">
                <a:latin typeface="Calibri"/>
                <a:cs typeface="Calibri"/>
              </a:rPr>
              <a:t>hits in L2 </a:t>
            </a:r>
            <a:r>
              <a:rPr sz="1650" spc="-5" dirty="0">
                <a:latin typeface="Calibri"/>
                <a:cs typeface="Calibri"/>
              </a:rPr>
              <a:t>cache </a:t>
            </a:r>
            <a:r>
              <a:rPr sz="1650" dirty="0">
                <a:latin typeface="Calibri"/>
                <a:cs typeface="Calibri"/>
              </a:rPr>
              <a:t>a lot, </a:t>
            </a:r>
            <a:r>
              <a:rPr sz="1650" spc="-10" dirty="0">
                <a:latin typeface="Calibri"/>
                <a:cs typeface="Calibri"/>
              </a:rPr>
              <a:t>you </a:t>
            </a:r>
            <a:r>
              <a:rPr sz="1650" spc="-15" dirty="0">
                <a:latin typeface="Calibri"/>
                <a:cs typeface="Calibri"/>
              </a:rPr>
              <a:t>may </a:t>
            </a:r>
            <a:r>
              <a:rPr sz="1650" spc="-10" dirty="0">
                <a:latin typeface="Calibri"/>
                <a:cs typeface="Calibri"/>
              </a:rPr>
              <a:t>want </a:t>
            </a:r>
            <a:r>
              <a:rPr sz="1650" spc="-5" dirty="0">
                <a:latin typeface="Calibri"/>
                <a:cs typeface="Calibri"/>
              </a:rPr>
              <a:t>to </a:t>
            </a:r>
            <a:r>
              <a:rPr sz="1650" dirty="0">
                <a:latin typeface="Calibri"/>
                <a:cs typeface="Calibri"/>
              </a:rPr>
              <a:t>look </a:t>
            </a:r>
            <a:r>
              <a:rPr sz="1650" spc="-10" dirty="0">
                <a:latin typeface="Calibri"/>
                <a:cs typeface="Calibri"/>
              </a:rPr>
              <a:t>at </a:t>
            </a:r>
            <a:r>
              <a:rPr sz="1650" dirty="0">
                <a:latin typeface="Calibri"/>
                <a:cs typeface="Calibri"/>
              </a:rPr>
              <a:t>L2 </a:t>
            </a:r>
            <a:r>
              <a:rPr sz="1650" spc="-10" dirty="0">
                <a:latin typeface="Calibri"/>
                <a:cs typeface="Calibri"/>
              </a:rPr>
              <a:t>counters instead </a:t>
            </a:r>
            <a:r>
              <a:rPr sz="1650" dirty="0">
                <a:latin typeface="Calibri"/>
                <a:cs typeface="Calibri"/>
              </a:rPr>
              <a:t>(accesses </a:t>
            </a:r>
            <a:r>
              <a:rPr sz="1650" spc="-5" dirty="0">
                <a:latin typeface="Calibri"/>
                <a:cs typeface="Calibri"/>
              </a:rPr>
              <a:t>to  </a:t>
            </a:r>
            <a:r>
              <a:rPr sz="1650" dirty="0">
                <a:latin typeface="Calibri"/>
                <a:cs typeface="Calibri"/>
              </a:rPr>
              <a:t>L2 </a:t>
            </a:r>
            <a:r>
              <a:rPr sz="1650" spc="-10" dirty="0">
                <a:latin typeface="Calibri"/>
                <a:cs typeface="Calibri"/>
              </a:rPr>
              <a:t>are </a:t>
            </a:r>
            <a:r>
              <a:rPr sz="1650" spc="-5" dirty="0">
                <a:latin typeface="Calibri"/>
                <a:cs typeface="Calibri"/>
              </a:rPr>
              <a:t>still expensive compared to</a:t>
            </a:r>
            <a:r>
              <a:rPr sz="1650" spc="-50" dirty="0">
                <a:latin typeface="Calibri"/>
                <a:cs typeface="Calibri"/>
              </a:rPr>
              <a:t> </a:t>
            </a:r>
            <a:r>
              <a:rPr sz="1650" spc="-5" dirty="0">
                <a:latin typeface="Calibri"/>
                <a:cs typeface="Calibri"/>
              </a:rPr>
              <a:t>arithmetic)</a:t>
            </a:r>
            <a:endParaRPr sz="1650">
              <a:latin typeface="Calibri"/>
              <a:cs typeface="Calibri"/>
            </a:endParaRPr>
          </a:p>
          <a:p>
            <a:pPr marL="224154" indent="-211454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Compute</a:t>
            </a:r>
            <a:r>
              <a:rPr sz="1800" spc="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instruction:byte</a:t>
            </a:r>
            <a:r>
              <a:rPr sz="1800" spc="-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25" dirty="0">
                <a:solidFill>
                  <a:srgbClr val="004730"/>
                </a:solidFill>
                <a:latin typeface="Trebuchet MS"/>
                <a:cs typeface="Trebuchet MS"/>
              </a:rPr>
              <a:t>ratio</a:t>
            </a:r>
            <a:r>
              <a:rPr sz="1800" spc="-1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and</a:t>
            </a:r>
            <a:r>
              <a:rPr sz="180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compare</a:t>
            </a:r>
            <a:r>
              <a:rPr sz="1800" spc="-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35" dirty="0">
                <a:solidFill>
                  <a:srgbClr val="004730"/>
                </a:solidFill>
                <a:latin typeface="Trebuchet MS"/>
                <a:cs typeface="Trebuchet MS"/>
              </a:rPr>
              <a:t>to</a:t>
            </a:r>
            <a:r>
              <a:rPr sz="180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the</a:t>
            </a:r>
            <a:r>
              <a:rPr sz="1800" spc="-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balanced</a:t>
            </a:r>
            <a:r>
              <a:rPr sz="1800" spc="-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one:</a:t>
            </a:r>
            <a:endParaRPr sz="1800">
              <a:latin typeface="Trebuchet MS"/>
              <a:cs typeface="Trebuchet MS"/>
            </a:endParaRPr>
          </a:p>
          <a:p>
            <a:pPr marL="789940" lvl="1" indent="-358140">
              <a:lnSpc>
                <a:spcPct val="100000"/>
              </a:lnSpc>
              <a:spcBef>
                <a:spcPts val="425"/>
              </a:spcBef>
              <a:buFont typeface="Arial"/>
              <a:buChar char="–"/>
              <a:tabLst>
                <a:tab pos="789305" algn="l"/>
                <a:tab pos="790575" algn="l"/>
              </a:tabLst>
            </a:pPr>
            <a:r>
              <a:rPr sz="1650" dirty="0">
                <a:latin typeface="Calibri"/>
                <a:cs typeface="Calibri"/>
              </a:rPr>
              <a:t>(number of SMs) * </a:t>
            </a:r>
            <a:r>
              <a:rPr sz="1650" dirty="0">
                <a:solidFill>
                  <a:srgbClr val="006FC0"/>
                </a:solidFill>
                <a:latin typeface="Calibri"/>
                <a:cs typeface="Calibri"/>
              </a:rPr>
              <a:t>32 </a:t>
            </a:r>
            <a:r>
              <a:rPr sz="1650" dirty="0">
                <a:latin typeface="Calibri"/>
                <a:cs typeface="Calibri"/>
              </a:rPr>
              <a:t>* </a:t>
            </a:r>
            <a:r>
              <a:rPr sz="1650" spc="-5" dirty="0">
                <a:solidFill>
                  <a:srgbClr val="D9460D"/>
                </a:solidFill>
                <a:latin typeface="Calibri"/>
                <a:cs typeface="Calibri"/>
              </a:rPr>
              <a:t>instructions_issued </a:t>
            </a:r>
            <a:r>
              <a:rPr sz="1650" dirty="0">
                <a:latin typeface="Calibri"/>
                <a:cs typeface="Calibri"/>
              </a:rPr>
              <a:t>: 32B * </a:t>
            </a:r>
            <a:r>
              <a:rPr sz="1650" spc="-5" dirty="0">
                <a:latin typeface="Calibri"/>
                <a:cs typeface="Calibri"/>
              </a:rPr>
              <a:t>(</a:t>
            </a:r>
            <a:r>
              <a:rPr sz="1650" spc="-5" dirty="0">
                <a:solidFill>
                  <a:srgbClr val="D9460D"/>
                </a:solidFill>
                <a:latin typeface="Calibri"/>
                <a:cs typeface="Calibri"/>
              </a:rPr>
              <a:t>dram_reads </a:t>
            </a:r>
            <a:r>
              <a:rPr sz="1650" dirty="0">
                <a:latin typeface="Calibri"/>
                <a:cs typeface="Calibri"/>
              </a:rPr>
              <a:t>+</a:t>
            </a:r>
            <a:r>
              <a:rPr sz="1650" spc="-30" dirty="0">
                <a:latin typeface="Calibri"/>
                <a:cs typeface="Calibri"/>
              </a:rPr>
              <a:t> </a:t>
            </a:r>
            <a:r>
              <a:rPr sz="1650" spc="-5" dirty="0">
                <a:solidFill>
                  <a:srgbClr val="D9460D"/>
                </a:solidFill>
                <a:latin typeface="Calibri"/>
                <a:cs typeface="Calibri"/>
              </a:rPr>
              <a:t>dram_writes</a:t>
            </a:r>
            <a:r>
              <a:rPr sz="1650" spc="-5" dirty="0">
                <a:latin typeface="Calibri"/>
                <a:cs typeface="Calibri"/>
              </a:rPr>
              <a:t>)</a:t>
            </a:r>
            <a:endParaRPr sz="1650">
              <a:latin typeface="Calibri"/>
              <a:cs typeface="Calibri"/>
            </a:endParaRPr>
          </a:p>
          <a:p>
            <a:pPr marL="224154" indent="-211454">
              <a:lnSpc>
                <a:spcPct val="100000"/>
              </a:lnSpc>
              <a:spcBef>
                <a:spcPts val="425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Example: </a:t>
            </a:r>
            <a:r>
              <a:rPr sz="1800" spc="55" dirty="0">
                <a:solidFill>
                  <a:srgbClr val="004730"/>
                </a:solidFill>
                <a:latin typeface="Trebuchet MS"/>
                <a:cs typeface="Trebuchet MS"/>
              </a:rPr>
              <a:t>vector</a:t>
            </a:r>
            <a:r>
              <a:rPr sz="1800" spc="-7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800" spc="50" dirty="0">
                <a:solidFill>
                  <a:srgbClr val="004730"/>
                </a:solidFill>
                <a:latin typeface="Trebuchet MS"/>
                <a:cs typeface="Trebuchet MS"/>
              </a:rPr>
              <a:t>add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4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650" spc="-5" dirty="0">
                <a:solidFill>
                  <a:srgbClr val="006FC0"/>
                </a:solidFill>
                <a:latin typeface="Trebuchet MS"/>
                <a:cs typeface="Trebuchet MS"/>
              </a:rPr>
              <a:t>1.49:1</a:t>
            </a:r>
            <a:r>
              <a:rPr sz="1650" spc="-5" dirty="0">
                <a:latin typeface="Trebuchet MS"/>
                <a:cs typeface="Trebuchet MS"/>
              </a:rPr>
              <a:t>, </a:t>
            </a:r>
            <a:r>
              <a:rPr sz="1650" dirty="0">
                <a:latin typeface="Trebuchet MS"/>
                <a:cs typeface="Trebuchet MS"/>
              </a:rPr>
              <a:t>lower than </a:t>
            </a:r>
            <a:r>
              <a:rPr sz="1650" spc="-5" dirty="0">
                <a:solidFill>
                  <a:srgbClr val="006FC0"/>
                </a:solidFill>
                <a:latin typeface="Trebuchet MS"/>
                <a:cs typeface="Trebuchet MS"/>
              </a:rPr>
              <a:t>3.76 </a:t>
            </a:r>
            <a:r>
              <a:rPr sz="1650" dirty="0">
                <a:latin typeface="Trebuchet MS"/>
                <a:cs typeface="Trebuchet MS"/>
              </a:rPr>
              <a:t>so</a:t>
            </a:r>
            <a:r>
              <a:rPr sz="1650" spc="-40" dirty="0">
                <a:latin typeface="Trebuchet MS"/>
                <a:cs typeface="Trebuchet MS"/>
              </a:rPr>
              <a:t> </a:t>
            </a:r>
            <a:r>
              <a:rPr sz="1650" dirty="0">
                <a:latin typeface="Trebuchet MS"/>
                <a:cs typeface="Trebuchet MS"/>
              </a:rPr>
              <a:t>memory-bound</a:t>
            </a:r>
            <a:endParaRPr sz="16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635232" y="6383797"/>
            <a:ext cx="130810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70">
              <a:lnSpc>
                <a:spcPts val="1180"/>
              </a:lnSpc>
            </a:pPr>
            <a:fld id="{81D60167-4931-47E6-BA6A-407CBD079E47}" type="slidenum">
              <a:rPr sz="1100" dirty="0">
                <a:solidFill>
                  <a:srgbClr val="898989"/>
                </a:solidFill>
                <a:latin typeface="Arial"/>
                <a:cs typeface="Arial"/>
              </a:rPr>
              <a:t>7</a:t>
            </a:fld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637" y="6574484"/>
            <a:ext cx="826135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z="900" b="1" spc="0" dirty="0">
                <a:latin typeface="Arial"/>
                <a:cs typeface="Arial"/>
              </a:rPr>
              <a:t>© NVIDIA</a:t>
            </a:r>
            <a:r>
              <a:rPr sz="900" b="1" spc="-60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2011</a:t>
            </a:r>
            <a:endParaRPr sz="9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5944870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Another </a:t>
            </a:r>
            <a:r>
              <a:rPr spc="50" dirty="0"/>
              <a:t>Way to </a:t>
            </a:r>
            <a:r>
              <a:rPr spc="90" dirty="0"/>
              <a:t>Use </a:t>
            </a:r>
            <a:r>
              <a:rPr spc="80" dirty="0"/>
              <a:t>the</a:t>
            </a:r>
            <a:r>
              <a:rPr spc="-385" dirty="0"/>
              <a:t> </a:t>
            </a:r>
            <a:r>
              <a:rPr spc="75" dirty="0"/>
              <a:t>Profiler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7245" y="2273786"/>
            <a:ext cx="7600950" cy="366902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650" spc="25" dirty="0">
                <a:solidFill>
                  <a:srgbClr val="004730"/>
                </a:solidFill>
                <a:latin typeface="Trebuchet MS"/>
                <a:cs typeface="Trebuchet MS"/>
              </a:rPr>
              <a:t>VisualProfiler </a:t>
            </a:r>
            <a:r>
              <a:rPr sz="1650" spc="15" dirty="0">
                <a:solidFill>
                  <a:srgbClr val="004730"/>
                </a:solidFill>
                <a:latin typeface="Trebuchet MS"/>
                <a:cs typeface="Trebuchet MS"/>
              </a:rPr>
              <a:t>will </a:t>
            </a: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report instruction and </a:t>
            </a:r>
            <a:r>
              <a:rPr sz="1650" spc="50" dirty="0">
                <a:solidFill>
                  <a:srgbClr val="004730"/>
                </a:solidFill>
                <a:latin typeface="Trebuchet MS"/>
                <a:cs typeface="Trebuchet MS"/>
              </a:rPr>
              <a:t>memory</a:t>
            </a:r>
            <a:r>
              <a:rPr sz="1650" spc="-31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40" dirty="0">
                <a:solidFill>
                  <a:srgbClr val="004730"/>
                </a:solidFill>
                <a:latin typeface="Trebuchet MS"/>
                <a:cs typeface="Trebuchet MS"/>
              </a:rPr>
              <a:t>throughputs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5" dirty="0">
                <a:latin typeface="Trebuchet MS"/>
                <a:cs typeface="Trebuchet MS"/>
              </a:rPr>
              <a:t>IPC (instructions per clock) for</a:t>
            </a:r>
            <a:r>
              <a:rPr sz="1350" spc="-12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instructions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2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5" dirty="0">
                <a:latin typeface="Trebuchet MS"/>
                <a:cs typeface="Trebuchet MS"/>
              </a:rPr>
              <a:t>GB/s achieved for memory (and</a:t>
            </a:r>
            <a:r>
              <a:rPr sz="1350" spc="-10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L2)</a:t>
            </a:r>
            <a:endParaRPr sz="13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Compare</a:t>
            </a:r>
            <a:r>
              <a:rPr sz="1650" spc="-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those</a:t>
            </a:r>
            <a:r>
              <a:rPr sz="1650" spc="-3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with</a:t>
            </a:r>
            <a:r>
              <a:rPr sz="1650" spc="-1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the</a:t>
            </a:r>
            <a:r>
              <a:rPr sz="1650" spc="-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004730"/>
                </a:solidFill>
                <a:latin typeface="Trebuchet MS"/>
                <a:cs typeface="Trebuchet MS"/>
              </a:rPr>
              <a:t>theory</a:t>
            </a:r>
            <a:r>
              <a:rPr sz="1650" spc="-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30" dirty="0">
                <a:solidFill>
                  <a:srgbClr val="004730"/>
                </a:solidFill>
                <a:latin typeface="Trebuchet MS"/>
                <a:cs typeface="Trebuchet MS"/>
              </a:rPr>
              <a:t>for</a:t>
            </a:r>
            <a:r>
              <a:rPr sz="1650" spc="-2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the</a:t>
            </a:r>
            <a:r>
              <a:rPr sz="1650" spc="-2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004730"/>
                </a:solidFill>
                <a:latin typeface="Trebuchet MS"/>
                <a:cs typeface="Trebuchet MS"/>
              </a:rPr>
              <a:t>HW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2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dirty="0">
                <a:latin typeface="Trebuchet MS"/>
                <a:cs typeface="Trebuchet MS"/>
              </a:rPr>
              <a:t>Profiler </a:t>
            </a:r>
            <a:r>
              <a:rPr sz="1350" spc="5" dirty="0">
                <a:latin typeface="Trebuchet MS"/>
                <a:cs typeface="Trebuchet MS"/>
              </a:rPr>
              <a:t>will also report the theoretical</a:t>
            </a:r>
            <a:r>
              <a:rPr sz="1350" spc="-17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best</a:t>
            </a:r>
            <a:endParaRPr sz="13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85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150" spc="10" dirty="0">
                <a:latin typeface="Trebuchet MS"/>
                <a:cs typeface="Trebuchet MS"/>
              </a:rPr>
              <a:t>Though </a:t>
            </a:r>
            <a:r>
              <a:rPr sz="1150" spc="5" dirty="0">
                <a:latin typeface="Trebuchet MS"/>
                <a:cs typeface="Trebuchet MS"/>
              </a:rPr>
              <a:t>for </a:t>
            </a:r>
            <a:r>
              <a:rPr sz="1150" spc="10" dirty="0">
                <a:latin typeface="Trebuchet MS"/>
                <a:cs typeface="Trebuchet MS"/>
              </a:rPr>
              <a:t>IPC </a:t>
            </a:r>
            <a:r>
              <a:rPr sz="1150" spc="5" dirty="0">
                <a:latin typeface="Trebuchet MS"/>
                <a:cs typeface="Trebuchet MS"/>
              </a:rPr>
              <a:t>it </a:t>
            </a:r>
            <a:r>
              <a:rPr sz="1150" spc="10" dirty="0">
                <a:latin typeface="Trebuchet MS"/>
                <a:cs typeface="Trebuchet MS"/>
              </a:rPr>
              <a:t>assumes fp32 </a:t>
            </a:r>
            <a:r>
              <a:rPr sz="1150" spc="5" dirty="0">
                <a:latin typeface="Trebuchet MS"/>
                <a:cs typeface="Trebuchet MS"/>
              </a:rPr>
              <a:t>instructions, it </a:t>
            </a:r>
            <a:r>
              <a:rPr sz="1150" u="sng" spc="1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DOES NOT</a:t>
            </a:r>
            <a:r>
              <a:rPr sz="1150" spc="15" dirty="0">
                <a:latin typeface="Trebuchet MS"/>
                <a:cs typeface="Trebuchet MS"/>
              </a:rPr>
              <a:t> </a:t>
            </a:r>
            <a:r>
              <a:rPr sz="1150" spc="10" dirty="0">
                <a:latin typeface="Trebuchet MS"/>
                <a:cs typeface="Trebuchet MS"/>
              </a:rPr>
              <a:t>take </a:t>
            </a:r>
            <a:r>
              <a:rPr sz="1150" spc="5" dirty="0">
                <a:latin typeface="Trebuchet MS"/>
                <a:cs typeface="Trebuchet MS"/>
              </a:rPr>
              <a:t>instruction </a:t>
            </a:r>
            <a:r>
              <a:rPr sz="1150" spc="10" dirty="0">
                <a:latin typeface="Trebuchet MS"/>
                <a:cs typeface="Trebuchet MS"/>
              </a:rPr>
              <a:t>mix </a:t>
            </a:r>
            <a:r>
              <a:rPr sz="1150" spc="5" dirty="0">
                <a:latin typeface="Trebuchet MS"/>
                <a:cs typeface="Trebuchet MS"/>
              </a:rPr>
              <a:t>into</a:t>
            </a:r>
            <a:r>
              <a:rPr sz="1150" spc="105" dirty="0">
                <a:latin typeface="Trebuchet MS"/>
                <a:cs typeface="Trebuchet MS"/>
              </a:rPr>
              <a:t> </a:t>
            </a:r>
            <a:r>
              <a:rPr sz="1150" spc="5" dirty="0">
                <a:latin typeface="Trebuchet MS"/>
                <a:cs typeface="Trebuchet MS"/>
              </a:rPr>
              <a:t>consideration</a:t>
            </a:r>
            <a:endParaRPr sz="11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3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0" dirty="0">
                <a:latin typeface="Trebuchet MS"/>
                <a:cs typeface="Trebuchet MS"/>
              </a:rPr>
              <a:t>If</a:t>
            </a:r>
            <a:r>
              <a:rPr sz="1350" spc="-5" dirty="0">
                <a:latin typeface="Trebuchet MS"/>
                <a:cs typeface="Trebuchet MS"/>
              </a:rPr>
              <a:t> </a:t>
            </a:r>
            <a:r>
              <a:rPr sz="1350" spc="10" dirty="0">
                <a:latin typeface="Trebuchet MS"/>
                <a:cs typeface="Trebuchet MS"/>
              </a:rPr>
              <a:t>one</a:t>
            </a:r>
            <a:r>
              <a:rPr sz="1350" spc="-2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of</a:t>
            </a:r>
            <a:r>
              <a:rPr sz="1350" spc="-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the</a:t>
            </a:r>
            <a:r>
              <a:rPr sz="1350" spc="-1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metrics</a:t>
            </a:r>
            <a:r>
              <a:rPr sz="1350" spc="-2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is</a:t>
            </a:r>
            <a:r>
              <a:rPr sz="1350" spc="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close</a:t>
            </a:r>
            <a:r>
              <a:rPr sz="1350" spc="-3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to</a:t>
            </a:r>
            <a:r>
              <a:rPr sz="135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the</a:t>
            </a:r>
            <a:r>
              <a:rPr sz="1350" spc="-10" dirty="0">
                <a:latin typeface="Trebuchet MS"/>
                <a:cs typeface="Trebuchet MS"/>
              </a:rPr>
              <a:t> </a:t>
            </a:r>
            <a:r>
              <a:rPr sz="1350" spc="10" dirty="0">
                <a:latin typeface="Trebuchet MS"/>
                <a:cs typeface="Trebuchet MS"/>
              </a:rPr>
              <a:t>hw</a:t>
            </a:r>
            <a:r>
              <a:rPr sz="1350" spc="-1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peak,</a:t>
            </a:r>
            <a:r>
              <a:rPr sz="1350" spc="-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you’re</a:t>
            </a:r>
            <a:r>
              <a:rPr sz="1350" spc="-2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likely</a:t>
            </a:r>
            <a:r>
              <a:rPr sz="1350" spc="-3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limited</a:t>
            </a:r>
            <a:r>
              <a:rPr sz="1350" spc="-2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by</a:t>
            </a:r>
            <a:r>
              <a:rPr sz="135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it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1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0" dirty="0">
                <a:latin typeface="Trebuchet MS"/>
                <a:cs typeface="Trebuchet MS"/>
              </a:rPr>
              <a:t>If </a:t>
            </a:r>
            <a:r>
              <a:rPr sz="1350" spc="5" dirty="0">
                <a:latin typeface="Trebuchet MS"/>
                <a:cs typeface="Trebuchet MS"/>
              </a:rPr>
              <a:t>neither metric is close to the peak, </a:t>
            </a:r>
            <a:r>
              <a:rPr sz="1350" spc="10" dirty="0">
                <a:latin typeface="Trebuchet MS"/>
                <a:cs typeface="Trebuchet MS"/>
              </a:rPr>
              <a:t>then unhidden </a:t>
            </a:r>
            <a:r>
              <a:rPr sz="1350" spc="5" dirty="0">
                <a:latin typeface="Trebuchet MS"/>
                <a:cs typeface="Trebuchet MS"/>
              </a:rPr>
              <a:t>latency is likely an</a:t>
            </a:r>
            <a:r>
              <a:rPr sz="1350" spc="-27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issue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2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5" dirty="0">
                <a:latin typeface="Trebuchet MS"/>
                <a:cs typeface="Trebuchet MS"/>
              </a:rPr>
              <a:t>“close” is approximate, </a:t>
            </a:r>
            <a:r>
              <a:rPr sz="1350" spc="0" dirty="0">
                <a:latin typeface="Trebuchet MS"/>
                <a:cs typeface="Trebuchet MS"/>
              </a:rPr>
              <a:t>I’d </a:t>
            </a:r>
            <a:r>
              <a:rPr sz="1350" spc="5" dirty="0">
                <a:latin typeface="Trebuchet MS"/>
                <a:cs typeface="Trebuchet MS"/>
              </a:rPr>
              <a:t>say 70% of theory or</a:t>
            </a:r>
            <a:r>
              <a:rPr sz="1350" spc="-19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better</a:t>
            </a:r>
            <a:endParaRPr sz="13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20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650" spc="30" dirty="0">
                <a:solidFill>
                  <a:srgbClr val="004730"/>
                </a:solidFill>
                <a:latin typeface="Trebuchet MS"/>
                <a:cs typeface="Trebuchet MS"/>
              </a:rPr>
              <a:t>Example: </a:t>
            </a: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vector</a:t>
            </a:r>
            <a:r>
              <a:rPr sz="1650" spc="-10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25" dirty="0">
                <a:solidFill>
                  <a:srgbClr val="004730"/>
                </a:solidFill>
                <a:latin typeface="Trebuchet MS"/>
                <a:cs typeface="Trebuchet MS"/>
              </a:rPr>
              <a:t>add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4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5" dirty="0">
                <a:latin typeface="Trebuchet MS"/>
                <a:cs typeface="Trebuchet MS"/>
              </a:rPr>
              <a:t>IPC: </a:t>
            </a: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0.55 </a:t>
            </a:r>
            <a:r>
              <a:rPr sz="1350" spc="5" dirty="0">
                <a:latin typeface="Trebuchet MS"/>
                <a:cs typeface="Trebuchet MS"/>
              </a:rPr>
              <a:t>out of</a:t>
            </a:r>
            <a:r>
              <a:rPr sz="1350" spc="-55" dirty="0">
                <a:latin typeface="Trebuchet MS"/>
                <a:cs typeface="Trebuchet MS"/>
              </a:rPr>
              <a:t> </a:t>
            </a: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2.0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2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10" dirty="0">
                <a:latin typeface="Trebuchet MS"/>
                <a:cs typeface="Trebuchet MS"/>
              </a:rPr>
              <a:t>Memory </a:t>
            </a:r>
            <a:r>
              <a:rPr sz="1350" spc="5" dirty="0">
                <a:latin typeface="Trebuchet MS"/>
                <a:cs typeface="Trebuchet MS"/>
              </a:rPr>
              <a:t>throughput: </a:t>
            </a: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130 GB/s </a:t>
            </a:r>
            <a:r>
              <a:rPr sz="1350" spc="5" dirty="0">
                <a:latin typeface="Trebuchet MS"/>
                <a:cs typeface="Trebuchet MS"/>
              </a:rPr>
              <a:t>out of </a:t>
            </a: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177</a:t>
            </a:r>
            <a:r>
              <a:rPr sz="1350" spc="-13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GB/s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2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5" dirty="0">
                <a:latin typeface="Trebuchet MS"/>
                <a:cs typeface="Trebuchet MS"/>
              </a:rPr>
              <a:t>Conclusion: memory</a:t>
            </a:r>
            <a:r>
              <a:rPr sz="1350" spc="-65" dirty="0">
                <a:latin typeface="Trebuchet MS"/>
                <a:cs typeface="Trebuchet MS"/>
              </a:rPr>
              <a:t> </a:t>
            </a:r>
            <a:r>
              <a:rPr sz="1350" spc="10" dirty="0">
                <a:latin typeface="Trebuchet MS"/>
                <a:cs typeface="Trebuchet MS"/>
              </a:rPr>
              <a:t>bound</a:t>
            </a:r>
            <a:endParaRPr sz="13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8769" y="1473199"/>
            <a:ext cx="5944870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Another </a:t>
            </a:r>
            <a:r>
              <a:rPr spc="50" dirty="0"/>
              <a:t>Way to </a:t>
            </a:r>
            <a:r>
              <a:rPr spc="90" dirty="0"/>
              <a:t>Use </a:t>
            </a:r>
            <a:r>
              <a:rPr spc="80" dirty="0"/>
              <a:t>the</a:t>
            </a:r>
            <a:r>
              <a:rPr spc="-385" dirty="0"/>
              <a:t> </a:t>
            </a:r>
            <a:r>
              <a:rPr spc="75" dirty="0"/>
              <a:t>Profiler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80589" y="2375035"/>
            <a:ext cx="4736465" cy="1617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885"/>
              </a:lnSpc>
            </a:pPr>
            <a:r>
              <a:rPr sz="1650" spc="30" dirty="0">
                <a:solidFill>
                  <a:srgbClr val="004730"/>
                </a:solidFill>
                <a:latin typeface="Trebuchet MS"/>
                <a:cs typeface="Trebuchet MS"/>
              </a:rPr>
              <a:t>struction </a:t>
            </a: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and </a:t>
            </a:r>
            <a:r>
              <a:rPr sz="1650" spc="50" dirty="0">
                <a:solidFill>
                  <a:srgbClr val="004730"/>
                </a:solidFill>
                <a:latin typeface="Trebuchet MS"/>
                <a:cs typeface="Trebuchet MS"/>
              </a:rPr>
              <a:t>memory</a:t>
            </a:r>
            <a:r>
              <a:rPr sz="1650" spc="-15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40" dirty="0">
                <a:solidFill>
                  <a:srgbClr val="004730"/>
                </a:solidFill>
                <a:latin typeface="Trebuchet MS"/>
                <a:cs typeface="Trebuchet MS"/>
              </a:rPr>
              <a:t>throughputs</a:t>
            </a:r>
            <a:endParaRPr sz="1650">
              <a:latin typeface="Trebuchet MS"/>
              <a:cs typeface="Trebuchet MS"/>
            </a:endParaRPr>
          </a:p>
          <a:p>
            <a:pPr marL="49530" marR="3517900" indent="27305">
              <a:lnSpc>
                <a:spcPct val="132600"/>
              </a:lnSpc>
            </a:pPr>
            <a:r>
              <a:rPr sz="1350" spc="5" dirty="0">
                <a:latin typeface="Trebuchet MS"/>
                <a:cs typeface="Trebuchet MS"/>
              </a:rPr>
              <a:t>or</a:t>
            </a:r>
            <a:r>
              <a:rPr sz="1350" spc="-6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instructions  and</a:t>
            </a:r>
            <a:r>
              <a:rPr sz="1350" spc="-1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L2)</a:t>
            </a: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r>
              <a:rPr sz="1650" spc="50" dirty="0">
                <a:solidFill>
                  <a:srgbClr val="004730"/>
                </a:solidFill>
                <a:latin typeface="Trebuchet MS"/>
                <a:cs typeface="Trebuchet MS"/>
              </a:rPr>
              <a:t>eory </a:t>
            </a:r>
            <a:r>
              <a:rPr sz="1650" spc="30" dirty="0">
                <a:solidFill>
                  <a:srgbClr val="004730"/>
                </a:solidFill>
                <a:latin typeface="Trebuchet MS"/>
                <a:cs typeface="Trebuchet MS"/>
              </a:rPr>
              <a:t>for </a:t>
            </a: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the</a:t>
            </a:r>
            <a:r>
              <a:rPr sz="1650" spc="-16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004730"/>
                </a:solidFill>
                <a:latin typeface="Trebuchet MS"/>
                <a:cs typeface="Trebuchet MS"/>
              </a:rPr>
              <a:t>HW</a:t>
            </a:r>
            <a:endParaRPr sz="1650">
              <a:latin typeface="Trebuchet MS"/>
              <a:cs typeface="Trebuchet MS"/>
            </a:endParaRPr>
          </a:p>
          <a:p>
            <a:pPr marL="22225">
              <a:lnSpc>
                <a:spcPct val="100000"/>
              </a:lnSpc>
              <a:spcBef>
                <a:spcPts val="530"/>
              </a:spcBef>
            </a:pPr>
            <a:r>
              <a:rPr sz="1350" spc="5" dirty="0">
                <a:latin typeface="Trebuchet MS"/>
                <a:cs typeface="Trebuchet MS"/>
              </a:rPr>
              <a:t>theoretical</a:t>
            </a:r>
            <a:r>
              <a:rPr sz="1350" spc="-4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best</a:t>
            </a:r>
            <a:endParaRPr sz="1350">
              <a:latin typeface="Trebuchet MS"/>
              <a:cs typeface="Trebuchet MS"/>
            </a:endParaRPr>
          </a:p>
          <a:p>
            <a:pPr marL="54610">
              <a:lnSpc>
                <a:spcPct val="100000"/>
              </a:lnSpc>
              <a:spcBef>
                <a:spcPts val="580"/>
              </a:spcBef>
            </a:pPr>
            <a:r>
              <a:rPr sz="1150" spc="10" dirty="0">
                <a:latin typeface="Trebuchet MS"/>
                <a:cs typeface="Trebuchet MS"/>
              </a:rPr>
              <a:t>p32 </a:t>
            </a:r>
            <a:r>
              <a:rPr sz="1150" spc="5" dirty="0">
                <a:latin typeface="Trebuchet MS"/>
                <a:cs typeface="Trebuchet MS"/>
              </a:rPr>
              <a:t>instructions, it </a:t>
            </a:r>
            <a:r>
              <a:rPr sz="1150" spc="15" dirty="0">
                <a:latin typeface="Trebuchet MS"/>
                <a:cs typeface="Trebuchet MS"/>
              </a:rPr>
              <a:t>DOES NOT </a:t>
            </a:r>
            <a:r>
              <a:rPr sz="1150" spc="10" dirty="0">
                <a:latin typeface="Trebuchet MS"/>
                <a:cs typeface="Trebuchet MS"/>
              </a:rPr>
              <a:t>take </a:t>
            </a:r>
            <a:r>
              <a:rPr sz="1150" spc="5" dirty="0">
                <a:latin typeface="Trebuchet MS"/>
                <a:cs typeface="Trebuchet MS"/>
              </a:rPr>
              <a:t>instruction </a:t>
            </a:r>
            <a:r>
              <a:rPr sz="1150" spc="10" dirty="0">
                <a:latin typeface="Trebuchet MS"/>
                <a:cs typeface="Trebuchet MS"/>
              </a:rPr>
              <a:t>mix </a:t>
            </a:r>
            <a:r>
              <a:rPr sz="1150" spc="5" dirty="0">
                <a:latin typeface="Trebuchet MS"/>
                <a:cs typeface="Trebuchet MS"/>
              </a:rPr>
              <a:t>into</a:t>
            </a:r>
            <a:r>
              <a:rPr sz="1150" spc="55" dirty="0">
                <a:latin typeface="Trebuchet MS"/>
                <a:cs typeface="Trebuchet MS"/>
              </a:rPr>
              <a:t> </a:t>
            </a:r>
            <a:r>
              <a:rPr sz="1150" spc="5" dirty="0">
                <a:latin typeface="Trebuchet MS"/>
                <a:cs typeface="Trebuchet MS"/>
              </a:rPr>
              <a:t>consideration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0255" y="3795774"/>
            <a:ext cx="781050" cy="2070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767715" algn="l"/>
              </a:tabLst>
            </a:pPr>
            <a:r>
              <a:rPr sz="1150" u="sng" spc="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71230" y="4063011"/>
            <a:ext cx="3924935" cy="159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080">
              <a:lnSpc>
                <a:spcPts val="1565"/>
              </a:lnSpc>
            </a:pPr>
            <a:r>
              <a:rPr sz="1350" spc="5" dirty="0">
                <a:latin typeface="Trebuchet MS"/>
                <a:cs typeface="Trebuchet MS"/>
              </a:rPr>
              <a:t>to the </a:t>
            </a:r>
            <a:r>
              <a:rPr sz="1350" spc="10" dirty="0">
                <a:latin typeface="Trebuchet MS"/>
                <a:cs typeface="Trebuchet MS"/>
              </a:rPr>
              <a:t>hw </a:t>
            </a:r>
            <a:r>
              <a:rPr sz="1350" spc="5" dirty="0">
                <a:latin typeface="Trebuchet MS"/>
                <a:cs typeface="Trebuchet MS"/>
              </a:rPr>
              <a:t>peak, you’re likely limited by</a:t>
            </a:r>
            <a:r>
              <a:rPr sz="1350" spc="-19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it</a:t>
            </a:r>
            <a:endParaRPr sz="1350">
              <a:latin typeface="Trebuchet MS"/>
              <a:cs typeface="Trebuchet MS"/>
            </a:endParaRPr>
          </a:p>
          <a:p>
            <a:pPr marL="92075" indent="-53975">
              <a:lnSpc>
                <a:spcPts val="2150"/>
              </a:lnSpc>
              <a:spcBef>
                <a:spcPts val="145"/>
              </a:spcBef>
            </a:pPr>
            <a:r>
              <a:rPr sz="1350" spc="5" dirty="0">
                <a:latin typeface="Trebuchet MS"/>
                <a:cs typeface="Trebuchet MS"/>
              </a:rPr>
              <a:t>the peak, </a:t>
            </a:r>
            <a:r>
              <a:rPr sz="1350" spc="10" dirty="0">
                <a:latin typeface="Trebuchet MS"/>
                <a:cs typeface="Trebuchet MS"/>
              </a:rPr>
              <a:t>then unhidden </a:t>
            </a:r>
            <a:r>
              <a:rPr sz="1350" spc="5" dirty="0">
                <a:latin typeface="Trebuchet MS"/>
                <a:cs typeface="Trebuchet MS"/>
              </a:rPr>
              <a:t>latency is likely an</a:t>
            </a:r>
            <a:r>
              <a:rPr sz="1350" spc="-17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issue  ay 70% of theory or</a:t>
            </a:r>
            <a:r>
              <a:rPr sz="1350" spc="-9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better</a:t>
            </a: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35"/>
              </a:spcBef>
            </a:pP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B/s </a:t>
            </a:r>
            <a:r>
              <a:rPr sz="1350" spc="5" dirty="0">
                <a:latin typeface="Trebuchet MS"/>
                <a:cs typeface="Trebuchet MS"/>
              </a:rPr>
              <a:t>out of </a:t>
            </a: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177</a:t>
            </a:r>
            <a:r>
              <a:rPr sz="1350" spc="-5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GB/s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28769" y="2273786"/>
            <a:ext cx="2947670" cy="366902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650" spc="25" dirty="0">
                <a:solidFill>
                  <a:srgbClr val="004730"/>
                </a:solidFill>
                <a:latin typeface="Trebuchet MS"/>
                <a:cs typeface="Trebuchet MS"/>
              </a:rPr>
              <a:t>VisualProfiler </a:t>
            </a:r>
            <a:r>
              <a:rPr sz="1650" spc="15" dirty="0">
                <a:solidFill>
                  <a:srgbClr val="004730"/>
                </a:solidFill>
                <a:latin typeface="Trebuchet MS"/>
                <a:cs typeface="Trebuchet MS"/>
              </a:rPr>
              <a:t>will </a:t>
            </a: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report</a:t>
            </a:r>
            <a:r>
              <a:rPr sz="1650" spc="-12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40" dirty="0">
                <a:solidFill>
                  <a:srgbClr val="004730"/>
                </a:solidFill>
                <a:latin typeface="Trebuchet MS"/>
                <a:cs typeface="Trebuchet MS"/>
              </a:rPr>
              <a:t>in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5" dirty="0">
                <a:latin typeface="Trebuchet MS"/>
                <a:cs typeface="Trebuchet MS"/>
              </a:rPr>
              <a:t>IPC (instructions per clock)</a:t>
            </a:r>
            <a:r>
              <a:rPr sz="1350" spc="-13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f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2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5" dirty="0">
                <a:latin typeface="Trebuchet MS"/>
                <a:cs typeface="Trebuchet MS"/>
              </a:rPr>
              <a:t>GB/s achieved for memory</a:t>
            </a:r>
            <a:r>
              <a:rPr sz="1350" spc="-10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(</a:t>
            </a:r>
            <a:endParaRPr sz="13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Compare those with the</a:t>
            </a:r>
            <a:r>
              <a:rPr sz="1650" spc="-24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th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2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dirty="0">
                <a:latin typeface="Trebuchet MS"/>
                <a:cs typeface="Trebuchet MS"/>
              </a:rPr>
              <a:t>Profiler </a:t>
            </a:r>
            <a:r>
              <a:rPr sz="1350" spc="5" dirty="0">
                <a:latin typeface="Trebuchet MS"/>
                <a:cs typeface="Trebuchet MS"/>
              </a:rPr>
              <a:t>will also report</a:t>
            </a:r>
            <a:r>
              <a:rPr sz="1350" spc="-13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the</a:t>
            </a:r>
            <a:endParaRPr sz="135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585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150" spc="10" dirty="0">
                <a:latin typeface="Trebuchet MS"/>
                <a:cs typeface="Trebuchet MS"/>
              </a:rPr>
              <a:t>Though </a:t>
            </a:r>
            <a:r>
              <a:rPr sz="1150" spc="5" dirty="0">
                <a:latin typeface="Trebuchet MS"/>
                <a:cs typeface="Trebuchet MS"/>
              </a:rPr>
              <a:t>for </a:t>
            </a:r>
            <a:r>
              <a:rPr sz="1150" spc="10" dirty="0">
                <a:latin typeface="Trebuchet MS"/>
                <a:cs typeface="Trebuchet MS"/>
              </a:rPr>
              <a:t>IPC </a:t>
            </a:r>
            <a:r>
              <a:rPr sz="1150" spc="5" dirty="0">
                <a:latin typeface="Trebuchet MS"/>
                <a:cs typeface="Trebuchet MS"/>
              </a:rPr>
              <a:t>it </a:t>
            </a:r>
            <a:r>
              <a:rPr sz="1150" spc="10" dirty="0">
                <a:latin typeface="Trebuchet MS"/>
                <a:cs typeface="Trebuchet MS"/>
              </a:rPr>
              <a:t>assumes</a:t>
            </a:r>
            <a:r>
              <a:rPr sz="1150" spc="-25" dirty="0">
                <a:latin typeface="Trebuchet MS"/>
                <a:cs typeface="Trebuchet MS"/>
              </a:rPr>
              <a:t> </a:t>
            </a:r>
            <a:r>
              <a:rPr sz="1150" spc="5" dirty="0">
                <a:latin typeface="Trebuchet MS"/>
                <a:cs typeface="Trebuchet MS"/>
              </a:rPr>
              <a:t>f</a:t>
            </a:r>
            <a:endParaRPr sz="11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3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0" dirty="0">
                <a:latin typeface="Trebuchet MS"/>
                <a:cs typeface="Trebuchet MS"/>
              </a:rPr>
              <a:t>If </a:t>
            </a:r>
            <a:r>
              <a:rPr sz="1350" spc="10" dirty="0">
                <a:latin typeface="Trebuchet MS"/>
                <a:cs typeface="Trebuchet MS"/>
              </a:rPr>
              <a:t>one </a:t>
            </a:r>
            <a:r>
              <a:rPr sz="1350" spc="5" dirty="0">
                <a:latin typeface="Trebuchet MS"/>
                <a:cs typeface="Trebuchet MS"/>
              </a:rPr>
              <a:t>of the metrics is</a:t>
            </a:r>
            <a:r>
              <a:rPr sz="1350" spc="-13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close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1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0" dirty="0">
                <a:latin typeface="Trebuchet MS"/>
                <a:cs typeface="Trebuchet MS"/>
              </a:rPr>
              <a:t>If </a:t>
            </a:r>
            <a:r>
              <a:rPr sz="1350" spc="5" dirty="0">
                <a:latin typeface="Trebuchet MS"/>
                <a:cs typeface="Trebuchet MS"/>
              </a:rPr>
              <a:t>neither metric is close</a:t>
            </a:r>
            <a:r>
              <a:rPr sz="1350" spc="-130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to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2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5" dirty="0">
                <a:latin typeface="Trebuchet MS"/>
                <a:cs typeface="Trebuchet MS"/>
              </a:rPr>
              <a:t>“close” is approximate, </a:t>
            </a:r>
            <a:r>
              <a:rPr sz="1350" spc="0" dirty="0">
                <a:latin typeface="Trebuchet MS"/>
                <a:cs typeface="Trebuchet MS"/>
              </a:rPr>
              <a:t>I’d</a:t>
            </a:r>
            <a:r>
              <a:rPr sz="1350" spc="-135" dirty="0">
                <a:latin typeface="Trebuchet MS"/>
                <a:cs typeface="Trebuchet MS"/>
              </a:rPr>
              <a:t> </a:t>
            </a:r>
            <a:r>
              <a:rPr sz="1350" spc="5" dirty="0">
                <a:latin typeface="Trebuchet MS"/>
                <a:cs typeface="Trebuchet MS"/>
              </a:rPr>
              <a:t>s</a:t>
            </a:r>
            <a:endParaRPr sz="1350">
              <a:latin typeface="Trebuchet MS"/>
              <a:cs typeface="Trebuchet MS"/>
            </a:endParaRPr>
          </a:p>
          <a:p>
            <a:pPr marL="224154" indent="-211454">
              <a:lnSpc>
                <a:spcPct val="100000"/>
              </a:lnSpc>
              <a:spcBef>
                <a:spcPts val="420"/>
              </a:spcBef>
              <a:buFont typeface="Arial"/>
              <a:buChar char="•"/>
              <a:tabLst>
                <a:tab pos="224154" algn="l"/>
                <a:tab pos="224790" algn="l"/>
              </a:tabLst>
            </a:pPr>
            <a:r>
              <a:rPr sz="1650" spc="30" dirty="0">
                <a:solidFill>
                  <a:srgbClr val="004730"/>
                </a:solidFill>
                <a:latin typeface="Trebuchet MS"/>
                <a:cs typeface="Trebuchet MS"/>
              </a:rPr>
              <a:t>Example: </a:t>
            </a:r>
            <a:r>
              <a:rPr sz="1650" spc="35" dirty="0">
                <a:solidFill>
                  <a:srgbClr val="004730"/>
                </a:solidFill>
                <a:latin typeface="Trebuchet MS"/>
                <a:cs typeface="Trebuchet MS"/>
              </a:rPr>
              <a:t>vector</a:t>
            </a:r>
            <a:r>
              <a:rPr sz="1650" spc="-105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1650" spc="25" dirty="0">
                <a:solidFill>
                  <a:srgbClr val="004730"/>
                </a:solidFill>
                <a:latin typeface="Trebuchet MS"/>
                <a:cs typeface="Trebuchet MS"/>
              </a:rPr>
              <a:t>add</a:t>
            </a:r>
            <a:endParaRPr sz="16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4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5" dirty="0">
                <a:latin typeface="Trebuchet MS"/>
                <a:cs typeface="Trebuchet MS"/>
              </a:rPr>
              <a:t>IPC: </a:t>
            </a: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0.55 </a:t>
            </a:r>
            <a:r>
              <a:rPr sz="1350" spc="5" dirty="0">
                <a:latin typeface="Trebuchet MS"/>
                <a:cs typeface="Trebuchet MS"/>
              </a:rPr>
              <a:t>out of</a:t>
            </a:r>
            <a:r>
              <a:rPr sz="1350" spc="-70" dirty="0">
                <a:latin typeface="Trebuchet MS"/>
                <a:cs typeface="Trebuchet MS"/>
              </a:rPr>
              <a:t> </a:t>
            </a: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2.0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2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10" dirty="0">
                <a:latin typeface="Trebuchet MS"/>
                <a:cs typeface="Trebuchet MS"/>
              </a:rPr>
              <a:t>Memory </a:t>
            </a:r>
            <a:r>
              <a:rPr sz="1350" spc="5" dirty="0">
                <a:latin typeface="Trebuchet MS"/>
                <a:cs typeface="Trebuchet MS"/>
              </a:rPr>
              <a:t>throughput: </a:t>
            </a:r>
            <a:r>
              <a:rPr sz="1350" spc="5" dirty="0">
                <a:solidFill>
                  <a:srgbClr val="006FC0"/>
                </a:solidFill>
                <a:latin typeface="Trebuchet MS"/>
                <a:cs typeface="Trebuchet MS"/>
              </a:rPr>
              <a:t>130</a:t>
            </a:r>
            <a:r>
              <a:rPr sz="1350" spc="-10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350" spc="15" dirty="0">
                <a:solidFill>
                  <a:srgbClr val="006FC0"/>
                </a:solidFill>
                <a:latin typeface="Trebuchet MS"/>
                <a:cs typeface="Trebuchet MS"/>
              </a:rPr>
              <a:t>G</a:t>
            </a:r>
            <a:endParaRPr sz="135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52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350" spc="5" dirty="0">
                <a:latin typeface="Trebuchet MS"/>
                <a:cs typeface="Trebuchet MS"/>
              </a:rPr>
              <a:t>Conclusion: memory</a:t>
            </a:r>
            <a:r>
              <a:rPr sz="1350" spc="-75" dirty="0">
                <a:latin typeface="Trebuchet MS"/>
                <a:cs typeface="Trebuchet MS"/>
              </a:rPr>
              <a:t> </a:t>
            </a:r>
            <a:r>
              <a:rPr sz="1350" spc="10" dirty="0">
                <a:latin typeface="Trebuchet MS"/>
                <a:cs typeface="Trebuchet MS"/>
              </a:rPr>
              <a:t>bound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997452" y="2162555"/>
            <a:ext cx="5259323" cy="3904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75888" y="3538728"/>
            <a:ext cx="4775200" cy="759460"/>
          </a:xfrm>
          <a:custGeom>
            <a:avLst/>
            <a:gdLst/>
            <a:ahLst/>
            <a:cxnLst/>
            <a:rect l="l" t="t" r="r" b="b"/>
            <a:pathLst>
              <a:path w="4775200" h="759460">
                <a:moveTo>
                  <a:pt x="12700" y="423672"/>
                </a:moveTo>
                <a:lnTo>
                  <a:pt x="12700" y="333756"/>
                </a:lnTo>
                <a:lnTo>
                  <a:pt x="0" y="352044"/>
                </a:lnTo>
                <a:lnTo>
                  <a:pt x="0" y="405384"/>
                </a:lnTo>
                <a:lnTo>
                  <a:pt x="12700" y="423672"/>
                </a:lnTo>
                <a:close/>
              </a:path>
              <a:path w="4775200" h="759460">
                <a:moveTo>
                  <a:pt x="25400" y="445008"/>
                </a:moveTo>
                <a:lnTo>
                  <a:pt x="25400" y="312420"/>
                </a:lnTo>
                <a:lnTo>
                  <a:pt x="12700" y="330708"/>
                </a:lnTo>
                <a:lnTo>
                  <a:pt x="12700" y="426720"/>
                </a:lnTo>
                <a:lnTo>
                  <a:pt x="25400" y="445008"/>
                </a:lnTo>
                <a:close/>
              </a:path>
              <a:path w="4775200" h="759460">
                <a:moveTo>
                  <a:pt x="4749800" y="373380"/>
                </a:moveTo>
                <a:lnTo>
                  <a:pt x="4749800" y="310896"/>
                </a:lnTo>
                <a:lnTo>
                  <a:pt x="4724400" y="291084"/>
                </a:lnTo>
                <a:lnTo>
                  <a:pt x="4699000" y="272796"/>
                </a:lnTo>
                <a:lnTo>
                  <a:pt x="4660900" y="256032"/>
                </a:lnTo>
                <a:lnTo>
                  <a:pt x="4622800" y="237744"/>
                </a:lnTo>
                <a:lnTo>
                  <a:pt x="4584700" y="220980"/>
                </a:lnTo>
                <a:lnTo>
                  <a:pt x="4533900" y="205740"/>
                </a:lnTo>
                <a:lnTo>
                  <a:pt x="4483100" y="188976"/>
                </a:lnTo>
                <a:lnTo>
                  <a:pt x="4419600" y="173736"/>
                </a:lnTo>
                <a:lnTo>
                  <a:pt x="4356100" y="160020"/>
                </a:lnTo>
                <a:lnTo>
                  <a:pt x="4292600" y="144780"/>
                </a:lnTo>
                <a:lnTo>
                  <a:pt x="4216400" y="131064"/>
                </a:lnTo>
                <a:lnTo>
                  <a:pt x="4152900" y="118872"/>
                </a:lnTo>
                <a:lnTo>
                  <a:pt x="4064000" y="105156"/>
                </a:lnTo>
                <a:lnTo>
                  <a:pt x="3987800" y="92964"/>
                </a:lnTo>
                <a:lnTo>
                  <a:pt x="3721100" y="60960"/>
                </a:lnTo>
                <a:lnTo>
                  <a:pt x="3517900" y="42672"/>
                </a:lnTo>
                <a:lnTo>
                  <a:pt x="3314700" y="27432"/>
                </a:lnTo>
                <a:lnTo>
                  <a:pt x="3200400" y="21336"/>
                </a:lnTo>
                <a:lnTo>
                  <a:pt x="3098800" y="15240"/>
                </a:lnTo>
                <a:lnTo>
                  <a:pt x="2870200" y="6096"/>
                </a:lnTo>
                <a:lnTo>
                  <a:pt x="2743200" y="3048"/>
                </a:lnTo>
                <a:lnTo>
                  <a:pt x="2514600" y="0"/>
                </a:lnTo>
                <a:lnTo>
                  <a:pt x="2260600" y="0"/>
                </a:lnTo>
                <a:lnTo>
                  <a:pt x="2019300" y="3048"/>
                </a:lnTo>
                <a:lnTo>
                  <a:pt x="1905000" y="6096"/>
                </a:lnTo>
                <a:lnTo>
                  <a:pt x="1676400" y="15240"/>
                </a:lnTo>
                <a:lnTo>
                  <a:pt x="1574800" y="21336"/>
                </a:lnTo>
                <a:lnTo>
                  <a:pt x="1460500" y="27432"/>
                </a:lnTo>
                <a:lnTo>
                  <a:pt x="1257300" y="42672"/>
                </a:lnTo>
                <a:lnTo>
                  <a:pt x="1054100" y="60960"/>
                </a:lnTo>
                <a:lnTo>
                  <a:pt x="787400" y="92964"/>
                </a:lnTo>
                <a:lnTo>
                  <a:pt x="711200" y="105156"/>
                </a:lnTo>
                <a:lnTo>
                  <a:pt x="622300" y="118872"/>
                </a:lnTo>
                <a:lnTo>
                  <a:pt x="546100" y="131064"/>
                </a:lnTo>
                <a:lnTo>
                  <a:pt x="482600" y="144780"/>
                </a:lnTo>
                <a:lnTo>
                  <a:pt x="406400" y="160020"/>
                </a:lnTo>
                <a:lnTo>
                  <a:pt x="355600" y="173736"/>
                </a:lnTo>
                <a:lnTo>
                  <a:pt x="292100" y="188976"/>
                </a:lnTo>
                <a:lnTo>
                  <a:pt x="190500" y="222504"/>
                </a:lnTo>
                <a:lnTo>
                  <a:pt x="114300" y="256032"/>
                </a:lnTo>
                <a:lnTo>
                  <a:pt x="76200" y="274320"/>
                </a:lnTo>
                <a:lnTo>
                  <a:pt x="25400" y="310896"/>
                </a:lnTo>
                <a:lnTo>
                  <a:pt x="25400" y="368808"/>
                </a:lnTo>
                <a:lnTo>
                  <a:pt x="38100" y="350520"/>
                </a:lnTo>
                <a:lnTo>
                  <a:pt x="38100" y="353568"/>
                </a:lnTo>
                <a:lnTo>
                  <a:pt x="50800" y="335280"/>
                </a:lnTo>
                <a:lnTo>
                  <a:pt x="50800" y="336804"/>
                </a:lnTo>
                <a:lnTo>
                  <a:pt x="127000" y="286512"/>
                </a:lnTo>
                <a:lnTo>
                  <a:pt x="165100" y="269748"/>
                </a:lnTo>
                <a:lnTo>
                  <a:pt x="203200" y="254508"/>
                </a:lnTo>
                <a:lnTo>
                  <a:pt x="254000" y="239268"/>
                </a:lnTo>
                <a:lnTo>
                  <a:pt x="304800" y="222504"/>
                </a:lnTo>
                <a:lnTo>
                  <a:pt x="355600" y="208788"/>
                </a:lnTo>
                <a:lnTo>
                  <a:pt x="419100" y="193548"/>
                </a:lnTo>
                <a:lnTo>
                  <a:pt x="482600" y="179832"/>
                </a:lnTo>
                <a:lnTo>
                  <a:pt x="635000" y="152400"/>
                </a:lnTo>
                <a:lnTo>
                  <a:pt x="787400" y="128016"/>
                </a:lnTo>
                <a:lnTo>
                  <a:pt x="1054100" y="96012"/>
                </a:lnTo>
                <a:lnTo>
                  <a:pt x="1257300" y="77724"/>
                </a:lnTo>
                <a:lnTo>
                  <a:pt x="1460500" y="62484"/>
                </a:lnTo>
                <a:lnTo>
                  <a:pt x="1574800" y="56388"/>
                </a:lnTo>
                <a:lnTo>
                  <a:pt x="1676400" y="50292"/>
                </a:lnTo>
                <a:lnTo>
                  <a:pt x="1905000" y="41148"/>
                </a:lnTo>
                <a:lnTo>
                  <a:pt x="2019300" y="38100"/>
                </a:lnTo>
                <a:lnTo>
                  <a:pt x="2146300" y="36576"/>
                </a:lnTo>
                <a:lnTo>
                  <a:pt x="2387600" y="33528"/>
                </a:lnTo>
                <a:lnTo>
                  <a:pt x="2501900" y="35052"/>
                </a:lnTo>
                <a:lnTo>
                  <a:pt x="2743200" y="38100"/>
                </a:lnTo>
                <a:lnTo>
                  <a:pt x="2870200" y="41148"/>
                </a:lnTo>
                <a:lnTo>
                  <a:pt x="2984500" y="45720"/>
                </a:lnTo>
                <a:lnTo>
                  <a:pt x="3086100" y="50292"/>
                </a:lnTo>
                <a:lnTo>
                  <a:pt x="3314700" y="62484"/>
                </a:lnTo>
                <a:lnTo>
                  <a:pt x="3517900" y="77724"/>
                </a:lnTo>
                <a:lnTo>
                  <a:pt x="3619500" y="86868"/>
                </a:lnTo>
                <a:lnTo>
                  <a:pt x="3708400" y="96012"/>
                </a:lnTo>
                <a:lnTo>
                  <a:pt x="3810000" y="106680"/>
                </a:lnTo>
                <a:lnTo>
                  <a:pt x="3987800" y="128016"/>
                </a:lnTo>
                <a:lnTo>
                  <a:pt x="4140200" y="152400"/>
                </a:lnTo>
                <a:lnTo>
                  <a:pt x="4292600" y="179832"/>
                </a:lnTo>
                <a:lnTo>
                  <a:pt x="4356100" y="193548"/>
                </a:lnTo>
                <a:lnTo>
                  <a:pt x="4406900" y="208788"/>
                </a:lnTo>
                <a:lnTo>
                  <a:pt x="4470400" y="224028"/>
                </a:lnTo>
                <a:lnTo>
                  <a:pt x="4572000" y="254508"/>
                </a:lnTo>
                <a:lnTo>
                  <a:pt x="4648200" y="288036"/>
                </a:lnTo>
                <a:lnTo>
                  <a:pt x="4673600" y="303276"/>
                </a:lnTo>
                <a:lnTo>
                  <a:pt x="4724400" y="336804"/>
                </a:lnTo>
                <a:lnTo>
                  <a:pt x="4724400" y="335280"/>
                </a:lnTo>
                <a:lnTo>
                  <a:pt x="4737100" y="353568"/>
                </a:lnTo>
                <a:lnTo>
                  <a:pt x="4737100" y="364236"/>
                </a:lnTo>
                <a:lnTo>
                  <a:pt x="4749800" y="373380"/>
                </a:lnTo>
                <a:close/>
              </a:path>
              <a:path w="4775200" h="759460">
                <a:moveTo>
                  <a:pt x="4749800" y="448056"/>
                </a:moveTo>
                <a:lnTo>
                  <a:pt x="4749800" y="384048"/>
                </a:lnTo>
                <a:lnTo>
                  <a:pt x="4737100" y="393192"/>
                </a:lnTo>
                <a:lnTo>
                  <a:pt x="4737100" y="405384"/>
                </a:lnTo>
                <a:lnTo>
                  <a:pt x="4724400" y="423672"/>
                </a:lnTo>
                <a:lnTo>
                  <a:pt x="4724400" y="420624"/>
                </a:lnTo>
                <a:lnTo>
                  <a:pt x="4699000" y="438912"/>
                </a:lnTo>
                <a:lnTo>
                  <a:pt x="4673600" y="455676"/>
                </a:lnTo>
                <a:lnTo>
                  <a:pt x="4648200" y="470916"/>
                </a:lnTo>
                <a:lnTo>
                  <a:pt x="4572000" y="504444"/>
                </a:lnTo>
                <a:lnTo>
                  <a:pt x="4470400" y="534924"/>
                </a:lnTo>
                <a:lnTo>
                  <a:pt x="4406900" y="550164"/>
                </a:lnTo>
                <a:lnTo>
                  <a:pt x="4356100" y="565404"/>
                </a:lnTo>
                <a:lnTo>
                  <a:pt x="4292600" y="579120"/>
                </a:lnTo>
                <a:lnTo>
                  <a:pt x="4216400" y="592836"/>
                </a:lnTo>
                <a:lnTo>
                  <a:pt x="4140200" y="605028"/>
                </a:lnTo>
                <a:lnTo>
                  <a:pt x="4064000" y="618744"/>
                </a:lnTo>
                <a:lnTo>
                  <a:pt x="3975100" y="629412"/>
                </a:lnTo>
                <a:lnTo>
                  <a:pt x="3898900" y="641604"/>
                </a:lnTo>
                <a:lnTo>
                  <a:pt x="3810000" y="652272"/>
                </a:lnTo>
                <a:lnTo>
                  <a:pt x="3708400" y="662940"/>
                </a:lnTo>
                <a:lnTo>
                  <a:pt x="3619500" y="672084"/>
                </a:lnTo>
                <a:lnTo>
                  <a:pt x="3517900" y="679704"/>
                </a:lnTo>
                <a:lnTo>
                  <a:pt x="3416300" y="688848"/>
                </a:lnTo>
                <a:lnTo>
                  <a:pt x="3314700" y="694944"/>
                </a:lnTo>
                <a:lnTo>
                  <a:pt x="3200400" y="702564"/>
                </a:lnTo>
                <a:lnTo>
                  <a:pt x="3086100" y="707136"/>
                </a:lnTo>
                <a:lnTo>
                  <a:pt x="2984500" y="713232"/>
                </a:lnTo>
                <a:lnTo>
                  <a:pt x="2870200" y="716280"/>
                </a:lnTo>
                <a:lnTo>
                  <a:pt x="2743200" y="719328"/>
                </a:lnTo>
                <a:lnTo>
                  <a:pt x="2628900" y="722376"/>
                </a:lnTo>
                <a:lnTo>
                  <a:pt x="2501900" y="723900"/>
                </a:lnTo>
                <a:lnTo>
                  <a:pt x="2260600" y="723900"/>
                </a:lnTo>
                <a:lnTo>
                  <a:pt x="2146300" y="722376"/>
                </a:lnTo>
                <a:lnTo>
                  <a:pt x="2019300" y="719328"/>
                </a:lnTo>
                <a:lnTo>
                  <a:pt x="1790700" y="713232"/>
                </a:lnTo>
                <a:lnTo>
                  <a:pt x="1676400" y="707136"/>
                </a:lnTo>
                <a:lnTo>
                  <a:pt x="1574800" y="702564"/>
                </a:lnTo>
                <a:lnTo>
                  <a:pt x="1460500" y="694944"/>
                </a:lnTo>
                <a:lnTo>
                  <a:pt x="1358900" y="688848"/>
                </a:lnTo>
                <a:lnTo>
                  <a:pt x="1257300" y="679704"/>
                </a:lnTo>
                <a:lnTo>
                  <a:pt x="1155700" y="672084"/>
                </a:lnTo>
                <a:lnTo>
                  <a:pt x="1054100" y="662940"/>
                </a:lnTo>
                <a:lnTo>
                  <a:pt x="876300" y="641604"/>
                </a:lnTo>
                <a:lnTo>
                  <a:pt x="787400" y="629412"/>
                </a:lnTo>
                <a:lnTo>
                  <a:pt x="711200" y="618744"/>
                </a:lnTo>
                <a:lnTo>
                  <a:pt x="635000" y="605028"/>
                </a:lnTo>
                <a:lnTo>
                  <a:pt x="558800" y="592836"/>
                </a:lnTo>
                <a:lnTo>
                  <a:pt x="482600" y="579120"/>
                </a:lnTo>
                <a:lnTo>
                  <a:pt x="419100" y="565404"/>
                </a:lnTo>
                <a:lnTo>
                  <a:pt x="355600" y="550164"/>
                </a:lnTo>
                <a:lnTo>
                  <a:pt x="254000" y="519684"/>
                </a:lnTo>
                <a:lnTo>
                  <a:pt x="203200" y="502920"/>
                </a:lnTo>
                <a:lnTo>
                  <a:pt x="165100" y="487680"/>
                </a:lnTo>
                <a:lnTo>
                  <a:pt x="88900" y="454152"/>
                </a:lnTo>
                <a:lnTo>
                  <a:pt x="50800" y="420624"/>
                </a:lnTo>
                <a:lnTo>
                  <a:pt x="50800" y="423672"/>
                </a:lnTo>
                <a:lnTo>
                  <a:pt x="38100" y="405384"/>
                </a:lnTo>
                <a:lnTo>
                  <a:pt x="38100" y="408432"/>
                </a:lnTo>
                <a:lnTo>
                  <a:pt x="25400" y="390144"/>
                </a:lnTo>
                <a:lnTo>
                  <a:pt x="25400" y="448056"/>
                </a:lnTo>
                <a:lnTo>
                  <a:pt x="76200" y="484632"/>
                </a:lnTo>
                <a:lnTo>
                  <a:pt x="114300" y="502920"/>
                </a:lnTo>
                <a:lnTo>
                  <a:pt x="190500" y="536448"/>
                </a:lnTo>
                <a:lnTo>
                  <a:pt x="241300" y="553212"/>
                </a:lnTo>
                <a:lnTo>
                  <a:pt x="292100" y="568452"/>
                </a:lnTo>
                <a:lnTo>
                  <a:pt x="419100" y="598932"/>
                </a:lnTo>
                <a:lnTo>
                  <a:pt x="546100" y="626364"/>
                </a:lnTo>
                <a:lnTo>
                  <a:pt x="622300" y="640080"/>
                </a:lnTo>
                <a:lnTo>
                  <a:pt x="711200" y="652272"/>
                </a:lnTo>
                <a:lnTo>
                  <a:pt x="787400" y="664464"/>
                </a:lnTo>
                <a:lnTo>
                  <a:pt x="876300" y="676656"/>
                </a:lnTo>
                <a:lnTo>
                  <a:pt x="965200" y="687324"/>
                </a:lnTo>
                <a:lnTo>
                  <a:pt x="1054100" y="696468"/>
                </a:lnTo>
                <a:lnTo>
                  <a:pt x="1155700" y="707136"/>
                </a:lnTo>
                <a:lnTo>
                  <a:pt x="1257300" y="714756"/>
                </a:lnTo>
                <a:lnTo>
                  <a:pt x="1358900" y="723900"/>
                </a:lnTo>
                <a:lnTo>
                  <a:pt x="1460500" y="729996"/>
                </a:lnTo>
                <a:lnTo>
                  <a:pt x="1574800" y="737616"/>
                </a:lnTo>
                <a:lnTo>
                  <a:pt x="1676400" y="742188"/>
                </a:lnTo>
                <a:lnTo>
                  <a:pt x="1905000" y="751332"/>
                </a:lnTo>
                <a:lnTo>
                  <a:pt x="2019300" y="754380"/>
                </a:lnTo>
                <a:lnTo>
                  <a:pt x="2146300" y="757428"/>
                </a:lnTo>
                <a:lnTo>
                  <a:pt x="2260600" y="758952"/>
                </a:lnTo>
                <a:lnTo>
                  <a:pt x="2514600" y="758952"/>
                </a:lnTo>
                <a:lnTo>
                  <a:pt x="2628900" y="757428"/>
                </a:lnTo>
                <a:lnTo>
                  <a:pt x="2743200" y="754380"/>
                </a:lnTo>
                <a:lnTo>
                  <a:pt x="2870200" y="751332"/>
                </a:lnTo>
                <a:lnTo>
                  <a:pt x="3098800" y="742188"/>
                </a:lnTo>
                <a:lnTo>
                  <a:pt x="3200400" y="737616"/>
                </a:lnTo>
                <a:lnTo>
                  <a:pt x="3314700" y="729996"/>
                </a:lnTo>
                <a:lnTo>
                  <a:pt x="3416300" y="723900"/>
                </a:lnTo>
                <a:lnTo>
                  <a:pt x="3721100" y="696468"/>
                </a:lnTo>
                <a:lnTo>
                  <a:pt x="3810000" y="687324"/>
                </a:lnTo>
                <a:lnTo>
                  <a:pt x="3898900" y="676656"/>
                </a:lnTo>
                <a:lnTo>
                  <a:pt x="3987800" y="664464"/>
                </a:lnTo>
                <a:lnTo>
                  <a:pt x="4064000" y="652272"/>
                </a:lnTo>
                <a:lnTo>
                  <a:pt x="4152900" y="640080"/>
                </a:lnTo>
                <a:lnTo>
                  <a:pt x="4216400" y="626364"/>
                </a:lnTo>
                <a:lnTo>
                  <a:pt x="4292600" y="612648"/>
                </a:lnTo>
                <a:lnTo>
                  <a:pt x="4356100" y="598932"/>
                </a:lnTo>
                <a:lnTo>
                  <a:pt x="4483100" y="568452"/>
                </a:lnTo>
                <a:lnTo>
                  <a:pt x="4533900" y="553212"/>
                </a:lnTo>
                <a:lnTo>
                  <a:pt x="4584700" y="536448"/>
                </a:lnTo>
                <a:lnTo>
                  <a:pt x="4660900" y="502920"/>
                </a:lnTo>
                <a:lnTo>
                  <a:pt x="4699000" y="484632"/>
                </a:lnTo>
                <a:lnTo>
                  <a:pt x="4724400" y="464820"/>
                </a:lnTo>
                <a:lnTo>
                  <a:pt x="4749800" y="448056"/>
                </a:lnTo>
                <a:close/>
              </a:path>
              <a:path w="4775200" h="759460">
                <a:moveTo>
                  <a:pt x="4762500" y="426720"/>
                </a:moveTo>
                <a:lnTo>
                  <a:pt x="4762500" y="330708"/>
                </a:lnTo>
                <a:lnTo>
                  <a:pt x="4749800" y="312420"/>
                </a:lnTo>
                <a:lnTo>
                  <a:pt x="4749800" y="445008"/>
                </a:lnTo>
                <a:lnTo>
                  <a:pt x="4762500" y="426720"/>
                </a:lnTo>
                <a:close/>
              </a:path>
              <a:path w="4775200" h="759460">
                <a:moveTo>
                  <a:pt x="4775200" y="405384"/>
                </a:moveTo>
                <a:lnTo>
                  <a:pt x="4775200" y="352044"/>
                </a:lnTo>
                <a:lnTo>
                  <a:pt x="4762500" y="333756"/>
                </a:lnTo>
                <a:lnTo>
                  <a:pt x="4762500" y="423672"/>
                </a:lnTo>
                <a:lnTo>
                  <a:pt x="4775200" y="40538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5888" y="3538728"/>
            <a:ext cx="4775200" cy="759460"/>
          </a:xfrm>
          <a:custGeom>
            <a:avLst/>
            <a:gdLst/>
            <a:ahLst/>
            <a:cxnLst/>
            <a:rect l="l" t="t" r="r" b="b"/>
            <a:pathLst>
              <a:path w="4775200" h="759460">
                <a:moveTo>
                  <a:pt x="12700" y="423672"/>
                </a:moveTo>
                <a:lnTo>
                  <a:pt x="12700" y="333756"/>
                </a:lnTo>
                <a:lnTo>
                  <a:pt x="0" y="352044"/>
                </a:lnTo>
                <a:lnTo>
                  <a:pt x="0" y="405384"/>
                </a:lnTo>
                <a:lnTo>
                  <a:pt x="12700" y="423672"/>
                </a:lnTo>
                <a:close/>
              </a:path>
              <a:path w="4775200" h="759460">
                <a:moveTo>
                  <a:pt x="25400" y="445008"/>
                </a:moveTo>
                <a:lnTo>
                  <a:pt x="25400" y="312420"/>
                </a:lnTo>
                <a:lnTo>
                  <a:pt x="12700" y="330708"/>
                </a:lnTo>
                <a:lnTo>
                  <a:pt x="12700" y="426720"/>
                </a:lnTo>
                <a:lnTo>
                  <a:pt x="25400" y="445008"/>
                </a:lnTo>
                <a:close/>
              </a:path>
              <a:path w="4775200" h="759460">
                <a:moveTo>
                  <a:pt x="4749800" y="373380"/>
                </a:moveTo>
                <a:lnTo>
                  <a:pt x="4749800" y="310896"/>
                </a:lnTo>
                <a:lnTo>
                  <a:pt x="4724400" y="291084"/>
                </a:lnTo>
                <a:lnTo>
                  <a:pt x="4699000" y="272796"/>
                </a:lnTo>
                <a:lnTo>
                  <a:pt x="4660900" y="256032"/>
                </a:lnTo>
                <a:lnTo>
                  <a:pt x="4622800" y="237744"/>
                </a:lnTo>
                <a:lnTo>
                  <a:pt x="4584700" y="220980"/>
                </a:lnTo>
                <a:lnTo>
                  <a:pt x="4533900" y="205740"/>
                </a:lnTo>
                <a:lnTo>
                  <a:pt x="4483100" y="188976"/>
                </a:lnTo>
                <a:lnTo>
                  <a:pt x="4419600" y="173736"/>
                </a:lnTo>
                <a:lnTo>
                  <a:pt x="4356100" y="160020"/>
                </a:lnTo>
                <a:lnTo>
                  <a:pt x="4292600" y="144780"/>
                </a:lnTo>
                <a:lnTo>
                  <a:pt x="4216400" y="131064"/>
                </a:lnTo>
                <a:lnTo>
                  <a:pt x="4152900" y="118872"/>
                </a:lnTo>
                <a:lnTo>
                  <a:pt x="4064000" y="105156"/>
                </a:lnTo>
                <a:lnTo>
                  <a:pt x="3987800" y="92964"/>
                </a:lnTo>
                <a:lnTo>
                  <a:pt x="3721100" y="60960"/>
                </a:lnTo>
                <a:lnTo>
                  <a:pt x="3517900" y="42672"/>
                </a:lnTo>
                <a:lnTo>
                  <a:pt x="3314700" y="27432"/>
                </a:lnTo>
                <a:lnTo>
                  <a:pt x="3200400" y="21336"/>
                </a:lnTo>
                <a:lnTo>
                  <a:pt x="3098800" y="15240"/>
                </a:lnTo>
                <a:lnTo>
                  <a:pt x="2870200" y="6096"/>
                </a:lnTo>
                <a:lnTo>
                  <a:pt x="2743200" y="3048"/>
                </a:lnTo>
                <a:lnTo>
                  <a:pt x="2514600" y="0"/>
                </a:lnTo>
                <a:lnTo>
                  <a:pt x="2260600" y="0"/>
                </a:lnTo>
                <a:lnTo>
                  <a:pt x="2019300" y="3048"/>
                </a:lnTo>
                <a:lnTo>
                  <a:pt x="1905000" y="6096"/>
                </a:lnTo>
                <a:lnTo>
                  <a:pt x="1676400" y="15240"/>
                </a:lnTo>
                <a:lnTo>
                  <a:pt x="1574800" y="21336"/>
                </a:lnTo>
                <a:lnTo>
                  <a:pt x="1460500" y="27432"/>
                </a:lnTo>
                <a:lnTo>
                  <a:pt x="1257300" y="42672"/>
                </a:lnTo>
                <a:lnTo>
                  <a:pt x="1054100" y="60960"/>
                </a:lnTo>
                <a:lnTo>
                  <a:pt x="787400" y="92964"/>
                </a:lnTo>
                <a:lnTo>
                  <a:pt x="711200" y="105156"/>
                </a:lnTo>
                <a:lnTo>
                  <a:pt x="622300" y="118872"/>
                </a:lnTo>
                <a:lnTo>
                  <a:pt x="546100" y="131064"/>
                </a:lnTo>
                <a:lnTo>
                  <a:pt x="482600" y="144780"/>
                </a:lnTo>
                <a:lnTo>
                  <a:pt x="406400" y="160020"/>
                </a:lnTo>
                <a:lnTo>
                  <a:pt x="355600" y="173736"/>
                </a:lnTo>
                <a:lnTo>
                  <a:pt x="292100" y="188976"/>
                </a:lnTo>
                <a:lnTo>
                  <a:pt x="190500" y="222504"/>
                </a:lnTo>
                <a:lnTo>
                  <a:pt x="114300" y="256032"/>
                </a:lnTo>
                <a:lnTo>
                  <a:pt x="76200" y="274320"/>
                </a:lnTo>
                <a:lnTo>
                  <a:pt x="25400" y="310896"/>
                </a:lnTo>
                <a:lnTo>
                  <a:pt x="25400" y="368808"/>
                </a:lnTo>
                <a:lnTo>
                  <a:pt x="38100" y="350520"/>
                </a:lnTo>
                <a:lnTo>
                  <a:pt x="38100" y="353568"/>
                </a:lnTo>
                <a:lnTo>
                  <a:pt x="50800" y="335280"/>
                </a:lnTo>
                <a:lnTo>
                  <a:pt x="50800" y="336804"/>
                </a:lnTo>
                <a:lnTo>
                  <a:pt x="127000" y="286512"/>
                </a:lnTo>
                <a:lnTo>
                  <a:pt x="165100" y="269748"/>
                </a:lnTo>
                <a:lnTo>
                  <a:pt x="203200" y="254508"/>
                </a:lnTo>
                <a:lnTo>
                  <a:pt x="254000" y="239268"/>
                </a:lnTo>
                <a:lnTo>
                  <a:pt x="304800" y="222504"/>
                </a:lnTo>
                <a:lnTo>
                  <a:pt x="355600" y="208788"/>
                </a:lnTo>
                <a:lnTo>
                  <a:pt x="419100" y="193548"/>
                </a:lnTo>
                <a:lnTo>
                  <a:pt x="482600" y="179832"/>
                </a:lnTo>
                <a:lnTo>
                  <a:pt x="635000" y="152400"/>
                </a:lnTo>
                <a:lnTo>
                  <a:pt x="787400" y="128016"/>
                </a:lnTo>
                <a:lnTo>
                  <a:pt x="1054100" y="96012"/>
                </a:lnTo>
                <a:lnTo>
                  <a:pt x="1257300" y="77724"/>
                </a:lnTo>
                <a:lnTo>
                  <a:pt x="1460500" y="62484"/>
                </a:lnTo>
                <a:lnTo>
                  <a:pt x="1574800" y="56388"/>
                </a:lnTo>
                <a:lnTo>
                  <a:pt x="1676400" y="50292"/>
                </a:lnTo>
                <a:lnTo>
                  <a:pt x="1905000" y="41148"/>
                </a:lnTo>
                <a:lnTo>
                  <a:pt x="2019300" y="38100"/>
                </a:lnTo>
                <a:lnTo>
                  <a:pt x="2146300" y="36576"/>
                </a:lnTo>
                <a:lnTo>
                  <a:pt x="2387600" y="33528"/>
                </a:lnTo>
                <a:lnTo>
                  <a:pt x="2501900" y="35052"/>
                </a:lnTo>
                <a:lnTo>
                  <a:pt x="2743200" y="38100"/>
                </a:lnTo>
                <a:lnTo>
                  <a:pt x="2870200" y="41148"/>
                </a:lnTo>
                <a:lnTo>
                  <a:pt x="2984500" y="45720"/>
                </a:lnTo>
                <a:lnTo>
                  <a:pt x="3086100" y="50292"/>
                </a:lnTo>
                <a:lnTo>
                  <a:pt x="3314700" y="62484"/>
                </a:lnTo>
                <a:lnTo>
                  <a:pt x="3517900" y="77724"/>
                </a:lnTo>
                <a:lnTo>
                  <a:pt x="3619500" y="86868"/>
                </a:lnTo>
                <a:lnTo>
                  <a:pt x="3708400" y="96012"/>
                </a:lnTo>
                <a:lnTo>
                  <a:pt x="3810000" y="106680"/>
                </a:lnTo>
                <a:lnTo>
                  <a:pt x="3987800" y="128016"/>
                </a:lnTo>
                <a:lnTo>
                  <a:pt x="4140200" y="152400"/>
                </a:lnTo>
                <a:lnTo>
                  <a:pt x="4292600" y="179832"/>
                </a:lnTo>
                <a:lnTo>
                  <a:pt x="4356100" y="193548"/>
                </a:lnTo>
                <a:lnTo>
                  <a:pt x="4406900" y="208788"/>
                </a:lnTo>
                <a:lnTo>
                  <a:pt x="4470400" y="224028"/>
                </a:lnTo>
                <a:lnTo>
                  <a:pt x="4572000" y="254508"/>
                </a:lnTo>
                <a:lnTo>
                  <a:pt x="4648200" y="288036"/>
                </a:lnTo>
                <a:lnTo>
                  <a:pt x="4673600" y="303276"/>
                </a:lnTo>
                <a:lnTo>
                  <a:pt x="4724400" y="336804"/>
                </a:lnTo>
                <a:lnTo>
                  <a:pt x="4724400" y="335280"/>
                </a:lnTo>
                <a:lnTo>
                  <a:pt x="4737100" y="353568"/>
                </a:lnTo>
                <a:lnTo>
                  <a:pt x="4737100" y="364236"/>
                </a:lnTo>
                <a:lnTo>
                  <a:pt x="4749800" y="373380"/>
                </a:lnTo>
                <a:close/>
              </a:path>
              <a:path w="4775200" h="759460">
                <a:moveTo>
                  <a:pt x="4749800" y="448056"/>
                </a:moveTo>
                <a:lnTo>
                  <a:pt x="4749800" y="384048"/>
                </a:lnTo>
                <a:lnTo>
                  <a:pt x="4737100" y="393192"/>
                </a:lnTo>
                <a:lnTo>
                  <a:pt x="4737100" y="405384"/>
                </a:lnTo>
                <a:lnTo>
                  <a:pt x="4724400" y="423672"/>
                </a:lnTo>
                <a:lnTo>
                  <a:pt x="4724400" y="420624"/>
                </a:lnTo>
                <a:lnTo>
                  <a:pt x="4699000" y="438912"/>
                </a:lnTo>
                <a:lnTo>
                  <a:pt x="4673600" y="455676"/>
                </a:lnTo>
                <a:lnTo>
                  <a:pt x="4648200" y="470916"/>
                </a:lnTo>
                <a:lnTo>
                  <a:pt x="4572000" y="504444"/>
                </a:lnTo>
                <a:lnTo>
                  <a:pt x="4470400" y="534924"/>
                </a:lnTo>
                <a:lnTo>
                  <a:pt x="4406900" y="550164"/>
                </a:lnTo>
                <a:lnTo>
                  <a:pt x="4356100" y="565404"/>
                </a:lnTo>
                <a:lnTo>
                  <a:pt x="4292600" y="579120"/>
                </a:lnTo>
                <a:lnTo>
                  <a:pt x="4216400" y="592836"/>
                </a:lnTo>
                <a:lnTo>
                  <a:pt x="4140200" y="605028"/>
                </a:lnTo>
                <a:lnTo>
                  <a:pt x="4064000" y="618744"/>
                </a:lnTo>
                <a:lnTo>
                  <a:pt x="3975100" y="629412"/>
                </a:lnTo>
                <a:lnTo>
                  <a:pt x="3898900" y="641604"/>
                </a:lnTo>
                <a:lnTo>
                  <a:pt x="3810000" y="652272"/>
                </a:lnTo>
                <a:lnTo>
                  <a:pt x="3708400" y="662940"/>
                </a:lnTo>
                <a:lnTo>
                  <a:pt x="3619500" y="672084"/>
                </a:lnTo>
                <a:lnTo>
                  <a:pt x="3517900" y="679704"/>
                </a:lnTo>
                <a:lnTo>
                  <a:pt x="3416300" y="688848"/>
                </a:lnTo>
                <a:lnTo>
                  <a:pt x="3314700" y="694944"/>
                </a:lnTo>
                <a:lnTo>
                  <a:pt x="3200400" y="702564"/>
                </a:lnTo>
                <a:lnTo>
                  <a:pt x="3086100" y="707136"/>
                </a:lnTo>
                <a:lnTo>
                  <a:pt x="2984500" y="713232"/>
                </a:lnTo>
                <a:lnTo>
                  <a:pt x="2870200" y="716280"/>
                </a:lnTo>
                <a:lnTo>
                  <a:pt x="2743200" y="719328"/>
                </a:lnTo>
                <a:lnTo>
                  <a:pt x="2628900" y="722376"/>
                </a:lnTo>
                <a:lnTo>
                  <a:pt x="2501900" y="723900"/>
                </a:lnTo>
                <a:lnTo>
                  <a:pt x="2260600" y="723900"/>
                </a:lnTo>
                <a:lnTo>
                  <a:pt x="2146300" y="722376"/>
                </a:lnTo>
                <a:lnTo>
                  <a:pt x="2019300" y="719328"/>
                </a:lnTo>
                <a:lnTo>
                  <a:pt x="1790700" y="713232"/>
                </a:lnTo>
                <a:lnTo>
                  <a:pt x="1676400" y="707136"/>
                </a:lnTo>
                <a:lnTo>
                  <a:pt x="1574800" y="702564"/>
                </a:lnTo>
                <a:lnTo>
                  <a:pt x="1460500" y="694944"/>
                </a:lnTo>
                <a:lnTo>
                  <a:pt x="1358900" y="688848"/>
                </a:lnTo>
                <a:lnTo>
                  <a:pt x="1257300" y="679704"/>
                </a:lnTo>
                <a:lnTo>
                  <a:pt x="1155700" y="672084"/>
                </a:lnTo>
                <a:lnTo>
                  <a:pt x="1054100" y="662940"/>
                </a:lnTo>
                <a:lnTo>
                  <a:pt x="876300" y="641604"/>
                </a:lnTo>
                <a:lnTo>
                  <a:pt x="787400" y="629412"/>
                </a:lnTo>
                <a:lnTo>
                  <a:pt x="711200" y="618744"/>
                </a:lnTo>
                <a:lnTo>
                  <a:pt x="635000" y="605028"/>
                </a:lnTo>
                <a:lnTo>
                  <a:pt x="558800" y="592836"/>
                </a:lnTo>
                <a:lnTo>
                  <a:pt x="482600" y="579120"/>
                </a:lnTo>
                <a:lnTo>
                  <a:pt x="419100" y="565404"/>
                </a:lnTo>
                <a:lnTo>
                  <a:pt x="355600" y="550164"/>
                </a:lnTo>
                <a:lnTo>
                  <a:pt x="254000" y="519684"/>
                </a:lnTo>
                <a:lnTo>
                  <a:pt x="203200" y="502920"/>
                </a:lnTo>
                <a:lnTo>
                  <a:pt x="165100" y="487680"/>
                </a:lnTo>
                <a:lnTo>
                  <a:pt x="88900" y="454152"/>
                </a:lnTo>
                <a:lnTo>
                  <a:pt x="50800" y="420624"/>
                </a:lnTo>
                <a:lnTo>
                  <a:pt x="50800" y="423672"/>
                </a:lnTo>
                <a:lnTo>
                  <a:pt x="38100" y="405384"/>
                </a:lnTo>
                <a:lnTo>
                  <a:pt x="38100" y="408432"/>
                </a:lnTo>
                <a:lnTo>
                  <a:pt x="25400" y="390144"/>
                </a:lnTo>
                <a:lnTo>
                  <a:pt x="25400" y="448056"/>
                </a:lnTo>
                <a:lnTo>
                  <a:pt x="76200" y="484632"/>
                </a:lnTo>
                <a:lnTo>
                  <a:pt x="114300" y="502920"/>
                </a:lnTo>
                <a:lnTo>
                  <a:pt x="190500" y="536448"/>
                </a:lnTo>
                <a:lnTo>
                  <a:pt x="241300" y="553212"/>
                </a:lnTo>
                <a:lnTo>
                  <a:pt x="292100" y="568452"/>
                </a:lnTo>
                <a:lnTo>
                  <a:pt x="419100" y="598932"/>
                </a:lnTo>
                <a:lnTo>
                  <a:pt x="546100" y="626364"/>
                </a:lnTo>
                <a:lnTo>
                  <a:pt x="622300" y="640080"/>
                </a:lnTo>
                <a:lnTo>
                  <a:pt x="711200" y="652272"/>
                </a:lnTo>
                <a:lnTo>
                  <a:pt x="787400" y="664464"/>
                </a:lnTo>
                <a:lnTo>
                  <a:pt x="876300" y="676656"/>
                </a:lnTo>
                <a:lnTo>
                  <a:pt x="965200" y="687324"/>
                </a:lnTo>
                <a:lnTo>
                  <a:pt x="1054100" y="696468"/>
                </a:lnTo>
                <a:lnTo>
                  <a:pt x="1155700" y="707136"/>
                </a:lnTo>
                <a:lnTo>
                  <a:pt x="1257300" y="714756"/>
                </a:lnTo>
                <a:lnTo>
                  <a:pt x="1358900" y="723900"/>
                </a:lnTo>
                <a:lnTo>
                  <a:pt x="1460500" y="729996"/>
                </a:lnTo>
                <a:lnTo>
                  <a:pt x="1574800" y="737616"/>
                </a:lnTo>
                <a:lnTo>
                  <a:pt x="1676400" y="742188"/>
                </a:lnTo>
                <a:lnTo>
                  <a:pt x="1905000" y="751332"/>
                </a:lnTo>
                <a:lnTo>
                  <a:pt x="2019300" y="754380"/>
                </a:lnTo>
                <a:lnTo>
                  <a:pt x="2146300" y="757428"/>
                </a:lnTo>
                <a:lnTo>
                  <a:pt x="2260600" y="758952"/>
                </a:lnTo>
                <a:lnTo>
                  <a:pt x="2514600" y="758952"/>
                </a:lnTo>
                <a:lnTo>
                  <a:pt x="2628900" y="757428"/>
                </a:lnTo>
                <a:lnTo>
                  <a:pt x="2743200" y="754380"/>
                </a:lnTo>
                <a:lnTo>
                  <a:pt x="2870200" y="751332"/>
                </a:lnTo>
                <a:lnTo>
                  <a:pt x="3098800" y="742188"/>
                </a:lnTo>
                <a:lnTo>
                  <a:pt x="3200400" y="737616"/>
                </a:lnTo>
                <a:lnTo>
                  <a:pt x="3314700" y="729996"/>
                </a:lnTo>
                <a:lnTo>
                  <a:pt x="3416300" y="723900"/>
                </a:lnTo>
                <a:lnTo>
                  <a:pt x="3721100" y="696468"/>
                </a:lnTo>
                <a:lnTo>
                  <a:pt x="3810000" y="687324"/>
                </a:lnTo>
                <a:lnTo>
                  <a:pt x="3898900" y="676656"/>
                </a:lnTo>
                <a:lnTo>
                  <a:pt x="3987800" y="664464"/>
                </a:lnTo>
                <a:lnTo>
                  <a:pt x="4064000" y="652272"/>
                </a:lnTo>
                <a:lnTo>
                  <a:pt x="4152900" y="640080"/>
                </a:lnTo>
                <a:lnTo>
                  <a:pt x="4216400" y="626364"/>
                </a:lnTo>
                <a:lnTo>
                  <a:pt x="4292600" y="612648"/>
                </a:lnTo>
                <a:lnTo>
                  <a:pt x="4356100" y="598932"/>
                </a:lnTo>
                <a:lnTo>
                  <a:pt x="4483100" y="568452"/>
                </a:lnTo>
                <a:lnTo>
                  <a:pt x="4533900" y="553212"/>
                </a:lnTo>
                <a:lnTo>
                  <a:pt x="4584700" y="536448"/>
                </a:lnTo>
                <a:lnTo>
                  <a:pt x="4660900" y="502920"/>
                </a:lnTo>
                <a:lnTo>
                  <a:pt x="4699000" y="484632"/>
                </a:lnTo>
                <a:lnTo>
                  <a:pt x="4724400" y="464820"/>
                </a:lnTo>
                <a:lnTo>
                  <a:pt x="4749800" y="448056"/>
                </a:lnTo>
                <a:close/>
              </a:path>
              <a:path w="4775200" h="759460">
                <a:moveTo>
                  <a:pt x="4762500" y="426720"/>
                </a:moveTo>
                <a:lnTo>
                  <a:pt x="4762500" y="330708"/>
                </a:lnTo>
                <a:lnTo>
                  <a:pt x="4749800" y="312420"/>
                </a:lnTo>
                <a:lnTo>
                  <a:pt x="4749800" y="445008"/>
                </a:lnTo>
                <a:lnTo>
                  <a:pt x="4762500" y="426720"/>
                </a:lnTo>
                <a:close/>
              </a:path>
              <a:path w="4775200" h="759460">
                <a:moveTo>
                  <a:pt x="4775200" y="405384"/>
                </a:moveTo>
                <a:lnTo>
                  <a:pt x="4775200" y="352044"/>
                </a:lnTo>
                <a:lnTo>
                  <a:pt x="4762500" y="333756"/>
                </a:lnTo>
                <a:lnTo>
                  <a:pt x="4762500" y="423672"/>
                </a:lnTo>
                <a:lnTo>
                  <a:pt x="4775200" y="40538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635232" y="6383797"/>
            <a:ext cx="130810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70">
              <a:lnSpc>
                <a:spcPts val="1180"/>
              </a:lnSpc>
            </a:pPr>
            <a:fld id="{81D60167-4931-47E6-BA6A-407CBD079E47}" type="slidenum">
              <a:rPr sz="1100" dirty="0">
                <a:solidFill>
                  <a:srgbClr val="898989"/>
                </a:solidFill>
                <a:latin typeface="Arial"/>
                <a:cs typeface="Arial"/>
              </a:rPr>
              <a:t>8</a:t>
            </a:fld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637" y="6574484"/>
            <a:ext cx="826135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z="900" b="1" spc="0" dirty="0">
                <a:latin typeface="Arial"/>
                <a:cs typeface="Arial"/>
              </a:rPr>
              <a:t>© NVIDIA</a:t>
            </a:r>
            <a:r>
              <a:rPr sz="900" b="1" spc="-60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2011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635232" y="6383797"/>
            <a:ext cx="130810" cy="16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70">
              <a:lnSpc>
                <a:spcPts val="1180"/>
              </a:lnSpc>
            </a:pPr>
            <a:fld id="{81D60167-4931-47E6-BA6A-407CBD079E47}" type="slidenum">
              <a:rPr sz="1100" dirty="0">
                <a:solidFill>
                  <a:srgbClr val="898989"/>
                </a:solidFill>
                <a:latin typeface="Arial"/>
                <a:cs typeface="Arial"/>
              </a:rPr>
              <a:t>9</a:t>
            </a:fld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637" y="6574484"/>
            <a:ext cx="826135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85"/>
              </a:lnSpc>
            </a:pPr>
            <a:r>
              <a:rPr sz="900" b="1" spc="0" dirty="0">
                <a:latin typeface="Arial"/>
                <a:cs typeface="Arial"/>
              </a:rPr>
              <a:t>© NVIDIA</a:t>
            </a:r>
            <a:r>
              <a:rPr sz="900" b="1" spc="-60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2011</a:t>
            </a:r>
            <a:endParaRPr sz="9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7245" y="1471675"/>
            <a:ext cx="5157470" cy="501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75" dirty="0"/>
              <a:t>Notes </a:t>
            </a:r>
            <a:r>
              <a:rPr spc="114" dirty="0"/>
              <a:t>on </a:t>
            </a:r>
            <a:r>
              <a:rPr spc="75" dirty="0"/>
              <a:t>Instruction</a:t>
            </a:r>
            <a:r>
              <a:rPr spc="-210" dirty="0"/>
              <a:t> </a:t>
            </a:r>
            <a:r>
              <a:rPr spc="80" dirty="0"/>
              <a:t>Counts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1129" y="2284612"/>
            <a:ext cx="8592820" cy="343281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24154" indent="-211454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224790" algn="l"/>
              </a:tabLst>
            </a:pPr>
            <a:r>
              <a:rPr sz="2000" spc="60" dirty="0">
                <a:solidFill>
                  <a:srgbClr val="004730"/>
                </a:solidFill>
                <a:latin typeface="Trebuchet MS"/>
                <a:cs typeface="Trebuchet MS"/>
              </a:rPr>
              <a:t>Undercount </a:t>
            </a:r>
            <a:r>
              <a:rPr sz="2000" spc="65" dirty="0">
                <a:solidFill>
                  <a:srgbClr val="004730"/>
                </a:solidFill>
                <a:latin typeface="Trebuchet MS"/>
                <a:cs typeface="Trebuchet MS"/>
              </a:rPr>
              <a:t>by </a:t>
            </a:r>
            <a:r>
              <a:rPr sz="2000" spc="30" dirty="0">
                <a:solidFill>
                  <a:srgbClr val="004730"/>
                </a:solidFill>
                <a:latin typeface="Trebuchet MS"/>
                <a:cs typeface="Trebuchet MS"/>
              </a:rPr>
              <a:t>algorithmic</a:t>
            </a:r>
            <a:r>
              <a:rPr sz="2000" spc="-13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000" spc="35" dirty="0">
                <a:solidFill>
                  <a:srgbClr val="004730"/>
                </a:solidFill>
                <a:latin typeface="Trebuchet MS"/>
                <a:cs typeface="Trebuchet MS"/>
              </a:rPr>
              <a:t>analysis</a:t>
            </a:r>
            <a:endParaRPr sz="20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5" dirty="0">
                <a:latin typeface="Trebuchet MS"/>
                <a:cs typeface="Trebuchet MS"/>
              </a:rPr>
              <a:t>Algorithmic analysis </a:t>
            </a:r>
            <a:r>
              <a:rPr sz="1800" spc="10" dirty="0">
                <a:latin typeface="Trebuchet MS"/>
                <a:cs typeface="Trebuchet MS"/>
              </a:rPr>
              <a:t>assumed </a:t>
            </a:r>
            <a:r>
              <a:rPr sz="1800" spc="10" dirty="0">
                <a:solidFill>
                  <a:srgbClr val="006FC0"/>
                </a:solidFill>
                <a:latin typeface="Trebuchet MS"/>
                <a:cs typeface="Trebuchet MS"/>
              </a:rPr>
              <a:t>1 </a:t>
            </a:r>
            <a:r>
              <a:rPr sz="1800" spc="5" dirty="0">
                <a:latin typeface="Trebuchet MS"/>
                <a:cs typeface="Trebuchet MS"/>
              </a:rPr>
              <a:t>instruction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(add)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2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5" dirty="0">
                <a:latin typeface="Trebuchet MS"/>
                <a:cs typeface="Trebuchet MS"/>
              </a:rPr>
              <a:t>Actual </a:t>
            </a:r>
            <a:r>
              <a:rPr sz="1800" spc="10" dirty="0">
                <a:latin typeface="Trebuchet MS"/>
                <a:cs typeface="Trebuchet MS"/>
              </a:rPr>
              <a:t>code </a:t>
            </a:r>
            <a:r>
              <a:rPr sz="1800" spc="5" dirty="0">
                <a:latin typeface="Trebuchet MS"/>
                <a:cs typeface="Trebuchet MS"/>
              </a:rPr>
              <a:t>contains </a:t>
            </a:r>
            <a:r>
              <a:rPr sz="1800" spc="10" dirty="0">
                <a:solidFill>
                  <a:srgbClr val="006FC0"/>
                </a:solidFill>
                <a:latin typeface="Trebuchet MS"/>
                <a:cs typeface="Trebuchet MS"/>
              </a:rPr>
              <a:t>17</a:t>
            </a:r>
            <a:r>
              <a:rPr sz="1800" spc="-8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instructions</a:t>
            </a:r>
            <a:endParaRPr sz="180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Arial"/>
              <a:buChar char="–"/>
            </a:pPr>
            <a:endParaRPr sz="1700">
              <a:latin typeface="Times New Roman"/>
              <a:cs typeface="Times New Roman"/>
            </a:endParaRPr>
          </a:p>
          <a:p>
            <a:pPr marL="224154" indent="-211454">
              <a:lnSpc>
                <a:spcPct val="100000"/>
              </a:lnSpc>
              <a:buFont typeface="Arial"/>
              <a:buChar char="•"/>
              <a:tabLst>
                <a:tab pos="224790" algn="l"/>
              </a:tabLst>
            </a:pPr>
            <a:r>
              <a:rPr sz="2000" spc="15" dirty="0">
                <a:solidFill>
                  <a:srgbClr val="004730"/>
                </a:solidFill>
                <a:latin typeface="Trebuchet MS"/>
                <a:cs typeface="Trebuchet MS"/>
              </a:rPr>
              <a:t>You </a:t>
            </a:r>
            <a:r>
              <a:rPr sz="2000" spc="50" dirty="0">
                <a:solidFill>
                  <a:srgbClr val="004730"/>
                </a:solidFill>
                <a:latin typeface="Trebuchet MS"/>
                <a:cs typeface="Trebuchet MS"/>
              </a:rPr>
              <a:t>can </a:t>
            </a:r>
            <a:r>
              <a:rPr sz="2000" spc="25" dirty="0">
                <a:solidFill>
                  <a:srgbClr val="004730"/>
                </a:solidFill>
                <a:latin typeface="Trebuchet MS"/>
                <a:cs typeface="Trebuchet MS"/>
              </a:rPr>
              <a:t>actually </a:t>
            </a:r>
            <a:r>
              <a:rPr sz="2000" spc="60" dirty="0">
                <a:solidFill>
                  <a:srgbClr val="004730"/>
                </a:solidFill>
                <a:latin typeface="Trebuchet MS"/>
                <a:cs typeface="Trebuchet MS"/>
              </a:rPr>
              <a:t>check </a:t>
            </a:r>
            <a:r>
              <a:rPr sz="2000" spc="50" dirty="0">
                <a:solidFill>
                  <a:srgbClr val="004730"/>
                </a:solidFill>
                <a:latin typeface="Trebuchet MS"/>
                <a:cs typeface="Trebuchet MS"/>
              </a:rPr>
              <a:t>the </a:t>
            </a:r>
            <a:r>
              <a:rPr sz="2000" spc="35" dirty="0">
                <a:solidFill>
                  <a:srgbClr val="004730"/>
                </a:solidFill>
                <a:latin typeface="Trebuchet MS"/>
                <a:cs typeface="Trebuchet MS"/>
              </a:rPr>
              <a:t>machine-language </a:t>
            </a:r>
            <a:r>
              <a:rPr sz="2000" spc="40" dirty="0">
                <a:solidFill>
                  <a:srgbClr val="004730"/>
                </a:solidFill>
                <a:latin typeface="Trebuchet MS"/>
                <a:cs typeface="Trebuchet MS"/>
              </a:rPr>
              <a:t>assembly</a:t>
            </a:r>
            <a:r>
              <a:rPr sz="2000" spc="-120" dirty="0">
                <a:solidFill>
                  <a:srgbClr val="004730"/>
                </a:solidFill>
                <a:latin typeface="Trebuchet MS"/>
                <a:cs typeface="Trebuchet MS"/>
              </a:rPr>
              <a:t> </a:t>
            </a:r>
            <a:r>
              <a:rPr sz="2000" spc="50" dirty="0">
                <a:solidFill>
                  <a:srgbClr val="004730"/>
                </a:solidFill>
                <a:latin typeface="Trebuchet MS"/>
                <a:cs typeface="Trebuchet MS"/>
              </a:rPr>
              <a:t>instructions</a:t>
            </a:r>
            <a:endParaRPr sz="20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10" dirty="0">
                <a:latin typeface="Trebuchet MS"/>
                <a:cs typeface="Trebuchet MS"/>
              </a:rPr>
              <a:t>Compile into a .cubin</a:t>
            </a:r>
            <a:r>
              <a:rPr sz="1800" spc="-9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file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10" dirty="0">
                <a:latin typeface="Trebuchet MS"/>
                <a:cs typeface="Trebuchet MS"/>
              </a:rPr>
              <a:t>Use </a:t>
            </a:r>
            <a:r>
              <a:rPr sz="1800" spc="10" dirty="0">
                <a:solidFill>
                  <a:srgbClr val="EF5518"/>
                </a:solidFill>
                <a:latin typeface="Trebuchet MS"/>
                <a:cs typeface="Trebuchet MS"/>
              </a:rPr>
              <a:t>cuobjdump </a:t>
            </a:r>
            <a:r>
              <a:rPr sz="1800" spc="5" dirty="0">
                <a:latin typeface="Trebuchet MS"/>
                <a:cs typeface="Trebuchet MS"/>
              </a:rPr>
              <a:t>tool (comes </a:t>
            </a:r>
            <a:r>
              <a:rPr sz="1800" spc="10" dirty="0">
                <a:latin typeface="Trebuchet MS"/>
                <a:cs typeface="Trebuchet MS"/>
              </a:rPr>
              <a:t>with </a:t>
            </a:r>
            <a:r>
              <a:rPr sz="1800" spc="15" dirty="0">
                <a:latin typeface="Trebuchet MS"/>
                <a:cs typeface="Trebuchet MS"/>
              </a:rPr>
              <a:t>CUDA </a:t>
            </a:r>
            <a:r>
              <a:rPr sz="1800" spc="5" dirty="0">
                <a:latin typeface="Trebuchet MS"/>
                <a:cs typeface="Trebuchet MS"/>
              </a:rPr>
              <a:t>toolkit) </a:t>
            </a:r>
            <a:r>
              <a:rPr sz="1800" spc="10" dirty="0">
                <a:latin typeface="Trebuchet MS"/>
                <a:cs typeface="Trebuchet MS"/>
              </a:rPr>
              <a:t>to </a:t>
            </a:r>
            <a:r>
              <a:rPr sz="1800" spc="5" dirty="0">
                <a:latin typeface="Trebuchet MS"/>
                <a:cs typeface="Trebuchet MS"/>
              </a:rPr>
              <a:t>get assembly </a:t>
            </a:r>
            <a:r>
              <a:rPr sz="1800" spc="10" dirty="0">
                <a:latin typeface="Trebuchet MS"/>
                <a:cs typeface="Trebuchet MS"/>
              </a:rPr>
              <a:t>from</a:t>
            </a:r>
            <a:r>
              <a:rPr sz="1800" spc="-215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.cubin</a:t>
            </a:r>
            <a:endParaRPr sz="1800">
              <a:latin typeface="Trebuchet MS"/>
              <a:cs typeface="Trebuchet MS"/>
            </a:endParaRPr>
          </a:p>
          <a:p>
            <a:pPr marL="693420" lvl="1" indent="-261620">
              <a:lnSpc>
                <a:spcPct val="100000"/>
              </a:lnSpc>
              <a:spcBef>
                <a:spcPts val="420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5" dirty="0">
                <a:latin typeface="Trebuchet MS"/>
                <a:cs typeface="Trebuchet MS"/>
              </a:rPr>
              <a:t>Useful for </a:t>
            </a:r>
            <a:r>
              <a:rPr sz="1800" spc="10" dirty="0">
                <a:latin typeface="Trebuchet MS"/>
                <a:cs typeface="Trebuchet MS"/>
              </a:rPr>
              <a:t>checking </a:t>
            </a:r>
            <a:r>
              <a:rPr sz="1800" spc="5" dirty="0">
                <a:latin typeface="Trebuchet MS"/>
                <a:cs typeface="Trebuchet MS"/>
              </a:rPr>
              <a:t>instruction</a:t>
            </a:r>
            <a:r>
              <a:rPr sz="1800" spc="-110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counts</a:t>
            </a:r>
            <a:endParaRPr sz="1800">
              <a:latin typeface="Trebuchet MS"/>
              <a:cs typeface="Trebuchet MS"/>
            </a:endParaRPr>
          </a:p>
          <a:p>
            <a:pPr marL="693420" marR="781050" lvl="1" indent="-261620">
              <a:lnSpc>
                <a:spcPts val="1750"/>
              </a:lnSpc>
              <a:spcBef>
                <a:spcPts val="835"/>
              </a:spcBef>
              <a:buFont typeface="Arial"/>
              <a:buChar char="–"/>
              <a:tabLst>
                <a:tab pos="693420" algn="l"/>
                <a:tab pos="694055" algn="l"/>
              </a:tabLst>
            </a:pPr>
            <a:r>
              <a:rPr sz="1800" spc="5" dirty="0">
                <a:latin typeface="Trebuchet MS"/>
                <a:cs typeface="Trebuchet MS"/>
              </a:rPr>
              <a:t>Actual instruction </a:t>
            </a:r>
            <a:r>
              <a:rPr sz="1800" spc="10" dirty="0">
                <a:latin typeface="Trebuchet MS"/>
                <a:cs typeface="Trebuchet MS"/>
              </a:rPr>
              <a:t>counts could </a:t>
            </a:r>
            <a:r>
              <a:rPr sz="1800" spc="5" dirty="0">
                <a:latin typeface="Trebuchet MS"/>
                <a:cs typeface="Trebuchet MS"/>
              </a:rPr>
              <a:t>also </a:t>
            </a:r>
            <a:r>
              <a:rPr sz="1800" spc="10" dirty="0">
                <a:latin typeface="Trebuchet MS"/>
                <a:cs typeface="Trebuchet MS"/>
              </a:rPr>
              <a:t>be used to somewhat </a:t>
            </a:r>
            <a:r>
              <a:rPr sz="1800" spc="5" dirty="0">
                <a:latin typeface="Trebuchet MS"/>
                <a:cs typeface="Trebuchet MS"/>
              </a:rPr>
              <a:t>refine</a:t>
            </a:r>
            <a:r>
              <a:rPr sz="1800" spc="-204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the  </a:t>
            </a:r>
            <a:r>
              <a:rPr sz="1800" spc="5" dirty="0">
                <a:latin typeface="Trebuchet MS"/>
                <a:cs typeface="Trebuchet MS"/>
              </a:rPr>
              <a:t>theoretical </a:t>
            </a:r>
            <a:r>
              <a:rPr sz="1800" spc="10" dirty="0">
                <a:latin typeface="Trebuchet MS"/>
                <a:cs typeface="Trebuchet MS"/>
              </a:rPr>
              <a:t>IPC </a:t>
            </a:r>
            <a:r>
              <a:rPr sz="1800" spc="5" dirty="0">
                <a:latin typeface="Trebuchet MS"/>
                <a:cs typeface="Trebuchet MS"/>
              </a:rPr>
              <a:t>for </a:t>
            </a:r>
            <a:r>
              <a:rPr sz="1800" spc="10" dirty="0">
                <a:latin typeface="Trebuchet MS"/>
                <a:cs typeface="Trebuchet MS"/>
              </a:rPr>
              <a:t>the </a:t>
            </a:r>
            <a:r>
              <a:rPr sz="1800" spc="5" dirty="0">
                <a:latin typeface="Trebuchet MS"/>
                <a:cs typeface="Trebuchet MS"/>
              </a:rPr>
              <a:t>specific</a:t>
            </a:r>
            <a:r>
              <a:rPr sz="1800" spc="-125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code</a:t>
            </a:r>
            <a:endParaRPr sz="1800">
              <a:latin typeface="Trebuchet MS"/>
              <a:cs typeface="Trebuchet MS"/>
            </a:endParaRPr>
          </a:p>
          <a:p>
            <a:pPr marL="1061085" lvl="2" indent="-210185">
              <a:lnSpc>
                <a:spcPct val="100000"/>
              </a:lnSpc>
              <a:spcBef>
                <a:spcPts val="490"/>
              </a:spcBef>
              <a:buFont typeface="Arial"/>
              <a:buChar char="•"/>
              <a:tabLst>
                <a:tab pos="1061085" algn="l"/>
                <a:tab pos="1061720" algn="l"/>
              </a:tabLst>
            </a:pPr>
            <a:r>
              <a:rPr sz="1550" dirty="0">
                <a:latin typeface="Trebuchet MS"/>
                <a:cs typeface="Trebuchet MS"/>
              </a:rPr>
              <a:t>For example, if all instructions </a:t>
            </a:r>
            <a:r>
              <a:rPr sz="1550" spc="0" dirty="0">
                <a:latin typeface="Trebuchet MS"/>
                <a:cs typeface="Trebuchet MS"/>
              </a:rPr>
              <a:t>were </a:t>
            </a:r>
            <a:r>
              <a:rPr sz="1550" spc="-5" dirty="0">
                <a:latin typeface="Trebuchet MS"/>
                <a:cs typeface="Trebuchet MS"/>
              </a:rPr>
              <a:t>fp64, </a:t>
            </a:r>
            <a:r>
              <a:rPr sz="1550" dirty="0">
                <a:latin typeface="Trebuchet MS"/>
                <a:cs typeface="Trebuchet MS"/>
              </a:rPr>
              <a:t>the theoretical </a:t>
            </a:r>
            <a:r>
              <a:rPr sz="1550" spc="-5" dirty="0">
                <a:latin typeface="Trebuchet MS"/>
                <a:cs typeface="Trebuchet MS"/>
              </a:rPr>
              <a:t>IPC </a:t>
            </a:r>
            <a:r>
              <a:rPr sz="1550" dirty="0">
                <a:latin typeface="Trebuchet MS"/>
                <a:cs typeface="Trebuchet MS"/>
              </a:rPr>
              <a:t>is </a:t>
            </a:r>
            <a:r>
              <a:rPr sz="1550" dirty="0">
                <a:solidFill>
                  <a:srgbClr val="006FC0"/>
                </a:solidFill>
                <a:latin typeface="Trebuchet MS"/>
                <a:cs typeface="Trebuchet MS"/>
              </a:rPr>
              <a:t>1.0</a:t>
            </a:r>
            <a:r>
              <a:rPr sz="1550" dirty="0">
                <a:latin typeface="Trebuchet MS"/>
                <a:cs typeface="Trebuchet MS"/>
              </a:rPr>
              <a:t>, not</a:t>
            </a:r>
            <a:r>
              <a:rPr sz="1550" spc="-70" dirty="0">
                <a:latin typeface="Trebuchet MS"/>
                <a:cs typeface="Trebuchet MS"/>
              </a:rPr>
              <a:t> </a:t>
            </a:r>
            <a:r>
              <a:rPr sz="1550" dirty="0">
                <a:solidFill>
                  <a:srgbClr val="006FC0"/>
                </a:solidFill>
                <a:latin typeface="Trebuchet MS"/>
                <a:cs typeface="Trebuchet MS"/>
              </a:rPr>
              <a:t>2.0</a:t>
            </a:r>
            <a:endParaRPr sz="15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3105</Words>
  <Application>Microsoft Office PowerPoint</Application>
  <PresentationFormat>Custom</PresentationFormat>
  <Paragraphs>592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Times New Roman</vt:lpstr>
      <vt:lpstr>Trebuchet MS</vt:lpstr>
      <vt:lpstr>Office Theme</vt:lpstr>
      <vt:lpstr>PowerPoint Presentation</vt:lpstr>
      <vt:lpstr>Performance Optimization Process</vt:lpstr>
      <vt:lpstr>3 Ways to Assess Performance Limiters</vt:lpstr>
      <vt:lpstr>Things to Know About Your GPU</vt:lpstr>
      <vt:lpstr>Algorithmic Analysis</vt:lpstr>
      <vt:lpstr>Analysis with the Profiler</vt:lpstr>
      <vt:lpstr>Another Way to Use the Profiler</vt:lpstr>
      <vt:lpstr>Another Way to Use the Profiler</vt:lpstr>
      <vt:lpstr>Notes on Instruction Counts</vt:lpstr>
      <vt:lpstr>Notes on the Profiler</vt:lpstr>
      <vt:lpstr>Analysis with Modified Source Code</vt:lpstr>
      <vt:lpstr>Some Example Scenarios</vt:lpstr>
      <vt:lpstr>Some Example Scenarios</vt:lpstr>
      <vt:lpstr>Some Example Scenarios</vt:lpstr>
      <vt:lpstr>Some Example Scenarios</vt:lpstr>
      <vt:lpstr>Source Modification</vt:lpstr>
      <vt:lpstr>Source Modification for Read-only</vt:lpstr>
      <vt:lpstr>Source Modification and Occupancy</vt:lpstr>
      <vt:lpstr>Another Case Study</vt:lpstr>
      <vt:lpstr>Summary</vt:lpstr>
      <vt:lpstr>PowerPoint Presentation</vt:lpstr>
      <vt:lpstr>Local Memory</vt:lpstr>
      <vt:lpstr>LMEM Access Operation</vt:lpstr>
      <vt:lpstr>Fermi Memory Hierarchy</vt:lpstr>
      <vt:lpstr>When is Local Memory Used?</vt:lpstr>
      <vt:lpstr>How Does LMEM Affect Performance?</vt:lpstr>
      <vt:lpstr>General Analysis/Optimization Steps</vt:lpstr>
      <vt:lpstr>Register Spilling: Analysis</vt:lpstr>
      <vt:lpstr>Optimizations When Register Spilling is Problematic</vt:lpstr>
      <vt:lpstr>Case Study</vt:lpstr>
      <vt:lpstr>Case Study: Analyze the Impact on Memory</vt:lpstr>
      <vt:lpstr>Case Study: Analyze the Impact on Memory</vt:lpstr>
      <vt:lpstr>Case Study: Analyze the Impact on Memory</vt:lpstr>
      <vt:lpstr>Case Study: Analyze the Impact on Instructions</vt:lpstr>
      <vt:lpstr>Case Study: Analyze the Impact on Instructions</vt:lpstr>
      <vt:lpstr>Case Study: Optimizations</vt:lpstr>
      <vt:lpstr>Register Spilling: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identifying_limiters.pptx</dc:title>
  <dc:creator>nmohammad</dc:creator>
  <cp:lastModifiedBy>Gregory Kesden</cp:lastModifiedBy>
  <cp:revision>3</cp:revision>
  <dcterms:created xsi:type="dcterms:W3CDTF">2018-02-09T14:21:32Z</dcterms:created>
  <dcterms:modified xsi:type="dcterms:W3CDTF">2018-02-09T16:14:18Z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2011-09-07T00:00:00Z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2018-02-09T00:00:00Z</vt:filetime>
  </property>
</Properties>
</file>