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542" r:id="rId2"/>
    <p:sldId id="713" r:id="rId3"/>
    <p:sldId id="715" r:id="rId4"/>
    <p:sldId id="718" r:id="rId5"/>
    <p:sldId id="716" r:id="rId6"/>
    <p:sldId id="717" r:id="rId7"/>
    <p:sldId id="719" r:id="rId8"/>
    <p:sldId id="720" r:id="rId9"/>
    <p:sldId id="721" r:id="rId10"/>
    <p:sldId id="714" r:id="rId11"/>
    <p:sldId id="709" r:id="rId12"/>
    <p:sldId id="710" r:id="rId13"/>
    <p:sldId id="637" r:id="rId14"/>
    <p:sldId id="711" r:id="rId15"/>
    <p:sldId id="712" r:id="rId16"/>
    <p:sldId id="638" r:id="rId17"/>
    <p:sldId id="639" r:id="rId18"/>
    <p:sldId id="640" r:id="rId19"/>
    <p:sldId id="641" r:id="rId20"/>
    <p:sldId id="642" r:id="rId21"/>
    <p:sldId id="643" r:id="rId22"/>
    <p:sldId id="644" r:id="rId23"/>
    <p:sldId id="615" r:id="rId24"/>
    <p:sldId id="617" r:id="rId25"/>
    <p:sldId id="645" r:id="rId26"/>
    <p:sldId id="622" r:id="rId27"/>
    <p:sldId id="616" r:id="rId28"/>
    <p:sldId id="624" r:id="rId29"/>
    <p:sldId id="623" r:id="rId30"/>
    <p:sldId id="646" r:id="rId31"/>
    <p:sldId id="625" r:id="rId32"/>
    <p:sldId id="626" r:id="rId33"/>
    <p:sldId id="693" r:id="rId34"/>
    <p:sldId id="698" r:id="rId35"/>
    <p:sldId id="706" r:id="rId36"/>
    <p:sldId id="699" r:id="rId37"/>
    <p:sldId id="703" r:id="rId38"/>
    <p:sldId id="704" r:id="rId39"/>
    <p:sldId id="701" r:id="rId40"/>
    <p:sldId id="697" r:id="rId41"/>
    <p:sldId id="691" r:id="rId42"/>
    <p:sldId id="648" r:id="rId43"/>
    <p:sldId id="649" r:id="rId44"/>
    <p:sldId id="650" r:id="rId45"/>
    <p:sldId id="651" r:id="rId46"/>
    <p:sldId id="652" r:id="rId47"/>
    <p:sldId id="653" r:id="rId48"/>
    <p:sldId id="654" r:id="rId49"/>
    <p:sldId id="694" r:id="rId50"/>
    <p:sldId id="656" r:id="rId51"/>
    <p:sldId id="657" r:id="rId52"/>
    <p:sldId id="658" r:id="rId53"/>
    <p:sldId id="659" r:id="rId54"/>
    <p:sldId id="660" r:id="rId55"/>
    <p:sldId id="682" r:id="rId56"/>
    <p:sldId id="708" r:id="rId57"/>
    <p:sldId id="666" r:id="rId58"/>
    <p:sldId id="667" r:id="rId59"/>
    <p:sldId id="676" r:id="rId60"/>
    <p:sldId id="696" r:id="rId61"/>
    <p:sldId id="678" r:id="rId62"/>
    <p:sldId id="679" r:id="rId63"/>
  </p:sldIdLst>
  <p:sldSz cx="9144000" cy="6858000" type="screen4x3"/>
  <p:notesSz cx="7302500" cy="9586913"/>
  <p:custDataLst>
    <p:tags r:id="rId6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0E0E0"/>
    <a:srgbClr val="990000"/>
    <a:srgbClr val="D5F1CF"/>
    <a:srgbClr val="F1C7C7"/>
    <a:srgbClr val="F6F5BD"/>
    <a:srgbClr val="EBAFAF"/>
    <a:srgbClr val="DB6F6F"/>
    <a:srgbClr val="E49494"/>
    <a:srgbClr val="D09E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39" autoAdjust="0"/>
    <p:restoredTop sz="94626" autoAdjust="0"/>
  </p:normalViewPr>
  <p:slideViewPr>
    <p:cSldViewPr>
      <p:cViewPr varScale="1">
        <p:scale>
          <a:sx n="98" d="100"/>
          <a:sy n="98" d="100"/>
        </p:scale>
        <p:origin x="57" y="201"/>
      </p:cViewPr>
      <p:guideLst>
        <p:guide orient="horz" pos="22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48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Office%20HD:Users:bryant:Documents:Classes:CS%20418%20S'17:cuda-talk:matrix-multiplication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Office%20HD:Users:bryant:Documents:Classes:CS%20418%20S'17:cuda-talk:matrix-multiplication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Office%20HD:Users:bryant:Documents:Classes:CS%20418%20S'17:cuda-talk:matrix-multiplication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Office%20HD:Users:bryant:Documents:Classes:CS%20418%20S'17:cuda-talk:matrix-multiplication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Office%20HD:Users:bryant:Documents:Classes:CS%20418%20S'17:cuda-talk:matrix-multiplication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Office%20HD:Users:bryant:Documents:Classes:CS%20418%20S'17:cuda-talk:matrix-multiplication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Office%20HD:Users:bryant:Documents:Classes:CS%20418%20S'17:cuda-talk:matrix-multiplication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Office%20HD:Users:bryant:Documents:Classes:CS%20418%20S'17:cuda-talk:matrix-multiplication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Office%20HD:Users:bryant:Documents:Classes:CS%20418%20S'17:cuda-talk:matrix-multiplication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methods.txt!$C$2</c:f>
              <c:strCache>
                <c:ptCount val="1"/>
                <c:pt idx="0">
                  <c:v>Simple</c:v>
                </c:pt>
              </c:strCache>
            </c:strRef>
          </c:tx>
          <c:cat>
            <c:numRef>
              <c:f>methods.txt!$D$1:$K$1</c:f>
              <c:numCache>
                <c:formatCode>General</c:formatCode>
                <c:ptCount val="8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</c:numCache>
            </c:numRef>
          </c:cat>
          <c:val>
            <c:numRef>
              <c:f>methods.txt!$D$2:$K$2</c:f>
              <c:numCache>
                <c:formatCode>General</c:formatCode>
                <c:ptCount val="8"/>
                <c:pt idx="0">
                  <c:v>2.71</c:v>
                </c:pt>
                <c:pt idx="1">
                  <c:v>2.85</c:v>
                </c:pt>
                <c:pt idx="2">
                  <c:v>2.79</c:v>
                </c:pt>
                <c:pt idx="3">
                  <c:v>2.5299999999999998</c:v>
                </c:pt>
                <c:pt idx="4">
                  <c:v>2.31</c:v>
                </c:pt>
                <c:pt idx="5">
                  <c:v>1.67</c:v>
                </c:pt>
                <c:pt idx="6">
                  <c:v>1.0900000000000001</c:v>
                </c:pt>
                <c:pt idx="7">
                  <c:v>1.08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83-454B-8385-B2D1E51979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7929384"/>
        <c:axId val="2143607400"/>
      </c:lineChart>
      <c:catAx>
        <c:axId val="-2077929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43607400"/>
        <c:crosses val="autoZero"/>
        <c:auto val="1"/>
        <c:lblAlgn val="ctr"/>
        <c:lblOffset val="100"/>
        <c:noMultiLvlLbl val="0"/>
      </c:catAx>
      <c:valAx>
        <c:axId val="2143607400"/>
        <c:scaling>
          <c:orientation val="minMax"/>
          <c:max val="6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GFLOPS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77929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methods.txt!$C$2</c:f>
              <c:strCache>
                <c:ptCount val="1"/>
                <c:pt idx="0">
                  <c:v>Simple</c:v>
                </c:pt>
              </c:strCache>
            </c:strRef>
          </c:tx>
          <c:cat>
            <c:numRef>
              <c:f>methods.txt!$D$1:$K$1</c:f>
              <c:numCache>
                <c:formatCode>General</c:formatCode>
                <c:ptCount val="8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</c:numCache>
            </c:numRef>
          </c:cat>
          <c:val>
            <c:numRef>
              <c:f>methods.txt!$D$2:$K$2</c:f>
              <c:numCache>
                <c:formatCode>General</c:formatCode>
                <c:ptCount val="8"/>
                <c:pt idx="0">
                  <c:v>2.71</c:v>
                </c:pt>
                <c:pt idx="1">
                  <c:v>2.85</c:v>
                </c:pt>
                <c:pt idx="2">
                  <c:v>2.79</c:v>
                </c:pt>
                <c:pt idx="3">
                  <c:v>2.5299999999999998</c:v>
                </c:pt>
                <c:pt idx="4">
                  <c:v>2.31</c:v>
                </c:pt>
                <c:pt idx="5">
                  <c:v>1.67</c:v>
                </c:pt>
                <c:pt idx="6">
                  <c:v>1.0900000000000001</c:v>
                </c:pt>
                <c:pt idx="7">
                  <c:v>1.08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CE-4237-975C-6FC0DF9F66FE}"/>
            </c:ext>
          </c:extLst>
        </c:ser>
        <c:ser>
          <c:idx val="2"/>
          <c:order val="1"/>
          <c:tx>
            <c:strRef>
              <c:f>methods.txt!$C$3</c:f>
              <c:strCache>
                <c:ptCount val="1"/>
                <c:pt idx="0">
                  <c:v>Transpose</c:v>
                </c:pt>
              </c:strCache>
            </c:strRef>
          </c:tx>
          <c:cat>
            <c:numRef>
              <c:f>methods.txt!$D$1:$K$1</c:f>
              <c:numCache>
                <c:formatCode>General</c:formatCode>
                <c:ptCount val="8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</c:numCache>
            </c:numRef>
          </c:cat>
          <c:val>
            <c:numRef>
              <c:f>methods.txt!$D$3:$K$3</c:f>
              <c:numCache>
                <c:formatCode>General</c:formatCode>
                <c:ptCount val="8"/>
                <c:pt idx="0">
                  <c:v>2.99</c:v>
                </c:pt>
                <c:pt idx="1">
                  <c:v>3.2</c:v>
                </c:pt>
                <c:pt idx="2">
                  <c:v>3.23</c:v>
                </c:pt>
                <c:pt idx="3">
                  <c:v>3.09</c:v>
                </c:pt>
                <c:pt idx="4">
                  <c:v>2.66</c:v>
                </c:pt>
                <c:pt idx="5">
                  <c:v>2.5099999999999998</c:v>
                </c:pt>
                <c:pt idx="6">
                  <c:v>2.4500000000000002</c:v>
                </c:pt>
                <c:pt idx="7">
                  <c:v>2.42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CE-4237-975C-6FC0DF9F66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6771784"/>
        <c:axId val="2059706856"/>
      </c:lineChart>
      <c:catAx>
        <c:axId val="-2076771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59706856"/>
        <c:crosses val="autoZero"/>
        <c:auto val="1"/>
        <c:lblAlgn val="ctr"/>
        <c:lblOffset val="100"/>
        <c:noMultiLvlLbl val="0"/>
      </c:catAx>
      <c:valAx>
        <c:axId val="2059706856"/>
        <c:scaling>
          <c:orientation val="minMax"/>
          <c:max val="6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GFLOPS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767717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methods.txt!$C$3</c:f>
              <c:strCache>
                <c:ptCount val="1"/>
                <c:pt idx="0">
                  <c:v>Transpose</c:v>
                </c:pt>
              </c:strCache>
            </c:strRef>
          </c:tx>
          <c:spPr>
            <a:ln>
              <a:solidFill>
                <a:srgbClr val="990000"/>
              </a:solidFill>
            </a:ln>
          </c:spPr>
          <c:marker>
            <c:spPr>
              <a:solidFill>
                <a:srgbClr val="990000"/>
              </a:solidFill>
              <a:ln>
                <a:solidFill>
                  <a:srgbClr val="990000"/>
                </a:solidFill>
              </a:ln>
            </c:spPr>
          </c:marker>
          <c:cat>
            <c:numRef>
              <c:f>methods.txt!$D$1:$K$1</c:f>
              <c:numCache>
                <c:formatCode>General</c:formatCode>
                <c:ptCount val="8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</c:numCache>
            </c:numRef>
          </c:cat>
          <c:val>
            <c:numRef>
              <c:f>methods.txt!$D$3:$K$3</c:f>
              <c:numCache>
                <c:formatCode>General</c:formatCode>
                <c:ptCount val="8"/>
                <c:pt idx="0">
                  <c:v>2.99</c:v>
                </c:pt>
                <c:pt idx="1">
                  <c:v>3.2</c:v>
                </c:pt>
                <c:pt idx="2">
                  <c:v>3.23</c:v>
                </c:pt>
                <c:pt idx="3">
                  <c:v>3.09</c:v>
                </c:pt>
                <c:pt idx="4">
                  <c:v>2.66</c:v>
                </c:pt>
                <c:pt idx="5">
                  <c:v>2.5099999999999998</c:v>
                </c:pt>
                <c:pt idx="6">
                  <c:v>2.4500000000000002</c:v>
                </c:pt>
                <c:pt idx="7">
                  <c:v>2.42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D2-4DDF-BC99-64A8B54563D3}"/>
            </c:ext>
          </c:extLst>
        </c:ser>
        <c:ser>
          <c:idx val="8"/>
          <c:order val="1"/>
          <c:tx>
            <c:strRef>
              <c:f>methods.txt!$C$8</c:f>
              <c:strCache>
                <c:ptCount val="1"/>
                <c:pt idx="0">
                  <c:v>Cuda Simple</c:v>
                </c:pt>
              </c:strCache>
            </c:strRef>
          </c:tx>
          <c:cat>
            <c:numRef>
              <c:f>methods.txt!$D$1:$K$1</c:f>
              <c:numCache>
                <c:formatCode>General</c:formatCode>
                <c:ptCount val="8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</c:numCache>
            </c:numRef>
          </c:cat>
          <c:val>
            <c:numRef>
              <c:f>methods.txt!$D$8:$K$8</c:f>
              <c:numCache>
                <c:formatCode>General</c:formatCode>
                <c:ptCount val="8"/>
                <c:pt idx="0">
                  <c:v>0.44</c:v>
                </c:pt>
                <c:pt idx="1">
                  <c:v>3.04</c:v>
                </c:pt>
                <c:pt idx="2">
                  <c:v>15.79</c:v>
                </c:pt>
                <c:pt idx="3">
                  <c:v>80.78</c:v>
                </c:pt>
                <c:pt idx="4">
                  <c:v>252.63</c:v>
                </c:pt>
                <c:pt idx="5">
                  <c:v>362.58</c:v>
                </c:pt>
                <c:pt idx="6">
                  <c:v>519.79999999999995</c:v>
                </c:pt>
                <c:pt idx="7">
                  <c:v>501.01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D2-4DDF-BC99-64A8B54563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7039912"/>
        <c:axId val="-2097974040"/>
      </c:lineChart>
      <c:catAx>
        <c:axId val="-2077039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97974040"/>
        <c:crosses val="autoZero"/>
        <c:auto val="1"/>
        <c:lblAlgn val="ctr"/>
        <c:lblOffset val="100"/>
        <c:noMultiLvlLbl val="0"/>
      </c:catAx>
      <c:valAx>
        <c:axId val="-20979740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GFLOPS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770399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methods.txt!$C$3</c:f>
              <c:strCache>
                <c:ptCount val="1"/>
                <c:pt idx="0">
                  <c:v>Transpose</c:v>
                </c:pt>
              </c:strCache>
            </c:strRef>
          </c:tx>
          <c:spPr>
            <a:ln>
              <a:solidFill>
                <a:srgbClr val="990000"/>
              </a:solidFill>
            </a:ln>
          </c:spPr>
          <c:marker>
            <c:spPr>
              <a:solidFill>
                <a:srgbClr val="990000"/>
              </a:solidFill>
              <a:ln>
                <a:solidFill>
                  <a:srgbClr val="990000"/>
                </a:solidFill>
              </a:ln>
            </c:spPr>
          </c:marker>
          <c:cat>
            <c:numRef>
              <c:f>methods.txt!$D$1:$K$1</c:f>
              <c:numCache>
                <c:formatCode>General</c:formatCode>
                <c:ptCount val="8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</c:numCache>
            </c:numRef>
          </c:cat>
          <c:val>
            <c:numRef>
              <c:f>methods.txt!$D$3:$K$3</c:f>
              <c:numCache>
                <c:formatCode>General</c:formatCode>
                <c:ptCount val="8"/>
                <c:pt idx="0">
                  <c:v>2.99</c:v>
                </c:pt>
                <c:pt idx="1">
                  <c:v>3.2</c:v>
                </c:pt>
                <c:pt idx="2">
                  <c:v>3.23</c:v>
                </c:pt>
                <c:pt idx="3">
                  <c:v>3.09</c:v>
                </c:pt>
                <c:pt idx="4">
                  <c:v>2.66</c:v>
                </c:pt>
                <c:pt idx="5">
                  <c:v>2.5099999999999998</c:v>
                </c:pt>
                <c:pt idx="6">
                  <c:v>2.4500000000000002</c:v>
                </c:pt>
                <c:pt idx="7">
                  <c:v>2.42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1C-48AB-9708-33C1319A3BC9}"/>
            </c:ext>
          </c:extLst>
        </c:ser>
        <c:ser>
          <c:idx val="7"/>
          <c:order val="1"/>
          <c:tx>
            <c:strRef>
              <c:f>methods.txt!$C$7</c:f>
              <c:strCache>
                <c:ptCount val="1"/>
                <c:pt idx="0">
                  <c:v>Cuda Simple Inverted</c:v>
                </c:pt>
              </c:strCache>
            </c:strRef>
          </c:tx>
          <c:cat>
            <c:numRef>
              <c:f>methods.txt!$D$1:$K$1</c:f>
              <c:numCache>
                <c:formatCode>General</c:formatCode>
                <c:ptCount val="8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</c:numCache>
            </c:numRef>
          </c:cat>
          <c:val>
            <c:numRef>
              <c:f>methods.txt!$D$7:$K$7</c:f>
              <c:numCache>
                <c:formatCode>General</c:formatCode>
                <c:ptCount val="8"/>
                <c:pt idx="0">
                  <c:v>0.42</c:v>
                </c:pt>
                <c:pt idx="1">
                  <c:v>2.34</c:v>
                </c:pt>
                <c:pt idx="2">
                  <c:v>4.96</c:v>
                </c:pt>
                <c:pt idx="3">
                  <c:v>21.99</c:v>
                </c:pt>
                <c:pt idx="4">
                  <c:v>46.02</c:v>
                </c:pt>
                <c:pt idx="5">
                  <c:v>49.36</c:v>
                </c:pt>
                <c:pt idx="6">
                  <c:v>53.42</c:v>
                </c:pt>
                <c:pt idx="7">
                  <c:v>56.32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1C-48AB-9708-33C1319A3BC9}"/>
            </c:ext>
          </c:extLst>
        </c:ser>
        <c:ser>
          <c:idx val="8"/>
          <c:order val="2"/>
          <c:tx>
            <c:strRef>
              <c:f>methods.txt!$C$8</c:f>
              <c:strCache>
                <c:ptCount val="1"/>
                <c:pt idx="0">
                  <c:v>Cuda Simple</c:v>
                </c:pt>
              </c:strCache>
            </c:strRef>
          </c:tx>
          <c:cat>
            <c:numRef>
              <c:f>methods.txt!$D$1:$K$1</c:f>
              <c:numCache>
                <c:formatCode>General</c:formatCode>
                <c:ptCount val="8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</c:numCache>
            </c:numRef>
          </c:cat>
          <c:val>
            <c:numRef>
              <c:f>methods.txt!$D$8:$K$8</c:f>
              <c:numCache>
                <c:formatCode>General</c:formatCode>
                <c:ptCount val="8"/>
                <c:pt idx="0">
                  <c:v>0.44</c:v>
                </c:pt>
                <c:pt idx="1">
                  <c:v>3.04</c:v>
                </c:pt>
                <c:pt idx="2">
                  <c:v>15.79</c:v>
                </c:pt>
                <c:pt idx="3">
                  <c:v>80.78</c:v>
                </c:pt>
                <c:pt idx="4">
                  <c:v>252.63</c:v>
                </c:pt>
                <c:pt idx="5">
                  <c:v>362.58</c:v>
                </c:pt>
                <c:pt idx="6">
                  <c:v>519.79999999999995</c:v>
                </c:pt>
                <c:pt idx="7">
                  <c:v>501.01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1C-48AB-9708-33C1319A3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4314696"/>
        <c:axId val="-2076109240"/>
      </c:lineChart>
      <c:catAx>
        <c:axId val="-2134314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76109240"/>
        <c:crosses val="autoZero"/>
        <c:auto val="1"/>
        <c:lblAlgn val="ctr"/>
        <c:lblOffset val="100"/>
        <c:noMultiLvlLbl val="0"/>
      </c:catAx>
      <c:valAx>
        <c:axId val="-20761092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GFLOPS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343146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methods.txt!$C$3</c:f>
              <c:strCache>
                <c:ptCount val="1"/>
                <c:pt idx="0">
                  <c:v>Transpose</c:v>
                </c:pt>
              </c:strCache>
            </c:strRef>
          </c:tx>
          <c:spPr>
            <a:ln>
              <a:solidFill>
                <a:srgbClr val="990000"/>
              </a:solidFill>
            </a:ln>
          </c:spPr>
          <c:marker>
            <c:spPr>
              <a:solidFill>
                <a:srgbClr val="990000"/>
              </a:solidFill>
              <a:ln>
                <a:solidFill>
                  <a:srgbClr val="990000"/>
                </a:solidFill>
              </a:ln>
            </c:spPr>
          </c:marker>
          <c:cat>
            <c:numRef>
              <c:f>methods.txt!$D$1:$K$1</c:f>
              <c:numCache>
                <c:formatCode>General</c:formatCode>
                <c:ptCount val="8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</c:numCache>
            </c:numRef>
          </c:cat>
          <c:val>
            <c:numRef>
              <c:f>methods.txt!$D$3:$K$3</c:f>
              <c:numCache>
                <c:formatCode>General</c:formatCode>
                <c:ptCount val="8"/>
                <c:pt idx="0">
                  <c:v>2.99</c:v>
                </c:pt>
                <c:pt idx="1">
                  <c:v>3.2</c:v>
                </c:pt>
                <c:pt idx="2">
                  <c:v>3.23</c:v>
                </c:pt>
                <c:pt idx="3">
                  <c:v>3.09</c:v>
                </c:pt>
                <c:pt idx="4">
                  <c:v>2.66</c:v>
                </c:pt>
                <c:pt idx="5">
                  <c:v>2.5099999999999998</c:v>
                </c:pt>
                <c:pt idx="6">
                  <c:v>2.4500000000000002</c:v>
                </c:pt>
                <c:pt idx="7">
                  <c:v>2.42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27-4B94-8BFE-954046949C77}"/>
            </c:ext>
          </c:extLst>
        </c:ser>
        <c:ser>
          <c:idx val="7"/>
          <c:order val="1"/>
          <c:tx>
            <c:strRef>
              <c:f>methods.txt!$C$7</c:f>
              <c:strCache>
                <c:ptCount val="1"/>
                <c:pt idx="0">
                  <c:v>Cuda Simple Inverted</c:v>
                </c:pt>
              </c:strCache>
            </c:strRef>
          </c:tx>
          <c:cat>
            <c:numRef>
              <c:f>methods.txt!$D$1:$K$1</c:f>
              <c:numCache>
                <c:formatCode>General</c:formatCode>
                <c:ptCount val="8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</c:numCache>
            </c:numRef>
          </c:cat>
          <c:val>
            <c:numRef>
              <c:f>methods.txt!$D$7:$K$7</c:f>
              <c:numCache>
                <c:formatCode>General</c:formatCode>
                <c:ptCount val="8"/>
                <c:pt idx="0">
                  <c:v>0.42</c:v>
                </c:pt>
                <c:pt idx="1">
                  <c:v>2.34</c:v>
                </c:pt>
                <c:pt idx="2">
                  <c:v>4.96</c:v>
                </c:pt>
                <c:pt idx="3">
                  <c:v>21.99</c:v>
                </c:pt>
                <c:pt idx="4">
                  <c:v>46.02</c:v>
                </c:pt>
                <c:pt idx="5">
                  <c:v>49.36</c:v>
                </c:pt>
                <c:pt idx="6">
                  <c:v>53.42</c:v>
                </c:pt>
                <c:pt idx="7">
                  <c:v>56.32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27-4B94-8BFE-954046949C77}"/>
            </c:ext>
          </c:extLst>
        </c:ser>
        <c:ser>
          <c:idx val="8"/>
          <c:order val="2"/>
          <c:tx>
            <c:strRef>
              <c:f>methods.txt!$C$8</c:f>
              <c:strCache>
                <c:ptCount val="1"/>
                <c:pt idx="0">
                  <c:v>Cuda Simple</c:v>
                </c:pt>
              </c:strCache>
            </c:strRef>
          </c:tx>
          <c:cat>
            <c:numRef>
              <c:f>methods.txt!$D$1:$K$1</c:f>
              <c:numCache>
                <c:formatCode>General</c:formatCode>
                <c:ptCount val="8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</c:numCache>
            </c:numRef>
          </c:cat>
          <c:val>
            <c:numRef>
              <c:f>methods.txt!$D$8:$K$8</c:f>
              <c:numCache>
                <c:formatCode>General</c:formatCode>
                <c:ptCount val="8"/>
                <c:pt idx="0">
                  <c:v>0.44</c:v>
                </c:pt>
                <c:pt idx="1">
                  <c:v>3.04</c:v>
                </c:pt>
                <c:pt idx="2">
                  <c:v>15.79</c:v>
                </c:pt>
                <c:pt idx="3">
                  <c:v>80.78</c:v>
                </c:pt>
                <c:pt idx="4">
                  <c:v>252.63</c:v>
                </c:pt>
                <c:pt idx="5">
                  <c:v>362.58</c:v>
                </c:pt>
                <c:pt idx="6">
                  <c:v>519.79999999999995</c:v>
                </c:pt>
                <c:pt idx="7">
                  <c:v>501.01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27-4B94-8BFE-954046949C77}"/>
            </c:ext>
          </c:extLst>
        </c:ser>
        <c:ser>
          <c:idx val="0"/>
          <c:order val="3"/>
          <c:tx>
            <c:strRef>
              <c:f>methods.txt!$C$9</c:f>
              <c:strCache>
                <c:ptCount val="1"/>
                <c:pt idx="0">
                  <c:v>Cuda Transpose</c:v>
                </c:pt>
              </c:strCache>
            </c:strRef>
          </c:tx>
          <c:cat>
            <c:numRef>
              <c:f>methods.txt!$D$1:$K$1</c:f>
              <c:numCache>
                <c:formatCode>General</c:formatCode>
                <c:ptCount val="8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</c:numCache>
            </c:numRef>
          </c:cat>
          <c:val>
            <c:numRef>
              <c:f>methods.txt!$D$9:$K$9</c:f>
              <c:numCache>
                <c:formatCode>General</c:formatCode>
                <c:ptCount val="8"/>
                <c:pt idx="0">
                  <c:v>0.21</c:v>
                </c:pt>
                <c:pt idx="1">
                  <c:v>1.65</c:v>
                </c:pt>
                <c:pt idx="2">
                  <c:v>4.57</c:v>
                </c:pt>
                <c:pt idx="3">
                  <c:v>21.64</c:v>
                </c:pt>
                <c:pt idx="4">
                  <c:v>49.05</c:v>
                </c:pt>
                <c:pt idx="5">
                  <c:v>51.63</c:v>
                </c:pt>
                <c:pt idx="6">
                  <c:v>55.55</c:v>
                </c:pt>
                <c:pt idx="7">
                  <c:v>56.22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C27-4B94-8BFE-954046949C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7738888"/>
        <c:axId val="2096127608"/>
      </c:lineChart>
      <c:catAx>
        <c:axId val="-2077738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96127608"/>
        <c:crosses val="autoZero"/>
        <c:auto val="1"/>
        <c:lblAlgn val="ctr"/>
        <c:lblOffset val="100"/>
        <c:noMultiLvlLbl val="0"/>
      </c:catAx>
      <c:valAx>
        <c:axId val="20961276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GFLOPS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777388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methods.txt!$C$2</c:f>
              <c:strCache>
                <c:ptCount val="1"/>
                <c:pt idx="0">
                  <c:v>Simple</c:v>
                </c:pt>
              </c:strCache>
            </c:strRef>
          </c:tx>
          <c:cat>
            <c:numRef>
              <c:f>methods.txt!$D$1:$K$1</c:f>
              <c:numCache>
                <c:formatCode>General</c:formatCode>
                <c:ptCount val="8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</c:numCache>
            </c:numRef>
          </c:cat>
          <c:val>
            <c:numRef>
              <c:f>methods.txt!$D$2:$K$2</c:f>
              <c:numCache>
                <c:formatCode>General</c:formatCode>
                <c:ptCount val="8"/>
                <c:pt idx="0">
                  <c:v>2.71</c:v>
                </c:pt>
                <c:pt idx="1">
                  <c:v>2.85</c:v>
                </c:pt>
                <c:pt idx="2">
                  <c:v>2.79</c:v>
                </c:pt>
                <c:pt idx="3">
                  <c:v>2.5299999999999998</c:v>
                </c:pt>
                <c:pt idx="4">
                  <c:v>2.31</c:v>
                </c:pt>
                <c:pt idx="5">
                  <c:v>1.67</c:v>
                </c:pt>
                <c:pt idx="6">
                  <c:v>1.0900000000000001</c:v>
                </c:pt>
                <c:pt idx="7">
                  <c:v>1.08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BD-4BA5-9293-D2765AE15B6C}"/>
            </c:ext>
          </c:extLst>
        </c:ser>
        <c:ser>
          <c:idx val="2"/>
          <c:order val="1"/>
          <c:tx>
            <c:strRef>
              <c:f>methods.txt!$C$3</c:f>
              <c:strCache>
                <c:ptCount val="1"/>
                <c:pt idx="0">
                  <c:v>Transpose</c:v>
                </c:pt>
              </c:strCache>
            </c:strRef>
          </c:tx>
          <c:cat>
            <c:numRef>
              <c:f>methods.txt!$D$1:$K$1</c:f>
              <c:numCache>
                <c:formatCode>General</c:formatCode>
                <c:ptCount val="8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</c:numCache>
            </c:numRef>
          </c:cat>
          <c:val>
            <c:numRef>
              <c:f>methods.txt!$D$3:$K$3</c:f>
              <c:numCache>
                <c:formatCode>General</c:formatCode>
                <c:ptCount val="8"/>
                <c:pt idx="0">
                  <c:v>2.99</c:v>
                </c:pt>
                <c:pt idx="1">
                  <c:v>3.2</c:v>
                </c:pt>
                <c:pt idx="2">
                  <c:v>3.23</c:v>
                </c:pt>
                <c:pt idx="3">
                  <c:v>3.09</c:v>
                </c:pt>
                <c:pt idx="4">
                  <c:v>2.66</c:v>
                </c:pt>
                <c:pt idx="5">
                  <c:v>2.5099999999999998</c:v>
                </c:pt>
                <c:pt idx="6">
                  <c:v>2.4500000000000002</c:v>
                </c:pt>
                <c:pt idx="7">
                  <c:v>2.42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BD-4BA5-9293-D2765AE15B6C}"/>
            </c:ext>
          </c:extLst>
        </c:ser>
        <c:ser>
          <c:idx val="3"/>
          <c:order val="2"/>
          <c:tx>
            <c:strRef>
              <c:f>methods.txt!$C$4</c:f>
              <c:strCache>
                <c:ptCount val="1"/>
                <c:pt idx="0">
                  <c:v>Blocked</c:v>
                </c:pt>
              </c:strCache>
            </c:strRef>
          </c:tx>
          <c:cat>
            <c:numRef>
              <c:f>methods.txt!$D$1:$K$1</c:f>
              <c:numCache>
                <c:formatCode>General</c:formatCode>
                <c:ptCount val="8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</c:numCache>
            </c:numRef>
          </c:cat>
          <c:val>
            <c:numRef>
              <c:f>methods.txt!$D$4:$K$4</c:f>
              <c:numCache>
                <c:formatCode>General</c:formatCode>
                <c:ptCount val="8"/>
                <c:pt idx="0">
                  <c:v>2.93</c:v>
                </c:pt>
                <c:pt idx="1">
                  <c:v>3.69</c:v>
                </c:pt>
                <c:pt idx="2">
                  <c:v>4.03</c:v>
                </c:pt>
                <c:pt idx="3">
                  <c:v>4.33</c:v>
                </c:pt>
                <c:pt idx="4">
                  <c:v>4.3499999999999996</c:v>
                </c:pt>
                <c:pt idx="5">
                  <c:v>4.28</c:v>
                </c:pt>
                <c:pt idx="6">
                  <c:v>4</c:v>
                </c:pt>
                <c:pt idx="7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FBD-4BA5-9293-D2765AE15B6C}"/>
            </c:ext>
          </c:extLst>
        </c:ser>
        <c:ser>
          <c:idx val="5"/>
          <c:order val="3"/>
          <c:tx>
            <c:strRef>
              <c:f>methods.txt!$C$5</c:f>
              <c:strCache>
                <c:ptCount val="1"/>
                <c:pt idx="0">
                  <c:v>Transpose+Blocked</c:v>
                </c:pt>
              </c:strCache>
            </c:strRef>
          </c:tx>
          <c:cat>
            <c:numRef>
              <c:f>methods.txt!$D$1:$K$1</c:f>
              <c:numCache>
                <c:formatCode>General</c:formatCode>
                <c:ptCount val="8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</c:numCache>
            </c:numRef>
          </c:cat>
          <c:val>
            <c:numRef>
              <c:f>methods.txt!$D$5:$K$5</c:f>
              <c:numCache>
                <c:formatCode>General</c:formatCode>
                <c:ptCount val="8"/>
                <c:pt idx="0">
                  <c:v>2.97</c:v>
                </c:pt>
                <c:pt idx="1">
                  <c:v>4.05</c:v>
                </c:pt>
                <c:pt idx="2">
                  <c:v>4.6599999999999993</c:v>
                </c:pt>
                <c:pt idx="3">
                  <c:v>5.26</c:v>
                </c:pt>
                <c:pt idx="4">
                  <c:v>5.3199999999999994</c:v>
                </c:pt>
                <c:pt idx="5">
                  <c:v>5.4</c:v>
                </c:pt>
                <c:pt idx="6">
                  <c:v>5.48</c:v>
                </c:pt>
                <c:pt idx="7">
                  <c:v>4.6499999999999986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BD-4BA5-9293-D2765AE15B6C}"/>
            </c:ext>
          </c:extLst>
        </c:ser>
        <c:ser>
          <c:idx val="6"/>
          <c:order val="4"/>
          <c:tx>
            <c:strRef>
              <c:f>methods.txt!$C$6</c:f>
              <c:strCache>
                <c:ptCount val="1"/>
                <c:pt idx="0">
                  <c:v>Fast Blocked</c:v>
                </c:pt>
              </c:strCache>
            </c:strRef>
          </c:tx>
          <c:cat>
            <c:numRef>
              <c:f>methods.txt!$D$1:$K$1</c:f>
              <c:numCache>
                <c:formatCode>General</c:formatCode>
                <c:ptCount val="8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</c:numCache>
            </c:numRef>
          </c:cat>
          <c:val>
            <c:numRef>
              <c:f>methods.txt!$D$6:$K$6</c:f>
              <c:numCache>
                <c:formatCode>General</c:formatCode>
                <c:ptCount val="8"/>
                <c:pt idx="0">
                  <c:v>3.13</c:v>
                </c:pt>
                <c:pt idx="1">
                  <c:v>4.3099999999999996</c:v>
                </c:pt>
                <c:pt idx="2">
                  <c:v>5.05</c:v>
                </c:pt>
                <c:pt idx="3">
                  <c:v>5.49</c:v>
                </c:pt>
                <c:pt idx="4">
                  <c:v>5.6</c:v>
                </c:pt>
                <c:pt idx="5">
                  <c:v>5.6499999999999986</c:v>
                </c:pt>
                <c:pt idx="6">
                  <c:v>5.7699999999999987</c:v>
                </c:pt>
                <c:pt idx="7">
                  <c:v>5.45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FBD-4BA5-9293-D2765AE15B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0572520"/>
        <c:axId val="-2100576712"/>
      </c:lineChart>
      <c:catAx>
        <c:axId val="-2100572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00576712"/>
        <c:crosses val="autoZero"/>
        <c:auto val="1"/>
        <c:lblAlgn val="ctr"/>
        <c:lblOffset val="100"/>
        <c:noMultiLvlLbl val="0"/>
      </c:catAx>
      <c:valAx>
        <c:axId val="-2100576712"/>
        <c:scaling>
          <c:orientation val="minMax"/>
          <c:max val="6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GFLOPS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005725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6"/>
          <c:order val="0"/>
          <c:tx>
            <c:strRef>
              <c:f>methods.txt!$C$6</c:f>
              <c:strCache>
                <c:ptCount val="1"/>
                <c:pt idx="0">
                  <c:v>Fast Blocked</c:v>
                </c:pt>
              </c:strCache>
            </c:strRef>
          </c:tx>
          <c:cat>
            <c:numRef>
              <c:f>methods.txt!$D$1:$K$1</c:f>
              <c:numCache>
                <c:formatCode>General</c:formatCode>
                <c:ptCount val="8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</c:numCache>
            </c:numRef>
          </c:cat>
          <c:val>
            <c:numRef>
              <c:f>methods.txt!$D$6:$K$6</c:f>
              <c:numCache>
                <c:formatCode>General</c:formatCode>
                <c:ptCount val="8"/>
                <c:pt idx="0">
                  <c:v>3.13</c:v>
                </c:pt>
                <c:pt idx="1">
                  <c:v>4.3099999999999996</c:v>
                </c:pt>
                <c:pt idx="2">
                  <c:v>5.05</c:v>
                </c:pt>
                <c:pt idx="3">
                  <c:v>5.49</c:v>
                </c:pt>
                <c:pt idx="4">
                  <c:v>5.6</c:v>
                </c:pt>
                <c:pt idx="5">
                  <c:v>5.6499999999999977</c:v>
                </c:pt>
                <c:pt idx="6">
                  <c:v>5.7699999999999987</c:v>
                </c:pt>
                <c:pt idx="7">
                  <c:v>5.45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DF-4F70-880E-F18724E53CD2}"/>
            </c:ext>
          </c:extLst>
        </c:ser>
        <c:ser>
          <c:idx val="8"/>
          <c:order val="1"/>
          <c:tx>
            <c:strRef>
              <c:f>methods.txt!$C$8</c:f>
              <c:strCache>
                <c:ptCount val="1"/>
                <c:pt idx="0">
                  <c:v>Cuda Simple</c:v>
                </c:pt>
              </c:strCache>
            </c:strRef>
          </c:tx>
          <c:cat>
            <c:numRef>
              <c:f>methods.txt!$D$1:$K$1</c:f>
              <c:numCache>
                <c:formatCode>General</c:formatCode>
                <c:ptCount val="8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</c:numCache>
            </c:numRef>
          </c:cat>
          <c:val>
            <c:numRef>
              <c:f>methods.txt!$D$8:$K$8</c:f>
              <c:numCache>
                <c:formatCode>General</c:formatCode>
                <c:ptCount val="8"/>
                <c:pt idx="0">
                  <c:v>0.44</c:v>
                </c:pt>
                <c:pt idx="1">
                  <c:v>3.04</c:v>
                </c:pt>
                <c:pt idx="2">
                  <c:v>15.79</c:v>
                </c:pt>
                <c:pt idx="3">
                  <c:v>80.78</c:v>
                </c:pt>
                <c:pt idx="4">
                  <c:v>252.63</c:v>
                </c:pt>
                <c:pt idx="5">
                  <c:v>362.58</c:v>
                </c:pt>
                <c:pt idx="6">
                  <c:v>519.79999999999995</c:v>
                </c:pt>
                <c:pt idx="7">
                  <c:v>501.01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DF-4F70-880E-F18724E53CD2}"/>
            </c:ext>
          </c:extLst>
        </c:ser>
        <c:ser>
          <c:idx val="9"/>
          <c:order val="2"/>
          <c:tx>
            <c:strRef>
              <c:f>methods.txt!$C$11</c:f>
              <c:strCache>
                <c:ptCount val="1"/>
                <c:pt idx="0">
                  <c:v>Cuda Block</c:v>
                </c:pt>
              </c:strCache>
            </c:strRef>
          </c:tx>
          <c:cat>
            <c:numRef>
              <c:f>methods.txt!$D$1:$K$1</c:f>
              <c:numCache>
                <c:formatCode>General</c:formatCode>
                <c:ptCount val="8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</c:numCache>
            </c:numRef>
          </c:cat>
          <c:val>
            <c:numRef>
              <c:f>methods.txt!$D$11:$K$11</c:f>
              <c:numCache>
                <c:formatCode>General</c:formatCode>
                <c:ptCount val="8"/>
                <c:pt idx="0">
                  <c:v>0.36</c:v>
                </c:pt>
                <c:pt idx="1">
                  <c:v>2.87</c:v>
                </c:pt>
                <c:pt idx="2">
                  <c:v>22.28</c:v>
                </c:pt>
                <c:pt idx="3">
                  <c:v>125.24</c:v>
                </c:pt>
                <c:pt idx="4">
                  <c:v>575.49</c:v>
                </c:pt>
                <c:pt idx="5">
                  <c:v>899.28</c:v>
                </c:pt>
                <c:pt idx="6">
                  <c:v>1208.21</c:v>
                </c:pt>
                <c:pt idx="7">
                  <c:v>1230.3499999999999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8DF-4F70-880E-F18724E53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2046792"/>
        <c:axId val="-2072066200"/>
      </c:lineChart>
      <c:catAx>
        <c:axId val="-2072046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72066200"/>
        <c:crosses val="autoZero"/>
        <c:auto val="1"/>
        <c:lblAlgn val="ctr"/>
        <c:lblOffset val="100"/>
        <c:noMultiLvlLbl val="0"/>
      </c:catAx>
      <c:valAx>
        <c:axId val="-20720662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GFLOPS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720467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6"/>
          <c:order val="0"/>
          <c:tx>
            <c:strRef>
              <c:f>methods.txt!$C$6</c:f>
              <c:strCache>
                <c:ptCount val="1"/>
                <c:pt idx="0">
                  <c:v>Fast Blocked</c:v>
                </c:pt>
              </c:strCache>
            </c:strRef>
          </c:tx>
          <c:cat>
            <c:numRef>
              <c:f>methods.txt!$D$1:$K$1</c:f>
              <c:numCache>
                <c:formatCode>General</c:formatCode>
                <c:ptCount val="8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</c:numCache>
            </c:numRef>
          </c:cat>
          <c:val>
            <c:numRef>
              <c:f>methods.txt!$D$6:$K$6</c:f>
              <c:numCache>
                <c:formatCode>General</c:formatCode>
                <c:ptCount val="8"/>
                <c:pt idx="0">
                  <c:v>3.13</c:v>
                </c:pt>
                <c:pt idx="1">
                  <c:v>4.3099999999999996</c:v>
                </c:pt>
                <c:pt idx="2">
                  <c:v>5.05</c:v>
                </c:pt>
                <c:pt idx="3">
                  <c:v>5.49</c:v>
                </c:pt>
                <c:pt idx="4">
                  <c:v>5.6</c:v>
                </c:pt>
                <c:pt idx="5">
                  <c:v>5.65</c:v>
                </c:pt>
                <c:pt idx="6">
                  <c:v>5.7699999999999987</c:v>
                </c:pt>
                <c:pt idx="7">
                  <c:v>5.45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1F-4198-8F66-C43092C756A6}"/>
            </c:ext>
          </c:extLst>
        </c:ser>
        <c:ser>
          <c:idx val="7"/>
          <c:order val="1"/>
          <c:tx>
            <c:strRef>
              <c:f>methods.txt!$C$7</c:f>
              <c:strCache>
                <c:ptCount val="1"/>
                <c:pt idx="0">
                  <c:v>Cuda Simple Inverted</c:v>
                </c:pt>
              </c:strCache>
            </c:strRef>
          </c:tx>
          <c:cat>
            <c:numRef>
              <c:f>methods.txt!$D$1:$K$1</c:f>
              <c:numCache>
                <c:formatCode>General</c:formatCode>
                <c:ptCount val="8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</c:numCache>
            </c:numRef>
          </c:cat>
          <c:val>
            <c:numRef>
              <c:f>methods.txt!$D$7:$K$7</c:f>
              <c:numCache>
                <c:formatCode>General</c:formatCode>
                <c:ptCount val="8"/>
                <c:pt idx="0">
                  <c:v>0.42</c:v>
                </c:pt>
                <c:pt idx="1">
                  <c:v>2.34</c:v>
                </c:pt>
                <c:pt idx="2">
                  <c:v>4.96</c:v>
                </c:pt>
                <c:pt idx="3">
                  <c:v>21.99</c:v>
                </c:pt>
                <c:pt idx="4">
                  <c:v>46.02</c:v>
                </c:pt>
                <c:pt idx="5">
                  <c:v>49.36</c:v>
                </c:pt>
                <c:pt idx="6">
                  <c:v>53.42</c:v>
                </c:pt>
                <c:pt idx="7">
                  <c:v>56.32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1F-4198-8F66-C43092C756A6}"/>
            </c:ext>
          </c:extLst>
        </c:ser>
        <c:ser>
          <c:idx val="8"/>
          <c:order val="2"/>
          <c:tx>
            <c:strRef>
              <c:f>methods.txt!$C$8</c:f>
              <c:strCache>
                <c:ptCount val="1"/>
                <c:pt idx="0">
                  <c:v>Cuda Simple</c:v>
                </c:pt>
              </c:strCache>
            </c:strRef>
          </c:tx>
          <c:cat>
            <c:numRef>
              <c:f>methods.txt!$D$1:$K$1</c:f>
              <c:numCache>
                <c:formatCode>General</c:formatCode>
                <c:ptCount val="8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</c:numCache>
            </c:numRef>
          </c:cat>
          <c:val>
            <c:numRef>
              <c:f>methods.txt!$D$8:$K$8</c:f>
              <c:numCache>
                <c:formatCode>General</c:formatCode>
                <c:ptCount val="8"/>
                <c:pt idx="0">
                  <c:v>0.44</c:v>
                </c:pt>
                <c:pt idx="1">
                  <c:v>3.04</c:v>
                </c:pt>
                <c:pt idx="2">
                  <c:v>15.79</c:v>
                </c:pt>
                <c:pt idx="3">
                  <c:v>80.78</c:v>
                </c:pt>
                <c:pt idx="4">
                  <c:v>252.63</c:v>
                </c:pt>
                <c:pt idx="5">
                  <c:v>362.58</c:v>
                </c:pt>
                <c:pt idx="6">
                  <c:v>519.79999999999995</c:v>
                </c:pt>
                <c:pt idx="7">
                  <c:v>501.01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51F-4198-8F66-C43092C756A6}"/>
            </c:ext>
          </c:extLst>
        </c:ser>
        <c:ser>
          <c:idx val="4"/>
          <c:order val="3"/>
          <c:tx>
            <c:strRef>
              <c:f>methods.txt!$C$10</c:f>
              <c:strCache>
                <c:ptCount val="1"/>
                <c:pt idx="0">
                  <c:v>Cuda Block Inverted</c:v>
                </c:pt>
              </c:strCache>
            </c:strRef>
          </c:tx>
          <c:cat>
            <c:numRef>
              <c:f>methods.txt!$D$1:$K$1</c:f>
              <c:numCache>
                <c:formatCode>General</c:formatCode>
                <c:ptCount val="8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</c:numCache>
            </c:numRef>
          </c:cat>
          <c:val>
            <c:numRef>
              <c:f>methods.txt!$D$10:$K$10</c:f>
              <c:numCache>
                <c:formatCode>General</c:formatCode>
                <c:ptCount val="8"/>
                <c:pt idx="0">
                  <c:v>0.13</c:v>
                </c:pt>
                <c:pt idx="1">
                  <c:v>1.03</c:v>
                </c:pt>
                <c:pt idx="2">
                  <c:v>7.23</c:v>
                </c:pt>
                <c:pt idx="3">
                  <c:v>33.6</c:v>
                </c:pt>
                <c:pt idx="4">
                  <c:v>140.63999999999999</c:v>
                </c:pt>
                <c:pt idx="5">
                  <c:v>162.38</c:v>
                </c:pt>
                <c:pt idx="6">
                  <c:v>187.12</c:v>
                </c:pt>
                <c:pt idx="7">
                  <c:v>201.24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51F-4198-8F66-C43092C756A6}"/>
            </c:ext>
          </c:extLst>
        </c:ser>
        <c:ser>
          <c:idx val="9"/>
          <c:order val="4"/>
          <c:tx>
            <c:strRef>
              <c:f>methods.txt!$C$11</c:f>
              <c:strCache>
                <c:ptCount val="1"/>
                <c:pt idx="0">
                  <c:v>Cuda Block</c:v>
                </c:pt>
              </c:strCache>
            </c:strRef>
          </c:tx>
          <c:cat>
            <c:numRef>
              <c:f>methods.txt!$D$1:$K$1</c:f>
              <c:numCache>
                <c:formatCode>General</c:formatCode>
                <c:ptCount val="8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</c:numCache>
            </c:numRef>
          </c:cat>
          <c:val>
            <c:numRef>
              <c:f>methods.txt!$D$11:$K$11</c:f>
              <c:numCache>
                <c:formatCode>General</c:formatCode>
                <c:ptCount val="8"/>
                <c:pt idx="0">
                  <c:v>0.36</c:v>
                </c:pt>
                <c:pt idx="1">
                  <c:v>2.87</c:v>
                </c:pt>
                <c:pt idx="2">
                  <c:v>22.28</c:v>
                </c:pt>
                <c:pt idx="3">
                  <c:v>125.24</c:v>
                </c:pt>
                <c:pt idx="4">
                  <c:v>575.49</c:v>
                </c:pt>
                <c:pt idx="5">
                  <c:v>899.28</c:v>
                </c:pt>
                <c:pt idx="6">
                  <c:v>1208.21</c:v>
                </c:pt>
                <c:pt idx="7">
                  <c:v>1230.3499999999999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51F-4198-8F66-C43092C75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4708888"/>
        <c:axId val="-2144710104"/>
      </c:lineChart>
      <c:catAx>
        <c:axId val="-2144708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44710104"/>
        <c:crosses val="autoZero"/>
        <c:auto val="1"/>
        <c:lblAlgn val="ctr"/>
        <c:lblOffset val="100"/>
        <c:noMultiLvlLbl val="0"/>
      </c:catAx>
      <c:valAx>
        <c:axId val="-21447101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GFLOPS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447088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6"/>
          <c:order val="0"/>
          <c:tx>
            <c:strRef>
              <c:f>methods.txt!$C$6</c:f>
              <c:strCache>
                <c:ptCount val="1"/>
                <c:pt idx="0">
                  <c:v>Fast Blocked</c:v>
                </c:pt>
              </c:strCache>
            </c:strRef>
          </c:tx>
          <c:cat>
            <c:numRef>
              <c:f>methods.txt!$D$1:$K$1</c:f>
              <c:numCache>
                <c:formatCode>General</c:formatCode>
                <c:ptCount val="8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</c:numCache>
            </c:numRef>
          </c:cat>
          <c:val>
            <c:numRef>
              <c:f>methods.txt!$D$6:$K$6</c:f>
              <c:numCache>
                <c:formatCode>General</c:formatCode>
                <c:ptCount val="8"/>
                <c:pt idx="0">
                  <c:v>3.13</c:v>
                </c:pt>
                <c:pt idx="1">
                  <c:v>4.3099999999999996</c:v>
                </c:pt>
                <c:pt idx="2">
                  <c:v>5.05</c:v>
                </c:pt>
                <c:pt idx="3">
                  <c:v>5.49</c:v>
                </c:pt>
                <c:pt idx="4">
                  <c:v>5.6</c:v>
                </c:pt>
                <c:pt idx="5">
                  <c:v>5.6499999999999977</c:v>
                </c:pt>
                <c:pt idx="6">
                  <c:v>5.7699999999999987</c:v>
                </c:pt>
                <c:pt idx="7">
                  <c:v>5.45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DC-4CA9-BE6C-E0D31B5410A2}"/>
            </c:ext>
          </c:extLst>
        </c:ser>
        <c:ser>
          <c:idx val="8"/>
          <c:order val="1"/>
          <c:tx>
            <c:strRef>
              <c:f>methods.txt!$C$8</c:f>
              <c:strCache>
                <c:ptCount val="1"/>
                <c:pt idx="0">
                  <c:v>Cuda Simple</c:v>
                </c:pt>
              </c:strCache>
            </c:strRef>
          </c:tx>
          <c:cat>
            <c:numRef>
              <c:f>methods.txt!$D$1:$K$1</c:f>
              <c:numCache>
                <c:formatCode>General</c:formatCode>
                <c:ptCount val="8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</c:numCache>
            </c:numRef>
          </c:cat>
          <c:val>
            <c:numRef>
              <c:f>methods.txt!$D$8:$K$8</c:f>
              <c:numCache>
                <c:formatCode>General</c:formatCode>
                <c:ptCount val="8"/>
                <c:pt idx="0">
                  <c:v>0.44</c:v>
                </c:pt>
                <c:pt idx="1">
                  <c:v>3.04</c:v>
                </c:pt>
                <c:pt idx="2">
                  <c:v>15.79</c:v>
                </c:pt>
                <c:pt idx="3">
                  <c:v>80.78</c:v>
                </c:pt>
                <c:pt idx="4">
                  <c:v>252.63</c:v>
                </c:pt>
                <c:pt idx="5">
                  <c:v>362.58</c:v>
                </c:pt>
                <c:pt idx="6">
                  <c:v>519.79999999999995</c:v>
                </c:pt>
                <c:pt idx="7">
                  <c:v>501.01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DC-4CA9-BE6C-E0D31B5410A2}"/>
            </c:ext>
          </c:extLst>
        </c:ser>
        <c:ser>
          <c:idx val="9"/>
          <c:order val="2"/>
          <c:tx>
            <c:strRef>
              <c:f>methods.txt!$C$11</c:f>
              <c:strCache>
                <c:ptCount val="1"/>
                <c:pt idx="0">
                  <c:v>Cuda Block</c:v>
                </c:pt>
              </c:strCache>
            </c:strRef>
          </c:tx>
          <c:cat>
            <c:numRef>
              <c:f>methods.txt!$D$1:$K$1</c:f>
              <c:numCache>
                <c:formatCode>General</c:formatCode>
                <c:ptCount val="8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</c:numCache>
            </c:numRef>
          </c:cat>
          <c:val>
            <c:numRef>
              <c:f>methods.txt!$D$11:$K$11</c:f>
              <c:numCache>
                <c:formatCode>General</c:formatCode>
                <c:ptCount val="8"/>
                <c:pt idx="0">
                  <c:v>0.36</c:v>
                </c:pt>
                <c:pt idx="1">
                  <c:v>2.87</c:v>
                </c:pt>
                <c:pt idx="2">
                  <c:v>22.28</c:v>
                </c:pt>
                <c:pt idx="3">
                  <c:v>125.24</c:v>
                </c:pt>
                <c:pt idx="4">
                  <c:v>575.49</c:v>
                </c:pt>
                <c:pt idx="5">
                  <c:v>899.28</c:v>
                </c:pt>
                <c:pt idx="6">
                  <c:v>1208.21</c:v>
                </c:pt>
                <c:pt idx="7">
                  <c:v>1230.3499999999999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CDC-4CA9-BE6C-E0D31B5410A2}"/>
            </c:ext>
          </c:extLst>
        </c:ser>
        <c:ser>
          <c:idx val="12"/>
          <c:order val="3"/>
          <c:tx>
            <c:strRef>
              <c:f>methods.txt!$C$13</c:f>
              <c:strCache>
                <c:ptCount val="1"/>
                <c:pt idx="0">
                  <c:v>Cuda Quad Block</c:v>
                </c:pt>
              </c:strCache>
            </c:strRef>
          </c:tx>
          <c:cat>
            <c:numRef>
              <c:f>methods.txt!$D$1:$K$1</c:f>
              <c:numCache>
                <c:formatCode>General</c:formatCode>
                <c:ptCount val="8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</c:numCache>
            </c:numRef>
          </c:cat>
          <c:val>
            <c:numRef>
              <c:f>methods.txt!$D$13:$K$13</c:f>
              <c:numCache>
                <c:formatCode>General</c:formatCode>
                <c:ptCount val="8"/>
                <c:pt idx="0">
                  <c:v>0.14000000000000001</c:v>
                </c:pt>
                <c:pt idx="1">
                  <c:v>1.1299999999999999</c:v>
                </c:pt>
                <c:pt idx="2">
                  <c:v>8.9600000000000009</c:v>
                </c:pt>
                <c:pt idx="3">
                  <c:v>67.180000000000007</c:v>
                </c:pt>
                <c:pt idx="4">
                  <c:v>304.69</c:v>
                </c:pt>
                <c:pt idx="5">
                  <c:v>1188.19</c:v>
                </c:pt>
                <c:pt idx="6">
                  <c:v>1350.72</c:v>
                </c:pt>
                <c:pt idx="7">
                  <c:v>1714.7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CDC-4CA9-BE6C-E0D31B5410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0818600"/>
        <c:axId val="-2100995432"/>
      </c:lineChart>
      <c:catAx>
        <c:axId val="-2100818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00995432"/>
        <c:crosses val="autoZero"/>
        <c:auto val="1"/>
        <c:lblAlgn val="ctr"/>
        <c:lblOffset val="100"/>
        <c:noMultiLvlLbl val="0"/>
      </c:catAx>
      <c:valAx>
        <c:axId val="-21009954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GFLOPS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008186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78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80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3855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15-418/618: Lightly edited from Prof. Bryant, 15-418/618, Spring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9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2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3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Introduction to CUDA Programming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15-418/618: Parallel Computer Architecture and Programming</a:t>
            </a:r>
            <a:br>
              <a:rPr lang="en-US" sz="2000" b="0" dirty="0"/>
            </a:br>
            <a:r>
              <a:rPr lang="en-US" sz="2000" b="0" dirty="0"/>
              <a:t>Recitation 2, February 2, 2018,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E3ED4-75EC-40AF-905F-5381F0994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F179C-D8BA-4619-8989-B5A9E1653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Review</a:t>
            </a:r>
          </a:p>
          <a:p>
            <a:r>
              <a:rPr lang="en-US" dirty="0"/>
              <a:t>Possibly Helpful Tips</a:t>
            </a:r>
          </a:p>
          <a:p>
            <a:r>
              <a:rPr lang="en-US" b="0" dirty="0"/>
              <a:t>Performance Optimization Example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474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12B2C-E69D-415D-BC71-E44FC2DEB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5" y="381000"/>
            <a:ext cx="7896226" cy="762000"/>
          </a:xfrm>
        </p:spPr>
        <p:txBody>
          <a:bodyPr/>
          <a:lstStyle/>
          <a:p>
            <a:r>
              <a:rPr lang="en-US" dirty="0"/>
              <a:t>Did it fly? Wrap All CUDA Library Calls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898ED8-F0ED-4C49-8165-1C319F99422A}"/>
              </a:ext>
            </a:extLst>
          </p:cNvPr>
          <p:cNvSpPr/>
          <p:nvPr/>
        </p:nvSpPr>
        <p:spPr>
          <a:xfrm>
            <a:off x="427038" y="1413063"/>
            <a:ext cx="87169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>
                <a:latin typeface="Courier"/>
              </a:rPr>
              <a:t>Definitions in file reduce.cu:</a:t>
            </a:r>
          </a:p>
          <a:p>
            <a:r>
              <a:rPr lang="en-US" sz="1600" b="0" dirty="0">
                <a:latin typeface="Courier"/>
              </a:rPr>
              <a:t>// Support for CUDA error checking</a:t>
            </a:r>
          </a:p>
          <a:p>
            <a:r>
              <a:rPr lang="en-US" sz="1600" b="0" dirty="0">
                <a:latin typeface="Courier"/>
              </a:rPr>
              <a:t>// Wrapper for CUDA functions</a:t>
            </a:r>
          </a:p>
          <a:p>
            <a:endParaRPr lang="en-US" sz="1600" b="0" dirty="0">
              <a:latin typeface="Courier"/>
            </a:endParaRPr>
          </a:p>
          <a:p>
            <a:r>
              <a:rPr lang="fr-FR" sz="1600" b="0" dirty="0">
                <a:latin typeface="Courier"/>
              </a:rPr>
              <a:t>#</a:t>
            </a:r>
            <a:r>
              <a:rPr lang="fr-FR" sz="1600" b="0" dirty="0" err="1">
                <a:latin typeface="Courier"/>
              </a:rPr>
              <a:t>define</a:t>
            </a:r>
            <a:r>
              <a:rPr lang="fr-FR" sz="1600" b="0" dirty="0">
                <a:latin typeface="Courier"/>
              </a:rPr>
              <a:t> CHK(ans) </a:t>
            </a:r>
            <a:r>
              <a:rPr lang="fr-FR" sz="1600" b="0" dirty="0" err="1">
                <a:latin typeface="Courier"/>
              </a:rPr>
              <a:t>gpuAssert</a:t>
            </a:r>
            <a:r>
              <a:rPr lang="fr-FR" sz="1600" b="0" dirty="0">
                <a:latin typeface="Courier"/>
              </a:rPr>
              <a:t>((ans), __FILE__, __LINE__);</a:t>
            </a:r>
          </a:p>
          <a:p>
            <a:endParaRPr lang="en-US" sz="1600" b="0" dirty="0">
              <a:latin typeface="Courier"/>
            </a:endParaRPr>
          </a:p>
          <a:p>
            <a:r>
              <a:rPr lang="en-US" sz="1600" b="0" dirty="0">
                <a:latin typeface="Courier"/>
              </a:rPr>
              <a:t>// Checker</a:t>
            </a:r>
          </a:p>
          <a:p>
            <a:r>
              <a:rPr lang="fr-FR" sz="1600" b="0" dirty="0" err="1">
                <a:latin typeface="Courier"/>
              </a:rPr>
              <a:t>inline</a:t>
            </a:r>
            <a:r>
              <a:rPr lang="fr-FR" sz="1600" b="0" dirty="0">
                <a:latin typeface="Courier"/>
              </a:rPr>
              <a:t> </a:t>
            </a:r>
            <a:r>
              <a:rPr lang="fr-FR" sz="1600" b="0" dirty="0" err="1">
                <a:latin typeface="Courier"/>
              </a:rPr>
              <a:t>void</a:t>
            </a:r>
            <a:r>
              <a:rPr lang="fr-FR" sz="1600" b="0" dirty="0">
                <a:latin typeface="Courier"/>
              </a:rPr>
              <a:t> </a:t>
            </a:r>
            <a:r>
              <a:rPr lang="fr-FR" sz="1600" b="0" dirty="0" err="1">
                <a:latin typeface="Courier"/>
              </a:rPr>
              <a:t>gpuAssert</a:t>
            </a:r>
            <a:r>
              <a:rPr lang="fr-FR" sz="1600" b="0" dirty="0">
                <a:latin typeface="Courier"/>
              </a:rPr>
              <a:t>(</a:t>
            </a:r>
            <a:r>
              <a:rPr lang="fr-FR" sz="1600" b="0" dirty="0" err="1">
                <a:latin typeface="Courier"/>
              </a:rPr>
              <a:t>CUDAError_t</a:t>
            </a:r>
            <a:r>
              <a:rPr lang="fr-FR" sz="1600" b="0" dirty="0">
                <a:latin typeface="Courier"/>
              </a:rPr>
              <a:t> code, </a:t>
            </a:r>
            <a:r>
              <a:rPr lang="fr-FR" sz="1600" b="0" dirty="0" err="1">
                <a:latin typeface="Courier"/>
              </a:rPr>
              <a:t>const</a:t>
            </a:r>
            <a:r>
              <a:rPr lang="fr-FR" sz="1600" b="0" dirty="0">
                <a:latin typeface="Courier"/>
              </a:rPr>
              <a:t> char *file, </a:t>
            </a:r>
            <a:r>
              <a:rPr lang="fr-FR" sz="1600" b="0" dirty="0" err="1">
                <a:latin typeface="Courier"/>
              </a:rPr>
              <a:t>int</a:t>
            </a:r>
            <a:r>
              <a:rPr lang="fr-FR" sz="1600" b="0" dirty="0">
                <a:latin typeface="Courier"/>
              </a:rPr>
              <a:t> line)</a:t>
            </a:r>
          </a:p>
          <a:p>
            <a:r>
              <a:rPr lang="en-US" sz="1600" b="0" dirty="0">
                <a:latin typeface="Courier"/>
              </a:rPr>
              <a:t>{</a:t>
            </a:r>
          </a:p>
          <a:p>
            <a:r>
              <a:rPr lang="en-US" sz="1600" b="0" dirty="0">
                <a:latin typeface="Courier"/>
              </a:rPr>
              <a:t>  if (code != </a:t>
            </a:r>
            <a:r>
              <a:rPr lang="en-US" sz="1600" b="0" dirty="0" err="1">
                <a:latin typeface="Courier"/>
              </a:rPr>
              <a:t>CUDASuccess</a:t>
            </a:r>
            <a:r>
              <a:rPr lang="en-US" sz="1600" b="0" dirty="0">
                <a:latin typeface="Courier"/>
              </a:rPr>
              <a:t>) {</a:t>
            </a:r>
          </a:p>
          <a:p>
            <a:r>
              <a:rPr lang="pt-BR" sz="1600" b="0" dirty="0">
                <a:latin typeface="Courier"/>
              </a:rPr>
              <a:t>    fprintf(stderr, "GPUassert: %s %s %s\n",</a:t>
            </a:r>
          </a:p>
          <a:p>
            <a:r>
              <a:rPr lang="en-US" sz="1600" b="0" dirty="0">
                <a:latin typeface="Courier"/>
              </a:rPr>
              <a:t>    </a:t>
            </a:r>
            <a:r>
              <a:rPr lang="en-US" sz="1600" b="0" dirty="0" err="1">
                <a:latin typeface="Courier"/>
              </a:rPr>
              <a:t>CUDAGetErrorString</a:t>
            </a:r>
            <a:r>
              <a:rPr lang="en-US" sz="1600" b="0" dirty="0">
                <a:latin typeface="Courier"/>
              </a:rPr>
              <a:t>(code), file, line);</a:t>
            </a:r>
          </a:p>
          <a:p>
            <a:r>
              <a:rPr lang="en-US" sz="1600" b="0" dirty="0">
                <a:latin typeface="Courier"/>
              </a:rPr>
              <a:t>  }</a:t>
            </a:r>
          </a:p>
          <a:p>
            <a:r>
              <a:rPr lang="en-US" sz="1600" b="0" dirty="0">
                <a:latin typeface="Courier"/>
              </a:rPr>
              <a:t>}</a:t>
            </a:r>
          </a:p>
          <a:p>
            <a:endParaRPr lang="en-US" sz="1600" b="0" dirty="0">
              <a:latin typeface="Courier"/>
            </a:endParaRPr>
          </a:p>
          <a:p>
            <a:r>
              <a:rPr lang="en-US" sz="1600" b="0" dirty="0">
                <a:latin typeface="Courier"/>
              </a:rPr>
              <a:t>// Cannot wrap kernel launches. Instead, insert this after each</a:t>
            </a:r>
          </a:p>
          <a:p>
            <a:r>
              <a:rPr lang="en-US" sz="1600" b="0" dirty="0">
                <a:latin typeface="Courier"/>
              </a:rPr>
              <a:t>// kernel launch.</a:t>
            </a:r>
          </a:p>
          <a:p>
            <a:r>
              <a:rPr lang="en-US" sz="1600" b="0" dirty="0">
                <a:latin typeface="Courier"/>
              </a:rPr>
              <a:t>#define POSTKERNEL CHK(</a:t>
            </a:r>
            <a:r>
              <a:rPr lang="en-US" sz="1600" b="0" dirty="0" err="1">
                <a:latin typeface="Courier"/>
              </a:rPr>
              <a:t>CUDAPeekAtLastError</a:t>
            </a:r>
            <a:r>
              <a:rPr lang="en-US" sz="1600" b="0" dirty="0">
                <a:latin typeface="Courier"/>
              </a:rPr>
              <a:t>())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3602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DA53-B389-4E44-9F33-E9AB17FF9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35678"/>
            <a:ext cx="8839200" cy="762000"/>
          </a:xfrm>
        </p:spPr>
        <p:txBody>
          <a:bodyPr/>
          <a:lstStyle/>
          <a:p>
            <a:r>
              <a:rPr lang="en-US" dirty="0"/>
              <a:t>Your Old Friend. Better. Than. Ever. </a:t>
            </a:r>
            <a:br>
              <a:rPr lang="en-US" dirty="0"/>
            </a:br>
            <a:r>
              <a:rPr lang="en-US" dirty="0" err="1"/>
              <a:t>cuda-gdb</a:t>
            </a:r>
            <a:r>
              <a:rPr lang="en-US" dirty="0"/>
              <a:t>: Can get data off of the device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1CD9B-F2D8-4EE8-8C53-4FE13F841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break</a:t>
            </a:r>
            <a:r>
              <a:rPr lang="en-US" b="0" dirty="0"/>
              <a:t> reduce.cu:90</a:t>
            </a:r>
          </a:p>
          <a:p>
            <a:pPr lvl="1"/>
            <a:r>
              <a:rPr lang="en-US" sz="2400" b="0" dirty="0"/>
              <a:t>Set breakpoint corresponding to line 90 of file reduce.cu.</a:t>
            </a:r>
          </a:p>
          <a:p>
            <a:r>
              <a:rPr lang="en-US" dirty="0"/>
              <a:t>print</a:t>
            </a:r>
            <a:r>
              <a:rPr lang="en-US" b="0" dirty="0"/>
              <a:t> ((@global float *) </a:t>
            </a:r>
            <a:r>
              <a:rPr lang="en-US" b="0" dirty="0" err="1"/>
              <a:t>srcVecDevice</a:t>
            </a:r>
            <a:r>
              <a:rPr lang="en-US" b="0" dirty="0"/>
              <a:t>)[1]</a:t>
            </a:r>
          </a:p>
          <a:p>
            <a:pPr lvl="1"/>
            <a:r>
              <a:rPr lang="en-US" sz="2400" b="0" dirty="0"/>
              <a:t>Print contents of array in device memory</a:t>
            </a:r>
          </a:p>
          <a:p>
            <a:r>
              <a:rPr lang="en-US" dirty="0"/>
              <a:t>CUDA thread </a:t>
            </a:r>
            <a:r>
              <a:rPr lang="en-US" b="0" dirty="0"/>
              <a:t>2</a:t>
            </a:r>
          </a:p>
          <a:p>
            <a:pPr lvl="1"/>
            <a:r>
              <a:rPr lang="en-US" sz="2400" b="0" dirty="0"/>
              <a:t>Shift focus to specified thread number</a:t>
            </a:r>
          </a:p>
          <a:p>
            <a:r>
              <a:rPr lang="en-US" dirty="0"/>
              <a:t>info locals</a:t>
            </a:r>
          </a:p>
          <a:p>
            <a:pPr lvl="1"/>
            <a:r>
              <a:rPr lang="en-US" sz="2400" b="0" dirty="0"/>
              <a:t>Prints values of all currently-active local variables</a:t>
            </a:r>
          </a:p>
          <a:p>
            <a:pPr lvl="1"/>
            <a:r>
              <a:rPr lang="en-US" sz="2400" b="0" dirty="0"/>
              <a:t>CUDA info threads</a:t>
            </a:r>
          </a:p>
          <a:p>
            <a:pPr lvl="1"/>
            <a:r>
              <a:rPr lang="en-US" sz="2400" b="0" dirty="0"/>
              <a:t>Prints status of threads (in current block)</a:t>
            </a:r>
          </a:p>
        </p:txBody>
      </p:sp>
    </p:spTree>
    <p:extLst>
      <p:ext uri="{BB962C8B-B14F-4D97-AF65-F5344CB8AC3E}">
        <p14:creationId xmlns:p14="http://schemas.microsoft.com/office/powerpoint/2010/main" val="1336147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988" y="990600"/>
            <a:ext cx="8850212" cy="4972050"/>
          </a:xfrm>
        </p:spPr>
        <p:txBody>
          <a:bodyPr/>
          <a:lstStyle/>
          <a:p>
            <a:r>
              <a:rPr lang="en-US" dirty="0"/>
              <a:t>Don’t wire down constants</a:t>
            </a:r>
          </a:p>
          <a:p>
            <a:r>
              <a:rPr lang="en-US" dirty="0"/>
              <a:t>Don’t assume special properties of N</a:t>
            </a:r>
          </a:p>
          <a:p>
            <a:pPr lvl="1"/>
            <a:r>
              <a:rPr lang="en-US" dirty="0"/>
              <a:t>Multiple of block size, power of 2, …</a:t>
            </a:r>
          </a:p>
          <a:p>
            <a:r>
              <a:rPr lang="en-US" dirty="0"/>
              <a:t>Use function or macro to do rounding-up division</a:t>
            </a:r>
          </a:p>
          <a:p>
            <a:r>
              <a:rPr lang="en-US" dirty="0"/>
              <a:t>Write checker code</a:t>
            </a:r>
          </a:p>
          <a:p>
            <a:pPr lvl="1"/>
            <a:r>
              <a:rPr lang="en-US" dirty="0"/>
              <a:t>Overall functionality</a:t>
            </a:r>
          </a:p>
          <a:p>
            <a:pPr lvl="1"/>
            <a:r>
              <a:rPr lang="en-US" dirty="0"/>
              <a:t>Individual steps on device</a:t>
            </a:r>
          </a:p>
          <a:p>
            <a:pPr lvl="2"/>
            <a:r>
              <a:rPr lang="en-US" dirty="0"/>
              <a:t>Must transfer data back to host to check</a:t>
            </a:r>
          </a:p>
          <a:p>
            <a:r>
              <a:rPr lang="en-US" dirty="0"/>
              <a:t>Avoid </a:t>
            </a:r>
            <a:r>
              <a:rPr lang="en-US" dirty="0" err="1"/>
              <a:t>printf</a:t>
            </a:r>
            <a:r>
              <a:rPr lang="en-US" dirty="0"/>
              <a:t> within kernel functions</a:t>
            </a:r>
          </a:p>
          <a:p>
            <a:pPr lvl="1"/>
            <a:r>
              <a:rPr lang="en-US" dirty="0"/>
              <a:t>Only use on </a:t>
            </a:r>
            <a:r>
              <a:rPr lang="en-US" i="1" dirty="0"/>
              <a:t>small</a:t>
            </a:r>
            <a:r>
              <a:rPr lang="en-US" dirty="0"/>
              <a:t> examples or too much unordered output. </a:t>
            </a:r>
          </a:p>
          <a:p>
            <a:r>
              <a:rPr lang="en-US" dirty="0"/>
              <a:t>Get the algorithm &amp; abstract implementation and benchmark right before attempting low-level optimizations</a:t>
            </a:r>
          </a:p>
          <a:p>
            <a:pPr lvl="1"/>
            <a:r>
              <a:rPr lang="en-US" dirty="0"/>
              <a:t>Exploiting the various memory categories on device</a:t>
            </a:r>
          </a:p>
          <a:p>
            <a:pPr lvl="1"/>
            <a:r>
              <a:rPr lang="en-US" dirty="0"/>
              <a:t>Exploiting properties specific to block level</a:t>
            </a:r>
          </a:p>
        </p:txBody>
      </p:sp>
    </p:spTree>
    <p:extLst>
      <p:ext uri="{BB962C8B-B14F-4D97-AF65-F5344CB8AC3E}">
        <p14:creationId xmlns:p14="http://schemas.microsoft.com/office/powerpoint/2010/main" val="2612289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B8C9A-DB2E-49B9-800A-F5870AF19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22062-DC44-48AD-81BF-076E077A5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b="0" dirty="0"/>
              <a:t>Even more so than with C programs, out-of-bounds memory writes in  CUDA lead to bizarre and erratic </a:t>
            </a:r>
            <a:r>
              <a:rPr lang="en-US" b="0" dirty="0" err="1"/>
              <a:t>beahvior</a:t>
            </a:r>
            <a:r>
              <a:rPr lang="en-US" b="0" dirty="0"/>
              <a:t>.</a:t>
            </a:r>
          </a:p>
          <a:p>
            <a:pPr lvl="1"/>
            <a:r>
              <a:rPr lang="en-US" b="0" dirty="0"/>
              <a:t>Write bounds checking code that gets invoked when program is run in DEBUG mode</a:t>
            </a:r>
          </a:p>
          <a:p>
            <a:r>
              <a:rPr lang="en-US" b="0" dirty="0"/>
              <a:t>It’s possible to put </a:t>
            </a:r>
            <a:r>
              <a:rPr lang="en-US" b="0" dirty="0" err="1"/>
              <a:t>printf’s</a:t>
            </a:r>
            <a:r>
              <a:rPr lang="en-US" b="0" dirty="0"/>
              <a:t> in kernel code, but don’t rely on them</a:t>
            </a:r>
          </a:p>
          <a:p>
            <a:pPr lvl="1"/>
            <a:r>
              <a:rPr lang="en-US" b="0" dirty="0"/>
              <a:t>Often nothing gets printed, or values printed are incorrect.</a:t>
            </a:r>
          </a:p>
          <a:p>
            <a:pPr lvl="1"/>
            <a:r>
              <a:rPr lang="en-US" b="0" dirty="0"/>
              <a:t>Just because nothing prints, it doesn’t mean that part of the code wasn’t reached.</a:t>
            </a:r>
          </a:p>
          <a:p>
            <a:r>
              <a:rPr lang="en-US" b="0" dirty="0"/>
              <a:t>Write host code that duplicates functionality of different parts of CUDA code</a:t>
            </a:r>
          </a:p>
          <a:p>
            <a:pPr lvl="1"/>
            <a:r>
              <a:rPr lang="en-US" b="0" dirty="0"/>
              <a:t>In debug mode, transfer results back to host memory and check values against this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004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C55C3-46C7-4848-93C7-31AA75A6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</a:t>
            </a:r>
            <a:r>
              <a:rPr lang="en-US" dirty="0" err="1"/>
              <a:t>printf</a:t>
            </a:r>
            <a:r>
              <a:rPr lang="en-US" dirty="0"/>
              <a:t>() weird?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A707-6E43-4845-97FB-1D6AE23F9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066800"/>
            <a:ext cx="7896225" cy="5267325"/>
          </a:xfrm>
        </p:spPr>
        <p:txBody>
          <a:bodyPr/>
          <a:lstStyle/>
          <a:p>
            <a:r>
              <a:rPr lang="en-US" dirty="0" err="1"/>
              <a:t>printf</a:t>
            </a:r>
            <a:r>
              <a:rPr lang="en-US" dirty="0"/>
              <a:t>() output is stored in a circular buffer of a fixed size.</a:t>
            </a:r>
          </a:p>
          <a:p>
            <a:pPr lvl="1"/>
            <a:r>
              <a:rPr lang="en-US" b="0" dirty="0"/>
              <a:t>If the buffer fills, old output will be overwritten. The buffer's size defaults to 1MB and can be configured with </a:t>
            </a:r>
            <a:r>
              <a:rPr lang="en-US" b="0" dirty="0" err="1"/>
              <a:t>CUDADeviceSetLimit</a:t>
            </a:r>
            <a:r>
              <a:rPr lang="en-US" b="0" dirty="0"/>
              <a:t>(</a:t>
            </a:r>
            <a:r>
              <a:rPr lang="en-US" b="0" dirty="0" err="1"/>
              <a:t>CUDALimitPrintfFifoSize</a:t>
            </a:r>
            <a:r>
              <a:rPr lang="en-US" b="0" dirty="0"/>
              <a:t>, </a:t>
            </a:r>
            <a:r>
              <a:rPr lang="en-US" b="0" dirty="0" err="1"/>
              <a:t>size_t</a:t>
            </a:r>
            <a:r>
              <a:rPr lang="en-US" b="0" dirty="0"/>
              <a:t> size).</a:t>
            </a:r>
          </a:p>
          <a:p>
            <a:r>
              <a:rPr lang="en-US" dirty="0"/>
              <a:t>This buffer is flushed only for</a:t>
            </a:r>
          </a:p>
          <a:p>
            <a:pPr lvl="1"/>
            <a:r>
              <a:rPr lang="en-US" dirty="0"/>
              <a:t>the start of a kernel launch</a:t>
            </a:r>
          </a:p>
          <a:p>
            <a:pPr lvl="1"/>
            <a:r>
              <a:rPr lang="en-US" dirty="0"/>
              <a:t>synchronization (e.g. </a:t>
            </a:r>
            <a:r>
              <a:rPr lang="en-US" dirty="0" err="1"/>
              <a:t>CUDADeviceSynchronize</a:t>
            </a:r>
            <a:r>
              <a:rPr lang="en-US" dirty="0"/>
              <a:t>())</a:t>
            </a:r>
          </a:p>
          <a:p>
            <a:pPr lvl="1"/>
            <a:r>
              <a:rPr lang="en-US" dirty="0"/>
              <a:t>blocking memory copies (e.g. </a:t>
            </a:r>
            <a:r>
              <a:rPr lang="en-US" dirty="0" err="1"/>
              <a:t>CUDAMemcpy</a:t>
            </a:r>
            <a:r>
              <a:rPr lang="en-US" dirty="0"/>
              <a:t>(...))</a:t>
            </a:r>
          </a:p>
          <a:p>
            <a:pPr lvl="1"/>
            <a:r>
              <a:rPr lang="en-US" dirty="0"/>
              <a:t>module load/unload</a:t>
            </a:r>
          </a:p>
          <a:p>
            <a:pPr lvl="1"/>
            <a:r>
              <a:rPr lang="en-US" dirty="0"/>
              <a:t>context destruction</a:t>
            </a:r>
          </a:p>
          <a:p>
            <a:pPr lvl="1"/>
            <a:r>
              <a:rPr lang="en-US" dirty="0"/>
              <a:t>Note: The list above does not include program exit. </a:t>
            </a:r>
          </a:p>
          <a:p>
            <a:pPr lvl="2"/>
            <a:r>
              <a:rPr lang="en-US" dirty="0"/>
              <a:t>If the call to </a:t>
            </a:r>
            <a:r>
              <a:rPr lang="en-US" dirty="0" err="1"/>
              <a:t>CUDADeviceSynchronize</a:t>
            </a:r>
            <a:r>
              <a:rPr lang="en-US" dirty="0"/>
              <a:t>() was removed from the example program above, the we would see no output</a:t>
            </a:r>
          </a:p>
          <a:p>
            <a:r>
              <a:rPr lang="en-US" b="0" dirty="0"/>
              <a:t>Concurrency serialized upon 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8A6B88-5C79-4F31-A655-D837D50363DE}"/>
              </a:ext>
            </a:extLst>
          </p:cNvPr>
          <p:cNvSpPr txBox="1"/>
          <p:nvPr/>
        </p:nvSpPr>
        <p:spPr>
          <a:xfrm>
            <a:off x="3909994" y="6334125"/>
            <a:ext cx="4926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Credit: Steven Fackler, Former 418/618 TA, SCS’13</a:t>
            </a:r>
          </a:p>
        </p:txBody>
      </p:sp>
    </p:spTree>
    <p:extLst>
      <p:ext uri="{BB962C8B-B14F-4D97-AF65-F5344CB8AC3E}">
        <p14:creationId xmlns:p14="http://schemas.microsoft.com/office/powerpoint/2010/main" val="3192011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Example: N × N Matrix Multiplication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62000" y="1828799"/>
            <a:ext cx="1828800" cy="1828800"/>
          </a:xfrm>
          <a:prstGeom prst="rect">
            <a:avLst/>
          </a:prstGeom>
          <a:solidFill>
            <a:srgbClr val="F1C7C7"/>
          </a:solidFill>
          <a:ln w="6350" cmpd="sng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j-lt"/>
              </a:rPr>
              <a:t>A</a:t>
            </a:r>
            <a:endParaRPr lang="en-US" baseline="-25000" dirty="0">
              <a:latin typeface="+mj-lt"/>
            </a:endParaRPr>
          </a:p>
        </p:txBody>
      </p:sp>
      <p:sp>
        <p:nvSpPr>
          <p:cNvPr id="3" name="Left Bracket 2"/>
          <p:cNvSpPr/>
          <p:nvPr/>
        </p:nvSpPr>
        <p:spPr bwMode="auto">
          <a:xfrm>
            <a:off x="762000" y="1828799"/>
            <a:ext cx="152400" cy="1828800"/>
          </a:xfrm>
          <a:prstGeom prst="leftBracket">
            <a:avLst/>
          </a:prstGeom>
          <a:noFill/>
          <a:ln w="38100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Left Bracket 142"/>
          <p:cNvSpPr/>
          <p:nvPr/>
        </p:nvSpPr>
        <p:spPr bwMode="auto">
          <a:xfrm flipH="1">
            <a:off x="2438400" y="1828799"/>
            <a:ext cx="152400" cy="1828800"/>
          </a:xfrm>
          <a:prstGeom prst="leftBracket">
            <a:avLst/>
          </a:prstGeom>
          <a:noFill/>
          <a:ln w="38100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 bwMode="auto">
          <a:xfrm>
            <a:off x="3429000" y="1828799"/>
            <a:ext cx="1828800" cy="1828800"/>
          </a:xfrm>
          <a:prstGeom prst="rect">
            <a:avLst/>
          </a:prstGeom>
          <a:solidFill>
            <a:srgbClr val="D5F1CF"/>
          </a:solidFill>
          <a:ln w="6350" cmpd="sng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j-lt"/>
              </a:rPr>
              <a:t>B</a:t>
            </a:r>
            <a:endParaRPr lang="en-US" baseline="-25000" dirty="0">
              <a:latin typeface="+mj-lt"/>
            </a:endParaRPr>
          </a:p>
        </p:txBody>
      </p:sp>
      <p:sp>
        <p:nvSpPr>
          <p:cNvPr id="146" name="Left Bracket 145"/>
          <p:cNvSpPr/>
          <p:nvPr/>
        </p:nvSpPr>
        <p:spPr bwMode="auto">
          <a:xfrm>
            <a:off x="3429000" y="1828799"/>
            <a:ext cx="152400" cy="1828800"/>
          </a:xfrm>
          <a:prstGeom prst="leftBracket">
            <a:avLst/>
          </a:prstGeom>
          <a:noFill/>
          <a:ln w="38100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Left Bracket 146"/>
          <p:cNvSpPr/>
          <p:nvPr/>
        </p:nvSpPr>
        <p:spPr bwMode="auto">
          <a:xfrm flipH="1">
            <a:off x="5105400" y="1828799"/>
            <a:ext cx="152400" cy="1828800"/>
          </a:xfrm>
          <a:prstGeom prst="leftBracket">
            <a:avLst/>
          </a:prstGeom>
          <a:noFill/>
          <a:ln w="38100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 bwMode="auto">
          <a:xfrm>
            <a:off x="6096000" y="1828799"/>
            <a:ext cx="1828800" cy="1828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 cmpd="sng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j-lt"/>
              </a:rPr>
              <a:t>C</a:t>
            </a:r>
            <a:endParaRPr lang="en-US" baseline="-25000" dirty="0">
              <a:latin typeface="+mj-lt"/>
            </a:endParaRPr>
          </a:p>
        </p:txBody>
      </p:sp>
      <p:sp>
        <p:nvSpPr>
          <p:cNvPr id="149" name="Left Bracket 148"/>
          <p:cNvSpPr/>
          <p:nvPr/>
        </p:nvSpPr>
        <p:spPr bwMode="auto">
          <a:xfrm>
            <a:off x="6096000" y="1828799"/>
            <a:ext cx="152400" cy="1828800"/>
          </a:xfrm>
          <a:prstGeom prst="leftBracket">
            <a:avLst/>
          </a:prstGeom>
          <a:noFill/>
          <a:ln w="38100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Left Bracket 149"/>
          <p:cNvSpPr/>
          <p:nvPr/>
        </p:nvSpPr>
        <p:spPr bwMode="auto">
          <a:xfrm flipH="1">
            <a:off x="7772400" y="1828799"/>
            <a:ext cx="152400" cy="1828800"/>
          </a:xfrm>
          <a:prstGeom prst="leftBracket">
            <a:avLst/>
          </a:prstGeom>
          <a:noFill/>
          <a:ln w="38100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90800" y="1828799"/>
            <a:ext cx="838200" cy="18288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600" b="0" dirty="0">
                <a:latin typeface="Calibri" pitchFamily="34" charset="0"/>
              </a:rPr>
              <a:t>×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257800" y="1828799"/>
            <a:ext cx="838200" cy="18288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600" b="0" dirty="0">
                <a:latin typeface="Calibri" pitchFamily="34" charset="0"/>
              </a:rPr>
              <a:t>=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62000" y="2057399"/>
            <a:ext cx="1828800" cy="152400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 rot="16200000">
            <a:off x="3810000" y="2666999"/>
            <a:ext cx="1828800" cy="152400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 rot="16200000">
            <a:off x="7239000" y="2057399"/>
            <a:ext cx="152400" cy="152400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334" y="1981199"/>
            <a:ext cx="698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Row </a:t>
            </a:r>
            <a:r>
              <a:rPr lang="en-US" sz="1600" i="1" dirty="0" err="1">
                <a:latin typeface="Calibri" pitchFamily="34" charset="0"/>
              </a:rPr>
              <a:t>i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3400" y="1447799"/>
            <a:ext cx="976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Column </a:t>
            </a:r>
            <a:r>
              <a:rPr lang="en-US" sz="1600" i="1" dirty="0">
                <a:latin typeface="Calibri" pitchFamily="34" charset="0"/>
              </a:rPr>
              <a:t>j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48400" y="1447799"/>
            <a:ext cx="1176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Element </a:t>
            </a:r>
            <a:r>
              <a:rPr lang="en-US" sz="1600" i="1" dirty="0" err="1">
                <a:latin typeface="Calibri" pitchFamily="34" charset="0"/>
              </a:rPr>
              <a:t>i</a:t>
            </a:r>
            <a:r>
              <a:rPr lang="en-US" sz="1600" dirty="0">
                <a:latin typeface="Calibri" pitchFamily="34" charset="0"/>
              </a:rPr>
              <a:t>, </a:t>
            </a:r>
            <a:r>
              <a:rPr lang="en-US" sz="1600" i="1" dirty="0">
                <a:latin typeface="Calibri" pitchFamily="34" charset="0"/>
              </a:rPr>
              <a:t>j</a:t>
            </a:r>
          </a:p>
        </p:txBody>
      </p:sp>
      <p:cxnSp>
        <p:nvCxnSpPr>
          <p:cNvPr id="10" name="Straight Arrow Connector 9"/>
          <p:cNvCxnSpPr>
            <a:stCxn id="21" idx="2"/>
          </p:cNvCxnSpPr>
          <p:nvPr/>
        </p:nvCxnSpPr>
        <p:spPr bwMode="auto">
          <a:xfrm>
            <a:off x="6836831" y="1786353"/>
            <a:ext cx="402169" cy="2710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657600" y="3962399"/>
            <a:ext cx="4635500" cy="2371725"/>
          </a:xfrm>
        </p:spPr>
        <p:txBody>
          <a:bodyPr/>
          <a:lstStyle/>
          <a:p>
            <a:r>
              <a:rPr lang="en-US" dirty="0"/>
              <a:t>Complexity</a:t>
            </a:r>
          </a:p>
          <a:p>
            <a:pPr lvl="1"/>
            <a:r>
              <a:rPr lang="en-US" dirty="0"/>
              <a:t>N</a:t>
            </a:r>
            <a:r>
              <a:rPr lang="en-US" baseline="30000" dirty="0"/>
              <a:t>3</a:t>
            </a:r>
            <a:r>
              <a:rPr lang="en-US" dirty="0"/>
              <a:t> multiplications</a:t>
            </a:r>
          </a:p>
          <a:p>
            <a:pPr lvl="1"/>
            <a:r>
              <a:rPr lang="en-US" dirty="0"/>
              <a:t>N</a:t>
            </a:r>
            <a:r>
              <a:rPr lang="en-US" baseline="30000" dirty="0"/>
              <a:t>3</a:t>
            </a:r>
            <a:r>
              <a:rPr lang="en-US" dirty="0"/>
              <a:t> additions</a:t>
            </a:r>
          </a:p>
          <a:p>
            <a:r>
              <a:rPr lang="en-US" dirty="0"/>
              <a:t>Assume row-major access</a:t>
            </a:r>
          </a:p>
        </p:txBody>
      </p:sp>
      <p:graphicFrame>
        <p:nvGraphicFramePr>
          <p:cNvPr id="26" name="Content Placeholder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232748"/>
              </p:ext>
            </p:extLst>
          </p:nvPr>
        </p:nvGraphicFramePr>
        <p:xfrm>
          <a:off x="533400" y="4191000"/>
          <a:ext cx="24765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3" imgW="990600" imgH="457200" progId="Equation.3">
                  <p:embed/>
                </p:oleObj>
              </mc:Choice>
              <mc:Fallback>
                <p:oleObj name="Equation" r:id="rId3" imgW="990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4191000"/>
                        <a:ext cx="24765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2895600" y="5715000"/>
            <a:ext cx="5725546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#define RM(r, c, width) ((r) * (width) + (c))</a:t>
            </a:r>
          </a:p>
        </p:txBody>
      </p:sp>
    </p:spTree>
    <p:extLst>
      <p:ext uri="{BB962C8B-B14F-4D97-AF65-F5344CB8AC3E}">
        <p14:creationId xmlns:p14="http://schemas.microsoft.com/office/powerpoint/2010/main" val="3129276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Multiplication: Simple CPU Implementation</a:t>
            </a:r>
          </a:p>
        </p:txBody>
      </p:sp>
      <p:sp>
        <p:nvSpPr>
          <p:cNvPr id="144" name="Rectangle 3"/>
          <p:cNvSpPr>
            <a:spLocks noChangeArrowheads="1"/>
          </p:cNvSpPr>
          <p:nvPr/>
        </p:nvSpPr>
        <p:spPr bwMode="auto">
          <a:xfrm>
            <a:off x="228600" y="3886200"/>
            <a:ext cx="8680681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void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multMatrixSimple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N, float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matA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, float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matB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, float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matC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for 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&lt; N;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++)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for 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j = 0; j &lt; N; j++)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    float sum = 0.0;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    for 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k = 0; k &lt; N; k++)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        sum +=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matA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[RM(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i,k,N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)] *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matB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[RM(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k,j,N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matC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[RM(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i,j,N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)] = sum;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62000" y="1828799"/>
            <a:ext cx="1828800" cy="1828800"/>
          </a:xfrm>
          <a:prstGeom prst="rect">
            <a:avLst/>
          </a:prstGeom>
          <a:solidFill>
            <a:srgbClr val="F1C7C7"/>
          </a:solidFill>
          <a:ln w="6350" cmpd="sng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j-lt"/>
              </a:rPr>
              <a:t>A</a:t>
            </a:r>
            <a:endParaRPr lang="en-US" baseline="-25000" dirty="0">
              <a:latin typeface="+mj-lt"/>
            </a:endParaRPr>
          </a:p>
        </p:txBody>
      </p:sp>
      <p:sp>
        <p:nvSpPr>
          <p:cNvPr id="16" name="Left Bracket 15"/>
          <p:cNvSpPr/>
          <p:nvPr/>
        </p:nvSpPr>
        <p:spPr bwMode="auto">
          <a:xfrm>
            <a:off x="762000" y="1828799"/>
            <a:ext cx="152400" cy="1828800"/>
          </a:xfrm>
          <a:prstGeom prst="leftBracket">
            <a:avLst/>
          </a:prstGeom>
          <a:noFill/>
          <a:ln w="38100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ket 16"/>
          <p:cNvSpPr/>
          <p:nvPr/>
        </p:nvSpPr>
        <p:spPr bwMode="auto">
          <a:xfrm flipH="1">
            <a:off x="2438400" y="1828799"/>
            <a:ext cx="152400" cy="1828800"/>
          </a:xfrm>
          <a:prstGeom prst="leftBracket">
            <a:avLst/>
          </a:prstGeom>
          <a:noFill/>
          <a:ln w="38100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3429000" y="1828799"/>
            <a:ext cx="1828800" cy="1828800"/>
          </a:xfrm>
          <a:prstGeom prst="rect">
            <a:avLst/>
          </a:prstGeom>
          <a:solidFill>
            <a:srgbClr val="D5F1CF"/>
          </a:solidFill>
          <a:ln w="6350" cmpd="sng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j-lt"/>
              </a:rPr>
              <a:t>B</a:t>
            </a:r>
            <a:endParaRPr lang="en-US" baseline="-25000" dirty="0">
              <a:latin typeface="+mj-lt"/>
            </a:endParaRPr>
          </a:p>
        </p:txBody>
      </p:sp>
      <p:sp>
        <p:nvSpPr>
          <p:cNvPr id="19" name="Left Bracket 18"/>
          <p:cNvSpPr/>
          <p:nvPr/>
        </p:nvSpPr>
        <p:spPr bwMode="auto">
          <a:xfrm>
            <a:off x="3429000" y="1828799"/>
            <a:ext cx="152400" cy="1828800"/>
          </a:xfrm>
          <a:prstGeom prst="leftBracket">
            <a:avLst/>
          </a:prstGeom>
          <a:noFill/>
          <a:ln w="38100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ket 19"/>
          <p:cNvSpPr/>
          <p:nvPr/>
        </p:nvSpPr>
        <p:spPr bwMode="auto">
          <a:xfrm flipH="1">
            <a:off x="5105400" y="1828799"/>
            <a:ext cx="152400" cy="1828800"/>
          </a:xfrm>
          <a:prstGeom prst="leftBracket">
            <a:avLst/>
          </a:prstGeom>
          <a:noFill/>
          <a:ln w="38100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6096000" y="1828799"/>
            <a:ext cx="1828800" cy="1828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 cmpd="sng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j-lt"/>
              </a:rPr>
              <a:t>C</a:t>
            </a:r>
            <a:endParaRPr lang="en-US" baseline="-25000" dirty="0">
              <a:latin typeface="+mj-lt"/>
            </a:endParaRPr>
          </a:p>
        </p:txBody>
      </p:sp>
      <p:sp>
        <p:nvSpPr>
          <p:cNvPr id="22" name="Left Bracket 21"/>
          <p:cNvSpPr/>
          <p:nvPr/>
        </p:nvSpPr>
        <p:spPr bwMode="auto">
          <a:xfrm>
            <a:off x="6096000" y="1828799"/>
            <a:ext cx="152400" cy="1828800"/>
          </a:xfrm>
          <a:prstGeom prst="leftBracket">
            <a:avLst/>
          </a:prstGeom>
          <a:noFill/>
          <a:ln w="38100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ket 22"/>
          <p:cNvSpPr/>
          <p:nvPr/>
        </p:nvSpPr>
        <p:spPr bwMode="auto">
          <a:xfrm flipH="1">
            <a:off x="7772400" y="1828799"/>
            <a:ext cx="152400" cy="1828800"/>
          </a:xfrm>
          <a:prstGeom prst="leftBracket">
            <a:avLst/>
          </a:prstGeom>
          <a:noFill/>
          <a:ln w="38100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590800" y="1828799"/>
            <a:ext cx="838200" cy="18288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600" b="0" dirty="0">
                <a:latin typeface="Calibri" pitchFamily="34" charset="0"/>
              </a:rPr>
              <a:t>×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57800" y="1828799"/>
            <a:ext cx="838200" cy="18288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600" b="0" dirty="0">
                <a:latin typeface="Calibri" pitchFamily="34" charset="0"/>
              </a:rPr>
              <a:t>=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762000" y="2057399"/>
            <a:ext cx="1828800" cy="152400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 rot="16200000">
            <a:off x="3810000" y="2666999"/>
            <a:ext cx="1828800" cy="152400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 rot="16200000">
            <a:off x="7239000" y="2057399"/>
            <a:ext cx="152400" cy="152400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3334" y="1981199"/>
            <a:ext cx="698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Row </a:t>
            </a:r>
            <a:r>
              <a:rPr lang="en-US" sz="1600" i="1" dirty="0" err="1">
                <a:latin typeface="Calibri" pitchFamily="34" charset="0"/>
              </a:rPr>
              <a:t>i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43400" y="1447799"/>
            <a:ext cx="976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Column </a:t>
            </a:r>
            <a:r>
              <a:rPr lang="en-US" sz="1600" i="1" dirty="0">
                <a:latin typeface="Calibri" pitchFamily="34" charset="0"/>
              </a:rPr>
              <a:t>j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48400" y="1447799"/>
            <a:ext cx="1176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Element </a:t>
            </a:r>
            <a:r>
              <a:rPr lang="en-US" sz="1600" i="1" dirty="0" err="1">
                <a:latin typeface="Calibri" pitchFamily="34" charset="0"/>
              </a:rPr>
              <a:t>i</a:t>
            </a:r>
            <a:r>
              <a:rPr lang="en-US" sz="1600" dirty="0">
                <a:latin typeface="Calibri" pitchFamily="34" charset="0"/>
              </a:rPr>
              <a:t>, </a:t>
            </a:r>
            <a:r>
              <a:rPr lang="en-US" sz="1600" i="1" dirty="0">
                <a:latin typeface="Calibri" pitchFamily="34" charset="0"/>
              </a:rPr>
              <a:t>j</a:t>
            </a:r>
          </a:p>
        </p:txBody>
      </p:sp>
      <p:cxnSp>
        <p:nvCxnSpPr>
          <p:cNvPr id="32" name="Straight Arrow Connector 31"/>
          <p:cNvCxnSpPr>
            <a:stCxn id="31" idx="2"/>
          </p:cNvCxnSpPr>
          <p:nvPr/>
        </p:nvCxnSpPr>
        <p:spPr bwMode="auto">
          <a:xfrm>
            <a:off x="6836831" y="1786353"/>
            <a:ext cx="402169" cy="2710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47066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Simple Performance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91200" y="3048000"/>
            <a:ext cx="3352800" cy="2295525"/>
          </a:xfrm>
        </p:spPr>
        <p:txBody>
          <a:bodyPr/>
          <a:lstStyle/>
          <a:p>
            <a:r>
              <a:rPr lang="en-US" dirty="0"/>
              <a:t>Measured in GFLOPS</a:t>
            </a:r>
          </a:p>
          <a:p>
            <a:r>
              <a:rPr lang="en-US" dirty="0"/>
              <a:t>Drops off for large values of N</a:t>
            </a:r>
          </a:p>
          <a:p>
            <a:r>
              <a:rPr lang="en-US" dirty="0"/>
              <a:t>B has bad access pattern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81800" y="685800"/>
            <a:ext cx="1890787" cy="2209800"/>
            <a:chOff x="6096000" y="1295400"/>
            <a:chExt cx="1890787" cy="2209800"/>
          </a:xfrm>
        </p:grpSpPr>
        <p:sp>
          <p:nvSpPr>
            <p:cNvPr id="6" name="Rectangle 5"/>
            <p:cNvSpPr/>
            <p:nvPr/>
          </p:nvSpPr>
          <p:spPr bwMode="auto">
            <a:xfrm>
              <a:off x="6096000" y="1676400"/>
              <a:ext cx="1828800" cy="1828800"/>
            </a:xfrm>
            <a:prstGeom prst="rect">
              <a:avLst/>
            </a:prstGeom>
            <a:solidFill>
              <a:srgbClr val="D5F1CF"/>
            </a:solidFill>
            <a:ln w="6350" cmpd="sng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j-lt"/>
                </a:rPr>
                <a:t>B</a:t>
              </a:r>
              <a:endParaRPr lang="en-US" baseline="-25000" dirty="0">
                <a:latin typeface="+mj-lt"/>
              </a:endParaRPr>
            </a:p>
          </p:txBody>
        </p:sp>
        <p:sp>
          <p:nvSpPr>
            <p:cNvPr id="7" name="Left Bracket 6"/>
            <p:cNvSpPr/>
            <p:nvPr/>
          </p:nvSpPr>
          <p:spPr bwMode="auto">
            <a:xfrm>
              <a:off x="6096000" y="1676400"/>
              <a:ext cx="152400" cy="1828800"/>
            </a:xfrm>
            <a:prstGeom prst="leftBracket">
              <a:avLst/>
            </a:prstGeom>
            <a:noFill/>
            <a:ln w="38100" cmpd="sng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Bracket 7"/>
            <p:cNvSpPr/>
            <p:nvPr/>
          </p:nvSpPr>
          <p:spPr bwMode="auto">
            <a:xfrm flipH="1">
              <a:off x="7772400" y="1676400"/>
              <a:ext cx="152400" cy="1828800"/>
            </a:xfrm>
            <a:prstGeom prst="leftBracket">
              <a:avLst/>
            </a:prstGeom>
            <a:noFill/>
            <a:ln w="38100" cmpd="sng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 bwMode="auto">
            <a:xfrm rot="16200000">
              <a:off x="6477000" y="2514600"/>
              <a:ext cx="1828800" cy="152400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10400" y="1295400"/>
              <a:ext cx="9763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itchFamily="34" charset="0"/>
                </a:rPr>
                <a:t>Column </a:t>
              </a:r>
              <a:r>
                <a:rPr lang="en-US" sz="1600" i="1" dirty="0">
                  <a:latin typeface="Calibri" pitchFamily="34" charset="0"/>
                </a:rPr>
                <a:t>j</a:t>
              </a:r>
            </a:p>
          </p:txBody>
        </p:sp>
      </p:grp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4567381"/>
              </p:ext>
            </p:extLst>
          </p:nvPr>
        </p:nvGraphicFramePr>
        <p:xfrm>
          <a:off x="42405" y="1066800"/>
          <a:ext cx="5977395" cy="561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3119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#1: </a:t>
            </a:r>
            <a:r>
              <a:rPr lang="en-US" dirty="0" err="1"/>
              <a:t>Pretranspose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3962399"/>
            <a:ext cx="7896225" cy="2371725"/>
          </a:xfrm>
        </p:spPr>
        <p:txBody>
          <a:bodyPr/>
          <a:lstStyle/>
          <a:p>
            <a:r>
              <a:rPr lang="en-US" dirty="0"/>
              <a:t>Transposed version of B has better access pattern</a:t>
            </a:r>
          </a:p>
          <a:p>
            <a:pPr lvl="1"/>
            <a:r>
              <a:rPr lang="en-US" dirty="0"/>
              <a:t>Transpose once</a:t>
            </a:r>
          </a:p>
          <a:p>
            <a:pPr lvl="1"/>
            <a:r>
              <a:rPr lang="en-US" dirty="0"/>
              <a:t>Use each element N times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62000" y="1828799"/>
            <a:ext cx="1828800" cy="1828800"/>
          </a:xfrm>
          <a:prstGeom prst="rect">
            <a:avLst/>
          </a:prstGeom>
          <a:solidFill>
            <a:srgbClr val="F1C7C7"/>
          </a:solidFill>
          <a:ln w="6350" cmpd="sng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j-lt"/>
              </a:rPr>
              <a:t>A</a:t>
            </a:r>
            <a:endParaRPr lang="en-US" baseline="-25000" dirty="0">
              <a:latin typeface="+mj-lt"/>
            </a:endParaRPr>
          </a:p>
        </p:txBody>
      </p:sp>
      <p:sp>
        <p:nvSpPr>
          <p:cNvPr id="16" name="Left Bracket 15"/>
          <p:cNvSpPr/>
          <p:nvPr/>
        </p:nvSpPr>
        <p:spPr bwMode="auto">
          <a:xfrm>
            <a:off x="762000" y="1828799"/>
            <a:ext cx="152400" cy="1828800"/>
          </a:xfrm>
          <a:prstGeom prst="leftBracket">
            <a:avLst/>
          </a:prstGeom>
          <a:noFill/>
          <a:ln w="38100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ket 16"/>
          <p:cNvSpPr/>
          <p:nvPr/>
        </p:nvSpPr>
        <p:spPr bwMode="auto">
          <a:xfrm flipH="1">
            <a:off x="2438400" y="1828799"/>
            <a:ext cx="152400" cy="1828800"/>
          </a:xfrm>
          <a:prstGeom prst="leftBracket">
            <a:avLst/>
          </a:prstGeom>
          <a:noFill/>
          <a:ln w="38100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3429000" y="1828799"/>
            <a:ext cx="1828800" cy="1828800"/>
          </a:xfrm>
          <a:prstGeom prst="rect">
            <a:avLst/>
          </a:prstGeom>
          <a:solidFill>
            <a:srgbClr val="D5F1CF"/>
          </a:solidFill>
          <a:ln w="6350" cmpd="sng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j-lt"/>
              </a:rPr>
              <a:t>B</a:t>
            </a:r>
            <a:r>
              <a:rPr lang="en-US" baseline="30000" dirty="0">
                <a:latin typeface="+mj-lt"/>
              </a:rPr>
              <a:t>T</a:t>
            </a:r>
          </a:p>
        </p:txBody>
      </p:sp>
      <p:sp>
        <p:nvSpPr>
          <p:cNvPr id="19" name="Left Bracket 18"/>
          <p:cNvSpPr/>
          <p:nvPr/>
        </p:nvSpPr>
        <p:spPr bwMode="auto">
          <a:xfrm>
            <a:off x="3429000" y="1828799"/>
            <a:ext cx="152400" cy="1828800"/>
          </a:xfrm>
          <a:prstGeom prst="leftBracket">
            <a:avLst/>
          </a:prstGeom>
          <a:noFill/>
          <a:ln w="38100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ket 19"/>
          <p:cNvSpPr/>
          <p:nvPr/>
        </p:nvSpPr>
        <p:spPr bwMode="auto">
          <a:xfrm flipH="1">
            <a:off x="5105400" y="1828799"/>
            <a:ext cx="152400" cy="1828800"/>
          </a:xfrm>
          <a:prstGeom prst="leftBracket">
            <a:avLst/>
          </a:prstGeom>
          <a:noFill/>
          <a:ln w="38100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6096000" y="1828799"/>
            <a:ext cx="1828800" cy="1828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 cmpd="sng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j-lt"/>
              </a:rPr>
              <a:t>C</a:t>
            </a:r>
            <a:endParaRPr lang="en-US" baseline="-25000" dirty="0">
              <a:latin typeface="+mj-lt"/>
            </a:endParaRPr>
          </a:p>
        </p:txBody>
      </p:sp>
      <p:sp>
        <p:nvSpPr>
          <p:cNvPr id="22" name="Left Bracket 21"/>
          <p:cNvSpPr/>
          <p:nvPr/>
        </p:nvSpPr>
        <p:spPr bwMode="auto">
          <a:xfrm>
            <a:off x="6096000" y="1828799"/>
            <a:ext cx="152400" cy="1828800"/>
          </a:xfrm>
          <a:prstGeom prst="leftBracket">
            <a:avLst/>
          </a:prstGeom>
          <a:noFill/>
          <a:ln w="38100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ket 22"/>
          <p:cNvSpPr/>
          <p:nvPr/>
        </p:nvSpPr>
        <p:spPr bwMode="auto">
          <a:xfrm flipH="1">
            <a:off x="7772400" y="1828799"/>
            <a:ext cx="152400" cy="1828800"/>
          </a:xfrm>
          <a:prstGeom prst="leftBracket">
            <a:avLst/>
          </a:prstGeom>
          <a:noFill/>
          <a:ln w="38100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590800" y="1828799"/>
            <a:ext cx="838200" cy="18288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600" b="0" dirty="0">
                <a:latin typeface="Calibri" pitchFamily="34" charset="0"/>
              </a:rPr>
              <a:t>×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57800" y="1828799"/>
            <a:ext cx="838200" cy="18288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600" b="0" dirty="0">
                <a:latin typeface="Calibri" pitchFamily="34" charset="0"/>
              </a:rPr>
              <a:t>=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762000" y="2057399"/>
            <a:ext cx="1828800" cy="152400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3429000" y="3048000"/>
            <a:ext cx="1828800" cy="152400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 rot="16200000">
            <a:off x="7239000" y="2057399"/>
            <a:ext cx="152400" cy="152400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3334" y="1981199"/>
            <a:ext cx="698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Row </a:t>
            </a:r>
            <a:r>
              <a:rPr lang="en-US" sz="1600" i="1" dirty="0" err="1">
                <a:latin typeface="Calibri" pitchFamily="34" charset="0"/>
              </a:rPr>
              <a:t>i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43400" y="1447799"/>
            <a:ext cx="700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Row </a:t>
            </a:r>
            <a:r>
              <a:rPr lang="en-US" sz="1600" i="1" dirty="0">
                <a:latin typeface="Calibri" pitchFamily="34" charset="0"/>
              </a:rPr>
              <a:t>j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48400" y="1447799"/>
            <a:ext cx="1176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Element </a:t>
            </a:r>
            <a:r>
              <a:rPr lang="en-US" sz="1600" i="1" dirty="0" err="1">
                <a:latin typeface="Calibri" pitchFamily="34" charset="0"/>
              </a:rPr>
              <a:t>i</a:t>
            </a:r>
            <a:r>
              <a:rPr lang="en-US" sz="1600" dirty="0">
                <a:latin typeface="Calibri" pitchFamily="34" charset="0"/>
              </a:rPr>
              <a:t>, </a:t>
            </a:r>
            <a:r>
              <a:rPr lang="en-US" sz="1600" i="1" dirty="0">
                <a:latin typeface="Calibri" pitchFamily="34" charset="0"/>
              </a:rPr>
              <a:t>j</a:t>
            </a:r>
          </a:p>
        </p:txBody>
      </p:sp>
      <p:cxnSp>
        <p:nvCxnSpPr>
          <p:cNvPr id="32" name="Straight Arrow Connector 31"/>
          <p:cNvCxnSpPr>
            <a:stCxn id="31" idx="2"/>
          </p:cNvCxnSpPr>
          <p:nvPr/>
        </p:nvCxnSpPr>
        <p:spPr bwMode="auto">
          <a:xfrm>
            <a:off x="6836831" y="1786353"/>
            <a:ext cx="402169" cy="2710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30" idx="1"/>
          </p:cNvCxnSpPr>
          <p:nvPr/>
        </p:nvCxnSpPr>
        <p:spPr bwMode="auto">
          <a:xfrm flipH="1">
            <a:off x="3733800" y="1617076"/>
            <a:ext cx="609600" cy="143092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graphicFrame>
        <p:nvGraphicFramePr>
          <p:cNvPr id="34" name="Content Placeholder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93605"/>
              </p:ext>
            </p:extLst>
          </p:nvPr>
        </p:nvGraphicFramePr>
        <p:xfrm>
          <a:off x="4495800" y="4724400"/>
          <a:ext cx="24447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3" imgW="977900" imgH="457200" progId="Equation.3">
                  <p:embed/>
                </p:oleObj>
              </mc:Choice>
              <mc:Fallback>
                <p:oleObj name="Equation" r:id="rId3" imgW="977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5800" y="4724400"/>
                        <a:ext cx="244475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9735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E3ED4-75EC-40AF-905F-5381F0994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F179C-D8BA-4619-8989-B5A9E1653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  <a:p>
            <a:r>
              <a:rPr lang="en-US" b="0" dirty="0"/>
              <a:t>Possibly Helpful Tips</a:t>
            </a:r>
          </a:p>
          <a:p>
            <a:r>
              <a:rPr lang="en-US" b="0" dirty="0"/>
              <a:t>Performance Optimization Example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975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Transposing a Matrix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3428999"/>
            <a:ext cx="8366125" cy="2905125"/>
          </a:xfrm>
        </p:spPr>
        <p:txBody>
          <a:bodyPr/>
          <a:lstStyle/>
          <a:p>
            <a:r>
              <a:rPr lang="en-US" dirty="0"/>
              <a:t>Column-major ordering of elements</a:t>
            </a:r>
          </a:p>
          <a:p>
            <a:endParaRPr lang="en-US" dirty="0"/>
          </a:p>
          <a:p>
            <a:r>
              <a:rPr lang="en-US" dirty="0"/>
              <a:t>Transposing converts from row-major to column-major order</a:t>
            </a:r>
          </a:p>
        </p:txBody>
      </p:sp>
      <p:sp>
        <p:nvSpPr>
          <p:cNvPr id="144" name="Rectangle 3"/>
          <p:cNvSpPr>
            <a:spLocks noChangeArrowheads="1"/>
          </p:cNvSpPr>
          <p:nvPr/>
        </p:nvSpPr>
        <p:spPr bwMode="auto">
          <a:xfrm>
            <a:off x="609600" y="3962400"/>
            <a:ext cx="597180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#define CM(r, c, height) ((c) * (height) + (r))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76800" y="1143000"/>
            <a:ext cx="1828800" cy="2209800"/>
            <a:chOff x="3429000" y="1447799"/>
            <a:chExt cx="1828800" cy="22098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3429000" y="1828799"/>
              <a:ext cx="1828800" cy="1828800"/>
            </a:xfrm>
            <a:prstGeom prst="rect">
              <a:avLst/>
            </a:prstGeom>
            <a:solidFill>
              <a:srgbClr val="D5F1CF"/>
            </a:solidFill>
            <a:ln w="6350" cmpd="sng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j-lt"/>
                </a:rPr>
                <a:t>D= S</a:t>
              </a:r>
              <a:r>
                <a:rPr lang="en-US" baseline="30000" dirty="0">
                  <a:latin typeface="+mj-lt"/>
                </a:rPr>
                <a:t>T</a:t>
              </a:r>
            </a:p>
          </p:txBody>
        </p:sp>
        <p:sp>
          <p:nvSpPr>
            <p:cNvPr id="19" name="Left Bracket 18"/>
            <p:cNvSpPr/>
            <p:nvPr/>
          </p:nvSpPr>
          <p:spPr bwMode="auto">
            <a:xfrm>
              <a:off x="3429000" y="1828799"/>
              <a:ext cx="152400" cy="1828800"/>
            </a:xfrm>
            <a:prstGeom prst="leftBracket">
              <a:avLst/>
            </a:prstGeom>
            <a:noFill/>
            <a:ln w="38100" cmpd="sng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Bracket 19"/>
            <p:cNvSpPr/>
            <p:nvPr/>
          </p:nvSpPr>
          <p:spPr bwMode="auto">
            <a:xfrm flipH="1">
              <a:off x="5105400" y="1828799"/>
              <a:ext cx="152400" cy="1828800"/>
            </a:xfrm>
            <a:prstGeom prst="leftBracket">
              <a:avLst/>
            </a:prstGeom>
            <a:noFill/>
            <a:ln w="38100" cmpd="sng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29000" y="3048000"/>
              <a:ext cx="1828800" cy="152400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343400" y="1447799"/>
              <a:ext cx="7006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itchFamily="34" charset="0"/>
                </a:rPr>
                <a:t>Row </a:t>
              </a:r>
              <a:r>
                <a:rPr lang="en-US" sz="1600" i="1" dirty="0">
                  <a:latin typeface="Calibri" pitchFamily="34" charset="0"/>
                </a:rPr>
                <a:t>j</a:t>
              </a:r>
            </a:p>
          </p:txBody>
        </p:sp>
        <p:cxnSp>
          <p:nvCxnSpPr>
            <p:cNvPr id="33" name="Straight Arrow Connector 32"/>
            <p:cNvCxnSpPr>
              <a:stCxn id="30" idx="1"/>
            </p:cNvCxnSpPr>
            <p:nvPr/>
          </p:nvCxnSpPr>
          <p:spPr bwMode="auto">
            <a:xfrm flipH="1">
              <a:off x="3733800" y="1617076"/>
              <a:ext cx="609600" cy="143092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2209800" y="1143000"/>
            <a:ext cx="1890787" cy="2209800"/>
            <a:chOff x="990600" y="1447800"/>
            <a:chExt cx="1890787" cy="220980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990600" y="1828800"/>
              <a:ext cx="1828800" cy="1828800"/>
            </a:xfrm>
            <a:prstGeom prst="rect">
              <a:avLst/>
            </a:prstGeom>
            <a:solidFill>
              <a:srgbClr val="D5F1CF"/>
            </a:solidFill>
            <a:ln w="6350" cmpd="sng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j-lt"/>
                </a:rPr>
                <a:t>S</a:t>
              </a:r>
              <a:endParaRPr lang="en-US" baseline="-25000" dirty="0">
                <a:latin typeface="+mj-lt"/>
              </a:endParaRPr>
            </a:p>
          </p:txBody>
        </p:sp>
        <p:sp>
          <p:nvSpPr>
            <p:cNvPr id="35" name="Left Bracket 34"/>
            <p:cNvSpPr/>
            <p:nvPr/>
          </p:nvSpPr>
          <p:spPr bwMode="auto">
            <a:xfrm>
              <a:off x="990600" y="1828800"/>
              <a:ext cx="152400" cy="1828800"/>
            </a:xfrm>
            <a:prstGeom prst="leftBracket">
              <a:avLst/>
            </a:prstGeom>
            <a:noFill/>
            <a:ln w="38100" cmpd="sng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Left Bracket 35"/>
            <p:cNvSpPr/>
            <p:nvPr/>
          </p:nvSpPr>
          <p:spPr bwMode="auto">
            <a:xfrm flipH="1">
              <a:off x="2667000" y="1828800"/>
              <a:ext cx="152400" cy="1828800"/>
            </a:xfrm>
            <a:prstGeom prst="leftBracket">
              <a:avLst/>
            </a:prstGeom>
            <a:noFill/>
            <a:ln w="38100" cmpd="sng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 bwMode="auto">
            <a:xfrm rot="16200000">
              <a:off x="1371600" y="2667000"/>
              <a:ext cx="1828800" cy="152400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05000" y="1447800"/>
              <a:ext cx="9763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itchFamily="34" charset="0"/>
                </a:rPr>
                <a:t>Column </a:t>
              </a:r>
              <a:r>
                <a:rPr lang="en-US" sz="1600" i="1" dirty="0">
                  <a:latin typeface="Calibri" pitchFamily="34" charset="0"/>
                </a:rPr>
                <a:t>j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038600" y="1524000"/>
            <a:ext cx="838200" cy="18288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600" b="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3600" b="0" dirty="0">
              <a:latin typeface="Calibri" pitchFamily="34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609600" y="4848761"/>
            <a:ext cx="6956852" cy="132343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void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transposeMatrix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N, float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matS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, float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matD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for 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&lt; N;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++)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for 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j = 0; j &lt; N; j++)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matD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[CM(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i,j,N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)] =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matS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[RM(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i,j,N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71913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Multiplication: </a:t>
            </a:r>
            <a:r>
              <a:rPr lang="en-US" dirty="0" err="1"/>
              <a:t>Pretranspose</a:t>
            </a:r>
            <a:r>
              <a:rPr lang="en-US" dirty="0"/>
              <a:t> Implementation</a:t>
            </a:r>
          </a:p>
        </p:txBody>
      </p:sp>
      <p:sp>
        <p:nvSpPr>
          <p:cNvPr id="144" name="Rectangle 3"/>
          <p:cNvSpPr>
            <a:spLocks noChangeArrowheads="1"/>
          </p:cNvSpPr>
          <p:nvPr/>
        </p:nvSpPr>
        <p:spPr bwMode="auto">
          <a:xfrm>
            <a:off x="192690" y="3809828"/>
            <a:ext cx="8926943" cy="30469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void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multMatrixTransposed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N, float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matA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, float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matB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, float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matC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float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tranB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scratchMatrix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(N);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transposeMatrix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(N,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matB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tranB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for 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&lt; N;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++)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for 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j = 0; j &lt; N; j++)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    float sum = 0.0;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    for 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k = 0; k &lt; N; k++)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        sum +=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matA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[RM(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i,k,N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)] *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tranB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[RM(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j,k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,N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matC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[RM(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i,j,N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)] = sum;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762000" y="1828799"/>
            <a:ext cx="1828800" cy="1828800"/>
          </a:xfrm>
          <a:prstGeom prst="rect">
            <a:avLst/>
          </a:prstGeom>
          <a:solidFill>
            <a:srgbClr val="F1C7C7"/>
          </a:solidFill>
          <a:ln w="6350" cmpd="sng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j-lt"/>
              </a:rPr>
              <a:t>A</a:t>
            </a:r>
            <a:endParaRPr lang="en-US" baseline="-25000" dirty="0">
              <a:latin typeface="+mj-lt"/>
            </a:endParaRPr>
          </a:p>
        </p:txBody>
      </p:sp>
      <p:sp>
        <p:nvSpPr>
          <p:cNvPr id="34" name="Left Bracket 33"/>
          <p:cNvSpPr/>
          <p:nvPr/>
        </p:nvSpPr>
        <p:spPr bwMode="auto">
          <a:xfrm>
            <a:off x="762000" y="1828799"/>
            <a:ext cx="152400" cy="1828800"/>
          </a:xfrm>
          <a:prstGeom prst="leftBracket">
            <a:avLst/>
          </a:prstGeom>
          <a:noFill/>
          <a:ln w="38100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ket 34"/>
          <p:cNvSpPr/>
          <p:nvPr/>
        </p:nvSpPr>
        <p:spPr bwMode="auto">
          <a:xfrm flipH="1">
            <a:off x="2438400" y="1828799"/>
            <a:ext cx="152400" cy="1828800"/>
          </a:xfrm>
          <a:prstGeom prst="leftBracket">
            <a:avLst/>
          </a:prstGeom>
          <a:noFill/>
          <a:ln w="38100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 bwMode="auto">
          <a:xfrm>
            <a:off x="3429000" y="1828799"/>
            <a:ext cx="1828800" cy="1828800"/>
          </a:xfrm>
          <a:prstGeom prst="rect">
            <a:avLst/>
          </a:prstGeom>
          <a:solidFill>
            <a:srgbClr val="D5F1CF"/>
          </a:solidFill>
          <a:ln w="6350" cmpd="sng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j-lt"/>
              </a:rPr>
              <a:t>B</a:t>
            </a:r>
            <a:r>
              <a:rPr lang="en-US" baseline="30000" dirty="0">
                <a:latin typeface="+mj-lt"/>
              </a:rPr>
              <a:t>T</a:t>
            </a:r>
          </a:p>
        </p:txBody>
      </p:sp>
      <p:sp>
        <p:nvSpPr>
          <p:cNvPr id="37" name="Left Bracket 36"/>
          <p:cNvSpPr/>
          <p:nvPr/>
        </p:nvSpPr>
        <p:spPr bwMode="auto">
          <a:xfrm>
            <a:off x="3429000" y="1828799"/>
            <a:ext cx="152400" cy="1828800"/>
          </a:xfrm>
          <a:prstGeom prst="leftBracket">
            <a:avLst/>
          </a:prstGeom>
          <a:noFill/>
          <a:ln w="38100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Bracket 37"/>
          <p:cNvSpPr/>
          <p:nvPr/>
        </p:nvSpPr>
        <p:spPr bwMode="auto">
          <a:xfrm flipH="1">
            <a:off x="5105400" y="1828799"/>
            <a:ext cx="152400" cy="1828800"/>
          </a:xfrm>
          <a:prstGeom prst="leftBracket">
            <a:avLst/>
          </a:prstGeom>
          <a:noFill/>
          <a:ln w="38100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 bwMode="auto">
          <a:xfrm>
            <a:off x="6096000" y="1828799"/>
            <a:ext cx="1828800" cy="1828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 cmpd="sng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j-lt"/>
              </a:rPr>
              <a:t>C</a:t>
            </a:r>
            <a:endParaRPr lang="en-US" baseline="-25000" dirty="0">
              <a:latin typeface="+mj-lt"/>
            </a:endParaRPr>
          </a:p>
        </p:txBody>
      </p:sp>
      <p:sp>
        <p:nvSpPr>
          <p:cNvPr id="40" name="Left Bracket 39"/>
          <p:cNvSpPr/>
          <p:nvPr/>
        </p:nvSpPr>
        <p:spPr bwMode="auto">
          <a:xfrm>
            <a:off x="6096000" y="1828799"/>
            <a:ext cx="152400" cy="1828800"/>
          </a:xfrm>
          <a:prstGeom prst="leftBracket">
            <a:avLst/>
          </a:prstGeom>
          <a:noFill/>
          <a:ln w="38100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ket 40"/>
          <p:cNvSpPr/>
          <p:nvPr/>
        </p:nvSpPr>
        <p:spPr bwMode="auto">
          <a:xfrm flipH="1">
            <a:off x="7772400" y="1828799"/>
            <a:ext cx="152400" cy="1828800"/>
          </a:xfrm>
          <a:prstGeom prst="leftBracket">
            <a:avLst/>
          </a:prstGeom>
          <a:noFill/>
          <a:ln w="38100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590800" y="1828799"/>
            <a:ext cx="838200" cy="18288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600" b="0" dirty="0">
                <a:latin typeface="Calibri" pitchFamily="34" charset="0"/>
              </a:rPr>
              <a:t>×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257800" y="1828799"/>
            <a:ext cx="838200" cy="18288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600" b="0" dirty="0">
                <a:latin typeface="Calibri" pitchFamily="34" charset="0"/>
              </a:rPr>
              <a:t>=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762000" y="2057399"/>
            <a:ext cx="1828800" cy="152400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 bwMode="auto">
          <a:xfrm>
            <a:off x="3429000" y="3048000"/>
            <a:ext cx="1828800" cy="152400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 bwMode="auto">
          <a:xfrm rot="16200000">
            <a:off x="7239000" y="2057399"/>
            <a:ext cx="152400" cy="152400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3334" y="1981199"/>
            <a:ext cx="698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Row </a:t>
            </a:r>
            <a:r>
              <a:rPr lang="en-US" sz="1600" i="1" dirty="0" err="1">
                <a:latin typeface="Calibri" pitchFamily="34" charset="0"/>
              </a:rPr>
              <a:t>i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43400" y="1447799"/>
            <a:ext cx="700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Row </a:t>
            </a:r>
            <a:r>
              <a:rPr lang="en-US" sz="1600" i="1" dirty="0">
                <a:latin typeface="Calibri" pitchFamily="34" charset="0"/>
              </a:rPr>
              <a:t>j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48400" y="1447799"/>
            <a:ext cx="1176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Element </a:t>
            </a:r>
            <a:r>
              <a:rPr lang="en-US" sz="1600" i="1" dirty="0" err="1">
                <a:latin typeface="Calibri" pitchFamily="34" charset="0"/>
              </a:rPr>
              <a:t>i</a:t>
            </a:r>
            <a:r>
              <a:rPr lang="en-US" sz="1600" dirty="0">
                <a:latin typeface="Calibri" pitchFamily="34" charset="0"/>
              </a:rPr>
              <a:t>, </a:t>
            </a:r>
            <a:r>
              <a:rPr lang="en-US" sz="1600" i="1" dirty="0">
                <a:latin typeface="Calibri" pitchFamily="34" charset="0"/>
              </a:rPr>
              <a:t>j</a:t>
            </a:r>
          </a:p>
        </p:txBody>
      </p:sp>
      <p:cxnSp>
        <p:nvCxnSpPr>
          <p:cNvPr id="50" name="Straight Arrow Connector 49"/>
          <p:cNvCxnSpPr>
            <a:stCxn id="49" idx="2"/>
          </p:cNvCxnSpPr>
          <p:nvPr/>
        </p:nvCxnSpPr>
        <p:spPr bwMode="auto">
          <a:xfrm>
            <a:off x="6836831" y="1786353"/>
            <a:ext cx="402169" cy="2710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48" idx="1"/>
          </p:cNvCxnSpPr>
          <p:nvPr/>
        </p:nvCxnSpPr>
        <p:spPr bwMode="auto">
          <a:xfrm flipH="1">
            <a:off x="3733800" y="1617076"/>
            <a:ext cx="609600" cy="143092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graphicFrame>
        <p:nvGraphicFramePr>
          <p:cNvPr id="52" name="Content Placeholder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652832"/>
              </p:ext>
            </p:extLst>
          </p:nvPr>
        </p:nvGraphicFramePr>
        <p:xfrm>
          <a:off x="6699250" y="457200"/>
          <a:ext cx="24447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3" imgW="977900" imgH="457200" progId="Equation.3">
                  <p:embed/>
                </p:oleObj>
              </mc:Choice>
              <mc:Fallback>
                <p:oleObj name="Equation" r:id="rId3" imgW="977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99250" y="457200"/>
                        <a:ext cx="244475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3745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Pretranspose</a:t>
            </a:r>
            <a:r>
              <a:rPr lang="en-US" dirty="0"/>
              <a:t> Performance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62600" y="1066800"/>
            <a:ext cx="3352800" cy="2295525"/>
          </a:xfrm>
        </p:spPr>
        <p:txBody>
          <a:bodyPr/>
          <a:lstStyle/>
          <a:p>
            <a:r>
              <a:rPr lang="en-US" dirty="0"/>
              <a:t>Scales to large matrices</a:t>
            </a:r>
          </a:p>
          <a:p>
            <a:r>
              <a:rPr lang="en-US" dirty="0"/>
              <a:t>“Cache-friendly” code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656273"/>
              </p:ext>
            </p:extLst>
          </p:nvPr>
        </p:nvGraphicFramePr>
        <p:xfrm>
          <a:off x="42405" y="1066800"/>
          <a:ext cx="6739395" cy="561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8293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Single Program Multiple Data (SPMD)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19400"/>
            <a:ext cx="7896225" cy="3362324"/>
          </a:xfrm>
        </p:spPr>
        <p:txBody>
          <a:bodyPr/>
          <a:lstStyle/>
          <a:p>
            <a:r>
              <a:rPr lang="en-US" dirty="0"/>
              <a:t>M Processors, all executing same code</a:t>
            </a:r>
          </a:p>
          <a:p>
            <a:pPr lvl="1"/>
            <a:r>
              <a:rPr lang="en-US" dirty="0"/>
              <a:t>Called “kernels”</a:t>
            </a:r>
          </a:p>
          <a:p>
            <a:pPr lvl="1"/>
            <a:r>
              <a:rPr lang="en-US" dirty="0"/>
              <a:t>M based on problem size</a:t>
            </a:r>
          </a:p>
          <a:p>
            <a:r>
              <a:rPr lang="en-US" dirty="0"/>
              <a:t>Share common global memory</a:t>
            </a:r>
          </a:p>
          <a:p>
            <a:pPr lvl="1"/>
            <a:r>
              <a:rPr lang="en-US" dirty="0"/>
              <a:t>And also have private memory for local variables</a:t>
            </a:r>
          </a:p>
          <a:p>
            <a:pPr lvl="1"/>
            <a:r>
              <a:rPr lang="en-US" dirty="0"/>
              <a:t>Make no assumptions about effect of memory access conflicts</a:t>
            </a:r>
          </a:p>
          <a:p>
            <a:r>
              <a:rPr lang="en-US" dirty="0"/>
              <a:t>No synchronization primitives</a:t>
            </a:r>
          </a:p>
          <a:p>
            <a:r>
              <a:rPr lang="en-US" dirty="0"/>
              <a:t>Called </a:t>
            </a:r>
            <a:r>
              <a:rPr lang="en-US" i="1" dirty="0"/>
              <a:t>threads</a:t>
            </a:r>
            <a:r>
              <a:rPr lang="en-US" dirty="0"/>
              <a:t>, but not at all like </a:t>
            </a:r>
            <a:r>
              <a:rPr lang="en-US" dirty="0" err="1"/>
              <a:t>pthreads</a:t>
            </a:r>
            <a:endParaRPr lang="en-US" dirty="0"/>
          </a:p>
          <a:p>
            <a:pPr lvl="1"/>
            <a:r>
              <a:rPr lang="en-US" dirty="0"/>
              <a:t>Very simple &amp; lightweight</a:t>
            </a:r>
          </a:p>
          <a:p>
            <a:pPr lvl="1"/>
            <a:r>
              <a:rPr lang="en-US" dirty="0"/>
              <a:t>All execute the same program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85800" y="144780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103572" y="144780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521344" y="144780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939116" y="144780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2356888" y="144780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774660" y="144780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192432" y="144780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3610204" y="144780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4027976" y="144780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4445748" y="144780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4863520" y="144780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5281292" y="144780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5699064" y="144780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6928786" y="144780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7346558" y="144780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7764330" y="144780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6003864" y="1447801"/>
            <a:ext cx="924922" cy="3048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18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800" dirty="0"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en-US" sz="18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800" dirty="0"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en-US" sz="18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sz="180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690174" y="2057401"/>
            <a:ext cx="7378955" cy="7261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Shared Memory</a:t>
            </a:r>
          </a:p>
        </p:txBody>
      </p:sp>
      <p:cxnSp>
        <p:nvCxnSpPr>
          <p:cNvPr id="23" name="Straight Connector 22"/>
          <p:cNvCxnSpPr>
            <a:stCxn id="4" idx="2"/>
          </p:cNvCxnSpPr>
          <p:nvPr/>
        </p:nvCxnSpPr>
        <p:spPr bwMode="auto">
          <a:xfrm>
            <a:off x="838200" y="1752600"/>
            <a:ext cx="0" cy="304801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1219200" y="1752600"/>
            <a:ext cx="0" cy="304801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1676400" y="1752600"/>
            <a:ext cx="0" cy="304801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2057400" y="1752600"/>
            <a:ext cx="0" cy="304801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514600" y="1752600"/>
            <a:ext cx="0" cy="304801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2895600" y="1752600"/>
            <a:ext cx="0" cy="304801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3352800" y="1752600"/>
            <a:ext cx="0" cy="304801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3733800" y="1752600"/>
            <a:ext cx="0" cy="304801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4191000" y="1752600"/>
            <a:ext cx="0" cy="304801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4572000" y="1752600"/>
            <a:ext cx="0" cy="304801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029200" y="1752600"/>
            <a:ext cx="0" cy="304801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5410200" y="1752600"/>
            <a:ext cx="0" cy="304801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5867400" y="1752600"/>
            <a:ext cx="0" cy="304801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7086600" y="1752600"/>
            <a:ext cx="0" cy="304801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7467600" y="1752600"/>
            <a:ext cx="0" cy="304801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7924800" y="1752600"/>
            <a:ext cx="0" cy="304801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65265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Interacting with SPMD Machine: Control</a:t>
            </a:r>
          </a:p>
        </p:txBody>
      </p:sp>
      <p:sp>
        <p:nvSpPr>
          <p:cNvPr id="83" name="Content Placeholder 82"/>
          <p:cNvSpPr>
            <a:spLocks noGrp="1"/>
          </p:cNvSpPr>
          <p:nvPr>
            <p:ph idx="1"/>
          </p:nvPr>
        </p:nvSpPr>
        <p:spPr>
          <a:xfrm>
            <a:off x="396875" y="1314565"/>
            <a:ext cx="2879725" cy="5019560"/>
          </a:xfrm>
        </p:spPr>
        <p:txBody>
          <a:bodyPr/>
          <a:lstStyle/>
          <a:p>
            <a:r>
              <a:rPr lang="en-US" dirty="0"/>
              <a:t>Overall execution managed by code executing on host</a:t>
            </a:r>
          </a:p>
          <a:p>
            <a:r>
              <a:rPr lang="en-US" dirty="0"/>
              <a:t>Launch set of kernels</a:t>
            </a:r>
          </a:p>
          <a:p>
            <a:pPr lvl="1"/>
            <a:r>
              <a:rPr lang="en-US" dirty="0"/>
              <a:t>Number &amp; kernel function can vary with each launch</a:t>
            </a:r>
          </a:p>
          <a:p>
            <a:r>
              <a:rPr lang="en-US" dirty="0"/>
              <a:t>Wait until all completed</a:t>
            </a:r>
          </a:p>
          <a:p>
            <a:pPr lvl="1"/>
            <a:r>
              <a:rPr lang="en-US" dirty="0"/>
              <a:t>Explicit or implicit synchronization</a:t>
            </a:r>
          </a:p>
          <a:p>
            <a:r>
              <a:rPr lang="en-US" dirty="0"/>
              <a:t>Repeat as necessary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343400" y="1066800"/>
            <a:ext cx="1981201" cy="495530"/>
          </a:xfrm>
          <a:prstGeom prst="rect">
            <a:avLst/>
          </a:prstGeom>
          <a:solidFill>
            <a:srgbClr val="80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Calibri"/>
                <a:cs typeface="Calibri"/>
              </a:rPr>
              <a:t>Host Execution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562330"/>
            <a:ext cx="4013200" cy="1296572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6651588" y="1592703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Launch Kernels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651588" y="2463170"/>
            <a:ext cx="2160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Synchronize Threads</a:t>
            </a:r>
          </a:p>
        </p:txBody>
      </p:sp>
      <p:sp>
        <p:nvSpPr>
          <p:cNvPr id="144" name="Rectangle 143"/>
          <p:cNvSpPr/>
          <p:nvPr/>
        </p:nvSpPr>
        <p:spPr bwMode="auto">
          <a:xfrm>
            <a:off x="4343400" y="2824853"/>
            <a:ext cx="1981201" cy="495530"/>
          </a:xfrm>
          <a:prstGeom prst="rect">
            <a:avLst/>
          </a:prstGeom>
          <a:solidFill>
            <a:srgbClr val="80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Calibri"/>
                <a:cs typeface="Calibri"/>
              </a:rPr>
              <a:t>Host Execution</a:t>
            </a:r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0" y="3333635"/>
            <a:ext cx="4013200" cy="1296572"/>
          </a:xfrm>
          <a:prstGeom prst="rect">
            <a:avLst/>
          </a:prstGeom>
        </p:spPr>
      </p:pic>
      <p:sp>
        <p:nvSpPr>
          <p:cNvPr id="146" name="Rectangle 145"/>
          <p:cNvSpPr/>
          <p:nvPr/>
        </p:nvSpPr>
        <p:spPr bwMode="auto">
          <a:xfrm>
            <a:off x="4368800" y="4596158"/>
            <a:ext cx="1981201" cy="495530"/>
          </a:xfrm>
          <a:prstGeom prst="rect">
            <a:avLst/>
          </a:prstGeom>
          <a:solidFill>
            <a:srgbClr val="80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Calibri"/>
                <a:cs typeface="Calibri"/>
              </a:rPr>
              <a:t>Host Execution</a:t>
            </a:r>
          </a:p>
        </p:txBody>
      </p:sp>
      <p:pic>
        <p:nvPicPr>
          <p:cNvPr id="147" name="Picture 1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091688"/>
            <a:ext cx="4013200" cy="1296572"/>
          </a:xfrm>
          <a:prstGeom prst="rect">
            <a:avLst/>
          </a:prstGeom>
        </p:spPr>
      </p:pic>
      <p:sp>
        <p:nvSpPr>
          <p:cNvPr id="148" name="Rectangle 147"/>
          <p:cNvSpPr/>
          <p:nvPr/>
        </p:nvSpPr>
        <p:spPr bwMode="auto">
          <a:xfrm>
            <a:off x="4343400" y="6362470"/>
            <a:ext cx="1981201" cy="495530"/>
          </a:xfrm>
          <a:prstGeom prst="rect">
            <a:avLst/>
          </a:prstGeom>
          <a:solidFill>
            <a:srgbClr val="80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Calibri"/>
                <a:cs typeface="Calibri"/>
              </a:rPr>
              <a:t>Host Execution</a:t>
            </a:r>
          </a:p>
        </p:txBody>
      </p:sp>
    </p:spTree>
    <p:extLst>
      <p:ext uri="{BB962C8B-B14F-4D97-AF65-F5344CB8AC3E}">
        <p14:creationId xmlns:p14="http://schemas.microsoft.com/office/powerpoint/2010/main" val="3029056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Structure of SPMD Program</a:t>
            </a:r>
          </a:p>
        </p:txBody>
      </p:sp>
      <p:sp>
        <p:nvSpPr>
          <p:cNvPr id="83" name="Content Placeholder 82"/>
          <p:cNvSpPr>
            <a:spLocks noGrp="1"/>
          </p:cNvSpPr>
          <p:nvPr>
            <p:ph idx="1"/>
          </p:nvPr>
        </p:nvSpPr>
        <p:spPr>
          <a:xfrm>
            <a:off x="396875" y="1314565"/>
            <a:ext cx="3489325" cy="5019560"/>
          </a:xfrm>
        </p:spPr>
        <p:txBody>
          <a:bodyPr/>
          <a:lstStyle/>
          <a:p>
            <a:r>
              <a:rPr lang="en-US" dirty="0"/>
              <a:t>Concept</a:t>
            </a:r>
          </a:p>
          <a:p>
            <a:pPr lvl="1"/>
            <a:r>
              <a:rPr lang="en-US" dirty="0"/>
              <a:t>Partition computation into sequence of tasks</a:t>
            </a:r>
          </a:p>
          <a:p>
            <a:pPr lvl="1"/>
            <a:r>
              <a:rPr lang="en-US" dirty="0"/>
              <a:t>Perform each task over all data with single operation</a:t>
            </a:r>
          </a:p>
          <a:p>
            <a:r>
              <a:rPr lang="en-US" dirty="0"/>
              <a:t>Performance Limitations</a:t>
            </a:r>
          </a:p>
          <a:p>
            <a:pPr lvl="1"/>
            <a:r>
              <a:rPr lang="en-US" dirty="0"/>
              <a:t>Synchronization requires waiting for slowest task</a:t>
            </a:r>
          </a:p>
          <a:p>
            <a:pPr lvl="1"/>
            <a:r>
              <a:rPr lang="en-US" dirty="0"/>
              <a:t>No locality of data</a:t>
            </a:r>
          </a:p>
          <a:p>
            <a:pPr lvl="1"/>
            <a:r>
              <a:rPr lang="en-US" dirty="0"/>
              <a:t>No locality of synchronization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114800" y="1905000"/>
            <a:ext cx="3886200" cy="762000"/>
            <a:chOff x="4114800" y="1905000"/>
            <a:chExt cx="3886200" cy="762000"/>
          </a:xfrm>
        </p:grpSpPr>
        <p:sp>
          <p:nvSpPr>
            <p:cNvPr id="27" name="Rectangle 26"/>
            <p:cNvSpPr/>
            <p:nvPr/>
          </p:nvSpPr>
          <p:spPr bwMode="auto">
            <a:xfrm>
              <a:off x="4114800" y="2133600"/>
              <a:ext cx="3886200" cy="309265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2000" dirty="0">
                <a:latin typeface="+mn-lt"/>
              </a:endParaRPr>
            </a:p>
          </p:txBody>
        </p:sp>
        <p:sp>
          <p:nvSpPr>
            <p:cNvPr id="3" name="Isosceles Triangle 2"/>
            <p:cNvSpPr/>
            <p:nvPr/>
          </p:nvSpPr>
          <p:spPr bwMode="auto">
            <a:xfrm>
              <a:off x="4114800" y="1905000"/>
              <a:ext cx="3810000" cy="2286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Isosceles Triangle 67"/>
            <p:cNvSpPr/>
            <p:nvPr/>
          </p:nvSpPr>
          <p:spPr bwMode="auto">
            <a:xfrm flipV="1">
              <a:off x="4114800" y="2438400"/>
              <a:ext cx="3810000" cy="2286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95800" y="2667000"/>
            <a:ext cx="3124200" cy="762000"/>
            <a:chOff x="4114800" y="2667000"/>
            <a:chExt cx="3886200" cy="762000"/>
          </a:xfrm>
        </p:grpSpPr>
        <p:sp>
          <p:nvSpPr>
            <p:cNvPr id="69" name="Rectangle 68"/>
            <p:cNvSpPr/>
            <p:nvPr/>
          </p:nvSpPr>
          <p:spPr bwMode="auto">
            <a:xfrm>
              <a:off x="4114800" y="2895600"/>
              <a:ext cx="3886200" cy="309265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2000" dirty="0">
                <a:latin typeface="+mn-lt"/>
              </a:endParaRPr>
            </a:p>
          </p:txBody>
        </p:sp>
        <p:sp>
          <p:nvSpPr>
            <p:cNvPr id="70" name="Isosceles Triangle 69"/>
            <p:cNvSpPr/>
            <p:nvPr/>
          </p:nvSpPr>
          <p:spPr bwMode="auto">
            <a:xfrm>
              <a:off x="4114800" y="2667000"/>
              <a:ext cx="3810000" cy="2286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Isosceles Triangle 70"/>
            <p:cNvSpPr/>
            <p:nvPr/>
          </p:nvSpPr>
          <p:spPr bwMode="auto">
            <a:xfrm flipV="1">
              <a:off x="4114800" y="3200400"/>
              <a:ext cx="3810000" cy="2286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19600" y="3429000"/>
            <a:ext cx="3276600" cy="762000"/>
            <a:chOff x="4114800" y="3429000"/>
            <a:chExt cx="3886200" cy="762000"/>
          </a:xfrm>
        </p:grpSpPr>
        <p:sp>
          <p:nvSpPr>
            <p:cNvPr id="73" name="Isosceles Triangle 72"/>
            <p:cNvSpPr/>
            <p:nvPr/>
          </p:nvSpPr>
          <p:spPr bwMode="auto">
            <a:xfrm>
              <a:off x="4114800" y="3429000"/>
              <a:ext cx="3810000" cy="2286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114800" y="3657600"/>
              <a:ext cx="3886200" cy="533400"/>
              <a:chOff x="4114800" y="3657600"/>
              <a:chExt cx="3886200" cy="533400"/>
            </a:xfrm>
          </p:grpSpPr>
          <p:sp>
            <p:nvSpPr>
              <p:cNvPr id="72" name="Rectangle 71"/>
              <p:cNvSpPr/>
              <p:nvPr/>
            </p:nvSpPr>
            <p:spPr bwMode="auto">
              <a:xfrm>
                <a:off x="4114800" y="3657600"/>
                <a:ext cx="3886200" cy="309265"/>
              </a:xfrm>
              <a:prstGeom prst="rect">
                <a:avLst/>
              </a:prstGeom>
              <a:solidFill>
                <a:srgbClr val="EBAFA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>
                  <a:latin typeface="+mn-lt"/>
                </a:endParaRPr>
              </a:p>
            </p:txBody>
          </p:sp>
          <p:sp>
            <p:nvSpPr>
              <p:cNvPr id="74" name="Isosceles Triangle 73"/>
              <p:cNvSpPr/>
              <p:nvPr/>
            </p:nvSpPr>
            <p:spPr bwMode="auto">
              <a:xfrm flipV="1">
                <a:off x="4114800" y="3962400"/>
                <a:ext cx="3810000" cy="228600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4724400" y="4191000"/>
            <a:ext cx="2667000" cy="762000"/>
            <a:chOff x="4114800" y="4191000"/>
            <a:chExt cx="3886200" cy="762000"/>
          </a:xfrm>
        </p:grpSpPr>
        <p:sp>
          <p:nvSpPr>
            <p:cNvPr id="75" name="Rectangle 74"/>
            <p:cNvSpPr/>
            <p:nvPr/>
          </p:nvSpPr>
          <p:spPr bwMode="auto">
            <a:xfrm>
              <a:off x="4114800" y="4419600"/>
              <a:ext cx="3886200" cy="309265"/>
            </a:xfrm>
            <a:prstGeom prst="rect">
              <a:avLst/>
            </a:prstGeom>
            <a:solidFill>
              <a:srgbClr val="D09E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2000" dirty="0">
                <a:latin typeface="+mn-lt"/>
              </a:endParaRPr>
            </a:p>
          </p:txBody>
        </p:sp>
        <p:sp>
          <p:nvSpPr>
            <p:cNvPr id="76" name="Isosceles Triangle 75"/>
            <p:cNvSpPr/>
            <p:nvPr/>
          </p:nvSpPr>
          <p:spPr bwMode="auto">
            <a:xfrm>
              <a:off x="4114800" y="4191000"/>
              <a:ext cx="3810000" cy="2286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Isosceles Triangle 76"/>
            <p:cNvSpPr/>
            <p:nvPr/>
          </p:nvSpPr>
          <p:spPr bwMode="auto">
            <a:xfrm flipV="1">
              <a:off x="4114800" y="4724400"/>
              <a:ext cx="3810000" cy="2286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14800" y="4953000"/>
            <a:ext cx="3886200" cy="762000"/>
            <a:chOff x="4114800" y="4953000"/>
            <a:chExt cx="3886200" cy="762000"/>
          </a:xfrm>
        </p:grpSpPr>
        <p:sp>
          <p:nvSpPr>
            <p:cNvPr id="78" name="Rectangle 77"/>
            <p:cNvSpPr/>
            <p:nvPr/>
          </p:nvSpPr>
          <p:spPr bwMode="auto">
            <a:xfrm>
              <a:off x="4114800" y="5181600"/>
              <a:ext cx="3886200" cy="309265"/>
            </a:xfrm>
            <a:prstGeom prst="rect">
              <a:avLst/>
            </a:prstGeom>
            <a:solidFill>
              <a:srgbClr val="FF6FC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2000" dirty="0">
                <a:latin typeface="+mn-lt"/>
              </a:endParaRPr>
            </a:p>
          </p:txBody>
        </p:sp>
        <p:sp>
          <p:nvSpPr>
            <p:cNvPr id="79" name="Isosceles Triangle 78"/>
            <p:cNvSpPr/>
            <p:nvPr/>
          </p:nvSpPr>
          <p:spPr bwMode="auto">
            <a:xfrm>
              <a:off x="4114800" y="4953000"/>
              <a:ext cx="3810000" cy="2286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Isosceles Triangle 79"/>
            <p:cNvSpPr/>
            <p:nvPr/>
          </p:nvSpPr>
          <p:spPr bwMode="auto">
            <a:xfrm flipV="1">
              <a:off x="4114800" y="5486400"/>
              <a:ext cx="3810000" cy="2286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43400" y="5715000"/>
            <a:ext cx="3429000" cy="762000"/>
            <a:chOff x="4114800" y="5715000"/>
            <a:chExt cx="3886200" cy="762000"/>
          </a:xfrm>
        </p:grpSpPr>
        <p:sp>
          <p:nvSpPr>
            <p:cNvPr id="81" name="Rectangle 80"/>
            <p:cNvSpPr/>
            <p:nvPr/>
          </p:nvSpPr>
          <p:spPr bwMode="auto">
            <a:xfrm>
              <a:off x="4114800" y="5943600"/>
              <a:ext cx="3886200" cy="309265"/>
            </a:xfrm>
            <a:prstGeom prst="rect">
              <a:avLst/>
            </a:prstGeom>
            <a:solidFill>
              <a:srgbClr val="FFCC66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2000" dirty="0">
                <a:latin typeface="+mn-lt"/>
              </a:endParaRPr>
            </a:p>
          </p:txBody>
        </p:sp>
        <p:sp>
          <p:nvSpPr>
            <p:cNvPr id="82" name="Isosceles Triangle 81"/>
            <p:cNvSpPr/>
            <p:nvPr/>
          </p:nvSpPr>
          <p:spPr bwMode="auto">
            <a:xfrm>
              <a:off x="4114800" y="5715000"/>
              <a:ext cx="3810000" cy="2286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Isosceles Triangle 83"/>
            <p:cNvSpPr/>
            <p:nvPr/>
          </p:nvSpPr>
          <p:spPr bwMode="auto">
            <a:xfrm flipV="1">
              <a:off x="4114800" y="6248400"/>
              <a:ext cx="3810000" cy="2286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77200" y="2133600"/>
            <a:ext cx="784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Task 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077200" y="2831068"/>
            <a:ext cx="784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Task 2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077200" y="3581400"/>
            <a:ext cx="784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Task 3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8077200" y="4355068"/>
            <a:ext cx="784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Task 4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077200" y="5128736"/>
            <a:ext cx="784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Task 5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077200" y="5902404"/>
            <a:ext cx="784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Task 6</a:t>
            </a:r>
          </a:p>
        </p:txBody>
      </p:sp>
    </p:spTree>
    <p:extLst>
      <p:ext uri="{BB962C8B-B14F-4D97-AF65-F5344CB8AC3E}">
        <p14:creationId xmlns:p14="http://schemas.microsoft.com/office/powerpoint/2010/main" val="3192422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2286000" y="1371600"/>
            <a:ext cx="1676400" cy="4572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3962400" y="1371600"/>
            <a:ext cx="1676400" cy="4572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7315200" y="1371600"/>
            <a:ext cx="1676400" cy="4572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609600" y="1371600"/>
            <a:ext cx="1676400" cy="4572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Block/Thread Notation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6875" y="1981201"/>
            <a:ext cx="8366125" cy="4352924"/>
          </a:xfrm>
        </p:spPr>
        <p:txBody>
          <a:bodyPr/>
          <a:lstStyle/>
          <a:p>
            <a:r>
              <a:rPr lang="en-US" dirty="0"/>
              <a:t>Idea (One-dimensional version)</a:t>
            </a:r>
          </a:p>
          <a:p>
            <a:pPr lvl="1"/>
            <a:r>
              <a:rPr lang="en-US" dirty="0"/>
              <a:t>Executing threads grouped into </a:t>
            </a:r>
            <a:r>
              <a:rPr lang="en-US" i="1" dirty="0"/>
              <a:t>blocks</a:t>
            </a:r>
            <a:endParaRPr lang="en-US" dirty="0"/>
          </a:p>
          <a:p>
            <a:pPr lvl="2"/>
            <a:r>
              <a:rPr lang="en-US" dirty="0"/>
              <a:t>Each contains same number of threads</a:t>
            </a:r>
          </a:p>
          <a:p>
            <a:pPr lvl="3"/>
            <a:r>
              <a:rPr lang="en-US" dirty="0"/>
              <a:t>Host program specifies block size (</a:t>
            </a:r>
            <a:r>
              <a:rPr lang="en-US" dirty="0" err="1"/>
              <a:t>blockDim.x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Host program makes sure there are enough blocks to generate N threads</a:t>
            </a:r>
          </a:p>
          <a:p>
            <a:pPr lvl="1"/>
            <a:r>
              <a:rPr lang="en-US" dirty="0"/>
              <a:t>Some threads in last block should not get used</a:t>
            </a:r>
          </a:p>
          <a:p>
            <a:pPr lvl="2"/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3400" y="4724401"/>
            <a:ext cx="7462199" cy="181588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__global__ void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inplaceReduceKernel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length,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nlength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, float *data)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idx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blockIdx.x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*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blockDim.x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threadIdx.x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if 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idx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&lt;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nlength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. . 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85800" y="144780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03572" y="144780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521344" y="144780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1939116" y="144780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356888" y="144780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2774660" y="144780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192432" y="144780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3610204" y="144780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4027976" y="144780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4445748" y="144780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4863520" y="144780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5281292" y="144780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7346558" y="144780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7764330" y="144780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 bwMode="auto">
          <a:xfrm>
            <a:off x="6003864" y="1447801"/>
            <a:ext cx="924922" cy="3048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18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800" dirty="0"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en-US" sz="18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800" dirty="0"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en-US" sz="18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63971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 bwMode="auto">
          <a:xfrm>
            <a:off x="3429000" y="1892870"/>
            <a:ext cx="5029200" cy="16885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Device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 SPMD Machine: Data</a:t>
            </a:r>
          </a:p>
        </p:txBody>
      </p:sp>
      <p:sp>
        <p:nvSpPr>
          <p:cNvPr id="83" name="Content Placeholder 82"/>
          <p:cNvSpPr>
            <a:spLocks noGrp="1"/>
          </p:cNvSpPr>
          <p:nvPr>
            <p:ph idx="1"/>
          </p:nvPr>
        </p:nvSpPr>
        <p:spPr>
          <a:xfrm>
            <a:off x="396875" y="3276599"/>
            <a:ext cx="2879725" cy="3057525"/>
          </a:xfrm>
        </p:spPr>
        <p:txBody>
          <a:bodyPr/>
          <a:lstStyle/>
          <a:p>
            <a:r>
              <a:rPr lang="en-US" dirty="0"/>
              <a:t>Host acts as controller</a:t>
            </a:r>
          </a:p>
          <a:p>
            <a:r>
              <a:rPr lang="en-US" dirty="0"/>
              <a:t>Does not have direct access to device memory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438400"/>
            <a:ext cx="4699000" cy="868993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 bwMode="auto">
          <a:xfrm>
            <a:off x="3429000" y="4191000"/>
            <a:ext cx="5029200" cy="2133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Host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5410200" y="5679133"/>
            <a:ext cx="1066799" cy="495530"/>
          </a:xfrm>
          <a:prstGeom prst="rect">
            <a:avLst/>
          </a:prstGeom>
          <a:solidFill>
            <a:srgbClr val="80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CPU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3581401" y="4648200"/>
            <a:ext cx="4699000" cy="7261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Host Memory</a:t>
            </a:r>
          </a:p>
        </p:txBody>
      </p:sp>
      <p:cxnSp>
        <p:nvCxnSpPr>
          <p:cNvPr id="72" name="Straight Connector 71"/>
          <p:cNvCxnSpPr/>
          <p:nvPr/>
        </p:nvCxnSpPr>
        <p:spPr bwMode="auto">
          <a:xfrm>
            <a:off x="5943600" y="5374332"/>
            <a:ext cx="0" cy="304801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 type="triangle" w="med" len="med"/>
            <a:tailEnd type="triangle" w="med" len="med"/>
          </a:ln>
          <a:effectLst/>
        </p:spPr>
      </p:cxnSp>
      <p:grpSp>
        <p:nvGrpSpPr>
          <p:cNvPr id="84" name="Group 83"/>
          <p:cNvGrpSpPr/>
          <p:nvPr/>
        </p:nvGrpSpPr>
        <p:grpSpPr>
          <a:xfrm>
            <a:off x="1720441" y="2504510"/>
            <a:ext cx="7176261" cy="2143690"/>
            <a:chOff x="1720441" y="1818710"/>
            <a:chExt cx="7176261" cy="2143690"/>
          </a:xfrm>
        </p:grpSpPr>
        <p:sp>
          <p:nvSpPr>
            <p:cNvPr id="37" name="Up Arrow 36"/>
            <p:cNvSpPr/>
            <p:nvPr/>
          </p:nvSpPr>
          <p:spPr bwMode="auto">
            <a:xfrm>
              <a:off x="4038600" y="2621593"/>
              <a:ext cx="457200" cy="1340807"/>
            </a:xfrm>
            <a:prstGeom prst="upArrow">
              <a:avLst/>
            </a:prstGeom>
            <a:solidFill>
              <a:srgbClr val="FF66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Up Arrow 77"/>
            <p:cNvSpPr/>
            <p:nvPr/>
          </p:nvSpPr>
          <p:spPr bwMode="auto">
            <a:xfrm flipV="1">
              <a:off x="7010400" y="2621593"/>
              <a:ext cx="457200" cy="1340807"/>
            </a:xfrm>
            <a:prstGeom prst="upArrow">
              <a:avLst/>
            </a:prstGeom>
            <a:solidFill>
              <a:srgbClr val="FF66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458251" y="2963148"/>
              <a:ext cx="1505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HostToDevice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391400" y="2963148"/>
              <a:ext cx="15053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DeviceToHost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1" name="Up Arrow 80"/>
            <p:cNvSpPr/>
            <p:nvPr/>
          </p:nvSpPr>
          <p:spPr bwMode="auto">
            <a:xfrm rot="5400000">
              <a:off x="2651603" y="1722590"/>
              <a:ext cx="457200" cy="1340807"/>
            </a:xfrm>
            <a:prstGeom prst="upArrow">
              <a:avLst/>
            </a:prstGeom>
            <a:solidFill>
              <a:srgbClr val="FF66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720441" y="1818710"/>
              <a:ext cx="978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Memset</a:t>
              </a:r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86200" y="1219200"/>
            <a:ext cx="4751899" cy="1600200"/>
            <a:chOff x="3886200" y="1219200"/>
            <a:chExt cx="4751899" cy="1600200"/>
          </a:xfrm>
        </p:grpSpPr>
        <p:sp>
          <p:nvSpPr>
            <p:cNvPr id="3" name="Curved Down Arrow 2"/>
            <p:cNvSpPr/>
            <p:nvPr/>
          </p:nvSpPr>
          <p:spPr bwMode="auto">
            <a:xfrm>
              <a:off x="3886200" y="1219200"/>
              <a:ext cx="3733800" cy="1600200"/>
            </a:xfrm>
            <a:prstGeom prst="curvedDownArrow">
              <a:avLst>
                <a:gd name="adj1" fmla="val 18268"/>
                <a:gd name="adj2" fmla="val 38390"/>
                <a:gd name="adj3" fmla="val 25000"/>
              </a:avLst>
            </a:prstGeom>
            <a:solidFill>
              <a:srgbClr val="FF66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34200" y="1295400"/>
              <a:ext cx="1703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DeviceToDevice</a:t>
              </a:r>
              <a:endParaRPr lang="en-US" sz="18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436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CUDA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7908925" cy="3971925"/>
          </a:xfrm>
        </p:spPr>
        <p:txBody>
          <a:bodyPr/>
          <a:lstStyle/>
          <a:p>
            <a:r>
              <a:rPr lang="en-US" dirty="0"/>
              <a:t>CUDA file (.cu) contains mix of device code &amp; host code</a:t>
            </a:r>
          </a:p>
          <a:p>
            <a:pPr lvl="1"/>
            <a:r>
              <a:rPr lang="en-US" dirty="0"/>
              <a:t>It’s up to you to understand which is which!</a:t>
            </a:r>
          </a:p>
          <a:p>
            <a:r>
              <a:rPr lang="en-US" dirty="0"/>
              <a:t>Device Code</a:t>
            </a:r>
          </a:p>
          <a:p>
            <a:pPr lvl="1"/>
            <a:r>
              <a:rPr lang="en-US" dirty="0"/>
              <a:t>Kernels (__global__)</a:t>
            </a:r>
          </a:p>
          <a:p>
            <a:pPr lvl="2"/>
            <a:r>
              <a:rPr lang="en-US" dirty="0"/>
              <a:t>Code for threads</a:t>
            </a:r>
          </a:p>
          <a:p>
            <a:pPr lvl="2"/>
            <a:r>
              <a:rPr lang="en-US" dirty="0"/>
              <a:t>Must only reference device memory</a:t>
            </a:r>
          </a:p>
          <a:p>
            <a:pPr lvl="1"/>
            <a:r>
              <a:rPr lang="en-US" dirty="0"/>
              <a:t>Device functions (__device__)</a:t>
            </a:r>
          </a:p>
          <a:p>
            <a:pPr lvl="2"/>
            <a:r>
              <a:rPr lang="en-US" dirty="0"/>
              <a:t>Called by kernels</a:t>
            </a:r>
          </a:p>
          <a:p>
            <a:pPr lvl="2"/>
            <a:r>
              <a:rPr lang="en-US" dirty="0"/>
              <a:t>Only reference device memory</a:t>
            </a:r>
          </a:p>
          <a:p>
            <a:pPr lvl="2"/>
            <a:r>
              <a:rPr lang="en-US" dirty="0"/>
              <a:t>Do not generate new threads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00200" y="4953000"/>
            <a:ext cx="7462199" cy="181588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__global__ void</a:t>
            </a:r>
          </a:p>
          <a:p>
            <a:r>
              <a:rPr lang="en-US" sz="1600" dirty="0" err="1">
                <a:latin typeface="Courier New" pitchFamily="49" charset="0"/>
              </a:rPr>
              <a:t>inplaceReduceKernel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length,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nlength</a:t>
            </a:r>
            <a:r>
              <a:rPr lang="en-US" sz="1600" dirty="0">
                <a:latin typeface="Courier New" pitchFamily="49" charset="0"/>
              </a:rPr>
              <a:t>, float *data)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blockIdx.x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blockDim.x</a:t>
            </a:r>
            <a:r>
              <a:rPr lang="en-US" sz="1600" dirty="0">
                <a:latin typeface="Courier New" pitchFamily="49" charset="0"/>
              </a:rPr>
              <a:t> + </a:t>
            </a:r>
            <a:r>
              <a:rPr lang="en-US" sz="1600" dirty="0" err="1">
                <a:latin typeface="Courier New" pitchFamily="49" charset="0"/>
              </a:rPr>
              <a:t>threadIdx.x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nlength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      . . .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10200" y="3276600"/>
            <a:ext cx="3645148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__device__ void</a:t>
            </a:r>
          </a:p>
          <a:p>
            <a:r>
              <a:rPr lang="en-US" sz="1600" dirty="0" err="1">
                <a:latin typeface="Courier New" pitchFamily="49" charset="0"/>
              </a:rPr>
              <a:t>deviceMult</a:t>
            </a:r>
            <a:r>
              <a:rPr lang="en-US" sz="1600" dirty="0">
                <a:latin typeface="Courier New" pitchFamily="49" charset="0"/>
              </a:rPr>
              <a:t>(float x, float y,</a:t>
            </a:r>
          </a:p>
          <a:p>
            <a:r>
              <a:rPr lang="en-US" sz="1600" dirty="0">
                <a:latin typeface="Courier New" pitchFamily="49" charset="0"/>
              </a:rPr>
              <a:t>           float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 * y;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86956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CUDA Program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7908925" cy="3971925"/>
          </a:xfrm>
        </p:spPr>
        <p:txBody>
          <a:bodyPr/>
          <a:lstStyle/>
          <a:p>
            <a:r>
              <a:rPr lang="en-US" dirty="0"/>
              <a:t>CUDA file (.cu) contains mix of device code &amp; host code</a:t>
            </a:r>
          </a:p>
          <a:p>
            <a:pPr lvl="1"/>
            <a:r>
              <a:rPr lang="en-US" dirty="0"/>
              <a:t>It’s up to you to understand which is which!</a:t>
            </a:r>
          </a:p>
          <a:p>
            <a:r>
              <a:rPr lang="en-US" dirty="0"/>
              <a:t>Host Code</a:t>
            </a:r>
          </a:p>
          <a:p>
            <a:pPr lvl="1"/>
            <a:r>
              <a:rPr lang="en-US" dirty="0"/>
              <a:t>Conventional C/C++</a:t>
            </a:r>
          </a:p>
          <a:p>
            <a:pPr lvl="1"/>
            <a:r>
              <a:rPr lang="en-US" dirty="0"/>
              <a:t>Can only reference host memory</a:t>
            </a:r>
          </a:p>
          <a:p>
            <a:pPr lvl="2"/>
            <a:r>
              <a:rPr lang="en-US" dirty="0"/>
              <a:t>But, can have pointers to device memory</a:t>
            </a:r>
          </a:p>
          <a:p>
            <a:pPr lvl="1"/>
            <a:r>
              <a:rPr lang="en-US" dirty="0"/>
              <a:t>Manages the launching of threads</a:t>
            </a:r>
          </a:p>
          <a:p>
            <a:pPr lvl="1"/>
            <a:r>
              <a:rPr lang="en-US" dirty="0"/>
              <a:t>Manages movement of data between host &amp; device memories</a:t>
            </a:r>
          </a:p>
        </p:txBody>
      </p:sp>
    </p:spTree>
    <p:extLst>
      <p:ext uri="{BB962C8B-B14F-4D97-AF65-F5344CB8AC3E}">
        <p14:creationId xmlns:p14="http://schemas.microsoft.com/office/powerpoint/2010/main" val="2745509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2713F-31D6-42EC-B745-4CC3800A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9BACA-8BDC-4E0B-AF30-A339D9CE1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CPU: </a:t>
            </a:r>
            <a:r>
              <a:rPr lang="en-US" b="0" dirty="0"/>
              <a:t>A central processor unit, i.e. a normal processor</a:t>
            </a:r>
          </a:p>
          <a:p>
            <a:r>
              <a:rPr lang="en-US" dirty="0"/>
              <a:t>GPU: </a:t>
            </a:r>
            <a:r>
              <a:rPr lang="en-US" b="0" dirty="0"/>
              <a:t>A graphics processing unit, i.e. what we are learning about</a:t>
            </a:r>
          </a:p>
          <a:p>
            <a:r>
              <a:rPr lang="en-US" dirty="0"/>
              <a:t>Host: </a:t>
            </a:r>
            <a:r>
              <a:rPr lang="en-US" b="0" dirty="0"/>
              <a:t>The “normal computer” to which the GPU is connected</a:t>
            </a:r>
          </a:p>
          <a:p>
            <a:pPr lvl="1"/>
            <a:r>
              <a:rPr lang="en-US" dirty="0"/>
              <a:t>Of especial note are the CPU(s) and memory</a:t>
            </a:r>
          </a:p>
          <a:p>
            <a:r>
              <a:rPr lang="en-US" dirty="0"/>
              <a:t>Device: </a:t>
            </a:r>
            <a:r>
              <a:rPr lang="en-US" b="0" dirty="0"/>
              <a:t>The GPU and its memory</a:t>
            </a:r>
          </a:p>
          <a:p>
            <a:r>
              <a:rPr lang="en-US" dirty="0"/>
              <a:t>CUDA</a:t>
            </a:r>
            <a:r>
              <a:rPr lang="en-US" b="0" dirty="0"/>
              <a:t>: Compute Unified Device Architecture. </a:t>
            </a:r>
            <a:r>
              <a:rPr lang="en-US" b="0" dirty="0" err="1"/>
              <a:t>nVidia’s</a:t>
            </a:r>
            <a:r>
              <a:rPr lang="en-US" b="0" dirty="0"/>
              <a:t> framework for utilizing their GPUs for general purpose programming</a:t>
            </a:r>
          </a:p>
          <a:p>
            <a:pPr lvl="1"/>
            <a:r>
              <a:rPr lang="en-US" b="1" dirty="0"/>
              <a:t>OpenCL: </a:t>
            </a:r>
            <a:r>
              <a:rPr lang="en-US" dirty="0"/>
              <a:t>Open Computing Language. The “generic version”</a:t>
            </a:r>
            <a:endParaRPr lang="en-US" b="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37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Multiplication: Simple CUDA Implementation</a:t>
            </a:r>
          </a:p>
        </p:txBody>
      </p:sp>
      <p:sp>
        <p:nvSpPr>
          <p:cNvPr id="144" name="Rectangle 3"/>
          <p:cNvSpPr>
            <a:spLocks noChangeArrowheads="1"/>
          </p:cNvSpPr>
          <p:nvPr/>
        </p:nvSpPr>
        <p:spPr bwMode="auto">
          <a:xfrm>
            <a:off x="228600" y="3734812"/>
            <a:ext cx="8447244" cy="30469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__global__ void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CUDASimpleKernel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N, float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dmatA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, float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dmatB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, float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dmatC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blockIdx.y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*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blockDim.y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threadIdx.y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j =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blockIdx.x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*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blockDim.x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threadIdx.x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if 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&gt;= N || j &gt;= N)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return;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float sum = 0.0;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for 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k = 0; k &lt; N; k++)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sum +=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dmatA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[RM(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i,k,N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)] *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dmatB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[RM(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k,j,N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dmatC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[RM(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i,j,N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)] = sum;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42240" y="1676400"/>
            <a:ext cx="1828800" cy="1828800"/>
          </a:xfrm>
          <a:prstGeom prst="rect">
            <a:avLst/>
          </a:prstGeom>
          <a:solidFill>
            <a:srgbClr val="F1C7C7"/>
          </a:solidFill>
          <a:ln w="6350" cmpd="sng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j-lt"/>
              </a:rPr>
              <a:t>A</a:t>
            </a:r>
            <a:endParaRPr lang="en-US" baseline="-25000" dirty="0">
              <a:latin typeface="+mj-lt"/>
            </a:endParaRPr>
          </a:p>
        </p:txBody>
      </p:sp>
      <p:sp>
        <p:nvSpPr>
          <p:cNvPr id="16" name="Left Bracket 15"/>
          <p:cNvSpPr/>
          <p:nvPr/>
        </p:nvSpPr>
        <p:spPr bwMode="auto">
          <a:xfrm>
            <a:off x="942240" y="1676400"/>
            <a:ext cx="152400" cy="1828800"/>
          </a:xfrm>
          <a:prstGeom prst="leftBracket">
            <a:avLst/>
          </a:prstGeom>
          <a:noFill/>
          <a:ln w="38100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ket 16"/>
          <p:cNvSpPr/>
          <p:nvPr/>
        </p:nvSpPr>
        <p:spPr bwMode="auto">
          <a:xfrm flipH="1">
            <a:off x="2618640" y="1676400"/>
            <a:ext cx="152400" cy="1828800"/>
          </a:xfrm>
          <a:prstGeom prst="leftBracket">
            <a:avLst/>
          </a:prstGeom>
          <a:noFill/>
          <a:ln w="38100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3609240" y="1676400"/>
            <a:ext cx="1828800" cy="1828800"/>
          </a:xfrm>
          <a:prstGeom prst="rect">
            <a:avLst/>
          </a:prstGeom>
          <a:solidFill>
            <a:srgbClr val="D5F1CF"/>
          </a:solidFill>
          <a:ln w="6350" cmpd="sng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j-lt"/>
              </a:rPr>
              <a:t>B</a:t>
            </a:r>
            <a:endParaRPr lang="en-US" baseline="-25000" dirty="0">
              <a:latin typeface="+mj-lt"/>
            </a:endParaRPr>
          </a:p>
        </p:txBody>
      </p:sp>
      <p:sp>
        <p:nvSpPr>
          <p:cNvPr id="19" name="Left Bracket 18"/>
          <p:cNvSpPr/>
          <p:nvPr/>
        </p:nvSpPr>
        <p:spPr bwMode="auto">
          <a:xfrm>
            <a:off x="3609240" y="1676400"/>
            <a:ext cx="152400" cy="1828800"/>
          </a:xfrm>
          <a:prstGeom prst="leftBracket">
            <a:avLst/>
          </a:prstGeom>
          <a:noFill/>
          <a:ln w="38100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ket 19"/>
          <p:cNvSpPr/>
          <p:nvPr/>
        </p:nvSpPr>
        <p:spPr bwMode="auto">
          <a:xfrm flipH="1">
            <a:off x="5285640" y="1676400"/>
            <a:ext cx="152400" cy="1828800"/>
          </a:xfrm>
          <a:prstGeom prst="leftBracket">
            <a:avLst/>
          </a:prstGeom>
          <a:noFill/>
          <a:ln w="38100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6276240" y="1676400"/>
            <a:ext cx="1828800" cy="1828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 cmpd="sng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j-lt"/>
              </a:rPr>
              <a:t>C</a:t>
            </a:r>
            <a:endParaRPr lang="en-US" baseline="-25000" dirty="0">
              <a:latin typeface="+mj-lt"/>
            </a:endParaRPr>
          </a:p>
        </p:txBody>
      </p:sp>
      <p:sp>
        <p:nvSpPr>
          <p:cNvPr id="22" name="Left Bracket 21"/>
          <p:cNvSpPr/>
          <p:nvPr/>
        </p:nvSpPr>
        <p:spPr bwMode="auto">
          <a:xfrm>
            <a:off x="6276240" y="1676400"/>
            <a:ext cx="152400" cy="1828800"/>
          </a:xfrm>
          <a:prstGeom prst="leftBracket">
            <a:avLst/>
          </a:prstGeom>
          <a:noFill/>
          <a:ln w="38100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ket 22"/>
          <p:cNvSpPr/>
          <p:nvPr/>
        </p:nvSpPr>
        <p:spPr bwMode="auto">
          <a:xfrm flipH="1">
            <a:off x="7952640" y="1676400"/>
            <a:ext cx="152400" cy="1828800"/>
          </a:xfrm>
          <a:prstGeom prst="leftBracket">
            <a:avLst/>
          </a:prstGeom>
          <a:noFill/>
          <a:ln w="38100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771040" y="1676400"/>
            <a:ext cx="838200" cy="18288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600" b="0" dirty="0">
                <a:latin typeface="Calibri" pitchFamily="34" charset="0"/>
              </a:rPr>
              <a:t>×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38040" y="1676400"/>
            <a:ext cx="838200" cy="18288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600" b="0" dirty="0">
                <a:latin typeface="Calibri" pitchFamily="34" charset="0"/>
              </a:rPr>
              <a:t>=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942240" y="1905000"/>
            <a:ext cx="1828800" cy="152400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 rot="16200000">
            <a:off x="3990240" y="2514600"/>
            <a:ext cx="1828800" cy="152400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 rot="16200000">
            <a:off x="7419240" y="1905000"/>
            <a:ext cx="152400" cy="152400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43574" y="1828800"/>
            <a:ext cx="698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Row </a:t>
            </a:r>
            <a:r>
              <a:rPr lang="en-US" sz="1600" i="1" dirty="0" err="1">
                <a:latin typeface="Calibri" pitchFamily="34" charset="0"/>
              </a:rPr>
              <a:t>i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23640" y="1295400"/>
            <a:ext cx="976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Column </a:t>
            </a:r>
            <a:r>
              <a:rPr lang="en-US" sz="1600" i="1" dirty="0">
                <a:latin typeface="Calibri" pitchFamily="34" charset="0"/>
              </a:rPr>
              <a:t>j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63374" y="990600"/>
            <a:ext cx="21186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alibri" pitchFamily="34" charset="0"/>
              </a:rPr>
              <a:t>Each thread computes</a:t>
            </a:r>
          </a:p>
          <a:p>
            <a:r>
              <a:rPr lang="en-US" sz="1600" dirty="0">
                <a:solidFill>
                  <a:srgbClr val="800000"/>
                </a:solidFill>
                <a:latin typeface="Calibri" pitchFamily="34" charset="0"/>
              </a:rPr>
              <a:t>element </a:t>
            </a:r>
            <a:r>
              <a:rPr lang="en-US" sz="1600" i="1" dirty="0" err="1">
                <a:solidFill>
                  <a:srgbClr val="800000"/>
                </a:solidFill>
                <a:latin typeface="Calibri" pitchFamily="34" charset="0"/>
              </a:rPr>
              <a:t>i</a:t>
            </a:r>
            <a:r>
              <a:rPr lang="en-US" sz="1600" dirty="0">
                <a:solidFill>
                  <a:srgbClr val="800000"/>
                </a:solidFill>
                <a:latin typeface="Calibri" pitchFamily="34" charset="0"/>
              </a:rPr>
              <a:t>, </a:t>
            </a:r>
            <a:r>
              <a:rPr lang="en-US" sz="1600" i="1" dirty="0">
                <a:solidFill>
                  <a:srgbClr val="800000"/>
                </a:solidFill>
                <a:latin typeface="Calibri" pitchFamily="34" charset="0"/>
              </a:rPr>
              <a:t>j</a:t>
            </a:r>
            <a:r>
              <a:rPr lang="en-US" sz="1600" dirty="0">
                <a:solidFill>
                  <a:srgbClr val="800000"/>
                </a:solidFill>
                <a:latin typeface="Calibri" pitchFamily="34" charset="0"/>
              </a:rPr>
              <a:t> of product</a:t>
            </a:r>
            <a:endParaRPr lang="en-US" sz="1600" i="1" dirty="0">
              <a:solidFill>
                <a:srgbClr val="800000"/>
              </a:solidFill>
              <a:latin typeface="Calibri" pitchFamily="34" charset="0"/>
            </a:endParaRPr>
          </a:p>
        </p:txBody>
      </p:sp>
      <p:cxnSp>
        <p:nvCxnSpPr>
          <p:cNvPr id="32" name="Straight Arrow Connector 31"/>
          <p:cNvCxnSpPr>
            <a:stCxn id="31" idx="2"/>
            <a:endCxn id="28" idx="3"/>
          </p:cNvCxnSpPr>
          <p:nvPr/>
        </p:nvCxnSpPr>
        <p:spPr bwMode="auto">
          <a:xfrm>
            <a:off x="7322687" y="1575376"/>
            <a:ext cx="172753" cy="32962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85580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Code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7908925" cy="3971925"/>
          </a:xfrm>
        </p:spPr>
        <p:txBody>
          <a:bodyPr/>
          <a:lstStyle/>
          <a:p>
            <a:r>
              <a:rPr lang="en-US" dirty="0"/>
              <a:t>Launch kernels to perform vector product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Useful stuff</a:t>
            </a:r>
          </a:p>
          <a:p>
            <a:pPr lvl="1"/>
            <a:r>
              <a:rPr lang="en-US" dirty="0"/>
              <a:t>Compute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Setting number of threads per block:</a:t>
            </a:r>
          </a:p>
          <a:p>
            <a:pPr lvl="2"/>
            <a:r>
              <a:rPr lang="en-US" dirty="0"/>
              <a:t>Should be multiple of 32</a:t>
            </a:r>
          </a:p>
          <a:p>
            <a:pPr lvl="2"/>
            <a:r>
              <a:rPr lang="en-US" dirty="0"/>
              <a:t>Max value = 1024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3" y="1705689"/>
            <a:ext cx="9050074" cy="181588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CUDAMultMatrixSimple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N, float *</a:t>
            </a:r>
            <a:r>
              <a:rPr lang="en-US" sz="1600" dirty="0" err="1">
                <a:latin typeface="Courier New" pitchFamily="49" charset="0"/>
              </a:rPr>
              <a:t>dmatA</a:t>
            </a:r>
            <a:r>
              <a:rPr lang="en-US" sz="1600" dirty="0">
                <a:latin typeface="Courier New" pitchFamily="49" charset="0"/>
              </a:rPr>
              <a:t>, float *</a:t>
            </a:r>
            <a:r>
              <a:rPr lang="en-US" sz="1600" dirty="0" err="1">
                <a:latin typeface="Courier New" pitchFamily="49" charset="0"/>
              </a:rPr>
              <a:t>dmatB</a:t>
            </a:r>
            <a:r>
              <a:rPr lang="en-US" sz="1600" dirty="0">
                <a:latin typeface="Courier New" pitchFamily="49" charset="0"/>
              </a:rPr>
              <a:t>, </a:t>
            </a:r>
          </a:p>
          <a:p>
            <a:r>
              <a:rPr lang="en-US" sz="1600" dirty="0">
                <a:latin typeface="Courier New" pitchFamily="49" charset="0"/>
              </a:rPr>
              <a:t>			    float *</a:t>
            </a:r>
            <a:r>
              <a:rPr lang="en-US" sz="1600" dirty="0" err="1">
                <a:latin typeface="Courier New" pitchFamily="49" charset="0"/>
              </a:rPr>
              <a:t>dmatC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dim3 </a:t>
            </a:r>
            <a:r>
              <a:rPr lang="en-US" sz="1600" dirty="0" err="1">
                <a:latin typeface="Courier New" pitchFamily="49" charset="0"/>
              </a:rPr>
              <a:t>threadsPerBlock</a:t>
            </a:r>
            <a:r>
              <a:rPr lang="en-US" sz="1600" dirty="0">
                <a:latin typeface="Courier New" pitchFamily="49" charset="0"/>
              </a:rPr>
              <a:t>(LBLK, LBLK);</a:t>
            </a:r>
          </a:p>
          <a:p>
            <a:r>
              <a:rPr lang="en-US" sz="1600" dirty="0">
                <a:latin typeface="Courier New" pitchFamily="49" charset="0"/>
              </a:rPr>
              <a:t>  dim3 blocks(</a:t>
            </a:r>
            <a:r>
              <a:rPr lang="en-US" sz="1600" dirty="0" err="1">
                <a:latin typeface="Courier New" pitchFamily="49" charset="0"/>
              </a:rPr>
              <a:t>updiv</a:t>
            </a:r>
            <a:r>
              <a:rPr lang="en-US" sz="1600" dirty="0">
                <a:latin typeface="Courier New" pitchFamily="49" charset="0"/>
              </a:rPr>
              <a:t>(N, LBLK), </a:t>
            </a:r>
            <a:r>
              <a:rPr lang="en-US" sz="1600" dirty="0" err="1">
                <a:latin typeface="Courier New" pitchFamily="49" charset="0"/>
              </a:rPr>
              <a:t>updiv</a:t>
            </a:r>
            <a:r>
              <a:rPr lang="en-US" sz="1600" dirty="0">
                <a:latin typeface="Courier New" pitchFamily="49" charset="0"/>
              </a:rPr>
              <a:t>(N, LBLK));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CUDASimpleKernel</a:t>
            </a:r>
            <a:r>
              <a:rPr lang="en-US" sz="1600" dirty="0">
                <a:latin typeface="Courier New" pitchFamily="49" charset="0"/>
              </a:rPr>
              <a:t>&lt;&lt;&lt;blocks, </a:t>
            </a:r>
            <a:r>
              <a:rPr lang="en-US" sz="1600" dirty="0" err="1">
                <a:latin typeface="Courier New" pitchFamily="49" charset="0"/>
              </a:rPr>
              <a:t>threadsPerBlock</a:t>
            </a:r>
            <a:r>
              <a:rPr lang="en-US" sz="1600" dirty="0">
                <a:latin typeface="Courier New" pitchFamily="49" charset="0"/>
              </a:rPr>
              <a:t>&gt;&gt;&gt;(N, </a:t>
            </a:r>
            <a:r>
              <a:rPr lang="en-US" sz="1600" dirty="0" err="1">
                <a:latin typeface="Courier New" pitchFamily="49" charset="0"/>
              </a:rPr>
              <a:t>dmatA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dmatB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dmatC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4648200"/>
            <a:ext cx="4986762" cy="10772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// Integer division, rounding up                                                                                                                                          </a:t>
            </a:r>
          </a:p>
          <a:p>
            <a:r>
              <a:rPr lang="en-US" sz="1600" dirty="0">
                <a:latin typeface="Courier New" pitchFamily="49" charset="0"/>
              </a:rPr>
              <a:t>static inline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updiv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n,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d) {</a:t>
            </a:r>
          </a:p>
          <a:p>
            <a:r>
              <a:rPr lang="en-US" sz="1600" dirty="0">
                <a:latin typeface="Courier New" pitchFamily="49" charset="0"/>
              </a:rPr>
              <a:t>    return (n+d-1)/d;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549679"/>
              </p:ext>
            </p:extLst>
          </p:nvPr>
        </p:nvGraphicFramePr>
        <p:xfrm>
          <a:off x="1981200" y="4191000"/>
          <a:ext cx="838200" cy="49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3" imgW="406400" imgH="241300" progId="Equation.3">
                  <p:embed/>
                </p:oleObj>
              </mc:Choice>
              <mc:Fallback>
                <p:oleObj name="Equation" r:id="rId3" imgW="406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4191000"/>
                        <a:ext cx="838200" cy="497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19800" y="685800"/>
            <a:ext cx="3071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LBLK = 32</a:t>
            </a:r>
          </a:p>
          <a:p>
            <a:r>
              <a:rPr lang="en-US" sz="1800" dirty="0">
                <a:latin typeface="Calibri" pitchFamily="34" charset="0"/>
              </a:rPr>
              <a:t>32 X 32 = 1024 threads / block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4343400" y="1295400"/>
            <a:ext cx="2514600" cy="1295400"/>
          </a:xfrm>
          <a:prstGeom prst="straightConnector1">
            <a:avLst/>
          </a:prstGeom>
          <a:noFill/>
          <a:ln w="38100" cmpd="sng">
            <a:solidFill>
              <a:srgbClr val="FF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74294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Code Example (</a:t>
            </a:r>
            <a:r>
              <a:rPr lang="en-US" dirty="0" err="1"/>
              <a:t>cont</a:t>
            </a:r>
            <a:r>
              <a:rPr lang="en-US" dirty="0"/>
              <a:t>).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Managing memory transfers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00" y="1407618"/>
            <a:ext cx="8557551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CUDAMultiply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N, float *</a:t>
            </a:r>
            <a:r>
              <a:rPr lang="en-US" sz="1600" dirty="0" err="1">
                <a:latin typeface="Courier New" pitchFamily="49" charset="0"/>
              </a:rPr>
              <a:t>aData</a:t>
            </a:r>
            <a:r>
              <a:rPr lang="en-US" sz="1600" dirty="0">
                <a:latin typeface="Courier New" pitchFamily="49" charset="0"/>
              </a:rPr>
              <a:t>, float *</a:t>
            </a:r>
            <a:r>
              <a:rPr lang="en-US" sz="1600" dirty="0" err="1">
                <a:latin typeface="Courier New" pitchFamily="49" charset="0"/>
              </a:rPr>
              <a:t>bData</a:t>
            </a:r>
            <a:r>
              <a:rPr lang="en-US" sz="1600" dirty="0">
                <a:latin typeface="Courier New" pitchFamily="49" charset="0"/>
              </a:rPr>
              <a:t>, float *</a:t>
            </a:r>
            <a:r>
              <a:rPr lang="en-US" sz="1600" dirty="0" err="1">
                <a:latin typeface="Courier New" pitchFamily="49" charset="0"/>
              </a:rPr>
              <a:t>cData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  float *</a:t>
            </a:r>
            <a:r>
              <a:rPr lang="en-US" sz="1600" dirty="0" err="1">
                <a:latin typeface="Courier New" pitchFamily="49" charset="0"/>
              </a:rPr>
              <a:t>aDevData</a:t>
            </a:r>
            <a:r>
              <a:rPr lang="en-US" sz="1600" dirty="0">
                <a:latin typeface="Courier New" pitchFamily="49" charset="0"/>
              </a:rPr>
              <a:t>, *</a:t>
            </a:r>
            <a:r>
              <a:rPr lang="en-US" sz="1600" dirty="0" err="1">
                <a:latin typeface="Courier New" pitchFamily="49" charset="0"/>
              </a:rPr>
              <a:t>bDevData</a:t>
            </a:r>
            <a:r>
              <a:rPr lang="en-US" sz="1600" dirty="0">
                <a:latin typeface="Courier New" pitchFamily="49" charset="0"/>
              </a:rPr>
              <a:t>, *</a:t>
            </a:r>
            <a:r>
              <a:rPr lang="en-US" sz="1600" dirty="0" err="1">
                <a:latin typeface="Courier New" pitchFamily="49" charset="0"/>
              </a:rPr>
              <a:t>cDevData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CUDAMalloc</a:t>
            </a:r>
            <a:r>
              <a:rPr lang="en-US" sz="1600" dirty="0">
                <a:latin typeface="Courier New" pitchFamily="49" charset="0"/>
              </a:rPr>
              <a:t>((void **) &amp;</a:t>
            </a:r>
            <a:r>
              <a:rPr lang="en-US" sz="1600" dirty="0" err="1">
                <a:latin typeface="Courier New" pitchFamily="49" charset="0"/>
              </a:rPr>
              <a:t>aDevData</a:t>
            </a:r>
            <a:r>
              <a:rPr lang="en-US" sz="1600" dirty="0">
                <a:latin typeface="Courier New" pitchFamily="49" charset="0"/>
              </a:rPr>
              <a:t>, N*N * </a:t>
            </a:r>
            <a:r>
              <a:rPr lang="en-US" sz="1600" dirty="0" err="1">
                <a:latin typeface="Courier New" pitchFamily="49" charset="0"/>
              </a:rPr>
              <a:t>sizeof</a:t>
            </a:r>
            <a:r>
              <a:rPr lang="en-US" sz="1600" dirty="0">
                <a:latin typeface="Courier New" pitchFamily="49" charset="0"/>
              </a:rPr>
              <a:t>(float));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CUDAMalloc</a:t>
            </a:r>
            <a:r>
              <a:rPr lang="en-US" sz="1600" dirty="0">
                <a:latin typeface="Courier New" pitchFamily="49" charset="0"/>
              </a:rPr>
              <a:t>((void **) &amp;</a:t>
            </a:r>
            <a:r>
              <a:rPr lang="en-US" sz="1600" dirty="0" err="1">
                <a:latin typeface="Courier New" pitchFamily="49" charset="0"/>
              </a:rPr>
              <a:t>bDevData</a:t>
            </a:r>
            <a:r>
              <a:rPr lang="en-US" sz="1600" dirty="0">
                <a:latin typeface="Courier New" pitchFamily="49" charset="0"/>
              </a:rPr>
              <a:t>, N*N * </a:t>
            </a:r>
            <a:r>
              <a:rPr lang="en-US" sz="1600" dirty="0" err="1">
                <a:latin typeface="Courier New" pitchFamily="49" charset="0"/>
              </a:rPr>
              <a:t>sizeof</a:t>
            </a:r>
            <a:r>
              <a:rPr lang="en-US" sz="1600" dirty="0">
                <a:latin typeface="Courier New" pitchFamily="49" charset="0"/>
              </a:rPr>
              <a:t>(float));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CUDAMalloc</a:t>
            </a:r>
            <a:r>
              <a:rPr lang="en-US" sz="1600" dirty="0">
                <a:latin typeface="Courier New" pitchFamily="49" charset="0"/>
              </a:rPr>
              <a:t>((void **) &amp;</a:t>
            </a:r>
            <a:r>
              <a:rPr lang="en-US" sz="1600" dirty="0" err="1">
                <a:latin typeface="Courier New" pitchFamily="49" charset="0"/>
              </a:rPr>
              <a:t>cDevData</a:t>
            </a:r>
            <a:r>
              <a:rPr lang="en-US" sz="1600" dirty="0">
                <a:latin typeface="Courier New" pitchFamily="49" charset="0"/>
              </a:rPr>
              <a:t>, N*N * </a:t>
            </a:r>
            <a:r>
              <a:rPr lang="en-US" sz="1600" dirty="0" err="1">
                <a:latin typeface="Courier New" pitchFamily="49" charset="0"/>
              </a:rPr>
              <a:t>sizeof</a:t>
            </a:r>
            <a:r>
              <a:rPr lang="en-US" sz="1600" dirty="0">
                <a:latin typeface="Courier New" pitchFamily="49" charset="0"/>
              </a:rPr>
              <a:t>(float));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CUDAMemcpy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aDevData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aData</a:t>
            </a:r>
            <a:r>
              <a:rPr lang="en-US" sz="1600" dirty="0">
                <a:latin typeface="Courier New" pitchFamily="49" charset="0"/>
              </a:rPr>
              <a:t>, N*N * </a:t>
            </a:r>
            <a:r>
              <a:rPr lang="en-US" sz="1600" dirty="0" err="1">
                <a:latin typeface="Courier New" pitchFamily="49" charset="0"/>
              </a:rPr>
              <a:t>sizeof</a:t>
            </a:r>
            <a:r>
              <a:rPr lang="en-US" sz="1600" dirty="0">
                <a:latin typeface="Courier New" pitchFamily="49" charset="0"/>
              </a:rPr>
              <a:t>(float), </a:t>
            </a:r>
          </a:p>
          <a:p>
            <a:r>
              <a:rPr lang="en-US" sz="1600" dirty="0">
                <a:latin typeface="Courier New" pitchFamily="49" charset="0"/>
              </a:rPr>
              <a:t>		</a:t>
            </a:r>
            <a:r>
              <a:rPr lang="en-US" sz="1600" dirty="0" err="1">
                <a:latin typeface="Courier New" pitchFamily="49" charset="0"/>
              </a:rPr>
              <a:t>CUDAMemcpyHostToDevice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CUDAMemcpy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bDevData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bData</a:t>
            </a:r>
            <a:r>
              <a:rPr lang="en-US" sz="1600" dirty="0">
                <a:latin typeface="Courier New" pitchFamily="49" charset="0"/>
              </a:rPr>
              <a:t>, N*N * </a:t>
            </a:r>
            <a:r>
              <a:rPr lang="en-US" sz="1600" dirty="0" err="1">
                <a:latin typeface="Courier New" pitchFamily="49" charset="0"/>
              </a:rPr>
              <a:t>sizeof</a:t>
            </a:r>
            <a:r>
              <a:rPr lang="en-US" sz="1600" dirty="0">
                <a:latin typeface="Courier New" pitchFamily="49" charset="0"/>
              </a:rPr>
              <a:t>(float),</a:t>
            </a:r>
          </a:p>
          <a:p>
            <a:r>
              <a:rPr lang="en-US" sz="1600" dirty="0">
                <a:latin typeface="Courier New" pitchFamily="49" charset="0"/>
              </a:rPr>
              <a:t>		</a:t>
            </a:r>
            <a:r>
              <a:rPr lang="en-US" sz="1600" dirty="0" err="1">
                <a:latin typeface="Courier New" pitchFamily="49" charset="0"/>
              </a:rPr>
              <a:t>CUDAMemcpyHostToDevice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CUDAMultMatrixSimple</a:t>
            </a:r>
            <a:r>
              <a:rPr lang="en-US" sz="1600" dirty="0">
                <a:latin typeface="Courier New" pitchFamily="49" charset="0"/>
              </a:rPr>
              <a:t>(N, </a:t>
            </a:r>
            <a:r>
              <a:rPr lang="en-US" sz="1600" dirty="0" err="1">
                <a:latin typeface="Courier New" pitchFamily="49" charset="0"/>
              </a:rPr>
              <a:t>aDevData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bDevData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tDevData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CUDAMemcpy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cData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cDevData</a:t>
            </a:r>
            <a:r>
              <a:rPr lang="en-US" sz="1600" dirty="0">
                <a:latin typeface="Courier New" pitchFamily="49" charset="0"/>
              </a:rPr>
              <a:t>, N*N * </a:t>
            </a:r>
            <a:r>
              <a:rPr lang="en-US" sz="1600" dirty="0" err="1">
                <a:latin typeface="Courier New" pitchFamily="49" charset="0"/>
              </a:rPr>
              <a:t>sizeof</a:t>
            </a:r>
            <a:r>
              <a:rPr lang="en-US" sz="1600" dirty="0">
                <a:latin typeface="Courier New" pitchFamily="49" charset="0"/>
              </a:rPr>
              <a:t>(float),</a:t>
            </a:r>
          </a:p>
          <a:p>
            <a:r>
              <a:rPr lang="en-US" sz="1600" dirty="0">
                <a:latin typeface="Courier New" pitchFamily="49" charset="0"/>
              </a:rPr>
              <a:t>		</a:t>
            </a:r>
            <a:r>
              <a:rPr lang="en-US" sz="1600" dirty="0" err="1">
                <a:latin typeface="Courier New" pitchFamily="49" charset="0"/>
              </a:rPr>
              <a:t>CUDAMemcpyDeviceToHost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CUDAFree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aDevData</a:t>
            </a:r>
            <a:r>
              <a:rPr lang="en-US" sz="1600" dirty="0">
                <a:latin typeface="Courier New" pitchFamily="49" charset="0"/>
              </a:rPr>
              <a:t>); </a:t>
            </a:r>
            <a:r>
              <a:rPr lang="en-US" sz="1600" dirty="0" err="1">
                <a:latin typeface="Courier New" pitchFamily="49" charset="0"/>
              </a:rPr>
              <a:t>CUDAFree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bDevData</a:t>
            </a:r>
            <a:r>
              <a:rPr lang="en-US" sz="1600" dirty="0">
                <a:latin typeface="Courier New" pitchFamily="49" charset="0"/>
              </a:rPr>
              <a:t>); </a:t>
            </a:r>
            <a:r>
              <a:rPr lang="en-US" sz="1600" dirty="0" err="1">
                <a:latin typeface="Courier New" pitchFamily="49" charset="0"/>
              </a:rPr>
              <a:t>CUDAFree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cDevData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1" y="58674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en-US" sz="1800" i="1" dirty="0">
                <a:latin typeface="Calibri" pitchFamily="34" charset="0"/>
              </a:rPr>
              <a:t>Observe: </a:t>
            </a:r>
            <a:r>
              <a:rPr lang="en-US" sz="1800" dirty="0">
                <a:latin typeface="Calibri" pitchFamily="34" charset="0"/>
              </a:rPr>
              <a:t>Host can hold pointers to device memory, but cannot read or write device memory locations</a:t>
            </a:r>
          </a:p>
        </p:txBody>
      </p:sp>
    </p:spTree>
    <p:extLst>
      <p:ext uri="{BB962C8B-B14F-4D97-AF65-F5344CB8AC3E}">
        <p14:creationId xmlns:p14="http://schemas.microsoft.com/office/powerpoint/2010/main" val="3166549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CUDA Performance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340665"/>
              </p:ext>
            </p:extLst>
          </p:nvPr>
        </p:nvGraphicFramePr>
        <p:xfrm>
          <a:off x="31750" y="1066800"/>
          <a:ext cx="9080500" cy="535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8830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Inverted Indexing Accessing Pattern</a:t>
            </a:r>
          </a:p>
        </p:txBody>
      </p:sp>
      <p:sp>
        <p:nvSpPr>
          <p:cNvPr id="144" name="Rectangle 3"/>
          <p:cNvSpPr>
            <a:spLocks noChangeArrowheads="1"/>
          </p:cNvSpPr>
          <p:nvPr/>
        </p:nvSpPr>
        <p:spPr bwMode="auto">
          <a:xfrm>
            <a:off x="228600" y="1805464"/>
            <a:ext cx="8447244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__global__ void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CUDASimpleKernel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N, float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dmatA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, float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dmatB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, float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dmatC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blockIdx.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*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blockDim.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threadIdx.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j =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blockIdx.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*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blockDim.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threadIdx.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. . 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228600" y="4444805"/>
            <a:ext cx="8816636" cy="181588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__global__ void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CUDASimpleKernelOld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N, float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dmatA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, float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dmatB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, float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dmatC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blockIdx.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*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blockDim.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threadIdx.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j =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blockIdx.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*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blockDim.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threadIdx.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. . 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916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Regular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8600" y="4038600"/>
            <a:ext cx="997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Inverted</a:t>
            </a:r>
          </a:p>
        </p:txBody>
      </p:sp>
    </p:spTree>
    <p:extLst>
      <p:ext uri="{BB962C8B-B14F-4D97-AF65-F5344CB8AC3E}">
        <p14:creationId xmlns:p14="http://schemas.microsoft.com/office/powerpoint/2010/main" val="1357986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CUDA Inverted Indexing Performance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7656827"/>
              </p:ext>
            </p:extLst>
          </p:nvPr>
        </p:nvGraphicFramePr>
        <p:xfrm>
          <a:off x="31750" y="1066800"/>
          <a:ext cx="9080500" cy="535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15200" y="1905000"/>
            <a:ext cx="1278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~10x worse</a:t>
            </a:r>
          </a:p>
          <a:p>
            <a:r>
              <a:rPr lang="en-US" sz="1800" dirty="0">
                <a:latin typeface="Calibri" pitchFamily="34" charset="0"/>
              </a:rPr>
              <a:t>Why?!</a:t>
            </a:r>
          </a:p>
        </p:txBody>
      </p:sp>
    </p:spTree>
    <p:extLst>
      <p:ext uri="{BB962C8B-B14F-4D97-AF65-F5344CB8AC3E}">
        <p14:creationId xmlns:p14="http://schemas.microsoft.com/office/powerpoint/2010/main" val="2266813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Difference?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200400"/>
            <a:ext cx="7896225" cy="2676525"/>
          </a:xfrm>
        </p:spPr>
        <p:txBody>
          <a:bodyPr/>
          <a:lstStyle/>
          <a:p>
            <a:r>
              <a:rPr lang="en-US" dirty="0"/>
              <a:t>CUDA threads numbered within block in row-major order</a:t>
            </a:r>
          </a:p>
          <a:p>
            <a:pPr lvl="1"/>
            <a:r>
              <a:rPr lang="en-US" dirty="0"/>
              <a:t>X = column number, Y = row number</a:t>
            </a:r>
          </a:p>
          <a:p>
            <a:r>
              <a:rPr lang="en-US" dirty="0"/>
              <a:t>Threads with s</a:t>
            </a:r>
            <a:r>
              <a:rPr lang="en-US" dirty="0">
                <a:latin typeface="+mn-lt"/>
              </a:rPr>
              <a:t>ame value of </a:t>
            </a:r>
            <a:r>
              <a:rPr lang="en-US" dirty="0">
                <a:latin typeface="+mn-lt"/>
                <a:cs typeface="Courier New"/>
              </a:rPr>
              <a:t>Y</a:t>
            </a:r>
            <a:r>
              <a:rPr lang="en-US" dirty="0">
                <a:latin typeface="+mn-lt"/>
              </a:rPr>
              <a:t> map to single warp.</a:t>
            </a:r>
          </a:p>
          <a:p>
            <a:r>
              <a:rPr lang="en-US" dirty="0">
                <a:latin typeface="+mn-lt"/>
              </a:rPr>
              <a:t>Threads with same value of </a:t>
            </a:r>
            <a:r>
              <a:rPr lang="en-US" dirty="0">
                <a:latin typeface="+mn-lt"/>
                <a:cs typeface="Courier New"/>
              </a:rPr>
              <a:t>Y</a:t>
            </a:r>
            <a:r>
              <a:rPr lang="en-US" dirty="0">
                <a:latin typeface="+mn-lt"/>
              </a:rPr>
              <a:t> and consecutive values of </a:t>
            </a:r>
            <a:r>
              <a:rPr lang="en-US" dirty="0">
                <a:latin typeface="+mn-lt"/>
                <a:cs typeface="Courier New"/>
              </a:rPr>
              <a:t>X</a:t>
            </a:r>
            <a:r>
              <a:rPr lang="en-US" dirty="0">
                <a:latin typeface="+mn-lt"/>
              </a:rPr>
              <a:t> map to consecutive positions in single warp</a:t>
            </a:r>
          </a:p>
          <a:p>
            <a:r>
              <a:rPr lang="en-US" dirty="0">
                <a:latin typeface="+mn-lt"/>
              </a:rPr>
              <a:t>When single warp accesses consecutive memory locations, do block read or write</a:t>
            </a:r>
          </a:p>
          <a:p>
            <a:r>
              <a:rPr lang="en-US" dirty="0">
                <a:latin typeface="+mn-lt"/>
              </a:rPr>
              <a:t>When single warp accesses separated memory locations, requires gather (read) or scatter(write)</a:t>
            </a:r>
          </a:p>
          <a:p>
            <a:pPr lvl="1"/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1472624"/>
            <a:ext cx="6094938" cy="58477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blockIdx.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*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blockDim.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threadIdx.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j =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blockIdx.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*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blockDim.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threadIdx.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800" y="2387024"/>
            <a:ext cx="6094938" cy="58477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blockIdx.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*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blockDim.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threadIdx.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j =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blockIdx.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*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blockDim.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threadIdx.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y</a:t>
            </a:r>
            <a:endParaRPr lang="en-US" sz="16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091624"/>
            <a:ext cx="916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Regular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2006024"/>
            <a:ext cx="997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Inverted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7086600" y="1371600"/>
            <a:ext cx="18288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baseline="-25000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086600" y="1524000"/>
            <a:ext cx="18288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baseline="-250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086600" y="1676400"/>
            <a:ext cx="18288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baseline="-25000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086600" y="1828800"/>
            <a:ext cx="18288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baseline="-25000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086600" y="1981200"/>
            <a:ext cx="18288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baseline="-25000" dirty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086600" y="2133600"/>
            <a:ext cx="18288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baseline="-25000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086600" y="2286000"/>
            <a:ext cx="18288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baseline="-25000" dirty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086600" y="2438400"/>
            <a:ext cx="18288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baseline="-25000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086600" y="2590800"/>
            <a:ext cx="18288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baseline="-25000" dirty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086600" y="2743200"/>
            <a:ext cx="18288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baseline="-25000" dirty="0"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7086600" y="2895600"/>
            <a:ext cx="18288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baseline="-25000" dirty="0"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086600" y="3048000"/>
            <a:ext cx="18288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baseline="-25000" dirty="0">
              <a:latin typeface="+mj-lt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7086600" y="1143000"/>
            <a:ext cx="1828800" cy="0"/>
          </a:xfrm>
          <a:prstGeom prst="straightConnector1">
            <a:avLst/>
          </a:prstGeom>
          <a:noFill/>
          <a:ln w="28575" cmpd="sng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7924800" y="914400"/>
            <a:ext cx="3118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X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6858000" y="1371600"/>
            <a:ext cx="0" cy="1828800"/>
          </a:xfrm>
          <a:prstGeom prst="straightConnector1">
            <a:avLst/>
          </a:prstGeom>
          <a:noFill/>
          <a:ln w="28575" cmpd="sng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698596" y="1905000"/>
            <a:ext cx="3118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6670816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Impact on Memory Referencing: Regular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4648201"/>
            <a:ext cx="7467600" cy="1219200"/>
          </a:xfrm>
        </p:spPr>
        <p:txBody>
          <a:bodyPr/>
          <a:lstStyle/>
          <a:p>
            <a:r>
              <a:rPr lang="en-US" dirty="0"/>
              <a:t>Threads within warp have:</a:t>
            </a:r>
          </a:p>
          <a:p>
            <a:pPr lvl="1"/>
            <a:r>
              <a:rPr lang="en-US" dirty="0"/>
              <a:t>same value of </a:t>
            </a:r>
            <a:r>
              <a:rPr lang="en-US" b="1" dirty="0">
                <a:latin typeface="Courier New"/>
                <a:cs typeface="Courier New"/>
              </a:rPr>
              <a:t>k</a:t>
            </a:r>
          </a:p>
          <a:p>
            <a:pPr lvl="1"/>
            <a:r>
              <a:rPr lang="en-US" dirty="0"/>
              <a:t>same value of </a:t>
            </a:r>
            <a:r>
              <a:rPr lang="en-US" b="1" dirty="0" err="1">
                <a:latin typeface="Courier New"/>
                <a:cs typeface="Courier New"/>
              </a:rPr>
              <a:t>i</a:t>
            </a:r>
            <a:endParaRPr lang="en-US" b="1" dirty="0">
              <a:cs typeface="Courier New"/>
            </a:endParaRPr>
          </a:p>
          <a:p>
            <a:pPr lvl="1"/>
            <a:r>
              <a:rPr lang="en-US" dirty="0"/>
              <a:t>consecutive values of </a:t>
            </a:r>
            <a:r>
              <a:rPr lang="en-US" b="1" dirty="0">
                <a:latin typeface="Courier New"/>
                <a:cs typeface="Courier New"/>
              </a:rPr>
              <a:t>j</a:t>
            </a:r>
          </a:p>
          <a:p>
            <a:r>
              <a:rPr lang="en-US" dirty="0"/>
              <a:t>Warp reads &amp; writes match memory organization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1465421"/>
            <a:ext cx="6094938" cy="58477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blockIdx.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*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blockDim.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threadIdx.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j =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blockIdx.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*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blockDim.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threadIdx.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000" y="2590800"/>
            <a:ext cx="2524148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dmatA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[RM(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i,k,N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)];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0" y="3200400"/>
            <a:ext cx="2524148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dmatB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[RM(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k,j,N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)];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05000" y="3810000"/>
            <a:ext cx="2895600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dmatC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[RM(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i,j,N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)] 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0474" y="260246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Read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0474" y="320040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Read 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3798332"/>
            <a:ext cx="910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Write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0" y="2590800"/>
            <a:ext cx="413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Threads in warp reference single location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53000" y="3200400"/>
            <a:ext cx="3080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Threads in warp do block read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3000" y="3810000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Threads in block do block write</a:t>
            </a:r>
          </a:p>
        </p:txBody>
      </p:sp>
    </p:spTree>
    <p:extLst>
      <p:ext uri="{BB962C8B-B14F-4D97-AF65-F5344CB8AC3E}">
        <p14:creationId xmlns:p14="http://schemas.microsoft.com/office/powerpoint/2010/main" val="37358718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Impact on Memory Referencing: Inverted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648201"/>
            <a:ext cx="8000999" cy="1219200"/>
          </a:xfrm>
        </p:spPr>
        <p:txBody>
          <a:bodyPr/>
          <a:lstStyle/>
          <a:p>
            <a:r>
              <a:rPr lang="en-US" dirty="0"/>
              <a:t>Threads within warp have:</a:t>
            </a:r>
          </a:p>
          <a:p>
            <a:pPr lvl="1"/>
            <a:r>
              <a:rPr lang="en-US" dirty="0"/>
              <a:t>same value of </a:t>
            </a:r>
            <a:r>
              <a:rPr lang="en-US" b="1" dirty="0">
                <a:latin typeface="Courier New"/>
                <a:cs typeface="Courier New"/>
              </a:rPr>
              <a:t>k</a:t>
            </a:r>
          </a:p>
          <a:p>
            <a:pPr lvl="1"/>
            <a:r>
              <a:rPr lang="en-US" dirty="0"/>
              <a:t>consecutive values of </a:t>
            </a:r>
            <a:r>
              <a:rPr lang="en-US" b="1" dirty="0" err="1">
                <a:latin typeface="Courier New"/>
                <a:cs typeface="Courier New"/>
              </a:rPr>
              <a:t>i</a:t>
            </a:r>
            <a:endParaRPr lang="en-US" b="1" dirty="0">
              <a:cs typeface="Courier New"/>
            </a:endParaRPr>
          </a:p>
          <a:p>
            <a:pPr lvl="1"/>
            <a:r>
              <a:rPr lang="en-US" dirty="0"/>
              <a:t>same value of </a:t>
            </a:r>
            <a:r>
              <a:rPr lang="en-US" b="1" dirty="0">
                <a:latin typeface="Courier New"/>
                <a:cs typeface="Courier New"/>
              </a:rPr>
              <a:t>j</a:t>
            </a:r>
          </a:p>
          <a:p>
            <a:r>
              <a:rPr lang="en-US" dirty="0"/>
              <a:t>Warp reads/writes does not match memory organization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1465421"/>
            <a:ext cx="5971807" cy="58477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blockIdx.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*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blockDim.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threadIdx.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j =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blockIdx.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*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blockDim.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threadIdx.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000" y="2590800"/>
            <a:ext cx="2524148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dmatA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[RM(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i,k,N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)];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0" y="3200400"/>
            <a:ext cx="2524148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dmatB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[RM(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k,j,N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)];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05000" y="3810000"/>
            <a:ext cx="2895600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dmatC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[RM(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i,j,N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)] 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0474" y="260246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Read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0474" y="320040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Read 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3798332"/>
            <a:ext cx="910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Write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0" y="2590800"/>
            <a:ext cx="2705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Threads in warp do gather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53000" y="3200400"/>
            <a:ext cx="413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Threads in warp reference single location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3000" y="3810000"/>
            <a:ext cx="275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Threads in block do scatter</a:t>
            </a:r>
          </a:p>
        </p:txBody>
      </p:sp>
    </p:spTree>
    <p:extLst>
      <p:ext uri="{BB962C8B-B14F-4D97-AF65-F5344CB8AC3E}">
        <p14:creationId xmlns:p14="http://schemas.microsoft.com/office/powerpoint/2010/main" val="37886860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to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428999"/>
            <a:ext cx="7302500" cy="2905125"/>
          </a:xfrm>
        </p:spPr>
        <p:txBody>
          <a:bodyPr/>
          <a:lstStyle/>
          <a:p>
            <a:r>
              <a:rPr lang="en-US" dirty="0"/>
              <a:t>Optimizing memory instruction performance</a:t>
            </a:r>
          </a:p>
          <a:p>
            <a:pPr lvl="1"/>
            <a:r>
              <a:rPr lang="en-US" dirty="0"/>
              <a:t>Load faster than gather</a:t>
            </a:r>
          </a:p>
          <a:p>
            <a:pPr lvl="1"/>
            <a:r>
              <a:rPr lang="en-US" dirty="0"/>
              <a:t>Store faster than scatter</a:t>
            </a:r>
          </a:p>
          <a:p>
            <a:r>
              <a:rPr lang="en-US" dirty="0"/>
              <a:t>Avoiding memory conflicts</a:t>
            </a:r>
          </a:p>
          <a:p>
            <a:pPr lvl="1"/>
            <a:r>
              <a:rPr lang="en-US" dirty="0"/>
              <a:t>Inverted code has multiple warps competing for same block of memory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922" t="69235"/>
          <a:stretch/>
        </p:blipFill>
        <p:spPr>
          <a:xfrm>
            <a:off x="304800" y="1600200"/>
            <a:ext cx="5528110" cy="177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84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09F8E-7CD7-4F59-831F-B5F66DF1B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Vocabulary, </a:t>
            </a:r>
            <a:r>
              <a:rPr lang="en-US" i="1" dirty="0" err="1"/>
              <a:t>cont</a:t>
            </a:r>
            <a:r>
              <a:rPr lang="en-US" i="1" dirty="0"/>
              <a:t>, </a:t>
            </a:r>
            <a:r>
              <a:rPr lang="en-US" i="1" dirty="0" err="1"/>
              <a:t>cont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4E61B-2890-46D0-8207-1B30D7215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Global memory</a:t>
            </a:r>
            <a:r>
              <a:rPr lang="en-US" b="0" dirty="0"/>
              <a:t>: Device memory shared across the various blocks</a:t>
            </a:r>
          </a:p>
          <a:p>
            <a:pPr lvl="1"/>
            <a:r>
              <a:rPr lang="en-US" dirty="0" err="1"/>
              <a:t>CUDAMalloc</a:t>
            </a:r>
            <a:r>
              <a:rPr lang="en-US" dirty="0"/>
              <a:t>(), </a:t>
            </a:r>
            <a:r>
              <a:rPr lang="en-US" dirty="0" err="1"/>
              <a:t>CUDAMemcpy</a:t>
            </a:r>
            <a:r>
              <a:rPr lang="en-US" dirty="0"/>
              <a:t>(), </a:t>
            </a:r>
            <a:r>
              <a:rPr lang="en-US" dirty="0" err="1"/>
              <a:t>CUDAFree</a:t>
            </a:r>
            <a:r>
              <a:rPr lang="en-US" dirty="0"/>
              <a:t>()</a:t>
            </a:r>
            <a:endParaRPr lang="en-US" b="0" dirty="0"/>
          </a:p>
          <a:p>
            <a:r>
              <a:rPr lang="en-US" dirty="0"/>
              <a:t>Shared memory</a:t>
            </a:r>
            <a:r>
              <a:rPr lang="en-US" b="0" dirty="0"/>
              <a:t>: Memory shared only by threads within the associated block (not across blocks)</a:t>
            </a:r>
          </a:p>
          <a:p>
            <a:pPr lvl="1"/>
            <a:r>
              <a:rPr lang="en-US" dirty="0"/>
              <a:t>__shared__</a:t>
            </a: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4602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Pretransposing</a:t>
            </a:r>
            <a:r>
              <a:rPr lang="en-US" dirty="0"/>
              <a:t> with CUDA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3581400"/>
            <a:ext cx="8939767" cy="30469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__global__ void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CUDATransposedKernel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N, float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dmatA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, float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dmatB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, float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dmatC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blockIdx.y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*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blockDim.y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threadIdx.y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j =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blockIdx.x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*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blockDim.x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threadIdx.x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if 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&gt;= N || j &gt;= N)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return;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float sum = 0.0;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for 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k = 0; k &lt; N; k++)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sum +=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dmatA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[RM(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i,k,N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)] *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dmatB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[</a:t>
            </a:r>
            <a:r>
              <a:rPr lang="en-US" sz="1600" dirty="0">
                <a:latin typeface="Courier New" pitchFamily="49" charset="0"/>
              </a:rPr>
              <a:t>RM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j,k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,N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dmatC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[RM(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i,j,N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)] = sum;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" y="1219200"/>
            <a:ext cx="7954722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/* Transpose matrix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__global__ void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CUDATransposeKernel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N,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float 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dmatS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, float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dmatD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blockIdx.y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*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blockDim.y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threadIdx.y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j =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blockIdx.x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*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blockDim.x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threadIdx.x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if 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&gt;= N || j &gt;= N)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return;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dmatD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[CM(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i,j,N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)] =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dmatS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[RM(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i,j,N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342372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CUDA </a:t>
            </a:r>
            <a:r>
              <a:rPr lang="en-US" dirty="0" err="1"/>
              <a:t>Pretranspose</a:t>
            </a:r>
            <a:r>
              <a:rPr lang="en-US" dirty="0"/>
              <a:t> Implementations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9059062"/>
              </p:ext>
            </p:extLst>
          </p:nvPr>
        </p:nvGraphicFramePr>
        <p:xfrm>
          <a:off x="31750" y="1066800"/>
          <a:ext cx="9080500" cy="535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10401" y="16764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Transpose operation must do either scatter or gather</a:t>
            </a:r>
          </a:p>
        </p:txBody>
      </p:sp>
    </p:spTree>
    <p:extLst>
      <p:ext uri="{BB962C8B-B14F-4D97-AF65-F5344CB8AC3E}">
        <p14:creationId xmlns:p14="http://schemas.microsoft.com/office/powerpoint/2010/main" val="33312531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About CUDA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47531"/>
            <a:ext cx="7010400" cy="526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667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Hierarchy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Block Level</a:t>
            </a:r>
          </a:p>
          <a:p>
            <a:pPr lvl="1"/>
            <a:r>
              <a:rPr lang="en-US" dirty="0"/>
              <a:t>Programmer partitions problem into blocks of K threads each</a:t>
            </a:r>
          </a:p>
          <a:p>
            <a:pPr lvl="2"/>
            <a:r>
              <a:rPr lang="en-US" dirty="0"/>
              <a:t>32 ≤ K ≤ 1024</a:t>
            </a:r>
          </a:p>
          <a:p>
            <a:pPr lvl="2"/>
            <a:r>
              <a:rPr lang="en-US" dirty="0"/>
              <a:t>Multiple of 32</a:t>
            </a:r>
          </a:p>
          <a:p>
            <a:pPr lvl="1"/>
            <a:r>
              <a:rPr lang="en-US" dirty="0"/>
              <a:t>Within block, have access to fast shared memory</a:t>
            </a:r>
          </a:p>
          <a:p>
            <a:pPr lvl="1"/>
            <a:r>
              <a:rPr lang="en-US" dirty="0"/>
              <a:t>Within block, can synchronize with </a:t>
            </a:r>
            <a:r>
              <a:rPr lang="en-US" b="1" dirty="0">
                <a:latin typeface="Courier New"/>
                <a:cs typeface="Courier New"/>
              </a:rPr>
              <a:t>__</a:t>
            </a:r>
            <a:r>
              <a:rPr lang="en-US" b="1" dirty="0" err="1">
                <a:latin typeface="Courier New"/>
                <a:cs typeface="Courier New"/>
              </a:rPr>
              <a:t>syncthreads</a:t>
            </a:r>
            <a:r>
              <a:rPr lang="en-US" b="1" dirty="0">
                <a:latin typeface="Courier New"/>
                <a:cs typeface="Courier New"/>
              </a:rPr>
              <a:t>()</a:t>
            </a:r>
          </a:p>
          <a:p>
            <a:r>
              <a:rPr lang="en-US" dirty="0"/>
              <a:t>Warp Level</a:t>
            </a:r>
          </a:p>
          <a:p>
            <a:pPr lvl="1"/>
            <a:r>
              <a:rPr lang="en-US" dirty="0"/>
              <a:t>Each block implemented as set of warps</a:t>
            </a:r>
          </a:p>
          <a:p>
            <a:pPr lvl="2"/>
            <a:r>
              <a:rPr lang="en-US" dirty="0"/>
              <a:t>32 threads each</a:t>
            </a:r>
          </a:p>
          <a:p>
            <a:pPr lvl="1"/>
            <a:r>
              <a:rPr lang="en-US" dirty="0"/>
              <a:t>Implemented using “SIMT” processor</a:t>
            </a:r>
          </a:p>
          <a:p>
            <a:pPr lvl="2"/>
            <a:r>
              <a:rPr lang="en-US" dirty="0"/>
              <a:t>Single-instruction, multiple threads</a:t>
            </a:r>
          </a:p>
          <a:p>
            <a:pPr lvl="2"/>
            <a:r>
              <a:rPr lang="en-US" dirty="0"/>
              <a:t>Guarantees stay synchronized</a:t>
            </a:r>
          </a:p>
        </p:txBody>
      </p:sp>
    </p:spTree>
    <p:extLst>
      <p:ext uri="{BB962C8B-B14F-4D97-AF65-F5344CB8AC3E}">
        <p14:creationId xmlns:p14="http://schemas.microsoft.com/office/powerpoint/2010/main" val="35822530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3260725" cy="4972050"/>
          </a:xfrm>
        </p:spPr>
        <p:txBody>
          <a:bodyPr/>
          <a:lstStyle/>
          <a:p>
            <a:r>
              <a:rPr lang="en-US" dirty="0"/>
              <a:t>Localize computation within blocks</a:t>
            </a:r>
          </a:p>
          <a:p>
            <a:r>
              <a:rPr lang="en-US" dirty="0"/>
              <a:t>Each performs sequence of tasks</a:t>
            </a:r>
          </a:p>
          <a:p>
            <a:r>
              <a:rPr lang="en-US" dirty="0"/>
              <a:t>Each uses shared memory and local synchronization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114800" y="2133600"/>
            <a:ext cx="914400" cy="309265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 sz="2000" dirty="0">
              <a:latin typeface="+mn-lt"/>
            </a:endParaRPr>
          </a:p>
        </p:txBody>
      </p:sp>
      <p:sp>
        <p:nvSpPr>
          <p:cNvPr id="6" name="Isosceles Triangle 5"/>
          <p:cNvSpPr/>
          <p:nvPr/>
        </p:nvSpPr>
        <p:spPr bwMode="auto">
          <a:xfrm flipV="1">
            <a:off x="4114800" y="2438400"/>
            <a:ext cx="914400" cy="76200"/>
          </a:xfrm>
          <a:prstGeom prst="triangl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 bwMode="auto">
          <a:xfrm>
            <a:off x="4114800" y="2590800"/>
            <a:ext cx="914400" cy="309265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 sz="2000" dirty="0">
              <a:latin typeface="+mn-lt"/>
            </a:endParaRPr>
          </a:p>
        </p:txBody>
      </p:sp>
      <p:sp>
        <p:nvSpPr>
          <p:cNvPr id="32" name="Isosceles Triangle 31"/>
          <p:cNvSpPr/>
          <p:nvPr/>
        </p:nvSpPr>
        <p:spPr bwMode="auto">
          <a:xfrm>
            <a:off x="4114800" y="2514600"/>
            <a:ext cx="914400" cy="76200"/>
          </a:xfrm>
          <a:prstGeom prst="triangl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 bwMode="auto">
          <a:xfrm flipV="1">
            <a:off x="4114800" y="2895600"/>
            <a:ext cx="914400" cy="76200"/>
          </a:xfrm>
          <a:prstGeom prst="triangl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 bwMode="auto">
          <a:xfrm>
            <a:off x="4114800" y="3048000"/>
            <a:ext cx="914400" cy="309265"/>
          </a:xfrm>
          <a:prstGeom prst="rect">
            <a:avLst/>
          </a:prstGeom>
          <a:solidFill>
            <a:srgbClr val="EBAFA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 sz="2000" dirty="0">
              <a:latin typeface="+mn-lt"/>
            </a:endParaRPr>
          </a:p>
        </p:txBody>
      </p:sp>
      <p:sp>
        <p:nvSpPr>
          <p:cNvPr id="36" name="Isosceles Triangle 35"/>
          <p:cNvSpPr/>
          <p:nvPr/>
        </p:nvSpPr>
        <p:spPr bwMode="auto">
          <a:xfrm>
            <a:off x="4114800" y="2971800"/>
            <a:ext cx="914400" cy="76200"/>
          </a:xfrm>
          <a:prstGeom prst="triangl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4038600" y="3805535"/>
            <a:ext cx="609600" cy="1223665"/>
            <a:chOff x="4114800" y="3805535"/>
            <a:chExt cx="914400" cy="1223665"/>
          </a:xfrm>
        </p:grpSpPr>
        <p:sp>
          <p:nvSpPr>
            <p:cNvPr id="39" name="Rectangle 38"/>
            <p:cNvSpPr/>
            <p:nvPr/>
          </p:nvSpPr>
          <p:spPr bwMode="auto">
            <a:xfrm>
              <a:off x="4114800" y="3805535"/>
              <a:ext cx="914400" cy="309265"/>
            </a:xfrm>
            <a:prstGeom prst="rect">
              <a:avLst/>
            </a:prstGeom>
            <a:solidFill>
              <a:srgbClr val="FF8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2000" dirty="0">
                <a:latin typeface="+mn-lt"/>
              </a:endParaRPr>
            </a:p>
          </p:txBody>
        </p:sp>
        <p:sp>
          <p:nvSpPr>
            <p:cNvPr id="41" name="Isosceles Triangle 40"/>
            <p:cNvSpPr/>
            <p:nvPr/>
          </p:nvSpPr>
          <p:spPr bwMode="auto">
            <a:xfrm flipV="1">
              <a:off x="4114800" y="4110335"/>
              <a:ext cx="914400" cy="762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114800" y="4262735"/>
              <a:ext cx="914400" cy="309265"/>
            </a:xfrm>
            <a:prstGeom prst="rect">
              <a:avLst/>
            </a:prstGeom>
            <a:solidFill>
              <a:srgbClr val="FF6FC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2000" dirty="0">
                <a:latin typeface="+mn-lt"/>
              </a:endParaRPr>
            </a:p>
          </p:txBody>
        </p:sp>
        <p:sp>
          <p:nvSpPr>
            <p:cNvPr id="44" name="Isosceles Triangle 43"/>
            <p:cNvSpPr/>
            <p:nvPr/>
          </p:nvSpPr>
          <p:spPr bwMode="auto">
            <a:xfrm>
              <a:off x="4114800" y="4186535"/>
              <a:ext cx="914400" cy="762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Isosceles Triangle 44"/>
            <p:cNvSpPr/>
            <p:nvPr/>
          </p:nvSpPr>
          <p:spPr bwMode="auto">
            <a:xfrm flipV="1">
              <a:off x="4114800" y="4567535"/>
              <a:ext cx="914400" cy="762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4114800" y="4719935"/>
              <a:ext cx="914400" cy="309265"/>
            </a:xfrm>
            <a:prstGeom prst="rect">
              <a:avLst/>
            </a:prstGeom>
            <a:solidFill>
              <a:srgbClr val="FFCC66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2000" dirty="0">
                <a:latin typeface="+mn-lt"/>
              </a:endParaRPr>
            </a:p>
          </p:txBody>
        </p:sp>
        <p:sp>
          <p:nvSpPr>
            <p:cNvPr id="48" name="Isosceles Triangle 47"/>
            <p:cNvSpPr/>
            <p:nvPr/>
          </p:nvSpPr>
          <p:spPr bwMode="auto">
            <a:xfrm>
              <a:off x="4114800" y="4643735"/>
              <a:ext cx="914400" cy="762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1" name="Isosceles Triangle 50"/>
          <p:cNvSpPr/>
          <p:nvPr/>
        </p:nvSpPr>
        <p:spPr bwMode="auto">
          <a:xfrm>
            <a:off x="4114800" y="1905000"/>
            <a:ext cx="3886200" cy="228600"/>
          </a:xfrm>
          <a:prstGeom prst="triangl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 bwMode="auto">
          <a:xfrm>
            <a:off x="5105400" y="2133600"/>
            <a:ext cx="914400" cy="309265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 sz="2000" dirty="0">
              <a:latin typeface="+mn-lt"/>
            </a:endParaRPr>
          </a:p>
        </p:txBody>
      </p:sp>
      <p:sp>
        <p:nvSpPr>
          <p:cNvPr id="55" name="Isosceles Triangle 54"/>
          <p:cNvSpPr/>
          <p:nvPr/>
        </p:nvSpPr>
        <p:spPr bwMode="auto">
          <a:xfrm flipV="1">
            <a:off x="5105400" y="2438400"/>
            <a:ext cx="914400" cy="76200"/>
          </a:xfrm>
          <a:prstGeom prst="triangl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 bwMode="auto">
          <a:xfrm>
            <a:off x="5105400" y="2590800"/>
            <a:ext cx="914400" cy="309265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 sz="2000" dirty="0">
              <a:latin typeface="+mn-lt"/>
            </a:endParaRPr>
          </a:p>
        </p:txBody>
      </p:sp>
      <p:sp>
        <p:nvSpPr>
          <p:cNvPr id="57" name="Isosceles Triangle 56"/>
          <p:cNvSpPr/>
          <p:nvPr/>
        </p:nvSpPr>
        <p:spPr bwMode="auto">
          <a:xfrm>
            <a:off x="5105400" y="2514600"/>
            <a:ext cx="914400" cy="76200"/>
          </a:xfrm>
          <a:prstGeom prst="triangl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58" name="Isosceles Triangle 57"/>
          <p:cNvSpPr/>
          <p:nvPr/>
        </p:nvSpPr>
        <p:spPr bwMode="auto">
          <a:xfrm flipV="1">
            <a:off x="5105400" y="2895600"/>
            <a:ext cx="914400" cy="76200"/>
          </a:xfrm>
          <a:prstGeom prst="triangl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 bwMode="auto">
          <a:xfrm>
            <a:off x="5105400" y="3048000"/>
            <a:ext cx="914400" cy="309265"/>
          </a:xfrm>
          <a:prstGeom prst="rect">
            <a:avLst/>
          </a:prstGeom>
          <a:solidFill>
            <a:srgbClr val="EBAFA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 sz="2000" dirty="0">
              <a:latin typeface="+mn-lt"/>
            </a:endParaRPr>
          </a:p>
        </p:txBody>
      </p:sp>
      <p:sp>
        <p:nvSpPr>
          <p:cNvPr id="60" name="Isosceles Triangle 59"/>
          <p:cNvSpPr/>
          <p:nvPr/>
        </p:nvSpPr>
        <p:spPr bwMode="auto">
          <a:xfrm>
            <a:off x="5105400" y="2971800"/>
            <a:ext cx="914400" cy="76200"/>
          </a:xfrm>
          <a:prstGeom prst="triangl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 bwMode="auto">
          <a:xfrm>
            <a:off x="6096000" y="2133600"/>
            <a:ext cx="914400" cy="309265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 sz="2000" dirty="0">
              <a:latin typeface="+mn-lt"/>
            </a:endParaRPr>
          </a:p>
        </p:txBody>
      </p:sp>
      <p:sp>
        <p:nvSpPr>
          <p:cNvPr id="72" name="Isosceles Triangle 71"/>
          <p:cNvSpPr/>
          <p:nvPr/>
        </p:nvSpPr>
        <p:spPr bwMode="auto">
          <a:xfrm flipV="1">
            <a:off x="6096000" y="2438400"/>
            <a:ext cx="914400" cy="76200"/>
          </a:xfrm>
          <a:prstGeom prst="triangl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 bwMode="auto">
          <a:xfrm>
            <a:off x="6096000" y="2590800"/>
            <a:ext cx="914400" cy="309265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 sz="2000" dirty="0">
              <a:latin typeface="+mn-lt"/>
            </a:endParaRPr>
          </a:p>
        </p:txBody>
      </p:sp>
      <p:sp>
        <p:nvSpPr>
          <p:cNvPr id="74" name="Isosceles Triangle 73"/>
          <p:cNvSpPr/>
          <p:nvPr/>
        </p:nvSpPr>
        <p:spPr bwMode="auto">
          <a:xfrm>
            <a:off x="6096000" y="2514600"/>
            <a:ext cx="914400" cy="76200"/>
          </a:xfrm>
          <a:prstGeom prst="triangl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75" name="Isosceles Triangle 74"/>
          <p:cNvSpPr/>
          <p:nvPr/>
        </p:nvSpPr>
        <p:spPr bwMode="auto">
          <a:xfrm flipV="1">
            <a:off x="6096000" y="2895600"/>
            <a:ext cx="914400" cy="76200"/>
          </a:xfrm>
          <a:prstGeom prst="triangl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 bwMode="auto">
          <a:xfrm>
            <a:off x="6096000" y="3048000"/>
            <a:ext cx="914400" cy="309265"/>
          </a:xfrm>
          <a:prstGeom prst="rect">
            <a:avLst/>
          </a:prstGeom>
          <a:solidFill>
            <a:srgbClr val="EBAFA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 sz="2000" dirty="0">
              <a:latin typeface="+mn-lt"/>
            </a:endParaRPr>
          </a:p>
        </p:txBody>
      </p:sp>
      <p:sp>
        <p:nvSpPr>
          <p:cNvPr id="77" name="Isosceles Triangle 76"/>
          <p:cNvSpPr/>
          <p:nvPr/>
        </p:nvSpPr>
        <p:spPr bwMode="auto">
          <a:xfrm>
            <a:off x="6096000" y="2971800"/>
            <a:ext cx="914400" cy="76200"/>
          </a:xfrm>
          <a:prstGeom prst="triangl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 bwMode="auto">
          <a:xfrm>
            <a:off x="7086600" y="2133600"/>
            <a:ext cx="914400" cy="309265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 sz="2000" dirty="0">
              <a:latin typeface="+mn-lt"/>
            </a:endParaRPr>
          </a:p>
        </p:txBody>
      </p:sp>
      <p:sp>
        <p:nvSpPr>
          <p:cNvPr id="89" name="Isosceles Triangle 88"/>
          <p:cNvSpPr/>
          <p:nvPr/>
        </p:nvSpPr>
        <p:spPr bwMode="auto">
          <a:xfrm flipV="1">
            <a:off x="7086600" y="2438400"/>
            <a:ext cx="914400" cy="76200"/>
          </a:xfrm>
          <a:prstGeom prst="triangl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 bwMode="auto">
          <a:xfrm>
            <a:off x="7086600" y="2590800"/>
            <a:ext cx="914400" cy="309265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 sz="2000" dirty="0">
              <a:latin typeface="+mn-lt"/>
            </a:endParaRPr>
          </a:p>
        </p:txBody>
      </p:sp>
      <p:sp>
        <p:nvSpPr>
          <p:cNvPr id="91" name="Isosceles Triangle 90"/>
          <p:cNvSpPr/>
          <p:nvPr/>
        </p:nvSpPr>
        <p:spPr bwMode="auto">
          <a:xfrm>
            <a:off x="7086600" y="2514600"/>
            <a:ext cx="914400" cy="76200"/>
          </a:xfrm>
          <a:prstGeom prst="triangl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2" name="Isosceles Triangle 91"/>
          <p:cNvSpPr/>
          <p:nvPr/>
        </p:nvSpPr>
        <p:spPr bwMode="auto">
          <a:xfrm flipV="1">
            <a:off x="7086600" y="2895600"/>
            <a:ext cx="914400" cy="76200"/>
          </a:xfrm>
          <a:prstGeom prst="triangl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 bwMode="auto">
          <a:xfrm>
            <a:off x="7086600" y="3048000"/>
            <a:ext cx="914400" cy="309265"/>
          </a:xfrm>
          <a:prstGeom prst="rect">
            <a:avLst/>
          </a:prstGeom>
          <a:solidFill>
            <a:srgbClr val="EBAFA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 sz="2000" dirty="0">
              <a:latin typeface="+mn-lt"/>
            </a:endParaRPr>
          </a:p>
        </p:txBody>
      </p:sp>
      <p:sp>
        <p:nvSpPr>
          <p:cNvPr id="94" name="Isosceles Triangle 93"/>
          <p:cNvSpPr/>
          <p:nvPr/>
        </p:nvSpPr>
        <p:spPr bwMode="auto">
          <a:xfrm>
            <a:off x="7086600" y="2971800"/>
            <a:ext cx="914400" cy="76200"/>
          </a:xfrm>
          <a:prstGeom prst="triangl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04" name="Isosceles Triangle 103"/>
          <p:cNvSpPr/>
          <p:nvPr/>
        </p:nvSpPr>
        <p:spPr bwMode="auto">
          <a:xfrm flipV="1">
            <a:off x="4114800" y="3352800"/>
            <a:ext cx="3886200" cy="228600"/>
          </a:xfrm>
          <a:prstGeom prst="triangl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05" name="Isosceles Triangle 104"/>
          <p:cNvSpPr/>
          <p:nvPr/>
        </p:nvSpPr>
        <p:spPr bwMode="auto">
          <a:xfrm flipV="1">
            <a:off x="4038600" y="5029200"/>
            <a:ext cx="4038600" cy="228600"/>
          </a:xfrm>
          <a:prstGeom prst="triangl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06" name="Isosceles Triangle 105"/>
          <p:cNvSpPr/>
          <p:nvPr/>
        </p:nvSpPr>
        <p:spPr bwMode="auto">
          <a:xfrm>
            <a:off x="4038600" y="3581400"/>
            <a:ext cx="4038600" cy="228600"/>
          </a:xfrm>
          <a:prstGeom prst="triangl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grpSp>
        <p:nvGrpSpPr>
          <p:cNvPr id="108" name="Group 107"/>
          <p:cNvGrpSpPr/>
          <p:nvPr/>
        </p:nvGrpSpPr>
        <p:grpSpPr>
          <a:xfrm>
            <a:off x="4724400" y="3810000"/>
            <a:ext cx="609600" cy="1223665"/>
            <a:chOff x="4114800" y="3805535"/>
            <a:chExt cx="914400" cy="1223665"/>
          </a:xfrm>
        </p:grpSpPr>
        <p:sp>
          <p:nvSpPr>
            <p:cNvPr id="109" name="Rectangle 108"/>
            <p:cNvSpPr/>
            <p:nvPr/>
          </p:nvSpPr>
          <p:spPr bwMode="auto">
            <a:xfrm>
              <a:off x="4114800" y="3805535"/>
              <a:ext cx="914400" cy="309265"/>
            </a:xfrm>
            <a:prstGeom prst="rect">
              <a:avLst/>
            </a:prstGeom>
            <a:solidFill>
              <a:srgbClr val="FF8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2000" dirty="0">
                <a:latin typeface="+mn-lt"/>
              </a:endParaRPr>
            </a:p>
          </p:txBody>
        </p:sp>
        <p:sp>
          <p:nvSpPr>
            <p:cNvPr id="110" name="Isosceles Triangle 109"/>
            <p:cNvSpPr/>
            <p:nvPr/>
          </p:nvSpPr>
          <p:spPr bwMode="auto">
            <a:xfrm flipV="1">
              <a:off x="4114800" y="4110335"/>
              <a:ext cx="914400" cy="762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4114800" y="4262735"/>
              <a:ext cx="914400" cy="309265"/>
            </a:xfrm>
            <a:prstGeom prst="rect">
              <a:avLst/>
            </a:prstGeom>
            <a:solidFill>
              <a:srgbClr val="FF6FC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2000" dirty="0">
                <a:latin typeface="+mn-lt"/>
              </a:endParaRPr>
            </a:p>
          </p:txBody>
        </p:sp>
        <p:sp>
          <p:nvSpPr>
            <p:cNvPr id="112" name="Isosceles Triangle 111"/>
            <p:cNvSpPr/>
            <p:nvPr/>
          </p:nvSpPr>
          <p:spPr bwMode="auto">
            <a:xfrm>
              <a:off x="4114800" y="4186535"/>
              <a:ext cx="914400" cy="762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Isosceles Triangle 112"/>
            <p:cNvSpPr/>
            <p:nvPr/>
          </p:nvSpPr>
          <p:spPr bwMode="auto">
            <a:xfrm flipV="1">
              <a:off x="4114800" y="4567535"/>
              <a:ext cx="914400" cy="762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4114800" y="4719935"/>
              <a:ext cx="914400" cy="309265"/>
            </a:xfrm>
            <a:prstGeom prst="rect">
              <a:avLst/>
            </a:prstGeom>
            <a:solidFill>
              <a:srgbClr val="FFCC66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2000" dirty="0">
                <a:latin typeface="+mn-lt"/>
              </a:endParaRPr>
            </a:p>
          </p:txBody>
        </p:sp>
        <p:sp>
          <p:nvSpPr>
            <p:cNvPr id="115" name="Isosceles Triangle 114"/>
            <p:cNvSpPr/>
            <p:nvPr/>
          </p:nvSpPr>
          <p:spPr bwMode="auto">
            <a:xfrm>
              <a:off x="4114800" y="4643735"/>
              <a:ext cx="914400" cy="762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410200" y="3814465"/>
            <a:ext cx="609600" cy="1223665"/>
            <a:chOff x="4114800" y="3805535"/>
            <a:chExt cx="914400" cy="1223665"/>
          </a:xfrm>
        </p:grpSpPr>
        <p:sp>
          <p:nvSpPr>
            <p:cNvPr id="117" name="Rectangle 116"/>
            <p:cNvSpPr/>
            <p:nvPr/>
          </p:nvSpPr>
          <p:spPr bwMode="auto">
            <a:xfrm>
              <a:off x="4114800" y="3805535"/>
              <a:ext cx="914400" cy="309265"/>
            </a:xfrm>
            <a:prstGeom prst="rect">
              <a:avLst/>
            </a:prstGeom>
            <a:solidFill>
              <a:srgbClr val="FF8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2000" dirty="0">
                <a:latin typeface="+mn-lt"/>
              </a:endParaRPr>
            </a:p>
          </p:txBody>
        </p:sp>
        <p:sp>
          <p:nvSpPr>
            <p:cNvPr id="118" name="Isosceles Triangle 117"/>
            <p:cNvSpPr/>
            <p:nvPr/>
          </p:nvSpPr>
          <p:spPr bwMode="auto">
            <a:xfrm flipV="1">
              <a:off x="4114800" y="4110335"/>
              <a:ext cx="914400" cy="762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4114800" y="4262735"/>
              <a:ext cx="914400" cy="309265"/>
            </a:xfrm>
            <a:prstGeom prst="rect">
              <a:avLst/>
            </a:prstGeom>
            <a:solidFill>
              <a:srgbClr val="FF6FC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2000" dirty="0">
                <a:latin typeface="+mn-lt"/>
              </a:endParaRPr>
            </a:p>
          </p:txBody>
        </p:sp>
        <p:sp>
          <p:nvSpPr>
            <p:cNvPr id="120" name="Isosceles Triangle 119"/>
            <p:cNvSpPr/>
            <p:nvPr/>
          </p:nvSpPr>
          <p:spPr bwMode="auto">
            <a:xfrm>
              <a:off x="4114800" y="4186535"/>
              <a:ext cx="914400" cy="762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21" name="Isosceles Triangle 120"/>
            <p:cNvSpPr/>
            <p:nvPr/>
          </p:nvSpPr>
          <p:spPr bwMode="auto">
            <a:xfrm flipV="1">
              <a:off x="4114800" y="4567535"/>
              <a:ext cx="914400" cy="762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4114800" y="4719935"/>
              <a:ext cx="914400" cy="309265"/>
            </a:xfrm>
            <a:prstGeom prst="rect">
              <a:avLst/>
            </a:prstGeom>
            <a:solidFill>
              <a:srgbClr val="FFCC66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2000" dirty="0">
                <a:latin typeface="+mn-lt"/>
              </a:endParaRPr>
            </a:p>
          </p:txBody>
        </p:sp>
        <p:sp>
          <p:nvSpPr>
            <p:cNvPr id="123" name="Isosceles Triangle 122"/>
            <p:cNvSpPr/>
            <p:nvPr/>
          </p:nvSpPr>
          <p:spPr bwMode="auto">
            <a:xfrm>
              <a:off x="4114800" y="4643735"/>
              <a:ext cx="914400" cy="762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6096000" y="3818930"/>
            <a:ext cx="609600" cy="1223665"/>
            <a:chOff x="4114800" y="3805535"/>
            <a:chExt cx="914400" cy="1223665"/>
          </a:xfrm>
        </p:grpSpPr>
        <p:sp>
          <p:nvSpPr>
            <p:cNvPr id="125" name="Rectangle 124"/>
            <p:cNvSpPr/>
            <p:nvPr/>
          </p:nvSpPr>
          <p:spPr bwMode="auto">
            <a:xfrm>
              <a:off x="4114800" y="3805535"/>
              <a:ext cx="914400" cy="309265"/>
            </a:xfrm>
            <a:prstGeom prst="rect">
              <a:avLst/>
            </a:prstGeom>
            <a:solidFill>
              <a:srgbClr val="FF8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2000" dirty="0">
                <a:latin typeface="+mn-lt"/>
              </a:endParaRPr>
            </a:p>
          </p:txBody>
        </p:sp>
        <p:sp>
          <p:nvSpPr>
            <p:cNvPr id="126" name="Isosceles Triangle 125"/>
            <p:cNvSpPr/>
            <p:nvPr/>
          </p:nvSpPr>
          <p:spPr bwMode="auto">
            <a:xfrm flipV="1">
              <a:off x="4114800" y="4110335"/>
              <a:ext cx="914400" cy="762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4114800" y="4262735"/>
              <a:ext cx="914400" cy="309265"/>
            </a:xfrm>
            <a:prstGeom prst="rect">
              <a:avLst/>
            </a:prstGeom>
            <a:solidFill>
              <a:srgbClr val="FF6FC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2000" dirty="0">
                <a:latin typeface="+mn-lt"/>
              </a:endParaRPr>
            </a:p>
          </p:txBody>
        </p:sp>
        <p:sp>
          <p:nvSpPr>
            <p:cNvPr id="128" name="Isosceles Triangle 127"/>
            <p:cNvSpPr/>
            <p:nvPr/>
          </p:nvSpPr>
          <p:spPr bwMode="auto">
            <a:xfrm>
              <a:off x="4114800" y="4186535"/>
              <a:ext cx="914400" cy="762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29" name="Isosceles Triangle 128"/>
            <p:cNvSpPr/>
            <p:nvPr/>
          </p:nvSpPr>
          <p:spPr bwMode="auto">
            <a:xfrm flipV="1">
              <a:off x="4114800" y="4567535"/>
              <a:ext cx="914400" cy="762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4114800" y="4719935"/>
              <a:ext cx="914400" cy="309265"/>
            </a:xfrm>
            <a:prstGeom prst="rect">
              <a:avLst/>
            </a:prstGeom>
            <a:solidFill>
              <a:srgbClr val="FFCC66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2000" dirty="0">
                <a:latin typeface="+mn-lt"/>
              </a:endParaRPr>
            </a:p>
          </p:txBody>
        </p:sp>
        <p:sp>
          <p:nvSpPr>
            <p:cNvPr id="131" name="Isosceles Triangle 130"/>
            <p:cNvSpPr/>
            <p:nvPr/>
          </p:nvSpPr>
          <p:spPr bwMode="auto">
            <a:xfrm>
              <a:off x="4114800" y="4643735"/>
              <a:ext cx="914400" cy="762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6781800" y="3823395"/>
            <a:ext cx="609600" cy="1223665"/>
            <a:chOff x="4114800" y="3805535"/>
            <a:chExt cx="914400" cy="1223665"/>
          </a:xfrm>
        </p:grpSpPr>
        <p:sp>
          <p:nvSpPr>
            <p:cNvPr id="133" name="Rectangle 132"/>
            <p:cNvSpPr/>
            <p:nvPr/>
          </p:nvSpPr>
          <p:spPr bwMode="auto">
            <a:xfrm>
              <a:off x="4114800" y="3805535"/>
              <a:ext cx="914400" cy="309265"/>
            </a:xfrm>
            <a:prstGeom prst="rect">
              <a:avLst/>
            </a:prstGeom>
            <a:solidFill>
              <a:srgbClr val="FF8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2000" dirty="0">
                <a:latin typeface="+mn-lt"/>
              </a:endParaRPr>
            </a:p>
          </p:txBody>
        </p:sp>
        <p:sp>
          <p:nvSpPr>
            <p:cNvPr id="134" name="Isosceles Triangle 133"/>
            <p:cNvSpPr/>
            <p:nvPr/>
          </p:nvSpPr>
          <p:spPr bwMode="auto">
            <a:xfrm flipV="1">
              <a:off x="4114800" y="4110335"/>
              <a:ext cx="914400" cy="762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4114800" y="4262735"/>
              <a:ext cx="914400" cy="309265"/>
            </a:xfrm>
            <a:prstGeom prst="rect">
              <a:avLst/>
            </a:prstGeom>
            <a:solidFill>
              <a:srgbClr val="FF6FC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2000" dirty="0">
                <a:latin typeface="+mn-lt"/>
              </a:endParaRPr>
            </a:p>
          </p:txBody>
        </p:sp>
        <p:sp>
          <p:nvSpPr>
            <p:cNvPr id="136" name="Isosceles Triangle 135"/>
            <p:cNvSpPr/>
            <p:nvPr/>
          </p:nvSpPr>
          <p:spPr bwMode="auto">
            <a:xfrm>
              <a:off x="4114800" y="4186535"/>
              <a:ext cx="914400" cy="762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37" name="Isosceles Triangle 136"/>
            <p:cNvSpPr/>
            <p:nvPr/>
          </p:nvSpPr>
          <p:spPr bwMode="auto">
            <a:xfrm flipV="1">
              <a:off x="4114800" y="4567535"/>
              <a:ext cx="914400" cy="762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4114800" y="4719935"/>
              <a:ext cx="914400" cy="309265"/>
            </a:xfrm>
            <a:prstGeom prst="rect">
              <a:avLst/>
            </a:prstGeom>
            <a:solidFill>
              <a:srgbClr val="FFCC66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2000" dirty="0">
                <a:latin typeface="+mn-lt"/>
              </a:endParaRPr>
            </a:p>
          </p:txBody>
        </p:sp>
        <p:sp>
          <p:nvSpPr>
            <p:cNvPr id="139" name="Isosceles Triangle 138"/>
            <p:cNvSpPr/>
            <p:nvPr/>
          </p:nvSpPr>
          <p:spPr bwMode="auto">
            <a:xfrm>
              <a:off x="4114800" y="4643735"/>
              <a:ext cx="914400" cy="762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467600" y="3827860"/>
            <a:ext cx="609600" cy="1223665"/>
            <a:chOff x="4114800" y="3805535"/>
            <a:chExt cx="914400" cy="1223665"/>
          </a:xfrm>
        </p:grpSpPr>
        <p:sp>
          <p:nvSpPr>
            <p:cNvPr id="141" name="Rectangle 140"/>
            <p:cNvSpPr/>
            <p:nvPr/>
          </p:nvSpPr>
          <p:spPr bwMode="auto">
            <a:xfrm>
              <a:off x="4114800" y="3805535"/>
              <a:ext cx="914400" cy="309265"/>
            </a:xfrm>
            <a:prstGeom prst="rect">
              <a:avLst/>
            </a:prstGeom>
            <a:solidFill>
              <a:srgbClr val="FF8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2000" dirty="0">
                <a:latin typeface="+mn-lt"/>
              </a:endParaRPr>
            </a:p>
          </p:txBody>
        </p:sp>
        <p:sp>
          <p:nvSpPr>
            <p:cNvPr id="142" name="Isosceles Triangle 141"/>
            <p:cNvSpPr/>
            <p:nvPr/>
          </p:nvSpPr>
          <p:spPr bwMode="auto">
            <a:xfrm flipV="1">
              <a:off x="4114800" y="4110335"/>
              <a:ext cx="914400" cy="762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4114800" y="4262735"/>
              <a:ext cx="914400" cy="309265"/>
            </a:xfrm>
            <a:prstGeom prst="rect">
              <a:avLst/>
            </a:prstGeom>
            <a:solidFill>
              <a:srgbClr val="FF6FC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2000" dirty="0">
                <a:latin typeface="+mn-lt"/>
              </a:endParaRPr>
            </a:p>
          </p:txBody>
        </p:sp>
        <p:sp>
          <p:nvSpPr>
            <p:cNvPr id="144" name="Isosceles Triangle 143"/>
            <p:cNvSpPr/>
            <p:nvPr/>
          </p:nvSpPr>
          <p:spPr bwMode="auto">
            <a:xfrm>
              <a:off x="4114800" y="4186535"/>
              <a:ext cx="914400" cy="762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Isosceles Triangle 144"/>
            <p:cNvSpPr/>
            <p:nvPr/>
          </p:nvSpPr>
          <p:spPr bwMode="auto">
            <a:xfrm flipV="1">
              <a:off x="4114800" y="4567535"/>
              <a:ext cx="914400" cy="762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4114800" y="4719935"/>
              <a:ext cx="914400" cy="309265"/>
            </a:xfrm>
            <a:prstGeom prst="rect">
              <a:avLst/>
            </a:prstGeom>
            <a:solidFill>
              <a:srgbClr val="FFCC66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2000" dirty="0">
                <a:latin typeface="+mn-lt"/>
              </a:endParaRPr>
            </a:p>
          </p:txBody>
        </p:sp>
        <p:sp>
          <p:nvSpPr>
            <p:cNvPr id="147" name="Isosceles Triangle 146"/>
            <p:cNvSpPr/>
            <p:nvPr/>
          </p:nvSpPr>
          <p:spPr bwMode="auto">
            <a:xfrm>
              <a:off x="4114800" y="4643735"/>
              <a:ext cx="914400" cy="762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33771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8"/>
            <a:ext cx="8915400" cy="762000"/>
          </a:xfrm>
        </p:spPr>
        <p:txBody>
          <a:bodyPr/>
          <a:lstStyle/>
          <a:p>
            <a:r>
              <a:rPr lang="en-US" dirty="0"/>
              <a:t>MM Optimization #2: Partitioning into Blocks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62000" y="1447800"/>
            <a:ext cx="1828800" cy="1828800"/>
          </a:xfrm>
          <a:prstGeom prst="rect">
            <a:avLst/>
          </a:prstGeom>
          <a:solidFill>
            <a:srgbClr val="F1C7C7"/>
          </a:solidFill>
          <a:ln w="6350" cmpd="sng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j-lt"/>
              </a:rPr>
              <a:t>A</a:t>
            </a:r>
            <a:endParaRPr lang="en-US" baseline="-25000" dirty="0">
              <a:latin typeface="+mj-lt"/>
            </a:endParaRPr>
          </a:p>
        </p:txBody>
      </p:sp>
      <p:sp>
        <p:nvSpPr>
          <p:cNvPr id="3" name="Left Bracket 2"/>
          <p:cNvSpPr/>
          <p:nvPr/>
        </p:nvSpPr>
        <p:spPr bwMode="auto">
          <a:xfrm>
            <a:off x="762000" y="1447800"/>
            <a:ext cx="152400" cy="1828800"/>
          </a:xfrm>
          <a:prstGeom prst="leftBracket">
            <a:avLst/>
          </a:prstGeom>
          <a:noFill/>
          <a:ln w="38100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Left Bracket 142"/>
          <p:cNvSpPr/>
          <p:nvPr/>
        </p:nvSpPr>
        <p:spPr bwMode="auto">
          <a:xfrm flipH="1">
            <a:off x="2438400" y="1447800"/>
            <a:ext cx="152400" cy="1828800"/>
          </a:xfrm>
          <a:prstGeom prst="leftBracket">
            <a:avLst/>
          </a:prstGeom>
          <a:noFill/>
          <a:ln w="38100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 bwMode="auto">
          <a:xfrm>
            <a:off x="3429000" y="1447800"/>
            <a:ext cx="1828800" cy="1828800"/>
          </a:xfrm>
          <a:prstGeom prst="rect">
            <a:avLst/>
          </a:prstGeom>
          <a:solidFill>
            <a:srgbClr val="D5F1CF"/>
          </a:solidFill>
          <a:ln w="6350" cmpd="sng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j-lt"/>
              </a:rPr>
              <a:t>B</a:t>
            </a:r>
            <a:endParaRPr lang="en-US" baseline="-25000" dirty="0">
              <a:latin typeface="+mj-lt"/>
            </a:endParaRPr>
          </a:p>
        </p:txBody>
      </p:sp>
      <p:sp>
        <p:nvSpPr>
          <p:cNvPr id="146" name="Left Bracket 145"/>
          <p:cNvSpPr/>
          <p:nvPr/>
        </p:nvSpPr>
        <p:spPr bwMode="auto">
          <a:xfrm>
            <a:off x="3429000" y="1447800"/>
            <a:ext cx="152400" cy="1828800"/>
          </a:xfrm>
          <a:prstGeom prst="leftBracket">
            <a:avLst/>
          </a:prstGeom>
          <a:noFill/>
          <a:ln w="38100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Left Bracket 146"/>
          <p:cNvSpPr/>
          <p:nvPr/>
        </p:nvSpPr>
        <p:spPr bwMode="auto">
          <a:xfrm flipH="1">
            <a:off x="5105400" y="1447800"/>
            <a:ext cx="152400" cy="1828800"/>
          </a:xfrm>
          <a:prstGeom prst="leftBracket">
            <a:avLst/>
          </a:prstGeom>
          <a:noFill/>
          <a:ln w="38100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 bwMode="auto">
          <a:xfrm>
            <a:off x="6096000" y="1447800"/>
            <a:ext cx="1828800" cy="1828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 cmpd="sng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j-lt"/>
              </a:rPr>
              <a:t>C</a:t>
            </a:r>
            <a:endParaRPr lang="en-US" baseline="-25000" dirty="0">
              <a:latin typeface="+mj-lt"/>
            </a:endParaRPr>
          </a:p>
        </p:txBody>
      </p:sp>
      <p:sp>
        <p:nvSpPr>
          <p:cNvPr id="149" name="Left Bracket 148"/>
          <p:cNvSpPr/>
          <p:nvPr/>
        </p:nvSpPr>
        <p:spPr bwMode="auto">
          <a:xfrm>
            <a:off x="6096000" y="1447800"/>
            <a:ext cx="152400" cy="1828800"/>
          </a:xfrm>
          <a:prstGeom prst="leftBracket">
            <a:avLst/>
          </a:prstGeom>
          <a:noFill/>
          <a:ln w="38100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Left Bracket 149"/>
          <p:cNvSpPr/>
          <p:nvPr/>
        </p:nvSpPr>
        <p:spPr bwMode="auto">
          <a:xfrm flipH="1">
            <a:off x="7772400" y="1447800"/>
            <a:ext cx="152400" cy="1828800"/>
          </a:xfrm>
          <a:prstGeom prst="leftBracket">
            <a:avLst/>
          </a:prstGeom>
          <a:noFill/>
          <a:ln w="38100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5600" y="1447800"/>
            <a:ext cx="533400" cy="18288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600" b="0" dirty="0">
                <a:latin typeface="Calibri" pitchFamily="34" charset="0"/>
              </a:rPr>
              <a:t>×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562600" y="1447800"/>
            <a:ext cx="533400" cy="18288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600" b="0" dirty="0">
                <a:latin typeface="Calibri" pitchFamily="34" charset="0"/>
              </a:rPr>
              <a:t>=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62000" y="1981200"/>
            <a:ext cx="2133600" cy="533400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 rot="16200000">
            <a:off x="3695700" y="2247900"/>
            <a:ext cx="2133600" cy="533400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 rot="16200000">
            <a:off x="7162803" y="1981199"/>
            <a:ext cx="533400" cy="533401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334" y="1981200"/>
            <a:ext cx="698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Block</a:t>
            </a:r>
          </a:p>
          <a:p>
            <a:r>
              <a:rPr lang="en-US" sz="1600" dirty="0">
                <a:latin typeface="Calibri" pitchFamily="34" charset="0"/>
              </a:rPr>
              <a:t>Row </a:t>
            </a:r>
            <a:r>
              <a:rPr lang="en-US" sz="1600" i="1" dirty="0">
                <a:latin typeface="Calibri" pitchFamily="34" charset="0"/>
              </a:rPr>
              <a:t>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38600" y="1066800"/>
            <a:ext cx="1500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Block Column </a:t>
            </a:r>
            <a:r>
              <a:rPr lang="en-US" sz="1600" i="1" dirty="0">
                <a:latin typeface="Calibri" pitchFamily="34" charset="0"/>
              </a:rPr>
              <a:t>J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48400" y="1066800"/>
            <a:ext cx="951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Block </a:t>
            </a:r>
            <a:r>
              <a:rPr lang="en-US" sz="1600" i="1" dirty="0">
                <a:latin typeface="Calibri" pitchFamily="34" charset="0"/>
              </a:rPr>
              <a:t>I</a:t>
            </a:r>
            <a:r>
              <a:rPr lang="en-US" sz="1600" dirty="0">
                <a:latin typeface="Calibri" pitchFamily="34" charset="0"/>
              </a:rPr>
              <a:t>, </a:t>
            </a:r>
            <a:r>
              <a:rPr lang="en-US" sz="1600" i="1" dirty="0">
                <a:latin typeface="Calibri" pitchFamily="34" charset="0"/>
              </a:rPr>
              <a:t>J</a:t>
            </a:r>
          </a:p>
        </p:txBody>
      </p:sp>
      <p:cxnSp>
        <p:nvCxnSpPr>
          <p:cNvPr id="10" name="Straight Arrow Connector 9"/>
          <p:cNvCxnSpPr>
            <a:stCxn id="21" idx="2"/>
          </p:cNvCxnSpPr>
          <p:nvPr/>
        </p:nvCxnSpPr>
        <p:spPr bwMode="auto">
          <a:xfrm>
            <a:off x="6724170" y="1405354"/>
            <a:ext cx="438630" cy="5758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657600" y="3962399"/>
            <a:ext cx="4635500" cy="2371725"/>
          </a:xfrm>
        </p:spPr>
        <p:txBody>
          <a:bodyPr/>
          <a:lstStyle/>
          <a:p>
            <a:r>
              <a:rPr lang="en-US" dirty="0"/>
              <a:t>Generate results on block-by-block basis</a:t>
            </a:r>
          </a:p>
          <a:p>
            <a:r>
              <a:rPr lang="en-US" dirty="0"/>
              <a:t>Localizes access to A and B</a:t>
            </a:r>
          </a:p>
          <a:p>
            <a:r>
              <a:rPr lang="en-US" dirty="0"/>
              <a:t>N need not be multiple of block size</a:t>
            </a:r>
          </a:p>
        </p:txBody>
      </p:sp>
      <p:graphicFrame>
        <p:nvGraphicFramePr>
          <p:cNvPr id="26" name="Content Placeholder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849510"/>
              </p:ext>
            </p:extLst>
          </p:nvPr>
        </p:nvGraphicFramePr>
        <p:xfrm>
          <a:off x="228601" y="4486964"/>
          <a:ext cx="3048000" cy="1126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3" imgW="2336800" imgH="863600" progId="Equation.3">
                  <p:embed/>
                </p:oleObj>
              </mc:Choice>
              <mc:Fallback>
                <p:oleObj name="Equation" r:id="rId3" imgW="2336800" imgH="863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1" y="4486964"/>
                        <a:ext cx="3048000" cy="1126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762000" y="1447801"/>
            <a:ext cx="2133600" cy="2133600"/>
            <a:chOff x="762000" y="1828800"/>
            <a:chExt cx="2133600" cy="2133600"/>
          </a:xfrm>
        </p:grpSpPr>
        <p:grpSp>
          <p:nvGrpSpPr>
            <p:cNvPr id="9" name="Group 8"/>
            <p:cNvGrpSpPr/>
            <p:nvPr/>
          </p:nvGrpSpPr>
          <p:grpSpPr>
            <a:xfrm>
              <a:off x="762000" y="1828800"/>
              <a:ext cx="2133600" cy="533400"/>
              <a:chOff x="762000" y="1828800"/>
              <a:chExt cx="2133600" cy="533400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7620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12954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18288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23622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762000" y="2362200"/>
              <a:ext cx="2133600" cy="533400"/>
              <a:chOff x="762000" y="1828800"/>
              <a:chExt cx="2133600" cy="533400"/>
            </a:xfrm>
          </p:grpSpPr>
          <p:sp>
            <p:nvSpPr>
              <p:cNvPr id="34" name="Rectangle 33"/>
              <p:cNvSpPr/>
              <p:nvPr/>
            </p:nvSpPr>
            <p:spPr bwMode="auto">
              <a:xfrm>
                <a:off x="7620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12954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18288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23622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62000" y="2895600"/>
              <a:ext cx="2133600" cy="533400"/>
              <a:chOff x="762000" y="1828800"/>
              <a:chExt cx="2133600" cy="533400"/>
            </a:xfrm>
          </p:grpSpPr>
          <p:sp>
            <p:nvSpPr>
              <p:cNvPr id="39" name="Rectangle 38"/>
              <p:cNvSpPr/>
              <p:nvPr/>
            </p:nvSpPr>
            <p:spPr bwMode="auto">
              <a:xfrm>
                <a:off x="7620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12954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18288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23622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762000" y="3429000"/>
              <a:ext cx="2133600" cy="533400"/>
              <a:chOff x="762000" y="1828800"/>
              <a:chExt cx="2133600" cy="533400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7620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12954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18288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23622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3429000" y="1447801"/>
            <a:ext cx="2133600" cy="2133600"/>
            <a:chOff x="762000" y="1828800"/>
            <a:chExt cx="2133600" cy="2133600"/>
          </a:xfrm>
        </p:grpSpPr>
        <p:grpSp>
          <p:nvGrpSpPr>
            <p:cNvPr id="49" name="Group 48"/>
            <p:cNvGrpSpPr/>
            <p:nvPr/>
          </p:nvGrpSpPr>
          <p:grpSpPr>
            <a:xfrm>
              <a:off x="762000" y="1828800"/>
              <a:ext cx="2133600" cy="533400"/>
              <a:chOff x="762000" y="1828800"/>
              <a:chExt cx="2133600" cy="533400"/>
            </a:xfrm>
          </p:grpSpPr>
          <p:sp>
            <p:nvSpPr>
              <p:cNvPr id="65" name="Rectangle 64"/>
              <p:cNvSpPr/>
              <p:nvPr/>
            </p:nvSpPr>
            <p:spPr bwMode="auto">
              <a:xfrm>
                <a:off x="7620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12954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18288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23622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62000" y="2362200"/>
              <a:ext cx="2133600" cy="533400"/>
              <a:chOff x="762000" y="1828800"/>
              <a:chExt cx="2133600" cy="533400"/>
            </a:xfrm>
          </p:grpSpPr>
          <p:sp>
            <p:nvSpPr>
              <p:cNvPr id="61" name="Rectangle 60"/>
              <p:cNvSpPr/>
              <p:nvPr/>
            </p:nvSpPr>
            <p:spPr bwMode="auto">
              <a:xfrm>
                <a:off x="7620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12954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8288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23622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762000" y="2895600"/>
              <a:ext cx="2133600" cy="533400"/>
              <a:chOff x="762000" y="1828800"/>
              <a:chExt cx="2133600" cy="533400"/>
            </a:xfrm>
          </p:grpSpPr>
          <p:sp>
            <p:nvSpPr>
              <p:cNvPr id="57" name="Rectangle 56"/>
              <p:cNvSpPr/>
              <p:nvPr/>
            </p:nvSpPr>
            <p:spPr bwMode="auto">
              <a:xfrm>
                <a:off x="7620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12954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18288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23622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762000" y="3429000"/>
              <a:ext cx="2133600" cy="533400"/>
              <a:chOff x="762000" y="1828800"/>
              <a:chExt cx="2133600" cy="533400"/>
            </a:xfrm>
          </p:grpSpPr>
          <p:sp>
            <p:nvSpPr>
              <p:cNvPr id="53" name="Rectangle 52"/>
              <p:cNvSpPr/>
              <p:nvPr/>
            </p:nvSpPr>
            <p:spPr bwMode="auto">
              <a:xfrm>
                <a:off x="7620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12954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18288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23622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6096000" y="1447801"/>
            <a:ext cx="2133600" cy="2133600"/>
            <a:chOff x="762000" y="1828800"/>
            <a:chExt cx="2133600" cy="2133600"/>
          </a:xfrm>
        </p:grpSpPr>
        <p:grpSp>
          <p:nvGrpSpPr>
            <p:cNvPr id="70" name="Group 69"/>
            <p:cNvGrpSpPr/>
            <p:nvPr/>
          </p:nvGrpSpPr>
          <p:grpSpPr>
            <a:xfrm>
              <a:off x="762000" y="1828800"/>
              <a:ext cx="2133600" cy="533400"/>
              <a:chOff x="762000" y="1828800"/>
              <a:chExt cx="2133600" cy="533400"/>
            </a:xfrm>
          </p:grpSpPr>
          <p:sp>
            <p:nvSpPr>
              <p:cNvPr id="86" name="Rectangle 85"/>
              <p:cNvSpPr/>
              <p:nvPr/>
            </p:nvSpPr>
            <p:spPr bwMode="auto">
              <a:xfrm>
                <a:off x="7620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12954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18288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23622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762000" y="2362200"/>
              <a:ext cx="2133600" cy="533400"/>
              <a:chOff x="762000" y="1828800"/>
              <a:chExt cx="2133600" cy="533400"/>
            </a:xfrm>
          </p:grpSpPr>
          <p:sp>
            <p:nvSpPr>
              <p:cNvPr id="82" name="Rectangle 81"/>
              <p:cNvSpPr/>
              <p:nvPr/>
            </p:nvSpPr>
            <p:spPr bwMode="auto">
              <a:xfrm>
                <a:off x="7620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2954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288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3622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762000" y="2895600"/>
              <a:ext cx="2133600" cy="533400"/>
              <a:chOff x="762000" y="1828800"/>
              <a:chExt cx="2133600" cy="533400"/>
            </a:xfrm>
          </p:grpSpPr>
          <p:sp>
            <p:nvSpPr>
              <p:cNvPr id="78" name="Rectangle 77"/>
              <p:cNvSpPr/>
              <p:nvPr/>
            </p:nvSpPr>
            <p:spPr bwMode="auto">
              <a:xfrm>
                <a:off x="7620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12954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8288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23622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762000" y="3429000"/>
              <a:ext cx="2133600" cy="533400"/>
              <a:chOff x="762000" y="1828800"/>
              <a:chExt cx="2133600" cy="533400"/>
            </a:xfrm>
          </p:grpSpPr>
          <p:sp>
            <p:nvSpPr>
              <p:cNvPr id="74" name="Rectangle 73"/>
              <p:cNvSpPr/>
              <p:nvPr/>
            </p:nvSpPr>
            <p:spPr bwMode="auto">
              <a:xfrm>
                <a:off x="7620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12954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8288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23622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377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CPU-based Blocked Implementation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62000" y="1447800"/>
            <a:ext cx="1828800" cy="1828800"/>
          </a:xfrm>
          <a:prstGeom prst="rect">
            <a:avLst/>
          </a:prstGeom>
          <a:solidFill>
            <a:srgbClr val="F1C7C7"/>
          </a:solidFill>
          <a:ln w="6350" cmpd="sng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j-lt"/>
              </a:rPr>
              <a:t>A</a:t>
            </a:r>
            <a:endParaRPr lang="en-US" baseline="-25000" dirty="0">
              <a:latin typeface="+mj-lt"/>
            </a:endParaRPr>
          </a:p>
        </p:txBody>
      </p:sp>
      <p:sp>
        <p:nvSpPr>
          <p:cNvPr id="3" name="Left Bracket 2"/>
          <p:cNvSpPr/>
          <p:nvPr/>
        </p:nvSpPr>
        <p:spPr bwMode="auto">
          <a:xfrm>
            <a:off x="762000" y="1447800"/>
            <a:ext cx="152400" cy="1828800"/>
          </a:xfrm>
          <a:prstGeom prst="leftBracket">
            <a:avLst/>
          </a:prstGeom>
          <a:noFill/>
          <a:ln w="38100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Left Bracket 142"/>
          <p:cNvSpPr/>
          <p:nvPr/>
        </p:nvSpPr>
        <p:spPr bwMode="auto">
          <a:xfrm flipH="1">
            <a:off x="2438400" y="1447800"/>
            <a:ext cx="152400" cy="1828800"/>
          </a:xfrm>
          <a:prstGeom prst="leftBracket">
            <a:avLst/>
          </a:prstGeom>
          <a:noFill/>
          <a:ln w="38100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 bwMode="auto">
          <a:xfrm>
            <a:off x="3429000" y="1447800"/>
            <a:ext cx="1828800" cy="1828800"/>
          </a:xfrm>
          <a:prstGeom prst="rect">
            <a:avLst/>
          </a:prstGeom>
          <a:solidFill>
            <a:srgbClr val="D5F1CF"/>
          </a:solidFill>
          <a:ln w="6350" cmpd="sng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j-lt"/>
              </a:rPr>
              <a:t>B</a:t>
            </a:r>
            <a:r>
              <a:rPr lang="en-US" baseline="30000" dirty="0">
                <a:latin typeface="+mj-lt"/>
              </a:rPr>
              <a:t>T</a:t>
            </a:r>
          </a:p>
        </p:txBody>
      </p:sp>
      <p:sp>
        <p:nvSpPr>
          <p:cNvPr id="146" name="Left Bracket 145"/>
          <p:cNvSpPr/>
          <p:nvPr/>
        </p:nvSpPr>
        <p:spPr bwMode="auto">
          <a:xfrm>
            <a:off x="3429000" y="1447800"/>
            <a:ext cx="152400" cy="1828800"/>
          </a:xfrm>
          <a:prstGeom prst="leftBracket">
            <a:avLst/>
          </a:prstGeom>
          <a:noFill/>
          <a:ln w="38100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Left Bracket 146"/>
          <p:cNvSpPr/>
          <p:nvPr/>
        </p:nvSpPr>
        <p:spPr bwMode="auto">
          <a:xfrm flipH="1">
            <a:off x="5105400" y="1447800"/>
            <a:ext cx="152400" cy="1828800"/>
          </a:xfrm>
          <a:prstGeom prst="leftBracket">
            <a:avLst/>
          </a:prstGeom>
          <a:noFill/>
          <a:ln w="38100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 bwMode="auto">
          <a:xfrm>
            <a:off x="6096000" y="1447800"/>
            <a:ext cx="1828800" cy="1828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 cmpd="sng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j-lt"/>
              </a:rPr>
              <a:t>C</a:t>
            </a:r>
            <a:endParaRPr lang="en-US" baseline="-25000" dirty="0">
              <a:latin typeface="+mj-lt"/>
            </a:endParaRPr>
          </a:p>
        </p:txBody>
      </p:sp>
      <p:sp>
        <p:nvSpPr>
          <p:cNvPr id="149" name="Left Bracket 148"/>
          <p:cNvSpPr/>
          <p:nvPr/>
        </p:nvSpPr>
        <p:spPr bwMode="auto">
          <a:xfrm>
            <a:off x="6096000" y="1447800"/>
            <a:ext cx="152400" cy="1828800"/>
          </a:xfrm>
          <a:prstGeom prst="leftBracket">
            <a:avLst/>
          </a:prstGeom>
          <a:noFill/>
          <a:ln w="38100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Left Bracket 149"/>
          <p:cNvSpPr/>
          <p:nvPr/>
        </p:nvSpPr>
        <p:spPr bwMode="auto">
          <a:xfrm flipH="1">
            <a:off x="7772400" y="1447800"/>
            <a:ext cx="152400" cy="1828800"/>
          </a:xfrm>
          <a:prstGeom prst="leftBracket">
            <a:avLst/>
          </a:prstGeom>
          <a:noFill/>
          <a:ln w="38100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200" y="1447800"/>
            <a:ext cx="838200" cy="18288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600" b="0" dirty="0">
                <a:latin typeface="Calibri" pitchFamily="34" charset="0"/>
              </a:rPr>
              <a:t>×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410200" y="1447800"/>
            <a:ext cx="838200" cy="18288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600" b="0" dirty="0">
                <a:latin typeface="Calibri" pitchFamily="34" charset="0"/>
              </a:rPr>
              <a:t>=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62000" y="1981200"/>
            <a:ext cx="2133600" cy="533400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 rot="10800000">
            <a:off x="3429000" y="2514600"/>
            <a:ext cx="2133600" cy="533400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 rot="16200000">
            <a:off x="7162803" y="1981199"/>
            <a:ext cx="533400" cy="533401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334" y="1981200"/>
            <a:ext cx="698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Block</a:t>
            </a:r>
          </a:p>
          <a:p>
            <a:r>
              <a:rPr lang="en-US" sz="1600" dirty="0">
                <a:latin typeface="Calibri" pitchFamily="34" charset="0"/>
              </a:rPr>
              <a:t>Row </a:t>
            </a:r>
            <a:r>
              <a:rPr lang="en-US" sz="1600" i="1" dirty="0">
                <a:latin typeface="Calibri" pitchFamily="34" charset="0"/>
              </a:rPr>
              <a:t>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38600" y="1066800"/>
            <a:ext cx="1222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Block Row </a:t>
            </a:r>
            <a:r>
              <a:rPr lang="en-US" sz="1600" i="1" dirty="0">
                <a:latin typeface="Calibri" pitchFamily="34" charset="0"/>
              </a:rPr>
              <a:t>J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48400" y="1066800"/>
            <a:ext cx="951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Block </a:t>
            </a:r>
            <a:r>
              <a:rPr lang="en-US" sz="1600" i="1" dirty="0">
                <a:latin typeface="Calibri" pitchFamily="34" charset="0"/>
              </a:rPr>
              <a:t>I</a:t>
            </a:r>
            <a:r>
              <a:rPr lang="en-US" sz="1600" dirty="0">
                <a:latin typeface="Calibri" pitchFamily="34" charset="0"/>
              </a:rPr>
              <a:t>, </a:t>
            </a:r>
            <a:r>
              <a:rPr lang="en-US" sz="1600" i="1" dirty="0">
                <a:latin typeface="Calibri" pitchFamily="34" charset="0"/>
              </a:rPr>
              <a:t>J</a:t>
            </a:r>
          </a:p>
        </p:txBody>
      </p:sp>
      <p:cxnSp>
        <p:nvCxnSpPr>
          <p:cNvPr id="10" name="Straight Arrow Connector 9"/>
          <p:cNvCxnSpPr>
            <a:stCxn id="21" idx="2"/>
          </p:cNvCxnSpPr>
          <p:nvPr/>
        </p:nvCxnSpPr>
        <p:spPr bwMode="auto">
          <a:xfrm>
            <a:off x="6724170" y="1405354"/>
            <a:ext cx="438630" cy="5758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657600" y="3962399"/>
            <a:ext cx="4635500" cy="2371725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pretranspose</a:t>
            </a:r>
            <a:endParaRPr lang="en-US" dirty="0"/>
          </a:p>
          <a:p>
            <a:pPr lvl="1"/>
            <a:r>
              <a:rPr lang="en-US" dirty="0"/>
              <a:t>Required for performance</a:t>
            </a:r>
          </a:p>
          <a:p>
            <a:r>
              <a:rPr lang="en-US" dirty="0"/>
              <a:t>Structure</a:t>
            </a:r>
          </a:p>
          <a:p>
            <a:pPr lvl="1"/>
            <a:r>
              <a:rPr lang="en-US" dirty="0"/>
              <a:t>Outer loops index over blocks</a:t>
            </a:r>
          </a:p>
          <a:p>
            <a:pPr lvl="1"/>
            <a:r>
              <a:rPr lang="en-US" dirty="0"/>
              <a:t>Inner loops compute product for single block</a:t>
            </a:r>
          </a:p>
          <a:p>
            <a:r>
              <a:rPr lang="en-US" dirty="0"/>
              <a:t>Block size </a:t>
            </a:r>
            <a:r>
              <a:rPr lang="en-US" dirty="0">
                <a:latin typeface="Courier New"/>
                <a:cs typeface="Courier New"/>
              </a:rPr>
              <a:t>SBLK</a:t>
            </a:r>
            <a:r>
              <a:rPr lang="en-US" dirty="0"/>
              <a:t> = 8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62000" y="1447801"/>
            <a:ext cx="2133600" cy="2133600"/>
            <a:chOff x="762000" y="1828800"/>
            <a:chExt cx="2133600" cy="2133600"/>
          </a:xfrm>
        </p:grpSpPr>
        <p:grpSp>
          <p:nvGrpSpPr>
            <p:cNvPr id="9" name="Group 8"/>
            <p:cNvGrpSpPr/>
            <p:nvPr/>
          </p:nvGrpSpPr>
          <p:grpSpPr>
            <a:xfrm>
              <a:off x="762000" y="1828800"/>
              <a:ext cx="2133600" cy="533400"/>
              <a:chOff x="762000" y="1828800"/>
              <a:chExt cx="2133600" cy="533400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7620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12954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18288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23622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762000" y="2362200"/>
              <a:ext cx="2133600" cy="533400"/>
              <a:chOff x="762000" y="1828800"/>
              <a:chExt cx="2133600" cy="533400"/>
            </a:xfrm>
          </p:grpSpPr>
          <p:sp>
            <p:nvSpPr>
              <p:cNvPr id="34" name="Rectangle 33"/>
              <p:cNvSpPr/>
              <p:nvPr/>
            </p:nvSpPr>
            <p:spPr bwMode="auto">
              <a:xfrm>
                <a:off x="7620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12954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18288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23622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62000" y="2895600"/>
              <a:ext cx="2133600" cy="533400"/>
              <a:chOff x="762000" y="1828800"/>
              <a:chExt cx="2133600" cy="533400"/>
            </a:xfrm>
          </p:grpSpPr>
          <p:sp>
            <p:nvSpPr>
              <p:cNvPr id="39" name="Rectangle 38"/>
              <p:cNvSpPr/>
              <p:nvPr/>
            </p:nvSpPr>
            <p:spPr bwMode="auto">
              <a:xfrm>
                <a:off x="7620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12954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18288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23622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762000" y="3429000"/>
              <a:ext cx="2133600" cy="533400"/>
              <a:chOff x="762000" y="1828800"/>
              <a:chExt cx="2133600" cy="533400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7620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12954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18288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23622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3429000" y="1447801"/>
            <a:ext cx="2133600" cy="2133600"/>
            <a:chOff x="762000" y="1828800"/>
            <a:chExt cx="2133600" cy="2133600"/>
          </a:xfrm>
        </p:grpSpPr>
        <p:grpSp>
          <p:nvGrpSpPr>
            <p:cNvPr id="49" name="Group 48"/>
            <p:cNvGrpSpPr/>
            <p:nvPr/>
          </p:nvGrpSpPr>
          <p:grpSpPr>
            <a:xfrm>
              <a:off x="762000" y="1828800"/>
              <a:ext cx="2133600" cy="533400"/>
              <a:chOff x="762000" y="1828800"/>
              <a:chExt cx="2133600" cy="533400"/>
            </a:xfrm>
          </p:grpSpPr>
          <p:sp>
            <p:nvSpPr>
              <p:cNvPr id="65" name="Rectangle 64"/>
              <p:cNvSpPr/>
              <p:nvPr/>
            </p:nvSpPr>
            <p:spPr bwMode="auto">
              <a:xfrm>
                <a:off x="7620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12954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18288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23622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62000" y="2362200"/>
              <a:ext cx="2133600" cy="533400"/>
              <a:chOff x="762000" y="1828800"/>
              <a:chExt cx="2133600" cy="533400"/>
            </a:xfrm>
          </p:grpSpPr>
          <p:sp>
            <p:nvSpPr>
              <p:cNvPr id="61" name="Rectangle 60"/>
              <p:cNvSpPr/>
              <p:nvPr/>
            </p:nvSpPr>
            <p:spPr bwMode="auto">
              <a:xfrm>
                <a:off x="7620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12954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8288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23622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762000" y="2895600"/>
              <a:ext cx="2133600" cy="533400"/>
              <a:chOff x="762000" y="1828800"/>
              <a:chExt cx="2133600" cy="533400"/>
            </a:xfrm>
          </p:grpSpPr>
          <p:sp>
            <p:nvSpPr>
              <p:cNvPr id="57" name="Rectangle 56"/>
              <p:cNvSpPr/>
              <p:nvPr/>
            </p:nvSpPr>
            <p:spPr bwMode="auto">
              <a:xfrm>
                <a:off x="7620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12954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18288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23622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762000" y="3429000"/>
              <a:ext cx="2133600" cy="533400"/>
              <a:chOff x="762000" y="1828800"/>
              <a:chExt cx="2133600" cy="533400"/>
            </a:xfrm>
          </p:grpSpPr>
          <p:sp>
            <p:nvSpPr>
              <p:cNvPr id="53" name="Rectangle 52"/>
              <p:cNvSpPr/>
              <p:nvPr/>
            </p:nvSpPr>
            <p:spPr bwMode="auto">
              <a:xfrm>
                <a:off x="7620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12954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18288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23622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6096000" y="1447801"/>
            <a:ext cx="2133600" cy="2133600"/>
            <a:chOff x="762000" y="1828800"/>
            <a:chExt cx="2133600" cy="2133600"/>
          </a:xfrm>
        </p:grpSpPr>
        <p:grpSp>
          <p:nvGrpSpPr>
            <p:cNvPr id="70" name="Group 69"/>
            <p:cNvGrpSpPr/>
            <p:nvPr/>
          </p:nvGrpSpPr>
          <p:grpSpPr>
            <a:xfrm>
              <a:off x="762000" y="1828800"/>
              <a:ext cx="2133600" cy="533400"/>
              <a:chOff x="762000" y="1828800"/>
              <a:chExt cx="2133600" cy="533400"/>
            </a:xfrm>
          </p:grpSpPr>
          <p:sp>
            <p:nvSpPr>
              <p:cNvPr id="86" name="Rectangle 85"/>
              <p:cNvSpPr/>
              <p:nvPr/>
            </p:nvSpPr>
            <p:spPr bwMode="auto">
              <a:xfrm>
                <a:off x="7620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12954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18288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23622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762000" y="2362200"/>
              <a:ext cx="2133600" cy="533400"/>
              <a:chOff x="762000" y="1828800"/>
              <a:chExt cx="2133600" cy="533400"/>
            </a:xfrm>
          </p:grpSpPr>
          <p:sp>
            <p:nvSpPr>
              <p:cNvPr id="82" name="Rectangle 81"/>
              <p:cNvSpPr/>
              <p:nvPr/>
            </p:nvSpPr>
            <p:spPr bwMode="auto">
              <a:xfrm>
                <a:off x="7620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2954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288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3622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762000" y="2895600"/>
              <a:ext cx="2133600" cy="533400"/>
              <a:chOff x="762000" y="1828800"/>
              <a:chExt cx="2133600" cy="533400"/>
            </a:xfrm>
          </p:grpSpPr>
          <p:sp>
            <p:nvSpPr>
              <p:cNvPr id="78" name="Rectangle 77"/>
              <p:cNvSpPr/>
              <p:nvPr/>
            </p:nvSpPr>
            <p:spPr bwMode="auto">
              <a:xfrm>
                <a:off x="7620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12954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8288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23622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762000" y="3429000"/>
              <a:ext cx="2133600" cy="533400"/>
              <a:chOff x="762000" y="1828800"/>
              <a:chExt cx="2133600" cy="533400"/>
            </a:xfrm>
          </p:grpSpPr>
          <p:sp>
            <p:nvSpPr>
              <p:cNvPr id="74" name="Rectangle 73"/>
              <p:cNvSpPr/>
              <p:nvPr/>
            </p:nvSpPr>
            <p:spPr bwMode="auto">
              <a:xfrm>
                <a:off x="7620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12954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8288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2362200" y="1828800"/>
                <a:ext cx="533400" cy="53340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90" name="Straight Arrow Connector 89"/>
          <p:cNvCxnSpPr/>
          <p:nvPr/>
        </p:nvCxnSpPr>
        <p:spPr bwMode="auto">
          <a:xfrm>
            <a:off x="4572000" y="1371600"/>
            <a:ext cx="228600" cy="11430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graphicFrame>
        <p:nvGraphicFramePr>
          <p:cNvPr id="91" name="Content Placeholder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522774"/>
              </p:ext>
            </p:extLst>
          </p:nvPr>
        </p:nvGraphicFramePr>
        <p:xfrm>
          <a:off x="228601" y="4486964"/>
          <a:ext cx="3048000" cy="1126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3" imgW="2336800" imgH="863600" progId="Equation.3">
                  <p:embed/>
                </p:oleObj>
              </mc:Choice>
              <mc:Fallback>
                <p:oleObj name="Equation" r:id="rId3" imgW="2336800" imgH="863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1" y="4486964"/>
                        <a:ext cx="3048000" cy="1126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02334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Blocked Multiplication Implementation: Outer Loops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91200" y="1524001"/>
            <a:ext cx="3276600" cy="4810124"/>
          </a:xfrm>
        </p:spPr>
        <p:txBody>
          <a:bodyPr/>
          <a:lstStyle/>
          <a:p>
            <a:r>
              <a:rPr lang="en-US" dirty="0"/>
              <a:t>Look at actual code to see how it handles cases where N is not multiple of block size</a:t>
            </a:r>
          </a:p>
        </p:txBody>
      </p:sp>
      <p:sp>
        <p:nvSpPr>
          <p:cNvPr id="144" name="Rectangle 3"/>
          <p:cNvSpPr>
            <a:spLocks noChangeArrowheads="1"/>
          </p:cNvSpPr>
          <p:nvPr/>
        </p:nvSpPr>
        <p:spPr bwMode="auto">
          <a:xfrm>
            <a:off x="192690" y="3809828"/>
            <a:ext cx="7613382" cy="30469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void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multMatrixTransposeBlocked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N,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  float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matA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, float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matB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, float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matC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float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tranB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scratchMatrix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(N);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transposeMatrix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(N,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matB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tranB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/* Zero out C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memset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matC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, 0, N * N *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(float));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, j, k;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for 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&lt;= N-SBLK;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+= SBLK)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for (j = 0; j &lt;= N-SBLK; j+= SBLK)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    for (k = 0; k &lt;= N-SBLK; k+=SBLK)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        </a:t>
            </a:r>
            <a:r>
              <a:rPr lang="en-US" sz="1600" i="1" dirty="0">
                <a:solidFill>
                  <a:srgbClr val="800000"/>
                </a:solidFill>
                <a:latin typeface="+mn-lt"/>
              </a:rPr>
              <a:t>Compute contribution to </a:t>
            </a: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C[i..i+SBLK-1][j..j+SBLK-1]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}     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62000" y="1295399"/>
            <a:ext cx="2133600" cy="2514601"/>
            <a:chOff x="1066800" y="1219200"/>
            <a:chExt cx="2133600" cy="2514601"/>
          </a:xfrm>
        </p:grpSpPr>
        <p:sp>
          <p:nvSpPr>
            <p:cNvPr id="46" name="Rectangle 45"/>
            <p:cNvSpPr/>
            <p:nvPr/>
          </p:nvSpPr>
          <p:spPr bwMode="auto">
            <a:xfrm rot="16200000">
              <a:off x="2209800" y="2209799"/>
              <a:ext cx="152400" cy="152400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  <a:ln w="25400">
              <a:noFill/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19200" y="1600199"/>
              <a:ext cx="1176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itchFamily="34" charset="0"/>
                </a:rPr>
                <a:t>Element </a:t>
              </a:r>
              <a:r>
                <a:rPr lang="en-US" sz="1600" i="1" dirty="0" err="1">
                  <a:latin typeface="Calibri" pitchFamily="34" charset="0"/>
                </a:rPr>
                <a:t>i</a:t>
              </a:r>
              <a:r>
                <a:rPr lang="en-US" sz="1600" dirty="0">
                  <a:latin typeface="Calibri" pitchFamily="34" charset="0"/>
                </a:rPr>
                <a:t>, </a:t>
              </a:r>
              <a:r>
                <a:rPr lang="en-US" sz="1600" i="1" dirty="0">
                  <a:latin typeface="Calibri" pitchFamily="34" charset="0"/>
                </a:rPr>
                <a:t>j</a:t>
              </a:r>
            </a:p>
          </p:txBody>
        </p:sp>
        <p:cxnSp>
          <p:nvCxnSpPr>
            <p:cNvPr id="50" name="Straight Arrow Connector 49"/>
            <p:cNvCxnSpPr>
              <a:stCxn id="49" idx="2"/>
            </p:cNvCxnSpPr>
            <p:nvPr/>
          </p:nvCxnSpPr>
          <p:spPr bwMode="auto">
            <a:xfrm>
              <a:off x="1807631" y="1938753"/>
              <a:ext cx="402169" cy="27104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31" name="Rectangle 30"/>
            <p:cNvSpPr/>
            <p:nvPr/>
          </p:nvSpPr>
          <p:spPr bwMode="auto">
            <a:xfrm>
              <a:off x="1066800" y="1600200"/>
              <a:ext cx="1828800" cy="1828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350" cmpd="sng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j-lt"/>
                </a:rPr>
                <a:t>C</a:t>
              </a:r>
              <a:endParaRPr lang="en-US" baseline="-25000" dirty="0">
                <a:latin typeface="+mj-lt"/>
              </a:endParaRPr>
            </a:p>
          </p:txBody>
        </p:sp>
        <p:sp>
          <p:nvSpPr>
            <p:cNvPr id="52" name="Left Bracket 51"/>
            <p:cNvSpPr/>
            <p:nvPr/>
          </p:nvSpPr>
          <p:spPr bwMode="auto">
            <a:xfrm flipH="1">
              <a:off x="2743200" y="1600200"/>
              <a:ext cx="152400" cy="1828800"/>
            </a:xfrm>
            <a:prstGeom prst="leftBracket">
              <a:avLst/>
            </a:prstGeom>
            <a:noFill/>
            <a:ln w="38100" cmpd="sng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 bwMode="auto">
            <a:xfrm rot="16200000">
              <a:off x="2133603" y="2133599"/>
              <a:ext cx="533400" cy="533401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  <a:ln w="25400">
              <a:noFill/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219200" y="1219200"/>
              <a:ext cx="9317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itchFamily="34" charset="0"/>
                </a:rPr>
                <a:t>Block </a:t>
              </a:r>
              <a:r>
                <a:rPr lang="en-US" sz="1600" i="1" dirty="0" err="1">
                  <a:latin typeface="Calibri" pitchFamily="34" charset="0"/>
                </a:rPr>
                <a:t>i</a:t>
              </a:r>
              <a:r>
                <a:rPr lang="en-US" sz="1600" dirty="0">
                  <a:latin typeface="Calibri" pitchFamily="34" charset="0"/>
                </a:rPr>
                <a:t>, </a:t>
              </a:r>
              <a:r>
                <a:rPr lang="en-US" sz="1600" i="1" dirty="0">
                  <a:latin typeface="Calibri" pitchFamily="34" charset="0"/>
                </a:rPr>
                <a:t>j</a:t>
              </a:r>
            </a:p>
          </p:txBody>
        </p:sp>
        <p:cxnSp>
          <p:nvCxnSpPr>
            <p:cNvPr id="61" name="Straight Arrow Connector 60"/>
            <p:cNvCxnSpPr>
              <a:stCxn id="60" idx="2"/>
            </p:cNvCxnSpPr>
            <p:nvPr/>
          </p:nvCxnSpPr>
          <p:spPr bwMode="auto">
            <a:xfrm>
              <a:off x="1685052" y="1557754"/>
              <a:ext cx="448548" cy="57584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grpSp>
          <p:nvGrpSpPr>
            <p:cNvPr id="104" name="Group 103"/>
            <p:cNvGrpSpPr/>
            <p:nvPr/>
          </p:nvGrpSpPr>
          <p:grpSpPr>
            <a:xfrm>
              <a:off x="1066800" y="1600201"/>
              <a:ext cx="2133600" cy="2133600"/>
              <a:chOff x="762000" y="1828800"/>
              <a:chExt cx="2133600" cy="2133600"/>
            </a:xfrm>
          </p:grpSpPr>
          <p:grpSp>
            <p:nvGrpSpPr>
              <p:cNvPr id="105" name="Group 104"/>
              <p:cNvGrpSpPr/>
              <p:nvPr/>
            </p:nvGrpSpPr>
            <p:grpSpPr>
              <a:xfrm>
                <a:off x="762000" y="1828800"/>
                <a:ext cx="2133600" cy="533400"/>
                <a:chOff x="762000" y="1828800"/>
                <a:chExt cx="2133600" cy="533400"/>
              </a:xfrm>
            </p:grpSpPr>
            <p:sp>
              <p:nvSpPr>
                <p:cNvPr id="121" name="Rectangle 120"/>
                <p:cNvSpPr/>
                <p:nvPr/>
              </p:nvSpPr>
              <p:spPr bwMode="auto">
                <a:xfrm>
                  <a:off x="762000" y="1828800"/>
                  <a:ext cx="533400" cy="533400"/>
                </a:xfrm>
                <a:prstGeom prst="rect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/>
                <p:cNvSpPr/>
                <p:nvPr/>
              </p:nvSpPr>
              <p:spPr bwMode="auto">
                <a:xfrm>
                  <a:off x="1295400" y="1828800"/>
                  <a:ext cx="533400" cy="533400"/>
                </a:xfrm>
                <a:prstGeom prst="rect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/>
                <p:cNvSpPr/>
                <p:nvPr/>
              </p:nvSpPr>
              <p:spPr bwMode="auto">
                <a:xfrm>
                  <a:off x="1828800" y="1828800"/>
                  <a:ext cx="533400" cy="533400"/>
                </a:xfrm>
                <a:prstGeom prst="rect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/>
                <p:cNvSpPr/>
                <p:nvPr/>
              </p:nvSpPr>
              <p:spPr bwMode="auto">
                <a:xfrm>
                  <a:off x="2362200" y="1828800"/>
                  <a:ext cx="533400" cy="533400"/>
                </a:xfrm>
                <a:prstGeom prst="rect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>
                <a:off x="762000" y="2362200"/>
                <a:ext cx="2133600" cy="533400"/>
                <a:chOff x="762000" y="1828800"/>
                <a:chExt cx="2133600" cy="533400"/>
              </a:xfrm>
            </p:grpSpPr>
            <p:sp>
              <p:nvSpPr>
                <p:cNvPr id="117" name="Rectangle 116"/>
                <p:cNvSpPr/>
                <p:nvPr/>
              </p:nvSpPr>
              <p:spPr bwMode="auto">
                <a:xfrm>
                  <a:off x="762000" y="1828800"/>
                  <a:ext cx="533400" cy="533400"/>
                </a:xfrm>
                <a:prstGeom prst="rect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/>
                <p:cNvSpPr/>
                <p:nvPr/>
              </p:nvSpPr>
              <p:spPr bwMode="auto">
                <a:xfrm>
                  <a:off x="1295400" y="1828800"/>
                  <a:ext cx="533400" cy="533400"/>
                </a:xfrm>
                <a:prstGeom prst="rect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/>
                <p:cNvSpPr/>
                <p:nvPr/>
              </p:nvSpPr>
              <p:spPr bwMode="auto">
                <a:xfrm>
                  <a:off x="1828800" y="1828800"/>
                  <a:ext cx="533400" cy="533400"/>
                </a:xfrm>
                <a:prstGeom prst="rect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 bwMode="auto">
                <a:xfrm>
                  <a:off x="2362200" y="1828800"/>
                  <a:ext cx="533400" cy="533400"/>
                </a:xfrm>
                <a:prstGeom prst="rect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762000" y="2895600"/>
                <a:ext cx="2133600" cy="533400"/>
                <a:chOff x="762000" y="1828800"/>
                <a:chExt cx="2133600" cy="533400"/>
              </a:xfrm>
            </p:grpSpPr>
            <p:sp>
              <p:nvSpPr>
                <p:cNvPr id="113" name="Rectangle 112"/>
                <p:cNvSpPr/>
                <p:nvPr/>
              </p:nvSpPr>
              <p:spPr bwMode="auto">
                <a:xfrm>
                  <a:off x="762000" y="1828800"/>
                  <a:ext cx="533400" cy="533400"/>
                </a:xfrm>
                <a:prstGeom prst="rect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 bwMode="auto">
                <a:xfrm>
                  <a:off x="1295400" y="1828800"/>
                  <a:ext cx="533400" cy="533400"/>
                </a:xfrm>
                <a:prstGeom prst="rect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/>
                <p:cNvSpPr/>
                <p:nvPr/>
              </p:nvSpPr>
              <p:spPr bwMode="auto">
                <a:xfrm>
                  <a:off x="1828800" y="1828800"/>
                  <a:ext cx="533400" cy="533400"/>
                </a:xfrm>
                <a:prstGeom prst="rect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/>
                <p:cNvSpPr/>
                <p:nvPr/>
              </p:nvSpPr>
              <p:spPr bwMode="auto">
                <a:xfrm>
                  <a:off x="2362200" y="1828800"/>
                  <a:ext cx="533400" cy="533400"/>
                </a:xfrm>
                <a:prstGeom prst="rect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762000" y="3429000"/>
                <a:ext cx="2133600" cy="533400"/>
                <a:chOff x="762000" y="1828800"/>
                <a:chExt cx="2133600" cy="533400"/>
              </a:xfrm>
            </p:grpSpPr>
            <p:sp>
              <p:nvSpPr>
                <p:cNvPr id="109" name="Rectangle 108"/>
                <p:cNvSpPr/>
                <p:nvPr/>
              </p:nvSpPr>
              <p:spPr bwMode="auto">
                <a:xfrm>
                  <a:off x="762000" y="1828800"/>
                  <a:ext cx="533400" cy="533400"/>
                </a:xfrm>
                <a:prstGeom prst="rect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/>
                <p:cNvSpPr/>
                <p:nvPr/>
              </p:nvSpPr>
              <p:spPr bwMode="auto">
                <a:xfrm>
                  <a:off x="1295400" y="1828800"/>
                  <a:ext cx="533400" cy="533400"/>
                </a:xfrm>
                <a:prstGeom prst="rect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 bwMode="auto">
                <a:xfrm>
                  <a:off x="1828800" y="1828800"/>
                  <a:ext cx="533400" cy="533400"/>
                </a:xfrm>
                <a:prstGeom prst="rect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 bwMode="auto">
                <a:xfrm>
                  <a:off x="2362200" y="1828800"/>
                  <a:ext cx="533400" cy="533400"/>
                </a:xfrm>
                <a:prstGeom prst="rect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aphicFrame>
        <p:nvGraphicFramePr>
          <p:cNvPr id="36" name="Content Placeholder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636298"/>
              </p:ext>
            </p:extLst>
          </p:nvPr>
        </p:nvGraphicFramePr>
        <p:xfrm>
          <a:off x="2971800" y="2057400"/>
          <a:ext cx="3048000" cy="1126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3" imgW="2336800" imgH="863600" progId="Equation.3">
                  <p:embed/>
                </p:oleObj>
              </mc:Choice>
              <mc:Fallback>
                <p:oleObj name="Equation" r:id="rId3" imgW="2336800" imgH="863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1800" y="2057400"/>
                        <a:ext cx="3048000" cy="1126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97717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Blocked Multiplication Implementation: Inner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43200"/>
            <a:ext cx="7683500" cy="1143000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i</a:t>
            </a:r>
            <a:r>
              <a:rPr lang="en-US" dirty="0"/>
              <a:t>, </a:t>
            </a:r>
            <a:r>
              <a:rPr lang="en-US" dirty="0">
                <a:latin typeface="Courier New"/>
                <a:cs typeface="Courier New"/>
              </a:rPr>
              <a:t>j</a:t>
            </a:r>
            <a:r>
              <a:rPr lang="en-US" dirty="0"/>
              <a:t>, </a:t>
            </a:r>
            <a:r>
              <a:rPr lang="en-US" dirty="0">
                <a:latin typeface="Courier New"/>
                <a:cs typeface="Courier New"/>
              </a:rPr>
              <a:t>k</a:t>
            </a:r>
            <a:r>
              <a:rPr lang="en-US" dirty="0"/>
              <a:t> provide starting indices of blocks</a:t>
            </a:r>
          </a:p>
          <a:p>
            <a:r>
              <a:rPr lang="en-US" dirty="0">
                <a:latin typeface="Courier New"/>
                <a:cs typeface="Courier New"/>
              </a:rPr>
              <a:t>bi</a:t>
            </a:r>
            <a:r>
              <a:rPr lang="en-US" dirty="0"/>
              <a:t>, </a:t>
            </a:r>
            <a:r>
              <a:rPr lang="en-US" dirty="0" err="1">
                <a:latin typeface="Courier New"/>
                <a:cs typeface="Courier New"/>
              </a:rPr>
              <a:t>bj</a:t>
            </a:r>
            <a:r>
              <a:rPr lang="en-US" dirty="0"/>
              <a:t>, </a:t>
            </a:r>
            <a:r>
              <a:rPr lang="en-US" dirty="0" err="1">
                <a:latin typeface="Courier New"/>
                <a:cs typeface="Courier New"/>
              </a:rPr>
              <a:t>bk</a:t>
            </a:r>
            <a:r>
              <a:rPr lang="en-US" dirty="0"/>
              <a:t> provide offsets within blocks</a:t>
            </a:r>
          </a:p>
        </p:txBody>
      </p:sp>
      <p:sp>
        <p:nvSpPr>
          <p:cNvPr id="144" name="Rectangle 3"/>
          <p:cNvSpPr>
            <a:spLocks noChangeArrowheads="1"/>
          </p:cNvSpPr>
          <p:nvPr/>
        </p:nvSpPr>
        <p:spPr bwMode="auto">
          <a:xfrm>
            <a:off x="192690" y="4425381"/>
            <a:ext cx="8311289" cy="181588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bi = 0; bi &lt; SBLK; bi++)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for 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bj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bj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&lt; SBLK;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bj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++)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float sum = 0.0;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for 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bk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=0;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bk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&lt; SBLK;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bk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++)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    sum +=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matA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[RM(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i+bi,k+bk,N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)] *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tranB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[RM(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j+bj,k+bk,N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matC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[RM(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i+bi,j+bj,N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)] += sum;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}</a:t>
            </a:r>
          </a:p>
        </p:txBody>
      </p:sp>
      <p:graphicFrame>
        <p:nvGraphicFramePr>
          <p:cNvPr id="24" name="Content Placeholder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758451"/>
              </p:ext>
            </p:extLst>
          </p:nvPr>
        </p:nvGraphicFramePr>
        <p:xfrm>
          <a:off x="1676400" y="1447800"/>
          <a:ext cx="5260975" cy="1272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Equation" r:id="rId3" imgW="3517900" imgH="850900" progId="Equation.3">
                  <p:embed/>
                </p:oleObj>
              </mc:Choice>
              <mc:Fallback>
                <p:oleObj name="Equation" r:id="rId3" imgW="3517900" imgH="850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1447800"/>
                        <a:ext cx="5260975" cy="1272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05783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Implementations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567919"/>
              </p:ext>
            </p:extLst>
          </p:nvPr>
        </p:nvGraphicFramePr>
        <p:xfrm>
          <a:off x="42405" y="1066800"/>
          <a:ext cx="9080500" cy="561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86600" y="5334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Fast blocked:</a:t>
            </a:r>
          </a:p>
          <a:p>
            <a:r>
              <a:rPr lang="en-US" sz="1800" dirty="0" err="1">
                <a:latin typeface="Calibri" pitchFamily="34" charset="0"/>
              </a:rPr>
              <a:t>Pretranspose</a:t>
            </a:r>
            <a:r>
              <a:rPr lang="en-US" sz="1800" dirty="0">
                <a:latin typeface="Calibri" pitchFamily="34" charset="0"/>
              </a:rPr>
              <a:t> +</a:t>
            </a:r>
          </a:p>
          <a:p>
            <a:r>
              <a:rPr lang="en-US" sz="1800" dirty="0">
                <a:latin typeface="Calibri" pitchFamily="34" charset="0"/>
              </a:rPr>
              <a:t>Unroll inner loop 8x and </a:t>
            </a:r>
            <a:r>
              <a:rPr lang="en-US" sz="1800" dirty="0" err="1">
                <a:latin typeface="Calibri" pitchFamily="34" charset="0"/>
              </a:rPr>
              <a:t>reassociate</a:t>
            </a:r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920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DD04B-1D18-4483-BCEB-C1E0BAAA9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Vocabulary, </a:t>
            </a:r>
            <a:r>
              <a:rPr lang="en-US" i="1" dirty="0" err="1"/>
              <a:t>cont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F3473-3749-43B9-BCA5-C6A361B5C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Kernel: </a:t>
            </a:r>
            <a:r>
              <a:rPr lang="en-US" b="0" dirty="0"/>
              <a:t>The work, written as a function, to be parallelized across the GPU’s cores. </a:t>
            </a:r>
            <a:endParaRPr lang="en-US" b="0" i="1" dirty="0"/>
          </a:p>
          <a:p>
            <a:r>
              <a:rPr lang="en-US" dirty="0"/>
              <a:t>Thread</a:t>
            </a:r>
            <a:r>
              <a:rPr lang="en-US" b="0" dirty="0"/>
              <a:t>: An abstraction for the work associated with an instance of the kernel. </a:t>
            </a:r>
          </a:p>
          <a:p>
            <a:r>
              <a:rPr lang="en-US" dirty="0"/>
              <a:t>Thread Block</a:t>
            </a:r>
            <a:r>
              <a:rPr lang="en-US" b="0" dirty="0"/>
              <a:t>: A partition of threads and associated work that will be dispatched to a </a:t>
            </a:r>
            <a:r>
              <a:rPr lang="en-US" b="0" i="1" dirty="0"/>
              <a:t>Streaming Media (SM) processor</a:t>
            </a:r>
            <a:r>
              <a:rPr lang="en-US" b="0" dirty="0"/>
              <a:t>, basically a GPU. </a:t>
            </a:r>
          </a:p>
          <a:p>
            <a:r>
              <a:rPr lang="en-US" dirty="0"/>
              <a:t>Block</a:t>
            </a:r>
            <a:r>
              <a:rPr lang="en-US" b="0" dirty="0"/>
              <a:t>: See </a:t>
            </a:r>
            <a:r>
              <a:rPr lang="en-US" b="0" i="1" dirty="0"/>
              <a:t>Thread Block</a:t>
            </a:r>
          </a:p>
          <a:p>
            <a:r>
              <a:rPr lang="en-US" dirty="0"/>
              <a:t>Grid</a:t>
            </a:r>
            <a:r>
              <a:rPr lang="en-US" b="0" dirty="0"/>
              <a:t>: Set of all blocks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0318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with CUDA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657600"/>
            <a:ext cx="4556125" cy="2676524"/>
          </a:xfrm>
        </p:spPr>
        <p:txBody>
          <a:bodyPr/>
          <a:lstStyle/>
          <a:p>
            <a:r>
              <a:rPr lang="en-US" dirty="0"/>
              <a:t>Block size </a:t>
            </a:r>
            <a:r>
              <a:rPr lang="en-US" dirty="0">
                <a:latin typeface="Courier New"/>
                <a:cs typeface="Courier New"/>
              </a:rPr>
              <a:t>LBLK</a:t>
            </a:r>
            <a:r>
              <a:rPr lang="en-US" dirty="0"/>
              <a:t> = 32</a:t>
            </a:r>
          </a:p>
          <a:p>
            <a:r>
              <a:rPr lang="en-US" dirty="0"/>
              <a:t>Use one CUDA block for each block of destination matrix</a:t>
            </a:r>
          </a:p>
          <a:p>
            <a:r>
              <a:rPr lang="en-US" dirty="0"/>
              <a:t>Enough CUDA blocks to cover C</a:t>
            </a:r>
          </a:p>
          <a:p>
            <a:r>
              <a:rPr lang="en-US" dirty="0"/>
              <a:t>Each thread in block accumulates single destination value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34000" y="4648200"/>
            <a:ext cx="609600" cy="309265"/>
          </a:xfrm>
          <a:prstGeom prst="rect">
            <a:avLst/>
          </a:prstGeom>
          <a:solidFill>
            <a:srgbClr val="FFCC6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 sz="2000" dirty="0">
              <a:latin typeface="+mn-lt"/>
            </a:endParaRPr>
          </a:p>
        </p:txBody>
      </p:sp>
      <p:sp>
        <p:nvSpPr>
          <p:cNvPr id="48" name="Isosceles Triangle 47"/>
          <p:cNvSpPr/>
          <p:nvPr/>
        </p:nvSpPr>
        <p:spPr bwMode="auto">
          <a:xfrm>
            <a:off x="5334000" y="4572000"/>
            <a:ext cx="609600" cy="76200"/>
          </a:xfrm>
          <a:prstGeom prst="triangl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914400" y="1066800"/>
            <a:ext cx="2133600" cy="2514601"/>
            <a:chOff x="1066800" y="1219200"/>
            <a:chExt cx="2133600" cy="2514601"/>
          </a:xfrm>
        </p:grpSpPr>
        <p:sp>
          <p:nvSpPr>
            <p:cNvPr id="86" name="Rectangle 85"/>
            <p:cNvSpPr/>
            <p:nvPr/>
          </p:nvSpPr>
          <p:spPr bwMode="auto">
            <a:xfrm rot="16200000">
              <a:off x="2209800" y="2209799"/>
              <a:ext cx="152400" cy="152400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  <a:ln w="25400">
              <a:noFill/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219200" y="1600199"/>
              <a:ext cx="1176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itchFamily="34" charset="0"/>
                </a:rPr>
                <a:t>Element </a:t>
              </a:r>
              <a:r>
                <a:rPr lang="en-US" sz="1600" i="1" dirty="0" err="1">
                  <a:latin typeface="Calibri" pitchFamily="34" charset="0"/>
                </a:rPr>
                <a:t>i</a:t>
              </a:r>
              <a:r>
                <a:rPr lang="en-US" sz="1600" dirty="0">
                  <a:latin typeface="Calibri" pitchFamily="34" charset="0"/>
                </a:rPr>
                <a:t>, </a:t>
              </a:r>
              <a:r>
                <a:rPr lang="en-US" sz="1600" i="1" dirty="0">
                  <a:latin typeface="Calibri" pitchFamily="34" charset="0"/>
                </a:rPr>
                <a:t>j</a:t>
              </a:r>
            </a:p>
          </p:txBody>
        </p:sp>
        <p:cxnSp>
          <p:nvCxnSpPr>
            <p:cNvPr id="95" name="Straight Arrow Connector 94"/>
            <p:cNvCxnSpPr>
              <a:stCxn id="87" idx="2"/>
            </p:cNvCxnSpPr>
            <p:nvPr/>
          </p:nvCxnSpPr>
          <p:spPr bwMode="auto">
            <a:xfrm>
              <a:off x="1807631" y="1938753"/>
              <a:ext cx="402169" cy="27104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96" name="Rectangle 95"/>
            <p:cNvSpPr/>
            <p:nvPr/>
          </p:nvSpPr>
          <p:spPr bwMode="auto">
            <a:xfrm>
              <a:off x="1066800" y="1600200"/>
              <a:ext cx="1828800" cy="1828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350" cmpd="sng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j-lt"/>
                </a:rPr>
                <a:t>C</a:t>
              </a:r>
              <a:endParaRPr lang="en-US" baseline="-25000" dirty="0">
                <a:latin typeface="+mj-lt"/>
              </a:endParaRPr>
            </a:p>
          </p:txBody>
        </p:sp>
        <p:sp>
          <p:nvSpPr>
            <p:cNvPr id="97" name="Left Bracket 96"/>
            <p:cNvSpPr/>
            <p:nvPr/>
          </p:nvSpPr>
          <p:spPr bwMode="auto">
            <a:xfrm flipH="1">
              <a:off x="2743200" y="1600200"/>
              <a:ext cx="152400" cy="1828800"/>
            </a:xfrm>
            <a:prstGeom prst="leftBracket">
              <a:avLst/>
            </a:prstGeom>
            <a:noFill/>
            <a:ln w="38100" cmpd="sng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 bwMode="auto">
            <a:xfrm rot="16200000">
              <a:off x="2133603" y="2133599"/>
              <a:ext cx="533400" cy="533401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  <a:ln w="25400">
              <a:noFill/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219200" y="1219200"/>
              <a:ext cx="9515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itchFamily="34" charset="0"/>
                </a:rPr>
                <a:t>Block </a:t>
              </a:r>
              <a:r>
                <a:rPr lang="en-US" sz="1600" i="1" dirty="0">
                  <a:latin typeface="Calibri" pitchFamily="34" charset="0"/>
                </a:rPr>
                <a:t>I</a:t>
              </a:r>
              <a:r>
                <a:rPr lang="en-US" sz="1600" dirty="0">
                  <a:latin typeface="Calibri" pitchFamily="34" charset="0"/>
                </a:rPr>
                <a:t>, </a:t>
              </a:r>
              <a:r>
                <a:rPr lang="en-US" sz="1600" i="1" dirty="0">
                  <a:latin typeface="Calibri" pitchFamily="34" charset="0"/>
                </a:rPr>
                <a:t>J</a:t>
              </a:r>
            </a:p>
          </p:txBody>
        </p:sp>
        <p:cxnSp>
          <p:nvCxnSpPr>
            <p:cNvPr id="100" name="Straight Arrow Connector 99"/>
            <p:cNvCxnSpPr>
              <a:stCxn id="99" idx="2"/>
            </p:cNvCxnSpPr>
            <p:nvPr/>
          </p:nvCxnSpPr>
          <p:spPr bwMode="auto">
            <a:xfrm>
              <a:off x="1694970" y="1557754"/>
              <a:ext cx="438630" cy="57584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grpSp>
          <p:nvGrpSpPr>
            <p:cNvPr id="101" name="Group 100"/>
            <p:cNvGrpSpPr/>
            <p:nvPr/>
          </p:nvGrpSpPr>
          <p:grpSpPr>
            <a:xfrm>
              <a:off x="1066800" y="1600201"/>
              <a:ext cx="2133600" cy="2133600"/>
              <a:chOff x="762000" y="1828800"/>
              <a:chExt cx="2133600" cy="2133600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762000" y="1828800"/>
                <a:ext cx="2133600" cy="533400"/>
                <a:chOff x="762000" y="1828800"/>
                <a:chExt cx="2133600" cy="533400"/>
              </a:xfrm>
            </p:grpSpPr>
            <p:sp>
              <p:nvSpPr>
                <p:cNvPr id="162" name="Rectangle 161"/>
                <p:cNvSpPr/>
                <p:nvPr/>
              </p:nvSpPr>
              <p:spPr bwMode="auto">
                <a:xfrm>
                  <a:off x="762000" y="1828800"/>
                  <a:ext cx="533400" cy="533400"/>
                </a:xfrm>
                <a:prstGeom prst="rect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295400" y="1828800"/>
                  <a:ext cx="533400" cy="533400"/>
                </a:xfrm>
                <a:prstGeom prst="rect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/>
                <p:cNvSpPr/>
                <p:nvPr/>
              </p:nvSpPr>
              <p:spPr bwMode="auto">
                <a:xfrm>
                  <a:off x="1828800" y="1828800"/>
                  <a:ext cx="533400" cy="533400"/>
                </a:xfrm>
                <a:prstGeom prst="rect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 164"/>
                <p:cNvSpPr/>
                <p:nvPr/>
              </p:nvSpPr>
              <p:spPr bwMode="auto">
                <a:xfrm>
                  <a:off x="2362200" y="1828800"/>
                  <a:ext cx="533400" cy="533400"/>
                </a:xfrm>
                <a:prstGeom prst="rect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762000" y="2362200"/>
                <a:ext cx="2133600" cy="533400"/>
                <a:chOff x="762000" y="1828800"/>
                <a:chExt cx="2133600" cy="533400"/>
              </a:xfrm>
            </p:grpSpPr>
            <p:sp>
              <p:nvSpPr>
                <p:cNvPr id="158" name="Rectangle 157"/>
                <p:cNvSpPr/>
                <p:nvPr/>
              </p:nvSpPr>
              <p:spPr bwMode="auto">
                <a:xfrm>
                  <a:off x="762000" y="1828800"/>
                  <a:ext cx="533400" cy="533400"/>
                </a:xfrm>
                <a:prstGeom prst="rect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Rectangle 158"/>
                <p:cNvSpPr/>
                <p:nvPr/>
              </p:nvSpPr>
              <p:spPr bwMode="auto">
                <a:xfrm>
                  <a:off x="1295400" y="1828800"/>
                  <a:ext cx="533400" cy="533400"/>
                </a:xfrm>
                <a:prstGeom prst="rect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/>
                <p:cNvSpPr/>
                <p:nvPr/>
              </p:nvSpPr>
              <p:spPr bwMode="auto">
                <a:xfrm>
                  <a:off x="1828800" y="1828800"/>
                  <a:ext cx="533400" cy="533400"/>
                </a:xfrm>
                <a:prstGeom prst="rect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Rectangle 160"/>
                <p:cNvSpPr/>
                <p:nvPr/>
              </p:nvSpPr>
              <p:spPr bwMode="auto">
                <a:xfrm>
                  <a:off x="2362200" y="1828800"/>
                  <a:ext cx="533400" cy="533400"/>
                </a:xfrm>
                <a:prstGeom prst="rect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8" name="Group 147"/>
              <p:cNvGrpSpPr/>
              <p:nvPr/>
            </p:nvGrpSpPr>
            <p:grpSpPr>
              <a:xfrm>
                <a:off x="762000" y="2895600"/>
                <a:ext cx="2133600" cy="533400"/>
                <a:chOff x="762000" y="1828800"/>
                <a:chExt cx="2133600" cy="533400"/>
              </a:xfrm>
            </p:grpSpPr>
            <p:sp>
              <p:nvSpPr>
                <p:cNvPr id="154" name="Rectangle 153"/>
                <p:cNvSpPr/>
                <p:nvPr/>
              </p:nvSpPr>
              <p:spPr bwMode="auto">
                <a:xfrm>
                  <a:off x="762000" y="1828800"/>
                  <a:ext cx="533400" cy="533400"/>
                </a:xfrm>
                <a:prstGeom prst="rect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Rectangle 154"/>
                <p:cNvSpPr/>
                <p:nvPr/>
              </p:nvSpPr>
              <p:spPr bwMode="auto">
                <a:xfrm>
                  <a:off x="1295400" y="1828800"/>
                  <a:ext cx="533400" cy="533400"/>
                </a:xfrm>
                <a:prstGeom prst="rect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Rectangle 155"/>
                <p:cNvSpPr/>
                <p:nvPr/>
              </p:nvSpPr>
              <p:spPr bwMode="auto">
                <a:xfrm>
                  <a:off x="1828800" y="1828800"/>
                  <a:ext cx="533400" cy="533400"/>
                </a:xfrm>
                <a:prstGeom prst="rect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Rectangle 156"/>
                <p:cNvSpPr/>
                <p:nvPr/>
              </p:nvSpPr>
              <p:spPr bwMode="auto">
                <a:xfrm>
                  <a:off x="2362200" y="1828800"/>
                  <a:ext cx="533400" cy="533400"/>
                </a:xfrm>
                <a:prstGeom prst="rect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9" name="Group 148"/>
              <p:cNvGrpSpPr/>
              <p:nvPr/>
            </p:nvGrpSpPr>
            <p:grpSpPr>
              <a:xfrm>
                <a:off x="762000" y="3429000"/>
                <a:ext cx="2133600" cy="533400"/>
                <a:chOff x="762000" y="1828800"/>
                <a:chExt cx="2133600" cy="533400"/>
              </a:xfrm>
            </p:grpSpPr>
            <p:sp>
              <p:nvSpPr>
                <p:cNvPr id="150" name="Rectangle 149"/>
                <p:cNvSpPr/>
                <p:nvPr/>
              </p:nvSpPr>
              <p:spPr bwMode="auto">
                <a:xfrm>
                  <a:off x="762000" y="1828800"/>
                  <a:ext cx="533400" cy="533400"/>
                </a:xfrm>
                <a:prstGeom prst="rect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 bwMode="auto">
                <a:xfrm>
                  <a:off x="1295400" y="1828800"/>
                  <a:ext cx="533400" cy="533400"/>
                </a:xfrm>
                <a:prstGeom prst="rect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ectangle 151"/>
                <p:cNvSpPr/>
                <p:nvPr/>
              </p:nvSpPr>
              <p:spPr bwMode="auto">
                <a:xfrm>
                  <a:off x="1828800" y="1828800"/>
                  <a:ext cx="533400" cy="533400"/>
                </a:xfrm>
                <a:prstGeom prst="rect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 152"/>
                <p:cNvSpPr/>
                <p:nvPr/>
              </p:nvSpPr>
              <p:spPr bwMode="auto">
                <a:xfrm>
                  <a:off x="2362200" y="1828800"/>
                  <a:ext cx="533400" cy="533400"/>
                </a:xfrm>
                <a:prstGeom prst="rect">
                  <a:avLst/>
                </a:pr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8" name="Group 7"/>
          <p:cNvGrpSpPr/>
          <p:nvPr/>
        </p:nvGrpSpPr>
        <p:grpSpPr>
          <a:xfrm>
            <a:off x="5334000" y="1143000"/>
            <a:ext cx="3392370" cy="914400"/>
            <a:chOff x="5334000" y="1143000"/>
            <a:chExt cx="3392370" cy="914400"/>
          </a:xfrm>
        </p:grpSpPr>
        <p:grpSp>
          <p:nvGrpSpPr>
            <p:cNvPr id="5" name="Group 4"/>
            <p:cNvGrpSpPr/>
            <p:nvPr/>
          </p:nvGrpSpPr>
          <p:grpSpPr>
            <a:xfrm>
              <a:off x="5334000" y="1143000"/>
              <a:ext cx="609600" cy="914400"/>
              <a:chOff x="6248400" y="1143000"/>
              <a:chExt cx="609600" cy="914400"/>
            </a:xfrm>
          </p:grpSpPr>
          <p:sp>
            <p:nvSpPr>
              <p:cNvPr id="39" name="Rectangle 38"/>
              <p:cNvSpPr/>
              <p:nvPr/>
            </p:nvSpPr>
            <p:spPr bwMode="auto">
              <a:xfrm>
                <a:off x="6248400" y="1219200"/>
                <a:ext cx="609600" cy="309265"/>
              </a:xfrm>
              <a:prstGeom prst="rect">
                <a:avLst/>
              </a:prstGeom>
              <a:solidFill>
                <a:srgbClr val="FF8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>
                  <a:latin typeface="+mn-lt"/>
                </a:endParaRPr>
              </a:p>
            </p:txBody>
          </p:sp>
          <p:sp>
            <p:nvSpPr>
              <p:cNvPr id="41" name="Isosceles Triangle 40"/>
              <p:cNvSpPr/>
              <p:nvPr/>
            </p:nvSpPr>
            <p:spPr bwMode="auto">
              <a:xfrm flipV="1">
                <a:off x="6248400" y="1524000"/>
                <a:ext cx="609600" cy="76200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6248400" y="1676400"/>
                <a:ext cx="609600" cy="309265"/>
              </a:xfrm>
              <a:prstGeom prst="rect">
                <a:avLst/>
              </a:prstGeom>
              <a:solidFill>
                <a:srgbClr val="FF6FC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>
                  <a:latin typeface="+mn-lt"/>
                </a:endParaRPr>
              </a:p>
            </p:txBody>
          </p:sp>
          <p:sp>
            <p:nvSpPr>
              <p:cNvPr id="44" name="Isosceles Triangle 43"/>
              <p:cNvSpPr/>
              <p:nvPr/>
            </p:nvSpPr>
            <p:spPr bwMode="auto">
              <a:xfrm>
                <a:off x="6248400" y="1600200"/>
                <a:ext cx="609600" cy="76200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5" name="Isosceles Triangle 44"/>
              <p:cNvSpPr/>
              <p:nvPr/>
            </p:nvSpPr>
            <p:spPr bwMode="auto">
              <a:xfrm flipV="1">
                <a:off x="6248400" y="1981200"/>
                <a:ext cx="609600" cy="76200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4" name="Isosceles Triangle 83"/>
              <p:cNvSpPr/>
              <p:nvPr/>
            </p:nvSpPr>
            <p:spPr bwMode="auto">
              <a:xfrm>
                <a:off x="6248400" y="1143000"/>
                <a:ext cx="609600" cy="76200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943600" y="1143000"/>
              <a:ext cx="2782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Fetch blocks A &amp; B for k = 0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5943600" y="1600200"/>
              <a:ext cx="2433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Compute block product</a:t>
              </a: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5334000" y="2057400"/>
            <a:ext cx="3512959" cy="914400"/>
            <a:chOff x="5334000" y="1143000"/>
            <a:chExt cx="3512959" cy="914400"/>
          </a:xfrm>
        </p:grpSpPr>
        <p:grpSp>
          <p:nvGrpSpPr>
            <p:cNvPr id="168" name="Group 167"/>
            <p:cNvGrpSpPr/>
            <p:nvPr/>
          </p:nvGrpSpPr>
          <p:grpSpPr>
            <a:xfrm>
              <a:off x="5334000" y="1143000"/>
              <a:ext cx="609600" cy="914400"/>
              <a:chOff x="6248400" y="1143000"/>
              <a:chExt cx="609600" cy="914400"/>
            </a:xfrm>
          </p:grpSpPr>
          <p:sp>
            <p:nvSpPr>
              <p:cNvPr id="171" name="Rectangle 170"/>
              <p:cNvSpPr/>
              <p:nvPr/>
            </p:nvSpPr>
            <p:spPr bwMode="auto">
              <a:xfrm>
                <a:off x="6248400" y="1219200"/>
                <a:ext cx="609600" cy="309265"/>
              </a:xfrm>
              <a:prstGeom prst="rect">
                <a:avLst/>
              </a:prstGeom>
              <a:solidFill>
                <a:srgbClr val="FF8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>
                  <a:latin typeface="+mn-lt"/>
                </a:endParaRPr>
              </a:p>
            </p:txBody>
          </p:sp>
          <p:sp>
            <p:nvSpPr>
              <p:cNvPr id="172" name="Isosceles Triangle 171"/>
              <p:cNvSpPr/>
              <p:nvPr/>
            </p:nvSpPr>
            <p:spPr bwMode="auto">
              <a:xfrm flipV="1">
                <a:off x="6248400" y="1524000"/>
                <a:ext cx="609600" cy="76200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6248400" y="1676400"/>
                <a:ext cx="609600" cy="309265"/>
              </a:xfrm>
              <a:prstGeom prst="rect">
                <a:avLst/>
              </a:prstGeom>
              <a:solidFill>
                <a:srgbClr val="FF6FC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>
                  <a:latin typeface="+mn-lt"/>
                </a:endParaRPr>
              </a:p>
            </p:txBody>
          </p:sp>
          <p:sp>
            <p:nvSpPr>
              <p:cNvPr id="174" name="Isosceles Triangle 173"/>
              <p:cNvSpPr/>
              <p:nvPr/>
            </p:nvSpPr>
            <p:spPr bwMode="auto">
              <a:xfrm>
                <a:off x="6248400" y="1600200"/>
                <a:ext cx="609600" cy="76200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5" name="Isosceles Triangle 174"/>
              <p:cNvSpPr/>
              <p:nvPr/>
            </p:nvSpPr>
            <p:spPr bwMode="auto">
              <a:xfrm flipV="1">
                <a:off x="6248400" y="1981200"/>
                <a:ext cx="609600" cy="76200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6" name="Isosceles Triangle 175"/>
              <p:cNvSpPr/>
              <p:nvPr/>
            </p:nvSpPr>
            <p:spPr bwMode="auto">
              <a:xfrm>
                <a:off x="6248400" y="1143000"/>
                <a:ext cx="609600" cy="76200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69" name="TextBox 168"/>
            <p:cNvSpPr txBox="1"/>
            <p:nvPr/>
          </p:nvSpPr>
          <p:spPr>
            <a:xfrm>
              <a:off x="5943600" y="1143000"/>
              <a:ext cx="2903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Fetch blocks A &amp; B for k = 32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943600" y="1600200"/>
              <a:ext cx="2433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Compute block product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486400" y="2971800"/>
            <a:ext cx="2668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</a:p>
          <a:p>
            <a:pPr algn="ctr"/>
            <a:r>
              <a:rPr lang="en-US" sz="14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</a:p>
          <a:p>
            <a:pPr algn="ctr"/>
            <a:r>
              <a:rPr lang="en-US" sz="14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sz="1400" dirty="0">
              <a:latin typeface="Calibri" pitchFamily="34" charset="0"/>
            </a:endParaRPr>
          </a:p>
        </p:txBody>
      </p:sp>
      <p:grpSp>
        <p:nvGrpSpPr>
          <p:cNvPr id="177" name="Group 176"/>
          <p:cNvGrpSpPr/>
          <p:nvPr/>
        </p:nvGrpSpPr>
        <p:grpSpPr>
          <a:xfrm>
            <a:off x="5334000" y="3657600"/>
            <a:ext cx="3732082" cy="914400"/>
            <a:chOff x="5334000" y="1143000"/>
            <a:chExt cx="3732082" cy="914400"/>
          </a:xfrm>
        </p:grpSpPr>
        <p:grpSp>
          <p:nvGrpSpPr>
            <p:cNvPr id="178" name="Group 177"/>
            <p:cNvGrpSpPr/>
            <p:nvPr/>
          </p:nvGrpSpPr>
          <p:grpSpPr>
            <a:xfrm>
              <a:off x="5334000" y="1143000"/>
              <a:ext cx="609600" cy="914400"/>
              <a:chOff x="6248400" y="1143000"/>
              <a:chExt cx="609600" cy="914400"/>
            </a:xfrm>
          </p:grpSpPr>
          <p:sp>
            <p:nvSpPr>
              <p:cNvPr id="181" name="Rectangle 180"/>
              <p:cNvSpPr/>
              <p:nvPr/>
            </p:nvSpPr>
            <p:spPr bwMode="auto">
              <a:xfrm>
                <a:off x="6248400" y="1219200"/>
                <a:ext cx="609600" cy="309265"/>
              </a:xfrm>
              <a:prstGeom prst="rect">
                <a:avLst/>
              </a:prstGeom>
              <a:solidFill>
                <a:srgbClr val="FF8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>
                  <a:latin typeface="+mn-lt"/>
                </a:endParaRPr>
              </a:p>
            </p:txBody>
          </p:sp>
          <p:sp>
            <p:nvSpPr>
              <p:cNvPr id="182" name="Isosceles Triangle 181"/>
              <p:cNvSpPr/>
              <p:nvPr/>
            </p:nvSpPr>
            <p:spPr bwMode="auto">
              <a:xfrm flipV="1">
                <a:off x="6248400" y="1524000"/>
                <a:ext cx="609600" cy="76200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6248400" y="1676400"/>
                <a:ext cx="609600" cy="309265"/>
              </a:xfrm>
              <a:prstGeom prst="rect">
                <a:avLst/>
              </a:prstGeom>
              <a:solidFill>
                <a:srgbClr val="FF6FC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>
                  <a:latin typeface="+mn-lt"/>
                </a:endParaRPr>
              </a:p>
            </p:txBody>
          </p:sp>
          <p:sp>
            <p:nvSpPr>
              <p:cNvPr id="184" name="Isosceles Triangle 183"/>
              <p:cNvSpPr/>
              <p:nvPr/>
            </p:nvSpPr>
            <p:spPr bwMode="auto">
              <a:xfrm>
                <a:off x="6248400" y="1600200"/>
                <a:ext cx="609600" cy="76200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5" name="Isosceles Triangle 184"/>
              <p:cNvSpPr/>
              <p:nvPr/>
            </p:nvSpPr>
            <p:spPr bwMode="auto">
              <a:xfrm flipV="1">
                <a:off x="6248400" y="1981200"/>
                <a:ext cx="609600" cy="76200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6" name="Isosceles Triangle 185"/>
              <p:cNvSpPr/>
              <p:nvPr/>
            </p:nvSpPr>
            <p:spPr bwMode="auto">
              <a:xfrm>
                <a:off x="6248400" y="1143000"/>
                <a:ext cx="609600" cy="76200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79" name="TextBox 178"/>
            <p:cNvSpPr txBox="1"/>
            <p:nvPr/>
          </p:nvSpPr>
          <p:spPr>
            <a:xfrm>
              <a:off x="5943600" y="1143000"/>
              <a:ext cx="31224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Fetch blocks A &amp; B for k = N-32</a:t>
              </a: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943600" y="1600200"/>
              <a:ext cx="2433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Compute block product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19800" y="4648200"/>
            <a:ext cx="2746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Store values at destination</a:t>
            </a:r>
          </a:p>
        </p:txBody>
      </p:sp>
      <p:sp>
        <p:nvSpPr>
          <p:cNvPr id="187" name="Isosceles Triangle 186"/>
          <p:cNvSpPr/>
          <p:nvPr/>
        </p:nvSpPr>
        <p:spPr bwMode="auto">
          <a:xfrm flipV="1">
            <a:off x="5334000" y="4953000"/>
            <a:ext cx="609600" cy="76200"/>
          </a:xfrm>
          <a:prstGeom prst="triangl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175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CUDA Block Kernel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029200"/>
            <a:ext cx="7620000" cy="2143124"/>
          </a:xfrm>
        </p:spPr>
        <p:txBody>
          <a:bodyPr/>
          <a:lstStyle/>
          <a:p>
            <a:r>
              <a:rPr lang="en-US" dirty="0"/>
              <a:t>Block size </a:t>
            </a:r>
            <a:r>
              <a:rPr lang="en-US" dirty="0">
                <a:latin typeface="Courier New"/>
                <a:cs typeface="Courier New"/>
              </a:rPr>
              <a:t>LBLK</a:t>
            </a:r>
            <a:r>
              <a:rPr lang="en-US" dirty="0"/>
              <a:t> = 32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blockDim.x</a:t>
            </a:r>
            <a:r>
              <a:rPr lang="en-US" dirty="0"/>
              <a:t> = </a:t>
            </a:r>
            <a:r>
              <a:rPr lang="en-US" b="1" dirty="0" err="1">
                <a:latin typeface="Courier New"/>
                <a:cs typeface="Courier New"/>
              </a:rPr>
              <a:t>blockDim.y</a:t>
            </a:r>
            <a:r>
              <a:rPr lang="en-US" dirty="0"/>
              <a:t> = 32</a:t>
            </a:r>
          </a:p>
          <a:p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/>
              <a:t>, </a:t>
            </a:r>
            <a:r>
              <a:rPr lang="en-US" dirty="0">
                <a:latin typeface="Courier New"/>
                <a:cs typeface="Courier New"/>
              </a:rPr>
              <a:t>j</a:t>
            </a:r>
            <a:r>
              <a:rPr lang="en-US" dirty="0"/>
              <a:t> index into source and destination arrays</a:t>
            </a:r>
          </a:p>
          <a:p>
            <a:r>
              <a:rPr lang="en-US" dirty="0">
                <a:latin typeface="Courier New"/>
                <a:cs typeface="Courier New"/>
              </a:rPr>
              <a:t>bi</a:t>
            </a:r>
            <a:r>
              <a:rPr lang="en-US" dirty="0"/>
              <a:t>, </a:t>
            </a:r>
            <a:r>
              <a:rPr lang="en-US" dirty="0" err="1">
                <a:latin typeface="Courier New"/>
                <a:cs typeface="Courier New"/>
              </a:rPr>
              <a:t>bj</a:t>
            </a:r>
            <a:r>
              <a:rPr lang="en-US" dirty="0"/>
              <a:t> index local arrays</a:t>
            </a:r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304800" y="1066800"/>
            <a:ext cx="25364636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__global__ void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CUDABlockKernel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N, float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dmatA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, float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dmatB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, float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dmatC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blockIdx.x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*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blockDim.x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threadIdx.x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j =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blockIdx.y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*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blockDim.y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threadIdx.y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bi =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threadIdx.x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bj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threadIdx.y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float sum = 0.0; // Accumulate result for C[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][j]                                       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// Shared space for two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submatrices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of A and B                                          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__shared__ float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subA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[LBLK*LBLK];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__shared__ float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subB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[LBLK*LBLK];</a:t>
            </a:r>
          </a:p>
          <a:p>
            <a:endParaRPr lang="en-US" sz="1600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600" i="1" dirty="0">
                <a:solidFill>
                  <a:srgbClr val="800000"/>
                </a:solidFill>
                <a:latin typeface="+mn-lt"/>
              </a:rPr>
              <a:t>Loop over values of k</a:t>
            </a:r>
          </a:p>
          <a:p>
            <a:endParaRPr lang="en-US" sz="1600" dirty="0">
              <a:solidFill>
                <a:srgbClr val="800000"/>
              </a:solidFill>
              <a:latin typeface="Courier New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if 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&lt; N &amp;&amp; j &lt; N)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dmatC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[RM(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i,j,N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)] = sum;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814345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CUDA Block Loop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333876"/>
            <a:ext cx="4251325" cy="2219324"/>
          </a:xfrm>
        </p:spPr>
        <p:txBody>
          <a:bodyPr/>
          <a:lstStyle/>
          <a:p>
            <a:r>
              <a:rPr lang="en-US" dirty="0"/>
              <a:t>Within loop, each thread plays two distinct roles</a:t>
            </a:r>
          </a:p>
          <a:p>
            <a:pPr lvl="1"/>
            <a:r>
              <a:rPr lang="en-US" dirty="0"/>
              <a:t>Fetch elements from source arrays into shared memory</a:t>
            </a:r>
          </a:p>
          <a:p>
            <a:pPr lvl="1"/>
            <a:r>
              <a:rPr lang="en-US" dirty="0"/>
              <a:t>Compute one element of </a:t>
            </a:r>
            <a:r>
              <a:rPr lang="en-US" dirty="0" err="1"/>
              <a:t>subblock</a:t>
            </a:r>
            <a:r>
              <a:rPr lang="en-US" dirty="0"/>
              <a:t> product</a:t>
            </a:r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1371600" y="1143000"/>
            <a:ext cx="5864606" cy="30469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for 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k = 0; k &lt; N; k+= LBLK) {</a:t>
            </a:r>
          </a:p>
          <a:p>
            <a:endParaRPr lang="en-US" sz="1600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sz="1600" i="1" dirty="0">
                <a:solidFill>
                  <a:srgbClr val="800000"/>
                </a:solidFill>
                <a:latin typeface="+mn-lt"/>
              </a:rPr>
              <a:t>Fetch elements </a:t>
            </a:r>
            <a:r>
              <a:rPr lang="en-US" sz="1600" dirty="0">
                <a:solidFill>
                  <a:srgbClr val="800000"/>
                </a:solidFill>
                <a:latin typeface="Courier New"/>
                <a:cs typeface="Courier New"/>
              </a:rPr>
              <a:t>bi</a:t>
            </a:r>
            <a:r>
              <a:rPr lang="en-US" sz="1600" i="1" dirty="0">
                <a:solidFill>
                  <a:srgbClr val="800000"/>
                </a:solidFill>
                <a:latin typeface="+mn-lt"/>
              </a:rPr>
              <a:t>, </a:t>
            </a:r>
            <a:r>
              <a:rPr lang="en-US" sz="1600" dirty="0" err="1">
                <a:solidFill>
                  <a:srgbClr val="800000"/>
                </a:solidFill>
                <a:latin typeface="Courier New"/>
                <a:cs typeface="Courier New"/>
              </a:rPr>
              <a:t>bj</a:t>
            </a:r>
            <a:r>
              <a:rPr lang="en-US" sz="1600" i="1" dirty="0">
                <a:solidFill>
                  <a:srgbClr val="800000"/>
                </a:solidFill>
                <a:latin typeface="+mn-lt"/>
              </a:rPr>
              <a:t> for local arrays </a:t>
            </a:r>
            <a:r>
              <a:rPr lang="en-US" sz="1600" dirty="0" err="1">
                <a:solidFill>
                  <a:srgbClr val="800000"/>
                </a:solidFill>
                <a:latin typeface="Courier New"/>
                <a:cs typeface="Courier New"/>
              </a:rPr>
              <a:t>subA</a:t>
            </a:r>
            <a:r>
              <a:rPr lang="en-US" sz="1600" i="1" dirty="0">
                <a:solidFill>
                  <a:srgbClr val="800000"/>
                </a:solidFill>
                <a:latin typeface="+mn-lt"/>
              </a:rPr>
              <a:t> and </a:t>
            </a:r>
            <a:r>
              <a:rPr lang="en-US" sz="1600" dirty="0" err="1">
                <a:solidFill>
                  <a:srgbClr val="800000"/>
                </a:solidFill>
                <a:latin typeface="Courier New"/>
                <a:cs typeface="Courier New"/>
              </a:rPr>
              <a:t>subB</a:t>
            </a:r>
            <a:endParaRPr lang="en-US" sz="1600" dirty="0">
              <a:solidFill>
                <a:srgbClr val="8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+mn-lt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// Wait until entire block gets filled                                              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__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syncthreads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endParaRPr lang="en-US" sz="1600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sz="1600" i="1" dirty="0">
                <a:solidFill>
                  <a:srgbClr val="800000"/>
                </a:solidFill>
                <a:latin typeface="+mn-lt"/>
              </a:rPr>
              <a:t>Compute contribution to element </a:t>
            </a:r>
            <a:r>
              <a:rPr lang="en-US" sz="1600" dirty="0" err="1">
                <a:solidFill>
                  <a:srgbClr val="800000"/>
                </a:solidFill>
                <a:latin typeface="Courier New"/>
                <a:cs typeface="Courier New"/>
              </a:rPr>
              <a:t>i</a:t>
            </a:r>
            <a:r>
              <a:rPr lang="en-US" sz="1600" i="1" dirty="0">
                <a:solidFill>
                  <a:srgbClr val="800000"/>
                </a:solidFill>
              </a:rPr>
              <a:t>, </a:t>
            </a:r>
            <a:r>
              <a:rPr lang="en-US" sz="1600" dirty="0">
                <a:solidFill>
                  <a:srgbClr val="800000"/>
                </a:solidFill>
                <a:latin typeface="Courier New"/>
                <a:cs typeface="Courier New"/>
              </a:rPr>
              <a:t>j</a:t>
            </a:r>
            <a:r>
              <a:rPr lang="en-US" sz="1600" i="1" dirty="0">
                <a:solidFill>
                  <a:srgbClr val="800000"/>
                </a:solidFill>
              </a:rPr>
              <a:t> </a:t>
            </a:r>
            <a:r>
              <a:rPr lang="en-US" sz="1600" i="1" dirty="0">
                <a:solidFill>
                  <a:srgbClr val="800000"/>
                </a:solidFill>
                <a:latin typeface="+mn-lt"/>
              </a:rPr>
              <a:t>of output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        </a:t>
            </a:r>
          </a:p>
          <a:p>
            <a:endParaRPr lang="en-US" sz="1600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// Wait until all products computed                                                 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syncthreads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}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4495800" y="4791076"/>
            <a:ext cx="4355825" cy="914400"/>
            <a:chOff x="5334000" y="1143000"/>
            <a:chExt cx="4355825" cy="914400"/>
          </a:xfrm>
        </p:grpSpPr>
        <p:grpSp>
          <p:nvGrpSpPr>
            <p:cNvPr id="46" name="Group 45"/>
            <p:cNvGrpSpPr/>
            <p:nvPr/>
          </p:nvGrpSpPr>
          <p:grpSpPr>
            <a:xfrm>
              <a:off x="5334000" y="1143000"/>
              <a:ext cx="609600" cy="914400"/>
              <a:chOff x="6248400" y="1143000"/>
              <a:chExt cx="609600" cy="914400"/>
            </a:xfrm>
          </p:grpSpPr>
          <p:sp>
            <p:nvSpPr>
              <p:cNvPr id="49" name="Rectangle 48"/>
              <p:cNvSpPr/>
              <p:nvPr/>
            </p:nvSpPr>
            <p:spPr bwMode="auto">
              <a:xfrm>
                <a:off x="6248400" y="1219200"/>
                <a:ext cx="609600" cy="309265"/>
              </a:xfrm>
              <a:prstGeom prst="rect">
                <a:avLst/>
              </a:prstGeom>
              <a:solidFill>
                <a:srgbClr val="FF8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>
                  <a:latin typeface="+mn-lt"/>
                </a:endParaRPr>
              </a:p>
            </p:txBody>
          </p:sp>
          <p:sp>
            <p:nvSpPr>
              <p:cNvPr id="50" name="Isosceles Triangle 49"/>
              <p:cNvSpPr/>
              <p:nvPr/>
            </p:nvSpPr>
            <p:spPr bwMode="auto">
              <a:xfrm flipV="1">
                <a:off x="6248400" y="1524000"/>
                <a:ext cx="609600" cy="76200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6248400" y="1676400"/>
                <a:ext cx="609600" cy="309265"/>
              </a:xfrm>
              <a:prstGeom prst="rect">
                <a:avLst/>
              </a:prstGeom>
              <a:solidFill>
                <a:srgbClr val="FF6FC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 dirty="0">
                  <a:latin typeface="+mn-lt"/>
                </a:endParaRPr>
              </a:p>
            </p:txBody>
          </p:sp>
          <p:sp>
            <p:nvSpPr>
              <p:cNvPr id="52" name="Isosceles Triangle 51"/>
              <p:cNvSpPr/>
              <p:nvPr/>
            </p:nvSpPr>
            <p:spPr bwMode="auto">
              <a:xfrm>
                <a:off x="6248400" y="1600200"/>
                <a:ext cx="609600" cy="76200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3" name="Isosceles Triangle 52"/>
              <p:cNvSpPr/>
              <p:nvPr/>
            </p:nvSpPr>
            <p:spPr bwMode="auto">
              <a:xfrm flipV="1">
                <a:off x="6248400" y="1981200"/>
                <a:ext cx="609600" cy="76200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4" name="Isosceles Triangle 53"/>
              <p:cNvSpPr/>
              <p:nvPr/>
            </p:nvSpPr>
            <p:spPr bwMode="auto">
              <a:xfrm>
                <a:off x="6248400" y="1143000"/>
                <a:ext cx="609600" cy="76200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5943600" y="1143000"/>
              <a:ext cx="37462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Fetch blocks A &amp; B for next value of k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43600" y="1600200"/>
              <a:ext cx="2433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Compute block product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12474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Fetching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495800"/>
            <a:ext cx="7680325" cy="1838324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k</a:t>
            </a:r>
            <a:r>
              <a:rPr lang="en-US" dirty="0"/>
              <a:t> is multiple of </a:t>
            </a:r>
            <a:r>
              <a:rPr lang="en-US" dirty="0">
                <a:latin typeface="Courier New"/>
                <a:cs typeface="Courier New"/>
              </a:rPr>
              <a:t>LBLK</a:t>
            </a:r>
          </a:p>
          <a:p>
            <a:pPr lvl="1"/>
            <a:r>
              <a:rPr lang="en-US" dirty="0"/>
              <a:t>Coarse-grained</a:t>
            </a:r>
          </a:p>
          <a:p>
            <a:r>
              <a:rPr lang="en-US" dirty="0"/>
              <a:t>Fetch element 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/>
              <a:t>, </a:t>
            </a:r>
            <a:r>
              <a:rPr lang="en-US" dirty="0" err="1">
                <a:latin typeface="Courier New"/>
                <a:cs typeface="Courier New"/>
              </a:rPr>
              <a:t>k+bj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from A to get </a:t>
            </a:r>
            <a:r>
              <a:rPr lang="en-US" dirty="0" err="1">
                <a:latin typeface="Courier New"/>
                <a:cs typeface="Courier New"/>
              </a:rPr>
              <a:t>subA</a:t>
            </a:r>
            <a:r>
              <a:rPr lang="en-US" dirty="0">
                <a:latin typeface="Courier New"/>
                <a:cs typeface="Courier New"/>
              </a:rPr>
              <a:t>[</a:t>
            </a:r>
            <a:r>
              <a:rPr lang="en-US" dirty="0" err="1">
                <a:latin typeface="Courier New"/>
                <a:cs typeface="Courier New"/>
              </a:rPr>
              <a:t>bi,bj</a:t>
            </a:r>
            <a:r>
              <a:rPr lang="en-US" dirty="0">
                <a:latin typeface="Courier New"/>
                <a:cs typeface="Courier New"/>
              </a:rPr>
              <a:t>]</a:t>
            </a:r>
            <a:r>
              <a:rPr lang="en-US" dirty="0"/>
              <a:t> </a:t>
            </a:r>
          </a:p>
          <a:p>
            <a:r>
              <a:rPr lang="en-US" dirty="0"/>
              <a:t>Fetch element </a:t>
            </a:r>
            <a:r>
              <a:rPr lang="en-US" dirty="0" err="1">
                <a:latin typeface="Courier New"/>
                <a:cs typeface="Courier New"/>
              </a:rPr>
              <a:t>k+bi</a:t>
            </a:r>
            <a:r>
              <a:rPr lang="en-US" dirty="0"/>
              <a:t>, </a:t>
            </a:r>
            <a:r>
              <a:rPr lang="en-US" dirty="0">
                <a:latin typeface="Courier New"/>
                <a:cs typeface="Courier New"/>
              </a:rPr>
              <a:t>j</a:t>
            </a:r>
            <a:r>
              <a:rPr lang="en-US" dirty="0"/>
              <a:t> from B to get </a:t>
            </a:r>
            <a:r>
              <a:rPr lang="en-US" dirty="0" err="1">
                <a:latin typeface="Courier New"/>
                <a:cs typeface="Courier New"/>
              </a:rPr>
              <a:t>subB</a:t>
            </a:r>
            <a:r>
              <a:rPr lang="en-US" dirty="0">
                <a:latin typeface="Courier New"/>
                <a:cs typeface="Courier New"/>
              </a:rPr>
              <a:t>[</a:t>
            </a:r>
            <a:r>
              <a:rPr lang="en-US" dirty="0" err="1">
                <a:latin typeface="Courier New"/>
                <a:cs typeface="Courier New"/>
              </a:rPr>
              <a:t>bi,bj</a:t>
            </a:r>
            <a:r>
              <a:rPr lang="en-US" dirty="0">
                <a:latin typeface="Courier New"/>
                <a:cs typeface="Courier New"/>
              </a:rPr>
              <a:t>]</a:t>
            </a:r>
          </a:p>
          <a:p>
            <a:r>
              <a:rPr lang="en-US" dirty="0">
                <a:latin typeface="+mn-lt"/>
                <a:cs typeface="Courier New"/>
              </a:rPr>
              <a:t>Set to 0 if out of range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1143000" y="1219200"/>
            <a:ext cx="6956852" cy="28007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if 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&lt; N &amp;&amp;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k+bj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&lt; N)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subA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[RM(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bi,bj,LBLK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)] =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dmatA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[RM(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i,k+bj,N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} else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subA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[RM(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bi,bj,LBLK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)] = 0.0;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if (j &lt; N &amp;&amp;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k+bi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&lt; N)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subB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[RM(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bi,bj,LBLK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)] =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dmatB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[RM(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k+bi,j,N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} else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subB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[RM(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bi,bj,LBLK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)] = 0.0;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038600" y="4267200"/>
            <a:ext cx="4355825" cy="457200"/>
            <a:chOff x="4495800" y="4572000"/>
            <a:chExt cx="4355825" cy="457200"/>
          </a:xfrm>
        </p:grpSpPr>
        <p:sp>
          <p:nvSpPr>
            <p:cNvPr id="9" name="Rectangle 8"/>
            <p:cNvSpPr/>
            <p:nvPr/>
          </p:nvSpPr>
          <p:spPr bwMode="auto">
            <a:xfrm>
              <a:off x="4495800" y="4648200"/>
              <a:ext cx="609600" cy="309265"/>
            </a:xfrm>
            <a:prstGeom prst="rect">
              <a:avLst/>
            </a:prstGeom>
            <a:solidFill>
              <a:srgbClr val="FF8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2000" dirty="0">
                <a:latin typeface="+mn-lt"/>
              </a:endParaRPr>
            </a:p>
          </p:txBody>
        </p:sp>
        <p:sp>
          <p:nvSpPr>
            <p:cNvPr id="10" name="Isosceles Triangle 9"/>
            <p:cNvSpPr/>
            <p:nvPr/>
          </p:nvSpPr>
          <p:spPr bwMode="auto">
            <a:xfrm flipV="1">
              <a:off x="4495800" y="4953000"/>
              <a:ext cx="609600" cy="762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 bwMode="auto">
            <a:xfrm>
              <a:off x="4495800" y="4572000"/>
              <a:ext cx="609600" cy="762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05400" y="4572000"/>
              <a:ext cx="37462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Fetch blocks A &amp; B for next value of 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19038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Block 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124200"/>
            <a:ext cx="4556125" cy="2676524"/>
          </a:xfrm>
        </p:spPr>
        <p:txBody>
          <a:bodyPr/>
          <a:lstStyle/>
          <a:p>
            <a:r>
              <a:rPr lang="en-US" dirty="0"/>
              <a:t>Each thread in block accumulates single destination value</a:t>
            </a:r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228600" y="1998820"/>
            <a:ext cx="7941898" cy="58477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for 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bk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bk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&lt; LBLK;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bk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++)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    sum +=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subA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[RM(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bi,bk,LBLK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)] *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subB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[RM(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bk,bj,LBLK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)];</a:t>
            </a:r>
          </a:p>
        </p:txBody>
      </p:sp>
      <p:graphicFrame>
        <p:nvGraphicFramePr>
          <p:cNvPr id="5" name="Content Placeholder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991516"/>
              </p:ext>
            </p:extLst>
          </p:nvPr>
        </p:nvGraphicFramePr>
        <p:xfrm>
          <a:off x="4800600" y="4572000"/>
          <a:ext cx="3479800" cy="1183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Equation" r:id="rId3" imgW="2501900" imgH="850900" progId="Equation.3">
                  <p:embed/>
                </p:oleObj>
              </mc:Choice>
              <mc:Fallback>
                <p:oleObj name="Equation" r:id="rId3" imgW="2501900" imgH="850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00600" y="4572000"/>
                        <a:ext cx="3479800" cy="1183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219200" y="4724400"/>
            <a:ext cx="3043079" cy="457200"/>
            <a:chOff x="1219200" y="5181600"/>
            <a:chExt cx="3043079" cy="4572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1219200" y="5257800"/>
              <a:ext cx="609600" cy="309265"/>
            </a:xfrm>
            <a:prstGeom prst="rect">
              <a:avLst/>
            </a:prstGeom>
            <a:solidFill>
              <a:srgbClr val="FF6FC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2000" dirty="0">
                <a:latin typeface="+mn-lt"/>
              </a:endParaRPr>
            </a:p>
          </p:txBody>
        </p:sp>
        <p:sp>
          <p:nvSpPr>
            <p:cNvPr id="13" name="Isosceles Triangle 12"/>
            <p:cNvSpPr/>
            <p:nvPr/>
          </p:nvSpPr>
          <p:spPr bwMode="auto">
            <a:xfrm>
              <a:off x="1219200" y="5181600"/>
              <a:ext cx="609600" cy="762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 bwMode="auto">
            <a:xfrm flipV="1">
              <a:off x="1219200" y="5562600"/>
              <a:ext cx="609600" cy="762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28800" y="5181600"/>
              <a:ext cx="2433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Compute block product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47605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CUDA Blocked Implementations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0064134"/>
              </p:ext>
            </p:extLst>
          </p:nvPr>
        </p:nvGraphicFramePr>
        <p:xfrm>
          <a:off x="42405" y="1066800"/>
          <a:ext cx="9080500" cy="561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18524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CUDA Inverted Indexing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7890563"/>
              </p:ext>
            </p:extLst>
          </p:nvPr>
        </p:nvGraphicFramePr>
        <p:xfrm>
          <a:off x="31750" y="1066800"/>
          <a:ext cx="9080500" cy="535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72200" y="457200"/>
            <a:ext cx="255033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Blocked version has similar indexing properties as unblocked</a:t>
            </a:r>
          </a:p>
        </p:txBody>
      </p:sp>
    </p:spTree>
    <p:extLst>
      <p:ext uri="{BB962C8B-B14F-4D97-AF65-F5344CB8AC3E}">
        <p14:creationId xmlns:p14="http://schemas.microsoft.com/office/powerpoint/2010/main" val="18373559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952999"/>
            <a:ext cx="7896225" cy="138112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What’s wrong with this code?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71600" y="1125379"/>
            <a:ext cx="5479285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k = 0; k &lt; N; k+= LBLK) {</a:t>
            </a:r>
          </a:p>
          <a:p>
            <a:endParaRPr lang="en-US" sz="1600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if 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&gt;= N || j &gt;= N)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    continue;  // Skip if out of bounds</a:t>
            </a:r>
          </a:p>
          <a:p>
            <a:endParaRPr lang="en-US" sz="1600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600" i="1" dirty="0">
                <a:solidFill>
                  <a:srgbClr val="800000"/>
                </a:solidFill>
                <a:latin typeface="+mn-lt"/>
              </a:rPr>
              <a:t>Computation when in-bounds</a:t>
            </a:r>
          </a:p>
          <a:p>
            <a:endParaRPr lang="en-US" sz="1600" dirty="0">
              <a:solidFill>
                <a:srgbClr val="000000"/>
              </a:solidFill>
              <a:latin typeface="Courier New" pitchFamily="49" charset="0"/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// Wait until everyone finished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__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syncthreads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endParaRPr lang="en-US" sz="1600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600" i="1" dirty="0">
                <a:solidFill>
                  <a:srgbClr val="800000"/>
                </a:solidFill>
                <a:latin typeface="+mn-lt"/>
              </a:rPr>
              <a:t>Compute contribution to element </a:t>
            </a:r>
            <a:r>
              <a:rPr lang="en-US" sz="1600" dirty="0" err="1">
                <a:solidFill>
                  <a:srgbClr val="800000"/>
                </a:solidFill>
                <a:latin typeface="Courier New"/>
                <a:cs typeface="Courier New"/>
              </a:rPr>
              <a:t>i</a:t>
            </a:r>
            <a:r>
              <a:rPr lang="en-US" sz="1600" i="1" dirty="0">
                <a:solidFill>
                  <a:srgbClr val="800000"/>
                </a:solidFill>
              </a:rPr>
              <a:t>, </a:t>
            </a:r>
            <a:r>
              <a:rPr lang="en-US" sz="1600" dirty="0">
                <a:solidFill>
                  <a:srgbClr val="800000"/>
                </a:solidFill>
                <a:latin typeface="Courier New"/>
                <a:cs typeface="Courier New"/>
              </a:rPr>
              <a:t>j</a:t>
            </a:r>
            <a:r>
              <a:rPr lang="en-US" sz="1600" i="1" dirty="0">
                <a:solidFill>
                  <a:srgbClr val="800000"/>
                </a:solidFill>
              </a:rPr>
              <a:t> </a:t>
            </a:r>
            <a:r>
              <a:rPr lang="en-US" sz="1600" i="1" dirty="0">
                <a:solidFill>
                  <a:srgbClr val="800000"/>
                </a:solidFill>
                <a:latin typeface="+mn-lt"/>
              </a:rPr>
              <a:t>of output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// Wait until all products computed                                                 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__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syncthreads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endParaRPr lang="en-US" sz="1600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3423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Making use of CUDA hierarchy can help</a:t>
            </a:r>
          </a:p>
          <a:p>
            <a:pPr lvl="1"/>
            <a:r>
              <a:rPr lang="en-US" dirty="0"/>
              <a:t>Lighter weight synchronization</a:t>
            </a:r>
          </a:p>
          <a:p>
            <a:pPr lvl="1"/>
            <a:r>
              <a:rPr lang="en-US" dirty="0"/>
              <a:t>Shared access to fast memory</a:t>
            </a:r>
          </a:p>
          <a:p>
            <a:pPr lvl="1"/>
            <a:r>
              <a:rPr lang="en-US" dirty="0"/>
              <a:t>Different blocks can proceed at different rates</a:t>
            </a:r>
          </a:p>
          <a:p>
            <a:pPr lvl="2"/>
            <a:r>
              <a:rPr lang="en-US" dirty="0"/>
              <a:t>(Not shown in this example)</a:t>
            </a:r>
          </a:p>
          <a:p>
            <a:r>
              <a:rPr lang="en-US" dirty="0"/>
              <a:t>Advice</a:t>
            </a:r>
          </a:p>
          <a:p>
            <a:pPr lvl="1"/>
            <a:r>
              <a:rPr lang="en-US" dirty="0"/>
              <a:t>Implement pure data-parallel version first</a:t>
            </a:r>
          </a:p>
          <a:p>
            <a:pPr lvl="1"/>
            <a:r>
              <a:rPr lang="en-US" dirty="0"/>
              <a:t>Only exploit hierarchy for performance critical parts</a:t>
            </a:r>
          </a:p>
          <a:p>
            <a:pPr lvl="1"/>
            <a:r>
              <a:rPr lang="en-US" dirty="0"/>
              <a:t>Watch out for synchronization bugs</a:t>
            </a:r>
          </a:p>
          <a:p>
            <a:pPr lvl="1"/>
            <a:r>
              <a:rPr lang="en-US" dirty="0"/>
              <a:t>Proper memory referencing more important than these low-level optimizations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6640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81000"/>
            <a:ext cx="4965700" cy="3924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743200"/>
            <a:ext cx="3556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79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DD04B-1D18-4483-BCEB-C1E0BAAA9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Vocabulary, </a:t>
            </a:r>
            <a:r>
              <a:rPr lang="en-US" i="1" dirty="0" err="1"/>
              <a:t>cont</a:t>
            </a:r>
            <a:r>
              <a:rPr lang="en-US" i="1" dirty="0"/>
              <a:t>, </a:t>
            </a:r>
            <a:r>
              <a:rPr lang="en-US" i="1" dirty="0" err="1"/>
              <a:t>cont</a:t>
            </a:r>
            <a:r>
              <a:rPr lang="en-US" i="1" dirty="0"/>
              <a:t>, </a:t>
            </a:r>
            <a:r>
              <a:rPr lang="en-US" i="1" dirty="0" err="1"/>
              <a:t>cont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F3473-3749-43B9-BCA5-C6A361B5C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CUDA Core: </a:t>
            </a:r>
            <a:r>
              <a:rPr lang="en-US" b="0" dirty="0"/>
              <a:t>A single graphics processor core. Within the CUDA architecture, these aren’t one-offs, but architected into </a:t>
            </a:r>
            <a:r>
              <a:rPr lang="en-US" b="0" i="1" dirty="0"/>
              <a:t>Streaming Multiprocessors (SMs).</a:t>
            </a:r>
          </a:p>
          <a:p>
            <a:r>
              <a:rPr lang="en-US" i="1" dirty="0"/>
              <a:t>Streaming Multiprocessor (SM): </a:t>
            </a:r>
            <a:r>
              <a:rPr lang="en-US" b="0" dirty="0"/>
              <a:t>A collection of </a:t>
            </a:r>
            <a:r>
              <a:rPr lang="en-US" b="0" i="1" dirty="0"/>
              <a:t>CUDA Cores </a:t>
            </a:r>
            <a:r>
              <a:rPr lang="en-US" b="0" dirty="0"/>
              <a:t>architected together to form a single GPU. Threads within a </a:t>
            </a:r>
            <a:r>
              <a:rPr lang="en-US" b="0" i="1" dirty="0"/>
              <a:t>thread block </a:t>
            </a:r>
            <a:r>
              <a:rPr lang="en-US" b="0" dirty="0"/>
              <a:t>concurrently execute on an SM.</a:t>
            </a:r>
          </a:p>
          <a:p>
            <a:r>
              <a:rPr lang="en-US" dirty="0"/>
              <a:t>Warp</a:t>
            </a:r>
            <a:r>
              <a:rPr lang="en-US" b="0" dirty="0"/>
              <a:t>: A division of a block created within the SM to assign work to cores. Warps aren’t schedule until a core is available for each thread within the warp.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38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Memory with Float4’s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4356966"/>
              </p:ext>
            </p:extLst>
          </p:nvPr>
        </p:nvGraphicFramePr>
        <p:xfrm>
          <a:off x="42405" y="1066800"/>
          <a:ext cx="9080500" cy="561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91400" y="6096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Idea suggested by </a:t>
            </a:r>
            <a:r>
              <a:rPr lang="en-US" sz="1800" dirty="0" err="1">
                <a:latin typeface="Calibri" pitchFamily="34" charset="0"/>
              </a:rPr>
              <a:t>Kayvon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Fatahalian</a:t>
            </a:r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092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362075"/>
            <a:ext cx="2819400" cy="4972050"/>
          </a:xfrm>
        </p:spPr>
        <p:txBody>
          <a:bodyPr/>
          <a:lstStyle/>
          <a:p>
            <a:r>
              <a:rPr lang="en-US" dirty="0"/>
              <a:t>Thread blocks compute products of 64x64 </a:t>
            </a:r>
            <a:r>
              <a:rPr lang="en-US" dirty="0" err="1"/>
              <a:t>submatrices</a:t>
            </a:r>
            <a:endParaRPr lang="en-US" dirty="0"/>
          </a:p>
          <a:p>
            <a:r>
              <a:rPr lang="en-US" dirty="0"/>
              <a:t>1024 threads </a:t>
            </a:r>
          </a:p>
          <a:p>
            <a:r>
              <a:rPr lang="en-US" dirty="0"/>
              <a:t>Organize as 64 rows X 16 columns</a:t>
            </a:r>
          </a:p>
          <a:p>
            <a:r>
              <a:rPr lang="en-US" dirty="0"/>
              <a:t>Threads read &amp; write </a:t>
            </a:r>
            <a:r>
              <a:rPr lang="en-US"/>
              <a:t>memory in </a:t>
            </a:r>
            <a:r>
              <a:rPr lang="en-US" dirty="0"/>
              <a:t>chunks of 16 bytes</a:t>
            </a:r>
          </a:p>
          <a:p>
            <a:pPr lvl="1"/>
            <a:r>
              <a:rPr lang="en-US" dirty="0"/>
              <a:t>4 </a:t>
            </a:r>
            <a:r>
              <a:rPr lang="en-US" dirty="0">
                <a:latin typeface="Courier New"/>
                <a:cs typeface="Courier New"/>
              </a:rPr>
              <a:t>float</a:t>
            </a:r>
            <a:r>
              <a:rPr lang="en-US" dirty="0"/>
              <a:t>’s each</a:t>
            </a:r>
          </a:p>
        </p:txBody>
      </p:sp>
      <p:grpSp>
        <p:nvGrpSpPr>
          <p:cNvPr id="1303" name="Group 1302"/>
          <p:cNvGrpSpPr/>
          <p:nvPr/>
        </p:nvGrpSpPr>
        <p:grpSpPr>
          <a:xfrm>
            <a:off x="1066800" y="1600200"/>
            <a:ext cx="4876800" cy="4876800"/>
            <a:chOff x="990600" y="1295400"/>
            <a:chExt cx="4876800" cy="4876800"/>
          </a:xfrm>
        </p:grpSpPr>
        <p:grpSp>
          <p:nvGrpSpPr>
            <p:cNvPr id="87" name="Group 86"/>
            <p:cNvGrpSpPr/>
            <p:nvPr/>
          </p:nvGrpSpPr>
          <p:grpSpPr>
            <a:xfrm>
              <a:off x="990600" y="1295400"/>
              <a:ext cx="304800" cy="4876800"/>
              <a:chOff x="990600" y="1295400"/>
              <a:chExt cx="304800" cy="48768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990600" y="1295400"/>
                <a:ext cx="304800" cy="304800"/>
                <a:chOff x="990600" y="1676400"/>
                <a:chExt cx="304800" cy="304800"/>
              </a:xfrm>
            </p:grpSpPr>
            <p:sp>
              <p:nvSpPr>
                <p:cNvPr id="7" name="Rectangle 6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" name="Rectangle 7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" name="Rectangle 8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Rectangle 9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990600" y="1600200"/>
                <a:ext cx="304800" cy="304800"/>
                <a:chOff x="990600" y="1676400"/>
                <a:chExt cx="304800" cy="304800"/>
              </a:xfrm>
            </p:grpSpPr>
            <p:sp>
              <p:nvSpPr>
                <p:cNvPr id="13" name="Rectangle 12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" name="Rectangle 13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Rectangle 14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" name="Rectangle 15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990600" y="1905000"/>
                <a:ext cx="304800" cy="304800"/>
                <a:chOff x="990600" y="1676400"/>
                <a:chExt cx="304800" cy="304800"/>
              </a:xfrm>
            </p:grpSpPr>
            <p:sp>
              <p:nvSpPr>
                <p:cNvPr id="18" name="Rectangle 17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Rectangle 18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Rectangle 19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Rectangle 20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990600" y="2209800"/>
                <a:ext cx="304800" cy="304800"/>
                <a:chOff x="990600" y="1676400"/>
                <a:chExt cx="304800" cy="304800"/>
              </a:xfrm>
            </p:grpSpPr>
            <p:sp>
              <p:nvSpPr>
                <p:cNvPr id="23" name="Rectangle 22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Rectangle 23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Rectangle 24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Rectangle 25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990600" y="2514600"/>
                <a:ext cx="304800" cy="304800"/>
                <a:chOff x="990600" y="1676400"/>
                <a:chExt cx="304800" cy="304800"/>
              </a:xfrm>
            </p:grpSpPr>
            <p:sp>
              <p:nvSpPr>
                <p:cNvPr id="28" name="Rectangle 27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Rectangle 28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" name="Rectangle 29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" name="Rectangle 30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990600" y="2819400"/>
                <a:ext cx="304800" cy="304800"/>
                <a:chOff x="990600" y="1676400"/>
                <a:chExt cx="304800" cy="304800"/>
              </a:xfrm>
            </p:grpSpPr>
            <p:sp>
              <p:nvSpPr>
                <p:cNvPr id="33" name="Rectangle 32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" name="Rectangle 33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Rectangle 34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" name="Rectangle 35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990600" y="3124200"/>
                <a:ext cx="304800" cy="304800"/>
                <a:chOff x="990600" y="1676400"/>
                <a:chExt cx="304800" cy="304800"/>
              </a:xfrm>
            </p:grpSpPr>
            <p:sp>
              <p:nvSpPr>
                <p:cNvPr id="38" name="Rectangle 37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Rectangle 38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" name="Rectangle 39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" name="Rectangle 40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990600" y="3429000"/>
                <a:ext cx="304800" cy="304800"/>
                <a:chOff x="990600" y="1676400"/>
                <a:chExt cx="304800" cy="304800"/>
              </a:xfrm>
            </p:grpSpPr>
            <p:sp>
              <p:nvSpPr>
                <p:cNvPr id="43" name="Rectangle 42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" name="Rectangle 43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" name="Rectangle 44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" name="Rectangle 45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990600" y="3733800"/>
                <a:ext cx="304800" cy="304800"/>
                <a:chOff x="990600" y="1676400"/>
                <a:chExt cx="304800" cy="304800"/>
              </a:xfrm>
            </p:grpSpPr>
            <p:sp>
              <p:nvSpPr>
                <p:cNvPr id="48" name="Rectangle 47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" name="Rectangle 48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Rectangle 49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" name="Rectangle 50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990600" y="4038600"/>
                <a:ext cx="304800" cy="304800"/>
                <a:chOff x="990600" y="1676400"/>
                <a:chExt cx="304800" cy="304800"/>
              </a:xfrm>
            </p:grpSpPr>
            <p:sp>
              <p:nvSpPr>
                <p:cNvPr id="53" name="Rectangle 52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Rectangle 53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" name="Rectangle 54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" name="Rectangle 55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990600" y="4343400"/>
                <a:ext cx="304800" cy="304800"/>
                <a:chOff x="990600" y="1676400"/>
                <a:chExt cx="304800" cy="304800"/>
              </a:xfrm>
            </p:grpSpPr>
            <p:sp>
              <p:nvSpPr>
                <p:cNvPr id="58" name="Rectangle 57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" name="Rectangle 58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" name="Rectangle 59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" name="Rectangle 60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990600" y="4648200"/>
                <a:ext cx="304800" cy="304800"/>
                <a:chOff x="990600" y="1676400"/>
                <a:chExt cx="304800" cy="304800"/>
              </a:xfrm>
            </p:grpSpPr>
            <p:sp>
              <p:nvSpPr>
                <p:cNvPr id="63" name="Rectangle 62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" name="Rectangle 63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" name="Rectangle 64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" name="Rectangle 65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>
                <a:off x="990600" y="4953000"/>
                <a:ext cx="304800" cy="304800"/>
                <a:chOff x="990600" y="1676400"/>
                <a:chExt cx="304800" cy="304800"/>
              </a:xfrm>
            </p:grpSpPr>
            <p:sp>
              <p:nvSpPr>
                <p:cNvPr id="68" name="Rectangle 67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" name="Rectangle 68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" name="Rectangle 69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Rectangle 70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2" name="Group 71"/>
              <p:cNvGrpSpPr/>
              <p:nvPr/>
            </p:nvGrpSpPr>
            <p:grpSpPr>
              <a:xfrm>
                <a:off x="990600" y="5257800"/>
                <a:ext cx="304800" cy="304800"/>
                <a:chOff x="990600" y="1676400"/>
                <a:chExt cx="304800" cy="304800"/>
              </a:xfrm>
            </p:grpSpPr>
            <p:sp>
              <p:nvSpPr>
                <p:cNvPr id="73" name="Rectangle 72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Rectangle 73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Rectangle 74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Rectangle 75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990600" y="5562600"/>
                <a:ext cx="304800" cy="304800"/>
                <a:chOff x="990600" y="1676400"/>
                <a:chExt cx="304800" cy="304800"/>
              </a:xfrm>
            </p:grpSpPr>
            <p:sp>
              <p:nvSpPr>
                <p:cNvPr id="78" name="Rectangle 77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990600" y="5867400"/>
                <a:ext cx="304800" cy="304800"/>
                <a:chOff x="990600" y="1676400"/>
                <a:chExt cx="304800" cy="304800"/>
              </a:xfrm>
            </p:grpSpPr>
            <p:sp>
              <p:nvSpPr>
                <p:cNvPr id="83" name="Rectangle 82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Rectangle 83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88" name="Group 87"/>
            <p:cNvGrpSpPr/>
            <p:nvPr/>
          </p:nvGrpSpPr>
          <p:grpSpPr>
            <a:xfrm>
              <a:off x="1295400" y="1295400"/>
              <a:ext cx="304800" cy="4876800"/>
              <a:chOff x="990600" y="1295400"/>
              <a:chExt cx="304800" cy="4876800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990600" y="1295400"/>
                <a:ext cx="304800" cy="304800"/>
                <a:chOff x="990600" y="1676400"/>
                <a:chExt cx="304800" cy="304800"/>
              </a:xfrm>
            </p:grpSpPr>
            <p:sp>
              <p:nvSpPr>
                <p:cNvPr id="165" name="Rectangle 164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6" name="Rectangle 165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7" name="Rectangle 166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8" name="Rectangle 167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>
                <a:off x="990600" y="1600200"/>
                <a:ext cx="304800" cy="304800"/>
                <a:chOff x="990600" y="1676400"/>
                <a:chExt cx="304800" cy="304800"/>
              </a:xfrm>
            </p:grpSpPr>
            <p:sp>
              <p:nvSpPr>
                <p:cNvPr id="161" name="Rectangle 160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2" name="Rectangle 161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4" name="Rectangle 163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1" name="Group 90"/>
              <p:cNvGrpSpPr/>
              <p:nvPr/>
            </p:nvGrpSpPr>
            <p:grpSpPr>
              <a:xfrm>
                <a:off x="990600" y="1905000"/>
                <a:ext cx="304800" cy="304800"/>
                <a:chOff x="990600" y="1676400"/>
                <a:chExt cx="304800" cy="304800"/>
              </a:xfrm>
            </p:grpSpPr>
            <p:sp>
              <p:nvSpPr>
                <p:cNvPr id="157" name="Rectangle 156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8" name="Rectangle 157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9" name="Rectangle 158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0" name="Rectangle 159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2" name="Group 91"/>
              <p:cNvGrpSpPr/>
              <p:nvPr/>
            </p:nvGrpSpPr>
            <p:grpSpPr>
              <a:xfrm>
                <a:off x="990600" y="2209800"/>
                <a:ext cx="304800" cy="304800"/>
                <a:chOff x="990600" y="1676400"/>
                <a:chExt cx="304800" cy="304800"/>
              </a:xfrm>
            </p:grpSpPr>
            <p:sp>
              <p:nvSpPr>
                <p:cNvPr id="153" name="Rectangle 152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4" name="Rectangle 153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5" name="Rectangle 154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6" name="Rectangle 155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3" name="Group 92"/>
              <p:cNvGrpSpPr/>
              <p:nvPr/>
            </p:nvGrpSpPr>
            <p:grpSpPr>
              <a:xfrm>
                <a:off x="990600" y="2514600"/>
                <a:ext cx="304800" cy="304800"/>
                <a:chOff x="990600" y="1676400"/>
                <a:chExt cx="304800" cy="304800"/>
              </a:xfrm>
            </p:grpSpPr>
            <p:sp>
              <p:nvSpPr>
                <p:cNvPr id="149" name="Rectangle 148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1" name="Rectangle 150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2" name="Rectangle 151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990600" y="2819400"/>
                <a:ext cx="304800" cy="304800"/>
                <a:chOff x="990600" y="1676400"/>
                <a:chExt cx="304800" cy="304800"/>
              </a:xfrm>
            </p:grpSpPr>
            <p:sp>
              <p:nvSpPr>
                <p:cNvPr id="145" name="Rectangle 144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6" name="Rectangle 145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7" name="Rectangle 146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Rectangle 147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990600" y="3124200"/>
                <a:ext cx="304800" cy="304800"/>
                <a:chOff x="990600" y="1676400"/>
                <a:chExt cx="304800" cy="304800"/>
              </a:xfrm>
            </p:grpSpPr>
            <p:sp>
              <p:nvSpPr>
                <p:cNvPr id="141" name="Rectangle 140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2" name="Rectangle 141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3" name="Rectangle 142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4" name="Rectangle 143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990600" y="3429000"/>
                <a:ext cx="304800" cy="304800"/>
                <a:chOff x="990600" y="1676400"/>
                <a:chExt cx="304800" cy="304800"/>
              </a:xfrm>
            </p:grpSpPr>
            <p:sp>
              <p:nvSpPr>
                <p:cNvPr id="137" name="Rectangle 136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8" name="Rectangle 137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9" name="Rectangle 138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0" name="Rectangle 139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990600" y="3733800"/>
                <a:ext cx="304800" cy="304800"/>
                <a:chOff x="990600" y="1676400"/>
                <a:chExt cx="304800" cy="304800"/>
              </a:xfrm>
            </p:grpSpPr>
            <p:sp>
              <p:nvSpPr>
                <p:cNvPr id="133" name="Rectangle 132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Rectangle 133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5" name="Rectangle 134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6" name="Rectangle 135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990600" y="4038600"/>
                <a:ext cx="304800" cy="304800"/>
                <a:chOff x="990600" y="1676400"/>
                <a:chExt cx="304800" cy="304800"/>
              </a:xfrm>
            </p:grpSpPr>
            <p:sp>
              <p:nvSpPr>
                <p:cNvPr id="129" name="Rectangle 128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0" name="Rectangle 129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1" name="Rectangle 130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2" name="Rectangle 131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9" name="Group 98"/>
              <p:cNvGrpSpPr/>
              <p:nvPr/>
            </p:nvGrpSpPr>
            <p:grpSpPr>
              <a:xfrm>
                <a:off x="990600" y="4343400"/>
                <a:ext cx="304800" cy="304800"/>
                <a:chOff x="990600" y="1676400"/>
                <a:chExt cx="304800" cy="304800"/>
              </a:xfrm>
            </p:grpSpPr>
            <p:sp>
              <p:nvSpPr>
                <p:cNvPr id="125" name="Rectangle 124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6" name="Rectangle 125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7" name="Rectangle 126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8" name="Rectangle 127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990600" y="4648200"/>
                <a:ext cx="304800" cy="304800"/>
                <a:chOff x="990600" y="1676400"/>
                <a:chExt cx="304800" cy="304800"/>
              </a:xfrm>
            </p:grpSpPr>
            <p:sp>
              <p:nvSpPr>
                <p:cNvPr id="121" name="Rectangle 120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2" name="Rectangle 121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3" name="Rectangle 122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4" name="Rectangle 123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990600" y="4953000"/>
                <a:ext cx="304800" cy="304800"/>
                <a:chOff x="990600" y="1676400"/>
                <a:chExt cx="304800" cy="304800"/>
              </a:xfrm>
            </p:grpSpPr>
            <p:sp>
              <p:nvSpPr>
                <p:cNvPr id="117" name="Rectangle 116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8" name="Rectangle 117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9" name="Rectangle 118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0" name="Rectangle 119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990600" y="5257800"/>
                <a:ext cx="304800" cy="304800"/>
                <a:chOff x="990600" y="1676400"/>
                <a:chExt cx="304800" cy="304800"/>
              </a:xfrm>
            </p:grpSpPr>
            <p:sp>
              <p:nvSpPr>
                <p:cNvPr id="113" name="Rectangle 112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114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115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990600" y="5562600"/>
                <a:ext cx="304800" cy="304800"/>
                <a:chOff x="990600" y="1676400"/>
                <a:chExt cx="304800" cy="304800"/>
              </a:xfrm>
            </p:grpSpPr>
            <p:sp>
              <p:nvSpPr>
                <p:cNvPr id="109" name="Rectangle 108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0" name="Rectangle 109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990600" y="5867400"/>
                <a:ext cx="304800" cy="304800"/>
                <a:chOff x="990600" y="1676400"/>
                <a:chExt cx="304800" cy="304800"/>
              </a:xfrm>
            </p:grpSpPr>
            <p:sp>
              <p:nvSpPr>
                <p:cNvPr id="105" name="Rectangle 104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6" name="Rectangle 105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7" name="Rectangle 106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69" name="Group 168"/>
            <p:cNvGrpSpPr/>
            <p:nvPr/>
          </p:nvGrpSpPr>
          <p:grpSpPr>
            <a:xfrm>
              <a:off x="1600200" y="1295400"/>
              <a:ext cx="304800" cy="4876800"/>
              <a:chOff x="990600" y="1295400"/>
              <a:chExt cx="304800" cy="4876800"/>
            </a:xfrm>
          </p:grpSpPr>
          <p:grpSp>
            <p:nvGrpSpPr>
              <p:cNvPr id="170" name="Group 169"/>
              <p:cNvGrpSpPr/>
              <p:nvPr/>
            </p:nvGrpSpPr>
            <p:grpSpPr>
              <a:xfrm>
                <a:off x="990600" y="1295400"/>
                <a:ext cx="304800" cy="304800"/>
                <a:chOff x="990600" y="1676400"/>
                <a:chExt cx="304800" cy="304800"/>
              </a:xfrm>
            </p:grpSpPr>
            <p:sp>
              <p:nvSpPr>
                <p:cNvPr id="246" name="Rectangle 245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7" name="Rectangle 246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8" name="Rectangle 247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9" name="Rectangle 248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71" name="Group 170"/>
              <p:cNvGrpSpPr/>
              <p:nvPr/>
            </p:nvGrpSpPr>
            <p:grpSpPr>
              <a:xfrm>
                <a:off x="990600" y="1600200"/>
                <a:ext cx="304800" cy="304800"/>
                <a:chOff x="990600" y="1676400"/>
                <a:chExt cx="304800" cy="304800"/>
              </a:xfrm>
            </p:grpSpPr>
            <p:sp>
              <p:nvSpPr>
                <p:cNvPr id="242" name="Rectangle 241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3" name="Rectangle 242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4" name="Rectangle 243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5" name="Rectangle 244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72" name="Group 171"/>
              <p:cNvGrpSpPr/>
              <p:nvPr/>
            </p:nvGrpSpPr>
            <p:grpSpPr>
              <a:xfrm>
                <a:off x="990600" y="1905000"/>
                <a:ext cx="304800" cy="304800"/>
                <a:chOff x="990600" y="1676400"/>
                <a:chExt cx="304800" cy="304800"/>
              </a:xfrm>
            </p:grpSpPr>
            <p:sp>
              <p:nvSpPr>
                <p:cNvPr id="238" name="Rectangle 237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9" name="Rectangle 238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1" name="Rectangle 240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73" name="Group 172"/>
              <p:cNvGrpSpPr/>
              <p:nvPr/>
            </p:nvGrpSpPr>
            <p:grpSpPr>
              <a:xfrm>
                <a:off x="990600" y="2209800"/>
                <a:ext cx="304800" cy="304800"/>
                <a:chOff x="990600" y="1676400"/>
                <a:chExt cx="304800" cy="304800"/>
              </a:xfrm>
            </p:grpSpPr>
            <p:sp>
              <p:nvSpPr>
                <p:cNvPr id="234" name="Rectangle 233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5" name="Rectangle 234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6" name="Rectangle 235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7" name="Rectangle 236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74" name="Group 173"/>
              <p:cNvGrpSpPr/>
              <p:nvPr/>
            </p:nvGrpSpPr>
            <p:grpSpPr>
              <a:xfrm>
                <a:off x="990600" y="2514600"/>
                <a:ext cx="304800" cy="304800"/>
                <a:chOff x="990600" y="1676400"/>
                <a:chExt cx="304800" cy="304800"/>
              </a:xfrm>
            </p:grpSpPr>
            <p:sp>
              <p:nvSpPr>
                <p:cNvPr id="230" name="Rectangle 229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1" name="Rectangle 230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2" name="Rectangle 231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3" name="Rectangle 232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75" name="Group 174"/>
              <p:cNvGrpSpPr/>
              <p:nvPr/>
            </p:nvGrpSpPr>
            <p:grpSpPr>
              <a:xfrm>
                <a:off x="990600" y="2819400"/>
                <a:ext cx="304800" cy="304800"/>
                <a:chOff x="990600" y="1676400"/>
                <a:chExt cx="304800" cy="304800"/>
              </a:xfrm>
            </p:grpSpPr>
            <p:sp>
              <p:nvSpPr>
                <p:cNvPr id="226" name="Rectangle 225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8" name="Rectangle 227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Rectangle 228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76" name="Group 175"/>
              <p:cNvGrpSpPr/>
              <p:nvPr/>
            </p:nvGrpSpPr>
            <p:grpSpPr>
              <a:xfrm>
                <a:off x="990600" y="3124200"/>
                <a:ext cx="304800" cy="304800"/>
                <a:chOff x="990600" y="1676400"/>
                <a:chExt cx="304800" cy="304800"/>
              </a:xfrm>
            </p:grpSpPr>
            <p:sp>
              <p:nvSpPr>
                <p:cNvPr id="222" name="Rectangle 221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Rectangle 222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4" name="Rectangle 223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Rectangle 224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77" name="Group 176"/>
              <p:cNvGrpSpPr/>
              <p:nvPr/>
            </p:nvGrpSpPr>
            <p:grpSpPr>
              <a:xfrm>
                <a:off x="990600" y="3429000"/>
                <a:ext cx="304800" cy="304800"/>
                <a:chOff x="990600" y="1676400"/>
                <a:chExt cx="304800" cy="304800"/>
              </a:xfrm>
            </p:grpSpPr>
            <p:sp>
              <p:nvSpPr>
                <p:cNvPr id="218" name="Rectangle 217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9" name="Rectangle 218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0" name="Rectangle 219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1" name="Rectangle 220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78" name="Group 177"/>
              <p:cNvGrpSpPr/>
              <p:nvPr/>
            </p:nvGrpSpPr>
            <p:grpSpPr>
              <a:xfrm>
                <a:off x="990600" y="3733800"/>
                <a:ext cx="304800" cy="304800"/>
                <a:chOff x="990600" y="1676400"/>
                <a:chExt cx="304800" cy="304800"/>
              </a:xfrm>
            </p:grpSpPr>
            <p:sp>
              <p:nvSpPr>
                <p:cNvPr id="214" name="Rectangle 213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5" name="Rectangle 214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6" name="Rectangle 215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7" name="Rectangle 216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79" name="Group 178"/>
              <p:cNvGrpSpPr/>
              <p:nvPr/>
            </p:nvGrpSpPr>
            <p:grpSpPr>
              <a:xfrm>
                <a:off x="990600" y="4038600"/>
                <a:ext cx="304800" cy="304800"/>
                <a:chOff x="990600" y="1676400"/>
                <a:chExt cx="304800" cy="304800"/>
              </a:xfrm>
            </p:grpSpPr>
            <p:sp>
              <p:nvSpPr>
                <p:cNvPr id="210" name="Rectangle 209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1" name="Rectangle 210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Rectangle 211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3" name="Rectangle 212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80" name="Group 179"/>
              <p:cNvGrpSpPr/>
              <p:nvPr/>
            </p:nvGrpSpPr>
            <p:grpSpPr>
              <a:xfrm>
                <a:off x="990600" y="4343400"/>
                <a:ext cx="304800" cy="304800"/>
                <a:chOff x="990600" y="1676400"/>
                <a:chExt cx="304800" cy="304800"/>
              </a:xfrm>
            </p:grpSpPr>
            <p:sp>
              <p:nvSpPr>
                <p:cNvPr id="206" name="Rectangle 205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7" name="Rectangle 206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8" name="Rectangle 207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Rectangle 208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81" name="Group 180"/>
              <p:cNvGrpSpPr/>
              <p:nvPr/>
            </p:nvGrpSpPr>
            <p:grpSpPr>
              <a:xfrm>
                <a:off x="990600" y="4648200"/>
                <a:ext cx="304800" cy="304800"/>
                <a:chOff x="990600" y="1676400"/>
                <a:chExt cx="304800" cy="304800"/>
              </a:xfrm>
            </p:grpSpPr>
            <p:sp>
              <p:nvSpPr>
                <p:cNvPr id="202" name="Rectangle 201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3" name="Rectangle 202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4" name="Rectangle 203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5" name="Rectangle 204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82" name="Group 181"/>
              <p:cNvGrpSpPr/>
              <p:nvPr/>
            </p:nvGrpSpPr>
            <p:grpSpPr>
              <a:xfrm>
                <a:off x="990600" y="4953000"/>
                <a:ext cx="304800" cy="304800"/>
                <a:chOff x="990600" y="1676400"/>
                <a:chExt cx="304800" cy="304800"/>
              </a:xfrm>
            </p:grpSpPr>
            <p:sp>
              <p:nvSpPr>
                <p:cNvPr id="198" name="Rectangle 197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Rectangle 198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0" name="Rectangle 199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Rectangle 200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990600" y="5257800"/>
                <a:ext cx="304800" cy="304800"/>
                <a:chOff x="990600" y="1676400"/>
                <a:chExt cx="304800" cy="304800"/>
              </a:xfrm>
            </p:grpSpPr>
            <p:sp>
              <p:nvSpPr>
                <p:cNvPr id="194" name="Rectangle 193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5" name="Rectangle 194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6" name="Rectangle 195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7" name="Rectangle 196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990600" y="5562600"/>
                <a:ext cx="304800" cy="304800"/>
                <a:chOff x="990600" y="1676400"/>
                <a:chExt cx="304800" cy="304800"/>
              </a:xfrm>
            </p:grpSpPr>
            <p:sp>
              <p:nvSpPr>
                <p:cNvPr id="190" name="Rectangle 189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Rectangle 190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Rectangle 191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3" name="Rectangle 192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990600" y="5867400"/>
                <a:ext cx="304800" cy="304800"/>
                <a:chOff x="990600" y="1676400"/>
                <a:chExt cx="304800" cy="304800"/>
              </a:xfrm>
            </p:grpSpPr>
            <p:sp>
              <p:nvSpPr>
                <p:cNvPr id="186" name="Rectangle 185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Rectangle 186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 187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50" name="Group 249"/>
            <p:cNvGrpSpPr/>
            <p:nvPr/>
          </p:nvGrpSpPr>
          <p:grpSpPr>
            <a:xfrm>
              <a:off x="1905000" y="1295400"/>
              <a:ext cx="304800" cy="4876800"/>
              <a:chOff x="990600" y="1295400"/>
              <a:chExt cx="304800" cy="4876800"/>
            </a:xfrm>
          </p:grpSpPr>
          <p:grpSp>
            <p:nvGrpSpPr>
              <p:cNvPr id="251" name="Group 250"/>
              <p:cNvGrpSpPr/>
              <p:nvPr/>
            </p:nvGrpSpPr>
            <p:grpSpPr>
              <a:xfrm>
                <a:off x="990600" y="1295400"/>
                <a:ext cx="304800" cy="304800"/>
                <a:chOff x="990600" y="1676400"/>
                <a:chExt cx="304800" cy="304800"/>
              </a:xfrm>
            </p:grpSpPr>
            <p:sp>
              <p:nvSpPr>
                <p:cNvPr id="327" name="Rectangle 326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8" name="Rectangle 327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9" name="Rectangle 328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0" name="Rectangle 329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52" name="Group 251"/>
              <p:cNvGrpSpPr/>
              <p:nvPr/>
            </p:nvGrpSpPr>
            <p:grpSpPr>
              <a:xfrm>
                <a:off x="990600" y="1600200"/>
                <a:ext cx="304800" cy="304800"/>
                <a:chOff x="990600" y="1676400"/>
                <a:chExt cx="304800" cy="304800"/>
              </a:xfrm>
            </p:grpSpPr>
            <p:sp>
              <p:nvSpPr>
                <p:cNvPr id="323" name="Rectangle 322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4" name="Rectangle 323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5" name="Rectangle 324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6" name="Rectangle 325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53" name="Group 252"/>
              <p:cNvGrpSpPr/>
              <p:nvPr/>
            </p:nvGrpSpPr>
            <p:grpSpPr>
              <a:xfrm>
                <a:off x="990600" y="1905000"/>
                <a:ext cx="304800" cy="304800"/>
                <a:chOff x="990600" y="1676400"/>
                <a:chExt cx="304800" cy="304800"/>
              </a:xfrm>
            </p:grpSpPr>
            <p:sp>
              <p:nvSpPr>
                <p:cNvPr id="319" name="Rectangle 318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0" name="Rectangle 319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1" name="Rectangle 320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2" name="Rectangle 321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54" name="Group 253"/>
              <p:cNvGrpSpPr/>
              <p:nvPr/>
            </p:nvGrpSpPr>
            <p:grpSpPr>
              <a:xfrm>
                <a:off x="990600" y="2209800"/>
                <a:ext cx="304800" cy="304800"/>
                <a:chOff x="990600" y="1676400"/>
                <a:chExt cx="304800" cy="304800"/>
              </a:xfrm>
            </p:grpSpPr>
            <p:sp>
              <p:nvSpPr>
                <p:cNvPr id="315" name="Rectangle 314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6" name="Rectangle 315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7" name="Rectangle 316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8" name="Rectangle 317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55" name="Group 254"/>
              <p:cNvGrpSpPr/>
              <p:nvPr/>
            </p:nvGrpSpPr>
            <p:grpSpPr>
              <a:xfrm>
                <a:off x="990600" y="2514600"/>
                <a:ext cx="304800" cy="304800"/>
                <a:chOff x="990600" y="1676400"/>
                <a:chExt cx="304800" cy="304800"/>
              </a:xfrm>
            </p:grpSpPr>
            <p:sp>
              <p:nvSpPr>
                <p:cNvPr id="311" name="Rectangle 310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2" name="Rectangle 311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3" name="Rectangle 312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4" name="Rectangle 313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56" name="Group 255"/>
              <p:cNvGrpSpPr/>
              <p:nvPr/>
            </p:nvGrpSpPr>
            <p:grpSpPr>
              <a:xfrm>
                <a:off x="990600" y="2819400"/>
                <a:ext cx="304800" cy="304800"/>
                <a:chOff x="990600" y="1676400"/>
                <a:chExt cx="304800" cy="304800"/>
              </a:xfrm>
            </p:grpSpPr>
            <p:sp>
              <p:nvSpPr>
                <p:cNvPr id="307" name="Rectangle 306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8" name="Rectangle 307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9" name="Rectangle 308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0" name="Rectangle 309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57" name="Group 256"/>
              <p:cNvGrpSpPr/>
              <p:nvPr/>
            </p:nvGrpSpPr>
            <p:grpSpPr>
              <a:xfrm>
                <a:off x="990600" y="3124200"/>
                <a:ext cx="304800" cy="304800"/>
                <a:chOff x="990600" y="1676400"/>
                <a:chExt cx="304800" cy="304800"/>
              </a:xfrm>
            </p:grpSpPr>
            <p:sp>
              <p:nvSpPr>
                <p:cNvPr id="303" name="Rectangle 302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4" name="Rectangle 303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5" name="Rectangle 304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6" name="Rectangle 305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58" name="Group 257"/>
              <p:cNvGrpSpPr/>
              <p:nvPr/>
            </p:nvGrpSpPr>
            <p:grpSpPr>
              <a:xfrm>
                <a:off x="990600" y="3429000"/>
                <a:ext cx="304800" cy="304800"/>
                <a:chOff x="990600" y="1676400"/>
                <a:chExt cx="304800" cy="304800"/>
              </a:xfrm>
            </p:grpSpPr>
            <p:sp>
              <p:nvSpPr>
                <p:cNvPr id="299" name="Rectangle 298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0" name="Rectangle 299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1" name="Rectangle 300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2" name="Rectangle 301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59" name="Group 258"/>
              <p:cNvGrpSpPr/>
              <p:nvPr/>
            </p:nvGrpSpPr>
            <p:grpSpPr>
              <a:xfrm>
                <a:off x="990600" y="3733800"/>
                <a:ext cx="304800" cy="304800"/>
                <a:chOff x="990600" y="1676400"/>
                <a:chExt cx="304800" cy="304800"/>
              </a:xfrm>
            </p:grpSpPr>
            <p:sp>
              <p:nvSpPr>
                <p:cNvPr id="295" name="Rectangle 294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6" name="Rectangle 295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7" name="Rectangle 296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8" name="Rectangle 297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60" name="Group 259"/>
              <p:cNvGrpSpPr/>
              <p:nvPr/>
            </p:nvGrpSpPr>
            <p:grpSpPr>
              <a:xfrm>
                <a:off x="990600" y="4038600"/>
                <a:ext cx="304800" cy="304800"/>
                <a:chOff x="990600" y="1676400"/>
                <a:chExt cx="304800" cy="304800"/>
              </a:xfrm>
            </p:grpSpPr>
            <p:sp>
              <p:nvSpPr>
                <p:cNvPr id="291" name="Rectangle 290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2" name="Rectangle 291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3" name="Rectangle 292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4" name="Rectangle 293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61" name="Group 260"/>
              <p:cNvGrpSpPr/>
              <p:nvPr/>
            </p:nvGrpSpPr>
            <p:grpSpPr>
              <a:xfrm>
                <a:off x="990600" y="4343400"/>
                <a:ext cx="304800" cy="304800"/>
                <a:chOff x="990600" y="1676400"/>
                <a:chExt cx="304800" cy="304800"/>
              </a:xfrm>
            </p:grpSpPr>
            <p:sp>
              <p:nvSpPr>
                <p:cNvPr id="287" name="Rectangle 286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8" name="Rectangle 287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9" name="Rectangle 288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0" name="Rectangle 289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62" name="Group 261"/>
              <p:cNvGrpSpPr/>
              <p:nvPr/>
            </p:nvGrpSpPr>
            <p:grpSpPr>
              <a:xfrm>
                <a:off x="990600" y="4648200"/>
                <a:ext cx="304800" cy="304800"/>
                <a:chOff x="990600" y="1676400"/>
                <a:chExt cx="304800" cy="304800"/>
              </a:xfrm>
            </p:grpSpPr>
            <p:sp>
              <p:nvSpPr>
                <p:cNvPr id="283" name="Rectangle 282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4" name="Rectangle 283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5" name="Rectangle 284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6" name="Rectangle 285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63" name="Group 262"/>
              <p:cNvGrpSpPr/>
              <p:nvPr/>
            </p:nvGrpSpPr>
            <p:grpSpPr>
              <a:xfrm>
                <a:off x="990600" y="4953000"/>
                <a:ext cx="304800" cy="304800"/>
                <a:chOff x="990600" y="1676400"/>
                <a:chExt cx="304800" cy="304800"/>
              </a:xfrm>
            </p:grpSpPr>
            <p:sp>
              <p:nvSpPr>
                <p:cNvPr id="279" name="Rectangle 278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0" name="Rectangle 279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1" name="Rectangle 280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2" name="Rectangle 281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64" name="Group 263"/>
              <p:cNvGrpSpPr/>
              <p:nvPr/>
            </p:nvGrpSpPr>
            <p:grpSpPr>
              <a:xfrm>
                <a:off x="990600" y="5257800"/>
                <a:ext cx="304800" cy="304800"/>
                <a:chOff x="990600" y="1676400"/>
                <a:chExt cx="304800" cy="304800"/>
              </a:xfrm>
            </p:grpSpPr>
            <p:sp>
              <p:nvSpPr>
                <p:cNvPr id="275" name="Rectangle 274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6" name="Rectangle 275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7" name="Rectangle 276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8" name="Rectangle 277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65" name="Group 264"/>
              <p:cNvGrpSpPr/>
              <p:nvPr/>
            </p:nvGrpSpPr>
            <p:grpSpPr>
              <a:xfrm>
                <a:off x="990600" y="5562600"/>
                <a:ext cx="304800" cy="304800"/>
                <a:chOff x="990600" y="1676400"/>
                <a:chExt cx="304800" cy="304800"/>
              </a:xfrm>
            </p:grpSpPr>
            <p:sp>
              <p:nvSpPr>
                <p:cNvPr id="271" name="Rectangle 270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2" name="Rectangle 271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3" name="Rectangle 272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4" name="Rectangle 273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66" name="Group 265"/>
              <p:cNvGrpSpPr/>
              <p:nvPr/>
            </p:nvGrpSpPr>
            <p:grpSpPr>
              <a:xfrm>
                <a:off x="990600" y="5867400"/>
                <a:ext cx="304800" cy="304800"/>
                <a:chOff x="990600" y="1676400"/>
                <a:chExt cx="304800" cy="304800"/>
              </a:xfrm>
            </p:grpSpPr>
            <p:sp>
              <p:nvSpPr>
                <p:cNvPr id="267" name="Rectangle 266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8" name="Rectangle 267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9" name="Rectangle 268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0" name="Rectangle 269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31" name="Group 330"/>
            <p:cNvGrpSpPr/>
            <p:nvPr/>
          </p:nvGrpSpPr>
          <p:grpSpPr>
            <a:xfrm>
              <a:off x="2209800" y="1295400"/>
              <a:ext cx="304800" cy="4876800"/>
              <a:chOff x="990600" y="1295400"/>
              <a:chExt cx="304800" cy="4876800"/>
            </a:xfrm>
          </p:grpSpPr>
          <p:grpSp>
            <p:nvGrpSpPr>
              <p:cNvPr id="332" name="Group 331"/>
              <p:cNvGrpSpPr/>
              <p:nvPr/>
            </p:nvGrpSpPr>
            <p:grpSpPr>
              <a:xfrm>
                <a:off x="990600" y="1295400"/>
                <a:ext cx="304800" cy="304800"/>
                <a:chOff x="990600" y="1676400"/>
                <a:chExt cx="304800" cy="304800"/>
              </a:xfrm>
            </p:grpSpPr>
            <p:sp>
              <p:nvSpPr>
                <p:cNvPr id="408" name="Rectangle 407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9" name="Rectangle 408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0" name="Rectangle 409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1" name="Rectangle 410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33" name="Group 332"/>
              <p:cNvGrpSpPr/>
              <p:nvPr/>
            </p:nvGrpSpPr>
            <p:grpSpPr>
              <a:xfrm>
                <a:off x="990600" y="1600200"/>
                <a:ext cx="304800" cy="304800"/>
                <a:chOff x="990600" y="1676400"/>
                <a:chExt cx="304800" cy="304800"/>
              </a:xfrm>
            </p:grpSpPr>
            <p:sp>
              <p:nvSpPr>
                <p:cNvPr id="404" name="Rectangle 403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5" name="Rectangle 404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6" name="Rectangle 405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7" name="Rectangle 406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34" name="Group 333"/>
              <p:cNvGrpSpPr/>
              <p:nvPr/>
            </p:nvGrpSpPr>
            <p:grpSpPr>
              <a:xfrm>
                <a:off x="990600" y="1905000"/>
                <a:ext cx="304800" cy="304800"/>
                <a:chOff x="990600" y="1676400"/>
                <a:chExt cx="304800" cy="304800"/>
              </a:xfrm>
            </p:grpSpPr>
            <p:sp>
              <p:nvSpPr>
                <p:cNvPr id="400" name="Rectangle 399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1" name="Rectangle 400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2" name="Rectangle 401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3" name="Rectangle 402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35" name="Group 334"/>
              <p:cNvGrpSpPr/>
              <p:nvPr/>
            </p:nvGrpSpPr>
            <p:grpSpPr>
              <a:xfrm>
                <a:off x="990600" y="2209800"/>
                <a:ext cx="304800" cy="304800"/>
                <a:chOff x="990600" y="1676400"/>
                <a:chExt cx="304800" cy="304800"/>
              </a:xfrm>
            </p:grpSpPr>
            <p:sp>
              <p:nvSpPr>
                <p:cNvPr id="396" name="Rectangle 395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7" name="Rectangle 396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8" name="Rectangle 397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9" name="Rectangle 398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36" name="Group 335"/>
              <p:cNvGrpSpPr/>
              <p:nvPr/>
            </p:nvGrpSpPr>
            <p:grpSpPr>
              <a:xfrm>
                <a:off x="990600" y="2514600"/>
                <a:ext cx="304800" cy="304800"/>
                <a:chOff x="990600" y="1676400"/>
                <a:chExt cx="304800" cy="304800"/>
              </a:xfrm>
            </p:grpSpPr>
            <p:sp>
              <p:nvSpPr>
                <p:cNvPr id="392" name="Rectangle 391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3" name="Rectangle 392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4" name="Rectangle 393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5" name="Rectangle 394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37" name="Group 336"/>
              <p:cNvGrpSpPr/>
              <p:nvPr/>
            </p:nvGrpSpPr>
            <p:grpSpPr>
              <a:xfrm>
                <a:off x="990600" y="2819400"/>
                <a:ext cx="304800" cy="304800"/>
                <a:chOff x="990600" y="1676400"/>
                <a:chExt cx="304800" cy="304800"/>
              </a:xfrm>
            </p:grpSpPr>
            <p:sp>
              <p:nvSpPr>
                <p:cNvPr id="388" name="Rectangle 387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9" name="Rectangle 388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0" name="Rectangle 389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1" name="Rectangle 390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38" name="Group 337"/>
              <p:cNvGrpSpPr/>
              <p:nvPr/>
            </p:nvGrpSpPr>
            <p:grpSpPr>
              <a:xfrm>
                <a:off x="990600" y="3124200"/>
                <a:ext cx="304800" cy="304800"/>
                <a:chOff x="990600" y="1676400"/>
                <a:chExt cx="304800" cy="304800"/>
              </a:xfrm>
            </p:grpSpPr>
            <p:sp>
              <p:nvSpPr>
                <p:cNvPr id="384" name="Rectangle 383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5" name="Rectangle 384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6" name="Rectangle 385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7" name="Rectangle 386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39" name="Group 338"/>
              <p:cNvGrpSpPr/>
              <p:nvPr/>
            </p:nvGrpSpPr>
            <p:grpSpPr>
              <a:xfrm>
                <a:off x="990600" y="3429000"/>
                <a:ext cx="304800" cy="304800"/>
                <a:chOff x="990600" y="1676400"/>
                <a:chExt cx="304800" cy="304800"/>
              </a:xfrm>
            </p:grpSpPr>
            <p:sp>
              <p:nvSpPr>
                <p:cNvPr id="380" name="Rectangle 379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1" name="Rectangle 380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2" name="Rectangle 381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3" name="Rectangle 382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40" name="Group 339"/>
              <p:cNvGrpSpPr/>
              <p:nvPr/>
            </p:nvGrpSpPr>
            <p:grpSpPr>
              <a:xfrm>
                <a:off x="990600" y="3733800"/>
                <a:ext cx="304800" cy="304800"/>
                <a:chOff x="990600" y="1676400"/>
                <a:chExt cx="304800" cy="304800"/>
              </a:xfrm>
            </p:grpSpPr>
            <p:sp>
              <p:nvSpPr>
                <p:cNvPr id="376" name="Rectangle 375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7" name="Rectangle 376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8" name="Rectangle 377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9" name="Rectangle 378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41" name="Group 340"/>
              <p:cNvGrpSpPr/>
              <p:nvPr/>
            </p:nvGrpSpPr>
            <p:grpSpPr>
              <a:xfrm>
                <a:off x="990600" y="4038600"/>
                <a:ext cx="304800" cy="304800"/>
                <a:chOff x="990600" y="1676400"/>
                <a:chExt cx="304800" cy="304800"/>
              </a:xfrm>
            </p:grpSpPr>
            <p:sp>
              <p:nvSpPr>
                <p:cNvPr id="372" name="Rectangle 371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Rectangle 372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4" name="Rectangle 373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42" name="Group 341"/>
              <p:cNvGrpSpPr/>
              <p:nvPr/>
            </p:nvGrpSpPr>
            <p:grpSpPr>
              <a:xfrm>
                <a:off x="990600" y="4343400"/>
                <a:ext cx="304800" cy="304800"/>
                <a:chOff x="990600" y="1676400"/>
                <a:chExt cx="304800" cy="304800"/>
              </a:xfrm>
            </p:grpSpPr>
            <p:sp>
              <p:nvSpPr>
                <p:cNvPr id="368" name="Rectangle 367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9" name="Rectangle 368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1" name="Rectangle 370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43" name="Group 342"/>
              <p:cNvGrpSpPr/>
              <p:nvPr/>
            </p:nvGrpSpPr>
            <p:grpSpPr>
              <a:xfrm>
                <a:off x="990600" y="4648200"/>
                <a:ext cx="304800" cy="304800"/>
                <a:chOff x="990600" y="1676400"/>
                <a:chExt cx="304800" cy="304800"/>
              </a:xfrm>
            </p:grpSpPr>
            <p:sp>
              <p:nvSpPr>
                <p:cNvPr id="364" name="Rectangle 363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5" name="Rectangle 364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6" name="Rectangle 365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7" name="Rectangle 366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44" name="Group 343"/>
              <p:cNvGrpSpPr/>
              <p:nvPr/>
            </p:nvGrpSpPr>
            <p:grpSpPr>
              <a:xfrm>
                <a:off x="990600" y="4953000"/>
                <a:ext cx="304800" cy="304800"/>
                <a:chOff x="990600" y="1676400"/>
                <a:chExt cx="304800" cy="304800"/>
              </a:xfrm>
            </p:grpSpPr>
            <p:sp>
              <p:nvSpPr>
                <p:cNvPr id="360" name="Rectangle 359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1" name="Rectangle 360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2" name="Rectangle 361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3" name="Rectangle 362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45" name="Group 344"/>
              <p:cNvGrpSpPr/>
              <p:nvPr/>
            </p:nvGrpSpPr>
            <p:grpSpPr>
              <a:xfrm>
                <a:off x="990600" y="5257800"/>
                <a:ext cx="304800" cy="304800"/>
                <a:chOff x="990600" y="1676400"/>
                <a:chExt cx="304800" cy="304800"/>
              </a:xfrm>
            </p:grpSpPr>
            <p:sp>
              <p:nvSpPr>
                <p:cNvPr id="356" name="Rectangle 355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7" name="Rectangle 356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8" name="Rectangle 357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9" name="Rectangle 358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46" name="Group 345"/>
              <p:cNvGrpSpPr/>
              <p:nvPr/>
            </p:nvGrpSpPr>
            <p:grpSpPr>
              <a:xfrm>
                <a:off x="990600" y="5562600"/>
                <a:ext cx="304800" cy="304800"/>
                <a:chOff x="990600" y="1676400"/>
                <a:chExt cx="304800" cy="304800"/>
              </a:xfrm>
            </p:grpSpPr>
            <p:sp>
              <p:nvSpPr>
                <p:cNvPr id="352" name="Rectangle 351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3" name="Rectangle 352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4" name="Rectangle 353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5" name="Rectangle 354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47" name="Group 346"/>
              <p:cNvGrpSpPr/>
              <p:nvPr/>
            </p:nvGrpSpPr>
            <p:grpSpPr>
              <a:xfrm>
                <a:off x="990600" y="5867400"/>
                <a:ext cx="304800" cy="304800"/>
                <a:chOff x="990600" y="1676400"/>
                <a:chExt cx="304800" cy="304800"/>
              </a:xfrm>
            </p:grpSpPr>
            <p:sp>
              <p:nvSpPr>
                <p:cNvPr id="348" name="Rectangle 347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9" name="Rectangle 348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0" name="Rectangle 349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1" name="Rectangle 350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412" name="Group 411"/>
            <p:cNvGrpSpPr/>
            <p:nvPr/>
          </p:nvGrpSpPr>
          <p:grpSpPr>
            <a:xfrm>
              <a:off x="2514600" y="1295400"/>
              <a:ext cx="304800" cy="4876800"/>
              <a:chOff x="990600" y="1295400"/>
              <a:chExt cx="304800" cy="4876800"/>
            </a:xfrm>
          </p:grpSpPr>
          <p:grpSp>
            <p:nvGrpSpPr>
              <p:cNvPr id="413" name="Group 412"/>
              <p:cNvGrpSpPr/>
              <p:nvPr/>
            </p:nvGrpSpPr>
            <p:grpSpPr>
              <a:xfrm>
                <a:off x="990600" y="1295400"/>
                <a:ext cx="304800" cy="304800"/>
                <a:chOff x="990600" y="1676400"/>
                <a:chExt cx="304800" cy="304800"/>
              </a:xfrm>
            </p:grpSpPr>
            <p:sp>
              <p:nvSpPr>
                <p:cNvPr id="489" name="Rectangle 488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0" name="Rectangle 489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1" name="Rectangle 490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2" name="Rectangle 491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14" name="Group 413"/>
              <p:cNvGrpSpPr/>
              <p:nvPr/>
            </p:nvGrpSpPr>
            <p:grpSpPr>
              <a:xfrm>
                <a:off x="990600" y="1600200"/>
                <a:ext cx="304800" cy="304800"/>
                <a:chOff x="990600" y="1676400"/>
                <a:chExt cx="304800" cy="304800"/>
              </a:xfrm>
            </p:grpSpPr>
            <p:sp>
              <p:nvSpPr>
                <p:cNvPr id="485" name="Rectangle 484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6" name="Rectangle 485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7" name="Rectangle 486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15" name="Group 414"/>
              <p:cNvGrpSpPr/>
              <p:nvPr/>
            </p:nvGrpSpPr>
            <p:grpSpPr>
              <a:xfrm>
                <a:off x="990600" y="1905000"/>
                <a:ext cx="304800" cy="304800"/>
                <a:chOff x="990600" y="1676400"/>
                <a:chExt cx="304800" cy="304800"/>
              </a:xfrm>
            </p:grpSpPr>
            <p:sp>
              <p:nvSpPr>
                <p:cNvPr id="481" name="Rectangle 480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2" name="Rectangle 481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3" name="Rectangle 482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4" name="Rectangle 483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16" name="Group 415"/>
              <p:cNvGrpSpPr/>
              <p:nvPr/>
            </p:nvGrpSpPr>
            <p:grpSpPr>
              <a:xfrm>
                <a:off x="990600" y="2209800"/>
                <a:ext cx="304800" cy="304800"/>
                <a:chOff x="990600" y="1676400"/>
                <a:chExt cx="304800" cy="304800"/>
              </a:xfrm>
            </p:grpSpPr>
            <p:sp>
              <p:nvSpPr>
                <p:cNvPr id="477" name="Rectangle 476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8" name="Rectangle 477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9" name="Rectangle 478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0" name="Rectangle 479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17" name="Group 416"/>
              <p:cNvGrpSpPr/>
              <p:nvPr/>
            </p:nvGrpSpPr>
            <p:grpSpPr>
              <a:xfrm>
                <a:off x="990600" y="2514600"/>
                <a:ext cx="304800" cy="304800"/>
                <a:chOff x="990600" y="1676400"/>
                <a:chExt cx="304800" cy="304800"/>
              </a:xfrm>
            </p:grpSpPr>
            <p:sp>
              <p:nvSpPr>
                <p:cNvPr id="473" name="Rectangle 472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4" name="Rectangle 473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5" name="Rectangle 474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6" name="Rectangle 475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18" name="Group 417"/>
              <p:cNvGrpSpPr/>
              <p:nvPr/>
            </p:nvGrpSpPr>
            <p:grpSpPr>
              <a:xfrm>
                <a:off x="990600" y="2819400"/>
                <a:ext cx="304800" cy="304800"/>
                <a:chOff x="990600" y="1676400"/>
                <a:chExt cx="304800" cy="304800"/>
              </a:xfrm>
            </p:grpSpPr>
            <p:sp>
              <p:nvSpPr>
                <p:cNvPr id="469" name="Rectangle 468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0" name="Rectangle 469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1" name="Rectangle 470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2" name="Rectangle 471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19" name="Group 418"/>
              <p:cNvGrpSpPr/>
              <p:nvPr/>
            </p:nvGrpSpPr>
            <p:grpSpPr>
              <a:xfrm>
                <a:off x="990600" y="3124200"/>
                <a:ext cx="304800" cy="304800"/>
                <a:chOff x="990600" y="1676400"/>
                <a:chExt cx="304800" cy="304800"/>
              </a:xfrm>
            </p:grpSpPr>
            <p:sp>
              <p:nvSpPr>
                <p:cNvPr id="465" name="Rectangle 464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6" name="Rectangle 465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7" name="Rectangle 466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8" name="Rectangle 467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20" name="Group 419"/>
              <p:cNvGrpSpPr/>
              <p:nvPr/>
            </p:nvGrpSpPr>
            <p:grpSpPr>
              <a:xfrm>
                <a:off x="990600" y="3429000"/>
                <a:ext cx="304800" cy="304800"/>
                <a:chOff x="990600" y="1676400"/>
                <a:chExt cx="304800" cy="304800"/>
              </a:xfrm>
            </p:grpSpPr>
            <p:sp>
              <p:nvSpPr>
                <p:cNvPr id="461" name="Rectangle 460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2" name="Rectangle 461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3" name="Rectangle 462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4" name="Rectangle 463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21" name="Group 420"/>
              <p:cNvGrpSpPr/>
              <p:nvPr/>
            </p:nvGrpSpPr>
            <p:grpSpPr>
              <a:xfrm>
                <a:off x="990600" y="3733800"/>
                <a:ext cx="304800" cy="304800"/>
                <a:chOff x="990600" y="1676400"/>
                <a:chExt cx="304800" cy="304800"/>
              </a:xfrm>
            </p:grpSpPr>
            <p:sp>
              <p:nvSpPr>
                <p:cNvPr id="457" name="Rectangle 456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8" name="Rectangle 457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0" name="Rectangle 459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22" name="Group 421"/>
              <p:cNvGrpSpPr/>
              <p:nvPr/>
            </p:nvGrpSpPr>
            <p:grpSpPr>
              <a:xfrm>
                <a:off x="990600" y="4038600"/>
                <a:ext cx="304800" cy="304800"/>
                <a:chOff x="990600" y="1676400"/>
                <a:chExt cx="304800" cy="304800"/>
              </a:xfrm>
            </p:grpSpPr>
            <p:sp>
              <p:nvSpPr>
                <p:cNvPr id="453" name="Rectangle 452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4" name="Rectangle 453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5" name="Rectangle 454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6" name="Rectangle 455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23" name="Group 422"/>
              <p:cNvGrpSpPr/>
              <p:nvPr/>
            </p:nvGrpSpPr>
            <p:grpSpPr>
              <a:xfrm>
                <a:off x="990600" y="4343400"/>
                <a:ext cx="304800" cy="304800"/>
                <a:chOff x="990600" y="1676400"/>
                <a:chExt cx="304800" cy="304800"/>
              </a:xfrm>
            </p:grpSpPr>
            <p:sp>
              <p:nvSpPr>
                <p:cNvPr id="449" name="Rectangle 448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0" name="Rectangle 449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1" name="Rectangle 450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2" name="Rectangle 451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24" name="Group 423"/>
              <p:cNvGrpSpPr/>
              <p:nvPr/>
            </p:nvGrpSpPr>
            <p:grpSpPr>
              <a:xfrm>
                <a:off x="990600" y="4648200"/>
                <a:ext cx="304800" cy="304800"/>
                <a:chOff x="990600" y="1676400"/>
                <a:chExt cx="304800" cy="304800"/>
              </a:xfrm>
            </p:grpSpPr>
            <p:sp>
              <p:nvSpPr>
                <p:cNvPr id="445" name="Rectangle 444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6" name="Rectangle 445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7" name="Rectangle 446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8" name="Rectangle 447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25" name="Group 424"/>
              <p:cNvGrpSpPr/>
              <p:nvPr/>
            </p:nvGrpSpPr>
            <p:grpSpPr>
              <a:xfrm>
                <a:off x="990600" y="4953000"/>
                <a:ext cx="304800" cy="304800"/>
                <a:chOff x="990600" y="1676400"/>
                <a:chExt cx="304800" cy="304800"/>
              </a:xfrm>
            </p:grpSpPr>
            <p:sp>
              <p:nvSpPr>
                <p:cNvPr id="441" name="Rectangle 440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2" name="Rectangle 441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3" name="Rectangle 442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4" name="Rectangle 443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26" name="Group 425"/>
              <p:cNvGrpSpPr/>
              <p:nvPr/>
            </p:nvGrpSpPr>
            <p:grpSpPr>
              <a:xfrm>
                <a:off x="990600" y="5257800"/>
                <a:ext cx="304800" cy="304800"/>
                <a:chOff x="990600" y="1676400"/>
                <a:chExt cx="304800" cy="304800"/>
              </a:xfrm>
            </p:grpSpPr>
            <p:sp>
              <p:nvSpPr>
                <p:cNvPr id="437" name="Rectangle 436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8" name="Rectangle 437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9" name="Rectangle 438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0" name="Rectangle 439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27" name="Group 426"/>
              <p:cNvGrpSpPr/>
              <p:nvPr/>
            </p:nvGrpSpPr>
            <p:grpSpPr>
              <a:xfrm>
                <a:off x="990600" y="5562600"/>
                <a:ext cx="304800" cy="304800"/>
                <a:chOff x="990600" y="1676400"/>
                <a:chExt cx="304800" cy="304800"/>
              </a:xfrm>
            </p:grpSpPr>
            <p:sp>
              <p:nvSpPr>
                <p:cNvPr id="433" name="Rectangle 432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4" name="Rectangle 433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5" name="Rectangle 434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6" name="Rectangle 435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28" name="Group 427"/>
              <p:cNvGrpSpPr/>
              <p:nvPr/>
            </p:nvGrpSpPr>
            <p:grpSpPr>
              <a:xfrm>
                <a:off x="990600" y="5867400"/>
                <a:ext cx="304800" cy="304800"/>
                <a:chOff x="990600" y="1676400"/>
                <a:chExt cx="304800" cy="304800"/>
              </a:xfrm>
            </p:grpSpPr>
            <p:sp>
              <p:nvSpPr>
                <p:cNvPr id="429" name="Rectangle 428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0" name="Rectangle 429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1" name="Rectangle 430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2" name="Rectangle 431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493" name="Group 492"/>
            <p:cNvGrpSpPr/>
            <p:nvPr/>
          </p:nvGrpSpPr>
          <p:grpSpPr>
            <a:xfrm>
              <a:off x="2819400" y="1295400"/>
              <a:ext cx="304800" cy="4876800"/>
              <a:chOff x="990600" y="1295400"/>
              <a:chExt cx="304800" cy="4876800"/>
            </a:xfrm>
          </p:grpSpPr>
          <p:grpSp>
            <p:nvGrpSpPr>
              <p:cNvPr id="494" name="Group 493"/>
              <p:cNvGrpSpPr/>
              <p:nvPr/>
            </p:nvGrpSpPr>
            <p:grpSpPr>
              <a:xfrm>
                <a:off x="990600" y="1295400"/>
                <a:ext cx="304800" cy="304800"/>
                <a:chOff x="990600" y="1676400"/>
                <a:chExt cx="304800" cy="304800"/>
              </a:xfrm>
            </p:grpSpPr>
            <p:sp>
              <p:nvSpPr>
                <p:cNvPr id="570" name="Rectangle 569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1" name="Rectangle 570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2" name="Rectangle 571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3" name="Rectangle 572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95" name="Group 494"/>
              <p:cNvGrpSpPr/>
              <p:nvPr/>
            </p:nvGrpSpPr>
            <p:grpSpPr>
              <a:xfrm>
                <a:off x="990600" y="1600200"/>
                <a:ext cx="304800" cy="304800"/>
                <a:chOff x="990600" y="1676400"/>
                <a:chExt cx="304800" cy="304800"/>
              </a:xfrm>
            </p:grpSpPr>
            <p:sp>
              <p:nvSpPr>
                <p:cNvPr id="566" name="Rectangle 565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7" name="Rectangle 566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8" name="Rectangle 567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9" name="Rectangle 568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96" name="Group 495"/>
              <p:cNvGrpSpPr/>
              <p:nvPr/>
            </p:nvGrpSpPr>
            <p:grpSpPr>
              <a:xfrm>
                <a:off x="990600" y="1905000"/>
                <a:ext cx="304800" cy="304800"/>
                <a:chOff x="990600" y="1676400"/>
                <a:chExt cx="304800" cy="304800"/>
              </a:xfrm>
            </p:grpSpPr>
            <p:sp>
              <p:nvSpPr>
                <p:cNvPr id="562" name="Rectangle 561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3" name="Rectangle 562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4" name="Rectangle 563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5" name="Rectangle 564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97" name="Group 496"/>
              <p:cNvGrpSpPr/>
              <p:nvPr/>
            </p:nvGrpSpPr>
            <p:grpSpPr>
              <a:xfrm>
                <a:off x="990600" y="2209800"/>
                <a:ext cx="304800" cy="304800"/>
                <a:chOff x="990600" y="1676400"/>
                <a:chExt cx="304800" cy="304800"/>
              </a:xfrm>
            </p:grpSpPr>
            <p:sp>
              <p:nvSpPr>
                <p:cNvPr id="558" name="Rectangle 557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9" name="Rectangle 558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0" name="Rectangle 559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1" name="Rectangle 560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98" name="Group 497"/>
              <p:cNvGrpSpPr/>
              <p:nvPr/>
            </p:nvGrpSpPr>
            <p:grpSpPr>
              <a:xfrm>
                <a:off x="990600" y="2514600"/>
                <a:ext cx="304800" cy="304800"/>
                <a:chOff x="990600" y="1676400"/>
                <a:chExt cx="304800" cy="304800"/>
              </a:xfrm>
            </p:grpSpPr>
            <p:sp>
              <p:nvSpPr>
                <p:cNvPr id="554" name="Rectangle 553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5" name="Rectangle 554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6" name="Rectangle 555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7" name="Rectangle 556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99" name="Group 498"/>
              <p:cNvGrpSpPr/>
              <p:nvPr/>
            </p:nvGrpSpPr>
            <p:grpSpPr>
              <a:xfrm>
                <a:off x="990600" y="2819400"/>
                <a:ext cx="304800" cy="304800"/>
                <a:chOff x="990600" y="1676400"/>
                <a:chExt cx="304800" cy="304800"/>
              </a:xfrm>
            </p:grpSpPr>
            <p:sp>
              <p:nvSpPr>
                <p:cNvPr id="550" name="Rectangle 549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1" name="Rectangle 550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2" name="Rectangle 551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3" name="Rectangle 552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00" name="Group 499"/>
              <p:cNvGrpSpPr/>
              <p:nvPr/>
            </p:nvGrpSpPr>
            <p:grpSpPr>
              <a:xfrm>
                <a:off x="990600" y="3124200"/>
                <a:ext cx="304800" cy="304800"/>
                <a:chOff x="990600" y="1676400"/>
                <a:chExt cx="304800" cy="304800"/>
              </a:xfrm>
            </p:grpSpPr>
            <p:sp>
              <p:nvSpPr>
                <p:cNvPr id="546" name="Rectangle 545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7" name="Rectangle 546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8" name="Rectangle 547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9" name="Rectangle 548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01" name="Group 500"/>
              <p:cNvGrpSpPr/>
              <p:nvPr/>
            </p:nvGrpSpPr>
            <p:grpSpPr>
              <a:xfrm>
                <a:off x="990600" y="3429000"/>
                <a:ext cx="304800" cy="304800"/>
                <a:chOff x="990600" y="1676400"/>
                <a:chExt cx="304800" cy="304800"/>
              </a:xfrm>
            </p:grpSpPr>
            <p:sp>
              <p:nvSpPr>
                <p:cNvPr id="542" name="Rectangle 541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3" name="Rectangle 542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4" name="Rectangle 543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5" name="Rectangle 544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02" name="Group 501"/>
              <p:cNvGrpSpPr/>
              <p:nvPr/>
            </p:nvGrpSpPr>
            <p:grpSpPr>
              <a:xfrm>
                <a:off x="990600" y="3733800"/>
                <a:ext cx="304800" cy="304800"/>
                <a:chOff x="990600" y="1676400"/>
                <a:chExt cx="304800" cy="304800"/>
              </a:xfrm>
            </p:grpSpPr>
            <p:sp>
              <p:nvSpPr>
                <p:cNvPr id="538" name="Rectangle 537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9" name="Rectangle 538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0" name="Rectangle 539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1" name="Rectangle 540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03" name="Group 502"/>
              <p:cNvGrpSpPr/>
              <p:nvPr/>
            </p:nvGrpSpPr>
            <p:grpSpPr>
              <a:xfrm>
                <a:off x="990600" y="4038600"/>
                <a:ext cx="304800" cy="304800"/>
                <a:chOff x="990600" y="1676400"/>
                <a:chExt cx="304800" cy="304800"/>
              </a:xfrm>
            </p:grpSpPr>
            <p:sp>
              <p:nvSpPr>
                <p:cNvPr id="534" name="Rectangle 533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5" name="Rectangle 534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6" name="Rectangle 535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7" name="Rectangle 536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04" name="Group 503"/>
              <p:cNvGrpSpPr/>
              <p:nvPr/>
            </p:nvGrpSpPr>
            <p:grpSpPr>
              <a:xfrm>
                <a:off x="990600" y="4343400"/>
                <a:ext cx="304800" cy="304800"/>
                <a:chOff x="990600" y="1676400"/>
                <a:chExt cx="304800" cy="304800"/>
              </a:xfrm>
            </p:grpSpPr>
            <p:sp>
              <p:nvSpPr>
                <p:cNvPr id="530" name="Rectangle 529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1" name="Rectangle 530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2" name="Rectangle 531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3" name="Rectangle 532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05" name="Group 504"/>
              <p:cNvGrpSpPr/>
              <p:nvPr/>
            </p:nvGrpSpPr>
            <p:grpSpPr>
              <a:xfrm>
                <a:off x="990600" y="4648200"/>
                <a:ext cx="304800" cy="304800"/>
                <a:chOff x="990600" y="1676400"/>
                <a:chExt cx="304800" cy="304800"/>
              </a:xfrm>
            </p:grpSpPr>
            <p:sp>
              <p:nvSpPr>
                <p:cNvPr id="526" name="Rectangle 525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7" name="Rectangle 526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8" name="Rectangle 527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9" name="Rectangle 528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06" name="Group 505"/>
              <p:cNvGrpSpPr/>
              <p:nvPr/>
            </p:nvGrpSpPr>
            <p:grpSpPr>
              <a:xfrm>
                <a:off x="990600" y="4953000"/>
                <a:ext cx="304800" cy="304800"/>
                <a:chOff x="990600" y="1676400"/>
                <a:chExt cx="304800" cy="304800"/>
              </a:xfrm>
            </p:grpSpPr>
            <p:sp>
              <p:nvSpPr>
                <p:cNvPr id="522" name="Rectangle 521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3" name="Rectangle 522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4" name="Rectangle 523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5" name="Rectangle 524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07" name="Group 506"/>
              <p:cNvGrpSpPr/>
              <p:nvPr/>
            </p:nvGrpSpPr>
            <p:grpSpPr>
              <a:xfrm>
                <a:off x="990600" y="5257800"/>
                <a:ext cx="304800" cy="304800"/>
                <a:chOff x="990600" y="1676400"/>
                <a:chExt cx="304800" cy="304800"/>
              </a:xfrm>
            </p:grpSpPr>
            <p:sp>
              <p:nvSpPr>
                <p:cNvPr id="518" name="Rectangle 517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9" name="Rectangle 518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0" name="Rectangle 519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1" name="Rectangle 520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08" name="Group 507"/>
              <p:cNvGrpSpPr/>
              <p:nvPr/>
            </p:nvGrpSpPr>
            <p:grpSpPr>
              <a:xfrm>
                <a:off x="990600" y="5562600"/>
                <a:ext cx="304800" cy="304800"/>
                <a:chOff x="990600" y="1676400"/>
                <a:chExt cx="304800" cy="304800"/>
              </a:xfrm>
            </p:grpSpPr>
            <p:sp>
              <p:nvSpPr>
                <p:cNvPr id="514" name="Rectangle 513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5" name="Rectangle 514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6" name="Rectangle 515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09" name="Group 508"/>
              <p:cNvGrpSpPr/>
              <p:nvPr/>
            </p:nvGrpSpPr>
            <p:grpSpPr>
              <a:xfrm>
                <a:off x="990600" y="5867400"/>
                <a:ext cx="304800" cy="304800"/>
                <a:chOff x="990600" y="1676400"/>
                <a:chExt cx="304800" cy="304800"/>
              </a:xfrm>
            </p:grpSpPr>
            <p:sp>
              <p:nvSpPr>
                <p:cNvPr id="510" name="Rectangle 509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1" name="Rectangle 510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2" name="Rectangle 511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3" name="Rectangle 512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574" name="Group 573"/>
            <p:cNvGrpSpPr/>
            <p:nvPr/>
          </p:nvGrpSpPr>
          <p:grpSpPr>
            <a:xfrm>
              <a:off x="3124200" y="1295400"/>
              <a:ext cx="304800" cy="4876800"/>
              <a:chOff x="990600" y="1295400"/>
              <a:chExt cx="304800" cy="4876800"/>
            </a:xfrm>
          </p:grpSpPr>
          <p:grpSp>
            <p:nvGrpSpPr>
              <p:cNvPr id="575" name="Group 574"/>
              <p:cNvGrpSpPr/>
              <p:nvPr/>
            </p:nvGrpSpPr>
            <p:grpSpPr>
              <a:xfrm>
                <a:off x="990600" y="1295400"/>
                <a:ext cx="304800" cy="304800"/>
                <a:chOff x="990600" y="1676400"/>
                <a:chExt cx="304800" cy="304800"/>
              </a:xfrm>
            </p:grpSpPr>
            <p:sp>
              <p:nvSpPr>
                <p:cNvPr id="651" name="Rectangle 650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2" name="Rectangle 651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3" name="Rectangle 652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4" name="Rectangle 653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76" name="Group 575"/>
              <p:cNvGrpSpPr/>
              <p:nvPr/>
            </p:nvGrpSpPr>
            <p:grpSpPr>
              <a:xfrm>
                <a:off x="990600" y="1600200"/>
                <a:ext cx="304800" cy="304800"/>
                <a:chOff x="990600" y="1676400"/>
                <a:chExt cx="304800" cy="304800"/>
              </a:xfrm>
            </p:grpSpPr>
            <p:sp>
              <p:nvSpPr>
                <p:cNvPr id="647" name="Rectangle 646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8" name="Rectangle 647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9" name="Rectangle 648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0" name="Rectangle 649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77" name="Group 576"/>
              <p:cNvGrpSpPr/>
              <p:nvPr/>
            </p:nvGrpSpPr>
            <p:grpSpPr>
              <a:xfrm>
                <a:off x="990600" y="1905000"/>
                <a:ext cx="304800" cy="304800"/>
                <a:chOff x="990600" y="1676400"/>
                <a:chExt cx="304800" cy="304800"/>
              </a:xfrm>
            </p:grpSpPr>
            <p:sp>
              <p:nvSpPr>
                <p:cNvPr id="643" name="Rectangle 642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4" name="Rectangle 643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5" name="Rectangle 644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6" name="Rectangle 645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78" name="Group 577"/>
              <p:cNvGrpSpPr/>
              <p:nvPr/>
            </p:nvGrpSpPr>
            <p:grpSpPr>
              <a:xfrm>
                <a:off x="990600" y="2209800"/>
                <a:ext cx="304800" cy="304800"/>
                <a:chOff x="990600" y="1676400"/>
                <a:chExt cx="304800" cy="304800"/>
              </a:xfrm>
            </p:grpSpPr>
            <p:sp>
              <p:nvSpPr>
                <p:cNvPr id="639" name="Rectangle 638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0" name="Rectangle 639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1" name="Rectangle 640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2" name="Rectangle 641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79" name="Group 578"/>
              <p:cNvGrpSpPr/>
              <p:nvPr/>
            </p:nvGrpSpPr>
            <p:grpSpPr>
              <a:xfrm>
                <a:off x="990600" y="2514600"/>
                <a:ext cx="304800" cy="304800"/>
                <a:chOff x="990600" y="1676400"/>
                <a:chExt cx="304800" cy="304800"/>
              </a:xfrm>
            </p:grpSpPr>
            <p:sp>
              <p:nvSpPr>
                <p:cNvPr id="635" name="Rectangle 634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6" name="Rectangle 635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7" name="Rectangle 636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8" name="Rectangle 637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80" name="Group 579"/>
              <p:cNvGrpSpPr/>
              <p:nvPr/>
            </p:nvGrpSpPr>
            <p:grpSpPr>
              <a:xfrm>
                <a:off x="990600" y="2819400"/>
                <a:ext cx="304800" cy="304800"/>
                <a:chOff x="990600" y="1676400"/>
                <a:chExt cx="304800" cy="304800"/>
              </a:xfrm>
            </p:grpSpPr>
            <p:sp>
              <p:nvSpPr>
                <p:cNvPr id="631" name="Rectangle 630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2" name="Rectangle 631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3" name="Rectangle 632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4" name="Rectangle 633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81" name="Group 580"/>
              <p:cNvGrpSpPr/>
              <p:nvPr/>
            </p:nvGrpSpPr>
            <p:grpSpPr>
              <a:xfrm>
                <a:off x="990600" y="3124200"/>
                <a:ext cx="304800" cy="304800"/>
                <a:chOff x="990600" y="1676400"/>
                <a:chExt cx="304800" cy="304800"/>
              </a:xfrm>
            </p:grpSpPr>
            <p:sp>
              <p:nvSpPr>
                <p:cNvPr id="627" name="Rectangle 626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8" name="Rectangle 627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9" name="Rectangle 628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0" name="Rectangle 629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82" name="Group 581"/>
              <p:cNvGrpSpPr/>
              <p:nvPr/>
            </p:nvGrpSpPr>
            <p:grpSpPr>
              <a:xfrm>
                <a:off x="990600" y="3429000"/>
                <a:ext cx="304800" cy="304800"/>
                <a:chOff x="990600" y="1676400"/>
                <a:chExt cx="304800" cy="304800"/>
              </a:xfrm>
            </p:grpSpPr>
            <p:sp>
              <p:nvSpPr>
                <p:cNvPr id="623" name="Rectangle 622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4" name="Rectangle 623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5" name="Rectangle 624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6" name="Rectangle 625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83" name="Group 582"/>
              <p:cNvGrpSpPr/>
              <p:nvPr/>
            </p:nvGrpSpPr>
            <p:grpSpPr>
              <a:xfrm>
                <a:off x="990600" y="3733800"/>
                <a:ext cx="304800" cy="304800"/>
                <a:chOff x="990600" y="1676400"/>
                <a:chExt cx="304800" cy="304800"/>
              </a:xfrm>
            </p:grpSpPr>
            <p:sp>
              <p:nvSpPr>
                <p:cNvPr id="619" name="Rectangle 618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0" name="Rectangle 619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1" name="Rectangle 620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2" name="Rectangle 621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84" name="Group 583"/>
              <p:cNvGrpSpPr/>
              <p:nvPr/>
            </p:nvGrpSpPr>
            <p:grpSpPr>
              <a:xfrm>
                <a:off x="990600" y="4038600"/>
                <a:ext cx="304800" cy="304800"/>
                <a:chOff x="990600" y="1676400"/>
                <a:chExt cx="304800" cy="304800"/>
              </a:xfrm>
            </p:grpSpPr>
            <p:sp>
              <p:nvSpPr>
                <p:cNvPr id="615" name="Rectangle 614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6" name="Rectangle 615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7" name="Rectangle 616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8" name="Rectangle 617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85" name="Group 584"/>
              <p:cNvGrpSpPr/>
              <p:nvPr/>
            </p:nvGrpSpPr>
            <p:grpSpPr>
              <a:xfrm>
                <a:off x="990600" y="4343400"/>
                <a:ext cx="304800" cy="304800"/>
                <a:chOff x="990600" y="1676400"/>
                <a:chExt cx="304800" cy="304800"/>
              </a:xfrm>
            </p:grpSpPr>
            <p:sp>
              <p:nvSpPr>
                <p:cNvPr id="611" name="Rectangle 610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2" name="Rectangle 611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3" name="Rectangle 612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4" name="Rectangle 613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86" name="Group 585"/>
              <p:cNvGrpSpPr/>
              <p:nvPr/>
            </p:nvGrpSpPr>
            <p:grpSpPr>
              <a:xfrm>
                <a:off x="990600" y="4648200"/>
                <a:ext cx="304800" cy="304800"/>
                <a:chOff x="990600" y="1676400"/>
                <a:chExt cx="304800" cy="304800"/>
              </a:xfrm>
            </p:grpSpPr>
            <p:sp>
              <p:nvSpPr>
                <p:cNvPr id="607" name="Rectangle 606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8" name="Rectangle 607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9" name="Rectangle 608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0" name="Rectangle 609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87" name="Group 586"/>
              <p:cNvGrpSpPr/>
              <p:nvPr/>
            </p:nvGrpSpPr>
            <p:grpSpPr>
              <a:xfrm>
                <a:off x="990600" y="4953000"/>
                <a:ext cx="304800" cy="304800"/>
                <a:chOff x="990600" y="1676400"/>
                <a:chExt cx="304800" cy="304800"/>
              </a:xfrm>
            </p:grpSpPr>
            <p:sp>
              <p:nvSpPr>
                <p:cNvPr id="603" name="Rectangle 602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4" name="Rectangle 603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5" name="Rectangle 604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6" name="Rectangle 605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88" name="Group 587"/>
              <p:cNvGrpSpPr/>
              <p:nvPr/>
            </p:nvGrpSpPr>
            <p:grpSpPr>
              <a:xfrm>
                <a:off x="990600" y="5257800"/>
                <a:ext cx="304800" cy="304800"/>
                <a:chOff x="990600" y="1676400"/>
                <a:chExt cx="304800" cy="304800"/>
              </a:xfrm>
            </p:grpSpPr>
            <p:sp>
              <p:nvSpPr>
                <p:cNvPr id="599" name="Rectangle 598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0" name="Rectangle 599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1" name="Rectangle 600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2" name="Rectangle 601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89" name="Group 588"/>
              <p:cNvGrpSpPr/>
              <p:nvPr/>
            </p:nvGrpSpPr>
            <p:grpSpPr>
              <a:xfrm>
                <a:off x="990600" y="5562600"/>
                <a:ext cx="304800" cy="304800"/>
                <a:chOff x="990600" y="1676400"/>
                <a:chExt cx="304800" cy="304800"/>
              </a:xfrm>
            </p:grpSpPr>
            <p:sp>
              <p:nvSpPr>
                <p:cNvPr id="595" name="Rectangle 594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6" name="Rectangle 595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7" name="Rectangle 596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8" name="Rectangle 597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90" name="Group 589"/>
              <p:cNvGrpSpPr/>
              <p:nvPr/>
            </p:nvGrpSpPr>
            <p:grpSpPr>
              <a:xfrm>
                <a:off x="990600" y="5867400"/>
                <a:ext cx="304800" cy="304800"/>
                <a:chOff x="990600" y="1676400"/>
                <a:chExt cx="304800" cy="304800"/>
              </a:xfrm>
            </p:grpSpPr>
            <p:sp>
              <p:nvSpPr>
                <p:cNvPr id="591" name="Rectangle 590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2" name="Rectangle 591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3" name="Rectangle 592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4" name="Rectangle 593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655" name="Group 654"/>
            <p:cNvGrpSpPr/>
            <p:nvPr/>
          </p:nvGrpSpPr>
          <p:grpSpPr>
            <a:xfrm>
              <a:off x="3429000" y="1295400"/>
              <a:ext cx="304800" cy="4876800"/>
              <a:chOff x="990600" y="1295400"/>
              <a:chExt cx="304800" cy="4876800"/>
            </a:xfrm>
          </p:grpSpPr>
          <p:grpSp>
            <p:nvGrpSpPr>
              <p:cNvPr id="656" name="Group 655"/>
              <p:cNvGrpSpPr/>
              <p:nvPr/>
            </p:nvGrpSpPr>
            <p:grpSpPr>
              <a:xfrm>
                <a:off x="990600" y="1295400"/>
                <a:ext cx="304800" cy="304800"/>
                <a:chOff x="990600" y="1676400"/>
                <a:chExt cx="304800" cy="304800"/>
              </a:xfrm>
            </p:grpSpPr>
            <p:sp>
              <p:nvSpPr>
                <p:cNvPr id="732" name="Rectangle 731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3" name="Rectangle 732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4" name="Rectangle 733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5" name="Rectangle 734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57" name="Group 656"/>
              <p:cNvGrpSpPr/>
              <p:nvPr/>
            </p:nvGrpSpPr>
            <p:grpSpPr>
              <a:xfrm>
                <a:off x="990600" y="1600200"/>
                <a:ext cx="304800" cy="304800"/>
                <a:chOff x="990600" y="1676400"/>
                <a:chExt cx="304800" cy="304800"/>
              </a:xfrm>
            </p:grpSpPr>
            <p:sp>
              <p:nvSpPr>
                <p:cNvPr id="728" name="Rectangle 727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9" name="Rectangle 728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0" name="Rectangle 729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1" name="Rectangle 730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58" name="Group 657"/>
              <p:cNvGrpSpPr/>
              <p:nvPr/>
            </p:nvGrpSpPr>
            <p:grpSpPr>
              <a:xfrm>
                <a:off x="990600" y="1905000"/>
                <a:ext cx="304800" cy="304800"/>
                <a:chOff x="990600" y="1676400"/>
                <a:chExt cx="304800" cy="304800"/>
              </a:xfrm>
            </p:grpSpPr>
            <p:sp>
              <p:nvSpPr>
                <p:cNvPr id="724" name="Rectangle 723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5" name="Rectangle 724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6" name="Rectangle 725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7" name="Rectangle 726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59" name="Group 658"/>
              <p:cNvGrpSpPr/>
              <p:nvPr/>
            </p:nvGrpSpPr>
            <p:grpSpPr>
              <a:xfrm>
                <a:off x="990600" y="2209800"/>
                <a:ext cx="304800" cy="304800"/>
                <a:chOff x="990600" y="1676400"/>
                <a:chExt cx="304800" cy="304800"/>
              </a:xfrm>
            </p:grpSpPr>
            <p:sp>
              <p:nvSpPr>
                <p:cNvPr id="720" name="Rectangle 719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1" name="Rectangle 720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2" name="Rectangle 721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3" name="Rectangle 722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60" name="Group 659"/>
              <p:cNvGrpSpPr/>
              <p:nvPr/>
            </p:nvGrpSpPr>
            <p:grpSpPr>
              <a:xfrm>
                <a:off x="990600" y="2514600"/>
                <a:ext cx="304800" cy="304800"/>
                <a:chOff x="990600" y="1676400"/>
                <a:chExt cx="304800" cy="304800"/>
              </a:xfrm>
            </p:grpSpPr>
            <p:sp>
              <p:nvSpPr>
                <p:cNvPr id="716" name="Rectangle 715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7" name="Rectangle 716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8" name="Rectangle 717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9" name="Rectangle 718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61" name="Group 660"/>
              <p:cNvGrpSpPr/>
              <p:nvPr/>
            </p:nvGrpSpPr>
            <p:grpSpPr>
              <a:xfrm>
                <a:off x="990600" y="2819400"/>
                <a:ext cx="304800" cy="304800"/>
                <a:chOff x="990600" y="1676400"/>
                <a:chExt cx="304800" cy="304800"/>
              </a:xfrm>
            </p:grpSpPr>
            <p:sp>
              <p:nvSpPr>
                <p:cNvPr id="712" name="Rectangle 711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3" name="Rectangle 712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4" name="Rectangle 713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5" name="Rectangle 714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62" name="Group 661"/>
              <p:cNvGrpSpPr/>
              <p:nvPr/>
            </p:nvGrpSpPr>
            <p:grpSpPr>
              <a:xfrm>
                <a:off x="990600" y="3124200"/>
                <a:ext cx="304800" cy="304800"/>
                <a:chOff x="990600" y="1676400"/>
                <a:chExt cx="304800" cy="304800"/>
              </a:xfrm>
            </p:grpSpPr>
            <p:sp>
              <p:nvSpPr>
                <p:cNvPr id="708" name="Rectangle 707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9" name="Rectangle 708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0" name="Rectangle 709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1" name="Rectangle 710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63" name="Group 662"/>
              <p:cNvGrpSpPr/>
              <p:nvPr/>
            </p:nvGrpSpPr>
            <p:grpSpPr>
              <a:xfrm>
                <a:off x="990600" y="3429000"/>
                <a:ext cx="304800" cy="304800"/>
                <a:chOff x="990600" y="1676400"/>
                <a:chExt cx="304800" cy="304800"/>
              </a:xfrm>
            </p:grpSpPr>
            <p:sp>
              <p:nvSpPr>
                <p:cNvPr id="704" name="Rectangle 703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5" name="Rectangle 704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6" name="Rectangle 705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7" name="Rectangle 706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64" name="Group 663"/>
              <p:cNvGrpSpPr/>
              <p:nvPr/>
            </p:nvGrpSpPr>
            <p:grpSpPr>
              <a:xfrm>
                <a:off x="990600" y="3733800"/>
                <a:ext cx="304800" cy="304800"/>
                <a:chOff x="990600" y="1676400"/>
                <a:chExt cx="304800" cy="304800"/>
              </a:xfrm>
            </p:grpSpPr>
            <p:sp>
              <p:nvSpPr>
                <p:cNvPr id="700" name="Rectangle 699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1" name="Rectangle 700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2" name="Rectangle 701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3" name="Rectangle 702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65" name="Group 664"/>
              <p:cNvGrpSpPr/>
              <p:nvPr/>
            </p:nvGrpSpPr>
            <p:grpSpPr>
              <a:xfrm>
                <a:off x="990600" y="4038600"/>
                <a:ext cx="304800" cy="304800"/>
                <a:chOff x="990600" y="1676400"/>
                <a:chExt cx="304800" cy="304800"/>
              </a:xfrm>
            </p:grpSpPr>
            <p:sp>
              <p:nvSpPr>
                <p:cNvPr id="696" name="Rectangle 695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7" name="Rectangle 696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8" name="Rectangle 697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9" name="Rectangle 698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66" name="Group 665"/>
              <p:cNvGrpSpPr/>
              <p:nvPr/>
            </p:nvGrpSpPr>
            <p:grpSpPr>
              <a:xfrm>
                <a:off x="990600" y="4343400"/>
                <a:ext cx="304800" cy="304800"/>
                <a:chOff x="990600" y="1676400"/>
                <a:chExt cx="304800" cy="304800"/>
              </a:xfrm>
            </p:grpSpPr>
            <p:sp>
              <p:nvSpPr>
                <p:cNvPr id="692" name="Rectangle 691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3" name="Rectangle 692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4" name="Rectangle 693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5" name="Rectangle 694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67" name="Group 666"/>
              <p:cNvGrpSpPr/>
              <p:nvPr/>
            </p:nvGrpSpPr>
            <p:grpSpPr>
              <a:xfrm>
                <a:off x="990600" y="4648200"/>
                <a:ext cx="304800" cy="304800"/>
                <a:chOff x="990600" y="1676400"/>
                <a:chExt cx="304800" cy="304800"/>
              </a:xfrm>
            </p:grpSpPr>
            <p:sp>
              <p:nvSpPr>
                <p:cNvPr id="688" name="Rectangle 687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9" name="Rectangle 688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0" name="Rectangle 689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1" name="Rectangle 690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68" name="Group 667"/>
              <p:cNvGrpSpPr/>
              <p:nvPr/>
            </p:nvGrpSpPr>
            <p:grpSpPr>
              <a:xfrm>
                <a:off x="990600" y="4953000"/>
                <a:ext cx="304800" cy="304800"/>
                <a:chOff x="990600" y="1676400"/>
                <a:chExt cx="304800" cy="304800"/>
              </a:xfrm>
            </p:grpSpPr>
            <p:sp>
              <p:nvSpPr>
                <p:cNvPr id="684" name="Rectangle 683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5" name="Rectangle 684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6" name="Rectangle 685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7" name="Rectangle 686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69" name="Group 668"/>
              <p:cNvGrpSpPr/>
              <p:nvPr/>
            </p:nvGrpSpPr>
            <p:grpSpPr>
              <a:xfrm>
                <a:off x="990600" y="5257800"/>
                <a:ext cx="304800" cy="304800"/>
                <a:chOff x="990600" y="1676400"/>
                <a:chExt cx="304800" cy="304800"/>
              </a:xfrm>
            </p:grpSpPr>
            <p:sp>
              <p:nvSpPr>
                <p:cNvPr id="680" name="Rectangle 679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1" name="Rectangle 680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2" name="Rectangle 681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3" name="Rectangle 682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70" name="Group 669"/>
              <p:cNvGrpSpPr/>
              <p:nvPr/>
            </p:nvGrpSpPr>
            <p:grpSpPr>
              <a:xfrm>
                <a:off x="990600" y="5562600"/>
                <a:ext cx="304800" cy="304800"/>
                <a:chOff x="990600" y="1676400"/>
                <a:chExt cx="304800" cy="304800"/>
              </a:xfrm>
            </p:grpSpPr>
            <p:sp>
              <p:nvSpPr>
                <p:cNvPr id="676" name="Rectangle 675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7" name="Rectangle 676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8" name="Rectangle 677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9" name="Rectangle 678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71" name="Group 670"/>
              <p:cNvGrpSpPr/>
              <p:nvPr/>
            </p:nvGrpSpPr>
            <p:grpSpPr>
              <a:xfrm>
                <a:off x="990600" y="5867400"/>
                <a:ext cx="304800" cy="304800"/>
                <a:chOff x="990600" y="1676400"/>
                <a:chExt cx="304800" cy="304800"/>
              </a:xfrm>
            </p:grpSpPr>
            <p:sp>
              <p:nvSpPr>
                <p:cNvPr id="672" name="Rectangle 671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3" name="Rectangle 672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4" name="Rectangle 673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5" name="Rectangle 674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736" name="Group 735"/>
            <p:cNvGrpSpPr/>
            <p:nvPr/>
          </p:nvGrpSpPr>
          <p:grpSpPr>
            <a:xfrm>
              <a:off x="3733800" y="1295400"/>
              <a:ext cx="304800" cy="4876800"/>
              <a:chOff x="990600" y="1295400"/>
              <a:chExt cx="304800" cy="4876800"/>
            </a:xfrm>
          </p:grpSpPr>
          <p:grpSp>
            <p:nvGrpSpPr>
              <p:cNvPr id="737" name="Group 736"/>
              <p:cNvGrpSpPr/>
              <p:nvPr/>
            </p:nvGrpSpPr>
            <p:grpSpPr>
              <a:xfrm>
                <a:off x="990600" y="1295400"/>
                <a:ext cx="304800" cy="304800"/>
                <a:chOff x="990600" y="1676400"/>
                <a:chExt cx="304800" cy="304800"/>
              </a:xfrm>
            </p:grpSpPr>
            <p:sp>
              <p:nvSpPr>
                <p:cNvPr id="813" name="Rectangle 812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4" name="Rectangle 813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5" name="Rectangle 814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6" name="Rectangle 815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8" name="Group 737"/>
              <p:cNvGrpSpPr/>
              <p:nvPr/>
            </p:nvGrpSpPr>
            <p:grpSpPr>
              <a:xfrm>
                <a:off x="990600" y="1600200"/>
                <a:ext cx="304800" cy="304800"/>
                <a:chOff x="990600" y="1676400"/>
                <a:chExt cx="304800" cy="304800"/>
              </a:xfrm>
            </p:grpSpPr>
            <p:sp>
              <p:nvSpPr>
                <p:cNvPr id="809" name="Rectangle 808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0" name="Rectangle 809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1" name="Rectangle 810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2" name="Rectangle 811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9" name="Group 738"/>
              <p:cNvGrpSpPr/>
              <p:nvPr/>
            </p:nvGrpSpPr>
            <p:grpSpPr>
              <a:xfrm>
                <a:off x="990600" y="1905000"/>
                <a:ext cx="304800" cy="304800"/>
                <a:chOff x="990600" y="1676400"/>
                <a:chExt cx="304800" cy="304800"/>
              </a:xfrm>
            </p:grpSpPr>
            <p:sp>
              <p:nvSpPr>
                <p:cNvPr id="805" name="Rectangle 804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6" name="Rectangle 805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7" name="Rectangle 806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8" name="Rectangle 807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0" name="Group 739"/>
              <p:cNvGrpSpPr/>
              <p:nvPr/>
            </p:nvGrpSpPr>
            <p:grpSpPr>
              <a:xfrm>
                <a:off x="990600" y="2209800"/>
                <a:ext cx="304800" cy="304800"/>
                <a:chOff x="990600" y="1676400"/>
                <a:chExt cx="304800" cy="304800"/>
              </a:xfrm>
            </p:grpSpPr>
            <p:sp>
              <p:nvSpPr>
                <p:cNvPr id="801" name="Rectangle 800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2" name="Rectangle 801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3" name="Rectangle 802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4" name="Rectangle 803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1" name="Group 740"/>
              <p:cNvGrpSpPr/>
              <p:nvPr/>
            </p:nvGrpSpPr>
            <p:grpSpPr>
              <a:xfrm>
                <a:off x="990600" y="2514600"/>
                <a:ext cx="304800" cy="304800"/>
                <a:chOff x="990600" y="1676400"/>
                <a:chExt cx="304800" cy="304800"/>
              </a:xfrm>
            </p:grpSpPr>
            <p:sp>
              <p:nvSpPr>
                <p:cNvPr id="797" name="Rectangle 796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8" name="Rectangle 797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9" name="Rectangle 798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0" name="Rectangle 799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2" name="Group 741"/>
              <p:cNvGrpSpPr/>
              <p:nvPr/>
            </p:nvGrpSpPr>
            <p:grpSpPr>
              <a:xfrm>
                <a:off x="990600" y="2819400"/>
                <a:ext cx="304800" cy="304800"/>
                <a:chOff x="990600" y="1676400"/>
                <a:chExt cx="304800" cy="304800"/>
              </a:xfrm>
            </p:grpSpPr>
            <p:sp>
              <p:nvSpPr>
                <p:cNvPr id="793" name="Rectangle 792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4" name="Rectangle 793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5" name="Rectangle 794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6" name="Rectangle 795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3" name="Group 742"/>
              <p:cNvGrpSpPr/>
              <p:nvPr/>
            </p:nvGrpSpPr>
            <p:grpSpPr>
              <a:xfrm>
                <a:off x="990600" y="3124200"/>
                <a:ext cx="304800" cy="304800"/>
                <a:chOff x="990600" y="1676400"/>
                <a:chExt cx="304800" cy="304800"/>
              </a:xfrm>
            </p:grpSpPr>
            <p:sp>
              <p:nvSpPr>
                <p:cNvPr id="789" name="Rectangle 788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0" name="Rectangle 789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1" name="Rectangle 790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2" name="Rectangle 791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4" name="Group 743"/>
              <p:cNvGrpSpPr/>
              <p:nvPr/>
            </p:nvGrpSpPr>
            <p:grpSpPr>
              <a:xfrm>
                <a:off x="990600" y="3429000"/>
                <a:ext cx="304800" cy="304800"/>
                <a:chOff x="990600" y="1676400"/>
                <a:chExt cx="304800" cy="304800"/>
              </a:xfrm>
            </p:grpSpPr>
            <p:sp>
              <p:nvSpPr>
                <p:cNvPr id="785" name="Rectangle 784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6" name="Rectangle 785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7" name="Rectangle 786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8" name="Rectangle 787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5" name="Group 744"/>
              <p:cNvGrpSpPr/>
              <p:nvPr/>
            </p:nvGrpSpPr>
            <p:grpSpPr>
              <a:xfrm>
                <a:off x="990600" y="3733800"/>
                <a:ext cx="304800" cy="304800"/>
                <a:chOff x="990600" y="1676400"/>
                <a:chExt cx="304800" cy="304800"/>
              </a:xfrm>
            </p:grpSpPr>
            <p:sp>
              <p:nvSpPr>
                <p:cNvPr id="781" name="Rectangle 780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2" name="Rectangle 781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3" name="Rectangle 782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4" name="Rectangle 783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6" name="Group 745"/>
              <p:cNvGrpSpPr/>
              <p:nvPr/>
            </p:nvGrpSpPr>
            <p:grpSpPr>
              <a:xfrm>
                <a:off x="990600" y="4038600"/>
                <a:ext cx="304800" cy="304800"/>
                <a:chOff x="990600" y="1676400"/>
                <a:chExt cx="304800" cy="304800"/>
              </a:xfrm>
            </p:grpSpPr>
            <p:sp>
              <p:nvSpPr>
                <p:cNvPr id="777" name="Rectangle 776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8" name="Rectangle 777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9" name="Rectangle 778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0" name="Rectangle 779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7" name="Group 746"/>
              <p:cNvGrpSpPr/>
              <p:nvPr/>
            </p:nvGrpSpPr>
            <p:grpSpPr>
              <a:xfrm>
                <a:off x="990600" y="4343400"/>
                <a:ext cx="304800" cy="304800"/>
                <a:chOff x="990600" y="1676400"/>
                <a:chExt cx="304800" cy="304800"/>
              </a:xfrm>
            </p:grpSpPr>
            <p:sp>
              <p:nvSpPr>
                <p:cNvPr id="773" name="Rectangle 772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4" name="Rectangle 773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5" name="Rectangle 774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6" name="Rectangle 775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8" name="Group 747"/>
              <p:cNvGrpSpPr/>
              <p:nvPr/>
            </p:nvGrpSpPr>
            <p:grpSpPr>
              <a:xfrm>
                <a:off x="990600" y="4648200"/>
                <a:ext cx="304800" cy="304800"/>
                <a:chOff x="990600" y="1676400"/>
                <a:chExt cx="304800" cy="304800"/>
              </a:xfrm>
            </p:grpSpPr>
            <p:sp>
              <p:nvSpPr>
                <p:cNvPr id="769" name="Rectangle 768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0" name="Rectangle 769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1" name="Rectangle 770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2" name="Rectangle 771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9" name="Group 748"/>
              <p:cNvGrpSpPr/>
              <p:nvPr/>
            </p:nvGrpSpPr>
            <p:grpSpPr>
              <a:xfrm>
                <a:off x="990600" y="4953000"/>
                <a:ext cx="304800" cy="304800"/>
                <a:chOff x="990600" y="1676400"/>
                <a:chExt cx="304800" cy="304800"/>
              </a:xfrm>
            </p:grpSpPr>
            <p:sp>
              <p:nvSpPr>
                <p:cNvPr id="765" name="Rectangle 764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6" name="Rectangle 765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7" name="Rectangle 766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8" name="Rectangle 767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50" name="Group 749"/>
              <p:cNvGrpSpPr/>
              <p:nvPr/>
            </p:nvGrpSpPr>
            <p:grpSpPr>
              <a:xfrm>
                <a:off x="990600" y="5257800"/>
                <a:ext cx="304800" cy="304800"/>
                <a:chOff x="990600" y="1676400"/>
                <a:chExt cx="304800" cy="304800"/>
              </a:xfrm>
            </p:grpSpPr>
            <p:sp>
              <p:nvSpPr>
                <p:cNvPr id="761" name="Rectangle 760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2" name="Rectangle 761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3" name="Rectangle 762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4" name="Rectangle 763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51" name="Group 750"/>
              <p:cNvGrpSpPr/>
              <p:nvPr/>
            </p:nvGrpSpPr>
            <p:grpSpPr>
              <a:xfrm>
                <a:off x="990600" y="5562600"/>
                <a:ext cx="304800" cy="304800"/>
                <a:chOff x="990600" y="1676400"/>
                <a:chExt cx="304800" cy="304800"/>
              </a:xfrm>
            </p:grpSpPr>
            <p:sp>
              <p:nvSpPr>
                <p:cNvPr id="757" name="Rectangle 756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8" name="Rectangle 757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9" name="Rectangle 758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0" name="Rectangle 759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52" name="Group 751"/>
              <p:cNvGrpSpPr/>
              <p:nvPr/>
            </p:nvGrpSpPr>
            <p:grpSpPr>
              <a:xfrm>
                <a:off x="990600" y="5867400"/>
                <a:ext cx="304800" cy="304800"/>
                <a:chOff x="990600" y="1676400"/>
                <a:chExt cx="304800" cy="304800"/>
              </a:xfrm>
            </p:grpSpPr>
            <p:sp>
              <p:nvSpPr>
                <p:cNvPr id="753" name="Rectangle 752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4" name="Rectangle 753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5" name="Rectangle 754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6" name="Rectangle 755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817" name="Group 816"/>
            <p:cNvGrpSpPr/>
            <p:nvPr/>
          </p:nvGrpSpPr>
          <p:grpSpPr>
            <a:xfrm>
              <a:off x="4038600" y="1295400"/>
              <a:ext cx="304800" cy="4876800"/>
              <a:chOff x="990600" y="1295400"/>
              <a:chExt cx="304800" cy="4876800"/>
            </a:xfrm>
          </p:grpSpPr>
          <p:grpSp>
            <p:nvGrpSpPr>
              <p:cNvPr id="818" name="Group 817"/>
              <p:cNvGrpSpPr/>
              <p:nvPr/>
            </p:nvGrpSpPr>
            <p:grpSpPr>
              <a:xfrm>
                <a:off x="990600" y="1295400"/>
                <a:ext cx="304800" cy="304800"/>
                <a:chOff x="990600" y="1676400"/>
                <a:chExt cx="304800" cy="304800"/>
              </a:xfrm>
            </p:grpSpPr>
            <p:sp>
              <p:nvSpPr>
                <p:cNvPr id="894" name="Rectangle 893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5" name="Rectangle 894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6" name="Rectangle 895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7" name="Rectangle 896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19" name="Group 818"/>
              <p:cNvGrpSpPr/>
              <p:nvPr/>
            </p:nvGrpSpPr>
            <p:grpSpPr>
              <a:xfrm>
                <a:off x="990600" y="1600200"/>
                <a:ext cx="304800" cy="304800"/>
                <a:chOff x="990600" y="1676400"/>
                <a:chExt cx="304800" cy="304800"/>
              </a:xfrm>
            </p:grpSpPr>
            <p:sp>
              <p:nvSpPr>
                <p:cNvPr id="890" name="Rectangle 889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1" name="Rectangle 890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2" name="Rectangle 891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3" name="Rectangle 892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20" name="Group 819"/>
              <p:cNvGrpSpPr/>
              <p:nvPr/>
            </p:nvGrpSpPr>
            <p:grpSpPr>
              <a:xfrm>
                <a:off x="990600" y="1905000"/>
                <a:ext cx="304800" cy="304800"/>
                <a:chOff x="990600" y="1676400"/>
                <a:chExt cx="304800" cy="304800"/>
              </a:xfrm>
            </p:grpSpPr>
            <p:sp>
              <p:nvSpPr>
                <p:cNvPr id="886" name="Rectangle 885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7" name="Rectangle 886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8" name="Rectangle 887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9" name="Rectangle 888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21" name="Group 820"/>
              <p:cNvGrpSpPr/>
              <p:nvPr/>
            </p:nvGrpSpPr>
            <p:grpSpPr>
              <a:xfrm>
                <a:off x="990600" y="2209800"/>
                <a:ext cx="304800" cy="304800"/>
                <a:chOff x="990600" y="1676400"/>
                <a:chExt cx="304800" cy="304800"/>
              </a:xfrm>
            </p:grpSpPr>
            <p:sp>
              <p:nvSpPr>
                <p:cNvPr id="882" name="Rectangle 881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3" name="Rectangle 882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4" name="Rectangle 883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5" name="Rectangle 884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22" name="Group 821"/>
              <p:cNvGrpSpPr/>
              <p:nvPr/>
            </p:nvGrpSpPr>
            <p:grpSpPr>
              <a:xfrm>
                <a:off x="990600" y="2514600"/>
                <a:ext cx="304800" cy="304800"/>
                <a:chOff x="990600" y="1676400"/>
                <a:chExt cx="304800" cy="304800"/>
              </a:xfrm>
            </p:grpSpPr>
            <p:sp>
              <p:nvSpPr>
                <p:cNvPr id="878" name="Rectangle 877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9" name="Rectangle 878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0" name="Rectangle 879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1" name="Rectangle 880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23" name="Group 822"/>
              <p:cNvGrpSpPr/>
              <p:nvPr/>
            </p:nvGrpSpPr>
            <p:grpSpPr>
              <a:xfrm>
                <a:off x="990600" y="2819400"/>
                <a:ext cx="304800" cy="304800"/>
                <a:chOff x="990600" y="1676400"/>
                <a:chExt cx="304800" cy="304800"/>
              </a:xfrm>
            </p:grpSpPr>
            <p:sp>
              <p:nvSpPr>
                <p:cNvPr id="874" name="Rectangle 873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5" name="Rectangle 874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6" name="Rectangle 875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7" name="Rectangle 876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24" name="Group 823"/>
              <p:cNvGrpSpPr/>
              <p:nvPr/>
            </p:nvGrpSpPr>
            <p:grpSpPr>
              <a:xfrm>
                <a:off x="990600" y="3124200"/>
                <a:ext cx="304800" cy="304800"/>
                <a:chOff x="990600" y="1676400"/>
                <a:chExt cx="304800" cy="304800"/>
              </a:xfrm>
            </p:grpSpPr>
            <p:sp>
              <p:nvSpPr>
                <p:cNvPr id="870" name="Rectangle 869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1" name="Rectangle 870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2" name="Rectangle 871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3" name="Rectangle 872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25" name="Group 824"/>
              <p:cNvGrpSpPr/>
              <p:nvPr/>
            </p:nvGrpSpPr>
            <p:grpSpPr>
              <a:xfrm>
                <a:off x="990600" y="3429000"/>
                <a:ext cx="304800" cy="304800"/>
                <a:chOff x="990600" y="1676400"/>
                <a:chExt cx="304800" cy="304800"/>
              </a:xfrm>
            </p:grpSpPr>
            <p:sp>
              <p:nvSpPr>
                <p:cNvPr id="866" name="Rectangle 865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7" name="Rectangle 866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8" name="Rectangle 867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9" name="Rectangle 868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26" name="Group 825"/>
              <p:cNvGrpSpPr/>
              <p:nvPr/>
            </p:nvGrpSpPr>
            <p:grpSpPr>
              <a:xfrm>
                <a:off x="990600" y="3733800"/>
                <a:ext cx="304800" cy="304800"/>
                <a:chOff x="990600" y="1676400"/>
                <a:chExt cx="304800" cy="304800"/>
              </a:xfrm>
            </p:grpSpPr>
            <p:sp>
              <p:nvSpPr>
                <p:cNvPr id="862" name="Rectangle 861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3" name="Rectangle 862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4" name="Rectangle 863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5" name="Rectangle 864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27" name="Group 826"/>
              <p:cNvGrpSpPr/>
              <p:nvPr/>
            </p:nvGrpSpPr>
            <p:grpSpPr>
              <a:xfrm>
                <a:off x="990600" y="4038600"/>
                <a:ext cx="304800" cy="304800"/>
                <a:chOff x="990600" y="1676400"/>
                <a:chExt cx="304800" cy="304800"/>
              </a:xfrm>
            </p:grpSpPr>
            <p:sp>
              <p:nvSpPr>
                <p:cNvPr id="858" name="Rectangle 857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9" name="Rectangle 858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0" name="Rectangle 859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1" name="Rectangle 860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28" name="Group 827"/>
              <p:cNvGrpSpPr/>
              <p:nvPr/>
            </p:nvGrpSpPr>
            <p:grpSpPr>
              <a:xfrm>
                <a:off x="990600" y="4343400"/>
                <a:ext cx="304800" cy="304800"/>
                <a:chOff x="990600" y="1676400"/>
                <a:chExt cx="304800" cy="304800"/>
              </a:xfrm>
            </p:grpSpPr>
            <p:sp>
              <p:nvSpPr>
                <p:cNvPr id="854" name="Rectangle 853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5" name="Rectangle 854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6" name="Rectangle 855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7" name="Rectangle 856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29" name="Group 828"/>
              <p:cNvGrpSpPr/>
              <p:nvPr/>
            </p:nvGrpSpPr>
            <p:grpSpPr>
              <a:xfrm>
                <a:off x="990600" y="4648200"/>
                <a:ext cx="304800" cy="304800"/>
                <a:chOff x="990600" y="1676400"/>
                <a:chExt cx="304800" cy="304800"/>
              </a:xfrm>
            </p:grpSpPr>
            <p:sp>
              <p:nvSpPr>
                <p:cNvPr id="850" name="Rectangle 849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1" name="Rectangle 850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2" name="Rectangle 851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3" name="Rectangle 852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30" name="Group 829"/>
              <p:cNvGrpSpPr/>
              <p:nvPr/>
            </p:nvGrpSpPr>
            <p:grpSpPr>
              <a:xfrm>
                <a:off x="990600" y="4953000"/>
                <a:ext cx="304800" cy="304800"/>
                <a:chOff x="990600" y="1676400"/>
                <a:chExt cx="304800" cy="304800"/>
              </a:xfrm>
            </p:grpSpPr>
            <p:sp>
              <p:nvSpPr>
                <p:cNvPr id="846" name="Rectangle 845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7" name="Rectangle 846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8" name="Rectangle 847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9" name="Rectangle 848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31" name="Group 830"/>
              <p:cNvGrpSpPr/>
              <p:nvPr/>
            </p:nvGrpSpPr>
            <p:grpSpPr>
              <a:xfrm>
                <a:off x="990600" y="5257800"/>
                <a:ext cx="304800" cy="304800"/>
                <a:chOff x="990600" y="1676400"/>
                <a:chExt cx="304800" cy="304800"/>
              </a:xfrm>
            </p:grpSpPr>
            <p:sp>
              <p:nvSpPr>
                <p:cNvPr id="842" name="Rectangle 841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3" name="Rectangle 842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4" name="Rectangle 843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5" name="Rectangle 844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32" name="Group 831"/>
              <p:cNvGrpSpPr/>
              <p:nvPr/>
            </p:nvGrpSpPr>
            <p:grpSpPr>
              <a:xfrm>
                <a:off x="990600" y="5562600"/>
                <a:ext cx="304800" cy="304800"/>
                <a:chOff x="990600" y="1676400"/>
                <a:chExt cx="304800" cy="304800"/>
              </a:xfrm>
            </p:grpSpPr>
            <p:sp>
              <p:nvSpPr>
                <p:cNvPr id="838" name="Rectangle 837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9" name="Rectangle 838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0" name="Rectangle 839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1" name="Rectangle 840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33" name="Group 832"/>
              <p:cNvGrpSpPr/>
              <p:nvPr/>
            </p:nvGrpSpPr>
            <p:grpSpPr>
              <a:xfrm>
                <a:off x="990600" y="5867400"/>
                <a:ext cx="304800" cy="304800"/>
                <a:chOff x="990600" y="1676400"/>
                <a:chExt cx="304800" cy="304800"/>
              </a:xfrm>
            </p:grpSpPr>
            <p:sp>
              <p:nvSpPr>
                <p:cNvPr id="834" name="Rectangle 833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5" name="Rectangle 834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6" name="Rectangle 835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7" name="Rectangle 836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898" name="Group 897"/>
            <p:cNvGrpSpPr/>
            <p:nvPr/>
          </p:nvGrpSpPr>
          <p:grpSpPr>
            <a:xfrm>
              <a:off x="4343400" y="1295400"/>
              <a:ext cx="304800" cy="4876800"/>
              <a:chOff x="990600" y="1295400"/>
              <a:chExt cx="304800" cy="4876800"/>
            </a:xfrm>
          </p:grpSpPr>
          <p:grpSp>
            <p:nvGrpSpPr>
              <p:cNvPr id="899" name="Group 898"/>
              <p:cNvGrpSpPr/>
              <p:nvPr/>
            </p:nvGrpSpPr>
            <p:grpSpPr>
              <a:xfrm>
                <a:off x="990600" y="1295400"/>
                <a:ext cx="304800" cy="304800"/>
                <a:chOff x="990600" y="1676400"/>
                <a:chExt cx="304800" cy="304800"/>
              </a:xfrm>
            </p:grpSpPr>
            <p:sp>
              <p:nvSpPr>
                <p:cNvPr id="975" name="Rectangle 974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76" name="Rectangle 975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77" name="Rectangle 976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78" name="Rectangle 977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00" name="Group 899"/>
              <p:cNvGrpSpPr/>
              <p:nvPr/>
            </p:nvGrpSpPr>
            <p:grpSpPr>
              <a:xfrm>
                <a:off x="990600" y="1600200"/>
                <a:ext cx="304800" cy="304800"/>
                <a:chOff x="990600" y="1676400"/>
                <a:chExt cx="304800" cy="304800"/>
              </a:xfrm>
            </p:grpSpPr>
            <p:sp>
              <p:nvSpPr>
                <p:cNvPr id="971" name="Rectangle 970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72" name="Rectangle 971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73" name="Rectangle 972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74" name="Rectangle 973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01" name="Group 900"/>
              <p:cNvGrpSpPr/>
              <p:nvPr/>
            </p:nvGrpSpPr>
            <p:grpSpPr>
              <a:xfrm>
                <a:off x="990600" y="1905000"/>
                <a:ext cx="304800" cy="304800"/>
                <a:chOff x="990600" y="1676400"/>
                <a:chExt cx="304800" cy="304800"/>
              </a:xfrm>
            </p:grpSpPr>
            <p:sp>
              <p:nvSpPr>
                <p:cNvPr id="967" name="Rectangle 966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68" name="Rectangle 967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69" name="Rectangle 968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70" name="Rectangle 969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02" name="Group 901"/>
              <p:cNvGrpSpPr/>
              <p:nvPr/>
            </p:nvGrpSpPr>
            <p:grpSpPr>
              <a:xfrm>
                <a:off x="990600" y="2209800"/>
                <a:ext cx="304800" cy="304800"/>
                <a:chOff x="990600" y="1676400"/>
                <a:chExt cx="304800" cy="304800"/>
              </a:xfrm>
            </p:grpSpPr>
            <p:sp>
              <p:nvSpPr>
                <p:cNvPr id="963" name="Rectangle 962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64" name="Rectangle 963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65" name="Rectangle 964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66" name="Rectangle 965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03" name="Group 902"/>
              <p:cNvGrpSpPr/>
              <p:nvPr/>
            </p:nvGrpSpPr>
            <p:grpSpPr>
              <a:xfrm>
                <a:off x="990600" y="2514600"/>
                <a:ext cx="304800" cy="304800"/>
                <a:chOff x="990600" y="1676400"/>
                <a:chExt cx="304800" cy="304800"/>
              </a:xfrm>
            </p:grpSpPr>
            <p:sp>
              <p:nvSpPr>
                <p:cNvPr id="959" name="Rectangle 958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60" name="Rectangle 959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61" name="Rectangle 960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62" name="Rectangle 961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04" name="Group 903"/>
              <p:cNvGrpSpPr/>
              <p:nvPr/>
            </p:nvGrpSpPr>
            <p:grpSpPr>
              <a:xfrm>
                <a:off x="990600" y="2819400"/>
                <a:ext cx="304800" cy="304800"/>
                <a:chOff x="990600" y="1676400"/>
                <a:chExt cx="304800" cy="304800"/>
              </a:xfrm>
            </p:grpSpPr>
            <p:sp>
              <p:nvSpPr>
                <p:cNvPr id="955" name="Rectangle 954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56" name="Rectangle 955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57" name="Rectangle 956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58" name="Rectangle 957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05" name="Group 904"/>
              <p:cNvGrpSpPr/>
              <p:nvPr/>
            </p:nvGrpSpPr>
            <p:grpSpPr>
              <a:xfrm>
                <a:off x="990600" y="3124200"/>
                <a:ext cx="304800" cy="304800"/>
                <a:chOff x="990600" y="1676400"/>
                <a:chExt cx="304800" cy="304800"/>
              </a:xfrm>
            </p:grpSpPr>
            <p:sp>
              <p:nvSpPr>
                <p:cNvPr id="951" name="Rectangle 950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52" name="Rectangle 951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53" name="Rectangle 952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54" name="Rectangle 953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06" name="Group 905"/>
              <p:cNvGrpSpPr/>
              <p:nvPr/>
            </p:nvGrpSpPr>
            <p:grpSpPr>
              <a:xfrm>
                <a:off x="990600" y="3429000"/>
                <a:ext cx="304800" cy="304800"/>
                <a:chOff x="990600" y="1676400"/>
                <a:chExt cx="304800" cy="304800"/>
              </a:xfrm>
            </p:grpSpPr>
            <p:sp>
              <p:nvSpPr>
                <p:cNvPr id="947" name="Rectangle 946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8" name="Rectangle 947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9" name="Rectangle 948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50" name="Rectangle 949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07" name="Group 906"/>
              <p:cNvGrpSpPr/>
              <p:nvPr/>
            </p:nvGrpSpPr>
            <p:grpSpPr>
              <a:xfrm>
                <a:off x="990600" y="3733800"/>
                <a:ext cx="304800" cy="304800"/>
                <a:chOff x="990600" y="1676400"/>
                <a:chExt cx="304800" cy="304800"/>
              </a:xfrm>
            </p:grpSpPr>
            <p:sp>
              <p:nvSpPr>
                <p:cNvPr id="943" name="Rectangle 942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4" name="Rectangle 943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5" name="Rectangle 944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6" name="Rectangle 945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08" name="Group 907"/>
              <p:cNvGrpSpPr/>
              <p:nvPr/>
            </p:nvGrpSpPr>
            <p:grpSpPr>
              <a:xfrm>
                <a:off x="990600" y="4038600"/>
                <a:ext cx="304800" cy="304800"/>
                <a:chOff x="990600" y="1676400"/>
                <a:chExt cx="304800" cy="304800"/>
              </a:xfrm>
            </p:grpSpPr>
            <p:sp>
              <p:nvSpPr>
                <p:cNvPr id="939" name="Rectangle 938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0" name="Rectangle 939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1" name="Rectangle 940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2" name="Rectangle 941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09" name="Group 908"/>
              <p:cNvGrpSpPr/>
              <p:nvPr/>
            </p:nvGrpSpPr>
            <p:grpSpPr>
              <a:xfrm>
                <a:off x="990600" y="4343400"/>
                <a:ext cx="304800" cy="304800"/>
                <a:chOff x="990600" y="1676400"/>
                <a:chExt cx="304800" cy="304800"/>
              </a:xfrm>
            </p:grpSpPr>
            <p:sp>
              <p:nvSpPr>
                <p:cNvPr id="935" name="Rectangle 934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6" name="Rectangle 935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7" name="Rectangle 936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8" name="Rectangle 937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10" name="Group 909"/>
              <p:cNvGrpSpPr/>
              <p:nvPr/>
            </p:nvGrpSpPr>
            <p:grpSpPr>
              <a:xfrm>
                <a:off x="990600" y="4648200"/>
                <a:ext cx="304800" cy="304800"/>
                <a:chOff x="990600" y="1676400"/>
                <a:chExt cx="304800" cy="304800"/>
              </a:xfrm>
            </p:grpSpPr>
            <p:sp>
              <p:nvSpPr>
                <p:cNvPr id="931" name="Rectangle 930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2" name="Rectangle 931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3" name="Rectangle 932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4" name="Rectangle 933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11" name="Group 910"/>
              <p:cNvGrpSpPr/>
              <p:nvPr/>
            </p:nvGrpSpPr>
            <p:grpSpPr>
              <a:xfrm>
                <a:off x="990600" y="4953000"/>
                <a:ext cx="304800" cy="304800"/>
                <a:chOff x="990600" y="1676400"/>
                <a:chExt cx="304800" cy="304800"/>
              </a:xfrm>
            </p:grpSpPr>
            <p:sp>
              <p:nvSpPr>
                <p:cNvPr id="927" name="Rectangle 926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8" name="Rectangle 927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9" name="Rectangle 928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0" name="Rectangle 929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12" name="Group 911"/>
              <p:cNvGrpSpPr/>
              <p:nvPr/>
            </p:nvGrpSpPr>
            <p:grpSpPr>
              <a:xfrm>
                <a:off x="990600" y="5257800"/>
                <a:ext cx="304800" cy="304800"/>
                <a:chOff x="990600" y="1676400"/>
                <a:chExt cx="304800" cy="304800"/>
              </a:xfrm>
            </p:grpSpPr>
            <p:sp>
              <p:nvSpPr>
                <p:cNvPr id="923" name="Rectangle 922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4" name="Rectangle 923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5" name="Rectangle 924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6" name="Rectangle 925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13" name="Group 912"/>
              <p:cNvGrpSpPr/>
              <p:nvPr/>
            </p:nvGrpSpPr>
            <p:grpSpPr>
              <a:xfrm>
                <a:off x="990600" y="5562600"/>
                <a:ext cx="304800" cy="304800"/>
                <a:chOff x="990600" y="1676400"/>
                <a:chExt cx="304800" cy="304800"/>
              </a:xfrm>
            </p:grpSpPr>
            <p:sp>
              <p:nvSpPr>
                <p:cNvPr id="919" name="Rectangle 918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0" name="Rectangle 919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1" name="Rectangle 920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2" name="Rectangle 921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14" name="Group 913"/>
              <p:cNvGrpSpPr/>
              <p:nvPr/>
            </p:nvGrpSpPr>
            <p:grpSpPr>
              <a:xfrm>
                <a:off x="990600" y="5867400"/>
                <a:ext cx="304800" cy="304800"/>
                <a:chOff x="990600" y="1676400"/>
                <a:chExt cx="304800" cy="304800"/>
              </a:xfrm>
            </p:grpSpPr>
            <p:sp>
              <p:nvSpPr>
                <p:cNvPr id="915" name="Rectangle 914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6" name="Rectangle 915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7" name="Rectangle 916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8" name="Rectangle 917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979" name="Group 978"/>
            <p:cNvGrpSpPr/>
            <p:nvPr/>
          </p:nvGrpSpPr>
          <p:grpSpPr>
            <a:xfrm>
              <a:off x="4648200" y="1295400"/>
              <a:ext cx="304800" cy="4876800"/>
              <a:chOff x="990600" y="1295400"/>
              <a:chExt cx="304800" cy="4876800"/>
            </a:xfrm>
          </p:grpSpPr>
          <p:grpSp>
            <p:nvGrpSpPr>
              <p:cNvPr id="980" name="Group 979"/>
              <p:cNvGrpSpPr/>
              <p:nvPr/>
            </p:nvGrpSpPr>
            <p:grpSpPr>
              <a:xfrm>
                <a:off x="990600" y="1295400"/>
                <a:ext cx="304800" cy="304800"/>
                <a:chOff x="990600" y="1676400"/>
                <a:chExt cx="304800" cy="304800"/>
              </a:xfrm>
            </p:grpSpPr>
            <p:sp>
              <p:nvSpPr>
                <p:cNvPr id="1056" name="Rectangle 1055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57" name="Rectangle 1056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58" name="Rectangle 1057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59" name="Rectangle 1058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81" name="Group 980"/>
              <p:cNvGrpSpPr/>
              <p:nvPr/>
            </p:nvGrpSpPr>
            <p:grpSpPr>
              <a:xfrm>
                <a:off x="990600" y="1600200"/>
                <a:ext cx="304800" cy="304800"/>
                <a:chOff x="990600" y="1676400"/>
                <a:chExt cx="304800" cy="304800"/>
              </a:xfrm>
            </p:grpSpPr>
            <p:sp>
              <p:nvSpPr>
                <p:cNvPr id="1052" name="Rectangle 1051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53" name="Rectangle 1052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54" name="Rectangle 1053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55" name="Rectangle 1054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82" name="Group 981"/>
              <p:cNvGrpSpPr/>
              <p:nvPr/>
            </p:nvGrpSpPr>
            <p:grpSpPr>
              <a:xfrm>
                <a:off x="990600" y="1905000"/>
                <a:ext cx="304800" cy="304800"/>
                <a:chOff x="990600" y="1676400"/>
                <a:chExt cx="304800" cy="304800"/>
              </a:xfrm>
            </p:grpSpPr>
            <p:sp>
              <p:nvSpPr>
                <p:cNvPr id="1048" name="Rectangle 1047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49" name="Rectangle 1048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50" name="Rectangle 1049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51" name="Rectangle 1050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83" name="Group 982"/>
              <p:cNvGrpSpPr/>
              <p:nvPr/>
            </p:nvGrpSpPr>
            <p:grpSpPr>
              <a:xfrm>
                <a:off x="990600" y="2209800"/>
                <a:ext cx="304800" cy="304800"/>
                <a:chOff x="990600" y="1676400"/>
                <a:chExt cx="304800" cy="304800"/>
              </a:xfrm>
            </p:grpSpPr>
            <p:sp>
              <p:nvSpPr>
                <p:cNvPr id="1044" name="Rectangle 1043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45" name="Rectangle 1044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46" name="Rectangle 1045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47" name="Rectangle 1046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84" name="Group 983"/>
              <p:cNvGrpSpPr/>
              <p:nvPr/>
            </p:nvGrpSpPr>
            <p:grpSpPr>
              <a:xfrm>
                <a:off x="990600" y="2514600"/>
                <a:ext cx="304800" cy="304800"/>
                <a:chOff x="990600" y="1676400"/>
                <a:chExt cx="304800" cy="304800"/>
              </a:xfrm>
            </p:grpSpPr>
            <p:sp>
              <p:nvSpPr>
                <p:cNvPr id="1040" name="Rectangle 1039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41" name="Rectangle 1040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42" name="Rectangle 1041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43" name="Rectangle 1042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85" name="Group 984"/>
              <p:cNvGrpSpPr/>
              <p:nvPr/>
            </p:nvGrpSpPr>
            <p:grpSpPr>
              <a:xfrm>
                <a:off x="990600" y="2819400"/>
                <a:ext cx="304800" cy="304800"/>
                <a:chOff x="990600" y="1676400"/>
                <a:chExt cx="304800" cy="304800"/>
              </a:xfrm>
            </p:grpSpPr>
            <p:sp>
              <p:nvSpPr>
                <p:cNvPr id="1036" name="Rectangle 1035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37" name="Rectangle 1036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38" name="Rectangle 1037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39" name="Rectangle 1038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86" name="Group 985"/>
              <p:cNvGrpSpPr/>
              <p:nvPr/>
            </p:nvGrpSpPr>
            <p:grpSpPr>
              <a:xfrm>
                <a:off x="990600" y="3124200"/>
                <a:ext cx="304800" cy="304800"/>
                <a:chOff x="990600" y="1676400"/>
                <a:chExt cx="304800" cy="304800"/>
              </a:xfrm>
            </p:grpSpPr>
            <p:sp>
              <p:nvSpPr>
                <p:cNvPr id="1032" name="Rectangle 1031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33" name="Rectangle 1032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34" name="Rectangle 1033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35" name="Rectangle 1034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87" name="Group 986"/>
              <p:cNvGrpSpPr/>
              <p:nvPr/>
            </p:nvGrpSpPr>
            <p:grpSpPr>
              <a:xfrm>
                <a:off x="990600" y="3429000"/>
                <a:ext cx="304800" cy="304800"/>
                <a:chOff x="990600" y="1676400"/>
                <a:chExt cx="304800" cy="304800"/>
              </a:xfrm>
            </p:grpSpPr>
            <p:sp>
              <p:nvSpPr>
                <p:cNvPr id="1028" name="Rectangle 1027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29" name="Rectangle 1028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30" name="Rectangle 1029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31" name="Rectangle 1030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88" name="Group 987"/>
              <p:cNvGrpSpPr/>
              <p:nvPr/>
            </p:nvGrpSpPr>
            <p:grpSpPr>
              <a:xfrm>
                <a:off x="990600" y="3733800"/>
                <a:ext cx="304800" cy="304800"/>
                <a:chOff x="990600" y="1676400"/>
                <a:chExt cx="304800" cy="304800"/>
              </a:xfrm>
            </p:grpSpPr>
            <p:sp>
              <p:nvSpPr>
                <p:cNvPr id="1024" name="Rectangle 1023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25" name="Rectangle 1024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26" name="Rectangle 1025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27" name="Rectangle 1026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89" name="Group 988"/>
              <p:cNvGrpSpPr/>
              <p:nvPr/>
            </p:nvGrpSpPr>
            <p:grpSpPr>
              <a:xfrm>
                <a:off x="990600" y="4038600"/>
                <a:ext cx="304800" cy="304800"/>
                <a:chOff x="990600" y="1676400"/>
                <a:chExt cx="304800" cy="304800"/>
              </a:xfrm>
            </p:grpSpPr>
            <p:sp>
              <p:nvSpPr>
                <p:cNvPr id="1020" name="Rectangle 1019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21" name="Rectangle 1020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22" name="Rectangle 1021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23" name="Rectangle 1022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90" name="Group 989"/>
              <p:cNvGrpSpPr/>
              <p:nvPr/>
            </p:nvGrpSpPr>
            <p:grpSpPr>
              <a:xfrm>
                <a:off x="990600" y="4343400"/>
                <a:ext cx="304800" cy="304800"/>
                <a:chOff x="990600" y="1676400"/>
                <a:chExt cx="304800" cy="304800"/>
              </a:xfrm>
            </p:grpSpPr>
            <p:sp>
              <p:nvSpPr>
                <p:cNvPr id="1016" name="Rectangle 1015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17" name="Rectangle 1016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18" name="Rectangle 1017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19" name="Rectangle 1018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91" name="Group 990"/>
              <p:cNvGrpSpPr/>
              <p:nvPr/>
            </p:nvGrpSpPr>
            <p:grpSpPr>
              <a:xfrm>
                <a:off x="990600" y="4648200"/>
                <a:ext cx="304800" cy="304800"/>
                <a:chOff x="990600" y="1676400"/>
                <a:chExt cx="304800" cy="304800"/>
              </a:xfrm>
            </p:grpSpPr>
            <p:sp>
              <p:nvSpPr>
                <p:cNvPr id="1012" name="Rectangle 1011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13" name="Rectangle 1012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14" name="Rectangle 1013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15" name="Rectangle 1014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92" name="Group 991"/>
              <p:cNvGrpSpPr/>
              <p:nvPr/>
            </p:nvGrpSpPr>
            <p:grpSpPr>
              <a:xfrm>
                <a:off x="990600" y="4953000"/>
                <a:ext cx="304800" cy="304800"/>
                <a:chOff x="990600" y="1676400"/>
                <a:chExt cx="304800" cy="304800"/>
              </a:xfrm>
            </p:grpSpPr>
            <p:sp>
              <p:nvSpPr>
                <p:cNvPr id="1008" name="Rectangle 1007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09" name="Rectangle 1008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10" name="Rectangle 1009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11" name="Rectangle 1010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93" name="Group 992"/>
              <p:cNvGrpSpPr/>
              <p:nvPr/>
            </p:nvGrpSpPr>
            <p:grpSpPr>
              <a:xfrm>
                <a:off x="990600" y="5257800"/>
                <a:ext cx="304800" cy="304800"/>
                <a:chOff x="990600" y="1676400"/>
                <a:chExt cx="304800" cy="304800"/>
              </a:xfrm>
            </p:grpSpPr>
            <p:sp>
              <p:nvSpPr>
                <p:cNvPr id="1004" name="Rectangle 1003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05" name="Rectangle 1004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06" name="Rectangle 1005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07" name="Rectangle 1006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94" name="Group 993"/>
              <p:cNvGrpSpPr/>
              <p:nvPr/>
            </p:nvGrpSpPr>
            <p:grpSpPr>
              <a:xfrm>
                <a:off x="990600" y="5562600"/>
                <a:ext cx="304800" cy="304800"/>
                <a:chOff x="990600" y="1676400"/>
                <a:chExt cx="304800" cy="304800"/>
              </a:xfrm>
            </p:grpSpPr>
            <p:sp>
              <p:nvSpPr>
                <p:cNvPr id="1000" name="Rectangle 999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01" name="Rectangle 1000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02" name="Rectangle 1001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03" name="Rectangle 1002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95" name="Group 994"/>
              <p:cNvGrpSpPr/>
              <p:nvPr/>
            </p:nvGrpSpPr>
            <p:grpSpPr>
              <a:xfrm>
                <a:off x="990600" y="5867400"/>
                <a:ext cx="304800" cy="304800"/>
                <a:chOff x="990600" y="1676400"/>
                <a:chExt cx="304800" cy="304800"/>
              </a:xfrm>
            </p:grpSpPr>
            <p:sp>
              <p:nvSpPr>
                <p:cNvPr id="996" name="Rectangle 995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7" name="Rectangle 996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8" name="Rectangle 997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9" name="Rectangle 998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60" name="Group 1059"/>
            <p:cNvGrpSpPr/>
            <p:nvPr/>
          </p:nvGrpSpPr>
          <p:grpSpPr>
            <a:xfrm>
              <a:off x="4953000" y="1295400"/>
              <a:ext cx="304800" cy="4876800"/>
              <a:chOff x="990600" y="1295400"/>
              <a:chExt cx="304800" cy="4876800"/>
            </a:xfrm>
          </p:grpSpPr>
          <p:grpSp>
            <p:nvGrpSpPr>
              <p:cNvPr id="1061" name="Group 1060"/>
              <p:cNvGrpSpPr/>
              <p:nvPr/>
            </p:nvGrpSpPr>
            <p:grpSpPr>
              <a:xfrm>
                <a:off x="990600" y="1295400"/>
                <a:ext cx="304800" cy="304800"/>
                <a:chOff x="990600" y="1676400"/>
                <a:chExt cx="304800" cy="304800"/>
              </a:xfrm>
            </p:grpSpPr>
            <p:sp>
              <p:nvSpPr>
                <p:cNvPr id="1137" name="Rectangle 1136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38" name="Rectangle 1137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39" name="Rectangle 1138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0" name="Rectangle 1139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62" name="Group 1061"/>
              <p:cNvGrpSpPr/>
              <p:nvPr/>
            </p:nvGrpSpPr>
            <p:grpSpPr>
              <a:xfrm>
                <a:off x="990600" y="1600200"/>
                <a:ext cx="304800" cy="304800"/>
                <a:chOff x="990600" y="1676400"/>
                <a:chExt cx="304800" cy="304800"/>
              </a:xfrm>
            </p:grpSpPr>
            <p:sp>
              <p:nvSpPr>
                <p:cNvPr id="1133" name="Rectangle 1132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34" name="Rectangle 1133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35" name="Rectangle 1134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36" name="Rectangle 1135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63" name="Group 1062"/>
              <p:cNvGrpSpPr/>
              <p:nvPr/>
            </p:nvGrpSpPr>
            <p:grpSpPr>
              <a:xfrm>
                <a:off x="990600" y="1905000"/>
                <a:ext cx="304800" cy="304800"/>
                <a:chOff x="990600" y="1676400"/>
                <a:chExt cx="304800" cy="304800"/>
              </a:xfrm>
            </p:grpSpPr>
            <p:sp>
              <p:nvSpPr>
                <p:cNvPr id="1129" name="Rectangle 1128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30" name="Rectangle 1129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31" name="Rectangle 1130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32" name="Rectangle 1131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64" name="Group 1063"/>
              <p:cNvGrpSpPr/>
              <p:nvPr/>
            </p:nvGrpSpPr>
            <p:grpSpPr>
              <a:xfrm>
                <a:off x="990600" y="2209800"/>
                <a:ext cx="304800" cy="304800"/>
                <a:chOff x="990600" y="1676400"/>
                <a:chExt cx="304800" cy="304800"/>
              </a:xfrm>
            </p:grpSpPr>
            <p:sp>
              <p:nvSpPr>
                <p:cNvPr id="1125" name="Rectangle 1124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6" name="Rectangle 1125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7" name="Rectangle 1126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8" name="Rectangle 1127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65" name="Group 1064"/>
              <p:cNvGrpSpPr/>
              <p:nvPr/>
            </p:nvGrpSpPr>
            <p:grpSpPr>
              <a:xfrm>
                <a:off x="990600" y="2514600"/>
                <a:ext cx="304800" cy="304800"/>
                <a:chOff x="990600" y="1676400"/>
                <a:chExt cx="304800" cy="304800"/>
              </a:xfrm>
            </p:grpSpPr>
            <p:sp>
              <p:nvSpPr>
                <p:cNvPr id="1121" name="Rectangle 1120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2" name="Rectangle 1121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3" name="Rectangle 1122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4" name="Rectangle 1123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66" name="Group 1065"/>
              <p:cNvGrpSpPr/>
              <p:nvPr/>
            </p:nvGrpSpPr>
            <p:grpSpPr>
              <a:xfrm>
                <a:off x="990600" y="2819400"/>
                <a:ext cx="304800" cy="304800"/>
                <a:chOff x="990600" y="1676400"/>
                <a:chExt cx="304800" cy="304800"/>
              </a:xfrm>
            </p:grpSpPr>
            <p:sp>
              <p:nvSpPr>
                <p:cNvPr id="1117" name="Rectangle 1116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8" name="Rectangle 1117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9" name="Rectangle 1118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0" name="Rectangle 1119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67" name="Group 1066"/>
              <p:cNvGrpSpPr/>
              <p:nvPr/>
            </p:nvGrpSpPr>
            <p:grpSpPr>
              <a:xfrm>
                <a:off x="990600" y="3124200"/>
                <a:ext cx="304800" cy="304800"/>
                <a:chOff x="990600" y="1676400"/>
                <a:chExt cx="304800" cy="304800"/>
              </a:xfrm>
            </p:grpSpPr>
            <p:sp>
              <p:nvSpPr>
                <p:cNvPr id="1113" name="Rectangle 1112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4" name="Rectangle 1113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5" name="Rectangle 1114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6" name="Rectangle 1115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68" name="Group 1067"/>
              <p:cNvGrpSpPr/>
              <p:nvPr/>
            </p:nvGrpSpPr>
            <p:grpSpPr>
              <a:xfrm>
                <a:off x="990600" y="3429000"/>
                <a:ext cx="304800" cy="304800"/>
                <a:chOff x="990600" y="1676400"/>
                <a:chExt cx="304800" cy="304800"/>
              </a:xfrm>
            </p:grpSpPr>
            <p:sp>
              <p:nvSpPr>
                <p:cNvPr id="1109" name="Rectangle 1108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0" name="Rectangle 1109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1" name="Rectangle 1110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2" name="Rectangle 1111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69" name="Group 1068"/>
              <p:cNvGrpSpPr/>
              <p:nvPr/>
            </p:nvGrpSpPr>
            <p:grpSpPr>
              <a:xfrm>
                <a:off x="990600" y="3733800"/>
                <a:ext cx="304800" cy="304800"/>
                <a:chOff x="990600" y="1676400"/>
                <a:chExt cx="304800" cy="304800"/>
              </a:xfrm>
            </p:grpSpPr>
            <p:sp>
              <p:nvSpPr>
                <p:cNvPr id="1105" name="Rectangle 1104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06" name="Rectangle 1105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07" name="Rectangle 1106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08" name="Rectangle 1107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70" name="Group 1069"/>
              <p:cNvGrpSpPr/>
              <p:nvPr/>
            </p:nvGrpSpPr>
            <p:grpSpPr>
              <a:xfrm>
                <a:off x="990600" y="4038600"/>
                <a:ext cx="304800" cy="304800"/>
                <a:chOff x="990600" y="1676400"/>
                <a:chExt cx="304800" cy="304800"/>
              </a:xfrm>
            </p:grpSpPr>
            <p:sp>
              <p:nvSpPr>
                <p:cNvPr id="1101" name="Rectangle 1100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02" name="Rectangle 1101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03" name="Rectangle 1102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04" name="Rectangle 1103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71" name="Group 1070"/>
              <p:cNvGrpSpPr/>
              <p:nvPr/>
            </p:nvGrpSpPr>
            <p:grpSpPr>
              <a:xfrm>
                <a:off x="990600" y="4343400"/>
                <a:ext cx="304800" cy="304800"/>
                <a:chOff x="990600" y="1676400"/>
                <a:chExt cx="304800" cy="304800"/>
              </a:xfrm>
            </p:grpSpPr>
            <p:sp>
              <p:nvSpPr>
                <p:cNvPr id="1097" name="Rectangle 1096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8" name="Rectangle 1097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9" name="Rectangle 1098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00" name="Rectangle 1099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72" name="Group 1071"/>
              <p:cNvGrpSpPr/>
              <p:nvPr/>
            </p:nvGrpSpPr>
            <p:grpSpPr>
              <a:xfrm>
                <a:off x="990600" y="4648200"/>
                <a:ext cx="304800" cy="304800"/>
                <a:chOff x="990600" y="1676400"/>
                <a:chExt cx="304800" cy="304800"/>
              </a:xfrm>
            </p:grpSpPr>
            <p:sp>
              <p:nvSpPr>
                <p:cNvPr id="1093" name="Rectangle 1092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4" name="Rectangle 1093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5" name="Rectangle 1094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6" name="Rectangle 1095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73" name="Group 1072"/>
              <p:cNvGrpSpPr/>
              <p:nvPr/>
            </p:nvGrpSpPr>
            <p:grpSpPr>
              <a:xfrm>
                <a:off x="990600" y="4953000"/>
                <a:ext cx="304800" cy="304800"/>
                <a:chOff x="990600" y="1676400"/>
                <a:chExt cx="304800" cy="304800"/>
              </a:xfrm>
            </p:grpSpPr>
            <p:sp>
              <p:nvSpPr>
                <p:cNvPr id="1089" name="Rectangle 1088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0" name="Rectangle 1089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1" name="Rectangle 1090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2" name="Rectangle 1091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74" name="Group 1073"/>
              <p:cNvGrpSpPr/>
              <p:nvPr/>
            </p:nvGrpSpPr>
            <p:grpSpPr>
              <a:xfrm>
                <a:off x="990600" y="5257800"/>
                <a:ext cx="304800" cy="304800"/>
                <a:chOff x="990600" y="1676400"/>
                <a:chExt cx="304800" cy="304800"/>
              </a:xfrm>
            </p:grpSpPr>
            <p:sp>
              <p:nvSpPr>
                <p:cNvPr id="1085" name="Rectangle 1084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6" name="Rectangle 1085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7" name="Rectangle 1086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8" name="Rectangle 1087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75" name="Group 1074"/>
              <p:cNvGrpSpPr/>
              <p:nvPr/>
            </p:nvGrpSpPr>
            <p:grpSpPr>
              <a:xfrm>
                <a:off x="990600" y="5562600"/>
                <a:ext cx="304800" cy="304800"/>
                <a:chOff x="990600" y="1676400"/>
                <a:chExt cx="304800" cy="304800"/>
              </a:xfrm>
            </p:grpSpPr>
            <p:sp>
              <p:nvSpPr>
                <p:cNvPr id="1081" name="Rectangle 1080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2" name="Rectangle 1081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3" name="Rectangle 1082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4" name="Rectangle 1083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76" name="Group 1075"/>
              <p:cNvGrpSpPr/>
              <p:nvPr/>
            </p:nvGrpSpPr>
            <p:grpSpPr>
              <a:xfrm>
                <a:off x="990600" y="5867400"/>
                <a:ext cx="304800" cy="304800"/>
                <a:chOff x="990600" y="1676400"/>
                <a:chExt cx="304800" cy="304800"/>
              </a:xfrm>
            </p:grpSpPr>
            <p:sp>
              <p:nvSpPr>
                <p:cNvPr id="1077" name="Rectangle 1076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78" name="Rectangle 1077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79" name="Rectangle 1078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0" name="Rectangle 1079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141" name="Group 1140"/>
            <p:cNvGrpSpPr/>
            <p:nvPr/>
          </p:nvGrpSpPr>
          <p:grpSpPr>
            <a:xfrm>
              <a:off x="5257800" y="1295400"/>
              <a:ext cx="304800" cy="4876800"/>
              <a:chOff x="990600" y="1295400"/>
              <a:chExt cx="304800" cy="4876800"/>
            </a:xfrm>
          </p:grpSpPr>
          <p:grpSp>
            <p:nvGrpSpPr>
              <p:cNvPr id="1142" name="Group 1141"/>
              <p:cNvGrpSpPr/>
              <p:nvPr/>
            </p:nvGrpSpPr>
            <p:grpSpPr>
              <a:xfrm>
                <a:off x="990600" y="1295400"/>
                <a:ext cx="304800" cy="304800"/>
                <a:chOff x="990600" y="1676400"/>
                <a:chExt cx="304800" cy="304800"/>
              </a:xfrm>
            </p:grpSpPr>
            <p:sp>
              <p:nvSpPr>
                <p:cNvPr id="1218" name="Rectangle 1217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19" name="Rectangle 1218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20" name="Rectangle 1219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21" name="Rectangle 1220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43" name="Group 1142"/>
              <p:cNvGrpSpPr/>
              <p:nvPr/>
            </p:nvGrpSpPr>
            <p:grpSpPr>
              <a:xfrm>
                <a:off x="990600" y="1600200"/>
                <a:ext cx="304800" cy="304800"/>
                <a:chOff x="990600" y="1676400"/>
                <a:chExt cx="304800" cy="304800"/>
              </a:xfrm>
            </p:grpSpPr>
            <p:sp>
              <p:nvSpPr>
                <p:cNvPr id="1214" name="Rectangle 1213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15" name="Rectangle 1214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16" name="Rectangle 1215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17" name="Rectangle 1216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44" name="Group 1143"/>
              <p:cNvGrpSpPr/>
              <p:nvPr/>
            </p:nvGrpSpPr>
            <p:grpSpPr>
              <a:xfrm>
                <a:off x="990600" y="1905000"/>
                <a:ext cx="304800" cy="304800"/>
                <a:chOff x="990600" y="1676400"/>
                <a:chExt cx="304800" cy="304800"/>
              </a:xfrm>
            </p:grpSpPr>
            <p:sp>
              <p:nvSpPr>
                <p:cNvPr id="1210" name="Rectangle 1209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11" name="Rectangle 1210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12" name="Rectangle 1211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13" name="Rectangle 1212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45" name="Group 1144"/>
              <p:cNvGrpSpPr/>
              <p:nvPr/>
            </p:nvGrpSpPr>
            <p:grpSpPr>
              <a:xfrm>
                <a:off x="990600" y="2209800"/>
                <a:ext cx="304800" cy="304800"/>
                <a:chOff x="990600" y="1676400"/>
                <a:chExt cx="304800" cy="304800"/>
              </a:xfrm>
            </p:grpSpPr>
            <p:sp>
              <p:nvSpPr>
                <p:cNvPr id="1206" name="Rectangle 1205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07" name="Rectangle 1206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08" name="Rectangle 1207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09" name="Rectangle 1208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46" name="Group 1145"/>
              <p:cNvGrpSpPr/>
              <p:nvPr/>
            </p:nvGrpSpPr>
            <p:grpSpPr>
              <a:xfrm>
                <a:off x="990600" y="2514600"/>
                <a:ext cx="304800" cy="304800"/>
                <a:chOff x="990600" y="1676400"/>
                <a:chExt cx="304800" cy="304800"/>
              </a:xfrm>
            </p:grpSpPr>
            <p:sp>
              <p:nvSpPr>
                <p:cNvPr id="1202" name="Rectangle 1201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03" name="Rectangle 1202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04" name="Rectangle 1203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05" name="Rectangle 1204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47" name="Group 1146"/>
              <p:cNvGrpSpPr/>
              <p:nvPr/>
            </p:nvGrpSpPr>
            <p:grpSpPr>
              <a:xfrm>
                <a:off x="990600" y="2819400"/>
                <a:ext cx="304800" cy="304800"/>
                <a:chOff x="990600" y="1676400"/>
                <a:chExt cx="304800" cy="304800"/>
              </a:xfrm>
            </p:grpSpPr>
            <p:sp>
              <p:nvSpPr>
                <p:cNvPr id="1198" name="Rectangle 1197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99" name="Rectangle 1198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00" name="Rectangle 1199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01" name="Rectangle 1200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48" name="Group 1147"/>
              <p:cNvGrpSpPr/>
              <p:nvPr/>
            </p:nvGrpSpPr>
            <p:grpSpPr>
              <a:xfrm>
                <a:off x="990600" y="3124200"/>
                <a:ext cx="304800" cy="304800"/>
                <a:chOff x="990600" y="1676400"/>
                <a:chExt cx="304800" cy="304800"/>
              </a:xfrm>
            </p:grpSpPr>
            <p:sp>
              <p:nvSpPr>
                <p:cNvPr id="1194" name="Rectangle 1193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95" name="Rectangle 1194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96" name="Rectangle 1195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97" name="Rectangle 1196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49" name="Group 1148"/>
              <p:cNvGrpSpPr/>
              <p:nvPr/>
            </p:nvGrpSpPr>
            <p:grpSpPr>
              <a:xfrm>
                <a:off x="990600" y="3429000"/>
                <a:ext cx="304800" cy="304800"/>
                <a:chOff x="990600" y="1676400"/>
                <a:chExt cx="304800" cy="304800"/>
              </a:xfrm>
            </p:grpSpPr>
            <p:sp>
              <p:nvSpPr>
                <p:cNvPr id="1190" name="Rectangle 1189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91" name="Rectangle 1190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92" name="Rectangle 1191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93" name="Rectangle 1192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50" name="Group 1149"/>
              <p:cNvGrpSpPr/>
              <p:nvPr/>
            </p:nvGrpSpPr>
            <p:grpSpPr>
              <a:xfrm>
                <a:off x="990600" y="3733800"/>
                <a:ext cx="304800" cy="304800"/>
                <a:chOff x="990600" y="1676400"/>
                <a:chExt cx="304800" cy="304800"/>
              </a:xfrm>
            </p:grpSpPr>
            <p:sp>
              <p:nvSpPr>
                <p:cNvPr id="1186" name="Rectangle 1185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87" name="Rectangle 1186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88" name="Rectangle 1187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89" name="Rectangle 1188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51" name="Group 1150"/>
              <p:cNvGrpSpPr/>
              <p:nvPr/>
            </p:nvGrpSpPr>
            <p:grpSpPr>
              <a:xfrm>
                <a:off x="990600" y="4038600"/>
                <a:ext cx="304800" cy="304800"/>
                <a:chOff x="990600" y="1676400"/>
                <a:chExt cx="304800" cy="304800"/>
              </a:xfrm>
            </p:grpSpPr>
            <p:sp>
              <p:nvSpPr>
                <p:cNvPr id="1182" name="Rectangle 1181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83" name="Rectangle 1182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84" name="Rectangle 1183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85" name="Rectangle 1184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52" name="Group 1151"/>
              <p:cNvGrpSpPr/>
              <p:nvPr/>
            </p:nvGrpSpPr>
            <p:grpSpPr>
              <a:xfrm>
                <a:off x="990600" y="4343400"/>
                <a:ext cx="304800" cy="304800"/>
                <a:chOff x="990600" y="1676400"/>
                <a:chExt cx="304800" cy="304800"/>
              </a:xfrm>
            </p:grpSpPr>
            <p:sp>
              <p:nvSpPr>
                <p:cNvPr id="1178" name="Rectangle 1177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9" name="Rectangle 1178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80" name="Rectangle 1179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81" name="Rectangle 1180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53" name="Group 1152"/>
              <p:cNvGrpSpPr/>
              <p:nvPr/>
            </p:nvGrpSpPr>
            <p:grpSpPr>
              <a:xfrm>
                <a:off x="990600" y="4648200"/>
                <a:ext cx="304800" cy="304800"/>
                <a:chOff x="990600" y="1676400"/>
                <a:chExt cx="304800" cy="304800"/>
              </a:xfrm>
            </p:grpSpPr>
            <p:sp>
              <p:nvSpPr>
                <p:cNvPr id="1174" name="Rectangle 1173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5" name="Rectangle 1174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6" name="Rectangle 1175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7" name="Rectangle 1176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54" name="Group 1153"/>
              <p:cNvGrpSpPr/>
              <p:nvPr/>
            </p:nvGrpSpPr>
            <p:grpSpPr>
              <a:xfrm>
                <a:off x="990600" y="4953000"/>
                <a:ext cx="304800" cy="304800"/>
                <a:chOff x="990600" y="1676400"/>
                <a:chExt cx="304800" cy="304800"/>
              </a:xfrm>
            </p:grpSpPr>
            <p:sp>
              <p:nvSpPr>
                <p:cNvPr id="1170" name="Rectangle 1169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1" name="Rectangle 1170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2" name="Rectangle 1171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3" name="Rectangle 1172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55" name="Group 1154"/>
              <p:cNvGrpSpPr/>
              <p:nvPr/>
            </p:nvGrpSpPr>
            <p:grpSpPr>
              <a:xfrm>
                <a:off x="990600" y="5257800"/>
                <a:ext cx="304800" cy="304800"/>
                <a:chOff x="990600" y="1676400"/>
                <a:chExt cx="304800" cy="304800"/>
              </a:xfrm>
            </p:grpSpPr>
            <p:sp>
              <p:nvSpPr>
                <p:cNvPr id="1166" name="Rectangle 1165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7" name="Rectangle 1166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8" name="Rectangle 1167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9" name="Rectangle 1168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56" name="Group 1155"/>
              <p:cNvGrpSpPr/>
              <p:nvPr/>
            </p:nvGrpSpPr>
            <p:grpSpPr>
              <a:xfrm>
                <a:off x="990600" y="5562600"/>
                <a:ext cx="304800" cy="304800"/>
                <a:chOff x="990600" y="1676400"/>
                <a:chExt cx="304800" cy="304800"/>
              </a:xfrm>
            </p:grpSpPr>
            <p:sp>
              <p:nvSpPr>
                <p:cNvPr id="1162" name="Rectangle 1161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3" name="Rectangle 1162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4" name="Rectangle 1163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5" name="Rectangle 1164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57" name="Group 1156"/>
              <p:cNvGrpSpPr/>
              <p:nvPr/>
            </p:nvGrpSpPr>
            <p:grpSpPr>
              <a:xfrm>
                <a:off x="990600" y="5867400"/>
                <a:ext cx="304800" cy="304800"/>
                <a:chOff x="990600" y="1676400"/>
                <a:chExt cx="304800" cy="304800"/>
              </a:xfrm>
            </p:grpSpPr>
            <p:sp>
              <p:nvSpPr>
                <p:cNvPr id="1158" name="Rectangle 1157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9" name="Rectangle 1158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0" name="Rectangle 1159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1" name="Rectangle 1160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222" name="Group 1221"/>
            <p:cNvGrpSpPr/>
            <p:nvPr/>
          </p:nvGrpSpPr>
          <p:grpSpPr>
            <a:xfrm>
              <a:off x="5562600" y="1295400"/>
              <a:ext cx="304800" cy="4876800"/>
              <a:chOff x="990600" y="1295400"/>
              <a:chExt cx="304800" cy="4876800"/>
            </a:xfrm>
          </p:grpSpPr>
          <p:grpSp>
            <p:nvGrpSpPr>
              <p:cNvPr id="1223" name="Group 1222"/>
              <p:cNvGrpSpPr/>
              <p:nvPr/>
            </p:nvGrpSpPr>
            <p:grpSpPr>
              <a:xfrm>
                <a:off x="990600" y="1295400"/>
                <a:ext cx="304800" cy="304800"/>
                <a:chOff x="990600" y="1676400"/>
                <a:chExt cx="304800" cy="304800"/>
              </a:xfrm>
            </p:grpSpPr>
            <p:sp>
              <p:nvSpPr>
                <p:cNvPr id="1299" name="Rectangle 1298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00" name="Rectangle 1299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01" name="Rectangle 1300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02" name="Rectangle 1301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224" name="Group 1223"/>
              <p:cNvGrpSpPr/>
              <p:nvPr/>
            </p:nvGrpSpPr>
            <p:grpSpPr>
              <a:xfrm>
                <a:off x="990600" y="1600200"/>
                <a:ext cx="304800" cy="304800"/>
                <a:chOff x="990600" y="1676400"/>
                <a:chExt cx="304800" cy="304800"/>
              </a:xfrm>
            </p:grpSpPr>
            <p:sp>
              <p:nvSpPr>
                <p:cNvPr id="1295" name="Rectangle 1294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96" name="Rectangle 1295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97" name="Rectangle 1296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98" name="Rectangle 1297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225" name="Group 1224"/>
              <p:cNvGrpSpPr/>
              <p:nvPr/>
            </p:nvGrpSpPr>
            <p:grpSpPr>
              <a:xfrm>
                <a:off x="990600" y="1905000"/>
                <a:ext cx="304800" cy="304800"/>
                <a:chOff x="990600" y="1676400"/>
                <a:chExt cx="304800" cy="304800"/>
              </a:xfrm>
            </p:grpSpPr>
            <p:sp>
              <p:nvSpPr>
                <p:cNvPr id="1291" name="Rectangle 1290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92" name="Rectangle 1291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93" name="Rectangle 1292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94" name="Rectangle 1293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226" name="Group 1225"/>
              <p:cNvGrpSpPr/>
              <p:nvPr/>
            </p:nvGrpSpPr>
            <p:grpSpPr>
              <a:xfrm>
                <a:off x="990600" y="2209800"/>
                <a:ext cx="304800" cy="304800"/>
                <a:chOff x="990600" y="1676400"/>
                <a:chExt cx="304800" cy="304800"/>
              </a:xfrm>
            </p:grpSpPr>
            <p:sp>
              <p:nvSpPr>
                <p:cNvPr id="1287" name="Rectangle 1286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88" name="Rectangle 1287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89" name="Rectangle 1288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90" name="Rectangle 1289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227" name="Group 1226"/>
              <p:cNvGrpSpPr/>
              <p:nvPr/>
            </p:nvGrpSpPr>
            <p:grpSpPr>
              <a:xfrm>
                <a:off x="990600" y="2514600"/>
                <a:ext cx="304800" cy="304800"/>
                <a:chOff x="990600" y="1676400"/>
                <a:chExt cx="304800" cy="304800"/>
              </a:xfrm>
            </p:grpSpPr>
            <p:sp>
              <p:nvSpPr>
                <p:cNvPr id="1283" name="Rectangle 1282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84" name="Rectangle 1283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85" name="Rectangle 1284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86" name="Rectangle 1285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228" name="Group 1227"/>
              <p:cNvGrpSpPr/>
              <p:nvPr/>
            </p:nvGrpSpPr>
            <p:grpSpPr>
              <a:xfrm>
                <a:off x="990600" y="2819400"/>
                <a:ext cx="304800" cy="304800"/>
                <a:chOff x="990600" y="1676400"/>
                <a:chExt cx="304800" cy="304800"/>
              </a:xfrm>
            </p:grpSpPr>
            <p:sp>
              <p:nvSpPr>
                <p:cNvPr id="1279" name="Rectangle 1278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80" name="Rectangle 1279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81" name="Rectangle 1280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82" name="Rectangle 1281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229" name="Group 1228"/>
              <p:cNvGrpSpPr/>
              <p:nvPr/>
            </p:nvGrpSpPr>
            <p:grpSpPr>
              <a:xfrm>
                <a:off x="990600" y="3124200"/>
                <a:ext cx="304800" cy="304800"/>
                <a:chOff x="990600" y="1676400"/>
                <a:chExt cx="304800" cy="304800"/>
              </a:xfrm>
            </p:grpSpPr>
            <p:sp>
              <p:nvSpPr>
                <p:cNvPr id="1275" name="Rectangle 1274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76" name="Rectangle 1275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77" name="Rectangle 1276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78" name="Rectangle 1277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230" name="Group 1229"/>
              <p:cNvGrpSpPr/>
              <p:nvPr/>
            </p:nvGrpSpPr>
            <p:grpSpPr>
              <a:xfrm>
                <a:off x="990600" y="3429000"/>
                <a:ext cx="304800" cy="304800"/>
                <a:chOff x="990600" y="1676400"/>
                <a:chExt cx="304800" cy="304800"/>
              </a:xfrm>
            </p:grpSpPr>
            <p:sp>
              <p:nvSpPr>
                <p:cNvPr id="1271" name="Rectangle 1270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72" name="Rectangle 1271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73" name="Rectangle 1272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74" name="Rectangle 1273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231" name="Group 1230"/>
              <p:cNvGrpSpPr/>
              <p:nvPr/>
            </p:nvGrpSpPr>
            <p:grpSpPr>
              <a:xfrm>
                <a:off x="990600" y="3733800"/>
                <a:ext cx="304800" cy="304800"/>
                <a:chOff x="990600" y="1676400"/>
                <a:chExt cx="304800" cy="304800"/>
              </a:xfrm>
            </p:grpSpPr>
            <p:sp>
              <p:nvSpPr>
                <p:cNvPr id="1267" name="Rectangle 1266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68" name="Rectangle 1267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69" name="Rectangle 1268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70" name="Rectangle 1269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232" name="Group 1231"/>
              <p:cNvGrpSpPr/>
              <p:nvPr/>
            </p:nvGrpSpPr>
            <p:grpSpPr>
              <a:xfrm>
                <a:off x="990600" y="4038600"/>
                <a:ext cx="304800" cy="304800"/>
                <a:chOff x="990600" y="1676400"/>
                <a:chExt cx="304800" cy="304800"/>
              </a:xfrm>
            </p:grpSpPr>
            <p:sp>
              <p:nvSpPr>
                <p:cNvPr id="1263" name="Rectangle 1262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64" name="Rectangle 1263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65" name="Rectangle 1264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66" name="Rectangle 1265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233" name="Group 1232"/>
              <p:cNvGrpSpPr/>
              <p:nvPr/>
            </p:nvGrpSpPr>
            <p:grpSpPr>
              <a:xfrm>
                <a:off x="990600" y="4343400"/>
                <a:ext cx="304800" cy="304800"/>
                <a:chOff x="990600" y="1676400"/>
                <a:chExt cx="304800" cy="304800"/>
              </a:xfrm>
            </p:grpSpPr>
            <p:sp>
              <p:nvSpPr>
                <p:cNvPr id="1259" name="Rectangle 1258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60" name="Rectangle 1259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61" name="Rectangle 1260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62" name="Rectangle 1261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234" name="Group 1233"/>
              <p:cNvGrpSpPr/>
              <p:nvPr/>
            </p:nvGrpSpPr>
            <p:grpSpPr>
              <a:xfrm>
                <a:off x="990600" y="4648200"/>
                <a:ext cx="304800" cy="304800"/>
                <a:chOff x="990600" y="1676400"/>
                <a:chExt cx="304800" cy="304800"/>
              </a:xfrm>
            </p:grpSpPr>
            <p:sp>
              <p:nvSpPr>
                <p:cNvPr id="1255" name="Rectangle 1254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56" name="Rectangle 1255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57" name="Rectangle 1256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58" name="Rectangle 1257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235" name="Group 1234"/>
              <p:cNvGrpSpPr/>
              <p:nvPr/>
            </p:nvGrpSpPr>
            <p:grpSpPr>
              <a:xfrm>
                <a:off x="990600" y="4953000"/>
                <a:ext cx="304800" cy="304800"/>
                <a:chOff x="990600" y="1676400"/>
                <a:chExt cx="304800" cy="304800"/>
              </a:xfrm>
            </p:grpSpPr>
            <p:sp>
              <p:nvSpPr>
                <p:cNvPr id="1251" name="Rectangle 1250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52" name="Rectangle 1251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53" name="Rectangle 1252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54" name="Rectangle 1253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236" name="Group 1235"/>
              <p:cNvGrpSpPr/>
              <p:nvPr/>
            </p:nvGrpSpPr>
            <p:grpSpPr>
              <a:xfrm>
                <a:off x="990600" y="5257800"/>
                <a:ext cx="304800" cy="304800"/>
                <a:chOff x="990600" y="1676400"/>
                <a:chExt cx="304800" cy="304800"/>
              </a:xfrm>
            </p:grpSpPr>
            <p:sp>
              <p:nvSpPr>
                <p:cNvPr id="1247" name="Rectangle 1246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48" name="Rectangle 1247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49" name="Rectangle 1248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50" name="Rectangle 1249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237" name="Group 1236"/>
              <p:cNvGrpSpPr/>
              <p:nvPr/>
            </p:nvGrpSpPr>
            <p:grpSpPr>
              <a:xfrm>
                <a:off x="990600" y="5562600"/>
                <a:ext cx="304800" cy="304800"/>
                <a:chOff x="990600" y="1676400"/>
                <a:chExt cx="304800" cy="304800"/>
              </a:xfrm>
            </p:grpSpPr>
            <p:sp>
              <p:nvSpPr>
                <p:cNvPr id="1243" name="Rectangle 1242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44" name="Rectangle 1243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45" name="Rectangle 1244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46" name="Rectangle 1245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238" name="Group 1237"/>
              <p:cNvGrpSpPr/>
              <p:nvPr/>
            </p:nvGrpSpPr>
            <p:grpSpPr>
              <a:xfrm>
                <a:off x="990600" y="5867400"/>
                <a:ext cx="304800" cy="304800"/>
                <a:chOff x="990600" y="1676400"/>
                <a:chExt cx="304800" cy="304800"/>
              </a:xfrm>
            </p:grpSpPr>
            <p:sp>
              <p:nvSpPr>
                <p:cNvPr id="1239" name="Rectangle 1238"/>
                <p:cNvSpPr/>
                <p:nvPr/>
              </p:nvSpPr>
              <p:spPr bwMode="auto">
                <a:xfrm>
                  <a:off x="990600" y="16764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40" name="Rectangle 1239"/>
                <p:cNvSpPr/>
                <p:nvPr/>
              </p:nvSpPr>
              <p:spPr bwMode="auto">
                <a:xfrm>
                  <a:off x="990600" y="17526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41" name="Rectangle 1240"/>
                <p:cNvSpPr/>
                <p:nvPr/>
              </p:nvSpPr>
              <p:spPr bwMode="auto">
                <a:xfrm>
                  <a:off x="990600" y="18288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42" name="Rectangle 1241"/>
                <p:cNvSpPr/>
                <p:nvPr/>
              </p:nvSpPr>
              <p:spPr bwMode="auto">
                <a:xfrm>
                  <a:off x="990600" y="1905000"/>
                  <a:ext cx="304800" cy="76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1304" name="TextBox 1303"/>
          <p:cNvSpPr txBox="1"/>
          <p:nvPr/>
        </p:nvSpPr>
        <p:spPr>
          <a:xfrm>
            <a:off x="34645" y="3657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64 rows</a:t>
            </a:r>
          </a:p>
        </p:txBody>
      </p:sp>
      <p:sp>
        <p:nvSpPr>
          <p:cNvPr id="1305" name="TextBox 1304"/>
          <p:cNvSpPr txBox="1"/>
          <p:nvPr/>
        </p:nvSpPr>
        <p:spPr>
          <a:xfrm>
            <a:off x="2240547" y="1143000"/>
            <a:ext cx="2560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16 columns of </a:t>
            </a:r>
            <a:r>
              <a:rPr lang="en-US" sz="1800" dirty="0">
                <a:latin typeface="Courier New"/>
                <a:cs typeface="Courier New"/>
              </a:rPr>
              <a:t>float4</a:t>
            </a:r>
            <a:r>
              <a:rPr lang="en-US" sz="1800" dirty="0">
                <a:latin typeface="Calibri" pitchFamily="34" charset="0"/>
              </a:rPr>
              <a:t>’s</a:t>
            </a:r>
          </a:p>
        </p:txBody>
      </p:sp>
    </p:spTree>
    <p:extLst>
      <p:ext uri="{BB962C8B-B14F-4D97-AF65-F5344CB8AC3E}">
        <p14:creationId xmlns:p14="http://schemas.microsoft.com/office/powerpoint/2010/main" val="29902391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Added Inner Step of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200400"/>
            <a:ext cx="8610600" cy="3133725"/>
          </a:xfrm>
        </p:spPr>
        <p:txBody>
          <a:bodyPr/>
          <a:lstStyle/>
          <a:p>
            <a:r>
              <a:rPr lang="en-US" dirty="0"/>
              <a:t>Each thread loops 16 times</a:t>
            </a:r>
          </a:p>
          <a:p>
            <a:pPr lvl="1"/>
            <a:r>
              <a:rPr lang="en-US" dirty="0"/>
              <a:t>Within loop, compute product:</a:t>
            </a:r>
          </a:p>
          <a:p>
            <a:pPr lvl="2"/>
            <a:r>
              <a:rPr lang="en-US" dirty="0"/>
              <a:t>1x4 portion of A</a:t>
            </a:r>
          </a:p>
          <a:p>
            <a:pPr lvl="2"/>
            <a:r>
              <a:rPr lang="en-US" dirty="0"/>
              <a:t>4x4 of B</a:t>
            </a:r>
          </a:p>
          <a:p>
            <a:pPr lvl="2"/>
            <a:r>
              <a:rPr lang="en-US" dirty="0"/>
              <a:t>Add sum to 1x4 portion of C</a:t>
            </a:r>
          </a:p>
          <a:p>
            <a:pPr lvl="2"/>
            <a:r>
              <a:rPr lang="en-US" dirty="0"/>
              <a:t>16 multiplies, 16 adds</a:t>
            </a:r>
          </a:p>
          <a:p>
            <a:r>
              <a:rPr lang="en-US" dirty="0"/>
              <a:t>Why so fast?</a:t>
            </a:r>
          </a:p>
          <a:p>
            <a:pPr lvl="1"/>
            <a:r>
              <a:rPr lang="en-US" dirty="0"/>
              <a:t>Makes maximum use of memory bus capability</a:t>
            </a:r>
          </a:p>
        </p:txBody>
      </p:sp>
      <p:grpSp>
        <p:nvGrpSpPr>
          <p:cNvPr id="1367" name="Group 1366"/>
          <p:cNvGrpSpPr/>
          <p:nvPr/>
        </p:nvGrpSpPr>
        <p:grpSpPr>
          <a:xfrm>
            <a:off x="381000" y="1371600"/>
            <a:ext cx="8278981" cy="1676400"/>
            <a:chOff x="228600" y="1828800"/>
            <a:chExt cx="8278981" cy="1676400"/>
          </a:xfrm>
        </p:grpSpPr>
        <p:grpSp>
          <p:nvGrpSpPr>
            <p:cNvPr id="1356" name="Group 1355"/>
            <p:cNvGrpSpPr/>
            <p:nvPr/>
          </p:nvGrpSpPr>
          <p:grpSpPr>
            <a:xfrm>
              <a:off x="228600" y="2324100"/>
              <a:ext cx="1954381" cy="685800"/>
              <a:chOff x="228600" y="1752600"/>
              <a:chExt cx="1954381" cy="685800"/>
            </a:xfrm>
          </p:grpSpPr>
          <p:sp>
            <p:nvSpPr>
              <p:cNvPr id="1305" name="TextBox 1304"/>
              <p:cNvSpPr txBox="1"/>
              <p:nvPr/>
            </p:nvSpPr>
            <p:spPr>
              <a:xfrm>
                <a:off x="228600" y="1752600"/>
                <a:ext cx="19543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4 elements from A</a:t>
                </a: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596190" y="2133600"/>
                <a:ext cx="1219200" cy="304800"/>
                <a:chOff x="1219200" y="2286000"/>
                <a:chExt cx="1219200" cy="304800"/>
              </a:xfrm>
            </p:grpSpPr>
            <p:sp>
              <p:nvSpPr>
                <p:cNvPr id="4" name="Rectangle 3"/>
                <p:cNvSpPr/>
                <p:nvPr/>
              </p:nvSpPr>
              <p:spPr bwMode="auto">
                <a:xfrm>
                  <a:off x="1219200" y="22860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06" name="Rectangle 1305"/>
                <p:cNvSpPr/>
                <p:nvPr/>
              </p:nvSpPr>
              <p:spPr bwMode="auto">
                <a:xfrm>
                  <a:off x="1524000" y="22860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07" name="Rectangle 1306"/>
                <p:cNvSpPr/>
                <p:nvPr/>
              </p:nvSpPr>
              <p:spPr bwMode="auto">
                <a:xfrm>
                  <a:off x="1828800" y="22860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08" name="Rectangle 1307"/>
                <p:cNvSpPr/>
                <p:nvPr/>
              </p:nvSpPr>
              <p:spPr bwMode="auto">
                <a:xfrm>
                  <a:off x="2133600" y="22860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357" name="Group 1356"/>
            <p:cNvGrpSpPr/>
            <p:nvPr/>
          </p:nvGrpSpPr>
          <p:grpSpPr>
            <a:xfrm>
              <a:off x="3048000" y="1828800"/>
              <a:ext cx="2292139" cy="1676400"/>
              <a:chOff x="1828800" y="2819400"/>
              <a:chExt cx="2292139" cy="1676400"/>
            </a:xfrm>
          </p:grpSpPr>
          <p:sp>
            <p:nvSpPr>
              <p:cNvPr id="1304" name="TextBox 1303"/>
              <p:cNvSpPr txBox="1"/>
              <p:nvPr/>
            </p:nvSpPr>
            <p:spPr>
              <a:xfrm>
                <a:off x="1828800" y="2819400"/>
                <a:ext cx="22921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4 X 4 elements from B</a:t>
                </a: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2365269" y="3276600"/>
                <a:ext cx="1219200" cy="1219200"/>
                <a:chOff x="2819400" y="2286000"/>
                <a:chExt cx="1219200" cy="1219200"/>
              </a:xfrm>
            </p:grpSpPr>
            <p:grpSp>
              <p:nvGrpSpPr>
                <p:cNvPr id="1309" name="Group 1308"/>
                <p:cNvGrpSpPr/>
                <p:nvPr/>
              </p:nvGrpSpPr>
              <p:grpSpPr>
                <a:xfrm>
                  <a:off x="2819400" y="2286000"/>
                  <a:ext cx="1219200" cy="304800"/>
                  <a:chOff x="1219200" y="2286000"/>
                  <a:chExt cx="1219200" cy="304800"/>
                </a:xfrm>
              </p:grpSpPr>
              <p:sp>
                <p:nvSpPr>
                  <p:cNvPr id="1310" name="Rectangle 1309"/>
                  <p:cNvSpPr/>
                  <p:nvPr/>
                </p:nvSpPr>
                <p:spPr bwMode="auto">
                  <a:xfrm>
                    <a:off x="1219200" y="2286000"/>
                    <a:ext cx="304800" cy="3048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1" name="Rectangle 1310"/>
                  <p:cNvSpPr/>
                  <p:nvPr/>
                </p:nvSpPr>
                <p:spPr bwMode="auto">
                  <a:xfrm>
                    <a:off x="1524000" y="2286000"/>
                    <a:ext cx="304800" cy="3048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2" name="Rectangle 1311"/>
                  <p:cNvSpPr/>
                  <p:nvPr/>
                </p:nvSpPr>
                <p:spPr bwMode="auto">
                  <a:xfrm>
                    <a:off x="1828800" y="2286000"/>
                    <a:ext cx="304800" cy="3048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3" name="Rectangle 1312"/>
                  <p:cNvSpPr/>
                  <p:nvPr/>
                </p:nvSpPr>
                <p:spPr bwMode="auto">
                  <a:xfrm>
                    <a:off x="2133600" y="2286000"/>
                    <a:ext cx="304800" cy="3048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314" name="Group 1313"/>
                <p:cNvGrpSpPr/>
                <p:nvPr/>
              </p:nvGrpSpPr>
              <p:grpSpPr>
                <a:xfrm>
                  <a:off x="2819400" y="2590800"/>
                  <a:ext cx="1219200" cy="304800"/>
                  <a:chOff x="1219200" y="2286000"/>
                  <a:chExt cx="1219200" cy="304800"/>
                </a:xfrm>
              </p:grpSpPr>
              <p:sp>
                <p:nvSpPr>
                  <p:cNvPr id="1315" name="Rectangle 1314"/>
                  <p:cNvSpPr/>
                  <p:nvPr/>
                </p:nvSpPr>
                <p:spPr bwMode="auto">
                  <a:xfrm>
                    <a:off x="1219200" y="2286000"/>
                    <a:ext cx="304800" cy="3048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6" name="Rectangle 1315"/>
                  <p:cNvSpPr/>
                  <p:nvPr/>
                </p:nvSpPr>
                <p:spPr bwMode="auto">
                  <a:xfrm>
                    <a:off x="1524000" y="2286000"/>
                    <a:ext cx="304800" cy="3048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7" name="Rectangle 1316"/>
                  <p:cNvSpPr/>
                  <p:nvPr/>
                </p:nvSpPr>
                <p:spPr bwMode="auto">
                  <a:xfrm>
                    <a:off x="1828800" y="2286000"/>
                    <a:ext cx="304800" cy="3048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8" name="Rectangle 1317"/>
                  <p:cNvSpPr/>
                  <p:nvPr/>
                </p:nvSpPr>
                <p:spPr bwMode="auto">
                  <a:xfrm>
                    <a:off x="2133600" y="2286000"/>
                    <a:ext cx="304800" cy="3048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319" name="Group 1318"/>
                <p:cNvGrpSpPr/>
                <p:nvPr/>
              </p:nvGrpSpPr>
              <p:grpSpPr>
                <a:xfrm>
                  <a:off x="2819400" y="2895600"/>
                  <a:ext cx="1219200" cy="304800"/>
                  <a:chOff x="1219200" y="2286000"/>
                  <a:chExt cx="1219200" cy="304800"/>
                </a:xfrm>
              </p:grpSpPr>
              <p:sp>
                <p:nvSpPr>
                  <p:cNvPr id="1320" name="Rectangle 1319"/>
                  <p:cNvSpPr/>
                  <p:nvPr/>
                </p:nvSpPr>
                <p:spPr bwMode="auto">
                  <a:xfrm>
                    <a:off x="1219200" y="2286000"/>
                    <a:ext cx="304800" cy="3048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1" name="Rectangle 1320"/>
                  <p:cNvSpPr/>
                  <p:nvPr/>
                </p:nvSpPr>
                <p:spPr bwMode="auto">
                  <a:xfrm>
                    <a:off x="1524000" y="2286000"/>
                    <a:ext cx="304800" cy="3048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2" name="Rectangle 1321"/>
                  <p:cNvSpPr/>
                  <p:nvPr/>
                </p:nvSpPr>
                <p:spPr bwMode="auto">
                  <a:xfrm>
                    <a:off x="1828800" y="2286000"/>
                    <a:ext cx="304800" cy="3048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3" name="Rectangle 1322"/>
                  <p:cNvSpPr/>
                  <p:nvPr/>
                </p:nvSpPr>
                <p:spPr bwMode="auto">
                  <a:xfrm>
                    <a:off x="2133600" y="2286000"/>
                    <a:ext cx="304800" cy="3048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324" name="Group 1323"/>
                <p:cNvGrpSpPr/>
                <p:nvPr/>
              </p:nvGrpSpPr>
              <p:grpSpPr>
                <a:xfrm>
                  <a:off x="2819400" y="3200400"/>
                  <a:ext cx="1219200" cy="304800"/>
                  <a:chOff x="1219200" y="2286000"/>
                  <a:chExt cx="1219200" cy="304800"/>
                </a:xfrm>
              </p:grpSpPr>
              <p:sp>
                <p:nvSpPr>
                  <p:cNvPr id="1325" name="Rectangle 1324"/>
                  <p:cNvSpPr/>
                  <p:nvPr/>
                </p:nvSpPr>
                <p:spPr bwMode="auto">
                  <a:xfrm>
                    <a:off x="1219200" y="2286000"/>
                    <a:ext cx="304800" cy="3048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6" name="Rectangle 1325"/>
                  <p:cNvSpPr/>
                  <p:nvPr/>
                </p:nvSpPr>
                <p:spPr bwMode="auto">
                  <a:xfrm>
                    <a:off x="1524000" y="2286000"/>
                    <a:ext cx="304800" cy="3048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7" name="Rectangle 1326"/>
                  <p:cNvSpPr/>
                  <p:nvPr/>
                </p:nvSpPr>
                <p:spPr bwMode="auto">
                  <a:xfrm>
                    <a:off x="1828800" y="2286000"/>
                    <a:ext cx="304800" cy="3048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8" name="Rectangle 1327"/>
                  <p:cNvSpPr/>
                  <p:nvPr/>
                </p:nvSpPr>
                <p:spPr bwMode="auto">
                  <a:xfrm>
                    <a:off x="2133600" y="2286000"/>
                    <a:ext cx="304800" cy="3048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1358" name="Group 1357"/>
            <p:cNvGrpSpPr/>
            <p:nvPr/>
          </p:nvGrpSpPr>
          <p:grpSpPr>
            <a:xfrm>
              <a:off x="6553200" y="2324100"/>
              <a:ext cx="1954381" cy="685800"/>
              <a:chOff x="3886200" y="4724400"/>
              <a:chExt cx="1954381" cy="685800"/>
            </a:xfrm>
          </p:grpSpPr>
          <p:grpSp>
            <p:nvGrpSpPr>
              <p:cNvPr id="1350" name="Group 1349"/>
              <p:cNvGrpSpPr/>
              <p:nvPr/>
            </p:nvGrpSpPr>
            <p:grpSpPr>
              <a:xfrm>
                <a:off x="4191000" y="5105400"/>
                <a:ext cx="1219200" cy="304800"/>
                <a:chOff x="1219200" y="2286000"/>
                <a:chExt cx="1219200" cy="304800"/>
              </a:xfrm>
            </p:grpSpPr>
            <p:sp>
              <p:nvSpPr>
                <p:cNvPr id="1351" name="Rectangle 1350"/>
                <p:cNvSpPr/>
                <p:nvPr/>
              </p:nvSpPr>
              <p:spPr bwMode="auto">
                <a:xfrm>
                  <a:off x="1219200" y="22860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52" name="Rectangle 1351"/>
                <p:cNvSpPr/>
                <p:nvPr/>
              </p:nvSpPr>
              <p:spPr bwMode="auto">
                <a:xfrm>
                  <a:off x="1524000" y="22860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53" name="Rectangle 1352"/>
                <p:cNvSpPr/>
                <p:nvPr/>
              </p:nvSpPr>
              <p:spPr bwMode="auto">
                <a:xfrm>
                  <a:off x="1828800" y="22860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54" name="Rectangle 1353"/>
                <p:cNvSpPr/>
                <p:nvPr/>
              </p:nvSpPr>
              <p:spPr bwMode="auto">
                <a:xfrm>
                  <a:off x="2133600" y="22860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355" name="TextBox 1354"/>
              <p:cNvSpPr txBox="1"/>
              <p:nvPr/>
            </p:nvSpPr>
            <p:spPr>
              <a:xfrm>
                <a:off x="3886200" y="4724400"/>
                <a:ext cx="19543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4 elements from C</a:t>
                </a:r>
              </a:p>
            </p:txBody>
          </p:sp>
        </p:grpSp>
        <p:sp>
          <p:nvSpPr>
            <p:cNvPr id="1359" name="TextBox 1358"/>
            <p:cNvSpPr txBox="1"/>
            <p:nvPr/>
          </p:nvSpPr>
          <p:spPr>
            <a:xfrm>
              <a:off x="2362200" y="2209800"/>
              <a:ext cx="64452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200" dirty="0">
                  <a:latin typeface="Calibri" pitchFamily="34" charset="0"/>
                </a:rPr>
                <a:t>×</a:t>
              </a:r>
            </a:p>
          </p:txBody>
        </p:sp>
        <p:sp>
          <p:nvSpPr>
            <p:cNvPr id="1360" name="TextBox 1359"/>
            <p:cNvSpPr txBox="1"/>
            <p:nvPr/>
          </p:nvSpPr>
          <p:spPr>
            <a:xfrm>
              <a:off x="5486400" y="2438400"/>
              <a:ext cx="62268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endParaRPr lang="en-US" sz="3200" dirty="0">
                <a:latin typeface="Calibri" pitchFamily="34" charset="0"/>
              </a:endParaRPr>
            </a:p>
          </p:txBody>
        </p:sp>
      </p:grpSp>
      <p:grpSp>
        <p:nvGrpSpPr>
          <p:cNvPr id="1366" name="Group 1365"/>
          <p:cNvGrpSpPr/>
          <p:nvPr/>
        </p:nvGrpSpPr>
        <p:grpSpPr>
          <a:xfrm>
            <a:off x="914400" y="1981200"/>
            <a:ext cx="7029511" cy="1068029"/>
            <a:chOff x="762000" y="2438400"/>
            <a:chExt cx="7029511" cy="1068029"/>
          </a:xfrm>
        </p:grpSpPr>
        <p:cxnSp>
          <p:nvCxnSpPr>
            <p:cNvPr id="1362" name="Straight Connector 1361"/>
            <p:cNvCxnSpPr/>
            <p:nvPr/>
          </p:nvCxnSpPr>
          <p:spPr bwMode="auto">
            <a:xfrm>
              <a:off x="762000" y="2895600"/>
              <a:ext cx="914400" cy="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1363" name="Straight Connector 1362"/>
            <p:cNvCxnSpPr/>
            <p:nvPr/>
          </p:nvCxnSpPr>
          <p:spPr bwMode="auto">
            <a:xfrm rot="5400000">
              <a:off x="3886200" y="2895600"/>
              <a:ext cx="914400" cy="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1364" name="Oval 1363"/>
            <p:cNvSpPr/>
            <p:nvPr/>
          </p:nvSpPr>
          <p:spPr bwMode="auto">
            <a:xfrm>
              <a:off x="7543800" y="2819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365" name="TextBox 1364"/>
            <p:cNvSpPr txBox="1"/>
            <p:nvPr/>
          </p:nvSpPr>
          <p:spPr>
            <a:xfrm rot="16200000">
              <a:off x="7362241" y="3077160"/>
              <a:ext cx="4584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endParaRPr lang="en-US" sz="20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190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356D4-7FE6-4F65-8436-A3CC6CA37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Syntax, Etc.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F2B95-B0EC-4424-8BBE-49FFEDA2C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nvcc</a:t>
            </a:r>
            <a:r>
              <a:rPr lang="en-US" dirty="0"/>
              <a:t>: </a:t>
            </a:r>
            <a:r>
              <a:rPr lang="en-US" b="0" dirty="0" err="1"/>
              <a:t>nVidia</a:t>
            </a:r>
            <a:r>
              <a:rPr lang="en-US" b="0" dirty="0"/>
              <a:t> C compiler. Can compiler host and device code.</a:t>
            </a:r>
            <a:r>
              <a:rPr lang="en-US" dirty="0"/>
              <a:t> </a:t>
            </a:r>
          </a:p>
          <a:p>
            <a:r>
              <a:rPr lang="en-US" dirty="0"/>
              <a:t>__shared__ : </a:t>
            </a:r>
            <a:r>
              <a:rPr lang="en-US" b="0" dirty="0"/>
              <a:t>Qualifier to declare a variable in shared (per thread block) memory</a:t>
            </a:r>
          </a:p>
          <a:p>
            <a:r>
              <a:rPr lang="en-US" dirty="0"/>
              <a:t>__global__: </a:t>
            </a:r>
            <a:r>
              <a:rPr lang="en-US" b="0" dirty="0"/>
              <a:t>Qualifier to place a function into device memory, for execution onto the device, but enabling it to be callable from the host. </a:t>
            </a:r>
          </a:p>
          <a:p>
            <a:r>
              <a:rPr lang="en-US" dirty="0" err="1"/>
              <a:t>cudaMalloc</a:t>
            </a:r>
            <a:r>
              <a:rPr lang="en-US" dirty="0"/>
              <a:t>() , </a:t>
            </a:r>
            <a:r>
              <a:rPr lang="en-US" dirty="0" err="1"/>
              <a:t>cudaMemcpy</a:t>
            </a:r>
            <a:r>
              <a:rPr lang="en-US" dirty="0"/>
              <a:t>(), </a:t>
            </a:r>
            <a:r>
              <a:rPr lang="en-US" dirty="0" err="1"/>
              <a:t>cudaFree</a:t>
            </a:r>
            <a:r>
              <a:rPr lang="en-US" dirty="0"/>
              <a:t>() </a:t>
            </a:r>
          </a:p>
          <a:p>
            <a:pPr lvl="1"/>
            <a:r>
              <a:rPr lang="en-US" dirty="0"/>
              <a:t>Allocates, Frees, and copies to/from device memory.</a:t>
            </a:r>
            <a:endParaRPr lang="en-US" b="1" dirty="0"/>
          </a:p>
          <a:p>
            <a:pPr lvl="1"/>
            <a:r>
              <a:rPr lang="en-US" b="0" dirty="0" err="1"/>
              <a:t>cudaMemcpyHostToDevice</a:t>
            </a:r>
            <a:r>
              <a:rPr lang="en-US" dirty="0"/>
              <a:t>/</a:t>
            </a:r>
            <a:r>
              <a:rPr lang="en-US" dirty="0" err="1"/>
              <a:t>cudaMemcpyDeviceToHost</a:t>
            </a:r>
            <a:r>
              <a:rPr lang="en-US" dirty="0"/>
              <a:t> flag sets direction of copy</a:t>
            </a:r>
          </a:p>
          <a:p>
            <a:r>
              <a:rPr lang="en-US" dirty="0"/>
              <a:t>__</a:t>
            </a:r>
            <a:r>
              <a:rPr lang="en-US" dirty="0" err="1"/>
              <a:t>syncthreads</a:t>
            </a:r>
            <a:r>
              <a:rPr lang="en-US" dirty="0"/>
              <a:t>()__</a:t>
            </a:r>
          </a:p>
          <a:p>
            <a:pPr lvl="1"/>
            <a:r>
              <a:rPr lang="en-US" dirty="0"/>
              <a:t>barrier to ensure all threads get there before any continue.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0" dirty="0"/>
          </a:p>
          <a:p>
            <a:pPr lvl="1"/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142050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66FB-EEC4-44E8-BEBF-C214482BE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Syntax, </a:t>
            </a:r>
            <a:r>
              <a:rPr lang="en-US" dirty="0" err="1"/>
              <a:t>Etc</a:t>
            </a:r>
            <a:r>
              <a:rPr lang="en-US" dirty="0"/>
              <a:t>, </a:t>
            </a:r>
            <a:r>
              <a:rPr lang="en-US" i="1" dirty="0" err="1"/>
              <a:t>cont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D9F46-857A-49E0-9FEA-040031313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43000"/>
            <a:ext cx="7896225" cy="5191125"/>
          </a:xfrm>
        </p:spPr>
        <p:txBody>
          <a:bodyPr/>
          <a:lstStyle/>
          <a:p>
            <a:r>
              <a:rPr lang="en-US" b="0" dirty="0" err="1"/>
              <a:t>someGlobalFunctionName</a:t>
            </a:r>
            <a:r>
              <a:rPr lang="en-US" b="0" dirty="0"/>
              <a:t>&lt;&lt;&lt;N,M&gt;&gt;&gt; </a:t>
            </a:r>
          </a:p>
          <a:p>
            <a:pPr lvl="1"/>
            <a:r>
              <a:rPr lang="en-US" dirty="0"/>
              <a:t>“Kernel Launch”</a:t>
            </a:r>
          </a:p>
          <a:p>
            <a:pPr lvl="1"/>
            <a:r>
              <a:rPr lang="en-US" dirty="0"/>
              <a:t>N thread blocks</a:t>
            </a:r>
          </a:p>
          <a:p>
            <a:pPr lvl="1"/>
            <a:r>
              <a:rPr lang="en-US" dirty="0"/>
              <a:t>M threads per thread block</a:t>
            </a:r>
          </a:p>
          <a:p>
            <a:r>
              <a:rPr lang="en-US" dirty="0" err="1"/>
              <a:t>blockIdx</a:t>
            </a:r>
            <a:r>
              <a:rPr lang="en-US" dirty="0"/>
              <a:t>: </a:t>
            </a:r>
            <a:r>
              <a:rPr lang="en-US" b="0" dirty="0"/>
              <a:t>block index within the (up to 3D) grid</a:t>
            </a:r>
            <a:endParaRPr lang="en-US" dirty="0"/>
          </a:p>
          <a:p>
            <a:pPr lvl="1"/>
            <a:r>
              <a:rPr lang="en-US" dirty="0" err="1"/>
              <a:t>threadIdx.x</a:t>
            </a:r>
            <a:r>
              <a:rPr lang="en-US" dirty="0"/>
              <a:t> is 1D index</a:t>
            </a:r>
          </a:p>
          <a:p>
            <a:r>
              <a:rPr lang="en-US" dirty="0" err="1"/>
              <a:t>threadIdx</a:t>
            </a:r>
            <a:r>
              <a:rPr lang="en-US" dirty="0"/>
              <a:t>: </a:t>
            </a:r>
            <a:r>
              <a:rPr lang="en-US" b="0" dirty="0"/>
              <a:t>thread index within the (up to 3D) thread block</a:t>
            </a:r>
            <a:endParaRPr lang="en-US" dirty="0"/>
          </a:p>
          <a:p>
            <a:pPr lvl="1"/>
            <a:r>
              <a:rPr lang="en-US" dirty="0" err="1"/>
              <a:t>threadIdx.x</a:t>
            </a:r>
            <a:r>
              <a:rPr lang="en-US" dirty="0"/>
              <a:t> is 1D index</a:t>
            </a:r>
          </a:p>
          <a:p>
            <a:r>
              <a:rPr lang="en-US" dirty="0" err="1"/>
              <a:t>int</a:t>
            </a:r>
            <a:r>
              <a:rPr lang="en-US" dirty="0"/>
              <a:t> index = </a:t>
            </a:r>
            <a:r>
              <a:rPr lang="en-US" dirty="0" err="1"/>
              <a:t>threadIdx.x</a:t>
            </a:r>
            <a:r>
              <a:rPr lang="en-US" dirty="0"/>
              <a:t> + </a:t>
            </a:r>
            <a:r>
              <a:rPr lang="en-US" dirty="0" err="1"/>
              <a:t>blockIdx.x</a:t>
            </a:r>
            <a:r>
              <a:rPr lang="en-US" dirty="0"/>
              <a:t> * M;</a:t>
            </a:r>
          </a:p>
          <a:p>
            <a:pPr lvl="1"/>
            <a:r>
              <a:rPr lang="en-US" dirty="0"/>
              <a:t>Global thread index, given </a:t>
            </a:r>
            <a:r>
              <a:rPr lang="en-US" i="1" dirty="0"/>
              <a:t>M</a:t>
            </a:r>
            <a:r>
              <a:rPr lang="en-US" dirty="0"/>
              <a:t> threads per block</a:t>
            </a:r>
          </a:p>
          <a:p>
            <a:r>
              <a:rPr lang="en-US" dirty="0" err="1"/>
              <a:t>blockDim</a:t>
            </a:r>
            <a:r>
              <a:rPr lang="en-US" dirty="0"/>
              <a:t>, </a:t>
            </a:r>
            <a:r>
              <a:rPr lang="en-US" dirty="0" err="1"/>
              <a:t>gridDim</a:t>
            </a:r>
            <a:endParaRPr lang="en-US" dirty="0"/>
          </a:p>
          <a:p>
            <a:pPr lvl="1"/>
            <a:r>
              <a:rPr lang="en-US" dirty="0"/>
              <a:t>3D block and grid dimensions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blockDim.x</a:t>
            </a:r>
            <a:r>
              <a:rPr lang="en-US" dirty="0"/>
              <a:t>, </a:t>
            </a:r>
            <a:r>
              <a:rPr lang="en-US" dirty="0" err="1"/>
              <a:t>gridDim.x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264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D5B66-550B-4EBE-8A38-421CC2D8A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533400"/>
            <a:ext cx="8101182" cy="762000"/>
          </a:xfrm>
        </p:spPr>
        <p:txBody>
          <a:bodyPr/>
          <a:lstStyle/>
          <a:p>
            <a:r>
              <a:rPr lang="en-US" dirty="0"/>
              <a:t>A Picture Worth Some Number of Words</a:t>
            </a:r>
          </a:p>
        </p:txBody>
      </p:sp>
      <p:sp>
        <p:nvSpPr>
          <p:cNvPr id="113" name="object 2">
            <a:extLst>
              <a:ext uri="{FF2B5EF4-FFF2-40B4-BE49-F238E27FC236}">
                <a16:creationId xmlns:a16="http://schemas.microsoft.com/office/drawing/2014/main" id="{84D45CE8-F6CB-4BCD-87B7-8647F3571C90}"/>
              </a:ext>
            </a:extLst>
          </p:cNvPr>
          <p:cNvSpPr txBox="1"/>
          <p:nvPr/>
        </p:nvSpPr>
        <p:spPr>
          <a:xfrm>
            <a:off x="116165" y="1635526"/>
            <a:ext cx="477139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b="0" dirty="0">
                <a:latin typeface="Arial"/>
                <a:cs typeface="Arial"/>
              </a:rPr>
              <a:t>A kernel is launched as a grid of</a:t>
            </a:r>
            <a:r>
              <a:rPr sz="2000" b="0" spc="-15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blocks  of</a:t>
            </a:r>
            <a:r>
              <a:rPr sz="2000" b="0" spc="-2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threads</a:t>
            </a:r>
          </a:p>
        </p:txBody>
      </p:sp>
      <p:sp>
        <p:nvSpPr>
          <p:cNvPr id="114" name="object 3">
            <a:extLst>
              <a:ext uri="{FF2B5EF4-FFF2-40B4-BE49-F238E27FC236}">
                <a16:creationId xmlns:a16="http://schemas.microsoft.com/office/drawing/2014/main" id="{0A5AB778-01CC-448C-A75F-A182CA42A75E}"/>
              </a:ext>
            </a:extLst>
          </p:cNvPr>
          <p:cNvSpPr txBox="1"/>
          <p:nvPr/>
        </p:nvSpPr>
        <p:spPr>
          <a:xfrm>
            <a:off x="482230" y="2234061"/>
            <a:ext cx="4101580" cy="673261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530"/>
              </a:spcBef>
              <a:buFont typeface="Arial" panose="020B0604020202020204" pitchFamily="34" charset="0"/>
              <a:buChar char="•"/>
              <a:tabLst>
                <a:tab pos="294005" algn="l"/>
                <a:tab pos="294640" algn="l"/>
              </a:tabLst>
            </a:pPr>
            <a:r>
              <a:rPr sz="1800" b="0" spc="-5" dirty="0">
                <a:latin typeface="Courier New"/>
                <a:cs typeface="Courier New"/>
              </a:rPr>
              <a:t>blockIdx</a:t>
            </a:r>
            <a:r>
              <a:rPr sz="1800" b="0" spc="-640" dirty="0">
                <a:latin typeface="Courier New"/>
                <a:cs typeface="Courier New"/>
              </a:rPr>
              <a:t> </a:t>
            </a:r>
            <a:r>
              <a:rPr sz="1800" b="0" spc="-5" dirty="0">
                <a:latin typeface="Arial"/>
                <a:cs typeface="Arial"/>
              </a:rPr>
              <a:t>and</a:t>
            </a:r>
            <a:r>
              <a:rPr sz="1800" b="0" spc="-10" dirty="0">
                <a:latin typeface="Arial"/>
                <a:cs typeface="Arial"/>
              </a:rPr>
              <a:t> </a:t>
            </a:r>
            <a:r>
              <a:rPr sz="1800" b="0" spc="-5" dirty="0">
                <a:latin typeface="Courier New"/>
                <a:cs typeface="Courier New"/>
              </a:rPr>
              <a:t>threadIdx</a:t>
            </a:r>
            <a:r>
              <a:rPr sz="1800" b="0" spc="-640" dirty="0">
                <a:latin typeface="Courier New"/>
                <a:cs typeface="Courier New"/>
              </a:rPr>
              <a:t> </a:t>
            </a:r>
            <a:r>
              <a:rPr sz="1800" b="0" spc="-5" dirty="0">
                <a:latin typeface="Arial"/>
                <a:cs typeface="Arial"/>
              </a:rPr>
              <a:t>are</a:t>
            </a:r>
            <a:r>
              <a:rPr sz="1800" b="0" spc="-30" dirty="0">
                <a:latin typeface="Arial"/>
                <a:cs typeface="Arial"/>
              </a:rPr>
              <a:t> </a:t>
            </a:r>
            <a:r>
              <a:rPr sz="1800" b="0" spc="-5" dirty="0">
                <a:latin typeface="Arial"/>
                <a:cs typeface="Arial"/>
              </a:rPr>
              <a:t>3D</a:t>
            </a:r>
            <a:endParaRPr sz="1800" b="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430"/>
              </a:spcBef>
              <a:buFont typeface="Arial" panose="020B0604020202020204" pitchFamily="34" charset="0"/>
              <a:buChar char="•"/>
              <a:tabLst>
                <a:tab pos="294005" algn="l"/>
                <a:tab pos="294640" algn="l"/>
              </a:tabLst>
            </a:pPr>
            <a:r>
              <a:rPr sz="1800" b="0" spc="-5" dirty="0">
                <a:latin typeface="Arial"/>
                <a:cs typeface="Arial"/>
              </a:rPr>
              <a:t>We </a:t>
            </a:r>
            <a:r>
              <a:rPr sz="1800" b="0" spc="-10" dirty="0">
                <a:latin typeface="Arial"/>
                <a:cs typeface="Arial"/>
              </a:rPr>
              <a:t>showed </a:t>
            </a:r>
            <a:r>
              <a:rPr sz="1800" b="0" spc="-5" dirty="0">
                <a:latin typeface="Arial"/>
                <a:cs typeface="Arial"/>
              </a:rPr>
              <a:t>only one dimension</a:t>
            </a:r>
            <a:r>
              <a:rPr sz="1800" b="0" spc="35" dirty="0">
                <a:latin typeface="Arial"/>
                <a:cs typeface="Arial"/>
              </a:rPr>
              <a:t> </a:t>
            </a:r>
            <a:r>
              <a:rPr sz="1800" b="0" spc="-5" dirty="0">
                <a:latin typeface="Arial"/>
                <a:cs typeface="Arial"/>
              </a:rPr>
              <a:t>(</a:t>
            </a:r>
            <a:r>
              <a:rPr sz="1800" b="0" spc="-5" dirty="0">
                <a:latin typeface="Courier New"/>
                <a:cs typeface="Courier New"/>
              </a:rPr>
              <a:t>x</a:t>
            </a:r>
            <a:r>
              <a:rPr sz="1800" b="0" spc="-5" dirty="0">
                <a:latin typeface="Arial"/>
                <a:cs typeface="Arial"/>
              </a:rPr>
              <a:t>)</a:t>
            </a:r>
            <a:endParaRPr sz="1800" b="0" dirty="0">
              <a:latin typeface="Arial"/>
              <a:cs typeface="Arial"/>
            </a:endParaRPr>
          </a:p>
        </p:txBody>
      </p:sp>
      <p:sp>
        <p:nvSpPr>
          <p:cNvPr id="115" name="object 4">
            <a:extLst>
              <a:ext uri="{FF2B5EF4-FFF2-40B4-BE49-F238E27FC236}">
                <a16:creationId xmlns:a16="http://schemas.microsoft.com/office/drawing/2014/main" id="{90CFC9EF-1742-427D-A30F-44F0E721F326}"/>
              </a:ext>
            </a:extLst>
          </p:cNvPr>
          <p:cNvSpPr txBox="1"/>
          <p:nvPr/>
        </p:nvSpPr>
        <p:spPr>
          <a:xfrm>
            <a:off x="116165" y="3416193"/>
            <a:ext cx="26892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b="0" spc="-5" dirty="0">
                <a:latin typeface="Arial"/>
                <a:cs typeface="Arial"/>
              </a:rPr>
              <a:t>Built-in</a:t>
            </a:r>
            <a:r>
              <a:rPr sz="2400" b="0" spc="-30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variables:</a:t>
            </a:r>
            <a:endParaRPr sz="2400" b="0" dirty="0">
              <a:latin typeface="Arial"/>
              <a:cs typeface="Arial"/>
            </a:endParaRPr>
          </a:p>
        </p:txBody>
      </p:sp>
      <p:sp>
        <p:nvSpPr>
          <p:cNvPr id="116" name="object 5">
            <a:extLst>
              <a:ext uri="{FF2B5EF4-FFF2-40B4-BE49-F238E27FC236}">
                <a16:creationId xmlns:a16="http://schemas.microsoft.com/office/drawing/2014/main" id="{3650751B-9428-4114-A9E2-77FF8DB829E2}"/>
              </a:ext>
            </a:extLst>
          </p:cNvPr>
          <p:cNvSpPr txBox="1"/>
          <p:nvPr/>
        </p:nvSpPr>
        <p:spPr>
          <a:xfrm>
            <a:off x="507377" y="3819950"/>
            <a:ext cx="1598295" cy="134239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30"/>
              </a:spcBef>
              <a:buSzPct val="88888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b="0" spc="-10" dirty="0">
                <a:latin typeface="Courier New"/>
                <a:cs typeface="Courier New"/>
              </a:rPr>
              <a:t>threadIdx</a:t>
            </a:r>
            <a:endParaRPr sz="1800" b="0" dirty="0">
              <a:latin typeface="Courier New"/>
              <a:cs typeface="Courier New"/>
            </a:endParaRPr>
          </a:p>
          <a:p>
            <a:pPr marL="354965" indent="-342265">
              <a:lnSpc>
                <a:spcPct val="100000"/>
              </a:lnSpc>
              <a:spcBef>
                <a:spcPts val="430"/>
              </a:spcBef>
              <a:buSzPct val="88888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b="0" spc="-10" dirty="0">
                <a:latin typeface="Courier New"/>
                <a:cs typeface="Courier New"/>
              </a:rPr>
              <a:t>blockIdx</a:t>
            </a:r>
            <a:endParaRPr sz="1800" b="0" dirty="0">
              <a:latin typeface="Courier New"/>
              <a:cs typeface="Courier New"/>
            </a:endParaRPr>
          </a:p>
          <a:p>
            <a:pPr marL="354965" indent="-342265">
              <a:lnSpc>
                <a:spcPct val="100000"/>
              </a:lnSpc>
              <a:spcBef>
                <a:spcPts val="434"/>
              </a:spcBef>
              <a:buSzPct val="88888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b="0" spc="-10" dirty="0">
                <a:latin typeface="Courier New"/>
                <a:cs typeface="Courier New"/>
              </a:rPr>
              <a:t>blockDim</a:t>
            </a:r>
            <a:endParaRPr sz="1800" b="0" dirty="0">
              <a:latin typeface="Courier New"/>
              <a:cs typeface="Courier New"/>
            </a:endParaRPr>
          </a:p>
          <a:p>
            <a:pPr marL="354965" indent="-342265">
              <a:lnSpc>
                <a:spcPct val="100000"/>
              </a:lnSpc>
              <a:spcBef>
                <a:spcPts val="430"/>
              </a:spcBef>
              <a:buSzPct val="88888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b="0" spc="-10" dirty="0">
                <a:latin typeface="Courier New"/>
                <a:cs typeface="Courier New"/>
              </a:rPr>
              <a:t>gridDim</a:t>
            </a:r>
            <a:endParaRPr sz="1800" b="0" dirty="0">
              <a:latin typeface="Courier New"/>
              <a:cs typeface="Courier New"/>
            </a:endParaRPr>
          </a:p>
        </p:txBody>
      </p:sp>
      <p:sp>
        <p:nvSpPr>
          <p:cNvPr id="117" name="object 7">
            <a:extLst>
              <a:ext uri="{FF2B5EF4-FFF2-40B4-BE49-F238E27FC236}">
                <a16:creationId xmlns:a16="http://schemas.microsoft.com/office/drawing/2014/main" id="{1D7FA73A-842D-4006-AEDC-62F75FAB79B1}"/>
              </a:ext>
            </a:extLst>
          </p:cNvPr>
          <p:cNvSpPr/>
          <p:nvPr/>
        </p:nvSpPr>
        <p:spPr>
          <a:xfrm>
            <a:off x="4676775" y="1610215"/>
            <a:ext cx="4280915" cy="3043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8">
            <a:extLst>
              <a:ext uri="{FF2B5EF4-FFF2-40B4-BE49-F238E27FC236}">
                <a16:creationId xmlns:a16="http://schemas.microsoft.com/office/drawing/2014/main" id="{F1D45A1A-4049-4DF1-843C-D3A81776431C}"/>
              </a:ext>
            </a:extLst>
          </p:cNvPr>
          <p:cNvSpPr/>
          <p:nvPr/>
        </p:nvSpPr>
        <p:spPr>
          <a:xfrm>
            <a:off x="4655438" y="1611739"/>
            <a:ext cx="1120139" cy="565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9">
            <a:extLst>
              <a:ext uri="{FF2B5EF4-FFF2-40B4-BE49-F238E27FC236}">
                <a16:creationId xmlns:a16="http://schemas.microsoft.com/office/drawing/2014/main" id="{23A99826-68B5-492E-BEEF-2C70FD8223A4}"/>
              </a:ext>
            </a:extLst>
          </p:cNvPr>
          <p:cNvSpPr/>
          <p:nvPr/>
        </p:nvSpPr>
        <p:spPr>
          <a:xfrm>
            <a:off x="4724400" y="1637139"/>
            <a:ext cx="4185412" cy="2949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0">
            <a:extLst>
              <a:ext uri="{FF2B5EF4-FFF2-40B4-BE49-F238E27FC236}">
                <a16:creationId xmlns:a16="http://schemas.microsoft.com/office/drawing/2014/main" id="{85DD810A-C6A6-48FE-B40D-A4B55D05B05E}"/>
              </a:ext>
            </a:extLst>
          </p:cNvPr>
          <p:cNvSpPr/>
          <p:nvPr/>
        </p:nvSpPr>
        <p:spPr>
          <a:xfrm>
            <a:off x="4724400" y="1637139"/>
            <a:ext cx="4185920" cy="2950210"/>
          </a:xfrm>
          <a:custGeom>
            <a:avLst/>
            <a:gdLst/>
            <a:ahLst/>
            <a:cxnLst/>
            <a:rect l="l" t="t" r="r" b="b"/>
            <a:pathLst>
              <a:path w="4185920" h="2950210">
                <a:moveTo>
                  <a:pt x="0" y="68960"/>
                </a:moveTo>
                <a:lnTo>
                  <a:pt x="5397" y="42112"/>
                </a:lnTo>
                <a:lnTo>
                  <a:pt x="20129" y="20192"/>
                </a:lnTo>
                <a:lnTo>
                  <a:pt x="42005" y="5417"/>
                </a:lnTo>
                <a:lnTo>
                  <a:pt x="68833" y="0"/>
                </a:lnTo>
                <a:lnTo>
                  <a:pt x="4116578" y="0"/>
                </a:lnTo>
                <a:lnTo>
                  <a:pt x="4143353" y="5417"/>
                </a:lnTo>
                <a:lnTo>
                  <a:pt x="4165234" y="20192"/>
                </a:lnTo>
                <a:lnTo>
                  <a:pt x="4179996" y="42112"/>
                </a:lnTo>
                <a:lnTo>
                  <a:pt x="4185412" y="68960"/>
                </a:lnTo>
                <a:lnTo>
                  <a:pt x="4185412" y="2880867"/>
                </a:lnTo>
                <a:lnTo>
                  <a:pt x="4179996" y="2907696"/>
                </a:lnTo>
                <a:lnTo>
                  <a:pt x="4165234" y="2929572"/>
                </a:lnTo>
                <a:lnTo>
                  <a:pt x="4143353" y="2944304"/>
                </a:lnTo>
                <a:lnTo>
                  <a:pt x="4116578" y="2949701"/>
                </a:lnTo>
                <a:lnTo>
                  <a:pt x="68833" y="2949701"/>
                </a:lnTo>
                <a:lnTo>
                  <a:pt x="42005" y="2944304"/>
                </a:lnTo>
                <a:lnTo>
                  <a:pt x="20129" y="2929572"/>
                </a:lnTo>
                <a:lnTo>
                  <a:pt x="5397" y="2907696"/>
                </a:lnTo>
                <a:lnTo>
                  <a:pt x="0" y="2880867"/>
                </a:lnTo>
                <a:lnTo>
                  <a:pt x="0" y="68960"/>
                </a:lnTo>
                <a:close/>
              </a:path>
            </a:pathLst>
          </a:custGeom>
          <a:ln w="9525">
            <a:solidFill>
              <a:srgbClr val="88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1">
            <a:extLst>
              <a:ext uri="{FF2B5EF4-FFF2-40B4-BE49-F238E27FC236}">
                <a16:creationId xmlns:a16="http://schemas.microsoft.com/office/drawing/2014/main" id="{D666C1C8-CB28-4B93-ADF0-A0C7B431C5A2}"/>
              </a:ext>
            </a:extLst>
          </p:cNvPr>
          <p:cNvSpPr txBox="1"/>
          <p:nvPr/>
        </p:nvSpPr>
        <p:spPr>
          <a:xfrm>
            <a:off x="4824093" y="1684636"/>
            <a:ext cx="8336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sz="1800" spc="-15" dirty="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vi</a:t>
            </a:r>
            <a:r>
              <a:rPr sz="1800" spc="-10" dirty="0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808080"/>
                </a:solidFill>
                <a:latin typeface="Arial"/>
                <a:cs typeface="Arial"/>
              </a:rPr>
              <a:t>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2" name="object 12">
            <a:extLst>
              <a:ext uri="{FF2B5EF4-FFF2-40B4-BE49-F238E27FC236}">
                <a16:creationId xmlns:a16="http://schemas.microsoft.com/office/drawing/2014/main" id="{F6B890D8-6592-4383-8542-1803871359EA}"/>
              </a:ext>
            </a:extLst>
          </p:cNvPr>
          <p:cNvSpPr/>
          <p:nvPr/>
        </p:nvSpPr>
        <p:spPr>
          <a:xfrm>
            <a:off x="5126354" y="2332590"/>
            <a:ext cx="3561587" cy="2203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3">
            <a:extLst>
              <a:ext uri="{FF2B5EF4-FFF2-40B4-BE49-F238E27FC236}">
                <a16:creationId xmlns:a16="http://schemas.microsoft.com/office/drawing/2014/main" id="{707C38BB-CE4E-4D6E-B10B-C695C375027C}"/>
              </a:ext>
            </a:extLst>
          </p:cNvPr>
          <p:cNvSpPr/>
          <p:nvPr/>
        </p:nvSpPr>
        <p:spPr>
          <a:xfrm>
            <a:off x="5137023" y="2350879"/>
            <a:ext cx="832103" cy="4587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4">
            <a:extLst>
              <a:ext uri="{FF2B5EF4-FFF2-40B4-BE49-F238E27FC236}">
                <a16:creationId xmlns:a16="http://schemas.microsoft.com/office/drawing/2014/main" id="{92E2FEBD-A664-4CF7-A03B-F3B38015713F}"/>
              </a:ext>
            </a:extLst>
          </p:cNvPr>
          <p:cNvSpPr/>
          <p:nvPr/>
        </p:nvSpPr>
        <p:spPr>
          <a:xfrm>
            <a:off x="5174361" y="2357229"/>
            <a:ext cx="3465448" cy="2108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5">
            <a:extLst>
              <a:ext uri="{FF2B5EF4-FFF2-40B4-BE49-F238E27FC236}">
                <a16:creationId xmlns:a16="http://schemas.microsoft.com/office/drawing/2014/main" id="{54C9664A-20CD-4244-9DDF-A2F1A0D93EE3}"/>
              </a:ext>
            </a:extLst>
          </p:cNvPr>
          <p:cNvSpPr/>
          <p:nvPr/>
        </p:nvSpPr>
        <p:spPr>
          <a:xfrm>
            <a:off x="5174361" y="2357229"/>
            <a:ext cx="3465829" cy="2108835"/>
          </a:xfrm>
          <a:custGeom>
            <a:avLst/>
            <a:gdLst/>
            <a:ahLst/>
            <a:cxnLst/>
            <a:rect l="l" t="t" r="r" b="b"/>
            <a:pathLst>
              <a:path w="3465829" h="2108835">
                <a:moveTo>
                  <a:pt x="0" y="70865"/>
                </a:moveTo>
                <a:lnTo>
                  <a:pt x="5570" y="43291"/>
                </a:lnTo>
                <a:lnTo>
                  <a:pt x="20748" y="20764"/>
                </a:lnTo>
                <a:lnTo>
                  <a:pt x="43237" y="5572"/>
                </a:lnTo>
                <a:lnTo>
                  <a:pt x="70738" y="0"/>
                </a:lnTo>
                <a:lnTo>
                  <a:pt x="3394582" y="0"/>
                </a:lnTo>
                <a:lnTo>
                  <a:pt x="3422157" y="5572"/>
                </a:lnTo>
                <a:lnTo>
                  <a:pt x="3444684" y="20764"/>
                </a:lnTo>
                <a:lnTo>
                  <a:pt x="3459876" y="43291"/>
                </a:lnTo>
                <a:lnTo>
                  <a:pt x="3465448" y="70865"/>
                </a:lnTo>
                <a:lnTo>
                  <a:pt x="3465448" y="2038095"/>
                </a:lnTo>
                <a:lnTo>
                  <a:pt x="3459876" y="2065597"/>
                </a:lnTo>
                <a:lnTo>
                  <a:pt x="3444684" y="2088086"/>
                </a:lnTo>
                <a:lnTo>
                  <a:pt x="3422157" y="2103264"/>
                </a:lnTo>
                <a:lnTo>
                  <a:pt x="3394582" y="2108835"/>
                </a:lnTo>
                <a:lnTo>
                  <a:pt x="70738" y="2108835"/>
                </a:lnTo>
                <a:lnTo>
                  <a:pt x="43237" y="2103264"/>
                </a:lnTo>
                <a:lnTo>
                  <a:pt x="20748" y="2088086"/>
                </a:lnTo>
                <a:lnTo>
                  <a:pt x="5570" y="2065597"/>
                </a:lnTo>
                <a:lnTo>
                  <a:pt x="0" y="2038095"/>
                </a:lnTo>
                <a:lnTo>
                  <a:pt x="0" y="70865"/>
                </a:lnTo>
                <a:close/>
              </a:path>
            </a:pathLst>
          </a:custGeom>
          <a:ln w="9525">
            <a:solidFill>
              <a:srgbClr val="88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6">
            <a:extLst>
              <a:ext uri="{FF2B5EF4-FFF2-40B4-BE49-F238E27FC236}">
                <a16:creationId xmlns:a16="http://schemas.microsoft.com/office/drawing/2014/main" id="{2203E156-3D42-4B71-9DA4-DCB39223DFDF}"/>
              </a:ext>
            </a:extLst>
          </p:cNvPr>
          <p:cNvSpPr txBox="1"/>
          <p:nvPr/>
        </p:nvSpPr>
        <p:spPr>
          <a:xfrm>
            <a:off x="5274944" y="2405184"/>
            <a:ext cx="50927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252525"/>
                </a:solidFill>
                <a:latin typeface="Arial"/>
                <a:cs typeface="Arial"/>
              </a:rPr>
              <a:t>Grid</a:t>
            </a:r>
            <a:r>
              <a:rPr sz="1400" spc="-9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52525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7" name="object 17">
            <a:extLst>
              <a:ext uri="{FF2B5EF4-FFF2-40B4-BE49-F238E27FC236}">
                <a16:creationId xmlns:a16="http://schemas.microsoft.com/office/drawing/2014/main" id="{F473EE78-E947-4C46-9A21-D2C29ED364E3}"/>
              </a:ext>
            </a:extLst>
          </p:cNvPr>
          <p:cNvSpPr/>
          <p:nvPr/>
        </p:nvSpPr>
        <p:spPr>
          <a:xfrm>
            <a:off x="5577458" y="2757786"/>
            <a:ext cx="839724" cy="723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8">
            <a:extLst>
              <a:ext uri="{FF2B5EF4-FFF2-40B4-BE49-F238E27FC236}">
                <a16:creationId xmlns:a16="http://schemas.microsoft.com/office/drawing/2014/main" id="{6DE21F1B-4B3F-4A69-8A06-E37B013C8775}"/>
              </a:ext>
            </a:extLst>
          </p:cNvPr>
          <p:cNvSpPr/>
          <p:nvPr/>
        </p:nvSpPr>
        <p:spPr>
          <a:xfrm>
            <a:off x="5589651" y="2809602"/>
            <a:ext cx="864107" cy="6720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9">
            <a:extLst>
              <a:ext uri="{FF2B5EF4-FFF2-40B4-BE49-F238E27FC236}">
                <a16:creationId xmlns:a16="http://schemas.microsoft.com/office/drawing/2014/main" id="{3D61E1D8-11A6-42C1-B554-973023D7DAB9}"/>
              </a:ext>
            </a:extLst>
          </p:cNvPr>
          <p:cNvSpPr/>
          <p:nvPr/>
        </p:nvSpPr>
        <p:spPr>
          <a:xfrm>
            <a:off x="5624449" y="2781536"/>
            <a:ext cx="745490" cy="6301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20">
            <a:extLst>
              <a:ext uri="{FF2B5EF4-FFF2-40B4-BE49-F238E27FC236}">
                <a16:creationId xmlns:a16="http://schemas.microsoft.com/office/drawing/2014/main" id="{F7302C19-1F3F-4DAA-BD5F-E1FB828B1E88}"/>
              </a:ext>
            </a:extLst>
          </p:cNvPr>
          <p:cNvSpPr/>
          <p:nvPr/>
        </p:nvSpPr>
        <p:spPr>
          <a:xfrm>
            <a:off x="5624449" y="2781536"/>
            <a:ext cx="745490" cy="630555"/>
          </a:xfrm>
          <a:custGeom>
            <a:avLst/>
            <a:gdLst/>
            <a:ahLst/>
            <a:cxnLst/>
            <a:rect l="l" t="t" r="r" b="b"/>
            <a:pathLst>
              <a:path w="745490" h="630555">
                <a:moveTo>
                  <a:pt x="0" y="50419"/>
                </a:moveTo>
                <a:lnTo>
                  <a:pt x="3966" y="30807"/>
                </a:lnTo>
                <a:lnTo>
                  <a:pt x="14779" y="14779"/>
                </a:lnTo>
                <a:lnTo>
                  <a:pt x="30807" y="3966"/>
                </a:lnTo>
                <a:lnTo>
                  <a:pt x="50419" y="0"/>
                </a:lnTo>
                <a:lnTo>
                  <a:pt x="695071" y="0"/>
                </a:lnTo>
                <a:lnTo>
                  <a:pt x="714682" y="3966"/>
                </a:lnTo>
                <a:lnTo>
                  <a:pt x="730710" y="14779"/>
                </a:lnTo>
                <a:lnTo>
                  <a:pt x="741523" y="30807"/>
                </a:lnTo>
                <a:lnTo>
                  <a:pt x="745490" y="50419"/>
                </a:lnTo>
                <a:lnTo>
                  <a:pt x="745490" y="579755"/>
                </a:lnTo>
                <a:lnTo>
                  <a:pt x="741523" y="599366"/>
                </a:lnTo>
                <a:lnTo>
                  <a:pt x="730710" y="615394"/>
                </a:lnTo>
                <a:lnTo>
                  <a:pt x="714682" y="626207"/>
                </a:lnTo>
                <a:lnTo>
                  <a:pt x="695071" y="630174"/>
                </a:lnTo>
                <a:lnTo>
                  <a:pt x="50419" y="630174"/>
                </a:lnTo>
                <a:lnTo>
                  <a:pt x="30807" y="626207"/>
                </a:lnTo>
                <a:lnTo>
                  <a:pt x="14779" y="615394"/>
                </a:lnTo>
                <a:lnTo>
                  <a:pt x="3966" y="599366"/>
                </a:lnTo>
                <a:lnTo>
                  <a:pt x="0" y="579755"/>
                </a:lnTo>
                <a:lnTo>
                  <a:pt x="0" y="50419"/>
                </a:lnTo>
                <a:close/>
              </a:path>
            </a:pathLst>
          </a:custGeom>
          <a:ln w="9525">
            <a:solidFill>
              <a:srgbClr val="FD94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21">
            <a:extLst>
              <a:ext uri="{FF2B5EF4-FFF2-40B4-BE49-F238E27FC236}">
                <a16:creationId xmlns:a16="http://schemas.microsoft.com/office/drawing/2014/main" id="{B039DC69-B3DF-46B6-A1A6-DF7F99DA0BF2}"/>
              </a:ext>
            </a:extLst>
          </p:cNvPr>
          <p:cNvSpPr txBox="1"/>
          <p:nvPr/>
        </p:nvSpPr>
        <p:spPr>
          <a:xfrm>
            <a:off x="5726938" y="2864924"/>
            <a:ext cx="54229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252525"/>
                </a:solidFill>
                <a:latin typeface="Arial"/>
                <a:cs typeface="Arial"/>
              </a:rPr>
              <a:t>Block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252525"/>
                </a:solidFill>
                <a:latin typeface="Arial"/>
                <a:cs typeface="Arial"/>
              </a:rPr>
              <a:t>(0,0,0)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2" name="object 22">
            <a:extLst>
              <a:ext uri="{FF2B5EF4-FFF2-40B4-BE49-F238E27FC236}">
                <a16:creationId xmlns:a16="http://schemas.microsoft.com/office/drawing/2014/main" id="{650AED2C-AA34-42B0-886F-20292B432D4B}"/>
              </a:ext>
            </a:extLst>
          </p:cNvPr>
          <p:cNvSpPr/>
          <p:nvPr/>
        </p:nvSpPr>
        <p:spPr>
          <a:xfrm>
            <a:off x="6522339" y="2757786"/>
            <a:ext cx="839724" cy="7239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23">
            <a:extLst>
              <a:ext uri="{FF2B5EF4-FFF2-40B4-BE49-F238E27FC236}">
                <a16:creationId xmlns:a16="http://schemas.microsoft.com/office/drawing/2014/main" id="{0F178287-25D5-4056-B5A4-10A7AA88A22A}"/>
              </a:ext>
            </a:extLst>
          </p:cNvPr>
          <p:cNvSpPr/>
          <p:nvPr/>
        </p:nvSpPr>
        <p:spPr>
          <a:xfrm>
            <a:off x="6534530" y="2809602"/>
            <a:ext cx="864107" cy="6720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24">
            <a:extLst>
              <a:ext uri="{FF2B5EF4-FFF2-40B4-BE49-F238E27FC236}">
                <a16:creationId xmlns:a16="http://schemas.microsoft.com/office/drawing/2014/main" id="{7BA1AF24-681C-438D-A772-3F28AA3874AB}"/>
              </a:ext>
            </a:extLst>
          </p:cNvPr>
          <p:cNvSpPr/>
          <p:nvPr/>
        </p:nvSpPr>
        <p:spPr>
          <a:xfrm>
            <a:off x="6569582" y="2781536"/>
            <a:ext cx="745490" cy="6301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25">
            <a:extLst>
              <a:ext uri="{FF2B5EF4-FFF2-40B4-BE49-F238E27FC236}">
                <a16:creationId xmlns:a16="http://schemas.microsoft.com/office/drawing/2014/main" id="{A06B7A23-9AC7-4744-ADF9-5AD0D961F4AA}"/>
              </a:ext>
            </a:extLst>
          </p:cNvPr>
          <p:cNvSpPr/>
          <p:nvPr/>
        </p:nvSpPr>
        <p:spPr>
          <a:xfrm>
            <a:off x="6569582" y="2781536"/>
            <a:ext cx="745490" cy="630555"/>
          </a:xfrm>
          <a:custGeom>
            <a:avLst/>
            <a:gdLst/>
            <a:ahLst/>
            <a:cxnLst/>
            <a:rect l="l" t="t" r="r" b="b"/>
            <a:pathLst>
              <a:path w="745490" h="630555">
                <a:moveTo>
                  <a:pt x="0" y="50419"/>
                </a:moveTo>
                <a:lnTo>
                  <a:pt x="3948" y="30807"/>
                </a:lnTo>
                <a:lnTo>
                  <a:pt x="14732" y="14779"/>
                </a:lnTo>
                <a:lnTo>
                  <a:pt x="30753" y="3966"/>
                </a:lnTo>
                <a:lnTo>
                  <a:pt x="50419" y="0"/>
                </a:lnTo>
                <a:lnTo>
                  <a:pt x="695071" y="0"/>
                </a:lnTo>
                <a:lnTo>
                  <a:pt x="714682" y="3966"/>
                </a:lnTo>
                <a:lnTo>
                  <a:pt x="730710" y="14779"/>
                </a:lnTo>
                <a:lnTo>
                  <a:pt x="741523" y="30807"/>
                </a:lnTo>
                <a:lnTo>
                  <a:pt x="745490" y="50419"/>
                </a:lnTo>
                <a:lnTo>
                  <a:pt x="745490" y="579755"/>
                </a:lnTo>
                <a:lnTo>
                  <a:pt x="741523" y="599366"/>
                </a:lnTo>
                <a:lnTo>
                  <a:pt x="730710" y="615394"/>
                </a:lnTo>
                <a:lnTo>
                  <a:pt x="714682" y="626207"/>
                </a:lnTo>
                <a:lnTo>
                  <a:pt x="695071" y="630174"/>
                </a:lnTo>
                <a:lnTo>
                  <a:pt x="50419" y="630174"/>
                </a:lnTo>
                <a:lnTo>
                  <a:pt x="30753" y="626207"/>
                </a:lnTo>
                <a:lnTo>
                  <a:pt x="14732" y="615394"/>
                </a:lnTo>
                <a:lnTo>
                  <a:pt x="3948" y="599366"/>
                </a:lnTo>
                <a:lnTo>
                  <a:pt x="0" y="579755"/>
                </a:lnTo>
                <a:lnTo>
                  <a:pt x="0" y="50419"/>
                </a:lnTo>
                <a:close/>
              </a:path>
            </a:pathLst>
          </a:custGeom>
          <a:ln w="9525">
            <a:solidFill>
              <a:srgbClr val="FD94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26">
            <a:extLst>
              <a:ext uri="{FF2B5EF4-FFF2-40B4-BE49-F238E27FC236}">
                <a16:creationId xmlns:a16="http://schemas.microsoft.com/office/drawing/2014/main" id="{40207B95-1602-4A90-A5D3-76218D45E7EA}"/>
              </a:ext>
            </a:extLst>
          </p:cNvPr>
          <p:cNvSpPr txBox="1"/>
          <p:nvPr/>
        </p:nvSpPr>
        <p:spPr>
          <a:xfrm>
            <a:off x="6672453" y="2864924"/>
            <a:ext cx="54229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252525"/>
                </a:solidFill>
                <a:latin typeface="Arial"/>
                <a:cs typeface="Arial"/>
              </a:rPr>
              <a:t>Block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252525"/>
                </a:solidFill>
                <a:latin typeface="Arial"/>
                <a:cs typeface="Arial"/>
              </a:rPr>
              <a:t>(1,0,0)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7" name="object 27">
            <a:extLst>
              <a:ext uri="{FF2B5EF4-FFF2-40B4-BE49-F238E27FC236}">
                <a16:creationId xmlns:a16="http://schemas.microsoft.com/office/drawing/2014/main" id="{EA505640-2ED0-4553-889A-9DA814D0E6DE}"/>
              </a:ext>
            </a:extLst>
          </p:cNvPr>
          <p:cNvSpPr/>
          <p:nvPr/>
        </p:nvSpPr>
        <p:spPr>
          <a:xfrm>
            <a:off x="7467218" y="2757786"/>
            <a:ext cx="839724" cy="7239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28">
            <a:extLst>
              <a:ext uri="{FF2B5EF4-FFF2-40B4-BE49-F238E27FC236}">
                <a16:creationId xmlns:a16="http://schemas.microsoft.com/office/drawing/2014/main" id="{8FF580F0-835E-48D7-9EC5-69B886631541}"/>
              </a:ext>
            </a:extLst>
          </p:cNvPr>
          <p:cNvSpPr/>
          <p:nvPr/>
        </p:nvSpPr>
        <p:spPr>
          <a:xfrm>
            <a:off x="7479411" y="2809602"/>
            <a:ext cx="864107" cy="6720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29">
            <a:extLst>
              <a:ext uri="{FF2B5EF4-FFF2-40B4-BE49-F238E27FC236}">
                <a16:creationId xmlns:a16="http://schemas.microsoft.com/office/drawing/2014/main" id="{CEB89E19-7F92-4747-ABC3-81A50B0BFDBA}"/>
              </a:ext>
            </a:extLst>
          </p:cNvPr>
          <p:cNvSpPr/>
          <p:nvPr/>
        </p:nvSpPr>
        <p:spPr>
          <a:xfrm>
            <a:off x="7514590" y="2781536"/>
            <a:ext cx="745489" cy="6301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30">
            <a:extLst>
              <a:ext uri="{FF2B5EF4-FFF2-40B4-BE49-F238E27FC236}">
                <a16:creationId xmlns:a16="http://schemas.microsoft.com/office/drawing/2014/main" id="{45061698-CBA9-4657-86EA-1953BF51272B}"/>
              </a:ext>
            </a:extLst>
          </p:cNvPr>
          <p:cNvSpPr/>
          <p:nvPr/>
        </p:nvSpPr>
        <p:spPr>
          <a:xfrm>
            <a:off x="7514590" y="2781536"/>
            <a:ext cx="745490" cy="630555"/>
          </a:xfrm>
          <a:custGeom>
            <a:avLst/>
            <a:gdLst/>
            <a:ahLst/>
            <a:cxnLst/>
            <a:rect l="l" t="t" r="r" b="b"/>
            <a:pathLst>
              <a:path w="745490" h="630555">
                <a:moveTo>
                  <a:pt x="0" y="50419"/>
                </a:moveTo>
                <a:lnTo>
                  <a:pt x="3966" y="30807"/>
                </a:lnTo>
                <a:lnTo>
                  <a:pt x="14779" y="14779"/>
                </a:lnTo>
                <a:lnTo>
                  <a:pt x="30807" y="3966"/>
                </a:lnTo>
                <a:lnTo>
                  <a:pt x="50418" y="0"/>
                </a:lnTo>
                <a:lnTo>
                  <a:pt x="695071" y="0"/>
                </a:lnTo>
                <a:lnTo>
                  <a:pt x="714736" y="3966"/>
                </a:lnTo>
                <a:lnTo>
                  <a:pt x="730757" y="14779"/>
                </a:lnTo>
                <a:lnTo>
                  <a:pt x="741541" y="30807"/>
                </a:lnTo>
                <a:lnTo>
                  <a:pt x="745489" y="50419"/>
                </a:lnTo>
                <a:lnTo>
                  <a:pt x="745489" y="579755"/>
                </a:lnTo>
                <a:lnTo>
                  <a:pt x="741541" y="599366"/>
                </a:lnTo>
                <a:lnTo>
                  <a:pt x="730757" y="615394"/>
                </a:lnTo>
                <a:lnTo>
                  <a:pt x="714736" y="626207"/>
                </a:lnTo>
                <a:lnTo>
                  <a:pt x="695071" y="630174"/>
                </a:lnTo>
                <a:lnTo>
                  <a:pt x="50418" y="630174"/>
                </a:lnTo>
                <a:lnTo>
                  <a:pt x="30807" y="626207"/>
                </a:lnTo>
                <a:lnTo>
                  <a:pt x="14779" y="615394"/>
                </a:lnTo>
                <a:lnTo>
                  <a:pt x="3966" y="599366"/>
                </a:lnTo>
                <a:lnTo>
                  <a:pt x="0" y="579755"/>
                </a:lnTo>
                <a:lnTo>
                  <a:pt x="0" y="50419"/>
                </a:lnTo>
                <a:close/>
              </a:path>
            </a:pathLst>
          </a:custGeom>
          <a:ln w="9525">
            <a:solidFill>
              <a:srgbClr val="FD94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31">
            <a:extLst>
              <a:ext uri="{FF2B5EF4-FFF2-40B4-BE49-F238E27FC236}">
                <a16:creationId xmlns:a16="http://schemas.microsoft.com/office/drawing/2014/main" id="{95B32A24-F88B-4A79-A702-1DCDBD068C63}"/>
              </a:ext>
            </a:extLst>
          </p:cNvPr>
          <p:cNvSpPr txBox="1"/>
          <p:nvPr/>
        </p:nvSpPr>
        <p:spPr>
          <a:xfrm>
            <a:off x="7617587" y="2864924"/>
            <a:ext cx="54229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252525"/>
                </a:solidFill>
                <a:latin typeface="Arial"/>
                <a:cs typeface="Arial"/>
              </a:rPr>
              <a:t>Block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252525"/>
                </a:solidFill>
                <a:latin typeface="Arial"/>
                <a:cs typeface="Arial"/>
              </a:rPr>
              <a:t>(2,0,0)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2" name="object 32">
            <a:extLst>
              <a:ext uri="{FF2B5EF4-FFF2-40B4-BE49-F238E27FC236}">
                <a16:creationId xmlns:a16="http://schemas.microsoft.com/office/drawing/2014/main" id="{6496920F-FBFE-4D8E-92FB-907C6F429652}"/>
              </a:ext>
            </a:extLst>
          </p:cNvPr>
          <p:cNvSpPr/>
          <p:nvPr/>
        </p:nvSpPr>
        <p:spPr>
          <a:xfrm>
            <a:off x="6522339" y="3538074"/>
            <a:ext cx="839724" cy="7239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33">
            <a:extLst>
              <a:ext uri="{FF2B5EF4-FFF2-40B4-BE49-F238E27FC236}">
                <a16:creationId xmlns:a16="http://schemas.microsoft.com/office/drawing/2014/main" id="{5C1A4C9E-7D47-4453-81E4-F22F81CEC9C7}"/>
              </a:ext>
            </a:extLst>
          </p:cNvPr>
          <p:cNvSpPr/>
          <p:nvPr/>
        </p:nvSpPr>
        <p:spPr>
          <a:xfrm>
            <a:off x="6534530" y="3591414"/>
            <a:ext cx="864107" cy="6720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34">
            <a:extLst>
              <a:ext uri="{FF2B5EF4-FFF2-40B4-BE49-F238E27FC236}">
                <a16:creationId xmlns:a16="http://schemas.microsoft.com/office/drawing/2014/main" id="{5ECB3D42-729A-4613-AA43-8F7D72A39948}"/>
              </a:ext>
            </a:extLst>
          </p:cNvPr>
          <p:cNvSpPr/>
          <p:nvPr/>
        </p:nvSpPr>
        <p:spPr>
          <a:xfrm>
            <a:off x="6569582" y="3562205"/>
            <a:ext cx="745490" cy="6300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35">
            <a:extLst>
              <a:ext uri="{FF2B5EF4-FFF2-40B4-BE49-F238E27FC236}">
                <a16:creationId xmlns:a16="http://schemas.microsoft.com/office/drawing/2014/main" id="{95C32538-13DF-4B2E-8C53-25789D250940}"/>
              </a:ext>
            </a:extLst>
          </p:cNvPr>
          <p:cNvSpPr/>
          <p:nvPr/>
        </p:nvSpPr>
        <p:spPr>
          <a:xfrm>
            <a:off x="6569582" y="3562205"/>
            <a:ext cx="745490" cy="630555"/>
          </a:xfrm>
          <a:custGeom>
            <a:avLst/>
            <a:gdLst/>
            <a:ahLst/>
            <a:cxnLst/>
            <a:rect l="l" t="t" r="r" b="b"/>
            <a:pathLst>
              <a:path w="745490" h="630554">
                <a:moveTo>
                  <a:pt x="0" y="50418"/>
                </a:moveTo>
                <a:lnTo>
                  <a:pt x="3948" y="30753"/>
                </a:lnTo>
                <a:lnTo>
                  <a:pt x="14732" y="14731"/>
                </a:lnTo>
                <a:lnTo>
                  <a:pt x="30753" y="3948"/>
                </a:lnTo>
                <a:lnTo>
                  <a:pt x="50419" y="0"/>
                </a:lnTo>
                <a:lnTo>
                  <a:pt x="695071" y="0"/>
                </a:lnTo>
                <a:lnTo>
                  <a:pt x="714682" y="3948"/>
                </a:lnTo>
                <a:lnTo>
                  <a:pt x="730710" y="14731"/>
                </a:lnTo>
                <a:lnTo>
                  <a:pt x="741523" y="30753"/>
                </a:lnTo>
                <a:lnTo>
                  <a:pt x="745490" y="50418"/>
                </a:lnTo>
                <a:lnTo>
                  <a:pt x="745490" y="579627"/>
                </a:lnTo>
                <a:lnTo>
                  <a:pt x="741523" y="599239"/>
                </a:lnTo>
                <a:lnTo>
                  <a:pt x="730710" y="615267"/>
                </a:lnTo>
                <a:lnTo>
                  <a:pt x="714682" y="626080"/>
                </a:lnTo>
                <a:lnTo>
                  <a:pt x="695071" y="630046"/>
                </a:lnTo>
                <a:lnTo>
                  <a:pt x="50419" y="630046"/>
                </a:lnTo>
                <a:lnTo>
                  <a:pt x="30753" y="626080"/>
                </a:lnTo>
                <a:lnTo>
                  <a:pt x="14732" y="615267"/>
                </a:lnTo>
                <a:lnTo>
                  <a:pt x="3948" y="599239"/>
                </a:lnTo>
                <a:lnTo>
                  <a:pt x="0" y="579627"/>
                </a:lnTo>
                <a:lnTo>
                  <a:pt x="0" y="50418"/>
                </a:lnTo>
                <a:close/>
              </a:path>
            </a:pathLst>
          </a:custGeom>
          <a:ln w="9525">
            <a:solidFill>
              <a:srgbClr val="FD94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36">
            <a:extLst>
              <a:ext uri="{FF2B5EF4-FFF2-40B4-BE49-F238E27FC236}">
                <a16:creationId xmlns:a16="http://schemas.microsoft.com/office/drawing/2014/main" id="{F4D0B0E1-4709-496B-9D6A-E554647BE75A}"/>
              </a:ext>
            </a:extLst>
          </p:cNvPr>
          <p:cNvSpPr txBox="1"/>
          <p:nvPr/>
        </p:nvSpPr>
        <p:spPr>
          <a:xfrm>
            <a:off x="6672453" y="3645771"/>
            <a:ext cx="5422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937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52525"/>
                </a:solidFill>
                <a:latin typeface="Arial"/>
                <a:cs typeface="Arial"/>
              </a:rPr>
              <a:t>Block  (1,1,0)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7" name="object 37">
            <a:extLst>
              <a:ext uri="{FF2B5EF4-FFF2-40B4-BE49-F238E27FC236}">
                <a16:creationId xmlns:a16="http://schemas.microsoft.com/office/drawing/2014/main" id="{0F2478E9-3FB2-47EB-97AF-548D06E38565}"/>
              </a:ext>
            </a:extLst>
          </p:cNvPr>
          <p:cNvSpPr/>
          <p:nvPr/>
        </p:nvSpPr>
        <p:spPr>
          <a:xfrm>
            <a:off x="7467218" y="3538074"/>
            <a:ext cx="839724" cy="7239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38">
            <a:extLst>
              <a:ext uri="{FF2B5EF4-FFF2-40B4-BE49-F238E27FC236}">
                <a16:creationId xmlns:a16="http://schemas.microsoft.com/office/drawing/2014/main" id="{30B8A9AF-460B-4619-B8C1-C4020C68A01A}"/>
              </a:ext>
            </a:extLst>
          </p:cNvPr>
          <p:cNvSpPr/>
          <p:nvPr/>
        </p:nvSpPr>
        <p:spPr>
          <a:xfrm>
            <a:off x="7479411" y="3591414"/>
            <a:ext cx="864107" cy="6720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39">
            <a:extLst>
              <a:ext uri="{FF2B5EF4-FFF2-40B4-BE49-F238E27FC236}">
                <a16:creationId xmlns:a16="http://schemas.microsoft.com/office/drawing/2014/main" id="{A69EE443-2B1B-42B7-ADEE-48C44B99D1DB}"/>
              </a:ext>
            </a:extLst>
          </p:cNvPr>
          <p:cNvSpPr/>
          <p:nvPr/>
        </p:nvSpPr>
        <p:spPr>
          <a:xfrm>
            <a:off x="7514590" y="3562205"/>
            <a:ext cx="745489" cy="63004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40">
            <a:extLst>
              <a:ext uri="{FF2B5EF4-FFF2-40B4-BE49-F238E27FC236}">
                <a16:creationId xmlns:a16="http://schemas.microsoft.com/office/drawing/2014/main" id="{1B189C7E-E645-4851-AE6E-B6A62217E489}"/>
              </a:ext>
            </a:extLst>
          </p:cNvPr>
          <p:cNvSpPr/>
          <p:nvPr/>
        </p:nvSpPr>
        <p:spPr>
          <a:xfrm>
            <a:off x="7514590" y="3562205"/>
            <a:ext cx="745490" cy="630555"/>
          </a:xfrm>
          <a:custGeom>
            <a:avLst/>
            <a:gdLst/>
            <a:ahLst/>
            <a:cxnLst/>
            <a:rect l="l" t="t" r="r" b="b"/>
            <a:pathLst>
              <a:path w="745490" h="630554">
                <a:moveTo>
                  <a:pt x="0" y="50418"/>
                </a:moveTo>
                <a:lnTo>
                  <a:pt x="3966" y="30753"/>
                </a:lnTo>
                <a:lnTo>
                  <a:pt x="14779" y="14731"/>
                </a:lnTo>
                <a:lnTo>
                  <a:pt x="30807" y="3948"/>
                </a:lnTo>
                <a:lnTo>
                  <a:pt x="50418" y="0"/>
                </a:lnTo>
                <a:lnTo>
                  <a:pt x="695071" y="0"/>
                </a:lnTo>
                <a:lnTo>
                  <a:pt x="714736" y="3948"/>
                </a:lnTo>
                <a:lnTo>
                  <a:pt x="730757" y="14731"/>
                </a:lnTo>
                <a:lnTo>
                  <a:pt x="741541" y="30753"/>
                </a:lnTo>
                <a:lnTo>
                  <a:pt x="745489" y="50418"/>
                </a:lnTo>
                <a:lnTo>
                  <a:pt x="745489" y="579627"/>
                </a:lnTo>
                <a:lnTo>
                  <a:pt x="741541" y="599239"/>
                </a:lnTo>
                <a:lnTo>
                  <a:pt x="730757" y="615267"/>
                </a:lnTo>
                <a:lnTo>
                  <a:pt x="714736" y="626080"/>
                </a:lnTo>
                <a:lnTo>
                  <a:pt x="695071" y="630046"/>
                </a:lnTo>
                <a:lnTo>
                  <a:pt x="50418" y="630046"/>
                </a:lnTo>
                <a:lnTo>
                  <a:pt x="30807" y="626080"/>
                </a:lnTo>
                <a:lnTo>
                  <a:pt x="14779" y="615267"/>
                </a:lnTo>
                <a:lnTo>
                  <a:pt x="3966" y="599239"/>
                </a:lnTo>
                <a:lnTo>
                  <a:pt x="0" y="579627"/>
                </a:lnTo>
                <a:lnTo>
                  <a:pt x="0" y="50418"/>
                </a:lnTo>
                <a:close/>
              </a:path>
            </a:pathLst>
          </a:custGeom>
          <a:ln w="9525">
            <a:solidFill>
              <a:srgbClr val="FD94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41">
            <a:extLst>
              <a:ext uri="{FF2B5EF4-FFF2-40B4-BE49-F238E27FC236}">
                <a16:creationId xmlns:a16="http://schemas.microsoft.com/office/drawing/2014/main" id="{0148A5BD-3C23-4063-88C7-F43A2280F4CB}"/>
              </a:ext>
            </a:extLst>
          </p:cNvPr>
          <p:cNvSpPr txBox="1"/>
          <p:nvPr/>
        </p:nvSpPr>
        <p:spPr>
          <a:xfrm>
            <a:off x="7617587" y="3645771"/>
            <a:ext cx="5422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937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52525"/>
                </a:solidFill>
                <a:latin typeface="Arial"/>
                <a:cs typeface="Arial"/>
              </a:rPr>
              <a:t>Block  (2,1,0)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2" name="object 42">
            <a:extLst>
              <a:ext uri="{FF2B5EF4-FFF2-40B4-BE49-F238E27FC236}">
                <a16:creationId xmlns:a16="http://schemas.microsoft.com/office/drawing/2014/main" id="{071D347C-1B74-4FC9-B3D4-38E76643EA8E}"/>
              </a:ext>
            </a:extLst>
          </p:cNvPr>
          <p:cNvSpPr/>
          <p:nvPr/>
        </p:nvSpPr>
        <p:spPr>
          <a:xfrm>
            <a:off x="5174361" y="3617449"/>
            <a:ext cx="450215" cy="900430"/>
          </a:xfrm>
          <a:custGeom>
            <a:avLst/>
            <a:gdLst/>
            <a:ahLst/>
            <a:cxnLst/>
            <a:rect l="l" t="t" r="r" b="b"/>
            <a:pathLst>
              <a:path w="450215" h="900429">
                <a:moveTo>
                  <a:pt x="450087" y="0"/>
                </a:moveTo>
                <a:lnTo>
                  <a:pt x="0" y="900049"/>
                </a:lnTo>
              </a:path>
            </a:pathLst>
          </a:custGeom>
          <a:ln w="28575">
            <a:solidFill>
              <a:srgbClr val="25252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43">
            <a:extLst>
              <a:ext uri="{FF2B5EF4-FFF2-40B4-BE49-F238E27FC236}">
                <a16:creationId xmlns:a16="http://schemas.microsoft.com/office/drawing/2014/main" id="{E7AB5A76-111C-4E16-BFF7-83374901DDF3}"/>
              </a:ext>
            </a:extLst>
          </p:cNvPr>
          <p:cNvSpPr/>
          <p:nvPr/>
        </p:nvSpPr>
        <p:spPr>
          <a:xfrm>
            <a:off x="6360414" y="3617449"/>
            <a:ext cx="1784350" cy="900430"/>
          </a:xfrm>
          <a:custGeom>
            <a:avLst/>
            <a:gdLst/>
            <a:ahLst/>
            <a:cxnLst/>
            <a:rect l="l" t="t" r="r" b="b"/>
            <a:pathLst>
              <a:path w="1784350" h="900429">
                <a:moveTo>
                  <a:pt x="0" y="0"/>
                </a:moveTo>
                <a:lnTo>
                  <a:pt x="1784350" y="900049"/>
                </a:lnTo>
              </a:path>
            </a:pathLst>
          </a:custGeom>
          <a:ln w="28575">
            <a:solidFill>
              <a:srgbClr val="25252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44">
            <a:extLst>
              <a:ext uri="{FF2B5EF4-FFF2-40B4-BE49-F238E27FC236}">
                <a16:creationId xmlns:a16="http://schemas.microsoft.com/office/drawing/2014/main" id="{95523AF8-7B4F-40F6-BB71-FDD3AC4C5468}"/>
              </a:ext>
            </a:extLst>
          </p:cNvPr>
          <p:cNvSpPr/>
          <p:nvPr/>
        </p:nvSpPr>
        <p:spPr>
          <a:xfrm>
            <a:off x="5129403" y="4157453"/>
            <a:ext cx="528320" cy="2009775"/>
          </a:xfrm>
          <a:custGeom>
            <a:avLst/>
            <a:gdLst/>
            <a:ahLst/>
            <a:cxnLst/>
            <a:rect l="l" t="t" r="r" b="b"/>
            <a:pathLst>
              <a:path w="528320" h="2009775">
                <a:moveTo>
                  <a:pt x="528320" y="0"/>
                </a:moveTo>
                <a:lnTo>
                  <a:pt x="0" y="2009216"/>
                </a:lnTo>
              </a:path>
            </a:pathLst>
          </a:custGeom>
          <a:ln w="28575">
            <a:solidFill>
              <a:srgbClr val="25252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45">
            <a:extLst>
              <a:ext uri="{FF2B5EF4-FFF2-40B4-BE49-F238E27FC236}">
                <a16:creationId xmlns:a16="http://schemas.microsoft.com/office/drawing/2014/main" id="{7CF03468-2288-4C0B-A46E-028FC4C079C0}"/>
              </a:ext>
            </a:extLst>
          </p:cNvPr>
          <p:cNvSpPr/>
          <p:nvPr/>
        </p:nvSpPr>
        <p:spPr>
          <a:xfrm>
            <a:off x="6360414" y="4157453"/>
            <a:ext cx="1784350" cy="2070735"/>
          </a:xfrm>
          <a:custGeom>
            <a:avLst/>
            <a:gdLst/>
            <a:ahLst/>
            <a:cxnLst/>
            <a:rect l="l" t="t" r="r" b="b"/>
            <a:pathLst>
              <a:path w="1784350" h="2070735">
                <a:moveTo>
                  <a:pt x="0" y="0"/>
                </a:moveTo>
                <a:lnTo>
                  <a:pt x="1784350" y="2070252"/>
                </a:lnTo>
              </a:path>
            </a:pathLst>
          </a:custGeom>
          <a:ln w="28575">
            <a:solidFill>
              <a:srgbClr val="25252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46">
            <a:extLst>
              <a:ext uri="{FF2B5EF4-FFF2-40B4-BE49-F238E27FC236}">
                <a16:creationId xmlns:a16="http://schemas.microsoft.com/office/drawing/2014/main" id="{51BB2A0B-C378-49D1-9402-09627A6DA47F}"/>
              </a:ext>
            </a:extLst>
          </p:cNvPr>
          <p:cNvSpPr/>
          <p:nvPr/>
        </p:nvSpPr>
        <p:spPr>
          <a:xfrm>
            <a:off x="5577458" y="3538074"/>
            <a:ext cx="839724" cy="7239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47">
            <a:extLst>
              <a:ext uri="{FF2B5EF4-FFF2-40B4-BE49-F238E27FC236}">
                <a16:creationId xmlns:a16="http://schemas.microsoft.com/office/drawing/2014/main" id="{4A2FF2E2-3AE3-436C-96D2-CF022A3F17BB}"/>
              </a:ext>
            </a:extLst>
          </p:cNvPr>
          <p:cNvSpPr/>
          <p:nvPr/>
        </p:nvSpPr>
        <p:spPr>
          <a:xfrm>
            <a:off x="5589651" y="3591414"/>
            <a:ext cx="864107" cy="6720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48">
            <a:extLst>
              <a:ext uri="{FF2B5EF4-FFF2-40B4-BE49-F238E27FC236}">
                <a16:creationId xmlns:a16="http://schemas.microsoft.com/office/drawing/2014/main" id="{61011D2D-4773-4768-9F53-AFF9FAEB78A1}"/>
              </a:ext>
            </a:extLst>
          </p:cNvPr>
          <p:cNvSpPr/>
          <p:nvPr/>
        </p:nvSpPr>
        <p:spPr>
          <a:xfrm>
            <a:off x="5624449" y="3562205"/>
            <a:ext cx="745490" cy="63004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49">
            <a:extLst>
              <a:ext uri="{FF2B5EF4-FFF2-40B4-BE49-F238E27FC236}">
                <a16:creationId xmlns:a16="http://schemas.microsoft.com/office/drawing/2014/main" id="{7E36F173-B695-4341-AFB6-8405BCD40CAF}"/>
              </a:ext>
            </a:extLst>
          </p:cNvPr>
          <p:cNvSpPr/>
          <p:nvPr/>
        </p:nvSpPr>
        <p:spPr>
          <a:xfrm>
            <a:off x="5624449" y="3562205"/>
            <a:ext cx="745490" cy="630555"/>
          </a:xfrm>
          <a:custGeom>
            <a:avLst/>
            <a:gdLst/>
            <a:ahLst/>
            <a:cxnLst/>
            <a:rect l="l" t="t" r="r" b="b"/>
            <a:pathLst>
              <a:path w="745490" h="630554">
                <a:moveTo>
                  <a:pt x="0" y="50418"/>
                </a:moveTo>
                <a:lnTo>
                  <a:pt x="3966" y="30753"/>
                </a:lnTo>
                <a:lnTo>
                  <a:pt x="14779" y="14731"/>
                </a:lnTo>
                <a:lnTo>
                  <a:pt x="30807" y="3948"/>
                </a:lnTo>
                <a:lnTo>
                  <a:pt x="50419" y="0"/>
                </a:lnTo>
                <a:lnTo>
                  <a:pt x="695071" y="0"/>
                </a:lnTo>
                <a:lnTo>
                  <a:pt x="714682" y="3948"/>
                </a:lnTo>
                <a:lnTo>
                  <a:pt x="730710" y="14731"/>
                </a:lnTo>
                <a:lnTo>
                  <a:pt x="741523" y="30753"/>
                </a:lnTo>
                <a:lnTo>
                  <a:pt x="745490" y="50418"/>
                </a:lnTo>
                <a:lnTo>
                  <a:pt x="745490" y="579627"/>
                </a:lnTo>
                <a:lnTo>
                  <a:pt x="741523" y="599239"/>
                </a:lnTo>
                <a:lnTo>
                  <a:pt x="730710" y="615267"/>
                </a:lnTo>
                <a:lnTo>
                  <a:pt x="714682" y="626080"/>
                </a:lnTo>
                <a:lnTo>
                  <a:pt x="695071" y="630046"/>
                </a:lnTo>
                <a:lnTo>
                  <a:pt x="50419" y="630046"/>
                </a:lnTo>
                <a:lnTo>
                  <a:pt x="30807" y="626080"/>
                </a:lnTo>
                <a:lnTo>
                  <a:pt x="14779" y="615267"/>
                </a:lnTo>
                <a:lnTo>
                  <a:pt x="3966" y="599239"/>
                </a:lnTo>
                <a:lnTo>
                  <a:pt x="0" y="579627"/>
                </a:lnTo>
                <a:lnTo>
                  <a:pt x="0" y="50418"/>
                </a:lnTo>
                <a:close/>
              </a:path>
            </a:pathLst>
          </a:custGeom>
          <a:ln w="9525">
            <a:solidFill>
              <a:srgbClr val="FD94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50">
            <a:extLst>
              <a:ext uri="{FF2B5EF4-FFF2-40B4-BE49-F238E27FC236}">
                <a16:creationId xmlns:a16="http://schemas.microsoft.com/office/drawing/2014/main" id="{77FB5F0F-A538-4E9A-AAE2-4032C063983D}"/>
              </a:ext>
            </a:extLst>
          </p:cNvPr>
          <p:cNvSpPr txBox="1"/>
          <p:nvPr/>
        </p:nvSpPr>
        <p:spPr>
          <a:xfrm>
            <a:off x="5726938" y="3645771"/>
            <a:ext cx="5422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937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52525"/>
                </a:solidFill>
                <a:latin typeface="Arial"/>
                <a:cs typeface="Arial"/>
              </a:rPr>
              <a:t>Block  (0,1,0)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1" name="object 51">
            <a:extLst>
              <a:ext uri="{FF2B5EF4-FFF2-40B4-BE49-F238E27FC236}">
                <a16:creationId xmlns:a16="http://schemas.microsoft.com/office/drawing/2014/main" id="{39445CF3-9D62-4855-9313-23824A431EA3}"/>
              </a:ext>
            </a:extLst>
          </p:cNvPr>
          <p:cNvSpPr/>
          <p:nvPr/>
        </p:nvSpPr>
        <p:spPr>
          <a:xfrm>
            <a:off x="5036439" y="4441807"/>
            <a:ext cx="3246120" cy="195224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52">
            <a:extLst>
              <a:ext uri="{FF2B5EF4-FFF2-40B4-BE49-F238E27FC236}">
                <a16:creationId xmlns:a16="http://schemas.microsoft.com/office/drawing/2014/main" id="{E190CD5D-7218-43AF-AA0C-D81D2C9D75E9}"/>
              </a:ext>
            </a:extLst>
          </p:cNvPr>
          <p:cNvSpPr/>
          <p:nvPr/>
        </p:nvSpPr>
        <p:spPr>
          <a:xfrm>
            <a:off x="5044058" y="4457047"/>
            <a:ext cx="1348740" cy="45872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53">
            <a:extLst>
              <a:ext uri="{FF2B5EF4-FFF2-40B4-BE49-F238E27FC236}">
                <a16:creationId xmlns:a16="http://schemas.microsoft.com/office/drawing/2014/main" id="{03DDCC27-E009-4DB8-A840-B0F446469190}"/>
              </a:ext>
            </a:extLst>
          </p:cNvPr>
          <p:cNvSpPr/>
          <p:nvPr/>
        </p:nvSpPr>
        <p:spPr>
          <a:xfrm>
            <a:off x="5084317" y="4466064"/>
            <a:ext cx="3150361" cy="185762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54">
            <a:extLst>
              <a:ext uri="{FF2B5EF4-FFF2-40B4-BE49-F238E27FC236}">
                <a16:creationId xmlns:a16="http://schemas.microsoft.com/office/drawing/2014/main" id="{60F7A125-2051-4408-8072-1B42314C5AEF}"/>
              </a:ext>
            </a:extLst>
          </p:cNvPr>
          <p:cNvSpPr/>
          <p:nvPr/>
        </p:nvSpPr>
        <p:spPr>
          <a:xfrm>
            <a:off x="5084317" y="4466064"/>
            <a:ext cx="3150870" cy="1858010"/>
          </a:xfrm>
          <a:custGeom>
            <a:avLst/>
            <a:gdLst/>
            <a:ahLst/>
            <a:cxnLst/>
            <a:rect l="l" t="t" r="r" b="b"/>
            <a:pathLst>
              <a:path w="3150870" h="1858010">
                <a:moveTo>
                  <a:pt x="0" y="60071"/>
                </a:moveTo>
                <a:lnTo>
                  <a:pt x="4744" y="36701"/>
                </a:lnTo>
                <a:lnTo>
                  <a:pt x="17668" y="17605"/>
                </a:lnTo>
                <a:lnTo>
                  <a:pt x="36808" y="4724"/>
                </a:lnTo>
                <a:lnTo>
                  <a:pt x="60198" y="0"/>
                </a:lnTo>
                <a:lnTo>
                  <a:pt x="3090290" y="0"/>
                </a:lnTo>
                <a:lnTo>
                  <a:pt x="3113660" y="4724"/>
                </a:lnTo>
                <a:lnTo>
                  <a:pt x="3132756" y="17605"/>
                </a:lnTo>
                <a:lnTo>
                  <a:pt x="3145637" y="36701"/>
                </a:lnTo>
                <a:lnTo>
                  <a:pt x="3150361" y="60071"/>
                </a:lnTo>
                <a:lnTo>
                  <a:pt x="3150361" y="1797481"/>
                </a:lnTo>
                <a:lnTo>
                  <a:pt x="3145637" y="1820895"/>
                </a:lnTo>
                <a:lnTo>
                  <a:pt x="3132756" y="1840014"/>
                </a:lnTo>
                <a:lnTo>
                  <a:pt x="3113660" y="1852903"/>
                </a:lnTo>
                <a:lnTo>
                  <a:pt x="3090290" y="1857629"/>
                </a:lnTo>
                <a:lnTo>
                  <a:pt x="60198" y="1857629"/>
                </a:lnTo>
                <a:lnTo>
                  <a:pt x="36808" y="1852903"/>
                </a:lnTo>
                <a:lnTo>
                  <a:pt x="17668" y="1840014"/>
                </a:lnTo>
                <a:lnTo>
                  <a:pt x="4744" y="1820895"/>
                </a:lnTo>
                <a:lnTo>
                  <a:pt x="0" y="1797481"/>
                </a:lnTo>
                <a:lnTo>
                  <a:pt x="0" y="60071"/>
                </a:lnTo>
                <a:close/>
              </a:path>
            </a:pathLst>
          </a:custGeom>
          <a:ln w="9525">
            <a:solidFill>
              <a:srgbClr val="FD94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55">
            <a:extLst>
              <a:ext uri="{FF2B5EF4-FFF2-40B4-BE49-F238E27FC236}">
                <a16:creationId xmlns:a16="http://schemas.microsoft.com/office/drawing/2014/main" id="{9C603836-3BA0-4462-BB25-92D99CA16050}"/>
              </a:ext>
            </a:extLst>
          </p:cNvPr>
          <p:cNvSpPr txBox="1"/>
          <p:nvPr/>
        </p:nvSpPr>
        <p:spPr>
          <a:xfrm>
            <a:off x="5181600" y="4511403"/>
            <a:ext cx="10261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52525"/>
                </a:solidFill>
                <a:latin typeface="Arial"/>
                <a:cs typeface="Arial"/>
              </a:rPr>
              <a:t>Block</a:t>
            </a:r>
            <a:r>
              <a:rPr sz="1400" spc="-8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52525"/>
                </a:solidFill>
                <a:latin typeface="Arial"/>
                <a:cs typeface="Arial"/>
              </a:rPr>
              <a:t>(1,1,0)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6" name="object 56">
            <a:extLst>
              <a:ext uri="{FF2B5EF4-FFF2-40B4-BE49-F238E27FC236}">
                <a16:creationId xmlns:a16="http://schemas.microsoft.com/office/drawing/2014/main" id="{38B744E5-3836-40C6-8847-D04EDA3B39E3}"/>
              </a:ext>
            </a:extLst>
          </p:cNvPr>
          <p:cNvSpPr/>
          <p:nvPr/>
        </p:nvSpPr>
        <p:spPr>
          <a:xfrm>
            <a:off x="5199506" y="4920342"/>
            <a:ext cx="2919983" cy="137007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57">
            <a:extLst>
              <a:ext uri="{FF2B5EF4-FFF2-40B4-BE49-F238E27FC236}">
                <a16:creationId xmlns:a16="http://schemas.microsoft.com/office/drawing/2014/main" id="{6A4AE934-E934-43B9-9CA0-C9DE21E0548A}"/>
              </a:ext>
            </a:extLst>
          </p:cNvPr>
          <p:cNvSpPr/>
          <p:nvPr/>
        </p:nvSpPr>
        <p:spPr>
          <a:xfrm>
            <a:off x="5241925" y="4943355"/>
            <a:ext cx="2835275" cy="128435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8" name="object 58">
            <a:extLst>
              <a:ext uri="{FF2B5EF4-FFF2-40B4-BE49-F238E27FC236}">
                <a16:creationId xmlns:a16="http://schemas.microsoft.com/office/drawing/2014/main" id="{6B5E527D-F982-43E5-A87A-FF88DD6B1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936698"/>
              </p:ext>
            </p:extLst>
          </p:nvPr>
        </p:nvGraphicFramePr>
        <p:xfrm>
          <a:off x="5237162" y="4938567"/>
          <a:ext cx="2835274" cy="1283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7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7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7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7990">
                <a:tc>
                  <a:txBody>
                    <a:bodyPr/>
                    <a:lstStyle/>
                    <a:p>
                      <a:pPr marL="122555" marR="89535" indent="-1524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900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90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hread  </a:t>
                      </a:r>
                      <a:r>
                        <a:rPr sz="900" spc="-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(0,0,0)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marR="89535" indent="-1524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900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90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hread  </a:t>
                      </a:r>
                      <a:r>
                        <a:rPr sz="900" spc="-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(1,0,0)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 marR="88900" indent="-1524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900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90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hread  </a:t>
                      </a:r>
                      <a:r>
                        <a:rPr sz="900" spc="-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(2,0,0)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 marR="89535" indent="-1524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900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90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hread  </a:t>
                      </a:r>
                      <a:r>
                        <a:rPr sz="900" spc="-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(3,0,0)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 marR="88900" indent="-1524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900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90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hread  </a:t>
                      </a:r>
                      <a:r>
                        <a:rPr sz="900" spc="-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(4,0,0)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990">
                <a:tc>
                  <a:txBody>
                    <a:bodyPr/>
                    <a:lstStyle/>
                    <a:p>
                      <a:pPr marL="122555" marR="89535" indent="-1524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900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90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hread  </a:t>
                      </a:r>
                      <a:r>
                        <a:rPr sz="900" spc="-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(0,1,0)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marR="89535" indent="-1524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900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90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hread  </a:t>
                      </a:r>
                      <a:r>
                        <a:rPr sz="900" spc="-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(1,1,0)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 marR="88900" indent="-1524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900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90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hread  </a:t>
                      </a:r>
                      <a:r>
                        <a:rPr sz="900" spc="-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(2,1,0)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 marR="89535" indent="-1524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900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90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hread  </a:t>
                      </a:r>
                      <a:r>
                        <a:rPr sz="900" spc="-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(3,1,0)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 marR="88900" indent="-1524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900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90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hread  </a:t>
                      </a:r>
                      <a:r>
                        <a:rPr sz="900" spc="-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(4,1,0)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990">
                <a:tc>
                  <a:txBody>
                    <a:bodyPr/>
                    <a:lstStyle/>
                    <a:p>
                      <a:pPr marL="122555" marR="89535" indent="-1524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900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90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hread  </a:t>
                      </a:r>
                      <a:r>
                        <a:rPr sz="900" spc="-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(0,2,0)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marR="89535" indent="-1524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900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90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hread  </a:t>
                      </a:r>
                      <a:r>
                        <a:rPr sz="900" spc="-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(1,2,0)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 marR="88900" indent="-1524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900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90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hread  </a:t>
                      </a:r>
                      <a:r>
                        <a:rPr sz="900" spc="-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(2,2,0)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 marR="89535" indent="-1524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900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90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hread  </a:t>
                      </a:r>
                      <a:r>
                        <a:rPr sz="900" spc="-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(3,2,0)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 marR="88900" indent="-1524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900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90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hread  </a:t>
                      </a:r>
                      <a:r>
                        <a:rPr sz="900" spc="-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(4,2,0)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9" name="Rectangle 168">
            <a:extLst>
              <a:ext uri="{FF2B5EF4-FFF2-40B4-BE49-F238E27FC236}">
                <a16:creationId xmlns:a16="http://schemas.microsoft.com/office/drawing/2014/main" id="{CA35943D-3545-4639-8ADD-94ED1AC030D3}"/>
              </a:ext>
            </a:extLst>
          </p:cNvPr>
          <p:cNvSpPr/>
          <p:nvPr/>
        </p:nvSpPr>
        <p:spPr>
          <a:xfrm>
            <a:off x="157351" y="5609866"/>
            <a:ext cx="5083556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1600" dirty="0">
                <a:solidFill>
                  <a:srgbClr val="73B800"/>
                </a:solidFill>
                <a:latin typeface="Arial"/>
                <a:cs typeface="Arial"/>
              </a:rPr>
              <a:t>CUDA C/C++</a:t>
            </a:r>
            <a:r>
              <a:rPr lang="en-US" sz="1600" spc="-145" dirty="0">
                <a:solidFill>
                  <a:srgbClr val="73B800"/>
                </a:solidFill>
                <a:latin typeface="Arial"/>
                <a:cs typeface="Arial"/>
              </a:rPr>
              <a:t> </a:t>
            </a:r>
            <a:r>
              <a:rPr lang="en-US" sz="1600" spc="-5" dirty="0">
                <a:solidFill>
                  <a:srgbClr val="73B800"/>
                </a:solidFill>
                <a:latin typeface="Arial"/>
                <a:cs typeface="Arial"/>
              </a:rPr>
              <a:t>Basics</a:t>
            </a:r>
            <a:endParaRPr lang="en-US" sz="1600" dirty="0">
              <a:latin typeface="Arial"/>
              <a:cs typeface="Arial"/>
            </a:endParaRPr>
          </a:p>
          <a:p>
            <a:pPr marL="12700">
              <a:spcBef>
                <a:spcPts val="105"/>
              </a:spcBef>
            </a:pPr>
            <a:r>
              <a:rPr lang="en-US" sz="1600" spc="-10" dirty="0">
                <a:latin typeface="Arial"/>
                <a:cs typeface="Arial"/>
              </a:rPr>
              <a:t>Cyril </a:t>
            </a:r>
            <a:r>
              <a:rPr lang="en-US" sz="1600" spc="-20" dirty="0">
                <a:latin typeface="Arial"/>
                <a:cs typeface="Arial"/>
              </a:rPr>
              <a:t>Zeller, </a:t>
            </a:r>
            <a:r>
              <a:rPr lang="en-US" sz="1600" dirty="0">
                <a:latin typeface="Arial"/>
                <a:cs typeface="Arial"/>
              </a:rPr>
              <a:t>NVIDIA</a:t>
            </a:r>
            <a:r>
              <a:rPr lang="en-US" sz="1600" spc="-10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Corporation</a:t>
            </a: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 sz="1600" spc="-5" dirty="0">
                <a:latin typeface="Arial"/>
                <a:cs typeface="Arial"/>
              </a:rPr>
              <a:t>Supercomputing </a:t>
            </a:r>
            <a:r>
              <a:rPr lang="en-US" sz="1600" spc="-40" dirty="0">
                <a:latin typeface="Arial"/>
                <a:cs typeface="Arial"/>
              </a:rPr>
              <a:t>2011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spc="-25" dirty="0">
                <a:latin typeface="Arial"/>
                <a:cs typeface="Arial"/>
              </a:rPr>
              <a:t>Tutorial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29111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15235</TotalTime>
  <Words>4661</Words>
  <Application>Microsoft Office PowerPoint</Application>
  <PresentationFormat>On-screen Show (4:3)</PresentationFormat>
  <Paragraphs>745</Paragraphs>
  <Slides>62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3" baseType="lpstr">
      <vt:lpstr>MS PGothic</vt:lpstr>
      <vt:lpstr>Arial</vt:lpstr>
      <vt:lpstr>Arial Narrow</vt:lpstr>
      <vt:lpstr>Calibri</vt:lpstr>
      <vt:lpstr>Courier</vt:lpstr>
      <vt:lpstr>Courier New</vt:lpstr>
      <vt:lpstr>Times New Roman</vt:lpstr>
      <vt:lpstr>Wingdings</vt:lpstr>
      <vt:lpstr>Wingdings 2</vt:lpstr>
      <vt:lpstr>template2007</vt:lpstr>
      <vt:lpstr>Equation</vt:lpstr>
      <vt:lpstr>Introduction to CUDA Programming  15-418/618: Parallel Computer Architecture and Programming Recitation 2, February 2, 2018, </vt:lpstr>
      <vt:lpstr>Roadmap</vt:lpstr>
      <vt:lpstr>Vocabulary</vt:lpstr>
      <vt:lpstr>Vocabulary, cont, cont</vt:lpstr>
      <vt:lpstr>Vocabulary, cont</vt:lpstr>
      <vt:lpstr>Vocabulary, cont, cont, cont</vt:lpstr>
      <vt:lpstr>Syntax, Etc. </vt:lpstr>
      <vt:lpstr>Syntax, Etc, cont</vt:lpstr>
      <vt:lpstr>A Picture Worth Some Number of Words</vt:lpstr>
      <vt:lpstr>Roadmap</vt:lpstr>
      <vt:lpstr>Did it fly? Wrap All CUDA Library Calls</vt:lpstr>
      <vt:lpstr>Your Old Friend. Better. Than. Ever.  cuda-gdb: Can get data off of the device</vt:lpstr>
      <vt:lpstr>Some Advice</vt:lpstr>
      <vt:lpstr>Some More Advice</vt:lpstr>
      <vt:lpstr>Why Is printf() weird?</vt:lpstr>
      <vt:lpstr>Application Example: N × N Matrix Multiplication</vt:lpstr>
      <vt:lpstr>Matrix Multiplication: Simple CPU Implementation</vt:lpstr>
      <vt:lpstr>CPU Simple Performance</vt:lpstr>
      <vt:lpstr>Optimization #1: Pretranspose</vt:lpstr>
      <vt:lpstr>Transposing a Matrix</vt:lpstr>
      <vt:lpstr>Matrix Multiplication: Pretranspose Implementation</vt:lpstr>
      <vt:lpstr>Pretranspose Performance</vt:lpstr>
      <vt:lpstr>Abstract Single Program Multiple Data (SPMD) Model</vt:lpstr>
      <vt:lpstr>Interacting with SPMD Machine: Control</vt:lpstr>
      <vt:lpstr>Structure of SPMD Program</vt:lpstr>
      <vt:lpstr>Block/Thread Notation</vt:lpstr>
      <vt:lpstr>Interacting with SPMD Machine: Data</vt:lpstr>
      <vt:lpstr>CUDA Program</vt:lpstr>
      <vt:lpstr>CUDA Program (cont.)</vt:lpstr>
      <vt:lpstr>Matrix Multiplication: Simple CUDA Implementation</vt:lpstr>
      <vt:lpstr>Host Code Example</vt:lpstr>
      <vt:lpstr>Host Code Example (cont).</vt:lpstr>
      <vt:lpstr>Simple CUDA Performance</vt:lpstr>
      <vt:lpstr>Inverted Indexing Accessing Pattern</vt:lpstr>
      <vt:lpstr>CUDA Inverted Indexing Performance</vt:lpstr>
      <vt:lpstr>What’s the Difference?</vt:lpstr>
      <vt:lpstr>Impact on Memory Referencing: Regular</vt:lpstr>
      <vt:lpstr>Impact on Memory Referencing: Inverted</vt:lpstr>
      <vt:lpstr>Relation to Hardware</vt:lpstr>
      <vt:lpstr>Pretransposing with CUDA</vt:lpstr>
      <vt:lpstr>CUDA Pretranspose Implementations</vt:lpstr>
      <vt:lpstr>Thinking About CUDA</vt:lpstr>
      <vt:lpstr>GPU Hierarchy</vt:lpstr>
      <vt:lpstr>Programming with Blocks</vt:lpstr>
      <vt:lpstr>MM Optimization #2: Partitioning into Blocks</vt:lpstr>
      <vt:lpstr>CPU-based Blocked Implementation</vt:lpstr>
      <vt:lpstr>Blocked Multiplication Implementation: Outer Loops</vt:lpstr>
      <vt:lpstr>Blocked Multiplication Implementation: Inner Loops</vt:lpstr>
      <vt:lpstr>CPU Implementations</vt:lpstr>
      <vt:lpstr>Blocking with CUDA</vt:lpstr>
      <vt:lpstr>CUDA Block Kernel Structure</vt:lpstr>
      <vt:lpstr>CUDA Block Loop Structure</vt:lpstr>
      <vt:lpstr>Fetching Blocks</vt:lpstr>
      <vt:lpstr>Computing Block Product</vt:lpstr>
      <vt:lpstr>CUDA Blocked Implementations</vt:lpstr>
      <vt:lpstr>CUDA Inverted Indexing</vt:lpstr>
      <vt:lpstr>Warning!</vt:lpstr>
      <vt:lpstr>Observations</vt:lpstr>
      <vt:lpstr>PowerPoint Presentation</vt:lpstr>
      <vt:lpstr>Reading Memory with Float4’s</vt:lpstr>
      <vt:lpstr>Idea</vt:lpstr>
      <vt:lpstr>Added Inner Step of Computation</vt:lpstr>
    </vt:vector>
  </TitlesOfParts>
  <Manager/>
  <Company> 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subject/>
  <dc:creator>Markus Pueschel</dc:creator>
  <cp:keywords/>
  <dc:description>Redesign of slides created by Randal E. Bryant and David R. O'Hallaron</dc:description>
  <cp:lastModifiedBy>Gregory Kesden</cp:lastModifiedBy>
  <cp:revision>841</cp:revision>
  <cp:lastPrinted>2017-02-08T16:33:45Z</cp:lastPrinted>
  <dcterms:created xsi:type="dcterms:W3CDTF">2011-01-05T21:18:09Z</dcterms:created>
  <dcterms:modified xsi:type="dcterms:W3CDTF">2018-02-02T17:39:17Z</dcterms:modified>
  <cp:category/>
</cp:coreProperties>
</file>