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7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37" d="100"/>
          <a:sy n="37" d="100"/>
        </p:scale>
        <p:origin x="39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ner.org/optimize/microarchitecture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29BD-4E06-4008-8C97-55F87330CA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15-418/618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EF104-2E28-46BA-B452-139B12F37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Recitation 1, </a:t>
            </a:r>
            <a:r>
              <a:rPr lang="en-US" sz="2400" dirty="0" err="1"/>
              <a:t>JAnuary</a:t>
            </a:r>
            <a:r>
              <a:rPr lang="en-US" sz="2400" dirty="0"/>
              <a:t> 26, 2017, Spring 2018</a:t>
            </a:r>
          </a:p>
        </p:txBody>
      </p:sp>
    </p:spTree>
    <p:extLst>
      <p:ext uri="{BB962C8B-B14F-4D97-AF65-F5344CB8AC3E}">
        <p14:creationId xmlns:p14="http://schemas.microsoft.com/office/powerpoint/2010/main" val="2999187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4608-78A5-42E6-A114-C7CE54016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60938-CF2C-40E7-A7B4-00EC80AC4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= 1062.54ms.  -- Total execution time</a:t>
            </a:r>
          </a:p>
          <a:p>
            <a:r>
              <a:rPr lang="en-US" dirty="0"/>
              <a:t>N = 10000 – total number of elements</a:t>
            </a:r>
          </a:p>
          <a:p>
            <a:r>
              <a:rPr lang="en-US" dirty="0"/>
              <a:t>T = 15 – Number of terms/element</a:t>
            </a:r>
          </a:p>
          <a:p>
            <a:r>
              <a:rPr lang="en-US" dirty="0"/>
              <a:t>r = 1000 -- repetitions</a:t>
            </a:r>
          </a:p>
          <a:p>
            <a:r>
              <a:rPr lang="en-US" dirty="0"/>
              <a:t>t = 1 – number of threads</a:t>
            </a:r>
          </a:p>
          <a:p>
            <a:r>
              <a:rPr lang="en-US" dirty="0"/>
              <a:t>7.084 ns/element – time per element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3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99AE0-60E4-4A6C-B32B-EF08BEC9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96F84-1D85-4F4A-924D-04370CE27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92" y="2015732"/>
            <a:ext cx="5170100" cy="3450613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void </a:t>
            </a:r>
            <a:r>
              <a:rPr lang="en-US" dirty="0" err="1"/>
              <a:t>sinx_better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N, </a:t>
            </a:r>
            <a:r>
              <a:rPr lang="en-US" dirty="0" err="1"/>
              <a:t>int</a:t>
            </a:r>
            <a:r>
              <a:rPr lang="en-US" dirty="0"/>
              <a:t> terms, float * x, float *result)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// Make some simple fixes that you think might help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b="1" dirty="0"/>
              <a:t>float value = x[</a:t>
            </a:r>
            <a:r>
              <a:rPr lang="en-US" b="1" dirty="0" err="1"/>
              <a:t>i</a:t>
            </a:r>
            <a:r>
              <a:rPr lang="en-US" b="1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float x2 = value * value;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float </a:t>
            </a:r>
            <a:r>
              <a:rPr lang="en-US" b="1" dirty="0" err="1"/>
              <a:t>numer</a:t>
            </a:r>
            <a:r>
              <a:rPr lang="en-US" b="1" dirty="0"/>
              <a:t> = x2 * value;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denom</a:t>
            </a:r>
            <a:r>
              <a:rPr lang="en-US" dirty="0"/>
              <a:t> = 6; // 3!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sign = -1;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8326D6-BD16-491B-9645-205642F9E1DC}"/>
              </a:ext>
            </a:extLst>
          </p:cNvPr>
          <p:cNvSpPr/>
          <p:nvPr/>
        </p:nvSpPr>
        <p:spPr>
          <a:xfrm>
            <a:off x="6253216" y="206732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for (</a:t>
            </a:r>
            <a:r>
              <a:rPr lang="en-US" dirty="0" err="1"/>
              <a:t>int</a:t>
            </a:r>
            <a:r>
              <a:rPr lang="en-US" dirty="0"/>
              <a:t> j=1; j&lt;=terms;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      value += sign * </a:t>
            </a:r>
            <a:r>
              <a:rPr lang="en-US" dirty="0" err="1"/>
              <a:t>numer</a:t>
            </a:r>
            <a:r>
              <a:rPr lang="en-US" dirty="0"/>
              <a:t> / </a:t>
            </a:r>
            <a:r>
              <a:rPr lang="en-US" dirty="0" err="1"/>
              <a:t>denom</a:t>
            </a:r>
            <a:r>
              <a:rPr lang="en-US" dirty="0"/>
              <a:t>;</a:t>
            </a:r>
          </a:p>
          <a:p>
            <a:r>
              <a:rPr lang="en-US" dirty="0"/>
              <a:t>            </a:t>
            </a:r>
            <a:r>
              <a:rPr lang="en-US" dirty="0" err="1"/>
              <a:t>numer</a:t>
            </a:r>
            <a:r>
              <a:rPr lang="en-US" dirty="0"/>
              <a:t> *= </a:t>
            </a:r>
            <a:r>
              <a:rPr lang="en-US" b="1" dirty="0"/>
              <a:t>x2;</a:t>
            </a:r>
          </a:p>
          <a:p>
            <a:r>
              <a:rPr lang="en-US" dirty="0"/>
              <a:t>            </a:t>
            </a:r>
            <a:r>
              <a:rPr lang="en-US" dirty="0" err="1"/>
              <a:t>denom</a:t>
            </a:r>
            <a:r>
              <a:rPr lang="en-US" dirty="0"/>
              <a:t> *= (2*j+2) * (2*j+3);</a:t>
            </a:r>
          </a:p>
          <a:p>
            <a:r>
              <a:rPr lang="en-US" b="1" dirty="0"/>
              <a:t>            sign = -sign;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    result[</a:t>
            </a:r>
            <a:r>
              <a:rPr lang="en-US" dirty="0" err="1"/>
              <a:t>i</a:t>
            </a:r>
            <a:r>
              <a:rPr lang="en-US" dirty="0"/>
              <a:t>] = value;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7D5B7-D855-4E57-A405-78233A38A53E}"/>
              </a:ext>
            </a:extLst>
          </p:cNvPr>
          <p:cNvSpPr/>
          <p:nvPr/>
        </p:nvSpPr>
        <p:spPr>
          <a:xfrm>
            <a:off x="714994" y="5443657"/>
            <a:ext cx="3526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6.16 ns/element – time per element</a:t>
            </a:r>
          </a:p>
        </p:txBody>
      </p:sp>
    </p:spTree>
    <p:extLst>
      <p:ext uri="{BB962C8B-B14F-4D97-AF65-F5344CB8AC3E}">
        <p14:creationId xmlns:p14="http://schemas.microsoft.com/office/powerpoint/2010/main" val="1240601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AA6E2-B9AA-4C6F-B4DE-C2F2BF948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Focus on This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D227C8-C849-451A-8E5F-043AEC34A5FA}"/>
              </a:ext>
            </a:extLst>
          </p:cNvPr>
          <p:cNvSpPr/>
          <p:nvPr/>
        </p:nvSpPr>
        <p:spPr>
          <a:xfrm>
            <a:off x="1451579" y="1981540"/>
            <a:ext cx="41555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…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j=1; j&lt;=terms;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r>
              <a:rPr lang="en-US" dirty="0"/>
              <a:t>            value += sign * </a:t>
            </a:r>
            <a:r>
              <a:rPr lang="en-US" dirty="0" err="1"/>
              <a:t>numer</a:t>
            </a:r>
            <a:r>
              <a:rPr lang="en-US" dirty="0"/>
              <a:t> / </a:t>
            </a:r>
            <a:r>
              <a:rPr lang="en-US" dirty="0" err="1"/>
              <a:t>denom</a:t>
            </a:r>
            <a:r>
              <a:rPr lang="en-US" dirty="0"/>
              <a:t>;</a:t>
            </a:r>
          </a:p>
          <a:p>
            <a:r>
              <a:rPr lang="en-US" dirty="0"/>
              <a:t>            </a:t>
            </a:r>
            <a:r>
              <a:rPr lang="en-US" dirty="0" err="1"/>
              <a:t>numer</a:t>
            </a:r>
            <a:r>
              <a:rPr lang="en-US" dirty="0"/>
              <a:t> *= x2;</a:t>
            </a:r>
          </a:p>
          <a:p>
            <a:r>
              <a:rPr lang="en-US" dirty="0"/>
              <a:t>            </a:t>
            </a:r>
            <a:r>
              <a:rPr lang="en-US" dirty="0" err="1"/>
              <a:t>denom</a:t>
            </a:r>
            <a:r>
              <a:rPr lang="en-US" dirty="0"/>
              <a:t> *= (2*j+2) * (2*j+3);</a:t>
            </a:r>
          </a:p>
          <a:p>
            <a:r>
              <a:rPr lang="en-US" dirty="0"/>
              <a:t>            sign = -sign;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    result[</a:t>
            </a:r>
            <a:r>
              <a:rPr lang="en-US" dirty="0" err="1"/>
              <a:t>i</a:t>
            </a:r>
            <a:r>
              <a:rPr lang="en-US" dirty="0"/>
              <a:t>] = value;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…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1FFB07-74E3-4927-B4E4-045ABF0B6B90}"/>
              </a:ext>
            </a:extLst>
          </p:cNvPr>
          <p:cNvSpPr txBox="1"/>
          <p:nvPr/>
        </p:nvSpPr>
        <p:spPr>
          <a:xfrm>
            <a:off x="6446808" y="2248619"/>
            <a:ext cx="3504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Division is very costly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Computation is independent of </a:t>
            </a:r>
            <a:r>
              <a:rPr lang="en-US" dirty="0" err="1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C1CF-5E66-4950-A49C-6B74613C4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Precompute reciprocal factorials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D87E7-A625-4477-90B3-285325827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3735772" cy="3450613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void </a:t>
            </a:r>
            <a:r>
              <a:rPr lang="en-US" dirty="0" err="1"/>
              <a:t>sinx_predenoms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N, </a:t>
            </a:r>
            <a:r>
              <a:rPr lang="en-US" dirty="0" err="1"/>
              <a:t>int</a:t>
            </a:r>
            <a:r>
              <a:rPr lang="en-US" dirty="0"/>
              <a:t> terms, float * x, float *result)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float </a:t>
            </a:r>
            <a:r>
              <a:rPr lang="en-US" dirty="0" err="1"/>
              <a:t>rdenom</a:t>
            </a:r>
            <a:r>
              <a:rPr lang="en-US" dirty="0"/>
              <a:t>[MAXTERMS];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denom</a:t>
            </a:r>
            <a:r>
              <a:rPr lang="en-US" dirty="0"/>
              <a:t> = 6;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float sign = -1;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for (</a:t>
            </a:r>
            <a:r>
              <a:rPr lang="en-US" b="1" dirty="0" err="1"/>
              <a:t>int</a:t>
            </a:r>
            <a:r>
              <a:rPr lang="en-US" b="1" dirty="0"/>
              <a:t> j = 1; j &lt;= terms; </a:t>
            </a:r>
            <a:r>
              <a:rPr lang="en-US" b="1" dirty="0" err="1"/>
              <a:t>j++</a:t>
            </a:r>
            <a:r>
              <a:rPr lang="en-US" b="1" dirty="0"/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</a:t>
            </a:r>
            <a:r>
              <a:rPr lang="en-US" b="1" dirty="0" err="1"/>
              <a:t>rdenom</a:t>
            </a:r>
            <a:r>
              <a:rPr lang="en-US" b="1" dirty="0"/>
              <a:t>[j] = sign/</a:t>
            </a:r>
            <a:r>
              <a:rPr lang="en-US" b="1" dirty="0" err="1"/>
              <a:t>denom</a:t>
            </a:r>
            <a:r>
              <a:rPr lang="en-US" b="1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</a:t>
            </a:r>
            <a:r>
              <a:rPr lang="en-US" b="1" dirty="0" err="1"/>
              <a:t>denom</a:t>
            </a:r>
            <a:r>
              <a:rPr lang="en-US" b="1" dirty="0"/>
              <a:t> *= (2*j+2) * (2*j+3);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sign = -sign;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731349-536E-43BC-BD22-5B12A3541199}"/>
              </a:ext>
            </a:extLst>
          </p:cNvPr>
          <p:cNvSpPr txBox="1">
            <a:spLocks/>
          </p:cNvSpPr>
          <p:nvPr/>
        </p:nvSpPr>
        <p:spPr>
          <a:xfrm>
            <a:off x="5790667" y="2015732"/>
            <a:ext cx="3735772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float value = 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float x2 = value *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float </a:t>
            </a:r>
            <a:r>
              <a:rPr lang="en-US" dirty="0" err="1"/>
              <a:t>numer</a:t>
            </a:r>
            <a:r>
              <a:rPr lang="en-US" dirty="0"/>
              <a:t> = x2 *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for (</a:t>
            </a:r>
            <a:r>
              <a:rPr lang="en-US" dirty="0" err="1"/>
              <a:t>int</a:t>
            </a:r>
            <a:r>
              <a:rPr lang="en-US" dirty="0"/>
              <a:t> j=1; j&lt;=terms;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value += </a:t>
            </a:r>
            <a:r>
              <a:rPr lang="en-US" dirty="0" err="1"/>
              <a:t>numer</a:t>
            </a:r>
            <a:r>
              <a:rPr lang="en-US" dirty="0"/>
              <a:t> * </a:t>
            </a:r>
            <a:r>
              <a:rPr lang="en-US" b="1" dirty="0" err="1"/>
              <a:t>rdenom</a:t>
            </a:r>
            <a:r>
              <a:rPr lang="en-US" b="1" dirty="0"/>
              <a:t>[j];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</a:t>
            </a:r>
            <a:r>
              <a:rPr lang="en-US" dirty="0" err="1"/>
              <a:t>numer</a:t>
            </a:r>
            <a:r>
              <a:rPr lang="en-US" dirty="0"/>
              <a:t> *= x2;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result[</a:t>
            </a:r>
            <a:r>
              <a:rPr lang="en-US" dirty="0" err="1"/>
              <a:t>i</a:t>
            </a:r>
            <a:r>
              <a:rPr lang="en-US" dirty="0"/>
              <a:t>] =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E2B674-C8C2-4A1E-8335-2F462882795F}"/>
              </a:ext>
            </a:extLst>
          </p:cNvPr>
          <p:cNvSpPr txBox="1"/>
          <p:nvPr/>
        </p:nvSpPr>
        <p:spPr>
          <a:xfrm>
            <a:off x="667109" y="5670430"/>
            <a:ext cx="3199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1.2ns/element, 3.6 cycles – nice!</a:t>
            </a:r>
          </a:p>
        </p:txBody>
      </p:sp>
    </p:spTree>
    <p:extLst>
      <p:ext uri="{BB962C8B-B14F-4D97-AF65-F5344CB8AC3E}">
        <p14:creationId xmlns:p14="http://schemas.microsoft.com/office/powerpoint/2010/main" val="97182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9D7D-CB21-4AAE-909A-0C1EE875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Inner Work Loop -- ASM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22343-9969-4C87-B27E-04C62A34C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8169749" cy="213069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.L38: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vfmadd231ss     (%</a:t>
            </a:r>
            <a:r>
              <a:rPr lang="en-US" sz="2400" dirty="0" err="1"/>
              <a:t>rax</a:t>
            </a:r>
            <a:r>
              <a:rPr lang="en-US" sz="2400" dirty="0"/>
              <a:t>), %xmm0, %xmm1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</a:t>
            </a:r>
            <a:r>
              <a:rPr lang="en-US" sz="2400" dirty="0" err="1"/>
              <a:t>addq</a:t>
            </a:r>
            <a:r>
              <a:rPr lang="en-US" sz="2400" dirty="0"/>
              <a:t>    $4, %</a:t>
            </a:r>
            <a:r>
              <a:rPr lang="en-US" sz="2400" dirty="0" err="1"/>
              <a:t>rax</a:t>
            </a: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</a:t>
            </a:r>
            <a:r>
              <a:rPr lang="en-US" sz="2400" dirty="0" err="1"/>
              <a:t>vmulss</a:t>
            </a:r>
            <a:r>
              <a:rPr lang="en-US" sz="2400" dirty="0"/>
              <a:t>  %xmm2, %xmm0, %xmm0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</a:t>
            </a:r>
            <a:r>
              <a:rPr lang="en-US" sz="2400" dirty="0" err="1"/>
              <a:t>cmpq</a:t>
            </a:r>
            <a:r>
              <a:rPr lang="en-US" sz="2400" dirty="0"/>
              <a:t>    %r8, %</a:t>
            </a:r>
            <a:r>
              <a:rPr lang="en-US" sz="2400" dirty="0" err="1"/>
              <a:t>rax</a:t>
            </a: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</a:t>
            </a:r>
            <a:r>
              <a:rPr lang="en-US" sz="2400" dirty="0" err="1"/>
              <a:t>jne</a:t>
            </a:r>
            <a:r>
              <a:rPr lang="en-US" sz="2400" dirty="0"/>
              <a:t>     .L38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5EEC17-51D5-407B-AAB1-CFA53B57CE00}"/>
              </a:ext>
            </a:extLst>
          </p:cNvPr>
          <p:cNvSpPr txBox="1"/>
          <p:nvPr/>
        </p:nvSpPr>
        <p:spPr>
          <a:xfrm>
            <a:off x="532808" y="5216569"/>
            <a:ext cx="4223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Vfmadd</a:t>
            </a:r>
            <a:r>
              <a:rPr lang="en-US" sz="2400" dirty="0"/>
              <a:t> – fused multiply and add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5806CA-6326-493B-8C83-C63E709FBAA9}"/>
              </a:ext>
            </a:extLst>
          </p:cNvPr>
          <p:cNvSpPr/>
          <p:nvPr/>
        </p:nvSpPr>
        <p:spPr>
          <a:xfrm>
            <a:off x="7027652" y="211158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loop:</a:t>
            </a:r>
          </a:p>
          <a:p>
            <a:r>
              <a:rPr lang="en-US" sz="2400" dirty="0"/>
              <a:t>    value += </a:t>
            </a:r>
            <a:r>
              <a:rPr lang="en-US" sz="2400" dirty="0" err="1"/>
              <a:t>numer</a:t>
            </a:r>
            <a:r>
              <a:rPr lang="en-US" sz="2400" dirty="0"/>
              <a:t> * </a:t>
            </a:r>
            <a:r>
              <a:rPr lang="en-US" sz="2400" dirty="0" err="1"/>
              <a:t>redenom</a:t>
            </a:r>
            <a:r>
              <a:rPr lang="en-US" sz="2400" dirty="0"/>
              <a:t>[j];</a:t>
            </a:r>
          </a:p>
          <a:p>
            <a:r>
              <a:rPr lang="en-US" sz="2400" dirty="0"/>
              <a:t>    </a:t>
            </a:r>
            <a:r>
              <a:rPr lang="en-US" sz="2400" dirty="0" err="1"/>
              <a:t>j++</a:t>
            </a:r>
            <a:r>
              <a:rPr lang="en-US" sz="2400" dirty="0"/>
              <a:t>;</a:t>
            </a:r>
          </a:p>
          <a:p>
            <a:r>
              <a:rPr lang="en-US" sz="2400" dirty="0"/>
              <a:t>    </a:t>
            </a:r>
            <a:r>
              <a:rPr lang="en-US" sz="2400" dirty="0" err="1"/>
              <a:t>numer</a:t>
            </a:r>
            <a:r>
              <a:rPr lang="en-US" sz="2400" dirty="0"/>
              <a:t> *= x2;</a:t>
            </a:r>
          </a:p>
          <a:p>
            <a:r>
              <a:rPr lang="en-US" sz="2400" dirty="0"/>
              <a:t>    test = </a:t>
            </a:r>
            <a:r>
              <a:rPr lang="en-US" sz="2400" dirty="0" err="1"/>
              <a:t>i</a:t>
            </a:r>
            <a:r>
              <a:rPr lang="en-US" sz="2400" dirty="0"/>
              <a:t> != N;</a:t>
            </a:r>
          </a:p>
          <a:p>
            <a:r>
              <a:rPr lang="en-US" sz="2400" dirty="0"/>
              <a:t>    if (test) </a:t>
            </a:r>
            <a:r>
              <a:rPr lang="en-US" sz="2400" dirty="0" err="1"/>
              <a:t>goto</a:t>
            </a:r>
            <a:r>
              <a:rPr lang="en-US" sz="2400" dirty="0"/>
              <a:t> loop;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00B297-7451-4E52-8273-75600239CFFC}"/>
              </a:ext>
            </a:extLst>
          </p:cNvPr>
          <p:cNvSpPr/>
          <p:nvPr/>
        </p:nvSpPr>
        <p:spPr>
          <a:xfrm>
            <a:off x="6096000" y="5216569"/>
            <a:ext cx="5340116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3 cycle latency of multiplication is limiting</a:t>
            </a:r>
          </a:p>
        </p:txBody>
      </p:sp>
    </p:spTree>
    <p:extLst>
      <p:ext uri="{BB962C8B-B14F-4D97-AF65-F5344CB8AC3E}">
        <p14:creationId xmlns:p14="http://schemas.microsoft.com/office/powerpoint/2010/main" val="1218233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B5245-E641-42C4-A74E-9276E361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Unrolling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B92B5-55A9-4CC6-A2B0-55155E2B3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/>
          </a:bodyPr>
          <a:lstStyle/>
          <a:p>
            <a:r>
              <a:rPr lang="en-US" sz="2400" dirty="0"/>
              <a:t>Reduce the number of “tests” and increase the amount of work done</a:t>
            </a:r>
          </a:p>
          <a:p>
            <a:r>
              <a:rPr lang="en-US" sz="2400" dirty="0"/>
              <a:t>Avoid branch </a:t>
            </a:r>
            <a:r>
              <a:rPr lang="en-US" sz="2400" dirty="0" err="1"/>
              <a:t>penalities</a:t>
            </a:r>
            <a:r>
              <a:rPr lang="en-US" sz="2400" dirty="0"/>
              <a:t> from jumping</a:t>
            </a:r>
          </a:p>
          <a:p>
            <a:r>
              <a:rPr lang="en-US" sz="2400" dirty="0"/>
              <a:t>Improve the potential for ILP by removing tests and jumps and leaving parallelism</a:t>
            </a:r>
          </a:p>
          <a:p>
            <a:r>
              <a:rPr lang="en-US" sz="2400" dirty="0"/>
              <a:t>If taken to extremes…</a:t>
            </a:r>
          </a:p>
          <a:p>
            <a:pPr lvl="1"/>
            <a:r>
              <a:rPr lang="en-US" sz="2200" dirty="0"/>
              <a:t>Binary size can be a factor (Especially for IoT applications, </a:t>
            </a:r>
            <a:r>
              <a:rPr lang="en-US" sz="2200" dirty="0" err="1"/>
              <a:t>etc</a:t>
            </a:r>
            <a:r>
              <a:rPr lang="en-US" sz="2200" dirty="0"/>
              <a:t>)</a:t>
            </a:r>
          </a:p>
          <a:p>
            <a:pPr lvl="1"/>
            <a:r>
              <a:rPr lang="en-US" sz="2200" dirty="0"/>
              <a:t>Instruction caches can be swamped</a:t>
            </a:r>
          </a:p>
          <a:p>
            <a:pPr lvl="1"/>
            <a:r>
              <a:rPr lang="en-US" sz="2200" dirty="0"/>
              <a:t>More </a:t>
            </a:r>
            <a:r>
              <a:rPr lang="en-US" sz="2200"/>
              <a:t>temporary variables </a:t>
            </a:r>
            <a:r>
              <a:rPr lang="en-US" sz="2200" dirty="0"/>
              <a:t>versus registers (less of a current concern)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2664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E0B36-F91D-4EAA-8D82-E53D0C5D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Unrolling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AFF25-699A-4478-B85B-57E086D8D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3238" y="1879660"/>
            <a:ext cx="5179259" cy="345061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loop: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t = </a:t>
            </a:r>
            <a:r>
              <a:rPr lang="en-US" dirty="0" err="1"/>
              <a:t>numer</a:t>
            </a:r>
            <a:r>
              <a:rPr lang="en-US" dirty="0"/>
              <a:t> * </a:t>
            </a:r>
            <a:r>
              <a:rPr lang="en-US" dirty="0" err="1"/>
              <a:t>rdenom</a:t>
            </a:r>
            <a:r>
              <a:rPr lang="en-US" dirty="0"/>
              <a:t>[j+1];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j+=2;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value += </a:t>
            </a:r>
            <a:r>
              <a:rPr lang="en-US" dirty="0" err="1"/>
              <a:t>numer</a:t>
            </a:r>
            <a:r>
              <a:rPr lang="en-US" dirty="0"/>
              <a:t> * </a:t>
            </a:r>
            <a:r>
              <a:rPr lang="en-US" dirty="0" err="1"/>
              <a:t>rdenom</a:t>
            </a:r>
            <a:r>
              <a:rPr lang="en-US" dirty="0"/>
              <a:t>[j-2];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value += </a:t>
            </a:r>
            <a:r>
              <a:rPr lang="en-US" dirty="0" err="1"/>
              <a:t>numer</a:t>
            </a:r>
            <a:r>
              <a:rPr lang="en-US" dirty="0"/>
              <a:t> * 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test = j==terms-1;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</a:t>
            </a:r>
            <a:r>
              <a:rPr lang="en-US" dirty="0" err="1"/>
              <a:t>numer</a:t>
            </a:r>
            <a:r>
              <a:rPr lang="en-US" dirty="0"/>
              <a:t> *= x4;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if (test) </a:t>
            </a:r>
            <a:r>
              <a:rPr lang="en-US" dirty="0" err="1"/>
              <a:t>goto</a:t>
            </a:r>
            <a:r>
              <a:rPr lang="en-US" dirty="0"/>
              <a:t> loop;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FFB907-310C-4FEE-9940-8E9DBFD05126}"/>
              </a:ext>
            </a:extLst>
          </p:cNvPr>
          <p:cNvSpPr txBox="1">
            <a:spLocks/>
          </p:cNvSpPr>
          <p:nvPr/>
        </p:nvSpPr>
        <p:spPr>
          <a:xfrm>
            <a:off x="916741" y="1853754"/>
            <a:ext cx="5179259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.L49: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vmovaps</a:t>
            </a:r>
            <a:r>
              <a:rPr lang="en-US" dirty="0"/>
              <a:t> %xmm1, %xmm3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vmulss</a:t>
            </a:r>
            <a:r>
              <a:rPr lang="en-US" dirty="0"/>
              <a:t>  4(%</a:t>
            </a:r>
            <a:r>
              <a:rPr lang="en-US" dirty="0" err="1"/>
              <a:t>rax</a:t>
            </a:r>
            <a:r>
              <a:rPr lang="en-US" dirty="0"/>
              <a:t>), %xmm2, %xmm1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addq</a:t>
            </a:r>
            <a:r>
              <a:rPr lang="en-US" dirty="0"/>
              <a:t>    $8, %</a:t>
            </a:r>
            <a:r>
              <a:rPr lang="en-US" dirty="0" err="1"/>
              <a:t>rax</a:t>
            </a:r>
            <a:endParaRPr lang="en-US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vfmadd231ss     -8(%</a:t>
            </a:r>
            <a:r>
              <a:rPr lang="en-US" dirty="0" err="1"/>
              <a:t>rax</a:t>
            </a:r>
            <a:r>
              <a:rPr lang="en-US" dirty="0"/>
              <a:t>), %xmm0, %xmm3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cmpq</a:t>
            </a:r>
            <a:r>
              <a:rPr lang="en-US" dirty="0"/>
              <a:t>    %r10, %</a:t>
            </a:r>
            <a:r>
              <a:rPr lang="en-US" dirty="0" err="1"/>
              <a:t>rax</a:t>
            </a:r>
            <a:endParaRPr lang="en-US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vfmadd132ss     %xmm0, %xmm3, %xmm1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vmulss</a:t>
            </a:r>
            <a:r>
              <a:rPr lang="en-US" dirty="0"/>
              <a:t>  %xmm4, %xmm0, %xmm0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dirty="0" err="1"/>
              <a:t>jne</a:t>
            </a:r>
            <a:r>
              <a:rPr lang="en-US" dirty="0"/>
              <a:t>     .L49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29FE1B-9852-4BFC-934A-AA32E4D4DE7A}"/>
              </a:ext>
            </a:extLst>
          </p:cNvPr>
          <p:cNvSpPr txBox="1"/>
          <p:nvPr/>
        </p:nvSpPr>
        <p:spPr>
          <a:xfrm>
            <a:off x="3506370" y="5130151"/>
            <a:ext cx="830932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Critical path has two </a:t>
            </a:r>
            <a:r>
              <a:rPr lang="en-US" dirty="0" err="1"/>
              <a:t>fp</a:t>
            </a:r>
            <a:r>
              <a:rPr lang="en-US" dirty="0"/>
              <a:t> ops ==&gt; 6 clock cycles for 2 elements.  </a:t>
            </a:r>
          </a:p>
          <a:p>
            <a:r>
              <a:rPr lang="en-US" dirty="0"/>
              <a:t>Should be the same as regular code, but one less multiply might be helping it run faster.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37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859E-05D6-4965-A5AB-C63BEA5B3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Reassociation</a:t>
            </a:r>
            <a:br>
              <a:rPr lang="en-US" dirty="0"/>
            </a:br>
            <a:r>
              <a:rPr lang="en-US" dirty="0"/>
              <a:t>(Assume FP IS DISTRIBUTIVE AND ASSOCIATIVE)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D9FF24-A539-4B01-83F4-DBB989101B5C}"/>
              </a:ext>
            </a:extLst>
          </p:cNvPr>
          <p:cNvSpPr/>
          <p:nvPr/>
        </p:nvSpPr>
        <p:spPr>
          <a:xfrm>
            <a:off x="178481" y="1853754"/>
            <a:ext cx="52760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.L64: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vmovss</a:t>
            </a:r>
            <a:r>
              <a:rPr lang="en-US" sz="2400" dirty="0"/>
              <a:t>  4(%</a:t>
            </a:r>
            <a:r>
              <a:rPr lang="en-US" sz="2400" dirty="0" err="1"/>
              <a:t>rax</a:t>
            </a:r>
            <a:r>
              <a:rPr lang="en-US" sz="2400" dirty="0"/>
              <a:t>), %xmm3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addq</a:t>
            </a:r>
            <a:r>
              <a:rPr lang="en-US" sz="2400" dirty="0"/>
              <a:t>    $8, %</a:t>
            </a:r>
            <a:r>
              <a:rPr lang="en-US" sz="2400" dirty="0" err="1"/>
              <a:t>rax</a:t>
            </a:r>
            <a:endParaRPr lang="en-US" sz="2400" dirty="0"/>
          </a:p>
          <a:p>
            <a:r>
              <a:rPr lang="en-US" sz="2400" dirty="0"/>
              <a:t>        vfmadd213ss     -8(%</a:t>
            </a:r>
            <a:r>
              <a:rPr lang="en-US" sz="2400" dirty="0" err="1"/>
              <a:t>rax</a:t>
            </a:r>
            <a:r>
              <a:rPr lang="en-US" sz="2400" dirty="0"/>
              <a:t>), %xmm2, %xmm3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cmpq</a:t>
            </a:r>
            <a:r>
              <a:rPr lang="en-US" sz="2400" dirty="0"/>
              <a:t>    %r10, %</a:t>
            </a:r>
            <a:r>
              <a:rPr lang="en-US" sz="2400" dirty="0" err="1"/>
              <a:t>rax</a:t>
            </a:r>
            <a:endParaRPr lang="en-US" sz="2400" dirty="0"/>
          </a:p>
          <a:p>
            <a:r>
              <a:rPr lang="en-US" sz="2400" dirty="0"/>
              <a:t>        vfmadd231ss     %xmm0, %xmm3, %xmm1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vmulss</a:t>
            </a:r>
            <a:r>
              <a:rPr lang="en-US" sz="2400" dirty="0"/>
              <a:t>  %xmm4, %xmm0, %xmm0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jne</a:t>
            </a:r>
            <a:r>
              <a:rPr lang="en-US" sz="2400" dirty="0"/>
              <a:t>     .L64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E4457-71F9-4D64-A992-7D8A46CC0585}"/>
              </a:ext>
            </a:extLst>
          </p:cNvPr>
          <p:cNvSpPr/>
          <p:nvPr/>
        </p:nvSpPr>
        <p:spPr>
          <a:xfrm>
            <a:off x="6096000" y="200902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loop:</a:t>
            </a:r>
          </a:p>
          <a:p>
            <a:r>
              <a:rPr lang="en-US" sz="2400" dirty="0"/>
              <a:t>        v = </a:t>
            </a:r>
            <a:r>
              <a:rPr lang="en-US" sz="2400" dirty="0" err="1"/>
              <a:t>rdenom</a:t>
            </a:r>
            <a:r>
              <a:rPr lang="en-US" sz="2400" dirty="0"/>
              <a:t>[j+1];</a:t>
            </a:r>
          </a:p>
          <a:p>
            <a:r>
              <a:rPr lang="en-US" sz="2400" dirty="0"/>
              <a:t>        j+= 2;</a:t>
            </a:r>
          </a:p>
          <a:p>
            <a:r>
              <a:rPr lang="en-US" sz="2400" dirty="0"/>
              <a:t>        t = </a:t>
            </a:r>
            <a:r>
              <a:rPr lang="en-US" sz="2400" dirty="0" err="1"/>
              <a:t>rdenom</a:t>
            </a:r>
            <a:r>
              <a:rPr lang="en-US" sz="2400" dirty="0"/>
              <a:t>[j-2] + x2 * v;</a:t>
            </a:r>
          </a:p>
          <a:p>
            <a:r>
              <a:rPr lang="en-US" sz="2400" dirty="0"/>
              <a:t>        test = j != terms;</a:t>
            </a:r>
          </a:p>
          <a:p>
            <a:r>
              <a:rPr lang="en-US" sz="2400" dirty="0"/>
              <a:t>        value += </a:t>
            </a:r>
            <a:r>
              <a:rPr lang="en-US" sz="2400" dirty="0" err="1"/>
              <a:t>numer</a:t>
            </a:r>
            <a:r>
              <a:rPr lang="en-US" sz="2400" dirty="0"/>
              <a:t> * t;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numer</a:t>
            </a:r>
            <a:r>
              <a:rPr lang="en-US" sz="2400" dirty="0"/>
              <a:t> *= x4;</a:t>
            </a:r>
          </a:p>
          <a:p>
            <a:r>
              <a:rPr lang="en-US" sz="2400" dirty="0"/>
              <a:t>        if (test) </a:t>
            </a:r>
            <a:r>
              <a:rPr lang="en-US" sz="2400" dirty="0" err="1"/>
              <a:t>goto</a:t>
            </a:r>
            <a:r>
              <a:rPr lang="en-US" sz="2400" dirty="0"/>
              <a:t> loop;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B8D8F3-6D18-4BC9-ADAC-A294C8CA6E84}"/>
              </a:ext>
            </a:extLst>
          </p:cNvPr>
          <p:cNvSpPr/>
          <p:nvPr/>
        </p:nvSpPr>
        <p:spPr>
          <a:xfrm>
            <a:off x="5326912" y="5004247"/>
            <a:ext cx="6358269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Updating of value and </a:t>
            </a:r>
            <a:r>
              <a:rPr lang="en-US" sz="2400" dirty="0" err="1"/>
              <a:t>numer</a:t>
            </a:r>
            <a:r>
              <a:rPr lang="en-US" sz="2400" dirty="0"/>
              <a:t> both induce delay of 3 cycles, but compute 2 elements in that time. CPE=1.5</a:t>
            </a:r>
          </a:p>
        </p:txBody>
      </p:sp>
    </p:spTree>
    <p:extLst>
      <p:ext uri="{BB962C8B-B14F-4D97-AF65-F5344CB8AC3E}">
        <p14:creationId xmlns:p14="http://schemas.microsoft.com/office/powerpoint/2010/main" val="1358850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DE020-22F6-4431-8B9C-44C8A683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of Unrolling</a:t>
            </a:r>
            <a:br>
              <a:rPr lang="en-US" dirty="0"/>
            </a:br>
            <a:r>
              <a:rPr lang="en-US" dirty="0"/>
              <a:t>(Consider an unrolling factor of </a:t>
            </a:r>
            <a:r>
              <a:rPr lang="en-US" i="1" dirty="0"/>
              <a:t>k)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BA491-02C2-4DA5-BB21-1031A2225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 As keep unrolling more, would be limited by addition to update value.  ~3.0/k.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Limited by pair of FMA units once k exceeds 6.  E.g., for k = 6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would have 7 operations, requiring 3.5 cycles to compute 6 elements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= 3.5/6. 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In general would have k+1 operations performed by two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      functional units to produce k values.  CPE = (k+1)/12.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We’d also be limited by the overhead of setting up the loop, things not dividing evenly into iterations, etc. </a:t>
            </a:r>
          </a:p>
        </p:txBody>
      </p:sp>
    </p:spTree>
    <p:extLst>
      <p:ext uri="{BB962C8B-B14F-4D97-AF65-F5344CB8AC3E}">
        <p14:creationId xmlns:p14="http://schemas.microsoft.com/office/powerpoint/2010/main" val="3327043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4DD66-D8E7-4178-AB63-FF6C25C5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of unrolling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CE56D-4B86-40E2-AA6F-986E2F58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4283396" cy="34506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/>
              <a:t>2x: 0.70 ns/element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/>
              <a:t>3x: 0.50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/>
              <a:t>4x: 0.76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/>
              <a:t>5x: 0.48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81A106-7E24-4CEA-B9BE-B1C48569FC2A}"/>
              </a:ext>
            </a:extLst>
          </p:cNvPr>
          <p:cNvSpPr/>
          <p:nvPr/>
        </p:nvSpPr>
        <p:spPr>
          <a:xfrm>
            <a:off x="6096000" y="2015732"/>
            <a:ext cx="54094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16 terms:</a:t>
            </a:r>
          </a:p>
          <a:p>
            <a:endParaRPr lang="pt-BR" sz="2400" dirty="0"/>
          </a:p>
          <a:p>
            <a:r>
              <a:rPr lang="pt-BR" sz="2400" dirty="0"/>
              <a:t>2x: 0.676</a:t>
            </a:r>
          </a:p>
          <a:p>
            <a:r>
              <a:rPr lang="pt-BR" sz="2400" dirty="0"/>
              <a:t>3x: 0.610</a:t>
            </a:r>
          </a:p>
          <a:p>
            <a:r>
              <a:rPr lang="pt-BR" sz="2400" b="1" dirty="0"/>
              <a:t>4x: 0.498 (16 evenly divides 4)</a:t>
            </a:r>
          </a:p>
          <a:p>
            <a:r>
              <a:rPr lang="pt-BR" sz="2400" dirty="0"/>
              <a:t>5x: 0.575</a:t>
            </a:r>
          </a:p>
        </p:txBody>
      </p:sp>
    </p:spTree>
    <p:extLst>
      <p:ext uri="{BB962C8B-B14F-4D97-AF65-F5344CB8AC3E}">
        <p14:creationId xmlns:p14="http://schemas.microsoft.com/office/powerpoint/2010/main" val="251616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E33FA-A244-4A20-A432-E78341BF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Recitation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91DD4-6B54-4B55-8E48-DF861CA48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/</a:t>
            </a:r>
            <a:r>
              <a:rPr lang="en-US" sz="2800" dirty="0" err="1"/>
              <a:t>afs</a:t>
            </a:r>
            <a:r>
              <a:rPr lang="en-US" sz="2800" dirty="0"/>
              <a:t>/cs.cmu.edu/academic/class/15418-s18/public/recw2</a:t>
            </a:r>
          </a:p>
        </p:txBody>
      </p:sp>
    </p:spTree>
    <p:extLst>
      <p:ext uri="{BB962C8B-B14F-4D97-AF65-F5344CB8AC3E}">
        <p14:creationId xmlns:p14="http://schemas.microsoft.com/office/powerpoint/2010/main" val="1211820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A7AA6-665B-4FC4-B5C6-2DF068483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ISPC Vectorization of unrolled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55D8B-137B-4C12-809D-C1C264F46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4354417" cy="4544866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  uniform float </a:t>
            </a:r>
            <a:r>
              <a:rPr lang="en-US" dirty="0" err="1"/>
              <a:t>rdenom</a:t>
            </a:r>
            <a:r>
              <a:rPr lang="en-US" dirty="0"/>
              <a:t>[MAXTERMS];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uniform </a:t>
            </a: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err="1"/>
              <a:t>denom</a:t>
            </a:r>
            <a:r>
              <a:rPr lang="en-US" b="1" dirty="0"/>
              <a:t> = 6;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uniform float sign = -1;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…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err="1"/>
              <a:t>foreach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=0 ... N)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value = 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x2 = value * value;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x4 = x2 * x2;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x6 = x2 * x4;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</a:t>
            </a:r>
            <a:r>
              <a:rPr lang="en-US" dirty="0" err="1"/>
              <a:t>numer</a:t>
            </a:r>
            <a:r>
              <a:rPr lang="en-US" dirty="0"/>
              <a:t> = x2 * value;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uniform </a:t>
            </a:r>
            <a:r>
              <a:rPr lang="en-US" dirty="0" err="1"/>
              <a:t>int</a:t>
            </a:r>
            <a:r>
              <a:rPr lang="en-US" dirty="0"/>
              <a:t> j;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27ABAF-3124-4229-8AE8-4727C2778224}"/>
              </a:ext>
            </a:extLst>
          </p:cNvPr>
          <p:cNvSpPr txBox="1">
            <a:spLocks/>
          </p:cNvSpPr>
          <p:nvPr/>
        </p:nvSpPr>
        <p:spPr>
          <a:xfrm>
            <a:off x="6096000" y="1980722"/>
            <a:ext cx="4958854" cy="487727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for (j=1; j&lt;=terms-2; j+=3)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value +=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   </a:t>
            </a:r>
            <a:r>
              <a:rPr lang="en-US" sz="4200" dirty="0" err="1"/>
              <a:t>numer</a:t>
            </a:r>
            <a:r>
              <a:rPr lang="en-US" sz="4200" dirty="0"/>
              <a:t> * (</a:t>
            </a:r>
            <a:r>
              <a:rPr lang="en-US" sz="4200" dirty="0" err="1"/>
              <a:t>rdenom</a:t>
            </a:r>
            <a:r>
              <a:rPr lang="en-US" sz="4200" dirty="0"/>
              <a:t>[j] +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            x2 * </a:t>
            </a:r>
            <a:r>
              <a:rPr lang="en-US" sz="4200" dirty="0" err="1"/>
              <a:t>rdenom</a:t>
            </a:r>
            <a:r>
              <a:rPr lang="en-US" sz="4200" dirty="0"/>
              <a:t>[j+1] +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            x4 * </a:t>
            </a:r>
            <a:r>
              <a:rPr lang="en-US" sz="4200" dirty="0" err="1"/>
              <a:t>rdenom</a:t>
            </a:r>
            <a:r>
              <a:rPr lang="en-US" sz="4200" dirty="0"/>
              <a:t>[j+2]);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</a:t>
            </a:r>
            <a:r>
              <a:rPr lang="en-US" sz="4200" dirty="0" err="1"/>
              <a:t>numer</a:t>
            </a:r>
            <a:r>
              <a:rPr lang="en-US" sz="4200" dirty="0"/>
              <a:t> *= x6;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2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for (; j &lt;= terms; </a:t>
            </a:r>
            <a:r>
              <a:rPr lang="en-US" sz="4200" dirty="0" err="1"/>
              <a:t>j++</a:t>
            </a:r>
            <a:r>
              <a:rPr lang="en-US" sz="4200" dirty="0"/>
              <a:t>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value += </a:t>
            </a:r>
            <a:r>
              <a:rPr lang="en-US" sz="4200" dirty="0" err="1"/>
              <a:t>numer</a:t>
            </a:r>
            <a:r>
              <a:rPr lang="en-US" sz="4200" dirty="0"/>
              <a:t> * </a:t>
            </a:r>
            <a:r>
              <a:rPr lang="en-US" sz="4200" dirty="0" err="1"/>
              <a:t>rdenom</a:t>
            </a:r>
            <a:r>
              <a:rPr lang="en-US" sz="4200" dirty="0"/>
              <a:t>[j];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    </a:t>
            </a:r>
            <a:r>
              <a:rPr lang="en-US" sz="4200" dirty="0" err="1"/>
              <a:t>numer</a:t>
            </a:r>
            <a:r>
              <a:rPr lang="en-US" sz="4200" dirty="0"/>
              <a:t> *= x2;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    result[</a:t>
            </a:r>
            <a:r>
              <a:rPr lang="en-US" sz="4200" dirty="0" err="1"/>
              <a:t>i</a:t>
            </a:r>
            <a:r>
              <a:rPr lang="en-US" sz="4200" dirty="0"/>
              <a:t>] =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4200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169426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94C30-C5DD-420C-A958-F4A0CFE6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ISPC </a:t>
            </a:r>
            <a:r>
              <a:rPr lang="en-US" dirty="0" err="1"/>
              <a:t>PerFormance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AB58C-A4AB-4925-B94D-4914D7580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ISPC code ran in 0.63ns/element, versus 7.16 for the </a:t>
            </a:r>
            <a:r>
              <a:rPr lang="en-US" dirty="0" err="1"/>
              <a:t>unvectorized</a:t>
            </a:r>
            <a:r>
              <a:rPr lang="en-US" dirty="0"/>
              <a:t> code, a speedup of 9.83x.</a:t>
            </a:r>
          </a:p>
          <a:p>
            <a:r>
              <a:rPr lang="en-US" dirty="0"/>
              <a:t>A speedup of more than 8x seems surprising</a:t>
            </a:r>
          </a:p>
          <a:p>
            <a:r>
              <a:rPr lang="en-US" dirty="0"/>
              <a:t>But, </a:t>
            </a:r>
            <a:r>
              <a:rPr lang="en-US" i="1" dirty="0"/>
              <a:t>demon </a:t>
            </a:r>
            <a:r>
              <a:rPr lang="en-US" dirty="0"/>
              <a:t>and</a:t>
            </a:r>
            <a:r>
              <a:rPr lang="en-US" i="1" dirty="0"/>
              <a:t> sign </a:t>
            </a:r>
            <a:r>
              <a:rPr lang="en-US" dirty="0"/>
              <a:t>are uniform, so only computed once.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04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B2172-53C7-4E3C-8254-1E0F2A9D7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Score?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22B26-551B-448B-97CD-431BA7422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Vectorizing was easy: 5.40x speedup</a:t>
            </a:r>
          </a:p>
          <a:p>
            <a:r>
              <a:rPr lang="en-US" sz="2400" dirty="0"/>
              <a:t>Conventional optimization was painful: 15x improvement</a:t>
            </a:r>
          </a:p>
          <a:p>
            <a:r>
              <a:rPr lang="en-US" sz="2400" dirty="0"/>
              <a:t>Total improvement: 82x</a:t>
            </a:r>
          </a:p>
        </p:txBody>
      </p:sp>
    </p:spTree>
    <p:extLst>
      <p:ext uri="{BB962C8B-B14F-4D97-AF65-F5344CB8AC3E}">
        <p14:creationId xmlns:p14="http://schemas.microsoft.com/office/powerpoint/2010/main" val="198943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9D35E-EFC8-4BA3-9911-D7C6D1504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/proc/</a:t>
            </a:r>
            <a:r>
              <a:rPr lang="en-US" dirty="0" err="1"/>
              <a:t>cpuinfo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0044B-0109-4410-9490-E935B75F4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model name</a:t>
            </a:r>
          </a:p>
          <a:p>
            <a:r>
              <a:rPr lang="en-US" dirty="0" err="1"/>
              <a:t>cpu</a:t>
            </a:r>
            <a:r>
              <a:rPr lang="en-US" dirty="0"/>
              <a:t> </a:t>
            </a:r>
            <a:r>
              <a:rPr lang="en-US" dirty="0" err="1"/>
              <a:t>Mhz</a:t>
            </a:r>
            <a:r>
              <a:rPr lang="en-US" dirty="0"/>
              <a:t> – speed now (Speed step)</a:t>
            </a:r>
          </a:p>
          <a:p>
            <a:r>
              <a:rPr lang="en-US" dirty="0"/>
              <a:t>cache size – outermost (L3)</a:t>
            </a:r>
          </a:p>
          <a:p>
            <a:r>
              <a:rPr lang="en-US" dirty="0"/>
              <a:t>siblings – number of </a:t>
            </a:r>
            <a:r>
              <a:rPr lang="en-US" dirty="0" err="1"/>
              <a:t>hyperthreads</a:t>
            </a:r>
            <a:endParaRPr lang="en-US" dirty="0"/>
          </a:p>
          <a:p>
            <a:r>
              <a:rPr lang="en-US" dirty="0"/>
              <a:t>processor – id of a </a:t>
            </a:r>
            <a:r>
              <a:rPr lang="en-US" dirty="0" err="1"/>
              <a:t>hyperthread</a:t>
            </a:r>
            <a:endParaRPr lang="en-US" dirty="0"/>
          </a:p>
          <a:p>
            <a:r>
              <a:rPr lang="en-US" dirty="0" err="1"/>
              <a:t>cpu</a:t>
            </a:r>
            <a:r>
              <a:rPr lang="en-US" dirty="0"/>
              <a:t> cores</a:t>
            </a:r>
          </a:p>
          <a:p>
            <a:r>
              <a:rPr lang="en-US" dirty="0"/>
              <a:t>core id</a:t>
            </a:r>
          </a:p>
          <a:p>
            <a:r>
              <a:rPr lang="en-US" dirty="0"/>
              <a:t>physical id – socket</a:t>
            </a:r>
          </a:p>
          <a:p>
            <a:r>
              <a:rPr lang="en-US" dirty="0"/>
              <a:t>flags – note </a:t>
            </a:r>
            <a:r>
              <a:rPr lang="en-US" dirty="0" err="1"/>
              <a:t>avx</a:t>
            </a:r>
            <a:r>
              <a:rPr lang="en-US" dirty="0"/>
              <a:t>, avx2, </a:t>
            </a:r>
            <a:r>
              <a:rPr lang="en-US" dirty="0" err="1"/>
              <a:t>sse</a:t>
            </a:r>
            <a:r>
              <a:rPr lang="en-US" dirty="0"/>
              <a:t>, etc. </a:t>
            </a:r>
          </a:p>
        </p:txBody>
      </p:sp>
    </p:spTree>
    <p:extLst>
      <p:ext uri="{BB962C8B-B14F-4D97-AF65-F5344CB8AC3E}">
        <p14:creationId xmlns:p14="http://schemas.microsoft.com/office/powerpoint/2010/main" val="129313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0F301-E13C-4003-BBB4-2CE536EB3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(Quick and Dirty) to look 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6E019-582E-4415-BA05-25040109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bandwidth – 76.8 GB/s</a:t>
            </a:r>
          </a:p>
          <a:p>
            <a:r>
              <a:rPr lang="en-US" dirty="0"/>
              <a:t>Power consumption – 140W</a:t>
            </a:r>
          </a:p>
          <a:p>
            <a:r>
              <a:rPr lang="en-US" dirty="0"/>
              <a:t>Intel codename: Broadwell (Shrink of Haswell)</a:t>
            </a:r>
          </a:p>
          <a:p>
            <a:r>
              <a:rPr lang="en-US" dirty="0"/>
              <a:t>Functional units</a:t>
            </a:r>
          </a:p>
          <a:p>
            <a:pPr lvl="1"/>
            <a:r>
              <a:rPr lang="en-US" dirty="0"/>
              <a:t>Latency, issue time, </a:t>
            </a:r>
            <a:r>
              <a:rPr lang="en-US" dirty="0" err="1"/>
              <a:t>capcacity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49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1AC97-5608-4128-B8B4-78E5D1AB8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Devil in 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C353C-FD2B-45A5-85C8-D1CFBD19E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http://www.agner.org/optimize/microarchitecture.pdf</a:t>
            </a:r>
            <a:endParaRPr lang="en-US" dirty="0"/>
          </a:p>
          <a:p>
            <a:r>
              <a:rPr lang="en-US" dirty="0"/>
              <a:t>CS:APP Textbook chapter 5</a:t>
            </a:r>
          </a:p>
        </p:txBody>
      </p:sp>
    </p:spTree>
    <p:extLst>
      <p:ext uri="{BB962C8B-B14F-4D97-AF65-F5344CB8AC3E}">
        <p14:creationId xmlns:p14="http://schemas.microsoft.com/office/powerpoint/2010/main" val="16435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1251E-22B2-412C-B0AF-5CAD6C28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860B5-C64A-4FE2-BE63-EF4CFE9E1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6306444" cy="34506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0. </a:t>
            </a:r>
            <a:r>
              <a:rPr lang="en-US" dirty="0" err="1"/>
              <a:t>int</a:t>
            </a:r>
            <a:r>
              <a:rPr lang="en-US" dirty="0"/>
              <a:t> arithmetic, </a:t>
            </a:r>
            <a:r>
              <a:rPr lang="en-US" dirty="0" err="1"/>
              <a:t>fp</a:t>
            </a:r>
            <a:r>
              <a:rPr lang="en-US" dirty="0"/>
              <a:t> multiply, </a:t>
            </a:r>
            <a:r>
              <a:rPr lang="en-US" dirty="0" err="1"/>
              <a:t>int</a:t>
            </a:r>
            <a:r>
              <a:rPr lang="en-US" dirty="0"/>
              <a:t> and </a:t>
            </a:r>
            <a:r>
              <a:rPr lang="en-US" dirty="0" err="1"/>
              <a:t>fp</a:t>
            </a:r>
            <a:r>
              <a:rPr lang="en-US" dirty="0"/>
              <a:t> division, branches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int</a:t>
            </a:r>
            <a:r>
              <a:rPr lang="en-US" dirty="0"/>
              <a:t> arithmetic, </a:t>
            </a:r>
            <a:r>
              <a:rPr lang="en-US" dirty="0" err="1"/>
              <a:t>fp</a:t>
            </a:r>
            <a:r>
              <a:rPr lang="en-US" dirty="0"/>
              <a:t> addition, </a:t>
            </a:r>
            <a:r>
              <a:rPr lang="en-US" dirty="0" err="1"/>
              <a:t>int</a:t>
            </a:r>
            <a:r>
              <a:rPr lang="en-US" dirty="0"/>
              <a:t> multiplication, </a:t>
            </a:r>
            <a:r>
              <a:rPr lang="en-US" dirty="0" err="1"/>
              <a:t>fp</a:t>
            </a:r>
            <a:r>
              <a:rPr lang="en-US" dirty="0"/>
              <a:t> multiplication</a:t>
            </a:r>
          </a:p>
          <a:p>
            <a:pPr marL="0" indent="0">
              <a:buNone/>
            </a:pPr>
            <a:r>
              <a:rPr lang="en-US" dirty="0"/>
              <a:t>2. load, address computation</a:t>
            </a:r>
          </a:p>
          <a:p>
            <a:pPr marL="0" indent="0">
              <a:buNone/>
            </a:pPr>
            <a:r>
              <a:rPr lang="en-US" dirty="0"/>
              <a:t>3. load, address computation</a:t>
            </a:r>
          </a:p>
          <a:p>
            <a:pPr marL="0" indent="0">
              <a:buNone/>
            </a:pPr>
            <a:r>
              <a:rPr lang="en-US" dirty="0"/>
              <a:t>4. store </a:t>
            </a:r>
          </a:p>
          <a:p>
            <a:pPr marL="0" indent="0">
              <a:buNone/>
            </a:pPr>
            <a:r>
              <a:rPr lang="en-US" dirty="0"/>
              <a:t>5. integer arithmetic</a:t>
            </a:r>
          </a:p>
          <a:p>
            <a:pPr marL="0" indent="0">
              <a:buNone/>
            </a:pPr>
            <a:r>
              <a:rPr lang="en-US" dirty="0"/>
              <a:t>6. integer arithmetic, branches</a:t>
            </a:r>
          </a:p>
          <a:p>
            <a:pPr marL="0" indent="0">
              <a:buNone/>
            </a:pPr>
            <a:r>
              <a:rPr lang="en-US" dirty="0"/>
              <a:t>7. store address computation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2270E8-6F4F-4E84-8CFC-DF7A48BC3B56}"/>
              </a:ext>
            </a:extLst>
          </p:cNvPr>
          <p:cNvSpPr txBox="1"/>
          <p:nvPr/>
        </p:nvSpPr>
        <p:spPr>
          <a:xfrm>
            <a:off x="6749267" y="3600091"/>
            <a:ext cx="39911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Observations: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4x independent </a:t>
            </a:r>
            <a:r>
              <a:rPr lang="en-US" dirty="0" err="1"/>
              <a:t>int</a:t>
            </a:r>
            <a:r>
              <a:rPr lang="en-US" dirty="0"/>
              <a:t> operations (add, bitwise ops,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Takes 2 functional units to store (compute address and store)</a:t>
            </a:r>
          </a:p>
        </p:txBody>
      </p:sp>
    </p:spTree>
    <p:extLst>
      <p:ext uri="{BB962C8B-B14F-4D97-AF65-F5344CB8AC3E}">
        <p14:creationId xmlns:p14="http://schemas.microsoft.com/office/powerpoint/2010/main" val="14692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CC7E2-8F3C-48CE-AF2B-9763C7492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Latency, Issue Time, Capacity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970666-44E2-4639-8732-F9AC681BC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325661"/>
              </p:ext>
            </p:extLst>
          </p:nvPr>
        </p:nvGraphicFramePr>
        <p:xfrm>
          <a:off x="1778958" y="2025130"/>
          <a:ext cx="812800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6589">
                  <a:extLst>
                    <a:ext uri="{9D8B030D-6E8A-4147-A177-3AD203B41FA5}">
                      <a16:colId xmlns:a16="http://schemas.microsoft.com/office/drawing/2014/main" val="2012821259"/>
                    </a:ext>
                  </a:extLst>
                </a:gridCol>
                <a:gridCol w="1017917">
                  <a:extLst>
                    <a:ext uri="{9D8B030D-6E8A-4147-A177-3AD203B41FA5}">
                      <a16:colId xmlns:a16="http://schemas.microsoft.com/office/drawing/2014/main" val="4054845403"/>
                    </a:ext>
                  </a:extLst>
                </a:gridCol>
                <a:gridCol w="908923">
                  <a:extLst>
                    <a:ext uri="{9D8B030D-6E8A-4147-A177-3AD203B41FA5}">
                      <a16:colId xmlns:a16="http://schemas.microsoft.com/office/drawing/2014/main" val="31017599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1591348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0817739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73715823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905817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Integer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Floating-Point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785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Issue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Capcacity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Issue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Capacity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43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257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Multiplication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653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4899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C77C53-7211-47BF-B8B4-1330E3895CA9}"/>
              </a:ext>
            </a:extLst>
          </p:cNvPr>
          <p:cNvSpPr txBox="1"/>
          <p:nvPr/>
        </p:nvSpPr>
        <p:spPr>
          <a:xfrm>
            <a:off x="1778958" y="4198188"/>
            <a:ext cx="80136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Latency: Clock cycles required to perform the operation</a:t>
            </a:r>
          </a:p>
          <a:p>
            <a:r>
              <a:rPr lang="en-US" dirty="0"/>
              <a:t>Issue time: Minimum number of lock cycles between issuing independent operations</a:t>
            </a:r>
          </a:p>
          <a:p>
            <a:r>
              <a:rPr lang="en-US" dirty="0"/>
              <a:t>Capacity: How many can be issued simultaneously</a:t>
            </a:r>
          </a:p>
          <a:p>
            <a:endParaRPr lang="en-US" dirty="0"/>
          </a:p>
          <a:p>
            <a:r>
              <a:rPr lang="en-US" dirty="0"/>
              <a:t>Pipelining enables the short issue times </a:t>
            </a:r>
          </a:p>
          <a:p>
            <a:r>
              <a:rPr lang="en-US" dirty="0"/>
              <a:t>(Multiple instances in various states of execution concurrently)</a:t>
            </a:r>
          </a:p>
        </p:txBody>
      </p:sp>
    </p:spTree>
    <p:extLst>
      <p:ext uri="{BB962C8B-B14F-4D97-AF65-F5344CB8AC3E}">
        <p14:creationId xmlns:p14="http://schemas.microsoft.com/office/powerpoint/2010/main" val="557020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C95A5-D255-45C1-981D-BA0FE227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Taylor Series approximation of sin(x)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505CF-6DF3-45E7-B6A0-EFD2E8A74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204" y="2078992"/>
            <a:ext cx="6055743" cy="3450613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// Original version of sin function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void </a:t>
            </a:r>
            <a:r>
              <a:rPr lang="en-US" dirty="0" err="1"/>
              <a:t>sinx_reference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N, </a:t>
            </a:r>
            <a:r>
              <a:rPr lang="en-US" dirty="0" err="1"/>
              <a:t>int</a:t>
            </a:r>
            <a:r>
              <a:rPr lang="en-US" dirty="0"/>
              <a:t> terms, float * x, float *result)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value = 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</a:t>
            </a:r>
            <a:r>
              <a:rPr lang="en-US" dirty="0" err="1"/>
              <a:t>numer</a:t>
            </a:r>
            <a:r>
              <a:rPr lang="en-US" dirty="0"/>
              <a:t> = x[</a:t>
            </a:r>
            <a:r>
              <a:rPr lang="en-US" dirty="0" err="1"/>
              <a:t>i</a:t>
            </a:r>
            <a:r>
              <a:rPr lang="en-US" dirty="0"/>
              <a:t>]*x[</a:t>
            </a:r>
            <a:r>
              <a:rPr lang="en-US" dirty="0" err="1"/>
              <a:t>i</a:t>
            </a:r>
            <a:r>
              <a:rPr lang="en-US" dirty="0"/>
              <a:t>]*x[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denom</a:t>
            </a:r>
            <a:r>
              <a:rPr lang="en-US" dirty="0"/>
              <a:t> = 6; // 3!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sign = -1;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372567-6AEA-410B-A033-22886663DBD4}"/>
              </a:ext>
            </a:extLst>
          </p:cNvPr>
          <p:cNvSpPr txBox="1">
            <a:spLocks/>
          </p:cNvSpPr>
          <p:nvPr/>
        </p:nvSpPr>
        <p:spPr>
          <a:xfrm>
            <a:off x="7189686" y="1989853"/>
            <a:ext cx="4957847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for (</a:t>
            </a:r>
            <a:r>
              <a:rPr lang="en-US" dirty="0" err="1"/>
              <a:t>int</a:t>
            </a:r>
            <a:r>
              <a:rPr lang="en-US" dirty="0"/>
              <a:t> j=1; j&lt;=terms;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value += sign * </a:t>
            </a:r>
            <a:r>
              <a:rPr lang="en-US" dirty="0" err="1"/>
              <a:t>numer</a:t>
            </a:r>
            <a:r>
              <a:rPr lang="en-US" dirty="0"/>
              <a:t> / </a:t>
            </a:r>
            <a:r>
              <a:rPr lang="en-US" dirty="0" err="1"/>
              <a:t>denom</a:t>
            </a:r>
            <a:r>
              <a:rPr lang="en-US" dirty="0"/>
              <a:t>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</a:t>
            </a:r>
            <a:r>
              <a:rPr lang="en-US" dirty="0" err="1"/>
              <a:t>numer</a:t>
            </a:r>
            <a:r>
              <a:rPr lang="en-US" dirty="0"/>
              <a:t> *= x[</a:t>
            </a:r>
            <a:r>
              <a:rPr lang="en-US" dirty="0" err="1"/>
              <a:t>i</a:t>
            </a:r>
            <a:r>
              <a:rPr lang="en-US" dirty="0"/>
              <a:t>] * 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</a:t>
            </a:r>
            <a:r>
              <a:rPr lang="en-US" dirty="0" err="1"/>
              <a:t>denom</a:t>
            </a:r>
            <a:r>
              <a:rPr lang="en-US" dirty="0"/>
              <a:t> *= (2*j+2) * (2*j+3);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    sign *= -1;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result[</a:t>
            </a:r>
            <a:r>
              <a:rPr lang="en-US" dirty="0" err="1"/>
              <a:t>i</a:t>
            </a:r>
            <a:r>
              <a:rPr lang="en-US" dirty="0"/>
              <a:t>] =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376B0-281E-4292-87FD-C0E42AA2589F}"/>
              </a:ext>
            </a:extLst>
          </p:cNvPr>
          <p:cNvSpPr txBox="1"/>
          <p:nvPr/>
        </p:nvSpPr>
        <p:spPr>
          <a:xfrm>
            <a:off x="1017917" y="5684149"/>
            <a:ext cx="8494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What’s the inner-work loop? How many times is it executed? What are the pain point(s)?</a:t>
            </a:r>
          </a:p>
        </p:txBody>
      </p:sp>
    </p:spTree>
    <p:extLst>
      <p:ext uri="{BB962C8B-B14F-4D97-AF65-F5344CB8AC3E}">
        <p14:creationId xmlns:p14="http://schemas.microsoft.com/office/powerpoint/2010/main" val="418989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C95A5-D255-45C1-981D-BA0FE227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Taylor Series approximation of sin(x)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505CF-6DF3-45E7-B6A0-EFD2E8A74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204" y="2078992"/>
            <a:ext cx="6055743" cy="3450613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// Original version of sin function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void </a:t>
            </a:r>
            <a:r>
              <a:rPr lang="en-US" dirty="0" err="1"/>
              <a:t>sinx_reference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N, </a:t>
            </a:r>
            <a:r>
              <a:rPr lang="en-US" dirty="0" err="1"/>
              <a:t>int</a:t>
            </a:r>
            <a:r>
              <a:rPr lang="en-US" dirty="0"/>
              <a:t> terms, float * x, float *result)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value = 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float </a:t>
            </a:r>
            <a:r>
              <a:rPr lang="en-US" dirty="0" err="1"/>
              <a:t>numer</a:t>
            </a:r>
            <a:r>
              <a:rPr lang="en-US" dirty="0"/>
              <a:t> = x[</a:t>
            </a:r>
            <a:r>
              <a:rPr lang="en-US" dirty="0" err="1"/>
              <a:t>i</a:t>
            </a:r>
            <a:r>
              <a:rPr lang="en-US" dirty="0"/>
              <a:t>]*x[</a:t>
            </a:r>
            <a:r>
              <a:rPr lang="en-US" dirty="0" err="1"/>
              <a:t>i</a:t>
            </a:r>
            <a:r>
              <a:rPr lang="en-US" dirty="0"/>
              <a:t>]*x[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denom</a:t>
            </a:r>
            <a:r>
              <a:rPr lang="en-US" dirty="0"/>
              <a:t> = 6; // 3!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sign = -1;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372567-6AEA-410B-A033-22886663DBD4}"/>
              </a:ext>
            </a:extLst>
          </p:cNvPr>
          <p:cNvSpPr txBox="1">
            <a:spLocks/>
          </p:cNvSpPr>
          <p:nvPr/>
        </p:nvSpPr>
        <p:spPr>
          <a:xfrm>
            <a:off x="7189686" y="1989853"/>
            <a:ext cx="4957847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for (</a:t>
            </a: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j=1; j&lt;=terms; </a:t>
            </a:r>
            <a:r>
              <a:rPr lang="en-US" b="1" dirty="0" err="1">
                <a:solidFill>
                  <a:srgbClr val="FF0000"/>
                </a:solidFill>
              </a:rPr>
              <a:t>j++</a:t>
            </a:r>
            <a:r>
              <a:rPr lang="en-US" b="1" dirty="0">
                <a:solidFill>
                  <a:srgbClr val="FF0000"/>
                </a:solidFill>
              </a:rPr>
              <a:t>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FF0000"/>
                </a:solidFill>
              </a:rPr>
              <a:t>            value += sign * </a:t>
            </a:r>
            <a:r>
              <a:rPr lang="en-US" b="1" dirty="0" err="1">
                <a:solidFill>
                  <a:srgbClr val="FF0000"/>
                </a:solidFill>
              </a:rPr>
              <a:t>numer</a:t>
            </a:r>
            <a:r>
              <a:rPr lang="en-US" b="1" dirty="0">
                <a:solidFill>
                  <a:srgbClr val="FF0000"/>
                </a:solidFill>
              </a:rPr>
              <a:t> / </a:t>
            </a:r>
            <a:r>
              <a:rPr lang="en-US" b="1" dirty="0" err="1">
                <a:solidFill>
                  <a:srgbClr val="FF0000"/>
                </a:solidFill>
              </a:rPr>
              <a:t>denom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FF0000"/>
                </a:solidFill>
              </a:rPr>
              <a:t>            </a:t>
            </a:r>
            <a:r>
              <a:rPr lang="en-US" b="1" dirty="0" err="1">
                <a:solidFill>
                  <a:srgbClr val="FF0000"/>
                </a:solidFill>
              </a:rPr>
              <a:t>numer</a:t>
            </a:r>
            <a:r>
              <a:rPr lang="en-US" b="1" dirty="0">
                <a:solidFill>
                  <a:srgbClr val="FF0000"/>
                </a:solidFill>
              </a:rPr>
              <a:t> *= x[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] * x[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FF0000"/>
                </a:solidFill>
              </a:rPr>
              <a:t>            </a:t>
            </a:r>
            <a:r>
              <a:rPr lang="en-US" b="1" dirty="0" err="1">
                <a:solidFill>
                  <a:srgbClr val="FF0000"/>
                </a:solidFill>
              </a:rPr>
              <a:t>denom</a:t>
            </a:r>
            <a:r>
              <a:rPr lang="en-US" b="1" dirty="0">
                <a:solidFill>
                  <a:srgbClr val="FF0000"/>
                </a:solidFill>
              </a:rPr>
              <a:t> *= (2*j+2) * (2*j+3);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FF0000"/>
                </a:solidFill>
              </a:rPr>
              <a:t>            sign *= -1;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FF0000"/>
                </a:solidFill>
              </a:rPr>
              <a:t>    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result[</a:t>
            </a:r>
            <a:r>
              <a:rPr lang="en-US" dirty="0" err="1"/>
              <a:t>i</a:t>
            </a:r>
            <a:r>
              <a:rPr lang="en-US" dirty="0"/>
              <a:t>] = value;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376B0-281E-4292-87FD-C0E42AA2589F}"/>
              </a:ext>
            </a:extLst>
          </p:cNvPr>
          <p:cNvSpPr txBox="1"/>
          <p:nvPr/>
        </p:nvSpPr>
        <p:spPr>
          <a:xfrm>
            <a:off x="539038" y="4909571"/>
            <a:ext cx="6593023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What’s the inner-work loop? </a:t>
            </a:r>
          </a:p>
          <a:p>
            <a:r>
              <a:rPr lang="en-US" dirty="0"/>
              <a:t>How many times is it executed? N*terms</a:t>
            </a:r>
          </a:p>
          <a:p>
            <a:r>
              <a:rPr lang="en-US" dirty="0"/>
              <a:t> What are the pain point(s)? Multiplication is expensive. So is division!</a:t>
            </a:r>
          </a:p>
        </p:txBody>
      </p:sp>
    </p:spTree>
    <p:extLst>
      <p:ext uri="{BB962C8B-B14F-4D97-AF65-F5344CB8AC3E}">
        <p14:creationId xmlns:p14="http://schemas.microsoft.com/office/powerpoint/2010/main" val="124880669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176</TotalTime>
  <Words>2024</Words>
  <Application>Microsoft Office PowerPoint</Application>
  <PresentationFormat>Widescreen</PresentationFormat>
  <Paragraphs>303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Gill Sans MT</vt:lpstr>
      <vt:lpstr>Gallery</vt:lpstr>
      <vt:lpstr>15-418/618</vt:lpstr>
      <vt:lpstr>Recitation Materials</vt:lpstr>
      <vt:lpstr>/proc/cpuinfo</vt:lpstr>
      <vt:lpstr>What else (Quick and Dirty) to look up?</vt:lpstr>
      <vt:lpstr>Devil in the details</vt:lpstr>
      <vt:lpstr>Functional units</vt:lpstr>
      <vt:lpstr>Latency, Issue Time, Capacity</vt:lpstr>
      <vt:lpstr>Taylor Series approximation of sin(x)</vt:lpstr>
      <vt:lpstr>Taylor Series approximation of sin(x)</vt:lpstr>
      <vt:lpstr>Benchmarking</vt:lpstr>
      <vt:lpstr>Simple Improvements</vt:lpstr>
      <vt:lpstr>Let’s Focus on This</vt:lpstr>
      <vt:lpstr>Precompute reciprocal factorials</vt:lpstr>
      <vt:lpstr>Inner Work Loop -- ASM</vt:lpstr>
      <vt:lpstr>Loop Unrolling</vt:lpstr>
      <vt:lpstr>Loop Unrolling</vt:lpstr>
      <vt:lpstr>Reassociation (Assume FP IS DISTRIBUTIVE AND ASSOCIATIVE)</vt:lpstr>
      <vt:lpstr>Limits of Unrolling (Consider an unrolling factor of k)</vt:lpstr>
      <vt:lpstr>Limits of unrolling</vt:lpstr>
      <vt:lpstr>ISPC Vectorization of unrolled code</vt:lpstr>
      <vt:lpstr>ISPC PerFormance</vt:lpstr>
      <vt:lpstr>What’s The Score?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15-418/618</dc:title>
  <dc:creator>Gregory Kesden</dc:creator>
  <cp:lastModifiedBy>Gregory Kesden</cp:lastModifiedBy>
  <cp:revision>18</cp:revision>
  <dcterms:created xsi:type="dcterms:W3CDTF">2018-01-26T16:09:38Z</dcterms:created>
  <dcterms:modified xsi:type="dcterms:W3CDTF">2018-01-29T16:21:47Z</dcterms:modified>
</cp:coreProperties>
</file>