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1" r:id="rId1"/>
  </p:sldMasterIdLst>
  <p:notesMasterIdLst>
    <p:notesMasterId r:id="rId41"/>
  </p:notesMasterIdLst>
  <p:sldIdLst>
    <p:sldId id="256" r:id="rId2"/>
    <p:sldId id="295" r:id="rId3"/>
    <p:sldId id="297" r:id="rId4"/>
    <p:sldId id="291" r:id="rId5"/>
    <p:sldId id="292" r:id="rId6"/>
    <p:sldId id="294" r:id="rId7"/>
    <p:sldId id="298" r:id="rId8"/>
    <p:sldId id="29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300" r:id="rId33"/>
    <p:sldId id="301" r:id="rId34"/>
    <p:sldId id="285" r:id="rId35"/>
    <p:sldId id="286" r:id="rId36"/>
    <p:sldId id="287" r:id="rId37"/>
    <p:sldId id="288" r:id="rId38"/>
    <p:sldId id="289" r:id="rId39"/>
    <p:sldId id="290" r:id="rId40"/>
  </p:sldIdLst>
  <p:sldSz cx="18288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1pPr>
    <a:lvl2pPr marL="0" marR="0" indent="3429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2pPr>
    <a:lvl3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3pPr>
    <a:lvl4pPr marL="0" marR="0" indent="10287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4pPr>
    <a:lvl5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5pPr>
    <a:lvl6pPr marL="0" marR="0" indent="17145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6pPr>
    <a:lvl7pPr marL="0" marR="0" indent="2057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7pPr>
    <a:lvl8pPr marL="0" marR="0" indent="24003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8pPr>
    <a:lvl9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"/>
        <a:ea typeface="Gill Sans"/>
        <a:cs typeface="Gill San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2328" y="224"/>
      </p:cViewPr>
      <p:guideLst>
        <p:guide orient="horz" pos="432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934050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25500" latinLnBrk="0">
      <a:defRPr sz="3000">
        <a:latin typeface="Lucida Grande"/>
        <a:ea typeface="Lucida Grande"/>
        <a:cs typeface="Lucida Grande"/>
        <a:sym typeface="Lucida Grande"/>
      </a:defRPr>
    </a:lvl1pPr>
    <a:lvl2pPr indent="228600" defTabSz="825500" latinLnBrk="0">
      <a:defRPr sz="3000">
        <a:latin typeface="Lucida Grande"/>
        <a:ea typeface="Lucida Grande"/>
        <a:cs typeface="Lucida Grande"/>
        <a:sym typeface="Lucida Grande"/>
      </a:defRPr>
    </a:lvl2pPr>
    <a:lvl3pPr indent="457200" defTabSz="825500" latinLnBrk="0">
      <a:defRPr sz="3000">
        <a:latin typeface="Lucida Grande"/>
        <a:ea typeface="Lucida Grande"/>
        <a:cs typeface="Lucida Grande"/>
        <a:sym typeface="Lucida Grande"/>
      </a:defRPr>
    </a:lvl3pPr>
    <a:lvl4pPr indent="685800" defTabSz="825500" latinLnBrk="0">
      <a:defRPr sz="3000">
        <a:latin typeface="Lucida Grande"/>
        <a:ea typeface="Lucida Grande"/>
        <a:cs typeface="Lucida Grande"/>
        <a:sym typeface="Lucida Grande"/>
      </a:defRPr>
    </a:lvl4pPr>
    <a:lvl5pPr indent="914400" defTabSz="825500" latinLnBrk="0">
      <a:defRPr sz="3000">
        <a:latin typeface="Lucida Grande"/>
        <a:ea typeface="Lucida Grande"/>
        <a:cs typeface="Lucida Grande"/>
        <a:sym typeface="Lucida Grande"/>
      </a:defRPr>
    </a:lvl5pPr>
    <a:lvl6pPr indent="1143000" defTabSz="825500" latinLnBrk="0">
      <a:defRPr sz="3000">
        <a:latin typeface="Lucida Grande"/>
        <a:ea typeface="Lucida Grande"/>
        <a:cs typeface="Lucida Grande"/>
        <a:sym typeface="Lucida Grande"/>
      </a:defRPr>
    </a:lvl6pPr>
    <a:lvl7pPr indent="1371600" defTabSz="825500" latinLnBrk="0">
      <a:defRPr sz="3000">
        <a:latin typeface="Lucida Grande"/>
        <a:ea typeface="Lucida Grande"/>
        <a:cs typeface="Lucida Grande"/>
        <a:sym typeface="Lucida Grande"/>
      </a:defRPr>
    </a:lvl7pPr>
    <a:lvl8pPr indent="1600200" defTabSz="825500" latinLnBrk="0">
      <a:defRPr sz="3000">
        <a:latin typeface="Lucida Grande"/>
        <a:ea typeface="Lucida Grande"/>
        <a:cs typeface="Lucida Grande"/>
        <a:sym typeface="Lucida Grande"/>
      </a:defRPr>
    </a:lvl8pPr>
    <a:lvl9pPr indent="1828800" defTabSz="825500" latinLnBrk="0">
      <a:defRPr sz="30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dobbs.com/lock-free-data-structures/184401865" TargetMode="External"/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66" name="Shape 5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atomic_incr: worry about ABA</a:t>
            </a:r>
          </a:p>
          <a:p>
            <a:pPr>
              <a:defRPr sz="1800"/>
            </a:pPr>
            <a:r>
              <a:t>lock: while (cas(addr, 0, 1) == 1);</a:t>
            </a:r>
          </a:p>
        </p:txBody>
      </p:sp>
    </p:spTree>
    <p:extLst>
      <p:ext uri="{BB962C8B-B14F-4D97-AF65-F5344CB8AC3E}">
        <p14:creationId xmlns:p14="http://schemas.microsoft.com/office/powerpoint/2010/main" val="1318816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21" name="Shape 42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head points to one node BEFORE last element (otherwise empty queue requires producer to move head as well)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29" name="Shape 42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But there’s a very subtle problem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36" name="Shape 5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assume we just wanted to support insert</a:t>
            </a:r>
          </a:p>
          <a:p>
            <a:pPr>
              <a:defRPr sz="1800"/>
            </a:pPr>
            <a:r>
              <a:t>as long as another thread hasn’t inserted here, we’re fine</a:t>
            </a:r>
          </a:p>
          <a:p>
            <a:pPr>
              <a:defRPr sz="1800"/>
            </a:pPr>
            <a:r>
              <a:t>no overhead of taking locks</a:t>
            </a:r>
          </a:p>
          <a:p>
            <a:pPr>
              <a:defRPr sz="1800"/>
            </a:pPr>
            <a:r>
              <a:t>no extra space per node</a:t>
            </a:r>
          </a:p>
          <a:p>
            <a:pPr>
              <a:defRPr sz="1800"/>
            </a:pPr>
            <a:r>
              <a:t>Still a nasty compare and swap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Shape 57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73" name="Shape 57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global lock in most cases</a:t>
            </a:r>
          </a:p>
          <a:p>
            <a:pPr>
              <a:defRPr sz="1800"/>
            </a:pPr>
            <a:r>
              <a:t>Also:</a:t>
            </a:r>
          </a:p>
          <a:p>
            <a:pPr>
              <a:defRPr sz="1800"/>
            </a:pPr>
            <a:r>
              <a:rPr u="sng">
                <a:hlinkClick r:id="rId3"/>
              </a:rPr>
              <a:t>http://www.drdobbs.com/lock-free-data-structures/184401865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78" name="Shape 57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weak versions make fail even if i == a</a:t>
            </a:r>
          </a:p>
        </p:txBody>
      </p:sp>
    </p:spTree>
    <p:extLst>
      <p:ext uri="{BB962C8B-B14F-4D97-AF65-F5344CB8AC3E}">
        <p14:creationId xmlns:p14="http://schemas.microsoft.com/office/powerpoint/2010/main" val="2967181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insert into linked list, ascending</a:t>
            </a:r>
          </a:p>
          <a:p>
            <a:pPr>
              <a:defRPr sz="1800"/>
            </a:pPr>
            <a:r>
              <a:t>Q. what bad things can happen if multiple threads operate on the list at once?</a:t>
            </a:r>
          </a:p>
          <a:p>
            <a:pPr>
              <a:defRPr sz="1800"/>
            </a:pPr>
            <a:r>
              <a:t>ON SIMULTANEOUS INSERTS —&gt; A NEW NODE CAN GET LOST (allocated but not in list)</a:t>
            </a:r>
          </a:p>
          <a:p>
            <a:pPr>
              <a:defRPr sz="1800"/>
            </a:pPr>
            <a:r>
              <a:t>ON SIMULTANEOUS DELETES —&gt;  double delete (free node twice, or cur can be deleted when another thread using it)</a:t>
            </a:r>
          </a:p>
          <a:p>
            <a:pPr>
              <a:defRPr sz="1800"/>
            </a:pPr>
            <a:r>
              <a:t>ON SIMULTANEOUS DELETES (different nodes) —&gt; first earlier node deleted might cause link to deleted node </a:t>
            </a:r>
          </a:p>
          <a:p>
            <a:pPr>
              <a:defRPr sz="1800"/>
            </a:pPr>
            <a:r>
              <a:t>ON MIX: can insert node that points to deleted node (lose rest of list)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Q. Common suggestion in this class. What is the easiest solution?</a:t>
            </a:r>
          </a:p>
          <a:p>
            <a:pPr>
              <a:defRPr sz="1800"/>
            </a:pPr>
            <a:r>
              <a:t>Go BACK SLIDES TO SHOW LOCKS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r>
              <a:t>We’re all set.  Problems? (Performance problems?)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9" name="Shape 31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LIST LOCK PREVENTS ANOTHER THREAD FROM DELETING “PREV” (HEAD OF LIST) WHILE CURRENT THREAD IS HOLDING IT.</a:t>
            </a:r>
          </a:p>
          <a:p>
            <a:pPr>
              <a:defRPr sz="1800"/>
            </a:pPr>
            <a:r>
              <a:t>WHY NOT START WITH lock(list-&gt;head-&gt;lock)? Because you don’t want to reference head because it may be changing or dead.</a:t>
            </a:r>
          </a:p>
          <a:p>
            <a:pPr>
              <a:defRPr sz="1800"/>
            </a:pPr>
            <a:r>
              <a:t>INSERT INVARIANT: NEED NODE BEFORE NODE TO INSERT</a:t>
            </a:r>
          </a:p>
          <a:p>
            <a:pPr>
              <a:defRPr sz="1800"/>
            </a:pPr>
            <a:r>
              <a:t>DELETE INVARIANT: NEED PREVIOUS AND NODE TO DELETE </a:t>
            </a:r>
          </a:p>
          <a:p>
            <a:pPr>
              <a:defRPr sz="1800"/>
            </a:pPr>
            <a:r>
              <a:t>Q. Why do I need to lock prev in INSERT?  It could be deleted, and thus the insertion missed.</a:t>
            </a:r>
          </a:p>
          <a:p>
            <a:pPr>
              <a:defRPr sz="1800"/>
            </a:pPr>
            <a:r>
              <a:t>(prev-&gt;next will be set to cur, so new node n before cur is missed.).</a:t>
            </a:r>
          </a:p>
          <a:p>
            <a:pPr>
              <a:defRPr sz="1800"/>
            </a:pPr>
            <a:r>
              <a:t>Q. Why do I need to lock prev in DELETE? could allow another insert after prev insert to have next pointer to element about to deleted.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4" name="Shape 32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NO DEADLOCK! Notice that in previous example locks always acquired in the same order</a:t>
            </a:r>
          </a:p>
          <a:p>
            <a:pPr>
              <a:defRPr sz="1800"/>
            </a:pPr>
            <a:r>
              <a:t>COULD IMAGINE A MIDDLE GROUND SOLUTION: COARSER GRANULARITY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4" name="Shape 34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Q. in PUSH why are we not worried about the other thread filling the queue?</a:t>
            </a:r>
          </a:p>
          <a:p>
            <a:pPr>
              <a:defRPr sz="1800"/>
            </a:pPr>
            <a:r>
              <a:t>Q. in POP why aren’t we worried about the element disappearing?</a:t>
            </a:r>
          </a:p>
          <a:p>
            <a:pPr>
              <a:defRPr sz="1800"/>
            </a:pPr>
            <a:r>
              <a:t>by FAIL, we say the handling of the sync is done in the calling code (e.g, busy wait)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53" name="Shape 35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PRODUCER changes tail and reclaim</a:t>
            </a:r>
          </a:p>
          <a:p>
            <a:pPr>
              <a:defRPr sz="1800"/>
            </a:pPr>
            <a:r>
              <a:t>CONSUMER changes head</a:t>
            </a:r>
          </a:p>
          <a:p>
            <a:pPr>
              <a:defRPr sz="1800"/>
            </a:pPr>
            <a:r>
              <a:t>tail points to last element added</a:t>
            </a:r>
          </a:p>
          <a:p>
            <a:pPr>
              <a:defRPr sz="1800"/>
            </a:pPr>
            <a:r>
              <a:t>head points to one node BEFORE last element (otherwise inserting into empty queue requires producer to move head)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723279" y="9134575"/>
            <a:ext cx="16840201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6000" dirty="0">
                <a:latin typeface="Myriad Pro Cond" panose="020B0506030403020204" pitchFamily="34" charset="0"/>
              </a:rPr>
              <a:t>Parallel Computer Architecture and Programming</a:t>
            </a:r>
          </a:p>
          <a:p>
            <a:pPr>
              <a:defRPr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sz="6000" dirty="0">
                <a:latin typeface="Myriad Pro Cond" panose="020B0506030403020204" pitchFamily="34" charset="0"/>
              </a:rPr>
              <a:t>CMU 15-418/15-618, </a:t>
            </a:r>
            <a:r>
              <a:rPr lang="en-US" sz="6000" dirty="0">
                <a:latin typeface="Myriad Pro Cond" panose="020B0506030403020204" pitchFamily="34" charset="0"/>
              </a:rPr>
              <a:t>Spring 2018</a:t>
            </a:r>
            <a:endParaRPr sz="6000" dirty="0">
              <a:latin typeface="Myriad Pro Cond" panose="020B0506030403020204" pitchFamily="34" charset="0"/>
            </a:endParaRPr>
          </a:p>
        </p:txBody>
      </p:sp>
      <p:sp>
        <p:nvSpPr>
          <p:cNvPr id="13" name="Shape 13"/>
          <p:cNvSpPr/>
          <p:nvPr/>
        </p:nvSpPr>
        <p:spPr>
          <a:xfrm flipV="1">
            <a:off x="1409700" y="8356314"/>
            <a:ext cx="15467004" cy="286"/>
          </a:xfrm>
          <a:prstGeom prst="line">
            <a:avLst/>
          </a:prstGeom>
          <a:ln w="19050">
            <a:solidFill>
              <a:srgbClr val="929292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Myriad Pro Cond" panose="020B0506030403020204" pitchFamily="34" charset="0"/>
            </a:endParaRPr>
          </a:p>
        </p:txBody>
      </p:sp>
      <p:sp>
        <p:nvSpPr>
          <p:cNvPr id="14" name="Shape 14"/>
          <p:cNvSpPr>
            <a:spLocks noGrp="1"/>
          </p:cNvSpPr>
          <p:nvPr>
            <p:ph type="body" sz="quarter" idx="13"/>
          </p:nvPr>
        </p:nvSpPr>
        <p:spPr>
          <a:xfrm>
            <a:off x="6332515" y="3632617"/>
            <a:ext cx="5621732" cy="964367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marL="0" indent="0" algn="ctr">
              <a:spcBef>
                <a:spcPts val="0"/>
              </a:spcBef>
              <a:buSzTx/>
              <a:buFontTx/>
              <a:buNone/>
              <a:defRPr>
                <a:latin typeface="Myriad Pro Cond" panose="020B0506030403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1308100" y="4457700"/>
            <a:ext cx="15684500" cy="1943100"/>
          </a:xfrm>
          <a:prstGeom prst="rect">
            <a:avLst/>
          </a:prstGeom>
        </p:spPr>
        <p:txBody>
          <a:bodyPr anchor="b"/>
          <a:lstStyle>
            <a:lvl1pPr algn="ctr">
              <a:defRPr sz="14000">
                <a:latin typeface="Myriad Pro Cond" panose="020B0506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xfrm>
            <a:off x="8961335" y="13093700"/>
            <a:ext cx="349455" cy="471924"/>
          </a:xfrm>
          <a:prstGeom prst="rect">
            <a:avLst/>
          </a:prstGeom>
        </p:spPr>
        <p:txBody>
          <a:bodyPr/>
          <a:lstStyle>
            <a:lvl1pPr>
              <a:defRPr sz="2400" b="0">
                <a:latin typeface="Myriad Pro Cond" panose="020B0506030403020204" pitchFamily="34" charset="0"/>
                <a:ea typeface="Myriad Pro Cond" panose="020B0506030403020204" pitchFamily="34" charset="0"/>
                <a:cs typeface="Myriad Pro Cond" panose="020B0506030403020204" pitchFamily="34" charset="0"/>
                <a:sym typeface="Gill Sans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1281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  <a:lvl2pPr>
              <a:defRPr>
                <a:latin typeface="Myriad Pro Cond" panose="020B0506030403020204" pitchFamily="34" charset="0"/>
              </a:defRPr>
            </a:lvl2pPr>
            <a:lvl3pPr>
              <a:defRPr>
                <a:latin typeface="Myriad Pro Cond" panose="020B0506030403020204" pitchFamily="34" charset="0"/>
              </a:defRPr>
            </a:lvl3pPr>
            <a:lvl4pPr>
              <a:defRPr>
                <a:latin typeface="Myriad Pro Cond" panose="020B0506030403020204" pitchFamily="34" charset="0"/>
              </a:defRPr>
            </a:lvl4pPr>
            <a:lvl5pPr>
              <a:defRPr>
                <a:latin typeface="Myriad Pro Cond" panose="020B0506030403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xfrm>
            <a:off x="14981936" y="13233400"/>
            <a:ext cx="347852" cy="441146"/>
          </a:xfrm>
          <a:prstGeom prst="rect">
            <a:avLst/>
          </a:prstGeom>
        </p:spPr>
        <p:txBody>
          <a:bodyPr/>
          <a:lstStyle>
            <a:lvl1pPr>
              <a:defRPr>
                <a:latin typeface="Myriad Pro Cond" panose="020B0506030403020204" pitchFamily="34" charset="0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8240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15099679" y="13034050"/>
            <a:ext cx="3086101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>
                <a:latin typeface="Myriad Pro Cond" panose="020B0506030403020204" pitchFamily="34" charset="0"/>
              </a:rPr>
              <a:t> CMU 15-418/618, </a:t>
            </a:r>
            <a:br>
              <a:rPr lang="en-US" dirty="0">
                <a:latin typeface="Myriad Pro Cond" panose="020B0506030403020204" pitchFamily="34" charset="0"/>
              </a:rPr>
            </a:br>
            <a:r>
              <a:rPr lang="en-US" dirty="0">
                <a:latin typeface="Myriad Pro Cond" panose="020B0506030403020204" pitchFamily="34" charset="0"/>
              </a:rPr>
              <a:t>Spring 2018</a:t>
            </a:r>
            <a:endParaRPr dirty="0">
              <a:latin typeface="Myriad Pro Cond" panose="020B0506030403020204" pitchFamily="34" charset="0"/>
            </a:endParaRPr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154400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r>
              <a:rPr dirty="0"/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154400" cy="10350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2pPr>
              <a:buFontTx/>
              <a:buChar char="-"/>
            </a:lvl2pPr>
            <a:lvl3pPr>
              <a:buFontTx/>
              <a:buChar char="-"/>
            </a:lvl3pPr>
            <a:lvl4pPr>
              <a:buFontTx/>
              <a:buChar char="-"/>
            </a:lvl4pPr>
            <a:lvl5pPr>
              <a:buFontTx/>
              <a:buChar char="-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4981936" y="13233400"/>
            <a:ext cx="347852" cy="44114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200" b="1">
                <a:latin typeface="Myriad Pro Cond" panose="020B0506030403020204" pitchFamily="34" charset="0"/>
                <a:ea typeface="+mn-ea"/>
                <a:cs typeface="+mn-cs"/>
                <a:sym typeface="Myriad Pro Condensed"/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7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ransition spd="med"/>
  <p:txStyles>
    <p:titleStyle>
      <a:lvl1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1pPr>
      <a:lvl2pPr marL="0" marR="0" indent="2286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2pPr>
      <a:lvl3pPr marL="0" marR="0" indent="4572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3pPr>
      <a:lvl4pPr marL="0" marR="0" indent="6858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4pPr>
      <a:lvl5pPr marL="0" marR="0" indent="9144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5pPr>
      <a:lvl6pPr marL="0" marR="0" indent="11430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6pPr>
      <a:lvl7pPr marL="0" marR="0" indent="13716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7pPr>
      <a:lvl8pPr marL="0" marR="0" indent="16002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8pPr>
      <a:lvl9pPr marL="0" marR="0" indent="182880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9pPr>
    </p:titleStyle>
    <p:bodyStyle>
      <a:lvl1pPr marL="800100" marR="0" indent="-8001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2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1pPr>
      <a:lvl2pPr marL="14351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2pPr>
      <a:lvl3pPr marL="21082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3pPr>
      <a:lvl4pPr marL="27686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4pPr>
      <a:lvl5pPr marL="34417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Myriad Pro Cond" panose="020B0506030403020204" pitchFamily="34" charset="0"/>
          <a:ea typeface="+mn-ea"/>
          <a:cs typeface="+mn-cs"/>
          <a:sym typeface="Myriad Pro Condensed"/>
        </a:defRPr>
      </a:lvl5pPr>
      <a:lvl6pPr marL="41148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6pPr>
      <a:lvl7pPr marL="47879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7pPr>
      <a:lvl8pPr marL="54610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8pPr>
      <a:lvl9pPr marL="6134100" marR="0" indent="-635000" algn="l" defTabSz="825500" rtl="0" eaLnBrk="1" latinLnBrk="0" hangingPunct="1">
        <a:lnSpc>
          <a:spcPct val="100000"/>
        </a:lnSpc>
        <a:spcBef>
          <a:spcPts val="1400"/>
        </a:spcBef>
        <a:spcAft>
          <a:spcPts val="0"/>
        </a:spcAft>
        <a:buClrTx/>
        <a:buSzPct val="130000"/>
        <a:buFont typeface="Lucida Grande"/>
        <a:buChar char="▪"/>
        <a:tabLst/>
        <a:defRPr sz="56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yriad Pro Condensed"/>
        </a:defRPr>
      </a:lvl9pPr>
    </p:bodyStyle>
    <p:otherStyle>
      <a:lvl1pPr marL="0" marR="0" indent="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1pPr>
      <a:lvl2pPr marL="0" marR="0" indent="228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2pPr>
      <a:lvl3pPr marL="0" marR="0" indent="457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3pPr>
      <a:lvl4pPr marL="0" marR="0" indent="685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4pPr>
      <a:lvl5pPr marL="0" marR="0" indent="9144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5pPr>
      <a:lvl6pPr marL="0" marR="0" indent="11430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6pPr>
      <a:lvl7pPr marL="0" marR="0" indent="1371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7pPr>
      <a:lvl8pPr marL="0" marR="0" indent="1600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8pPr>
      <a:lvl9pPr marL="0" marR="0" indent="1828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yriad Pro Condense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s.memsql.com/blog/common-pitfalls-in-writing-lock-free-algorithm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sz="quarter" idx="13"/>
          </p:nvPr>
        </p:nvSpPr>
        <p:spPr>
          <a:xfrm>
            <a:off x="7712528" y="3632617"/>
            <a:ext cx="2861705" cy="964366"/>
          </a:xfrm>
          <a:prstGeom prst="rect">
            <a:avLst/>
          </a:prstGeom>
        </p:spPr>
        <p:txBody>
          <a:bodyPr/>
          <a:lstStyle/>
          <a:p>
            <a:r>
              <a:rPr dirty="0"/>
              <a:t>Lecture 1</a:t>
            </a:r>
            <a:r>
              <a:rPr lang="en-US" dirty="0"/>
              <a:t>7</a:t>
            </a:r>
            <a:r>
              <a:rPr dirty="0"/>
              <a:t>:</a:t>
            </a:r>
          </a:p>
        </p:txBody>
      </p: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816100" y="4330700"/>
            <a:ext cx="14668500" cy="34036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9600"/>
            </a:lvl1pPr>
          </a:lstStyle>
          <a:p>
            <a:r>
              <a:rPr dirty="0"/>
              <a:t>Fine-grained synchronization &amp; lock-free programming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 flipH="1">
            <a:off x="5238764" y="7925271"/>
            <a:ext cx="599198" cy="756577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Example: simultaneous insertion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838200" y="1803400"/>
            <a:ext cx="16154400" cy="1651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00"/>
              </a:spcBef>
              <a:buSzTx/>
              <a:buNone/>
              <a:defRPr sz="4200"/>
            </a:pPr>
            <a:r>
              <a:t>Thread 1 attempts to insert 6</a:t>
            </a:r>
          </a:p>
          <a:p>
            <a:pPr marL="0" indent="0">
              <a:spcBef>
                <a:spcPts val="600"/>
              </a:spcBef>
              <a:buSzTx/>
              <a:buNone/>
              <a:defRPr sz="4200"/>
            </a:pPr>
            <a:r>
              <a:t>Thread 2 attempts to insert 7</a:t>
            </a:r>
          </a:p>
        </p:txBody>
      </p:sp>
      <p:sp>
        <p:nvSpPr>
          <p:cNvPr id="60" name="Shape 60"/>
          <p:cNvSpPr/>
          <p:nvPr/>
        </p:nvSpPr>
        <p:spPr>
          <a:xfrm>
            <a:off x="1016000" y="4089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4216400" y="4089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7416800" y="4089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10617200" y="4089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13817600" y="4089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 flipH="1">
            <a:off x="3200400" y="4533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6" name="Shape 66"/>
          <p:cNvSpPr/>
          <p:nvPr/>
        </p:nvSpPr>
        <p:spPr>
          <a:xfrm flipH="1">
            <a:off x="6400800" y="4533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7" name="Shape 67"/>
          <p:cNvSpPr/>
          <p:nvPr/>
        </p:nvSpPr>
        <p:spPr>
          <a:xfrm flipH="1">
            <a:off x="9613900" y="4533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8" name="Shape 68"/>
          <p:cNvSpPr/>
          <p:nvPr/>
        </p:nvSpPr>
        <p:spPr>
          <a:xfrm flipH="1">
            <a:off x="12827000" y="4533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9" name="Shape 69"/>
          <p:cNvSpPr/>
          <p:nvPr/>
        </p:nvSpPr>
        <p:spPr>
          <a:xfrm flipH="1">
            <a:off x="16002000" y="4533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16979900" y="42672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1933193" y="42926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72" name="Shape 72"/>
          <p:cNvSpPr/>
          <p:nvPr/>
        </p:nvSpPr>
        <p:spPr>
          <a:xfrm>
            <a:off x="5156200" y="42926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73" name="Shape 73"/>
          <p:cNvSpPr/>
          <p:nvPr/>
        </p:nvSpPr>
        <p:spPr>
          <a:xfrm>
            <a:off x="8212771" y="42926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74" name="Shape 74"/>
          <p:cNvSpPr/>
          <p:nvPr/>
        </p:nvSpPr>
        <p:spPr>
          <a:xfrm>
            <a:off x="11417300" y="42926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75" name="Shape 75"/>
          <p:cNvSpPr/>
          <p:nvPr/>
        </p:nvSpPr>
        <p:spPr>
          <a:xfrm>
            <a:off x="14668500" y="42926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76" name="Shape 76"/>
          <p:cNvSpPr/>
          <p:nvPr/>
        </p:nvSpPr>
        <p:spPr>
          <a:xfrm>
            <a:off x="850900" y="7289800"/>
            <a:ext cx="2235200" cy="76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1:</a:t>
            </a:r>
          </a:p>
        </p:txBody>
      </p:sp>
      <p:sp>
        <p:nvSpPr>
          <p:cNvPr id="77" name="Shape 77"/>
          <p:cNvSpPr/>
          <p:nvPr/>
        </p:nvSpPr>
        <p:spPr>
          <a:xfrm>
            <a:off x="914400" y="8661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4114800" y="8661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7315200" y="8661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10515600" y="8661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13716000" y="86614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2" name="Shape 82"/>
          <p:cNvSpPr/>
          <p:nvPr/>
        </p:nvSpPr>
        <p:spPr>
          <a:xfrm flipH="1">
            <a:off x="3098800" y="9105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3" name="Shape 83"/>
          <p:cNvSpPr/>
          <p:nvPr/>
        </p:nvSpPr>
        <p:spPr>
          <a:xfrm flipH="1">
            <a:off x="6299200" y="9105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 flipH="1">
            <a:off x="9512300" y="9105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" name="Shape 85"/>
          <p:cNvSpPr/>
          <p:nvPr/>
        </p:nvSpPr>
        <p:spPr>
          <a:xfrm flipH="1">
            <a:off x="12725400" y="9105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6" name="Shape 86"/>
          <p:cNvSpPr/>
          <p:nvPr/>
        </p:nvSpPr>
        <p:spPr>
          <a:xfrm flipH="1">
            <a:off x="15900400" y="91059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7" name="Shape 87"/>
          <p:cNvSpPr/>
          <p:nvPr/>
        </p:nvSpPr>
        <p:spPr>
          <a:xfrm>
            <a:off x="16878300" y="88392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8" name="Shape 88"/>
          <p:cNvSpPr/>
          <p:nvPr/>
        </p:nvSpPr>
        <p:spPr>
          <a:xfrm>
            <a:off x="1828800" y="8864600"/>
            <a:ext cx="325755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89" name="Shape 89"/>
          <p:cNvSpPr/>
          <p:nvPr/>
        </p:nvSpPr>
        <p:spPr>
          <a:xfrm>
            <a:off x="5054600" y="88646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90" name="Shape 90"/>
          <p:cNvSpPr/>
          <p:nvPr/>
        </p:nvSpPr>
        <p:spPr>
          <a:xfrm>
            <a:off x="8115300" y="88646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91" name="Shape 91"/>
          <p:cNvSpPr/>
          <p:nvPr/>
        </p:nvSpPr>
        <p:spPr>
          <a:xfrm>
            <a:off x="11315700" y="88646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92" name="Shape 92"/>
          <p:cNvSpPr/>
          <p:nvPr/>
        </p:nvSpPr>
        <p:spPr>
          <a:xfrm>
            <a:off x="14566900" y="88646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93" name="Shape 93"/>
          <p:cNvSpPr/>
          <p:nvPr/>
        </p:nvSpPr>
        <p:spPr>
          <a:xfrm>
            <a:off x="4808970" y="9626600"/>
            <a:ext cx="820217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prev</a:t>
            </a:r>
          </a:p>
        </p:txBody>
      </p:sp>
      <p:sp>
        <p:nvSpPr>
          <p:cNvPr id="94" name="Shape 94"/>
          <p:cNvSpPr/>
          <p:nvPr/>
        </p:nvSpPr>
        <p:spPr>
          <a:xfrm>
            <a:off x="8107527" y="9626600"/>
            <a:ext cx="607163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cur</a:t>
            </a:r>
          </a:p>
        </p:txBody>
      </p:sp>
      <p:sp>
        <p:nvSpPr>
          <p:cNvPr id="95" name="Shape 95"/>
          <p:cNvSpPr/>
          <p:nvPr/>
        </p:nvSpPr>
        <p:spPr>
          <a:xfrm flipH="1" flipV="1">
            <a:off x="7920131" y="7928550"/>
            <a:ext cx="511936" cy="725056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98" name="Group 98"/>
          <p:cNvGrpSpPr/>
          <p:nvPr/>
        </p:nvGrpSpPr>
        <p:grpSpPr>
          <a:xfrm>
            <a:off x="5816600" y="7099300"/>
            <a:ext cx="2184400" cy="889000"/>
            <a:chOff x="0" y="0"/>
            <a:chExt cx="2184400" cy="889000"/>
          </a:xfrm>
        </p:grpSpPr>
        <p:sp>
          <p:nvSpPr>
            <p:cNvPr id="96" name="Shape 96"/>
            <p:cNvSpPr/>
            <p:nvPr/>
          </p:nvSpPr>
          <p:spPr>
            <a:xfrm>
              <a:off x="0" y="0"/>
              <a:ext cx="2184400" cy="889000"/>
            </a:xfrm>
            <a:prstGeom prst="roundRect">
              <a:avLst>
                <a:gd name="adj" fmla="val 21429"/>
              </a:avLst>
            </a:prstGeom>
            <a:solidFill>
              <a:srgbClr val="FFAA00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930719" y="203200"/>
              <a:ext cx="318517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6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2" animBg="1" advAuto="0"/>
      <p:bldP spid="83" grpId="1" animBg="1" advAuto="0"/>
      <p:bldP spid="95" grpId="3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Example: simultaneous insertion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838200" y="1663700"/>
            <a:ext cx="5791200" cy="13716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None/>
              <a:defRPr sz="4200"/>
            </a:pPr>
            <a:r>
              <a:t>Thread 1 attempts to insert 6</a:t>
            </a:r>
          </a:p>
          <a:p>
            <a:pPr marL="0" indent="0">
              <a:spcBef>
                <a:spcPts val="0"/>
              </a:spcBef>
              <a:buSzTx/>
              <a:buNone/>
              <a:defRPr sz="4200"/>
            </a:pPr>
            <a:r>
              <a:t>Thread 2 attempts to insert 7</a:t>
            </a:r>
          </a:p>
        </p:txBody>
      </p:sp>
      <p:sp>
        <p:nvSpPr>
          <p:cNvPr id="102" name="Shape 102"/>
          <p:cNvSpPr/>
          <p:nvPr/>
        </p:nvSpPr>
        <p:spPr>
          <a:xfrm flipH="1">
            <a:off x="5805928" y="3842584"/>
            <a:ext cx="511891" cy="646396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2057400" y="3299657"/>
            <a:ext cx="1909520" cy="651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1:</a:t>
            </a:r>
          </a:p>
        </p:txBody>
      </p:sp>
      <p:sp>
        <p:nvSpPr>
          <p:cNvPr id="104" name="Shape 104"/>
          <p:cNvSpPr/>
          <p:nvPr/>
        </p:nvSpPr>
        <p:spPr>
          <a:xfrm>
            <a:off x="2111647" y="4471509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4845731" y="4471509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7579814" y="4471509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10313897" y="4471509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13047983" y="4471509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9" name="Shape 109"/>
          <p:cNvSpPr/>
          <p:nvPr/>
        </p:nvSpPr>
        <p:spPr>
          <a:xfrm flipH="1">
            <a:off x="3977768" y="4851276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0" name="Shape 110"/>
          <p:cNvSpPr/>
          <p:nvPr/>
        </p:nvSpPr>
        <p:spPr>
          <a:xfrm flipH="1">
            <a:off x="9456786" y="4851276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1" name="Shape 111"/>
          <p:cNvSpPr/>
          <p:nvPr/>
        </p:nvSpPr>
        <p:spPr>
          <a:xfrm flipH="1">
            <a:off x="12201718" y="4851276"/>
            <a:ext cx="851023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2" name="Shape 112"/>
          <p:cNvSpPr/>
          <p:nvPr/>
        </p:nvSpPr>
        <p:spPr>
          <a:xfrm flipH="1">
            <a:off x="14914103" y="4851276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5749522" y="4623416"/>
            <a:ext cx="455682" cy="455721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2892814" y="4645117"/>
            <a:ext cx="278291" cy="423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115" name="Shape 115"/>
          <p:cNvSpPr/>
          <p:nvPr/>
        </p:nvSpPr>
        <p:spPr>
          <a:xfrm>
            <a:off x="5648597" y="4645117"/>
            <a:ext cx="278292" cy="423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116" name="Shape 116"/>
          <p:cNvSpPr/>
          <p:nvPr/>
        </p:nvSpPr>
        <p:spPr>
          <a:xfrm>
            <a:off x="8263336" y="4647151"/>
            <a:ext cx="55880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117" name="Shape 117"/>
          <p:cNvSpPr/>
          <p:nvPr/>
        </p:nvSpPr>
        <p:spPr>
          <a:xfrm>
            <a:off x="10997421" y="4647151"/>
            <a:ext cx="53340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118" name="Shape 118"/>
          <p:cNvSpPr/>
          <p:nvPr/>
        </p:nvSpPr>
        <p:spPr>
          <a:xfrm>
            <a:off x="13636939" y="4647151"/>
            <a:ext cx="59690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119" name="Shape 119"/>
          <p:cNvSpPr/>
          <p:nvPr/>
        </p:nvSpPr>
        <p:spPr>
          <a:xfrm>
            <a:off x="5375257" y="5293557"/>
            <a:ext cx="838201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6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prev</a:t>
            </a:r>
          </a:p>
        </p:txBody>
      </p:sp>
      <p:sp>
        <p:nvSpPr>
          <p:cNvPr id="120" name="Shape 120"/>
          <p:cNvSpPr/>
          <p:nvPr/>
        </p:nvSpPr>
        <p:spPr>
          <a:xfrm>
            <a:off x="8256697" y="5293557"/>
            <a:ext cx="660401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6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cur</a:t>
            </a:r>
          </a:p>
        </p:txBody>
      </p:sp>
      <p:sp>
        <p:nvSpPr>
          <p:cNvPr id="121" name="Shape 121"/>
          <p:cNvSpPr/>
          <p:nvPr/>
        </p:nvSpPr>
        <p:spPr>
          <a:xfrm flipH="1" flipV="1">
            <a:off x="8096605" y="3845385"/>
            <a:ext cx="437344" cy="619466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124" name="Group 124"/>
          <p:cNvGrpSpPr/>
          <p:nvPr/>
        </p:nvGrpSpPr>
        <p:grpSpPr>
          <a:xfrm>
            <a:off x="6299570" y="3136900"/>
            <a:ext cx="1866122" cy="759534"/>
            <a:chOff x="0" y="0"/>
            <a:chExt cx="1866120" cy="759533"/>
          </a:xfrm>
        </p:grpSpPr>
        <p:sp>
          <p:nvSpPr>
            <p:cNvPr id="122" name="Shape 122"/>
            <p:cNvSpPr/>
            <p:nvPr/>
          </p:nvSpPr>
          <p:spPr>
            <a:xfrm>
              <a:off x="0" y="0"/>
              <a:ext cx="1866121" cy="759534"/>
            </a:xfrm>
            <a:prstGeom prst="roundRect">
              <a:avLst>
                <a:gd name="adj" fmla="val 25081"/>
              </a:avLst>
            </a:prstGeom>
            <a:solidFill>
              <a:srgbClr val="FFAA00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792016" y="173607"/>
              <a:ext cx="278292" cy="4231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0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6</a:t>
              </a:r>
            </a:p>
          </p:txBody>
        </p:sp>
      </p:grpSp>
      <p:sp>
        <p:nvSpPr>
          <p:cNvPr id="125" name="Shape 125"/>
          <p:cNvSpPr/>
          <p:nvPr/>
        </p:nvSpPr>
        <p:spPr>
          <a:xfrm flipH="1">
            <a:off x="5811339" y="6793513"/>
            <a:ext cx="511892" cy="646396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2057400" y="6250988"/>
            <a:ext cx="1909520" cy="65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2:</a:t>
            </a:r>
          </a:p>
        </p:txBody>
      </p:sp>
      <p:sp>
        <p:nvSpPr>
          <p:cNvPr id="127" name="Shape 127"/>
          <p:cNvSpPr/>
          <p:nvPr/>
        </p:nvSpPr>
        <p:spPr>
          <a:xfrm>
            <a:off x="2111647" y="7422840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128" name="Shape 128"/>
          <p:cNvSpPr/>
          <p:nvPr/>
        </p:nvSpPr>
        <p:spPr>
          <a:xfrm>
            <a:off x="4845731" y="7422840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29" name="Shape 129"/>
          <p:cNvSpPr/>
          <p:nvPr/>
        </p:nvSpPr>
        <p:spPr>
          <a:xfrm>
            <a:off x="7579814" y="7422840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10313897" y="7422840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13047983" y="7422840"/>
            <a:ext cx="1866122" cy="759535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2" name="Shape 132"/>
          <p:cNvSpPr/>
          <p:nvPr/>
        </p:nvSpPr>
        <p:spPr>
          <a:xfrm flipH="1">
            <a:off x="3977768" y="7802607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3" name="Shape 133"/>
          <p:cNvSpPr/>
          <p:nvPr/>
        </p:nvSpPr>
        <p:spPr>
          <a:xfrm flipH="1">
            <a:off x="9456786" y="7802607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4" name="Shape 134"/>
          <p:cNvSpPr/>
          <p:nvPr/>
        </p:nvSpPr>
        <p:spPr>
          <a:xfrm flipH="1">
            <a:off x="12201718" y="7802607"/>
            <a:ext cx="851023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5" name="Shape 135"/>
          <p:cNvSpPr/>
          <p:nvPr/>
        </p:nvSpPr>
        <p:spPr>
          <a:xfrm flipH="1">
            <a:off x="14914103" y="7802607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15749522" y="7574748"/>
            <a:ext cx="455682" cy="455721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7" name="Shape 137"/>
          <p:cNvSpPr/>
          <p:nvPr/>
        </p:nvSpPr>
        <p:spPr>
          <a:xfrm>
            <a:off x="2892814" y="7596449"/>
            <a:ext cx="278291" cy="423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138" name="Shape 138"/>
          <p:cNvSpPr/>
          <p:nvPr/>
        </p:nvSpPr>
        <p:spPr>
          <a:xfrm>
            <a:off x="5648597" y="7596449"/>
            <a:ext cx="278292" cy="423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139" name="Shape 139"/>
          <p:cNvSpPr/>
          <p:nvPr/>
        </p:nvSpPr>
        <p:spPr>
          <a:xfrm>
            <a:off x="8199836" y="7598484"/>
            <a:ext cx="60960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140" name="Shape 140"/>
          <p:cNvSpPr/>
          <p:nvPr/>
        </p:nvSpPr>
        <p:spPr>
          <a:xfrm>
            <a:off x="10997421" y="7598484"/>
            <a:ext cx="55880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141" name="Shape 141"/>
          <p:cNvSpPr/>
          <p:nvPr/>
        </p:nvSpPr>
        <p:spPr>
          <a:xfrm>
            <a:off x="13649639" y="7598484"/>
            <a:ext cx="58420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142" name="Shape 142"/>
          <p:cNvSpPr/>
          <p:nvPr/>
        </p:nvSpPr>
        <p:spPr>
          <a:xfrm>
            <a:off x="5315456" y="8244888"/>
            <a:ext cx="889001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6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prev</a:t>
            </a:r>
          </a:p>
        </p:txBody>
      </p:sp>
      <p:sp>
        <p:nvSpPr>
          <p:cNvPr id="143" name="Shape 143"/>
          <p:cNvSpPr/>
          <p:nvPr/>
        </p:nvSpPr>
        <p:spPr>
          <a:xfrm>
            <a:off x="8138186" y="8244888"/>
            <a:ext cx="723901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6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cur</a:t>
            </a:r>
          </a:p>
        </p:txBody>
      </p:sp>
      <p:sp>
        <p:nvSpPr>
          <p:cNvPr id="144" name="Shape 144"/>
          <p:cNvSpPr/>
          <p:nvPr/>
        </p:nvSpPr>
        <p:spPr>
          <a:xfrm flipH="1" flipV="1">
            <a:off x="8100593" y="6793513"/>
            <a:ext cx="437345" cy="619465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147" name="Group 147"/>
          <p:cNvGrpSpPr/>
          <p:nvPr/>
        </p:nvGrpSpPr>
        <p:grpSpPr>
          <a:xfrm>
            <a:off x="6299570" y="6088231"/>
            <a:ext cx="1866122" cy="759535"/>
            <a:chOff x="0" y="0"/>
            <a:chExt cx="1866120" cy="759533"/>
          </a:xfrm>
        </p:grpSpPr>
        <p:sp>
          <p:nvSpPr>
            <p:cNvPr id="145" name="Shape 145"/>
            <p:cNvSpPr/>
            <p:nvPr/>
          </p:nvSpPr>
          <p:spPr>
            <a:xfrm>
              <a:off x="0" y="0"/>
              <a:ext cx="1866121" cy="759534"/>
            </a:xfrm>
            <a:prstGeom prst="roundRect">
              <a:avLst>
                <a:gd name="adj" fmla="val 25081"/>
              </a:avLst>
            </a:prstGeom>
            <a:solidFill>
              <a:srgbClr val="FFAA00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792016" y="173607"/>
              <a:ext cx="278292" cy="4231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0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7</a:t>
              </a:r>
            </a:p>
          </p:txBody>
        </p:sp>
      </p:grpSp>
      <p:sp>
        <p:nvSpPr>
          <p:cNvPr id="148" name="Shape 148"/>
          <p:cNvSpPr/>
          <p:nvPr/>
        </p:nvSpPr>
        <p:spPr>
          <a:xfrm>
            <a:off x="9550400" y="8699500"/>
            <a:ext cx="8255000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spcBef>
                <a:spcPts val="1400"/>
              </a:spcBef>
              <a:buFont typeface="Lucida Grande"/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1 and thread 2 both compute same prev and cur.  Result: one of the insertions gets lost!  </a:t>
            </a:r>
          </a:p>
        </p:txBody>
      </p:sp>
      <p:sp>
        <p:nvSpPr>
          <p:cNvPr id="149" name="Shape 149"/>
          <p:cNvSpPr/>
          <p:nvPr/>
        </p:nvSpPr>
        <p:spPr>
          <a:xfrm>
            <a:off x="1041400" y="10072764"/>
            <a:ext cx="1451610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Result: (assuming thread 1 updates </a:t>
            </a:r>
            <a:r>
              <a:rPr sz="3200">
                <a:latin typeface="Consolas"/>
                <a:ea typeface="Consolas"/>
                <a:cs typeface="Consolas"/>
                <a:sym typeface="Consolas"/>
              </a:rPr>
              <a:t>prev-&gt;next</a:t>
            </a:r>
            <a:r>
              <a:t> before thread 2)  </a:t>
            </a:r>
          </a:p>
        </p:txBody>
      </p:sp>
      <p:sp>
        <p:nvSpPr>
          <p:cNvPr id="150" name="Shape 150"/>
          <p:cNvSpPr/>
          <p:nvPr/>
        </p:nvSpPr>
        <p:spPr>
          <a:xfrm flipH="1">
            <a:off x="6159500" y="11607800"/>
            <a:ext cx="511891" cy="646396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1" name="Shape 151"/>
          <p:cNvSpPr/>
          <p:nvPr/>
        </p:nvSpPr>
        <p:spPr>
          <a:xfrm>
            <a:off x="2451100" y="12230100"/>
            <a:ext cx="1866121" cy="759534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5194300" y="12230100"/>
            <a:ext cx="1866121" cy="759534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53" name="Shape 153"/>
          <p:cNvSpPr/>
          <p:nvPr/>
        </p:nvSpPr>
        <p:spPr>
          <a:xfrm>
            <a:off x="7924800" y="12230100"/>
            <a:ext cx="1866121" cy="759534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54" name="Shape 154"/>
          <p:cNvSpPr/>
          <p:nvPr/>
        </p:nvSpPr>
        <p:spPr>
          <a:xfrm>
            <a:off x="10655300" y="12230100"/>
            <a:ext cx="1866121" cy="759534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55" name="Shape 155"/>
          <p:cNvSpPr/>
          <p:nvPr/>
        </p:nvSpPr>
        <p:spPr>
          <a:xfrm>
            <a:off x="13385800" y="12230100"/>
            <a:ext cx="1866121" cy="759534"/>
          </a:xfrm>
          <a:prstGeom prst="roundRect">
            <a:avLst>
              <a:gd name="adj" fmla="val 25081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56" name="Shape 156"/>
          <p:cNvSpPr/>
          <p:nvPr/>
        </p:nvSpPr>
        <p:spPr>
          <a:xfrm flipH="1">
            <a:off x="4318000" y="12611100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7" name="Shape 157"/>
          <p:cNvSpPr/>
          <p:nvPr/>
        </p:nvSpPr>
        <p:spPr>
          <a:xfrm flipH="1">
            <a:off x="9804400" y="12611100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8" name="Shape 158"/>
          <p:cNvSpPr/>
          <p:nvPr/>
        </p:nvSpPr>
        <p:spPr>
          <a:xfrm flipH="1">
            <a:off x="12547600" y="12611100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9" name="Shape 159"/>
          <p:cNvSpPr/>
          <p:nvPr/>
        </p:nvSpPr>
        <p:spPr>
          <a:xfrm flipH="1">
            <a:off x="15252700" y="12611100"/>
            <a:ext cx="851022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16090900" y="12382500"/>
            <a:ext cx="455681" cy="455721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3238500" y="12407900"/>
            <a:ext cx="278291" cy="423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162" name="Shape 162"/>
          <p:cNvSpPr/>
          <p:nvPr/>
        </p:nvSpPr>
        <p:spPr>
          <a:xfrm>
            <a:off x="5994400" y="12407900"/>
            <a:ext cx="278291" cy="423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163" name="Shape 163"/>
          <p:cNvSpPr/>
          <p:nvPr/>
        </p:nvSpPr>
        <p:spPr>
          <a:xfrm>
            <a:off x="8547100" y="12407900"/>
            <a:ext cx="6096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164" name="Shape 164"/>
          <p:cNvSpPr/>
          <p:nvPr/>
        </p:nvSpPr>
        <p:spPr>
          <a:xfrm>
            <a:off x="11341100" y="12407900"/>
            <a:ext cx="5588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165" name="Shape 165"/>
          <p:cNvSpPr/>
          <p:nvPr/>
        </p:nvSpPr>
        <p:spPr>
          <a:xfrm>
            <a:off x="13995400" y="12407900"/>
            <a:ext cx="584200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/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166" name="Shape 166"/>
          <p:cNvSpPr/>
          <p:nvPr/>
        </p:nvSpPr>
        <p:spPr>
          <a:xfrm flipH="1" flipV="1">
            <a:off x="8445500" y="11607800"/>
            <a:ext cx="437344" cy="619465"/>
          </a:xfrm>
          <a:prstGeom prst="line">
            <a:avLst/>
          </a:prstGeom>
          <a:ln w="50800">
            <a:solidFill>
              <a:srgbClr val="E324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169" name="Group 169"/>
          <p:cNvGrpSpPr/>
          <p:nvPr/>
        </p:nvGrpSpPr>
        <p:grpSpPr>
          <a:xfrm>
            <a:off x="6642100" y="10896600"/>
            <a:ext cx="1866121" cy="759534"/>
            <a:chOff x="0" y="0"/>
            <a:chExt cx="1866120" cy="759533"/>
          </a:xfrm>
        </p:grpSpPr>
        <p:sp>
          <p:nvSpPr>
            <p:cNvPr id="167" name="Shape 167"/>
            <p:cNvSpPr/>
            <p:nvPr/>
          </p:nvSpPr>
          <p:spPr>
            <a:xfrm>
              <a:off x="0" y="0"/>
              <a:ext cx="1866121" cy="759534"/>
            </a:xfrm>
            <a:prstGeom prst="roundRect">
              <a:avLst>
                <a:gd name="adj" fmla="val 25081"/>
              </a:avLst>
            </a:prstGeom>
            <a:solidFill>
              <a:srgbClr val="FFAA00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168" name="Shape 168"/>
            <p:cNvSpPr/>
            <p:nvPr/>
          </p:nvSpPr>
          <p:spPr>
            <a:xfrm>
              <a:off x="792016" y="173607"/>
              <a:ext cx="278292" cy="4231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30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7</a:t>
              </a:r>
            </a:p>
          </p:txBody>
        </p:sp>
      </p:grp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/>
          </p:nvPr>
        </p:nvSpPr>
        <p:spPr>
          <a:xfrm>
            <a:off x="838200" y="393700"/>
            <a:ext cx="16649700" cy="1117600"/>
          </a:xfrm>
          <a:prstGeom prst="rect">
            <a:avLst/>
          </a:prstGeom>
        </p:spPr>
        <p:txBody>
          <a:bodyPr/>
          <a:lstStyle/>
          <a:p>
            <a:r>
              <a:t>Solution 1: protect the list with a single lock</a:t>
            </a:r>
          </a:p>
        </p:txBody>
      </p:sp>
      <p:sp>
        <p:nvSpPr>
          <p:cNvPr id="174" name="Shape 174"/>
          <p:cNvSpPr/>
          <p:nvPr/>
        </p:nvSpPr>
        <p:spPr>
          <a:xfrm>
            <a:off x="939800" y="3962400"/>
            <a:ext cx="8115300" cy="9055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insert(List* list, int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 = new Node;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n-&gt;value =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lock(list-&gt;lock);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inserting before head of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of list is handled here (to keep slide simple)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cur = list-&gt;head-&gt;next;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(cur)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(cur-&gt;value &gt; value)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break;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n-&gt;next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prev-&gt;next = 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unlock(list-&gt;lock);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175" name="Shape 175"/>
          <p:cNvSpPr/>
          <p:nvPr/>
        </p:nvSpPr>
        <p:spPr>
          <a:xfrm>
            <a:off x="9436100" y="3937000"/>
            <a:ext cx="8267700" cy="8483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delete(List* list, int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lock(list-&gt;lock);</a:t>
            </a:r>
            <a:endParaRPr b="1">
              <a:solidFill>
                <a:srgbClr val="E32400"/>
              </a:solidFill>
              <a:uFill>
                <a:solidFill>
                  <a:srgbClr val="E32400"/>
                </a:solidFill>
              </a:u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solidFill>
                <a:srgbClr val="E32400"/>
              </a:solidFill>
              <a:uFill>
                <a:solidFill>
                  <a:srgbClr val="E32400"/>
                </a:solidFill>
              </a:u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deleting first element is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handled here (to keep slide simple)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cur = list-&gt;head-&gt;next;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(cur)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(cur-&gt;value ==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prev-&gt;next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delete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    unlock(list-&gt;lock);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unlock(list-&gt;lock);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176" name="Shape 176"/>
          <p:cNvSpPr/>
          <p:nvPr/>
        </p:nvSpPr>
        <p:spPr>
          <a:xfrm>
            <a:off x="965200" y="1758950"/>
            <a:ext cx="4406900" cy="1488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int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177" name="Shape 177"/>
          <p:cNvSpPr/>
          <p:nvPr/>
        </p:nvSpPr>
        <p:spPr>
          <a:xfrm>
            <a:off x="4902200" y="1752600"/>
            <a:ext cx="4406900" cy="1488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List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Lock  lock;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178" name="Shape 178"/>
          <p:cNvSpPr/>
          <p:nvPr/>
        </p:nvSpPr>
        <p:spPr>
          <a:xfrm>
            <a:off x="12099227" y="2400300"/>
            <a:ext cx="1962303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Per-list lock</a:t>
            </a:r>
          </a:p>
        </p:txBody>
      </p:sp>
      <p:sp>
        <p:nvSpPr>
          <p:cNvPr id="179" name="Shape 179"/>
          <p:cNvSpPr/>
          <p:nvPr/>
        </p:nvSpPr>
        <p:spPr>
          <a:xfrm flipV="1">
            <a:off x="7239000" y="2679641"/>
            <a:ext cx="4733536" cy="6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Single global lock per data structure</a:t>
            </a:r>
          </a:p>
        </p:txBody>
      </p:sp>
      <p:sp>
        <p:nvSpPr>
          <p:cNvPr id="184" name="Shape 184"/>
          <p:cNvSpPr>
            <a:spLocks noGrp="1"/>
          </p:cNvSpPr>
          <p:nvPr>
            <p:ph type="body" idx="1"/>
          </p:nvPr>
        </p:nvSpPr>
        <p:spPr>
          <a:xfrm>
            <a:off x="838200" y="2362200"/>
            <a:ext cx="16154400" cy="10083800"/>
          </a:xfrm>
          <a:prstGeom prst="rect">
            <a:avLst/>
          </a:prstGeom>
        </p:spPr>
        <p:txBody>
          <a:bodyPr/>
          <a:lstStyle/>
          <a:p>
            <a:r>
              <a:t>Good:</a:t>
            </a:r>
          </a:p>
          <a:p>
            <a:pPr lvl="1"/>
            <a:r>
              <a:t>It is relatively simple to implement correct mutual exclusion for data structure operations (we just did it!)</a:t>
            </a:r>
          </a:p>
          <a:p>
            <a:pPr lvl="1"/>
            <a:endParaRPr/>
          </a:p>
          <a:p>
            <a:r>
              <a:t>Bad:</a:t>
            </a:r>
          </a:p>
          <a:p>
            <a:pPr lvl="1"/>
            <a:r>
              <a:t>Operations on the data structure are serialized</a:t>
            </a:r>
          </a:p>
          <a:p>
            <a:pPr lvl="1"/>
            <a:r>
              <a:rPr u="sng"/>
              <a:t>May</a:t>
            </a:r>
            <a:r>
              <a:t> limit parallel application performance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Challenge: who can do better?</a:t>
            </a:r>
          </a:p>
        </p:txBody>
      </p:sp>
      <p:sp>
        <p:nvSpPr>
          <p:cNvPr id="187" name="Shape 187"/>
          <p:cNvSpPr/>
          <p:nvPr/>
        </p:nvSpPr>
        <p:spPr>
          <a:xfrm>
            <a:off x="965200" y="1936750"/>
            <a:ext cx="4406900" cy="1346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int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188" name="Shape 188"/>
          <p:cNvSpPr/>
          <p:nvPr/>
        </p:nvSpPr>
        <p:spPr>
          <a:xfrm>
            <a:off x="4902200" y="1936750"/>
            <a:ext cx="44069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List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189" name="Shape 189"/>
          <p:cNvSpPr/>
          <p:nvPr/>
        </p:nvSpPr>
        <p:spPr>
          <a:xfrm>
            <a:off x="1155700" y="120269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190" name="Shape 190"/>
          <p:cNvSpPr/>
          <p:nvPr/>
        </p:nvSpPr>
        <p:spPr>
          <a:xfrm>
            <a:off x="4356100" y="120269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1" name="Shape 191"/>
          <p:cNvSpPr/>
          <p:nvPr/>
        </p:nvSpPr>
        <p:spPr>
          <a:xfrm>
            <a:off x="7556500" y="120269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2" name="Shape 192"/>
          <p:cNvSpPr/>
          <p:nvPr/>
        </p:nvSpPr>
        <p:spPr>
          <a:xfrm>
            <a:off x="10756900" y="120269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3" name="Shape 193"/>
          <p:cNvSpPr/>
          <p:nvPr/>
        </p:nvSpPr>
        <p:spPr>
          <a:xfrm>
            <a:off x="13957300" y="120269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4" name="Shape 194"/>
          <p:cNvSpPr/>
          <p:nvPr/>
        </p:nvSpPr>
        <p:spPr>
          <a:xfrm flipH="1">
            <a:off x="6540500" y="124714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5" name="Shape 195"/>
          <p:cNvSpPr/>
          <p:nvPr/>
        </p:nvSpPr>
        <p:spPr>
          <a:xfrm flipH="1">
            <a:off x="12966700" y="124714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6" name="Shape 196"/>
          <p:cNvSpPr/>
          <p:nvPr/>
        </p:nvSpPr>
        <p:spPr>
          <a:xfrm flipH="1">
            <a:off x="16141700" y="124714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7" name="Shape 197"/>
          <p:cNvSpPr/>
          <p:nvPr/>
        </p:nvSpPr>
        <p:spPr>
          <a:xfrm>
            <a:off x="17119600" y="122047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98" name="Shape 198"/>
          <p:cNvSpPr/>
          <p:nvPr/>
        </p:nvSpPr>
        <p:spPr>
          <a:xfrm>
            <a:off x="2072893" y="122301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199" name="Shape 199"/>
          <p:cNvSpPr/>
          <p:nvPr/>
        </p:nvSpPr>
        <p:spPr>
          <a:xfrm>
            <a:off x="5295900" y="122301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200" name="Shape 200"/>
          <p:cNvSpPr/>
          <p:nvPr/>
        </p:nvSpPr>
        <p:spPr>
          <a:xfrm>
            <a:off x="8352471" y="122301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201" name="Shape 201"/>
          <p:cNvSpPr/>
          <p:nvPr/>
        </p:nvSpPr>
        <p:spPr>
          <a:xfrm>
            <a:off x="11557000" y="122301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202" name="Shape 202"/>
          <p:cNvSpPr/>
          <p:nvPr/>
        </p:nvSpPr>
        <p:spPr>
          <a:xfrm>
            <a:off x="14808200" y="122301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203" name="Shape 203"/>
          <p:cNvSpPr/>
          <p:nvPr/>
        </p:nvSpPr>
        <p:spPr>
          <a:xfrm flipH="1">
            <a:off x="3327400" y="12484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4" name="Shape 204"/>
          <p:cNvSpPr/>
          <p:nvPr/>
        </p:nvSpPr>
        <p:spPr>
          <a:xfrm flipH="1">
            <a:off x="9753600" y="12484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5" name="Shape 205"/>
          <p:cNvSpPr/>
          <p:nvPr/>
        </p:nvSpPr>
        <p:spPr>
          <a:xfrm>
            <a:off x="1003300" y="3505200"/>
            <a:ext cx="8144710" cy="82931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insert(List* list, int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 = new Node;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n-&gt;value =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inserting before head of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of list is handled here (to keep slide simple)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cur = list-&gt;head-&gt;next;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(cur)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(cur-&gt;value &gt; value)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break;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prev-&gt;next = 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n-&gt;next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206" name="Shape 206"/>
          <p:cNvSpPr/>
          <p:nvPr/>
        </p:nvSpPr>
        <p:spPr>
          <a:xfrm>
            <a:off x="9321800" y="3505200"/>
            <a:ext cx="8267700" cy="7518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delete(List* list, int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deleting first element is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handled here (to keep slide simple)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cur = list-&gt;head-&gt;next;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(cur)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(cur-&gt;value ==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prev-&gt;next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delete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Group 210"/>
          <p:cNvGrpSpPr/>
          <p:nvPr/>
        </p:nvGrpSpPr>
        <p:grpSpPr>
          <a:xfrm>
            <a:off x="10464800" y="5753100"/>
            <a:ext cx="2476500" cy="1701800"/>
            <a:chOff x="0" y="0"/>
            <a:chExt cx="2476500" cy="1701800"/>
          </a:xfrm>
        </p:grpSpPr>
        <p:sp>
          <p:nvSpPr>
            <p:cNvPr id="208" name="Shape 208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E324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T0</a:t>
              </a:r>
            </a:p>
          </p:txBody>
        </p:sp>
      </p:grpSp>
      <p:grpSp>
        <p:nvGrpSpPr>
          <p:cNvPr id="213" name="Group 213"/>
          <p:cNvGrpSpPr/>
          <p:nvPr/>
        </p:nvGrpSpPr>
        <p:grpSpPr>
          <a:xfrm>
            <a:off x="7289800" y="5753100"/>
            <a:ext cx="2476500" cy="1701800"/>
            <a:chOff x="0" y="0"/>
            <a:chExt cx="2476500" cy="1701800"/>
          </a:xfrm>
        </p:grpSpPr>
        <p:sp>
          <p:nvSpPr>
            <p:cNvPr id="211" name="Shape 211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E324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T0</a:t>
              </a:r>
            </a:p>
          </p:txBody>
        </p:sp>
      </p:grpSp>
      <p:grpSp>
        <p:nvGrpSpPr>
          <p:cNvPr id="216" name="Group 216"/>
          <p:cNvGrpSpPr/>
          <p:nvPr/>
        </p:nvGrpSpPr>
        <p:grpSpPr>
          <a:xfrm>
            <a:off x="4051300" y="5778500"/>
            <a:ext cx="2476500" cy="1701800"/>
            <a:chOff x="0" y="0"/>
            <a:chExt cx="2476500" cy="1701800"/>
          </a:xfrm>
        </p:grpSpPr>
        <p:sp>
          <p:nvSpPr>
            <p:cNvPr id="214" name="Shape 214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E324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T0</a:t>
              </a:r>
            </a:p>
          </p:txBody>
        </p:sp>
      </p:grpSp>
      <p:grpSp>
        <p:nvGrpSpPr>
          <p:cNvPr id="219" name="Group 219"/>
          <p:cNvGrpSpPr/>
          <p:nvPr/>
        </p:nvGrpSpPr>
        <p:grpSpPr>
          <a:xfrm>
            <a:off x="876300" y="5778500"/>
            <a:ext cx="2476500" cy="1701800"/>
            <a:chOff x="0" y="0"/>
            <a:chExt cx="2476500" cy="1701800"/>
          </a:xfrm>
        </p:grpSpPr>
        <p:sp>
          <p:nvSpPr>
            <p:cNvPr id="217" name="Shape 217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E324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18" name="Shape 218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T0</a:t>
              </a:r>
            </a:p>
          </p:txBody>
        </p:sp>
      </p:grpSp>
      <p:sp>
        <p:nvSpPr>
          <p:cNvPr id="220" name="Shape 2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Solution 2: “hand-over-hand” locking</a:t>
            </a:r>
          </a:p>
        </p:txBody>
      </p:sp>
      <p:sp>
        <p:nvSpPr>
          <p:cNvPr id="221" name="Shape 221"/>
          <p:cNvSpPr/>
          <p:nvPr/>
        </p:nvSpPr>
        <p:spPr>
          <a:xfrm>
            <a:off x="10160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222" name="Shape 222"/>
          <p:cNvSpPr/>
          <p:nvPr/>
        </p:nvSpPr>
        <p:spPr>
          <a:xfrm>
            <a:off x="42164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3" name="Shape 223"/>
          <p:cNvSpPr/>
          <p:nvPr/>
        </p:nvSpPr>
        <p:spPr>
          <a:xfrm>
            <a:off x="74168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4" name="Shape 224"/>
          <p:cNvSpPr/>
          <p:nvPr/>
        </p:nvSpPr>
        <p:spPr>
          <a:xfrm>
            <a:off x="106172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5" name="Shape 225"/>
          <p:cNvSpPr/>
          <p:nvPr/>
        </p:nvSpPr>
        <p:spPr>
          <a:xfrm>
            <a:off x="138176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6" name="Shape 226"/>
          <p:cNvSpPr/>
          <p:nvPr/>
        </p:nvSpPr>
        <p:spPr>
          <a:xfrm flipH="1">
            <a:off x="32004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7" name="Shape 227"/>
          <p:cNvSpPr/>
          <p:nvPr/>
        </p:nvSpPr>
        <p:spPr>
          <a:xfrm flipH="1">
            <a:off x="64008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8" name="Shape 228"/>
          <p:cNvSpPr/>
          <p:nvPr/>
        </p:nvSpPr>
        <p:spPr>
          <a:xfrm flipH="1">
            <a:off x="96139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9" name="Shape 229"/>
          <p:cNvSpPr/>
          <p:nvPr/>
        </p:nvSpPr>
        <p:spPr>
          <a:xfrm flipH="1">
            <a:off x="128270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0" name="Shape 230"/>
          <p:cNvSpPr/>
          <p:nvPr/>
        </p:nvSpPr>
        <p:spPr>
          <a:xfrm flipH="1">
            <a:off x="160020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1" name="Shape 231"/>
          <p:cNvSpPr/>
          <p:nvPr/>
        </p:nvSpPr>
        <p:spPr>
          <a:xfrm>
            <a:off x="16979900" y="61214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32" name="Shape 232"/>
          <p:cNvSpPr/>
          <p:nvPr/>
        </p:nvSpPr>
        <p:spPr>
          <a:xfrm>
            <a:off x="1933193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233" name="Shape 233"/>
          <p:cNvSpPr/>
          <p:nvPr/>
        </p:nvSpPr>
        <p:spPr>
          <a:xfrm>
            <a:off x="5156200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234" name="Shape 234"/>
          <p:cNvSpPr/>
          <p:nvPr/>
        </p:nvSpPr>
        <p:spPr>
          <a:xfrm>
            <a:off x="8212771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235" name="Shape 235"/>
          <p:cNvSpPr/>
          <p:nvPr/>
        </p:nvSpPr>
        <p:spPr>
          <a:xfrm>
            <a:off x="11417300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11</a:t>
            </a:r>
          </a:p>
        </p:txBody>
      </p:sp>
      <p:sp>
        <p:nvSpPr>
          <p:cNvPr id="236" name="Shape 236"/>
          <p:cNvSpPr/>
          <p:nvPr/>
        </p:nvSpPr>
        <p:spPr>
          <a:xfrm>
            <a:off x="14668500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237" name="Shape 237"/>
          <p:cNvSpPr/>
          <p:nvPr/>
        </p:nvSpPr>
        <p:spPr>
          <a:xfrm>
            <a:off x="953947" y="2260600"/>
            <a:ext cx="3850235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0: delete(11)</a:t>
            </a:r>
          </a:p>
        </p:txBody>
      </p:sp>
      <p:sp>
        <p:nvSpPr>
          <p:cNvPr id="238" name="Shape 238"/>
          <p:cNvSpPr/>
          <p:nvPr/>
        </p:nvSpPr>
        <p:spPr>
          <a:xfrm>
            <a:off x="8026400" y="7632700"/>
            <a:ext cx="1139241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T0 prev</a:t>
            </a:r>
          </a:p>
        </p:txBody>
      </p:sp>
      <p:sp>
        <p:nvSpPr>
          <p:cNvPr id="239" name="Shape 239"/>
          <p:cNvSpPr/>
          <p:nvPr/>
        </p:nvSpPr>
        <p:spPr>
          <a:xfrm>
            <a:off x="11188700" y="7607300"/>
            <a:ext cx="949859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T0 cur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" grpId="4" animBg="1" advAuto="0"/>
      <p:bldP spid="213" grpId="2" animBg="1" advAuto="0"/>
      <p:bldP spid="216" grpId="3" animBg="1" advAuto="0"/>
      <p:bldP spid="219" grpId="1" animBg="1" advAuto="0"/>
      <p:bldP spid="238" grpId="5" animBg="1" advAuto="0"/>
      <p:bldP spid="239" grpId="6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roup 243"/>
          <p:cNvGrpSpPr/>
          <p:nvPr/>
        </p:nvGrpSpPr>
        <p:grpSpPr>
          <a:xfrm>
            <a:off x="7289800" y="5753100"/>
            <a:ext cx="2476500" cy="1701800"/>
            <a:chOff x="0" y="0"/>
            <a:chExt cx="2476500" cy="1701800"/>
          </a:xfrm>
        </p:grpSpPr>
        <p:sp>
          <p:nvSpPr>
            <p:cNvPr id="241" name="Shape 241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E324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T0</a:t>
              </a:r>
            </a:p>
          </p:txBody>
        </p:sp>
      </p:grpSp>
      <p:grpSp>
        <p:nvGrpSpPr>
          <p:cNvPr id="246" name="Group 246"/>
          <p:cNvGrpSpPr/>
          <p:nvPr/>
        </p:nvGrpSpPr>
        <p:grpSpPr>
          <a:xfrm>
            <a:off x="4051300" y="5778500"/>
            <a:ext cx="2476500" cy="1701800"/>
            <a:chOff x="0" y="0"/>
            <a:chExt cx="2476500" cy="1701800"/>
          </a:xfrm>
        </p:grpSpPr>
        <p:sp>
          <p:nvSpPr>
            <p:cNvPr id="244" name="Shape 244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FFB43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5" name="Shape 245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T1</a:t>
              </a:r>
            </a:p>
          </p:txBody>
        </p:sp>
      </p:grpSp>
      <p:grpSp>
        <p:nvGrpSpPr>
          <p:cNvPr id="249" name="Group 249"/>
          <p:cNvGrpSpPr/>
          <p:nvPr/>
        </p:nvGrpSpPr>
        <p:grpSpPr>
          <a:xfrm>
            <a:off x="876300" y="5778500"/>
            <a:ext cx="2476500" cy="1701800"/>
            <a:chOff x="0" y="0"/>
            <a:chExt cx="2476500" cy="1701800"/>
          </a:xfrm>
        </p:grpSpPr>
        <p:sp>
          <p:nvSpPr>
            <p:cNvPr id="247" name="Shape 247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FFB43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T1</a:t>
              </a:r>
            </a:p>
          </p:txBody>
        </p:sp>
      </p:grpSp>
      <p:sp>
        <p:nvSpPr>
          <p:cNvPr id="250" name="Shape 250"/>
          <p:cNvSpPr/>
          <p:nvPr/>
        </p:nvSpPr>
        <p:spPr>
          <a:xfrm>
            <a:off x="10160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251" name="Shape 251"/>
          <p:cNvSpPr/>
          <p:nvPr/>
        </p:nvSpPr>
        <p:spPr>
          <a:xfrm>
            <a:off x="42164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2" name="Shape 252"/>
          <p:cNvSpPr/>
          <p:nvPr/>
        </p:nvSpPr>
        <p:spPr>
          <a:xfrm>
            <a:off x="74168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3" name="Shape 253"/>
          <p:cNvSpPr/>
          <p:nvPr/>
        </p:nvSpPr>
        <p:spPr>
          <a:xfrm>
            <a:off x="138176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4" name="Shape 254"/>
          <p:cNvSpPr/>
          <p:nvPr/>
        </p:nvSpPr>
        <p:spPr>
          <a:xfrm flipH="1">
            <a:off x="32004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5" name="Shape 255"/>
          <p:cNvSpPr/>
          <p:nvPr/>
        </p:nvSpPr>
        <p:spPr>
          <a:xfrm flipH="1">
            <a:off x="64008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6" name="Shape 256"/>
          <p:cNvSpPr/>
          <p:nvPr/>
        </p:nvSpPr>
        <p:spPr>
          <a:xfrm flipH="1">
            <a:off x="9613900" y="6388100"/>
            <a:ext cx="4175735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7" name="Shape 257"/>
          <p:cNvSpPr/>
          <p:nvPr/>
        </p:nvSpPr>
        <p:spPr>
          <a:xfrm flipH="1">
            <a:off x="160020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8" name="Shape 258"/>
          <p:cNvSpPr/>
          <p:nvPr/>
        </p:nvSpPr>
        <p:spPr>
          <a:xfrm>
            <a:off x="16979900" y="61214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9" name="Shape 259"/>
          <p:cNvSpPr/>
          <p:nvPr/>
        </p:nvSpPr>
        <p:spPr>
          <a:xfrm>
            <a:off x="1933193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260" name="Shape 260"/>
          <p:cNvSpPr/>
          <p:nvPr/>
        </p:nvSpPr>
        <p:spPr>
          <a:xfrm>
            <a:off x="5156200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261" name="Shape 261"/>
          <p:cNvSpPr/>
          <p:nvPr/>
        </p:nvSpPr>
        <p:spPr>
          <a:xfrm>
            <a:off x="8212771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262" name="Shape 262"/>
          <p:cNvSpPr/>
          <p:nvPr/>
        </p:nvSpPr>
        <p:spPr>
          <a:xfrm>
            <a:off x="14668500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grpSp>
        <p:nvGrpSpPr>
          <p:cNvPr id="265" name="Group 265"/>
          <p:cNvGrpSpPr/>
          <p:nvPr/>
        </p:nvGrpSpPr>
        <p:grpSpPr>
          <a:xfrm>
            <a:off x="10464800" y="5753100"/>
            <a:ext cx="2476500" cy="1701800"/>
            <a:chOff x="0" y="0"/>
            <a:chExt cx="2476500" cy="1701800"/>
          </a:xfrm>
        </p:grpSpPr>
        <p:sp>
          <p:nvSpPr>
            <p:cNvPr id="263" name="Shape 263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E324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64" name="Shape 264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T0</a:t>
              </a:r>
            </a:p>
          </p:txBody>
        </p:sp>
      </p:grpSp>
      <p:grpSp>
        <p:nvGrpSpPr>
          <p:cNvPr id="268" name="Group 268"/>
          <p:cNvGrpSpPr/>
          <p:nvPr/>
        </p:nvGrpSpPr>
        <p:grpSpPr>
          <a:xfrm>
            <a:off x="10617200" y="5943600"/>
            <a:ext cx="2184400" cy="889000"/>
            <a:chOff x="0" y="0"/>
            <a:chExt cx="2184400" cy="889000"/>
          </a:xfrm>
        </p:grpSpPr>
        <p:sp>
          <p:nvSpPr>
            <p:cNvPr id="266" name="Shape 266"/>
            <p:cNvSpPr/>
            <p:nvPr/>
          </p:nvSpPr>
          <p:spPr>
            <a:xfrm>
              <a:off x="0" y="0"/>
              <a:ext cx="2184400" cy="889000"/>
            </a:xfrm>
            <a:prstGeom prst="roundRect">
              <a:avLst>
                <a:gd name="adj" fmla="val 21429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807339" y="203200"/>
              <a:ext cx="522733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11</a:t>
              </a:r>
            </a:p>
          </p:txBody>
        </p:sp>
      </p:grpSp>
      <p:sp>
        <p:nvSpPr>
          <p:cNvPr id="269" name="Shape 269"/>
          <p:cNvSpPr/>
          <p:nvPr/>
        </p:nvSpPr>
        <p:spPr>
          <a:xfrm>
            <a:off x="953947" y="2260600"/>
            <a:ext cx="3935045" cy="129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Thread 0: delete(11)</a:t>
            </a:r>
          </a:p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Thread 1: delete(10)</a:t>
            </a:r>
          </a:p>
        </p:txBody>
      </p:sp>
      <p:sp>
        <p:nvSpPr>
          <p:cNvPr id="270" name="Shape 270"/>
          <p:cNvSpPr/>
          <p:nvPr/>
        </p:nvSpPr>
        <p:spPr>
          <a:xfrm>
            <a:off x="8026400" y="7632700"/>
            <a:ext cx="1139241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T0 prev</a:t>
            </a:r>
          </a:p>
        </p:txBody>
      </p:sp>
      <p:sp>
        <p:nvSpPr>
          <p:cNvPr id="271" name="Shape 271"/>
          <p:cNvSpPr/>
          <p:nvPr/>
        </p:nvSpPr>
        <p:spPr>
          <a:xfrm>
            <a:off x="11188700" y="7607300"/>
            <a:ext cx="949859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solidFill>
                  <a:srgbClr val="E32400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T0 cur</a:t>
            </a:r>
          </a:p>
        </p:txBody>
      </p:sp>
      <p:sp>
        <p:nvSpPr>
          <p:cNvPr id="272" name="Shape 27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Solution 2: “hand-over-hand” locking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" grpId="2" animBg="1" advAuto="0"/>
      <p:bldP spid="249" grpId="1" animBg="1" advAuto="0"/>
      <p:bldP spid="249" grpId="3" animBg="1" advAuto="0"/>
      <p:bldP spid="265" grpId="5" animBg="1" advAuto="0"/>
      <p:bldP spid="268" grpId="4" animBg="1" advAuto="0"/>
      <p:bldP spid="271" grpId="6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Group 276"/>
          <p:cNvGrpSpPr/>
          <p:nvPr/>
        </p:nvGrpSpPr>
        <p:grpSpPr>
          <a:xfrm>
            <a:off x="7277100" y="5778500"/>
            <a:ext cx="2476500" cy="1701800"/>
            <a:chOff x="0" y="0"/>
            <a:chExt cx="2476500" cy="1701800"/>
          </a:xfrm>
        </p:grpSpPr>
        <p:sp>
          <p:nvSpPr>
            <p:cNvPr id="274" name="Shape 274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FFB43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T1</a:t>
              </a:r>
            </a:p>
          </p:txBody>
        </p:sp>
      </p:grpSp>
      <p:grpSp>
        <p:nvGrpSpPr>
          <p:cNvPr id="279" name="Group 279"/>
          <p:cNvGrpSpPr/>
          <p:nvPr/>
        </p:nvGrpSpPr>
        <p:grpSpPr>
          <a:xfrm>
            <a:off x="4051300" y="5778500"/>
            <a:ext cx="2476500" cy="1701800"/>
            <a:chOff x="0" y="0"/>
            <a:chExt cx="2476500" cy="1701800"/>
          </a:xfrm>
        </p:grpSpPr>
        <p:sp>
          <p:nvSpPr>
            <p:cNvPr id="277" name="Shape 277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FFB43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T1</a:t>
              </a:r>
            </a:p>
          </p:txBody>
        </p:sp>
      </p:grpSp>
      <p:sp>
        <p:nvSpPr>
          <p:cNvPr id="280" name="Shape 280"/>
          <p:cNvSpPr/>
          <p:nvPr/>
        </p:nvSpPr>
        <p:spPr>
          <a:xfrm>
            <a:off x="10160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281" name="Shape 281"/>
          <p:cNvSpPr/>
          <p:nvPr/>
        </p:nvSpPr>
        <p:spPr>
          <a:xfrm>
            <a:off x="42164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74168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3" name="Shape 283"/>
          <p:cNvSpPr/>
          <p:nvPr/>
        </p:nvSpPr>
        <p:spPr>
          <a:xfrm>
            <a:off x="138176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4" name="Shape 284"/>
          <p:cNvSpPr/>
          <p:nvPr/>
        </p:nvSpPr>
        <p:spPr>
          <a:xfrm flipH="1">
            <a:off x="32004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85" name="Shape 285"/>
          <p:cNvSpPr/>
          <p:nvPr/>
        </p:nvSpPr>
        <p:spPr>
          <a:xfrm flipH="1">
            <a:off x="64008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86" name="Shape 286"/>
          <p:cNvSpPr/>
          <p:nvPr/>
        </p:nvSpPr>
        <p:spPr>
          <a:xfrm flipH="1">
            <a:off x="9613900" y="6388100"/>
            <a:ext cx="4175735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87" name="Shape 287"/>
          <p:cNvSpPr/>
          <p:nvPr/>
        </p:nvSpPr>
        <p:spPr>
          <a:xfrm flipH="1">
            <a:off x="160020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88" name="Shape 288"/>
          <p:cNvSpPr/>
          <p:nvPr/>
        </p:nvSpPr>
        <p:spPr>
          <a:xfrm>
            <a:off x="16979900" y="61214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9" name="Shape 289"/>
          <p:cNvSpPr/>
          <p:nvPr/>
        </p:nvSpPr>
        <p:spPr>
          <a:xfrm>
            <a:off x="1933193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290" name="Shape 290"/>
          <p:cNvSpPr/>
          <p:nvPr/>
        </p:nvSpPr>
        <p:spPr>
          <a:xfrm>
            <a:off x="5156200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291" name="Shape 291"/>
          <p:cNvSpPr/>
          <p:nvPr/>
        </p:nvSpPr>
        <p:spPr>
          <a:xfrm>
            <a:off x="8212771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292" name="Shape 292"/>
          <p:cNvSpPr/>
          <p:nvPr/>
        </p:nvSpPr>
        <p:spPr>
          <a:xfrm>
            <a:off x="14668500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293" name="Shape 293"/>
          <p:cNvSpPr/>
          <p:nvPr/>
        </p:nvSpPr>
        <p:spPr>
          <a:xfrm>
            <a:off x="953947" y="2260600"/>
            <a:ext cx="3935045" cy="129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Thread 0: delete(11)</a:t>
            </a:r>
          </a:p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Thread 1: delete(10)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Solution 2: “hand-over-hand” locking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" grpId="1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roup 298"/>
          <p:cNvGrpSpPr/>
          <p:nvPr/>
        </p:nvGrpSpPr>
        <p:grpSpPr>
          <a:xfrm>
            <a:off x="4051300" y="5778500"/>
            <a:ext cx="2476500" cy="1701800"/>
            <a:chOff x="0" y="0"/>
            <a:chExt cx="2476500" cy="1701800"/>
          </a:xfrm>
        </p:grpSpPr>
        <p:sp>
          <p:nvSpPr>
            <p:cNvPr id="296" name="Shape 296"/>
            <p:cNvSpPr/>
            <p:nvPr/>
          </p:nvSpPr>
          <p:spPr>
            <a:xfrm>
              <a:off x="0" y="0"/>
              <a:ext cx="2476500" cy="1701800"/>
            </a:xfrm>
            <a:prstGeom prst="roundRect">
              <a:avLst>
                <a:gd name="adj" fmla="val 11194"/>
              </a:avLst>
            </a:prstGeom>
            <a:solidFill>
              <a:srgbClr val="FFB43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972009" y="1174750"/>
              <a:ext cx="518542" cy="495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000">
                  <a:solidFill>
                    <a:srgbClr val="FFFFFF"/>
                  </a:solidFill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T1</a:t>
              </a:r>
            </a:p>
          </p:txBody>
        </p:sp>
      </p:grpSp>
      <p:sp>
        <p:nvSpPr>
          <p:cNvPr id="299" name="Shape 299"/>
          <p:cNvSpPr/>
          <p:nvPr/>
        </p:nvSpPr>
        <p:spPr>
          <a:xfrm>
            <a:off x="10160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00" name="Shape 300"/>
          <p:cNvSpPr/>
          <p:nvPr/>
        </p:nvSpPr>
        <p:spPr>
          <a:xfrm>
            <a:off x="42164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01" name="Shape 301"/>
          <p:cNvSpPr/>
          <p:nvPr/>
        </p:nvSpPr>
        <p:spPr>
          <a:xfrm>
            <a:off x="13817600" y="59436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02" name="Shape 302"/>
          <p:cNvSpPr/>
          <p:nvPr/>
        </p:nvSpPr>
        <p:spPr>
          <a:xfrm flipH="1">
            <a:off x="32004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3" name="Shape 303"/>
          <p:cNvSpPr/>
          <p:nvPr/>
        </p:nvSpPr>
        <p:spPr>
          <a:xfrm flipH="1">
            <a:off x="6436419" y="6388100"/>
            <a:ext cx="7353216" cy="2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4" name="Shape 304"/>
          <p:cNvSpPr/>
          <p:nvPr/>
        </p:nvSpPr>
        <p:spPr>
          <a:xfrm flipH="1">
            <a:off x="16002000" y="63881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5" name="Shape 305"/>
          <p:cNvSpPr/>
          <p:nvPr/>
        </p:nvSpPr>
        <p:spPr>
          <a:xfrm>
            <a:off x="16979900" y="61214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06" name="Shape 306"/>
          <p:cNvSpPr/>
          <p:nvPr/>
        </p:nvSpPr>
        <p:spPr>
          <a:xfrm>
            <a:off x="1933193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307" name="Shape 307"/>
          <p:cNvSpPr/>
          <p:nvPr/>
        </p:nvSpPr>
        <p:spPr>
          <a:xfrm>
            <a:off x="5156200" y="61468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308" name="Shape 308"/>
          <p:cNvSpPr/>
          <p:nvPr/>
        </p:nvSpPr>
        <p:spPr>
          <a:xfrm>
            <a:off x="14668500" y="61468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18</a:t>
            </a:r>
          </a:p>
        </p:txBody>
      </p:sp>
      <p:sp>
        <p:nvSpPr>
          <p:cNvPr id="309" name="Shape 309"/>
          <p:cNvSpPr/>
          <p:nvPr/>
        </p:nvSpPr>
        <p:spPr>
          <a:xfrm>
            <a:off x="953947" y="2260600"/>
            <a:ext cx="3935045" cy="129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Thread 0: delete(11)</a:t>
            </a:r>
          </a:p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Thread 1: delete(10)</a:t>
            </a:r>
          </a:p>
        </p:txBody>
      </p:sp>
      <p:sp>
        <p:nvSpPr>
          <p:cNvPr id="310" name="Shape 3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Solution 2: “hand-over-hand” locking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" grpId="1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Solution 2: fine-grained locking</a:t>
            </a:r>
          </a:p>
        </p:txBody>
      </p:sp>
      <p:sp>
        <p:nvSpPr>
          <p:cNvPr id="313" name="Shape 313"/>
          <p:cNvSpPr/>
          <p:nvPr/>
        </p:nvSpPr>
        <p:spPr>
          <a:xfrm>
            <a:off x="965200" y="1619250"/>
            <a:ext cx="2679700" cy="154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int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Lock* lock;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314" name="Shape 314"/>
          <p:cNvSpPr/>
          <p:nvPr/>
        </p:nvSpPr>
        <p:spPr>
          <a:xfrm>
            <a:off x="4902200" y="1619250"/>
            <a:ext cx="4406900" cy="1244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List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Lock* lock;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315" name="Shape 315"/>
          <p:cNvSpPr/>
          <p:nvPr/>
        </p:nvSpPr>
        <p:spPr>
          <a:xfrm>
            <a:off x="914400" y="3416300"/>
            <a:ext cx="8115300" cy="99169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insert(List* list,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value) {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Node* n = new Node;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n-&gt;value = value;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// assume case of insert before head handled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// here (to keep slide simple)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 *cur;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lock(list-&gt;lock);</a:t>
            </a:r>
            <a:r>
              <a:rPr lang="en-US"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// Why do we need to lock entire list?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list-&gt;head;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cur = list-&gt;head-&gt;next;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lock(</a:t>
            </a:r>
            <a:r>
              <a:rPr b="1" dirty="0" err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unlock(list-&gt;lock);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if (cur) lock(cur-&gt;lock);</a:t>
            </a:r>
            <a:endParaRPr b="1" dirty="0">
              <a:solidFill>
                <a:srgbClr val="E32400"/>
              </a:solidFill>
              <a:uFill>
                <a:solidFill>
                  <a:srgbClr val="E32400"/>
                </a:solidFill>
              </a:u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solidFill>
                  <a:srgbClr val="E32400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while (cur) {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// Holding locks on </a:t>
            </a:r>
            <a:r>
              <a:rPr lang="en-US" b="1" dirty="0" err="1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lang="en-US" b="1" dirty="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 &amp; cur</a:t>
            </a:r>
            <a:endParaRPr b="1" dirty="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if (cur-&gt;value &gt; value)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 break;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cur;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  <a:endParaRPr b="1" dirty="0">
              <a:solidFill>
                <a:srgbClr val="E32400"/>
              </a:solidFill>
              <a:uFill>
                <a:solidFill>
                  <a:srgbClr val="E32400"/>
                </a:solidFill>
              </a:u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  unlock(</a:t>
            </a:r>
            <a:r>
              <a:rPr b="1" dirty="0" err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old_prev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  if (cur) lock(cur-&gt;lock);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n-&gt;next = cur;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-&gt;next = n;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unlock(</a:t>
            </a:r>
            <a:r>
              <a:rPr b="1" dirty="0" err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if (cur) unlock(cur-&gt;lock);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316" name="Shape 316"/>
          <p:cNvSpPr/>
          <p:nvPr/>
        </p:nvSpPr>
        <p:spPr>
          <a:xfrm>
            <a:off x="9347200" y="3416300"/>
            <a:ext cx="8267700" cy="9753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delete(List* list,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value) {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// assume case of delete head handled here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// (to keep slide simple)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 *cur;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lock(list-&gt;lock);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list-&gt;head;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cur = list-&gt;head-&gt;next;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lock(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unlock(list-&gt;lock);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if (cur) lock(cur-&gt;lock)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rgbClr val="E32400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while (cur) {</a:t>
            </a:r>
            <a:r>
              <a:rPr lang="en-US" b="1" dirty="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// Holding locks on </a:t>
            </a:r>
            <a:r>
              <a:rPr lang="en-US" b="1" dirty="0" err="1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lang="en-US" b="1" dirty="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 &amp; cur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if (cur-&gt;value == value) {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-&gt;next = cur-&gt;next;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unlock(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unlock(cur-&gt;lock);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delete cur; 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return;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}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cur;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unlock(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old_prev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if (cur) lock(cur-&gt;lock);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solidFill>
                  <a:schemeClr val="accent5"/>
                </a:solidFill>
                <a:uFill>
                  <a:solidFill>
                    <a:srgbClr val="FF4013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unlock(</a:t>
            </a:r>
            <a:r>
              <a:rPr b="1" dirty="0" err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prev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-&gt;lock);</a:t>
            </a:r>
            <a:endParaRPr b="1" dirty="0">
              <a:solidFill>
                <a:srgbClr val="E32400"/>
              </a:solidFill>
              <a:uFill>
                <a:solidFill>
                  <a:srgbClr val="E32400"/>
                </a:solidFill>
              </a:u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100"/>
              </a:spcBef>
              <a:buClr>
                <a:srgbClr val="000000"/>
              </a:buClr>
              <a:buFont typeface="Consolas"/>
              <a:defRPr sz="18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Topics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Fine-grained Synchronization</a:t>
            </a:r>
          </a:p>
          <a:p>
            <a:r>
              <a:rPr lang="en-US" dirty="0"/>
              <a:t>Fine-grained Locking</a:t>
            </a:r>
          </a:p>
          <a:p>
            <a:r>
              <a:rPr lang="en-US" dirty="0"/>
              <a:t>Lock-free Programming</a:t>
            </a:r>
          </a:p>
        </p:txBody>
      </p:sp>
    </p:spTree>
    <p:extLst>
      <p:ext uri="{BB962C8B-B14F-4D97-AF65-F5344CB8AC3E}">
        <p14:creationId xmlns:p14="http://schemas.microsoft.com/office/powerpoint/2010/main" val="104629310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Fine-grained locking</a:t>
            </a:r>
          </a:p>
        </p:txBody>
      </p:sp>
      <p:sp>
        <p:nvSpPr>
          <p:cNvPr id="322" name="Shape 322"/>
          <p:cNvSpPr>
            <a:spLocks noGrp="1"/>
          </p:cNvSpPr>
          <p:nvPr>
            <p:ph type="body" idx="1"/>
          </p:nvPr>
        </p:nvSpPr>
        <p:spPr>
          <a:xfrm>
            <a:off x="850900" y="1790700"/>
            <a:ext cx="16872364" cy="115697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</a:pPr>
            <a:r>
              <a:rPr dirty="0"/>
              <a:t>Goal: enable parallelism in data structure operations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/>
              <a:t>Reduces contention for global data structure lock</a:t>
            </a:r>
            <a:endParaRPr lang="en-US" dirty="0"/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/>
              <a:t>In previous linked-list example: a single monolithic lock is overly conservative (operations on different parts of the linked list can proceed in parallel)</a:t>
            </a:r>
            <a:endParaRPr lang="en-US" dirty="0"/>
          </a:p>
          <a:p>
            <a:pPr marL="1253671" lvl="1" indent="-453571">
              <a:spcBef>
                <a:spcPts val="600"/>
              </a:spcBef>
              <a:defRPr sz="4000"/>
            </a:pPr>
            <a:endParaRPr dirty="0"/>
          </a:p>
          <a:p>
            <a:pPr>
              <a:spcBef>
                <a:spcPts val="600"/>
              </a:spcBef>
            </a:pPr>
            <a:r>
              <a:rPr dirty="0"/>
              <a:t>Challenge: tricky to ensure correctness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/>
              <a:t>Determining when mutual exclusion is required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/>
              <a:t>Deadlock?  (how do you immediately know the earlier linked-list code is deadlock free?)</a:t>
            </a:r>
            <a:endParaRPr lang="en-US" dirty="0"/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 err="1"/>
              <a:t>Livelock</a:t>
            </a:r>
            <a:r>
              <a:rPr dirty="0"/>
              <a:t>?</a:t>
            </a:r>
            <a:endParaRPr lang="en-US" dirty="0"/>
          </a:p>
          <a:p>
            <a:pPr marL="1253671" lvl="1" indent="-453571">
              <a:spcBef>
                <a:spcPts val="600"/>
              </a:spcBef>
              <a:defRPr sz="4000"/>
            </a:pPr>
            <a:endParaRPr dirty="0"/>
          </a:p>
          <a:p>
            <a:pPr marL="857250" indent="-857250">
              <a:spcBef>
                <a:spcPts val="600"/>
              </a:spcBef>
              <a:defRPr sz="6000"/>
            </a:pPr>
            <a:r>
              <a:rPr dirty="0"/>
              <a:t>Costs?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/>
              <a:t>Overhead of taking a lock each traversal step (extra instructions + traversal now involves memory writes)</a:t>
            </a:r>
          </a:p>
          <a:p>
            <a:pPr marL="1253671" lvl="1" indent="-453571">
              <a:spcBef>
                <a:spcPts val="600"/>
              </a:spcBef>
              <a:defRPr sz="4000"/>
            </a:pPr>
            <a:r>
              <a:rPr dirty="0"/>
              <a:t>Extra storage cost (a lock per node)</a:t>
            </a:r>
          </a:p>
          <a:p>
            <a:pPr marL="1253671" lvl="1" indent="-453571">
              <a:defRPr sz="4000"/>
            </a:pPr>
            <a:r>
              <a:rPr dirty="0"/>
              <a:t>What is a middle-ground solution that trades off some parallelism for reduced overhead? (hint: similar issue to selection of task granularity)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Practice exercise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5679971" cy="6819900"/>
          </a:xfrm>
          <a:prstGeom prst="rect">
            <a:avLst/>
          </a:prstGeom>
        </p:spPr>
        <p:txBody>
          <a:bodyPr/>
          <a:lstStyle/>
          <a:p>
            <a:r>
              <a:rPr dirty="0"/>
              <a:t>Implement a fine-grained locking implementation of a binary search tree supporting insert and delete </a:t>
            </a:r>
          </a:p>
        </p:txBody>
      </p:sp>
      <p:sp>
        <p:nvSpPr>
          <p:cNvPr id="328" name="Shape 328"/>
          <p:cNvSpPr/>
          <p:nvPr/>
        </p:nvSpPr>
        <p:spPr>
          <a:xfrm>
            <a:off x="1562100" y="4197350"/>
            <a:ext cx="5740400" cy="5054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Tree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root;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Node* left;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Node* right;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insert(Tree* tree,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value);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delete(Tree* tree,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value);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0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>
            <a:spLocks noGrp="1"/>
          </p:cNvSpPr>
          <p:nvPr>
            <p:ph type="title"/>
          </p:nvPr>
        </p:nvSpPr>
        <p:spPr>
          <a:xfrm>
            <a:off x="838200" y="6299200"/>
            <a:ext cx="16154400" cy="11176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Lock-free data structures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Blocking algorithms/data structures</a:t>
            </a:r>
          </a:p>
        </p:txBody>
      </p:sp>
      <p:sp>
        <p:nvSpPr>
          <p:cNvPr id="333" name="Shape 333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611600" cy="1073469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0"/>
              </a:spcBef>
            </a:pPr>
            <a:r>
              <a:rPr dirty="0"/>
              <a:t>A blocking algorithm allows one thread to prevent other threads from completing operations on a shared data structure indefinitely</a:t>
            </a:r>
          </a:p>
          <a:p>
            <a:pPr>
              <a:spcBef>
                <a:spcPts val="600"/>
              </a:spcBef>
            </a:pPr>
            <a:r>
              <a:rPr dirty="0"/>
              <a:t>Example:</a:t>
            </a:r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Thread 0 takes a lock on a node in our linked list</a:t>
            </a:r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Thread 0 is swapped out by the OS, or crashes, or is just really slow (takes a page fault), etc.</a:t>
            </a:r>
            <a:endParaRPr lang="en-US" dirty="0"/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Now, no other threads can complete operations on the data structure (although thread 0 is not actively making progress modifying it)</a:t>
            </a:r>
            <a:endParaRPr lang="en-US" dirty="0"/>
          </a:p>
          <a:p>
            <a:pPr marL="1276350" lvl="1" indent="-476250">
              <a:spcBef>
                <a:spcPts val="600"/>
              </a:spcBef>
              <a:defRPr sz="3800"/>
            </a:pPr>
            <a:endParaRPr dirty="0"/>
          </a:p>
          <a:p>
            <a:r>
              <a:rPr dirty="0"/>
              <a:t>An algorithm that uses locks is blocking regardless of whether the lock </a:t>
            </a:r>
            <a:r>
              <a:rPr u="sng" dirty="0"/>
              <a:t>implementation</a:t>
            </a:r>
            <a:r>
              <a:rPr dirty="0"/>
              <a:t> uses spinning or pre-emption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Lock-free algorithms</a:t>
            </a:r>
          </a:p>
        </p:txBody>
      </p:sp>
      <p:sp>
        <p:nvSpPr>
          <p:cNvPr id="336" name="Shape 336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439299" cy="10350500"/>
          </a:xfrm>
          <a:prstGeom prst="rect">
            <a:avLst/>
          </a:prstGeom>
        </p:spPr>
        <p:txBody>
          <a:bodyPr/>
          <a:lstStyle/>
          <a:p>
            <a:r>
              <a:t>Non-blocking algorithms are lock-free if </a:t>
            </a:r>
            <a:r>
              <a:rPr u="sng"/>
              <a:t>some</a:t>
            </a:r>
            <a:r>
              <a:t> thread is guaranteed to make progress (“systemwide progress”)</a:t>
            </a:r>
          </a:p>
          <a:p>
            <a:pPr marL="1276350" lvl="1" indent="-476250">
              <a:defRPr sz="4200"/>
            </a:pPr>
            <a:r>
              <a:t>In lock-free case, it is not possible to preempt one of the threads at an inopportune time and prevent progress by rest of system</a:t>
            </a:r>
          </a:p>
          <a:p>
            <a:pPr marL="1276350" lvl="1" indent="-476250">
              <a:defRPr sz="4200"/>
            </a:pPr>
            <a:r>
              <a:t>Note: this definition does not prevent starvation of any one thread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>
            <a:spLocks noGrp="1"/>
          </p:cNvSpPr>
          <p:nvPr>
            <p:ph type="title"/>
          </p:nvPr>
        </p:nvSpPr>
        <p:spPr>
          <a:xfrm>
            <a:off x="838200" y="393700"/>
            <a:ext cx="17259300" cy="1117600"/>
          </a:xfrm>
          <a:prstGeom prst="rect">
            <a:avLst/>
          </a:prstGeom>
        </p:spPr>
        <p:txBody>
          <a:bodyPr/>
          <a:lstStyle/>
          <a:p>
            <a:r>
              <a:t>Single reader, single writer </a:t>
            </a:r>
            <a:r>
              <a:rPr u="sng"/>
              <a:t>bounded</a:t>
            </a:r>
            <a:r>
              <a:t> queue *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850900" y="10172700"/>
            <a:ext cx="16941800" cy="197781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3800"/>
            </a:pPr>
            <a:r>
              <a:rPr dirty="0"/>
              <a:t>Only two threads (one producer, one consumer) accessing queue at the same time</a:t>
            </a:r>
          </a:p>
          <a:p>
            <a:pPr>
              <a:spcBef>
                <a:spcPts val="0"/>
              </a:spcBef>
              <a:defRPr sz="3800"/>
            </a:pPr>
            <a:r>
              <a:rPr dirty="0"/>
              <a:t>Threads never synchronize or wait on each other</a:t>
            </a:r>
          </a:p>
          <a:p>
            <a:pPr lvl="1">
              <a:spcBef>
                <a:spcPts val="600"/>
              </a:spcBef>
              <a:defRPr sz="3800"/>
            </a:pPr>
            <a:r>
              <a:rPr dirty="0"/>
              <a:t>When queue is empty (pop fails), when it is full (push fails)</a:t>
            </a:r>
            <a:endParaRPr lang="en-US" dirty="0"/>
          </a:p>
          <a:p>
            <a:pPr lvl="1">
              <a:spcBef>
                <a:spcPts val="600"/>
              </a:spcBef>
              <a:defRPr sz="3800"/>
            </a:pPr>
            <a:r>
              <a:rPr lang="en-US" i="1" dirty="0"/>
              <a:t>What is special about operations on head &amp; tail that avoids need for synchronization?</a:t>
            </a:r>
            <a:endParaRPr i="1" dirty="0"/>
          </a:p>
        </p:txBody>
      </p:sp>
      <p:sp>
        <p:nvSpPr>
          <p:cNvPr id="339" name="Shape 339"/>
          <p:cNvSpPr/>
          <p:nvPr/>
        </p:nvSpPr>
        <p:spPr>
          <a:xfrm>
            <a:off x="1195576" y="2086974"/>
            <a:ext cx="6029977" cy="3457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Queue {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data[N];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unsigned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head; // head of queue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 unsigned 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tail; // next free element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init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(Queue* q)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q-&gt;head = q-&gt;tail = 0;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340" name="Shape 340"/>
          <p:cNvSpPr/>
          <p:nvPr/>
        </p:nvSpPr>
        <p:spPr>
          <a:xfrm>
            <a:off x="7443975" y="1985374"/>
            <a:ext cx="8115301" cy="7975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// return false if queue is full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bool push(Queue* q, int value) {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queue is full if tail is element before head  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if (q-&gt;tail == MOD_N(q-&gt;head - 1))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return false;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q.data[q-&gt;tail] = value;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q-&gt;tail = MOD_N(q-&gt;tail + 1);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return true;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// returns false if queue is empty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bool pop(Queue* q, int* value) {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if not empty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if (q-&gt;head != q-&gt;tail) {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*value = q-&gt;data[q-&gt;head];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q-&gt;head = MOD_N(q-&gt;head + 1); </a:t>
            </a:r>
          </a:p>
          <a:p>
            <a:pPr lvl="1"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return true;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return false;</a:t>
            </a:r>
          </a:p>
          <a:p>
            <a:pPr algn="l" defTabSz="9144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342" name="Shape 342"/>
          <p:cNvSpPr/>
          <p:nvPr/>
        </p:nvSpPr>
        <p:spPr>
          <a:xfrm>
            <a:off x="761962" y="12697630"/>
            <a:ext cx="8973860" cy="50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* Assume a sequentially consistent memory system</a:t>
            </a:r>
            <a:r>
              <a:rPr lang="en-US" dirty="0"/>
              <a:t>, and that x = f(x) </a:t>
            </a: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" grpId="1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>
            <a:spLocks noGrp="1"/>
          </p:cNvSpPr>
          <p:nvPr>
            <p:ph type="title"/>
          </p:nvPr>
        </p:nvSpPr>
        <p:spPr>
          <a:xfrm>
            <a:off x="838200" y="393700"/>
            <a:ext cx="17259300" cy="1117600"/>
          </a:xfrm>
          <a:prstGeom prst="rect">
            <a:avLst/>
          </a:prstGeom>
        </p:spPr>
        <p:txBody>
          <a:bodyPr/>
          <a:lstStyle/>
          <a:p>
            <a:pPr>
              <a:defRPr sz="8000"/>
            </a:pPr>
            <a:r>
              <a:t>Single reader, single writer </a:t>
            </a:r>
            <a:r>
              <a:rPr u="sng"/>
              <a:t>unbounded</a:t>
            </a:r>
            <a:r>
              <a:t> queue *</a:t>
            </a:r>
          </a:p>
        </p:txBody>
      </p:sp>
      <p:sp>
        <p:nvSpPr>
          <p:cNvPr id="349" name="Shape 349"/>
          <p:cNvSpPr>
            <a:spLocks noGrp="1"/>
          </p:cNvSpPr>
          <p:nvPr>
            <p:ph type="body" idx="1"/>
          </p:nvPr>
        </p:nvSpPr>
        <p:spPr>
          <a:xfrm>
            <a:off x="862840" y="10003633"/>
            <a:ext cx="16243301" cy="2066851"/>
          </a:xfrm>
          <a:prstGeom prst="rect">
            <a:avLst/>
          </a:prstGeom>
        </p:spPr>
        <p:txBody>
          <a:bodyPr/>
          <a:lstStyle/>
          <a:p>
            <a:pPr marL="609600" indent="-609600">
              <a:spcBef>
                <a:spcPts val="600"/>
              </a:spcBef>
              <a:defRPr sz="3800"/>
            </a:pPr>
            <a:r>
              <a:rPr dirty="0"/>
              <a:t>Tail points to last element added</a:t>
            </a:r>
          </a:p>
          <a:p>
            <a:pPr marL="609600" indent="-609600">
              <a:spcBef>
                <a:spcPts val="600"/>
              </a:spcBef>
              <a:defRPr sz="3800"/>
            </a:pPr>
            <a:r>
              <a:rPr dirty="0"/>
              <a:t>Head points to element BEFORE head of queue</a:t>
            </a:r>
          </a:p>
          <a:p>
            <a:pPr marL="609600" indent="-609600">
              <a:defRPr sz="3800"/>
            </a:pPr>
            <a:r>
              <a:rPr dirty="0"/>
              <a:t>Allocation and deletion performed by the same thread (producer)</a:t>
            </a:r>
            <a:endParaRPr lang="en-US" dirty="0"/>
          </a:p>
          <a:p>
            <a:pPr marL="1244600" lvl="1" indent="-609600">
              <a:defRPr sz="3800"/>
            </a:pPr>
            <a:r>
              <a:rPr lang="en-US" dirty="0"/>
              <a:t>Only push modifies tail &amp; reclaim; only pop modifies head</a:t>
            </a:r>
            <a:endParaRPr dirty="0"/>
          </a:p>
        </p:txBody>
      </p:sp>
      <p:sp>
        <p:nvSpPr>
          <p:cNvPr id="347" name="Shape 347"/>
          <p:cNvSpPr/>
          <p:nvPr/>
        </p:nvSpPr>
        <p:spPr>
          <a:xfrm>
            <a:off x="1553840" y="2111263"/>
            <a:ext cx="6997701" cy="4831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Node {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next;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int value;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Queue { 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head; 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tail;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reclaim;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init(Queue* q) {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q-&gt;head = q-&gt;tail = q-&gt;reclaim = new Node;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348" name="Shape 348"/>
          <p:cNvSpPr/>
          <p:nvPr/>
        </p:nvSpPr>
        <p:spPr>
          <a:xfrm>
            <a:off x="9296400" y="2051050"/>
            <a:ext cx="8115300" cy="902826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push(Queue* q, int value) {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 = new Node;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n-&gt;next = NULL;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n-&gt;value = value;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q-&gt;tail-&gt;next = n;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q-&gt;tail = q-&gt;tail-&gt;next;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buClr>
                <a:srgbClr val="000000"/>
              </a:buClr>
              <a:buFont typeface="Consolas"/>
              <a:defRPr sz="21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while (q-&gt;reclaim != q-&gt;head) {</a:t>
            </a:r>
          </a:p>
          <a:p>
            <a:pPr lvl="1" algn="l" defTabSz="914400">
              <a:buClr>
                <a:srgbClr val="000000"/>
              </a:buClr>
              <a:buFont typeface="Consolas"/>
              <a:defRPr sz="21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 Node* tmp = q-&gt;reclaim;</a:t>
            </a:r>
          </a:p>
          <a:p>
            <a:pPr lvl="1" algn="l" defTabSz="914400">
              <a:buClr>
                <a:srgbClr val="000000"/>
              </a:buClr>
              <a:buFont typeface="Consolas"/>
              <a:defRPr sz="21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 q-&gt;reclaim = q-&gt;reclaim-&gt;next;</a:t>
            </a:r>
          </a:p>
          <a:p>
            <a:pPr lvl="1" algn="l" defTabSz="914400">
              <a:buClr>
                <a:srgbClr val="000000"/>
              </a:buClr>
              <a:buFont typeface="Consolas"/>
              <a:defRPr sz="21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 delete tmp;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  }</a:t>
            </a:r>
            <a:endParaRPr b="1">
              <a:solidFill>
                <a:srgbClr val="E32400"/>
              </a:solidFill>
              <a:uFill>
                <a:solidFill>
                  <a:srgbClr val="E32400"/>
                </a:solidFill>
              </a:u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// returns false if queue is empty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bool pop(Queue* q, int* value) {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if (q-&gt;head != q-&gt;tail) {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*value = q-&gt;head</a:t>
            </a:r>
            <a:r>
              <a:rPr b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-&gt;next</a:t>
            </a:r>
            <a:r>
              <a:rPr b="1">
                <a:latin typeface="Consolas"/>
                <a:ea typeface="Consolas"/>
                <a:cs typeface="Consolas"/>
                <a:sym typeface="Consolas"/>
              </a:rPr>
              <a:t>-&gt;value;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q-&gt;head = q-&gt;head-&gt;next; </a:t>
            </a:r>
          </a:p>
          <a:p>
            <a:pPr lvl="1"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return true;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return false;</a:t>
            </a:r>
          </a:p>
          <a:p>
            <a:pPr algn="l" defTabSz="914400">
              <a:buClr>
                <a:srgbClr val="000000"/>
              </a:buClr>
              <a:buFont typeface="Consolas"/>
              <a:defRPr sz="21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350" name="Shape 350"/>
          <p:cNvSpPr/>
          <p:nvPr/>
        </p:nvSpPr>
        <p:spPr>
          <a:xfrm>
            <a:off x="13949244" y="1456769"/>
            <a:ext cx="3217622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Source: Dr. Dobbs Journal</a:t>
            </a:r>
          </a:p>
        </p:txBody>
      </p:sp>
      <p:sp>
        <p:nvSpPr>
          <p:cNvPr id="351" name="Shape 351"/>
          <p:cNvSpPr/>
          <p:nvPr/>
        </p:nvSpPr>
        <p:spPr>
          <a:xfrm>
            <a:off x="761962" y="12862730"/>
            <a:ext cx="8973860" cy="50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* Assume a sequentially consistent memory system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Single reader, single writer unbounded queue </a:t>
            </a:r>
          </a:p>
        </p:txBody>
      </p:sp>
      <p:grpSp>
        <p:nvGrpSpPr>
          <p:cNvPr id="359" name="Group 359"/>
          <p:cNvGrpSpPr/>
          <p:nvPr/>
        </p:nvGrpSpPr>
        <p:grpSpPr>
          <a:xfrm>
            <a:off x="4978400" y="2476500"/>
            <a:ext cx="2374900" cy="571501"/>
            <a:chOff x="0" y="0"/>
            <a:chExt cx="2374899" cy="571500"/>
          </a:xfrm>
        </p:grpSpPr>
        <p:sp>
          <p:nvSpPr>
            <p:cNvPr id="356" name="Shape 356"/>
            <p:cNvSpPr/>
            <p:nvPr/>
          </p:nvSpPr>
          <p:spPr>
            <a:xfrm>
              <a:off x="0" y="0"/>
              <a:ext cx="1413435" cy="571501"/>
            </a:xfrm>
            <a:prstGeom prst="roundRect">
              <a:avLst>
                <a:gd name="adj" fmla="val 33333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 b="1">
                  <a:latin typeface="+mn-lt"/>
                  <a:ea typeface="+mn-ea"/>
                  <a:cs typeface="+mn-cs"/>
                  <a:sym typeface="Myriad Pro Condensed"/>
                </a:defRPr>
              </a:pPr>
              <a:endParaRPr/>
            </a:p>
          </p:txBody>
        </p:sp>
        <p:sp>
          <p:nvSpPr>
            <p:cNvPr id="357" name="Shape 357"/>
            <p:cNvSpPr/>
            <p:nvPr/>
          </p:nvSpPr>
          <p:spPr>
            <a:xfrm flipH="1">
              <a:off x="1396999" y="293914"/>
              <a:ext cx="644581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358" name="Shape 358"/>
            <p:cNvSpPr/>
            <p:nvPr/>
          </p:nvSpPr>
          <p:spPr>
            <a:xfrm>
              <a:off x="2029758" y="122464"/>
              <a:ext cx="345142" cy="342901"/>
            </a:xfrm>
            <a:prstGeom prst="rect">
              <a:avLst/>
            </a:prstGeom>
            <a:solidFill>
              <a:srgbClr val="000000"/>
            </a:solidFill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  <p:sp>
        <p:nvSpPr>
          <p:cNvPr id="360" name="Shape 360"/>
          <p:cNvSpPr/>
          <p:nvPr/>
        </p:nvSpPr>
        <p:spPr>
          <a:xfrm>
            <a:off x="4533900" y="1993900"/>
            <a:ext cx="2344268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head, tail, reclaim</a:t>
            </a:r>
          </a:p>
        </p:txBody>
      </p:sp>
      <p:sp>
        <p:nvSpPr>
          <p:cNvPr id="361" name="Shape 361"/>
          <p:cNvSpPr/>
          <p:nvPr/>
        </p:nvSpPr>
        <p:spPr>
          <a:xfrm>
            <a:off x="4978400" y="42799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62" name="Shape 362"/>
          <p:cNvSpPr/>
          <p:nvPr/>
        </p:nvSpPr>
        <p:spPr>
          <a:xfrm flipH="1">
            <a:off x="6375400" y="4573814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3" name="Shape 363"/>
          <p:cNvSpPr/>
          <p:nvPr/>
        </p:nvSpPr>
        <p:spPr>
          <a:xfrm>
            <a:off x="7035800" y="42926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64" name="Shape 364"/>
          <p:cNvSpPr/>
          <p:nvPr/>
        </p:nvSpPr>
        <p:spPr>
          <a:xfrm flipH="1">
            <a:off x="8432800" y="45847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5" name="Shape 365"/>
          <p:cNvSpPr/>
          <p:nvPr/>
        </p:nvSpPr>
        <p:spPr>
          <a:xfrm>
            <a:off x="11137900" y="4394200"/>
            <a:ext cx="345142" cy="3429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66" name="Shape 366"/>
          <p:cNvSpPr/>
          <p:nvPr/>
        </p:nvSpPr>
        <p:spPr>
          <a:xfrm>
            <a:off x="9093200" y="42799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67" name="Shape 367"/>
          <p:cNvSpPr/>
          <p:nvPr/>
        </p:nvSpPr>
        <p:spPr>
          <a:xfrm flipH="1">
            <a:off x="10490200" y="45720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8" name="Shape 368"/>
          <p:cNvSpPr/>
          <p:nvPr/>
        </p:nvSpPr>
        <p:spPr>
          <a:xfrm>
            <a:off x="9525000" y="3790950"/>
            <a:ext cx="534264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tail</a:t>
            </a:r>
          </a:p>
        </p:txBody>
      </p:sp>
      <p:sp>
        <p:nvSpPr>
          <p:cNvPr id="369" name="Shape 369"/>
          <p:cNvSpPr/>
          <p:nvPr/>
        </p:nvSpPr>
        <p:spPr>
          <a:xfrm>
            <a:off x="4914900" y="3790950"/>
            <a:ext cx="1788821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head, reclaim</a:t>
            </a:r>
          </a:p>
        </p:txBody>
      </p:sp>
      <p:sp>
        <p:nvSpPr>
          <p:cNvPr id="370" name="Shape 370"/>
          <p:cNvSpPr/>
          <p:nvPr/>
        </p:nvSpPr>
        <p:spPr>
          <a:xfrm>
            <a:off x="7622793" y="43307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3</a:t>
            </a:r>
          </a:p>
        </p:txBody>
      </p:sp>
      <p:sp>
        <p:nvSpPr>
          <p:cNvPr id="371" name="Shape 371"/>
          <p:cNvSpPr/>
          <p:nvPr/>
        </p:nvSpPr>
        <p:spPr>
          <a:xfrm>
            <a:off x="9533573" y="43434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372" name="Shape 372"/>
          <p:cNvSpPr/>
          <p:nvPr/>
        </p:nvSpPr>
        <p:spPr>
          <a:xfrm>
            <a:off x="1829753" y="3238500"/>
            <a:ext cx="215265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push 3, push 10</a:t>
            </a:r>
          </a:p>
        </p:txBody>
      </p:sp>
      <p:sp>
        <p:nvSpPr>
          <p:cNvPr id="373" name="Shape 373"/>
          <p:cNvSpPr/>
          <p:nvPr/>
        </p:nvSpPr>
        <p:spPr>
          <a:xfrm>
            <a:off x="1985961" y="5486400"/>
            <a:ext cx="2069974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pop (returns 3)</a:t>
            </a:r>
          </a:p>
        </p:txBody>
      </p:sp>
      <p:sp>
        <p:nvSpPr>
          <p:cNvPr id="374" name="Shape 374"/>
          <p:cNvSpPr/>
          <p:nvPr/>
        </p:nvSpPr>
        <p:spPr>
          <a:xfrm>
            <a:off x="4991100" y="64516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75" name="Shape 375"/>
          <p:cNvSpPr/>
          <p:nvPr/>
        </p:nvSpPr>
        <p:spPr>
          <a:xfrm flipH="1">
            <a:off x="6388100" y="67437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6" name="Shape 376"/>
          <p:cNvSpPr/>
          <p:nvPr/>
        </p:nvSpPr>
        <p:spPr>
          <a:xfrm>
            <a:off x="7048500" y="64643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77" name="Shape 377"/>
          <p:cNvSpPr/>
          <p:nvPr/>
        </p:nvSpPr>
        <p:spPr>
          <a:xfrm flipH="1">
            <a:off x="8445500" y="67564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8" name="Shape 378"/>
          <p:cNvSpPr/>
          <p:nvPr/>
        </p:nvSpPr>
        <p:spPr>
          <a:xfrm>
            <a:off x="11150600" y="6565900"/>
            <a:ext cx="345142" cy="3429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79" name="Shape 379"/>
          <p:cNvSpPr/>
          <p:nvPr/>
        </p:nvSpPr>
        <p:spPr>
          <a:xfrm>
            <a:off x="9105900" y="64516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80" name="Shape 380"/>
          <p:cNvSpPr/>
          <p:nvPr/>
        </p:nvSpPr>
        <p:spPr>
          <a:xfrm flipH="1">
            <a:off x="10502900" y="67437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1" name="Shape 381"/>
          <p:cNvSpPr/>
          <p:nvPr/>
        </p:nvSpPr>
        <p:spPr>
          <a:xfrm>
            <a:off x="9537700" y="5975350"/>
            <a:ext cx="534264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tail</a:t>
            </a:r>
          </a:p>
        </p:txBody>
      </p:sp>
      <p:sp>
        <p:nvSpPr>
          <p:cNvPr id="382" name="Shape 382"/>
          <p:cNvSpPr/>
          <p:nvPr/>
        </p:nvSpPr>
        <p:spPr>
          <a:xfrm>
            <a:off x="5143500" y="5975350"/>
            <a:ext cx="1032460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reclaim</a:t>
            </a:r>
          </a:p>
        </p:txBody>
      </p:sp>
      <p:sp>
        <p:nvSpPr>
          <p:cNvPr id="383" name="Shape 383"/>
          <p:cNvSpPr/>
          <p:nvPr/>
        </p:nvSpPr>
        <p:spPr>
          <a:xfrm>
            <a:off x="7525472" y="6467922"/>
            <a:ext cx="54021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rPr lang="en-US"/>
              <a:t>(</a:t>
            </a:r>
            <a:r>
              <a:t>3</a:t>
            </a:r>
            <a:r>
              <a:rPr lang="en-US"/>
              <a:t>)</a:t>
            </a:r>
            <a:endParaRPr/>
          </a:p>
        </p:txBody>
      </p:sp>
      <p:sp>
        <p:nvSpPr>
          <p:cNvPr id="384" name="Shape 384"/>
          <p:cNvSpPr/>
          <p:nvPr/>
        </p:nvSpPr>
        <p:spPr>
          <a:xfrm>
            <a:off x="9550400" y="6515100"/>
            <a:ext cx="53721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10</a:t>
            </a:r>
          </a:p>
        </p:txBody>
      </p:sp>
      <p:sp>
        <p:nvSpPr>
          <p:cNvPr id="385" name="Shape 385"/>
          <p:cNvSpPr/>
          <p:nvPr/>
        </p:nvSpPr>
        <p:spPr>
          <a:xfrm>
            <a:off x="7353300" y="5975350"/>
            <a:ext cx="735178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head</a:t>
            </a:r>
          </a:p>
        </p:txBody>
      </p:sp>
      <p:sp>
        <p:nvSpPr>
          <p:cNvPr id="386" name="Shape 386"/>
          <p:cNvSpPr/>
          <p:nvPr/>
        </p:nvSpPr>
        <p:spPr>
          <a:xfrm>
            <a:off x="1981200" y="7239000"/>
            <a:ext cx="2232279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pop (returns 10)</a:t>
            </a:r>
          </a:p>
        </p:txBody>
      </p:sp>
      <p:sp>
        <p:nvSpPr>
          <p:cNvPr id="387" name="Shape 387"/>
          <p:cNvSpPr/>
          <p:nvPr/>
        </p:nvSpPr>
        <p:spPr>
          <a:xfrm>
            <a:off x="4953000" y="82931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88" name="Shape 388"/>
          <p:cNvSpPr/>
          <p:nvPr/>
        </p:nvSpPr>
        <p:spPr>
          <a:xfrm flipH="1">
            <a:off x="6350000" y="85852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9" name="Shape 389"/>
          <p:cNvSpPr/>
          <p:nvPr/>
        </p:nvSpPr>
        <p:spPr>
          <a:xfrm>
            <a:off x="7010400" y="83058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90" name="Shape 390"/>
          <p:cNvSpPr/>
          <p:nvPr/>
        </p:nvSpPr>
        <p:spPr>
          <a:xfrm flipH="1">
            <a:off x="8407400" y="85979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1" name="Shape 391"/>
          <p:cNvSpPr/>
          <p:nvPr/>
        </p:nvSpPr>
        <p:spPr>
          <a:xfrm>
            <a:off x="11112500" y="8407400"/>
            <a:ext cx="345142" cy="3429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92" name="Shape 392"/>
          <p:cNvSpPr/>
          <p:nvPr/>
        </p:nvSpPr>
        <p:spPr>
          <a:xfrm>
            <a:off x="9067800" y="82931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393" name="Shape 393"/>
          <p:cNvSpPr/>
          <p:nvPr/>
        </p:nvSpPr>
        <p:spPr>
          <a:xfrm flipH="1">
            <a:off x="10464800" y="85852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4" name="Shape 394"/>
          <p:cNvSpPr/>
          <p:nvPr/>
        </p:nvSpPr>
        <p:spPr>
          <a:xfrm>
            <a:off x="9131300" y="7816850"/>
            <a:ext cx="1290625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tail, head</a:t>
            </a:r>
          </a:p>
        </p:txBody>
      </p:sp>
      <p:sp>
        <p:nvSpPr>
          <p:cNvPr id="395" name="Shape 395"/>
          <p:cNvSpPr/>
          <p:nvPr/>
        </p:nvSpPr>
        <p:spPr>
          <a:xfrm>
            <a:off x="5105400" y="7816850"/>
            <a:ext cx="1032460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reclaim</a:t>
            </a:r>
          </a:p>
        </p:txBody>
      </p:sp>
      <p:sp>
        <p:nvSpPr>
          <p:cNvPr id="396" name="Shape 396"/>
          <p:cNvSpPr/>
          <p:nvPr/>
        </p:nvSpPr>
        <p:spPr>
          <a:xfrm>
            <a:off x="7487372" y="8309422"/>
            <a:ext cx="54021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rPr lang="en-US" dirty="0"/>
              <a:t>(</a:t>
            </a:r>
            <a:r>
              <a:rPr dirty="0"/>
              <a:t>3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397" name="Shape 397"/>
          <p:cNvSpPr/>
          <p:nvPr/>
        </p:nvSpPr>
        <p:spPr>
          <a:xfrm>
            <a:off x="9407406" y="8322122"/>
            <a:ext cx="74699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rPr lang="en-US" dirty="0"/>
              <a:t>(</a:t>
            </a:r>
            <a:r>
              <a:rPr dirty="0"/>
              <a:t>10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398" name="Shape 398"/>
          <p:cNvSpPr/>
          <p:nvPr/>
        </p:nvSpPr>
        <p:spPr>
          <a:xfrm>
            <a:off x="2019300" y="9232900"/>
            <a:ext cx="4621530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pop (returns false... queue empty)</a:t>
            </a:r>
          </a:p>
        </p:txBody>
      </p:sp>
      <p:sp>
        <p:nvSpPr>
          <p:cNvPr id="399" name="Shape 399"/>
          <p:cNvSpPr/>
          <p:nvPr/>
        </p:nvSpPr>
        <p:spPr>
          <a:xfrm>
            <a:off x="4902200" y="103759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400" name="Shape 400"/>
          <p:cNvSpPr/>
          <p:nvPr/>
        </p:nvSpPr>
        <p:spPr>
          <a:xfrm flipH="1">
            <a:off x="6299200" y="106680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1" name="Shape 401"/>
          <p:cNvSpPr/>
          <p:nvPr/>
        </p:nvSpPr>
        <p:spPr>
          <a:xfrm>
            <a:off x="6959600" y="103886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402" name="Shape 402"/>
          <p:cNvSpPr/>
          <p:nvPr/>
        </p:nvSpPr>
        <p:spPr>
          <a:xfrm flipH="1">
            <a:off x="8356600" y="106807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3" name="Shape 403"/>
          <p:cNvSpPr/>
          <p:nvPr/>
        </p:nvSpPr>
        <p:spPr>
          <a:xfrm>
            <a:off x="11061700" y="10490200"/>
            <a:ext cx="345142" cy="3429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4" name="Shape 404"/>
          <p:cNvSpPr/>
          <p:nvPr/>
        </p:nvSpPr>
        <p:spPr>
          <a:xfrm>
            <a:off x="9017000" y="103759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405" name="Shape 405"/>
          <p:cNvSpPr/>
          <p:nvPr/>
        </p:nvSpPr>
        <p:spPr>
          <a:xfrm flipH="1">
            <a:off x="10414000" y="106680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6" name="Shape 406"/>
          <p:cNvSpPr/>
          <p:nvPr/>
        </p:nvSpPr>
        <p:spPr>
          <a:xfrm>
            <a:off x="9080500" y="9899650"/>
            <a:ext cx="1290625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tail, head</a:t>
            </a:r>
          </a:p>
        </p:txBody>
      </p:sp>
      <p:sp>
        <p:nvSpPr>
          <p:cNvPr id="407" name="Shape 407"/>
          <p:cNvSpPr/>
          <p:nvPr/>
        </p:nvSpPr>
        <p:spPr>
          <a:xfrm>
            <a:off x="5054600" y="9899650"/>
            <a:ext cx="1032460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reclaim</a:t>
            </a:r>
          </a:p>
        </p:txBody>
      </p:sp>
      <p:sp>
        <p:nvSpPr>
          <p:cNvPr id="408" name="Shape 408"/>
          <p:cNvSpPr/>
          <p:nvPr/>
        </p:nvSpPr>
        <p:spPr>
          <a:xfrm>
            <a:off x="7436572" y="10392222"/>
            <a:ext cx="54021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rPr lang="en-US" dirty="0"/>
              <a:t>(</a:t>
            </a:r>
            <a:r>
              <a:rPr dirty="0"/>
              <a:t>3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409" name="Shape 409"/>
          <p:cNvSpPr/>
          <p:nvPr/>
        </p:nvSpPr>
        <p:spPr>
          <a:xfrm>
            <a:off x="9356606" y="10404922"/>
            <a:ext cx="74699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rPr lang="en-US" dirty="0"/>
              <a:t>(</a:t>
            </a:r>
            <a:r>
              <a:rPr dirty="0"/>
              <a:t>10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410" name="Shape 410"/>
          <p:cNvSpPr/>
          <p:nvPr/>
        </p:nvSpPr>
        <p:spPr>
          <a:xfrm>
            <a:off x="13195300" y="12293600"/>
            <a:ext cx="345142" cy="3429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1" name="Shape 411"/>
          <p:cNvSpPr/>
          <p:nvPr/>
        </p:nvSpPr>
        <p:spPr>
          <a:xfrm>
            <a:off x="9067800" y="121539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412" name="Shape 412"/>
          <p:cNvSpPr/>
          <p:nvPr/>
        </p:nvSpPr>
        <p:spPr>
          <a:xfrm flipH="1">
            <a:off x="12547600" y="124714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13" name="Shape 413"/>
          <p:cNvSpPr/>
          <p:nvPr/>
        </p:nvSpPr>
        <p:spPr>
          <a:xfrm>
            <a:off x="8928099" y="11677650"/>
            <a:ext cx="1792733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reclaim, head</a:t>
            </a:r>
          </a:p>
        </p:txBody>
      </p:sp>
      <p:sp>
        <p:nvSpPr>
          <p:cNvPr id="414" name="Shape 414"/>
          <p:cNvSpPr/>
          <p:nvPr/>
        </p:nvSpPr>
        <p:spPr>
          <a:xfrm>
            <a:off x="9407406" y="12182922"/>
            <a:ext cx="74699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rPr lang="en-US" dirty="0"/>
              <a:t>(</a:t>
            </a:r>
            <a:r>
              <a:rPr dirty="0"/>
              <a:t>10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415" name="Shape 415"/>
          <p:cNvSpPr/>
          <p:nvPr/>
        </p:nvSpPr>
        <p:spPr>
          <a:xfrm>
            <a:off x="2070100" y="11277600"/>
            <a:ext cx="3330321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push 5 (triggers reclaim)</a:t>
            </a:r>
          </a:p>
        </p:txBody>
      </p:sp>
      <p:sp>
        <p:nvSpPr>
          <p:cNvPr id="416" name="Shape 416"/>
          <p:cNvSpPr/>
          <p:nvPr/>
        </p:nvSpPr>
        <p:spPr>
          <a:xfrm flipH="1">
            <a:off x="10515600" y="12433300"/>
            <a:ext cx="644580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17" name="Shape 417"/>
          <p:cNvSpPr/>
          <p:nvPr/>
        </p:nvSpPr>
        <p:spPr>
          <a:xfrm>
            <a:off x="11176000" y="12153900"/>
            <a:ext cx="1413435" cy="571501"/>
          </a:xfrm>
          <a:prstGeom prst="roundRect">
            <a:avLst>
              <a:gd name="adj" fmla="val 33333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418" name="Shape 418"/>
          <p:cNvSpPr/>
          <p:nvPr/>
        </p:nvSpPr>
        <p:spPr>
          <a:xfrm>
            <a:off x="11734800" y="12192000"/>
            <a:ext cx="32575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5</a:t>
            </a:r>
          </a:p>
        </p:txBody>
      </p:sp>
      <p:sp>
        <p:nvSpPr>
          <p:cNvPr id="419" name="Shape 419"/>
          <p:cNvSpPr/>
          <p:nvPr/>
        </p:nvSpPr>
        <p:spPr>
          <a:xfrm>
            <a:off x="11620500" y="11677650"/>
            <a:ext cx="534264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tail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Lock-free stack (first try)</a:t>
            </a:r>
          </a:p>
        </p:txBody>
      </p:sp>
      <p:sp>
        <p:nvSpPr>
          <p:cNvPr id="424" name="Shape 424"/>
          <p:cNvSpPr/>
          <p:nvPr/>
        </p:nvSpPr>
        <p:spPr>
          <a:xfrm>
            <a:off x="965200" y="1806197"/>
            <a:ext cx="5778500" cy="3698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Stack {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5" name="Shape 425"/>
          <p:cNvSpPr/>
          <p:nvPr/>
        </p:nvSpPr>
        <p:spPr>
          <a:xfrm>
            <a:off x="5880100" y="1780797"/>
            <a:ext cx="11341100" cy="8735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init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s-&gt;top =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push(Stack* s, Node* n)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n-&gt;next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compare_and_swap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(&amp;s-&gt;top, 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, n)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Node* pop(Stack*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== NULL)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compare_and_swap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(&amp;s-&gt;top, 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  // Assume that consumer then recycles </a:t>
            </a:r>
            <a:r>
              <a:rPr lang="en-US"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426" name="Shape 426"/>
          <p:cNvSpPr/>
          <p:nvPr/>
        </p:nvSpPr>
        <p:spPr>
          <a:xfrm>
            <a:off x="689645" y="10544463"/>
            <a:ext cx="16405505" cy="1965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2500"/>
              </a:spcBef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Main idea: as long as no other thread has modified the stack, a thread’s modification can proceed.  </a:t>
            </a:r>
          </a:p>
          <a:p>
            <a:pPr algn="l"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Note difference from fine-grained locks example earlier:  before, implementation locked a part of a data-structure for fine-grained access.   Here, threads do not hold lock on data-structure at all. </a:t>
            </a:r>
          </a:p>
        </p:txBody>
      </p:sp>
      <p:sp>
        <p:nvSpPr>
          <p:cNvPr id="427" name="Shape 427"/>
          <p:cNvSpPr/>
          <p:nvPr/>
        </p:nvSpPr>
        <p:spPr>
          <a:xfrm>
            <a:off x="761962" y="12862730"/>
            <a:ext cx="8973860" cy="50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buFont typeface="Lucida Grande"/>
              <a:defRPr sz="2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* Assume a sequentially consistent memory system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6" grpId="1" animBg="1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>
            <a:spLocks noGrp="1"/>
          </p:cNvSpPr>
          <p:nvPr>
            <p:ph type="title"/>
          </p:nvPr>
        </p:nvSpPr>
        <p:spPr>
          <a:xfrm>
            <a:off x="838200" y="266700"/>
            <a:ext cx="16154400" cy="1117600"/>
          </a:xfrm>
          <a:prstGeom prst="rect">
            <a:avLst/>
          </a:prstGeom>
        </p:spPr>
        <p:txBody>
          <a:bodyPr/>
          <a:lstStyle/>
          <a:p>
            <a:r>
              <a:t>The ABA problem</a:t>
            </a:r>
          </a:p>
        </p:txBody>
      </p:sp>
      <p:sp>
        <p:nvSpPr>
          <p:cNvPr id="432" name="Shape 432"/>
          <p:cNvSpPr/>
          <p:nvPr/>
        </p:nvSpPr>
        <p:spPr>
          <a:xfrm>
            <a:off x="1665147" y="1447800"/>
            <a:ext cx="1993901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0</a:t>
            </a:r>
          </a:p>
        </p:txBody>
      </p:sp>
      <p:sp>
        <p:nvSpPr>
          <p:cNvPr id="433" name="Shape 433"/>
          <p:cNvSpPr/>
          <p:nvPr/>
        </p:nvSpPr>
        <p:spPr>
          <a:xfrm>
            <a:off x="12852400" y="1447800"/>
            <a:ext cx="1993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Thread 1</a:t>
            </a:r>
          </a:p>
        </p:txBody>
      </p:sp>
      <p:grpSp>
        <p:nvGrpSpPr>
          <p:cNvPr id="445" name="Group 445"/>
          <p:cNvGrpSpPr/>
          <p:nvPr/>
        </p:nvGrpSpPr>
        <p:grpSpPr>
          <a:xfrm>
            <a:off x="4559300" y="2362200"/>
            <a:ext cx="7950201" cy="1221178"/>
            <a:chOff x="0" y="0"/>
            <a:chExt cx="7950200" cy="1221177"/>
          </a:xfrm>
        </p:grpSpPr>
        <p:sp>
          <p:nvSpPr>
            <p:cNvPr id="434" name="Shape 434"/>
            <p:cNvSpPr/>
            <p:nvPr/>
          </p:nvSpPr>
          <p:spPr>
            <a:xfrm>
              <a:off x="0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 b="1">
                  <a:latin typeface="+mn-lt"/>
                  <a:ea typeface="+mn-ea"/>
                  <a:cs typeface="+mn-cs"/>
                  <a:sym typeface="Myriad Pro Condensed"/>
                </a:defRPr>
              </a:pPr>
              <a:endParaRPr/>
            </a:p>
          </p:txBody>
        </p:sp>
        <p:sp>
          <p:nvSpPr>
            <p:cNvPr id="435" name="Shape 435"/>
            <p:cNvSpPr/>
            <p:nvPr/>
          </p:nvSpPr>
          <p:spPr>
            <a:xfrm>
              <a:off x="2529609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36" name="Shape 436"/>
            <p:cNvSpPr/>
            <p:nvPr/>
          </p:nvSpPr>
          <p:spPr>
            <a:xfrm>
              <a:off x="5059218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37" name="Shape 437"/>
            <p:cNvSpPr/>
            <p:nvPr/>
          </p:nvSpPr>
          <p:spPr>
            <a:xfrm flipH="1">
              <a:off x="4256168" y="34977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38" name="Shape 438"/>
            <p:cNvSpPr/>
            <p:nvPr/>
          </p:nvSpPr>
          <p:spPr>
            <a:xfrm flipH="1">
              <a:off x="6755663" y="359763"/>
              <a:ext cx="787376" cy="2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39" name="Shape 439"/>
            <p:cNvSpPr/>
            <p:nvPr/>
          </p:nvSpPr>
          <p:spPr>
            <a:xfrm>
              <a:off x="7528598" y="149901"/>
              <a:ext cx="421603" cy="419726"/>
            </a:xfrm>
            <a:prstGeom prst="rect">
              <a:avLst/>
            </a:prstGeom>
            <a:solidFill>
              <a:srgbClr val="000000"/>
            </a:solidFill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709745" y="159895"/>
              <a:ext cx="28789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A</a:t>
              </a:r>
            </a:p>
          </p:txBody>
        </p:sp>
        <p:sp>
          <p:nvSpPr>
            <p:cNvPr id="441" name="Shape 441"/>
            <p:cNvSpPr/>
            <p:nvPr/>
          </p:nvSpPr>
          <p:spPr>
            <a:xfrm>
              <a:off x="3265053" y="159895"/>
              <a:ext cx="27223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B</a:t>
              </a:r>
            </a:p>
          </p:txBody>
        </p:sp>
        <p:sp>
          <p:nvSpPr>
            <p:cNvPr id="442" name="Shape 442"/>
            <p:cNvSpPr/>
            <p:nvPr/>
          </p:nvSpPr>
          <p:spPr>
            <a:xfrm>
              <a:off x="5765901" y="159895"/>
              <a:ext cx="269524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C</a:t>
              </a:r>
            </a:p>
          </p:txBody>
        </p:sp>
        <p:sp>
          <p:nvSpPr>
            <p:cNvPr id="443" name="Shape 443"/>
            <p:cNvSpPr/>
            <p:nvPr/>
          </p:nvSpPr>
          <p:spPr>
            <a:xfrm flipH="1">
              <a:off x="1736597" y="34977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44" name="Shape 444"/>
            <p:cNvSpPr/>
            <p:nvPr/>
          </p:nvSpPr>
          <p:spPr>
            <a:xfrm>
              <a:off x="404915" y="827477"/>
              <a:ext cx="876301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top</a:t>
              </a:r>
            </a:p>
          </p:txBody>
        </p:sp>
      </p:grpSp>
      <p:sp>
        <p:nvSpPr>
          <p:cNvPr id="446" name="Shape 446"/>
          <p:cNvSpPr/>
          <p:nvPr/>
        </p:nvSpPr>
        <p:spPr>
          <a:xfrm>
            <a:off x="711200" y="3619500"/>
            <a:ext cx="8077200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begin pop()  ( local variable: old_top = A, new_top = B)</a:t>
            </a:r>
          </a:p>
        </p:txBody>
      </p:sp>
      <p:grpSp>
        <p:nvGrpSpPr>
          <p:cNvPr id="455" name="Group 455"/>
          <p:cNvGrpSpPr/>
          <p:nvPr/>
        </p:nvGrpSpPr>
        <p:grpSpPr>
          <a:xfrm>
            <a:off x="5539509" y="5143500"/>
            <a:ext cx="5420592" cy="1170378"/>
            <a:chOff x="0" y="0"/>
            <a:chExt cx="5420590" cy="1170377"/>
          </a:xfrm>
        </p:grpSpPr>
        <p:sp>
          <p:nvSpPr>
            <p:cNvPr id="447" name="Shape 447"/>
            <p:cNvSpPr/>
            <p:nvPr/>
          </p:nvSpPr>
          <p:spPr>
            <a:xfrm>
              <a:off x="0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48" name="Shape 448"/>
            <p:cNvSpPr/>
            <p:nvPr/>
          </p:nvSpPr>
          <p:spPr>
            <a:xfrm>
              <a:off x="2529609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49" name="Shape 449"/>
            <p:cNvSpPr/>
            <p:nvPr/>
          </p:nvSpPr>
          <p:spPr>
            <a:xfrm flipH="1">
              <a:off x="1726558" y="34977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50" name="Shape 450"/>
            <p:cNvSpPr/>
            <p:nvPr/>
          </p:nvSpPr>
          <p:spPr>
            <a:xfrm flipH="1">
              <a:off x="4226054" y="359763"/>
              <a:ext cx="787376" cy="2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51" name="Shape 451"/>
            <p:cNvSpPr/>
            <p:nvPr/>
          </p:nvSpPr>
          <p:spPr>
            <a:xfrm>
              <a:off x="4998989" y="149901"/>
              <a:ext cx="421602" cy="419726"/>
            </a:xfrm>
            <a:prstGeom prst="rect">
              <a:avLst/>
            </a:prstGeom>
            <a:solidFill>
              <a:srgbClr val="000000"/>
            </a:solidFill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52" name="Shape 452"/>
            <p:cNvSpPr/>
            <p:nvPr/>
          </p:nvSpPr>
          <p:spPr>
            <a:xfrm>
              <a:off x="735444" y="159895"/>
              <a:ext cx="27223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B</a:t>
              </a:r>
            </a:p>
          </p:txBody>
        </p:sp>
        <p:sp>
          <p:nvSpPr>
            <p:cNvPr id="453" name="Shape 453"/>
            <p:cNvSpPr/>
            <p:nvPr/>
          </p:nvSpPr>
          <p:spPr>
            <a:xfrm>
              <a:off x="3236291" y="159895"/>
              <a:ext cx="26952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C</a:t>
              </a:r>
            </a:p>
          </p:txBody>
        </p:sp>
        <p:sp>
          <p:nvSpPr>
            <p:cNvPr id="454" name="Shape 454"/>
            <p:cNvSpPr/>
            <p:nvPr/>
          </p:nvSpPr>
          <p:spPr>
            <a:xfrm>
              <a:off x="466106" y="776677"/>
              <a:ext cx="876301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top</a:t>
              </a:r>
            </a:p>
          </p:txBody>
        </p:sp>
      </p:grpSp>
      <p:sp>
        <p:nvSpPr>
          <p:cNvPr id="456" name="Shape 456"/>
          <p:cNvSpPr/>
          <p:nvPr/>
        </p:nvSpPr>
        <p:spPr>
          <a:xfrm>
            <a:off x="12288204" y="3949700"/>
            <a:ext cx="5631497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begin pop()  (local variable old_top == A)</a:t>
            </a:r>
          </a:p>
        </p:txBody>
      </p:sp>
      <p:sp>
        <p:nvSpPr>
          <p:cNvPr id="457" name="Shape 457"/>
          <p:cNvSpPr/>
          <p:nvPr/>
        </p:nvSpPr>
        <p:spPr>
          <a:xfrm>
            <a:off x="12293600" y="4508500"/>
            <a:ext cx="563149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complete pop()   (returns A)</a:t>
            </a:r>
          </a:p>
        </p:txBody>
      </p:sp>
      <p:sp>
        <p:nvSpPr>
          <p:cNvPr id="458" name="Shape 458"/>
          <p:cNvSpPr/>
          <p:nvPr/>
        </p:nvSpPr>
        <p:spPr>
          <a:xfrm>
            <a:off x="12288204" y="8610600"/>
            <a:ext cx="5631497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modify node A: e.g., set value = 42</a:t>
            </a:r>
          </a:p>
          <a:p>
            <a: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begin push(A)</a:t>
            </a:r>
          </a:p>
          <a:p>
            <a: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complete push(A) </a:t>
            </a:r>
          </a:p>
        </p:txBody>
      </p:sp>
      <p:sp>
        <p:nvSpPr>
          <p:cNvPr id="459" name="Shape 459"/>
          <p:cNvSpPr/>
          <p:nvPr/>
        </p:nvSpPr>
        <p:spPr>
          <a:xfrm>
            <a:off x="12288204" y="6184900"/>
            <a:ext cx="5631497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begin push(D)</a:t>
            </a:r>
          </a:p>
        </p:txBody>
      </p:sp>
      <p:sp>
        <p:nvSpPr>
          <p:cNvPr id="460" name="Shape 460"/>
          <p:cNvSpPr/>
          <p:nvPr/>
        </p:nvSpPr>
        <p:spPr>
          <a:xfrm>
            <a:off x="12288204" y="6731000"/>
            <a:ext cx="5631497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complete push(D)</a:t>
            </a:r>
          </a:p>
        </p:txBody>
      </p:sp>
      <p:grpSp>
        <p:nvGrpSpPr>
          <p:cNvPr id="472" name="Group 472"/>
          <p:cNvGrpSpPr/>
          <p:nvPr/>
        </p:nvGrpSpPr>
        <p:grpSpPr>
          <a:xfrm>
            <a:off x="4737100" y="7556500"/>
            <a:ext cx="7950201" cy="1221178"/>
            <a:chOff x="0" y="0"/>
            <a:chExt cx="7950200" cy="1221177"/>
          </a:xfrm>
        </p:grpSpPr>
        <p:sp>
          <p:nvSpPr>
            <p:cNvPr id="461" name="Shape 461"/>
            <p:cNvSpPr/>
            <p:nvPr/>
          </p:nvSpPr>
          <p:spPr>
            <a:xfrm>
              <a:off x="0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 b="1">
                  <a:latin typeface="+mn-lt"/>
                  <a:ea typeface="+mn-ea"/>
                  <a:cs typeface="+mn-cs"/>
                  <a:sym typeface="Myriad Pro Condensed"/>
                </a:defRPr>
              </a:pPr>
              <a:endParaRPr/>
            </a:p>
          </p:txBody>
        </p:sp>
        <p:sp>
          <p:nvSpPr>
            <p:cNvPr id="462" name="Shape 462"/>
            <p:cNvSpPr/>
            <p:nvPr/>
          </p:nvSpPr>
          <p:spPr>
            <a:xfrm>
              <a:off x="2529609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63" name="Shape 463"/>
            <p:cNvSpPr/>
            <p:nvPr/>
          </p:nvSpPr>
          <p:spPr>
            <a:xfrm>
              <a:off x="5059218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64" name="Shape 464"/>
            <p:cNvSpPr/>
            <p:nvPr/>
          </p:nvSpPr>
          <p:spPr>
            <a:xfrm flipH="1">
              <a:off x="4256168" y="34977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65" name="Shape 465"/>
            <p:cNvSpPr/>
            <p:nvPr/>
          </p:nvSpPr>
          <p:spPr>
            <a:xfrm flipH="1">
              <a:off x="6755663" y="359763"/>
              <a:ext cx="787376" cy="2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66" name="Shape 466"/>
            <p:cNvSpPr/>
            <p:nvPr/>
          </p:nvSpPr>
          <p:spPr>
            <a:xfrm>
              <a:off x="7528598" y="149901"/>
              <a:ext cx="421603" cy="419726"/>
            </a:xfrm>
            <a:prstGeom prst="rect">
              <a:avLst/>
            </a:prstGeom>
            <a:solidFill>
              <a:srgbClr val="000000"/>
            </a:solidFill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67" name="Shape 467"/>
            <p:cNvSpPr/>
            <p:nvPr/>
          </p:nvSpPr>
          <p:spPr>
            <a:xfrm>
              <a:off x="709745" y="159895"/>
              <a:ext cx="335853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D</a:t>
              </a:r>
            </a:p>
          </p:txBody>
        </p:sp>
        <p:sp>
          <p:nvSpPr>
            <p:cNvPr id="468" name="Shape 468"/>
            <p:cNvSpPr/>
            <p:nvPr/>
          </p:nvSpPr>
          <p:spPr>
            <a:xfrm>
              <a:off x="3265053" y="159895"/>
              <a:ext cx="27223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B</a:t>
              </a:r>
            </a:p>
          </p:txBody>
        </p:sp>
        <p:sp>
          <p:nvSpPr>
            <p:cNvPr id="469" name="Shape 469"/>
            <p:cNvSpPr/>
            <p:nvPr/>
          </p:nvSpPr>
          <p:spPr>
            <a:xfrm>
              <a:off x="5765901" y="159895"/>
              <a:ext cx="269524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C</a:t>
              </a:r>
            </a:p>
          </p:txBody>
        </p:sp>
        <p:sp>
          <p:nvSpPr>
            <p:cNvPr id="470" name="Shape 470"/>
            <p:cNvSpPr/>
            <p:nvPr/>
          </p:nvSpPr>
          <p:spPr>
            <a:xfrm flipH="1">
              <a:off x="1736597" y="34977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71" name="Shape 471"/>
            <p:cNvSpPr/>
            <p:nvPr/>
          </p:nvSpPr>
          <p:spPr>
            <a:xfrm>
              <a:off x="404915" y="827477"/>
              <a:ext cx="876301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top</a:t>
              </a:r>
            </a:p>
          </p:txBody>
        </p:sp>
      </p:grpSp>
      <p:grpSp>
        <p:nvGrpSpPr>
          <p:cNvPr id="487" name="Group 487"/>
          <p:cNvGrpSpPr/>
          <p:nvPr/>
        </p:nvGrpSpPr>
        <p:grpSpPr>
          <a:xfrm>
            <a:off x="4013200" y="10452100"/>
            <a:ext cx="10515600" cy="1219200"/>
            <a:chOff x="0" y="0"/>
            <a:chExt cx="10515599" cy="1219200"/>
          </a:xfrm>
        </p:grpSpPr>
        <p:sp>
          <p:nvSpPr>
            <p:cNvPr id="473" name="Shape 473"/>
            <p:cNvSpPr/>
            <p:nvPr/>
          </p:nvSpPr>
          <p:spPr>
            <a:xfrm flipH="1">
              <a:off x="9321063" y="359764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74" name="Shape 474"/>
            <p:cNvSpPr/>
            <p:nvPr/>
          </p:nvSpPr>
          <p:spPr>
            <a:xfrm>
              <a:off x="2565400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 b="1">
                  <a:latin typeface="+mn-lt"/>
                  <a:ea typeface="+mn-ea"/>
                  <a:cs typeface="+mn-cs"/>
                  <a:sym typeface="Myriad Pro Condensed"/>
                </a:defRPr>
              </a:pPr>
              <a:endParaRPr/>
            </a:p>
          </p:txBody>
        </p:sp>
        <p:sp>
          <p:nvSpPr>
            <p:cNvPr id="475" name="Shape 475"/>
            <p:cNvSpPr/>
            <p:nvPr/>
          </p:nvSpPr>
          <p:spPr>
            <a:xfrm>
              <a:off x="5095009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76" name="Shape 476"/>
            <p:cNvSpPr/>
            <p:nvPr/>
          </p:nvSpPr>
          <p:spPr>
            <a:xfrm>
              <a:off x="7624618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77" name="Shape 477"/>
            <p:cNvSpPr/>
            <p:nvPr/>
          </p:nvSpPr>
          <p:spPr>
            <a:xfrm flipH="1">
              <a:off x="6821568" y="349770"/>
              <a:ext cx="787376" cy="2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78" name="Shape 478"/>
            <p:cNvSpPr/>
            <p:nvPr/>
          </p:nvSpPr>
          <p:spPr>
            <a:xfrm>
              <a:off x="10093997" y="175301"/>
              <a:ext cx="421603" cy="419726"/>
            </a:xfrm>
            <a:prstGeom prst="rect">
              <a:avLst/>
            </a:prstGeom>
            <a:solidFill>
              <a:srgbClr val="000000"/>
            </a:solidFill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79" name="Shape 479"/>
            <p:cNvSpPr/>
            <p:nvPr/>
          </p:nvSpPr>
          <p:spPr>
            <a:xfrm>
              <a:off x="3262445" y="159894"/>
              <a:ext cx="335853" cy="3897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D</a:t>
              </a:r>
            </a:p>
          </p:txBody>
        </p:sp>
        <p:sp>
          <p:nvSpPr>
            <p:cNvPr id="480" name="Shape 480"/>
            <p:cNvSpPr/>
            <p:nvPr/>
          </p:nvSpPr>
          <p:spPr>
            <a:xfrm>
              <a:off x="5830453" y="159894"/>
              <a:ext cx="272235" cy="3897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B</a:t>
              </a:r>
            </a:p>
          </p:txBody>
        </p:sp>
        <p:sp>
          <p:nvSpPr>
            <p:cNvPr id="481" name="Shape 481"/>
            <p:cNvSpPr/>
            <p:nvPr/>
          </p:nvSpPr>
          <p:spPr>
            <a:xfrm>
              <a:off x="8331300" y="159894"/>
              <a:ext cx="269525" cy="3897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C</a:t>
              </a:r>
            </a:p>
          </p:txBody>
        </p:sp>
        <p:sp>
          <p:nvSpPr>
            <p:cNvPr id="482" name="Shape 482"/>
            <p:cNvSpPr/>
            <p:nvPr/>
          </p:nvSpPr>
          <p:spPr>
            <a:xfrm flipH="1">
              <a:off x="4301997" y="349770"/>
              <a:ext cx="787376" cy="2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83" name="Shape 483"/>
            <p:cNvSpPr/>
            <p:nvPr/>
          </p:nvSpPr>
          <p:spPr>
            <a:xfrm>
              <a:off x="0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 b="1">
                  <a:latin typeface="+mn-lt"/>
                  <a:ea typeface="+mn-ea"/>
                  <a:cs typeface="+mn-cs"/>
                  <a:sym typeface="Myriad Pro Condensed"/>
                </a:defRPr>
              </a:pPr>
              <a:endParaRPr/>
            </a:p>
          </p:txBody>
        </p:sp>
        <p:sp>
          <p:nvSpPr>
            <p:cNvPr id="484" name="Shape 484"/>
            <p:cNvSpPr/>
            <p:nvPr/>
          </p:nvSpPr>
          <p:spPr>
            <a:xfrm>
              <a:off x="711200" y="165100"/>
              <a:ext cx="287894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A</a:t>
              </a:r>
            </a:p>
          </p:txBody>
        </p:sp>
        <p:sp>
          <p:nvSpPr>
            <p:cNvPr id="485" name="Shape 485"/>
            <p:cNvSpPr/>
            <p:nvPr/>
          </p:nvSpPr>
          <p:spPr>
            <a:xfrm flipH="1">
              <a:off x="1739900" y="35560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86" name="Shape 486"/>
            <p:cNvSpPr/>
            <p:nvPr/>
          </p:nvSpPr>
          <p:spPr>
            <a:xfrm>
              <a:off x="406400" y="825500"/>
              <a:ext cx="876300" cy="3937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top</a:t>
              </a:r>
            </a:p>
          </p:txBody>
        </p:sp>
      </p:grpSp>
      <p:sp>
        <p:nvSpPr>
          <p:cNvPr id="488" name="Shape 488"/>
          <p:cNvSpPr/>
          <p:nvPr/>
        </p:nvSpPr>
        <p:spPr>
          <a:xfrm>
            <a:off x="711200" y="11734800"/>
            <a:ext cx="8077200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CAS succeeds</a:t>
            </a:r>
            <a:r>
              <a:rPr>
                <a:solidFill>
                  <a:srgbClr val="E32400"/>
                </a:solidFill>
              </a:rPr>
              <a:t> </a:t>
            </a:r>
            <a:r>
              <a:rPr>
                <a:solidFill>
                  <a:schemeClr val="accent5"/>
                </a:solidFill>
              </a:rPr>
              <a:t>(sets top to B!)</a:t>
            </a:r>
          </a:p>
          <a:p>
            <a:pPr algn="l">
              <a:defRPr sz="30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complete pop()  (returns A)</a:t>
            </a:r>
          </a:p>
        </p:txBody>
      </p:sp>
      <p:grpSp>
        <p:nvGrpSpPr>
          <p:cNvPr id="497" name="Group 497"/>
          <p:cNvGrpSpPr/>
          <p:nvPr/>
        </p:nvGrpSpPr>
        <p:grpSpPr>
          <a:xfrm>
            <a:off x="6007100" y="12509500"/>
            <a:ext cx="5420591" cy="1170378"/>
            <a:chOff x="0" y="0"/>
            <a:chExt cx="5420590" cy="1170377"/>
          </a:xfrm>
        </p:grpSpPr>
        <p:sp>
          <p:nvSpPr>
            <p:cNvPr id="489" name="Shape 489"/>
            <p:cNvSpPr/>
            <p:nvPr/>
          </p:nvSpPr>
          <p:spPr>
            <a:xfrm>
              <a:off x="0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90" name="Shape 490"/>
            <p:cNvSpPr/>
            <p:nvPr/>
          </p:nvSpPr>
          <p:spPr>
            <a:xfrm>
              <a:off x="2529609" y="0"/>
              <a:ext cx="1726559" cy="699542"/>
            </a:xfrm>
            <a:prstGeom prst="roundRect">
              <a:avLst>
                <a:gd name="adj" fmla="val 27232"/>
              </a:avLst>
            </a:prstGeom>
            <a:solidFill>
              <a:srgbClr val="D6D6D6"/>
            </a:solidFill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91" name="Shape 491"/>
            <p:cNvSpPr/>
            <p:nvPr/>
          </p:nvSpPr>
          <p:spPr>
            <a:xfrm flipH="1">
              <a:off x="1726558" y="349770"/>
              <a:ext cx="787376" cy="1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92" name="Shape 492"/>
            <p:cNvSpPr/>
            <p:nvPr/>
          </p:nvSpPr>
          <p:spPr>
            <a:xfrm flipH="1">
              <a:off x="4226054" y="359763"/>
              <a:ext cx="787376" cy="2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93" name="Shape 493"/>
            <p:cNvSpPr/>
            <p:nvPr/>
          </p:nvSpPr>
          <p:spPr>
            <a:xfrm>
              <a:off x="4998989" y="149901"/>
              <a:ext cx="421602" cy="419726"/>
            </a:xfrm>
            <a:prstGeom prst="rect">
              <a:avLst/>
            </a:prstGeom>
            <a:solidFill>
              <a:srgbClr val="000000"/>
            </a:solidFill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4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494" name="Shape 494"/>
            <p:cNvSpPr/>
            <p:nvPr/>
          </p:nvSpPr>
          <p:spPr>
            <a:xfrm>
              <a:off x="735444" y="159895"/>
              <a:ext cx="27223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B</a:t>
              </a:r>
            </a:p>
          </p:txBody>
        </p:sp>
        <p:sp>
          <p:nvSpPr>
            <p:cNvPr id="495" name="Shape 495"/>
            <p:cNvSpPr/>
            <p:nvPr/>
          </p:nvSpPr>
          <p:spPr>
            <a:xfrm>
              <a:off x="3236291" y="159895"/>
              <a:ext cx="269525" cy="3897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C</a:t>
              </a:r>
            </a:p>
          </p:txBody>
        </p:sp>
        <p:sp>
          <p:nvSpPr>
            <p:cNvPr id="496" name="Shape 496"/>
            <p:cNvSpPr/>
            <p:nvPr/>
          </p:nvSpPr>
          <p:spPr>
            <a:xfrm>
              <a:off x="466106" y="776677"/>
              <a:ext cx="876301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sz="2400">
                  <a:latin typeface="Myriad Pro Semibold"/>
                  <a:ea typeface="Myriad Pro Semibold"/>
                  <a:cs typeface="Myriad Pro Semibold"/>
                  <a:sym typeface="Myriad Pro Semibold"/>
                </a:defRPr>
              </a:lvl1pPr>
            </a:lstStyle>
            <a:p>
              <a:r>
                <a:t>top</a:t>
              </a:r>
            </a:p>
          </p:txBody>
        </p:sp>
      </p:grpSp>
      <p:sp>
        <p:nvSpPr>
          <p:cNvPr id="498" name="Shape 498"/>
          <p:cNvSpPr/>
          <p:nvPr/>
        </p:nvSpPr>
        <p:spPr>
          <a:xfrm flipH="1">
            <a:off x="1803399" y="4178300"/>
            <a:ext cx="2" cy="7573389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  <a:headEnd type="triangle" len="sm"/>
            <a:tailEnd type="triangle" len="sm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99" name="Shape 499"/>
          <p:cNvSpPr/>
          <p:nvPr/>
        </p:nvSpPr>
        <p:spPr>
          <a:xfrm>
            <a:off x="368300" y="2019300"/>
            <a:ext cx="17121690" cy="0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00" name="Shape 500"/>
          <p:cNvSpPr/>
          <p:nvPr/>
        </p:nvSpPr>
        <p:spPr>
          <a:xfrm flipH="1">
            <a:off x="368299" y="2171700"/>
            <a:ext cx="1" cy="11085277"/>
          </a:xfrm>
          <a:prstGeom prst="line">
            <a:avLst/>
          </a:prstGeom>
          <a:ln w="50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01" name="Shape 501"/>
          <p:cNvSpPr/>
          <p:nvPr/>
        </p:nvSpPr>
        <p:spPr>
          <a:xfrm>
            <a:off x="584200" y="13004800"/>
            <a:ext cx="19939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time</a:t>
            </a:r>
          </a:p>
        </p:txBody>
      </p:sp>
      <p:sp>
        <p:nvSpPr>
          <p:cNvPr id="502" name="Shape 502"/>
          <p:cNvSpPr/>
          <p:nvPr/>
        </p:nvSpPr>
        <p:spPr>
          <a:xfrm>
            <a:off x="12369800" y="12522200"/>
            <a:ext cx="5867400" cy="55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6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Stack structure is corrupted! (lost D)</a:t>
            </a:r>
          </a:p>
        </p:txBody>
      </p:sp>
      <p:sp>
        <p:nvSpPr>
          <p:cNvPr id="503" name="Shape 503"/>
          <p:cNvSpPr/>
          <p:nvPr/>
        </p:nvSpPr>
        <p:spPr>
          <a:xfrm>
            <a:off x="11220938" y="702253"/>
            <a:ext cx="6448844" cy="5562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A, B, C, and D are stack node addresses.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" grpId="2" animBg="1" advAuto="0"/>
      <p:bldP spid="456" grpId="1" animBg="1" advAuto="0"/>
      <p:bldP spid="457" grpId="3" animBg="1" advAuto="0"/>
      <p:bldP spid="458" grpId="7" animBg="1" advAuto="0"/>
      <p:bldP spid="459" grpId="4" animBg="1" advAuto="0"/>
      <p:bldP spid="460" grpId="5" animBg="1" advAuto="0"/>
      <p:bldP spid="472" grpId="6" animBg="1" advAuto="0"/>
      <p:bldP spid="487" grpId="8" animBg="1" advAuto="0"/>
      <p:bldP spid="488" grpId="10" animBg="1" advAuto="0"/>
      <p:bldP spid="497" grpId="12" animBg="1" advAuto="0"/>
      <p:bldP spid="498" grpId="9" animBg="1" advAuto="0"/>
      <p:bldP spid="502" grpId="1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 Problem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Locks can be big and expensive</a:t>
            </a:r>
          </a:p>
          <a:p>
            <a:pPr lvl="1"/>
            <a:r>
              <a:rPr lang="en-US" dirty="0"/>
              <a:t>How many atomic operations does one lock require?</a:t>
            </a:r>
          </a:p>
          <a:p>
            <a:pPr lvl="1"/>
            <a:r>
              <a:rPr lang="en-US" dirty="0"/>
              <a:t>How much data requires one lock?</a:t>
            </a:r>
          </a:p>
        </p:txBody>
      </p:sp>
    </p:spTree>
    <p:extLst>
      <p:ext uri="{BB962C8B-B14F-4D97-AF65-F5344CB8AC3E}">
        <p14:creationId xmlns:p14="http://schemas.microsoft.com/office/powerpoint/2010/main" val="3277158103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Lock-free stack using counter for ABA soln</a:t>
            </a:r>
          </a:p>
        </p:txBody>
      </p:sp>
      <p:sp>
        <p:nvSpPr>
          <p:cNvPr id="506" name="Shape 506"/>
          <p:cNvSpPr/>
          <p:nvPr/>
        </p:nvSpPr>
        <p:spPr>
          <a:xfrm>
            <a:off x="1028700" y="2030474"/>
            <a:ext cx="5778500" cy="406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int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Stack {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int pop_count;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7" name="Shape 507"/>
          <p:cNvSpPr/>
          <p:nvPr/>
        </p:nvSpPr>
        <p:spPr>
          <a:xfrm>
            <a:off x="4483100" y="2030474"/>
            <a:ext cx="13032298" cy="9223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init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s-&gt;top =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push(Stack* s, Node* n)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n-&gt;next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compare_and_swap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(&amp;s-&gt;top,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 n) ==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Node* pop(Stack*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top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(top == NULL)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top-&gt;next;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double_compare_and_swap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(&amp;s-&gt;top,       top,   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                         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&amp;s-&gt;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, pop_count+1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508" name="Shape 508"/>
          <p:cNvSpPr/>
          <p:nvPr/>
        </p:nvSpPr>
        <p:spPr>
          <a:xfrm>
            <a:off x="661847" y="11645900"/>
            <a:ext cx="17551401" cy="179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0" indent="-406400" algn="l">
              <a:buSzPct val="105000"/>
              <a:buFont typeface="Lucida Grande"/>
              <a:buChar char="▪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Maintain counter of pop operations</a:t>
            </a:r>
          </a:p>
          <a:p>
            <a:pPr marL="406400" indent="-406400" algn="l">
              <a:buSzPct val="105000"/>
              <a:buFont typeface="Lucida Grande"/>
              <a:buChar char="▪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Requires machine to support “double compare and swap” (DCAS) or doubleword CAS</a:t>
            </a:r>
          </a:p>
          <a:p>
            <a:pPr marL="406400" indent="-406400" algn="l">
              <a:buSzPct val="105000"/>
              <a:buFont typeface="Lucida Grande"/>
              <a:buChar char="▪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Could also solve ABA problem with node allocation and/or element reuse policies</a:t>
            </a:r>
          </a:p>
        </p:txBody>
      </p:sp>
      <p:sp>
        <p:nvSpPr>
          <p:cNvPr id="509" name="Shape 509"/>
          <p:cNvSpPr/>
          <p:nvPr/>
        </p:nvSpPr>
        <p:spPr>
          <a:xfrm>
            <a:off x="11627693" y="6897860"/>
            <a:ext cx="5672731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30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test to see if either have changed (in this example: return true if no changes)</a:t>
            </a:r>
          </a:p>
        </p:txBody>
      </p:sp>
      <p:sp>
        <p:nvSpPr>
          <p:cNvPr id="510" name="Shape 510"/>
          <p:cNvSpPr/>
          <p:nvPr/>
        </p:nvSpPr>
        <p:spPr>
          <a:xfrm flipV="1">
            <a:off x="9582032" y="7986775"/>
            <a:ext cx="3041768" cy="1186950"/>
          </a:xfrm>
          <a:prstGeom prst="line">
            <a:avLst/>
          </a:prstGeom>
          <a:ln w="508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Compare and swap on x86</a:t>
            </a:r>
          </a:p>
        </p:txBody>
      </p:sp>
      <p:sp>
        <p:nvSpPr>
          <p:cNvPr id="513" name="Shape 51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</a:pPr>
            <a:r>
              <a:rPr dirty="0"/>
              <a:t>x86 supports a “wide” compare-and-swap instruction</a:t>
            </a:r>
          </a:p>
          <a:p>
            <a:pPr marL="1276350" lvl="1" indent="-476250">
              <a:defRPr sz="4200"/>
            </a:pPr>
            <a:r>
              <a:rPr dirty="0"/>
              <a:t>Not quite the “double compare-and-swap” used in the code on the previous slide</a:t>
            </a:r>
          </a:p>
          <a:p>
            <a:pPr marL="1276350" lvl="1" indent="-476250">
              <a:spcBef>
                <a:spcPts val="6000"/>
              </a:spcBef>
              <a:defRPr sz="4200"/>
            </a:pPr>
            <a:r>
              <a:rPr dirty="0"/>
              <a:t>But could simply ensure the stack’s count and top fields are contiguous in memory to use the 64-bit wide single compare-and-swap instruction below. </a:t>
            </a:r>
          </a:p>
          <a:p>
            <a:r>
              <a:rPr dirty="0"/>
              <a:t>cmpxchg8b</a:t>
            </a:r>
          </a:p>
          <a:p>
            <a:pPr marL="1276350" lvl="1" indent="-476250">
              <a:defRPr sz="4200"/>
            </a:pPr>
            <a:r>
              <a:rPr dirty="0"/>
              <a:t>“compare and exchange eight bytes”</a:t>
            </a:r>
            <a:endParaRPr lang="en-US" dirty="0"/>
          </a:p>
          <a:p>
            <a:pPr marL="1276350" lvl="1" indent="-476250">
              <a:defRPr sz="4200"/>
            </a:pPr>
            <a:r>
              <a:rPr dirty="0"/>
              <a:t>Can be used for compare-and-swap of two 32-bit values</a:t>
            </a:r>
          </a:p>
          <a:p>
            <a:r>
              <a:rPr dirty="0"/>
              <a:t>cmpxchg16b</a:t>
            </a:r>
          </a:p>
          <a:p>
            <a:pPr marL="1276350" lvl="1" indent="-476250">
              <a:defRPr sz="4200"/>
            </a:pPr>
            <a:r>
              <a:rPr dirty="0"/>
              <a:t>“compare and exchange 16 bytes”</a:t>
            </a:r>
          </a:p>
          <a:p>
            <a:pPr marL="1276350" lvl="1" indent="-476250">
              <a:defRPr sz="4200"/>
            </a:pPr>
            <a:r>
              <a:rPr dirty="0"/>
              <a:t>Can be used for compare-and-swap of two 64-bit values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>
            <a:spLocks noGrp="1"/>
          </p:cNvSpPr>
          <p:nvPr>
            <p:ph type="title"/>
          </p:nvPr>
        </p:nvSpPr>
        <p:spPr>
          <a:xfrm>
            <a:off x="838199" y="393700"/>
            <a:ext cx="17162929" cy="1117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Another Concern: Referencing Freed Memory</a:t>
            </a:r>
            <a:endParaRPr dirty="0"/>
          </a:p>
        </p:txBody>
      </p:sp>
      <p:sp>
        <p:nvSpPr>
          <p:cNvPr id="506" name="Shape 506"/>
          <p:cNvSpPr/>
          <p:nvPr/>
        </p:nvSpPr>
        <p:spPr>
          <a:xfrm>
            <a:off x="1028700" y="2030474"/>
            <a:ext cx="5778500" cy="4067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Stack {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 err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dirty="0" err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7" name="Shape 507"/>
          <p:cNvSpPr/>
          <p:nvPr/>
        </p:nvSpPr>
        <p:spPr>
          <a:xfrm>
            <a:off x="5180950" y="1989354"/>
            <a:ext cx="13032298" cy="9223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init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s-&gt;top =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push(Stack* s, Node* n)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n-&gt;next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compare_and_swap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(&amp;s-&gt;top,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 n) ==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Node* pop(Stack*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top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(top == NULL)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top-&gt;next;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double_compare_and_swap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(&amp;s-&gt;top,       top,    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                          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&amp;s-&gt;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dirty="0" err="1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pop_count</a:t>
            </a:r>
            <a:r>
              <a:rPr b="1" dirty="0">
                <a:solidFill>
                  <a:schemeClr val="accent5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, pop_count+1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508" name="Shape 508"/>
          <p:cNvSpPr/>
          <p:nvPr/>
        </p:nvSpPr>
        <p:spPr>
          <a:xfrm>
            <a:off x="661847" y="11645900"/>
            <a:ext cx="17551401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0" indent="-406400" algn="l">
              <a:buSzPct val="105000"/>
              <a:buFont typeface="Lucida Grande"/>
              <a:buChar char="▪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</p:txBody>
      </p:sp>
      <p:sp>
        <p:nvSpPr>
          <p:cNvPr id="8" name="Shape 518">
            <a:extLst>
              <a:ext uri="{FF2B5EF4-FFF2-40B4-BE49-F238E27FC236}">
                <a16:creationId xmlns:a16="http://schemas.microsoft.com/office/drawing/2014/main" id="{84EDDB40-466D-E34E-A06B-B3923CC03D95}"/>
              </a:ext>
            </a:extLst>
          </p:cNvPr>
          <p:cNvSpPr/>
          <p:nvPr/>
        </p:nvSpPr>
        <p:spPr>
          <a:xfrm>
            <a:off x="8154878" y="9013527"/>
            <a:ext cx="2419409" cy="499378"/>
          </a:xfrm>
          <a:prstGeom prst="ellips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" name="Shape 519">
            <a:extLst>
              <a:ext uri="{FF2B5EF4-FFF2-40B4-BE49-F238E27FC236}">
                <a16:creationId xmlns:a16="http://schemas.microsoft.com/office/drawing/2014/main" id="{D8EAB328-1AFA-D644-BDC2-6F42203256FA}"/>
              </a:ext>
            </a:extLst>
          </p:cNvPr>
          <p:cNvSpPr/>
          <p:nvPr/>
        </p:nvSpPr>
        <p:spPr>
          <a:xfrm flipV="1">
            <a:off x="9237028" y="6335334"/>
            <a:ext cx="3444843" cy="2569971"/>
          </a:xfrm>
          <a:prstGeom prst="line">
            <a:avLst/>
          </a:prstGeom>
          <a:ln w="63500">
            <a:solidFill>
              <a:schemeClr val="accent5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" name="Shape 520">
            <a:extLst>
              <a:ext uri="{FF2B5EF4-FFF2-40B4-BE49-F238E27FC236}">
                <a16:creationId xmlns:a16="http://schemas.microsoft.com/office/drawing/2014/main" id="{4F595B7A-8E5A-C242-975F-15270853F012}"/>
              </a:ext>
            </a:extLst>
          </p:cNvPr>
          <p:cNvSpPr/>
          <p:nvPr/>
        </p:nvSpPr>
        <p:spPr>
          <a:xfrm>
            <a:off x="12840461" y="6056406"/>
            <a:ext cx="4991751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lang="en-US" dirty="0"/>
              <a:t>What if </a:t>
            </a:r>
            <a:r>
              <a:rPr dirty="0"/>
              <a:t>top </a:t>
            </a:r>
            <a:r>
              <a:rPr lang="en-US" dirty="0"/>
              <a:t>has </a:t>
            </a:r>
            <a:r>
              <a:rPr dirty="0"/>
              <a:t>been freed at this point</a:t>
            </a:r>
          </a:p>
          <a:p>
            <a: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rPr dirty="0"/>
              <a:t>by </a:t>
            </a:r>
            <a:r>
              <a:rPr lang="en-US" dirty="0"/>
              <a:t>another thread </a:t>
            </a:r>
            <a:r>
              <a:rPr dirty="0"/>
              <a:t>that popped it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63CC11-A022-FA4B-87CD-81A1990117DA}"/>
              </a:ext>
            </a:extLst>
          </p:cNvPr>
          <p:cNvSpPr txBox="1"/>
          <p:nvPr/>
        </p:nvSpPr>
        <p:spPr>
          <a:xfrm flipH="1">
            <a:off x="135950" y="5952956"/>
            <a:ext cx="4886410" cy="7119898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T1 &amp; T2 both popping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/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/>
              <a:t>Case 1:</a:t>
            </a:r>
          </a:p>
          <a:p>
            <a:pPr marL="457200" marR="0" indent="-45720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T1 completes push and gets copy of top</a:t>
            </a:r>
          </a:p>
          <a:p>
            <a:pPr marL="457200" marR="0" indent="-45720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</a:pPr>
            <a:r>
              <a:rPr lang="en-US" sz="2400" dirty="0"/>
              <a:t>T2 starts pop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But will get different value for top</a:t>
            </a:r>
          </a:p>
          <a:p>
            <a:pPr marL="342900" lvl="2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2" indent="-342900" algn="l">
              <a:buFont typeface="Arial" panose="020B0604020202020204" pitchFamily="34" charset="0"/>
              <a:buChar char="•"/>
            </a:pP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Gill Sans"/>
              <a:ea typeface="Gill Sans"/>
              <a:cs typeface="Gill Sans"/>
              <a:sym typeface="Gill Sans"/>
            </a:endParaRPr>
          </a:p>
          <a:p>
            <a:pPr lvl="2" indent="0" algn="l"/>
            <a:r>
              <a:rPr lang="en-US" sz="2400" dirty="0"/>
              <a:t>Case 2:</a:t>
            </a:r>
          </a:p>
          <a:p>
            <a:pPr marL="457200" lvl="2" indent="-457200" algn="l">
              <a:buAutoNum type="arabicPeriod"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T1 has not yet done CAS</a:t>
            </a:r>
          </a:p>
          <a:p>
            <a:pPr marL="457200" lvl="2" indent="-457200" algn="l">
              <a:buAutoNum type="arabicPeriod"/>
            </a:pPr>
            <a:r>
              <a:rPr lang="en-US" sz="2400" dirty="0"/>
              <a:t>T2 starts pop</a:t>
            </a:r>
          </a:p>
          <a:p>
            <a:pPr marL="457200" lvl="2" indent="-457200" algn="l">
              <a:buFont typeface="Arial" panose="020B0604020202020204" pitchFamily="34" charset="0"/>
              <a:buChar char="•"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Both have same copy of top</a:t>
            </a:r>
          </a:p>
          <a:p>
            <a:pPr marL="457200" lvl="2" indent="-457200" algn="l">
              <a:buFont typeface="Arial" panose="020B0604020202020204" pitchFamily="34" charset="0"/>
              <a:buChar char="•"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Both have same value for </a:t>
            </a:r>
            <a:r>
              <a:rPr kumimoji="0" lang="en-US" sz="2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pop_count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Gill Sans"/>
              <a:ea typeface="Gill Sans"/>
              <a:cs typeface="Gill Sans"/>
              <a:sym typeface="Gill Sans"/>
            </a:endParaRPr>
          </a:p>
          <a:p>
            <a:pPr marL="457200" lvl="2" indent="-457200" algn="l">
              <a:buFont typeface="+mj-lt"/>
              <a:buAutoNum type="arabicPeriod" startAt="3"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T</a:t>
            </a:r>
            <a:r>
              <a:rPr lang="en-US" sz="2400" dirty="0"/>
              <a:t>1 does CAS</a:t>
            </a:r>
          </a:p>
          <a:p>
            <a:pPr marL="457200" lvl="2" indent="-457200" algn="l">
              <a:buFont typeface="Arial" panose="020B0604020202020204" pitchFamily="34" charset="0"/>
              <a:buChar char="•"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Gill Sans"/>
                <a:ea typeface="Gill Sans"/>
                <a:cs typeface="Gill Sans"/>
                <a:sym typeface="Gill Sans"/>
              </a:rPr>
              <a:t>Then CAS by </a:t>
            </a:r>
            <a:r>
              <a:rPr lang="en-US" sz="2400" dirty="0"/>
              <a:t>T2 will fail</a:t>
            </a:r>
          </a:p>
          <a:p>
            <a:pPr marL="457200" lvl="2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So, doesn’t matter that T2 had stale data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836817630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Another ABA Solution:  Hazard Pointers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290F54-D58A-354B-9EEA-B4582E8A5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302490"/>
            <a:ext cx="16154400" cy="1001134"/>
          </a:xfrm>
        </p:spPr>
        <p:txBody>
          <a:bodyPr/>
          <a:lstStyle/>
          <a:p>
            <a:r>
              <a:rPr lang="en-US" sz="4400" dirty="0"/>
              <a:t>Node cannot be recycled or reused if matches any hazard pointer</a:t>
            </a:r>
          </a:p>
        </p:txBody>
      </p:sp>
      <p:sp>
        <p:nvSpPr>
          <p:cNvPr id="506" name="Shape 506"/>
          <p:cNvSpPr/>
          <p:nvPr/>
        </p:nvSpPr>
        <p:spPr>
          <a:xfrm>
            <a:off x="1028700" y="2030474"/>
            <a:ext cx="5778500" cy="4211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Stack {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top;</a:t>
            </a:r>
            <a:endParaRPr b="1" dirty="0">
              <a:solidFill>
                <a:schemeClr val="tx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};</a:t>
            </a:r>
            <a:endParaRPr lang="en-US" b="1" dirty="0">
              <a:solidFill>
                <a:schemeClr val="tx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>
              <a:solidFill>
                <a:schemeClr val="tx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Node *hazard[NUM_THREADS];</a:t>
            </a:r>
            <a:endParaRPr b="1" dirty="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7" name="Shape 507"/>
          <p:cNvSpPr/>
          <p:nvPr/>
        </p:nvSpPr>
        <p:spPr>
          <a:xfrm>
            <a:off x="6080455" y="1736085"/>
            <a:ext cx="11736898" cy="9112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init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s-&gt;top =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void push(Stack* s, Node* n)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s-&gt;top;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n-&gt;next 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compare_and_swap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(&amp;s-&gt;top,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, n) ==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old_top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Node* pop(Stack* s)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while (1)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b="1" dirty="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    hazard[t] = s-&gt;top;</a:t>
            </a:r>
            <a:endParaRPr b="1" dirty="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top = 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hazard[t]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(top == NULL)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NULL;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Node*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= top-&gt;next;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if </a:t>
            </a:r>
            <a:r>
              <a:rPr b="1" dirty="0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dirty="0" err="1">
                <a:solidFill>
                  <a:schemeClr val="tx1"/>
                </a:solidFill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compare_and_swap</a:t>
            </a:r>
            <a:r>
              <a:rPr b="1" dirty="0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(&amp;s-&gt;top, top,</a:t>
            </a:r>
            <a:r>
              <a:rPr lang="en-US" b="1" dirty="0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dirty="0" err="1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new_top</a:t>
            </a:r>
            <a:r>
              <a:rPr b="1" dirty="0">
                <a:solidFill>
                  <a:schemeClr val="tx1"/>
                </a:solidFill>
                <a:latin typeface="Consolas"/>
                <a:ea typeface="Consolas"/>
                <a:cs typeface="Consolas"/>
                <a:sym typeface="Consolas"/>
              </a:rPr>
              <a:t>))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   return top;</a:t>
            </a:r>
            <a:r>
              <a:rPr lang="en-US" b="1" dirty="0">
                <a:latin typeface="Consolas"/>
                <a:ea typeface="Consolas"/>
                <a:cs typeface="Consolas"/>
                <a:sym typeface="Consolas"/>
              </a:rPr>
              <a:t>  // Caller must clear hazard[t] when it’s done with top</a:t>
            </a:r>
            <a:endParaRPr b="1" dirty="0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}</a:t>
            </a:r>
            <a:endParaRPr b="1" dirty="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508" name="Shape 508"/>
          <p:cNvSpPr/>
          <p:nvPr/>
        </p:nvSpPr>
        <p:spPr>
          <a:xfrm>
            <a:off x="661847" y="11645900"/>
            <a:ext cx="17551401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0" indent="-406400" algn="l">
              <a:buSzPct val="105000"/>
              <a:buFont typeface="Lucida Grande"/>
              <a:buChar char="▪"/>
              <a:defRPr sz="3600" b="1">
                <a:latin typeface="+mn-lt"/>
                <a:ea typeface="+mn-ea"/>
                <a:cs typeface="+mn-cs"/>
                <a:sym typeface="Myriad Pro Condensed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1180949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Lock-free linked list insertion *</a:t>
            </a:r>
          </a:p>
        </p:txBody>
      </p:sp>
      <p:sp>
        <p:nvSpPr>
          <p:cNvPr id="530" name="Shape 530"/>
          <p:cNvSpPr/>
          <p:nvPr/>
        </p:nvSpPr>
        <p:spPr>
          <a:xfrm>
            <a:off x="965200" y="1936750"/>
            <a:ext cx="4406900" cy="1488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int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531" name="Shape 531"/>
          <p:cNvSpPr/>
          <p:nvPr/>
        </p:nvSpPr>
        <p:spPr>
          <a:xfrm>
            <a:off x="4902200" y="1936750"/>
            <a:ext cx="4406900" cy="1120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struct List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Node* 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532" name="Shape 532"/>
          <p:cNvSpPr/>
          <p:nvPr/>
        </p:nvSpPr>
        <p:spPr>
          <a:xfrm>
            <a:off x="1016000" y="3949700"/>
            <a:ext cx="11379200" cy="898109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// insert new node after specified node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insert_after(List* list, Node* after, int value) {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 = new Node;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n-&gt;value = value;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insert into empty list handled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here (keep code on slide simple for class discussion)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(prev-&gt;next) {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(prev == after) {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while (1) {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  Node* old_next = prev-&gt;next;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solidFill>
                  <a:schemeClr val="accent5"/>
                </a:solidFill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  </a:t>
            </a:r>
            <a:r>
              <a:rPr b="1">
                <a:uFill>
                  <a:solidFill>
                    <a:srgbClr val="E32400"/>
                  </a:solidFill>
                </a:uFill>
                <a:latin typeface="Consolas"/>
                <a:ea typeface="Consolas"/>
                <a:cs typeface="Consolas"/>
                <a:sym typeface="Consolas"/>
              </a:rPr>
              <a:t>n-&gt;next = old_next;</a:t>
            </a:r>
            <a:r>
              <a:rPr b="1">
                <a:latin typeface="Consolas"/>
                <a:ea typeface="Consolas"/>
                <a:cs typeface="Consolas"/>
                <a:sym typeface="Consolas"/>
              </a:rPr>
              <a:t> 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  if (compare_and_swap(&amp;prev-&gt;next, old_next, n) == old_next)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     return;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}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}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prev-&gt;next;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2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533" name="Shape 533"/>
          <p:cNvSpPr/>
          <p:nvPr/>
        </p:nvSpPr>
        <p:spPr>
          <a:xfrm>
            <a:off x="11507647" y="4000500"/>
            <a:ext cx="6273801" cy="323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Compared to fine-grained locking implementation:</a:t>
            </a:r>
          </a:p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No overhead of taking locks</a:t>
            </a:r>
          </a:p>
          <a:p>
            <a:pPr algn="l"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No per-node storage overhead</a:t>
            </a:r>
          </a:p>
        </p:txBody>
      </p:sp>
      <p:sp>
        <p:nvSpPr>
          <p:cNvPr id="534" name="Shape 534"/>
          <p:cNvSpPr/>
          <p:nvPr/>
        </p:nvSpPr>
        <p:spPr>
          <a:xfrm>
            <a:off x="324390" y="13098620"/>
            <a:ext cx="12762420" cy="4622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* For simplicity, this slide assumes the *only* operation on the list is insert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Lock-free linked list deletion</a:t>
            </a:r>
          </a:p>
        </p:txBody>
      </p:sp>
      <p:sp>
        <p:nvSpPr>
          <p:cNvPr id="539" name="Shape 539"/>
          <p:cNvSpPr/>
          <p:nvPr/>
        </p:nvSpPr>
        <p:spPr>
          <a:xfrm>
            <a:off x="927100" y="2038350"/>
            <a:ext cx="15963900" cy="6896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 indent="0"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Supporting lock-free deletion significantly complicates data-structure</a:t>
            </a:r>
          </a:p>
          <a:p>
            <a:pPr lvl="1" indent="0"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Consider case where B is deleted simultaneously with successful insertion of E after B.</a:t>
            </a:r>
          </a:p>
          <a:p>
            <a:pPr lvl="1" indent="0"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B now points to E, but B is not in the list!</a:t>
            </a:r>
          </a:p>
          <a:p>
            <a:pPr lvl="1" indent="0"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  <a:p>
            <a:pPr lvl="1" indent="0"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For the curious:</a:t>
            </a:r>
          </a:p>
          <a:p>
            <a:pPr marL="406400" indent="-406400" algn="l" defTabSz="457200">
              <a:buSzPct val="100000"/>
              <a:buChar char="-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Harris 2001. A Pragmatic Implementation of Non-blocking Linked-Lists</a:t>
            </a:r>
          </a:p>
          <a:p>
            <a:pPr marL="406400" indent="-406400" algn="l" defTabSz="457200">
              <a:buSzPct val="100000"/>
              <a:buChar char="-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r>
              <a:t>Fomitchev 2004.</a:t>
            </a:r>
            <a:r>
              <a:rPr>
                <a:solidFill>
                  <a:srgbClr val="FF2500"/>
                </a:solidFill>
              </a:rPr>
              <a:t> </a:t>
            </a:r>
            <a:r>
              <a:t>Lock-free linked lists and skip lists</a:t>
            </a:r>
          </a:p>
          <a:p>
            <a:pPr lvl="1" indent="0" algn="l">
              <a:spcBef>
                <a:spcPts val="1400"/>
              </a:spcBef>
              <a:buFont typeface="Lucida Grande"/>
              <a:defRPr sz="42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540" name="Shape 540"/>
          <p:cNvSpPr/>
          <p:nvPr/>
        </p:nvSpPr>
        <p:spPr>
          <a:xfrm>
            <a:off x="1282700" y="100838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 b="1">
                <a:latin typeface="+mn-lt"/>
                <a:ea typeface="+mn-ea"/>
                <a:cs typeface="+mn-cs"/>
                <a:sym typeface="Myriad Pro Condensed"/>
              </a:defRPr>
            </a:pPr>
            <a:endParaRPr/>
          </a:p>
        </p:txBody>
      </p:sp>
      <p:sp>
        <p:nvSpPr>
          <p:cNvPr id="541" name="Shape 541"/>
          <p:cNvSpPr/>
          <p:nvPr/>
        </p:nvSpPr>
        <p:spPr>
          <a:xfrm>
            <a:off x="4483100" y="100838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42" name="Shape 542"/>
          <p:cNvSpPr/>
          <p:nvPr/>
        </p:nvSpPr>
        <p:spPr>
          <a:xfrm>
            <a:off x="9906000" y="100965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43" name="Shape 543"/>
          <p:cNvSpPr/>
          <p:nvPr/>
        </p:nvSpPr>
        <p:spPr>
          <a:xfrm>
            <a:off x="13106400" y="100965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44" name="Shape 544"/>
          <p:cNvSpPr/>
          <p:nvPr/>
        </p:nvSpPr>
        <p:spPr>
          <a:xfrm>
            <a:off x="7162800" y="11303000"/>
            <a:ext cx="2184400" cy="889000"/>
          </a:xfrm>
          <a:prstGeom prst="roundRect">
            <a:avLst>
              <a:gd name="adj" fmla="val 21429"/>
            </a:avLst>
          </a:prstGeom>
          <a:solidFill>
            <a:srgbClr val="D6D6D6"/>
          </a:solidFill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45" name="Shape 545"/>
          <p:cNvSpPr/>
          <p:nvPr/>
        </p:nvSpPr>
        <p:spPr>
          <a:xfrm flipH="1">
            <a:off x="6667500" y="10528300"/>
            <a:ext cx="3223277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46" name="Shape 546"/>
          <p:cNvSpPr/>
          <p:nvPr/>
        </p:nvSpPr>
        <p:spPr>
          <a:xfrm flipH="1">
            <a:off x="9139773" y="10740420"/>
            <a:ext cx="763331" cy="568073"/>
          </a:xfrm>
          <a:prstGeom prst="line">
            <a:avLst/>
          </a:prstGeom>
          <a:ln w="508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47" name="Shape 547"/>
          <p:cNvSpPr/>
          <p:nvPr/>
        </p:nvSpPr>
        <p:spPr>
          <a:xfrm>
            <a:off x="16357600" y="10274300"/>
            <a:ext cx="533400" cy="533400"/>
          </a:xfrm>
          <a:prstGeom prst="rect">
            <a:avLst/>
          </a:prstGeom>
          <a:solidFill>
            <a:srgbClr val="000000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48" name="Shape 548"/>
          <p:cNvSpPr/>
          <p:nvPr/>
        </p:nvSpPr>
        <p:spPr>
          <a:xfrm>
            <a:off x="2180653" y="10287000"/>
            <a:ext cx="364237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A</a:t>
            </a:r>
          </a:p>
        </p:txBody>
      </p:sp>
      <p:sp>
        <p:nvSpPr>
          <p:cNvPr id="549" name="Shape 549"/>
          <p:cNvSpPr/>
          <p:nvPr/>
        </p:nvSpPr>
        <p:spPr>
          <a:xfrm>
            <a:off x="5413565" y="10287000"/>
            <a:ext cx="344425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B</a:t>
            </a:r>
          </a:p>
        </p:txBody>
      </p:sp>
      <p:sp>
        <p:nvSpPr>
          <p:cNvPr id="550" name="Shape 550"/>
          <p:cNvSpPr/>
          <p:nvPr/>
        </p:nvSpPr>
        <p:spPr>
          <a:xfrm>
            <a:off x="10800079" y="10299700"/>
            <a:ext cx="340996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C</a:t>
            </a:r>
          </a:p>
        </p:txBody>
      </p:sp>
      <p:sp>
        <p:nvSpPr>
          <p:cNvPr id="551" name="Shape 551"/>
          <p:cNvSpPr/>
          <p:nvPr/>
        </p:nvSpPr>
        <p:spPr>
          <a:xfrm>
            <a:off x="13985365" y="10299700"/>
            <a:ext cx="379477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D</a:t>
            </a:r>
          </a:p>
        </p:txBody>
      </p:sp>
      <p:sp>
        <p:nvSpPr>
          <p:cNvPr id="552" name="Shape 552"/>
          <p:cNvSpPr/>
          <p:nvPr/>
        </p:nvSpPr>
        <p:spPr>
          <a:xfrm>
            <a:off x="8123428" y="11506200"/>
            <a:ext cx="317755" cy="495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Myriad Pro Semibold"/>
                <a:ea typeface="Myriad Pro Semibold"/>
                <a:cs typeface="Myriad Pro Semibold"/>
                <a:sym typeface="Myriad Pro Semibold"/>
              </a:defRPr>
            </a:lvl1pPr>
          </a:lstStyle>
          <a:p>
            <a:r>
              <a:t>E</a:t>
            </a:r>
          </a:p>
        </p:txBody>
      </p:sp>
      <p:sp>
        <p:nvSpPr>
          <p:cNvPr id="553" name="Shape 553"/>
          <p:cNvSpPr/>
          <p:nvPr/>
        </p:nvSpPr>
        <p:spPr>
          <a:xfrm flipH="1">
            <a:off x="3454400" y="105410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4" name="Shape 554"/>
          <p:cNvSpPr/>
          <p:nvPr/>
        </p:nvSpPr>
        <p:spPr>
          <a:xfrm flipH="1">
            <a:off x="12103100" y="105537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5" name="Shape 555"/>
          <p:cNvSpPr/>
          <p:nvPr/>
        </p:nvSpPr>
        <p:spPr>
          <a:xfrm flipH="1">
            <a:off x="15341600" y="10553700"/>
            <a:ext cx="996169" cy="1"/>
          </a:xfrm>
          <a:prstGeom prst="line">
            <a:avLst/>
          </a:prstGeom>
          <a:ln w="50800">
            <a:solidFill>
              <a:srgbClr val="000000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6" name="Shape 556"/>
          <p:cNvSpPr/>
          <p:nvPr/>
        </p:nvSpPr>
        <p:spPr>
          <a:xfrm flipH="1" flipV="1">
            <a:off x="6708746" y="10799899"/>
            <a:ext cx="540841" cy="540840"/>
          </a:xfrm>
          <a:prstGeom prst="line">
            <a:avLst/>
          </a:prstGeom>
          <a:ln w="508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57" name="Shape 557"/>
          <p:cNvSpPr/>
          <p:nvPr/>
        </p:nvSpPr>
        <p:spPr>
          <a:xfrm>
            <a:off x="3657600" y="10160000"/>
            <a:ext cx="558800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defRPr sz="4200" b="1">
                <a:solidFill>
                  <a:schemeClr val="accent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X</a:t>
            </a:r>
          </a:p>
        </p:txBody>
      </p:sp>
      <p:sp>
        <p:nvSpPr>
          <p:cNvPr id="558" name="Shape 558"/>
          <p:cNvSpPr/>
          <p:nvPr/>
        </p:nvSpPr>
        <p:spPr>
          <a:xfrm>
            <a:off x="3034134" y="11131549"/>
            <a:ext cx="1514270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CAS succeeds</a:t>
            </a:r>
          </a:p>
          <a:p>
            <a:pPr algn="l">
              <a:defRPr sz="2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on A-&gt;next</a:t>
            </a:r>
          </a:p>
        </p:txBody>
      </p:sp>
      <p:sp>
        <p:nvSpPr>
          <p:cNvPr id="559" name="Shape 559"/>
          <p:cNvSpPr/>
          <p:nvPr/>
        </p:nvSpPr>
        <p:spPr>
          <a:xfrm>
            <a:off x="3510802" y="9479846"/>
            <a:ext cx="6452816" cy="781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379" extrusionOk="0">
                <a:moveTo>
                  <a:pt x="0" y="14379"/>
                </a:moveTo>
                <a:cubicBezTo>
                  <a:pt x="13753" y="-7221"/>
                  <a:pt x="16564" y="-1634"/>
                  <a:pt x="21600" y="12467"/>
                </a:cubicBezTo>
              </a:path>
            </a:pathLst>
          </a:custGeom>
          <a:ln w="508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60" name="Shape 560"/>
          <p:cNvSpPr/>
          <p:nvPr/>
        </p:nvSpPr>
        <p:spPr>
          <a:xfrm>
            <a:off x="5286256" y="11080749"/>
            <a:ext cx="1514269" cy="731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2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CAS succeeds on B-&gt;next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>
            <a:spLocks noGrp="1"/>
          </p:cNvSpPr>
          <p:nvPr>
            <p:ph type="title"/>
          </p:nvPr>
        </p:nvSpPr>
        <p:spPr>
          <a:xfrm>
            <a:off x="838200" y="317500"/>
            <a:ext cx="16154400" cy="1117600"/>
          </a:xfrm>
          <a:prstGeom prst="rect">
            <a:avLst/>
          </a:prstGeom>
        </p:spPr>
        <p:txBody>
          <a:bodyPr/>
          <a:lstStyle>
            <a:lvl1pPr>
              <a:defRPr sz="7800"/>
            </a:lvl1pPr>
          </a:lstStyle>
          <a:p>
            <a:r>
              <a:t>Lock-free vs. locks performance comparison</a:t>
            </a:r>
          </a:p>
        </p:txBody>
      </p:sp>
      <p:pic>
        <p:nvPicPr>
          <p:cNvPr id="563" name="Screen Shot 2013-04-02 at 4.13.08 AM.png"/>
          <p:cNvPicPr>
            <a:picLocks noChangeAspect="1"/>
          </p:cNvPicPr>
          <p:nvPr/>
        </p:nvPicPr>
        <p:blipFill>
          <a:blip r:embed="rId3">
            <a:extLst/>
          </a:blip>
          <a:srcRect l="3653" t="6869" r="408" b="688"/>
          <a:stretch>
            <a:fillRect/>
          </a:stretch>
        </p:blipFill>
        <p:spPr>
          <a:xfrm>
            <a:off x="749300" y="2184362"/>
            <a:ext cx="7661634" cy="5803901"/>
          </a:xfrm>
          <a:prstGeom prst="rect">
            <a:avLst/>
          </a:prstGeom>
          <a:ln w="12700">
            <a:miter lim="400000"/>
          </a:ln>
        </p:spPr>
      </p:pic>
      <p:sp>
        <p:nvSpPr>
          <p:cNvPr id="564" name="Shape 564"/>
          <p:cNvSpPr/>
          <p:nvPr/>
        </p:nvSpPr>
        <p:spPr>
          <a:xfrm>
            <a:off x="1576247" y="2298700"/>
            <a:ext cx="1023012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Queue</a:t>
            </a:r>
          </a:p>
        </p:txBody>
      </p:sp>
      <p:sp>
        <p:nvSpPr>
          <p:cNvPr id="565" name="Shape 565"/>
          <p:cNvSpPr/>
          <p:nvPr/>
        </p:nvSpPr>
        <p:spPr>
          <a:xfrm>
            <a:off x="863600" y="1308100"/>
            <a:ext cx="16294100" cy="60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40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Lock-free algorithm run time normalized to run time of using pthread mutex locks</a:t>
            </a:r>
          </a:p>
        </p:txBody>
      </p:sp>
      <p:pic>
        <p:nvPicPr>
          <p:cNvPr id="566" name="Screen Shot 2013-04-02 at 4.15.30 A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207500" y="2171700"/>
            <a:ext cx="7720255" cy="5829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567" name="Screen Shot 2013-04-02 at 4.17.40 AM.png"/>
          <p:cNvPicPr>
            <a:picLocks noChangeAspect="1"/>
          </p:cNvPicPr>
          <p:nvPr/>
        </p:nvPicPr>
        <p:blipFill>
          <a:blip r:embed="rId5">
            <a:extLst/>
          </a:blip>
          <a:srcRect t="2046" r="1101"/>
          <a:stretch>
            <a:fillRect/>
          </a:stretch>
        </p:blipFill>
        <p:spPr>
          <a:xfrm>
            <a:off x="660764" y="8005523"/>
            <a:ext cx="7657736" cy="5713480"/>
          </a:xfrm>
          <a:prstGeom prst="rect">
            <a:avLst/>
          </a:prstGeom>
          <a:ln w="12700">
            <a:miter lim="400000"/>
          </a:ln>
        </p:spPr>
      </p:pic>
      <p:sp>
        <p:nvSpPr>
          <p:cNvPr id="568" name="Shape 568"/>
          <p:cNvSpPr/>
          <p:nvPr/>
        </p:nvSpPr>
        <p:spPr>
          <a:xfrm>
            <a:off x="9118600" y="11557000"/>
            <a:ext cx="84074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28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Source: Hunt 2011. Characterizing the Performance and Energy Efficiency of Lock-Free Data Structures</a:t>
            </a:r>
            <a:endParaRPr sz="1200" b="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69" name="Shape 569"/>
          <p:cNvSpPr/>
          <p:nvPr/>
        </p:nvSpPr>
        <p:spPr>
          <a:xfrm>
            <a:off x="1384300" y="8140700"/>
            <a:ext cx="1628547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Linked List</a:t>
            </a:r>
          </a:p>
        </p:txBody>
      </p:sp>
      <p:sp>
        <p:nvSpPr>
          <p:cNvPr id="570" name="Shape 570"/>
          <p:cNvSpPr/>
          <p:nvPr/>
        </p:nvSpPr>
        <p:spPr>
          <a:xfrm>
            <a:off x="9982200" y="2298700"/>
            <a:ext cx="1373734" cy="50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32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Dequeue</a:t>
            </a:r>
          </a:p>
        </p:txBody>
      </p:sp>
      <p:sp>
        <p:nvSpPr>
          <p:cNvPr id="571" name="Shape 571"/>
          <p:cNvSpPr/>
          <p:nvPr/>
        </p:nvSpPr>
        <p:spPr>
          <a:xfrm>
            <a:off x="9115028" y="10135870"/>
            <a:ext cx="2996794" cy="894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lf = “lock free”</a:t>
            </a:r>
          </a:p>
          <a:p>
            <a:pPr algn="l">
              <a:defRPr sz="2800" b="1">
                <a:solidFill>
                  <a:schemeClr val="accent5"/>
                </a:solidFill>
                <a:latin typeface="+mn-lt"/>
                <a:ea typeface="+mn-ea"/>
                <a:cs typeface="+mn-cs"/>
                <a:sym typeface="Myriad Pro Condensed"/>
              </a:defRPr>
            </a:pPr>
            <a:r>
              <a:t>fg = “fine grained lock”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 practice: why lock free data-structures?</a:t>
            </a:r>
          </a:p>
        </p:txBody>
      </p:sp>
      <p:sp>
        <p:nvSpPr>
          <p:cNvPr id="576" name="Shape 576"/>
          <p:cNvSpPr>
            <a:spLocks noGrp="1"/>
          </p:cNvSpPr>
          <p:nvPr>
            <p:ph type="body" idx="1"/>
          </p:nvPr>
        </p:nvSpPr>
        <p:spPr>
          <a:xfrm>
            <a:off x="838200" y="2235200"/>
            <a:ext cx="16611600" cy="1054735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5200"/>
            </a:pPr>
            <a:r>
              <a:rPr dirty="0"/>
              <a:t>When optimizing parallel programs in this class you often assume that only your program is using the machine</a:t>
            </a:r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Because you care about performance</a:t>
            </a:r>
            <a:endParaRPr lang="en-US" dirty="0"/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Typical assumption in scientific computing, graphics, data analytics, etc.</a:t>
            </a:r>
          </a:p>
          <a:p>
            <a:pPr>
              <a:spcBef>
                <a:spcPts val="6000"/>
              </a:spcBef>
              <a:defRPr sz="5200"/>
            </a:pPr>
            <a:r>
              <a:rPr dirty="0"/>
              <a:t>In these cases, well written code with locks can be as fast (or faster) than lock-free code </a:t>
            </a:r>
          </a:p>
          <a:p>
            <a:pPr>
              <a:spcBef>
                <a:spcPts val="600"/>
              </a:spcBef>
              <a:defRPr sz="5200"/>
            </a:pPr>
            <a:r>
              <a:rPr dirty="0"/>
              <a:t>But there are situations where code with locks can suffer from tricky performance problems</a:t>
            </a:r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Multi-programmed situations where page faults, pre-emption, etc. can occur while thread is in a critical section</a:t>
            </a:r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Creates problems like priority inversion, convoying, crashing in critical section, etc. that are often discussed in OS classes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Summary</a:t>
            </a:r>
          </a:p>
        </p:txBody>
      </p:sp>
      <p:sp>
        <p:nvSpPr>
          <p:cNvPr id="579" name="Shape 579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811765" cy="10106125"/>
          </a:xfrm>
          <a:prstGeom prst="rect">
            <a:avLst/>
          </a:prstGeom>
        </p:spPr>
        <p:txBody>
          <a:bodyPr/>
          <a:lstStyle/>
          <a:p>
            <a:pPr marL="742950" indent="-742950">
              <a:spcBef>
                <a:spcPts val="600"/>
              </a:spcBef>
              <a:defRPr sz="5200"/>
            </a:pPr>
            <a:r>
              <a:rPr dirty="0"/>
              <a:t>Use fine-grained locking to reduce contention (maximize parallelism) in operations on shared data structures</a:t>
            </a:r>
            <a:endParaRPr lang="en-US" dirty="0"/>
          </a:p>
          <a:p>
            <a:pPr marL="1377950" lvl="1" indent="-742950">
              <a:spcBef>
                <a:spcPts val="600"/>
              </a:spcBef>
              <a:defRPr sz="5200"/>
            </a:pPr>
            <a:r>
              <a:rPr sz="3800" dirty="0"/>
              <a:t>But fine-granularity can increase code complexity (errors) and increase execution overhead </a:t>
            </a:r>
            <a:endParaRPr lang="en-US" sz="3800" dirty="0"/>
          </a:p>
          <a:p>
            <a:pPr marL="1377950" lvl="1" indent="-742950">
              <a:spcBef>
                <a:spcPts val="600"/>
              </a:spcBef>
              <a:defRPr sz="5200"/>
            </a:pPr>
            <a:endParaRPr sz="3800" dirty="0"/>
          </a:p>
          <a:p>
            <a:pPr marL="742950" indent="-742950">
              <a:spcBef>
                <a:spcPts val="600"/>
              </a:spcBef>
              <a:defRPr sz="5200"/>
            </a:pPr>
            <a:r>
              <a:rPr dirty="0"/>
              <a:t>Lock-free data structures: non-blocking solution to avoid overheads due to locks</a:t>
            </a:r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But can be tricky to implement (ensuring correctness in a lock-free setting has its own overheads)</a:t>
            </a:r>
            <a:endParaRPr lang="en-US" dirty="0"/>
          </a:p>
          <a:p>
            <a:pPr marL="1276350" lvl="1" indent="-476250">
              <a:spcBef>
                <a:spcPts val="600"/>
              </a:spcBef>
              <a:defRPr sz="3800"/>
            </a:pPr>
            <a:r>
              <a:rPr dirty="0"/>
              <a:t>Still requires appropriate memory fences on modern relaxed consistency hardware</a:t>
            </a:r>
            <a:endParaRPr lang="en-US" dirty="0"/>
          </a:p>
          <a:p>
            <a:pPr marL="1276350" lvl="1" indent="-476250">
              <a:spcBef>
                <a:spcPts val="600"/>
              </a:spcBef>
              <a:defRPr sz="3800"/>
            </a:pPr>
            <a:endParaRPr dirty="0"/>
          </a:p>
          <a:p>
            <a:pPr marL="742950" indent="-742950">
              <a:spcBef>
                <a:spcPts val="600"/>
              </a:spcBef>
              <a:defRPr sz="5200"/>
            </a:pPr>
            <a:r>
              <a:rPr dirty="0"/>
              <a:t>Note: a lock-free design does not eliminate contention</a:t>
            </a:r>
          </a:p>
          <a:p>
            <a:pPr marL="1276350" lvl="1" indent="-476250">
              <a:defRPr sz="3800"/>
            </a:pPr>
            <a:r>
              <a:rPr dirty="0"/>
              <a:t>Compare-and-swap can fail under heavy contention, requiring spins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More reading</a:t>
            </a:r>
          </a:p>
        </p:txBody>
      </p:sp>
      <p:sp>
        <p:nvSpPr>
          <p:cNvPr id="582" name="Shape 582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154400" cy="11183733"/>
          </a:xfrm>
          <a:prstGeom prst="rect">
            <a:avLst/>
          </a:prstGeom>
        </p:spPr>
        <p:txBody>
          <a:bodyPr/>
          <a:lstStyle/>
          <a:p>
            <a:pPr marL="542925" indent="-542925">
              <a:defRPr sz="3800"/>
            </a:pPr>
            <a:r>
              <a:rPr dirty="0"/>
              <a:t>Michael and Scott 1996. Simple, Fast and Practical Non-Blocking and Blocking Concurrent Queue Algorithms</a:t>
            </a:r>
            <a:endParaRPr lang="en-US" dirty="0"/>
          </a:p>
          <a:p>
            <a:pPr marL="1177925" lvl="1" indent="-542925">
              <a:defRPr sz="3800"/>
            </a:pPr>
            <a:r>
              <a:rPr dirty="0"/>
              <a:t>Multiple reader/writer lock-free queue</a:t>
            </a:r>
          </a:p>
          <a:p>
            <a:pPr marL="542925" indent="-542925">
              <a:spcBef>
                <a:spcPts val="6400"/>
              </a:spcBef>
              <a:defRPr sz="3800"/>
            </a:pPr>
            <a:r>
              <a:rPr dirty="0"/>
              <a:t>Harris 2001. A Pragmatic Implementation of Non-Blocking Linked-Lists </a:t>
            </a:r>
          </a:p>
          <a:p>
            <a:pPr marL="542925" indent="-542925">
              <a:defRPr sz="3800"/>
            </a:pPr>
            <a:r>
              <a:rPr dirty="0"/>
              <a:t>Many good blog posts and articles on the web:</a:t>
            </a:r>
          </a:p>
          <a:p>
            <a:pPr marL="1230992" lvl="1" indent="-430892">
              <a:defRPr sz="3800"/>
            </a:pPr>
            <a:r>
              <a:rPr dirty="0"/>
              <a:t>http://www.drdobbs.com/cpp/lock-free-code-a-false-sense-of-security/210600279</a:t>
            </a:r>
          </a:p>
          <a:p>
            <a:pPr marL="1230992" lvl="1" indent="-430892">
              <a:defRPr sz="3800"/>
            </a:pPr>
            <a:r>
              <a:rPr dirty="0">
                <a:hlinkClick r:id="rId2"/>
              </a:rPr>
              <a:t>http://developers.memsql.com/blog/common-pitfalls-in-writing-lock-free-algorithms/</a:t>
            </a:r>
          </a:p>
          <a:p>
            <a:pPr marL="1230992" lvl="1" indent="-430892">
              <a:defRPr sz="3800"/>
            </a:pPr>
            <a:endParaRPr dirty="0">
              <a:hlinkClick r:id="rId2"/>
            </a:endParaRPr>
          </a:p>
          <a:p>
            <a:pPr marL="542925" indent="-542925">
              <a:defRPr sz="3800"/>
            </a:pPr>
            <a:r>
              <a:rPr dirty="0"/>
              <a:t>Often students like to implement lock-free data structures for projects</a:t>
            </a:r>
          </a:p>
          <a:p>
            <a:pPr marL="1230992" lvl="1" indent="-430892">
              <a:defRPr sz="3800"/>
            </a:pPr>
            <a:r>
              <a:rPr dirty="0"/>
              <a:t>Linked list, skip-list based maps (Java’s </a:t>
            </a:r>
            <a:r>
              <a:rPr dirty="0" err="1"/>
              <a:t>ConcurrentSkipListMap</a:t>
            </a:r>
            <a:r>
              <a:rPr dirty="0"/>
              <a:t>), list-based sets, etc.</a:t>
            </a:r>
          </a:p>
          <a:p>
            <a:pPr marL="1230992" lvl="1" indent="-430892">
              <a:defRPr sz="3800"/>
            </a:pPr>
            <a:r>
              <a:rPr lang="en-US" dirty="0"/>
              <a:t>Recommend </a:t>
            </a:r>
            <a:r>
              <a:rPr dirty="0"/>
              <a:t>using CMU Ph.D. student Michael Sullivan’s RMC system to implement  these projects.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Recall CUDA 7 atomic operations</a:t>
            </a:r>
          </a:p>
        </p:txBody>
      </p:sp>
      <p:sp>
        <p:nvSpPr>
          <p:cNvPr id="557" name="Shape 557"/>
          <p:cNvSpPr>
            <a:spLocks noGrp="1"/>
          </p:cNvSpPr>
          <p:nvPr>
            <p:ph type="body" idx="1"/>
          </p:nvPr>
        </p:nvSpPr>
        <p:spPr>
          <a:xfrm>
            <a:off x="888999" y="2038229"/>
            <a:ext cx="16907241" cy="1035050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atomicAdd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/>
              <a:t>float </a:t>
            </a:r>
            <a:r>
              <a:rPr sz="3600" dirty="0" err="1"/>
              <a:t>atomicAdd</a:t>
            </a:r>
            <a:r>
              <a:rPr sz="3600" dirty="0"/>
              <a:t>(float* address, float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atomicSub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atomicExch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/>
              <a:t>float </a:t>
            </a:r>
            <a:r>
              <a:rPr sz="3600" dirty="0" err="1"/>
              <a:t>atomicExch</a:t>
            </a:r>
            <a:r>
              <a:rPr sz="3600" dirty="0"/>
              <a:t>(float* address, float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atomicMin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atomicMax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/>
              <a:t>unsigned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atomicInc</a:t>
            </a:r>
            <a:r>
              <a:rPr sz="3600" dirty="0"/>
              <a:t>(unsigned </a:t>
            </a:r>
            <a:r>
              <a:rPr sz="3600" dirty="0" err="1"/>
              <a:t>int</a:t>
            </a:r>
            <a:r>
              <a:rPr sz="3600" dirty="0"/>
              <a:t>* address, unsigned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/>
              <a:t>unsigned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atomicDec</a:t>
            </a:r>
            <a:r>
              <a:rPr sz="3600" dirty="0"/>
              <a:t>(unsigned </a:t>
            </a:r>
            <a:r>
              <a:rPr sz="3600" dirty="0" err="1"/>
              <a:t>int</a:t>
            </a:r>
            <a:r>
              <a:rPr sz="3600" dirty="0"/>
              <a:t>* address, unsigned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atomicCAS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compare,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atomicAnd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  // bitwise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 err="1"/>
              <a:t>int</a:t>
            </a:r>
            <a:r>
              <a:rPr sz="3600" dirty="0"/>
              <a:t>   </a:t>
            </a:r>
            <a:r>
              <a:rPr sz="3600" dirty="0" err="1"/>
              <a:t>atomicOr</a:t>
            </a:r>
            <a:r>
              <a:rPr sz="3600" dirty="0"/>
              <a:t>(</a:t>
            </a:r>
            <a:r>
              <a:rPr sz="3600" dirty="0" err="1"/>
              <a:t>int</a:t>
            </a:r>
            <a:r>
              <a:rPr sz="3600" dirty="0"/>
              <a:t>* address, </a:t>
            </a:r>
            <a:r>
              <a:rPr sz="3600" dirty="0" err="1"/>
              <a:t>int</a:t>
            </a:r>
            <a:r>
              <a:rPr sz="3600" dirty="0"/>
              <a:t> </a:t>
            </a:r>
            <a:r>
              <a:rPr sz="3600" dirty="0" err="1"/>
              <a:t>val</a:t>
            </a:r>
            <a:r>
              <a:rPr sz="3600" dirty="0"/>
              <a:t>);   // bitwise</a:t>
            </a:r>
          </a:p>
          <a:p>
            <a:pPr marL="0" indent="0">
              <a:buSzTx/>
              <a:buNone/>
              <a:defRPr sz="3200">
                <a:latin typeface="Consolas"/>
                <a:ea typeface="Consolas"/>
                <a:cs typeface="Consolas"/>
                <a:sym typeface="Consolas"/>
              </a:defRPr>
            </a:pPr>
            <a:r>
              <a:rPr sz="3600" dirty="0"/>
              <a:t>int   atomicXor(int* address, int val);  // bitwise</a:t>
            </a:r>
          </a:p>
          <a:p>
            <a:pPr marL="0" indent="0">
              <a:buSzTx/>
              <a:buNone/>
              <a:defRPr sz="4200"/>
            </a:pPr>
            <a:endParaRPr lang="en-US" dirty="0"/>
          </a:p>
          <a:p>
            <a:pPr marL="0" indent="0">
              <a:buSzTx/>
              <a:buNone/>
              <a:defRPr sz="4200"/>
            </a:pPr>
            <a:r>
              <a:rPr dirty="0"/>
              <a:t>(omitting additional 64 bit and unsigned int versions)</a:t>
            </a:r>
          </a:p>
        </p:txBody>
      </p:sp>
    </p:spTree>
    <p:extLst>
      <p:ext uri="{BB962C8B-B14F-4D97-AF65-F5344CB8AC3E}">
        <p14:creationId xmlns:p14="http://schemas.microsoft.com/office/powerpoint/2010/main" val="137914149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Implementing atomic fetch-and-op</a:t>
            </a:r>
          </a:p>
        </p:txBody>
      </p:sp>
      <p:sp>
        <p:nvSpPr>
          <p:cNvPr id="560" name="Shape 560"/>
          <p:cNvSpPr>
            <a:spLocks noGrp="1"/>
          </p:cNvSpPr>
          <p:nvPr>
            <p:ph type="body" idx="1"/>
          </p:nvPr>
        </p:nvSpPr>
        <p:spPr>
          <a:xfrm>
            <a:off x="907784" y="5518726"/>
            <a:ext cx="16472432" cy="1560976"/>
          </a:xfrm>
          <a:prstGeom prst="rect">
            <a:avLst/>
          </a:prstGeom>
        </p:spPr>
        <p:txBody>
          <a:bodyPr/>
          <a:lstStyle>
            <a:lvl1pPr marL="742950" indent="-742950">
              <a:spcBef>
                <a:spcPts val="600"/>
              </a:spcBef>
              <a:defRPr sz="4600"/>
            </a:lvl1pPr>
            <a:lvl2pPr marL="1389742" indent="-589642">
              <a:spcBef>
                <a:spcPts val="600"/>
              </a:spcBef>
              <a:defRPr sz="4600"/>
            </a:lvl2pPr>
          </a:lstStyle>
          <a:p>
            <a:r>
              <a:rPr sz="4800" dirty="0"/>
              <a:t>Exercise: how can you build an atomic </a:t>
            </a:r>
            <a:r>
              <a:rPr sz="4800" dirty="0" err="1"/>
              <a:t>fetch+op</a:t>
            </a:r>
            <a:r>
              <a:rPr sz="4800" dirty="0"/>
              <a:t> out of </a:t>
            </a:r>
            <a:r>
              <a:rPr sz="4800" dirty="0" err="1"/>
              <a:t>atomicCAS</a:t>
            </a:r>
            <a:r>
              <a:rPr sz="4800" dirty="0"/>
              <a:t>()?</a:t>
            </a:r>
          </a:p>
          <a:p>
            <a:pPr lvl="1"/>
            <a:r>
              <a:rPr sz="4800" dirty="0"/>
              <a:t>try: </a:t>
            </a:r>
            <a:r>
              <a:rPr sz="4800" dirty="0" err="1"/>
              <a:t>atomic_min</a:t>
            </a:r>
            <a:r>
              <a:rPr sz="4800" dirty="0"/>
              <a:t>()</a:t>
            </a:r>
          </a:p>
        </p:txBody>
      </p:sp>
      <p:sp>
        <p:nvSpPr>
          <p:cNvPr id="561" name="Shape 561"/>
          <p:cNvSpPr/>
          <p:nvPr/>
        </p:nvSpPr>
        <p:spPr>
          <a:xfrm>
            <a:off x="946034" y="1932823"/>
            <a:ext cx="13017872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// </a:t>
            </a:r>
            <a:r>
              <a:rPr sz="3000" dirty="0" err="1"/>
              <a:t>atomicCAS</a:t>
            </a:r>
            <a:r>
              <a:rPr sz="3000" dirty="0"/>
              <a:t>: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// atomic compare and swap performs this logic atomically 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 err="1"/>
              <a:t>int</a:t>
            </a:r>
            <a:r>
              <a:rPr sz="3000" dirty="0"/>
              <a:t> </a:t>
            </a:r>
            <a:r>
              <a:rPr sz="3000" dirty="0" err="1"/>
              <a:t>atomicCAS</a:t>
            </a:r>
            <a:r>
              <a:rPr sz="3000" dirty="0"/>
              <a:t>(</a:t>
            </a:r>
            <a:r>
              <a:rPr sz="3000" dirty="0" err="1"/>
              <a:t>int</a:t>
            </a:r>
            <a:r>
              <a:rPr sz="3000" dirty="0"/>
              <a:t>* </a:t>
            </a:r>
            <a:r>
              <a:rPr sz="3000" dirty="0" err="1"/>
              <a:t>addr</a:t>
            </a:r>
            <a:r>
              <a:rPr sz="3000" dirty="0"/>
              <a:t>, </a:t>
            </a:r>
            <a:r>
              <a:rPr sz="3000" dirty="0" err="1"/>
              <a:t>int</a:t>
            </a:r>
            <a:r>
              <a:rPr sz="3000" dirty="0"/>
              <a:t> compare, </a:t>
            </a:r>
            <a:r>
              <a:rPr sz="3000" dirty="0" err="1"/>
              <a:t>int</a:t>
            </a:r>
            <a:r>
              <a:rPr sz="3000" dirty="0"/>
              <a:t> </a:t>
            </a:r>
            <a:r>
              <a:rPr sz="3000" dirty="0" err="1"/>
              <a:t>val</a:t>
            </a:r>
            <a:r>
              <a:rPr sz="3000" dirty="0"/>
              <a:t>) {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</a:t>
            </a:r>
            <a:r>
              <a:rPr sz="3000" dirty="0" err="1"/>
              <a:t>int</a:t>
            </a:r>
            <a:r>
              <a:rPr sz="3000" dirty="0"/>
              <a:t> old = *</a:t>
            </a:r>
            <a:r>
              <a:rPr sz="3000" dirty="0" err="1"/>
              <a:t>addr</a:t>
            </a:r>
            <a:r>
              <a:rPr sz="3000" dirty="0"/>
              <a:t>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</a:t>
            </a:r>
            <a:r>
              <a:rPr lang="en-US" sz="3000" dirty="0"/>
              <a:t>if </a:t>
            </a:r>
            <a:r>
              <a:rPr sz="3000" dirty="0"/>
              <a:t>(old == compare)</a:t>
            </a:r>
            <a:endParaRPr lang="en-US" sz="3000" dirty="0"/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lang="en-US" sz="3000" dirty="0"/>
              <a:t>       *</a:t>
            </a:r>
            <a:r>
              <a:rPr lang="en-US" sz="3000" dirty="0" err="1"/>
              <a:t>addr</a:t>
            </a:r>
            <a:r>
              <a:rPr lang="en-US" sz="3000" dirty="0"/>
              <a:t> =</a:t>
            </a:r>
            <a:r>
              <a:rPr sz="3000" dirty="0"/>
              <a:t> </a:t>
            </a:r>
            <a:r>
              <a:rPr sz="3000" dirty="0" err="1"/>
              <a:t>val</a:t>
            </a:r>
            <a:r>
              <a:rPr sz="3000" dirty="0"/>
              <a:t>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return old;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}</a:t>
            </a:r>
          </a:p>
        </p:txBody>
      </p:sp>
      <p:sp>
        <p:nvSpPr>
          <p:cNvPr id="562" name="Shape 562"/>
          <p:cNvSpPr/>
          <p:nvPr/>
        </p:nvSpPr>
        <p:spPr>
          <a:xfrm>
            <a:off x="1737485" y="7334541"/>
            <a:ext cx="11938002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lang="en-US" sz="3000" dirty="0"/>
              <a:t>void</a:t>
            </a:r>
            <a:r>
              <a:rPr sz="3000" dirty="0"/>
              <a:t> </a:t>
            </a:r>
            <a:r>
              <a:rPr sz="3000" dirty="0" err="1"/>
              <a:t>atomic_min</a:t>
            </a:r>
            <a:r>
              <a:rPr sz="3000" dirty="0"/>
              <a:t>(</a:t>
            </a:r>
            <a:r>
              <a:rPr sz="3000" dirty="0" err="1"/>
              <a:t>int</a:t>
            </a:r>
            <a:r>
              <a:rPr sz="3000" dirty="0"/>
              <a:t>* </a:t>
            </a:r>
            <a:r>
              <a:rPr sz="3000" dirty="0" err="1"/>
              <a:t>addr</a:t>
            </a:r>
            <a:r>
              <a:rPr sz="3000" dirty="0"/>
              <a:t>, </a:t>
            </a:r>
            <a:r>
              <a:rPr sz="3000" dirty="0" err="1"/>
              <a:t>int</a:t>
            </a:r>
            <a:r>
              <a:rPr sz="3000" dirty="0"/>
              <a:t> x) {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</a:t>
            </a:r>
            <a:r>
              <a:rPr sz="3000" dirty="0" err="1"/>
              <a:t>int</a:t>
            </a:r>
            <a:r>
              <a:rPr sz="3000" dirty="0"/>
              <a:t> old = *</a:t>
            </a:r>
            <a:r>
              <a:rPr sz="3000" dirty="0" err="1"/>
              <a:t>addr</a:t>
            </a:r>
            <a:r>
              <a:rPr sz="3000" dirty="0"/>
              <a:t>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</a:t>
            </a:r>
            <a:r>
              <a:rPr sz="3000" dirty="0" err="1"/>
              <a:t>int</a:t>
            </a:r>
            <a:r>
              <a:rPr sz="3000" dirty="0"/>
              <a:t> new = min(old, x);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while (</a:t>
            </a:r>
            <a:r>
              <a:rPr sz="3000" dirty="0" err="1"/>
              <a:t>atomicCAS</a:t>
            </a:r>
            <a:r>
              <a:rPr sz="3000" dirty="0"/>
              <a:t>(</a:t>
            </a:r>
            <a:r>
              <a:rPr sz="3000" dirty="0" err="1"/>
              <a:t>addr</a:t>
            </a:r>
            <a:r>
              <a:rPr sz="3000" dirty="0"/>
              <a:t>, old, new) != old) {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  old = *</a:t>
            </a:r>
            <a:r>
              <a:rPr sz="3000" dirty="0" err="1"/>
              <a:t>addr</a:t>
            </a:r>
            <a:r>
              <a:rPr sz="3000" dirty="0"/>
              <a:t>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  new = min(old, x);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   }</a:t>
            </a:r>
          </a:p>
          <a:p>
            <a:pPr algn="l">
              <a:defRPr sz="30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000" dirty="0"/>
              <a:t>}</a:t>
            </a:r>
          </a:p>
        </p:txBody>
      </p:sp>
      <p:sp>
        <p:nvSpPr>
          <p:cNvPr id="563" name="Shape 563"/>
          <p:cNvSpPr/>
          <p:nvPr/>
        </p:nvSpPr>
        <p:spPr>
          <a:xfrm>
            <a:off x="907784" y="11172914"/>
            <a:ext cx="16472432" cy="1560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>
            <a:lvl1pPr marL="742950" indent="-742950" algn="l">
              <a:spcBef>
                <a:spcPts val="600"/>
              </a:spcBef>
              <a:buSzPct val="120000"/>
              <a:buFont typeface="Lucida Grande"/>
              <a:buChar char="▪"/>
              <a:defRPr sz="4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t>What about these operations?</a:t>
            </a:r>
          </a:p>
        </p:txBody>
      </p:sp>
      <p:sp>
        <p:nvSpPr>
          <p:cNvPr id="564" name="Shape 564"/>
          <p:cNvSpPr/>
          <p:nvPr/>
        </p:nvSpPr>
        <p:spPr>
          <a:xfrm>
            <a:off x="1678871" y="11883041"/>
            <a:ext cx="15175814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2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200"/>
              <a:t>int atomic_increment(int* addr, int x);   // for signed values of x</a:t>
            </a:r>
          </a:p>
          <a:p>
            <a:pPr algn="l">
              <a:defRPr sz="32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3200"/>
              <a:t>void lock(int* addr);</a:t>
            </a:r>
          </a:p>
        </p:txBody>
      </p:sp>
    </p:spTree>
    <p:extLst>
      <p:ext uri="{BB962C8B-B14F-4D97-AF65-F5344CB8AC3E}">
        <p14:creationId xmlns:p14="http://schemas.microsoft.com/office/powerpoint/2010/main" val="429212401"/>
      </p:ext>
    </p:extLst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" grpId="0" animBg="1" advAuto="0"/>
      <p:bldP spid="563" grpId="0" animBg="1" advAuto="0"/>
      <p:bldP spid="564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Shape 57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C++ 11 atomic&lt;T&gt;</a:t>
            </a:r>
          </a:p>
        </p:txBody>
      </p:sp>
      <p:sp>
        <p:nvSpPr>
          <p:cNvPr id="575" name="Shape 575"/>
          <p:cNvSpPr>
            <a:spLocks noGrp="1"/>
          </p:cNvSpPr>
          <p:nvPr>
            <p:ph type="body" idx="1"/>
          </p:nvPr>
        </p:nvSpPr>
        <p:spPr>
          <a:xfrm>
            <a:off x="838200" y="2095500"/>
            <a:ext cx="16154400" cy="541667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4600"/>
            </a:pPr>
            <a:r>
              <a:rPr sz="4800" dirty="0"/>
              <a:t>Provides atomic read, write, read-modify-write of entire objects</a:t>
            </a:r>
          </a:p>
          <a:p>
            <a:pPr marL="1276350" lvl="1">
              <a:spcBef>
                <a:spcPts val="5000"/>
              </a:spcBef>
              <a:defRPr sz="3600"/>
            </a:pPr>
            <a:r>
              <a:rPr sz="3200" dirty="0"/>
              <a:t>Atomicity may be implemented by </a:t>
            </a:r>
            <a:r>
              <a:rPr sz="3200" dirty="0" err="1"/>
              <a:t>mutex</a:t>
            </a:r>
            <a:r>
              <a:rPr sz="3200" dirty="0"/>
              <a:t> or efficiently by processor-supported atomic instructions (if T is a basic type)</a:t>
            </a:r>
          </a:p>
          <a:p>
            <a:pPr>
              <a:spcBef>
                <a:spcPts val="600"/>
              </a:spcBef>
              <a:defRPr sz="4600"/>
            </a:pPr>
            <a:r>
              <a:rPr sz="4800" dirty="0"/>
              <a:t>Provides memory ordering semantics for operations before and after atomic operations</a:t>
            </a:r>
          </a:p>
          <a:p>
            <a:pPr lvl="1">
              <a:spcBef>
                <a:spcPts val="600"/>
              </a:spcBef>
              <a:defRPr sz="3600"/>
            </a:pPr>
            <a:r>
              <a:rPr sz="3200" dirty="0"/>
              <a:t>By default: sequential consistency</a:t>
            </a:r>
          </a:p>
          <a:p>
            <a:pPr lvl="1">
              <a:spcBef>
                <a:spcPts val="600"/>
              </a:spcBef>
              <a:defRPr sz="3600"/>
            </a:pPr>
            <a:r>
              <a:rPr sz="3200" dirty="0"/>
              <a:t>See </a:t>
            </a:r>
            <a:r>
              <a:rPr sz="3200" dirty="0" err="1"/>
              <a:t>std</a:t>
            </a:r>
            <a:r>
              <a:rPr sz="3200" dirty="0"/>
              <a:t>::</a:t>
            </a:r>
            <a:r>
              <a:rPr sz="3200" dirty="0" err="1"/>
              <a:t>memory_order</a:t>
            </a:r>
            <a:r>
              <a:rPr sz="3200" dirty="0"/>
              <a:t> or more detail</a:t>
            </a:r>
          </a:p>
        </p:txBody>
      </p:sp>
      <p:sp>
        <p:nvSpPr>
          <p:cNvPr id="574" name="Shape 574"/>
          <p:cNvSpPr/>
          <p:nvPr/>
        </p:nvSpPr>
        <p:spPr>
          <a:xfrm>
            <a:off x="1754019" y="7301362"/>
            <a:ext cx="15087464" cy="40882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atomic&lt;int&gt; i;</a:t>
            </a:r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i++; // atomically increment i</a:t>
            </a:r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endParaRPr sz="2800"/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int a = i;</a:t>
            </a:r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// do stuff</a:t>
            </a:r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i.compare_exchange_strong(a, 10);   // if i has same value as a, set i to 10</a:t>
            </a:r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bool b = i.is_lock_free();          // true if implementation of atomicity</a:t>
            </a:r>
          </a:p>
          <a:p>
            <a:pPr algn="l">
              <a:spcBef>
                <a:spcPts val="600"/>
              </a:spcBef>
              <a:defRPr sz="2800" b="1">
                <a:latin typeface="Consolas"/>
                <a:ea typeface="Consolas"/>
                <a:cs typeface="Consolas"/>
                <a:sym typeface="Consolas"/>
              </a:defRPr>
            </a:pPr>
            <a:r>
              <a:rPr sz="2800"/>
              <a:t>                                    // is lock free</a:t>
            </a:r>
          </a:p>
        </p:txBody>
      </p:sp>
      <p:sp>
        <p:nvSpPr>
          <p:cNvPr id="576" name="Shape 576"/>
          <p:cNvSpPr/>
          <p:nvPr/>
        </p:nvSpPr>
        <p:spPr>
          <a:xfrm>
            <a:off x="1113083" y="11881035"/>
            <a:ext cx="16154402" cy="810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marL="800100" indent="-800100" algn="l">
              <a:spcBef>
                <a:spcPts val="600"/>
              </a:spcBef>
              <a:buSzPct val="120000"/>
              <a:buFont typeface="Lucida Grande"/>
              <a:buChar char="▪"/>
              <a:defRPr sz="4600" b="1">
                <a:latin typeface="+mn-lt"/>
                <a:ea typeface="+mn-ea"/>
                <a:cs typeface="+mn-cs"/>
                <a:sym typeface="Myriad Pro Condensed"/>
              </a:defRPr>
            </a:lvl1pPr>
          </a:lstStyle>
          <a:p>
            <a:r>
              <a:rPr dirty="0"/>
              <a:t>Will be useful if implementing the lock-free programming ideas in C++</a:t>
            </a:r>
          </a:p>
        </p:txBody>
      </p:sp>
    </p:spTree>
    <p:extLst>
      <p:ext uri="{BB962C8B-B14F-4D97-AF65-F5344CB8AC3E}">
        <p14:creationId xmlns:p14="http://schemas.microsoft.com/office/powerpoint/2010/main" val="220906715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are the operations atomic?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x86 Lock prefix</a:t>
            </a:r>
          </a:p>
          <a:p>
            <a:pPr lvl="1"/>
            <a:r>
              <a:rPr lang="en-US" dirty="0"/>
              <a:t>If the memory location is cached, then the cache retains that location until the operation completes</a:t>
            </a:r>
          </a:p>
          <a:p>
            <a:pPr lvl="1"/>
            <a:r>
              <a:rPr lang="en-US" dirty="0"/>
              <a:t>If not:</a:t>
            </a:r>
          </a:p>
          <a:p>
            <a:pPr lvl="2"/>
            <a:r>
              <a:rPr lang="en-US" dirty="0"/>
              <a:t>With bus: the processor uses the lock signal and holds the bus until the operation completes</a:t>
            </a:r>
          </a:p>
          <a:p>
            <a:pPr lvl="2"/>
            <a:r>
              <a:rPr lang="en-US" dirty="0"/>
              <a:t>With directories: the processor (probably) NACKs any request for the cache line until the operation completes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3619" y="12299026"/>
            <a:ext cx="13003561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Gill Sans"/>
                <a:cs typeface="Gill Sans"/>
                <a:sym typeface="Gill Sans"/>
              </a:rPr>
              <a:t>N.B. Operations must be made on non-overlapping addresses</a:t>
            </a:r>
          </a:p>
        </p:txBody>
      </p:sp>
    </p:spTree>
    <p:extLst>
      <p:ext uri="{BB962C8B-B14F-4D97-AF65-F5344CB8AC3E}">
        <p14:creationId xmlns:p14="http://schemas.microsoft.com/office/powerpoint/2010/main" val="272667371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 more than one location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structures are often larger than a single memory location</a:t>
            </a:r>
          </a:p>
          <a:p>
            <a:pPr lvl="1"/>
            <a:r>
              <a:rPr lang="en-US" dirty="0"/>
              <a:t>How can an entire data structure be protected?</a:t>
            </a:r>
            <a:br>
              <a:rPr lang="en-US" dirty="0"/>
            </a:br>
            <a:r>
              <a:rPr lang="en-US" dirty="0"/>
              <a:t>		E.g. 15213 </a:t>
            </a:r>
            <a:r>
              <a:rPr lang="en-US" dirty="0" err="1"/>
              <a:t>Proxylab</a:t>
            </a:r>
            <a:r>
              <a:rPr lang="en-US" dirty="0"/>
              <a:t> cache</a:t>
            </a:r>
          </a:p>
        </p:txBody>
      </p:sp>
    </p:spTree>
    <p:extLst>
      <p:ext uri="{BB962C8B-B14F-4D97-AF65-F5344CB8AC3E}">
        <p14:creationId xmlns:p14="http://schemas.microsoft.com/office/powerpoint/2010/main" val="59260657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Example: a sorted linked list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9423400" y="2159000"/>
            <a:ext cx="7912100" cy="1485900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4200"/>
            </a:lvl1pPr>
          </a:lstStyle>
          <a:p>
            <a:r>
              <a:t>What can go wrong if multiple threads operate on the linked list simultaneously?</a:t>
            </a:r>
          </a:p>
        </p:txBody>
      </p:sp>
      <p:sp>
        <p:nvSpPr>
          <p:cNvPr id="49" name="Shape 49"/>
          <p:cNvSpPr/>
          <p:nvPr/>
        </p:nvSpPr>
        <p:spPr>
          <a:xfrm>
            <a:off x="965200" y="2279650"/>
            <a:ext cx="4406900" cy="1488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Node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 Node* 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50" name="Shape 50"/>
          <p:cNvSpPr/>
          <p:nvPr/>
        </p:nvSpPr>
        <p:spPr>
          <a:xfrm>
            <a:off x="4902200" y="2279650"/>
            <a:ext cx="4406900" cy="1120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 err="1">
                <a:latin typeface="Consolas"/>
                <a:ea typeface="Consolas"/>
                <a:cs typeface="Consolas"/>
                <a:sym typeface="Consolas"/>
              </a:rPr>
              <a:t>struct</a:t>
            </a: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List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  Node* 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 dirty="0">
                <a:latin typeface="Consolas"/>
                <a:ea typeface="Consolas"/>
                <a:cs typeface="Consolas"/>
                <a:sym typeface="Consolas"/>
              </a:rPr>
              <a:t>};</a:t>
            </a:r>
          </a:p>
        </p:txBody>
      </p:sp>
      <p:sp>
        <p:nvSpPr>
          <p:cNvPr id="51" name="Shape 51"/>
          <p:cNvSpPr/>
          <p:nvPr/>
        </p:nvSpPr>
        <p:spPr>
          <a:xfrm>
            <a:off x="901700" y="4559300"/>
            <a:ext cx="8161382" cy="8407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insert(List* list, int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n = new Node;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n-&gt;value = value;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inserting before head of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of list is handled here (to keep slide simple)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cur = list-&gt;head-&gt;next;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(cur)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(cur-&gt;value &gt; value)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break;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n-&gt;next = cur; 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prev-&gt;next = 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52" name="Shape 52"/>
          <p:cNvSpPr/>
          <p:nvPr/>
        </p:nvSpPr>
        <p:spPr>
          <a:xfrm>
            <a:off x="9436100" y="4559300"/>
            <a:ext cx="8267700" cy="7518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void delete(List* list, int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assume case of deleting first element is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// handled here (to keep slide simple)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prev = list-&gt;head;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Node* cur = list-&gt;head-&gt;next;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while (cur)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if (cur-&gt;value == value) {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prev-&gt;next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delete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  return;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prev = cur;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  cur = cur-&gt;next;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algn="l" defTabSz="914400">
              <a:spcBef>
                <a:spcPts val="300"/>
              </a:spcBef>
              <a:buClr>
                <a:srgbClr val="000000"/>
              </a:buClr>
              <a:buFont typeface="Consolas"/>
              <a:defRPr sz="220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b="1"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1" animBg="1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15418f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MPCOND">
      <a:majorFont>
        <a:latin typeface="Myriad Pro Cond"/>
        <a:ea typeface="Myriad Pro Condensed"/>
        <a:cs typeface="Myriad Pro Condensed"/>
      </a:majorFont>
      <a:minorFont>
        <a:latin typeface="Myriad Pro Cond"/>
        <a:ea typeface="Myriad Pro Condensed"/>
        <a:cs typeface="Myriad Pro Condense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15418f" id="{5886DD50-607B-4B67-B496-61C64FE28201}" vid="{8C1FD82A-D137-4FF8-B1BB-36AD4D373BA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Myriad Pro Condensed"/>
        <a:ea typeface="Myriad Pro Condensed"/>
        <a:cs typeface="Myriad Pro Condensed"/>
      </a:majorFont>
      <a:minorFont>
        <a:latin typeface="Myriad Pro Condensed"/>
        <a:ea typeface="Myriad Pro Condensed"/>
        <a:cs typeface="Myriad Pro Condensed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15418f</Template>
  <TotalTime>2551</TotalTime>
  <Words>5542</Words>
  <Application>Microsoft Macintosh PowerPoint</Application>
  <PresentationFormat>Custom</PresentationFormat>
  <Paragraphs>898</Paragraphs>
  <Slides>39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9" baseType="lpstr">
      <vt:lpstr>Arial</vt:lpstr>
      <vt:lpstr>Consolas</vt:lpstr>
      <vt:lpstr>Gill Sans</vt:lpstr>
      <vt:lpstr>Helvetica</vt:lpstr>
      <vt:lpstr>Lucida Grande</vt:lpstr>
      <vt:lpstr>Myriad Pro Cond</vt:lpstr>
      <vt:lpstr>Myriad Pro Condensed</vt:lpstr>
      <vt:lpstr>Myriad Pro Semibold</vt:lpstr>
      <vt:lpstr>Times</vt:lpstr>
      <vt:lpstr>15418f</vt:lpstr>
      <vt:lpstr>Fine-grained synchronization &amp; lock-free programming</vt:lpstr>
      <vt:lpstr>Today’s Topics</vt:lpstr>
      <vt:lpstr>Locking Problem</vt:lpstr>
      <vt:lpstr>Recall CUDA 7 atomic operations</vt:lpstr>
      <vt:lpstr>Implementing atomic fetch-and-op</vt:lpstr>
      <vt:lpstr>C++ 11 atomic&lt;T&gt;</vt:lpstr>
      <vt:lpstr>How are the operations atomic?</vt:lpstr>
      <vt:lpstr>Locking more than one location</vt:lpstr>
      <vt:lpstr>Example: a sorted linked list</vt:lpstr>
      <vt:lpstr>Example: simultaneous insertion</vt:lpstr>
      <vt:lpstr>Example: simultaneous insertion</vt:lpstr>
      <vt:lpstr>Solution 1: protect the list with a single lock</vt:lpstr>
      <vt:lpstr>Single global lock per data structure</vt:lpstr>
      <vt:lpstr>Challenge: who can do better?</vt:lpstr>
      <vt:lpstr>Solution 2: “hand-over-hand” locking</vt:lpstr>
      <vt:lpstr>Solution 2: “hand-over-hand” locking</vt:lpstr>
      <vt:lpstr>Solution 2: “hand-over-hand” locking</vt:lpstr>
      <vt:lpstr>Solution 2: “hand-over-hand” locking</vt:lpstr>
      <vt:lpstr>Solution 2: fine-grained locking</vt:lpstr>
      <vt:lpstr>Fine-grained locking</vt:lpstr>
      <vt:lpstr>Practice exercise</vt:lpstr>
      <vt:lpstr>Lock-free data structures</vt:lpstr>
      <vt:lpstr>Blocking algorithms/data structures</vt:lpstr>
      <vt:lpstr>Lock-free algorithms</vt:lpstr>
      <vt:lpstr>Single reader, single writer bounded queue *</vt:lpstr>
      <vt:lpstr>Single reader, single writer unbounded queue *</vt:lpstr>
      <vt:lpstr>Single reader, single writer unbounded queue </vt:lpstr>
      <vt:lpstr>Lock-free stack (first try)</vt:lpstr>
      <vt:lpstr>The ABA problem</vt:lpstr>
      <vt:lpstr>Lock-free stack using counter for ABA soln</vt:lpstr>
      <vt:lpstr>Compare and swap on x86</vt:lpstr>
      <vt:lpstr>Another Concern: Referencing Freed Memory</vt:lpstr>
      <vt:lpstr>Another ABA Solution:  Hazard Pointers</vt:lpstr>
      <vt:lpstr>Lock-free linked list insertion *</vt:lpstr>
      <vt:lpstr>Lock-free linked list deletion</vt:lpstr>
      <vt:lpstr>Lock-free vs. locks performance comparison</vt:lpstr>
      <vt:lpstr>In practice: why lock free data-structures?</vt:lpstr>
      <vt:lpstr>Summary</vt:lpstr>
      <vt:lpstr>More reading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Fine-grained synchronization &amp; lock-free programming</dc:title>
  <dc:creator>Brian Railing</dc:creator>
  <cp:lastModifiedBy>Randal Bryant</cp:lastModifiedBy>
  <cp:revision>58</cp:revision>
  <dcterms:modified xsi:type="dcterms:W3CDTF">2018-03-22T21:26:19Z</dcterms:modified>
</cp:coreProperties>
</file>