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2"/>
  </p:notesMasterIdLst>
  <p:handoutMasterIdLst>
    <p:handoutMasterId r:id="rId53"/>
  </p:handoutMasterIdLst>
  <p:sldIdLst>
    <p:sldId id="1144" r:id="rId2"/>
    <p:sldId id="1503" r:id="rId3"/>
    <p:sldId id="1296" r:id="rId4"/>
    <p:sldId id="1145" r:id="rId5"/>
    <p:sldId id="1260" r:id="rId6"/>
    <p:sldId id="1180" r:id="rId7"/>
    <p:sldId id="1263" r:id="rId8"/>
    <p:sldId id="1264" r:id="rId9"/>
    <p:sldId id="1187" r:id="rId10"/>
    <p:sldId id="1090" r:id="rId11"/>
    <p:sldId id="1262" r:id="rId12"/>
    <p:sldId id="1283" r:id="rId13"/>
    <p:sldId id="1295" r:id="rId14"/>
    <p:sldId id="1188" r:id="rId15"/>
    <p:sldId id="1190" r:id="rId16"/>
    <p:sldId id="1186" r:id="rId17"/>
    <p:sldId id="1091" r:id="rId18"/>
    <p:sldId id="1192" r:id="rId19"/>
    <p:sldId id="1193" r:id="rId20"/>
    <p:sldId id="1194" r:id="rId21"/>
    <p:sldId id="1284" r:id="rId22"/>
    <p:sldId id="1102" r:id="rId23"/>
    <p:sldId id="1268" r:id="rId24"/>
    <p:sldId id="1104" r:id="rId25"/>
    <p:sldId id="1100" r:id="rId26"/>
    <p:sldId id="1269" r:id="rId27"/>
    <p:sldId id="1003" r:id="rId28"/>
    <p:sldId id="1285" r:id="rId29"/>
    <p:sldId id="1161" r:id="rId30"/>
    <p:sldId id="1076" r:id="rId31"/>
    <p:sldId id="1278" r:id="rId32"/>
    <p:sldId id="1079" r:id="rId33"/>
    <p:sldId id="1080" r:id="rId34"/>
    <p:sldId id="1081" r:id="rId35"/>
    <p:sldId id="1183" r:id="rId36"/>
    <p:sldId id="1279" r:id="rId37"/>
    <p:sldId id="1197" r:id="rId38"/>
    <p:sldId id="1258" r:id="rId39"/>
    <p:sldId id="1287" r:id="rId40"/>
    <p:sldId id="1147" r:id="rId41"/>
    <p:sldId id="1150" r:id="rId42"/>
    <p:sldId id="1053" r:id="rId43"/>
    <p:sldId id="1153" r:id="rId44"/>
    <p:sldId id="1152" r:id="rId45"/>
    <p:sldId id="1289" r:id="rId46"/>
    <p:sldId id="1061" r:id="rId47"/>
    <p:sldId id="1291" r:id="rId48"/>
    <p:sldId id="1290" r:id="rId49"/>
    <p:sldId id="1293" r:id="rId50"/>
    <p:sldId id="1288" r:id="rId51"/>
  </p:sldIdLst>
  <p:sldSz cx="9144000" cy="6858000" type="screen4x3"/>
  <p:notesSz cx="7302500" cy="9586913"/>
  <p:custDataLst>
    <p:tags r:id="rId54"/>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8B"/>
    <a:srgbClr val="F6F5BD"/>
    <a:srgbClr val="F1C7C7"/>
    <a:srgbClr val="C00000"/>
    <a:srgbClr val="2684C6"/>
    <a:srgbClr val="CC9900"/>
    <a:srgbClr val="D4EEFF"/>
    <a:srgbClr val="FF9999"/>
    <a:srgbClr val="D5F1CF"/>
    <a:srgbClr val="E9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55" autoAdjust="0"/>
    <p:restoredTop sz="61806" autoAdjust="0"/>
  </p:normalViewPr>
  <p:slideViewPr>
    <p:cSldViewPr snapToObjects="1">
      <p:cViewPr varScale="1">
        <p:scale>
          <a:sx n="51" d="100"/>
          <a:sy n="51" d="100"/>
        </p:scale>
        <p:origin x="2093" y="53"/>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cpe-examp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6807817589577"/>
          <c:y val="6.3380426983446495E-2"/>
          <c:w val="0.81758957654723097"/>
          <c:h val="0.76995481668779497"/>
        </c:manualLayout>
      </c:layout>
      <c:scatterChart>
        <c:scatterStyle val="lineMarker"/>
        <c:varyColors val="0"/>
        <c:ser>
          <c:idx val="0"/>
          <c:order val="0"/>
          <c:tx>
            <c:strRef>
              <c:f>'cpe2'!$A$3</c:f>
              <c:strCache>
                <c:ptCount val="1"/>
                <c:pt idx="0">
                  <c:v>psum1</c:v>
                </c:pt>
              </c:strCache>
            </c:strRef>
          </c:tx>
          <c:spPr>
            <a:ln w="28575">
              <a:noFill/>
            </a:ln>
          </c:spPr>
          <c:marker>
            <c:symbol val="diamond"/>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'cpe2'!$B$3:$AE$3</c:f>
              <c:numCache>
                <c:formatCode>General</c:formatCode>
                <c:ptCount val="30"/>
                <c:pt idx="1">
                  <c:v>2112.6</c:v>
                </c:pt>
                <c:pt idx="2">
                  <c:v>1451.1</c:v>
                </c:pt>
                <c:pt idx="3">
                  <c:v>1188.5999999999999</c:v>
                </c:pt>
                <c:pt idx="4">
                  <c:v>1218</c:v>
                </c:pt>
                <c:pt idx="5">
                  <c:v>2131.5</c:v>
                </c:pt>
                <c:pt idx="6">
                  <c:v>1247.4000000000001</c:v>
                </c:pt>
                <c:pt idx="7">
                  <c:v>2003.4</c:v>
                </c:pt>
                <c:pt idx="8">
                  <c:v>1190.7</c:v>
                </c:pt>
                <c:pt idx="9">
                  <c:v>1117.2</c:v>
                </c:pt>
                <c:pt idx="10">
                  <c:v>758.1</c:v>
                </c:pt>
                <c:pt idx="11">
                  <c:v>2020.2</c:v>
                </c:pt>
                <c:pt idx="12">
                  <c:v>1629.6</c:v>
                </c:pt>
                <c:pt idx="13">
                  <c:v>1686.3</c:v>
                </c:pt>
                <c:pt idx="14">
                  <c:v>1211.7</c:v>
                </c:pt>
                <c:pt idx="15">
                  <c:v>1568.7</c:v>
                </c:pt>
                <c:pt idx="16">
                  <c:v>1841.7</c:v>
                </c:pt>
                <c:pt idx="17">
                  <c:v>1543.5</c:v>
                </c:pt>
                <c:pt idx="18">
                  <c:v>1358.7</c:v>
                </c:pt>
                <c:pt idx="19">
                  <c:v>2011.8</c:v>
                </c:pt>
                <c:pt idx="20">
                  <c:v>2066.4</c:v>
                </c:pt>
                <c:pt idx="21">
                  <c:v>1373.4</c:v>
                </c:pt>
                <c:pt idx="22">
                  <c:v>1635.9</c:v>
                </c:pt>
                <c:pt idx="23">
                  <c:v>2032.8</c:v>
                </c:pt>
                <c:pt idx="24">
                  <c:v>2058</c:v>
                </c:pt>
                <c:pt idx="25">
                  <c:v>787.5</c:v>
                </c:pt>
                <c:pt idx="26">
                  <c:v>1539.3</c:v>
                </c:pt>
                <c:pt idx="27">
                  <c:v>1285.2</c:v>
                </c:pt>
                <c:pt idx="28">
                  <c:v>905.1</c:v>
                </c:pt>
                <c:pt idx="29">
                  <c:v>1938.3</c:v>
                </c:pt>
              </c:numCache>
            </c:numRef>
          </c:yVal>
          <c:smooth val="0"/>
          <c:extLst>
            <c:ext xmlns:c16="http://schemas.microsoft.com/office/drawing/2014/chart" uri="{C3380CC4-5D6E-409C-BE32-E72D297353CC}">
              <c16:uniqueId val="{00000000-6797-43E3-958A-EF62DD1BCE4A}"/>
            </c:ext>
          </c:extLst>
        </c:ser>
        <c:ser>
          <c:idx val="1"/>
          <c:order val="1"/>
          <c:tx>
            <c:strRef>
              <c:f>'cpe2'!$A$4</c:f>
              <c:strCache>
                <c:ptCount val="1"/>
                <c:pt idx="0">
                  <c:v>psum1i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'cpe2'!$B$4:$AE$4</c:f>
              <c:numCache>
                <c:formatCode>General</c:formatCode>
                <c:ptCount val="30"/>
                <c:pt idx="0">
                  <c:v>367.79</c:v>
                </c:pt>
                <c:pt idx="1">
                  <c:v>2107.4299999999998</c:v>
                </c:pt>
                <c:pt idx="2">
                  <c:v>1449.43</c:v>
                </c:pt>
                <c:pt idx="3">
                  <c:v>1188.03</c:v>
                </c:pt>
                <c:pt idx="4">
                  <c:v>1224.0899999999999</c:v>
                </c:pt>
                <c:pt idx="5">
                  <c:v>2134.4699999999998</c:v>
                </c:pt>
                <c:pt idx="6">
                  <c:v>1242.1199999999999</c:v>
                </c:pt>
                <c:pt idx="7">
                  <c:v>1999.27</c:v>
                </c:pt>
                <c:pt idx="8">
                  <c:v>1188.03</c:v>
                </c:pt>
                <c:pt idx="9">
                  <c:v>1115.92</c:v>
                </c:pt>
                <c:pt idx="10">
                  <c:v>755.38</c:v>
                </c:pt>
                <c:pt idx="11">
                  <c:v>2017.29</c:v>
                </c:pt>
                <c:pt idx="12">
                  <c:v>1629.7</c:v>
                </c:pt>
                <c:pt idx="13">
                  <c:v>1683.79</c:v>
                </c:pt>
                <c:pt idx="14">
                  <c:v>1215.07</c:v>
                </c:pt>
                <c:pt idx="15">
                  <c:v>1575.62</c:v>
                </c:pt>
                <c:pt idx="16">
                  <c:v>1837.02</c:v>
                </c:pt>
                <c:pt idx="17">
                  <c:v>1548.58</c:v>
                </c:pt>
                <c:pt idx="18">
                  <c:v>1359.29</c:v>
                </c:pt>
                <c:pt idx="19">
                  <c:v>2008.28</c:v>
                </c:pt>
                <c:pt idx="20">
                  <c:v>2071.37</c:v>
                </c:pt>
                <c:pt idx="21">
                  <c:v>1377.32</c:v>
                </c:pt>
                <c:pt idx="22">
                  <c:v>1638.72</c:v>
                </c:pt>
                <c:pt idx="23">
                  <c:v>2035.32</c:v>
                </c:pt>
                <c:pt idx="24">
                  <c:v>2062.36</c:v>
                </c:pt>
                <c:pt idx="25">
                  <c:v>791.42999999999938</c:v>
                </c:pt>
                <c:pt idx="26">
                  <c:v>1539.57</c:v>
                </c:pt>
                <c:pt idx="27">
                  <c:v>1287.18</c:v>
                </c:pt>
                <c:pt idx="28">
                  <c:v>899.6</c:v>
                </c:pt>
                <c:pt idx="29">
                  <c:v>1936.17</c:v>
                </c:pt>
              </c:numCache>
            </c:numRef>
          </c:yVal>
          <c:smooth val="0"/>
          <c:extLst>
            <c:ext xmlns:c16="http://schemas.microsoft.com/office/drawing/2014/chart" uri="{C3380CC4-5D6E-409C-BE32-E72D297353CC}">
              <c16:uniqueId val="{00000001-6797-43E3-958A-EF62DD1BCE4A}"/>
            </c:ext>
          </c:extLst>
        </c:ser>
        <c:ser>
          <c:idx val="2"/>
          <c:order val="2"/>
          <c:tx>
            <c:strRef>
              <c:f>'cpe2'!$A$5</c:f>
              <c:strCache>
                <c:ptCount val="1"/>
                <c:pt idx="0">
                  <c:v>psum2</c:v>
                </c:pt>
              </c:strCache>
            </c:strRef>
          </c:tx>
          <c:spPr>
            <a:ln w="28575">
              <a:noFill/>
            </a:ln>
          </c:spPr>
          <c:marker>
            <c:symbol val="triangle"/>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'cpe2'!$B$5:$AE$5</c:f>
              <c:numCache>
                <c:formatCode>General</c:formatCode>
                <c:ptCount val="30"/>
                <c:pt idx="1">
                  <c:v>1535.1</c:v>
                </c:pt>
                <c:pt idx="2">
                  <c:v>1100.4000000000001</c:v>
                </c:pt>
                <c:pt idx="3">
                  <c:v>921.9</c:v>
                </c:pt>
                <c:pt idx="4">
                  <c:v>940.8</c:v>
                </c:pt>
                <c:pt idx="5">
                  <c:v>1545.6</c:v>
                </c:pt>
                <c:pt idx="6">
                  <c:v>949.2</c:v>
                </c:pt>
                <c:pt idx="7">
                  <c:v>1455.3</c:v>
                </c:pt>
                <c:pt idx="8">
                  <c:v>917.7</c:v>
                </c:pt>
                <c:pt idx="9">
                  <c:v>865.2</c:v>
                </c:pt>
                <c:pt idx="10">
                  <c:v>623.70000000000005</c:v>
                </c:pt>
                <c:pt idx="11">
                  <c:v>1467.9</c:v>
                </c:pt>
                <c:pt idx="12">
                  <c:v>1209.5999999999999</c:v>
                </c:pt>
                <c:pt idx="13">
                  <c:v>1253.7</c:v>
                </c:pt>
                <c:pt idx="14">
                  <c:v>936.6</c:v>
                </c:pt>
                <c:pt idx="15">
                  <c:v>1173.9000000000001</c:v>
                </c:pt>
                <c:pt idx="16">
                  <c:v>1352.4</c:v>
                </c:pt>
                <c:pt idx="17">
                  <c:v>1150.8</c:v>
                </c:pt>
                <c:pt idx="18">
                  <c:v>1029</c:v>
                </c:pt>
                <c:pt idx="19">
                  <c:v>1461.6</c:v>
                </c:pt>
                <c:pt idx="20">
                  <c:v>1509.9</c:v>
                </c:pt>
                <c:pt idx="21">
                  <c:v>1039.5</c:v>
                </c:pt>
                <c:pt idx="22">
                  <c:v>1215.9000000000001</c:v>
                </c:pt>
                <c:pt idx="23">
                  <c:v>1478.4</c:v>
                </c:pt>
                <c:pt idx="24">
                  <c:v>1505.7</c:v>
                </c:pt>
                <c:pt idx="25">
                  <c:v>642.6</c:v>
                </c:pt>
                <c:pt idx="26">
                  <c:v>1152.9000000000001</c:v>
                </c:pt>
                <c:pt idx="27">
                  <c:v>987</c:v>
                </c:pt>
                <c:pt idx="28">
                  <c:v>732.9</c:v>
                </c:pt>
                <c:pt idx="29">
                  <c:v>1419.6</c:v>
                </c:pt>
              </c:numCache>
            </c:numRef>
          </c:yVal>
          <c:smooth val="0"/>
          <c:extLst>
            <c:ext xmlns:c16="http://schemas.microsoft.com/office/drawing/2014/chart" uri="{C3380CC4-5D6E-409C-BE32-E72D297353CC}">
              <c16:uniqueId val="{00000002-6797-43E3-958A-EF62DD1BCE4A}"/>
            </c:ext>
          </c:extLst>
        </c:ser>
        <c:ser>
          <c:idx val="3"/>
          <c:order val="3"/>
          <c:tx>
            <c:strRef>
              <c:f>'cpe2'!$A$6</c:f>
              <c:strCache>
                <c:ptCount val="1"/>
                <c:pt idx="0">
                  <c:v>psum2i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'cpe2'!$B$6:$AE$6</c:f>
              <c:numCache>
                <c:formatCode>General</c:formatCode>
                <c:ptCount val="30"/>
                <c:pt idx="0">
                  <c:v>367.66</c:v>
                </c:pt>
                <c:pt idx="1">
                  <c:v>1531.11</c:v>
                </c:pt>
                <c:pt idx="2">
                  <c:v>1091.05</c:v>
                </c:pt>
                <c:pt idx="3">
                  <c:v>916.23</c:v>
                </c:pt>
                <c:pt idx="4">
                  <c:v>940.33999999999912</c:v>
                </c:pt>
                <c:pt idx="5">
                  <c:v>1549.2</c:v>
                </c:pt>
                <c:pt idx="6">
                  <c:v>952.4</c:v>
                </c:pt>
                <c:pt idx="7">
                  <c:v>1458.77</c:v>
                </c:pt>
                <c:pt idx="8">
                  <c:v>916.23</c:v>
                </c:pt>
                <c:pt idx="9">
                  <c:v>868.01</c:v>
                </c:pt>
                <c:pt idx="10">
                  <c:v>626.87</c:v>
                </c:pt>
                <c:pt idx="11">
                  <c:v>1470.83</c:v>
                </c:pt>
                <c:pt idx="12">
                  <c:v>1211.6199999999999</c:v>
                </c:pt>
                <c:pt idx="13">
                  <c:v>1247.79</c:v>
                </c:pt>
                <c:pt idx="14">
                  <c:v>934.31999999999937</c:v>
                </c:pt>
                <c:pt idx="15">
                  <c:v>1175.45</c:v>
                </c:pt>
                <c:pt idx="16">
                  <c:v>1350.27</c:v>
                </c:pt>
                <c:pt idx="17">
                  <c:v>1157.3599999999999</c:v>
                </c:pt>
                <c:pt idx="18">
                  <c:v>1030.77</c:v>
                </c:pt>
                <c:pt idx="19">
                  <c:v>1464.8</c:v>
                </c:pt>
                <c:pt idx="20">
                  <c:v>1507</c:v>
                </c:pt>
                <c:pt idx="21">
                  <c:v>1042.82</c:v>
                </c:pt>
                <c:pt idx="22">
                  <c:v>1217.6400000000001</c:v>
                </c:pt>
                <c:pt idx="23">
                  <c:v>1482.89</c:v>
                </c:pt>
                <c:pt idx="24">
                  <c:v>1500.97</c:v>
                </c:pt>
                <c:pt idx="25">
                  <c:v>650.99</c:v>
                </c:pt>
                <c:pt idx="26">
                  <c:v>1151.33</c:v>
                </c:pt>
                <c:pt idx="27">
                  <c:v>982.54</c:v>
                </c:pt>
                <c:pt idx="28">
                  <c:v>723.32999999999936</c:v>
                </c:pt>
                <c:pt idx="29">
                  <c:v>1416.58</c:v>
                </c:pt>
              </c:numCache>
            </c:numRef>
          </c:yVal>
          <c:smooth val="0"/>
          <c:extLst>
            <c:ext xmlns:c16="http://schemas.microsoft.com/office/drawing/2014/chart" uri="{C3380CC4-5D6E-409C-BE32-E72D297353CC}">
              <c16:uniqueId val="{00000003-6797-43E3-958A-EF62DD1BCE4A}"/>
            </c:ext>
          </c:extLst>
        </c:ser>
        <c:dLbls>
          <c:showLegendKey val="0"/>
          <c:showVal val="0"/>
          <c:showCatName val="0"/>
          <c:showSerName val="0"/>
          <c:showPercent val="0"/>
          <c:showBubbleSize val="0"/>
        </c:dLbls>
        <c:axId val="84502784"/>
        <c:axId val="84503360"/>
      </c:scatterChart>
      <c:valAx>
        <c:axId val="84502784"/>
        <c:scaling>
          <c:orientation val="minMax"/>
          <c:max val="200"/>
        </c:scaling>
        <c:delete val="0"/>
        <c:axPos val="b"/>
        <c:title>
          <c:tx>
            <c:rich>
              <a:bodyPr/>
              <a:lstStyle/>
              <a:p>
                <a:pPr>
                  <a:defRPr sz="1075" b="1" i="0" u="none" strike="noStrike" baseline="0">
                    <a:solidFill>
                      <a:srgbClr val="000000"/>
                    </a:solidFill>
                    <a:latin typeface="Arial"/>
                    <a:ea typeface="Arial"/>
                    <a:cs typeface="Arial"/>
                  </a:defRPr>
                </a:pPr>
                <a:r>
                  <a:rPr lang="en-US"/>
                  <a:t>Elements</a:t>
                </a:r>
              </a:p>
            </c:rich>
          </c:tx>
          <c:layout>
            <c:manualLayout>
              <c:xMode val="edge"/>
              <c:yMode val="edge"/>
              <c:x val="0.49022801302931601"/>
              <c:y val="0.9084526758098899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3360"/>
        <c:crosses val="autoZero"/>
        <c:crossBetween val="midCat"/>
      </c:valAx>
      <c:valAx>
        <c:axId val="84503360"/>
        <c:scaling>
          <c:orientation val="minMax"/>
        </c:scaling>
        <c:delete val="0"/>
        <c:axPos val="l"/>
        <c:majorGridlines>
          <c:spPr>
            <a:ln w="3175">
              <a:solidFill>
                <a:srgbClr val="000000"/>
              </a:solidFill>
              <a:prstDash val="solid"/>
            </a:ln>
          </c:spPr>
        </c:majorGridlines>
        <c:title>
          <c:tx>
            <c:rich>
              <a:bodyPr/>
              <a:lstStyle/>
              <a:p>
                <a:pPr>
                  <a:defRPr sz="1075" b="1" i="0" u="none" strike="noStrike" baseline="0">
                    <a:solidFill>
                      <a:srgbClr val="000000"/>
                    </a:solidFill>
                    <a:latin typeface="Arial"/>
                    <a:ea typeface="Arial"/>
                    <a:cs typeface="Arial"/>
                  </a:defRPr>
                </a:pPr>
                <a:r>
                  <a:rPr lang="en-US"/>
                  <a:t>Cycles</a:t>
                </a:r>
              </a:p>
            </c:rich>
          </c:tx>
          <c:layout>
            <c:manualLayout>
              <c:xMode val="edge"/>
              <c:yMode val="edge"/>
              <c:x val="2.6058631921824098E-2"/>
              <c:y val="0.3896723472946159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2784"/>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3305021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14</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evaluated to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15</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This complex expression reads from memory four times, but we can calculate the address of v[</a:t>
            </a:r>
            <a:r>
              <a:rPr lang="en-US" dirty="0" err="1"/>
              <a:t>i</a:t>
            </a:r>
            <a:r>
              <a:rPr lang="en-US" dirty="0"/>
              <a:t>] just once…</a:t>
            </a:r>
          </a:p>
          <a:p>
            <a:endParaRPr lang="en-US" dirty="0"/>
          </a:p>
          <a:p>
            <a:r>
              <a:rPr lang="en-US" dirty="0"/>
              <a:t>… and we can load dot x and dot y from memory once each</a:t>
            </a:r>
          </a:p>
          <a:p>
            <a:endParaRPr lang="en-US" dirty="0"/>
          </a:p>
          <a:p>
            <a:r>
              <a:rPr lang="en-US" dirty="0"/>
              <a:t>… and finally we can do all the arithmetic in registers.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16</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global optimizations is </a:t>
            </a:r>
            <a:r>
              <a:rPr lang="en-US" dirty="0" err="1"/>
              <a:t>inlining</a:t>
            </a:r>
            <a:r>
              <a:rPr lang="en-US" dirty="0"/>
              <a:t>.  Take a short function and copy its body in place of all calls to it.  Obviously this cuts out the function call overhead, but it also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x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This kind of opportunity to simplify the code after </a:t>
            </a:r>
            <a:r>
              <a:rPr lang="en-US" dirty="0" err="1"/>
              <a:t>inlining</a:t>
            </a:r>
            <a:r>
              <a:rPr lang="en-US" dirty="0"/>
              <a:t>, comes up a whole lot in C++ with template functions.  If you ever wondered why almost the entire implementation of std::string and std::map is in the header files?  It’s so the compiler can inline all of it and then simplify it down to the cases that matter for the actual program.</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20</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21</a:t>
            </a:fld>
            <a:endParaRPr lang="en-US"/>
          </a:p>
        </p:txBody>
      </p:sp>
    </p:spTree>
    <p:extLst>
      <p:ext uri="{BB962C8B-B14F-4D97-AF65-F5344CB8AC3E}">
        <p14:creationId xmlns:p14="http://schemas.microsoft.com/office/powerpoint/2010/main" val="1144279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  Watch what happens to the values in A as I step through the loop.</a:t>
            </a:r>
          </a:p>
          <a:p>
            <a:endParaRPr lang="en-US" dirty="0"/>
          </a:p>
          <a:p>
            <a:r>
              <a:rPr lang="en-US" dirty="0"/>
              <a:t>Remember I said the compiler can’t change any program behavior? That it doesn’t know what the programmer wanted? This could have been what the programmer wanted, even though what you get in B is not the sum of each row in A as it was before the call.</a:t>
            </a:r>
          </a:p>
          <a:p>
            <a:endParaRPr lang="en-US" dirty="0"/>
          </a:p>
          <a:p>
            <a:r>
              <a:rPr lang="en-US" dirty="0"/>
              <a:t>This is called pointer aliasing, or memory aliasing.</a:t>
            </a:r>
          </a:p>
        </p:txBody>
      </p:sp>
    </p:spTree>
    <p:extLst>
      <p:ext uri="{BB962C8B-B14F-4D97-AF65-F5344CB8AC3E}">
        <p14:creationId xmlns:p14="http://schemas.microsoft.com/office/powerpoint/2010/main" val="863567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And because the compiler doesn’t know most of that, if you call </a:t>
            </a:r>
            <a:r>
              <a:rPr lang="en-US" dirty="0" err="1"/>
              <a:t>strlen</a:t>
            </a:r>
            <a:r>
              <a:rPr lang="en-US" dirty="0"/>
              <a:t> in a loop, it has to assume the result could change </a:t>
            </a:r>
            <a:r>
              <a:rPr lang="en-US" dirty="0" err="1"/>
              <a:t>evey</a:t>
            </a:r>
            <a:r>
              <a:rPr lang="en-US" dirty="0"/>
              <a:t> time.</a:t>
            </a:r>
          </a:p>
          <a:p>
            <a:endParaRPr lang="en-US" dirty="0"/>
          </a:p>
          <a:p>
            <a:r>
              <a:rPr lang="en-US" dirty="0"/>
              <a:t>In the function at the top, we have “for (I = 0, I &lt; </a:t>
            </a:r>
            <a:r>
              <a:rPr lang="en-US" dirty="0" err="1"/>
              <a:t>strlen</a:t>
            </a:r>
            <a:r>
              <a:rPr lang="en-US" dirty="0"/>
              <a:t>(s), I++)”, we’re calling </a:t>
            </a:r>
            <a:r>
              <a:rPr lang="en-US" dirty="0" err="1"/>
              <a:t>strlen</a:t>
            </a:r>
            <a:r>
              <a:rPr lang="en-US" dirty="0"/>
              <a:t>, which scans the whole string, for every character in the string, and that’s O(n squared) time complexity.  75 million instructions executed to lowercase 32k of text.</a:t>
            </a:r>
          </a:p>
          <a:p>
            <a:endParaRPr lang="en-US" dirty="0"/>
          </a:p>
          <a:p>
            <a:r>
              <a:rPr lang="en-US" dirty="0"/>
              <a:t>[space] GCC on the sharks does know that </a:t>
            </a:r>
            <a:r>
              <a:rPr lang="en-US" dirty="0" err="1"/>
              <a:t>strlen</a:t>
            </a:r>
            <a:r>
              <a:rPr lang="en-US" dirty="0"/>
              <a:t> is a “pure function”, meaning it doesn’t have any side effects and its return value only depends on its argument and the data pointed to by its argument.  That means it can assume </a:t>
            </a:r>
            <a:r>
              <a:rPr lang="en-US" dirty="0" err="1"/>
              <a:t>strlen</a:t>
            </a:r>
            <a:r>
              <a:rPr lang="en-US" dirty="0"/>
              <a:t> will return the same thing on each iteration UNLESS the loop changes the string.  So it only calls </a:t>
            </a:r>
            <a:r>
              <a:rPr lang="en-US" dirty="0" err="1"/>
              <a:t>strlen</a:t>
            </a:r>
            <a:r>
              <a:rPr lang="en-US" dirty="0"/>
              <a:t> right after each change. I generated the data for the graph with strings that were exactly 50 percent uppercase, so, the middle function is twice as fast, but it’s still quadratic.</a:t>
            </a:r>
          </a:p>
          <a:p>
            <a:endParaRPr lang="en-US" dirty="0"/>
          </a:p>
          <a:p>
            <a:r>
              <a:rPr lang="en-US" dirty="0"/>
              <a:t>[space] If we manually move the </a:t>
            </a:r>
            <a:r>
              <a:rPr lang="en-US" dirty="0" err="1"/>
              <a:t>strlen</a:t>
            </a:r>
            <a:r>
              <a:rPr lang="en-US" dirty="0"/>
              <a:t> call out of the loop and only call it once, now we get linear time complexity.</a:t>
            </a:r>
          </a:p>
          <a:p>
            <a:endParaRPr lang="en-US" dirty="0"/>
          </a:p>
          <a:p>
            <a:r>
              <a:rPr lang="en-US" dirty="0"/>
              <a:t>[space] This is called “accidentally quadratic” complexity because the programmer probably didn’t intend for lower to be this slow, but it is anyway.</a:t>
            </a:r>
          </a:p>
          <a:p>
            <a:r>
              <a:rPr lang="en-US" dirty="0"/>
              <a:t>Complexity theorists make a huge deal about the difference between polynomial and exponential time, but for practical purposes,</a:t>
            </a:r>
          </a:p>
          <a:p>
            <a:r>
              <a:rPr lang="en-US" dirty="0"/>
              <a:t>Quadratic is already too slow.</a:t>
            </a:r>
          </a:p>
          <a:p>
            <a:r>
              <a:rPr lang="en-US" dirty="0"/>
              <a:t>Even n log n can be too slow – database wranglers spend a lot of time avoiding sorting.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I zoomed in on the bottom of the graph so you can see that “</a:t>
            </a:r>
            <a:r>
              <a:rPr lang="en-US" dirty="0" err="1"/>
              <a:t>lower_linear</a:t>
            </a:r>
            <a:r>
              <a:rPr lang="en-US" dirty="0"/>
              <a:t>” really is linear and not O(1).  But look how much of a difference it makes to call </a:t>
            </a:r>
            <a:r>
              <a:rPr lang="en-US" dirty="0" err="1"/>
              <a:t>strlen</a:t>
            </a:r>
            <a:r>
              <a:rPr lang="en-US" dirty="0"/>
              <a:t> only once.</a:t>
            </a:r>
          </a:p>
          <a:p>
            <a:r>
              <a:rPr lang="en-US" dirty="0"/>
              <a:t>We can lowercase 32kB of text in the same number of CPU cycles that it takes </a:t>
            </a:r>
            <a:r>
              <a:rPr lang="en-US" dirty="0" err="1"/>
              <a:t>lower_still_quadratic</a:t>
            </a:r>
            <a:r>
              <a:rPr lang="en-US" dirty="0"/>
              <a:t> to do </a:t>
            </a:r>
            <a:r>
              <a:rPr lang="en-US" i="1" dirty="0"/>
              <a:t>two</a:t>
            </a:r>
            <a:r>
              <a:rPr lang="en-US" dirty="0"/>
              <a:t> kilobytes.</a:t>
            </a:r>
          </a:p>
        </p:txBody>
      </p:sp>
    </p:spTree>
    <p:extLst>
      <p:ext uri="{BB962C8B-B14F-4D97-AF65-F5344CB8AC3E}">
        <p14:creationId xmlns:p14="http://schemas.microsoft.com/office/powerpoint/2010/main" val="284895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941502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dirty="0"/>
              <a:t>To understand the goals of machine-dependent optimizations you have to understand what a modern CPU is like.  In the bottom part of the slide are the “functional units” that are actually doing the work. Each is specialized for a type of instruction – such as arithmetic, memory, and branching – and notice there are several arithmetic units, so it can do several arithmetic instructions at the same time.  There’s a bus that feeds data from the registers to the functional units, and another bus that takes the data back to the registers, and yet a third bus going from the load and store units out to the data cache.</a:t>
            </a:r>
          </a:p>
          <a:p>
            <a:endParaRPr lang="en-US" dirty="0"/>
          </a:p>
          <a:p>
            <a:r>
              <a:rPr lang="en-US" dirty="0"/>
              <a:t>Meanwhile, at the top of the slide, we have the control circuitry, whose job is to read instructions from memory and dispatch them to appropriate functional units.  It will try to keep all of them busy, even if that means executing instructions “out of order” – as soon as all the inputs to an instruction are available, and there’s a free functional unit that can process it, it goes, even if it was later in the machine code than other instructions that are still waiting.</a:t>
            </a:r>
          </a:p>
          <a:p>
            <a:endParaRPr lang="en-US" dirty="0"/>
          </a:p>
          <a:p>
            <a:r>
              <a:rPr lang="en-US" dirty="0"/>
              <a:t>This is just a taste – Professor Railing has an entire course about how these boxes are put together.  418.</a:t>
            </a:r>
          </a:p>
        </p:txBody>
      </p:sp>
    </p:spTree>
    <p:extLst>
      <p:ext uri="{BB962C8B-B14F-4D97-AF65-F5344CB8AC3E}">
        <p14:creationId xmlns:p14="http://schemas.microsoft.com/office/powerpoint/2010/main" val="2965891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In order to keep all of those functional units busy, the control unit has to be fetching instructions well in advance of what’s currently being executed.  But that means code like this poses a problem.  Suppose the control unit has just fetched the </a:t>
            </a:r>
            <a:r>
              <a:rPr lang="en-US" dirty="0" err="1"/>
              <a:t>jge</a:t>
            </a:r>
            <a:r>
              <a:rPr lang="en-US" dirty="0"/>
              <a:t> instruction.  It needs to know, right now, what to fetch next.  But that depends on the result of the </a:t>
            </a:r>
            <a:r>
              <a:rPr lang="en-US" dirty="0" err="1"/>
              <a:t>cmp</a:t>
            </a:r>
            <a:r>
              <a:rPr lang="en-US" dirty="0"/>
              <a:t>, and the </a:t>
            </a:r>
            <a:r>
              <a:rPr lang="en-US" dirty="0" err="1"/>
              <a:t>cmp</a:t>
            </a:r>
            <a:r>
              <a:rPr lang="en-US" dirty="0"/>
              <a:t> is ten instructions back in the queue, so it’s going to be at least a half-dozen cycles before we know its result.  More if that </a:t>
            </a:r>
            <a:r>
              <a:rPr lang="en-US" dirty="0" err="1"/>
              <a:t>paren-rdi</a:t>
            </a:r>
            <a:r>
              <a:rPr lang="en-US" dirty="0"/>
              <a:t> memory access misses the cache.</a:t>
            </a:r>
          </a:p>
          <a:p>
            <a:endParaRPr lang="en-US" dirty="0"/>
          </a:p>
          <a:p>
            <a:r>
              <a:rPr lang="en-US" dirty="0"/>
              <a:t>Nobody knows how to make a wire that sends data backwards in time, not even a little, so what do we do?</a:t>
            </a:r>
          </a:p>
          <a:p>
            <a:endParaRPr lang="en-US" dirty="0"/>
          </a:p>
          <a:p>
            <a:r>
              <a:rPr lang="en-US" dirty="0"/>
              <a:t>Anyone know?</a:t>
            </a:r>
          </a:p>
        </p:txBody>
      </p:sp>
    </p:spTree>
    <p:extLst>
      <p:ext uri="{BB962C8B-B14F-4D97-AF65-F5344CB8AC3E}">
        <p14:creationId xmlns:p14="http://schemas.microsoft.com/office/powerpoint/2010/main" val="30709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The control unit makes a guess.  It starts fetching from the destination it guessed, and dispatching instructions, but the results of all those instructions are marked “speculative”.  They are held in the “retirement unit” until the result of the </a:t>
            </a:r>
            <a:r>
              <a:rPr lang="en-US" dirty="0" err="1"/>
              <a:t>cmp</a:t>
            </a:r>
            <a:r>
              <a:rPr lang="en-US" dirty="0"/>
              <a:t> is known.  If the guess was correct, then the CPU can commit all those results and keep going.</a:t>
            </a:r>
          </a:p>
          <a:p>
            <a:endParaRPr lang="en-US" dirty="0"/>
          </a:p>
          <a:p>
            <a:r>
              <a:rPr lang="en-US" dirty="0"/>
              <a:t>But if it guessed wrong, what’s it got to do?</a:t>
            </a:r>
          </a:p>
          <a:p>
            <a:endParaRPr lang="en-US" dirty="0"/>
          </a:p>
          <a:p>
            <a:r>
              <a:rPr lang="en-US" dirty="0"/>
              <a:t>It has to throw away all that speculative work and start over, fetching from the correct path through the code.</a:t>
            </a:r>
          </a:p>
        </p:txBody>
      </p:sp>
    </p:spTree>
    <p:extLst>
      <p:ext uri="{BB962C8B-B14F-4D97-AF65-F5344CB8AC3E}">
        <p14:creationId xmlns:p14="http://schemas.microsoft.com/office/powerpoint/2010/main" val="3597271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r>
              <a:rPr lang="en-US" dirty="0"/>
              <a:t>So for instance here’s a little loop – walking through the elements of an array of doubles and multiplying register xmm0 by each one – suppose there are 100 elements in the array, and the control unit is guessing that the </a:t>
            </a:r>
            <a:r>
              <a:rPr lang="en-US" dirty="0" err="1"/>
              <a:t>jne</a:t>
            </a:r>
            <a:r>
              <a:rPr lang="en-US" dirty="0"/>
              <a:t> instruction will jump.  That’s a good guess the first 99 times through the loop.  But when we get to element 100, oops! </a:t>
            </a:r>
            <a:r>
              <a:rPr lang="en-US" dirty="0" err="1"/>
              <a:t>Jne</a:t>
            </a:r>
            <a:r>
              <a:rPr lang="en-US" dirty="0"/>
              <a:t> fell through, but we guessed it would jump, and we executed another four instructions and fetched four more beyond that before we noticed.</a:t>
            </a:r>
          </a:p>
        </p:txBody>
      </p:sp>
    </p:spTree>
    <p:extLst>
      <p:ext uri="{BB962C8B-B14F-4D97-AF65-F5344CB8AC3E}">
        <p14:creationId xmlns:p14="http://schemas.microsoft.com/office/powerpoint/2010/main" val="2185170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r>
              <a:rPr lang="en-US" dirty="0"/>
              <a:t>So now we have to throw out four instructions’ worth of calculations, and four more fetches, and back up the visible processor state to what it should have been at the point of the mis-predicted branch, and start over.</a:t>
            </a:r>
          </a:p>
        </p:txBody>
      </p:sp>
    </p:spTree>
    <p:extLst>
      <p:ext uri="{BB962C8B-B14F-4D97-AF65-F5344CB8AC3E}">
        <p14:creationId xmlns:p14="http://schemas.microsoft.com/office/powerpoint/2010/main" val="123150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Forty years ago, Ed </a:t>
            </a:r>
            <a:r>
              <a:rPr lang="en-US" dirty="0" err="1"/>
              <a:t>Nather</a:t>
            </a:r>
            <a:r>
              <a:rPr lang="en-US" dirty="0"/>
              <a:t> wrote a story about a fellow named Mel, whom he’d known twenty years before that, back when computers were made out of drums and vacuum tubes.</a:t>
            </a:r>
          </a:p>
          <a:p>
            <a:endParaRPr lang="en-US" dirty="0"/>
          </a:p>
          <a:p>
            <a:r>
              <a:rPr lang="en-US" dirty="0"/>
              <a:t>(Drums, by the way, were what we used for stable storage before disks and after paper tape.  Big metal cylinder with magnetic media wrapped around the outside.)</a:t>
            </a:r>
          </a:p>
          <a:p>
            <a:endParaRPr lang="en-US" dirty="0"/>
          </a:p>
          <a:p>
            <a:r>
              <a:rPr lang="en-US" dirty="0"/>
              <a:t>Mel wrote his programs in machine code. Raw, unadorned, inscrutable hexadecimal numbers. Directly.</a:t>
            </a:r>
          </a:p>
          <a:p>
            <a:endParaRPr lang="en-US" dirty="0"/>
          </a:p>
          <a:p>
            <a:r>
              <a:rPr lang="en-US" dirty="0"/>
              <a:t>Ed was impressed. Ed thought, of the two of them, Mel was the </a:t>
            </a:r>
            <a:r>
              <a:rPr lang="en-US" i="1" dirty="0"/>
              <a:t>real</a:t>
            </a:r>
            <a:r>
              <a:rPr lang="en-US" dirty="0"/>
              <a:t> programmer. But this is machismo. Programming in machine code is the </a:t>
            </a:r>
            <a:r>
              <a:rPr lang="en-US" i="1" dirty="0"/>
              <a:t>bad</a:t>
            </a:r>
            <a:r>
              <a:rPr lang="en-US" dirty="0"/>
              <a:t> kind of difficult. I’ve done it a couple times, for tiny little things, and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r>
              <a:rPr lang="en-US" dirty="0"/>
              <a:t>We roll the register state back to loop cycle 99 and the instruction fetcher starts over, fetching from 401036 instead of 401029.  The instruction at 401036 is an </a:t>
            </a:r>
            <a:r>
              <a:rPr lang="en-US" i="1" dirty="0"/>
              <a:t>unconditional</a:t>
            </a:r>
            <a:r>
              <a:rPr lang="en-US" dirty="0"/>
              <a:t> jump – those don’t require guessing.  It just does it.  Fetch from 401040 next. And we go on.</a:t>
            </a:r>
          </a:p>
          <a:p>
            <a:endParaRPr lang="en-US" dirty="0"/>
          </a:p>
          <a:p>
            <a:r>
              <a:rPr lang="en-US" dirty="0"/>
              <a:t>As you might imagine, this is expensive.  We just wasted a bunch of time and electricity.  On a real CPU it wouldn’t be a measly four to eight instructions’ worth of wasted work, either, it would be more like </a:t>
            </a:r>
            <a:r>
              <a:rPr lang="en-US" i="1" dirty="0"/>
              <a:t>fifty</a:t>
            </a:r>
            <a:r>
              <a:rPr lang="en-US" dirty="0"/>
              <a:t> instructions. Tens to hundreds of clock cycles.</a:t>
            </a:r>
          </a:p>
          <a:p>
            <a:endParaRPr lang="en-US" dirty="0"/>
          </a:p>
          <a:p>
            <a:r>
              <a:rPr lang="en-US" dirty="0"/>
              <a:t>This is also one of the most troublesome parts of a modern CPU to implement correctly.  You’ve probably heard about the “</a:t>
            </a:r>
            <a:r>
              <a:rPr lang="en-US" dirty="0" err="1"/>
              <a:t>Spectre</a:t>
            </a:r>
            <a:r>
              <a:rPr lang="en-US" dirty="0"/>
              <a:t>” hardware security bugs –the root cause of those is that Intel and AMD and ARM and IBM, they </a:t>
            </a:r>
            <a:r>
              <a:rPr lang="en-US" i="1" dirty="0"/>
              <a:t>all</a:t>
            </a:r>
            <a:r>
              <a:rPr lang="en-US" dirty="0"/>
              <a:t> got the “back up and start over” process wrong.</a:t>
            </a:r>
          </a:p>
          <a:p>
            <a:endParaRPr lang="en-US" dirty="0"/>
          </a:p>
        </p:txBody>
      </p:sp>
    </p:spTree>
    <p:extLst>
      <p:ext uri="{BB962C8B-B14F-4D97-AF65-F5344CB8AC3E}">
        <p14:creationId xmlns:p14="http://schemas.microsoft.com/office/powerpoint/2010/main" val="13704807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35</a:t>
            </a:fld>
            <a:endParaRPr lang="en-US"/>
          </a:p>
        </p:txBody>
      </p:sp>
    </p:spTree>
    <p:extLst>
      <p:ext uri="{BB962C8B-B14F-4D97-AF65-F5344CB8AC3E}">
        <p14:creationId xmlns:p14="http://schemas.microsoft.com/office/powerpoint/2010/main" val="1820373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the compiler do to make the branch predictor’s job easier?  Well, it can reduce the number of branches. Several of the loop transformations I showed you earlier can do this, and remember that most CPU time is spent in a loop, so that’s the place to target. Unrolling loops, which we’re about to see, also does this, although it’s not the main reason for unrolling.</a:t>
            </a:r>
          </a:p>
          <a:p>
            <a:endParaRPr lang="en-US" dirty="0"/>
          </a:p>
          <a:p>
            <a:r>
              <a:rPr lang="en-US" dirty="0"/>
              <a:t>The compiler can also turn branches into conditional moves.  On the right, that’s the assembly language for the lowercase-a-string function from earlier, in two versions: with a branch, at the top; with a conditional move, at the bottom.  This particular branch is liable to be hard to predict because it depends entirely on the string, so it’s a good target for converting to conditional moves – but watch out! [reveal] We are now writing each character back to memory whether or not it changed! Probably not a big deal, unless you have a write-through cache, but still a potential reason not to do this.</a:t>
            </a:r>
          </a:p>
          <a:p>
            <a:endParaRPr lang="en-US" dirty="0"/>
          </a:p>
          <a:p>
            <a:r>
              <a:rPr lang="en-US" dirty="0"/>
              <a:t>If we can’t get rid of branches, maybe we can make them more predictable.  Processing data in sorted order often makes branches more predictable – click that stack overflow link for a fun story about that.  Another thing that really helps is to avoid using indirect branches – function pointers, virtual method calls, jump tables – because processors haven’t put as much effort into optimizing those.  Microsoft’s C++ compiler will try to guess which concrete implementation of a virtual method is most likely to be in use, and inline that one, wrapped in an if-I-guessed-right conditional.</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36</a:t>
            </a:fld>
            <a:endParaRPr lang="en-US"/>
          </a:p>
        </p:txBody>
      </p:sp>
    </p:spTree>
    <p:extLst>
      <p:ext uri="{BB962C8B-B14F-4D97-AF65-F5344CB8AC3E}">
        <p14:creationId xmlns:p14="http://schemas.microsoft.com/office/powerpoint/2010/main" val="2369362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would it make the code faster if you duplicate the loop body four times?</a:t>
            </a:r>
          </a:p>
          <a:p>
            <a:endParaRPr lang="en-US" dirty="0"/>
          </a:p>
          <a:p>
            <a:r>
              <a:rPr lang="en-US" dirty="0"/>
              <a:t>The most elemental reason is that it means you execute the loop condition and branch four times less often.  That probably doesn’t make a huge difference for this code, but suppose the value of “</a:t>
            </a:r>
            <a:r>
              <a:rPr lang="en-US" dirty="0" err="1"/>
              <a:t>nelts</a:t>
            </a:r>
            <a:r>
              <a:rPr lang="en-US" dirty="0"/>
              <a:t>” is super unpredictable except it’s always a multiple of four – then we just reduced the frequency of branch misprediction stalls by a factor of four.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also creates opportunities for a bunch of other optimizations, which we’ll look at next.</a:t>
            </a:r>
          </a:p>
          <a:p>
            <a:endParaRPr lang="en-US" dirty="0"/>
          </a:p>
          <a:p>
            <a:r>
              <a:rPr lang="en-US" dirty="0"/>
              <a:t>You do have to watch out for increasing code size, though, like with </a:t>
            </a:r>
            <a:r>
              <a:rPr lang="en-US" dirty="0" err="1"/>
              <a:t>inlining</a:t>
            </a:r>
            <a:r>
              <a:rPr lang="en-US" dirty="0"/>
              <a:t>.  And you also have to watch out for running out of registers.  If there’s not enough registers to hold all of the variables and intermediates, this probably won’t be faster.</a:t>
            </a:r>
          </a:p>
          <a:p>
            <a:endParaRPr lang="en-US" dirty="0"/>
          </a:p>
          <a:p>
            <a:r>
              <a:rPr lang="en-US" dirty="0"/>
              <a:t>Also, I want to ask: [reveal] When is this change </a:t>
            </a:r>
            <a:r>
              <a:rPr lang="en-US" i="1" dirty="0"/>
              <a:t>incorrect</a:t>
            </a:r>
            <a:r>
              <a:rPr lang="en-US" dirty="0"/>
              <a:t>?</a:t>
            </a:r>
          </a:p>
          <a:p>
            <a:endParaRPr lang="en-US" dirty="0"/>
          </a:p>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37</a:t>
            </a:fld>
            <a:endParaRPr lang="en-US"/>
          </a:p>
        </p:txBody>
      </p:sp>
    </p:spTree>
    <p:extLst>
      <p:ext uri="{BB962C8B-B14F-4D97-AF65-F5344CB8AC3E}">
        <p14:creationId xmlns:p14="http://schemas.microsoft.com/office/powerpoint/2010/main" val="2186738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lot of work to do within a basic block, maybe it doesn’t have to be done all in a straight line.  [reveal] Maybe, for instance, we can take that unrolled loop and move all the memory loads to the beginning, so they can all issue at once and then the math can happen in whatever order the data comes back.  The CPU’s control unit might be able to do this itself, but then again it might not, and either way it works better if the compiler helps.</a:t>
            </a:r>
          </a:p>
          <a:p>
            <a:endParaRPr lang="en-US" dirty="0"/>
          </a:p>
          <a:p>
            <a:r>
              <a:rPr lang="en-US" dirty="0"/>
              <a:t>[reveal] When is this change incorrect?</a:t>
            </a:r>
          </a:p>
          <a:p>
            <a:endParaRPr lang="en-US" dirty="0"/>
          </a:p>
          <a:p>
            <a:r>
              <a:rPr lang="en-US" dirty="0"/>
              <a:t>This change is incorrect when A overlaps B or C, so the writes to A change the values being read from B or C.  Like with the vector row sums from earlier.</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38</a:t>
            </a:fld>
            <a:endParaRPr lang="en-US"/>
          </a:p>
        </p:txBody>
      </p:sp>
    </p:spTree>
    <p:extLst>
      <p:ext uri="{BB962C8B-B14F-4D97-AF65-F5344CB8AC3E}">
        <p14:creationId xmlns:p14="http://schemas.microsoft.com/office/powerpoint/2010/main" val="64857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779407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32295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79559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58149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747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a:t>
            </a:r>
          </a:p>
          <a:p>
            <a:r>
              <a:rPr lang="en-US" dirty="0"/>
              <a:t>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04737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r>
              <a:rPr lang="en-US" dirty="0"/>
              <a:t>Loop unrolling saves on the overhead to check bounds and jump.</a:t>
            </a:r>
            <a:br>
              <a:rPr lang="en-US" dirty="0"/>
            </a:br>
            <a:r>
              <a:rPr lang="en-US" dirty="0"/>
              <a:t>What is the compiled assembly?</a:t>
            </a:r>
          </a:p>
        </p:txBody>
      </p:sp>
    </p:spTree>
    <p:extLst>
      <p:ext uri="{BB962C8B-B14F-4D97-AF65-F5344CB8AC3E}">
        <p14:creationId xmlns:p14="http://schemas.microsoft.com/office/powerpoint/2010/main" val="1715994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objective: 5 instructions, mental model is 1 cycle per instruction</a:t>
            </a:r>
          </a:p>
          <a:p>
            <a:endParaRPr lang="en-US" dirty="0"/>
          </a:p>
          <a:p>
            <a:r>
              <a:rPr lang="en-US" dirty="0"/>
              <a:t>Secondary objective: variables are “optimized out”, but a student should be able to identify them</a:t>
            </a:r>
          </a:p>
          <a:p>
            <a:endParaRPr lang="en-US" dirty="0"/>
          </a:p>
          <a:p>
            <a:r>
              <a:rPr lang="en-US" dirty="0"/>
              <a:t>Code from previous slide, using longs and multiplication.  Compiled at -O2 -</a:t>
            </a:r>
            <a:r>
              <a:rPr lang="en-US" dirty="0" err="1"/>
              <a:t>fno</a:t>
            </a:r>
            <a:r>
              <a:rPr lang="en-US" dirty="0"/>
              <a:t>-unroll-loops with a current compiler.  At O3, the compiler now does vectorization.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47</a:t>
            </a:fld>
            <a:endParaRPr lang="en-US"/>
          </a:p>
        </p:txBody>
      </p:sp>
    </p:spTree>
    <p:extLst>
      <p:ext uri="{BB962C8B-B14F-4D97-AF65-F5344CB8AC3E}">
        <p14:creationId xmlns:p14="http://schemas.microsoft.com/office/powerpoint/2010/main" val="1845574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a:p>
            <a:endParaRPr lang="en-US" dirty="0"/>
          </a:p>
          <a:p>
            <a:r>
              <a:rPr lang="en-US" dirty="0"/>
              <a:t>“I was lazy, I didn’t like writing programs, I wanted to make it easier”, he said.</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8736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a:t>
            </a:r>
          </a:p>
          <a:p>
            <a:endParaRPr lang="en-US" dirty="0"/>
          </a:p>
          <a:p>
            <a:r>
              <a:rPr lang="en-US" dirty="0"/>
              <a:t>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8</a:t>
            </a:fld>
            <a:endParaRPr lang="en-US"/>
          </a:p>
        </p:txBody>
      </p:sp>
    </p:spTree>
    <p:extLst>
      <p:ext uri="{BB962C8B-B14F-4D97-AF65-F5344CB8AC3E}">
        <p14:creationId xmlns:p14="http://schemas.microsoft.com/office/powerpoint/2010/main" val="398471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pattern that maximizes locality,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9</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87470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godbolt.org/z/Es5s8qsvj"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27.xml.rels><?xml version="1.0" encoding="UTF-8" standalone="yes"?>
<Relationships xmlns="http://schemas.openxmlformats.org/package/2006/relationships"><Relationship Id="rId2" Type="http://schemas.openxmlformats.org/officeDocument/2006/relationships/hyperlink" Target="https://canvas.cmu.edu/courses/42532/quizzes/127197"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jilp.org/jwac-2/program/JWAC-2-program.ht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hps.ece.utexas.edu/pub/PruettPatt_BranchRunahead.pdf"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stackoverflow.com/questions/11227809"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a:t>
            </a:r>
            <a:br>
              <a:rPr lang="en-US" dirty="0"/>
            </a:br>
            <a:br>
              <a:rPr lang="en-US" dirty="0"/>
            </a:br>
            <a:r>
              <a:rPr lang="en-US" sz="2000" b="0" dirty="0"/>
              <a:t>15-213/15-513/14-513: Introduction to Computer Systems</a:t>
            </a:r>
            <a:br>
              <a:rPr lang="en-US" sz="2000" b="0" dirty="0"/>
            </a:br>
            <a:r>
              <a:rPr lang="en-US" sz="2000" b="0" dirty="0"/>
              <a:t>15</a:t>
            </a:r>
            <a:r>
              <a:rPr lang="en-US" sz="2000" b="0" baseline="30000" dirty="0"/>
              <a:t>th</a:t>
            </a:r>
            <a:r>
              <a:rPr lang="en-US" sz="2000" b="0" dirty="0"/>
              <a:t> Lecture, October 22, 2024</a:t>
            </a:r>
          </a:p>
        </p:txBody>
      </p:sp>
      <p:sp>
        <p:nvSpPr>
          <p:cNvPr id="2" name="TextBox 1">
            <a:extLst>
              <a:ext uri="{FF2B5EF4-FFF2-40B4-BE49-F238E27FC236}">
                <a16:creationId xmlns:a16="http://schemas.microsoft.com/office/drawing/2014/main" id="{72B24906-1397-8CD2-F536-85D051348A43}"/>
              </a:ext>
            </a:extLst>
          </p:cNvPr>
          <p:cNvSpPr txBox="1"/>
          <p:nvPr/>
        </p:nvSpPr>
        <p:spPr>
          <a:xfrm>
            <a:off x="685800" y="4382815"/>
            <a:ext cx="4611414" cy="1138773"/>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lang="en-US" sz="2000" b="0" kern="0" dirty="0">
                <a:solidFill>
                  <a:srgbClr val="000000"/>
                </a:solidFill>
                <a:latin typeface="Calibri" pitchFamily="34" charset="0"/>
              </a:rPr>
              <a:t>Mohamed Farag</a:t>
            </a:r>
            <a:endPar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fontScale="92500"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Often only analyze one function at a time</a:t>
            </a:r>
          </a:p>
          <a:p>
            <a:pPr lvl="1"/>
            <a:r>
              <a:rPr lang="en-US" dirty="0"/>
              <a:t>Whole-program analysis (“LTO”) expensive but gaining popularity</a:t>
            </a:r>
          </a:p>
          <a:p>
            <a:pPr lvl="1"/>
            <a:r>
              <a:rPr lang="en-US" dirty="0"/>
              <a:t>Exception: </a:t>
            </a:r>
            <a:r>
              <a:rPr lang="en-US" i="1" dirty="0" err="1"/>
              <a:t>inlining</a:t>
            </a:r>
            <a:r>
              <a:rPr lang="en-US" dirty="0"/>
              <a:t> merges many functions into one</a:t>
            </a:r>
          </a:p>
          <a:p>
            <a:pPr>
              <a:spcBef>
                <a:spcPts val="1800"/>
              </a:spcBef>
            </a:pPr>
            <a:r>
              <a:rPr lang="en-US" dirty="0"/>
              <a:t>Tricky to anticipate run-time inputs</a:t>
            </a:r>
          </a:p>
          <a:p>
            <a:pPr lvl="1"/>
            <a:r>
              <a:rPr lang="en-US" dirty="0"/>
              <a:t>Profile-guided optimization can help with common case, but…</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dead code elimination, (local) CSE, …</a:t>
            </a:r>
          </a:p>
          <a:p>
            <a:r>
              <a:rPr lang="en-US" dirty="0"/>
              <a:t>Global optimizations process the entire </a:t>
            </a:r>
            <a:r>
              <a:rPr lang="en-US" i="1" dirty="0"/>
              <a:t>control flow graph</a:t>
            </a:r>
            <a:r>
              <a:rPr lang="en-US" dirty="0"/>
              <a:t> of a function</a:t>
            </a:r>
          </a:p>
          <a:p>
            <a:pPr lvl="1"/>
            <a:r>
              <a:rPr lang="en-US" dirty="0"/>
              <a:t>Loop transformations, code motion, (global) CSE,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979385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D283-2D6F-8E48-A574-B1A1D2D06B8B}"/>
              </a:ext>
            </a:extLst>
          </p:cNvPr>
          <p:cNvSpPr>
            <a:spLocks noGrp="1"/>
          </p:cNvSpPr>
          <p:nvPr>
            <p:ph type="title"/>
          </p:nvPr>
        </p:nvSpPr>
        <p:spPr/>
        <p:txBody>
          <a:bodyPr/>
          <a:lstStyle/>
          <a:p>
            <a:r>
              <a:rPr lang="en-US" dirty="0"/>
              <a:t>Next several slides done live…</a:t>
            </a:r>
          </a:p>
        </p:txBody>
      </p:sp>
      <p:sp>
        <p:nvSpPr>
          <p:cNvPr id="3" name="Content Placeholder 2">
            <a:extLst>
              <a:ext uri="{FF2B5EF4-FFF2-40B4-BE49-F238E27FC236}">
                <a16:creationId xmlns:a16="http://schemas.microsoft.com/office/drawing/2014/main" id="{78203699-CDC2-F84F-8909-E3C00BD627A9}"/>
              </a:ext>
            </a:extLst>
          </p:cNvPr>
          <p:cNvSpPr>
            <a:spLocks noGrp="1"/>
          </p:cNvSpPr>
          <p:nvPr>
            <p:ph idx="1"/>
          </p:nvPr>
        </p:nvSpPr>
        <p:spPr/>
        <p:txBody>
          <a:bodyPr/>
          <a:lstStyle/>
          <a:p>
            <a:r>
              <a:rPr lang="en-US" dirty="0">
                <a:hlinkClick r:id="rId2"/>
              </a:rPr>
              <a:t>https://godbolt.org/z/Es5s8qsvj</a:t>
            </a:r>
            <a:endParaRPr lang="en-US" dirty="0"/>
          </a:p>
          <a:p>
            <a:endParaRPr lang="en-US" dirty="0"/>
          </a:p>
          <a:p>
            <a:r>
              <a:rPr lang="en-US" dirty="0"/>
              <a:t>Go to Godbolt (the compiler explorer) to play around with C and the resulting assembly generated under different compiler optimizations (change the flag from –O3 to –</a:t>
            </a:r>
            <a:r>
              <a:rPr lang="en-US" dirty="0" err="1"/>
              <a:t>Og</a:t>
            </a:r>
            <a:r>
              <a:rPr lang="en-US" dirty="0"/>
              <a:t>, etc. to see more or less aggressive optimization).</a:t>
            </a:r>
          </a:p>
          <a:p>
            <a:r>
              <a:rPr lang="en-US" dirty="0"/>
              <a:t>If you missed class, a lot of the concepts we explored during the live demo are explained in the next few slides, so peek at them and then try playing with the compiler explorer!</a:t>
            </a:r>
          </a:p>
        </p:txBody>
      </p:sp>
    </p:spTree>
    <p:extLst>
      <p:ext uri="{BB962C8B-B14F-4D97-AF65-F5344CB8AC3E}">
        <p14:creationId xmlns:p14="http://schemas.microsoft.com/office/powerpoint/2010/main" val="2586001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C0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C00000"/>
                </a:solidFill>
                <a:latin typeface="Consolas" panose="020B0609020204030204" pitchFamily="49" charset="0"/>
              </a:rPr>
              <a:t>strlen</a:t>
            </a:r>
            <a:r>
              <a:rPr lang="en-US" b="0" dirty="0">
                <a:solidFill>
                  <a:srgbClr val="C00000"/>
                </a:solidFill>
                <a:latin typeface="Consolas" panose="020B0609020204030204" pitchFamily="49" charset="0"/>
              </a:rPr>
              <a:t>("Harry </a:t>
            </a:r>
            <a:r>
              <a:rPr lang="en-US" b="0" dirty="0" err="1">
                <a:solidFill>
                  <a:srgbClr val="C00000"/>
                </a:solidFill>
                <a:latin typeface="Consolas" panose="020B0609020204030204" pitchFamily="49" charset="0"/>
              </a:rPr>
              <a:t>Bovik</a:t>
            </a:r>
            <a:r>
              <a:rPr lang="en-US" b="0" dirty="0">
                <a:solidFill>
                  <a:srgbClr val="C0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solidFill>
                  <a:srgbClr val="C00000"/>
                </a:solidFill>
                <a:latin typeface="Consolas" panose="020B0609020204030204" pitchFamily="49" charset="0"/>
              </a:rPr>
              <a:t>if (0) { puts("Kilroy was here"); }</a:t>
            </a:r>
            <a:br>
              <a:rPr lang="en-US" b="0" strike="sngStrike" dirty="0">
                <a:solidFill>
                  <a:srgbClr val="C00000"/>
                </a:solidFill>
                <a:latin typeface="Consolas" panose="020B0609020204030204" pitchFamily="49" charset="0"/>
              </a:rPr>
            </a:br>
            <a:r>
              <a:rPr lang="en-US" b="0" strike="sngStrike" dirty="0">
                <a:solidFill>
                  <a:srgbClr val="C00000"/>
                </a:solidFill>
                <a:latin typeface="Consolas" panose="020B0609020204030204" pitchFamily="49" charset="0"/>
              </a:rPr>
              <a:t>if (1) {</a:t>
            </a:r>
            <a:r>
              <a:rPr lang="en-US" b="0" dirty="0">
                <a:latin typeface="Consolas" panose="020B0609020204030204" pitchFamily="49" charset="0"/>
              </a:rPr>
              <a:t> puts("Only bozos on this bus"); </a:t>
            </a:r>
            <a:r>
              <a:rPr lang="en-US" b="0" strike="sngStrike" dirty="0">
                <a:solidFill>
                  <a:srgbClr val="C00000"/>
                </a:solidFill>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solidFill>
                  <a:srgbClr val="C00000"/>
                </a:solidFill>
                <a:latin typeface="Consolas" panose="020B0609020204030204" pitchFamily="49" charset="0"/>
              </a:rPr>
              <a:t>x = 23;</a:t>
            </a:r>
            <a:br>
              <a:rPr lang="en-US" b="0" strike="sngStrike" dirty="0">
                <a:solidFill>
                  <a:srgbClr val="C00000"/>
                </a:solidFill>
                <a:latin typeface="Consolas" panose="020B0609020204030204" pitchFamily="49" charset="0"/>
              </a:rPr>
            </a:br>
            <a:r>
              <a:rPr lang="en-US" b="0" dirty="0">
                <a:latin typeface="Consolas" panose="020B0609020204030204" pitchFamily="49" charset="0"/>
              </a:rPr>
              <a:t>x = 42;</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endParaRPr lang="en-US" dirty="0"/>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endParaRPr lang="en-US" sz="2400" dirty="0">
              <a:latin typeface="Consolas" panose="020B0609020204030204" pitchFamily="49" charset="0"/>
            </a:endParaRPr>
          </a:p>
          <a:p>
            <a:pPr marL="400050" lvl="1" indent="0">
              <a:buNone/>
            </a:pPr>
            <a:r>
              <a:rPr lang="en-US" sz="2400" dirty="0">
                <a:latin typeface="Consolas" panose="020B0609020204030204" pitchFamily="49" charset="0"/>
              </a:rPr>
              <a:t>  </a:t>
            </a:r>
            <a:r>
              <a:rPr lang="en-US" sz="2400" dirty="0"/>
              <a:t>→</a:t>
            </a:r>
            <a:r>
              <a:rPr lang="en-US" sz="2400" dirty="0">
                <a:latin typeface="Consolas" panose="020B0609020204030204" pitchFamily="49" charset="0"/>
              </a:rPr>
              <a:t>  </a:t>
            </a:r>
          </a:p>
          <a:p>
            <a:pPr marL="400050" lvl="1" indent="0">
              <a:buNone/>
            </a:pPr>
            <a:r>
              <a:rPr lang="en-US" sz="2400" b="0" dirty="0" err="1">
                <a:latin typeface="Consolas" panose="020B0609020204030204" pitchFamily="49" charset="0"/>
              </a:rPr>
              <a:t>elt</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&amp;v[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x = </a:t>
            </a:r>
            <a:r>
              <a:rPr lang="en-US" sz="2400" b="0" dirty="0" err="1">
                <a:solidFill>
                  <a:srgbClr val="00B0F0"/>
                </a:solidFill>
                <a:latin typeface="Consolas" panose="020B0609020204030204" pitchFamily="49" charset="0"/>
              </a:rPr>
              <a:t>elt</a:t>
            </a:r>
            <a:r>
              <a:rPr lang="en-US" sz="2400" b="0" dirty="0">
                <a:solidFill>
                  <a:srgbClr val="00B0F0"/>
                </a:solidFill>
                <a:latin typeface="Consolas" panose="020B0609020204030204" pitchFamily="49" charset="0"/>
              </a:rPr>
              <a:t>-&gt;x</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y = </a:t>
            </a:r>
            <a:r>
              <a:rPr lang="en-US" sz="2400" b="0" dirty="0" err="1">
                <a:solidFill>
                  <a:srgbClr val="7030A0"/>
                </a:solidFill>
                <a:latin typeface="Consolas" panose="020B0609020204030204" pitchFamily="49" charset="0"/>
              </a:rPr>
              <a:t>elt</a:t>
            </a:r>
            <a:r>
              <a:rPr lang="en-US" sz="2400" b="0" dirty="0">
                <a:solidFill>
                  <a:srgbClr val="7030A0"/>
                </a:solidFill>
                <a:latin typeface="Consolas" panose="020B0609020204030204" pitchFamily="49" charset="0"/>
              </a:rPr>
              <a:t>-&gt;y</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C00000"/>
                </a:solidFill>
                <a:latin typeface="Consolas" panose="020B0609020204030204" pitchFamily="49" charset="0"/>
              </a:rPr>
              <a:t>n*</a:t>
            </a:r>
            <a:r>
              <a:rPr lang="en-US" sz="2400" b="0" dirty="0" err="1">
                <a:solidFill>
                  <a:srgbClr val="C0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lgn="l">
              <a:lnSpc>
                <a:spcPct val="100000"/>
              </a:lnSpc>
              <a:buNone/>
            </a:pPr>
            <a:r>
              <a:rPr lang="en-US" b="0"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5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5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 (size; </a:t>
            </a:r>
            <a:r>
              <a:rPr lang="en-US" dirty="0" err="1"/>
              <a:t>i</a:t>
            </a:r>
            <a:r>
              <a:rPr lang="en-US" dirty="0"/>
              <a:t>-cache)</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4CFB0-8FDA-A631-49CD-9B8DEB79834C}"/>
              </a:ext>
            </a:extLst>
          </p:cNvPr>
          <p:cNvSpPr>
            <a:spLocks noGrp="1"/>
          </p:cNvSpPr>
          <p:nvPr>
            <p:ph type="title"/>
          </p:nvPr>
        </p:nvSpPr>
        <p:spPr/>
        <p:txBody>
          <a:bodyPr/>
          <a:lstStyle/>
          <a:p>
            <a:r>
              <a:rPr lang="en-US" dirty="0"/>
              <a:t>Deadlines</a:t>
            </a:r>
          </a:p>
        </p:txBody>
      </p:sp>
      <p:sp>
        <p:nvSpPr>
          <p:cNvPr id="3" name="Content Placeholder 2">
            <a:extLst>
              <a:ext uri="{FF2B5EF4-FFF2-40B4-BE49-F238E27FC236}">
                <a16:creationId xmlns:a16="http://schemas.microsoft.com/office/drawing/2014/main" id="{235686FF-212D-E21F-96B0-C30A8CDE014C}"/>
              </a:ext>
            </a:extLst>
          </p:cNvPr>
          <p:cNvSpPr>
            <a:spLocks noGrp="1"/>
          </p:cNvSpPr>
          <p:nvPr>
            <p:ph idx="1"/>
          </p:nvPr>
        </p:nvSpPr>
        <p:spPr/>
        <p:txBody>
          <a:bodyPr/>
          <a:lstStyle/>
          <a:p>
            <a:r>
              <a:rPr lang="en-US" dirty="0"/>
              <a:t>Malloc Bootcamp and Deadlines</a:t>
            </a:r>
          </a:p>
          <a:p>
            <a:pPr lvl="1"/>
            <a:r>
              <a:rPr lang="en-US" dirty="0"/>
              <a:t>Bootcamp is held on October 27</a:t>
            </a:r>
          </a:p>
          <a:p>
            <a:pPr lvl="2"/>
            <a:r>
              <a:rPr lang="en-US" dirty="0"/>
              <a:t>More helpful if you have finished the checkpoint (or are close)</a:t>
            </a:r>
          </a:p>
          <a:p>
            <a:pPr lvl="1"/>
            <a:r>
              <a:rPr lang="en-US" dirty="0"/>
              <a:t>Checkpoint is due on Tuesday October 29</a:t>
            </a:r>
          </a:p>
          <a:p>
            <a:pPr lvl="1"/>
            <a:r>
              <a:rPr lang="en-US" dirty="0"/>
              <a:t>Final submission is due on Tuesday November 5</a:t>
            </a:r>
          </a:p>
          <a:p>
            <a:pPr lvl="1"/>
            <a:endParaRPr lang="en-US" dirty="0"/>
          </a:p>
          <a:p>
            <a:r>
              <a:rPr lang="en-US" dirty="0"/>
              <a:t>Written Assignments</a:t>
            </a:r>
          </a:p>
          <a:p>
            <a:pPr lvl="1"/>
            <a:r>
              <a:rPr lang="en-US" dirty="0"/>
              <a:t>Written 6 is due on October 23</a:t>
            </a:r>
          </a:p>
          <a:p>
            <a:pPr marL="457200" lvl="1" indent="0">
              <a:buNone/>
            </a:pPr>
            <a:endParaRPr lang="en-US" dirty="0"/>
          </a:p>
          <a:p>
            <a:r>
              <a:rPr lang="en-US" dirty="0"/>
              <a:t>Code Reviews</a:t>
            </a:r>
          </a:p>
          <a:p>
            <a:pPr lvl="1"/>
            <a:r>
              <a:rPr lang="en-US" dirty="0"/>
              <a:t>All labs from cache lab onwards will be code reviewed one-on-one</a:t>
            </a:r>
          </a:p>
          <a:p>
            <a:pPr lvl="1"/>
            <a:r>
              <a:rPr lang="en-US" dirty="0"/>
              <a:t>You must schedule an appointment with a TA to conduct your code review.</a:t>
            </a:r>
          </a:p>
        </p:txBody>
      </p:sp>
    </p:spTree>
    <p:extLst>
      <p:ext uri="{BB962C8B-B14F-4D97-AF65-F5344CB8AC3E}">
        <p14:creationId xmlns:p14="http://schemas.microsoft.com/office/powerpoint/2010/main" val="469199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784611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7"/>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dirty="0"/>
              <a:t>Code updates </a:t>
            </a:r>
            <a:r>
              <a:rPr lang="en-US" dirty="0">
                <a:latin typeface="Consolas" panose="020B0609020204030204" pitchFamily="49" charset="0"/>
              </a:rPr>
              <a:t>b[</a:t>
            </a:r>
            <a:r>
              <a:rPr lang="en-US" dirty="0" err="1">
                <a:latin typeface="Consolas" panose="020B0609020204030204" pitchFamily="49" charset="0"/>
              </a:rPr>
              <a:t>i</a:t>
            </a:r>
            <a:r>
              <a:rPr lang="en-US" dirty="0">
                <a:latin typeface="Consolas" panose="020B0609020204030204" pitchFamily="49" charset="0"/>
              </a:rPr>
              <a:t>]</a:t>
            </a:r>
            <a:r>
              <a:rPr lang="en-US" dirty="0"/>
              <a:t> on every iteration</a:t>
            </a:r>
          </a:p>
          <a:p>
            <a:pPr lvl="1" eaLnBrk="1" hangingPunct="1"/>
            <a:r>
              <a:rPr lang="en-US" dirty="0"/>
              <a:t>Why couldn’t compiler optimize this away?</a:t>
            </a:r>
          </a:p>
        </p:txBody>
      </p:sp>
      <p:sp>
        <p:nvSpPr>
          <p:cNvPr id="18436" name="Rectangle 3"/>
          <p:cNvSpPr>
            <a:spLocks noChangeArrowheads="1"/>
          </p:cNvSpPr>
          <p:nvPr/>
        </p:nvSpPr>
        <p:spPr bwMode="auto">
          <a:xfrm>
            <a:off x="533400" y="3657600"/>
            <a:ext cx="4191000" cy="1813317"/>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movq</a:t>
            </a:r>
            <a:r>
              <a:rPr lang="en-US" sz="1400" b="0" dirty="0">
                <a:solidFill>
                  <a:srgbClr val="C00000"/>
                </a:solidFill>
                <a:latin typeface="Consolas" panose="020B0609020204030204" pitchFamily="49" charset="0"/>
              </a:rPr>
              <a:t>    $0,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rcx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a:t>
            </a:r>
            <a:r>
              <a:rPr lang="en-US" sz="1400" b="0" dirty="0" err="1">
                <a:latin typeface="Consolas" panose="020B0609020204030204" pitchFamily="49" charset="0"/>
              </a:rPr>
              <a:t>j++</a:t>
            </a:r>
            <a:r>
              <a:rPr lang="en-US" sz="1400" b="0" dirty="0">
                <a:latin typeface="Consolas" panose="020B0609020204030204" pitchFamily="49" charset="0"/>
              </a:rPr>
              <a:t>)</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dirty="0">
                <a:latin typeface="Consolas" panose="020B0609020204030204" pitchFamily="49" charset="0"/>
              </a:rPr>
              <a:t>b[i]</a:t>
            </a:r>
            <a:r>
              <a:rPr lang="en-US" dirty="0"/>
              <a:t> on every iteration</a:t>
            </a:r>
          </a:p>
          <a:p>
            <a:pPr lvl="1" eaLnBrk="1" hangingPunct="1"/>
            <a:r>
              <a:rPr lang="en-US" dirty="0"/>
              <a:t>Must consider possibility that these updates will affect program behavior</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extLst>
      <p:ext uri="{BB962C8B-B14F-4D97-AF65-F5344CB8AC3E}">
        <p14:creationId xmlns:p14="http://schemas.microsoft.com/office/powerpoint/2010/main" val="37451151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90513" y="5638800"/>
            <a:ext cx="8701087" cy="806450"/>
          </a:xfrm>
        </p:spPr>
        <p:txBody>
          <a:bodyPr/>
          <a:lstStyle/>
          <a:p>
            <a:pPr lvl="1" eaLnBrk="1" hangingPunct="1"/>
            <a:r>
              <a:rPr lang="en-US" dirty="0"/>
              <a:t>Use a local variable for intermediate results</a:t>
            </a:r>
          </a:p>
          <a:p>
            <a:pPr lvl="1" eaLnBrk="1" hangingPunct="1"/>
            <a:r>
              <a:rPr lang="en-US" dirty="0"/>
              <a:t>Use restrict keyword</a:t>
            </a:r>
          </a:p>
          <a:p>
            <a:pPr lvl="2"/>
            <a:r>
              <a:rPr lang="en-US" dirty="0"/>
              <a:t>Tells compiler that this is the “only” pointer to that memory location </a:t>
            </a:r>
          </a:p>
        </p:txBody>
      </p:sp>
      <p:sp>
        <p:nvSpPr>
          <p:cNvPr id="20484" name="Rectangle 4"/>
          <p:cNvSpPr>
            <a:spLocks noChangeArrowheads="1"/>
          </p:cNvSpPr>
          <p:nvPr/>
        </p:nvSpPr>
        <p:spPr bwMode="auto">
          <a:xfrm>
            <a:off x="533400" y="3810000"/>
            <a:ext cx="4038600" cy="1597873"/>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p:txBody>
      </p:sp>
      <p:sp>
        <p:nvSpPr>
          <p:cNvPr id="20485" name="Line 5"/>
          <p:cNvSpPr>
            <a:spLocks noChangeShapeType="1"/>
          </p:cNvSpPr>
          <p:nvPr/>
        </p:nvSpPr>
        <p:spPr bwMode="auto">
          <a:xfrm>
            <a:off x="2286000" y="2743200"/>
            <a:ext cx="609600" cy="457200"/>
          </a:xfrm>
          <a:prstGeom prst="line">
            <a:avLst/>
          </a:prstGeom>
          <a:noFill/>
          <a:ln w="25400">
            <a:no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648981" cy="2244204"/>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sum_rows2(double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double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a[</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*n + j];</a:t>
            </a:r>
          </a:p>
          <a:p>
            <a:pPr algn="l">
              <a:lnSpc>
                <a:spcPct val="100000"/>
              </a:lnSpc>
            </a:pPr>
            <a:r>
              <a:rPr lang="en-US" sz="1400" b="0" dirty="0">
                <a:solidFill>
                  <a:schemeClr val="accent2"/>
                </a:solidFill>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b[</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 =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11" name="Title 1">
            <a:extLst>
              <a:ext uri="{FF2B5EF4-FFF2-40B4-BE49-F238E27FC236}">
                <a16:creationId xmlns:a16="http://schemas.microsoft.com/office/drawing/2014/main" id="{EC7C4254-6839-44F0-8952-C8A54AF2AE7F}"/>
              </a:ext>
            </a:extLst>
          </p:cNvPr>
          <p:cNvSpPr txBox="1">
            <a:spLocks/>
          </p:cNvSpPr>
          <p:nvPr/>
        </p:nvSpPr>
        <p:spPr bwMode="auto">
          <a:xfrm>
            <a:off x="357018" y="304800"/>
            <a:ext cx="7592093"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a:lstStyle>
          <a:p>
            <a:r>
              <a:rPr lang="en-US" kern="0"/>
              <a:t>Avoiding Aliasing Penalties</a:t>
            </a:r>
            <a:endParaRPr lang="en-US" kern="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1">
                    <a:lumMod val="50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12" name="Rectangle 11">
            <a:extLst>
              <a:ext uri="{FF2B5EF4-FFF2-40B4-BE49-F238E27FC236}">
                <a16:creationId xmlns:a16="http://schemas.microsoft.com/office/drawing/2014/main" id="{4D754F24-5915-4691-B191-9B96F5221835}"/>
              </a:ext>
            </a:extLst>
          </p:cNvPr>
          <p:cNvSpPr/>
          <p:nvPr/>
        </p:nvSpPr>
        <p:spPr bwMode="auto">
          <a:xfrm>
            <a:off x="3276600" y="5801018"/>
            <a:ext cx="55626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r>
              <a:rPr lang="en-US" dirty="0">
                <a:latin typeface="Calibri" pitchFamily="34" charset="0"/>
              </a:rPr>
              <a:t>Lots more examples of this kind of bug: accidentallyquadratic.tumblr.com</a:t>
            </a:r>
          </a:p>
        </p:txBody>
      </p:sp>
      <p:pic>
        <p:nvPicPr>
          <p:cNvPr id="18" name="Content Placeholder 17">
            <a:extLst>
              <a:ext uri="{FF2B5EF4-FFF2-40B4-BE49-F238E27FC236}">
                <a16:creationId xmlns:a16="http://schemas.microsoft.com/office/drawing/2014/main" id="{2A3A14C8-B578-4EA5-857C-D540AB83030B}"/>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828800"/>
            <a:ext cx="3867912" cy="3867912"/>
          </a:xfrm>
        </p:spPr>
      </p:pic>
      <p:sp>
        <p:nvSpPr>
          <p:cNvPr id="21" name="Rectangle 20">
            <a:extLst>
              <a:ext uri="{FF2B5EF4-FFF2-40B4-BE49-F238E27FC236}">
                <a16:creationId xmlns:a16="http://schemas.microsoft.com/office/drawing/2014/main" id="{22965A11-5865-4ED0-B348-32BDC3B495B0}"/>
              </a:ext>
            </a:extLst>
          </p:cNvPr>
          <p:cNvSpPr/>
          <p:nvPr/>
        </p:nvSpPr>
        <p:spPr bwMode="auto">
          <a:xfrm>
            <a:off x="4662488" y="1828800"/>
            <a:ext cx="3867912" cy="38679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0" name="Graphic 19">
            <a:extLst>
              <a:ext uri="{FF2B5EF4-FFF2-40B4-BE49-F238E27FC236}">
                <a16:creationId xmlns:a16="http://schemas.microsoft.com/office/drawing/2014/main" id="{EEC580FF-2B86-4AE3-86A0-C17623D904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2488" y="1828800"/>
            <a:ext cx="3867912" cy="3867912"/>
          </a:xfrm>
          <a:prstGeom prst="rect">
            <a:avLst/>
          </a:prstGeom>
        </p:spPr>
      </p:pic>
      <p:sp>
        <p:nvSpPr>
          <p:cNvPr id="24" name="Rectangle 23">
            <a:extLst>
              <a:ext uri="{FF2B5EF4-FFF2-40B4-BE49-F238E27FC236}">
                <a16:creationId xmlns:a16="http://schemas.microsoft.com/office/drawing/2014/main" id="{FE9BA3E6-F4AA-46E8-BC53-615C766EA7AF}"/>
              </a:ext>
            </a:extLst>
          </p:cNvPr>
          <p:cNvSpPr/>
          <p:nvPr/>
        </p:nvSpPr>
        <p:spPr bwMode="auto">
          <a:xfrm>
            <a:off x="4662488" y="1752600"/>
            <a:ext cx="3948112" cy="39441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3" name="Graphic 22">
            <a:extLst>
              <a:ext uri="{FF2B5EF4-FFF2-40B4-BE49-F238E27FC236}">
                <a16:creationId xmlns:a16="http://schemas.microsoft.com/office/drawing/2014/main" id="{7629DF32-AE1C-45A2-ADE8-190A4BC30D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62488" y="1828800"/>
            <a:ext cx="3867912" cy="38679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xEl>
                                              <p:pRg st="13" end="1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3">
                                            <p:txEl>
                                              <p:pRg st="14" end="1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3">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3">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3">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3">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pic>
        <p:nvPicPr>
          <p:cNvPr id="7" name="Content Placeholder 6">
            <a:extLst>
              <a:ext uri="{FF2B5EF4-FFF2-40B4-BE49-F238E27FC236}">
                <a16:creationId xmlns:a16="http://schemas.microsoft.com/office/drawing/2014/main" id="{4260CE65-800E-4528-8C24-79C292EBB2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912144"/>
            <a:ext cx="3871912" cy="3871912"/>
          </a:xfrm>
        </p:spPr>
      </p:pic>
      <p:sp>
        <p:nvSpPr>
          <p:cNvPr id="8" name="TextBox 7">
            <a:extLst>
              <a:ext uri="{FF2B5EF4-FFF2-40B4-BE49-F238E27FC236}">
                <a16:creationId xmlns:a16="http://schemas.microsoft.com/office/drawing/2014/main" id="{9609F042-E222-4868-8AE1-85636EEBB4B5}"/>
              </a:ext>
            </a:extLst>
          </p:cNvPr>
          <p:cNvSpPr txBox="1"/>
          <p:nvPr/>
        </p:nvSpPr>
        <p:spPr>
          <a:xfrm>
            <a:off x="5638800" y="2394591"/>
            <a:ext cx="533400" cy="461665"/>
          </a:xfrm>
          <a:prstGeom prst="rect">
            <a:avLst/>
          </a:prstGeom>
          <a:noFill/>
        </p:spPr>
        <p:txBody>
          <a:bodyPr wrap="square" rtlCol="0">
            <a:spAutoFit/>
          </a:bodyPr>
          <a:lstStyle/>
          <a:p>
            <a:r>
              <a:rPr lang="en-US" sz="800" b="0" dirty="0">
                <a:latin typeface="Arial" panose="020B0604020202020204" pitchFamily="34" charset="0"/>
                <a:cs typeface="Arial" panose="020B0604020202020204" pitchFamily="34" charset="0"/>
              </a:rPr>
              <a:t>after each change</a:t>
            </a:r>
          </a:p>
        </p:txBody>
      </p:sp>
      <p:sp>
        <p:nvSpPr>
          <p:cNvPr id="9" name="TextBox 8">
            <a:extLst>
              <a:ext uri="{FF2B5EF4-FFF2-40B4-BE49-F238E27FC236}">
                <a16:creationId xmlns:a16="http://schemas.microsoft.com/office/drawing/2014/main" id="{E051BBA1-A913-4388-BFDF-723F2F0BE138}"/>
              </a:ext>
            </a:extLst>
          </p:cNvPr>
          <p:cNvSpPr txBox="1"/>
          <p:nvPr/>
        </p:nvSpPr>
        <p:spPr>
          <a:xfrm>
            <a:off x="5014912" y="1935697"/>
            <a:ext cx="623888" cy="338554"/>
          </a:xfrm>
          <a:prstGeom prst="rect">
            <a:avLst/>
          </a:prstGeom>
          <a:noFill/>
        </p:spPr>
        <p:txBody>
          <a:bodyPr wrap="square" rtlCol="0">
            <a:spAutoFit/>
          </a:bodyPr>
          <a:lstStyle/>
          <a:p>
            <a:pPr algn="r"/>
            <a:r>
              <a:rPr lang="en-US" sz="800" b="0" dirty="0">
                <a:latin typeface="Arial" panose="020B0604020202020204" pitchFamily="34" charset="0"/>
                <a:cs typeface="Arial" panose="020B0604020202020204" pitchFamily="34" charset="0"/>
              </a:rPr>
              <a:t>every iteration</a:t>
            </a:r>
          </a:p>
        </p:txBody>
      </p:sp>
    </p:spTree>
    <p:extLst>
      <p:ext uri="{BB962C8B-B14F-4D97-AF65-F5344CB8AC3E}">
        <p14:creationId xmlns:p14="http://schemas.microsoft.com/office/powerpoint/2010/main" val="251477883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https://canvas.cmu.edu/courses/42532/quizzes/127197</a:t>
            </a:r>
            <a:r>
              <a:rPr lang="en-US" dirty="0"/>
              <a:t>  </a:t>
            </a:r>
          </a:p>
        </p:txBody>
      </p:sp>
    </p:spTree>
    <p:extLst>
      <p:ext uri="{BB962C8B-B14F-4D97-AF65-F5344CB8AC3E}">
        <p14:creationId xmlns:p14="http://schemas.microsoft.com/office/powerpoint/2010/main" val="768610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9734100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103633031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F1107-C509-60CA-FF63-D80F8506D095}"/>
              </a:ext>
            </a:extLst>
          </p:cNvPr>
          <p:cNvSpPr>
            <a:spLocks noGrp="1"/>
          </p:cNvSpPr>
          <p:nvPr>
            <p:ph type="title"/>
          </p:nvPr>
        </p:nvSpPr>
        <p:spPr/>
        <p:txBody>
          <a:bodyPr/>
          <a:lstStyle/>
          <a:p>
            <a:r>
              <a:rPr lang="en-US" dirty="0"/>
              <a:t>Code Optimization is Hard</a:t>
            </a:r>
          </a:p>
        </p:txBody>
      </p:sp>
      <p:sp>
        <p:nvSpPr>
          <p:cNvPr id="3" name="Content Placeholder 2">
            <a:extLst>
              <a:ext uri="{FF2B5EF4-FFF2-40B4-BE49-F238E27FC236}">
                <a16:creationId xmlns:a16="http://schemas.microsoft.com/office/drawing/2014/main" id="{FD766031-46AB-6EBF-B28A-AC23753353FC}"/>
              </a:ext>
            </a:extLst>
          </p:cNvPr>
          <p:cNvSpPr>
            <a:spLocks noGrp="1"/>
          </p:cNvSpPr>
          <p:nvPr>
            <p:ph idx="1"/>
          </p:nvPr>
        </p:nvSpPr>
        <p:spPr/>
        <p:txBody>
          <a:bodyPr/>
          <a:lstStyle/>
          <a:p>
            <a:r>
              <a:rPr lang="en-US" dirty="0"/>
              <a:t>Code optimization is fun</a:t>
            </a:r>
          </a:p>
          <a:p>
            <a:pPr lvl="1"/>
            <a:r>
              <a:rPr lang="en-US" dirty="0"/>
              <a:t>If you like solving puzzles and mysteries</a:t>
            </a:r>
          </a:p>
          <a:p>
            <a:pPr lvl="1"/>
            <a:r>
              <a:rPr lang="en-US" dirty="0"/>
              <a:t>Reading and understanding diverse code bases</a:t>
            </a:r>
          </a:p>
          <a:p>
            <a:pPr lvl="1"/>
            <a:r>
              <a:rPr lang="en-US" dirty="0"/>
              <a:t>And you like using all of your computer science knowledge</a:t>
            </a:r>
          </a:p>
          <a:p>
            <a:pPr lvl="1"/>
            <a:endParaRPr lang="en-US" dirty="0"/>
          </a:p>
          <a:p>
            <a:r>
              <a:rPr lang="en-US" dirty="0"/>
              <a:t>Performance / Efficiency is in every part of the system</a:t>
            </a:r>
          </a:p>
          <a:p>
            <a:pPr lvl="1"/>
            <a:r>
              <a:rPr lang="en-US" dirty="0"/>
              <a:t>Compilers and computer architecture research is focused on these objectives</a:t>
            </a:r>
          </a:p>
          <a:p>
            <a:pPr lvl="1"/>
            <a:r>
              <a:rPr lang="en-US" dirty="0"/>
              <a:t>Data structures and algorithms make huge differences</a:t>
            </a:r>
          </a:p>
        </p:txBody>
      </p:sp>
    </p:spTree>
    <p:extLst>
      <p:ext uri="{BB962C8B-B14F-4D97-AF65-F5344CB8AC3E}">
        <p14:creationId xmlns:p14="http://schemas.microsoft.com/office/powerpoint/2010/main" val="3766009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0" indent="0">
              <a:buNone/>
              <a:defRPr/>
            </a:pPr>
            <a:endParaRPr lang="en-US" dirty="0"/>
          </a:p>
          <a:p>
            <a:pPr marL="0" indent="0">
              <a:buNone/>
              <a:defRPr/>
            </a:pPr>
            <a:r>
              <a:rPr lang="en-US" dirty="0"/>
              <a:t>If the CPU has to wait for the result of the </a:t>
            </a:r>
            <a:r>
              <a:rPr lang="en-US" dirty="0" err="1"/>
              <a:t>cmp</a:t>
            </a:r>
            <a:r>
              <a:rPr lang="en-US" dirty="0"/>
              <a:t> before continuing to fetch instructions, may waste tens of cycles doing nothing!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Branches Are A Challenge</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1976438" cy="1200329"/>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Need to know</a:t>
            </a:r>
            <a:br>
              <a:rPr lang="en-US" dirty="0">
                <a:solidFill>
                  <a:srgbClr val="990000"/>
                </a:solidFill>
                <a:latin typeface="Calibri" pitchFamily="34" charset="0"/>
              </a:rPr>
            </a:br>
            <a:r>
              <a:rPr lang="en-US" dirty="0">
                <a:solidFill>
                  <a:srgbClr val="990000"/>
                </a:solidFill>
                <a:latin typeface="Calibri" pitchFamily="34" charset="0"/>
              </a:rPr>
              <a:t>which way to</a:t>
            </a:r>
            <a:br>
              <a:rPr lang="en-US" dirty="0">
                <a:solidFill>
                  <a:srgbClr val="990000"/>
                </a:solidFill>
                <a:latin typeface="Calibri" pitchFamily="34" charset="0"/>
              </a:rPr>
            </a:br>
            <a:r>
              <a:rPr lang="en-US" dirty="0">
                <a:solidFill>
                  <a:srgbClr val="990000"/>
                </a:solidFill>
                <a:latin typeface="Calibri" pitchFamily="34" charset="0"/>
              </a:rPr>
              <a:t>branch …</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extLst>
      <p:ext uri="{BB962C8B-B14F-4D97-AF65-F5344CB8AC3E}">
        <p14:creationId xmlns:p14="http://schemas.microsoft.com/office/powerpoint/2010/main" val="376459039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eaLnBrk="1" hangingPunct="1">
              <a:defRPr/>
            </a:pPr>
            <a:r>
              <a:rPr lang="en-US" i="1" dirty="0"/>
              <a:t>Guess</a:t>
            </a:r>
            <a:r>
              <a:rPr lang="en-US" dirty="0"/>
              <a:t> which way branch will go</a:t>
            </a:r>
          </a:p>
          <a:p>
            <a:pPr lvl="1" eaLnBrk="1" hangingPunct="1">
              <a:defRPr/>
            </a:pPr>
            <a:r>
              <a:rPr lang="en-US" dirty="0"/>
              <a:t>Begin executing instructions at predicted position</a:t>
            </a:r>
          </a:p>
          <a:p>
            <a:pPr lvl="1">
              <a:defRPr/>
            </a:pPr>
            <a:r>
              <a:rPr lang="en-US" dirty="0"/>
              <a:t>But don’t actually modify register or memory data</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 Prediction</a:t>
            </a:r>
          </a:p>
        </p:txBody>
      </p:sp>
      <p:sp>
        <p:nvSpPr>
          <p:cNvPr id="11" name="Text Box 6">
            <a:extLst>
              <a:ext uri="{FF2B5EF4-FFF2-40B4-BE49-F238E27FC236}">
                <a16:creationId xmlns:a16="http://schemas.microsoft.com/office/drawing/2014/main" id="{402EF490-0B2A-451F-BAEB-F594C16F7098}"/>
              </a:ext>
            </a:extLst>
          </p:cNvPr>
          <p:cNvSpPr txBox="1">
            <a:spLocks noChangeArrowheads="1"/>
          </p:cNvSpPr>
          <p:nvPr/>
        </p:nvSpPr>
        <p:spPr bwMode="auto">
          <a:xfrm>
            <a:off x="6458532" y="3063359"/>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12" name="AutoShape 8">
            <a:extLst>
              <a:ext uri="{FF2B5EF4-FFF2-40B4-BE49-F238E27FC236}">
                <a16:creationId xmlns:a16="http://schemas.microsoft.com/office/drawing/2014/main" id="{2BCD85C1-4B9F-4689-95C8-C807920CC47A}"/>
              </a:ext>
            </a:extLst>
          </p:cNvPr>
          <p:cNvSpPr>
            <a:spLocks/>
          </p:cNvSpPr>
          <p:nvPr/>
        </p:nvSpPr>
        <p:spPr bwMode="auto">
          <a:xfrm>
            <a:off x="5728006" y="4376287"/>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13" name="Text Box 9">
            <a:extLst>
              <a:ext uri="{FF2B5EF4-FFF2-40B4-BE49-F238E27FC236}">
                <a16:creationId xmlns:a16="http://schemas.microsoft.com/office/drawing/2014/main" id="{4CCEB3C6-F071-4148-BF4E-2D71AD44693D}"/>
              </a:ext>
            </a:extLst>
          </p:cNvPr>
          <p:cNvSpPr txBox="1">
            <a:spLocks noChangeArrowheads="1"/>
          </p:cNvSpPr>
          <p:nvPr/>
        </p:nvSpPr>
        <p:spPr bwMode="auto">
          <a:xfrm>
            <a:off x="6103835" y="4089995"/>
            <a:ext cx="1343958" cy="1200329"/>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Continue</a:t>
            </a:r>
          </a:p>
          <a:p>
            <a:pPr>
              <a:lnSpc>
                <a:spcPct val="100000"/>
              </a:lnSpc>
            </a:pPr>
            <a:r>
              <a:rPr lang="en-US" dirty="0">
                <a:latin typeface="Calibri" pitchFamily="34" charset="0"/>
              </a:rPr>
              <a:t>Fetching</a:t>
            </a:r>
            <a:br>
              <a:rPr lang="en-US" dirty="0">
                <a:latin typeface="Calibri" pitchFamily="34" charset="0"/>
              </a:rPr>
            </a:br>
            <a:r>
              <a:rPr lang="en-US" dirty="0">
                <a:latin typeface="Calibri" pitchFamily="34" charset="0"/>
              </a:rPr>
              <a:t>Here</a:t>
            </a:r>
          </a:p>
        </p:txBody>
      </p:sp>
      <p:sp>
        <p:nvSpPr>
          <p:cNvPr id="14" name="Freeform 9">
            <a:extLst>
              <a:ext uri="{FF2B5EF4-FFF2-40B4-BE49-F238E27FC236}">
                <a16:creationId xmlns:a16="http://schemas.microsoft.com/office/drawing/2014/main" id="{376005E9-3FD9-4B34-8FE0-E38193FC5D51}"/>
              </a:ext>
            </a:extLst>
          </p:cNvPr>
          <p:cNvSpPr>
            <a:spLocks/>
          </p:cNvSpPr>
          <p:nvPr/>
        </p:nvSpPr>
        <p:spPr bwMode="auto">
          <a:xfrm rot="20125028" flipV="1">
            <a:off x="3951411" y="3260033"/>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extLst>
      <p:ext uri="{BB962C8B-B14F-4D97-AF65-F5344CB8AC3E}">
        <p14:creationId xmlns:p14="http://schemas.microsoft.com/office/powerpoint/2010/main" val="378049790"/>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dirty="0"/>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a:t>
            </a:r>
            <a:r>
              <a:rPr lang="en-US" sz="2000" dirty="0">
                <a:solidFill>
                  <a:srgbClr val="C00000"/>
                </a:solidFill>
                <a:latin typeface="Calibri" pitchFamily="34" charset="0"/>
              </a:rPr>
              <a:t>Oops</a:t>
            </a:r>
            <a:r>
              <a:rPr lang="en-US" sz="2000" dirty="0">
                <a:latin typeface="Calibri" pitchFamily="34" charset="0"/>
              </a:rPr>
              <a:t>)</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extLst>
      <p:ext uri="{BB962C8B-B14F-4D97-AF65-F5344CB8AC3E}">
        <p14:creationId xmlns:p14="http://schemas.microsoft.com/office/powerpoint/2010/main" val="423708002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add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t>
            </a:r>
            <a:r>
              <a:rPr lang="da-DK" sz="1600" strike="sngStrike" dirty="0" err="1">
                <a:solidFill>
                  <a:srgbClr val="C00000"/>
                </a:solidFill>
                <a:latin typeface="Courier New" pitchFamily="49" charset="0"/>
              </a:rPr>
              <a:t>add</a:t>
            </a:r>
            <a:r>
              <a:rPr lang="da-DK" sz="1600" strike="sngStrike" dirty="0">
                <a:solidFill>
                  <a:srgbClr val="C00000"/>
                </a:solidFill>
                <a:latin typeface="Courier New" pitchFamily="49" charset="0"/>
              </a:rPr>
              <a:t>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Tree>
    <p:extLst>
      <p:ext uri="{BB962C8B-B14F-4D97-AF65-F5344CB8AC3E}">
        <p14:creationId xmlns:p14="http://schemas.microsoft.com/office/powerpoint/2010/main" val="297586810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mulsd </a:t>
            </a:r>
            <a:r>
              <a:rPr lang="en-US" sz="1600" dirty="0">
                <a:latin typeface="Courier New" pitchFamily="49" charset="0"/>
              </a:rPr>
              <a:t> </a:t>
            </a:r>
            <a:r>
              <a:rPr lang="cs-CZ" sz="1600" dirty="0">
                <a:latin typeface="Courier New" pitchFamily="49" charset="0"/>
              </a:rPr>
              <a:t>(%rdx),%xmm0,%xmm0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movsd </a:t>
            </a:r>
            <a:r>
              <a:rPr lang="en-US" sz="1600" dirty="0">
                <a:latin typeface="Courier New" pitchFamily="49" charset="0"/>
              </a:rPr>
              <a:t> </a:t>
            </a:r>
            <a:r>
              <a:rPr lang="cs-CZ" sz="1600" dirty="0">
                <a:latin typeface="Courier New" pitchFamily="49" charset="0"/>
              </a:rPr>
              <a:t>%xmm0,(%r12)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extLst>
      <p:ext uri="{BB962C8B-B14F-4D97-AF65-F5344CB8AC3E}">
        <p14:creationId xmlns:p14="http://schemas.microsoft.com/office/powerpoint/2010/main" val="3313676908"/>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A simple heuristic:</a:t>
            </a:r>
          </a:p>
          <a:p>
            <a:pPr lvl="1"/>
            <a:r>
              <a:rPr lang="en-US" dirty="0"/>
              <a:t>Backwards branches are often loops, so predict taken </a:t>
            </a:r>
          </a:p>
          <a:p>
            <a:pPr lvl="1"/>
            <a:r>
              <a:rPr lang="en-US" dirty="0"/>
              <a:t>Forwards branches are often ifs, so predict not taken</a:t>
            </a:r>
          </a:p>
          <a:p>
            <a:endParaRPr lang="en-US" dirty="0"/>
          </a:p>
          <a:p>
            <a:r>
              <a:rPr lang="en-US" dirty="0"/>
              <a:t>Fancier algorithms track behavior of each branch</a:t>
            </a:r>
          </a:p>
          <a:p>
            <a:pPr lvl="1"/>
            <a:r>
              <a:rPr lang="en-US" dirty="0"/>
              <a:t>Branch behavior often correlates</a:t>
            </a:r>
          </a:p>
          <a:p>
            <a:pPr lvl="1"/>
            <a:endParaRPr lang="en-US" dirty="0"/>
          </a:p>
          <a:p>
            <a:r>
              <a:rPr lang="en-US" dirty="0"/>
              <a:t>Other notes:</a:t>
            </a:r>
          </a:p>
          <a:p>
            <a:pPr lvl="1"/>
            <a:r>
              <a:rPr lang="en-US" dirty="0"/>
              <a:t>Subject of ongoing research</a:t>
            </a:r>
          </a:p>
          <a:p>
            <a:pPr lvl="1"/>
            <a:r>
              <a:rPr lang="en-US" dirty="0"/>
              <a:t>2011 record (</a:t>
            </a:r>
            <a:r>
              <a:rPr lang="en-US" dirty="0">
                <a:hlinkClick r:id="rId3"/>
              </a:rPr>
              <a:t>https://www.jilp.org/jwac-2/program/JWAC-2-program.htm</a:t>
            </a:r>
            <a:r>
              <a:rPr lang="en-US" dirty="0"/>
              <a:t>): 34.1 mispredictions per 1000 instructions</a:t>
            </a:r>
          </a:p>
          <a:p>
            <a:pPr lvl="1"/>
            <a:r>
              <a:rPr lang="en-US" dirty="0"/>
              <a:t>Current research focuses on the remaining handful of</a:t>
            </a:r>
            <a:br>
              <a:rPr lang="en-US" dirty="0"/>
            </a:br>
            <a:r>
              <a:rPr lang="en-US" dirty="0"/>
              <a:t>“impossible to predict” branches (strongly data-dependent,</a:t>
            </a:r>
            <a:br>
              <a:rPr lang="en-US" dirty="0"/>
            </a:br>
            <a:r>
              <a:rPr lang="en-US" dirty="0"/>
              <a:t>no correlation with history)</a:t>
            </a:r>
          </a:p>
          <a:p>
            <a:pPr lvl="2"/>
            <a:r>
              <a:rPr lang="en-US" sz="1800" dirty="0"/>
              <a:t>e.g. </a:t>
            </a:r>
            <a:r>
              <a:rPr lang="en-US" sz="1800" dirty="0">
                <a:hlinkClick r:id="rId4"/>
              </a:rPr>
              <a:t>https://hps.ece.utexas.edu/pub/PruettPatt_BranchRunahead.pdf</a:t>
            </a:r>
            <a:endParaRPr lang="en-US"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3246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708E-FFA4-4C1D-9C49-FFF446C467F9}"/>
              </a:ext>
            </a:extLst>
          </p:cNvPr>
          <p:cNvSpPr>
            <a:spLocks noGrp="1"/>
          </p:cNvSpPr>
          <p:nvPr>
            <p:ph type="title"/>
          </p:nvPr>
        </p:nvSpPr>
        <p:spPr/>
        <p:txBody>
          <a:bodyPr/>
          <a:lstStyle/>
          <a:p>
            <a:r>
              <a:rPr lang="en-US" dirty="0"/>
              <a:t>Optimizing for Branch Prediction</a:t>
            </a:r>
          </a:p>
        </p:txBody>
      </p:sp>
      <p:sp>
        <p:nvSpPr>
          <p:cNvPr id="4" name="Content Placeholder 3">
            <a:extLst>
              <a:ext uri="{FF2B5EF4-FFF2-40B4-BE49-F238E27FC236}">
                <a16:creationId xmlns:a16="http://schemas.microsoft.com/office/drawing/2014/main" id="{E6DFEAB1-905D-440F-931E-133E4BC89219}"/>
              </a:ext>
            </a:extLst>
          </p:cNvPr>
          <p:cNvSpPr>
            <a:spLocks noGrp="1"/>
          </p:cNvSpPr>
          <p:nvPr>
            <p:ph sz="half" idx="1"/>
          </p:nvPr>
        </p:nvSpPr>
        <p:spPr/>
        <p:txBody>
          <a:bodyPr/>
          <a:lstStyle/>
          <a:p>
            <a:r>
              <a:rPr lang="en-US" dirty="0"/>
              <a:t>Reduce # of branches</a:t>
            </a:r>
          </a:p>
          <a:p>
            <a:pPr lvl="1"/>
            <a:r>
              <a:rPr lang="en-US" dirty="0"/>
              <a:t>Transform loops</a:t>
            </a:r>
          </a:p>
          <a:p>
            <a:pPr lvl="1"/>
            <a:r>
              <a:rPr lang="en-US" dirty="0"/>
              <a:t>Unroll loops</a:t>
            </a:r>
          </a:p>
          <a:p>
            <a:pPr lvl="1"/>
            <a:r>
              <a:rPr lang="en-US" dirty="0"/>
              <a:t>Use conditional moves</a:t>
            </a:r>
          </a:p>
          <a:p>
            <a:pPr lvl="2"/>
            <a:r>
              <a:rPr lang="en-US" dirty="0"/>
              <a:t>Not always a good idea</a:t>
            </a:r>
          </a:p>
          <a:p>
            <a:r>
              <a:rPr lang="en-US" dirty="0"/>
              <a:t>Make branches predictable</a:t>
            </a:r>
          </a:p>
          <a:p>
            <a:pPr lvl="1"/>
            <a:r>
              <a:rPr lang="en-US" dirty="0"/>
              <a:t>Sort data </a:t>
            </a:r>
            <a:r>
              <a:rPr lang="en-US" sz="1100" dirty="0">
                <a:hlinkClick r:id="rId3"/>
              </a:rPr>
              <a:t>https://stackoverflow.com/questions/11227809</a:t>
            </a:r>
            <a:endParaRPr lang="en-US" sz="1100" dirty="0"/>
          </a:p>
          <a:p>
            <a:pPr lvl="1"/>
            <a:r>
              <a:rPr lang="en-US" dirty="0"/>
              <a:t>Avoid indirect branches</a:t>
            </a:r>
          </a:p>
          <a:p>
            <a:pPr lvl="2"/>
            <a:r>
              <a:rPr lang="en-US" dirty="0"/>
              <a:t>function pointers</a:t>
            </a:r>
          </a:p>
          <a:p>
            <a:pPr lvl="2"/>
            <a:r>
              <a:rPr lang="en-US" dirty="0"/>
              <a:t>virtual methods</a:t>
            </a:r>
          </a:p>
        </p:txBody>
      </p:sp>
      <p:sp>
        <p:nvSpPr>
          <p:cNvPr id="5" name="Content Placeholder 4">
            <a:extLst>
              <a:ext uri="{FF2B5EF4-FFF2-40B4-BE49-F238E27FC236}">
                <a16:creationId xmlns:a16="http://schemas.microsoft.com/office/drawing/2014/main" id="{AAE3B36C-6CCE-44D2-BBB1-2A6A7153DD28}"/>
              </a:ext>
            </a:extLst>
          </p:cNvPr>
          <p:cNvSpPr>
            <a:spLocks noGrp="1"/>
          </p:cNvSpPr>
          <p:nvPr>
            <p:ph sz="half" idx="2"/>
          </p:nvPr>
        </p:nvSpPr>
        <p:spPr/>
        <p:txBody>
          <a:bodyPr>
            <a:normAutofit fontScale="92500" lnSpcReduction="20000"/>
          </a:bodyPr>
          <a:lstStyle/>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strike="sngStrike" dirty="0">
                <a:solidFill>
                  <a:schemeClr val="accent1">
                    <a:lumMod val="75000"/>
                  </a:schemeClr>
                </a:solidFill>
                <a:latin typeface="Consolas" panose="020B0609020204030204" pitchFamily="49" charset="0"/>
              </a:rPr>
              <a:t>ja     .</a:t>
            </a:r>
            <a:r>
              <a:rPr lang="en-US" sz="1400" b="0" strike="sngStrike" dirty="0" err="1">
                <a:solidFill>
                  <a:schemeClr val="accent1">
                    <a:lumMod val="75000"/>
                  </a:schemeClr>
                </a:solidFill>
                <a:latin typeface="Consolas" panose="020B0609020204030204" pitchFamily="49" charset="0"/>
              </a:rPr>
              <a:t>Lskip</a:t>
            </a:r>
            <a:endParaRPr lang="en-US" sz="1400" b="0" strike="sngStrike"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strike="sngStrike" dirty="0">
                <a:solidFill>
                  <a:schemeClr val="accent1">
                    <a:lumMod val="75000"/>
                  </a:schemeClr>
                </a:solidFill>
                <a:latin typeface="Consolas" panose="020B0609020204030204" pitchFamily="49" charset="0"/>
              </a:rPr>
              <a:t>.</a:t>
            </a:r>
            <a:r>
              <a:rPr lang="en-US" sz="1400" b="0" strike="sngStrike" dirty="0" err="1">
                <a:solidFill>
                  <a:schemeClr val="accent1">
                    <a:lumMod val="75000"/>
                  </a:schemeClr>
                </a:solidFill>
                <a:latin typeface="Consolas" panose="020B0609020204030204" pitchFamily="49" charset="0"/>
              </a:rPr>
              <a:t>Lskip</a:t>
            </a:r>
            <a:r>
              <a:rPr lang="en-US" sz="1400" b="0" strike="sngStrike"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movl</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cmova</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p:txBody>
      </p:sp>
      <p:sp>
        <p:nvSpPr>
          <p:cNvPr id="6" name="Explosion: 14 Points 5">
            <a:extLst>
              <a:ext uri="{FF2B5EF4-FFF2-40B4-BE49-F238E27FC236}">
                <a16:creationId xmlns:a16="http://schemas.microsoft.com/office/drawing/2014/main" id="{01D08739-B083-4090-BA5C-307889E7DC6C}"/>
              </a:ext>
            </a:extLst>
          </p:cNvPr>
          <p:cNvSpPr/>
          <p:nvPr/>
        </p:nvSpPr>
        <p:spPr bwMode="auto">
          <a:xfrm>
            <a:off x="6705600" y="48768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Calibri" pitchFamily="34" charset="0"/>
              </a:rPr>
              <a:t>Memory write now unconditional!</a:t>
            </a:r>
          </a:p>
        </p:txBody>
      </p:sp>
    </p:spTree>
    <p:extLst>
      <p:ext uri="{BB962C8B-B14F-4D97-AF65-F5344CB8AC3E}">
        <p14:creationId xmlns:p14="http://schemas.microsoft.com/office/powerpoint/2010/main" val="192713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C0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C00000"/>
                </a:solidFill>
                <a:effectLst/>
                <a:highlight>
                  <a:srgbClr val="FFFF00"/>
                </a:highlight>
                <a:latin typeface="Consolas" panose="020B0609020204030204" pitchFamily="49" charset="0"/>
              </a:rPr>
              <a:t>nelts</a:t>
            </a:r>
            <a:r>
              <a:rPr kumimoji="0" lang="en-US" altLang="en-US" sz="1200" b="0" i="0" u="none" strike="noStrike" cap="none" normalizeH="0" baseline="0" dirty="0">
                <a:ln>
                  <a:noFill/>
                </a:ln>
                <a:solidFill>
                  <a:srgbClr val="C00000"/>
                </a:solidFill>
                <a:effectLst/>
                <a:highlight>
                  <a:srgbClr val="FFFF00"/>
                </a:highligh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rgbClr val="C00000"/>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450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Rearrange instructions to make it easier for the CPU</a:t>
            </a:r>
            <a:br>
              <a:rPr lang="en-US" dirty="0"/>
            </a:br>
            <a:r>
              <a:rPr lang="en-US" dirty="0"/>
              <a:t>to keep all functional units busy</a:t>
            </a:r>
          </a:p>
          <a:p>
            <a:r>
              <a:rPr lang="en-US" dirty="0"/>
              <a:t>For instance, move all the loads to the top of an</a:t>
            </a:r>
            <a:br>
              <a:rPr lang="en-US" dirty="0"/>
            </a:br>
            <a:r>
              <a:rPr lang="en-US" dirty="0"/>
              <a:t>unrolled loop</a:t>
            </a:r>
          </a:p>
          <a:p>
            <a:pPr lvl="1"/>
            <a:r>
              <a:rPr lang="en-US" dirty="0"/>
              <a:t>Now maybe it’s more obvious why we need lots of registers</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B0 = B[</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C0 = C[</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5588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solidFill>
                  <a:schemeClr val="bg1">
                    <a:lumMod val="65000"/>
                  </a:schemeClr>
                </a:solidFill>
              </a:rPr>
              <a:t>Machine-dependent optimization</a:t>
            </a:r>
          </a:p>
          <a:p>
            <a:r>
              <a:rPr lang="en-US" dirty="0"/>
              <a:t>Benchmark example</a:t>
            </a:r>
          </a:p>
        </p:txBody>
      </p:sp>
    </p:spTree>
    <p:extLst>
      <p:ext uri="{BB962C8B-B14F-4D97-AF65-F5344CB8AC3E}">
        <p14:creationId xmlns:p14="http://schemas.microsoft.com/office/powerpoint/2010/main" val="3701308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rgbClr val="22228B"/>
                </a:solidFill>
              </a:rPr>
              <a:t>Principles and goals of compiler optimization</a:t>
            </a:r>
          </a:p>
          <a:p>
            <a:r>
              <a:rPr lang="en-US" dirty="0">
                <a:solidFill>
                  <a:schemeClr val="accent6">
                    <a:lumMod val="75000"/>
                  </a:schemeClr>
                </a:solidFill>
              </a:rPr>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634582" cy="762000"/>
          </a:xfrm>
        </p:spPr>
        <p:txBody>
          <a:bodyPr/>
          <a:lstStyle/>
          <a:p>
            <a:r>
              <a:rPr lang="en-US" dirty="0"/>
              <a:t>Benchmark Example: Data Type for Vectors</a:t>
            </a:r>
          </a:p>
        </p:txBody>
      </p:sp>
      <p:sp>
        <p:nvSpPr>
          <p:cNvPr id="4" name="Rectangle 7"/>
          <p:cNvSpPr>
            <a:spLocks noChangeArrowheads="1"/>
          </p:cNvSpPr>
          <p:nvPr/>
        </p:nvSpPr>
        <p:spPr bwMode="auto">
          <a:xfrm>
            <a:off x="514821" y="1498526"/>
            <a:ext cx="4132541" cy="132087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data structure for vectors */</a:t>
            </a:r>
          </a:p>
          <a:p>
            <a:pPr algn="l">
              <a:lnSpc>
                <a:spcPct val="100000"/>
              </a:lnSpc>
            </a:pPr>
            <a:r>
              <a:rPr lang="en-US" sz="1600" dirty="0" err="1">
                <a:latin typeface="Courier New" pitchFamily="49" charset="0"/>
              </a:rPr>
              <a:t>typedef</a:t>
            </a:r>
            <a:r>
              <a:rPr lang="en-US" sz="1600" dirty="0">
                <a:latin typeface="Courier New" pitchFamily="49" charset="0"/>
              </a:rPr>
              <a:t> </a:t>
            </a:r>
            <a:r>
              <a:rPr lang="en-US" sz="1600" dirty="0" err="1">
                <a:latin typeface="Courier New" pitchFamily="49" charset="0"/>
              </a:rPr>
              <a:t>struct</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len</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*data;</a:t>
            </a: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a:t>
            </a:r>
          </a:p>
        </p:txBody>
      </p:sp>
      <p:sp>
        <p:nvSpPr>
          <p:cNvPr id="5" name="Rectangle 7"/>
          <p:cNvSpPr>
            <a:spLocks noChangeArrowheads="1"/>
          </p:cNvSpPr>
          <p:nvPr/>
        </p:nvSpPr>
        <p:spPr bwMode="auto">
          <a:xfrm>
            <a:off x="4572000" y="3733800"/>
            <a:ext cx="4492314" cy="2551980"/>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retrieve vector element</a:t>
            </a:r>
          </a:p>
          <a:p>
            <a:pPr algn="l">
              <a:lnSpc>
                <a:spcPct val="100000"/>
              </a:lnSpc>
            </a:pPr>
            <a:r>
              <a:rPr lang="en-US" sz="1600" dirty="0">
                <a:latin typeface="Courier New" pitchFamily="49" charset="0"/>
              </a:rPr>
              <a:t>   and store at </a:t>
            </a:r>
            <a:r>
              <a:rPr lang="en-US" sz="1600" dirty="0" err="1">
                <a:latin typeface="Courier New" pitchFamily="49" charset="0"/>
              </a:rPr>
              <a:t>val</a:t>
            </a:r>
            <a:r>
              <a:rPr lang="en-US" sz="1600" dirty="0">
                <a:latin typeface="Courier New" pitchFamily="49" charset="0"/>
              </a:rPr>
              <a:t> */</a:t>
            </a:r>
          </a:p>
          <a:p>
            <a:pPr algn="l">
              <a:lnSpc>
                <a:spcPct val="100000"/>
              </a:lnSpc>
            </a:pP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get_vec_element</a:t>
            </a:r>
            <a:endParaRPr lang="en-US" sz="1600" dirty="0">
              <a:latin typeface="Courier New" pitchFamily="49" charset="0"/>
            </a:endParaRP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 v,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idx</a:t>
            </a: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a:t>
            </a:r>
          </a:p>
          <a:p>
            <a:pPr algn="l">
              <a:lnSpc>
                <a:spcPct val="100000"/>
              </a:lnSpc>
            </a:pPr>
            <a:r>
              <a:rPr lang="en-US" sz="1600" dirty="0">
                <a:latin typeface="Courier New" pitchFamily="49" charset="0"/>
              </a:rPr>
              <a:t>{</a:t>
            </a:r>
          </a:p>
          <a:p>
            <a:pPr algn="l" defTabSz="515938">
              <a:lnSpc>
                <a:spcPct val="100000"/>
              </a:lnSpc>
            </a:pPr>
            <a:r>
              <a:rPr lang="en-US" sz="1600" dirty="0">
                <a:latin typeface="Courier New" pitchFamily="49" charset="0"/>
              </a:rPr>
              <a:t>	if (</a:t>
            </a:r>
            <a:r>
              <a:rPr lang="en-US" sz="1600" dirty="0" err="1">
                <a:latin typeface="Courier New" pitchFamily="49" charset="0"/>
              </a:rPr>
              <a:t>idx</a:t>
            </a:r>
            <a:r>
              <a:rPr lang="en-US" sz="1600" dirty="0">
                <a:latin typeface="Courier New" pitchFamily="49" charset="0"/>
              </a:rPr>
              <a:t> &gt;= v-&gt;</a:t>
            </a:r>
            <a:r>
              <a:rPr lang="en-US" sz="1600" dirty="0" err="1">
                <a:latin typeface="Courier New" pitchFamily="49" charset="0"/>
              </a:rPr>
              <a:t>len</a:t>
            </a:r>
            <a:r>
              <a:rPr lang="en-US" sz="1600" dirty="0">
                <a:latin typeface="Courier New" pitchFamily="49" charset="0"/>
              </a:rPr>
              <a:t>)</a:t>
            </a:r>
          </a:p>
          <a:p>
            <a:pPr algn="l" defTabSz="515938">
              <a:lnSpc>
                <a:spcPct val="100000"/>
              </a:lnSpc>
            </a:pPr>
            <a:r>
              <a:rPr lang="en-US" sz="1600" dirty="0">
                <a:latin typeface="Courier New" pitchFamily="49" charset="0"/>
              </a:rPr>
              <a:t>		return 0;</a:t>
            </a:r>
          </a:p>
          <a:p>
            <a:pPr algn="l" defTabSz="515938">
              <a:lnSpc>
                <a:spcPct val="100000"/>
              </a:lnSpc>
            </a:pP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 = v-&gt;data[</a:t>
            </a:r>
            <a:r>
              <a:rPr lang="en-US" sz="1600" dirty="0" err="1">
                <a:latin typeface="Courier New" pitchFamily="49" charset="0"/>
              </a:rPr>
              <a:t>idx</a:t>
            </a:r>
            <a:r>
              <a:rPr lang="en-US" sz="1600" dirty="0">
                <a:latin typeface="Courier New" pitchFamily="49" charset="0"/>
              </a:rPr>
              <a:t>];</a:t>
            </a:r>
          </a:p>
          <a:p>
            <a:pPr algn="l" defTabSz="515938">
              <a:lnSpc>
                <a:spcPct val="100000"/>
              </a:lnSpc>
            </a:pPr>
            <a:r>
              <a:rPr lang="en-US" sz="1600" dirty="0">
                <a:latin typeface="Courier New" pitchFamily="49" charset="0"/>
              </a:rPr>
              <a:t>	return 1;</a:t>
            </a:r>
          </a:p>
          <a:p>
            <a:pPr algn="l">
              <a:lnSpc>
                <a:spcPct val="100000"/>
              </a:lnSpc>
            </a:pPr>
            <a:r>
              <a:rPr lang="en-US" sz="1600" dirty="0">
                <a:latin typeface="Courier New" pitchFamily="49" charset="0"/>
              </a:rPr>
              <a:t>}</a:t>
            </a:r>
          </a:p>
        </p:txBody>
      </p:sp>
      <p:sp>
        <p:nvSpPr>
          <p:cNvPr id="7" name="Rectangle 10"/>
          <p:cNvSpPr>
            <a:spLocks noChangeArrowheads="1"/>
          </p:cNvSpPr>
          <p:nvPr/>
        </p:nvSpPr>
        <p:spPr bwMode="auto">
          <a:xfrm>
            <a:off x="6503349"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8" name="Rectangle 11"/>
          <p:cNvSpPr>
            <a:spLocks noChangeArrowheads="1"/>
          </p:cNvSpPr>
          <p:nvPr/>
        </p:nvSpPr>
        <p:spPr bwMode="auto">
          <a:xfrm>
            <a:off x="4800600" y="18415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err="1">
                <a:latin typeface="Courier New" pitchFamily="49" charset="0"/>
              </a:rPr>
              <a:t>len</a:t>
            </a:r>
            <a:endParaRPr lang="en-US" sz="1800" dirty="0">
              <a:latin typeface="Courier New" pitchFamily="49" charset="0"/>
            </a:endParaRPr>
          </a:p>
        </p:txBody>
      </p:sp>
      <p:sp>
        <p:nvSpPr>
          <p:cNvPr id="11" name="Rectangle 11"/>
          <p:cNvSpPr>
            <a:spLocks noChangeArrowheads="1"/>
          </p:cNvSpPr>
          <p:nvPr/>
        </p:nvSpPr>
        <p:spPr bwMode="auto">
          <a:xfrm>
            <a:off x="4800600" y="21336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a:latin typeface="Courier New" pitchFamily="49" charset="0"/>
              </a:rPr>
              <a:t>data</a:t>
            </a:r>
          </a:p>
        </p:txBody>
      </p:sp>
      <p:sp>
        <p:nvSpPr>
          <p:cNvPr id="12" name="Rectangle 10"/>
          <p:cNvSpPr>
            <a:spLocks noChangeArrowheads="1"/>
          </p:cNvSpPr>
          <p:nvPr/>
        </p:nvSpPr>
        <p:spPr bwMode="auto">
          <a:xfrm>
            <a:off x="6858000"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3" name="Rectangle 10"/>
          <p:cNvSpPr>
            <a:spLocks noChangeArrowheads="1"/>
          </p:cNvSpPr>
          <p:nvPr/>
        </p:nvSpPr>
        <p:spPr bwMode="auto">
          <a:xfrm>
            <a:off x="8256901"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cxnSp>
        <p:nvCxnSpPr>
          <p:cNvPr id="15" name="Straight Arrow Connector 14"/>
          <p:cNvCxnSpPr>
            <a:stCxn id="11" idx="3"/>
            <a:endCxn id="7" idx="1"/>
          </p:cNvCxnSpPr>
          <p:nvPr/>
        </p:nvCxnSpPr>
        <p:spPr bwMode="auto">
          <a:xfrm>
            <a:off x="5577136" y="2279650"/>
            <a:ext cx="926213" cy="1588"/>
          </a:xfrm>
          <a:prstGeom prst="straightConnector1">
            <a:avLst/>
          </a:prstGeom>
          <a:noFill/>
          <a:ln w="25400" cap="flat" cmpd="sng" algn="ctr">
            <a:solidFill>
              <a:schemeClr val="tx1"/>
            </a:solidFill>
            <a:prstDash val="solid"/>
            <a:round/>
            <a:headEnd type="none" w="med" len="med"/>
            <a:tailEnd type="arrow"/>
          </a:ln>
          <a:effectLst/>
        </p:spPr>
      </p:cxnSp>
      <p:sp>
        <p:nvSpPr>
          <p:cNvPr id="16" name="Rectangle 10"/>
          <p:cNvSpPr>
            <a:spLocks noChangeArrowheads="1"/>
          </p:cNvSpPr>
          <p:nvPr/>
        </p:nvSpPr>
        <p:spPr bwMode="auto">
          <a:xfrm>
            <a:off x="7215499" y="2133600"/>
            <a:ext cx="1041402"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7" name="Rectangle 16"/>
          <p:cNvSpPr/>
          <p:nvPr/>
        </p:nvSpPr>
        <p:spPr>
          <a:xfrm>
            <a:off x="6516034" y="1837381"/>
            <a:ext cx="308098" cy="338554"/>
          </a:xfrm>
          <a:prstGeom prst="rect">
            <a:avLst/>
          </a:prstGeom>
        </p:spPr>
        <p:txBody>
          <a:bodyPr wrap="none">
            <a:spAutoFit/>
          </a:bodyPr>
          <a:lstStyle/>
          <a:p>
            <a:pPr algn="ctr">
              <a:lnSpc>
                <a:spcPct val="100000"/>
              </a:lnSpc>
            </a:pPr>
            <a:r>
              <a:rPr lang="en-US" sz="1600" dirty="0">
                <a:latin typeface="Courier New" pitchFamily="49" charset="0"/>
              </a:rPr>
              <a:t>0</a:t>
            </a:r>
          </a:p>
        </p:txBody>
      </p:sp>
      <p:sp>
        <p:nvSpPr>
          <p:cNvPr id="18" name="Rectangle 17"/>
          <p:cNvSpPr/>
          <p:nvPr/>
        </p:nvSpPr>
        <p:spPr>
          <a:xfrm>
            <a:off x="6891868" y="1837267"/>
            <a:ext cx="308098" cy="338554"/>
          </a:xfrm>
          <a:prstGeom prst="rect">
            <a:avLst/>
          </a:prstGeom>
        </p:spPr>
        <p:txBody>
          <a:bodyPr wrap="none">
            <a:spAutoFit/>
          </a:bodyPr>
          <a:lstStyle/>
          <a:p>
            <a:pPr algn="ctr">
              <a:lnSpc>
                <a:spcPct val="100000"/>
              </a:lnSpc>
            </a:pPr>
            <a:r>
              <a:rPr lang="en-US" sz="1600" dirty="0">
                <a:latin typeface="Courier New" pitchFamily="49" charset="0"/>
              </a:rPr>
              <a:t>1</a:t>
            </a:r>
          </a:p>
        </p:txBody>
      </p:sp>
      <p:sp>
        <p:nvSpPr>
          <p:cNvPr id="19" name="Rectangle 18"/>
          <p:cNvSpPr/>
          <p:nvPr/>
        </p:nvSpPr>
        <p:spPr>
          <a:xfrm>
            <a:off x="8037377" y="1837267"/>
            <a:ext cx="801823" cy="338554"/>
          </a:xfrm>
          <a:prstGeom prst="rect">
            <a:avLst/>
          </a:prstGeom>
        </p:spPr>
        <p:txBody>
          <a:bodyPr wrap="none">
            <a:spAutoFit/>
          </a:bodyPr>
          <a:lstStyle/>
          <a:p>
            <a:pPr algn="ctr">
              <a:lnSpc>
                <a:spcPct val="100000"/>
              </a:lnSpc>
            </a:pPr>
            <a:r>
              <a:rPr lang="en-US" sz="1600" dirty="0">
                <a:latin typeface="Courier New" pitchFamily="49" charset="0"/>
              </a:rPr>
              <a:t>len-1</a:t>
            </a:r>
          </a:p>
        </p:txBody>
      </p:sp>
      <p:cxnSp>
        <p:nvCxnSpPr>
          <p:cNvPr id="21" name="Straight Connector 20"/>
          <p:cNvCxnSpPr/>
          <p:nvPr/>
        </p:nvCxnSpPr>
        <p:spPr bwMode="auto">
          <a:xfrm>
            <a:off x="7368989" y="2286000"/>
            <a:ext cx="733612" cy="1390"/>
          </a:xfrm>
          <a:prstGeom prst="line">
            <a:avLst/>
          </a:prstGeom>
          <a:noFill/>
          <a:ln w="63500" cap="rnd" cmpd="sng" algn="ctr">
            <a:solidFill>
              <a:schemeClr val="tx1"/>
            </a:solidFill>
            <a:prstDash val="sysDot"/>
            <a:round/>
            <a:headEnd type="none" w="med" len="med"/>
            <a:tailEnd type="none" w="med" len="med"/>
          </a:ln>
          <a:effectLst/>
        </p:spPr>
      </p:cxnSp>
      <p:sp>
        <p:nvSpPr>
          <p:cNvPr id="20" name="Rectangle 3"/>
          <p:cNvSpPr>
            <a:spLocks noGrp="1" noChangeArrowheads="1"/>
          </p:cNvSpPr>
          <p:nvPr>
            <p:ph sz="half" idx="1"/>
          </p:nvPr>
        </p:nvSpPr>
        <p:spPr>
          <a:xfrm>
            <a:off x="638175" y="3810000"/>
            <a:ext cx="3871913" cy="2219325"/>
          </a:xfrm>
        </p:spPr>
        <p:txBody>
          <a:bodyPr/>
          <a:lstStyle/>
          <a:p>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Tree>
    <p:extLst>
      <p:ext uri="{BB962C8B-B14F-4D97-AF65-F5344CB8AC3E}">
        <p14:creationId xmlns:p14="http://schemas.microsoft.com/office/powerpoint/2010/main" val="3004147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Benchmark Computation</a:t>
            </a:r>
          </a:p>
        </p:txBody>
      </p:sp>
      <p:sp>
        <p:nvSpPr>
          <p:cNvPr id="775171" name="Rectangle 3"/>
          <p:cNvSpPr>
            <a:spLocks noGrp="1" noChangeArrowheads="1"/>
          </p:cNvSpPr>
          <p:nvPr>
            <p:ph sz="half" idx="1"/>
          </p:nvPr>
        </p:nvSpPr>
        <p:spPr>
          <a:xfrm>
            <a:off x="638175" y="4191000"/>
            <a:ext cx="3871913" cy="2219325"/>
          </a:xfrm>
        </p:spPr>
        <p:txBody>
          <a:bodyPr/>
          <a:lstStyle/>
          <a:p>
            <a:pPr marL="287338" indent="-287338"/>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
        <p:nvSpPr>
          <p:cNvPr id="775173" name="Rectangle 5"/>
          <p:cNvSpPr>
            <a:spLocks noGrp="1" noChangeArrowheads="1"/>
          </p:cNvSpPr>
          <p:nvPr>
            <p:ph sz="half" idx="2"/>
          </p:nvPr>
        </p:nvSpPr>
        <p:spPr>
          <a:xfrm>
            <a:off x="4662488" y="4191000"/>
            <a:ext cx="3871912" cy="2219325"/>
          </a:xfrm>
        </p:spPr>
        <p:txBody>
          <a:bodyPr/>
          <a:lstStyle/>
          <a:p>
            <a:pPr marL="287338" indent="-287338"/>
            <a:r>
              <a:rPr lang="en-US" sz="2400" dirty="0"/>
              <a:t>Operations</a:t>
            </a:r>
          </a:p>
          <a:p>
            <a:pPr lvl="1"/>
            <a:r>
              <a:rPr lang="en-US" sz="2000" dirty="0"/>
              <a:t>Use different definitions of </a:t>
            </a:r>
            <a:r>
              <a:rPr lang="en-US" sz="1800" b="1" dirty="0">
                <a:latin typeface="Courier New" pitchFamily="49" charset="0"/>
              </a:rPr>
              <a:t>OP</a:t>
            </a:r>
            <a:r>
              <a:rPr lang="en-US" sz="2000" dirty="0"/>
              <a:t> and </a:t>
            </a:r>
            <a:r>
              <a:rPr lang="en-US" sz="1800" b="1" dirty="0">
                <a:latin typeface="Courier New" pitchFamily="49" charset="0"/>
              </a:rPr>
              <a:t>IDENT</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0</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1</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spTree>
    <p:extLst>
      <p:ext uri="{BB962C8B-B14F-4D97-AF65-F5344CB8AC3E}">
        <p14:creationId xmlns:p14="http://schemas.microsoft.com/office/powerpoint/2010/main" val="3516953873"/>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57200" y="381000"/>
            <a:ext cx="8140700" cy="573087"/>
          </a:xfrm>
        </p:spPr>
        <p:txBody>
          <a:bodyPr/>
          <a:lstStyle/>
          <a:p>
            <a:pPr eaLnBrk="1" hangingPunct="1">
              <a:defRPr/>
            </a:pPr>
            <a:r>
              <a:rPr lang="en-US" dirty="0"/>
              <a:t>Cycles Per Element (CPE)</a:t>
            </a:r>
          </a:p>
        </p:txBody>
      </p:sp>
      <p:sp>
        <p:nvSpPr>
          <p:cNvPr id="1028" name="Rectangle 3"/>
          <p:cNvSpPr>
            <a:spLocks noGrp="1" noChangeArrowheads="1"/>
          </p:cNvSpPr>
          <p:nvPr>
            <p:ph type="body" idx="1"/>
          </p:nvPr>
        </p:nvSpPr>
        <p:spPr>
          <a:xfrm>
            <a:off x="290513" y="990600"/>
            <a:ext cx="8307387" cy="1516063"/>
          </a:xfrm>
        </p:spPr>
        <p:txBody>
          <a:bodyPr/>
          <a:lstStyle/>
          <a:p>
            <a:r>
              <a:rPr lang="en-US" sz="2000" dirty="0"/>
              <a:t>Convenient way to express performance of program that operates on vectors or lists</a:t>
            </a:r>
          </a:p>
          <a:p>
            <a:r>
              <a:rPr lang="en-US" sz="2000" dirty="0"/>
              <a:t>Length = n</a:t>
            </a:r>
          </a:p>
          <a:p>
            <a:r>
              <a:rPr lang="en-US" sz="2000" dirty="0"/>
              <a:t>In our case: </a:t>
            </a:r>
            <a:r>
              <a:rPr lang="en-US" sz="2000" dirty="0">
                <a:solidFill>
                  <a:srgbClr val="C00000"/>
                </a:solidFill>
              </a:rPr>
              <a:t>CPE = cycles per OP</a:t>
            </a:r>
            <a:endParaRPr lang="en-US" sz="2000" dirty="0"/>
          </a:p>
          <a:p>
            <a:r>
              <a:rPr lang="en-US" sz="2000" dirty="0"/>
              <a:t>Cycles = CPE*n + Overhead</a:t>
            </a:r>
          </a:p>
          <a:p>
            <a:pPr lvl="1"/>
            <a:r>
              <a:rPr lang="en-US" sz="1600" dirty="0"/>
              <a:t>CPE is slope of line</a:t>
            </a:r>
          </a:p>
        </p:txBody>
      </p:sp>
      <p:graphicFrame>
        <p:nvGraphicFramePr>
          <p:cNvPr id="7" name="Chart 6"/>
          <p:cNvGraphicFramePr>
            <a:graphicFrameLocks/>
          </p:cNvGraphicFramePr>
          <p:nvPr/>
        </p:nvGraphicFramePr>
        <p:xfrm>
          <a:off x="1752600" y="3276600"/>
          <a:ext cx="5754977"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p:cNvSpPr txBox="1">
            <a:spLocks noChangeArrowheads="1"/>
          </p:cNvSpPr>
          <p:nvPr/>
        </p:nvSpPr>
        <p:spPr bwMode="auto">
          <a:xfrm>
            <a:off x="4800600" y="4020276"/>
            <a:ext cx="746306" cy="341448"/>
          </a:xfrm>
          <a:prstGeom prst="rect">
            <a:avLst/>
          </a:prstGeom>
          <a:solidFill>
            <a:srgbClr val="FFFFFF"/>
          </a:solidFill>
          <a:ln w="9525">
            <a:noFill/>
            <a:miter lim="800000"/>
            <a:headEnd/>
            <a:tailEnd/>
          </a:ln>
        </p:spPr>
        <p:txBody>
          <a:bodyPr wrap="none" lIns="27432" tIns="27432"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Courier New"/>
                <a:cs typeface="Courier New"/>
              </a:rPr>
              <a:t>psum1</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9.0</a:t>
            </a:r>
          </a:p>
        </p:txBody>
      </p:sp>
      <p:sp>
        <p:nvSpPr>
          <p:cNvPr id="9" name="Text Box 3"/>
          <p:cNvSpPr txBox="1">
            <a:spLocks noChangeArrowheads="1"/>
          </p:cNvSpPr>
          <p:nvPr/>
        </p:nvSpPr>
        <p:spPr bwMode="auto">
          <a:xfrm>
            <a:off x="4953000" y="5105400"/>
            <a:ext cx="746306" cy="337477"/>
          </a:xfrm>
          <a:prstGeom prst="rect">
            <a:avLst/>
          </a:prstGeom>
          <a:solidFill>
            <a:srgbClr val="FFFFFF"/>
          </a:solidFill>
          <a:ln w="9525">
            <a:noFill/>
            <a:miter lim="800000"/>
            <a:headEnd/>
            <a:tailEnd/>
          </a:ln>
        </p:spPr>
        <p:txBody>
          <a:bodyPr wrap="none" lIns="27432" tIns="22860"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Arial"/>
                <a:cs typeface="Arial"/>
              </a:rPr>
              <a:t> </a:t>
            </a:r>
            <a:r>
              <a:rPr lang="en-US" sz="1200" b="0" i="0" strike="noStrike" dirty="0">
                <a:solidFill>
                  <a:srgbClr val="000000"/>
                </a:solidFill>
                <a:latin typeface="Courier New"/>
                <a:cs typeface="Courier New"/>
              </a:rPr>
              <a:t>psum2</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6.0</a:t>
            </a:r>
          </a:p>
        </p:txBody>
      </p:sp>
    </p:spTree>
    <p:extLst>
      <p:ext uri="{BB962C8B-B14F-4D97-AF65-F5344CB8AC3E}">
        <p14:creationId xmlns:p14="http://schemas.microsoft.com/office/powerpoint/2010/main" val="40496866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57762" y="381000"/>
            <a:ext cx="7591425" cy="762000"/>
          </a:xfrm>
        </p:spPr>
        <p:txBody>
          <a:bodyPr/>
          <a:lstStyle/>
          <a:p>
            <a:r>
              <a:rPr lang="en-US" dirty="0"/>
              <a:t>Benchmark Performance</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graphicFrame>
        <p:nvGraphicFramePr>
          <p:cNvPr id="10" name="Group 49"/>
          <p:cNvGraphicFramePr>
            <a:graphicFrameLocks noGrp="1"/>
          </p:cNvGraphicFramePr>
          <p:nvPr/>
        </p:nvGraphicFramePr>
        <p:xfrm>
          <a:off x="396875" y="4267200"/>
          <a:ext cx="8229600" cy="19399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bl>
          </a:graphicData>
        </a:graphic>
      </p:graphicFrame>
      <p:sp>
        <p:nvSpPr>
          <p:cNvPr id="7" name="TextBox 6"/>
          <p:cNvSpPr txBox="1"/>
          <p:nvPr/>
        </p:nvSpPr>
        <p:spPr>
          <a:xfrm>
            <a:off x="228600" y="6248400"/>
            <a:ext cx="5410200" cy="338554"/>
          </a:xfrm>
          <a:prstGeom prst="rect">
            <a:avLst/>
          </a:prstGeom>
          <a:noFill/>
        </p:spPr>
        <p:txBody>
          <a:bodyPr wrap="square" rtlCol="0">
            <a:spAutoFit/>
          </a:bodyPr>
          <a:lstStyle/>
          <a:p>
            <a:r>
              <a:rPr lang="en-US" sz="1600" dirty="0">
                <a:solidFill>
                  <a:schemeClr val="bg2">
                    <a:lumMod val="75000"/>
                  </a:schemeClr>
                </a:solidFill>
                <a:latin typeface="Calibri" pitchFamily="34" charset="0"/>
              </a:rPr>
              <a:t>Results in CPE (cycles per element)</a:t>
            </a:r>
          </a:p>
        </p:txBody>
      </p:sp>
    </p:spTree>
    <p:extLst>
      <p:ext uri="{BB962C8B-B14F-4D97-AF65-F5344CB8AC3E}">
        <p14:creationId xmlns:p14="http://schemas.microsoft.com/office/powerpoint/2010/main" val="872120929"/>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Basic Optimizations</a:t>
            </a:r>
          </a:p>
        </p:txBody>
      </p:sp>
      <p:sp>
        <p:nvSpPr>
          <p:cNvPr id="6" name="Content Placeholder 5"/>
          <p:cNvSpPr>
            <a:spLocks noGrp="1"/>
          </p:cNvSpPr>
          <p:nvPr>
            <p:ph idx="1"/>
          </p:nvPr>
        </p:nvSpPr>
        <p:spPr>
          <a:xfrm>
            <a:off x="396875" y="4495800"/>
            <a:ext cx="7896225" cy="1838324"/>
          </a:xfrm>
        </p:spPr>
        <p:txBody>
          <a:bodyPr/>
          <a:lstStyle/>
          <a:p>
            <a:r>
              <a:rPr lang="en-US" dirty="0"/>
              <a:t>Move </a:t>
            </a:r>
            <a:r>
              <a:rPr lang="en-US" dirty="0" err="1"/>
              <a:t>vec_length</a:t>
            </a:r>
            <a:r>
              <a:rPr lang="en-US" dirty="0"/>
              <a:t> out of loop</a:t>
            </a:r>
          </a:p>
          <a:p>
            <a:r>
              <a:rPr lang="en-US" dirty="0"/>
              <a:t>Avoid bounds check on each cycle</a:t>
            </a:r>
          </a:p>
          <a:p>
            <a:r>
              <a:rPr lang="en-US" dirty="0"/>
              <a:t>Accumulate in temporary</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spTree>
    <p:extLst>
      <p:ext uri="{BB962C8B-B14F-4D97-AF65-F5344CB8AC3E}">
        <p14:creationId xmlns:p14="http://schemas.microsoft.com/office/powerpoint/2010/main" val="1544043833"/>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Effect of Basic Optimizations</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graphicFrame>
        <p:nvGraphicFramePr>
          <p:cNvPr id="4" name="Group 49">
            <a:extLst>
              <a:ext uri="{FF2B5EF4-FFF2-40B4-BE49-F238E27FC236}">
                <a16:creationId xmlns:a16="http://schemas.microsoft.com/office/drawing/2014/main" id="{E83DA316-770C-9750-356D-0C7EE2F1708B}"/>
              </a:ext>
            </a:extLst>
          </p:cNvPr>
          <p:cNvGraphicFramePr>
            <a:graphicFrameLocks noGrp="1"/>
          </p:cNvGraphicFramePr>
          <p:nvPr/>
        </p:nvGraphicFramePr>
        <p:xfrm>
          <a:off x="396875" y="4267200"/>
          <a:ext cx="8229600" cy="232727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bl>
          </a:graphicData>
        </a:graphic>
      </p:graphicFrame>
    </p:spTree>
    <p:extLst>
      <p:ext uri="{BB962C8B-B14F-4D97-AF65-F5344CB8AC3E}">
        <p14:creationId xmlns:p14="http://schemas.microsoft.com/office/powerpoint/2010/main" val="154949070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357018" y="304800"/>
            <a:ext cx="8558382" cy="762000"/>
          </a:xfrm>
        </p:spPr>
        <p:txBody>
          <a:bodyPr/>
          <a:lstStyle/>
          <a:p>
            <a:pPr eaLnBrk="1" hangingPunct="1">
              <a:defRPr/>
            </a:pPr>
            <a:r>
              <a:rPr lang="en-US" sz="3200" dirty="0"/>
              <a:t>Loop Unrolling</a:t>
            </a:r>
            <a:endParaRPr lang="en-US" sz="3200" dirty="0">
              <a:solidFill>
                <a:srgbClr val="0070C0"/>
              </a:solidFill>
            </a:endParaRPr>
          </a:p>
        </p:txBody>
      </p:sp>
      <p:sp>
        <p:nvSpPr>
          <p:cNvPr id="26628" name="Rectangle 4"/>
          <p:cNvSpPr>
            <a:spLocks noChangeArrowheads="1"/>
          </p:cNvSpPr>
          <p:nvPr/>
        </p:nvSpPr>
        <p:spPr bwMode="auto">
          <a:xfrm>
            <a:off x="1715209" y="1295400"/>
            <a:ext cx="5842000" cy="4772025"/>
          </a:xfrm>
          <a:prstGeom prst="rect">
            <a:avLst/>
          </a:prstGeom>
          <a:solidFill>
            <a:srgbClr val="F6F5BD"/>
          </a:solidFill>
          <a:ln w="12700" cmpd="dbl">
            <a:solidFill>
              <a:schemeClr val="tx1"/>
            </a:solidFill>
            <a:miter lim="800000"/>
            <a:headEnd/>
            <a:tailEnd/>
          </a:ln>
        </p:spPr>
        <p:txBody>
          <a:bodyPr wrap="none" lIns="90487" tIns="44450" rIns="90487" bIns="44450">
            <a:spAutoFit/>
          </a:bodyPr>
          <a:lstStyle/>
          <a:p>
            <a:pPr>
              <a:lnSpc>
                <a:spcPct val="100000"/>
              </a:lnSpc>
              <a:tabLst>
                <a:tab pos="914400" algn="l"/>
                <a:tab pos="2286000" algn="l"/>
              </a:tabLst>
            </a:pPr>
            <a:r>
              <a:rPr lang="en-US" sz="1600" dirty="0">
                <a:latin typeface="Courier New" pitchFamily="49" charset="0"/>
              </a:rPr>
              <a:t>void unroll2a_combine(</a:t>
            </a:r>
            <a:r>
              <a:rPr lang="en-US" sz="1600" dirty="0" err="1">
                <a:latin typeface="Courier New" pitchFamily="49" charset="0"/>
              </a:rPr>
              <a:t>vec_ptr</a:t>
            </a:r>
            <a:r>
              <a:rPr lang="en-US" sz="1600" dirty="0">
                <a:latin typeface="Courier New" pitchFamily="49" charset="0"/>
              </a:rPr>
              <a:t> v,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long length = </a:t>
            </a:r>
            <a:r>
              <a:rPr lang="en-US" sz="1600" dirty="0" err="1">
                <a:latin typeface="Courier New" pitchFamily="49" charset="0"/>
              </a:rPr>
              <a:t>vec_length</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long limit = length-1;</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 = </a:t>
            </a:r>
            <a:r>
              <a:rPr lang="en-US" sz="1600" dirty="0" err="1">
                <a:latin typeface="Courier New" pitchFamily="49" charset="0"/>
              </a:rPr>
              <a:t>get_vec_start</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x0 = IDENT;</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x1 = IDENT;</a:t>
            </a:r>
          </a:p>
          <a:p>
            <a:pPr>
              <a:lnSpc>
                <a:spcPct val="100000"/>
              </a:lnSpc>
              <a:tabLst>
                <a:tab pos="914400" algn="l"/>
                <a:tab pos="2286000" algn="l"/>
              </a:tabLst>
            </a:pPr>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 Combine 2 elements at a time */</a:t>
            </a:r>
          </a:p>
          <a:p>
            <a:pPr>
              <a:lnSpc>
                <a:spcPct val="100000"/>
              </a:lnSpc>
              <a:tabLst>
                <a:tab pos="914400" algn="l"/>
                <a:tab pos="2286000" algn="l"/>
              </a:tabLst>
            </a:pPr>
            <a:r>
              <a:rPr lang="en-US" sz="1600" dirty="0">
                <a:latin typeface="Courier New" pitchFamily="49" charset="0"/>
              </a:rPr>
              <a:t>    </a:t>
            </a:r>
            <a:r>
              <a:rPr lang="en-US" sz="1600" dirty="0">
                <a:solidFill>
                  <a:srgbClr val="A50021"/>
                </a:solidFill>
                <a:latin typeface="Courier New" pitchFamily="49" charset="0"/>
              </a:rPr>
              <a:t>for (</a:t>
            </a:r>
            <a:r>
              <a:rPr lang="en-US" sz="1600" dirty="0" err="1">
                <a:solidFill>
                  <a:srgbClr val="A50021"/>
                </a:solidFill>
                <a:latin typeface="Courier New" pitchFamily="49" charset="0"/>
              </a:rPr>
              <a:t>i</a:t>
            </a:r>
            <a:r>
              <a:rPr lang="en-US" sz="1600" dirty="0">
                <a:solidFill>
                  <a:srgbClr val="A50021"/>
                </a:solidFill>
                <a:latin typeface="Courier New" pitchFamily="49" charset="0"/>
              </a:rPr>
              <a:t> = 0; </a:t>
            </a:r>
            <a:r>
              <a:rPr lang="en-US" sz="1600" dirty="0" err="1">
                <a:solidFill>
                  <a:srgbClr val="A50021"/>
                </a:solidFill>
                <a:latin typeface="Courier New" pitchFamily="49" charset="0"/>
              </a:rPr>
              <a:t>i</a:t>
            </a:r>
            <a:r>
              <a:rPr lang="en-US" sz="1600" dirty="0">
                <a:solidFill>
                  <a:srgbClr val="A50021"/>
                </a:solidFill>
                <a:latin typeface="Courier New" pitchFamily="49" charset="0"/>
              </a:rPr>
              <a:t> &lt; limit; </a:t>
            </a:r>
            <a:r>
              <a:rPr lang="en-US" sz="1600" dirty="0" err="1">
                <a:solidFill>
                  <a:srgbClr val="A50021"/>
                </a:solidFill>
                <a:latin typeface="Courier New" pitchFamily="49" charset="0"/>
              </a:rPr>
              <a:t>i</a:t>
            </a:r>
            <a:r>
              <a:rPr lang="en-US" sz="1600" dirty="0">
                <a:solidFill>
                  <a:srgbClr val="A50021"/>
                </a:solidFill>
                <a:latin typeface="Courier New" pitchFamily="49" charset="0"/>
              </a:rPr>
              <a:t>+=2) {</a:t>
            </a:r>
          </a:p>
          <a:p>
            <a:pPr>
              <a:lnSpc>
                <a:spcPct val="100000"/>
              </a:lnSpc>
              <a:tabLst>
                <a:tab pos="914400" algn="l"/>
                <a:tab pos="2286000" algn="l"/>
              </a:tabLst>
            </a:pPr>
            <a:r>
              <a:rPr lang="en-US" sz="1600" dirty="0">
                <a:solidFill>
                  <a:srgbClr val="A50021"/>
                </a:solidFill>
                <a:latin typeface="Courier New" pitchFamily="49" charset="0"/>
              </a:rPr>
              <a:t>       x0 = x0 OP d[</a:t>
            </a:r>
            <a:r>
              <a:rPr lang="en-US" sz="1600" dirty="0" err="1">
                <a:solidFill>
                  <a:srgbClr val="A50021"/>
                </a:solidFill>
                <a:latin typeface="Courier New" pitchFamily="49" charset="0"/>
              </a:rPr>
              <a:t>i</a:t>
            </a:r>
            <a:r>
              <a:rPr lang="en-US" sz="1600" dirty="0">
                <a:solidFill>
                  <a:srgbClr val="A50021"/>
                </a:solidFill>
                <a:latin typeface="Courier New" pitchFamily="49" charset="0"/>
              </a:rPr>
              <a:t>];</a:t>
            </a:r>
          </a:p>
          <a:p>
            <a:pPr>
              <a:lnSpc>
                <a:spcPct val="100000"/>
              </a:lnSpc>
              <a:tabLst>
                <a:tab pos="914400" algn="l"/>
                <a:tab pos="2286000" algn="l"/>
              </a:tabLst>
            </a:pPr>
            <a:r>
              <a:rPr lang="en-US" sz="1600" dirty="0">
                <a:solidFill>
                  <a:srgbClr val="A50021"/>
                </a:solidFill>
                <a:latin typeface="Courier New" pitchFamily="49" charset="0"/>
              </a:rPr>
              <a:t>       x1 = x1 OP d[i+1];</a:t>
            </a:r>
          </a:p>
          <a:p>
            <a:pPr>
              <a:lnSpc>
                <a:spcPct val="100000"/>
              </a:lnSpc>
              <a:tabLst>
                <a:tab pos="914400" algn="l"/>
                <a:tab pos="2286000" algn="l"/>
              </a:tabLst>
            </a:pPr>
            <a:r>
              <a:rPr lang="en-US" sz="1600" dirty="0">
                <a:solidFill>
                  <a:srgbClr val="A50021"/>
                </a:solidFill>
                <a:latin typeface="Courier New" pitchFamily="49" charset="0"/>
              </a:rPr>
              <a:t>    }</a:t>
            </a:r>
          </a:p>
          <a:p>
            <a:pPr>
              <a:lnSpc>
                <a:spcPct val="100000"/>
              </a:lnSpc>
              <a:tabLst>
                <a:tab pos="914400" algn="l"/>
                <a:tab pos="2286000" algn="l"/>
              </a:tabLst>
            </a:pPr>
            <a:r>
              <a:rPr lang="en-US" sz="1600" dirty="0">
                <a:latin typeface="Courier New" pitchFamily="49" charset="0"/>
              </a:rPr>
              <a:t>    /* Finish any remaining elements */</a:t>
            </a:r>
          </a:p>
          <a:p>
            <a:pPr>
              <a:lnSpc>
                <a:spcPct val="100000"/>
              </a:lnSpc>
              <a:tabLst>
                <a:tab pos="914400" algn="l"/>
                <a:tab pos="2286000" algn="l"/>
              </a:tabLst>
            </a:pPr>
            <a:r>
              <a:rPr lang="en-US" sz="1600" dirty="0">
                <a:latin typeface="Courier New" pitchFamily="49" charset="0"/>
              </a:rPr>
              <a:t>    for (; </a:t>
            </a:r>
            <a:r>
              <a:rPr lang="en-US" sz="1600" dirty="0" err="1">
                <a:latin typeface="Courier New" pitchFamily="49" charset="0"/>
              </a:rPr>
              <a:t>i</a:t>
            </a:r>
            <a:r>
              <a:rPr lang="en-US" sz="1600" dirty="0">
                <a:latin typeface="Courier New" pitchFamily="49" charset="0"/>
              </a:rPr>
              <a:t> &lt; length; </a:t>
            </a:r>
            <a:r>
              <a:rPr lang="en-US" sz="1600" dirty="0" err="1">
                <a:latin typeface="Courier New" pitchFamily="49" charset="0"/>
              </a:rPr>
              <a:t>i</a:t>
            </a: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x0 = x0 OP d[</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 = x0 OP x1;</a:t>
            </a:r>
          </a:p>
          <a:p>
            <a:pPr>
              <a:lnSpc>
                <a:spcPct val="100000"/>
              </a:lnSpc>
              <a:tabLst>
                <a:tab pos="914400" algn="l"/>
                <a:tab pos="2286000" algn="l"/>
              </a:tabLst>
            </a:pPr>
            <a:r>
              <a:rPr lang="en-US" sz="1600" dirty="0">
                <a:latin typeface="Courier New" pitchFamily="49" charset="0"/>
              </a:rPr>
              <a:t>}</a:t>
            </a:r>
          </a:p>
        </p:txBody>
      </p:sp>
    </p:spTree>
    <p:extLst>
      <p:ext uri="{BB962C8B-B14F-4D97-AF65-F5344CB8AC3E}">
        <p14:creationId xmlns:p14="http://schemas.microsoft.com/office/powerpoint/2010/main" val="226128476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C84B-B33D-0EB7-D33D-3ACCA4DCC80B}"/>
              </a:ext>
            </a:extLst>
          </p:cNvPr>
          <p:cNvSpPr>
            <a:spLocks noGrp="1"/>
          </p:cNvSpPr>
          <p:nvPr>
            <p:ph type="title"/>
          </p:nvPr>
        </p:nvSpPr>
        <p:spPr/>
        <p:txBody>
          <a:bodyPr/>
          <a:lstStyle/>
          <a:p>
            <a:r>
              <a:rPr lang="en-US" dirty="0"/>
              <a:t>Loop Unrolled Assembly</a:t>
            </a:r>
          </a:p>
        </p:txBody>
      </p:sp>
      <p:sp>
        <p:nvSpPr>
          <p:cNvPr id="3" name="Content Placeholder 2">
            <a:extLst>
              <a:ext uri="{FF2B5EF4-FFF2-40B4-BE49-F238E27FC236}">
                <a16:creationId xmlns:a16="http://schemas.microsoft.com/office/drawing/2014/main" id="{C2E23CD2-19B8-79A1-B269-071A95A53B1B}"/>
              </a:ext>
            </a:extLst>
          </p:cNvPr>
          <p:cNvSpPr>
            <a:spLocks noGrp="1"/>
          </p:cNvSpPr>
          <p:nvPr>
            <p:ph idx="1"/>
          </p:nvPr>
        </p:nvSpPr>
        <p:spPr/>
        <p:txBody>
          <a:bodyPr/>
          <a:lstStyle/>
          <a:p>
            <a:r>
              <a:rPr lang="en-US" dirty="0"/>
              <a:t>Remember modern CPU designs</a:t>
            </a:r>
          </a:p>
          <a:p>
            <a:pPr lvl="1"/>
            <a:r>
              <a:rPr lang="en-US" dirty="0"/>
              <a:t>Multiple functional units</a:t>
            </a:r>
          </a:p>
          <a:p>
            <a:pPr lvl="1"/>
            <a:endParaRPr lang="en-US" dirty="0"/>
          </a:p>
          <a:p>
            <a:r>
              <a:rPr lang="en-US" dirty="0"/>
              <a:t>So how many cycles should this loop take to execute?</a:t>
            </a:r>
          </a:p>
        </p:txBody>
      </p:sp>
      <p:sp>
        <p:nvSpPr>
          <p:cNvPr id="4" name="Rectangle 3">
            <a:extLst>
              <a:ext uri="{FF2B5EF4-FFF2-40B4-BE49-F238E27FC236}">
                <a16:creationId xmlns:a16="http://schemas.microsoft.com/office/drawing/2014/main" id="{207D761C-C23F-A56A-0F7B-472BF9958479}"/>
              </a:ext>
            </a:extLst>
          </p:cNvPr>
          <p:cNvSpPr>
            <a:spLocks noChangeArrowheads="1"/>
          </p:cNvSpPr>
          <p:nvPr/>
        </p:nvSpPr>
        <p:spPr bwMode="auto">
          <a:xfrm>
            <a:off x="4572000" y="4343400"/>
            <a:ext cx="3762247" cy="1567096"/>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.L3:</a:t>
            </a: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rcx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$16,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-8(%</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rdi</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cmpq</a:t>
            </a:r>
            <a:r>
              <a:rPr lang="en-US" sz="1600" dirty="0">
                <a:latin typeface="Courier New" pitchFamily="49" charset="0"/>
              </a:rPr>
              <a:t>    %r8,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jne</a:t>
            </a:r>
            <a:r>
              <a:rPr lang="en-US" sz="1600" dirty="0">
                <a:latin typeface="Courier New" pitchFamily="49" charset="0"/>
              </a:rPr>
              <a:t>     .L3</a:t>
            </a:r>
          </a:p>
        </p:txBody>
      </p:sp>
    </p:spTree>
    <p:extLst>
      <p:ext uri="{BB962C8B-B14F-4D97-AF65-F5344CB8AC3E}">
        <p14:creationId xmlns:p14="http://schemas.microsoft.com/office/powerpoint/2010/main" val="2793741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8BB7D-5E1F-3B94-750E-4A085D24E521}"/>
              </a:ext>
            </a:extLst>
          </p:cNvPr>
          <p:cNvSpPr>
            <a:spLocks noGrp="1"/>
          </p:cNvSpPr>
          <p:nvPr>
            <p:ph type="title"/>
          </p:nvPr>
        </p:nvSpPr>
        <p:spPr/>
        <p:txBody>
          <a:bodyPr/>
          <a:lstStyle/>
          <a:p>
            <a:r>
              <a:rPr lang="en-US" dirty="0"/>
              <a:t>Effect of Loop Unrolling</a:t>
            </a:r>
          </a:p>
        </p:txBody>
      </p:sp>
      <p:graphicFrame>
        <p:nvGraphicFramePr>
          <p:cNvPr id="4" name="Group 49">
            <a:extLst>
              <a:ext uri="{FF2B5EF4-FFF2-40B4-BE49-F238E27FC236}">
                <a16:creationId xmlns:a16="http://schemas.microsoft.com/office/drawing/2014/main" id="{33BFFD24-69DE-4965-7294-B81D1F639005}"/>
              </a:ext>
            </a:extLst>
          </p:cNvPr>
          <p:cNvGraphicFramePr>
            <a:graphicFrameLocks noGrp="1"/>
          </p:cNvGraphicFramePr>
          <p:nvPr/>
        </p:nvGraphicFramePr>
        <p:xfrm>
          <a:off x="457200" y="2133600"/>
          <a:ext cx="8229600" cy="27146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Unroll</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0.81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2.51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923689758"/>
                  </a:ext>
                </a:extLst>
              </a:tr>
            </a:tbl>
          </a:graphicData>
        </a:graphic>
      </p:graphicFrame>
      <p:sp>
        <p:nvSpPr>
          <p:cNvPr id="3" name="Explosion: 14 Points 2">
            <a:extLst>
              <a:ext uri="{FF2B5EF4-FFF2-40B4-BE49-F238E27FC236}">
                <a16:creationId xmlns:a16="http://schemas.microsoft.com/office/drawing/2014/main" id="{A19C9B04-F162-F4DB-9D07-CC9064B0A10A}"/>
              </a:ext>
            </a:extLst>
          </p:cNvPr>
          <p:cNvSpPr/>
          <p:nvPr/>
        </p:nvSpPr>
        <p:spPr bwMode="auto">
          <a:xfrm>
            <a:off x="1143000" y="42672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Multiple instructions every cycle!</a:t>
            </a:r>
          </a:p>
        </p:txBody>
      </p:sp>
    </p:spTree>
    <p:extLst>
      <p:ext uri="{BB962C8B-B14F-4D97-AF65-F5344CB8AC3E}">
        <p14:creationId xmlns:p14="http://schemas.microsoft.com/office/powerpoint/2010/main" val="33702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ECEE9-B871-554C-A60A-2555A6C97D09}"/>
              </a:ext>
            </a:extLst>
          </p:cNvPr>
          <p:cNvSpPr>
            <a:spLocks noGrp="1"/>
          </p:cNvSpPr>
          <p:nvPr>
            <p:ph type="title"/>
          </p:nvPr>
        </p:nvSpPr>
        <p:spPr/>
        <p:txBody>
          <a:bodyPr/>
          <a:lstStyle/>
          <a:p>
            <a:r>
              <a:rPr lang="en-US" dirty="0"/>
              <a:t>Going Further</a:t>
            </a:r>
          </a:p>
        </p:txBody>
      </p:sp>
      <p:sp>
        <p:nvSpPr>
          <p:cNvPr id="3" name="Content Placeholder 2">
            <a:extLst>
              <a:ext uri="{FF2B5EF4-FFF2-40B4-BE49-F238E27FC236}">
                <a16:creationId xmlns:a16="http://schemas.microsoft.com/office/drawing/2014/main" id="{F15B2C43-F8E1-547C-F1C5-B255EF29A083}"/>
              </a:ext>
            </a:extLst>
          </p:cNvPr>
          <p:cNvSpPr>
            <a:spLocks noGrp="1"/>
          </p:cNvSpPr>
          <p:nvPr>
            <p:ph idx="1"/>
          </p:nvPr>
        </p:nvSpPr>
        <p:spPr/>
        <p:txBody>
          <a:bodyPr/>
          <a:lstStyle/>
          <a:p>
            <a:r>
              <a:rPr lang="en-US" dirty="0"/>
              <a:t>Compiler optimizations are an easy gain</a:t>
            </a:r>
          </a:p>
          <a:p>
            <a:pPr lvl="1"/>
            <a:r>
              <a:rPr lang="en-US" dirty="0"/>
              <a:t>20 CPE down to 3-5 CPE</a:t>
            </a:r>
          </a:p>
          <a:p>
            <a:endParaRPr lang="en-US" dirty="0"/>
          </a:p>
          <a:p>
            <a:r>
              <a:rPr lang="en-US" dirty="0"/>
              <a:t>With careful hand tuning and computer architecture knowledge</a:t>
            </a:r>
          </a:p>
          <a:p>
            <a:pPr lvl="1"/>
            <a:r>
              <a:rPr lang="en-US" dirty="0"/>
              <a:t>4-16 elements per cycle</a:t>
            </a:r>
          </a:p>
          <a:p>
            <a:pPr lvl="1"/>
            <a:r>
              <a:rPr lang="en-US" dirty="0"/>
              <a:t>Newest compilers are closing this gap</a:t>
            </a:r>
          </a:p>
        </p:txBody>
      </p:sp>
    </p:spTree>
    <p:extLst>
      <p:ext uri="{BB962C8B-B14F-4D97-AF65-F5344CB8AC3E}">
        <p14:creationId xmlns:p14="http://schemas.microsoft.com/office/powerpoint/2010/main" val="24574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EF39D88-E9B8-4C26-821F-D4356136AA49}"/>
              </a:ext>
            </a:extLst>
          </p:cNvPr>
          <p:cNvSpPr>
            <a:spLocks noGrp="1"/>
          </p:cNvSpPr>
          <p:nvPr>
            <p:ph idx="4294967295"/>
          </p:nvPr>
        </p:nvSpPr>
        <p:spPr>
          <a:xfrm>
            <a:off x="623887" y="942975"/>
            <a:ext cx="7896225" cy="4972050"/>
          </a:xfrm>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Summary: 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cache friendly</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3">
            <a:extLst>
              <a:ext uri="{28A0092B-C50C-407E-A947-70E740481C1C}">
                <a14:useLocalDpi xmlns:a14="http://schemas.microsoft.com/office/drawing/2010/main" val="0"/>
              </a:ext>
            </a:extLst>
          </a:blip>
          <a:srcRect l="3233" t="52051" r="17576" b="17180"/>
          <a:stretch/>
        </p:blipFill>
        <p:spPr>
          <a:xfrm>
            <a:off x="30483" y="5231780"/>
            <a:ext cx="5227317" cy="1600200"/>
          </a:xfrm>
          <a:prstGeom prst="rect">
            <a:avLst/>
          </a:prstGeom>
        </p:spPr>
      </p:pic>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Rear Admiral Grace Hopper</a:t>
            </a:r>
          </a:p>
          <a:p>
            <a:pPr lvl="1">
              <a:defRPr/>
            </a:pPr>
            <a:r>
              <a:rPr lang="en-US" kern="0" dirty="0"/>
              <a:t>First person to find an actual bug</a:t>
            </a:r>
            <a:r>
              <a:rPr lang="en-US" dirty="0"/>
              <a:t> </a:t>
            </a:r>
            <a:r>
              <a:rPr lang="en-US" kern="0" dirty="0"/>
              <a:t>(a moth)</a:t>
            </a:r>
          </a:p>
          <a:p>
            <a:pPr lvl="1">
              <a:defRPr/>
            </a:pPr>
            <a:r>
              <a:rPr lang="en-US" kern="0" dirty="0"/>
              <a:t>Invented first compiler in 1951 (precursor to COBOL)</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endParaRPr lang="en-US" dirty="0"/>
          </a:p>
        </p:txBody>
      </p:sp>
      <p:pic>
        <p:nvPicPr>
          <p:cNvPr id="10" name="Content Placeholder 9" descr="A person wearing a military uniform&#10;&#10;Description automatically generated">
            <a:extLst>
              <a:ext uri="{FF2B5EF4-FFF2-40B4-BE49-F238E27FC236}">
                <a16:creationId xmlns:a16="http://schemas.microsoft.com/office/drawing/2014/main" id="{0F5447AA-0E75-4285-BAA6-4F31C2556F4D}"/>
              </a:ext>
            </a:extLst>
          </p:cNvPr>
          <p:cNvPicPr>
            <a:picLocks noGrp="1" noChangeAspect="1"/>
          </p:cNvPicPr>
          <p:nvPr>
            <p:ph sz="half" idx="2"/>
          </p:nvPr>
        </p:nvPicPr>
        <p:blipFill rotWithShape="1">
          <a:blip r:embed="rId4">
            <a:extLst>
              <a:ext uri="{28A0092B-C50C-407E-A947-70E740481C1C}">
                <a14:useLocalDpi xmlns:a14="http://schemas.microsoft.com/office/drawing/2010/main" val="0"/>
              </a:ext>
            </a:extLst>
          </a:blip>
          <a:srcRect l="20896" r="1493"/>
          <a:stretch/>
        </p:blipFill>
        <p:spPr>
          <a:xfrm>
            <a:off x="5257800" y="438150"/>
            <a:ext cx="3707558" cy="597138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John Backus</a:t>
            </a:r>
          </a:p>
          <a:p>
            <a:pPr lvl="1">
              <a:defRPr/>
            </a:pPr>
            <a:r>
              <a:rPr lang="en-US" kern="0" dirty="0"/>
              <a:t>Developed FORTRAN in 1957 for the IBM 704</a:t>
            </a:r>
          </a:p>
          <a:p>
            <a:pPr lvl="1">
              <a:defRPr/>
            </a:pPr>
            <a:r>
              <a:rPr lang="en-US" kern="0" dirty="0"/>
              <a:t>Oldest machine-independent programming language still in use today</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endParaRPr lang="en-US" dirty="0"/>
          </a:p>
        </p:txBody>
      </p:sp>
      <p:pic>
        <p:nvPicPr>
          <p:cNvPr id="5" name="Picture 4" descr="A person wearing a suit and tie looking at the camera&#10;&#10;Description automatically generated">
            <a:extLst>
              <a:ext uri="{FF2B5EF4-FFF2-40B4-BE49-F238E27FC236}">
                <a16:creationId xmlns:a16="http://schemas.microsoft.com/office/drawing/2014/main" id="{1DC31AC1-91DA-4BD3-BC3B-E472D49B2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35461"/>
            <a:ext cx="3682407" cy="5508139"/>
          </a:xfrm>
          <a:prstGeom prst="rect">
            <a:avLst/>
          </a:prstGeom>
        </p:spPr>
      </p:pic>
    </p:spTree>
    <p:extLst>
      <p:ext uri="{BB962C8B-B14F-4D97-AF65-F5344CB8AC3E}">
        <p14:creationId xmlns:p14="http://schemas.microsoft.com/office/powerpoint/2010/main" val="3754553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91025" cy="5953125"/>
          </a:xfrm>
        </p:spPr>
        <p:txBody>
          <a:bodyPr/>
          <a:lstStyle/>
          <a:p>
            <a:pPr marL="0" indent="0">
              <a:buNone/>
              <a:defRPr/>
            </a:pPr>
            <a:r>
              <a:rPr lang="en-US" kern="0" dirty="0"/>
              <a:t>Fran Allen</a:t>
            </a:r>
          </a:p>
          <a:p>
            <a:pPr lvl="1">
              <a:defRPr/>
            </a:pPr>
            <a:r>
              <a:rPr lang="en-US" kern="0" dirty="0"/>
              <a:t>Pioneer of many optimizing compilation techniques</a:t>
            </a:r>
          </a:p>
          <a:p>
            <a:pPr lvl="1">
              <a:defRPr/>
            </a:pPr>
            <a:r>
              <a:rPr lang="en-US" kern="0" dirty="0"/>
              <a:t>Wrote a paper in 1966 that introduced the concept of the control flow graph, which is still central to compiler theory today</a:t>
            </a:r>
          </a:p>
          <a:p>
            <a:pPr lvl="1">
              <a:defRPr/>
            </a:pPr>
            <a:r>
              <a:rPr lang="en-US" kern="0" dirty="0"/>
              <a:t>First woman to win the ACM Turing Award</a:t>
            </a:r>
            <a:endParaRPr lang="en-US" dirty="0"/>
          </a:p>
        </p:txBody>
      </p:sp>
      <p:pic>
        <p:nvPicPr>
          <p:cNvPr id="4" name="Picture 3" descr="A person smiling for the camera&#10;&#10;Description automatically generated">
            <a:extLst>
              <a:ext uri="{FF2B5EF4-FFF2-40B4-BE49-F238E27FC236}">
                <a16:creationId xmlns:a16="http://schemas.microsoft.com/office/drawing/2014/main" id="{3A96185E-5F4E-4128-B40B-783FA09A0000}"/>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5239870" y="435460"/>
            <a:ext cx="3709617" cy="5431939"/>
          </a:xfrm>
          <a:prstGeom prst="rect">
            <a:avLst/>
          </a:prstGeom>
        </p:spPr>
      </p:pic>
    </p:spTree>
    <p:extLst>
      <p:ext uri="{BB962C8B-B14F-4D97-AF65-F5344CB8AC3E}">
        <p14:creationId xmlns:p14="http://schemas.microsoft.com/office/powerpoint/2010/main" val="1713567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26126</TotalTime>
  <Words>8960</Words>
  <Application>Microsoft Office PowerPoint</Application>
  <PresentationFormat>On-screen Show (4:3)</PresentationFormat>
  <Paragraphs>995</Paragraphs>
  <Slides>50</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50</vt:i4>
      </vt:variant>
    </vt:vector>
  </HeadingPairs>
  <TitlesOfParts>
    <vt:vector size="60" baseType="lpstr">
      <vt:lpstr>Arial</vt:lpstr>
      <vt:lpstr>Arial Narrow</vt:lpstr>
      <vt:lpstr>Calibri</vt:lpstr>
      <vt:lpstr>Consolas</vt:lpstr>
      <vt:lpstr>Courier New</vt:lpstr>
      <vt:lpstr>Noto Sans Symbols</vt:lpstr>
      <vt:lpstr>Times New Roman</vt:lpstr>
      <vt:lpstr>Wingdings</vt:lpstr>
      <vt:lpstr>Wingdings 2</vt:lpstr>
      <vt:lpstr>template2007</vt:lpstr>
      <vt:lpstr>Code Optimization  15-213/15-513/14-513: Introduction to Computer Systems 15th Lecture, October 22, 2024</vt:lpstr>
      <vt:lpstr>Deadlines</vt:lpstr>
      <vt:lpstr>Code Optimization is Hard</vt:lpstr>
      <vt:lpstr>Today</vt:lpstr>
      <vt:lpstr>PowerPoint Presentation</vt:lpstr>
      <vt:lpstr>PowerPoint Presentation</vt:lpstr>
      <vt:lpstr>PowerPoint Presentation</vt:lpstr>
      <vt:lpstr>PowerPoint Presentation</vt:lpstr>
      <vt:lpstr>Goals of compiler optimization</vt:lpstr>
      <vt:lpstr>Limits to compiler optimization</vt:lpstr>
      <vt:lpstr>Two kinds of optimizations</vt:lpstr>
      <vt:lpstr>Today</vt:lpstr>
      <vt:lpstr>Next several slides done live…</vt:lpstr>
      <vt:lpstr>Constant folding</vt:lpstr>
      <vt:lpstr>Dead code elimination</vt:lpstr>
      <vt:lpstr>Common subexpression elimination</vt:lpstr>
      <vt:lpstr>Code motion</vt:lpstr>
      <vt:lpstr>Inlining</vt:lpstr>
      <vt:lpstr>Inlining</vt:lpstr>
      <vt:lpstr>Inlining</vt:lpstr>
      <vt:lpstr>Today</vt:lpstr>
      <vt:lpstr>Memory Aliasing</vt:lpstr>
      <vt:lpstr>Memory Aliasing</vt:lpstr>
      <vt:lpstr>PowerPoint Presentation</vt:lpstr>
      <vt:lpstr>Can’t move function calls out of loops</vt:lpstr>
      <vt:lpstr>Can’t move function calls out of loops</vt:lpstr>
      <vt:lpstr>Quiz</vt:lpstr>
      <vt:lpstr>Today</vt:lpstr>
      <vt:lpstr>Modern CPU Design</vt:lpstr>
      <vt:lpstr>Branches Are A Challenge</vt:lpstr>
      <vt:lpstr>Branch Prediction</vt:lpstr>
      <vt:lpstr>Branch Prediction Through Loop</vt:lpstr>
      <vt:lpstr>Branch Misprediction Invalidation</vt:lpstr>
      <vt:lpstr>Branch Misprediction Recovery</vt:lpstr>
      <vt:lpstr>Branch Prediction Numbers</vt:lpstr>
      <vt:lpstr>Optimizing for Branch Prediction</vt:lpstr>
      <vt:lpstr>Loop Unrolling</vt:lpstr>
      <vt:lpstr>Scheduling</vt:lpstr>
      <vt:lpstr>Today</vt:lpstr>
      <vt:lpstr>Benchmark Example: Data Type for Vectors</vt:lpstr>
      <vt:lpstr>Benchmark Computation</vt:lpstr>
      <vt:lpstr>Cycles Per Element (CPE)</vt:lpstr>
      <vt:lpstr>Benchmark Performance</vt:lpstr>
      <vt:lpstr>Basic Optimizations</vt:lpstr>
      <vt:lpstr>Effect of Basic Optimizations</vt:lpstr>
      <vt:lpstr>Loop Unrolling</vt:lpstr>
      <vt:lpstr>Loop Unrolled Assembly</vt:lpstr>
      <vt:lpstr>Effect of Loop Unrolling</vt:lpstr>
      <vt:lpstr>Going Further</vt:lpstr>
      <vt:lpstr>Summary: Getting High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Dr. Mohamed Farag</cp:lastModifiedBy>
  <cp:revision>588</cp:revision>
  <cp:lastPrinted>2023-02-23T16:41:42Z</cp:lastPrinted>
  <dcterms:created xsi:type="dcterms:W3CDTF">2011-08-30T20:07:27Z</dcterms:created>
  <dcterms:modified xsi:type="dcterms:W3CDTF">2024-10-22T13:38:22Z</dcterms:modified>
</cp:coreProperties>
</file>