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1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253" r:id="rId2"/>
    <p:sldId id="542" r:id="rId3"/>
    <p:sldId id="969" r:id="rId4"/>
    <p:sldId id="1243" r:id="rId5"/>
    <p:sldId id="1254" r:id="rId6"/>
    <p:sldId id="1255" r:id="rId7"/>
    <p:sldId id="1165" r:id="rId8"/>
    <p:sldId id="1256" r:id="rId9"/>
    <p:sldId id="1166" r:id="rId10"/>
    <p:sldId id="1167" r:id="rId11"/>
    <p:sldId id="1168" r:id="rId12"/>
    <p:sldId id="1169" r:id="rId13"/>
    <p:sldId id="1170" r:id="rId14"/>
    <p:sldId id="1171" r:id="rId15"/>
    <p:sldId id="1247" r:id="rId16"/>
    <p:sldId id="1157" r:id="rId17"/>
    <p:sldId id="1245" r:id="rId18"/>
    <p:sldId id="1158" r:id="rId19"/>
    <p:sldId id="1242" r:id="rId20"/>
    <p:sldId id="1235" r:id="rId21"/>
    <p:sldId id="1236" r:id="rId22"/>
    <p:sldId id="1237" r:id="rId23"/>
    <p:sldId id="1238" r:id="rId24"/>
    <p:sldId id="1248" r:id="rId25"/>
    <p:sldId id="1188" r:id="rId26"/>
    <p:sldId id="1231" r:id="rId27"/>
    <p:sldId id="1219" r:id="rId28"/>
    <p:sldId id="1257" r:id="rId29"/>
    <p:sldId id="1190" r:id="rId30"/>
    <p:sldId id="1191" r:id="rId31"/>
    <p:sldId id="1192" r:id="rId32"/>
    <p:sldId id="1249" r:id="rId33"/>
    <p:sldId id="1193" r:id="rId34"/>
    <p:sldId id="1225" r:id="rId35"/>
    <p:sldId id="1195" r:id="rId36"/>
    <p:sldId id="1220" r:id="rId37"/>
    <p:sldId id="1221" r:id="rId38"/>
    <p:sldId id="1222" r:id="rId39"/>
    <p:sldId id="1198" r:id="rId40"/>
    <p:sldId id="1224" r:id="rId41"/>
    <p:sldId id="1252" r:id="rId42"/>
    <p:sldId id="1250" r:id="rId43"/>
    <p:sldId id="1246" r:id="rId44"/>
    <p:sldId id="1201" r:id="rId45"/>
    <p:sldId id="1173" r:id="rId46"/>
    <p:sldId id="1175" r:id="rId47"/>
    <p:sldId id="1177" r:id="rId48"/>
    <p:sldId id="1178" r:id="rId49"/>
    <p:sldId id="1211" r:id="rId50"/>
    <p:sldId id="1179" r:id="rId51"/>
    <p:sldId id="1241" r:id="rId52"/>
    <p:sldId id="1182" r:id="rId53"/>
    <p:sldId id="1183" r:id="rId54"/>
    <p:sldId id="1258" r:id="rId55"/>
    <p:sldId id="1259" r:id="rId56"/>
    <p:sldId id="1164" r:id="rId57"/>
    <p:sldId id="1214" r:id="rId58"/>
    <p:sldId id="1216" r:id="rId59"/>
    <p:sldId id="1217" r:id="rId60"/>
    <p:sldId id="1200" r:id="rId61"/>
    <p:sldId id="1234" r:id="rId62"/>
    <p:sldId id="1232" r:id="rId63"/>
    <p:sldId id="1233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5DF4A-A963-408A-A2B0-08842855C8C2}" v="133" dt="2019-09-26T03:10:09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49" autoAdjust="0"/>
  </p:normalViewPr>
  <p:slideViewPr>
    <p:cSldViewPr snapToGrid="0" snapToObjects="1">
      <p:cViewPr>
        <p:scale>
          <a:sx n="125" d="100"/>
          <a:sy n="125" d="100"/>
        </p:scale>
        <p:origin x="576" y="240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2C5DF4A-A963-408A-A2B0-08842855C8C2}"/>
    <pc:docChg chg="custSel delSld modSld sldOrd">
      <pc:chgData name="Phil Gibbons" userId="f619c6e5d38ed7a7" providerId="LiveId" clId="{A2C5DF4A-A963-408A-A2B0-08842855C8C2}" dt="2019-09-26T03:18:19.109" v="322" actId="2696"/>
      <pc:docMkLst>
        <pc:docMk/>
      </pc:docMkLst>
      <pc:sldChg chg="ord">
        <pc:chgData name="Phil Gibbons" userId="f619c6e5d38ed7a7" providerId="LiveId" clId="{A2C5DF4A-A963-408A-A2B0-08842855C8C2}" dt="2019-09-25T20:51:31.876" v="0"/>
        <pc:sldMkLst>
          <pc:docMk/>
          <pc:sldMk cId="2571153421" sldId="310"/>
        </pc:sldMkLst>
      </pc:sldChg>
      <pc:sldChg chg="addSp modSp modAnim">
        <pc:chgData name="Phil Gibbons" userId="f619c6e5d38ed7a7" providerId="LiveId" clId="{A2C5DF4A-A963-408A-A2B0-08842855C8C2}" dt="2019-09-26T03:10:09.687" v="266"/>
        <pc:sldMkLst>
          <pc:docMk/>
          <pc:sldMk cId="1772286652" sldId="1179"/>
        </pc:sldMkLst>
        <pc:spChg chg="add mod">
          <ac:chgData name="Phil Gibbons" userId="f619c6e5d38ed7a7" providerId="LiveId" clId="{A2C5DF4A-A963-408A-A2B0-08842855C8C2}" dt="2019-09-26T03:05:36.776" v="232" actId="20577"/>
          <ac:spMkLst>
            <pc:docMk/>
            <pc:sldMk cId="1772286652" sldId="1179"/>
            <ac:spMk id="5" creationId="{2C6566A9-9D08-4D7C-B06D-4EE7C943ABE6}"/>
          </ac:spMkLst>
        </pc:spChg>
        <pc:spChg chg="add mod">
          <ac:chgData name="Phil Gibbons" userId="f619c6e5d38ed7a7" providerId="LiveId" clId="{A2C5DF4A-A963-408A-A2B0-08842855C8C2}" dt="2019-09-26T03:05:49.595" v="235" actId="1076"/>
          <ac:spMkLst>
            <pc:docMk/>
            <pc:sldMk cId="1772286652" sldId="1179"/>
            <ac:spMk id="9" creationId="{6A3C42B4-33D0-4C79-BEA5-6B44F7443304}"/>
          </ac:spMkLst>
        </pc:spChg>
        <pc:spChg chg="mod">
          <ac:chgData name="Phil Gibbons" userId="f619c6e5d38ed7a7" providerId="LiveId" clId="{A2C5DF4A-A963-408A-A2B0-08842855C8C2}" dt="2019-09-26T03:06:26.135" v="239" actId="20577"/>
          <ac:spMkLst>
            <pc:docMk/>
            <pc:sldMk cId="1772286652" sldId="1179"/>
            <ac:spMk id="125957" creationId="{00000000-0000-0000-0000-000000000000}"/>
          </ac:spMkLst>
        </pc:spChg>
        <pc:cxnChg chg="add mod">
          <ac:chgData name="Phil Gibbons" userId="f619c6e5d38ed7a7" providerId="LiveId" clId="{A2C5DF4A-A963-408A-A2B0-08842855C8C2}" dt="2019-09-26T03:05:27.142" v="230" actId="208"/>
          <ac:cxnSpMkLst>
            <pc:docMk/>
            <pc:sldMk cId="1772286652" sldId="1179"/>
            <ac:cxnSpMk id="3" creationId="{0731DC9A-F7F5-4E8C-9C32-75EDF818848F}"/>
          </ac:cxnSpMkLst>
        </pc:cxnChg>
        <pc:cxnChg chg="add mod">
          <ac:chgData name="Phil Gibbons" userId="f619c6e5d38ed7a7" providerId="LiveId" clId="{A2C5DF4A-A963-408A-A2B0-08842855C8C2}" dt="2019-09-26T03:04:52.693" v="227" actId="14100"/>
          <ac:cxnSpMkLst>
            <pc:docMk/>
            <pc:sldMk cId="1772286652" sldId="1179"/>
            <ac:cxnSpMk id="8" creationId="{252E2EC3-B071-4B46-891F-B79DA65BC9B0}"/>
          </ac:cxnSpMkLst>
        </pc:cxnChg>
      </pc:sldChg>
      <pc:sldChg chg="del">
        <pc:chgData name="Phil Gibbons" userId="f619c6e5d38ed7a7" providerId="LiveId" clId="{A2C5DF4A-A963-408A-A2B0-08842855C8C2}" dt="2019-09-26T03:18:19.109" v="322" actId="2696"/>
        <pc:sldMkLst>
          <pc:docMk/>
          <pc:sldMk cId="0" sldId="1180"/>
        </pc:sldMkLst>
      </pc:sldChg>
      <pc:sldChg chg="modSp">
        <pc:chgData name="Phil Gibbons" userId="f619c6e5d38ed7a7" providerId="LiveId" clId="{A2C5DF4A-A963-408A-A2B0-08842855C8C2}" dt="2019-09-26T03:17:03.009" v="321" actId="20577"/>
        <pc:sldMkLst>
          <pc:docMk/>
          <pc:sldMk cId="3545468966" sldId="1216"/>
        </pc:sldMkLst>
        <pc:spChg chg="mod">
          <ac:chgData name="Phil Gibbons" userId="f619c6e5d38ed7a7" providerId="LiveId" clId="{A2C5DF4A-A963-408A-A2B0-08842855C8C2}" dt="2019-09-26T03:16:53.564" v="319" actId="20577"/>
          <ac:spMkLst>
            <pc:docMk/>
            <pc:sldMk cId="3545468966" sldId="1216"/>
            <ac:spMk id="3" creationId="{00000000-0000-0000-0000-000000000000}"/>
          </ac:spMkLst>
        </pc:spChg>
        <pc:spChg chg="mod">
          <ac:chgData name="Phil Gibbons" userId="f619c6e5d38ed7a7" providerId="LiveId" clId="{A2C5DF4A-A963-408A-A2B0-08842855C8C2}" dt="2019-09-26T03:17:03.009" v="321" actId="20577"/>
          <ac:spMkLst>
            <pc:docMk/>
            <pc:sldMk cId="3545468966" sldId="1216"/>
            <ac:spMk id="4" creationId="{00000000-0000-0000-0000-000000000000}"/>
          </ac:spMkLst>
        </pc:spChg>
      </pc:sldChg>
      <pc:sldChg chg="modSp">
        <pc:chgData name="Phil Gibbons" userId="f619c6e5d38ed7a7" providerId="LiveId" clId="{A2C5DF4A-A963-408A-A2B0-08842855C8C2}" dt="2019-09-26T03:08:33.686" v="262" actId="20577"/>
        <pc:sldMkLst>
          <pc:docMk/>
          <pc:sldMk cId="1532572786" sldId="1241"/>
        </pc:sldMkLst>
        <pc:spChg chg="mod">
          <ac:chgData name="Phil Gibbons" userId="f619c6e5d38ed7a7" providerId="LiveId" clId="{A2C5DF4A-A963-408A-A2B0-08842855C8C2}" dt="2019-09-26T03:08:33.686" v="262" actId="20577"/>
          <ac:spMkLst>
            <pc:docMk/>
            <pc:sldMk cId="1532572786" sldId="1241"/>
            <ac:spMk id="12698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1T12:01:15.9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0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7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619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8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44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071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6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3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35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181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0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89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36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84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30386/quizze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878590-6443-844E-A76C-48341E8B6831}"/>
              </a:ext>
            </a:extLst>
          </p:cNvPr>
          <p:cNvSpPr txBox="1"/>
          <p:nvPr/>
        </p:nvSpPr>
        <p:spPr>
          <a:xfrm>
            <a:off x="2335917" y="797510"/>
            <a:ext cx="43036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15-213 Show &amp; Tell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Come see a: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 pitchFamily="34" charset="0"/>
              </a:rPr>
              <a:t>CPU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itchFamily="34" charset="0"/>
              </a:rPr>
              <a:t>Motherboard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itchFamily="34" charset="0"/>
              </a:rPr>
              <a:t>DRAM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itchFamily="34" charset="0"/>
              </a:rPr>
              <a:t>Hard Drive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itchFamily="34" charset="0"/>
              </a:rPr>
              <a:t>SSD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On table at front of classroom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Don’t lick your fingers after, some may have lead solder</a:t>
            </a:r>
          </a:p>
        </p:txBody>
      </p:sp>
    </p:spTree>
    <p:extLst>
      <p:ext uri="{BB962C8B-B14F-4D97-AF65-F5344CB8AC3E}">
        <p14:creationId xmlns:p14="http://schemas.microsoft.com/office/powerpoint/2010/main" val="248633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2874233" y="3959225"/>
            <a:ext cx="3866292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Controller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729623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6845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1868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2799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179888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0120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466975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reads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2871788" y="3962400"/>
            <a:ext cx="3868737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Controller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276600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471446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438400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118202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854325" y="3962400"/>
            <a:ext cx="388620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Controller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3808998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2876550" y="3962400"/>
            <a:ext cx="385921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Controller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305503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3824387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2672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015248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2849563" y="3959225"/>
            <a:ext cx="3890962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Memory Controller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26402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467005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668713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17094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014246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466975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DRAMs (Hidden Slide, Extra Detail for Modern Systems)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631950"/>
            <a:ext cx="8049827" cy="1644650"/>
          </a:xfrm>
        </p:spPr>
        <p:txBody>
          <a:bodyPr/>
          <a:lstStyle/>
          <a:p>
            <a:pPr marL="0" indent="0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15-213/14-513/15-513: Introduction to Computer Systems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9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 Lecture,  2025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36928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cores)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987450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>
          <a:xfrm>
            <a:off x="111761" y="435678"/>
            <a:ext cx="8357691" cy="762000"/>
          </a:xfrm>
        </p:spPr>
        <p:txBody>
          <a:bodyPr/>
          <a:lstStyle/>
          <a:p>
            <a:r>
              <a:rPr lang="en-US" dirty="0"/>
              <a:t>Data striped across RAM chips in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CPU-Memory Gap Keeps Growing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01306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 helps us bridge that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Many programs tend to use data and instructions with addresses near or equal to those they have used recently.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(stride-1 reference pattern).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9587" y="1651000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278" y="4251067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B70E-AE70-4287-B6C4-FCB4C877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Locality is a virtuous circle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77874-18FC-5CCE-352D-76217A285723}"/>
              </a:ext>
            </a:extLst>
          </p:cNvPr>
          <p:cNvSpPr txBox="1"/>
          <p:nvPr/>
        </p:nvSpPr>
        <p:spPr>
          <a:xfrm>
            <a:off x="2303780" y="1905506"/>
            <a:ext cx="46075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It often happens naturally, so we exploit it to make hardware faster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Because the hardware is faster when there is locality, we write software to have more locality.</a:t>
            </a:r>
          </a:p>
        </p:txBody>
      </p:sp>
    </p:spTree>
    <p:extLst>
      <p:ext uri="{BB962C8B-B14F-4D97-AF65-F5344CB8AC3E}">
        <p14:creationId xmlns:p14="http://schemas.microsoft.com/office/powerpoint/2010/main" val="1161288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598118" y="4481735"/>
            <a:ext cx="172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248299" y="3350403"/>
            <a:ext cx="7776022" cy="313389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C673-A419-4DBD-B0F0-666D9E1A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DCFE-C25C-4633-A7B8-A194918A6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lab due this Thursday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7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078736" y="3713243"/>
            <a:ext cx="283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no, unless…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634975" y="4339305"/>
            <a:ext cx="209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M is very small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1941513" y="303371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>
                <a:latin typeface="Courier New" charset="0"/>
              </a:rPr>
              <a:t>&lt; M;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3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sometimes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properties complement each other well for many types of programs.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locality: programs tend to access the data at level k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62B9-23D4-40B8-83F3-809FC632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5C39-98AD-454D-91C7-92ADBC61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https://canvas.cmu.edu/courses/30386/quizzes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08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38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3-4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9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  <p:extLst>
      <p:ext uri="{BB962C8B-B14F-4D97-AF65-F5344CB8AC3E}">
        <p14:creationId xmlns:p14="http://schemas.microsoft.com/office/powerpoint/2010/main" val="1907328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6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2245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  <p:extLst>
      <p:ext uri="{BB962C8B-B14F-4D97-AF65-F5344CB8AC3E}">
        <p14:creationId xmlns:p14="http://schemas.microsoft.com/office/powerpoint/2010/main" val="27603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1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709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1C1F78-3555-75E4-EAB9-945B94C2FAFD}"/>
              </a:ext>
            </a:extLst>
          </p:cNvPr>
          <p:cNvSpPr txBox="1"/>
          <p:nvPr/>
        </p:nvSpPr>
        <p:spPr>
          <a:xfrm>
            <a:off x="2412724" y="1488638"/>
            <a:ext cx="4606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3242A9-B38C-2CC0-F839-BA4A1FEB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4" y="3428748"/>
            <a:ext cx="1940614" cy="19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BBA1495-EE7F-99A8-74DD-3E9496D5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89" y="3496388"/>
            <a:ext cx="2382423" cy="18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B03B2B-484A-C1DD-E8E9-C6C9E220C5CB}"/>
              </a:ext>
            </a:extLst>
          </p:cNvPr>
          <p:cNvCxnSpPr>
            <a:stCxn id="1028" idx="1"/>
            <a:endCxn id="1026" idx="3"/>
          </p:cNvCxnSpPr>
          <p:nvPr/>
        </p:nvCxnSpPr>
        <p:spPr bwMode="auto">
          <a:xfrm flipH="1" flipV="1">
            <a:off x="2763078" y="4399055"/>
            <a:ext cx="2904711" cy="338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A4D5FD-CBDF-48F9-9AF0-51A01AEBE8B9}"/>
              </a:ext>
            </a:extLst>
          </p:cNvPr>
          <p:cNvSpPr txBox="1"/>
          <p:nvPr/>
        </p:nvSpPr>
        <p:spPr>
          <a:xfrm>
            <a:off x="2763078" y="5369362"/>
            <a:ext cx="415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 from memory to CPU: “Load”</a:t>
            </a:r>
          </a:p>
        </p:txBody>
      </p:sp>
    </p:spTree>
    <p:extLst>
      <p:ext uri="{BB962C8B-B14F-4D97-AF65-F5344CB8AC3E}">
        <p14:creationId xmlns:p14="http://schemas.microsoft.com/office/powerpoint/2010/main" val="26002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  <p:extLst>
      <p:ext uri="{BB962C8B-B14F-4D97-AF65-F5344CB8AC3E}">
        <p14:creationId xmlns:p14="http://schemas.microsoft.com/office/powerpoint/2010/main" val="27684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23710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4109765" y="2354599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4760640" y="2660401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265E42C8-38C0-1072-8B40-8BE783D2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913" y="3056523"/>
            <a:ext cx="123710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3936BE-B002-4A5A-E8EA-4EEF58ED3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290026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827B3B27-310D-7A91-E23D-C1F1FF2A5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663" y="3213794"/>
            <a:ext cx="1835150" cy="350648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79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213350" y="3082425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3346450" y="3395951"/>
            <a:ext cx="1835150" cy="350648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 rot="5400000">
            <a:off x="753612" y="4028282"/>
            <a:ext cx="581924" cy="223837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807420" y="3262814"/>
            <a:ext cx="123710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C6C97E5F-6788-C01B-F726-F86089173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882" y="3168749"/>
            <a:ext cx="123710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19027F1-4A61-4D00-CBF4-796376CA673F}"/>
                  </a:ext>
                </a:extLst>
              </p14:cNvPr>
              <p14:cNvContentPartPr/>
              <p14:nvPr/>
            </p14:nvContentPartPr>
            <p14:xfrm>
              <a:off x="2923920" y="-241800"/>
              <a:ext cx="360" cy="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19027F1-4A61-4D00-CBF4-796376CA67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5280" y="-25044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E0B9A7-9C2E-BADD-5348-E91964788851}"/>
              </a:ext>
            </a:extLst>
          </p:cNvPr>
          <p:cNvCxnSpPr/>
          <p:nvPr/>
        </p:nvCxnSpPr>
        <p:spPr bwMode="auto">
          <a:xfrm>
            <a:off x="1044574" y="3746599"/>
            <a:ext cx="15876" cy="800001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DD002E-DE5A-9AD5-2A96-7666AE7EF7E5}"/>
              </a:ext>
            </a:extLst>
          </p:cNvPr>
          <p:cNvCxnSpPr/>
          <p:nvPr/>
        </p:nvCxnSpPr>
        <p:spPr bwMode="auto">
          <a:xfrm flipV="1">
            <a:off x="1060450" y="4527550"/>
            <a:ext cx="4368800" cy="1905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87B87DF-6A60-C9E2-9619-FB0B6DF41DEE}"/>
              </a:ext>
            </a:extLst>
          </p:cNvPr>
          <p:cNvCxnSpPr/>
          <p:nvPr/>
        </p:nvCxnSpPr>
        <p:spPr bwMode="auto">
          <a:xfrm>
            <a:off x="5429250" y="4532312"/>
            <a:ext cx="0" cy="864773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84457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Disk Sector (2)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213350" y="3082425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3346450" y="3395951"/>
            <a:ext cx="1835150" cy="350648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 rot="5400000">
            <a:off x="753612" y="4028282"/>
            <a:ext cx="581924" cy="223837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23710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C6C97E5F-6788-C01B-F726-F86089173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882" y="3168749"/>
            <a:ext cx="123710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9D7C0E-45A1-41CF-5DF4-F783566CBE9F}"/>
              </a:ext>
            </a:extLst>
          </p:cNvPr>
          <p:cNvCxnSpPr>
            <a:cxnSpLocks/>
          </p:cNvCxnSpPr>
          <p:nvPr/>
        </p:nvCxnSpPr>
        <p:spPr bwMode="auto">
          <a:xfrm>
            <a:off x="1012071" y="3655747"/>
            <a:ext cx="48379" cy="890853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398564-F95C-BDFF-1017-FC77AA8F1DB4}"/>
              </a:ext>
            </a:extLst>
          </p:cNvPr>
          <p:cNvCxnSpPr/>
          <p:nvPr/>
        </p:nvCxnSpPr>
        <p:spPr bwMode="auto">
          <a:xfrm flipV="1">
            <a:off x="1060450" y="4527550"/>
            <a:ext cx="4368800" cy="1905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68AF89-53E3-DF19-8767-F0D169A9B3B1}"/>
              </a:ext>
            </a:extLst>
          </p:cNvPr>
          <p:cNvCxnSpPr/>
          <p:nvPr/>
        </p:nvCxnSpPr>
        <p:spPr bwMode="auto">
          <a:xfrm>
            <a:off x="5429250" y="4532312"/>
            <a:ext cx="0" cy="864773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CEDDC3-2978-BE40-8F38-15427CCB1C39}"/>
              </a:ext>
            </a:extLst>
          </p:cNvPr>
          <p:cNvCxnSpPr/>
          <p:nvPr/>
        </p:nvCxnSpPr>
        <p:spPr bwMode="auto">
          <a:xfrm flipV="1">
            <a:off x="977900" y="3622995"/>
            <a:ext cx="4368800" cy="1905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25010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Disk Sector (3)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213350" y="3082425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3346450" y="3395951"/>
            <a:ext cx="1835150" cy="350648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 rot="5400000">
            <a:off x="753612" y="4028282"/>
            <a:ext cx="581924" cy="223837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23710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9389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C6C97E5F-6788-C01B-F726-F86089173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882" y="3168749"/>
            <a:ext cx="123710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EFAFCA-E1AC-774F-4F50-C4E1F35AA227}"/>
              </a:ext>
            </a:extLst>
          </p:cNvPr>
          <p:cNvCxnSpPr>
            <a:cxnSpLocks/>
          </p:cNvCxnSpPr>
          <p:nvPr/>
        </p:nvCxnSpPr>
        <p:spPr bwMode="auto">
          <a:xfrm>
            <a:off x="1012071" y="3655747"/>
            <a:ext cx="48379" cy="890853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AF20C7-81A4-F4A6-882E-DCA78D009F15}"/>
              </a:ext>
            </a:extLst>
          </p:cNvPr>
          <p:cNvCxnSpPr/>
          <p:nvPr/>
        </p:nvCxnSpPr>
        <p:spPr bwMode="auto">
          <a:xfrm flipV="1">
            <a:off x="1060450" y="4527550"/>
            <a:ext cx="4368800" cy="1905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6FB02D-E55D-894A-96D7-5B1B3FF30378}"/>
              </a:ext>
            </a:extLst>
          </p:cNvPr>
          <p:cNvCxnSpPr/>
          <p:nvPr/>
        </p:nvCxnSpPr>
        <p:spPr bwMode="auto">
          <a:xfrm>
            <a:off x="5429250" y="4532312"/>
            <a:ext cx="0" cy="864773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EAE50D-6F3C-4E1C-D8FF-9A3E6BF44CD2}"/>
              </a:ext>
            </a:extLst>
          </p:cNvPr>
          <p:cNvCxnSpPr/>
          <p:nvPr/>
        </p:nvCxnSpPr>
        <p:spPr bwMode="auto">
          <a:xfrm>
            <a:off x="1012071" y="2790974"/>
            <a:ext cx="0" cy="864773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94160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? (Intel Optane) &amp; emerging?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78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970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pPr lvl="1"/>
            <a:r>
              <a:rPr lang="en-US" dirty="0"/>
              <a:t>DQ = deep queue, issuing many concurrent reads (latency hurts!)</a:t>
            </a:r>
          </a:p>
          <a:p>
            <a:r>
              <a:rPr lang="en-US" dirty="0"/>
              <a:t>Random writes are tricky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), but the SSD has a pool of pre-erased blocks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But the SSD has a write cache that it accumulates writes into…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1015663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2,221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1,912 MB/s</a:t>
            </a:r>
          </a:p>
          <a:p>
            <a:r>
              <a:rPr lang="en-US" sz="2000" dirty="0">
                <a:latin typeface="Calibri" pitchFamily="34" charset="0"/>
              </a:rPr>
              <a:t>Random ST throughput	         61.7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165 MB/s</a:t>
            </a:r>
          </a:p>
          <a:p>
            <a:r>
              <a:rPr lang="en-US" sz="2000" dirty="0">
                <a:latin typeface="Calibri" pitchFamily="34" charset="0"/>
              </a:rPr>
              <a:t>Random DQ throughput            947  MB/s      Random DQ write               1028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ssd.userbenchmark.com</a:t>
            </a:r>
            <a:r>
              <a:rPr lang="en-US" sz="1600" dirty="0"/>
              <a:t>/</a:t>
            </a:r>
            <a:r>
              <a:rPr lang="en-US" sz="1600" dirty="0" err="1"/>
              <a:t>SpeedTest</a:t>
            </a:r>
            <a:r>
              <a:rPr lang="en-US" sz="1600" dirty="0"/>
              <a:t>/711305/Samsung-SSD-970-EVO-Plus-250GB</a:t>
            </a:r>
          </a:p>
        </p:txBody>
      </p:sp>
    </p:spTree>
    <p:extLst>
      <p:ext uri="{BB962C8B-B14F-4D97-AF65-F5344CB8AC3E}">
        <p14:creationId xmlns:p14="http://schemas.microsoft.com/office/powerpoint/2010/main" val="40867987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2022, about 4-5 times more expensive per byte</a:t>
            </a:r>
          </a:p>
          <a:p>
            <a:pPr lvl="2"/>
            <a:r>
              <a:rPr lang="en-US" dirty="0" err="1"/>
              <a:t>Rcost</a:t>
            </a:r>
            <a:r>
              <a:rPr lang="en-US" dirty="0"/>
              <a:t> will probably keep dropping</a:t>
            </a:r>
          </a:p>
          <a:p>
            <a:r>
              <a:rPr lang="en-US" dirty="0"/>
              <a:t>Where are are rotating disks still used?</a:t>
            </a:r>
          </a:p>
          <a:p>
            <a:pPr lvl="1"/>
            <a:r>
              <a:rPr lang="en-US" dirty="0"/>
              <a:t>Bulk storage – video, huge datasets / databases, etc.</a:t>
            </a:r>
          </a:p>
          <a:p>
            <a:pPr lvl="1"/>
            <a:r>
              <a:rPr lang="en-US" dirty="0"/>
              <a:t>Cheap storage – desktops.</a:t>
            </a:r>
          </a:p>
        </p:txBody>
      </p:sp>
    </p:spTree>
    <p:extLst>
      <p:ext uri="{BB962C8B-B14F-4D97-AF65-F5344CB8AC3E}">
        <p14:creationId xmlns:p14="http://schemas.microsoft.com/office/powerpoint/2010/main" val="57965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1C1F78-3555-75E4-EAB9-945B94C2FAFD}"/>
              </a:ext>
            </a:extLst>
          </p:cNvPr>
          <p:cNvSpPr txBox="1"/>
          <p:nvPr/>
        </p:nvSpPr>
        <p:spPr>
          <a:xfrm>
            <a:off x="1935204" y="1497256"/>
            <a:ext cx="5105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(%</a:t>
            </a:r>
            <a:r>
              <a:rPr lang="en-US" b="1" dirty="0" err="1">
                <a:latin typeface="Courier New" pitchFamily="49" charset="0"/>
              </a:rPr>
              <a:t>rbx</a:t>
            </a:r>
            <a:r>
              <a:rPr lang="en-US" b="1" dirty="0">
                <a:latin typeface="Courier New" pitchFamily="49" charset="0"/>
              </a:rPr>
              <a:t>, %</a:t>
            </a:r>
            <a:r>
              <a:rPr lang="en-US" b="1" dirty="0" err="1">
                <a:latin typeface="Courier New" pitchFamily="49" charset="0"/>
              </a:rPr>
              <a:t>rcx</a:t>
            </a:r>
            <a:r>
              <a:rPr lang="en-US" b="1" dirty="0">
                <a:latin typeface="Courier New" pitchFamily="49" charset="0"/>
              </a:rPr>
              <a:t>, 2)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3242A9-B38C-2CC0-F839-BA4A1FEB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4" y="3428748"/>
            <a:ext cx="1940614" cy="19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BBA1495-EE7F-99A8-74DD-3E9496D5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89" y="3496388"/>
            <a:ext cx="2382423" cy="18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B03B2B-484A-C1DD-E8E9-C6C9E220C5CB}"/>
              </a:ext>
            </a:extLst>
          </p:cNvPr>
          <p:cNvCxnSpPr>
            <a:stCxn id="1028" idx="1"/>
            <a:endCxn id="1026" idx="3"/>
          </p:cNvCxnSpPr>
          <p:nvPr/>
        </p:nvCxnSpPr>
        <p:spPr bwMode="auto">
          <a:xfrm flipH="1" flipV="1">
            <a:off x="2763078" y="4399055"/>
            <a:ext cx="2904711" cy="338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A4D5FD-CBDF-48F9-9AF0-51A01AEBE8B9}"/>
              </a:ext>
            </a:extLst>
          </p:cNvPr>
          <p:cNvSpPr txBox="1"/>
          <p:nvPr/>
        </p:nvSpPr>
        <p:spPr>
          <a:xfrm>
            <a:off x="2708364" y="5468273"/>
            <a:ext cx="415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Write from CPU to memory: “Store”</a:t>
            </a:r>
          </a:p>
        </p:txBody>
      </p:sp>
    </p:spTree>
    <p:extLst>
      <p:ext uri="{BB962C8B-B14F-4D97-AF65-F5344CB8AC3E}">
        <p14:creationId xmlns:p14="http://schemas.microsoft.com/office/powerpoint/2010/main" val="8310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Many 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three dimensions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Inside a CPU</a:t>
            </a: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Controller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A bus connects the 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050087" y="5326960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3722687" y="5573713"/>
            <a:ext cx="3327397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Controller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4295777" y="4675683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4940302" y="5002916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8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952319" y="3945523"/>
            <a:ext cx="3805668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Controller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3808998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472448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438400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30523</TotalTime>
  <Words>4351</Words>
  <Application>Microsoft Macintosh PowerPoint</Application>
  <PresentationFormat>On-screen Show (4:3)</PresentationFormat>
  <Paragraphs>1018</Paragraphs>
  <Slides>63</Slides>
  <Notes>50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PowerPoint Presentation</vt:lpstr>
      <vt:lpstr>The Memory Hierarchy  15-213/14-513/15-513: Introduction to Computer Systems 9th Lecture,  2025</vt:lpstr>
      <vt:lpstr>Announcements</vt:lpstr>
      <vt:lpstr>Today</vt:lpstr>
      <vt:lpstr>PowerPoint Presentation</vt:lpstr>
      <vt:lpstr>PowerPoint Presentation</vt:lpstr>
      <vt:lpstr>Inside a CPU</vt:lpstr>
      <vt:lpstr>A bus connects the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 (Hidden Slide, Extra Detail for Modern Systems)</vt:lpstr>
      <vt:lpstr>Conventional DRAM Organization</vt:lpstr>
      <vt:lpstr>Reading DRAM Supercell (2,1)</vt:lpstr>
      <vt:lpstr>Reading DRAM Supercell (2,1)</vt:lpstr>
      <vt:lpstr>Data striped across RAM chips in modules</vt:lpstr>
      <vt:lpstr>Today</vt:lpstr>
      <vt:lpstr>The CPU-Memory Gap Keeps Growing</vt:lpstr>
      <vt:lpstr>Locality helps us bridge that gap</vt:lpstr>
      <vt:lpstr>Locality Example</vt:lpstr>
      <vt:lpstr>Locality is a virtuous circle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David Godbe Andersen</cp:lastModifiedBy>
  <cp:revision>643</cp:revision>
  <cp:lastPrinted>2019-10-18T02:31:07Z</cp:lastPrinted>
  <dcterms:created xsi:type="dcterms:W3CDTF">2011-09-29T14:59:56Z</dcterms:created>
  <dcterms:modified xsi:type="dcterms:W3CDTF">2025-02-12T17:07:30Z</dcterms:modified>
</cp:coreProperties>
</file>