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0"/>
  </p:notesMasterIdLst>
  <p:sldIdLst>
    <p:sldId id="256" r:id="rId2"/>
    <p:sldId id="841" r:id="rId3"/>
    <p:sldId id="998" r:id="rId4"/>
    <p:sldId id="1103" r:id="rId5"/>
    <p:sldId id="945" r:id="rId6"/>
    <p:sldId id="946" r:id="rId7"/>
    <p:sldId id="948" r:id="rId8"/>
    <p:sldId id="665" r:id="rId9"/>
    <p:sldId id="1026" r:id="rId10"/>
    <p:sldId id="845" r:id="rId11"/>
    <p:sldId id="846" r:id="rId12"/>
    <p:sldId id="847" r:id="rId13"/>
    <p:sldId id="848" r:id="rId14"/>
    <p:sldId id="1025" r:id="rId15"/>
    <p:sldId id="1115" r:id="rId16"/>
    <p:sldId id="1027" r:id="rId17"/>
    <p:sldId id="1028" r:id="rId18"/>
    <p:sldId id="1030" r:id="rId19"/>
    <p:sldId id="1029" r:id="rId20"/>
    <p:sldId id="1031" r:id="rId21"/>
    <p:sldId id="1033" r:id="rId22"/>
    <p:sldId id="1038" r:id="rId23"/>
    <p:sldId id="1044" r:id="rId24"/>
    <p:sldId id="1043" r:id="rId25"/>
    <p:sldId id="1048" r:id="rId26"/>
    <p:sldId id="1045" r:id="rId27"/>
    <p:sldId id="1049" r:id="rId28"/>
    <p:sldId id="1093" r:id="rId29"/>
    <p:sldId id="1094" r:id="rId30"/>
    <p:sldId id="1083" r:id="rId31"/>
    <p:sldId id="1116" r:id="rId32"/>
    <p:sldId id="1039" r:id="rId33"/>
    <p:sldId id="1095" r:id="rId34"/>
    <p:sldId id="1102" r:id="rId35"/>
    <p:sldId id="1096" r:id="rId36"/>
    <p:sldId id="1097" r:id="rId37"/>
    <p:sldId id="1098" r:id="rId38"/>
    <p:sldId id="1099" r:id="rId39"/>
    <p:sldId id="1101" r:id="rId40"/>
    <p:sldId id="1117" r:id="rId41"/>
    <p:sldId id="1036" r:id="rId42"/>
    <p:sldId id="1040" r:id="rId43"/>
    <p:sldId id="1037" r:id="rId44"/>
    <p:sldId id="1079" r:id="rId45"/>
    <p:sldId id="1120" r:id="rId46"/>
    <p:sldId id="1085" r:id="rId47"/>
    <p:sldId id="1119" r:id="rId48"/>
    <p:sldId id="1118" r:id="rId49"/>
    <p:sldId id="1105" r:id="rId50"/>
    <p:sldId id="1106" r:id="rId51"/>
    <p:sldId id="1107" r:id="rId52"/>
    <p:sldId id="1034" r:id="rId53"/>
    <p:sldId id="1108" r:id="rId54"/>
    <p:sldId id="1109" r:id="rId55"/>
    <p:sldId id="1110" r:id="rId56"/>
    <p:sldId id="1111" r:id="rId57"/>
    <p:sldId id="1112" r:id="rId58"/>
    <p:sldId id="1046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FE"/>
    <a:srgbClr val="F8C3C3"/>
    <a:srgbClr val="F7F5BE"/>
    <a:srgbClr val="FDF6E3"/>
    <a:srgbClr val="EEE8D5"/>
    <a:srgbClr val="EBB8B9"/>
    <a:srgbClr val="C4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6"/>
    <p:restoredTop sz="76319"/>
  </p:normalViewPr>
  <p:slideViewPr>
    <p:cSldViewPr snapToGrid="0">
      <p:cViewPr>
        <p:scale>
          <a:sx n="45" d="100"/>
          <a:sy n="45" d="100"/>
        </p:scale>
        <p:origin x="632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C644-4392-1F49-B9C4-5B5837208160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9220-F8B0-9F46-9C7D-6493824EF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BCF4-57D6-7B45-C76A-043DC939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838E5-8868-E0F3-702A-DB3B8224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50768-723A-C5B2-9CE7-BB6BCC7A6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x86 you need to understand the programming model which is different than C. C abstracts away registers into variables for example.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Memory is a separate </a:t>
            </a:r>
            <a:r>
              <a:rPr lang="en-US" dirty="0" err="1"/>
              <a:t>entitiy</a:t>
            </a:r>
            <a:r>
              <a:rPr lang="en-US" dirty="0"/>
              <a:t>. Reading </a:t>
            </a:r>
            <a:r>
              <a:rPr lang="en-US" dirty="0" err="1"/>
              <a:t>thigns</a:t>
            </a:r>
            <a:r>
              <a:rPr lang="en-US" dirty="0"/>
              <a:t> from registers is fast because it is directly on the CPU. Memory is slow!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5C1F-8656-CE34-9C9C-AEE848CC6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A546F-D0DE-F0C9-883C-3FC7410E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9749CF-B8AA-8EFC-7865-5937ADF47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6F2DE-6BDB-DEC5-C455-798621275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6D2AB-C461-D5E6-A429-DB25EC66C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3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Calibri" pitchFamily="34" charset="0"/>
              </a:rPr>
              <a:t>Some systems:</a:t>
            </a:r>
          </a:p>
          <a:p>
            <a:r>
              <a:rPr lang="en-US" sz="1200" i="1" dirty="0">
                <a:latin typeface="Calibri" pitchFamily="34" charset="0"/>
              </a:rPr>
              <a:t>LSB of canary is 0x00</a:t>
            </a:r>
          </a:p>
          <a:p>
            <a:r>
              <a:rPr lang="en-US" sz="1200" i="1" dirty="0">
                <a:latin typeface="Calibri" pitchFamily="34" charset="0"/>
              </a:rPr>
              <a:t>Allows input 01234567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5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9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fun(8) 3.14?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5C49-BAA8-4600-9B1F-E080E106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F97FD-07E6-5D43-5808-E058E9919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BD99A-D2C9-312C-F3D4-7062B6E03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7E96-B288-94A4-3CFD-6C9EA8FC6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10F5B-C0C4-D011-DD8C-683C7FCC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003A5-9F68-E13F-B3C9-FD390D870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6BD14-1A35-6628-E139-E29A53832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3128-24F3-1637-F159-9C88D8B5C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D5A4-340E-8948-B151-C8D5A74421AF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8BB9-66A7-504B-BC9F-736C3080A1DB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72A6-6DF7-A642-8048-5DC28BB90BC5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384C-203B-454E-9D15-1EFDF6282DB6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C35-48C5-6747-A9C8-426338798E82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A07-0993-5A44-A9EF-C7AD49A44E7B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6E2F-85A2-1548-979F-ED05539E3BDE}" type="datetime1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9CA-20BA-4845-976B-5F23A0145A89}" type="datetime1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34B8-2FD8-2548-8C4F-75D7275788D7}" type="datetime1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120B-5425-0740-B26F-FF228EE904C2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D2F6-8438-1542-A9A9-DC607A1B99E9}" type="datetime1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CE7E0-0F8D-5543-94EA-E16C7B39EA53}" type="datetime1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C7B43-04DF-BB87-FB96-840FD36B2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8592"/>
            <a:ext cx="10972800" cy="57008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6843-6500-3A7E-6D07-C21BB7BA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9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AB85-D56D-E1B6-F6ED-A4F399C1C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EADA-2D6E-833D-E2D3-132BF992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… </a:t>
            </a:r>
            <a:br>
              <a:rPr lang="en-US" dirty="0"/>
            </a:br>
            <a:r>
              <a:rPr lang="en-US" dirty="0"/>
              <a:t>Before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32AE-2989-1DC9-980E-EE1C91B0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97C32B-1DC8-9940-0BAF-FF70EA0D7AB4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1A0F70-1A9E-91E8-D06A-9C4E9F958A53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477BBF-7126-5746-124E-4B8AE5FEE86E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2E3F26-3976-8442-961B-CFF4C85B965C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306D6A-7DB3-15DF-5C7F-CA9C6A981F68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26CFB1-F594-0FD0-5595-0FE9A9B05392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DC196-D7BD-0C74-8BCE-D918205B78E5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40507F-E4D8-DCE9-B4A3-F2281EB2728B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57AED3A-95AA-AA1B-EFB4-35B2CFC643D6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628B477-FA9A-19BD-D4C0-5FF959C52658}"/>
              </a:ext>
            </a:extLst>
          </p:cNvPr>
          <p:cNvGraphicFramePr>
            <a:graphicFrameLocks noGrp="1"/>
          </p:cNvGraphicFramePr>
          <p:nvPr/>
        </p:nvGraphicFramePr>
        <p:xfrm>
          <a:off x="9169931" y="4505889"/>
          <a:ext cx="2390413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400557</a:t>
                      </a: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FA4EAA-0BE4-2307-B144-D61AAA0E9B93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D9A00E-16C1-EB8F-2716-8BBF1607B6AE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08B05-701D-A28A-291C-C8F951F5785D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29D65-32E8-166E-430A-AD3C0F020B88}"/>
              </a:ext>
            </a:extLst>
          </p:cNvPr>
          <p:cNvCxnSpPr>
            <a:cxnSpLocks/>
          </p:cNvCxnSpPr>
          <p:nvPr/>
        </p:nvCxnSpPr>
        <p:spPr>
          <a:xfrm>
            <a:off x="937842" y="5578186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B95799-2539-8582-CFF7-F402BA9BF0F5}"/>
              </a:ext>
            </a:extLst>
          </p:cNvPr>
          <p:cNvSpPr txBox="1"/>
          <p:nvPr/>
        </p:nvSpPr>
        <p:spPr>
          <a:xfrm>
            <a:off x="169262" y="5393520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98863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6490-D157-6793-2617-52717110E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EB60-049C-BFD7-15E2-1023FE72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+mn-lt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A365-A799-51E6-7FAE-B8CB6C79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7F7B36-4A57-2132-56A1-81E845E1E5F1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D3E834-78B4-0286-2378-4861E876AC9A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B65826-2B83-D8A4-42EE-BAA3CC5A9D41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85E787-76D1-348F-8193-BA47551F408F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E7780-2F1F-97E7-F340-FF805A46BC7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A70575-462A-88AD-2DAF-19336591BAB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A84ABA-D928-13B4-EB53-E42321A058F7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C9C71-7530-4849-9A54-0379CD3C23BF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7F0412-13B8-B767-E698-747CCB220662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3F7A69D-A3EF-46E0-D9A3-858368ED4FF5}"/>
              </a:ext>
            </a:extLst>
          </p:cNvPr>
          <p:cNvGraphicFramePr>
            <a:graphicFrameLocks noGrp="1"/>
          </p:cNvGraphicFramePr>
          <p:nvPr/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b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9E835-513A-7549-E0F4-E1DD9E124819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E98917-CB2D-FD7A-F1A0-C186BDA81940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0204F-DD42-E271-FAF1-E58FEE2F3D01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21A78-F958-6956-41E3-2EAB00EB7A38}"/>
              </a:ext>
            </a:extLst>
          </p:cNvPr>
          <p:cNvCxnSpPr>
            <a:cxnSpLocks/>
          </p:cNvCxnSpPr>
          <p:nvPr/>
        </p:nvCxnSpPr>
        <p:spPr>
          <a:xfrm>
            <a:off x="937842" y="5578186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EC8615-10D5-F2D7-5738-5668ED3127D0}"/>
              </a:ext>
            </a:extLst>
          </p:cNvPr>
          <p:cNvSpPr txBox="1"/>
          <p:nvPr/>
        </p:nvSpPr>
        <p:spPr>
          <a:xfrm>
            <a:off x="169262" y="5393520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57335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3BEB-0F91-50E2-D3AE-B27493F3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9777-3658-ED96-A8E0-36111646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+mn-lt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to 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C0D46-557E-FB36-0634-65A60F2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D1A6D-B19A-9EC4-40DA-52C51C990B92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39F39A-9B83-BC0E-F383-972C8DC8B93D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9D4A5D-4E0E-989D-1E7A-E6AD2EACB216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2A7FA4-281E-A7D4-404B-36F808420A20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F65088-AEBC-3BFB-6E39-9698F3A17ED5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06A8A-92E9-54B4-6EF5-D1366D9EA17E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74CE9-B9D8-6287-37EE-90C2A122DF7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F81AF-C97A-D061-9993-4997CC636B58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DC27AF-5294-F9BE-021B-8D32C66FC753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8B4CFF7-A56F-0660-B85D-EA4FAEED93ED}"/>
              </a:ext>
            </a:extLst>
          </p:cNvPr>
          <p:cNvGraphicFramePr>
            <a:graphicFrameLocks noGrp="1"/>
          </p:cNvGraphicFramePr>
          <p:nvPr/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E1AA14-D930-A349-2BA3-3F10405CF24C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61E5D5-934F-2540-8BB9-6342E38F0CB3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64D7-1DC5-5D57-3673-D32E9E5A28D4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DF1590-F938-2443-0CED-3D687BA49AAA}"/>
              </a:ext>
            </a:extLst>
          </p:cNvPr>
          <p:cNvCxnSpPr>
            <a:cxnSpLocks/>
          </p:cNvCxnSpPr>
          <p:nvPr/>
        </p:nvCxnSpPr>
        <p:spPr>
          <a:xfrm>
            <a:off x="937842" y="324951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94C3BA-1439-71AA-6172-451ECE566E6E}"/>
              </a:ext>
            </a:extLst>
          </p:cNvPr>
          <p:cNvSpPr txBox="1"/>
          <p:nvPr/>
        </p:nvSpPr>
        <p:spPr>
          <a:xfrm>
            <a:off x="169262" y="306484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84462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063E0-4789-BA63-8F24-56BF1F474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E893-56B7-939A-592F-A11B62B4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900CC-541C-4243-96EE-86404E5D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C2225-E290-F6FB-7214-5F041D2C0B16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D86A47-6B1D-1E69-6759-4BD607705CD4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B65022-9FE0-9AD0-ECB0-0BE8CC8E5C82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C5EE49-2CD5-459D-0B8B-0702BEE00DFA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D0365-172F-8D5C-08DF-956593ACA6B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4BD43-5AA9-94FC-7A58-EEBD46F0F4C6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E4A718F-43F1-5AF2-9051-6E202CBD2D1D}"/>
              </a:ext>
            </a:extLst>
          </p:cNvPr>
          <p:cNvGraphicFramePr>
            <a:graphicFrameLocks noGrp="1"/>
          </p:cNvGraphicFramePr>
          <p:nvPr/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A55CF6-648D-AFF3-15F1-311FC0039E41}"/>
              </a:ext>
            </a:extLst>
          </p:cNvPr>
          <p:cNvCxnSpPr>
            <a:cxnSpLocks/>
          </p:cNvCxnSpPr>
          <p:nvPr/>
        </p:nvCxnSpPr>
        <p:spPr>
          <a:xfrm>
            <a:off x="937842" y="324951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F309BC-0665-7F06-D75D-3427FAA3BDFA}"/>
              </a:ext>
            </a:extLst>
          </p:cNvPr>
          <p:cNvSpPr txBox="1"/>
          <p:nvPr/>
        </p:nvSpPr>
        <p:spPr>
          <a:xfrm>
            <a:off x="169262" y="306484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791D6-ADD2-6513-7279-551BAADB8A23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429FC95-0C16-42FC-CD66-C716C69A3F13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A20DAE5-C1FD-69B0-3E17-6DFCF939F925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8E15C8-F33A-9722-8006-F378D7DBB884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98A46F3-EA4B-36F2-C1ED-7FD1D4303365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0D898B-5794-DFB1-E4AD-245EFBD397C1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20589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526E-B24E-48C6-51E7-3117D594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Memory Referencing Bug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011B-7B15-14A9-CC36-909DF245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75" y="4347761"/>
            <a:ext cx="7564395" cy="1827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fun(0)  -&gt;	3.1400000000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fun(1)  -&gt;	3.1400000000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fun(2)  -&gt;	3.1399998665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fun(3)  -&gt;	2.0000006104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fun(6)  -&gt;	Stack smashing detected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fun(8)  -&gt;	Segmentation fault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63B8-33F3-8D65-8503-E71D25C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0C2F18-F69B-46CE-5B72-1C3BBBE5F0E3}"/>
              </a:ext>
            </a:extLst>
          </p:cNvPr>
          <p:cNvGrpSpPr/>
          <p:nvPr/>
        </p:nvGrpSpPr>
        <p:grpSpPr>
          <a:xfrm>
            <a:off x="838200" y="1412906"/>
            <a:ext cx="6645920" cy="2800767"/>
            <a:chOff x="815904" y="1681164"/>
            <a:chExt cx="6645920" cy="28007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6DB288-3551-FDBD-FC28-30A37A6AC192}"/>
                </a:ext>
              </a:extLst>
            </p:cNvPr>
            <p:cNvSpPr txBox="1"/>
            <p:nvPr/>
          </p:nvSpPr>
          <p:spPr>
            <a:xfrm>
              <a:off x="815904" y="1681164"/>
              <a:ext cx="409151" cy="2800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11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ED9808-3BA5-6AC2-6226-343D9241F254}"/>
                </a:ext>
              </a:extLst>
            </p:cNvPr>
            <p:cNvSpPr txBox="1"/>
            <p:nvPr/>
          </p:nvSpPr>
          <p:spPr>
            <a:xfrm>
              <a:off x="1225054" y="1681164"/>
              <a:ext cx="6236770" cy="2800767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typedef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struct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int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a[2];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double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d;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struct_t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Consolas" panose="020B0609020204030204" pitchFamily="49" charset="0"/>
                <a:sym typeface="Monaco" charset="0"/>
              </a:endParaRP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double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fun(</a:t>
              </a: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int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i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volatile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struct_t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s;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s.d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= 3.14;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s.a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i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] = 1073741824; /* Possibly out of bounds */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return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s.d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  <a:endPara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Consolas" panose="020B0609020204030204" pitchFamily="49" charset="0"/>
                <a:sym typeface="Monac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3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A2E6-E2D5-4B6C-FC35-1F72A1391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C811-3380-9EAC-0542-03E0149B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can we exploit x86-64 code? (So we can be better C programmers!)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E389-B8D0-5567-2372-790EEEC9D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Memory Layout</a:t>
            </a:r>
          </a:p>
          <a:p>
            <a:r>
              <a:rPr lang="en-US" sz="4000" b="1" dirty="0"/>
              <a:t>Buffer overflow</a:t>
            </a:r>
          </a:p>
          <a:p>
            <a:pPr lvl="1"/>
            <a:r>
              <a:rPr lang="en-US" sz="3200" b="1" dirty="0"/>
              <a:t>Vulnerability</a:t>
            </a:r>
          </a:p>
          <a:p>
            <a:pPr lvl="1"/>
            <a:r>
              <a:rPr lang="en-US" sz="3200" dirty="0"/>
              <a:t>Protection</a:t>
            </a:r>
          </a:p>
          <a:p>
            <a:pPr lvl="1"/>
            <a:r>
              <a:rPr lang="en-US" sz="3200" dirty="0"/>
              <a:t>Bypassing Protection</a:t>
            </a:r>
          </a:p>
          <a:p>
            <a:r>
              <a:rPr lang="en-US" sz="3600" dirty="0"/>
              <a:t>Unions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317C6-0BD8-0055-D227-D6B5E1C8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ACC3-8E9D-6254-CD2E-B38D2A71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Referencing Bug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A82D8-E94D-B99D-6843-ADBB0B82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18854D-A4BB-C24E-4EFB-533C1B45935D}"/>
              </a:ext>
            </a:extLst>
          </p:cNvPr>
          <p:cNvGrpSpPr/>
          <p:nvPr/>
        </p:nvGrpSpPr>
        <p:grpSpPr>
          <a:xfrm>
            <a:off x="7490961" y="1777344"/>
            <a:ext cx="2893169" cy="1077218"/>
            <a:chOff x="928179" y="1681164"/>
            <a:chExt cx="2893169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1E3C54-B055-5582-2EFB-13DBB1C108CC}"/>
                </a:ext>
              </a:extLst>
            </p:cNvPr>
            <p:cNvSpPr txBox="1"/>
            <p:nvPr/>
          </p:nvSpPr>
          <p:spPr>
            <a:xfrm>
              <a:off x="928179" y="1681164"/>
              <a:ext cx="296876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sz="16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F44E86-1480-ACFC-7714-A66BB70A5E7E}"/>
                </a:ext>
              </a:extLst>
            </p:cNvPr>
            <p:cNvSpPr txBox="1"/>
            <p:nvPr/>
          </p:nvSpPr>
          <p:spPr>
            <a:xfrm>
              <a:off x="1225054" y="1681164"/>
              <a:ext cx="2596294" cy="107721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typedef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struct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int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a[2];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sz="1600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double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d;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struct_t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;</a:t>
              </a: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4EB142-9F3D-CB71-E647-E092E5E1AA1F}"/>
              </a:ext>
            </a:extLst>
          </p:cNvPr>
          <p:cNvSpPr txBox="1">
            <a:spLocks/>
          </p:cNvSpPr>
          <p:nvPr/>
        </p:nvSpPr>
        <p:spPr>
          <a:xfrm>
            <a:off x="7490961" y="3170372"/>
            <a:ext cx="7564395" cy="1827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fun(0)  -&gt;	3.1400000000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fun(1)  -&gt;	3.1400000000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fun(2)  -&gt;	3.1399998665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fun(3)  -&gt;	2.0000006104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fun(4)  -&gt;	Segmentation fault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fun(8)  -&gt;	3.1400000000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06B68E7B-1235-BEAE-D516-31CEDDD22966}"/>
              </a:ext>
            </a:extLst>
          </p:cNvPr>
          <p:cNvSpPr>
            <a:spLocks/>
          </p:cNvSpPr>
          <p:nvPr/>
        </p:nvSpPr>
        <p:spPr bwMode="auto">
          <a:xfrm>
            <a:off x="4479488" y="2009819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D8E17CC-EE00-9DA4-082D-86E0ECE8F400}"/>
              </a:ext>
            </a:extLst>
          </p:cNvPr>
          <p:cNvSpPr>
            <a:spLocks/>
          </p:cNvSpPr>
          <p:nvPr/>
        </p:nvSpPr>
        <p:spPr bwMode="auto">
          <a:xfrm>
            <a:off x="4936688" y="3838619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rPr>
              <a:t>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2202548-6FD2-D730-087A-90DE8CACA153}"/>
              </a:ext>
            </a:extLst>
          </p:cNvPr>
          <p:cNvSpPr>
            <a:spLocks/>
          </p:cNvSpPr>
          <p:nvPr/>
        </p:nvSpPr>
        <p:spPr bwMode="auto">
          <a:xfrm>
            <a:off x="593288" y="2238419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2" name="Group 9">
            <a:extLst>
              <a:ext uri="{FF2B5EF4-FFF2-40B4-BE49-F238E27FC236}">
                <a16:creationId xmlns:a16="http://schemas.microsoft.com/office/drawing/2014/main" id="{47AF28C2-CF00-42CD-DBA2-7C83D0D9C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54956"/>
              </p:ext>
            </p:extLst>
          </p:nvPr>
        </p:nvGraphicFramePr>
        <p:xfrm>
          <a:off x="2345888" y="2009819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AutoShape 6">
            <a:extLst>
              <a:ext uri="{FF2B5EF4-FFF2-40B4-BE49-F238E27FC236}">
                <a16:creationId xmlns:a16="http://schemas.microsoft.com/office/drawing/2014/main" id="{EDD28755-9932-AE4C-A2F5-7E89A559D31C}"/>
              </a:ext>
            </a:extLst>
          </p:cNvPr>
          <p:cNvSpPr>
            <a:spLocks/>
          </p:cNvSpPr>
          <p:nvPr/>
        </p:nvSpPr>
        <p:spPr bwMode="auto">
          <a:xfrm flipH="1">
            <a:off x="1888688" y="3914819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E3DACB-AF1B-A505-D30A-E4437A12F074}"/>
              </a:ext>
            </a:extLst>
          </p:cNvPr>
          <p:cNvSpPr/>
          <p:nvPr/>
        </p:nvSpPr>
        <p:spPr>
          <a:xfrm>
            <a:off x="440888" y="452441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  <a:sym typeface="Courier New" charset="0"/>
              </a:rPr>
              <a:t>struct_t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F88D-C63B-4F51-B591-B71B7057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is a BIG Deal!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6882-CB53-3BD2-5F2C-4FC9C404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“Buffer overflow” is generally when the memory size allocated for an array </a:t>
            </a:r>
          </a:p>
          <a:p>
            <a:r>
              <a:rPr lang="en-US" dirty="0"/>
              <a:t>Buffer overflows are the #1 technical cause of security vulnerabilities</a:t>
            </a:r>
          </a:p>
          <a:p>
            <a:r>
              <a:rPr lang="en-US" dirty="0"/>
              <a:t>The most common form is unchecked lengths on string inputs on bounded character arrays on the stack</a:t>
            </a:r>
          </a:p>
          <a:p>
            <a:pPr lvl="1"/>
            <a:r>
              <a:rPr lang="en-US" dirty="0"/>
              <a:t>Sometimes called “stack smashing”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D6B54-6E7D-EFAB-D491-8C1E7FC6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6D4B-B345-E803-48DD-4BDE9AAB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Unix function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gets() </a:t>
            </a:r>
            <a:r>
              <a:rPr lang="en-US" dirty="0"/>
              <a:t>does not check for a buffer overrun.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3494F-D457-911C-0175-BC2BE8A33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712" y="1825625"/>
            <a:ext cx="414708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is nowhere to specify the number of characters to read.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Other problematic library functions: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strcpy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strcat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fscanf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sscanf</a:t>
            </a:r>
            <a:r>
              <a:rPr lang="en-US" dirty="0"/>
              <a:t> when given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%s </a:t>
            </a:r>
            <a:r>
              <a:rPr lang="en-US" dirty="0"/>
              <a:t>conversion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6865-61A2-286D-9E08-2983AE25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146C25-70BC-4E4D-5CE2-B74EA9D7DF6F}"/>
              </a:ext>
            </a:extLst>
          </p:cNvPr>
          <p:cNvGrpSpPr/>
          <p:nvPr/>
        </p:nvGrpSpPr>
        <p:grpSpPr>
          <a:xfrm>
            <a:off x="838200" y="2293134"/>
            <a:ext cx="5795075" cy="3416320"/>
            <a:chOff x="787115" y="1681164"/>
            <a:chExt cx="5795075" cy="34163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16838A-8C05-E549-154F-53A2DD3C053F}"/>
                </a:ext>
              </a:extLst>
            </p:cNvPr>
            <p:cNvSpPr txBox="1"/>
            <p:nvPr/>
          </p:nvSpPr>
          <p:spPr>
            <a:xfrm>
              <a:off x="787115" y="1681164"/>
              <a:ext cx="437940" cy="3416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8A3AE-2015-803F-EAD1-3B71FE06738A}"/>
                </a:ext>
              </a:extLst>
            </p:cNvPr>
            <p:cNvSpPr txBox="1"/>
            <p:nvPr/>
          </p:nvSpPr>
          <p:spPr>
            <a:xfrm>
              <a:off x="1225054" y="1681164"/>
              <a:ext cx="5357136" cy="3416320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Get string from stdin */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char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*gets(</a:t>
              </a: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char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*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dest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</a:t>
              </a: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int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c =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getchar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</a:t>
              </a: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char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*p =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dest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while (c != EOF &amp;&amp; c != '\n')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    *p++ = c;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    c =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getchar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}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*p = '\0';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return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dest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45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5258-32F1-EF4B-8C03-FD5F29B0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vulnerable to a buffer overflow do not have large enough buffers for input.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E6B6-76F8-FEFF-E409-862C2B8F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210" y="2293134"/>
            <a:ext cx="4131590" cy="3139321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/>
              <a:t>How big is big enough?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4737-C82C-0C85-83A6-756E64F3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8A49D9-FA3A-213F-A18A-6D30C603BF43}"/>
              </a:ext>
            </a:extLst>
          </p:cNvPr>
          <p:cNvGrpSpPr/>
          <p:nvPr/>
        </p:nvGrpSpPr>
        <p:grpSpPr>
          <a:xfrm>
            <a:off x="838200" y="2293134"/>
            <a:ext cx="5795075" cy="3139321"/>
            <a:chOff x="787115" y="1681164"/>
            <a:chExt cx="5795075" cy="31393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FD07E3-CC9A-32CF-7E4B-B0EAC37A165B}"/>
                </a:ext>
              </a:extLst>
            </p:cNvPr>
            <p:cNvSpPr txBox="1"/>
            <p:nvPr/>
          </p:nvSpPr>
          <p:spPr>
            <a:xfrm>
              <a:off x="787115" y="1681164"/>
              <a:ext cx="437940" cy="31393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8B065-784D-EF5E-9E37-B84B6922A438}"/>
                </a:ext>
              </a:extLst>
            </p:cNvPr>
            <p:cNvSpPr txBox="1"/>
            <p:nvPr/>
          </p:nvSpPr>
          <p:spPr>
            <a:xfrm>
              <a:off x="1225054" y="1681164"/>
              <a:ext cx="5357136" cy="3139321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 /* Way too small!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puts(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Consolas" panose="020B0609020204030204" pitchFamily="49" charset="0"/>
                <a:sym typeface="Monaco" charset="0"/>
              </a:endParaRP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</a:t>
              </a:r>
              <a:r>
                <a:rPr lang="en-US" dirty="0" err="1"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call_echo</a:t>
              </a:r>
              <a:r>
                <a:rPr lang="en-US" dirty="0"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()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echo();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91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550D-EFC9-78B8-65CA-FE2B90134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299-8368-CA65-A330-7C91191E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FB8D-C07E-9D51-31D1-96614DED8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bomblab</a:t>
            </a:r>
            <a:r>
              <a:rPr lang="en-US" dirty="0"/>
              <a:t> out, due Feb 6</a:t>
            </a:r>
          </a:p>
          <a:p>
            <a:r>
              <a:rPr lang="en-US" dirty="0"/>
              <a:t>writing assignment 2 out, due Feb 5</a:t>
            </a:r>
          </a:p>
          <a:p>
            <a:r>
              <a:rPr lang="en-US" dirty="0" err="1"/>
              <a:t>attacklab</a:t>
            </a:r>
            <a:r>
              <a:rPr lang="en-US" dirty="0"/>
              <a:t> out Feb 6 , due Fe13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BEC2-40BB-11B5-535C-AFF3C7A0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54B3-7ED4-D764-6BCE-A9C583F7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Example: Disassembly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0FB56-CED2-B782-9265-DCA77EA8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722B-D407-49AF-798B-F7A01BB5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CAB987-DEAB-9DA5-A335-9B3DC3684D9A}"/>
              </a:ext>
            </a:extLst>
          </p:cNvPr>
          <p:cNvGrpSpPr/>
          <p:nvPr/>
        </p:nvGrpSpPr>
        <p:grpSpPr>
          <a:xfrm>
            <a:off x="453989" y="1708006"/>
            <a:ext cx="7946093" cy="2309433"/>
            <a:chOff x="879262" y="4161173"/>
            <a:chExt cx="8826458" cy="23094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91D5-529C-4FA0-E8A4-6CC6E56695CB}"/>
                </a:ext>
              </a:extLst>
            </p:cNvPr>
            <p:cNvSpPr txBox="1"/>
            <p:nvPr/>
          </p:nvSpPr>
          <p:spPr>
            <a:xfrm>
              <a:off x="879262" y="4162282"/>
              <a:ext cx="345793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D7A128-D4E4-4DAD-C66F-D378C78AF1EB}"/>
                </a:ext>
              </a:extLst>
            </p:cNvPr>
            <p:cNvSpPr txBox="1"/>
            <p:nvPr/>
          </p:nvSpPr>
          <p:spPr>
            <a:xfrm>
              <a:off x="1225055" y="4161173"/>
              <a:ext cx="8480665" cy="2308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000000000040069c &lt;echo&gt;: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40069c:	48 83 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ec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18          	sub    $0x18,%rsp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4006a0:	48 89 e7             	mov    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4006a3:	e8 a5 ff ff ff       	call   40064d &lt;gets&gt;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4006a8:	48 89 e7             	mov    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4006ab:	e8 50 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fe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ff ff       	call   400500 &lt;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puts@plt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4006b0:	48 83 c4 18          	add    $0x18,%rsp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4006b4:	c3                   	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retq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F603E2-2CC8-C33D-4E96-F38050FB755A}"/>
              </a:ext>
            </a:extLst>
          </p:cNvPr>
          <p:cNvGrpSpPr/>
          <p:nvPr/>
        </p:nvGrpSpPr>
        <p:grpSpPr>
          <a:xfrm>
            <a:off x="453989" y="4428654"/>
            <a:ext cx="7946093" cy="1755435"/>
            <a:chOff x="879262" y="4161173"/>
            <a:chExt cx="8826458" cy="175543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514E04-6ACF-2F4D-91F9-916E66413D18}"/>
                </a:ext>
              </a:extLst>
            </p:cNvPr>
            <p:cNvSpPr txBox="1"/>
            <p:nvPr/>
          </p:nvSpPr>
          <p:spPr>
            <a:xfrm>
              <a:off x="879262" y="4162282"/>
              <a:ext cx="34579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A29D70-3823-F15C-2076-EAFE652BD059}"/>
                </a:ext>
              </a:extLst>
            </p:cNvPr>
            <p:cNvSpPr txBox="1"/>
            <p:nvPr/>
          </p:nvSpPr>
          <p:spPr>
            <a:xfrm>
              <a:off x="1225054" y="4161173"/>
              <a:ext cx="8480666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00000000004006b5 &lt;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call_echo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&gt;: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4006b5:	48 83 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ec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08          	sub    $0x8,%rsp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4006b9:	b8 00 00 00 00       	mov    $0x0,%eax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4006be:	e8 d9 ff ff ff       	call   40069c &lt;echo&gt;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4006c3:	48 83 c4 08          	add    $0x8,%rsp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4006c7:	c3 						ret 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36F438A-898F-D863-8AE5-5421A60B6164}"/>
              </a:ext>
            </a:extLst>
          </p:cNvPr>
          <p:cNvSpPr txBox="1">
            <a:spLocks/>
          </p:cNvSpPr>
          <p:nvPr/>
        </p:nvSpPr>
        <p:spPr>
          <a:xfrm>
            <a:off x="8610600" y="1870075"/>
            <a:ext cx="2816109" cy="3139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On what lines does the program allocate space for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431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A0C5-9CD5-558E-5F00-56B0A1BA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Example: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F70F8-FEC7-246F-EC4F-44139956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D3D562-F35E-49F5-46C0-9E2BD20A964C}"/>
              </a:ext>
            </a:extLst>
          </p:cNvPr>
          <p:cNvGrpSpPr/>
          <p:nvPr/>
        </p:nvGrpSpPr>
        <p:grpSpPr>
          <a:xfrm>
            <a:off x="838200" y="1690688"/>
            <a:ext cx="5760429" cy="2309433"/>
            <a:chOff x="879262" y="4161173"/>
            <a:chExt cx="6398640" cy="23094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40CAF1-F4D9-B88C-1D32-8B268B5274E9}"/>
                </a:ext>
              </a:extLst>
            </p:cNvPr>
            <p:cNvSpPr txBox="1"/>
            <p:nvPr/>
          </p:nvSpPr>
          <p:spPr>
            <a:xfrm>
              <a:off x="879262" y="4162282"/>
              <a:ext cx="345793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F8DDAC-0CD6-D03D-21E9-233413CD0886}"/>
                </a:ext>
              </a:extLst>
            </p:cNvPr>
            <p:cNvSpPr txBox="1"/>
            <p:nvPr/>
          </p:nvSpPr>
          <p:spPr>
            <a:xfrm>
              <a:off x="1225054" y="4161173"/>
              <a:ext cx="6052848" cy="23083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40069c &lt;echo&gt;: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40069c:	sub    $0x18,%rsp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4006a0:	mov    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4006a3:	call   40064d &lt;gets&gt;</a:t>
              </a:r>
            </a:p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4006a8:	mov    %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dirty="0">
                <a:solidFill>
                  <a:schemeClr val="bg1">
                    <a:lumMod val="9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4006ab:	call   400500 &lt;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puts@plt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4006b0:	add    $0x18,%rsp</a:t>
              </a:r>
            </a:p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4006b4:	ret  </a:t>
              </a:r>
            </a:p>
          </p:txBody>
        </p:sp>
      </p:grpSp>
      <p:graphicFrame>
        <p:nvGraphicFramePr>
          <p:cNvPr id="37" name="Content Placeholder 47">
            <a:extLst>
              <a:ext uri="{FF2B5EF4-FFF2-40B4-BE49-F238E27FC236}">
                <a16:creationId xmlns:a16="http://schemas.microsoft.com/office/drawing/2014/main" id="{0F86440F-CE98-D645-39CA-70C155FC4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444164"/>
              </p:ext>
            </p:extLst>
          </p:nvPr>
        </p:nvGraphicFramePr>
        <p:xfrm>
          <a:off x="7603892" y="2094458"/>
          <a:ext cx="2236472" cy="414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95728943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1680438266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331714084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US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74168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Return Address </a:t>
                      </a:r>
                      <a:b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(8 bytes)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185420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20 bytes </a:t>
                      </a:r>
                      <a:b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unused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[3]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[2]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[1]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[0]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39" name="Rectangle 30">
            <a:extLst>
              <a:ext uri="{FF2B5EF4-FFF2-40B4-BE49-F238E27FC236}">
                <a16:creationId xmlns:a16="http://schemas.microsoft.com/office/drawing/2014/main" id="{77ADA58F-83DB-B337-0CB4-1AB1A351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8191" y="590145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AED585A3-0331-1948-F314-F37D51E47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44068" y="609701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718A0D40-8B94-7055-C73A-83582B9B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580" y="590145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14E44C-6A83-7390-244F-FB75155BE782}"/>
              </a:ext>
            </a:extLst>
          </p:cNvPr>
          <p:cNvSpPr txBox="1"/>
          <p:nvPr/>
        </p:nvSpPr>
        <p:spPr>
          <a:xfrm>
            <a:off x="7442522" y="-671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AB1CC89-0B72-6DF9-9E29-D489B0D9551E}"/>
              </a:ext>
            </a:extLst>
          </p:cNvPr>
          <p:cNvGrpSpPr/>
          <p:nvPr/>
        </p:nvGrpSpPr>
        <p:grpSpPr>
          <a:xfrm>
            <a:off x="838201" y="4221155"/>
            <a:ext cx="5760428" cy="2031325"/>
            <a:chOff x="913752" y="1681164"/>
            <a:chExt cx="5760428" cy="203132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5B447C-83FC-8FC3-CABF-D22C0545054A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3D9A3D-9A80-3ACB-C5B4-30290E249262}"/>
                </a:ext>
              </a:extLst>
            </p:cNvPr>
            <p:cNvSpPr txBox="1"/>
            <p:nvPr/>
          </p:nvSpPr>
          <p:spPr>
            <a:xfrm>
              <a:off x="1225054" y="1681164"/>
              <a:ext cx="5449126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b="1" dirty="0" err="1">
                  <a:solidFill>
                    <a:srgbClr val="C00000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b="1" dirty="0">
                  <a:solidFill>
                    <a:srgbClr val="C00000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 /* Way too small!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puts(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48213F3-2E02-C5B5-0E6D-FE4D0F1EFB47}"/>
              </a:ext>
            </a:extLst>
          </p:cNvPr>
          <p:cNvSpPr txBox="1"/>
          <p:nvPr/>
        </p:nvSpPr>
        <p:spPr>
          <a:xfrm>
            <a:off x="7304432" y="1574624"/>
            <a:ext cx="29554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Before calling </a:t>
            </a:r>
            <a:r>
              <a:rPr lang="en-US" sz="2500" dirty="0">
                <a:latin typeface="Consolas" panose="020B0609020204030204" pitchFamily="49" charset="0"/>
                <a:cs typeface="Consolas" panose="020B0609020204030204" pitchFamily="49" charset="0"/>
              </a:rPr>
              <a:t>gets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D2628E62-E72F-3B7C-7CB2-0E5BCB6288BD}"/>
              </a:ext>
            </a:extLst>
          </p:cNvPr>
          <p:cNvSpPr/>
          <p:nvPr/>
        </p:nvSpPr>
        <p:spPr>
          <a:xfrm>
            <a:off x="528266" y="2622176"/>
            <a:ext cx="228600" cy="1344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3D1F31-F46A-4795-7238-4A726C001E98}"/>
              </a:ext>
            </a:extLst>
          </p:cNvPr>
          <p:cNvSpPr txBox="1"/>
          <p:nvPr/>
        </p:nvSpPr>
        <p:spPr>
          <a:xfrm>
            <a:off x="144239" y="225284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81437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CCEB2-6FD4-A63F-D253-2C4518C8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18CD-9147-A585-BEFC-D1D57742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Example: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53AD1-DAA4-F99B-AEA0-DD13DD35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ED524D-7133-EBEB-BDBA-0509ACA0F851}"/>
              </a:ext>
            </a:extLst>
          </p:cNvPr>
          <p:cNvGrpSpPr/>
          <p:nvPr/>
        </p:nvGrpSpPr>
        <p:grpSpPr>
          <a:xfrm>
            <a:off x="838200" y="1519123"/>
            <a:ext cx="5760429" cy="1478437"/>
            <a:chOff x="879262" y="4161173"/>
            <a:chExt cx="6398640" cy="14784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DAC61-03C7-FC98-0E3E-9146CC95347F}"/>
                </a:ext>
              </a:extLst>
            </p:cNvPr>
            <p:cNvSpPr txBox="1"/>
            <p:nvPr/>
          </p:nvSpPr>
          <p:spPr>
            <a:xfrm>
              <a:off x="879262" y="4162282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5BFAF4-036E-C8A3-88B8-9A6DE017B117}"/>
                </a:ext>
              </a:extLst>
            </p:cNvPr>
            <p:cNvSpPr txBox="1"/>
            <p:nvPr/>
          </p:nvSpPr>
          <p:spPr>
            <a:xfrm>
              <a:off x="1225054" y="4161173"/>
              <a:ext cx="60528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40069c &lt;echo&gt;: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40069c:	sub    $0x18,%rsp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4006a0:	mov    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4006a3:	call   40064d &lt;gets&gt;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aphicFrame>
        <p:nvGraphicFramePr>
          <p:cNvPr id="37" name="Content Placeholder 47">
            <a:extLst>
              <a:ext uri="{FF2B5EF4-FFF2-40B4-BE49-F238E27FC236}">
                <a16:creationId xmlns:a16="http://schemas.microsoft.com/office/drawing/2014/main" id="{F2FF23DB-882B-43FF-F9D3-46D55A3AD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50272"/>
              </p:ext>
            </p:extLst>
          </p:nvPr>
        </p:nvGraphicFramePr>
        <p:xfrm>
          <a:off x="7603892" y="2094458"/>
          <a:ext cx="2236472" cy="414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95728943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1680438266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331714084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US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6290"/>
                  </a:ext>
                </a:extLst>
              </a:tr>
              <a:tr h="185420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20 bytes </a:t>
                      </a:r>
                      <a:b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unused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[3]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[2]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[1]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[0]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39" name="Rectangle 30">
            <a:extLst>
              <a:ext uri="{FF2B5EF4-FFF2-40B4-BE49-F238E27FC236}">
                <a16:creationId xmlns:a16="http://schemas.microsoft.com/office/drawing/2014/main" id="{D4059577-2AB1-C4BF-BADE-AFD1C81E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8191" y="590145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656E0173-F837-7BB9-F605-206AC61C4D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44068" y="609701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63F767C8-1690-A54E-F579-770C64BF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580" y="590145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F1A445-7129-D324-C715-AA022E71E9C6}"/>
              </a:ext>
            </a:extLst>
          </p:cNvPr>
          <p:cNvSpPr txBox="1"/>
          <p:nvPr/>
        </p:nvSpPr>
        <p:spPr>
          <a:xfrm>
            <a:off x="7442522" y="-671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B072F6-4C88-2A67-0B0B-B2EF58A98D01}"/>
              </a:ext>
            </a:extLst>
          </p:cNvPr>
          <p:cNvSpPr txBox="1"/>
          <p:nvPr/>
        </p:nvSpPr>
        <p:spPr>
          <a:xfrm>
            <a:off x="7304432" y="1574624"/>
            <a:ext cx="29554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Before calling </a:t>
            </a:r>
            <a:r>
              <a:rPr lang="en-US" sz="2500" dirty="0">
                <a:latin typeface="Consolas" panose="020B0609020204030204" pitchFamily="49" charset="0"/>
                <a:cs typeface="Consolas" panose="020B0609020204030204" pitchFamily="49" charset="0"/>
              </a:rPr>
              <a:t>gets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A2262C-D2F5-4083-3A9A-37CA503585D8}"/>
              </a:ext>
            </a:extLst>
          </p:cNvPr>
          <p:cNvGrpSpPr/>
          <p:nvPr/>
        </p:nvGrpSpPr>
        <p:grpSpPr>
          <a:xfrm>
            <a:off x="838200" y="3116147"/>
            <a:ext cx="5156460" cy="1478437"/>
            <a:chOff x="879191" y="4161173"/>
            <a:chExt cx="5727756" cy="14784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2C5CC9-5B16-208A-FF22-EDA78591B477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CB500A-6ED9-9B76-E8F8-452AB01DC061}"/>
                </a:ext>
              </a:extLst>
            </p:cNvPr>
            <p:cNvSpPr txBox="1"/>
            <p:nvPr/>
          </p:nvSpPr>
          <p:spPr>
            <a:xfrm>
              <a:off x="1225054" y="4161173"/>
              <a:ext cx="5381893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4006b5 &lt;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call_echo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&gt;: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4006be:	call   40069c &lt;echo&gt;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4006c3: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add    $0x8,%rsp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DC76DC64-9E77-8CBA-D228-57ECCC332867}"/>
              </a:ext>
            </a:extLst>
          </p:cNvPr>
          <p:cNvSpPr/>
          <p:nvPr/>
        </p:nvSpPr>
        <p:spPr>
          <a:xfrm>
            <a:off x="532571" y="2472051"/>
            <a:ext cx="228600" cy="1344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4D0CD-1570-3A75-F080-E2D22E326FF7}"/>
              </a:ext>
            </a:extLst>
          </p:cNvPr>
          <p:cNvSpPr txBox="1"/>
          <p:nvPr/>
        </p:nvSpPr>
        <p:spPr>
          <a:xfrm>
            <a:off x="144239" y="208139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417705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77E83-C6AE-CA3E-8B3A-A090E1CF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3014-18E2-008C-69E1-730232B9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Example #1: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424A8-ADE5-B93A-AD0B-95D4A67A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7" name="Content Placeholder 47">
            <a:extLst>
              <a:ext uri="{FF2B5EF4-FFF2-40B4-BE49-F238E27FC236}">
                <a16:creationId xmlns:a16="http://schemas.microsoft.com/office/drawing/2014/main" id="{68C41DE3-2F42-F73B-B2EB-0C5314427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30361"/>
              </p:ext>
            </p:extLst>
          </p:nvPr>
        </p:nvGraphicFramePr>
        <p:xfrm>
          <a:off x="7603892" y="2094458"/>
          <a:ext cx="2236472" cy="414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95728943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1680438266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331714084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US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02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4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5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0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39" name="Rectangle 30">
            <a:extLst>
              <a:ext uri="{FF2B5EF4-FFF2-40B4-BE49-F238E27FC236}">
                <a16:creationId xmlns:a16="http://schemas.microsoft.com/office/drawing/2014/main" id="{A1B6F3CA-C5B3-67F6-82DA-061D806E6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8191" y="590145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5E9422F8-E91A-710C-4EB3-7E837DB15A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44068" y="609701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8CA11C6A-8ABB-5937-61DE-43A822C16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580" y="590145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87CE93-7E12-73B5-403B-FFDF95258542}"/>
              </a:ext>
            </a:extLst>
          </p:cNvPr>
          <p:cNvSpPr txBox="1"/>
          <p:nvPr/>
        </p:nvSpPr>
        <p:spPr>
          <a:xfrm>
            <a:off x="7442522" y="-671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D12259-3BC7-7503-5568-F46769659E13}"/>
              </a:ext>
            </a:extLst>
          </p:cNvPr>
          <p:cNvSpPr txBox="1"/>
          <p:nvPr/>
        </p:nvSpPr>
        <p:spPr>
          <a:xfrm>
            <a:off x="7304432" y="1574624"/>
            <a:ext cx="27142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After calling </a:t>
            </a:r>
            <a:r>
              <a:rPr lang="en-US" sz="2500" dirty="0">
                <a:latin typeface="Consolas" panose="020B0609020204030204" pitchFamily="49" charset="0"/>
                <a:cs typeface="Consolas" panose="020B0609020204030204" pitchFamily="49" charset="0"/>
              </a:rPr>
              <a:t>gets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99253DF-76AC-E0C1-37DE-4C411F81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3201"/>
            <a:ext cx="52578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unix</a:t>
            </a:r>
            <a:r>
              <a:rPr lang="en-US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&gt;</a:t>
            </a:r>
            <a:r>
              <a:rPr lang="en-US" sz="1800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./</a:t>
            </a:r>
            <a:r>
              <a:rPr lang="en-US" sz="1800" i="1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bufdemo-nsp</a:t>
            </a:r>
            <a:endParaRPr lang="en-US" sz="1800" i="1" dirty="0">
              <a:latin typeface="Consolas" panose="020B0609020204030204" pitchFamily="49" charset="0"/>
              <a:ea typeface="MS Mincho" pitchFamily="49" charset="-128"/>
              <a:cs typeface="Consolas" panose="020B06090202040302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Type a string:</a:t>
            </a:r>
            <a:r>
              <a:rPr lang="en-US" sz="1800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01234567890123456789012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02BDE3-6FD0-5319-73B4-9154D832D1A6}"/>
              </a:ext>
            </a:extLst>
          </p:cNvPr>
          <p:cNvSpPr txBox="1"/>
          <p:nvPr/>
        </p:nvSpPr>
        <p:spPr>
          <a:xfrm>
            <a:off x="10085248" y="3186346"/>
            <a:ext cx="1819339" cy="1200329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Overflowed buffer, but did not corrupt state</a:t>
            </a:r>
            <a:r>
              <a:rPr lang="en-US" b="1" dirty="0"/>
              <a:t>.</a:t>
            </a:r>
            <a:endParaRPr lang="en-US" sz="1800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FED862-A9AF-22BF-4BEF-D14B7DB4A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0151"/>
            <a:ext cx="3583675" cy="3667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“01234567890123456789012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\0</a:t>
            </a: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4BFF0C-8273-93E2-477C-F25F1D6F8F3A}"/>
              </a:ext>
            </a:extLst>
          </p:cNvPr>
          <p:cNvGrpSpPr/>
          <p:nvPr/>
        </p:nvGrpSpPr>
        <p:grpSpPr>
          <a:xfrm>
            <a:off x="838200" y="1519123"/>
            <a:ext cx="5760429" cy="1478437"/>
            <a:chOff x="879262" y="4161173"/>
            <a:chExt cx="6398640" cy="14784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AF09FA-C610-EEC2-3C3F-A39C5EBDA003}"/>
                </a:ext>
              </a:extLst>
            </p:cNvPr>
            <p:cNvSpPr txBox="1"/>
            <p:nvPr/>
          </p:nvSpPr>
          <p:spPr>
            <a:xfrm>
              <a:off x="879262" y="4162282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28CC92-EECD-B55C-0829-F8BF70198705}"/>
                </a:ext>
              </a:extLst>
            </p:cNvPr>
            <p:cNvSpPr txBox="1"/>
            <p:nvPr/>
          </p:nvSpPr>
          <p:spPr>
            <a:xfrm>
              <a:off x="1225054" y="4161173"/>
              <a:ext cx="60528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40069c &lt;echo&gt;: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40069c:	sub    $0x18,%rsp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4006a0:	mov    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4006a3:	call   40064d &lt;gets&gt;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97579F-62AF-7E3F-8F0E-EF8333A41808}"/>
              </a:ext>
            </a:extLst>
          </p:cNvPr>
          <p:cNvGrpSpPr/>
          <p:nvPr/>
        </p:nvGrpSpPr>
        <p:grpSpPr>
          <a:xfrm>
            <a:off x="838200" y="3116147"/>
            <a:ext cx="5156460" cy="1478437"/>
            <a:chOff x="879191" y="4161173"/>
            <a:chExt cx="5727756" cy="14784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5DB145-3531-91DB-7DD2-D3F7B59AE186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9DA551-2DD5-FCDF-AC9D-83869A74AA50}"/>
                </a:ext>
              </a:extLst>
            </p:cNvPr>
            <p:cNvSpPr txBox="1"/>
            <p:nvPr/>
          </p:nvSpPr>
          <p:spPr>
            <a:xfrm>
              <a:off x="1225054" y="4161173"/>
              <a:ext cx="5381893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4006b5 &lt;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call_echo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&gt;: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4006be:	call   40069c &lt;echo&gt;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4006c3: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add    $0x8,%rsp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DE1863AA-FFFC-5710-66AB-5C6137F23F37}"/>
              </a:ext>
            </a:extLst>
          </p:cNvPr>
          <p:cNvSpPr/>
          <p:nvPr/>
        </p:nvSpPr>
        <p:spPr>
          <a:xfrm>
            <a:off x="372858" y="4039210"/>
            <a:ext cx="228600" cy="1344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1A5CA5-1657-0B98-FAF4-4D1C8C5BB2E1}"/>
              </a:ext>
            </a:extLst>
          </p:cNvPr>
          <p:cNvSpPr txBox="1"/>
          <p:nvPr/>
        </p:nvSpPr>
        <p:spPr>
          <a:xfrm>
            <a:off x="144239" y="368159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20727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261A8-C164-89D1-E37D-489805F8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FA3B-827F-2324-0B79-8C2B2CF2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 Example #2: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88043-02E7-5536-CE58-3D44D60C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7" name="Content Placeholder 47">
            <a:extLst>
              <a:ext uri="{FF2B5EF4-FFF2-40B4-BE49-F238E27FC236}">
                <a16:creationId xmlns:a16="http://schemas.microsoft.com/office/drawing/2014/main" id="{5FDDD0F5-D2E4-F503-7C47-AD1A4432A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23752"/>
              </p:ext>
            </p:extLst>
          </p:nvPr>
        </p:nvGraphicFramePr>
        <p:xfrm>
          <a:off x="7603892" y="2094458"/>
          <a:ext cx="2236472" cy="414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95728943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1680438266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331714084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US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rgbClr val="F8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02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4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5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0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39" name="Rectangle 30">
            <a:extLst>
              <a:ext uri="{FF2B5EF4-FFF2-40B4-BE49-F238E27FC236}">
                <a16:creationId xmlns:a16="http://schemas.microsoft.com/office/drawing/2014/main" id="{2D513484-8CFA-0142-3D15-BBDAE739E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8191" y="590145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Line 29">
            <a:extLst>
              <a:ext uri="{FF2B5EF4-FFF2-40B4-BE49-F238E27FC236}">
                <a16:creationId xmlns:a16="http://schemas.microsoft.com/office/drawing/2014/main" id="{5583D455-28A8-D2B0-C430-0CCAFA7F9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44068" y="609701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42580B66-A3E1-824A-6914-E7F32B59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580" y="590145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endParaRPr 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6E9147-F1EB-AF9E-DBA4-A80EE8800638}"/>
              </a:ext>
            </a:extLst>
          </p:cNvPr>
          <p:cNvSpPr txBox="1"/>
          <p:nvPr/>
        </p:nvSpPr>
        <p:spPr>
          <a:xfrm>
            <a:off x="7442522" y="-671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128704-934F-0918-B78B-9ED85503B1AE}"/>
              </a:ext>
            </a:extLst>
          </p:cNvPr>
          <p:cNvSpPr txBox="1"/>
          <p:nvPr/>
        </p:nvSpPr>
        <p:spPr>
          <a:xfrm>
            <a:off x="7304432" y="1574624"/>
            <a:ext cx="29554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</a:rPr>
              <a:t>Before calling </a:t>
            </a:r>
            <a:r>
              <a:rPr lang="en-US" sz="2500" dirty="0">
                <a:latin typeface="Consolas" panose="020B0609020204030204" pitchFamily="49" charset="0"/>
                <a:cs typeface="Consolas" panose="020B0609020204030204" pitchFamily="49" charset="0"/>
              </a:rPr>
              <a:t>gets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5678460-619C-3706-58FC-F0C0739C2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36" y="4803201"/>
            <a:ext cx="52578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unix</a:t>
            </a: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&gt;</a:t>
            </a:r>
            <a:r>
              <a:rPr lang="en-US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./</a:t>
            </a:r>
            <a:r>
              <a:rPr lang="en-US" i="1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bufdemo-nsp</a:t>
            </a:r>
            <a:endParaRPr lang="en-US" i="1" dirty="0">
              <a:latin typeface="Consolas" panose="020B0609020204030204" pitchFamily="49" charset="0"/>
              <a:ea typeface="MS Mincho" pitchFamily="49" charset="-128"/>
              <a:cs typeface="Consolas" panose="020B06090202040302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Type a string:</a:t>
            </a:r>
            <a:r>
              <a:rPr lang="en-US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Segmentation fault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A24CD5-8587-EE01-9824-D87CAA290D90}"/>
              </a:ext>
            </a:extLst>
          </p:cNvPr>
          <p:cNvGrpSpPr/>
          <p:nvPr/>
        </p:nvGrpSpPr>
        <p:grpSpPr>
          <a:xfrm>
            <a:off x="838200" y="1519123"/>
            <a:ext cx="5760429" cy="1478437"/>
            <a:chOff x="879262" y="4161173"/>
            <a:chExt cx="6398640" cy="14784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CF8A21-8B7F-95F6-F7C1-66D47E20EA2B}"/>
                </a:ext>
              </a:extLst>
            </p:cNvPr>
            <p:cNvSpPr txBox="1"/>
            <p:nvPr/>
          </p:nvSpPr>
          <p:spPr>
            <a:xfrm>
              <a:off x="879262" y="4162282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8EE060-DF95-3E86-F4CB-E7799D5AC34D}"/>
                </a:ext>
              </a:extLst>
            </p:cNvPr>
            <p:cNvSpPr txBox="1"/>
            <p:nvPr/>
          </p:nvSpPr>
          <p:spPr>
            <a:xfrm>
              <a:off x="1225054" y="4161173"/>
              <a:ext cx="60528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40069c &lt;echo&gt;: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40069c:	sub    $0x18,%rsp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4006a0:	mov    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4006a3:	call   40064d &lt;gets&gt;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3C8C93-A6FD-F824-BB83-D94B8B586A9D}"/>
              </a:ext>
            </a:extLst>
          </p:cNvPr>
          <p:cNvGrpSpPr/>
          <p:nvPr/>
        </p:nvGrpSpPr>
        <p:grpSpPr>
          <a:xfrm>
            <a:off x="838200" y="3116147"/>
            <a:ext cx="5156460" cy="1478437"/>
            <a:chOff x="879191" y="4161173"/>
            <a:chExt cx="5727756" cy="14784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695315-0E7C-DFC8-FF12-8240910039CC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B05108-A5B3-D45F-74E8-9801F8FC6C51}"/>
                </a:ext>
              </a:extLst>
            </p:cNvPr>
            <p:cNvSpPr txBox="1"/>
            <p:nvPr/>
          </p:nvSpPr>
          <p:spPr>
            <a:xfrm>
              <a:off x="1225054" y="4161173"/>
              <a:ext cx="5381893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4006b5 &lt;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call_echo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&gt;: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4006be:	call   40069c &lt;echo&gt;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4006c3: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add    $0x8,%rsp</a:t>
              </a:r>
            </a:p>
            <a:p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F64B478-9939-7D76-7749-F0D79E17C132}"/>
              </a:ext>
            </a:extLst>
          </p:cNvPr>
          <p:cNvSpPr/>
          <p:nvPr/>
        </p:nvSpPr>
        <p:spPr>
          <a:xfrm>
            <a:off x="850976" y="500876"/>
            <a:ext cx="228600" cy="13447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28694A-50E4-7EDC-0919-271A847F32B0}"/>
              </a:ext>
            </a:extLst>
          </p:cNvPr>
          <p:cNvSpPr txBox="1"/>
          <p:nvPr/>
        </p:nvSpPr>
        <p:spPr>
          <a:xfrm>
            <a:off x="10085248" y="3186346"/>
            <a:ext cx="1819339" cy="1200329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Program “returned” to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0x0400600</a:t>
            </a:r>
            <a:r>
              <a:rPr lang="en-US" sz="1800" b="1" dirty="0"/>
              <a:t>, and then crashed.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61AF7BD5-D756-C611-1DCE-E0F00F2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22" y="6141885"/>
            <a:ext cx="4051933" cy="36676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“012345678901234567890123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\0</a:t>
            </a: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6C1D89-C06A-3E97-20BD-82EAB75991BD}"/>
              </a:ext>
            </a:extLst>
          </p:cNvPr>
          <p:cNvSpPr txBox="1"/>
          <p:nvPr/>
        </p:nvSpPr>
        <p:spPr>
          <a:xfrm>
            <a:off x="144239" y="33831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401491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C9AD6-73A0-D15A-E6AA-FEA2EE9A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D8E0-2024-627B-13A7-7F3F5DA0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Stack Smashing </a:t>
            </a:r>
            <a:br>
              <a:rPr lang="en-US" dirty="0"/>
            </a:br>
            <a:r>
              <a:rPr lang="en-US" dirty="0"/>
              <a:t>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1F8E-FD33-B96D-0E05-4716F602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136" y="319726"/>
            <a:ext cx="5119291" cy="1134699"/>
          </a:xfrm>
        </p:spPr>
        <p:txBody>
          <a:bodyPr>
            <a:noAutofit/>
          </a:bodyPr>
          <a:lstStyle/>
          <a:p>
            <a:r>
              <a:rPr lang="en-US" sz="1900" dirty="0"/>
              <a:t>Overwrite normal return address with the address of some other code S</a:t>
            </a:r>
          </a:p>
          <a:p>
            <a:r>
              <a:rPr lang="en-US" sz="1900" dirty="0"/>
              <a:t>When Q executes 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ret</a:t>
            </a:r>
            <a:r>
              <a:rPr lang="en-US" sz="1900" dirty="0"/>
              <a:t>, will jump to other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44048-847F-DD3C-892E-06791A9E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0F7E9-D1F9-93C1-D202-CEC8622F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4" y="2970931"/>
            <a:ext cx="2438400" cy="1749425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char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691E3-3E9E-7306-3E20-A7F90760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4" y="1675531"/>
            <a:ext cx="1828800" cy="1200150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0AB0D18-578B-CC58-6CAB-22A09B290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059" y="1977453"/>
            <a:ext cx="987835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/>
              <a:t>return</a:t>
            </a:r>
          </a:p>
          <a:p>
            <a:pPr eaLnBrk="0" hangingPunct="0"/>
            <a:r>
              <a:rPr lang="en-US" sz="1800" b="0" dirty="0"/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A49BACC-BA5C-BC6F-C3BA-15316DF20E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4084" y="2434356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1769630-AA40-3D27-7CF7-02C5440C0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64" y="4799731"/>
            <a:ext cx="2463800" cy="1474763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23" name="Content Placeholder 47">
            <a:extLst>
              <a:ext uri="{FF2B5EF4-FFF2-40B4-BE49-F238E27FC236}">
                <a16:creationId xmlns:a16="http://schemas.microsoft.com/office/drawing/2014/main" id="{D9223A8F-8ECC-3BA0-12EC-D65109E12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673060"/>
              </p:ext>
            </p:extLst>
          </p:nvPr>
        </p:nvGraphicFramePr>
        <p:xfrm>
          <a:off x="6133247" y="1990598"/>
          <a:ext cx="2236472" cy="4588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472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</a:tblGrid>
              <a:tr h="1179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P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Overwrite return address </a:t>
                      </a:r>
                      <a:r>
                        <a:rPr lang="en-US" b="0" dirty="0">
                          <a:solidFill>
                            <a:srgbClr val="C00000"/>
                          </a:solidFill>
                          <a:latin typeface="+mn-lt"/>
                          <a:cs typeface="Consolas" panose="020B0609020204030204" pitchFamily="49" charset="0"/>
                        </a:rPr>
                        <a:t>A</a:t>
                      </a: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 to address of </a:t>
                      </a:r>
                      <a:r>
                        <a:rPr lang="en-US" b="0" dirty="0" err="1">
                          <a:latin typeface="+mn-lt"/>
                          <a:cs typeface="Consolas" panose="020B0609020204030204" pitchFamily="49" charset="0"/>
                        </a:rPr>
                        <a:t>func</a:t>
                      </a: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 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24" name="Text Box 6">
            <a:extLst>
              <a:ext uri="{FF2B5EF4-FFF2-40B4-BE49-F238E27FC236}">
                <a16:creationId xmlns:a16="http://schemas.microsoft.com/office/drawing/2014/main" id="{82C6F78E-95EB-EDBA-D81C-3F15A087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014" y="1515422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26629C52-3FEF-A920-CCAB-41A5053ED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362" y="4307904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sp>
        <p:nvSpPr>
          <p:cNvPr id="26" name="AutoShape 16">
            <a:extLst>
              <a:ext uri="{FF2B5EF4-FFF2-40B4-BE49-F238E27FC236}">
                <a16:creationId xmlns:a16="http://schemas.microsoft.com/office/drawing/2014/main" id="{ECCBED95-C87D-649B-4527-E831117A3485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799714" y="3245013"/>
            <a:ext cx="228600" cy="27718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55BE8D75-7EEA-D433-BC28-624CCA6E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527" y="5205181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28" name="AutoShape 16">
            <a:extLst>
              <a:ext uri="{FF2B5EF4-FFF2-40B4-BE49-F238E27FC236}">
                <a16:creationId xmlns:a16="http://schemas.microsoft.com/office/drawing/2014/main" id="{204FC63E-2C53-0D10-FDBD-1257C5B83B9F}"/>
              </a:ext>
            </a:extLst>
          </p:cNvPr>
          <p:cNvSpPr>
            <a:spLocks/>
          </p:cNvSpPr>
          <p:nvPr/>
        </p:nvSpPr>
        <p:spPr bwMode="auto">
          <a:xfrm rot="10800000">
            <a:off x="8442834" y="4111909"/>
            <a:ext cx="228747" cy="2466701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E819F5E9-B9BF-3F27-A67E-C7AECF8F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399" y="2875681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" name="AutoShape 16">
            <a:extLst>
              <a:ext uri="{FF2B5EF4-FFF2-40B4-BE49-F238E27FC236}">
                <a16:creationId xmlns:a16="http://schemas.microsoft.com/office/drawing/2014/main" id="{13704369-82DD-4649-F251-023777558C14}"/>
              </a:ext>
            </a:extLst>
          </p:cNvPr>
          <p:cNvSpPr>
            <a:spLocks/>
          </p:cNvSpPr>
          <p:nvPr/>
        </p:nvSpPr>
        <p:spPr bwMode="auto">
          <a:xfrm rot="10800000">
            <a:off x="8428614" y="2023420"/>
            <a:ext cx="215890" cy="1978925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B368-CA6F-1FDE-6293-B7794D53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Smashing String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B850-FE12-47BD-6392-F882DB60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5DA69-9111-D9D1-0E73-1303E759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7">
            <a:extLst>
              <a:ext uri="{FF2B5EF4-FFF2-40B4-BE49-F238E27FC236}">
                <a16:creationId xmlns:a16="http://schemas.microsoft.com/office/drawing/2014/main" id="{5EC86220-93C1-313D-7899-4467DCDD5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38626"/>
              </p:ext>
            </p:extLst>
          </p:nvPr>
        </p:nvGraphicFramePr>
        <p:xfrm>
          <a:off x="7603892" y="2530039"/>
          <a:ext cx="2236472" cy="414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95728943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1680438266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331714084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US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02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4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5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0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6" name="AutoShape 16">
            <a:extLst>
              <a:ext uri="{FF2B5EF4-FFF2-40B4-BE49-F238E27FC236}">
                <a16:creationId xmlns:a16="http://schemas.microsoft.com/office/drawing/2014/main" id="{E876599A-6513-BFDB-4ED8-781E19961461}"/>
              </a:ext>
            </a:extLst>
          </p:cNvPr>
          <p:cNvSpPr>
            <a:spLocks/>
          </p:cNvSpPr>
          <p:nvPr/>
        </p:nvSpPr>
        <p:spPr bwMode="auto">
          <a:xfrm rot="10800000">
            <a:off x="9890772" y="4515878"/>
            <a:ext cx="276856" cy="22050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88331-C9D8-8A72-26BC-93C445EA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036" y="5433742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EAA87-EECE-C0C9-F93F-296E7962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01610"/>
            <a:ext cx="2405684" cy="2028761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int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char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gets(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3A9C0-F806-B60C-9EE3-71726FAD7D11}"/>
              </a:ext>
            </a:extLst>
          </p:cNvPr>
          <p:cNvGrpSpPr/>
          <p:nvPr/>
        </p:nvGrpSpPr>
        <p:grpSpPr>
          <a:xfrm>
            <a:off x="815638" y="4261989"/>
            <a:ext cx="5668438" cy="1200329"/>
            <a:chOff x="913752" y="1681164"/>
            <a:chExt cx="5668438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DA74D9-C3C7-0A7D-0B05-C3134601A1B2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2AC1C-45B8-979C-2054-63D4B971DD5A}"/>
                </a:ext>
              </a:extLst>
            </p:cNvPr>
            <p:cNvSpPr txBox="1"/>
            <p:nvPr/>
          </p:nvSpPr>
          <p:spPr>
            <a:xfrm>
              <a:off x="1225054" y="1681164"/>
              <a:ext cx="5357136" cy="1200329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smash()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printf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("I've been smashed!\n");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exit(0);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329EF-4739-9443-15E8-2703D5EB3393}"/>
              </a:ext>
            </a:extLst>
          </p:cNvPr>
          <p:cNvGrpSpPr/>
          <p:nvPr/>
        </p:nvGrpSpPr>
        <p:grpSpPr>
          <a:xfrm>
            <a:off x="815638" y="5779087"/>
            <a:ext cx="4238831" cy="647440"/>
            <a:chOff x="879191" y="4161173"/>
            <a:chExt cx="4708461" cy="6474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A5A944-605A-D24D-D2D4-8E4BABC41915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68DF6A-E181-239F-0586-D5FDACB8C6AD}"/>
                </a:ext>
              </a:extLst>
            </p:cNvPr>
            <p:cNvSpPr txBox="1"/>
            <p:nvPr/>
          </p:nvSpPr>
          <p:spPr>
            <a:xfrm>
              <a:off x="1225054" y="4161173"/>
              <a:ext cx="4362598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00000000004006c8 &lt;smash&gt;:</a:t>
              </a:r>
            </a:p>
            <a:p>
              <a:r>
                <a:rPr lang="en-US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4006c8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:       48 83 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ec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08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8C2E2A5C-726D-2CA2-7CFC-6C9B8BEA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039" y="1763635"/>
            <a:ext cx="7633576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30 31 32 33 34 35 36 37 38 39 30 31 32 33 34 35 36 37 38 39 30 31 32 33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c8 06 40 </a:t>
            </a:r>
            <a:r>
              <a:rPr lang="en-US" sz="16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00 00 00 00 00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4E7CA7-E9D8-89F9-626D-21A76775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039" y="1390428"/>
            <a:ext cx="2189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</a:rPr>
              <a:t>Attack String (Hex)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54723-A961-0D3D-066E-18B747AF3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12" y="3897936"/>
            <a:ext cx="2189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solidFill>
                  <a:srgbClr val="C00000"/>
                </a:solidFill>
              </a:rPr>
              <a:t>Target Code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3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9FAEC-B1E4-40FA-24AE-220091753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C1DC-73C7-0423-C263-2932FF2E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Smashing String Example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D35D-02AA-36A9-35E2-B0D26978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6D432-E591-A164-CEF8-5CD98565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7">
            <a:extLst>
              <a:ext uri="{FF2B5EF4-FFF2-40B4-BE49-F238E27FC236}">
                <a16:creationId xmlns:a16="http://schemas.microsoft.com/office/drawing/2014/main" id="{F7D51D1C-F112-9666-BD1D-08FD6FED2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34787"/>
              </p:ext>
            </p:extLst>
          </p:nvPr>
        </p:nvGraphicFramePr>
        <p:xfrm>
          <a:off x="7603892" y="2530039"/>
          <a:ext cx="2236472" cy="414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95728943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1680438266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331714084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for </a:t>
                      </a:r>
                      <a:r>
                        <a:rPr lang="en-US" b="1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c3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02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34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559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70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</a:tbl>
          </a:graphicData>
        </a:graphic>
      </p:graphicFrame>
      <p:sp>
        <p:nvSpPr>
          <p:cNvPr id="6" name="AutoShape 16">
            <a:extLst>
              <a:ext uri="{FF2B5EF4-FFF2-40B4-BE49-F238E27FC236}">
                <a16:creationId xmlns:a16="http://schemas.microsoft.com/office/drawing/2014/main" id="{29FB1DD9-3936-B689-088A-12705C74A761}"/>
              </a:ext>
            </a:extLst>
          </p:cNvPr>
          <p:cNvSpPr>
            <a:spLocks/>
          </p:cNvSpPr>
          <p:nvPr/>
        </p:nvSpPr>
        <p:spPr bwMode="auto">
          <a:xfrm rot="10800000">
            <a:off x="9890772" y="4515878"/>
            <a:ext cx="276856" cy="22050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3CD9E-2BB5-0B96-EBC4-688A23205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8036" y="5433742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F3BD3-9A88-1C33-6660-0A6F3249F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01610"/>
            <a:ext cx="2405684" cy="2028761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int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char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gets(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7CEC81-5F0B-E884-1418-708B61362873}"/>
              </a:ext>
            </a:extLst>
          </p:cNvPr>
          <p:cNvGrpSpPr/>
          <p:nvPr/>
        </p:nvGrpSpPr>
        <p:grpSpPr>
          <a:xfrm>
            <a:off x="815638" y="4261989"/>
            <a:ext cx="5668438" cy="1200329"/>
            <a:chOff x="913752" y="1681164"/>
            <a:chExt cx="5668438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541B8B-822E-E8FC-0961-ECD2881FAF3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21397E-2354-27CC-FD74-5E0F2A57C932}"/>
                </a:ext>
              </a:extLst>
            </p:cNvPr>
            <p:cNvSpPr txBox="1"/>
            <p:nvPr/>
          </p:nvSpPr>
          <p:spPr>
            <a:xfrm>
              <a:off x="1225054" y="1681164"/>
              <a:ext cx="5357136" cy="1200329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smash()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printf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("I've been smashed!\n");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exit(0);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6307F9-6C67-780C-BF2C-E742BA68056F}"/>
              </a:ext>
            </a:extLst>
          </p:cNvPr>
          <p:cNvGrpSpPr/>
          <p:nvPr/>
        </p:nvGrpSpPr>
        <p:grpSpPr>
          <a:xfrm>
            <a:off x="815638" y="5779087"/>
            <a:ext cx="4238831" cy="647440"/>
            <a:chOff x="879191" y="4161173"/>
            <a:chExt cx="4708461" cy="6474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CB57D0-570D-061D-81AA-4BF675CC4D78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AB1611-8787-8855-C44D-EFF4397CD259}"/>
                </a:ext>
              </a:extLst>
            </p:cNvPr>
            <p:cNvSpPr txBox="1"/>
            <p:nvPr/>
          </p:nvSpPr>
          <p:spPr>
            <a:xfrm>
              <a:off x="1225054" y="4161173"/>
              <a:ext cx="4362598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00000000004006c8 &lt;smash&gt;:</a:t>
              </a:r>
            </a:p>
            <a:p>
              <a:r>
                <a:rPr lang="en-US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4006c8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:       48 83 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ec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08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A9B81E19-AB9A-1B6B-BDD7-7AA92D08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039" y="1763635"/>
            <a:ext cx="7633576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30 31 32 33 34 35 36 37 38 39 30 31 32 33 34 35 36 37 38 39 30 31 32 33 </a:t>
            </a:r>
            <a:r>
              <a:rPr lang="en-US" sz="1600" b="1" dirty="0">
                <a:solidFill>
                  <a:srgbClr val="C00000"/>
                </a:solidFill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c8 06 40 </a:t>
            </a:r>
            <a:r>
              <a:rPr lang="en-US" sz="16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00 00 00 00 00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CF40E1-D573-68BA-C195-B4A4BD39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039" y="1390428"/>
            <a:ext cx="2189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</a:rPr>
              <a:t>Attack String (Hex)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92AF0-8E92-A9B0-6511-F72279B6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12" y="3897936"/>
            <a:ext cx="2189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solidFill>
                  <a:srgbClr val="C00000"/>
                </a:solidFill>
              </a:rPr>
              <a:t>Target Code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51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2980-2C4F-5011-730D-CC4411B8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Stack Smashing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B0F29-39D3-51EF-01C2-FC8C821B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24E700-B9B5-6605-91F7-6F0CA8343FEB}"/>
              </a:ext>
            </a:extLst>
          </p:cNvPr>
          <p:cNvGrpSpPr/>
          <p:nvPr/>
        </p:nvGrpSpPr>
        <p:grpSpPr>
          <a:xfrm>
            <a:off x="790946" y="4095142"/>
            <a:ext cx="5668438" cy="1200329"/>
            <a:chOff x="913752" y="1681164"/>
            <a:chExt cx="5668438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89BFEF-434F-2ED5-E121-2F1394803A2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7F8275-4635-76FF-AF5F-E59D7E228672}"/>
                </a:ext>
              </a:extLst>
            </p:cNvPr>
            <p:cNvSpPr txBox="1"/>
            <p:nvPr/>
          </p:nvSpPr>
          <p:spPr>
            <a:xfrm>
              <a:off x="1225054" y="1681164"/>
              <a:ext cx="5357136" cy="1200329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smash() {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printf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("I've been smashed!\n");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exit(0);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2725F2-FD52-681A-3762-798EDF10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" y="3731089"/>
            <a:ext cx="2189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>
                <a:solidFill>
                  <a:srgbClr val="C00000"/>
                </a:solidFill>
              </a:rPr>
              <a:t>Target Code</a:t>
            </a:r>
            <a:endParaRPr lang="en-US" sz="1800" i="1" dirty="0">
              <a:solidFill>
                <a:srgbClr val="C00000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4D3F37C-9A92-1F73-1C25-DC60B143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562529"/>
            <a:ext cx="10556650" cy="175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cat smash-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hex.txt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linux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cat smash-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hex.txt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| ./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hexify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| ./</a:t>
            </a:r>
            <a:r>
              <a:rPr lang="en-US" i="1" dirty="0" err="1">
                <a:latin typeface="Consolas" panose="020B0609020204030204" pitchFamily="49" charset="0"/>
                <a:cs typeface="Consolas" panose="020B0609020204030204" pitchFamily="49" charset="0"/>
              </a:rPr>
              <a:t>bufdemo-nsp</a:t>
            </a:r>
            <a:endParaRPr 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I've been smashed!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9F49B36-2229-AFF4-A562-26925C47C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936" y="3429000"/>
            <a:ext cx="4175124" cy="3255124"/>
          </a:xfrm>
        </p:spPr>
        <p:txBody>
          <a:bodyPr>
            <a:normAutofit/>
          </a:bodyPr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r>
              <a:rPr lang="en-US" dirty="0"/>
              <a:t>Provide as input to vulnerable program</a:t>
            </a:r>
          </a:p>
        </p:txBody>
      </p:sp>
    </p:spTree>
    <p:extLst>
      <p:ext uri="{BB962C8B-B14F-4D97-AF65-F5344CB8AC3E}">
        <p14:creationId xmlns:p14="http://schemas.microsoft.com/office/powerpoint/2010/main" val="3469245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39C0-6C3D-04A9-7135-E334763F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Crafting Code Injection </a:t>
            </a:r>
            <a:br>
              <a:rPr lang="en-US" dirty="0"/>
            </a:br>
            <a:r>
              <a:rPr lang="en-US" dirty="0"/>
              <a:t>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9BB26-2E48-199D-3F98-CA852F68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FEF1F5-16DA-D7BE-6A09-DCB976189187}"/>
              </a:ext>
            </a:extLst>
          </p:cNvPr>
          <p:cNvSpPr txBox="1">
            <a:spLocks/>
          </p:cNvSpPr>
          <p:nvPr/>
        </p:nvSpPr>
        <p:spPr>
          <a:xfrm>
            <a:off x="710875" y="5023620"/>
            <a:ext cx="5717221" cy="1134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Input string contains byte representation of executable code</a:t>
            </a:r>
          </a:p>
          <a:p>
            <a:r>
              <a:rPr lang="en-US" sz="1900" dirty="0"/>
              <a:t>Overwrite return address A with address of buffer B</a:t>
            </a:r>
          </a:p>
          <a:p>
            <a:r>
              <a:rPr lang="en-US" sz="1900" dirty="0"/>
              <a:t>When Q executes </a:t>
            </a:r>
            <a:r>
              <a:rPr lang="en-US" sz="1900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sz="1900" dirty="0"/>
              <a:t>, will jump to exploit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197A6-1DDE-019B-1FA5-337EA2C3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82505"/>
            <a:ext cx="2438400" cy="1749425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char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D4144-1714-8817-75CC-30DACEB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4" y="1675531"/>
            <a:ext cx="1828800" cy="1200150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DA1FE7FA-93E4-608F-05AB-ABF4DFC4B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059" y="1977453"/>
            <a:ext cx="987835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/>
              <a:t>return</a:t>
            </a:r>
          </a:p>
          <a:p>
            <a:pPr eaLnBrk="0" hangingPunct="0"/>
            <a:r>
              <a:rPr lang="en-US" sz="1800" b="0" dirty="0"/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B9E74A28-80D8-F62E-F3EB-A16E4A3878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4084" y="2434356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Content Placeholder 47">
            <a:extLst>
              <a:ext uri="{FF2B5EF4-FFF2-40B4-BE49-F238E27FC236}">
                <a16:creationId xmlns:a16="http://schemas.microsoft.com/office/drawing/2014/main" id="{73B6927E-D8D8-5B46-E006-6265E60B5A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020335"/>
              </p:ext>
            </p:extLst>
          </p:nvPr>
        </p:nvGraphicFramePr>
        <p:xfrm>
          <a:off x="7155311" y="1264783"/>
          <a:ext cx="2236472" cy="5228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472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</a:tblGrid>
              <a:tr h="1179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P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Overwrite return address </a:t>
                      </a:r>
                      <a:r>
                        <a:rPr lang="en-US" b="0" dirty="0">
                          <a:solidFill>
                            <a:srgbClr val="C00000"/>
                          </a:solidFill>
                          <a:latin typeface="+mn-lt"/>
                          <a:cs typeface="Consolas" panose="020B0609020204030204" pitchFamily="49" charset="0"/>
                        </a:rPr>
                        <a:t>A</a:t>
                      </a: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 to address of buffer 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exploit </a:t>
                      </a:r>
                    </a:p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code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EEE8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EEE8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0210"/>
                  </a:ext>
                </a:extLst>
              </a:tr>
            </a:tbl>
          </a:graphicData>
        </a:graphic>
      </p:graphicFrame>
      <p:sp>
        <p:nvSpPr>
          <p:cNvPr id="12" name="Text Box 6">
            <a:extLst>
              <a:ext uri="{FF2B5EF4-FFF2-40B4-BE49-F238E27FC236}">
                <a16:creationId xmlns:a16="http://schemas.microsoft.com/office/drawing/2014/main" id="{5EAFB9E1-D954-8A5B-0514-A30AF3EB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078" y="789607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A9CBE048-CB9B-6394-EB84-DBA8F9C3E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657" y="3838627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0B3E162D-5693-4997-D245-02ABF5B0D31A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821778" y="2519198"/>
            <a:ext cx="202230" cy="3335692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9D34C876-836A-CDF6-721E-81330EE1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766" y="4770508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440FE012-CB78-824F-A7AC-9CB5F91ECBF9}"/>
              </a:ext>
            </a:extLst>
          </p:cNvPr>
          <p:cNvSpPr>
            <a:spLocks/>
          </p:cNvSpPr>
          <p:nvPr/>
        </p:nvSpPr>
        <p:spPr bwMode="auto">
          <a:xfrm rot="10800000">
            <a:off x="9455588" y="3398388"/>
            <a:ext cx="269875" cy="3106782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41202F95-7A92-01B5-00AD-FF6A24217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463" y="2149866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0CAF31F7-E810-FDEE-C483-97FE95F9C71D}"/>
              </a:ext>
            </a:extLst>
          </p:cNvPr>
          <p:cNvSpPr>
            <a:spLocks/>
          </p:cNvSpPr>
          <p:nvPr/>
        </p:nvSpPr>
        <p:spPr bwMode="auto">
          <a:xfrm rot="10800000">
            <a:off x="9450678" y="1297605"/>
            <a:ext cx="215890" cy="1978925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2" grpId="0"/>
      <p:bldP spid="13" grpId="0"/>
      <p:bldP spid="14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A44F-FF19-41A6-A3EA-69FA01C0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C37C-2F3E-A630-72D3-702838C2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can we exploit x86-64 code? (So we can be better C programmers!)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F5DB-D459-316A-2A8D-FD452FB6A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Memory Layout</a:t>
            </a:r>
          </a:p>
          <a:p>
            <a:r>
              <a:rPr lang="en-US" sz="4000" dirty="0"/>
              <a:t>Buffer overflow</a:t>
            </a:r>
          </a:p>
          <a:p>
            <a:pPr lvl="1"/>
            <a:r>
              <a:rPr lang="en-US" sz="3200" dirty="0"/>
              <a:t>Vulnerability</a:t>
            </a:r>
          </a:p>
          <a:p>
            <a:pPr lvl="1"/>
            <a:r>
              <a:rPr lang="en-US" sz="3200" dirty="0"/>
              <a:t>Protection</a:t>
            </a:r>
          </a:p>
          <a:p>
            <a:pPr lvl="1"/>
            <a:r>
              <a:rPr lang="en-US" sz="3200" dirty="0"/>
              <a:t>Bypassing Protection</a:t>
            </a:r>
          </a:p>
          <a:p>
            <a:r>
              <a:rPr lang="en-US" sz="3600" dirty="0"/>
              <a:t>Unions (won’t get to today)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7314-7FC5-1075-CD81-60E9A0C6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6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553200" y="1061006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553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553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553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553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553200" y="2208214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553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dirty="0">
                <a:latin typeface="Calibri" pitchFamily="34" charset="0"/>
              </a:rPr>
              <a:t>Libraries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01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trike="sngStrike" dirty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Calibri" pitchFamily="34" charset="0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dirty="0">
                  <a:latin typeface="Calibri" pitchFamily="34" charset="0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dirty="0">
                  <a:latin typeface="Calibri" pitchFamily="34" charset="0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5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15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10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10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5190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10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10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800" y="1360312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64578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329081" y="3488929"/>
            <a:ext cx="56457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715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10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CD88B7-4134-BC99-780B-AF4C208A6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52" y="3360746"/>
            <a:ext cx="2969525" cy="1751762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char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gets(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  // A-&gt; B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1D4CDE-22ED-966E-8B44-A460D8979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37" y="1953772"/>
            <a:ext cx="1828800" cy="1200150"/>
          </a:xfrm>
          <a:prstGeom prst="rect">
            <a:avLst/>
          </a:prstGeom>
          <a:solidFill>
            <a:srgbClr val="FDF6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E3F0DA-7AD9-D8F6-B821-80FCF325C3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7101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Does The Attack Code Execute?</a:t>
            </a:r>
          </a:p>
        </p:txBody>
      </p: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950ED-E972-ACF1-5C3B-33A19D9E0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56AE-7649-3DD8-3353-24DA3D63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can we exploit x86-64 code? (So we can be better C programmers!)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B12C2-6E66-3C69-A6FB-7178C1A70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Memory Layout</a:t>
            </a:r>
          </a:p>
          <a:p>
            <a:r>
              <a:rPr lang="en-US" sz="4000" b="1" dirty="0"/>
              <a:t>Buffer overflow</a:t>
            </a:r>
          </a:p>
          <a:p>
            <a:pPr lvl="1"/>
            <a:r>
              <a:rPr lang="en-US" sz="3200" dirty="0"/>
              <a:t>Vulnerability</a:t>
            </a:r>
          </a:p>
          <a:p>
            <a:pPr lvl="1"/>
            <a:r>
              <a:rPr lang="en-US" sz="3200" b="1" dirty="0"/>
              <a:t>Protection</a:t>
            </a:r>
          </a:p>
          <a:p>
            <a:pPr lvl="1"/>
            <a:r>
              <a:rPr lang="en-US" sz="3200" dirty="0"/>
              <a:t>Bypassing Protection</a:t>
            </a:r>
          </a:p>
          <a:p>
            <a:r>
              <a:rPr lang="en-US" sz="3600" dirty="0"/>
              <a:t>Unions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0395E-0E04-508F-FD48-7004EBA2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3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461A-9E77-3686-1D88-ECE587BC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about buffer overflow attacks?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6DB30-A7FA-B688-59B9-A459B269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Avoid overflow vulnerabilities when writing code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Employ system-level protections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compilers use “stack canaries”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1DF19-33F2-45D0-2E8A-40BC57CD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00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BE39-F2E1-2F9D-8E45-8A1E076D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Avoid overflow vulnerabilities when writing code (!)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40AA47-11D0-C27F-9EED-795EC31DC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400126"/>
              </p:ext>
            </p:extLst>
          </p:nvPr>
        </p:nvGraphicFramePr>
        <p:xfrm>
          <a:off x="838200" y="3978592"/>
          <a:ext cx="9515694" cy="2377440"/>
        </p:xfrm>
        <a:graphic>
          <a:graphicData uri="http://schemas.openxmlformats.org/drawingml/2006/table">
            <a:tbl>
              <a:tblPr/>
              <a:tblGrid>
                <a:gridCol w="4757847">
                  <a:extLst>
                    <a:ext uri="{9D8B030D-6E8A-4147-A177-3AD203B41FA5}">
                      <a16:colId xmlns:a16="http://schemas.microsoft.com/office/drawing/2014/main" val="4139278058"/>
                    </a:ext>
                  </a:extLst>
                </a:gridCol>
                <a:gridCol w="4757847">
                  <a:extLst>
                    <a:ext uri="{9D8B030D-6E8A-4147-A177-3AD203B41FA5}">
                      <a16:colId xmlns:a16="http://schemas.microsoft.com/office/drawing/2014/main" val="151331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Don’t use these...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 these instead...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65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gets(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fgets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4, stdin)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19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scanf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("%s",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scanf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("%4s",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5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strcpy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(buf2,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strncpy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(buf2,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4)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17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strcat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(buf2,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strncat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(buf2, 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4)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64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sprintf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"%d", num)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snprintf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2000" dirty="0"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 4, "%d", num)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4300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D5320-CF06-6CC6-9616-C1C031A2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69082-9895-75EB-101F-3AC9193E6EDC}"/>
              </a:ext>
            </a:extLst>
          </p:cNvPr>
          <p:cNvGrpSpPr/>
          <p:nvPr/>
        </p:nvGrpSpPr>
        <p:grpSpPr>
          <a:xfrm>
            <a:off x="838200" y="1818977"/>
            <a:ext cx="5668438" cy="2031325"/>
            <a:chOff x="913752" y="1681164"/>
            <a:chExt cx="5668438" cy="20313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88E6DD-719C-61C0-1A9B-15F9B9BF9387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0A4D52-27C0-0879-C414-62EC30F5AF2B}"/>
                </a:ext>
              </a:extLst>
            </p:cNvPr>
            <p:cNvSpPr txBox="1"/>
            <p:nvPr/>
          </p:nvSpPr>
          <p:spPr>
            <a:xfrm>
              <a:off x="1225054" y="1681164"/>
              <a:ext cx="5357136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</a:t>
              </a:r>
              <a:r>
                <a:rPr lang="en-US" b="1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char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 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fgets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, 4, stdin);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puts(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88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5881F-025F-D0C6-1435-645B63E6B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0A99-3FD0-C95B-57B0-0A03EA323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97574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2. Employ system-level </a:t>
            </a:r>
            <a:br>
              <a:rPr lang="en-US" dirty="0"/>
            </a:br>
            <a:r>
              <a:rPr lang="en-US" dirty="0"/>
              <a:t>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D928B-C656-26FA-3E9B-9ABEC01B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B56CD-E22E-D4B1-E4D6-15367747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Content Placeholder 47">
            <a:extLst>
              <a:ext uri="{FF2B5EF4-FFF2-40B4-BE49-F238E27FC236}">
                <a16:creationId xmlns:a16="http://schemas.microsoft.com/office/drawing/2014/main" id="{23ABE3EC-C27C-B175-EF17-987371058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546056"/>
              </p:ext>
            </p:extLst>
          </p:nvPr>
        </p:nvGraphicFramePr>
        <p:xfrm>
          <a:off x="7874798" y="683722"/>
          <a:ext cx="2236472" cy="5672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472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</a:tblGrid>
              <a:tr h="431888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408267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F8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40826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93435"/>
                  </a:ext>
                </a:extLst>
              </a:tr>
              <a:tr h="138914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Application</a:t>
                      </a:r>
                    </a:p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Code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43924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408031"/>
                  </a:ext>
                </a:extLst>
              </a:tr>
              <a:tr h="68511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pad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  <a:tr h="65509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exploit code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0210"/>
                  </a:ext>
                </a:extLst>
              </a:tr>
            </a:tbl>
          </a:graphicData>
        </a:graphic>
      </p:graphicFrame>
      <p:sp>
        <p:nvSpPr>
          <p:cNvPr id="11" name="Text Box 14">
            <a:extLst>
              <a:ext uri="{FF2B5EF4-FFF2-40B4-BE49-F238E27FC236}">
                <a16:creationId xmlns:a16="http://schemas.microsoft.com/office/drawing/2014/main" id="{80F9C140-2FB2-2E75-6DB0-4385DF1B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419" y="1562499"/>
            <a:ext cx="1178336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cs typeface="Consolas" panose="020B0609020204030204" pitchFamily="49" charset="0"/>
              </a:rPr>
              <a:t>Random</a:t>
            </a:r>
          </a:p>
          <a:p>
            <a:pPr eaLnBrk="0" hangingPunct="0"/>
            <a:r>
              <a:rPr lang="en-US" b="0" dirty="0">
                <a:cs typeface="Consolas" panose="020B0609020204030204" pitchFamily="49" charset="0"/>
              </a:rPr>
              <a:t>allocation</a:t>
            </a:r>
            <a:endParaRPr lang="en-US" sz="1800" b="0" dirty="0"/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C97C999B-9DA1-9B93-C975-7BF24C853947}"/>
              </a:ext>
            </a:extLst>
          </p:cNvPr>
          <p:cNvSpPr>
            <a:spLocks/>
          </p:cNvSpPr>
          <p:nvPr/>
        </p:nvSpPr>
        <p:spPr bwMode="auto">
          <a:xfrm rot="10800000">
            <a:off x="10167378" y="1096985"/>
            <a:ext cx="201794" cy="1728101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914546C0-B83A-0008-543F-1E02F8D9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066" y="6117282"/>
            <a:ext cx="54204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B?</a:t>
            </a: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5603A4CD-47A8-3D4F-556B-C42C32B99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7223" y="6329054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4A974E-9C7C-979A-7C30-055F093F5792}"/>
              </a:ext>
            </a:extLst>
          </p:cNvPr>
          <p:cNvSpPr txBox="1"/>
          <p:nvPr/>
        </p:nvSpPr>
        <p:spPr>
          <a:xfrm>
            <a:off x="6197120" y="689886"/>
            <a:ext cx="1677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n-lt"/>
                <a:cs typeface="Consolas" panose="020B0609020204030204" pitchFamily="49" charset="0"/>
              </a:rPr>
              <a:t>stack base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9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3DA2-34B2-0E98-D7BC-A122CDDC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Employ system-level </a:t>
            </a:r>
            <a:br>
              <a:rPr lang="en-US" dirty="0"/>
            </a:br>
            <a:r>
              <a:rPr lang="en-US" dirty="0"/>
              <a:t>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8048-6556-9370-A607-A9F8D5F2B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7984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Non-executable memory</a:t>
            </a:r>
          </a:p>
          <a:p>
            <a:pPr lvl="1" eaLnBrk="1" hangingPunct="1"/>
            <a:r>
              <a:rPr lang="en-US" dirty="0"/>
              <a:t>Older x86 CPUs would execute machine code from any readable address</a:t>
            </a:r>
          </a:p>
          <a:p>
            <a:pPr lvl="1" eaLnBrk="1" hangingPunct="1"/>
            <a:r>
              <a:rPr lang="en-US" dirty="0"/>
              <a:t>x86-64 added a way to mark regions of memory as </a:t>
            </a:r>
            <a:r>
              <a:rPr lang="en-US" i="1" dirty="0"/>
              <a:t>not executable</a:t>
            </a:r>
          </a:p>
          <a:p>
            <a:pPr lvl="1" eaLnBrk="1" hangingPunct="1"/>
            <a:r>
              <a:rPr lang="en-US" dirty="0"/>
              <a:t>Immediate crash on jumping into any such region</a:t>
            </a:r>
          </a:p>
          <a:p>
            <a:pPr lvl="1" eaLnBrk="1" hangingPunct="1"/>
            <a:r>
              <a:rPr lang="en-US" dirty="0"/>
              <a:t>Current Linux and Windows mark the stack this way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99590-1DBC-DDAB-58EB-444227EE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Content Placeholder 47">
            <a:extLst>
              <a:ext uri="{FF2B5EF4-FFF2-40B4-BE49-F238E27FC236}">
                <a16:creationId xmlns:a16="http://schemas.microsoft.com/office/drawing/2014/main" id="{1D444F95-808F-D511-E2C9-F8B0D67F4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838864"/>
              </p:ext>
            </p:extLst>
          </p:nvPr>
        </p:nvGraphicFramePr>
        <p:xfrm>
          <a:off x="7601843" y="1328673"/>
          <a:ext cx="2236472" cy="47219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6472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</a:tblGrid>
              <a:tr h="1179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P</a:t>
                      </a:r>
                      <a:b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40826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exploit </a:t>
                      </a:r>
                    </a:p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code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EEE8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EEE8FE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0210"/>
                  </a:ext>
                </a:extLst>
              </a:tr>
            </a:tbl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7A55D991-007F-450B-D194-1801C38B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610" y="853497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964F6C3E-381C-7098-10B8-0395981A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958" y="3645979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65001E13-6CE6-DCA0-5E01-C662375686D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268310" y="2514953"/>
            <a:ext cx="239767" cy="269671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4DCF7D9F-1196-8F71-1B9B-E3A3E1F2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298" y="4834398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EADA0BBF-E517-E6DF-A2A2-0176DCF8067B}"/>
              </a:ext>
            </a:extLst>
          </p:cNvPr>
          <p:cNvSpPr>
            <a:spLocks/>
          </p:cNvSpPr>
          <p:nvPr/>
        </p:nvSpPr>
        <p:spPr bwMode="auto">
          <a:xfrm rot="10800000">
            <a:off x="9902119" y="3025171"/>
            <a:ext cx="269875" cy="3025461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D518D2F-F75C-A622-F28F-8492EF58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1995" y="2213756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99EF3464-C6EC-526C-A70D-25F5E3AB623C}"/>
              </a:ext>
            </a:extLst>
          </p:cNvPr>
          <p:cNvSpPr>
            <a:spLocks/>
          </p:cNvSpPr>
          <p:nvPr/>
        </p:nvSpPr>
        <p:spPr bwMode="auto">
          <a:xfrm rot="10800000">
            <a:off x="9897210" y="1361494"/>
            <a:ext cx="201794" cy="1554777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8A9D66F5-6E13-3B1A-BD4F-743946EE4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417" y="5186944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D45F8050-ACA7-51AD-B8CB-CBFE18097E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1202" y="5398993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2F065C-AA69-1BD6-6C76-19F7B2289CBB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6408813" y="5398993"/>
            <a:ext cx="1193030" cy="86827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9584E2-AF96-C4DD-25F5-3680ACA5B756}"/>
              </a:ext>
            </a:extLst>
          </p:cNvPr>
          <p:cNvSpPr txBox="1"/>
          <p:nvPr/>
        </p:nvSpPr>
        <p:spPr>
          <a:xfrm>
            <a:off x="2297291" y="6082601"/>
            <a:ext cx="411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16583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500C4-8177-294B-C087-097EF6A4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FC48-0A06-38E5-0B9E-AAE2BC2F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4117" cy="1325563"/>
          </a:xfrm>
        </p:spPr>
        <p:txBody>
          <a:bodyPr/>
          <a:lstStyle/>
          <a:p>
            <a:r>
              <a:rPr lang="en-US" dirty="0"/>
              <a:t>3. Have compilers use “stack canaries”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3B02-5762-0F8F-07F1-67BA1602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7984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Place a special value (“canary”) on stack just beyond buffer. Check for corruption before exiting function.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GCC Implementation (default)</a:t>
            </a:r>
          </a:p>
          <a:p>
            <a:pPr marL="0" indent="0" eaLnBrk="1" hangingPunct="1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fstack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-protector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33EEE-C0B0-A9DE-4677-F3397E76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36</a:t>
            </a:fld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F03BB6C-98D2-86F6-4BAB-C5D99834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969593"/>
            <a:ext cx="41529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unix</a:t>
            </a: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&gt;</a:t>
            </a:r>
            <a:r>
              <a:rPr lang="en-US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./</a:t>
            </a:r>
            <a:r>
              <a:rPr lang="en-US" i="1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bufdemo-sp</a:t>
            </a:r>
            <a:endParaRPr lang="en-US" i="1" dirty="0">
              <a:latin typeface="Consolas" panose="020B0609020204030204" pitchFamily="49" charset="0"/>
              <a:ea typeface="MS Mincho" pitchFamily="49" charset="-128"/>
              <a:cs typeface="Consolas" panose="020B06090202040302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Type a string:</a:t>
            </a:r>
            <a:r>
              <a:rPr lang="en-US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FC5510B-0DD1-B0C5-F256-04BD3BD13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4091315"/>
            <a:ext cx="41529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unix</a:t>
            </a: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&gt;</a:t>
            </a:r>
            <a:r>
              <a:rPr lang="en-US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./</a:t>
            </a:r>
            <a:r>
              <a:rPr lang="en-US" i="1" dirty="0" err="1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bufdemo-sp</a:t>
            </a:r>
            <a:endParaRPr lang="en-US" i="1" dirty="0">
              <a:latin typeface="Consolas" panose="020B0609020204030204" pitchFamily="49" charset="0"/>
              <a:ea typeface="MS Mincho" pitchFamily="49" charset="-128"/>
              <a:cs typeface="Consolas" panose="020B0609020204030204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Type a string:</a:t>
            </a:r>
            <a:r>
              <a:rPr lang="en-US" i="1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rPr>
              <a:t>*** stack smashing detected ***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A128F-C6A2-AF48-4179-D90D9BB8A009}"/>
              </a:ext>
            </a:extLst>
          </p:cNvPr>
          <p:cNvSpPr txBox="1"/>
          <p:nvPr/>
        </p:nvSpPr>
        <p:spPr>
          <a:xfrm>
            <a:off x="6534150" y="1804713"/>
            <a:ext cx="4468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cs typeface="Consolas" panose="020B0609020204030204" pitchFamily="49" charset="0"/>
              </a:rPr>
              <a:t>Example when not disabled:</a:t>
            </a:r>
          </a:p>
        </p:txBody>
      </p:sp>
    </p:spTree>
    <p:extLst>
      <p:ext uri="{BB962C8B-B14F-4D97-AF65-F5344CB8AC3E}">
        <p14:creationId xmlns:p14="http://schemas.microsoft.com/office/powerpoint/2010/main" val="552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70EF-2132-58C6-92BE-FA346D31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75B2-0701-1C67-C097-DE83AAB4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4117" cy="1325563"/>
          </a:xfrm>
        </p:spPr>
        <p:txBody>
          <a:bodyPr/>
          <a:lstStyle/>
          <a:p>
            <a:r>
              <a:rPr lang="en-US" dirty="0"/>
              <a:t>Protected Buffer Disassembly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8C664-1082-9C85-5AA1-672728AF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6CE9D1-61AA-180A-BFCA-E88BFCF11B13}"/>
              </a:ext>
            </a:extLst>
          </p:cNvPr>
          <p:cNvGrpSpPr/>
          <p:nvPr/>
        </p:nvGrpSpPr>
        <p:grpSpPr>
          <a:xfrm>
            <a:off x="838200" y="1899306"/>
            <a:ext cx="7408920" cy="4248426"/>
            <a:chOff x="738523" y="4161173"/>
            <a:chExt cx="8229771" cy="42484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7E5052-C10F-A572-DC47-4CB4C5EE0988}"/>
                </a:ext>
              </a:extLst>
            </p:cNvPr>
            <p:cNvSpPr txBox="1"/>
            <p:nvPr/>
          </p:nvSpPr>
          <p:spPr>
            <a:xfrm>
              <a:off x="738523" y="4162282"/>
              <a:ext cx="486533" cy="4247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10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ECF89C-3070-2BA0-041F-98D2A837F6A2}"/>
                </a:ext>
              </a:extLst>
            </p:cNvPr>
            <p:cNvSpPr txBox="1"/>
            <p:nvPr/>
          </p:nvSpPr>
          <p:spPr>
            <a:xfrm>
              <a:off x="1225054" y="4161173"/>
              <a:ext cx="7743240" cy="4247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40072f &lt;echo&gt;: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40072f:	sub    $0x18,%rsp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400733:	mov    %fs:0x28,%rax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40073c:	mov    %rax,0x8(%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400741:	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xor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  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400743:	mov    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400746:	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callq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4006e0 &lt;gets&gt;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40074b:	mov    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rdi</a:t>
              </a:r>
              <a:endPara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40074e:	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callq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400570 &lt;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puts@plt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400753:	mov    0x8(%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),%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endParaRPr lang="en-US" b="1" dirty="0">
                <a:solidFill>
                  <a:srgbClr val="C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400758:	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xor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  %fs:0x28,%rax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400761:	je     400768 &lt;echo+0x39&gt;</a:t>
              </a:r>
            </a:p>
            <a:p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400763:	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callq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400580 &lt;__</a:t>
              </a:r>
              <a:r>
                <a:rPr lang="en-US" b="1" dirty="0" err="1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stack_chk_fail@plt</a:t>
              </a:r>
              <a:r>
                <a:rPr lang="en-US" b="1" dirty="0">
                  <a:solidFill>
                    <a:srgbClr val="C00000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400768:	add    $0x18,%rsp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40076c:	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retq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036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8AF00-8642-AF80-5C3A-060E249E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ABD3-1B7A-5668-BA11-C1BF9CBB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0" y="142308"/>
            <a:ext cx="7631320" cy="1325563"/>
          </a:xfrm>
        </p:spPr>
        <p:txBody>
          <a:bodyPr/>
          <a:lstStyle/>
          <a:p>
            <a:r>
              <a:rPr lang="en-US" dirty="0"/>
              <a:t>Setting Up Canary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6DD1A-BCAA-1879-1F80-4DB28AEC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Content Placeholder 47">
            <a:extLst>
              <a:ext uri="{FF2B5EF4-FFF2-40B4-BE49-F238E27FC236}">
                <a16:creationId xmlns:a16="http://schemas.microsoft.com/office/drawing/2014/main" id="{B19C7562-0799-2DC2-EBFF-79655719F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280753"/>
              </p:ext>
            </p:extLst>
          </p:nvPr>
        </p:nvGraphicFramePr>
        <p:xfrm>
          <a:off x="647720" y="1894637"/>
          <a:ext cx="2236472" cy="4461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509880414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954159698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187064397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 for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408267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(8 bytes)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1260541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Canary</a:t>
                      </a:r>
                      <a:b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(8 bytes)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latin typeface="+mn-lt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3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[3]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[2]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[1]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[0]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0210"/>
                  </a:ext>
                </a:extLst>
              </a:tr>
            </a:tbl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4AF443C9-C85A-993E-9E06-79BF4E0C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5" y="1407266"/>
            <a:ext cx="23765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C00000"/>
                </a:solidFill>
              </a:rPr>
              <a:t>Before call to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D3F6AD-F091-8DB1-6F11-82F8FDC0C4F7}"/>
              </a:ext>
            </a:extLst>
          </p:cNvPr>
          <p:cNvGrpSpPr/>
          <p:nvPr/>
        </p:nvGrpSpPr>
        <p:grpSpPr>
          <a:xfrm>
            <a:off x="3955616" y="4004056"/>
            <a:ext cx="6221977" cy="1755435"/>
            <a:chOff x="879192" y="4161173"/>
            <a:chExt cx="6911323" cy="17554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641D46-180C-083D-C952-64B2E4FB3B7B}"/>
                </a:ext>
              </a:extLst>
            </p:cNvPr>
            <p:cNvSpPr txBox="1"/>
            <p:nvPr/>
          </p:nvSpPr>
          <p:spPr>
            <a:xfrm>
              <a:off x="879192" y="4162282"/>
              <a:ext cx="345864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BDB160-3C81-A6F2-5226-49A9FDC5027A}"/>
                </a:ext>
              </a:extLst>
            </p:cNvPr>
            <p:cNvSpPr txBox="1"/>
            <p:nvPr/>
          </p:nvSpPr>
          <p:spPr>
            <a:xfrm>
              <a:off x="1225053" y="4161173"/>
              <a:ext cx="6565462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echo: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...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mov    %fs:0x28,%rax	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# Get canary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mov    %rax,0x8(%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) 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# Place on stack</a:t>
              </a:r>
            </a:p>
            <a:p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xor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   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,%</a:t>
              </a:r>
              <a:r>
                <a:rPr lang="en-US" dirty="0" err="1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	 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# Erase register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	...</a:t>
              </a: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DDBD0AB7-6810-B37B-53A7-142E4814E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564" y="598701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Line 29">
            <a:extLst>
              <a:ext uri="{FF2B5EF4-FFF2-40B4-BE49-F238E27FC236}">
                <a16:creationId xmlns:a16="http://schemas.microsoft.com/office/drawing/2014/main" id="{C963E707-A91C-BC86-60A6-4C6F85FAD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4441" y="618257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F384F686-8879-C607-228C-AAB315881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953" y="598701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CA94F3-1E24-48FD-1A80-DE2B7EB44A0C}"/>
              </a:ext>
            </a:extLst>
          </p:cNvPr>
          <p:cNvGrpSpPr/>
          <p:nvPr/>
        </p:nvGrpSpPr>
        <p:grpSpPr>
          <a:xfrm>
            <a:off x="3955616" y="1776597"/>
            <a:ext cx="5663594" cy="2031326"/>
            <a:chOff x="4425996" y="6367960"/>
            <a:chExt cx="5663594" cy="20313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1FE9FF-B91B-0AD1-6A71-4E5A07B50D25}"/>
                </a:ext>
              </a:extLst>
            </p:cNvPr>
            <p:cNvSpPr txBox="1"/>
            <p:nvPr/>
          </p:nvSpPr>
          <p:spPr>
            <a:xfrm>
              <a:off x="4425996" y="6367960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A75252-0AB3-97EE-A8DC-397BEFB5FC49}"/>
                </a:ext>
              </a:extLst>
            </p:cNvPr>
            <p:cNvSpPr txBox="1"/>
            <p:nvPr/>
          </p:nvSpPr>
          <p:spPr>
            <a:xfrm>
              <a:off x="4732454" y="6367961"/>
              <a:ext cx="5357136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 /* Way too small!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puts(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9422-88AA-7002-F7C9-B4A20F503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E98F3-8F7D-62B3-8AE9-1A554D57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Content Placeholder 47">
            <a:extLst>
              <a:ext uri="{FF2B5EF4-FFF2-40B4-BE49-F238E27FC236}">
                <a16:creationId xmlns:a16="http://schemas.microsoft.com/office/drawing/2014/main" id="{E28C5A42-54DC-9439-0D39-DB923E97D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226630"/>
              </p:ext>
            </p:extLst>
          </p:nvPr>
        </p:nvGraphicFramePr>
        <p:xfrm>
          <a:off x="647720" y="1894637"/>
          <a:ext cx="2236472" cy="4461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18">
                  <a:extLst>
                    <a:ext uri="{9D8B030D-6E8A-4147-A177-3AD203B41FA5}">
                      <a16:colId xmlns:a16="http://schemas.microsoft.com/office/drawing/2014/main" val="378158020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2509880414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954159698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187064397"/>
                    </a:ext>
                  </a:extLst>
                </a:gridCol>
              </a:tblGrid>
              <a:tr h="11793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  <a:cs typeface="Consolas" panose="020B0609020204030204" pitchFamily="49" charset="0"/>
                        </a:rPr>
                        <a:t>Stack Frame for </a:t>
                      </a:r>
                      <a:r>
                        <a:rPr lang="en-US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call_echo</a:t>
                      </a:r>
                      <a:endParaRPr lang="en-US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704323"/>
                  </a:ext>
                </a:extLst>
              </a:tr>
              <a:tr h="408267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Return Address</a:t>
                      </a:r>
                    </a:p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(8 bytes)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06695"/>
                  </a:ext>
                </a:extLst>
              </a:tr>
              <a:tr h="1260541">
                <a:tc gridSpan="4">
                  <a:txBody>
                    <a:bodyPr/>
                    <a:lstStyle/>
                    <a:p>
                      <a:pPr algn="ctr"/>
                      <a:endParaRPr 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11786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Canary</a:t>
                      </a:r>
                      <a:b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</a:br>
                      <a:r>
                        <a:rPr lang="en-US" b="0" dirty="0">
                          <a:latin typeface="+mn-lt"/>
                          <a:cs typeface="Consolas" panose="020B0609020204030204" pitchFamily="49" charset="0"/>
                        </a:rPr>
                        <a:t>(8 bytes)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36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33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33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32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31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solidFill>
                      <a:srgbClr val="EE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60210"/>
                  </a:ext>
                </a:extLst>
              </a:tr>
            </a:tbl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FA77AB08-188E-D38A-2E1C-909A196B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5" y="1407266"/>
            <a:ext cx="220214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C00000"/>
                </a:solidFill>
              </a:rPr>
              <a:t>After call to </a:t>
            </a:r>
            <a:r>
              <a:rPr lang="en-US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gets()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52A5DC-305D-FA7D-6DD2-4C2C31AA534F}"/>
              </a:ext>
            </a:extLst>
          </p:cNvPr>
          <p:cNvGrpSpPr/>
          <p:nvPr/>
        </p:nvGrpSpPr>
        <p:grpSpPr>
          <a:xfrm>
            <a:off x="3990577" y="3486088"/>
            <a:ext cx="7091727" cy="1755435"/>
            <a:chOff x="879192" y="4161173"/>
            <a:chExt cx="7877434" cy="17554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6D934D-1456-D3B5-EAEA-6DE7042154C9}"/>
                </a:ext>
              </a:extLst>
            </p:cNvPr>
            <p:cNvSpPr txBox="1"/>
            <p:nvPr/>
          </p:nvSpPr>
          <p:spPr>
            <a:xfrm>
              <a:off x="879192" y="4162282"/>
              <a:ext cx="345864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2754ED-029E-1A8C-6224-5FC8544618E7}"/>
                </a:ext>
              </a:extLst>
            </p:cNvPr>
            <p:cNvSpPr txBox="1"/>
            <p:nvPr/>
          </p:nvSpPr>
          <p:spPr>
            <a:xfrm>
              <a:off x="1225053" y="4161173"/>
              <a:ext cx="7531573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echo:</a:t>
              </a:r>
            </a:p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	...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	mov	0x8(%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rsp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rax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  		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Retrieve from stack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	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xor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	%fs:0x28,%rax     		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Compare to canary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	je	.L6               	   	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If same, OK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	call	__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stack_chk_fail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	</a:t>
              </a:r>
              <a:r>
                <a: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# FAIL</a:t>
              </a: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74534D37-9B1A-487A-C6D4-DC90D264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564" y="5987018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4" name="Line 29">
            <a:extLst>
              <a:ext uri="{FF2B5EF4-FFF2-40B4-BE49-F238E27FC236}">
                <a16:creationId xmlns:a16="http://schemas.microsoft.com/office/drawing/2014/main" id="{77525634-E437-1C37-63A2-516785E0E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74441" y="6182578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8DC1286D-91FA-DA39-D507-2CCC76D6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953" y="598701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endParaRPr 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412435-D81F-9046-DEFD-135B884D536A}"/>
              </a:ext>
            </a:extLst>
          </p:cNvPr>
          <p:cNvGrpSpPr/>
          <p:nvPr/>
        </p:nvGrpSpPr>
        <p:grpSpPr>
          <a:xfrm>
            <a:off x="3990577" y="1244335"/>
            <a:ext cx="5668439" cy="2031325"/>
            <a:chOff x="4421151" y="6367961"/>
            <a:chExt cx="5668439" cy="2031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605282-E640-E3F6-28CA-2C258CFBF8BF}"/>
                </a:ext>
              </a:extLst>
            </p:cNvPr>
            <p:cNvSpPr txBox="1"/>
            <p:nvPr/>
          </p:nvSpPr>
          <p:spPr>
            <a:xfrm>
              <a:off x="4421151" y="6367961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12E652-6E9A-C980-1551-4790C02CF65B}"/>
                </a:ext>
              </a:extLst>
            </p:cNvPr>
            <p:cNvSpPr txBox="1"/>
            <p:nvPr/>
          </p:nvSpPr>
          <p:spPr>
            <a:xfrm>
              <a:off x="4732454" y="6367961"/>
              <a:ext cx="5357136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 /* Way too small!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puts(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C6394B0-A716-6CA5-F1E8-D0492B76AF91}"/>
              </a:ext>
            </a:extLst>
          </p:cNvPr>
          <p:cNvSpPr txBox="1">
            <a:spLocks/>
          </p:cNvSpPr>
          <p:nvPr/>
        </p:nvSpPr>
        <p:spPr>
          <a:xfrm>
            <a:off x="647720" y="142308"/>
            <a:ext cx="7631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Checking Canary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5A35B-0426-88AA-99E1-7E993B4C74E5}"/>
              </a:ext>
            </a:extLst>
          </p:cNvPr>
          <p:cNvSpPr txBox="1"/>
          <p:nvPr/>
        </p:nvSpPr>
        <p:spPr>
          <a:xfrm>
            <a:off x="3990577" y="5421304"/>
            <a:ext cx="27208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/>
              <a:t>Example Input: </a:t>
            </a:r>
            <a:r>
              <a:rPr lang="en-US" sz="1900" i="1" dirty="0"/>
              <a:t>0123456</a:t>
            </a:r>
          </a:p>
        </p:txBody>
      </p:sp>
    </p:spTree>
    <p:extLst>
      <p:ext uri="{BB962C8B-B14F-4D97-AF65-F5344CB8AC3E}">
        <p14:creationId xmlns:p14="http://schemas.microsoft.com/office/powerpoint/2010/main" val="26953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20A12-07A8-2629-88A5-FFA7A6A0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E28-507B-5BBD-A962-1824DD23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0" y="422382"/>
            <a:ext cx="10515600" cy="1325563"/>
          </a:xfrm>
        </p:spPr>
        <p:txBody>
          <a:bodyPr/>
          <a:lstStyle/>
          <a:p>
            <a:r>
              <a:rPr lang="en-US" dirty="0"/>
              <a:t>An x86-64 </a:t>
            </a:r>
            <a:br>
              <a:rPr lang="en-US" dirty="0"/>
            </a:br>
            <a:r>
              <a:rPr lang="en-US" dirty="0"/>
              <a:t>program’s view…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A5FC5B-00B5-617C-56EC-0C7D3DFF5C07}"/>
              </a:ext>
            </a:extLst>
          </p:cNvPr>
          <p:cNvGraphicFramePr>
            <a:graphicFrameLocks noGrp="1"/>
          </p:cNvGraphicFramePr>
          <p:nvPr/>
        </p:nvGraphicFramePr>
        <p:xfrm>
          <a:off x="7175799" y="1553795"/>
          <a:ext cx="4472608" cy="4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08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Operating system</a:t>
                      </a:r>
                    </a:p>
                    <a:p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/>
                        <a:t>Code: </a:t>
                      </a:r>
                      <a:r>
                        <a:rPr lang="en-US" sz="1900" dirty="0"/>
                        <a:t>function instructions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/>
                        <a:t>Data: </a:t>
                      </a:r>
                      <a:r>
                        <a:rPr lang="en-US" sz="1900" dirty="0"/>
                        <a:t>global variables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Heap:</a:t>
                      </a:r>
                      <a:r>
                        <a:rPr lang="en-US" sz="1900" b="0" dirty="0"/>
                        <a:t> d</a:t>
                      </a:r>
                      <a:r>
                        <a:rPr lang="en-US" sz="1900" dirty="0"/>
                        <a:t>ynamically allocated memory 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grows as program allocates memory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43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Stack: </a:t>
                      </a:r>
                      <a:r>
                        <a:rPr lang="en-US" sz="1900" dirty="0"/>
                        <a:t>local variables and parameters stored here</a:t>
                      </a:r>
                    </a:p>
                    <a:p>
                      <a:pPr algn="l"/>
                      <a:r>
                        <a:rPr lang="en-US" sz="1900" dirty="0"/>
                        <a:t>grows as program calls functions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shrinks on return from functions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4F34AD7-D6EA-0F6A-3AA5-34DCD03BE482}"/>
              </a:ext>
            </a:extLst>
          </p:cNvPr>
          <p:cNvSpPr txBox="1"/>
          <p:nvPr/>
        </p:nvSpPr>
        <p:spPr>
          <a:xfrm>
            <a:off x="7515146" y="656713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Memory (Virtual)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99D559B-33CA-7BBD-0147-5470B85422A2}"/>
              </a:ext>
            </a:extLst>
          </p:cNvPr>
          <p:cNvSpPr/>
          <p:nvPr/>
        </p:nvSpPr>
        <p:spPr>
          <a:xfrm rot="16200000">
            <a:off x="8949368" y="4430970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B26D798-F418-848B-9AA1-76CE14954CE3}"/>
              </a:ext>
            </a:extLst>
          </p:cNvPr>
          <p:cNvSpPr/>
          <p:nvPr/>
        </p:nvSpPr>
        <p:spPr>
          <a:xfrm rot="5400000">
            <a:off x="8960943" y="3624112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F48DB-D161-D9C4-CF3F-5A3FF756994B}"/>
              </a:ext>
            </a:extLst>
          </p:cNvPr>
          <p:cNvSpPr/>
          <p:nvPr/>
        </p:nvSpPr>
        <p:spPr>
          <a:xfrm>
            <a:off x="9132213" y="3622464"/>
            <a:ext cx="361944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9F66A-5A7B-2031-1800-AAC41C6A69BE}"/>
              </a:ext>
            </a:extLst>
          </p:cNvPr>
          <p:cNvSpPr/>
          <p:nvPr/>
        </p:nvSpPr>
        <p:spPr>
          <a:xfrm>
            <a:off x="9120637" y="50076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26810-3F58-D568-3E3D-FDF221F2FB8D}"/>
              </a:ext>
            </a:extLst>
          </p:cNvPr>
          <p:cNvSpPr txBox="1"/>
          <p:nvPr/>
        </p:nvSpPr>
        <p:spPr>
          <a:xfrm>
            <a:off x="6663818" y="616334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max: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5A137-6237-E7A3-4CA9-97DE5EED8A2D}"/>
              </a:ext>
            </a:extLst>
          </p:cNvPr>
          <p:cNvSpPr txBox="1"/>
          <p:nvPr/>
        </p:nvSpPr>
        <p:spPr>
          <a:xfrm>
            <a:off x="6589231" y="1557899"/>
            <a:ext cx="50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487C2-563B-C95B-5E13-2FB680958708}"/>
              </a:ext>
            </a:extLst>
          </p:cNvPr>
          <p:cNvSpPr txBox="1"/>
          <p:nvPr/>
        </p:nvSpPr>
        <p:spPr>
          <a:xfrm rot="16200000">
            <a:off x="5406732" y="3816672"/>
            <a:ext cx="296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…. Memory addresses …..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4237E-2E8D-715B-540B-F35805484282}"/>
              </a:ext>
            </a:extLst>
          </p:cNvPr>
          <p:cNvSpPr/>
          <p:nvPr/>
        </p:nvSpPr>
        <p:spPr>
          <a:xfrm>
            <a:off x="605272" y="2843541"/>
            <a:ext cx="5599248" cy="36053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36830A-9F17-2525-03AA-D178DDE623AE}"/>
              </a:ext>
            </a:extLst>
          </p:cNvPr>
          <p:cNvSpPr txBox="1"/>
          <p:nvPr/>
        </p:nvSpPr>
        <p:spPr>
          <a:xfrm>
            <a:off x="2621131" y="2120692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CPU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4A3F2-7536-22C0-43DB-86AB9A116CAC}"/>
              </a:ext>
            </a:extLst>
          </p:cNvPr>
          <p:cNvSpPr txBox="1"/>
          <p:nvPr/>
        </p:nvSpPr>
        <p:spPr>
          <a:xfrm>
            <a:off x="664217" y="3044440"/>
            <a:ext cx="25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 Counter (PC)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A0E23-14D1-C9D3-9F04-8B75AB98F74E}"/>
              </a:ext>
            </a:extLst>
          </p:cNvPr>
          <p:cNvSpPr txBox="1"/>
          <p:nvPr/>
        </p:nvSpPr>
        <p:spPr>
          <a:xfrm>
            <a:off x="664217" y="4239621"/>
            <a:ext cx="248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 Codes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19E7B-72E4-68C0-DF3A-85E9C2DA092E}"/>
              </a:ext>
            </a:extLst>
          </p:cNvPr>
          <p:cNvSpPr txBox="1"/>
          <p:nvPr/>
        </p:nvSpPr>
        <p:spPr>
          <a:xfrm>
            <a:off x="3437728" y="3070339"/>
            <a:ext cx="256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16 “General purpose”</a:t>
            </a:r>
            <a:br>
              <a:rPr lang="en-US" sz="2000" dirty="0"/>
            </a:br>
            <a:r>
              <a:rPr lang="en-US" sz="2000" dirty="0"/>
              <a:t>Registers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0679252-4477-D409-F3ED-80ECB71F01ED}"/>
              </a:ext>
            </a:extLst>
          </p:cNvPr>
          <p:cNvGraphicFramePr>
            <a:graphicFrameLocks noGrp="1"/>
          </p:cNvGraphicFramePr>
          <p:nvPr/>
        </p:nvGraphicFramePr>
        <p:xfrm>
          <a:off x="3440075" y="3854480"/>
          <a:ext cx="23904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rsi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rdi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0279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rax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39802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4352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34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A4D17C9-5E0A-44C4-4C78-E096A74B9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11881"/>
              </p:ext>
            </p:extLst>
          </p:nvPr>
        </p:nvGraphicFramePr>
        <p:xfrm>
          <a:off x="778543" y="3473480"/>
          <a:ext cx="2390413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265370894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487291675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0x00ff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398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75ECBC7-3469-9234-8AD2-1F5F8AF45C15}"/>
              </a:ext>
            </a:extLst>
          </p:cNvPr>
          <p:cNvGraphicFramePr>
            <a:graphicFrameLocks noGrp="1"/>
          </p:cNvGraphicFramePr>
          <p:nvPr/>
        </p:nvGraphicFramePr>
        <p:xfrm>
          <a:off x="827468" y="4691130"/>
          <a:ext cx="16056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06">
                  <a:extLst>
                    <a:ext uri="{9D8B030D-6E8A-4147-A177-3AD203B41FA5}">
                      <a16:colId xmlns:a16="http://schemas.microsoft.com/office/drawing/2014/main" val="442527272"/>
                    </a:ext>
                  </a:extLst>
                </a:gridCol>
                <a:gridCol w="811492">
                  <a:extLst>
                    <a:ext uri="{9D8B030D-6E8A-4147-A177-3AD203B41FA5}">
                      <a16:colId xmlns:a16="http://schemas.microsoft.com/office/drawing/2014/main" val="3649816996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ZF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91879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5917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536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64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EA1FA-FD6E-57F8-523B-B42ABB1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66D00C-0D7C-1DDA-40E8-A87EAEA1398B}"/>
              </a:ext>
            </a:extLst>
          </p:cNvPr>
          <p:cNvCxnSpPr>
            <a:cxnSpLocks/>
          </p:cNvCxnSpPr>
          <p:nvPr/>
        </p:nvCxnSpPr>
        <p:spPr>
          <a:xfrm>
            <a:off x="6490580" y="2399417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9D641A-74E4-CF2B-C72E-2A5AB706AD9E}"/>
              </a:ext>
            </a:extLst>
          </p:cNvPr>
          <p:cNvSpPr txBox="1"/>
          <p:nvPr/>
        </p:nvSpPr>
        <p:spPr>
          <a:xfrm>
            <a:off x="5689296" y="2204230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361803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212B-71D2-D353-8669-47A833A5C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4312-2A72-44A5-E9E6-32310F49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can we exploit x86-64 code? (So we can be better C programmers!)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CC90-A77A-DB2E-3809-72034B93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Memory Layout</a:t>
            </a:r>
          </a:p>
          <a:p>
            <a:r>
              <a:rPr lang="en-US" sz="4000" dirty="0"/>
              <a:t>Buffer overflow</a:t>
            </a:r>
          </a:p>
          <a:p>
            <a:pPr lvl="1"/>
            <a:r>
              <a:rPr lang="en-US" sz="3200" dirty="0"/>
              <a:t>Vulnerability</a:t>
            </a:r>
          </a:p>
          <a:p>
            <a:pPr lvl="1"/>
            <a:r>
              <a:rPr lang="en-US" sz="3200" dirty="0"/>
              <a:t>Protection</a:t>
            </a:r>
          </a:p>
          <a:p>
            <a:pPr lvl="1"/>
            <a:r>
              <a:rPr lang="en-US" sz="3200" b="1" dirty="0"/>
              <a:t>Bypassing Protection</a:t>
            </a:r>
          </a:p>
          <a:p>
            <a:r>
              <a:rPr lang="en-US" sz="3600" dirty="0"/>
              <a:t>Unions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A8069-E8EC-E939-B72C-29324D7C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CA5C7-DEAE-C365-6F84-299246B1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bypass buffer overflow protections?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3C5D-5D9E-6905-E87C-01863666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challenges we can overcome:</a:t>
            </a:r>
          </a:p>
          <a:p>
            <a:pPr marL="514350" indent="-514350">
              <a:buAutoNum type="arabicPeriod"/>
            </a:pPr>
            <a:r>
              <a:rPr lang="en-US" dirty="0"/>
              <a:t>Stack randomization makes it hard to predict buffer location</a:t>
            </a:r>
          </a:p>
          <a:p>
            <a:pPr marL="514350" indent="-514350">
              <a:buAutoNum type="arabicPeriod"/>
            </a:pPr>
            <a:r>
              <a:rPr lang="en-US" dirty="0"/>
              <a:t>Marking stack as non-executable makes it hard to insert binary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Solution: Use existing code!</a:t>
            </a:r>
          </a:p>
          <a:p>
            <a:r>
              <a:rPr lang="en-US" dirty="0"/>
              <a:t>There is code already in the program  and in linked C libraries.</a:t>
            </a:r>
          </a:p>
          <a:p>
            <a:r>
              <a:rPr lang="en-US" dirty="0"/>
              <a:t>String together fragments to achieve overall desired outcome</a:t>
            </a:r>
          </a:p>
          <a:p>
            <a:pPr marL="0" indent="0">
              <a:buNone/>
            </a:pPr>
            <a:r>
              <a:rPr lang="en-US" i="1" dirty="0"/>
              <a:t>Note: This does not overcome stack canaries.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6F41C-70B3-115D-5184-726CADB8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009B-93FD-A1E8-2BC3-85C7E877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use existing program code using return-oriented programming (ROP) attacks.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2658C-34A5-B717-66B5-9C8D9631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/>
              <a:t>The core principles: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 existing instructions in code and string them together to execute exploits.</a:t>
            </a:r>
          </a:p>
          <a:p>
            <a:r>
              <a:rPr lang="en-US" dirty="0"/>
              <a:t>Use gadgets: Sequence of instructions ending in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.</a:t>
            </a:r>
          </a:p>
          <a:p>
            <a:r>
              <a:rPr lang="en-US" dirty="0"/>
              <a:t>Use the stack to store the addresses of the gadgets we want to execute.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2C868-68BC-9E04-5EFE-ED0C7753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3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F17D-3D74-F746-81F9-46731411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ROP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785A-F4B5-C0F2-D1A1-D939B4D7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can use buffer overflow to insert arbitrary things on the stack.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put the address of code on the stack that ends in a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 instruction, this will update %rip to the address on top of the stack.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next executed instruction will be what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 </a:t>
            </a:r>
            <a:r>
              <a:rPr lang="en-US" dirty="0"/>
              <a:t>now points to, which is our gadget!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gadget also ends with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it will also update the stack pointer and execute the next gadget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A33A5-04DA-0E58-1DC7-6D1A7E44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D86231-D548-C821-79DD-D61F4D52C8EE}"/>
              </a:ext>
            </a:extLst>
          </p:cNvPr>
          <p:cNvGrpSpPr/>
          <p:nvPr/>
        </p:nvGrpSpPr>
        <p:grpSpPr>
          <a:xfrm>
            <a:off x="7162800" y="2286000"/>
            <a:ext cx="4191000" cy="2286000"/>
            <a:chOff x="2362200" y="2133600"/>
            <a:chExt cx="4191000" cy="228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F2E472-35E9-4F3E-E949-077D6E420677}"/>
                </a:ext>
              </a:extLst>
            </p:cNvPr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219C4D-619B-6EAD-8985-F33EB066F98C}"/>
                </a:ext>
              </a:extLst>
            </p:cNvPr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5D7EF4-C192-B937-7321-32BB1A141130}"/>
                </a:ext>
              </a:extLst>
            </p:cNvPr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396EFA-7402-00C5-2AD0-30DF44C3532F}"/>
                </a:ext>
              </a:extLst>
            </p:cNvPr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A85A7D-AF78-90A0-B110-4C5B266A7BEE}"/>
                </a:ext>
              </a:extLst>
            </p:cNvPr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239D90-FF00-C14D-1788-7FD693AB4481}"/>
                </a:ext>
              </a:extLst>
            </p:cNvPr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CCAB16-6554-B4D9-2D9A-5642719AB795}"/>
                </a:ext>
              </a:extLst>
            </p:cNvPr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7C0FCC-688D-BFB1-7481-9E9DF996F5DF}"/>
                </a:ext>
              </a:extLst>
            </p:cNvPr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3E60C3-30F5-C7CD-B4E1-2409DF4F1DB8}"/>
                </a:ext>
              </a:extLst>
            </p:cNvPr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35A69E-247D-0604-C8FA-650D84442B9A}"/>
                </a:ext>
              </a:extLst>
            </p:cNvPr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C184CC-2B8A-6734-7CFD-66676DB2BCE4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F6C3B97-1FD9-BDF5-B3C8-C9E839122D61}"/>
                </a:ext>
              </a:extLst>
            </p:cNvPr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01B21E7-1148-7FF0-E3B0-D47A037A7ED5}"/>
                </a:ext>
              </a:extLst>
            </p:cNvPr>
            <p:cNvCxnSpPr>
              <a:endCxn id="15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B398ABA-5053-4B24-FD8B-64AB8740C991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A3A1E5-263E-8DDF-2C37-0366E7677313}"/>
                </a:ext>
              </a:extLst>
            </p:cNvPr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37550-F2E2-A54A-8F3F-9270BD934F4A}"/>
              </a:ext>
            </a:extLst>
          </p:cNvPr>
          <p:cNvSpPr/>
          <p:nvPr/>
        </p:nvSpPr>
        <p:spPr>
          <a:xfrm>
            <a:off x="6096000" y="39859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44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EA4200-4B95-C9B5-4EC4-0C1FCDDA6F4C}"/>
              </a:ext>
            </a:extLst>
          </p:cNvPr>
          <p:cNvGrpSpPr/>
          <p:nvPr/>
        </p:nvGrpSpPr>
        <p:grpSpPr>
          <a:xfrm>
            <a:off x="4664280" y="2125001"/>
            <a:ext cx="6600211" cy="1201438"/>
            <a:chOff x="879263" y="4161173"/>
            <a:chExt cx="7331462" cy="12014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59AA92-24E5-BCBE-6E6A-086AC719D409}"/>
                </a:ext>
              </a:extLst>
            </p:cNvPr>
            <p:cNvSpPr txBox="1"/>
            <p:nvPr/>
          </p:nvSpPr>
          <p:spPr>
            <a:xfrm>
              <a:off x="879263" y="4162282"/>
              <a:ext cx="34579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EA43E0-665E-21D0-39D9-0380A4BE9C87}"/>
                </a:ext>
              </a:extLst>
            </p:cNvPr>
            <p:cNvSpPr txBox="1"/>
            <p:nvPr/>
          </p:nvSpPr>
          <p:spPr>
            <a:xfrm>
              <a:off x="1225053" y="4161173"/>
              <a:ext cx="6985672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00000000004004d0 &lt;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ab_plus_c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4004d0:  48 0f 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af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fe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imul %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rsi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,%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rdi</a:t>
              </a:r>
              <a:endParaRPr lang="ro-RO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endParaRP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4004d4:  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48 8d 04 17  lea (%rdi,%rdx,1),%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rax</a:t>
              </a:r>
              <a:endParaRPr lang="ro-RO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endParaRP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4004d8:  c3           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retq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</a:t>
              </a:r>
              <a:endParaRPr lang="en-US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get instructions from existing functions:</a:t>
            </a:r>
            <a:br>
              <a:rPr lang="en-US" dirty="0"/>
            </a:br>
            <a:r>
              <a:rPr lang="en-US" dirty="0"/>
              <a:t>Gadget Example #1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906547" y="3366047"/>
            <a:ext cx="533400" cy="44934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428362" y="3630728"/>
            <a:ext cx="23393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Encodes:</a:t>
            </a:r>
          </a:p>
          <a:p>
            <a:r>
              <a:rPr lang="en-US" sz="2800" dirty="0" err="1">
                <a:latin typeface="Calibri" pitchFamily="34" charset="0"/>
              </a:rPr>
              <a:t>rax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sym typeface="Wingdings"/>
              </a:rPr>
              <a:t> </a:t>
            </a:r>
            <a:r>
              <a:rPr lang="en-US" sz="2800" dirty="0" err="1">
                <a:latin typeface="Calibri" pitchFamily="34" charset="0"/>
                <a:sym typeface="Wingdings"/>
              </a:rPr>
              <a:t>rdi</a:t>
            </a:r>
            <a:r>
              <a:rPr lang="en-US" sz="2800" dirty="0">
                <a:latin typeface="Calibri" pitchFamily="34" charset="0"/>
                <a:sym typeface="Wingdings"/>
              </a:rPr>
              <a:t> + </a:t>
            </a:r>
            <a:r>
              <a:rPr lang="en-US" sz="2800" dirty="0" err="1">
                <a:latin typeface="Calibri" pitchFamily="34" charset="0"/>
                <a:sym typeface="Wingdings"/>
              </a:rPr>
              <a:t>rdx</a:t>
            </a:r>
            <a:endParaRPr lang="en-US" sz="2800" dirty="0">
              <a:latin typeface="Calibri" pitchFamily="34" charset="0"/>
              <a:sym typeface="Wingdings"/>
            </a:endParaRPr>
          </a:p>
          <a:p>
            <a:r>
              <a:rPr lang="en-US" sz="2800" dirty="0">
                <a:latin typeface="Calibri" pitchFamily="34" charset="0"/>
                <a:sym typeface="Wingdings"/>
              </a:rPr>
              <a:t>ret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62068" y="2725867"/>
            <a:ext cx="1600200" cy="541253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6191" y="3385167"/>
            <a:ext cx="377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Gadget address =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0x4004d4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D0B9DE-58DD-F556-C7D5-6495AC18CC12}"/>
              </a:ext>
            </a:extLst>
          </p:cNvPr>
          <p:cNvGrpSpPr/>
          <p:nvPr/>
        </p:nvGrpSpPr>
        <p:grpSpPr>
          <a:xfrm>
            <a:off x="348267" y="4748593"/>
            <a:ext cx="4373184" cy="1200329"/>
            <a:chOff x="4421151" y="6367961"/>
            <a:chExt cx="4373184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2B3FFE-5685-A17E-4FF0-BA9BA73146F4}"/>
                </a:ext>
              </a:extLst>
            </p:cNvPr>
            <p:cNvSpPr txBox="1"/>
            <p:nvPr/>
          </p:nvSpPr>
          <p:spPr>
            <a:xfrm>
              <a:off x="4421151" y="6367961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EB3B4D-646B-B95E-54B2-51125CCFC8C3}"/>
                </a:ext>
              </a:extLst>
            </p:cNvPr>
            <p:cNvSpPr txBox="1"/>
            <p:nvPr/>
          </p:nvSpPr>
          <p:spPr>
            <a:xfrm>
              <a:off x="4732454" y="6367961"/>
              <a:ext cx="4061881" cy="1200329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long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ab_plus_c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ea typeface="Monaco" charset="0"/>
                <a:cs typeface="Consolas" panose="020B0609020204030204" pitchFamily="49" charset="0"/>
                <a:sym typeface="Monaco" charset="0"/>
              </a:endParaRP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(long a, long b, long c) {                 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return a*b + c;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273115-32DF-A032-ADD9-567328886D70}"/>
              </a:ext>
            </a:extLst>
          </p:cNvPr>
          <p:cNvGrpSpPr/>
          <p:nvPr/>
        </p:nvGrpSpPr>
        <p:grpSpPr>
          <a:xfrm>
            <a:off x="330907" y="1941444"/>
            <a:ext cx="3235047" cy="2031325"/>
            <a:chOff x="913752" y="1681164"/>
            <a:chExt cx="3235047" cy="20313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226C5F-CF16-EDDA-8BEC-1DF5C6DBA807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78BF81-D602-C2A9-DD30-F95A58D7D23E}"/>
                </a:ext>
              </a:extLst>
            </p:cNvPr>
            <p:cNvSpPr txBox="1"/>
            <p:nvPr/>
          </p:nvSpPr>
          <p:spPr>
            <a:xfrm>
              <a:off x="1225054" y="1681164"/>
              <a:ext cx="2923745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...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F078899-131A-FE29-0AC6-CE84A5A5BCDE}"/>
              </a:ext>
            </a:extLst>
          </p:cNvPr>
          <p:cNvSpPr txBox="1"/>
          <p:nvPr/>
        </p:nvSpPr>
        <p:spPr>
          <a:xfrm>
            <a:off x="330907" y="4182560"/>
            <a:ext cx="406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Somewhere else in code: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24BC1C-7F06-A827-1F0D-E05877DFF995}"/>
              </a:ext>
            </a:extLst>
          </p:cNvPr>
          <p:cNvSpPr txBox="1"/>
          <p:nvPr/>
        </p:nvSpPr>
        <p:spPr>
          <a:xfrm>
            <a:off x="4959647" y="5372300"/>
            <a:ext cx="577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Example: Use tail-end of existing instructions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B0669-9F74-F821-0750-42B359B92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7981D1B-F4A0-6E3E-D1E2-EA66EDA66E15}"/>
              </a:ext>
            </a:extLst>
          </p:cNvPr>
          <p:cNvGrpSpPr/>
          <p:nvPr/>
        </p:nvGrpSpPr>
        <p:grpSpPr>
          <a:xfrm>
            <a:off x="4022071" y="1830502"/>
            <a:ext cx="7527720" cy="924439"/>
            <a:chOff x="879263" y="4161173"/>
            <a:chExt cx="8361732" cy="924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7724F7-9477-294D-25BB-86C403CBA65F}"/>
                </a:ext>
              </a:extLst>
            </p:cNvPr>
            <p:cNvSpPr txBox="1"/>
            <p:nvPr/>
          </p:nvSpPr>
          <p:spPr>
            <a:xfrm>
              <a:off x="879263" y="4162282"/>
              <a:ext cx="345793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5C47D0-9564-FCB9-6C0B-78770520D49D}"/>
                </a:ext>
              </a:extLst>
            </p:cNvPr>
            <p:cNvSpPr txBox="1"/>
            <p:nvPr/>
          </p:nvSpPr>
          <p:spPr>
            <a:xfrm>
              <a:off x="1225053" y="4161173"/>
              <a:ext cx="8015942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&lt;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setval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4004d9:  c7 07 d4 48 89 c7  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movl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$0xc78948d4,(%</a:t>
              </a:r>
              <a:r>
                <a:rPr lang="ro-RO" sz="1800" dirty="0" err="1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rdi</a:t>
              </a: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)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800" dirty="0">
                  <a:latin typeface="Consolas" panose="020B0609020204030204" pitchFamily="49" charset="0"/>
                  <a:ea typeface="MS Mincho" pitchFamily="49" charset="-128"/>
                  <a:cs typeface="Consolas" panose="020B0609020204030204" pitchFamily="49" charset="0"/>
                </a:rPr>
                <a:t>  4004df:  c3 </a:t>
              </a:r>
              <a:endParaRPr lang="en-US" sz="1800" dirty="0">
                <a:latin typeface="Consolas" panose="020B0609020204030204" pitchFamily="49" charset="0"/>
                <a:ea typeface="MS Mincho" pitchFamily="49" charset="-128"/>
                <a:cs typeface="Consolas" panose="020B0609020204030204" pitchFamily="49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AB41B8-FA28-C0CC-3CD4-2A0D9E95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get instructions from existing functions:</a:t>
            </a:r>
            <a:br>
              <a:rPr lang="en-US" dirty="0"/>
            </a:br>
            <a:r>
              <a:rPr lang="en-US" dirty="0"/>
              <a:t>Gadget Example #2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6DFBCF-4441-EBDD-A3B3-7F0A99C8FFCE}"/>
              </a:ext>
            </a:extLst>
          </p:cNvPr>
          <p:cNvCxnSpPr/>
          <p:nvPr/>
        </p:nvCxnSpPr>
        <p:spPr bwMode="auto">
          <a:xfrm flipH="1" flipV="1">
            <a:off x="7674882" y="2641746"/>
            <a:ext cx="533400" cy="449347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62A268-151B-A539-2F99-C047838B8E60}"/>
              </a:ext>
            </a:extLst>
          </p:cNvPr>
          <p:cNvSpPr txBox="1"/>
          <p:nvPr/>
        </p:nvSpPr>
        <p:spPr>
          <a:xfrm>
            <a:off x="7114024" y="3225472"/>
            <a:ext cx="4747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Encodes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rdi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 err="1">
                <a:latin typeface="Calibri" pitchFamily="34" charset="0"/>
              </a:rPr>
              <a:t>rdi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sym typeface="Wingdings"/>
              </a:rPr>
              <a:t> </a:t>
            </a:r>
            <a:r>
              <a:rPr lang="en-US" sz="2800" dirty="0" err="1">
                <a:latin typeface="Calibri" pitchFamily="34" charset="0"/>
                <a:sym typeface="Wingdings"/>
              </a:rPr>
              <a:t>rax</a:t>
            </a:r>
            <a:endParaRPr lang="en-US" sz="2800" dirty="0">
              <a:latin typeface="Calibri" pitchFamily="34" charset="0"/>
              <a:sym typeface="Wingdings"/>
            </a:endParaRPr>
          </a:p>
          <a:p>
            <a:r>
              <a:rPr lang="en-US" sz="2800" dirty="0">
                <a:latin typeface="Calibri" pitchFamily="34" charset="0"/>
                <a:sym typeface="Wingdings"/>
              </a:rPr>
              <a:t>ret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608D7-2E68-2C18-B8DF-96974ACF5862}"/>
              </a:ext>
            </a:extLst>
          </p:cNvPr>
          <p:cNvSpPr/>
          <p:nvPr/>
        </p:nvSpPr>
        <p:spPr bwMode="auto">
          <a:xfrm>
            <a:off x="6950782" y="2079931"/>
            <a:ext cx="1221668" cy="424447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4832B-DEF9-EB5B-BB60-24AF384C28D9}"/>
              </a:ext>
            </a:extLst>
          </p:cNvPr>
          <p:cNvSpPr txBox="1"/>
          <p:nvPr/>
        </p:nvSpPr>
        <p:spPr>
          <a:xfrm>
            <a:off x="4133013" y="2888211"/>
            <a:ext cx="360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Gadget address =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0x4004d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93B5FF-0A15-84CC-68B7-BA0657A35394}"/>
              </a:ext>
            </a:extLst>
          </p:cNvPr>
          <p:cNvGrpSpPr/>
          <p:nvPr/>
        </p:nvGrpSpPr>
        <p:grpSpPr>
          <a:xfrm>
            <a:off x="348267" y="4748593"/>
            <a:ext cx="4373184" cy="923330"/>
            <a:chOff x="4421151" y="6367961"/>
            <a:chExt cx="437318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236F15-BE59-06B6-0934-775966251B6C}"/>
                </a:ext>
              </a:extLst>
            </p:cNvPr>
            <p:cNvSpPr txBox="1"/>
            <p:nvPr/>
          </p:nvSpPr>
          <p:spPr>
            <a:xfrm>
              <a:off x="4421151" y="6367961"/>
              <a:ext cx="311303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190EA-3B1F-D2CD-1CB9-51859765F38D}"/>
                </a:ext>
              </a:extLst>
            </p:cNvPr>
            <p:cNvSpPr txBox="1"/>
            <p:nvPr/>
          </p:nvSpPr>
          <p:spPr>
            <a:xfrm>
              <a:off x="4732454" y="6367961"/>
              <a:ext cx="4061881" cy="923330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setval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(unsigned *p) {  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*p = 3347663060u; </a:t>
              </a:r>
            </a:p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AB316F-411D-483B-2258-0442EDC47836}"/>
              </a:ext>
            </a:extLst>
          </p:cNvPr>
          <p:cNvGrpSpPr/>
          <p:nvPr/>
        </p:nvGrpSpPr>
        <p:grpSpPr>
          <a:xfrm>
            <a:off x="330907" y="1941444"/>
            <a:ext cx="3235047" cy="2031325"/>
            <a:chOff x="913752" y="1681164"/>
            <a:chExt cx="3235047" cy="20313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019338-C4FF-E5ED-0F4E-01A71FA7BBC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82110-B9EC-AC1D-7288-350A6D3044C6}"/>
                </a:ext>
              </a:extLst>
            </p:cNvPr>
            <p:cNvSpPr txBox="1"/>
            <p:nvPr/>
          </p:nvSpPr>
          <p:spPr>
            <a:xfrm>
              <a:off x="1225054" y="1681164"/>
              <a:ext cx="2923745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...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5A631C7-FE21-E504-A41D-F143B5CFCC9F}"/>
              </a:ext>
            </a:extLst>
          </p:cNvPr>
          <p:cNvSpPr txBox="1"/>
          <p:nvPr/>
        </p:nvSpPr>
        <p:spPr>
          <a:xfrm>
            <a:off x="330907" y="4182560"/>
            <a:ext cx="406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Somewhere else in code: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18773-8E06-A391-900F-550AFB6BD1F7}"/>
              </a:ext>
            </a:extLst>
          </p:cNvPr>
          <p:cNvSpPr txBox="1"/>
          <p:nvPr/>
        </p:nvSpPr>
        <p:spPr>
          <a:xfrm>
            <a:off x="5145277" y="5075371"/>
            <a:ext cx="6054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Example: Re-purpose bytes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b="1" dirty="0">
                <a:latin typeface="Calibri" pitchFamily="34" charset="0"/>
              </a:rPr>
              <a:t>Often “parts” of instructions are also valid instructions!</a:t>
            </a:r>
          </a:p>
          <a:p>
            <a:r>
              <a:rPr lang="en-US" sz="2400" b="1" dirty="0">
                <a:latin typeface="Calibri" pitchFamily="34" charset="0"/>
                <a:cs typeface="Consolas" panose="020B0609020204030204" pitchFamily="49" charset="0"/>
              </a:rPr>
              <a:t>Look for 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c3 (ret) </a:t>
            </a:r>
            <a:r>
              <a:rPr lang="en-US" sz="2400" b="1" dirty="0">
                <a:latin typeface="Calibri" pitchFamily="34" charset="0"/>
                <a:cs typeface="Consolas" panose="020B0609020204030204" pitchFamily="49" charset="0"/>
              </a:rPr>
              <a:t>and work backwards.</a:t>
            </a:r>
            <a:endParaRPr lang="en-US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E5DA63-5AD5-CF42-F68D-6370B44E1013}"/>
              </a:ext>
            </a:extLst>
          </p:cNvPr>
          <p:cNvSpPr/>
          <p:nvPr/>
        </p:nvSpPr>
        <p:spPr bwMode="auto">
          <a:xfrm>
            <a:off x="5729113" y="2377080"/>
            <a:ext cx="700261" cy="405327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4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1" y="2039984"/>
            <a:ext cx="5600699" cy="3034652"/>
          </a:xfrm>
        </p:spPr>
        <p:txBody>
          <a:bodyPr>
            <a:noAutofit/>
          </a:bodyPr>
          <a:lstStyle/>
          <a:p>
            <a:r>
              <a:rPr lang="en-US" dirty="0"/>
              <a:t>Gadget #1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  <a:latin typeface="Courier New"/>
                <a:cs typeface="Courier New"/>
              </a:rPr>
              <a:t>0x4004d4  </a:t>
            </a:r>
            <a:r>
              <a:rPr lang="en-US" sz="2800" dirty="0" err="1"/>
              <a:t>rax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 </a:t>
            </a:r>
            <a:r>
              <a:rPr lang="en-US" sz="2800" dirty="0" err="1">
                <a:sym typeface="Wingdings"/>
              </a:rPr>
              <a:t>rdi</a:t>
            </a:r>
            <a:r>
              <a:rPr lang="en-US" sz="2800" dirty="0">
                <a:sym typeface="Wingdings"/>
              </a:rPr>
              <a:t> + </a:t>
            </a:r>
            <a:r>
              <a:rPr lang="en-US" sz="2800" dirty="0" err="1">
                <a:sym typeface="Wingdings"/>
              </a:rPr>
              <a:t>rdx</a:t>
            </a:r>
            <a:endParaRPr lang="en-US" sz="2800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2800" b="1" dirty="0">
                <a:latin typeface="Courier New"/>
                <a:cs typeface="Courier New"/>
              </a:rPr>
              <a:t>0x4004dc</a:t>
            </a:r>
            <a:r>
              <a:rPr lang="en-US" sz="2800" dirty="0">
                <a:latin typeface="Courier New"/>
                <a:cs typeface="Courier New"/>
              </a:rPr>
              <a:t>  </a:t>
            </a:r>
            <a:r>
              <a:rPr lang="en-US" sz="2800" dirty="0" err="1"/>
              <a:t>rdi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 </a:t>
            </a:r>
            <a:r>
              <a:rPr lang="en-US" sz="2800" dirty="0" err="1">
                <a:sym typeface="Wingdings"/>
              </a:rPr>
              <a:t>rax</a:t>
            </a:r>
            <a:endParaRPr lang="en-US" sz="2800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sz="2800" dirty="0"/>
              <a:t> </a:t>
            </a:r>
            <a:r>
              <a:rPr lang="en-US" sz="2800" dirty="0" err="1"/>
              <a:t>rdi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 </a:t>
            </a:r>
            <a:r>
              <a:rPr lang="en-US" sz="2800" dirty="0" err="1">
                <a:sym typeface="Wingdings"/>
              </a:rPr>
              <a:t>rdi</a:t>
            </a:r>
            <a:r>
              <a:rPr lang="en-US" sz="2800" dirty="0">
                <a:sym typeface="Wingdings"/>
              </a:rPr>
              <a:t> + </a:t>
            </a:r>
            <a:r>
              <a:rPr lang="en-US" sz="2800" dirty="0" err="1">
                <a:sym typeface="Wingdings"/>
              </a:rPr>
              <a:t>rdx</a:t>
            </a:r>
            <a:endParaRPr lang="en-US" sz="2800" dirty="0"/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600200" y="5715001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057401" y="5345668"/>
            <a:ext cx="1925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057401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931EBBFA-E058-0FD1-C20C-575823D6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878" y="1434798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Stack Frame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for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call_echo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BD97832C-B16E-0BE1-8205-F7162F7D1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929" y="4722512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2577F30-4387-3D10-934F-078C38D3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878" y="1962070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Address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(8 bytes)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9B91F2-6C0E-1EDE-BC05-F59DBF586D3B}"/>
              </a:ext>
            </a:extLst>
          </p:cNvPr>
          <p:cNvGrpSpPr/>
          <p:nvPr/>
        </p:nvGrpSpPr>
        <p:grpSpPr>
          <a:xfrm>
            <a:off x="2185686" y="1961895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9C2829F9-CD1D-108D-E9A5-4E573E6BC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C1D0F3A8-FBA0-245E-642F-60634A208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B3A255BB-D696-4201-C77C-98E979D79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9C347324-2E6D-0F2A-932F-3298444DB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B02ED1-CFA2-7C66-F249-074CFF7C847C}"/>
              </a:ext>
            </a:extLst>
          </p:cNvPr>
          <p:cNvGrpSpPr/>
          <p:nvPr/>
        </p:nvGrpSpPr>
        <p:grpSpPr>
          <a:xfrm>
            <a:off x="2180878" y="2277983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DA4AF583-AF8B-98DF-B1DA-BC05E12FA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D51ACE68-401B-440C-F2F3-8C9371AD5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0A929F78-2FFA-A83B-D71F-826FBDDB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D8AA385B-61F8-02D9-8882-117F2F13C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dc</a:t>
              </a:r>
            </a:p>
          </p:txBody>
        </p:sp>
      </p:grpSp>
      <p:sp>
        <p:nvSpPr>
          <p:cNvPr id="17" name="Line 29">
            <a:extLst>
              <a:ext uri="{FF2B5EF4-FFF2-40B4-BE49-F238E27FC236}">
                <a16:creationId xmlns:a16="http://schemas.microsoft.com/office/drawing/2014/main" id="{2CAC3B77-E34D-4F41-FA65-1001623C48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9678" y="3106218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34863F4C-D44F-4607-A8A0-592C00FC8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9728" y="2933180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3D29CE60-2462-E9AA-39A2-919687874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878" y="2577798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Address</a:t>
            </a:r>
          </a:p>
          <a:p>
            <a:pPr algn="ctr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(8 bytes)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659F22-7709-0D21-C323-5395F377A6DD}"/>
              </a:ext>
            </a:extLst>
          </p:cNvPr>
          <p:cNvGrpSpPr/>
          <p:nvPr/>
        </p:nvGrpSpPr>
        <p:grpSpPr>
          <a:xfrm>
            <a:off x="2180878" y="4722511"/>
            <a:ext cx="1797050" cy="304800"/>
            <a:chOff x="533400" y="4648200"/>
            <a:chExt cx="1797050" cy="304800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9C18D10F-4BB6-83B1-39F9-3BB2D6588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33</a:t>
              </a: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696EE82F-DC01-515A-4799-77011B5B5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857AC76B-F0A9-A870-907F-08A673373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31</a:t>
              </a: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92E02835-6BCB-0900-58B3-DACA75AD2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30</a:t>
              </a:r>
            </a:p>
          </p:txBody>
        </p:sp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5CA32665-F387-4379-6EF3-496054529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878" y="3187399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20 bytes unused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DF7B5B-278A-9A70-A542-7BB2820D76C7}"/>
              </a:ext>
            </a:extLst>
          </p:cNvPr>
          <p:cNvGrpSpPr/>
          <p:nvPr/>
        </p:nvGrpSpPr>
        <p:grpSpPr>
          <a:xfrm>
            <a:off x="2180042" y="2584027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FBC59DE8-745C-3F8D-4075-6DA190E37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9AB0871D-435B-8BAE-6FAB-2236A4FE6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BFF7249B-E181-B649-2AF7-3B159FB60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9063EBC-321C-9D54-B705-367EEC04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397962-EE60-BB76-88F5-FC2858B6A4CB}"/>
              </a:ext>
            </a:extLst>
          </p:cNvPr>
          <p:cNvGrpSpPr/>
          <p:nvPr/>
        </p:nvGrpSpPr>
        <p:grpSpPr>
          <a:xfrm>
            <a:off x="2180878" y="4411289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8D9773F3-2FAD-F4AD-28AF-FFEED2B41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F3B80E4C-DE40-71A0-3F1E-90944AB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36</a:t>
              </a: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C786FCAA-710C-9C55-CDFD-97C70EE15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35</a:t>
              </a:r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0ACCFFFD-600B-CB2B-F52B-10D16D901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0A7C21-F767-EDD7-5C58-95BDCAAAC45D}"/>
              </a:ext>
            </a:extLst>
          </p:cNvPr>
          <p:cNvGrpSpPr/>
          <p:nvPr/>
        </p:nvGrpSpPr>
        <p:grpSpPr>
          <a:xfrm>
            <a:off x="2180878" y="4100067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5600" name="Rectangle 24">
              <a:extLst>
                <a:ext uri="{FF2B5EF4-FFF2-40B4-BE49-F238E27FC236}">
                  <a16:creationId xmlns:a16="http://schemas.microsoft.com/office/drawing/2014/main" id="{A4CACC5A-B70D-487C-D950-AD8EA054E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31</a:t>
              </a:r>
            </a:p>
          </p:txBody>
        </p:sp>
        <p:sp>
          <p:nvSpPr>
            <p:cNvPr id="25601" name="Rectangle 25">
              <a:extLst>
                <a:ext uri="{FF2B5EF4-FFF2-40B4-BE49-F238E27FC236}">
                  <a16:creationId xmlns:a16="http://schemas.microsoft.com/office/drawing/2014/main" id="{91413B5F-9A83-1233-78AC-3442F0E7F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30</a:t>
              </a:r>
            </a:p>
          </p:txBody>
        </p:sp>
        <p:sp>
          <p:nvSpPr>
            <p:cNvPr id="25603" name="Rectangle 26">
              <a:extLst>
                <a:ext uri="{FF2B5EF4-FFF2-40B4-BE49-F238E27FC236}">
                  <a16:creationId xmlns:a16="http://schemas.microsoft.com/office/drawing/2014/main" id="{72E16E42-6B0D-078D-80CA-F93A0484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sp>
          <p:nvSpPr>
            <p:cNvPr id="25604" name="Rectangle 27">
              <a:extLst>
                <a:ext uri="{FF2B5EF4-FFF2-40B4-BE49-F238E27FC236}">
                  <a16:creationId xmlns:a16="http://schemas.microsoft.com/office/drawing/2014/main" id="{77E0AA77-1E75-0B71-AD3A-E44003DCD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38</a:t>
              </a:r>
            </a:p>
          </p:txBody>
        </p:sp>
      </p:grpSp>
      <p:grpSp>
        <p:nvGrpSpPr>
          <p:cNvPr id="25605" name="Group 25604">
            <a:extLst>
              <a:ext uri="{FF2B5EF4-FFF2-40B4-BE49-F238E27FC236}">
                <a16:creationId xmlns:a16="http://schemas.microsoft.com/office/drawing/2014/main" id="{88BDF49B-27F1-D38B-7ACC-D3B5D3065949}"/>
              </a:ext>
            </a:extLst>
          </p:cNvPr>
          <p:cNvGrpSpPr/>
          <p:nvPr/>
        </p:nvGrpSpPr>
        <p:grpSpPr>
          <a:xfrm>
            <a:off x="2180878" y="3788845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5606" name="Rectangle 24">
              <a:extLst>
                <a:ext uri="{FF2B5EF4-FFF2-40B4-BE49-F238E27FC236}">
                  <a16:creationId xmlns:a16="http://schemas.microsoft.com/office/drawing/2014/main" id="{62752071-E29A-F454-D776-93F358B63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35</a:t>
              </a:r>
            </a:p>
          </p:txBody>
        </p:sp>
        <p:sp>
          <p:nvSpPr>
            <p:cNvPr id="25607" name="Rectangle 25">
              <a:extLst>
                <a:ext uri="{FF2B5EF4-FFF2-40B4-BE49-F238E27FC236}">
                  <a16:creationId xmlns:a16="http://schemas.microsoft.com/office/drawing/2014/main" id="{C3F9644C-CBBE-1647-52CB-4146F8637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34</a:t>
              </a:r>
            </a:p>
          </p:txBody>
        </p:sp>
        <p:sp>
          <p:nvSpPr>
            <p:cNvPr id="25608" name="Rectangle 26">
              <a:extLst>
                <a:ext uri="{FF2B5EF4-FFF2-40B4-BE49-F238E27FC236}">
                  <a16:creationId xmlns:a16="http://schemas.microsoft.com/office/drawing/2014/main" id="{CADE618D-9D09-7C73-431D-5A49F5DCC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33</a:t>
              </a:r>
            </a:p>
          </p:txBody>
        </p:sp>
        <p:sp>
          <p:nvSpPr>
            <p:cNvPr id="25609" name="Rectangle 27">
              <a:extLst>
                <a:ext uri="{FF2B5EF4-FFF2-40B4-BE49-F238E27FC236}">
                  <a16:creationId xmlns:a16="http://schemas.microsoft.com/office/drawing/2014/main" id="{FB581926-4884-A944-B9D2-313E4B151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</p:grpSp>
      <p:grpSp>
        <p:nvGrpSpPr>
          <p:cNvPr id="25610" name="Group 25609">
            <a:extLst>
              <a:ext uri="{FF2B5EF4-FFF2-40B4-BE49-F238E27FC236}">
                <a16:creationId xmlns:a16="http://schemas.microsoft.com/office/drawing/2014/main" id="{F2B3F3DF-7141-63F4-A4AB-9B2192484C9A}"/>
              </a:ext>
            </a:extLst>
          </p:cNvPr>
          <p:cNvGrpSpPr/>
          <p:nvPr/>
        </p:nvGrpSpPr>
        <p:grpSpPr>
          <a:xfrm>
            <a:off x="2180878" y="3477623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5611" name="Rectangle 24">
              <a:extLst>
                <a:ext uri="{FF2B5EF4-FFF2-40B4-BE49-F238E27FC236}">
                  <a16:creationId xmlns:a16="http://schemas.microsoft.com/office/drawing/2014/main" id="{087D41B7-1C15-CE46-F63D-35FAD08DA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sp>
          <p:nvSpPr>
            <p:cNvPr id="25612" name="Rectangle 25">
              <a:extLst>
                <a:ext uri="{FF2B5EF4-FFF2-40B4-BE49-F238E27FC236}">
                  <a16:creationId xmlns:a16="http://schemas.microsoft.com/office/drawing/2014/main" id="{9C4D49B3-F11A-7E45-AF46-7E1EAC7A0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38</a:t>
              </a:r>
            </a:p>
          </p:txBody>
        </p:sp>
        <p:sp>
          <p:nvSpPr>
            <p:cNvPr id="25613" name="Rectangle 26">
              <a:extLst>
                <a:ext uri="{FF2B5EF4-FFF2-40B4-BE49-F238E27FC236}">
                  <a16:creationId xmlns:a16="http://schemas.microsoft.com/office/drawing/2014/main" id="{AB9D9FE5-61AF-0FB2-1B85-89200920D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sp>
          <p:nvSpPr>
            <p:cNvPr id="25614" name="Rectangle 27">
              <a:extLst>
                <a:ext uri="{FF2B5EF4-FFF2-40B4-BE49-F238E27FC236}">
                  <a16:creationId xmlns:a16="http://schemas.microsoft.com/office/drawing/2014/main" id="{B7CCFCB1-0E13-8ED1-038D-4FA54A378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36</a:t>
              </a:r>
            </a:p>
          </p:txBody>
        </p:sp>
      </p:grpSp>
      <p:grpSp>
        <p:nvGrpSpPr>
          <p:cNvPr id="25615" name="Group 25614">
            <a:extLst>
              <a:ext uri="{FF2B5EF4-FFF2-40B4-BE49-F238E27FC236}">
                <a16:creationId xmlns:a16="http://schemas.microsoft.com/office/drawing/2014/main" id="{B6B58693-FFEF-3FEA-38DC-AC3928393DD7}"/>
              </a:ext>
            </a:extLst>
          </p:cNvPr>
          <p:cNvGrpSpPr/>
          <p:nvPr/>
        </p:nvGrpSpPr>
        <p:grpSpPr>
          <a:xfrm>
            <a:off x="2180878" y="3166401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5616" name="Rectangle 24">
              <a:extLst>
                <a:ext uri="{FF2B5EF4-FFF2-40B4-BE49-F238E27FC236}">
                  <a16:creationId xmlns:a16="http://schemas.microsoft.com/office/drawing/2014/main" id="{4368DB65-E058-F62C-0D0D-CD08AD4D2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33</a:t>
              </a:r>
            </a:p>
          </p:txBody>
        </p:sp>
        <p:sp>
          <p:nvSpPr>
            <p:cNvPr id="25617" name="Rectangle 25">
              <a:extLst>
                <a:ext uri="{FF2B5EF4-FFF2-40B4-BE49-F238E27FC236}">
                  <a16:creationId xmlns:a16="http://schemas.microsoft.com/office/drawing/2014/main" id="{8F576606-2E8D-F96D-2723-554BF5EC0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sp>
          <p:nvSpPr>
            <p:cNvPr id="25618" name="Rectangle 26">
              <a:extLst>
                <a:ext uri="{FF2B5EF4-FFF2-40B4-BE49-F238E27FC236}">
                  <a16:creationId xmlns:a16="http://schemas.microsoft.com/office/drawing/2014/main" id="{A3927711-B165-C8A5-8A46-F27603549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31</a:t>
              </a:r>
            </a:p>
          </p:txBody>
        </p:sp>
        <p:sp>
          <p:nvSpPr>
            <p:cNvPr id="25619" name="Rectangle 27">
              <a:extLst>
                <a:ext uri="{FF2B5EF4-FFF2-40B4-BE49-F238E27FC236}">
                  <a16:creationId xmlns:a16="http://schemas.microsoft.com/office/drawing/2014/main" id="{F957BDA9-8875-B3A1-20C9-979F37725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30</a:t>
              </a:r>
            </a:p>
          </p:txBody>
        </p:sp>
      </p:grpSp>
      <p:grpSp>
        <p:nvGrpSpPr>
          <p:cNvPr id="25620" name="Group 25619">
            <a:extLst>
              <a:ext uri="{FF2B5EF4-FFF2-40B4-BE49-F238E27FC236}">
                <a16:creationId xmlns:a16="http://schemas.microsoft.com/office/drawing/2014/main" id="{67B1F505-9D52-1965-BD65-59558E84F23E}"/>
              </a:ext>
            </a:extLst>
          </p:cNvPr>
          <p:cNvGrpSpPr/>
          <p:nvPr/>
        </p:nvGrpSpPr>
        <p:grpSpPr>
          <a:xfrm>
            <a:off x="2180878" y="2893711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5621" name="Rectangle 24">
              <a:extLst>
                <a:ext uri="{FF2B5EF4-FFF2-40B4-BE49-F238E27FC236}">
                  <a16:creationId xmlns:a16="http://schemas.microsoft.com/office/drawing/2014/main" id="{D9141609-FDC5-19BD-55F3-12320776B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25622" name="Rectangle 25">
              <a:extLst>
                <a:ext uri="{FF2B5EF4-FFF2-40B4-BE49-F238E27FC236}">
                  <a16:creationId xmlns:a16="http://schemas.microsoft.com/office/drawing/2014/main" id="{362363A8-A152-35A2-839F-BF3F1790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25623" name="Rectangle 26">
              <a:extLst>
                <a:ext uri="{FF2B5EF4-FFF2-40B4-BE49-F238E27FC236}">
                  <a16:creationId xmlns:a16="http://schemas.microsoft.com/office/drawing/2014/main" id="{C27D5510-DC58-61F7-F3DA-0493B371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</a:p>
          </p:txBody>
        </p:sp>
        <p:sp>
          <p:nvSpPr>
            <p:cNvPr id="25624" name="Rectangle 27">
              <a:extLst>
                <a:ext uri="{FF2B5EF4-FFF2-40B4-BE49-F238E27FC236}">
                  <a16:creationId xmlns:a16="http://schemas.microsoft.com/office/drawing/2014/main" id="{2DE8A6E6-2079-83EB-366B-629A99E45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d4</a:t>
              </a:r>
            </a:p>
          </p:txBody>
        </p:sp>
      </p:grpSp>
      <p:sp>
        <p:nvSpPr>
          <p:cNvPr id="25625" name="AutoShape 16">
            <a:extLst>
              <a:ext uri="{FF2B5EF4-FFF2-40B4-BE49-F238E27FC236}">
                <a16:creationId xmlns:a16="http://schemas.microsoft.com/office/drawing/2014/main" id="{2967E3EB-94AB-7B97-D54C-A1E51006767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837977" y="1961895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5626" name="Group 25625">
            <a:extLst>
              <a:ext uri="{FF2B5EF4-FFF2-40B4-BE49-F238E27FC236}">
                <a16:creationId xmlns:a16="http://schemas.microsoft.com/office/drawing/2014/main" id="{1D53501E-8890-4A92-D317-928EF7167BD2}"/>
              </a:ext>
            </a:extLst>
          </p:cNvPr>
          <p:cNvGrpSpPr/>
          <p:nvPr/>
        </p:nvGrpSpPr>
        <p:grpSpPr>
          <a:xfrm>
            <a:off x="2180042" y="2887317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25627" name="Rectangle 24">
              <a:extLst>
                <a:ext uri="{FF2B5EF4-FFF2-40B4-BE49-F238E27FC236}">
                  <a16:creationId xmlns:a16="http://schemas.microsoft.com/office/drawing/2014/main" id="{9ABAE708-F185-11A9-B6E6-BEA3B2D53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25628" name="Rectangle 25">
              <a:extLst>
                <a:ext uri="{FF2B5EF4-FFF2-40B4-BE49-F238E27FC236}">
                  <a16:creationId xmlns:a16="http://schemas.microsoft.com/office/drawing/2014/main" id="{ABDC3AEF-9CE2-2E5C-FEE3-D6E102F89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25629" name="Rectangle 26">
              <a:extLst>
                <a:ext uri="{FF2B5EF4-FFF2-40B4-BE49-F238E27FC236}">
                  <a16:creationId xmlns:a16="http://schemas.microsoft.com/office/drawing/2014/main" id="{A89DDE37-2B5D-E86E-4E9D-61FEEDD5A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</a:p>
          </p:txBody>
        </p:sp>
      </p:grpSp>
      <p:grpSp>
        <p:nvGrpSpPr>
          <p:cNvPr id="25630" name="Group 25629">
            <a:extLst>
              <a:ext uri="{FF2B5EF4-FFF2-40B4-BE49-F238E27FC236}">
                <a16:creationId xmlns:a16="http://schemas.microsoft.com/office/drawing/2014/main" id="{182BD659-EF31-36F7-7078-7325105A8609}"/>
              </a:ext>
            </a:extLst>
          </p:cNvPr>
          <p:cNvGrpSpPr/>
          <p:nvPr/>
        </p:nvGrpSpPr>
        <p:grpSpPr>
          <a:xfrm>
            <a:off x="2180042" y="2590628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5631" name="Rectangle 24">
              <a:extLst>
                <a:ext uri="{FF2B5EF4-FFF2-40B4-BE49-F238E27FC236}">
                  <a16:creationId xmlns:a16="http://schemas.microsoft.com/office/drawing/2014/main" id="{85545826-8165-CEEF-5171-5D429EC27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25632" name="Rectangle 25">
              <a:extLst>
                <a:ext uri="{FF2B5EF4-FFF2-40B4-BE49-F238E27FC236}">
                  <a16:creationId xmlns:a16="http://schemas.microsoft.com/office/drawing/2014/main" id="{480AC9AD-FAC8-3516-B9D8-F4A95B265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25633" name="Rectangle 26">
              <a:extLst>
                <a:ext uri="{FF2B5EF4-FFF2-40B4-BE49-F238E27FC236}">
                  <a16:creationId xmlns:a16="http://schemas.microsoft.com/office/drawing/2014/main" id="{ABD1AEBC-72C5-749A-2BAF-3A62B0D12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25634" name="Rectangle 27">
              <a:extLst>
                <a:ext uri="{FF2B5EF4-FFF2-40B4-BE49-F238E27FC236}">
                  <a16:creationId xmlns:a16="http://schemas.microsoft.com/office/drawing/2014/main" id="{DAC63661-9C5C-38E6-9F31-82BD453FB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10264"/>
            <a:ext cx="5505450" cy="30346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  <a:p>
            <a:pPr marL="857250" lvl="1" indent="-457200"/>
            <a:r>
              <a:rPr lang="en-US" sz="2800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  <a:p>
            <a:pPr marL="857250" lvl="1" indent="-457200"/>
            <a:r>
              <a:rPr lang="en-US" sz="2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  <a:p>
            <a:pPr marL="857250" lvl="1" indent="-457200"/>
            <a:r>
              <a:rPr lang="en-US" sz="2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2095499" y="1925973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Stack Frame</a:t>
            </a:r>
          </a:p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for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call_echo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3892550" y="5213687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2095499" y="2453245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Address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100307" y="2453070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95499" y="2769158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3924299" y="3597393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4324349" y="3424355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2095499" y="3068973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Return Address</a:t>
            </a:r>
          </a:p>
          <a:p>
            <a:pPr algn="ctr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95499" y="5213686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095499" y="3678574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20 bytes unused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094663" y="3075202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95499" y="490246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95499" y="459124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95499" y="428002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95499" y="396879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95499" y="365757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95499" y="338488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752598" y="2453070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094663" y="3378492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94663" y="3081803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057401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</a:rPr>
              <a:t>Multiple gadgets will corrupt stack upwards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1FA6E1-3BB0-A758-058A-3969B6B74390}"/>
              </a:ext>
            </a:extLst>
          </p:cNvPr>
          <p:cNvGrpSpPr/>
          <p:nvPr/>
        </p:nvGrpSpPr>
        <p:grpSpPr>
          <a:xfrm>
            <a:off x="7599577" y="398623"/>
            <a:ext cx="3235047" cy="2031325"/>
            <a:chOff x="913752" y="1681164"/>
            <a:chExt cx="3235047" cy="20313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CE3B63-470B-53A6-096B-DD9FA4950D7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0E8710-8EBC-4845-6AAB-8AA983B1E704}"/>
                </a:ext>
              </a:extLst>
            </p:cNvPr>
            <p:cNvSpPr txBox="1"/>
            <p:nvPr/>
          </p:nvSpPr>
          <p:spPr>
            <a:xfrm>
              <a:off x="1225054" y="1681164"/>
              <a:ext cx="2923745" cy="2031325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algn="l">
                <a:tabLst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  <a:tab pos="914400" algn="l"/>
                  <a:tab pos="2286000" algn="l"/>
                </a:tabLst>
              </a:pP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/* Echo Line */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void echo()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{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char 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[4]; 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gets(</a:t>
              </a:r>
              <a:r>
                <a:rPr lang="en-US" dirty="0" err="1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buf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);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    ...</a:t>
              </a:r>
              <a:b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</a:b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ea typeface="Monaco" charset="0"/>
                  <a:cs typeface="Consolas" panose="020B0609020204030204" pitchFamily="49" charset="0"/>
                  <a:sym typeface="Monaco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5F071-A4EE-DC94-E612-1D1965708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DB7C-6ECD-14FE-A832-E3B6D48D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can we exploit x86-64 code? (So we can be better C programmers!)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1705B-FF77-1D5A-EC7C-10957714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Memory Layout</a:t>
            </a:r>
          </a:p>
          <a:p>
            <a:r>
              <a:rPr lang="en-US" sz="4000" dirty="0"/>
              <a:t>Buffer overflow</a:t>
            </a:r>
          </a:p>
          <a:p>
            <a:pPr lvl="1"/>
            <a:r>
              <a:rPr lang="en-US" sz="3200" dirty="0"/>
              <a:t>Vulnerability</a:t>
            </a:r>
          </a:p>
          <a:p>
            <a:pPr lvl="1"/>
            <a:r>
              <a:rPr lang="en-US" sz="3200" dirty="0"/>
              <a:t>Protection</a:t>
            </a:r>
          </a:p>
          <a:p>
            <a:pPr lvl="1"/>
            <a:r>
              <a:rPr lang="en-US" sz="3200" dirty="0"/>
              <a:t>Bypassing Protection</a:t>
            </a:r>
          </a:p>
          <a:p>
            <a:r>
              <a:rPr lang="en-US" sz="3600" b="1" dirty="0"/>
              <a:t>Unions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50ED8-6E22-FF95-7B48-17D0C74C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9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1281113"/>
            <a:ext cx="10515600" cy="4351338"/>
          </a:xfrm>
          <a:ln/>
        </p:spPr>
        <p:txBody>
          <a:bodyPr>
            <a:normAutofit/>
          </a:bodyPr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2133600" y="2232025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2133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1866901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5549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8382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6E6EFAB2-046C-477D-991C-341C5874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33" y="1581234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B02DA8-6AB7-4E94-A054-34DB86479956}"/>
              </a:ext>
            </a:extLst>
          </p:cNvPr>
          <p:cNvCxnSpPr>
            <a:cxnSpLocks/>
          </p:cNvCxnSpPr>
          <p:nvPr/>
        </p:nvCxnSpPr>
        <p:spPr bwMode="auto">
          <a:xfrm>
            <a:off x="8381603" y="1752600"/>
            <a:ext cx="1448198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7949" y="-112642"/>
            <a:ext cx="10515600" cy="1325563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e.g.,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474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dirty="0">
                <a:latin typeface="Calibri" pitchFamily="34" charset="0"/>
              </a:rPr>
              <a:t>Hex Address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5" name="Text Box 12"/>
              <p:cNvSpPr txBox="1">
                <a:spLocks noChangeArrowheads="1"/>
              </p:cNvSpPr>
              <p:nvPr/>
            </p:nvSpPr>
            <p:spPr bwMode="auto">
              <a:xfrm>
                <a:off x="5257801" y="987064"/>
                <a:ext cx="3124201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eaLnBrk="0" hangingPunct="0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47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−4096=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 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0000 7FFF FFFF F000</a:t>
                </a:r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24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1" y="987064"/>
                <a:ext cx="3124201" cy="307777"/>
              </a:xfrm>
              <a:prstGeom prst="rect">
                <a:avLst/>
              </a:prstGeom>
              <a:blipFill>
                <a:blip r:embed="rId3"/>
                <a:stretch>
                  <a:fillRect t="-8000" r="-813" b="-24000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8382000" y="1583626"/>
            <a:ext cx="1447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8382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8382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8382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>
                <a:latin typeface="Calibri" pitchFamily="34" charset="0"/>
              </a:rPr>
              <a:t>Heap</a:t>
            </a:r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9105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6705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381603" y="2280950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9854406" y="1141124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83271" y="1388664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128</a:t>
            </a:r>
            <a:br>
              <a:rPr lang="en-US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MB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4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 drawn to 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AF48CB-E284-42CD-B447-A6E7B05336ED}"/>
              </a:ext>
            </a:extLst>
          </p:cNvPr>
          <p:cNvSpPr/>
          <p:nvPr/>
        </p:nvSpPr>
        <p:spPr bwMode="auto">
          <a:xfrm>
            <a:off x="8382001" y="1063687"/>
            <a:ext cx="1447800" cy="77436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8382000" y="2735017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26174" y="2130624"/>
            <a:ext cx="2455826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0000 7FFF F800 0000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9E431-BCDF-420F-AD0F-400D840A3F5C}"/>
              </a:ext>
            </a:extLst>
          </p:cNvPr>
          <p:cNvSpPr/>
          <p:nvPr/>
        </p:nvSpPr>
        <p:spPr bwMode="auto">
          <a:xfrm>
            <a:off x="8382001" y="6549344"/>
            <a:ext cx="1447800" cy="77436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FF00"/>
            </a:bgClr>
          </a:patt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2EE9D1E-85CE-45CA-8C68-5E7703756F7C}"/>
              </a:ext>
            </a:extLst>
          </p:cNvPr>
          <p:cNvSpPr/>
          <p:nvPr/>
        </p:nvSpPr>
        <p:spPr bwMode="auto">
          <a:xfrm>
            <a:off x="8229601" y="1583627"/>
            <a:ext cx="110807" cy="393093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7632FC-ABF8-44C1-ABE6-0FE3EB020B28}"/>
              </a:ext>
            </a:extLst>
          </p:cNvPr>
          <p:cNvSpPr/>
          <p:nvPr/>
        </p:nvSpPr>
        <p:spPr>
          <a:xfrm>
            <a:off x="7661182" y="1593516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8MB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Line 34">
            <a:extLst>
              <a:ext uri="{FF2B5EF4-FFF2-40B4-BE49-F238E27FC236}">
                <a16:creationId xmlns:a16="http://schemas.microsoft.com/office/drawing/2014/main" id="{A1941E3C-BD19-47F5-8057-C5DDF4E36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0133" y="3344618"/>
            <a:ext cx="0" cy="414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3C898145-02C9-4800-9174-A03D57079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067" y="6176675"/>
            <a:ext cx="91440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40 0000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79E3EB7F-BC50-415E-8422-C1063DBC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067" y="6540127"/>
            <a:ext cx="91440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0000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E84054FF-6868-4A78-B0A6-DBC5DECF0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067" y="6385024"/>
            <a:ext cx="91440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3E5727-3A83-4B88-9E7C-311D0B8F5E50}"/>
              </a:ext>
            </a:extLst>
          </p:cNvPr>
          <p:cNvCxnSpPr/>
          <p:nvPr/>
        </p:nvCxnSpPr>
        <p:spPr bwMode="auto">
          <a:xfrm>
            <a:off x="8686800" y="1141124"/>
            <a:ext cx="0" cy="44250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B98EA3-6DE1-406D-AD7A-BD2FFFB55A10}"/>
              </a:ext>
            </a:extLst>
          </p:cNvPr>
          <p:cNvCxnSpPr/>
          <p:nvPr/>
        </p:nvCxnSpPr>
        <p:spPr bwMode="auto">
          <a:xfrm>
            <a:off x="8686800" y="2280950"/>
            <a:ext cx="0" cy="44250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FFB0027-255F-47B6-867F-E51E3FA4E633}"/>
              </a:ext>
            </a:extLst>
          </p:cNvPr>
          <p:cNvSpPr txBox="1"/>
          <p:nvPr/>
        </p:nvSpPr>
        <p:spPr>
          <a:xfrm>
            <a:off x="8682335" y="1210255"/>
            <a:ext cx="10676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randomized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904663-C20B-4B6E-9383-C5C375BF9C4B}"/>
              </a:ext>
            </a:extLst>
          </p:cNvPr>
          <p:cNvSpPr txBox="1"/>
          <p:nvPr/>
        </p:nvSpPr>
        <p:spPr>
          <a:xfrm>
            <a:off x="8682335" y="2347430"/>
            <a:ext cx="10676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randomized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 flipH="1">
            <a:off x="9250363" y="1752601"/>
            <a:ext cx="0" cy="1807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squar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97CA8-0182-40A6-B5BA-F07345313536}"/>
              </a:ext>
            </a:extLst>
          </p:cNvPr>
          <p:cNvSpPr txBox="1"/>
          <p:nvPr/>
        </p:nvSpPr>
        <p:spPr>
          <a:xfrm>
            <a:off x="9371597" y="1670361"/>
            <a:ext cx="295017" cy="15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18288" tIns="0" rIns="18288" bIns="0" rtlCol="0" anchor="ctr" anchorCtr="0">
            <a:spAutoFit/>
          </a:bodyPr>
          <a:lstStyle/>
          <a:p>
            <a:pPr algn="ctr"/>
            <a:r>
              <a:rPr lang="en-US" sz="1000" dirty="0">
                <a:latin typeface="Calibri" pitchFamily="34" charset="0"/>
              </a:rPr>
              <a:t>%</a:t>
            </a:r>
            <a:r>
              <a:rPr lang="en-US" sz="1000" dirty="0" err="1">
                <a:latin typeface="Calibri" pitchFamily="34" charset="0"/>
              </a:rPr>
              <a:t>rsp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2052638" y="1495425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2128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248400" y="3292475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2117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6246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6146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2F6F-8DAA-40F4-808F-6C5141E3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Unions as Sum 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1463BA-615A-4E7B-BF77-D5F749CF3455}"/>
              </a:ext>
            </a:extLst>
          </p:cNvPr>
          <p:cNvSpPr>
            <a:spLocks/>
          </p:cNvSpPr>
          <p:nvPr/>
        </p:nvSpPr>
        <p:spPr bwMode="auto">
          <a:xfrm>
            <a:off x="2052638" y="1495424"/>
            <a:ext cx="2527300" cy="2695576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num_t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endParaRPr lang="en-US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typedef struct {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bool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is_float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num_t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}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value_t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5" name="Group 9">
            <a:extLst>
              <a:ext uri="{FF2B5EF4-FFF2-40B4-BE49-F238E27FC236}">
                <a16:creationId xmlns:a16="http://schemas.microsoft.com/office/drawing/2014/main" id="{980714D7-776E-463B-AA6B-C4976BD37B54}"/>
              </a:ext>
            </a:extLst>
          </p:cNvPr>
          <p:cNvGraphicFramePr>
            <a:graphicFrameLocks noGrp="1"/>
          </p:cNvGraphicFramePr>
          <p:nvPr/>
        </p:nvGraphicFramePr>
        <p:xfrm>
          <a:off x="6146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9">
            <a:extLst>
              <a:ext uri="{FF2B5EF4-FFF2-40B4-BE49-F238E27FC236}">
                <a16:creationId xmlns:a16="http://schemas.microsoft.com/office/drawing/2014/main" id="{A9B5DE39-96F6-49EE-B1CD-E7EA01D43DC4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32004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is_float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9">
            <a:extLst>
              <a:ext uri="{FF2B5EF4-FFF2-40B4-BE49-F238E27FC236}">
                <a16:creationId xmlns:a16="http://schemas.microsoft.com/office/drawing/2014/main" id="{B3B44C50-8A60-41D4-BAF5-A605649DB7E7}"/>
              </a:ext>
            </a:extLst>
          </p:cNvPr>
          <p:cNvGraphicFramePr>
            <a:graphicFrameLocks noGrp="1"/>
          </p:cNvGraphicFramePr>
          <p:nvPr/>
        </p:nvGraphicFramePr>
        <p:xfrm>
          <a:off x="7162800" y="3200400"/>
          <a:ext cx="1816100" cy="1143000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361DA5-BABD-4877-A61A-6B3BAB0D7DF5}"/>
              </a:ext>
            </a:extLst>
          </p:cNvPr>
          <p:cNvSpPr txBox="1"/>
          <p:nvPr/>
        </p:nvSpPr>
        <p:spPr>
          <a:xfrm>
            <a:off x="5850468" y="4495800"/>
            <a:ext cx="314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(technically </a:t>
            </a:r>
            <a:r>
              <a:rPr lang="en-US" dirty="0" err="1">
                <a:latin typeface="Calibri" pitchFamily="34" charset="0"/>
              </a:rPr>
              <a:t>is_float</a:t>
            </a:r>
            <a:r>
              <a:rPr lang="en-US" dirty="0">
                <a:latin typeface="Calibri" pitchFamily="34" charset="0"/>
              </a:rPr>
              <a:t> only takes 1 byte and then there’s 3 bytes of padding)</a:t>
            </a:r>
          </a:p>
        </p:txBody>
      </p:sp>
    </p:spTree>
    <p:extLst>
      <p:ext uri="{BB962C8B-B14F-4D97-AF65-F5344CB8AC3E}">
        <p14:creationId xmlns:p14="http://schemas.microsoft.com/office/powerpoint/2010/main" val="2097548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2057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200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459492" y="339344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200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459492" y="514604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1524001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307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124200" y="3079528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2743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dirty="0"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dirty="0"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dirty="0"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dirty="0"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1981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1752602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1808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3490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3571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6095250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6629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9166928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4013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4748677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981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714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1905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490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3571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9166927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4013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6324601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1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1981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1752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 err="1"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dirty="0"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dirty="0"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1828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863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3490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3490163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6177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6547649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9248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4013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748677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53B9-8443-22A1-5B51-03788E19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15F7-3480-DF93-903D-CD1F9B8C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859B4-BBC8-57DA-F9F9-9FA1FBC0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8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7409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Memory Allocation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3FB56-CD3B-4398-3237-BC38FC3A3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676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dirty="0" err="1">
                <a:latin typeface="Courier New" pitchFamily="49" charset="0"/>
              </a:rPr>
              <a:t>char</a:t>
            </a:r>
            <a:r>
              <a:rPr lang="fi-FI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dirty="0" err="1">
                <a:latin typeface="Courier New" pitchFamily="49" charset="0"/>
              </a:rPr>
              <a:t>char</a:t>
            </a:r>
            <a:r>
              <a:rPr lang="fi-FI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dirty="0">
              <a:latin typeface="Courier New" pitchFamily="49" charset="0"/>
            </a:endParaRPr>
          </a:p>
          <a:p>
            <a:pPr eaLnBrk="0" hangingPunct="0"/>
            <a:r>
              <a:rPr lang="fi-FI" dirty="0" err="1">
                <a:latin typeface="Courier New" pitchFamily="49" charset="0"/>
              </a:rPr>
              <a:t>int</a:t>
            </a:r>
            <a:r>
              <a:rPr lang="fi-FI" dirty="0">
                <a:latin typeface="Courier New" pitchFamily="49" charset="0"/>
              </a:rPr>
              <a:t> </a:t>
            </a:r>
            <a:r>
              <a:rPr lang="fi-FI" dirty="0" err="1">
                <a:latin typeface="Courier New" pitchFamily="49" charset="0"/>
              </a:rPr>
              <a:t>global</a:t>
            </a:r>
            <a:r>
              <a:rPr lang="fi-FI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dirty="0">
              <a:latin typeface="Courier New" pitchFamily="49" charset="0"/>
            </a:endParaRPr>
          </a:p>
          <a:p>
            <a:pPr eaLnBrk="0" hangingPunct="0"/>
            <a:r>
              <a:rPr lang="fi-FI" dirty="0" err="1">
                <a:latin typeface="Courier New" pitchFamily="49" charset="0"/>
              </a:rPr>
              <a:t>int</a:t>
            </a:r>
            <a:r>
              <a:rPr lang="fi-FI" dirty="0">
                <a:latin typeface="Courier New" pitchFamily="49" charset="0"/>
              </a:rPr>
              <a:t> </a:t>
            </a:r>
            <a:r>
              <a:rPr lang="fi-FI" dirty="0" err="1">
                <a:latin typeface="Courier New" pitchFamily="49" charset="0"/>
              </a:rPr>
              <a:t>useless</a:t>
            </a:r>
            <a:r>
              <a:rPr lang="fi-FI" dirty="0">
                <a:latin typeface="Courier New" pitchFamily="49" charset="0"/>
              </a:rPr>
              <a:t>() { </a:t>
            </a:r>
            <a:r>
              <a:rPr lang="fi-FI" dirty="0" err="1">
                <a:latin typeface="Courier New" pitchFamily="49" charset="0"/>
              </a:rPr>
              <a:t>return</a:t>
            </a:r>
            <a:r>
              <a:rPr lang="fi-FI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dirty="0">
              <a:latin typeface="Courier New" pitchFamily="49" charset="0"/>
            </a:endParaRPr>
          </a:p>
          <a:p>
            <a:pPr eaLnBrk="0" hangingPunct="0"/>
            <a:r>
              <a:rPr lang="fi-FI" dirty="0" err="1">
                <a:latin typeface="Courier New" pitchFamily="49" charset="0"/>
              </a:rPr>
              <a:t>int</a:t>
            </a:r>
            <a:r>
              <a:rPr lang="fi-FI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    </a:t>
            </a:r>
            <a:r>
              <a:rPr lang="fi-FI" dirty="0" err="1">
                <a:latin typeface="Courier New" pitchFamily="49" charset="0"/>
              </a:rPr>
              <a:t>void</a:t>
            </a:r>
            <a:r>
              <a:rPr lang="fi-FI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    </a:t>
            </a:r>
            <a:r>
              <a:rPr lang="fi-FI" dirty="0" err="1">
                <a:latin typeface="Courier New" pitchFamily="49" charset="0"/>
              </a:rPr>
              <a:t>int</a:t>
            </a:r>
            <a:r>
              <a:rPr lang="fi-FI" dirty="0">
                <a:latin typeface="Courier New" pitchFamily="49" charset="0"/>
              </a:rPr>
              <a:t> </a:t>
            </a:r>
            <a:r>
              <a:rPr lang="fi-FI" dirty="0" err="1">
                <a:latin typeface="Courier New" pitchFamily="49" charset="0"/>
              </a:rPr>
              <a:t>local</a:t>
            </a:r>
            <a:r>
              <a:rPr lang="fi-FI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94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8429" y="6267855"/>
            <a:ext cx="28142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C00000"/>
                </a:solidFill>
                <a:latin typeface="Calibri" pitchFamily="34" charset="0"/>
              </a:rPr>
              <a:t>Where does everything go?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FC0653-2D83-4A94-BB64-2DCC724F522E}"/>
              </a:ext>
            </a:extLst>
          </p:cNvPr>
          <p:cNvGrpSpPr/>
          <p:nvPr/>
        </p:nvGrpSpPr>
        <p:grpSpPr>
          <a:xfrm>
            <a:off x="5257801" y="987064"/>
            <a:ext cx="4576233" cy="5639717"/>
            <a:chOff x="3733800" y="987063"/>
            <a:chExt cx="4576233" cy="5639717"/>
          </a:xfrm>
        </p:grpSpPr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21313FD9-33CF-4FD8-A6BC-572E1A7B6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962C76-7561-43FC-A464-43A9137F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233" y="1581234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2AE0659E-CE8A-4DEA-BC94-CAF0934BF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987063"/>
              <a:ext cx="31242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0000 7FFF FFFF F000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73A972C9-6630-4477-85C8-C29E13F77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583626"/>
              <a:ext cx="14478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dirty="0">
                  <a:latin typeface="Calibri" pitchFamily="34" charset="0"/>
                </a:rPr>
                <a:t>Stack</a:t>
              </a:r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3E461B5B-0311-459D-AE6A-843996B3E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Text</a:t>
              </a: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F59386EB-A286-464D-B46B-8CE5BA035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03110573-7D6D-4DD4-A87D-78D05F151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396691AA-5F27-474E-B879-973D0FF796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C6837A-85A5-421C-938F-7612ED29915F}"/>
                </a:ext>
              </a:extLst>
            </p:cNvPr>
            <p:cNvCxnSpPr/>
            <p:nvPr/>
          </p:nvCxnSpPr>
          <p:spPr bwMode="auto">
            <a:xfrm>
              <a:off x="6857603" y="2280949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698BFB-CC35-442F-B8E7-1CBD4177F071}"/>
                </a:ext>
              </a:extLst>
            </p:cNvPr>
            <p:cNvSpPr/>
            <p:nvPr/>
          </p:nvSpPr>
          <p:spPr bwMode="auto">
            <a:xfrm>
              <a:off x="6858001" y="1063687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6719BECE-496A-483B-9508-E7ABA087F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2735017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dirty="0">
                  <a:latin typeface="Calibri" pitchFamily="34" charset="0"/>
                </a:rPr>
                <a:t>Libraries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BCA678-F9B9-49D5-ACB0-609C2F0D23AE}"/>
                </a:ext>
              </a:extLst>
            </p:cNvPr>
            <p:cNvSpPr/>
            <p:nvPr/>
          </p:nvSpPr>
          <p:spPr bwMode="auto">
            <a:xfrm>
              <a:off x="6858001" y="6549344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34">
              <a:extLst>
                <a:ext uri="{FF2B5EF4-FFF2-40B4-BE49-F238E27FC236}">
                  <a16:creationId xmlns:a16="http://schemas.microsoft.com/office/drawing/2014/main" id="{43BE8FEE-37EA-430D-B1FB-81F04F58E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6133" y="3344617"/>
              <a:ext cx="0" cy="4142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Text Box 12">
              <a:extLst>
                <a:ext uri="{FF2B5EF4-FFF2-40B4-BE49-F238E27FC236}">
                  <a16:creationId xmlns:a16="http://schemas.microsoft.com/office/drawing/2014/main" id="{87D6B9EC-A188-4CF4-B2B8-B05A44240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2066" y="6176674"/>
              <a:ext cx="9144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40 0000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EB629DA-BEE6-43B7-8EFB-10B91E83AEFD}"/>
                </a:ext>
              </a:extLst>
            </p:cNvPr>
            <p:cNvCxnSpPr/>
            <p:nvPr/>
          </p:nvCxnSpPr>
          <p:spPr bwMode="auto">
            <a:xfrm>
              <a:off x="7162800" y="1141123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733F36D-DC12-4CFE-B1FE-790824E45DB4}"/>
                </a:ext>
              </a:extLst>
            </p:cNvPr>
            <p:cNvCxnSpPr/>
            <p:nvPr/>
          </p:nvCxnSpPr>
          <p:spPr bwMode="auto">
            <a:xfrm>
              <a:off x="7162800" y="2280949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C85E06-AA9E-43E9-A7D1-8E0C991A8A3F}"/>
                </a:ext>
              </a:extLst>
            </p:cNvPr>
            <p:cNvSpPr txBox="1"/>
            <p:nvPr/>
          </p:nvSpPr>
          <p:spPr>
            <a:xfrm>
              <a:off x="7158335" y="1210254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randomized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74ACEF-645D-4FE3-8444-3438C2E294DB}"/>
                </a:ext>
              </a:extLst>
            </p:cNvPr>
            <p:cNvSpPr txBox="1"/>
            <p:nvPr/>
          </p:nvSpPr>
          <p:spPr>
            <a:xfrm>
              <a:off x="7158335" y="2347429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randomized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4275667" y="4826087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4275667" y="4286493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4275667" y="2895600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4275667" y="3225887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533400"/>
            <a:ext cx="6578600" cy="573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733550" y="2883186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 err="1">
                <a:latin typeface="Courier New" pitchFamily="49" charset="0"/>
              </a:rPr>
              <a:t>big_array</a:t>
            </a:r>
            <a:r>
              <a:rPr lang="en-US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 err="1">
                <a:latin typeface="Courier New" pitchFamily="49" charset="0"/>
              </a:rPr>
              <a:t>huge_array</a:t>
            </a:r>
            <a:r>
              <a:rPr lang="en-US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1981200" y="1214438"/>
            <a:ext cx="185724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47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94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 drawn to scale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 bwMode="auto">
          <a:xfrm flipV="1">
            <a:off x="7010400" y="3048002"/>
            <a:ext cx="1371600" cy="56572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cxnSpLocks/>
            <a:endCxn id="42" idx="1"/>
          </p:cNvCxnSpPr>
          <p:nvPr/>
        </p:nvCxnSpPr>
        <p:spPr bwMode="auto">
          <a:xfrm>
            <a:off x="7010400" y="3890790"/>
            <a:ext cx="1371600" cy="1518101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6981404" y="4195590"/>
            <a:ext cx="1399322" cy="1431543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cxnSpLocks/>
          </p:cNvCxnSpPr>
          <p:nvPr/>
        </p:nvCxnSpPr>
        <p:spPr bwMode="auto">
          <a:xfrm flipV="1">
            <a:off x="7010401" y="2895600"/>
            <a:ext cx="1380067" cy="43878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4345424" y="5506559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(Exact values can vary)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A659CE-E109-4063-AB41-51ADA3E39921}"/>
              </a:ext>
            </a:extLst>
          </p:cNvPr>
          <p:cNvGrpSpPr/>
          <p:nvPr/>
        </p:nvGrpSpPr>
        <p:grpSpPr>
          <a:xfrm>
            <a:off x="5257801" y="987064"/>
            <a:ext cx="4576233" cy="5639717"/>
            <a:chOff x="3733800" y="987063"/>
            <a:chExt cx="4576233" cy="5639717"/>
          </a:xfrm>
        </p:grpSpPr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1C64E520-54BC-404E-853C-F88B9E19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917F5B-C84D-48FA-ADA4-BE7F2D882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233" y="1581234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Text Box 12">
              <a:extLst>
                <a:ext uri="{FF2B5EF4-FFF2-40B4-BE49-F238E27FC236}">
                  <a16:creationId xmlns:a16="http://schemas.microsoft.com/office/drawing/2014/main" id="{44AF7240-36BC-4C6B-A30B-8A36D735C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987063"/>
              <a:ext cx="31242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0000 7FFF FFFF F000</a:t>
              </a:r>
              <a:endParaRPr lang="en-US" sz="1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id="{DF4837B0-0388-4379-B03B-40573C18F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583626"/>
              <a:ext cx="1447800" cy="381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dirty="0">
                  <a:latin typeface="Calibri" pitchFamily="34" charset="0"/>
                </a:rPr>
                <a:t>Stack</a:t>
              </a:r>
            </a:p>
          </p:txBody>
        </p: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4E37ABD4-6E4C-47D1-BA79-FDB693EFB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Text</a:t>
              </a:r>
            </a:p>
          </p:txBody>
        </p:sp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id="{9DD9D7A0-3FD8-4EC4-A6B1-C531F2F42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6950CF68-711B-4A37-9F4F-C704E9BB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>
                  <a:latin typeface="Calibri" pitchFamily="34" charset="0"/>
                </a:rPr>
                <a:t>Heap</a:t>
              </a:r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51D3B430-74DE-46A0-878C-1EF4DFE601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1900" y="4876800"/>
              <a:ext cx="0" cy="228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9209EA7-51E2-458D-82BB-7B452CE77CFE}"/>
                </a:ext>
              </a:extLst>
            </p:cNvPr>
            <p:cNvCxnSpPr/>
            <p:nvPr/>
          </p:nvCxnSpPr>
          <p:spPr bwMode="auto">
            <a:xfrm>
              <a:off x="6857603" y="2280949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442D43-9945-453B-8AC7-7726F23ABCB8}"/>
                </a:ext>
              </a:extLst>
            </p:cNvPr>
            <p:cNvSpPr/>
            <p:nvPr/>
          </p:nvSpPr>
          <p:spPr bwMode="auto">
            <a:xfrm>
              <a:off x="6858001" y="1063687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D9B84423-7AA6-433E-9DFE-D631A75F6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2735016"/>
              <a:ext cx="1447800" cy="1233209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dirty="0">
                  <a:latin typeface="Calibri" pitchFamily="34" charset="0"/>
                </a:rPr>
                <a:t>Libraries</a:t>
              </a:r>
            </a:p>
            <a:p>
              <a:pPr algn="ctr" eaLnBrk="0" hangingPunct="0"/>
              <a:r>
                <a:rPr lang="en-US" dirty="0">
                  <a:latin typeface="Calibri" pitchFamily="34" charset="0"/>
                </a:rPr>
                <a:t>and Huge</a:t>
              </a:r>
            </a:p>
            <a:p>
              <a:pPr algn="ctr" eaLnBrk="0" hangingPunct="0"/>
              <a:r>
                <a:rPr lang="en-US" dirty="0">
                  <a:latin typeface="Calibri" pitchFamily="34" charset="0"/>
                </a:rPr>
                <a:t>Malloc Blocks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D34976-C0FC-4E23-A2C6-2B0FE721F13F}"/>
                </a:ext>
              </a:extLst>
            </p:cNvPr>
            <p:cNvSpPr/>
            <p:nvPr/>
          </p:nvSpPr>
          <p:spPr bwMode="auto">
            <a:xfrm>
              <a:off x="6858001" y="6549344"/>
              <a:ext cx="1447800" cy="774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00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7F707861-2F8A-4185-90E2-9B0AD1106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8833" y="3968225"/>
              <a:ext cx="0" cy="41425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9" name="Text Box 12">
              <a:extLst>
                <a:ext uri="{FF2B5EF4-FFF2-40B4-BE49-F238E27FC236}">
                  <a16:creationId xmlns:a16="http://schemas.microsoft.com/office/drawing/2014/main" id="{0301F028-F24A-48F4-BA39-D92A7D0AB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2066" y="6176674"/>
              <a:ext cx="91440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400 000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D33F2B6-A82D-45EA-939E-A24E13E024A1}"/>
                </a:ext>
              </a:extLst>
            </p:cNvPr>
            <p:cNvCxnSpPr/>
            <p:nvPr/>
          </p:nvCxnSpPr>
          <p:spPr bwMode="auto">
            <a:xfrm>
              <a:off x="7162800" y="1141123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5ACEB54-FE30-4843-8EA0-66859D6E4BC2}"/>
                </a:ext>
              </a:extLst>
            </p:cNvPr>
            <p:cNvCxnSpPr/>
            <p:nvPr/>
          </p:nvCxnSpPr>
          <p:spPr bwMode="auto">
            <a:xfrm>
              <a:off x="7162800" y="2280949"/>
              <a:ext cx="0" cy="442503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0E3A6F-2B27-43EE-A88C-3C04224CCA0B}"/>
                </a:ext>
              </a:extLst>
            </p:cNvPr>
            <p:cNvSpPr txBox="1"/>
            <p:nvPr/>
          </p:nvSpPr>
          <p:spPr>
            <a:xfrm>
              <a:off x="7158335" y="1210254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randomized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BB3766-618D-4C39-B05D-00EBC56C5EAF}"/>
                </a:ext>
              </a:extLst>
            </p:cNvPr>
            <p:cNvSpPr txBox="1"/>
            <p:nvPr/>
          </p:nvSpPr>
          <p:spPr>
            <a:xfrm>
              <a:off x="7158335" y="2347429"/>
              <a:ext cx="1067600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randomized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4561527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>
              <a:tabLst>
                <a:tab pos="5981700" algn="r"/>
              </a:tabLst>
            </a:pPr>
            <a:r>
              <a:rPr lang="en-US" dirty="0"/>
              <a:t>To read fragments, read them right to left</a:t>
            </a:r>
          </a:p>
          <a:p>
            <a:pPr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50178" name="Rectangle 1"/>
          <p:cNvSpPr>
            <a:spLocks/>
          </p:cNvSpPr>
          <p:nvPr/>
        </p:nvSpPr>
        <p:spPr bwMode="auto">
          <a:xfrm>
            <a:off x="1906275" y="3221832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>
              <a:tabLst>
                <a:tab pos="1651000" algn="l"/>
                <a:tab pos="4737100" algn="l"/>
                <a:tab pos="5486400" algn="l"/>
              </a:tabLst>
            </a:pPr>
            <a: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>
              <a:tabLst>
                <a:tab pos="1651000" algn="l"/>
                <a:tab pos="4737100" algn="l"/>
                <a:tab pos="5486400" algn="l"/>
              </a:tabLst>
            </a:pPr>
            <a: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8048365           5b                	pop    %</a:t>
            </a:r>
            <a:r>
              <a:rPr lang="en-US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b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8048366   81 c3 ab 12 00 00  	add    $0x12ab,%ebx</a:t>
            </a:r>
            <a:b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</a:br>
            <a: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804836c  83 bb 28 00 00 00 00 	</a:t>
            </a:r>
            <a:r>
              <a:rPr lang="en-US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cmpl</a:t>
            </a:r>
            <a: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$0x0,0x28(%</a:t>
            </a:r>
            <a:r>
              <a:rPr lang="en-US" dirty="0" err="1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ebx</a:t>
            </a:r>
            <a:r>
              <a:rPr lang="en-US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x86-64 is Little Endian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7391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59530" y="4035496"/>
            <a:ext cx="1598613" cy="788988"/>
            <a:chOff x="0" y="0"/>
            <a:chExt cx="1007" cy="497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384" cy="437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AEC0-F0C4-8518-8254-6F659CEF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key to this lecture:</a:t>
            </a:r>
            <a:br>
              <a:rPr lang="en-US" dirty="0"/>
            </a:br>
            <a:r>
              <a:rPr lang="en-US" dirty="0"/>
              <a:t>Remember how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 instruction interacts with the stack and instruction pointer!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ABA7A-47CC-9F3D-62B8-79501E561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8107"/>
            <a:ext cx="5181600" cy="40888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equivalent 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	%rip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equivalent to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(%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 %rip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$8, %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72C4C6-94EA-9498-F6A7-96D2CED261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Updates the instruction pointer (program counter)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 </a:t>
            </a:r>
            <a:r>
              <a:rPr lang="en-US" dirty="0"/>
              <a:t>to the return address.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instruction assumes by the time a function gets to the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 </a:t>
            </a:r>
            <a:r>
              <a:rPr lang="en-US" dirty="0"/>
              <a:t>instruction the return address is on top of the stack!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293E5-B483-7AE9-2D97-A79003F7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9716</TotalTime>
  <Words>6119</Words>
  <Application>Microsoft Macintosh PowerPoint</Application>
  <PresentationFormat>Widescreen</PresentationFormat>
  <Paragraphs>1600</Paragraphs>
  <Slides>58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Aptos</vt:lpstr>
      <vt:lpstr>Aptos Display</vt:lpstr>
      <vt:lpstr>Arial</vt:lpstr>
      <vt:lpstr>Calibri</vt:lpstr>
      <vt:lpstr>Calibri Bold</vt:lpstr>
      <vt:lpstr>Calibri Bold Italic</vt:lpstr>
      <vt:lpstr>Cambria</vt:lpstr>
      <vt:lpstr>Cambria Math</vt:lpstr>
      <vt:lpstr>Consolas</vt:lpstr>
      <vt:lpstr>Courier New</vt:lpstr>
      <vt:lpstr>Courier New Bold</vt:lpstr>
      <vt:lpstr>Gill Sans</vt:lpstr>
      <vt:lpstr>Helvetica</vt:lpstr>
      <vt:lpstr>Source Code Pro</vt:lpstr>
      <vt:lpstr>Wingdings</vt:lpstr>
      <vt:lpstr>Wingdings 2</vt:lpstr>
      <vt:lpstr>Office Theme</vt:lpstr>
      <vt:lpstr>PowerPoint Presentation</vt:lpstr>
      <vt:lpstr>Announcements</vt:lpstr>
      <vt:lpstr>Today: How can we exploit x86-64 code? (So we can be better C programmers!)</vt:lpstr>
      <vt:lpstr>An x86-64  program’s view…</vt:lpstr>
      <vt:lpstr>x86-64 Linux Memory Layout</vt:lpstr>
      <vt:lpstr>Memory Allocation Example</vt:lpstr>
      <vt:lpstr>x86-64 Example Addresses</vt:lpstr>
      <vt:lpstr>x86-64 is Little Endian</vt:lpstr>
      <vt:lpstr>The key to this lecture: Remember how ret instruction interacts with the stack and instruction pointer!</vt:lpstr>
      <vt:lpstr>Recall …  Before ret</vt:lpstr>
      <vt:lpstr>Executing ret: pop return address</vt:lpstr>
      <vt:lpstr>Executing ret: jmp to return address</vt:lpstr>
      <vt:lpstr>After ret</vt:lpstr>
      <vt:lpstr>Recall: Memory Referencing Bug Example</vt:lpstr>
      <vt:lpstr>Today: How can we exploit x86-64 code? (So we can be better C programmers!)</vt:lpstr>
      <vt:lpstr>Memory Referencing Bug Example</vt:lpstr>
      <vt:lpstr>Buffer Overflow is a BIG Deal!</vt:lpstr>
      <vt:lpstr>The Unix function gets() does not check for a buffer overrun.</vt:lpstr>
      <vt:lpstr>Code vulnerable to a buffer overflow do not have large enough buffers for input.</vt:lpstr>
      <vt:lpstr>Buffer Overflow Example: Disassembly</vt:lpstr>
      <vt:lpstr>Buffer Overflow Example: Stack</vt:lpstr>
      <vt:lpstr>Buffer Overflow Example: Stack</vt:lpstr>
      <vt:lpstr>Buffer Overflow Example #1: Stack</vt:lpstr>
      <vt:lpstr>Buffer Overflow Example #2: Stack</vt:lpstr>
      <vt:lpstr>Crafting Stack Smashing  Attacks</vt:lpstr>
      <vt:lpstr>Crafting Smashing String Example</vt:lpstr>
      <vt:lpstr>Crafting Smashing String Example Effect</vt:lpstr>
      <vt:lpstr>Performing Stack Smashing</vt:lpstr>
      <vt:lpstr>Crafting Code Injection  Attacks</vt:lpstr>
      <vt:lpstr>PowerPoint Presentation</vt:lpstr>
      <vt:lpstr>Today: How can we exploit x86-64 code? (So we can be better C programmers!)</vt:lpstr>
      <vt:lpstr>What to do about buffer overflow attacks?</vt:lpstr>
      <vt:lpstr>1. Avoid overflow vulnerabilities when writing code (!)</vt:lpstr>
      <vt:lpstr>2. Employ system-level  protections</vt:lpstr>
      <vt:lpstr>2. Employ system-level  protections</vt:lpstr>
      <vt:lpstr>3. Have compilers use “stack canaries” </vt:lpstr>
      <vt:lpstr>Protected Buffer Disassembly</vt:lpstr>
      <vt:lpstr>Setting Up Canary</vt:lpstr>
      <vt:lpstr>PowerPoint Presentation</vt:lpstr>
      <vt:lpstr>Today: How can we exploit x86-64 code? (So we can be better C programmers!)</vt:lpstr>
      <vt:lpstr>How can we bypass buffer overflow protections?</vt:lpstr>
      <vt:lpstr>We can use existing program code using return-oriented programming (ROP) attacks.</vt:lpstr>
      <vt:lpstr>Why does ROP work?</vt:lpstr>
      <vt:lpstr>We can get instructions from existing functions: Gadget Example #1</vt:lpstr>
      <vt:lpstr>We can get instructions from existing functions: Gadget Example #2</vt:lpstr>
      <vt:lpstr>Crafting a ROP Attack String</vt:lpstr>
      <vt:lpstr>What Happens When  echo Returns?</vt:lpstr>
      <vt:lpstr>Today: How can we exploit x86-64 code? (So we can be better C programmers!)</vt:lpstr>
      <vt:lpstr>Union Allocation</vt:lpstr>
      <vt:lpstr>Using Union to Access Bit Patterns</vt:lpstr>
      <vt:lpstr>Using Unions as Sum Types</vt:lpstr>
      <vt:lpstr>Byte Ordering Revisited</vt:lpstr>
      <vt:lpstr>Byte Ordering Example</vt:lpstr>
      <vt:lpstr>Byte Ordering Example (Cont).</vt:lpstr>
      <vt:lpstr>Byte Ordering on IA32</vt:lpstr>
      <vt:lpstr>Byte Ordering on x86-64</vt:lpstr>
      <vt:lpstr>Byte Ordering on Sun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357</cp:revision>
  <cp:lastPrinted>2025-02-04T16:25:18Z</cp:lastPrinted>
  <dcterms:created xsi:type="dcterms:W3CDTF">2025-01-22T20:00:39Z</dcterms:created>
  <dcterms:modified xsi:type="dcterms:W3CDTF">2025-02-04T18:18:10Z</dcterms:modified>
</cp:coreProperties>
</file>