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80"/>
  </p:notesMasterIdLst>
  <p:handoutMasterIdLst>
    <p:handoutMasterId r:id="rId81"/>
  </p:handoutMasterIdLst>
  <p:sldIdLst>
    <p:sldId id="332" r:id="rId3"/>
    <p:sldId id="765" r:id="rId4"/>
    <p:sldId id="256" r:id="rId5"/>
    <p:sldId id="754" r:id="rId6"/>
    <p:sldId id="733" r:id="rId7"/>
    <p:sldId id="732" r:id="rId8"/>
    <p:sldId id="735" r:id="rId9"/>
    <p:sldId id="737" r:id="rId10"/>
    <p:sldId id="738" r:id="rId11"/>
    <p:sldId id="739" r:id="rId12"/>
    <p:sldId id="755" r:id="rId13"/>
    <p:sldId id="671" r:id="rId14"/>
    <p:sldId id="673" r:id="rId15"/>
    <p:sldId id="674" r:id="rId16"/>
    <p:sldId id="675" r:id="rId17"/>
    <p:sldId id="764" r:id="rId18"/>
    <p:sldId id="710" r:id="rId19"/>
    <p:sldId id="676" r:id="rId20"/>
    <p:sldId id="677" r:id="rId21"/>
    <p:sldId id="756" r:id="rId22"/>
    <p:sldId id="741" r:id="rId23"/>
    <p:sldId id="742" r:id="rId24"/>
    <p:sldId id="746" r:id="rId25"/>
    <p:sldId id="747" r:id="rId26"/>
    <p:sldId id="743" r:id="rId27"/>
    <p:sldId id="744" r:id="rId28"/>
    <p:sldId id="745" r:id="rId29"/>
    <p:sldId id="748" r:id="rId30"/>
    <p:sldId id="749" r:id="rId31"/>
    <p:sldId id="750" r:id="rId32"/>
    <p:sldId id="751" r:id="rId33"/>
    <p:sldId id="760" r:id="rId34"/>
    <p:sldId id="753" r:id="rId35"/>
    <p:sldId id="591" r:id="rId36"/>
    <p:sldId id="593" r:id="rId37"/>
    <p:sldId id="730" r:id="rId38"/>
    <p:sldId id="685" r:id="rId39"/>
    <p:sldId id="766" r:id="rId40"/>
    <p:sldId id="767" r:id="rId41"/>
    <p:sldId id="645" r:id="rId42"/>
    <p:sldId id="599" r:id="rId43"/>
    <p:sldId id="602" r:id="rId44"/>
    <p:sldId id="600" r:id="rId45"/>
    <p:sldId id="601" r:id="rId46"/>
    <p:sldId id="648" r:id="rId47"/>
    <p:sldId id="686" r:id="rId48"/>
    <p:sldId id="772" r:id="rId49"/>
    <p:sldId id="774" r:id="rId50"/>
    <p:sldId id="775" r:id="rId51"/>
    <p:sldId id="606" r:id="rId52"/>
    <p:sldId id="721" r:id="rId53"/>
    <p:sldId id="776" r:id="rId54"/>
    <p:sldId id="777" r:id="rId55"/>
    <p:sldId id="722" r:id="rId56"/>
    <p:sldId id="723" r:id="rId57"/>
    <p:sldId id="649" r:id="rId58"/>
    <p:sldId id="711" r:id="rId59"/>
    <p:sldId id="611" r:id="rId60"/>
    <p:sldId id="615" r:id="rId61"/>
    <p:sldId id="612" r:id="rId62"/>
    <p:sldId id="613" r:id="rId63"/>
    <p:sldId id="617" r:id="rId64"/>
    <p:sldId id="620" r:id="rId65"/>
    <p:sldId id="626" r:id="rId66"/>
    <p:sldId id="768" r:id="rId67"/>
    <p:sldId id="769" r:id="rId68"/>
    <p:sldId id="770" r:id="rId69"/>
    <p:sldId id="771" r:id="rId70"/>
    <p:sldId id="628" r:id="rId71"/>
    <p:sldId id="715" r:id="rId72"/>
    <p:sldId id="716" r:id="rId73"/>
    <p:sldId id="717" r:id="rId74"/>
    <p:sldId id="689" r:id="rId75"/>
    <p:sldId id="704" r:id="rId76"/>
    <p:sldId id="664" r:id="rId77"/>
    <p:sldId id="665" r:id="rId78"/>
    <p:sldId id="763" r:id="rId7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FC09-84DA-423D-B55A-60C8DD2D7AAE}" v="11" dt="2022-09-01T04:0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830"/>
  </p:normalViewPr>
  <p:slideViewPr>
    <p:cSldViewPr>
      <p:cViewPr>
        <p:scale>
          <a:sx n="120" d="100"/>
          <a:sy n="120" d="100"/>
        </p:scale>
        <p:origin x="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microsoft.com/office/2015/10/relationships/revisionInfo" Target="revisionInfo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296FC09-84DA-423D-B55A-60C8DD2D7AAE}"/>
    <pc:docChg chg="undo redo custSel addSld delSld modSld">
      <pc:chgData name="Phil Gibbons" userId="f619c6e5d38ed7a7" providerId="LiveId" clId="{9296FC09-84DA-423D-B55A-60C8DD2D7AAE}" dt="2022-09-01T04:07:41.753" v="107" actId="47"/>
      <pc:docMkLst>
        <pc:docMk/>
      </pc:docMkLst>
      <pc:sldChg chg="modSp mod">
        <pc:chgData name="Phil Gibbons" userId="f619c6e5d38ed7a7" providerId="LiveId" clId="{9296FC09-84DA-423D-B55A-60C8DD2D7AAE}" dt="2022-09-01T03:33:06.430" v="13" actId="20577"/>
        <pc:sldMkLst>
          <pc:docMk/>
          <pc:sldMk cId="0" sldId="591"/>
        </pc:sldMkLst>
        <pc:spChg chg="mod">
          <ac:chgData name="Phil Gibbons" userId="f619c6e5d38ed7a7" providerId="LiveId" clId="{9296FC09-84DA-423D-B55A-60C8DD2D7AAE}" dt="2022-09-01T03:33:06.430" v="13" actId="20577"/>
          <ac:spMkLst>
            <pc:docMk/>
            <pc:sldMk cId="0" sldId="591"/>
            <ac:spMk id="103428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25.442" v="75" actId="404"/>
        <pc:sldMkLst>
          <pc:docMk/>
          <pc:sldMk cId="460219870" sldId="721"/>
        </pc:sldMkLst>
        <pc:spChg chg="mod">
          <ac:chgData name="Phil Gibbons" userId="f619c6e5d38ed7a7" providerId="LiveId" clId="{9296FC09-84DA-423D-B55A-60C8DD2D7AAE}" dt="2022-09-01T03:54:12.268" v="72" actId="404"/>
          <ac:spMkLst>
            <pc:docMk/>
            <pc:sldMk cId="460219870" sldId="721"/>
            <ac:spMk id="25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25.442" v="75" actId="404"/>
          <ac:spMkLst>
            <pc:docMk/>
            <pc:sldMk cId="460219870" sldId="721"/>
            <ac:spMk id="2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3:36.341" v="69" actId="313"/>
        <pc:sldMkLst>
          <pc:docMk/>
          <pc:sldMk cId="549316167" sldId="722"/>
        </pc:sldMkLst>
        <pc:spChg chg="mod">
          <ac:chgData name="Phil Gibbons" userId="f619c6e5d38ed7a7" providerId="LiveId" clId="{9296FC09-84DA-423D-B55A-60C8DD2D7AAE}" dt="2022-09-01T03:53:36.341" v="69" actId="313"/>
          <ac:spMkLst>
            <pc:docMk/>
            <pc:sldMk cId="549316167" sldId="722"/>
            <ac:spMk id="28687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3:16.985" v="66" actId="313"/>
          <ac:spMkLst>
            <pc:docMk/>
            <pc:sldMk cId="549316167" sldId="722"/>
            <ac:spMk id="125955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58.031" v="82" actId="1076"/>
        <pc:sldMkLst>
          <pc:docMk/>
          <pc:sldMk cId="143943144" sldId="723"/>
        </pc:sldMkLst>
        <pc:spChg chg="mod">
          <ac:chgData name="Phil Gibbons" userId="f619c6e5d38ed7a7" providerId="LiveId" clId="{9296FC09-84DA-423D-B55A-60C8DD2D7AAE}" dt="2022-09-01T03:54:58.031" v="82" actId="1076"/>
          <ac:spMkLst>
            <pc:docMk/>
            <pc:sldMk cId="143943144" sldId="723"/>
            <ac:spMk id="30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42.198" v="78" actId="404"/>
          <ac:spMkLst>
            <pc:docMk/>
            <pc:sldMk cId="143943144" sldId="723"/>
            <ac:spMk id="3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07:34.929" v="2" actId="20577"/>
        <pc:sldMkLst>
          <pc:docMk/>
          <pc:sldMk cId="3162137257" sldId="737"/>
        </pc:sldMkLst>
        <pc:spChg chg="mod">
          <ac:chgData name="Phil Gibbons" userId="f619c6e5d38ed7a7" providerId="LiveId" clId="{9296FC09-84DA-423D-B55A-60C8DD2D7AAE}" dt="2022-09-01T03:07:34.929" v="2" actId="20577"/>
          <ac:spMkLst>
            <pc:docMk/>
            <pc:sldMk cId="3162137257" sldId="737"/>
            <ac:spMk id="3" creationId="{533F5FE1-56F8-4CDD-A4D5-3127657F85CF}"/>
          </ac:spMkLst>
        </pc:spChg>
      </pc:sldChg>
      <pc:sldChg chg="modSp mod modAnim">
        <pc:chgData name="Phil Gibbons" userId="f619c6e5d38ed7a7" providerId="LiveId" clId="{9296FC09-84DA-423D-B55A-60C8DD2D7AAE}" dt="2022-09-01T03:20:32.130" v="5"/>
        <pc:sldMkLst>
          <pc:docMk/>
          <pc:sldMk cId="1881536527" sldId="745"/>
        </pc:sldMkLst>
        <pc:spChg chg="mod">
          <ac:chgData name="Phil Gibbons" userId="f619c6e5d38ed7a7" providerId="LiveId" clId="{9296FC09-84DA-423D-B55A-60C8DD2D7AAE}" dt="2022-09-01T03:20:08.811" v="3" actId="207"/>
          <ac:spMkLst>
            <pc:docMk/>
            <pc:sldMk cId="1881536527" sldId="745"/>
            <ac:spMk id="3" creationId="{19C6614C-E703-4C15-A8D9-2B1924DF6995}"/>
          </ac:spMkLst>
        </pc:spChg>
      </pc:sldChg>
      <pc:sldChg chg="modSp mod">
        <pc:chgData name="Phil Gibbons" userId="f619c6e5d38ed7a7" providerId="LiveId" clId="{9296FC09-84DA-423D-B55A-60C8DD2D7AAE}" dt="2022-09-01T03:44:30.961" v="62" actId="20577"/>
        <pc:sldMkLst>
          <pc:docMk/>
          <pc:sldMk cId="1947421827" sldId="754"/>
        </pc:sldMkLst>
        <pc:spChg chg="mod">
          <ac:chgData name="Phil Gibbons" userId="f619c6e5d38ed7a7" providerId="LiveId" clId="{9296FC09-84DA-423D-B55A-60C8DD2D7AAE}" dt="2022-09-01T03:44:30.961" v="62" actId="20577"/>
          <ac:spMkLst>
            <pc:docMk/>
            <pc:sldMk cId="1947421827" sldId="754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9296FC09-84DA-423D-B55A-60C8DD2D7AAE}" dt="2022-09-01T03:36:19.371" v="18" actId="1076"/>
        <pc:sldMkLst>
          <pc:docMk/>
          <pc:sldMk cId="2074987504" sldId="757"/>
        </pc:sldMkLst>
        <pc:picChg chg="del">
          <ac:chgData name="Phil Gibbons" userId="f619c6e5d38ed7a7" providerId="LiveId" clId="{9296FC09-84DA-423D-B55A-60C8DD2D7AAE}" dt="2022-09-01T03:34:48.365" v="14" actId="478"/>
          <ac:picMkLst>
            <pc:docMk/>
            <pc:sldMk cId="2074987504" sldId="757"/>
            <ac:picMk id="4" creationId="{53B79082-F64E-8646-ADBB-58EAA169D9FC}"/>
          </ac:picMkLst>
        </pc:picChg>
        <pc:picChg chg="add mod">
          <ac:chgData name="Phil Gibbons" userId="f619c6e5d38ed7a7" providerId="LiveId" clId="{9296FC09-84DA-423D-B55A-60C8DD2D7AAE}" dt="2022-09-01T03:36:19.371" v="18" actId="1076"/>
          <ac:picMkLst>
            <pc:docMk/>
            <pc:sldMk cId="2074987504" sldId="757"/>
            <ac:picMk id="5" creationId="{CA737D5D-7058-C5A7-6F59-5B3CE70E27DE}"/>
          </ac:picMkLst>
        </pc:picChg>
      </pc:sldChg>
      <pc:sldChg chg="del">
        <pc:chgData name="Phil Gibbons" userId="f619c6e5d38ed7a7" providerId="LiveId" clId="{9296FC09-84DA-423D-B55A-60C8DD2D7AAE}" dt="2022-09-01T04:07:41.753" v="107" actId="47"/>
        <pc:sldMkLst>
          <pc:docMk/>
          <pc:sldMk cId="1976600929" sldId="762"/>
        </pc:sldMkLst>
      </pc:sldChg>
      <pc:sldChg chg="addSp modSp add mod">
        <pc:chgData name="Phil Gibbons" userId="f619c6e5d38ed7a7" providerId="LiveId" clId="{9296FC09-84DA-423D-B55A-60C8DD2D7AAE}" dt="2022-09-01T04:07:30.825" v="106" actId="207"/>
        <pc:sldMkLst>
          <pc:docMk/>
          <pc:sldMk cId="1227054033" sldId="763"/>
        </pc:sldMkLst>
        <pc:spChg chg="mod">
          <ac:chgData name="Phil Gibbons" userId="f619c6e5d38ed7a7" providerId="LiveId" clId="{9296FC09-84DA-423D-B55A-60C8DD2D7AAE}" dt="2022-09-01T04:06:24.201" v="90" actId="20577"/>
          <ac:spMkLst>
            <pc:docMk/>
            <pc:sldMk cId="1227054033" sldId="763"/>
            <ac:spMk id="2" creationId="{00000000-0000-0000-0000-000000000000}"/>
          </ac:spMkLst>
        </pc:spChg>
        <pc:spChg chg="add mod">
          <ac:chgData name="Phil Gibbons" userId="f619c6e5d38ed7a7" providerId="LiveId" clId="{9296FC09-84DA-423D-B55A-60C8DD2D7AAE}" dt="2022-09-01T04:07:30.825" v="106" actId="207"/>
          <ac:spMkLst>
            <pc:docMk/>
            <pc:sldMk cId="1227054033" sldId="763"/>
            <ac:spMk id="4" creationId="{377C8B87-D76B-0A34-0FB4-4845E0E849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16^3 = 4096, 16^2 = 256</a:t>
            </a:r>
            <a:br>
              <a:rPr lang="en-US" dirty="0"/>
            </a:br>
            <a:r>
              <a:rPr lang="en-US" dirty="0"/>
              <a:t>15213 = 4096*3, take that away -&gt; 2925, so 11 256’s, take those away -&gt; 109, which is 6 16’s -&gt; 13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0x69 &amp; 0x55</a:t>
            </a:r>
            <a:r>
              <a:rPr lang="en-US" sz="1800" b="0" kern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:           0x69 </a:t>
            </a: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</a:t>
            </a: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0110 1001</a:t>
            </a: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         </a:t>
            </a: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&amp; 0101 0101 	      | 0101 0101 </a:t>
            </a:r>
            <a:endParaRPr lang="en-US" sz="1800" kern="0" dirty="0">
              <a:latin typeface="Courier New" panose="02070309020205020404" pitchFamily="49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0100 0001</a:t>
            </a:r>
            <a:r>
              <a:rPr lang="en-US" sz="1800" b="0" kern="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Courier New" panose="02070309020205020404" pitchFamily="49" charset="0"/>
                <a:ea typeface="Zapf Dingbats" charset="2"/>
                <a:cs typeface="Zapf Dingbats" charset="2"/>
                <a:sym typeface="Monaco" charset="0"/>
              </a:rPr>
              <a:t>       0111 1101</a:t>
            </a:r>
            <a:r>
              <a:rPr lang="en-US" sz="1800" b="0" kern="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Courier New" panose="020703090202050204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C185-7E94-7240-90D5-A2834A56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Please read pinned Ed posts!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51A0-C37A-954A-B01A-9A082D17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02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 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represents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15-213/14-513/15-513: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Jan 16, 2025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We’re going to skip the quiz today</a:t>
            </a:r>
            <a:br>
              <a:rPr lang="en-US" dirty="0"/>
            </a:br>
            <a:r>
              <a:rPr lang="en-US" dirty="0"/>
              <a:t>Do it on your own if you want</a:t>
            </a:r>
            <a:br>
              <a:rPr lang="en-US" dirty="0"/>
            </a:br>
            <a:r>
              <a:rPr lang="en-US" dirty="0"/>
              <a:t>OR BETTER do the exercises at the end of the lecture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canvas.cmu.edu</a:t>
            </a:r>
            <a:r>
              <a:rPr lang="en-US" sz="2800" dirty="0"/>
              <a:t>/courses/46319/quizzes/139185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1676400" y="25146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unsigned int u = 1;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(int) u;</a:t>
            </a:r>
          </a:p>
        </p:txBody>
      </p:sp>
    </p:spTree>
    <p:extLst>
      <p:ext uri="{BB962C8B-B14F-4D97-AF65-F5344CB8AC3E}">
        <p14:creationId xmlns:p14="http://schemas.microsoft.com/office/powerpoint/2010/main" val="15183936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266700" y="1524000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unsigned int u = 0xffffffff;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(int) u;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(“%d\n”,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49771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Explicit</a:t>
            </a:r>
            <a:r>
              <a:rPr lang="en-US" dirty="0"/>
              <a:t>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Implicit</a:t>
            </a:r>
            <a:r>
              <a:rPr lang="en-US" dirty="0"/>
              <a:t>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1676400" y="25146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uint8_t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1;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uint16_t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6612420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1676400" y="25146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int8_t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int16_t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4915439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1600200" y="1219200"/>
            <a:ext cx="6324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int8_t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int16_t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is 0xff</a:t>
            </a:r>
          </a:p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better be 0xffff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4959442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1676400" y="25146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uint16_t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1;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uint8_t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5202988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A4B0-DD03-E916-8F1F-6E6E6DC3B16B}"/>
              </a:ext>
            </a:extLst>
          </p:cNvPr>
          <p:cNvSpPr txBox="1"/>
          <p:nvPr/>
        </p:nvSpPr>
        <p:spPr>
          <a:xfrm>
            <a:off x="1066800" y="762000"/>
            <a:ext cx="6858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uint16_t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1000;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uint8_t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???</a:t>
            </a:r>
            <a:b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0x8000 (0b100..)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= negative max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???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8832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</a:t>
            </a:r>
            <a:r>
              <a:rPr lang="en-US" dirty="0" err="1"/>
              <a:t>Accuracy+Precision</a:t>
            </a:r>
            <a:r>
              <a:rPr lang="en-US" dirty="0"/>
              <a:t> is Easier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DDF9-E920-B3D6-7BC4-96B10BA0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by shifting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01525-7B69-4B28-A63B-0041422AD3B8}"/>
              </a:ext>
            </a:extLst>
          </p:cNvPr>
          <p:cNvSpPr txBox="1"/>
          <p:nvPr/>
        </p:nvSpPr>
        <p:spPr>
          <a:xfrm>
            <a:off x="1303283" y="1524000"/>
            <a:ext cx="5883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4 /  2 =  2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0100 &gt;&gt; 1 = 0010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A3008-175E-4831-3E78-1E0A6D85BE39}"/>
              </a:ext>
            </a:extLst>
          </p:cNvPr>
          <p:cNvSpPr txBox="1"/>
          <p:nvPr/>
        </p:nvSpPr>
        <p:spPr>
          <a:xfrm>
            <a:off x="1287517" y="3289537"/>
            <a:ext cx="5883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4 /  4 =  1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0100 &gt;&gt; 2 = 0001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71EF9-8DEF-6B1D-1AD4-2237BC61BE3C}"/>
              </a:ext>
            </a:extLst>
          </p:cNvPr>
          <p:cNvSpPr txBox="1"/>
          <p:nvPr/>
        </p:nvSpPr>
        <p:spPr>
          <a:xfrm>
            <a:off x="1303283" y="4826675"/>
            <a:ext cx="5883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  /  2^k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 &gt;&gt;    k</a:t>
            </a:r>
          </a:p>
        </p:txBody>
      </p:sp>
    </p:spTree>
    <p:extLst>
      <p:ext uri="{BB962C8B-B14F-4D97-AF65-F5344CB8AC3E}">
        <p14:creationId xmlns:p14="http://schemas.microsoft.com/office/powerpoint/2010/main" val="2840715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DDF9-E920-B3D6-7BC4-96B10BA0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round?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01525-7B69-4B28-A63B-0041422AD3B8}"/>
              </a:ext>
            </a:extLst>
          </p:cNvPr>
          <p:cNvSpPr txBox="1"/>
          <p:nvPr/>
        </p:nvSpPr>
        <p:spPr>
          <a:xfrm>
            <a:off x="1303283" y="1524000"/>
            <a:ext cx="5883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5 /  2 =  2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0101 &gt;&gt; 1 = 0010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1C39E-F9F2-948E-470F-DDC126A1B7C1}"/>
              </a:ext>
            </a:extLst>
          </p:cNvPr>
          <p:cNvSpPr txBox="1"/>
          <p:nvPr/>
        </p:nvSpPr>
        <p:spPr>
          <a:xfrm>
            <a:off x="1143000" y="3555325"/>
            <a:ext cx="58835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-5 /  2 = ?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1011 &gt;&gt; 1 = 1101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= -3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 rounds 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lower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561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DDF9-E920-B3D6-7BC4-96B10BA0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round to zero?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01525-7B69-4B28-A63B-0041422AD3B8}"/>
              </a:ext>
            </a:extLst>
          </p:cNvPr>
          <p:cNvSpPr txBox="1"/>
          <p:nvPr/>
        </p:nvSpPr>
        <p:spPr>
          <a:xfrm>
            <a:off x="1295400" y="1346200"/>
            <a:ext cx="58835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Add a bias!</a:t>
            </a:r>
          </a:p>
          <a:p>
            <a:pPr algn="l"/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-5    + 1</a:t>
            </a:r>
          </a:p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1011  + 1 = 1100 = -4</a:t>
            </a:r>
          </a:p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1100 &gt;&gt; 1 = 1110 = -2</a:t>
            </a:r>
          </a:p>
          <a:p>
            <a:pPr algn="l"/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-4 + 1 % 2</a:t>
            </a:r>
          </a:p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1100 + 1 = 1101</a:t>
            </a:r>
          </a:p>
          <a:p>
            <a:pPr algn="l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1101 &gt;&gt; 1 = 1110 = -2</a:t>
            </a:r>
          </a:p>
          <a:p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8520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FE1A-2055-28A8-A36D-A8FA300B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bias for dividing negative #s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95F37-FCBC-7BA2-95BD-55BA6DD5305F}"/>
              </a:ext>
            </a:extLst>
          </p:cNvPr>
          <p:cNvSpPr txBox="1"/>
          <p:nvPr/>
        </p:nvSpPr>
        <p:spPr>
          <a:xfrm>
            <a:off x="1066800" y="22098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Symbol" pitchFamily="2" charset="2"/>
              <a:buChar char="ë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 / 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1" i="1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k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</a:t>
            </a:r>
            <a:b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</a:b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= 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(u + (1  &lt;&lt; k) - 1) &gt;&gt;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C4D7A-AA39-6A48-5150-E7791240E4D6}"/>
              </a:ext>
            </a:extLst>
          </p:cNvPr>
          <p:cNvSpPr txBox="1"/>
          <p:nvPr/>
        </p:nvSpPr>
        <p:spPr>
          <a:xfrm>
            <a:off x="685800" y="50292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Rounds to zero</a:t>
            </a:r>
          </a:p>
        </p:txBody>
      </p:sp>
    </p:spTree>
    <p:extLst>
      <p:ext uri="{BB962C8B-B14F-4D97-AF65-F5344CB8AC3E}">
        <p14:creationId xmlns:p14="http://schemas.microsoft.com/office/powerpoint/2010/main" val="21188144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-&gt; binary,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ten</a:t>
            </a:r>
          </a:p>
          <a:p>
            <a:r>
              <a:rPr lang="en-US" dirty="0"/>
              <a:t>Encoding/interpreting </a:t>
            </a:r>
            <a:r>
              <a:rPr lang="en-US" b="1" dirty="0"/>
              <a:t>sets</a:t>
            </a:r>
            <a:r>
              <a:rPr lang="en-US" dirty="0"/>
              <a:t> of bits can represent…</a:t>
            </a:r>
          </a:p>
          <a:p>
            <a:pPr lvl="1"/>
            <a:r>
              <a:rPr lang="en-US" dirty="0"/>
              <a:t>Operations to be executed by the processor</a:t>
            </a:r>
          </a:p>
          <a:p>
            <a:pPr lvl="1"/>
            <a:r>
              <a:rPr lang="en-US" dirty="0"/>
              <a:t>numbers</a:t>
            </a:r>
          </a:p>
          <a:p>
            <a:pPr lvl="1"/>
            <a:r>
              <a:rPr lang="en-US" dirty="0"/>
              <a:t>enumerable things, such as text characters</a:t>
            </a:r>
          </a:p>
          <a:p>
            <a:pPr lvl="1"/>
            <a:r>
              <a:rPr lang="en-US" dirty="0"/>
              <a:t>more!</a:t>
            </a:r>
          </a:p>
          <a:p>
            <a:r>
              <a:rPr lang="en-US" dirty="0"/>
              <a:t>If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-14512" y="5466817"/>
            <a:ext cx="9173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Some learning exercises:</a:t>
            </a:r>
          </a:p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https://</a:t>
            </a:r>
            <a:r>
              <a:rPr lang="en-US" sz="3600" dirty="0" err="1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wiredream.com</a:t>
            </a:r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/learning-to-bit-twiddle/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Example: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Want a way to represent numbers more densely such that fewer digits are required</a:t>
            </a:r>
          </a:p>
          <a:p>
            <a:pPr lvl="1"/>
            <a:r>
              <a:rPr lang="en-US" dirty="0"/>
              <a:t>But also so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 (base 8) and hexadecimal (base 16) are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22139</TotalTime>
  <Pages>0</Pages>
  <Words>5560</Words>
  <Characters>0</Characters>
  <Application>Microsoft Macintosh PowerPoint</Application>
  <PresentationFormat>On-screen Show (4:3)</PresentationFormat>
  <Lines>0</Lines>
  <Paragraphs>1545</Paragraphs>
  <Slides>77</Slides>
  <Notes>37</Notes>
  <HiddenSlides>8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99" baseType="lpstr">
      <vt:lpstr>Calibri Bold</vt:lpstr>
      <vt:lpstr>Times</vt:lpstr>
      <vt:lpstr>Arial Narrow</vt:lpstr>
      <vt:lpstr>Calibri</vt:lpstr>
      <vt:lpstr>Consolas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Please read pinned Ed posts!</vt:lpstr>
      <vt:lpstr>PowerPoint Presentation</vt:lpstr>
      <vt:lpstr>Bits, Bytes, and Integers</vt:lpstr>
      <vt:lpstr>Analog Computers</vt:lpstr>
      <vt:lpstr>Needing Less Accuracy+Precision is Easier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We’re going to skip the quiz today Do it on your own if you want OR BETTER do the exercises at the end of the lecture</vt:lpstr>
      <vt:lpstr>Today: Bits, Bytes, and Integers</vt:lpstr>
      <vt:lpstr>PowerPoint Presentation</vt:lpstr>
      <vt:lpstr>PowerPoint Presentation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PowerPoint Presentation</vt:lpstr>
      <vt:lpstr>PowerPoint Presentation</vt:lpstr>
      <vt:lpstr>PowerPoint Presentation</vt:lpstr>
      <vt:lpstr>Sign Extension</vt:lpstr>
      <vt:lpstr>Sign Extension: Simple Example</vt:lpstr>
      <vt:lpstr>PowerPoint Presentation</vt:lpstr>
      <vt:lpstr>PowerPoint Presentation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Dividing by shifting</vt:lpstr>
      <vt:lpstr>How does this round?</vt:lpstr>
      <vt:lpstr>How do you round to zero?</vt:lpstr>
      <vt:lpstr>Generalized bias for dividing negative #s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David Godbe Andersen</cp:lastModifiedBy>
  <cp:revision>304</cp:revision>
  <cp:lastPrinted>2024-01-18T17:17:12Z</cp:lastPrinted>
  <dcterms:created xsi:type="dcterms:W3CDTF">2012-08-28T17:04:18Z</dcterms:created>
  <dcterms:modified xsi:type="dcterms:W3CDTF">2025-01-16T22:21:51Z</dcterms:modified>
</cp:coreProperties>
</file>