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70"/>
  </p:notesMasterIdLst>
  <p:handoutMasterIdLst>
    <p:handoutMasterId r:id="rId71"/>
  </p:handoutMasterIdLst>
  <p:sldIdLst>
    <p:sldId id="256" r:id="rId3"/>
    <p:sldId id="257" r:id="rId4"/>
    <p:sldId id="280" r:id="rId5"/>
    <p:sldId id="324" r:id="rId6"/>
    <p:sldId id="351" r:id="rId7"/>
    <p:sldId id="389"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41" r:id="rId22"/>
    <p:sldId id="337" r:id="rId23"/>
    <p:sldId id="366" r:id="rId24"/>
    <p:sldId id="377" r:id="rId25"/>
    <p:sldId id="378" r:id="rId26"/>
    <p:sldId id="369" r:id="rId27"/>
    <p:sldId id="379" r:id="rId28"/>
    <p:sldId id="380" r:id="rId29"/>
    <p:sldId id="371" r:id="rId30"/>
    <p:sldId id="372" r:id="rId31"/>
    <p:sldId id="373" r:id="rId32"/>
    <p:sldId id="374" r:id="rId33"/>
    <p:sldId id="381" r:id="rId34"/>
    <p:sldId id="315" r:id="rId35"/>
    <p:sldId id="316" r:id="rId36"/>
    <p:sldId id="322" r:id="rId37"/>
    <p:sldId id="329" r:id="rId38"/>
    <p:sldId id="382" r:id="rId39"/>
    <p:sldId id="323" r:id="rId40"/>
    <p:sldId id="387" r:id="rId41"/>
    <p:sldId id="348" r:id="rId42"/>
    <p:sldId id="281" r:id="rId43"/>
    <p:sldId id="375" r:id="rId44"/>
    <p:sldId id="376" r:id="rId45"/>
    <p:sldId id="282" r:id="rId46"/>
    <p:sldId id="292" r:id="rId47"/>
    <p:sldId id="293" r:id="rId48"/>
    <p:sldId id="295" r:id="rId49"/>
    <p:sldId id="294" r:id="rId50"/>
    <p:sldId id="296" r:id="rId51"/>
    <p:sldId id="298" r:id="rId52"/>
    <p:sldId id="383" r:id="rId53"/>
    <p:sldId id="286" r:id="rId54"/>
    <p:sldId id="288" r:id="rId55"/>
    <p:sldId id="287" r:id="rId56"/>
    <p:sldId id="299" r:id="rId57"/>
    <p:sldId id="385" r:id="rId58"/>
    <p:sldId id="302" r:id="rId59"/>
    <p:sldId id="325" r:id="rId60"/>
    <p:sldId id="326" r:id="rId61"/>
    <p:sldId id="338" r:id="rId62"/>
    <p:sldId id="350" r:id="rId63"/>
    <p:sldId id="349" r:id="rId64"/>
    <p:sldId id="331" r:id="rId65"/>
    <p:sldId id="336" r:id="rId66"/>
    <p:sldId id="384" r:id="rId67"/>
    <p:sldId id="388" r:id="rId68"/>
    <p:sldId id="300" r:id="rId69"/>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F77722-77FD-4EB8-B009-F1F8125DBAD6}" v="4" dt="2023-08-29T03:43:21.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70"/>
    <p:restoredTop sz="94558"/>
  </p:normalViewPr>
  <p:slideViewPr>
    <p:cSldViewPr>
      <p:cViewPr>
        <p:scale>
          <a:sx n="120" d="100"/>
          <a:sy n="120" d="100"/>
        </p:scale>
        <p:origin x="424" y="200"/>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microsoft.com/office/2016/11/relationships/changesInfo" Target="changesInfos/changesInfo1.xml"/><Relationship Id="rId7" Type="http://schemas.openxmlformats.org/officeDocument/2006/relationships/slide" Target="slides/slide5.xml"/><Relationship Id="rId71" Type="http://schemas.openxmlformats.org/officeDocument/2006/relationships/handoutMaster" Target="handoutMasters/handoutMaster1.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docChgLst>
    <pc:chgData name="Phil Gibbons" userId="f619c6e5d38ed7a7" providerId="LiveId" clId="{7DF77722-77FD-4EB8-B009-F1F8125DBAD6}"/>
    <pc:docChg chg="undo custSel delSld modSld">
      <pc:chgData name="Phil Gibbons" userId="f619c6e5d38ed7a7" providerId="LiveId" clId="{7DF77722-77FD-4EB8-B009-F1F8125DBAD6}" dt="2023-08-29T04:23:17.048" v="489" actId="20577"/>
      <pc:docMkLst>
        <pc:docMk/>
      </pc:docMkLst>
      <pc:sldChg chg="modSp mod">
        <pc:chgData name="Phil Gibbons" userId="f619c6e5d38ed7a7" providerId="LiveId" clId="{7DF77722-77FD-4EB8-B009-F1F8125DBAD6}" dt="2023-08-29T03:16:44.846" v="66" actId="20577"/>
        <pc:sldMkLst>
          <pc:docMk/>
          <pc:sldMk cId="0" sldId="256"/>
        </pc:sldMkLst>
        <pc:spChg chg="mod">
          <ac:chgData name="Phil Gibbons" userId="f619c6e5d38ed7a7" providerId="LiveId" clId="{7DF77722-77FD-4EB8-B009-F1F8125DBAD6}" dt="2023-08-29T03:16:44.846" v="66" actId="20577"/>
          <ac:spMkLst>
            <pc:docMk/>
            <pc:sldMk cId="0" sldId="256"/>
            <ac:spMk id="7" creationId="{00000000-0000-0000-0000-000000000000}"/>
          </ac:spMkLst>
        </pc:spChg>
        <pc:spChg chg="mod">
          <ac:chgData name="Phil Gibbons" userId="f619c6e5d38ed7a7" providerId="LiveId" clId="{7DF77722-77FD-4EB8-B009-F1F8125DBAD6}" dt="2023-08-29T03:16:28.815" v="58" actId="20577"/>
          <ac:spMkLst>
            <pc:docMk/>
            <pc:sldMk cId="0" sldId="256"/>
            <ac:spMk id="10" creationId="{00000000-0000-0000-0000-000000000000}"/>
          </ac:spMkLst>
        </pc:spChg>
      </pc:sldChg>
      <pc:sldChg chg="addSp delSp modSp mod">
        <pc:chgData name="Phil Gibbons" userId="f619c6e5d38ed7a7" providerId="LiveId" clId="{7DF77722-77FD-4EB8-B009-F1F8125DBAD6}" dt="2023-08-29T03:43:41.607" v="144" actId="14100"/>
        <pc:sldMkLst>
          <pc:docMk/>
          <pc:sldMk cId="0" sldId="280"/>
        </pc:sldMkLst>
        <pc:spChg chg="mod">
          <ac:chgData name="Phil Gibbons" userId="f619c6e5d38ed7a7" providerId="LiveId" clId="{7DF77722-77FD-4EB8-B009-F1F8125DBAD6}" dt="2023-08-29T03:25:21.830" v="138" actId="1076"/>
          <ac:spMkLst>
            <pc:docMk/>
            <pc:sldMk cId="0" sldId="280"/>
            <ac:spMk id="12" creationId="{00000000-0000-0000-0000-000000000000}"/>
          </ac:spMkLst>
        </pc:spChg>
        <pc:spChg chg="mod">
          <ac:chgData name="Phil Gibbons" userId="f619c6e5d38ed7a7" providerId="LiveId" clId="{7DF77722-77FD-4EB8-B009-F1F8125DBAD6}" dt="2023-08-29T03:23:47.541" v="76" actId="20577"/>
          <ac:spMkLst>
            <pc:docMk/>
            <pc:sldMk cId="0" sldId="280"/>
            <ac:spMk id="13" creationId="{00000000-0000-0000-0000-000000000000}"/>
          </ac:spMkLst>
        </pc:spChg>
        <pc:spChg chg="mod topLvl">
          <ac:chgData name="Phil Gibbons" userId="f619c6e5d38ed7a7" providerId="LiveId" clId="{7DF77722-77FD-4EB8-B009-F1F8125DBAD6}" dt="2023-08-29T03:24:48.492" v="132" actId="20577"/>
          <ac:spMkLst>
            <pc:docMk/>
            <pc:sldMk cId="0" sldId="280"/>
            <ac:spMk id="14" creationId="{00000000-0000-0000-0000-000000000000}"/>
          </ac:spMkLst>
        </pc:spChg>
        <pc:spChg chg="mod">
          <ac:chgData name="Phil Gibbons" userId="f619c6e5d38ed7a7" providerId="LiveId" clId="{7DF77722-77FD-4EB8-B009-F1F8125DBAD6}" dt="2023-08-29T03:25:14.205" v="137" actId="1076"/>
          <ac:spMkLst>
            <pc:docMk/>
            <pc:sldMk cId="0" sldId="280"/>
            <ac:spMk id="26" creationId="{59225F06-5CFD-45E0-96D4-F0D9D852CBB8}"/>
          </ac:spMkLst>
        </pc:spChg>
        <pc:spChg chg="mod">
          <ac:chgData name="Phil Gibbons" userId="f619c6e5d38ed7a7" providerId="LiveId" clId="{7DF77722-77FD-4EB8-B009-F1F8125DBAD6}" dt="2023-08-29T03:25:06.707" v="135" actId="1076"/>
          <ac:spMkLst>
            <pc:docMk/>
            <pc:sldMk cId="0" sldId="280"/>
            <ac:spMk id="37" creationId="{278FA984-3AF6-493B-BCBB-63DBC7C20AE3}"/>
          </ac:spMkLst>
        </pc:spChg>
        <pc:grpChg chg="del">
          <ac:chgData name="Phil Gibbons" userId="f619c6e5d38ed7a7" providerId="LiveId" clId="{7DF77722-77FD-4EB8-B009-F1F8125DBAD6}" dt="2023-08-29T03:24:45.831" v="130" actId="165"/>
          <ac:grpSpMkLst>
            <pc:docMk/>
            <pc:sldMk cId="0" sldId="280"/>
            <ac:grpSpMk id="23" creationId="{37B6970F-4DA8-4A38-A0BA-5640B88CA3BE}"/>
          </ac:grpSpMkLst>
        </pc:grpChg>
        <pc:picChg chg="mod topLvl">
          <ac:chgData name="Phil Gibbons" userId="f619c6e5d38ed7a7" providerId="LiveId" clId="{7DF77722-77FD-4EB8-B009-F1F8125DBAD6}" dt="2023-08-29T03:43:41.607" v="144" actId="14100"/>
          <ac:picMkLst>
            <pc:docMk/>
            <pc:sldMk cId="0" sldId="280"/>
            <ac:picMk id="2" creationId="{00000000-0000-0000-0000-000000000000}"/>
          </ac:picMkLst>
        </pc:picChg>
        <pc:picChg chg="add mod">
          <ac:chgData name="Phil Gibbons" userId="f619c6e5d38ed7a7" providerId="LiveId" clId="{7DF77722-77FD-4EB8-B009-F1F8125DBAD6}" dt="2023-08-29T03:43:34.699" v="143" actId="1076"/>
          <ac:picMkLst>
            <pc:docMk/>
            <pc:sldMk cId="0" sldId="280"/>
            <ac:picMk id="4" creationId="{D25A182D-A617-C2DD-03CB-1C7B4CD1557B}"/>
          </ac:picMkLst>
        </pc:picChg>
        <pc:picChg chg="add mod">
          <ac:chgData name="Phil Gibbons" userId="f619c6e5d38ed7a7" providerId="LiveId" clId="{7DF77722-77FD-4EB8-B009-F1F8125DBAD6}" dt="2023-08-29T03:43:30.875" v="142" actId="1076"/>
          <ac:picMkLst>
            <pc:docMk/>
            <pc:sldMk cId="0" sldId="280"/>
            <ac:picMk id="6" creationId="{A1661E82-DE7F-C5CD-39C1-FD41EADE0F7C}"/>
          </ac:picMkLst>
        </pc:picChg>
        <pc:picChg chg="del">
          <ac:chgData name="Phil Gibbons" userId="f619c6e5d38ed7a7" providerId="LiveId" clId="{7DF77722-77FD-4EB8-B009-F1F8125DBAD6}" dt="2023-08-29T03:24:01.497" v="77" actId="478"/>
          <ac:picMkLst>
            <pc:docMk/>
            <pc:sldMk cId="0" sldId="280"/>
            <ac:picMk id="7" creationId="{F3B193FB-F4BF-4614-9220-E12A70FCCC5D}"/>
          </ac:picMkLst>
        </pc:picChg>
        <pc:picChg chg="del">
          <ac:chgData name="Phil Gibbons" userId="f619c6e5d38ed7a7" providerId="LiveId" clId="{7DF77722-77FD-4EB8-B009-F1F8125DBAD6}" dt="2023-08-29T03:22:16.299" v="67" actId="478"/>
          <ac:picMkLst>
            <pc:docMk/>
            <pc:sldMk cId="0" sldId="280"/>
            <ac:picMk id="38" creationId="{3AB91D5F-6FEB-40F2-8640-74E6EABFB3AF}"/>
          </ac:picMkLst>
        </pc:picChg>
      </pc:sldChg>
      <pc:sldChg chg="modSp mod">
        <pc:chgData name="Phil Gibbons" userId="f619c6e5d38ed7a7" providerId="LiveId" clId="{7DF77722-77FD-4EB8-B009-F1F8125DBAD6}" dt="2023-08-29T04:03:35.155" v="301" actId="20577"/>
        <pc:sldMkLst>
          <pc:docMk/>
          <pc:sldMk cId="0" sldId="282"/>
        </pc:sldMkLst>
        <pc:spChg chg="mod">
          <ac:chgData name="Phil Gibbons" userId="f619c6e5d38ed7a7" providerId="LiveId" clId="{7DF77722-77FD-4EB8-B009-F1F8125DBAD6}" dt="2023-08-29T04:03:35.155" v="301" actId="20577"/>
          <ac:spMkLst>
            <pc:docMk/>
            <pc:sldMk cId="0" sldId="282"/>
            <ac:spMk id="32772" creationId="{00000000-0000-0000-0000-000000000000}"/>
          </ac:spMkLst>
        </pc:spChg>
      </pc:sldChg>
      <pc:sldChg chg="modSp mod">
        <pc:chgData name="Phil Gibbons" userId="f619c6e5d38ed7a7" providerId="LiveId" clId="{7DF77722-77FD-4EB8-B009-F1F8125DBAD6}" dt="2023-08-29T04:23:17.048" v="489" actId="20577"/>
        <pc:sldMkLst>
          <pc:docMk/>
          <pc:sldMk cId="3123275195" sldId="302"/>
        </pc:sldMkLst>
        <pc:spChg chg="mod">
          <ac:chgData name="Phil Gibbons" userId="f619c6e5d38ed7a7" providerId="LiveId" clId="{7DF77722-77FD-4EB8-B009-F1F8125DBAD6}" dt="2023-08-29T04:23:17.048" v="489" actId="20577"/>
          <ac:spMkLst>
            <pc:docMk/>
            <pc:sldMk cId="3123275195" sldId="302"/>
            <ac:spMk id="50180" creationId="{00000000-0000-0000-0000-000000000000}"/>
          </ac:spMkLst>
        </pc:spChg>
      </pc:sldChg>
      <pc:sldChg chg="modSp mod">
        <pc:chgData name="Phil Gibbons" userId="f619c6e5d38ed7a7" providerId="LiveId" clId="{7DF77722-77FD-4EB8-B009-F1F8125DBAD6}" dt="2023-08-29T04:17:00.689" v="436" actId="2711"/>
        <pc:sldMkLst>
          <pc:docMk/>
          <pc:sldMk cId="225483583" sldId="331"/>
        </pc:sldMkLst>
        <pc:spChg chg="mod">
          <ac:chgData name="Phil Gibbons" userId="f619c6e5d38ed7a7" providerId="LiveId" clId="{7DF77722-77FD-4EB8-B009-F1F8125DBAD6}" dt="2023-08-29T04:17:00.689" v="436" actId="2711"/>
          <ac:spMkLst>
            <pc:docMk/>
            <pc:sldMk cId="225483583" sldId="331"/>
            <ac:spMk id="3" creationId="{00000000-0000-0000-0000-000000000000}"/>
          </ac:spMkLst>
        </pc:spChg>
      </pc:sldChg>
      <pc:sldChg chg="modSp mod">
        <pc:chgData name="Phil Gibbons" userId="f619c6e5d38ed7a7" providerId="LiveId" clId="{7DF77722-77FD-4EB8-B009-F1F8125DBAD6}" dt="2023-08-29T04:19:33.161" v="459"/>
        <pc:sldMkLst>
          <pc:docMk/>
          <pc:sldMk cId="3047028766" sldId="336"/>
        </pc:sldMkLst>
        <pc:spChg chg="mod">
          <ac:chgData name="Phil Gibbons" userId="f619c6e5d38ed7a7" providerId="LiveId" clId="{7DF77722-77FD-4EB8-B009-F1F8125DBAD6}" dt="2023-08-29T04:19:33.161" v="459"/>
          <ac:spMkLst>
            <pc:docMk/>
            <pc:sldMk cId="3047028766" sldId="336"/>
            <ac:spMk id="50180" creationId="{00000000-0000-0000-0000-000000000000}"/>
          </ac:spMkLst>
        </pc:spChg>
      </pc:sldChg>
      <pc:sldChg chg="modSp mod">
        <pc:chgData name="Phil Gibbons" userId="f619c6e5d38ed7a7" providerId="LiveId" clId="{7DF77722-77FD-4EB8-B009-F1F8125DBAD6}" dt="2023-08-29T04:12:38.184" v="323" actId="20577"/>
        <pc:sldMkLst>
          <pc:docMk/>
          <pc:sldMk cId="573843046" sldId="338"/>
        </pc:sldMkLst>
        <pc:spChg chg="mod">
          <ac:chgData name="Phil Gibbons" userId="f619c6e5d38ed7a7" providerId="LiveId" clId="{7DF77722-77FD-4EB8-B009-F1F8125DBAD6}" dt="2023-08-29T04:12:38.184" v="323" actId="20577"/>
          <ac:spMkLst>
            <pc:docMk/>
            <pc:sldMk cId="573843046" sldId="338"/>
            <ac:spMk id="3" creationId="{DE5FDF88-C17D-4B3E-B112-458012341DFC}"/>
          </ac:spMkLst>
        </pc:spChg>
      </pc:sldChg>
      <pc:sldChg chg="modSp mod">
        <pc:chgData name="Phil Gibbons" userId="f619c6e5d38ed7a7" providerId="LiveId" clId="{7DF77722-77FD-4EB8-B009-F1F8125DBAD6}" dt="2023-08-29T03:51:10.153" v="193" actId="14100"/>
        <pc:sldMkLst>
          <pc:docMk/>
          <pc:sldMk cId="1487156367" sldId="341"/>
        </pc:sldMkLst>
        <pc:spChg chg="mod">
          <ac:chgData name="Phil Gibbons" userId="f619c6e5d38ed7a7" providerId="LiveId" clId="{7DF77722-77FD-4EB8-B009-F1F8125DBAD6}" dt="2023-08-29T03:50:50.524" v="192" actId="1076"/>
          <ac:spMkLst>
            <pc:docMk/>
            <pc:sldMk cId="1487156367" sldId="341"/>
            <ac:spMk id="2" creationId="{7365FD70-9248-E148-B9DD-CADB20517FEE}"/>
          </ac:spMkLst>
        </pc:spChg>
        <pc:spChg chg="mod">
          <ac:chgData name="Phil Gibbons" userId="f619c6e5d38ed7a7" providerId="LiveId" clId="{7DF77722-77FD-4EB8-B009-F1F8125DBAD6}" dt="2023-08-29T03:51:10.153" v="193" actId="14100"/>
          <ac:spMkLst>
            <pc:docMk/>
            <pc:sldMk cId="1487156367" sldId="341"/>
            <ac:spMk id="39" creationId="{CDD00F28-71B2-0C45-B5AC-34D9E02D23C9}"/>
          </ac:spMkLst>
        </pc:spChg>
      </pc:sldChg>
      <pc:sldChg chg="mod modShow">
        <pc:chgData name="Phil Gibbons" userId="f619c6e5d38ed7a7" providerId="LiveId" clId="{7DF77722-77FD-4EB8-B009-F1F8125DBAD6}" dt="2023-08-29T04:01:34.112" v="214" actId="729"/>
        <pc:sldMkLst>
          <pc:docMk/>
          <pc:sldMk cId="166905384" sldId="348"/>
        </pc:sldMkLst>
      </pc:sldChg>
      <pc:sldChg chg="modSp mod">
        <pc:chgData name="Phil Gibbons" userId="f619c6e5d38ed7a7" providerId="LiveId" clId="{7DF77722-77FD-4EB8-B009-F1F8125DBAD6}" dt="2023-08-29T04:13:49.612" v="342" actId="20577"/>
        <pc:sldMkLst>
          <pc:docMk/>
          <pc:sldMk cId="3598624130" sldId="350"/>
        </pc:sldMkLst>
        <pc:spChg chg="mod">
          <ac:chgData name="Phil Gibbons" userId="f619c6e5d38ed7a7" providerId="LiveId" clId="{7DF77722-77FD-4EB8-B009-F1F8125DBAD6}" dt="2023-08-29T04:13:49.612" v="342" actId="20577"/>
          <ac:spMkLst>
            <pc:docMk/>
            <pc:sldMk cId="3598624130" sldId="350"/>
            <ac:spMk id="3" creationId="{520E0D44-15B9-41AB-A0FD-0DB7EE17A5F1}"/>
          </ac:spMkLst>
        </pc:spChg>
      </pc:sldChg>
      <pc:sldChg chg="modSp mod">
        <pc:chgData name="Phil Gibbons" userId="f619c6e5d38ed7a7" providerId="LiveId" clId="{7DF77722-77FD-4EB8-B009-F1F8125DBAD6}" dt="2023-08-29T03:44:45.355" v="158" actId="20577"/>
        <pc:sldMkLst>
          <pc:docMk/>
          <pc:sldMk cId="1663700885" sldId="362"/>
        </pc:sldMkLst>
        <pc:spChg chg="mod">
          <ac:chgData name="Phil Gibbons" userId="f619c6e5d38ed7a7" providerId="LiveId" clId="{7DF77722-77FD-4EB8-B009-F1F8125DBAD6}" dt="2023-08-29T03:44:45.355" v="158" actId="20577"/>
          <ac:spMkLst>
            <pc:docMk/>
            <pc:sldMk cId="1663700885" sldId="362"/>
            <ac:spMk id="2" creationId="{00000000-0000-0000-0000-000000000000}"/>
          </ac:spMkLst>
        </pc:spChg>
      </pc:sldChg>
      <pc:sldChg chg="modSp mod">
        <pc:chgData name="Phil Gibbons" userId="f619c6e5d38ed7a7" providerId="LiveId" clId="{7DF77722-77FD-4EB8-B009-F1F8125DBAD6}" dt="2023-08-29T03:56:00.504" v="211" actId="113"/>
        <pc:sldMkLst>
          <pc:docMk/>
          <pc:sldMk cId="77112676" sldId="371"/>
        </pc:sldMkLst>
        <pc:spChg chg="mod">
          <ac:chgData name="Phil Gibbons" userId="f619c6e5d38ed7a7" providerId="LiveId" clId="{7DF77722-77FD-4EB8-B009-F1F8125DBAD6}" dt="2023-08-29T03:56:00.504" v="211" actId="113"/>
          <ac:spMkLst>
            <pc:docMk/>
            <pc:sldMk cId="77112676" sldId="371"/>
            <ac:spMk id="3" creationId="{00000000-0000-0000-0000-000000000000}"/>
          </ac:spMkLst>
        </pc:spChg>
      </pc:sldChg>
      <pc:sldChg chg="addSp modSp mod">
        <pc:chgData name="Phil Gibbons" userId="f619c6e5d38ed7a7" providerId="LiveId" clId="{7DF77722-77FD-4EB8-B009-F1F8125DBAD6}" dt="2023-08-29T03:53:44.964" v="208" actId="14100"/>
        <pc:sldMkLst>
          <pc:docMk/>
          <pc:sldMk cId="2221236687" sldId="377"/>
        </pc:sldMkLst>
        <pc:spChg chg="add mod ord">
          <ac:chgData name="Phil Gibbons" userId="f619c6e5d38ed7a7" providerId="LiveId" clId="{7DF77722-77FD-4EB8-B009-F1F8125DBAD6}" dt="2023-08-29T03:53:44.964" v="208" actId="14100"/>
          <ac:spMkLst>
            <pc:docMk/>
            <pc:sldMk cId="2221236687" sldId="377"/>
            <ac:spMk id="2" creationId="{397DBED3-B73B-43B5-9F93-58E1AE806ED8}"/>
          </ac:spMkLst>
        </pc:spChg>
        <pc:spChg chg="mod">
          <ac:chgData name="Phil Gibbons" userId="f619c6e5d38ed7a7" providerId="LiveId" clId="{7DF77722-77FD-4EB8-B009-F1F8125DBAD6}" dt="2023-08-29T03:52:26.659" v="203" actId="20577"/>
          <ac:spMkLst>
            <pc:docMk/>
            <pc:sldMk cId="2221236687" sldId="377"/>
            <ac:spMk id="39940" creationId="{00000000-0000-0000-0000-000000000000}"/>
          </ac:spMkLst>
        </pc:spChg>
      </pc:sldChg>
      <pc:sldChg chg="modSp mod">
        <pc:chgData name="Phil Gibbons" userId="f619c6e5d38ed7a7" providerId="LiveId" clId="{7DF77722-77FD-4EB8-B009-F1F8125DBAD6}" dt="2023-08-29T04:11:05.872" v="309" actId="20577"/>
        <pc:sldMkLst>
          <pc:docMk/>
          <pc:sldMk cId="2953231662" sldId="383"/>
        </pc:sldMkLst>
        <pc:spChg chg="mod">
          <ac:chgData name="Phil Gibbons" userId="f619c6e5d38ed7a7" providerId="LiveId" clId="{7DF77722-77FD-4EB8-B009-F1F8125DBAD6}" dt="2023-08-29T04:11:05.872" v="309" actId="20577"/>
          <ac:spMkLst>
            <pc:docMk/>
            <pc:sldMk cId="2953231662" sldId="383"/>
            <ac:spMk id="3" creationId="{00000000-0000-0000-0000-000000000000}"/>
          </ac:spMkLst>
        </pc:spChg>
      </pc:sldChg>
      <pc:sldChg chg="modSp mod">
        <pc:chgData name="Phil Gibbons" userId="f619c6e5d38ed7a7" providerId="LiveId" clId="{7DF77722-77FD-4EB8-B009-F1F8125DBAD6}" dt="2023-08-29T04:00:48.323" v="213" actId="5793"/>
        <pc:sldMkLst>
          <pc:docMk/>
          <pc:sldMk cId="3334091465" sldId="387"/>
        </pc:sldMkLst>
        <pc:spChg chg="mod">
          <ac:chgData name="Phil Gibbons" userId="f619c6e5d38ed7a7" providerId="LiveId" clId="{7DF77722-77FD-4EB8-B009-F1F8125DBAD6}" dt="2023-08-29T04:00:48.323" v="213" actId="5793"/>
          <ac:spMkLst>
            <pc:docMk/>
            <pc:sldMk cId="3334091465" sldId="387"/>
            <ac:spMk id="3" creationId="{DDBFFDE5-96B8-416E-A78F-E439B59E5581}"/>
          </ac:spMkLst>
        </pc:spChg>
      </pc:sldChg>
      <pc:sldChg chg="mod modShow">
        <pc:chgData name="Phil Gibbons" userId="f619c6e5d38ed7a7" providerId="LiveId" clId="{7DF77722-77FD-4EB8-B009-F1F8125DBAD6}" dt="2023-08-29T04:21:14.187" v="460" actId="729"/>
        <pc:sldMkLst>
          <pc:docMk/>
          <pc:sldMk cId="2567464607" sldId="388"/>
        </pc:sldMkLst>
      </pc:sldChg>
      <pc:sldChg chg="del">
        <pc:chgData name="Phil Gibbons" userId="f619c6e5d38ed7a7" providerId="LiveId" clId="{7DF77722-77FD-4EB8-B009-F1F8125DBAD6}" dt="2023-08-29T03:43:53.989" v="145" actId="47"/>
        <pc:sldMkLst>
          <pc:docMk/>
          <pc:sldMk cId="1717336307" sldId="389"/>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1/14/25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Why do I need to know this stuff?</a:t>
            </a:r>
            <a:br>
              <a:rPr lang="en-US" dirty="0"/>
            </a:br>
            <a:r>
              <a:rPr lang="en-US" dirty="0"/>
              <a:t>Most CS and ECE classes emphasize abstraction – and so do we!</a:t>
            </a:r>
          </a:p>
          <a:p>
            <a:pPr lvl="1"/>
            <a:r>
              <a:rPr lang="en-US" dirty="0"/>
              <a:t>But</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a:p>
            <a:endParaRPr lang="en-US" dirty="0"/>
          </a:p>
        </p:txBody>
      </p:sp>
    </p:spTree>
    <p:extLst>
      <p:ext uri="{BB962C8B-B14F-4D97-AF65-F5344CB8AC3E}">
        <p14:creationId xmlns:p14="http://schemas.microsoft.com/office/powerpoint/2010/main" val="2246825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 Id="rId5" Type="http://schemas.openxmlformats.org/officeDocument/2006/relationships/image" Target="../media/image5.jpe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hyperlink" Target="https://canvas.cmu.edu/courses/30386/quizzes/86863" TargetMode="Externa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15-213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15-213/14-513/15-513: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Jan 14, 2025</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David Andersen</a:t>
            </a:r>
          </a:p>
          <a:p>
            <a:pPr algn="l">
              <a:spcBef>
                <a:spcPct val="20000"/>
              </a:spcBef>
              <a:buClr>
                <a:srgbClr val="990000"/>
              </a:buClr>
              <a:buSzPct val="60000"/>
              <a:defRPr/>
            </a:pPr>
            <a:r>
              <a:rPr lang="en-US" sz="2000" kern="0" dirty="0">
                <a:solidFill>
                  <a:schemeClr val="tx1"/>
                </a:solidFill>
                <a:latin typeface="Calibri" pitchFamily="34" charset="0"/>
              </a:rPr>
              <a:t>Nathan Beckmann </a:t>
            </a:r>
          </a:p>
          <a:p>
            <a:pPr algn="l">
              <a:spcBef>
                <a:spcPct val="20000"/>
              </a:spcBef>
              <a:buClr>
                <a:srgbClr val="990000"/>
              </a:buClr>
              <a:buSzPct val="60000"/>
              <a:defRPr/>
            </a:pPr>
            <a:r>
              <a:rPr lang="en-US" sz="2000" kern="0" dirty="0">
                <a:solidFill>
                  <a:schemeClr val="tx1"/>
                </a:solidFill>
                <a:latin typeface="Calibri" pitchFamily="34" charset="0"/>
              </a:rPr>
              <a:t>Brian Railing</a:t>
            </a:r>
          </a:p>
          <a:p>
            <a:pPr algn="l">
              <a:spcBef>
                <a:spcPct val="20000"/>
              </a:spcBef>
              <a:buClr>
                <a:srgbClr val="990000"/>
              </a:buClr>
              <a:buSzPct val="60000"/>
              <a:defRPr/>
            </a:pPr>
            <a:r>
              <a:rPr lang="en-US" sz="2000" kern="0" dirty="0" err="1">
                <a:solidFill>
                  <a:schemeClr val="tx1"/>
                </a:solidFill>
                <a:latin typeface="Calibri" pitchFamily="34" charset="0"/>
              </a:rPr>
              <a:t>Ranysha</a:t>
            </a:r>
            <a:r>
              <a:rPr lang="en-US" sz="2000" kern="0" dirty="0">
                <a:solidFill>
                  <a:schemeClr val="tx1"/>
                </a:solidFill>
                <a:latin typeface="Calibri" pitchFamily="34" charset="0"/>
              </a:rPr>
              <a:t> Ware</a:t>
            </a:r>
          </a:p>
          <a:p>
            <a:pPr lvl="0" algn="l">
              <a:spcBef>
                <a:spcPct val="20000"/>
              </a:spcBef>
              <a:buClr>
                <a:srgbClr val="990000"/>
              </a:buClr>
              <a:buSzPct val="60000"/>
              <a:defRPr/>
            </a:pP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memory protection</a:t>
            </a:r>
          </a:p>
          <a:p>
            <a:pPr marL="660400" lvl="1" indent="-342900">
              <a:buFont typeface="Wingdings" pitchFamily="2" charset="2"/>
              <a:buChar char="ü"/>
            </a:pPr>
            <a:r>
              <a:rPr lang="en-US" dirty="0"/>
              <a:t>Out of bounds array references</a:t>
            </a:r>
          </a:p>
          <a:p>
            <a:pPr marL="660400" lvl="1" indent="-342900">
              <a:buFont typeface="Wingdings" pitchFamily="2" charset="2"/>
              <a:buChar char="ü"/>
            </a:pPr>
            <a:r>
              <a:rPr lang="en-US" dirty="0"/>
              <a:t>Invalid pointer values</a:t>
            </a:r>
          </a:p>
          <a:p>
            <a:pPr marL="660400" lvl="1" indent="-342900">
              <a:buFont typeface="Wingdings" pitchFamily="2" charset="2"/>
              <a:buChar char="ü"/>
            </a:pPr>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RUST,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in 4 weeks: Memory Hierarchy</a:t>
            </a:r>
          </a:p>
        </p:txBody>
      </p:sp>
      <p:graphicFrame>
        <p:nvGraphicFramePr>
          <p:cNvPr id="4" name="Chart 3"/>
          <p:cNvGraphicFramePr>
            <a:graphicFrameLocks noGrp="1" noChangeAspect="1"/>
          </p:cNvGraphicFramePr>
          <p:nvPr>
            <p:extLst>
              <p:ext uri="{D42A27DB-BD31-4B8C-83A1-F6EECF244321}">
                <p14:modId xmlns:p14="http://schemas.microsoft.com/office/powerpoint/2010/main" val="1307501130"/>
              </p:ext>
            </p:extLst>
          </p:nvPr>
        </p:nvGraphicFramePr>
        <p:xfrm>
          <a:off x="577624" y="1143000"/>
          <a:ext cx="8452076" cy="57474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3" name="TextBox 2">
            <a:extLst>
              <a:ext uri="{FF2B5EF4-FFF2-40B4-BE49-F238E27FC236}">
                <a16:creationId xmlns:a16="http://schemas.microsoft.com/office/drawing/2014/main" id="{4F154199-7DBE-F82C-336C-A052B1A97CF7}"/>
              </a:ext>
            </a:extLst>
          </p:cNvPr>
          <p:cNvSpPr txBox="1"/>
          <p:nvPr/>
        </p:nvSpPr>
        <p:spPr>
          <a:xfrm>
            <a:off x="0" y="2590800"/>
            <a:ext cx="1371600" cy="1384995"/>
          </a:xfrm>
          <a:prstGeom prst="rect">
            <a:avLst/>
          </a:prstGeom>
          <a:noFill/>
        </p:spPr>
        <p:txBody>
          <a:bodyPr wrap="square" rtlCol="0">
            <a:spAutoFit/>
          </a:bodyPr>
          <a:lstStyle/>
          <a:p>
            <a:r>
              <a:rPr lang="en-US" sz="2400" dirty="0"/>
              <a:t>Read</a:t>
            </a:r>
          </a:p>
          <a:p>
            <a:r>
              <a:rPr lang="en-US" sz="1800" dirty="0"/>
              <a:t>Throughput</a:t>
            </a:r>
          </a:p>
          <a:p>
            <a:endParaRPr lang="en-US" sz="1800" dirty="0"/>
          </a:p>
          <a:p>
            <a:r>
              <a:rPr lang="en-US" sz="2400" dirty="0"/>
              <a:t>(MB/s)</a:t>
            </a:r>
          </a:p>
        </p:txBody>
      </p:sp>
    </p:spTree>
    <p:extLst>
      <p:ext uri="{BB962C8B-B14F-4D97-AF65-F5344CB8AC3E}">
        <p14:creationId xmlns:p14="http://schemas.microsoft.com/office/powerpoint/2010/main" val="166370088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dirty="0"/>
              <a:t>Today</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397287" y="3388912"/>
            <a:ext cx="3505200" cy="313932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15-346	Computer Architecture</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2362200" y="2157922"/>
            <a:ext cx="2260074" cy="122309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7DBED3-B73B-43B5-9F93-58E1AE806ED8}"/>
              </a:ext>
            </a:extLst>
          </p:cNvPr>
          <p:cNvSpPr/>
          <p:nvPr/>
        </p:nvSpPr>
        <p:spPr bwMode="auto">
          <a:xfrm>
            <a:off x="609600" y="5410200"/>
            <a:ext cx="6988296"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2"/>
            <a:endParaRPr lang="en-US" b="1" i="1" dirty="0"/>
          </a:p>
          <a:p>
            <a:pPr lvl="1"/>
            <a:r>
              <a:rPr lang="en-US" b="1" i="1" dirty="0"/>
              <a:t>Using AI to generate your code (e.g., GitHub CoPilot, ChatGPT)</a:t>
            </a:r>
          </a:p>
        </p:txBody>
      </p:sp>
    </p:spTree>
    <p:extLst>
      <p:ext uri="{BB962C8B-B14F-4D97-AF65-F5344CB8AC3E}">
        <p14:creationId xmlns:p14="http://schemas.microsoft.com/office/powerpoint/2010/main" val="222123668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 We have a “morning after regrets” policy; we will delete your submission, but only preemptively.</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b="1"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b="1"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b="1"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 archives of AI-generated solutions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Leaving your code publicly accessible on the Internet, now or in the future</a:t>
            </a:r>
          </a:p>
          <a:p>
            <a:pPr lvl="1"/>
            <a:r>
              <a:rPr lang="en-US" dirty="0"/>
              <a:t>Using Copilot/</a:t>
            </a:r>
            <a:r>
              <a:rPr lang="en-US" dirty="0" err="1"/>
              <a:t>ChatGPT</a:t>
            </a:r>
            <a:r>
              <a:rPr lang="en-US" dirty="0"/>
              <a:t>/LLMs to generate your code (let’s discuss why)</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2" name="TextBox 10"/>
          <p:cNvSpPr txBox="1"/>
          <p:nvPr/>
        </p:nvSpPr>
        <p:spPr>
          <a:xfrm>
            <a:off x="4558862" y="1332869"/>
            <a:ext cx="27432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Nathan Beckmann</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031" y="4719001"/>
            <a:ext cx="1778217" cy="18127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6" name="TextBox 10">
            <a:extLst>
              <a:ext uri="{FF2B5EF4-FFF2-40B4-BE49-F238E27FC236}">
                <a16:creationId xmlns:a16="http://schemas.microsoft.com/office/drawing/2014/main" id="{59225F06-5CFD-45E0-96D4-F0D9D852CBB8}"/>
              </a:ext>
            </a:extLst>
          </p:cNvPr>
          <p:cNvSpPr txBox="1"/>
          <p:nvPr/>
        </p:nvSpPr>
        <p:spPr>
          <a:xfrm>
            <a:off x="1111357" y="1346635"/>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David Andersen</a:t>
            </a:r>
          </a:p>
        </p:txBody>
      </p:sp>
      <p:sp>
        <p:nvSpPr>
          <p:cNvPr id="37" name="TextBox 10">
            <a:extLst>
              <a:ext uri="{FF2B5EF4-FFF2-40B4-BE49-F238E27FC236}">
                <a16:creationId xmlns:a16="http://schemas.microsoft.com/office/drawing/2014/main" id="{278FA984-3AF6-493B-BCBB-63DBC7C20AE3}"/>
              </a:ext>
            </a:extLst>
          </p:cNvPr>
          <p:cNvSpPr txBox="1"/>
          <p:nvPr/>
        </p:nvSpPr>
        <p:spPr>
          <a:xfrm>
            <a:off x="914400" y="4130517"/>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pic>
        <p:nvPicPr>
          <p:cNvPr id="3" name="Picture 2">
            <a:extLst>
              <a:ext uri="{FF2B5EF4-FFF2-40B4-BE49-F238E27FC236}">
                <a16:creationId xmlns:a16="http://schemas.microsoft.com/office/drawing/2014/main" id="{4E3D341D-4E16-AB0D-E6B8-0BC87E332522}"/>
              </a:ext>
            </a:extLst>
          </p:cNvPr>
          <p:cNvPicPr>
            <a:picLocks noChangeAspect="1"/>
          </p:cNvPicPr>
          <p:nvPr/>
        </p:nvPicPr>
        <p:blipFill>
          <a:blip r:embed="rId3"/>
          <a:stretch>
            <a:fillRect/>
          </a:stretch>
        </p:blipFill>
        <p:spPr>
          <a:xfrm>
            <a:off x="1604720" y="2006084"/>
            <a:ext cx="1448840" cy="1926649"/>
          </a:xfrm>
          <a:prstGeom prst="rect">
            <a:avLst/>
          </a:prstGeom>
        </p:spPr>
      </p:pic>
      <p:pic>
        <p:nvPicPr>
          <p:cNvPr id="5" name="Picture 4">
            <a:extLst>
              <a:ext uri="{FF2B5EF4-FFF2-40B4-BE49-F238E27FC236}">
                <a16:creationId xmlns:a16="http://schemas.microsoft.com/office/drawing/2014/main" id="{53336834-BD1D-6BE5-C6A5-BC90B22B8710}"/>
              </a:ext>
            </a:extLst>
          </p:cNvPr>
          <p:cNvPicPr>
            <a:picLocks noChangeAspect="1"/>
          </p:cNvPicPr>
          <p:nvPr/>
        </p:nvPicPr>
        <p:blipFill>
          <a:blip r:embed="rId4"/>
          <a:stretch>
            <a:fillRect/>
          </a:stretch>
        </p:blipFill>
        <p:spPr>
          <a:xfrm>
            <a:off x="5168462" y="1963253"/>
            <a:ext cx="1524000" cy="1792941"/>
          </a:xfrm>
          <a:prstGeom prst="rect">
            <a:avLst/>
          </a:prstGeom>
        </p:spPr>
      </p:pic>
      <p:pic>
        <p:nvPicPr>
          <p:cNvPr id="1026" name="Picture 2" descr="Photo of Ranysha Ware">
            <a:extLst>
              <a:ext uri="{FF2B5EF4-FFF2-40B4-BE49-F238E27FC236}">
                <a16:creationId xmlns:a16="http://schemas.microsoft.com/office/drawing/2014/main" id="{79785851-5647-8E79-594E-36887B063AE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20" y="4652664"/>
            <a:ext cx="1945468" cy="194546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10">
            <a:extLst>
              <a:ext uri="{FF2B5EF4-FFF2-40B4-BE49-F238E27FC236}">
                <a16:creationId xmlns:a16="http://schemas.microsoft.com/office/drawing/2014/main" id="{57495177-F2B6-B586-C8BB-7BFAEEC1ECF7}"/>
              </a:ext>
            </a:extLst>
          </p:cNvPr>
          <p:cNvSpPr txBox="1"/>
          <p:nvPr/>
        </p:nvSpPr>
        <p:spPr>
          <a:xfrm>
            <a:off x="4648200" y="4190999"/>
            <a:ext cx="2743200"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err="1">
                <a:latin typeface="+mn-lt"/>
              </a:rPr>
              <a:t>Ranysha</a:t>
            </a:r>
            <a:r>
              <a:rPr lang="en-US" sz="2400" dirty="0">
                <a:latin typeface="+mn-lt"/>
              </a:rPr>
              <a:t> Ware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Scenario: Cheating or Not?</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dirty="0"/>
              <a:t>Alice is working on </a:t>
            </a:r>
            <a:r>
              <a:rPr lang="en-US" dirty="0" err="1"/>
              <a:t>malloc</a:t>
            </a:r>
            <a:r>
              <a:rPr lang="en-US" dirty="0"/>
              <a:t> lab and is just plain stuck.  Her code is </a:t>
            </a:r>
            <a:r>
              <a:rPr lang="en-US" dirty="0" err="1"/>
              <a:t>seg</a:t>
            </a:r>
            <a:r>
              <a:rPr lang="en-US" dirty="0"/>
              <a:t> faulting and she doesn't know why.  It is only 2 days until </a:t>
            </a:r>
            <a:r>
              <a:rPr lang="en-US" dirty="0" err="1"/>
              <a:t>malloc</a:t>
            </a:r>
            <a:r>
              <a:rPr lang="en-US" dirty="0"/>
              <a:t> lab is due and she has 3 other assignments due this same week.  She is in the cluster.</a:t>
            </a:r>
          </a:p>
          <a:p>
            <a:pPr marL="0" indent="0">
              <a:buNone/>
            </a:pPr>
            <a:r>
              <a:rPr lang="en-US" dirty="0"/>
              <a:t>Bob is sitting next to her.  He is pretty much done.</a:t>
            </a:r>
          </a:p>
          <a:p>
            <a:pPr marL="0" indent="0">
              <a:buNone/>
            </a:pPr>
            <a:r>
              <a:rPr lang="en-US" dirty="0"/>
              <a:t>Sitting next to Bob is Charlie.  He is also stuck.</a:t>
            </a:r>
          </a:p>
          <a:p>
            <a:r>
              <a:rPr lang="en-US" dirty="0"/>
              <a:t>1. Charlie gets up for a break and Bob makes a printout of his own code and leaves it on Charlie’s chair.</a:t>
            </a:r>
          </a:p>
          <a:p>
            <a:pPr lvl="1"/>
            <a:r>
              <a:rPr lang="en-US" dirty="0"/>
              <a:t>Who cheated: Charlie?       Bob?</a:t>
            </a:r>
          </a:p>
          <a:p>
            <a:r>
              <a:rPr lang="en-US" dirty="0"/>
              <a:t>2. Charlie finds the copy of Bob’s </a:t>
            </a:r>
            <a:r>
              <a:rPr lang="en-US" dirty="0" err="1"/>
              <a:t>malloc</a:t>
            </a:r>
            <a:r>
              <a:rPr lang="en-US" dirty="0"/>
              <a:t> code, looks it over, and then copies one function, but changes the names of all the variables.</a:t>
            </a:r>
          </a:p>
          <a:p>
            <a:pPr lvl="1"/>
            <a:r>
              <a:rPr lang="en-US" dirty="0">
                <a:solidFill>
                  <a:srgbClr val="000000"/>
                </a:solidFill>
              </a:rPr>
              <a:t>Who cheated: Charlie?       Bob?</a:t>
            </a:r>
          </a:p>
          <a:p>
            <a:endParaRPr lang="en-US" dirty="0"/>
          </a:p>
          <a:p>
            <a:endParaRPr lang="en-US" dirty="0"/>
          </a:p>
        </p:txBody>
      </p:sp>
    </p:spTree>
    <p:extLst>
      <p:ext uri="{BB962C8B-B14F-4D97-AF65-F5344CB8AC3E}">
        <p14:creationId xmlns:p14="http://schemas.microsoft.com/office/powerpoint/2010/main" val="1228549353"/>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sz="2000" dirty="0"/>
              <a:t>Alice is working on </a:t>
            </a:r>
            <a:r>
              <a:rPr lang="en-US" sz="2000" dirty="0" err="1"/>
              <a:t>malloc</a:t>
            </a:r>
            <a:r>
              <a:rPr lang="en-US" sz="2000" dirty="0"/>
              <a:t> lab and is just plain stuck.  Her code is </a:t>
            </a:r>
            <a:r>
              <a:rPr lang="en-US" sz="2000" dirty="0" err="1"/>
              <a:t>seg</a:t>
            </a:r>
            <a:r>
              <a:rPr lang="en-US" sz="2000" dirty="0"/>
              <a:t> faulting and she doesn't know why.  It is only 2 days until </a:t>
            </a:r>
            <a:r>
              <a:rPr lang="en-US" sz="2000" dirty="0" err="1"/>
              <a:t>malloc</a:t>
            </a:r>
            <a:r>
              <a:rPr lang="en-US" sz="2000" dirty="0"/>
              <a:t> lab is due and she has 3 other assignments due this same week.  She is in the cluster.</a:t>
            </a:r>
          </a:p>
          <a:p>
            <a:pPr marL="0" indent="0">
              <a:buNone/>
            </a:pPr>
            <a:r>
              <a:rPr lang="en-US" sz="2000" dirty="0"/>
              <a:t>Bob is sitting next to her.  He is pretty much done.</a:t>
            </a:r>
          </a:p>
          <a:p>
            <a:pPr marL="0" indent="0">
              <a:buNone/>
            </a:pPr>
            <a:r>
              <a:rPr lang="en-US" sz="2000" dirty="0"/>
              <a:t>Sitting next to Bob is Charlie.  He is also stuck.</a:t>
            </a:r>
          </a:p>
          <a:p>
            <a:pPr>
              <a:spcAft>
                <a:spcPts val="600"/>
              </a:spcAft>
            </a:pPr>
            <a:r>
              <a:rPr lang="en-US" dirty="0"/>
              <a:t>1. Bob offers to help Alice and they go over her code together.</a:t>
            </a:r>
          </a:p>
          <a:p>
            <a:pPr lvl="1"/>
            <a:r>
              <a:rPr lang="en-US" dirty="0">
                <a:solidFill>
                  <a:srgbClr val="000000"/>
                </a:solidFill>
              </a:rPr>
              <a:t>Who cheated: Bob?       Alice?</a:t>
            </a:r>
            <a:endParaRPr lang="en-US" dirty="0"/>
          </a:p>
          <a:p>
            <a:pPr>
              <a:spcAft>
                <a:spcPts val="600"/>
              </a:spcAft>
            </a:pPr>
            <a:r>
              <a:rPr lang="en-US" dirty="0"/>
              <a:t>2. Bob gets up to go to the bathroom and Charlie looks over at his screen to see how Bob implemented his free list.</a:t>
            </a:r>
          </a:p>
          <a:p>
            <a:pPr lvl="1"/>
            <a:r>
              <a:rPr lang="en-US" dirty="0">
                <a:solidFill>
                  <a:srgbClr val="000000"/>
                </a:solidFill>
              </a:rPr>
              <a:t>Who cheated: Charlie?       Bob?</a:t>
            </a:r>
          </a:p>
        </p:txBody>
      </p:sp>
    </p:spTree>
    <p:extLst>
      <p:ext uri="{BB962C8B-B14F-4D97-AF65-F5344CB8AC3E}">
        <p14:creationId xmlns:p14="http://schemas.microsoft.com/office/powerpoint/2010/main" val="388719346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 (cont.)</a:t>
            </a:r>
          </a:p>
        </p:txBody>
      </p:sp>
      <p:sp>
        <p:nvSpPr>
          <p:cNvPr id="3" name="Content Placeholder 2"/>
          <p:cNvSpPr>
            <a:spLocks noGrp="1"/>
          </p:cNvSpPr>
          <p:nvPr>
            <p:ph idx="1"/>
          </p:nvPr>
        </p:nvSpPr>
        <p:spPr>
          <a:xfrm>
            <a:off x="228600" y="1143000"/>
            <a:ext cx="8686800" cy="5435600"/>
          </a:xfrm>
        </p:spPr>
        <p:txBody>
          <a:bodyPr/>
          <a:lstStyle/>
          <a:p>
            <a:pPr>
              <a:spcAft>
                <a:spcPts val="600"/>
              </a:spcAft>
            </a:pPr>
            <a:r>
              <a:rPr lang="en-US" dirty="0"/>
              <a:t>3. Alice is having trouble with GDB.  She asks Bob how to set a breakpoint, and he shows her.</a:t>
            </a:r>
          </a:p>
          <a:p>
            <a:pPr lvl="1"/>
            <a:r>
              <a:rPr lang="en-US" dirty="0">
                <a:solidFill>
                  <a:srgbClr val="000000"/>
                </a:solidFill>
              </a:rPr>
              <a:t>Who cheated: Bob?       Alice?</a:t>
            </a:r>
            <a:endParaRPr lang="en-US" dirty="0"/>
          </a:p>
          <a:p>
            <a:pPr>
              <a:spcAft>
                <a:spcPts val="600"/>
              </a:spcAft>
            </a:pPr>
            <a:r>
              <a:rPr lang="en-US" dirty="0"/>
              <a:t>4. Charlie goes to a TA and asks for help</a:t>
            </a:r>
          </a:p>
          <a:p>
            <a:pPr lvl="1"/>
            <a:r>
              <a:rPr lang="en-US" dirty="0">
                <a:solidFill>
                  <a:srgbClr val="000000"/>
                </a:solidFill>
              </a:rPr>
              <a:t>Who cheated: Charlie?       </a:t>
            </a:r>
          </a:p>
          <a:p>
            <a:pPr lvl="1"/>
            <a:endParaRPr lang="en-US" dirty="0">
              <a:solidFill>
                <a:srgbClr val="000000"/>
              </a:solidFill>
            </a:endParaRPr>
          </a:p>
          <a:p>
            <a:r>
              <a:rPr lang="en-US" dirty="0">
                <a:solidFill>
                  <a:srgbClr val="000000"/>
                </a:solidFill>
              </a:rPr>
              <a:t>If you are uncertain which of these constitutes cheating, and which do not, please read the syllabus carefully.  If you’re still uncertain, ask one of the staff</a:t>
            </a:r>
          </a:p>
        </p:txBody>
      </p:sp>
    </p:spTree>
    <p:extLst>
      <p:ext uri="{BB962C8B-B14F-4D97-AF65-F5344CB8AC3E}">
        <p14:creationId xmlns:p14="http://schemas.microsoft.com/office/powerpoint/2010/main" val="139893031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Using git is </a:t>
            </a:r>
            <a:r>
              <a:rPr lang="en-US" b="1" dirty="0">
                <a:solidFill>
                  <a:srgbClr val="000000"/>
                </a:solidFill>
              </a:rPr>
              <a:t>mandatory</a:t>
            </a:r>
            <a:r>
              <a:rPr lang="en-US" dirty="0">
                <a:solidFill>
                  <a:srgbClr val="000000"/>
                </a:solidFill>
              </a:rPr>
              <a:t>.</a:t>
            </a:r>
          </a:p>
          <a:p>
            <a:r>
              <a:rPr lang="en-US" b="1" dirty="0">
                <a:solidFill>
                  <a:srgbClr val="C00000"/>
                </a:solidFill>
              </a:rPr>
              <a:t>Commit early and often</a:t>
            </a:r>
          </a:p>
          <a:p>
            <a:r>
              <a:rPr lang="en-US" dirty="0"/>
              <a:t>If a student is accused of cheating, we will examine the git commit history as part of the process</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a:p>
            <a:pPr marL="0" indent="0">
              <a:buNone/>
            </a:pPr>
            <a:endParaRPr lang="en-US" dirty="0"/>
          </a:p>
        </p:txBody>
      </p:sp>
    </p:spTree>
    <p:extLst>
      <p:ext uri="{BB962C8B-B14F-4D97-AF65-F5344CB8AC3E}">
        <p14:creationId xmlns:p14="http://schemas.microsoft.com/office/powerpoint/2010/main" val="333409146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693987"/>
            <a:ext cx="7772400" cy="1470025"/>
          </a:xfrm>
        </p:spPr>
        <p:txBody>
          <a:bodyPr/>
          <a:lstStyle/>
          <a:p>
            <a:pPr algn="ctr"/>
            <a:r>
              <a:rPr lang="en-US" sz="7200" dirty="0"/>
              <a:t>The Big Picture</a:t>
            </a:r>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1"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0722" name="Rectangle 2"/>
          <p:cNvSpPr>
            <a:spLocks/>
          </p:cNvSpPr>
          <p:nvPr/>
        </p:nvSpPr>
        <p:spPr bwMode="auto">
          <a:xfrm>
            <a:off x="79105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15-213, 14-513, 15-513, 18-213, 18-613</a:t>
            </a:r>
          </a:p>
        </p:txBody>
      </p:sp>
      <p:sp>
        <p:nvSpPr>
          <p:cNvPr id="11" name="Rectangle 4"/>
          <p:cNvSpPr txBox="1">
            <a:spLocks noChangeArrowheads="1"/>
          </p:cNvSpPr>
          <p:nvPr/>
        </p:nvSpPr>
        <p:spPr bwMode="auto">
          <a:xfrm>
            <a:off x="387350" y="927100"/>
            <a:ext cx="7689850" cy="53213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a:lstStyle>
          <a:p>
            <a:r>
              <a:rPr lang="en-US" sz="2000" dirty="0"/>
              <a:t>15-213</a:t>
            </a:r>
          </a:p>
          <a:p>
            <a:pPr lvl="1"/>
            <a:r>
              <a:rPr lang="en-US" sz="1800" dirty="0"/>
              <a:t>CS Undergraduates and other Undergraduates</a:t>
            </a:r>
          </a:p>
          <a:p>
            <a:pPr lvl="1"/>
            <a:r>
              <a:rPr lang="en-US" sz="1800" dirty="0"/>
              <a:t>In-class lectures in DH 2315 (with in-class quizzes)</a:t>
            </a:r>
          </a:p>
          <a:p>
            <a:r>
              <a:rPr lang="en-US" sz="2000" dirty="0"/>
              <a:t>14-513</a:t>
            </a:r>
          </a:p>
          <a:p>
            <a:pPr lvl="1"/>
            <a:r>
              <a:rPr lang="en-US" sz="1800" dirty="0"/>
              <a:t>INI Masters students</a:t>
            </a:r>
          </a:p>
          <a:p>
            <a:pPr lvl="1"/>
            <a:r>
              <a:rPr lang="en-US" sz="1800" dirty="0"/>
              <a:t>In-class lectures in CIC 1201 (with in-class quizzes)</a:t>
            </a:r>
          </a:p>
          <a:p>
            <a:r>
              <a:rPr lang="en-US" sz="2000" dirty="0"/>
              <a:t>15-513</a:t>
            </a:r>
          </a:p>
          <a:p>
            <a:pPr lvl="1"/>
            <a:r>
              <a:rPr lang="en-US" sz="1800" dirty="0"/>
              <a:t>CS Masters and other Masters students</a:t>
            </a:r>
          </a:p>
          <a:p>
            <a:pPr lvl="1"/>
            <a:r>
              <a:rPr lang="en-US" sz="1800" dirty="0"/>
              <a:t>Watch recorded lectures (no in-class quizzes)</a:t>
            </a:r>
          </a:p>
          <a:p>
            <a:r>
              <a:rPr lang="en-US" sz="2000" dirty="0"/>
              <a:t>18-213</a:t>
            </a:r>
          </a:p>
          <a:p>
            <a:pPr lvl="1"/>
            <a:r>
              <a:rPr lang="en-US" sz="1800" dirty="0"/>
              <a:t>ECE Undergraduates</a:t>
            </a:r>
          </a:p>
          <a:p>
            <a:pPr lvl="1"/>
            <a:r>
              <a:rPr lang="en-US" sz="1800" dirty="0"/>
              <a:t>In-class lectures in DH A302 (with in-class quizzes)</a:t>
            </a:r>
          </a:p>
          <a:p>
            <a:r>
              <a:rPr lang="en-US" sz="2000" dirty="0"/>
              <a:t>18-613</a:t>
            </a:r>
          </a:p>
          <a:p>
            <a:pPr lvl="1"/>
            <a:r>
              <a:rPr lang="en-US" sz="1800" dirty="0"/>
              <a:t>ECE Masters students</a:t>
            </a:r>
          </a:p>
          <a:p>
            <a:pPr lvl="1"/>
            <a:r>
              <a:rPr lang="en-US" sz="1800" dirty="0"/>
              <a:t>In-class lectures in HOA 160 / B23 110 (with in-class quizzes)</a:t>
            </a:r>
            <a:endParaRPr lang="en-US" sz="400" dirty="0"/>
          </a:p>
          <a:p>
            <a:r>
              <a:rPr lang="en-US" b="1" dirty="0">
                <a:solidFill>
                  <a:srgbClr val="C00000"/>
                </a:solidFill>
              </a:rPr>
              <a:t>Same material &amp; labs for all the courses</a:t>
            </a:r>
          </a:p>
          <a:p>
            <a:pPr lvl="1"/>
            <a:endParaRPr lang="en-US" sz="1800" dirty="0"/>
          </a:p>
        </p:txBody>
      </p:sp>
      <p:sp>
        <p:nvSpPr>
          <p:cNvPr id="2" name="Right Brace 1">
            <a:extLst>
              <a:ext uri="{FF2B5EF4-FFF2-40B4-BE49-F238E27FC236}">
                <a16:creationId xmlns:a16="http://schemas.microsoft.com/office/drawing/2014/main" id="{2F71053B-433C-4210-8B96-87F4E7C8B56A}"/>
              </a:ext>
            </a:extLst>
          </p:cNvPr>
          <p:cNvSpPr/>
          <p:nvPr/>
        </p:nvSpPr>
        <p:spPr bwMode="auto">
          <a:xfrm>
            <a:off x="6400800" y="1066800"/>
            <a:ext cx="612648" cy="3048000"/>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7" name="Right Brace 6">
            <a:extLst>
              <a:ext uri="{FF2B5EF4-FFF2-40B4-BE49-F238E27FC236}">
                <a16:creationId xmlns:a16="http://schemas.microsoft.com/office/drawing/2014/main" id="{F0FFD925-249D-445E-BD2B-E140797E8F8E}"/>
              </a:ext>
            </a:extLst>
          </p:cNvPr>
          <p:cNvSpPr/>
          <p:nvPr/>
        </p:nvSpPr>
        <p:spPr bwMode="auto">
          <a:xfrm>
            <a:off x="6400800" y="4432300"/>
            <a:ext cx="690372" cy="1741116"/>
          </a:xfrm>
          <a:prstGeom prst="rightBrace">
            <a:avLst/>
          </a:prstGeom>
          <a:no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3" name="TextBox 2">
            <a:extLst>
              <a:ext uri="{FF2B5EF4-FFF2-40B4-BE49-F238E27FC236}">
                <a16:creationId xmlns:a16="http://schemas.microsoft.com/office/drawing/2014/main" id="{B7CE8790-6EBC-4A0D-ADAC-8455BA0DE38E}"/>
              </a:ext>
            </a:extLst>
          </p:cNvPr>
          <p:cNvSpPr txBox="1"/>
          <p:nvPr/>
        </p:nvSpPr>
        <p:spPr>
          <a:xfrm>
            <a:off x="7162800" y="2286000"/>
            <a:ext cx="1676400" cy="1138773"/>
          </a:xfrm>
          <a:prstGeom prst="rect">
            <a:avLst/>
          </a:prstGeom>
          <a:noFill/>
        </p:spPr>
        <p:txBody>
          <a:bodyPr wrap="square" rtlCol="0">
            <a:spAutoFit/>
          </a:bodyPr>
          <a:lstStyle/>
          <a:p>
            <a:r>
              <a:rPr lang="en-US" sz="2800" dirty="0"/>
              <a:t>15-cohort </a:t>
            </a:r>
            <a:r>
              <a:rPr lang="en-US" sz="2000" dirty="0"/>
              <a:t>(for TAs, office hours, </a:t>
            </a:r>
            <a:r>
              <a:rPr lang="en-US" sz="2000" dirty="0" err="1"/>
              <a:t>etc</a:t>
            </a:r>
            <a:r>
              <a:rPr lang="en-US" sz="2000" dirty="0"/>
              <a:t>)</a:t>
            </a:r>
            <a:endParaRPr lang="en-US" sz="2800" dirty="0"/>
          </a:p>
        </p:txBody>
      </p:sp>
      <p:sp>
        <p:nvSpPr>
          <p:cNvPr id="9" name="TextBox 8">
            <a:extLst>
              <a:ext uri="{FF2B5EF4-FFF2-40B4-BE49-F238E27FC236}">
                <a16:creationId xmlns:a16="http://schemas.microsoft.com/office/drawing/2014/main" id="{46B34AC3-2F98-476E-A779-9D573435EBCA}"/>
              </a:ext>
            </a:extLst>
          </p:cNvPr>
          <p:cNvSpPr txBox="1"/>
          <p:nvPr/>
        </p:nvSpPr>
        <p:spPr>
          <a:xfrm>
            <a:off x="7239000" y="5034643"/>
            <a:ext cx="1676400" cy="1138773"/>
          </a:xfrm>
          <a:prstGeom prst="rect">
            <a:avLst/>
          </a:prstGeom>
          <a:noFill/>
        </p:spPr>
        <p:txBody>
          <a:bodyPr wrap="square" rtlCol="0">
            <a:spAutoFit/>
          </a:bodyPr>
          <a:lstStyle/>
          <a:p>
            <a:r>
              <a:rPr lang="en-US" sz="2800" dirty="0"/>
              <a:t>18-cohort </a:t>
            </a:r>
            <a:r>
              <a:rPr lang="en-US" sz="2000" dirty="0"/>
              <a:t>(for TAs, office hours, </a:t>
            </a:r>
            <a:r>
              <a:rPr lang="en-US" sz="2000" dirty="0" err="1"/>
              <a:t>etc</a:t>
            </a:r>
            <a:r>
              <a:rPr lang="en-US" sz="2000" dirty="0"/>
              <a:t>)</a:t>
            </a:r>
            <a:endParaRPr lang="en-US" sz="2800" dirty="0"/>
          </a:p>
        </p:txBody>
      </p:sp>
    </p:spTree>
    <p:extLst>
      <p:ext uri="{BB962C8B-B14F-4D97-AF65-F5344CB8AC3E}">
        <p14:creationId xmlns:p14="http://schemas.microsoft.com/office/powerpoint/2010/main" val="166905384"/>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b="1" dirty="0"/>
              <a:t>This book really matters for the course</a:t>
            </a:r>
            <a:r>
              <a:rPr lang="en-US" dirty="0"/>
              <a:t>!</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D0A0-2F7B-4D88-998B-A488CE5F3E73}"/>
              </a:ext>
            </a:extLst>
          </p:cNvPr>
          <p:cNvSpPr>
            <a:spLocks noGrp="1"/>
          </p:cNvSpPr>
          <p:nvPr>
            <p:ph type="title"/>
          </p:nvPr>
        </p:nvSpPr>
        <p:spPr/>
        <p:txBody>
          <a:bodyPr/>
          <a:lstStyle/>
          <a:p>
            <a:r>
              <a:rPr lang="en-US" dirty="0"/>
              <a:t>If you want more books about C</a:t>
            </a:r>
          </a:p>
        </p:txBody>
      </p:sp>
      <p:sp>
        <p:nvSpPr>
          <p:cNvPr id="3" name="Content Placeholder 2">
            <a:extLst>
              <a:ext uri="{FF2B5EF4-FFF2-40B4-BE49-F238E27FC236}">
                <a16:creationId xmlns:a16="http://schemas.microsoft.com/office/drawing/2014/main" id="{BFAE0DE3-5579-4DE6-BA34-E821BF97FF0C}"/>
              </a:ext>
            </a:extLst>
          </p:cNvPr>
          <p:cNvSpPr>
            <a:spLocks noGrp="1"/>
          </p:cNvSpPr>
          <p:nvPr>
            <p:ph idx="1"/>
          </p:nvPr>
        </p:nvSpPr>
        <p:spPr>
          <a:xfrm>
            <a:off x="381000" y="1397000"/>
            <a:ext cx="8382000" cy="5207000"/>
          </a:xfrm>
        </p:spPr>
        <p:txBody>
          <a:bodyPr>
            <a:normAutofit fontScale="85000" lnSpcReduction="20000"/>
          </a:bodyPr>
          <a:lstStyle/>
          <a:p>
            <a:r>
              <a:rPr lang="en-US" dirty="0"/>
              <a:t>C for Programmers with an introduction to C11</a:t>
            </a:r>
          </a:p>
          <a:p>
            <a:pPr lvl="1"/>
            <a:r>
              <a:rPr lang="en-US" dirty="0"/>
              <a:t>Paul and Harvey </a:t>
            </a:r>
            <a:r>
              <a:rPr lang="en-US" dirty="0" err="1"/>
              <a:t>Deitel</a:t>
            </a:r>
            <a:endParaRPr lang="en-US" dirty="0"/>
          </a:p>
          <a:p>
            <a:pPr lvl="1"/>
            <a:r>
              <a:rPr lang="en-US" dirty="0"/>
              <a:t>Opposite of K&amp;R: modern, verbose</a:t>
            </a:r>
          </a:p>
          <a:p>
            <a:pPr lvl="1"/>
            <a:r>
              <a:rPr lang="en-US" dirty="0"/>
              <a:t>Lots of worked-out examples</a:t>
            </a:r>
          </a:p>
          <a:p>
            <a:pPr lvl="1"/>
            <a:r>
              <a:rPr lang="en-US" dirty="0"/>
              <a:t>Ugly code style (compare readability to K&amp;R)</a:t>
            </a:r>
          </a:p>
          <a:p>
            <a:r>
              <a:rPr lang="en-US" dirty="0"/>
              <a:t>21</a:t>
            </a:r>
            <a:r>
              <a:rPr lang="en-US" baseline="30000" dirty="0"/>
              <a:t>st</a:t>
            </a:r>
            <a:r>
              <a:rPr lang="en-US" dirty="0"/>
              <a:t> Century C</a:t>
            </a:r>
          </a:p>
          <a:p>
            <a:pPr lvl="1"/>
            <a:r>
              <a:rPr lang="en-US" dirty="0"/>
              <a:t>Ben </a:t>
            </a:r>
            <a:r>
              <a:rPr lang="en-US" dirty="0" err="1"/>
              <a:t>Klemens</a:t>
            </a:r>
            <a:endParaRPr lang="en-US" dirty="0"/>
          </a:p>
          <a:p>
            <a:pPr lvl="1"/>
            <a:r>
              <a:rPr lang="en-US" dirty="0"/>
              <a:t>Supplement to full C textbooks: goes into the corners of the language</a:t>
            </a:r>
          </a:p>
          <a:p>
            <a:pPr lvl="1"/>
            <a:r>
              <a:rPr lang="en-US" dirty="0"/>
              <a:t>Opinionated</a:t>
            </a:r>
          </a:p>
          <a:p>
            <a:pPr lvl="1"/>
            <a:r>
              <a:rPr lang="en-US" dirty="0"/>
              <a:t>First half is about how to </a:t>
            </a:r>
            <a:r>
              <a:rPr lang="en-US" i="1" dirty="0"/>
              <a:t>build</a:t>
            </a:r>
            <a:r>
              <a:rPr lang="en-US" dirty="0"/>
              <a:t> C programs in the Unix environment</a:t>
            </a:r>
          </a:p>
          <a:p>
            <a:pPr lvl="2"/>
            <a:r>
              <a:rPr lang="en-US" dirty="0"/>
              <a:t>So, if you want to understand the </a:t>
            </a:r>
            <a:r>
              <a:rPr lang="en-US" dirty="0" err="1"/>
              <a:t>Makefiles</a:t>
            </a:r>
            <a:r>
              <a:rPr lang="en-US" dirty="0"/>
              <a:t> we give you…</a:t>
            </a:r>
          </a:p>
          <a:p>
            <a:r>
              <a:rPr lang="en-US" dirty="0"/>
              <a:t>Learn C the Hard Way</a:t>
            </a:r>
          </a:p>
          <a:p>
            <a:pPr lvl="1"/>
            <a:r>
              <a:rPr lang="en-US" dirty="0"/>
              <a:t>Zed A. Shaw</a:t>
            </a:r>
          </a:p>
          <a:p>
            <a:pPr lvl="1"/>
            <a:r>
              <a:rPr lang="en-US" dirty="0"/>
              <a:t>Extremely opinionated</a:t>
            </a:r>
          </a:p>
          <a:p>
            <a:pPr lvl="1"/>
            <a:r>
              <a:rPr lang="en-US" dirty="0"/>
              <a:t>Also has lots of worked-out examples</a:t>
            </a:r>
          </a:p>
          <a:p>
            <a:pPr lvl="1"/>
            <a:r>
              <a:rPr lang="en-US" dirty="0"/>
              <a:t>Only book I can find that takes “undefined behavior” seriously enough</a:t>
            </a:r>
          </a:p>
          <a:p>
            <a:r>
              <a:rPr lang="en-US" dirty="0"/>
              <a:t>These books are not on reserve</a:t>
            </a:r>
          </a:p>
          <a:p>
            <a:pPr lvl="1"/>
            <a:r>
              <a:rPr lang="en-US" dirty="0"/>
              <a:t>The library may still have them, or you can borrow a copy from Weinberg</a:t>
            </a:r>
          </a:p>
        </p:txBody>
      </p:sp>
    </p:spTree>
    <p:extLst>
      <p:ext uri="{BB962C8B-B14F-4D97-AF65-F5344CB8AC3E}">
        <p14:creationId xmlns:p14="http://schemas.microsoft.com/office/powerpoint/2010/main" val="126109664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Some lectures include more involved in-class activities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 A “midterm” assignment counts double.</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dirty="0"/>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a:p>
            <a:pPr marL="552450" lvl="1"/>
            <a:r>
              <a:rPr lang="en-US" dirty="0"/>
              <a:t>L8 (</a:t>
            </a:r>
            <a:r>
              <a:rPr lang="en-US" dirty="0" err="1"/>
              <a:t>sfs</a:t>
            </a:r>
            <a:r>
              <a:rPr lang="en-US" dirty="0"/>
              <a:t> lab): Modifying a simple filesystem to add more concurrency</a:t>
            </a:r>
          </a:p>
        </p:txBody>
      </p:sp>
    </p:spTree>
    <p:extLst>
      <p:ext uri="{BB962C8B-B14F-4D97-AF65-F5344CB8AC3E}">
        <p14:creationId xmlns:p14="http://schemas.microsoft.com/office/powerpoint/2010/main" val="219017517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213/513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now: see </a:t>
            </a:r>
            <a:r>
              <a:rPr lang="en-US" dirty="0">
                <a:hlinkClick r:id="rId2"/>
              </a:rPr>
              <a:t>213 schedule page</a:t>
            </a:r>
            <a:endParaRPr lang="en-US" dirty="0"/>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p:txBody>
      </p:sp>
    </p:spTree>
    <p:extLst>
      <p:ext uri="{BB962C8B-B14F-4D97-AF65-F5344CB8AC3E}">
        <p14:creationId xmlns:p14="http://schemas.microsoft.com/office/powerpoint/2010/main" val="295323166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Ed)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by today have Autolab accounts</a:t>
            </a:r>
          </a:p>
          <a:p>
            <a:pPr marL="292100">
              <a:spcBef>
                <a:spcPts val="1800"/>
              </a:spcBef>
            </a:pPr>
            <a:r>
              <a:rPr lang="en-US" dirty="0"/>
              <a:t>You must be enrolled to get an account</a:t>
            </a:r>
          </a:p>
          <a:p>
            <a:pPr marL="552450" lvl="1"/>
            <a:r>
              <a:rPr lang="en-US" dirty="0" err="1"/>
              <a:t>Autolab</a:t>
            </a:r>
            <a:r>
              <a:rPr lang="en-US" dirty="0"/>
              <a:t> is not tied into the Hub’s rosters</a:t>
            </a:r>
          </a:p>
          <a:p>
            <a:pPr marL="552450" lvl="1"/>
            <a:r>
              <a:rPr lang="en-US" dirty="0"/>
              <a:t>If you add in, we update </a:t>
            </a:r>
            <a:r>
              <a:rPr lang="en-US" dirty="0" err="1"/>
              <a:t>autolab</a:t>
            </a:r>
            <a:r>
              <a:rPr lang="en-US" dirty="0"/>
              <a:t> accounts ~once a day, so check back in 24 hours. If it’s been more than 72 hours, post on Ed.</a:t>
            </a:r>
          </a:p>
          <a:p>
            <a:pPr marL="292100">
              <a:spcBef>
                <a:spcPts val="1800"/>
              </a:spcBef>
            </a:pPr>
            <a:r>
              <a:rPr lang="en-US" dirty="0"/>
              <a:t>For those who are waiting to add in, the first lab</a:t>
            </a:r>
            <a:br>
              <a:rPr lang="en-US" dirty="0"/>
            </a:br>
            <a:r>
              <a:rPr lang="en-US" dirty="0"/>
              <a:t>(C Programming Lab) is available on the Schedule page of the course Web site. </a:t>
            </a:r>
          </a:p>
        </p:txBody>
      </p:sp>
    </p:spTree>
    <p:extLst>
      <p:ext uri="{BB962C8B-B14F-4D97-AF65-F5344CB8AC3E}">
        <p14:creationId xmlns:p14="http://schemas.microsoft.com/office/powerpoint/2010/main" val="312327519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15-213/14-513/15-513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Ed</a:t>
            </a:r>
          </a:p>
          <a:p>
            <a:pPr lvl="1"/>
            <a:r>
              <a:rPr lang="en-US" dirty="0"/>
              <a:t>Best place for questions about assignments</a:t>
            </a:r>
          </a:p>
          <a:p>
            <a:pPr lvl="1"/>
            <a:r>
              <a:rPr lang="en-US" dirty="0"/>
              <a:t>We will fill the FAQ and Ed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9BB1426-78BA-FB88-5793-26D94F947182}"/>
              </a:ext>
            </a:extLst>
          </p:cNvPr>
          <p:cNvSpPr/>
          <p:nvPr/>
        </p:nvSpPr>
        <p:spPr bwMode="auto">
          <a:xfrm>
            <a:off x="381000" y="1491286"/>
            <a:ext cx="2743200" cy="4147514"/>
          </a:xfrm>
          <a:prstGeom prst="rect">
            <a:avLst/>
          </a:prstGeom>
          <a:solidFill>
            <a:schemeClr val="accent1">
              <a:alpha val="16916"/>
            </a:schemeClr>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The abstraction / reality dance happens here</a:t>
            </a:r>
            <a:endParaRPr lang="en-US" sz="3200" b="1" dirty="0"/>
          </a:p>
        </p:txBody>
      </p:sp>
      <p:sp>
        <p:nvSpPr>
          <p:cNvPr id="4" name="TextBox 3">
            <a:extLst>
              <a:ext uri="{FF2B5EF4-FFF2-40B4-BE49-F238E27FC236}">
                <a16:creationId xmlns:a16="http://schemas.microsoft.com/office/drawing/2014/main" id="{C2BCE3B1-3EFC-1D42-82FC-6A9DA1E9CDF0}"/>
              </a:ext>
            </a:extLst>
          </p:cNvPr>
          <p:cNvSpPr txBox="1"/>
          <p:nvPr/>
        </p:nvSpPr>
        <p:spPr>
          <a:xfrm>
            <a:off x="381000" y="1432499"/>
            <a:ext cx="2895600" cy="738664"/>
          </a:xfrm>
          <a:prstGeom prst="rect">
            <a:avLst/>
          </a:prstGeom>
          <a:noFill/>
        </p:spPr>
        <p:txBody>
          <a:bodyPr wrap="square" rtlCol="0">
            <a:spAutoFit/>
          </a:bodyPr>
          <a:lstStyle/>
          <a:p>
            <a:r>
              <a:rPr lang="en-US" dirty="0"/>
              <a:t>Abstraction</a:t>
            </a:r>
          </a:p>
        </p:txBody>
      </p:sp>
      <p:sp>
        <p:nvSpPr>
          <p:cNvPr id="5" name="TextBox 4">
            <a:extLst>
              <a:ext uri="{FF2B5EF4-FFF2-40B4-BE49-F238E27FC236}">
                <a16:creationId xmlns:a16="http://schemas.microsoft.com/office/drawing/2014/main" id="{C15B396E-A279-A7FB-4348-B928A49603FD}"/>
              </a:ext>
            </a:extLst>
          </p:cNvPr>
          <p:cNvSpPr txBox="1"/>
          <p:nvPr/>
        </p:nvSpPr>
        <p:spPr>
          <a:xfrm>
            <a:off x="5883351" y="1491286"/>
            <a:ext cx="2895600" cy="1384995"/>
          </a:xfrm>
          <a:prstGeom prst="rect">
            <a:avLst/>
          </a:prstGeom>
          <a:noFill/>
        </p:spPr>
        <p:txBody>
          <a:bodyPr wrap="square" rtlCol="0">
            <a:spAutoFit/>
          </a:bodyPr>
          <a:lstStyle/>
          <a:p>
            <a:r>
              <a:rPr lang="en-US" dirty="0"/>
              <a:t>Grungy</a:t>
            </a:r>
            <a:br>
              <a:rPr lang="en-US" dirty="0"/>
            </a:br>
            <a:r>
              <a:rPr lang="en-US" dirty="0"/>
              <a:t>Reality</a:t>
            </a:r>
          </a:p>
        </p:txBody>
      </p:sp>
      <p:sp>
        <p:nvSpPr>
          <p:cNvPr id="6" name="TextBox 5">
            <a:extLst>
              <a:ext uri="{FF2B5EF4-FFF2-40B4-BE49-F238E27FC236}">
                <a16:creationId xmlns:a16="http://schemas.microsoft.com/office/drawing/2014/main" id="{7484C891-BBF6-97EC-7E8E-BEA96910FDA2}"/>
              </a:ext>
            </a:extLst>
          </p:cNvPr>
          <p:cNvSpPr txBox="1"/>
          <p:nvPr/>
        </p:nvSpPr>
        <p:spPr>
          <a:xfrm>
            <a:off x="716567" y="3670995"/>
            <a:ext cx="1557028" cy="1200329"/>
          </a:xfrm>
          <a:prstGeom prst="rect">
            <a:avLst/>
          </a:prstGeom>
          <a:noFill/>
        </p:spPr>
        <p:txBody>
          <a:bodyPr wrap="none" rtlCol="0">
            <a:spAutoFit/>
          </a:bodyPr>
          <a:lstStyle/>
          <a:p>
            <a:r>
              <a:rPr lang="en-US" sz="2400" dirty="0"/>
              <a:t>Algorithms</a:t>
            </a:r>
            <a:br>
              <a:rPr lang="en-US" sz="2400" dirty="0"/>
            </a:br>
            <a:r>
              <a:rPr lang="en-US" sz="2400" dirty="0"/>
              <a:t>Big-O</a:t>
            </a:r>
            <a:br>
              <a:rPr lang="en-US" sz="2400" dirty="0"/>
            </a:br>
            <a:r>
              <a:rPr lang="en-US" sz="2400" dirty="0"/>
              <a:t>Data types</a:t>
            </a:r>
          </a:p>
        </p:txBody>
      </p:sp>
      <p:sp>
        <p:nvSpPr>
          <p:cNvPr id="7" name="TextBox 6">
            <a:extLst>
              <a:ext uri="{FF2B5EF4-FFF2-40B4-BE49-F238E27FC236}">
                <a16:creationId xmlns:a16="http://schemas.microsoft.com/office/drawing/2014/main" id="{150C1F04-06E6-3605-6872-29819F86D381}"/>
              </a:ext>
            </a:extLst>
          </p:cNvPr>
          <p:cNvSpPr txBox="1"/>
          <p:nvPr/>
        </p:nvSpPr>
        <p:spPr>
          <a:xfrm>
            <a:off x="3001929" y="4712374"/>
            <a:ext cx="3276600" cy="2031325"/>
          </a:xfrm>
          <a:prstGeom prst="rect">
            <a:avLst/>
          </a:prstGeom>
          <a:noFill/>
        </p:spPr>
        <p:txBody>
          <a:bodyPr wrap="square" rtlCol="0">
            <a:spAutoFit/>
          </a:bodyPr>
          <a:lstStyle/>
          <a:p>
            <a:r>
              <a:rPr lang="en-US" dirty="0">
                <a:solidFill>
                  <a:schemeClr val="accent2">
                    <a:lumMod val="60000"/>
                    <a:lumOff val="40000"/>
                  </a:schemeClr>
                </a:solidFill>
              </a:rPr>
              <a:t>Control</a:t>
            </a:r>
          </a:p>
          <a:p>
            <a:r>
              <a:rPr lang="en-US" dirty="0">
                <a:solidFill>
                  <a:schemeClr val="accent2">
                    <a:lumMod val="60000"/>
                    <a:lumOff val="40000"/>
                  </a:schemeClr>
                </a:solidFill>
              </a:rPr>
              <a:t>Performance</a:t>
            </a:r>
          </a:p>
          <a:p>
            <a:r>
              <a:rPr lang="en-US" dirty="0">
                <a:solidFill>
                  <a:schemeClr val="accent2">
                    <a:lumMod val="60000"/>
                    <a:lumOff val="40000"/>
                  </a:schemeClr>
                </a:solidFill>
              </a:rPr>
              <a:t>Debugging</a:t>
            </a:r>
          </a:p>
        </p:txBody>
      </p:sp>
      <p:cxnSp>
        <p:nvCxnSpPr>
          <p:cNvPr id="11" name="Curved Connector 10">
            <a:extLst>
              <a:ext uri="{FF2B5EF4-FFF2-40B4-BE49-F238E27FC236}">
                <a16:creationId xmlns:a16="http://schemas.microsoft.com/office/drawing/2014/main" id="{83A59A6D-4582-15A6-D78B-2E55752422EB}"/>
              </a:ext>
            </a:extLst>
          </p:cNvPr>
          <p:cNvCxnSpPr>
            <a:cxnSpLocks/>
          </p:cNvCxnSpPr>
          <p:nvPr/>
        </p:nvCxnSpPr>
        <p:spPr bwMode="auto">
          <a:xfrm flipV="1">
            <a:off x="2590800" y="3581400"/>
            <a:ext cx="3505200" cy="1600200"/>
          </a:xfrm>
          <a:prstGeom prst="curvedConnector3">
            <a:avLst>
              <a:gd name="adj1" fmla="val 50000"/>
            </a:avLst>
          </a:prstGeom>
          <a:solidFill>
            <a:schemeClr val="accent1"/>
          </a:solidFill>
          <a:ln w="38100" cap="flat" cmpd="sng" algn="ctr">
            <a:solidFill>
              <a:schemeClr val="accent2"/>
            </a:solidFill>
            <a:prstDash val="solid"/>
            <a:round/>
            <a:headEnd type="none"/>
            <a:tailEnd type="triangle" w="lg" len="lg"/>
          </a:ln>
          <a:effectLst/>
        </p:spPr>
      </p:cxnSp>
      <p:sp>
        <p:nvSpPr>
          <p:cNvPr id="15" name="TextBox 14">
            <a:extLst>
              <a:ext uri="{FF2B5EF4-FFF2-40B4-BE49-F238E27FC236}">
                <a16:creationId xmlns:a16="http://schemas.microsoft.com/office/drawing/2014/main" id="{CDCCE2C8-3BF6-929B-9F13-E251F9FD4BD8}"/>
              </a:ext>
            </a:extLst>
          </p:cNvPr>
          <p:cNvSpPr txBox="1"/>
          <p:nvPr/>
        </p:nvSpPr>
        <p:spPr>
          <a:xfrm>
            <a:off x="2941676" y="2011739"/>
            <a:ext cx="3276600" cy="1384995"/>
          </a:xfrm>
          <a:prstGeom prst="rect">
            <a:avLst/>
          </a:prstGeom>
          <a:noFill/>
        </p:spPr>
        <p:txBody>
          <a:bodyPr wrap="square" rtlCol="0">
            <a:spAutoFit/>
          </a:bodyPr>
          <a:lstStyle/>
          <a:p>
            <a:r>
              <a:rPr lang="en-US" dirty="0">
                <a:solidFill>
                  <a:schemeClr val="accent2">
                    <a:lumMod val="60000"/>
                    <a:lumOff val="40000"/>
                  </a:schemeClr>
                </a:solidFill>
              </a:rPr>
              <a:t>Develop APIs</a:t>
            </a:r>
            <a:br>
              <a:rPr lang="en-US" dirty="0">
                <a:solidFill>
                  <a:schemeClr val="accent2">
                    <a:lumMod val="60000"/>
                    <a:lumOff val="40000"/>
                  </a:schemeClr>
                </a:solidFill>
              </a:rPr>
            </a:br>
            <a:r>
              <a:rPr lang="en-US" dirty="0">
                <a:solidFill>
                  <a:schemeClr val="accent2">
                    <a:lumMod val="60000"/>
                    <a:lumOff val="40000"/>
                  </a:schemeClr>
                </a:solidFill>
              </a:rPr>
              <a:t>and interfaces</a:t>
            </a:r>
          </a:p>
        </p:txBody>
      </p:sp>
      <p:cxnSp>
        <p:nvCxnSpPr>
          <p:cNvPr id="17" name="Curved Connector 16">
            <a:extLst>
              <a:ext uri="{FF2B5EF4-FFF2-40B4-BE49-F238E27FC236}">
                <a16:creationId xmlns:a16="http://schemas.microsoft.com/office/drawing/2014/main" id="{1A003BFF-78FD-6C88-C475-B38CFD417D82}"/>
              </a:ext>
            </a:extLst>
          </p:cNvPr>
          <p:cNvCxnSpPr/>
          <p:nvPr/>
        </p:nvCxnSpPr>
        <p:spPr bwMode="auto">
          <a:xfrm rot="10800000" flipV="1">
            <a:off x="2362200" y="1771302"/>
            <a:ext cx="4114800" cy="1657698"/>
          </a:xfrm>
          <a:prstGeom prst="curvedConnector3">
            <a:avLst>
              <a:gd name="adj1" fmla="val 99096"/>
            </a:avLst>
          </a:prstGeom>
          <a:solidFill>
            <a:schemeClr val="accent1"/>
          </a:solidFill>
          <a:ln w="38100" cap="flat" cmpd="sng" algn="ctr">
            <a:solidFill>
              <a:schemeClr val="accent2"/>
            </a:solidFill>
            <a:prstDash val="solid"/>
            <a:round/>
            <a:headEnd type="none" w="med" len="med"/>
            <a:tailEnd type="triangle" w="lg" len="lg"/>
          </a:ln>
          <a:effectLst/>
        </p:spPr>
      </p:cxnSp>
      <p:sp>
        <p:nvSpPr>
          <p:cNvPr id="20" name="Rectangle 19">
            <a:extLst>
              <a:ext uri="{FF2B5EF4-FFF2-40B4-BE49-F238E27FC236}">
                <a16:creationId xmlns:a16="http://schemas.microsoft.com/office/drawing/2014/main" id="{38A0B3C7-617A-4C13-E465-55B4D5C47673}"/>
              </a:ext>
            </a:extLst>
          </p:cNvPr>
          <p:cNvSpPr/>
          <p:nvPr/>
        </p:nvSpPr>
        <p:spPr bwMode="auto">
          <a:xfrm>
            <a:off x="6035751" y="1580668"/>
            <a:ext cx="2743200" cy="4147514"/>
          </a:xfrm>
          <a:prstGeom prst="rect">
            <a:avLst/>
          </a:prstGeom>
          <a:solidFill>
            <a:schemeClr val="accent1">
              <a:alpha val="16916"/>
            </a:schemeClr>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endParaRPr>
          </a:p>
        </p:txBody>
      </p:sp>
    </p:spTree>
    <p:extLst>
      <p:ext uri="{BB962C8B-B14F-4D97-AF65-F5344CB8AC3E}">
        <p14:creationId xmlns:p14="http://schemas.microsoft.com/office/powerpoint/2010/main" val="1585490531"/>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Begin THIS FRIDAY</a:t>
            </a:r>
          </a:p>
          <a:p>
            <a:r>
              <a:rPr lang="en-US" dirty="0"/>
              <a:t>You must go to the recitation the registrar put you in</a:t>
            </a:r>
          </a:p>
        </p:txBody>
      </p:sp>
    </p:spTree>
    <p:extLst>
      <p:ext uri="{BB962C8B-B14F-4D97-AF65-F5344CB8AC3E}">
        <p14:creationId xmlns:p14="http://schemas.microsoft.com/office/powerpoint/2010/main" val="57384304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Jan 20)</a:t>
            </a:r>
          </a:p>
          <a:p>
            <a:r>
              <a:rPr lang="en-US" dirty="0"/>
              <a:t>Both in-person and remote (Zoom) will be offered</a:t>
            </a:r>
          </a:p>
          <a:p>
            <a:pPr lvl="1"/>
            <a:r>
              <a:rPr lang="en-US" dirty="0"/>
              <a:t>Only one or the other, at any particular time</a:t>
            </a:r>
          </a:p>
          <a:p>
            <a:r>
              <a:rPr lang="en-US" dirty="0"/>
              <a:t>Schedule will be posted on Piazza</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also begin Jan 21</a:t>
            </a:r>
          </a:p>
          <a:p>
            <a:pPr lvl="1"/>
            <a:r>
              <a:rPr lang="en-US" dirty="0"/>
              <a:t>Schedule will also be posted on Piazza and the course website</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10000"/>
          </a:bodyPr>
          <a:lstStyle/>
          <a:p>
            <a:r>
              <a:rPr lang="en-US" dirty="0"/>
              <a:t>Final Exam (30%)</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p:txBody>
          <a:bodyPr/>
          <a:lstStyle/>
          <a:p>
            <a:r>
              <a:rPr lang="en-US" dirty="0"/>
              <a:t>Bootcamp #1</a:t>
            </a:r>
          </a:p>
          <a:p>
            <a:pPr lvl="1"/>
            <a:r>
              <a:rPr lang="en-US" b="0" i="0" dirty="0">
                <a:solidFill>
                  <a:srgbClr val="1D1C1D"/>
                </a:solidFill>
                <a:effectLst/>
                <a:latin typeface="Slack-Lato"/>
              </a:rPr>
              <a:t>Linux, the Command Line and Git</a:t>
            </a:r>
          </a:p>
          <a:p>
            <a:pPr lvl="1"/>
            <a:r>
              <a:rPr lang="en-US" sz="1800" i="0" dirty="0">
                <a:effectLst/>
                <a:latin typeface="Arial" panose="020B0604020202020204" pitchFamily="34" charset="0"/>
              </a:rPr>
              <a:t>Sunday Sept 3</a:t>
            </a:r>
            <a:endParaRPr lang="en-US" sz="1800" dirty="0">
              <a:solidFill>
                <a:srgbClr val="1D1C1D"/>
              </a:solidFill>
              <a:latin typeface="Slack-Lato"/>
            </a:endParaRPr>
          </a:p>
          <a:p>
            <a:r>
              <a:rPr lang="en-US" dirty="0"/>
              <a:t>Bootcamp #2</a:t>
            </a:r>
          </a:p>
          <a:p>
            <a:pPr lvl="1"/>
            <a:r>
              <a:rPr lang="en-US" b="0" i="0" dirty="0">
                <a:solidFill>
                  <a:srgbClr val="1D1C1D"/>
                </a:solidFill>
                <a:effectLst/>
                <a:latin typeface="Slack-Lato"/>
              </a:rPr>
              <a:t>Debugging Fundamentals &amp; GDB</a:t>
            </a:r>
          </a:p>
          <a:p>
            <a:pPr lvl="1"/>
            <a:r>
              <a:rPr lang="en-US" sz="1800" i="0" dirty="0">
                <a:effectLst/>
                <a:latin typeface="Arial" panose="020B0604020202020204" pitchFamily="34" charset="0"/>
              </a:rPr>
              <a:t>Sunday Sept 10</a:t>
            </a:r>
            <a:endParaRPr lang="en-US" dirty="0">
              <a:solidFill>
                <a:srgbClr val="1D1C1D"/>
              </a:solidFill>
              <a:latin typeface="Slack-Lato"/>
            </a:endParaRPr>
          </a:p>
          <a:p>
            <a:r>
              <a:rPr lang="en-US" dirty="0"/>
              <a:t>Bootcamp #3</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pPr lvl="1"/>
            <a:r>
              <a:rPr lang="en-US" dirty="0">
                <a:latin typeface="Arial" panose="020B0604020202020204" pitchFamily="34" charset="0"/>
              </a:rPr>
              <a:t>See </a:t>
            </a:r>
            <a:r>
              <a:rPr lang="en-US" dirty="0">
                <a:latin typeface="Arial" panose="020B0604020202020204" pitchFamily="34" charset="0"/>
                <a:hlinkClick r:id="rId2"/>
              </a:rPr>
              <a:t>schedule page</a:t>
            </a:r>
            <a:r>
              <a:rPr lang="en-US" dirty="0">
                <a:latin typeface="Arial" panose="020B0604020202020204" pitchFamily="34" charset="0"/>
              </a:rPr>
              <a:t> on the web</a:t>
            </a:r>
          </a:p>
          <a:p>
            <a:pPr lvl="1"/>
            <a:endParaRPr lang="en-US" dirty="0">
              <a:solidFill>
                <a:srgbClr val="1D1C1D"/>
              </a:solidFill>
              <a:latin typeface="Slack-Lato"/>
            </a:endParaRPr>
          </a:p>
          <a:p>
            <a:r>
              <a:rPr lang="en-US" dirty="0"/>
              <a:t>More bootcamps listed </a:t>
            </a:r>
            <a:r>
              <a:rPr lang="en-US" dirty="0">
                <a:latin typeface="+mj-lt"/>
              </a:rPr>
              <a:t>on the </a:t>
            </a:r>
            <a:r>
              <a:rPr lang="en-US" dirty="0">
                <a:latin typeface="+mj-lt"/>
                <a:hlinkClick r:id="rId2"/>
              </a:rPr>
              <a:t>schedule page</a:t>
            </a:r>
            <a:r>
              <a:rPr lang="en-US" dirty="0">
                <a:latin typeface="+mj-lt"/>
              </a:rPr>
              <a:t> on the web</a:t>
            </a:r>
          </a:p>
          <a:p>
            <a:endParaRPr lang="en-US" dirty="0"/>
          </a:p>
        </p:txBody>
      </p:sp>
    </p:spTree>
    <p:extLst>
      <p:ext uri="{BB962C8B-B14F-4D97-AF65-F5344CB8AC3E}">
        <p14:creationId xmlns:p14="http://schemas.microsoft.com/office/powerpoint/2010/main" val="225483583"/>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Amy Weis (alweis@andrew.cmu.edu)</a:t>
            </a:r>
          </a:p>
          <a:p>
            <a:pPr marL="292100"/>
            <a:r>
              <a:rPr lang="en-US" dirty="0"/>
              <a:t>15-513: Amy Weis (alweis@andrew.cmu.edu)</a:t>
            </a:r>
          </a:p>
          <a:p>
            <a:pPr marL="292100"/>
            <a:r>
              <a:rPr lang="en-US" dirty="0"/>
              <a:t>14-513: INI Enrollment (ini-academic@andrew.cmu.edu)</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CA5BF-615A-4F5D-A031-99D6A81AB032}"/>
              </a:ext>
            </a:extLst>
          </p:cNvPr>
          <p:cNvSpPr>
            <a:spLocks noGrp="1"/>
          </p:cNvSpPr>
          <p:nvPr>
            <p:ph type="title"/>
          </p:nvPr>
        </p:nvSpPr>
        <p:spPr/>
        <p:txBody>
          <a:bodyPr/>
          <a:lstStyle/>
          <a:p>
            <a:r>
              <a:rPr lang="en-US" dirty="0"/>
              <a:t>Education research: “Prior Exposure” quiz</a:t>
            </a:r>
          </a:p>
        </p:txBody>
      </p:sp>
      <p:sp>
        <p:nvSpPr>
          <p:cNvPr id="3" name="Content Placeholder 2">
            <a:extLst>
              <a:ext uri="{FF2B5EF4-FFF2-40B4-BE49-F238E27FC236}">
                <a16:creationId xmlns:a16="http://schemas.microsoft.com/office/drawing/2014/main" id="{2715B438-430C-4BC3-BFED-D4415BD17135}"/>
              </a:ext>
            </a:extLst>
          </p:cNvPr>
          <p:cNvSpPr>
            <a:spLocks noGrp="1"/>
          </p:cNvSpPr>
          <p:nvPr>
            <p:ph idx="1"/>
          </p:nvPr>
        </p:nvSpPr>
        <p:spPr/>
        <p:txBody>
          <a:bodyPr/>
          <a:lstStyle/>
          <a:p>
            <a:r>
              <a:rPr lang="en-US" dirty="0"/>
              <a:t>Homework for you:</a:t>
            </a:r>
            <a:br>
              <a:rPr lang="en-US" dirty="0"/>
            </a:br>
            <a:r>
              <a:rPr lang="en-US" dirty="0">
                <a:hlinkClick r:id="rId2"/>
              </a:rPr>
              <a:t>https://canvas.cmu.edu/courses/30386/quizzes/86863</a:t>
            </a:r>
            <a:r>
              <a:rPr lang="en-US" dirty="0"/>
              <a:t> </a:t>
            </a:r>
            <a:br>
              <a:rPr lang="en-US" dirty="0"/>
            </a:br>
            <a:r>
              <a:rPr lang="en-US" dirty="0"/>
              <a:t>(goes live at 3pm Pittsburgh time today)</a:t>
            </a:r>
          </a:p>
          <a:p>
            <a:r>
              <a:rPr lang="en-US" dirty="0"/>
              <a:t>This quiz assesses how much of 213’s material</a:t>
            </a:r>
            <a:br>
              <a:rPr lang="en-US" dirty="0"/>
            </a:br>
            <a:r>
              <a:rPr lang="en-US" dirty="0"/>
              <a:t>you </a:t>
            </a:r>
            <a:r>
              <a:rPr lang="en-US" i="1" dirty="0"/>
              <a:t>already</a:t>
            </a:r>
            <a:r>
              <a:rPr lang="en-US" dirty="0"/>
              <a:t> know</a:t>
            </a:r>
          </a:p>
          <a:p>
            <a:pPr lvl="1"/>
            <a:r>
              <a:rPr lang="en-US" dirty="0"/>
              <a:t>Every question has an “I don’t know” option</a:t>
            </a:r>
          </a:p>
          <a:p>
            <a:pPr lvl="1"/>
            <a:r>
              <a:rPr lang="en-US" dirty="0"/>
              <a:t>Don’t hesitate to pick that option</a:t>
            </a:r>
          </a:p>
          <a:p>
            <a:pPr lvl="1"/>
            <a:r>
              <a:rPr lang="en-US" dirty="0"/>
              <a:t>Don’t spend more than 20 minutes, total, on this quiz</a:t>
            </a:r>
          </a:p>
          <a:p>
            <a:pPr lvl="1"/>
            <a:endParaRPr lang="en-US" dirty="0"/>
          </a:p>
          <a:p>
            <a:r>
              <a:rPr lang="en-US" dirty="0"/>
              <a:t>This quiz will not affect your grade </a:t>
            </a:r>
            <a:r>
              <a:rPr lang="en-US" i="1" dirty="0"/>
              <a:t>at all</a:t>
            </a:r>
          </a:p>
          <a:p>
            <a:endParaRPr lang="en-US" dirty="0"/>
          </a:p>
          <a:p>
            <a:r>
              <a:rPr lang="en-US" dirty="0"/>
              <a:t>We’ll go over the answers at the beginning of class on Thursday</a:t>
            </a:r>
          </a:p>
          <a:p>
            <a:pPr lvl="1"/>
            <a:r>
              <a:rPr lang="en-US" dirty="0"/>
              <a:t>Consider it a ‘teaser’ for the rest of the course ;-)</a:t>
            </a:r>
          </a:p>
        </p:txBody>
      </p:sp>
    </p:spTree>
    <p:extLst>
      <p:ext uri="{BB962C8B-B14F-4D97-AF65-F5344CB8AC3E}">
        <p14:creationId xmlns:p14="http://schemas.microsoft.com/office/powerpoint/2010/main" val="2567464607"/>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latin typeface="Consolas" panose="020B0609020204030204" pitchFamily="49" charset="0"/>
                <a:cs typeface="Consolas" panose="020B0609020204030204" pitchFamily="49" charset="0"/>
              </a:rPr>
              <a:t>Int</a:t>
            </a:r>
            <a:r>
              <a:rPr lang="en-US" b="1" dirty="0" err="1"/>
              <a:t>s</a:t>
            </a:r>
            <a:r>
              <a:rPr lang="en-US" b="1" dirty="0"/>
              <a:t> are not Integers, </a:t>
            </a:r>
            <a:r>
              <a:rPr lang="en-US" b="1" dirty="0">
                <a:latin typeface="Consolas" panose="020B0609020204030204" pitchFamily="49" charset="0"/>
                <a:cs typeface="Consolas" panose="020B0609020204030204" pitchFamily="49" charset="0"/>
              </a:rPr>
              <a:t>Float</a:t>
            </a:r>
            <a:r>
              <a:rPr lang="en-US" b="1" dirty="0"/>
              <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latin typeface="Consolas" panose="020B0609020204030204" pitchFamily="49" charset="0"/>
                <a:cs typeface="Consolas" panose="020B0609020204030204" pitchFamily="49" charset="0"/>
              </a:rPr>
              <a:t>Float</a:t>
            </a:r>
            <a:r>
              <a:rPr lang="en-US" dirty="0"/>
              <a:t>s: Yes!</a:t>
            </a:r>
          </a:p>
          <a:p>
            <a:pPr marL="552450" lvl="1">
              <a:spcBef>
                <a:spcPts val="9600"/>
              </a:spcBef>
            </a:pPr>
            <a:r>
              <a:rPr lang="en-US" dirty="0" err="1">
                <a:latin typeface="Consolas" panose="020B0609020204030204" pitchFamily="49" charset="0"/>
                <a:cs typeface="Consolas" panose="020B0609020204030204" pitchFamily="49" charset="0"/>
              </a:rPr>
              <a:t>Int</a:t>
            </a:r>
            <a:r>
              <a:rPr lang="en-US" dirty="0" err="1"/>
              <a: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latin typeface="Consolas" panose="020B0609020204030204" pitchFamily="49" charset="0"/>
                <a:cs typeface="Consolas" panose="020B0609020204030204" pitchFamily="49" charset="0"/>
              </a:rPr>
              <a:t>Int</a:t>
            </a:r>
            <a:r>
              <a:rPr lang="en-US" dirty="0" err="1"/>
              <a:t>s</a:t>
            </a:r>
            <a:r>
              <a:rPr lang="en-US" dirty="0"/>
              <a:t>: Yes!</a:t>
            </a:r>
          </a:p>
          <a:p>
            <a:pPr marL="552450" lvl="1"/>
            <a:r>
              <a:rPr lang="en-US" dirty="0">
                <a:latin typeface="Consolas" panose="020B0609020204030204" pitchFamily="49" charset="0"/>
                <a:cs typeface="Consolas" panose="020B0609020204030204" pitchFamily="49" charset="0"/>
              </a:rPr>
              <a:t>Float</a:t>
            </a:r>
            <a:r>
              <a:rPr lang="en-US" dirty="0"/>
              <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16549</TotalTime>
  <Pages>0</Pages>
  <Words>5594</Words>
  <Characters>0</Characters>
  <Application>Microsoft Macintosh PowerPoint</Application>
  <PresentationFormat>On-screen Show (4:3)</PresentationFormat>
  <Lines>0</Lines>
  <Paragraphs>750</Paragraphs>
  <Slides>67</Slides>
  <Notes>4</Notes>
  <HiddenSlides>3</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67</vt:i4>
      </vt:variant>
    </vt:vector>
  </HeadingPairs>
  <TitlesOfParts>
    <vt:vector size="81" baseType="lpstr">
      <vt:lpstr>Calibri Bold</vt:lpstr>
      <vt:lpstr>Calibri Italic</vt:lpstr>
      <vt:lpstr>Slack-Lato</vt:lpstr>
      <vt:lpstr>Arial</vt:lpstr>
      <vt:lpstr>Arial Narrow</vt:lpstr>
      <vt:lpstr>Calibri</vt:lpstr>
      <vt:lpstr>Consolas</vt:lpstr>
      <vt:lpstr>Courier New</vt:lpstr>
      <vt:lpstr>Gill Sans</vt:lpstr>
      <vt:lpstr>Times New Roman</vt:lpstr>
      <vt:lpstr>Wingdings</vt:lpstr>
      <vt:lpstr>Wingdings 2</vt:lpstr>
      <vt:lpstr>Title Slide</vt:lpstr>
      <vt:lpstr>Title and Content</vt:lpstr>
      <vt:lpstr>PowerPoint Presentation</vt:lpstr>
      <vt:lpstr>Today</vt:lpstr>
      <vt:lpstr>Instructors</vt:lpstr>
      <vt:lpstr>The Big Picture</vt:lpstr>
      <vt:lpstr>Course Theme:  (Systems) Knowledge is Power!</vt:lpstr>
      <vt:lpstr>The abstraction / reality dance happens here</vt:lpstr>
      <vt:lpstr>Great Reality #1:  Ints are not Integers, Floats are not Reals</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in 4 weeks: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A Scenario: Cheating or Not?</vt:lpstr>
      <vt:lpstr>Another Scenario</vt:lpstr>
      <vt:lpstr>Another Scenario (cont.)</vt:lpstr>
      <vt:lpstr>Version Control: Your Good Friend</vt:lpstr>
      <vt:lpstr>How to Avoid AIVs</vt:lpstr>
      <vt:lpstr>Logistics</vt:lpstr>
      <vt:lpstr>Education research in this course </vt:lpstr>
      <vt:lpstr>15-213, 14-513, 15-513, 18-213, 18-613</vt:lpstr>
      <vt:lpstr>Primary Textbook</vt:lpstr>
      <vt:lpstr>Recommended reading</vt:lpstr>
      <vt:lpstr>If you want more books about C</vt:lpstr>
      <vt:lpstr>Course Components</vt:lpstr>
      <vt:lpstr>Programs and Data</vt:lpstr>
      <vt:lpstr>The Memory Hierarchy</vt:lpstr>
      <vt:lpstr> Virtual Memory</vt:lpstr>
      <vt:lpstr>Exceptional Control Flow</vt:lpstr>
      <vt:lpstr> Networking and Concurrency</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Bootcamps</vt:lpstr>
      <vt:lpstr> Waitlist questions</vt:lpstr>
      <vt:lpstr>Managing this course</vt:lpstr>
      <vt:lpstr>Education research: “Prior Exposure” quiz</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David Godbe Andersen</cp:lastModifiedBy>
  <cp:revision>305</cp:revision>
  <cp:lastPrinted>2011-08-30T03:47:10Z</cp:lastPrinted>
  <dcterms:created xsi:type="dcterms:W3CDTF">2012-08-28T17:04:18Z</dcterms:created>
  <dcterms:modified xsi:type="dcterms:W3CDTF">2025-01-14T21:40:57Z</dcterms:modified>
</cp:coreProperties>
</file>