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7"/>
  </p:notesMasterIdLst>
  <p:handoutMasterIdLst>
    <p:handoutMasterId r:id="rId68"/>
  </p:handoutMasterIdLst>
  <p:sldIdLst>
    <p:sldId id="689" r:id="rId2"/>
    <p:sldId id="542" r:id="rId3"/>
    <p:sldId id="730" r:id="rId4"/>
    <p:sldId id="1253" r:id="rId5"/>
    <p:sldId id="1254" r:id="rId6"/>
    <p:sldId id="1255" r:id="rId7"/>
    <p:sldId id="1256" r:id="rId8"/>
    <p:sldId id="1243" r:id="rId9"/>
    <p:sldId id="1244" r:id="rId10"/>
    <p:sldId id="1165" r:id="rId11"/>
    <p:sldId id="1166" r:id="rId12"/>
    <p:sldId id="1167" r:id="rId13"/>
    <p:sldId id="1168" r:id="rId14"/>
    <p:sldId id="1169" r:id="rId15"/>
    <p:sldId id="1170" r:id="rId16"/>
    <p:sldId id="1171" r:id="rId17"/>
    <p:sldId id="1247" r:id="rId18"/>
    <p:sldId id="1157" r:id="rId19"/>
    <p:sldId id="1245" r:id="rId20"/>
    <p:sldId id="1158" r:id="rId21"/>
    <p:sldId id="1242" r:id="rId22"/>
    <p:sldId id="1235" r:id="rId23"/>
    <p:sldId id="1236" r:id="rId24"/>
    <p:sldId id="1237" r:id="rId25"/>
    <p:sldId id="1238" r:id="rId26"/>
    <p:sldId id="1248" r:id="rId27"/>
    <p:sldId id="1188" r:id="rId28"/>
    <p:sldId id="1218" r:id="rId29"/>
    <p:sldId id="1231" r:id="rId30"/>
    <p:sldId id="1219" r:id="rId31"/>
    <p:sldId id="1190" r:id="rId32"/>
    <p:sldId id="1191" r:id="rId33"/>
    <p:sldId id="1252" r:id="rId34"/>
    <p:sldId id="1249" r:id="rId35"/>
    <p:sldId id="1193" r:id="rId36"/>
    <p:sldId id="1225" r:id="rId37"/>
    <p:sldId id="1195" r:id="rId38"/>
    <p:sldId id="1220" r:id="rId39"/>
    <p:sldId id="1221" r:id="rId40"/>
    <p:sldId id="1222" r:id="rId41"/>
    <p:sldId id="1198" r:id="rId42"/>
    <p:sldId id="1224" r:id="rId43"/>
    <p:sldId id="310" r:id="rId44"/>
    <p:sldId id="1250" r:id="rId45"/>
    <p:sldId id="1246" r:id="rId46"/>
    <p:sldId id="1201" r:id="rId47"/>
    <p:sldId id="1173" r:id="rId48"/>
    <p:sldId id="1175" r:id="rId49"/>
    <p:sldId id="1177" r:id="rId50"/>
    <p:sldId id="1178" r:id="rId51"/>
    <p:sldId id="1211" r:id="rId52"/>
    <p:sldId id="1179" r:id="rId53"/>
    <p:sldId id="1241" r:id="rId54"/>
    <p:sldId id="1182" r:id="rId55"/>
    <p:sldId id="1183" r:id="rId56"/>
    <p:sldId id="1184" r:id="rId57"/>
    <p:sldId id="1185" r:id="rId58"/>
    <p:sldId id="1164" r:id="rId59"/>
    <p:sldId id="1214" r:id="rId60"/>
    <p:sldId id="1216" r:id="rId61"/>
    <p:sldId id="1217" r:id="rId62"/>
    <p:sldId id="1200" r:id="rId63"/>
    <p:sldId id="1234" r:id="rId64"/>
    <p:sldId id="1232" r:id="rId65"/>
    <p:sldId id="1233" r:id="rId66"/>
  </p:sldIdLst>
  <p:sldSz cx="9144000" cy="6858000" type="screen4x3"/>
  <p:notesSz cx="7302500" cy="9586913"/>
  <p:custDataLst>
    <p:tags r:id="rId69"/>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1728">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E6B2"/>
    <a:srgbClr val="DEDFF5"/>
    <a:srgbClr val="E0E0E0"/>
    <a:srgbClr val="FFFFFF"/>
    <a:srgbClr val="FCFCFC"/>
    <a:srgbClr val="DF9F98"/>
    <a:srgbClr val="D6CDEE"/>
    <a:srgbClr val="F7F5CD"/>
    <a:srgbClr val="FFABA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58" autoAdjust="0"/>
    <p:restoredTop sz="97567" autoAdjust="0"/>
  </p:normalViewPr>
  <p:slideViewPr>
    <p:cSldViewPr snapToGrid="0" snapToObjects="1">
      <p:cViewPr>
        <p:scale>
          <a:sx n="93" d="100"/>
          <a:sy n="93" d="100"/>
        </p:scale>
        <p:origin x="615" y="48"/>
      </p:cViewPr>
      <p:guideLst>
        <p:guide orient="horz" pos="1728"/>
        <p:guide pos="2880"/>
      </p:guideLst>
    </p:cSldViewPr>
  </p:slideViewPr>
  <p:outlineViewPr>
    <p:cViewPr>
      <p:scale>
        <a:sx n="33" d="100"/>
        <a:sy n="33" d="100"/>
      </p:scale>
      <p:origin x="0" y="-9885"/>
    </p:cViewPr>
  </p:outlineViewPr>
  <p:notesTextViewPr>
    <p:cViewPr>
      <p:scale>
        <a:sx n="100" d="100"/>
        <a:sy n="100" d="100"/>
      </p:scale>
      <p:origin x="0" y="0"/>
    </p:cViewPr>
  </p:notesTextViewPr>
  <p:sorterViewPr>
    <p:cViewPr varScale="1">
      <p:scale>
        <a:sx n="100" d="100"/>
        <a:sy n="100" d="100"/>
      </p:scale>
      <p:origin x="0" y="-7632"/>
    </p:cViewPr>
  </p:sorter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droh:Google%20Drive:ics3:mem:cpumemgap.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880015299171499"/>
          <c:y val="6.0185185185185203E-2"/>
          <c:w val="0.51180020900165302"/>
          <c:h val="0.80722222222222195"/>
        </c:manualLayout>
      </c:layout>
      <c:lineChart>
        <c:grouping val="standard"/>
        <c:varyColors val="0"/>
        <c:ser>
          <c:idx val="0"/>
          <c:order val="0"/>
          <c:tx>
            <c:strRef>
              <c:f>data!$B$1</c:f>
              <c:strCache>
                <c:ptCount val="1"/>
                <c:pt idx="0">
                  <c:v>Disk seek time</c:v>
                </c:pt>
              </c:strCache>
            </c:strRef>
          </c:tx>
          <c:spPr>
            <a:ln w="12700" cmpd="sng">
              <a:solidFill>
                <a:schemeClr val="tx1"/>
              </a:solidFill>
            </a:ln>
          </c:spPr>
          <c:marker>
            <c:symbol val="diamond"/>
            <c:size val="8"/>
            <c:spPr>
              <a:solidFill>
                <a:schemeClr val="tx1"/>
              </a:solidFill>
              <a:ln>
                <a:no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data!$B$2:$B$9</c:f>
              <c:numCache>
                <c:formatCode>#,##0</c:formatCode>
                <c:ptCount val="8"/>
                <c:pt idx="0">
                  <c:v>75000000</c:v>
                </c:pt>
                <c:pt idx="1">
                  <c:v>28000000</c:v>
                </c:pt>
                <c:pt idx="2">
                  <c:v>10000000</c:v>
                </c:pt>
                <c:pt idx="3">
                  <c:v>8000000</c:v>
                </c:pt>
                <c:pt idx="4">
                  <c:v>6000000</c:v>
                </c:pt>
                <c:pt idx="5">
                  <c:v>5000000</c:v>
                </c:pt>
                <c:pt idx="6">
                  <c:v>3000000</c:v>
                </c:pt>
                <c:pt idx="7">
                  <c:v>3000000</c:v>
                </c:pt>
              </c:numCache>
            </c:numRef>
          </c:val>
          <c:smooth val="0"/>
          <c:extLst>
            <c:ext xmlns:c16="http://schemas.microsoft.com/office/drawing/2014/chart" uri="{C3380CC4-5D6E-409C-BE32-E72D297353CC}">
              <c16:uniqueId val="{00000000-0AC7-4EFB-802A-1495EE91B6F6}"/>
            </c:ext>
          </c:extLst>
        </c:ser>
        <c:ser>
          <c:idx val="1"/>
          <c:order val="1"/>
          <c:tx>
            <c:strRef>
              <c:f>data!$C$1</c:f>
              <c:strCache>
                <c:ptCount val="1"/>
                <c:pt idx="0">
                  <c:v>SSD access time</c:v>
                </c:pt>
              </c:strCache>
            </c:strRef>
          </c:tx>
          <c:spPr>
            <a:ln w="12700">
              <a:solidFill>
                <a:schemeClr val="tx1"/>
              </a:solidFill>
            </a:ln>
          </c:spPr>
          <c:marker>
            <c:symbol val="triangle"/>
            <c:size val="8"/>
            <c:spPr>
              <a:solidFill>
                <a:schemeClr val="tx1"/>
              </a:solidFill>
              <a:ln>
                <a:no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data!$C$2:$C$9</c:f>
              <c:numCache>
                <c:formatCode>General</c:formatCode>
                <c:ptCount val="8"/>
                <c:pt idx="7" formatCode="#,##0">
                  <c:v>50000</c:v>
                </c:pt>
              </c:numCache>
            </c:numRef>
          </c:val>
          <c:smooth val="0"/>
          <c:extLst>
            <c:ext xmlns:c16="http://schemas.microsoft.com/office/drawing/2014/chart" uri="{C3380CC4-5D6E-409C-BE32-E72D297353CC}">
              <c16:uniqueId val="{00000001-0AC7-4EFB-802A-1495EE91B6F6}"/>
            </c:ext>
          </c:extLst>
        </c:ser>
        <c:ser>
          <c:idx val="3"/>
          <c:order val="2"/>
          <c:tx>
            <c:strRef>
              <c:f>data!$D$1</c:f>
              <c:strCache>
                <c:ptCount val="1"/>
                <c:pt idx="0">
                  <c:v>DRAM access time</c:v>
                </c:pt>
              </c:strCache>
            </c:strRef>
          </c:tx>
          <c:spPr>
            <a:ln w="12700">
              <a:solidFill>
                <a:schemeClr val="tx1"/>
              </a:solidFill>
            </a:ln>
          </c:spPr>
          <c:marker>
            <c:symbol val="square"/>
            <c:size val="8"/>
            <c:spPr>
              <a:solidFill>
                <a:schemeClr val="tx1"/>
              </a:solidFill>
              <a:ln>
                <a:no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data!$D$2:$D$9</c:f>
              <c:numCache>
                <c:formatCode>#,##0</c:formatCode>
                <c:ptCount val="8"/>
                <c:pt idx="0" formatCode="General">
                  <c:v>200</c:v>
                </c:pt>
                <c:pt idx="1">
                  <c:v>100</c:v>
                </c:pt>
                <c:pt idx="2" formatCode="General">
                  <c:v>70</c:v>
                </c:pt>
                <c:pt idx="3" formatCode="General">
                  <c:v>60</c:v>
                </c:pt>
                <c:pt idx="4" formatCode="General">
                  <c:v>55</c:v>
                </c:pt>
                <c:pt idx="5" formatCode="General">
                  <c:v>50</c:v>
                </c:pt>
                <c:pt idx="6" formatCode="General">
                  <c:v>40</c:v>
                </c:pt>
                <c:pt idx="7" formatCode="General">
                  <c:v>20</c:v>
                </c:pt>
              </c:numCache>
            </c:numRef>
          </c:val>
          <c:smooth val="0"/>
          <c:extLst>
            <c:ext xmlns:c16="http://schemas.microsoft.com/office/drawing/2014/chart" uri="{C3380CC4-5D6E-409C-BE32-E72D297353CC}">
              <c16:uniqueId val="{00000002-0AC7-4EFB-802A-1495EE91B6F6}"/>
            </c:ext>
          </c:extLst>
        </c:ser>
        <c:ser>
          <c:idx val="4"/>
          <c:order val="3"/>
          <c:tx>
            <c:strRef>
              <c:f>data!$E$1</c:f>
              <c:strCache>
                <c:ptCount val="1"/>
                <c:pt idx="0">
                  <c:v>SRAM access time</c:v>
                </c:pt>
              </c:strCache>
            </c:strRef>
          </c:tx>
          <c:spPr>
            <a:ln w="12700">
              <a:solidFill>
                <a:schemeClr val="tx1"/>
              </a:solidFill>
            </a:ln>
          </c:spPr>
          <c:marker>
            <c:symbol val="circle"/>
            <c:size val="8"/>
            <c:spPr>
              <a:solidFill>
                <a:schemeClr val="tx1"/>
              </a:solidFill>
              <a:ln>
                <a:no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data!$E$2:$E$9</c:f>
              <c:numCache>
                <c:formatCode>General</c:formatCode>
                <c:ptCount val="8"/>
                <c:pt idx="0">
                  <c:v>150</c:v>
                </c:pt>
                <c:pt idx="1">
                  <c:v>35</c:v>
                </c:pt>
                <c:pt idx="2">
                  <c:v>15</c:v>
                </c:pt>
                <c:pt idx="3">
                  <c:v>3</c:v>
                </c:pt>
                <c:pt idx="4">
                  <c:v>2.5</c:v>
                </c:pt>
                <c:pt idx="5">
                  <c:v>2</c:v>
                </c:pt>
                <c:pt idx="6">
                  <c:v>1.5</c:v>
                </c:pt>
                <c:pt idx="7">
                  <c:v>1.3</c:v>
                </c:pt>
              </c:numCache>
            </c:numRef>
          </c:val>
          <c:smooth val="0"/>
          <c:extLst>
            <c:ext xmlns:c16="http://schemas.microsoft.com/office/drawing/2014/chart" uri="{C3380CC4-5D6E-409C-BE32-E72D297353CC}">
              <c16:uniqueId val="{00000003-0AC7-4EFB-802A-1495EE91B6F6}"/>
            </c:ext>
          </c:extLst>
        </c:ser>
        <c:ser>
          <c:idx val="5"/>
          <c:order val="4"/>
          <c:tx>
            <c:strRef>
              <c:f>data!$F$1</c:f>
              <c:strCache>
                <c:ptCount val="1"/>
                <c:pt idx="0">
                  <c:v>CPU cycle time</c:v>
                </c:pt>
              </c:strCache>
            </c:strRef>
          </c:tx>
          <c:spPr>
            <a:ln w="12700">
              <a:solidFill>
                <a:schemeClr val="tx1"/>
              </a:solidFill>
            </a:ln>
          </c:spPr>
          <c:marker>
            <c:symbol val="square"/>
            <c:size val="8"/>
            <c:spPr>
              <a:solidFill>
                <a:schemeClr val="bg1"/>
              </a:solidFill>
              <a:ln>
                <a:solidFill>
                  <a:schemeClr val="tx1"/>
                </a:solid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data!$F$2:$F$9</c:f>
              <c:numCache>
                <c:formatCode>General</c:formatCode>
                <c:ptCount val="8"/>
                <c:pt idx="0">
                  <c:v>166</c:v>
                </c:pt>
                <c:pt idx="1">
                  <c:v>50</c:v>
                </c:pt>
                <c:pt idx="2">
                  <c:v>6</c:v>
                </c:pt>
                <c:pt idx="3">
                  <c:v>1.6</c:v>
                </c:pt>
                <c:pt idx="4">
                  <c:v>0.3</c:v>
                </c:pt>
                <c:pt idx="5">
                  <c:v>0.5</c:v>
                </c:pt>
                <c:pt idx="6">
                  <c:v>0.4</c:v>
                </c:pt>
                <c:pt idx="7">
                  <c:v>0.33</c:v>
                </c:pt>
              </c:numCache>
            </c:numRef>
          </c:val>
          <c:smooth val="0"/>
          <c:extLst>
            <c:ext xmlns:c16="http://schemas.microsoft.com/office/drawing/2014/chart" uri="{C3380CC4-5D6E-409C-BE32-E72D297353CC}">
              <c16:uniqueId val="{00000004-0AC7-4EFB-802A-1495EE91B6F6}"/>
            </c:ext>
          </c:extLst>
        </c:ser>
        <c:ser>
          <c:idx val="6"/>
          <c:order val="5"/>
          <c:tx>
            <c:strRef>
              <c:f>data!$G$1</c:f>
              <c:strCache>
                <c:ptCount val="1"/>
                <c:pt idx="0">
                  <c:v>Effective CPU cycle time</c:v>
                </c:pt>
              </c:strCache>
            </c:strRef>
          </c:tx>
          <c:spPr>
            <a:ln w="12700">
              <a:solidFill>
                <a:schemeClr val="tx1"/>
              </a:solidFill>
            </a:ln>
          </c:spPr>
          <c:marker>
            <c:symbol val="circle"/>
            <c:size val="8"/>
            <c:spPr>
              <a:solidFill>
                <a:schemeClr val="bg1"/>
              </a:solidFill>
              <a:ln>
                <a:solidFill>
                  <a:schemeClr val="tx1"/>
                </a:solid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data!$G$2:$G$9</c:f>
              <c:numCache>
                <c:formatCode>General</c:formatCode>
                <c:ptCount val="8"/>
                <c:pt idx="4">
                  <c:v>0.3</c:v>
                </c:pt>
                <c:pt idx="5">
                  <c:v>0.25</c:v>
                </c:pt>
                <c:pt idx="6">
                  <c:v>0.1</c:v>
                </c:pt>
                <c:pt idx="7">
                  <c:v>0.08</c:v>
                </c:pt>
              </c:numCache>
            </c:numRef>
          </c:val>
          <c:smooth val="0"/>
          <c:extLst>
            <c:ext xmlns:c16="http://schemas.microsoft.com/office/drawing/2014/chart" uri="{C3380CC4-5D6E-409C-BE32-E72D297353CC}">
              <c16:uniqueId val="{00000005-0AC7-4EFB-802A-1495EE91B6F6}"/>
            </c:ext>
          </c:extLst>
        </c:ser>
        <c:dLbls>
          <c:showLegendKey val="0"/>
          <c:showVal val="0"/>
          <c:showCatName val="0"/>
          <c:showSerName val="0"/>
          <c:showPercent val="0"/>
          <c:showBubbleSize val="0"/>
        </c:dLbls>
        <c:marker val="1"/>
        <c:smooth val="0"/>
        <c:axId val="90477312"/>
        <c:axId val="90479616"/>
      </c:lineChart>
      <c:catAx>
        <c:axId val="90477312"/>
        <c:scaling>
          <c:orientation val="minMax"/>
        </c:scaling>
        <c:delete val="0"/>
        <c:axPos val="b"/>
        <c:title>
          <c:tx>
            <c:rich>
              <a:bodyPr/>
              <a:lstStyle/>
              <a:p>
                <a:pPr>
                  <a:defRPr/>
                </a:pPr>
                <a:r>
                  <a:rPr lang="en-US"/>
                  <a:t>Year</a:t>
                </a:r>
              </a:p>
            </c:rich>
          </c:tx>
          <c:overlay val="0"/>
        </c:title>
        <c:numFmt formatCode="General" sourceLinked="1"/>
        <c:majorTickMark val="out"/>
        <c:minorTickMark val="none"/>
        <c:tickLblPos val="low"/>
        <c:txPr>
          <a:bodyPr rot="0" vert="horz" anchor="ctr" anchorCtr="1"/>
          <a:lstStyle/>
          <a:p>
            <a:pPr>
              <a:defRPr/>
            </a:pPr>
            <a:endParaRPr lang="en-US"/>
          </a:p>
        </c:txPr>
        <c:crossAx val="90479616"/>
        <c:crossesAt val="0"/>
        <c:auto val="1"/>
        <c:lblAlgn val="ctr"/>
        <c:lblOffset val="100"/>
        <c:noMultiLvlLbl val="0"/>
      </c:catAx>
      <c:valAx>
        <c:axId val="90479616"/>
        <c:scaling>
          <c:logBase val="10"/>
          <c:orientation val="minMax"/>
          <c:min val="0.01"/>
        </c:scaling>
        <c:delete val="0"/>
        <c:axPos val="l"/>
        <c:majorGridlines/>
        <c:title>
          <c:tx>
            <c:rich>
              <a:bodyPr rot="-5400000" vert="horz"/>
              <a:lstStyle/>
              <a:p>
                <a:pPr>
                  <a:defRPr/>
                </a:pPr>
                <a:r>
                  <a:rPr lang="en-US"/>
                  <a:t>Time (ns)</a:t>
                </a:r>
              </a:p>
            </c:rich>
          </c:tx>
          <c:overlay val="0"/>
        </c:title>
        <c:numFmt formatCode="#,##0.0" sourceLinked="0"/>
        <c:majorTickMark val="out"/>
        <c:minorTickMark val="none"/>
        <c:tickLblPos val="nextTo"/>
        <c:crossAx val="90477312"/>
        <c:crosses val="autoZero"/>
        <c:crossBetween val="between"/>
        <c:minorUnit val="10"/>
      </c:valAx>
      <c:spPr>
        <a:ln>
          <a:noFill/>
        </a:ln>
      </c:spPr>
    </c:plotArea>
    <c:legend>
      <c:legendPos val="r"/>
      <c:overlay val="0"/>
      <c:spPr>
        <a:ln>
          <a:solidFill>
            <a:schemeClr val="tx1"/>
          </a:solidFill>
        </a:ln>
      </c:spPr>
    </c:legend>
    <c:plotVisOnly val="1"/>
    <c:dispBlanksAs val="gap"/>
    <c:showDLblsOverMax val="0"/>
  </c:chart>
  <c:txPr>
    <a:bodyPr/>
    <a:lstStyle/>
    <a:p>
      <a:pPr>
        <a:defRPr sz="1200">
          <a:latin typeface="Aria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defTabSz="965200">
              <a:defRPr sz="1200" smtClean="0">
                <a:latin typeface="Times New Roman" pitchFamily="18" charset="0"/>
              </a:defRPr>
            </a:lvl1pPr>
          </a:lstStyle>
          <a:p>
            <a:pPr>
              <a:defRPr/>
            </a:pPr>
            <a:r>
              <a:rPr lang="en-US"/>
              <a:t>DAC 2001 Tutorial</a:t>
            </a:r>
          </a:p>
        </p:txBody>
      </p:sp>
      <p:sp>
        <p:nvSpPr>
          <p:cNvPr id="252931" name="Rectangle 3"/>
          <p:cNvSpPr>
            <a:spLocks noGrp="1" noChangeArrowheads="1"/>
          </p:cNvSpPr>
          <p:nvPr>
            <p:ph type="dt" sz="quarter" idx="1"/>
          </p:nvPr>
        </p:nvSpPr>
        <p:spPr bwMode="auto">
          <a:xfrm>
            <a:off x="417195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5200">
              <a:defRPr sz="1200" smtClean="0">
                <a:latin typeface="Times New Roman" pitchFamily="18" charset="0"/>
              </a:defRPr>
            </a:lvl1pPr>
          </a:lstStyle>
          <a:p>
            <a:pPr>
              <a:defRPr/>
            </a:pPr>
            <a:endParaRPr lang="en-US"/>
          </a:p>
        </p:txBody>
      </p:sp>
      <p:sp>
        <p:nvSpPr>
          <p:cNvPr id="252932" name="Rectangle 4"/>
          <p:cNvSpPr>
            <a:spLocks noGrp="1" noChangeArrowheads="1"/>
          </p:cNvSpPr>
          <p:nvPr>
            <p:ph type="ftr" sz="quarter" idx="2"/>
          </p:nvPr>
        </p:nvSpPr>
        <p:spPr bwMode="auto">
          <a:xfrm>
            <a:off x="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defTabSz="965200">
              <a:defRPr sz="1200" smtClean="0">
                <a:latin typeface="Times New Roman" pitchFamily="18" charset="0"/>
                <a:cs typeface="Times New Roman" pitchFamily="18" charset="0"/>
              </a:defRPr>
            </a:lvl1pPr>
          </a:lstStyle>
          <a:p>
            <a:pPr>
              <a:defRPr/>
            </a:pPr>
            <a:r>
              <a:rPr lang="en-US"/>
              <a:t>©R.A. Rutenbar, 2001</a:t>
            </a:r>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a:defRPr sz="1200" smtClean="0">
                <a:latin typeface="Times New Roman" pitchFamily="18" charset="0"/>
              </a:defRPr>
            </a:lvl1pPr>
          </a:lstStyle>
          <a:p>
            <a:pPr>
              <a:defRPr/>
            </a:pPr>
            <a:fld id="{83587096-7852-44F5-9A71-D621B1FF2472}" type="slidenum">
              <a:rPr lang="en-US"/>
              <a:pPr>
                <a:defRPr/>
              </a:pPr>
              <a:t>‹#›</a:t>
            </a:fld>
            <a:endParaRPr lang="en-US"/>
          </a:p>
        </p:txBody>
      </p:sp>
    </p:spTree>
    <p:extLst>
      <p:ext uri="{BB962C8B-B14F-4D97-AF65-F5344CB8AC3E}">
        <p14:creationId xmlns:p14="http://schemas.microsoft.com/office/powerpoint/2010/main" val="3453333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10934828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a:p>
        </p:txBody>
      </p:sp>
      <p:sp>
        <p:nvSpPr>
          <p:cNvPr id="51204" name="Slide Number Placeholder 3"/>
          <p:cNvSpPr>
            <a:spLocks noGrp="1"/>
          </p:cNvSpPr>
          <p:nvPr>
            <p:ph type="sldNum" sz="quarter" idx="5"/>
          </p:nvPr>
        </p:nvSpPr>
        <p:spPr>
          <a:noFill/>
        </p:spPr>
        <p:txBody>
          <a:bodyPr/>
          <a:lstStyle/>
          <a:p>
            <a:fld id="{7F803353-72E2-470C-8E67-87750F01FAF1}" type="slidenum">
              <a:rPr lang="en-US"/>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97100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17</a:t>
            </a:fld>
            <a:endParaRPr lang="en-US" dirty="0"/>
          </a:p>
        </p:txBody>
      </p:sp>
    </p:spTree>
    <p:extLst>
      <p:ext uri="{BB962C8B-B14F-4D97-AF65-F5344CB8AC3E}">
        <p14:creationId xmlns:p14="http://schemas.microsoft.com/office/powerpoint/2010/main" val="2570984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81241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dirty="0"/>
              <a:t>~8kB </a:t>
            </a:r>
            <a:r>
              <a:rPr lang="en-US" dirty="0" err="1"/>
              <a:t>rowbuffer</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26</a:t>
            </a:fld>
            <a:endParaRPr lang="en-US" dirty="0"/>
          </a:p>
        </p:txBody>
      </p:sp>
    </p:spTree>
    <p:extLst>
      <p:ext uri="{BB962C8B-B14F-4D97-AF65-F5344CB8AC3E}">
        <p14:creationId xmlns:p14="http://schemas.microsoft.com/office/powerpoint/2010/main" val="1791103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8</a:t>
            </a:fld>
            <a:endParaRPr lang="en-US" dirty="0"/>
          </a:p>
        </p:txBody>
      </p:sp>
    </p:spTree>
    <p:extLst>
      <p:ext uri="{BB962C8B-B14F-4D97-AF65-F5344CB8AC3E}">
        <p14:creationId xmlns:p14="http://schemas.microsoft.com/office/powerpoint/2010/main" val="3173069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34</a:t>
            </a:fld>
            <a:endParaRPr lang="en-US" dirty="0"/>
          </a:p>
        </p:txBody>
      </p:sp>
    </p:spTree>
    <p:extLst>
      <p:ext uri="{BB962C8B-B14F-4D97-AF65-F5344CB8AC3E}">
        <p14:creationId xmlns:p14="http://schemas.microsoft.com/office/powerpoint/2010/main" val="4159346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1233987" y="726094"/>
            <a:ext cx="4835733" cy="3580528"/>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73731" name="Rectangle 2"/>
          <p:cNvSpPr txBox="1">
            <a:spLocks noGrp="1" noChangeArrowheads="1"/>
          </p:cNvSpPr>
          <p:nvPr>
            <p:ph type="body"/>
          </p:nvPr>
        </p:nvSpPr>
        <p:spPr>
          <a:xfrm>
            <a:off x="974391" y="4554201"/>
            <a:ext cx="5354925" cy="4314943"/>
          </a:xfrm>
          <a:noFill/>
          <a:ln/>
        </p:spPr>
        <p:txBody>
          <a:bodyPr wrap="none" lIns="95088" tIns="47544" rIns="95088" bIns="47544"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73925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40</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Text Box 1"/>
          <p:cNvSpPr txBox="1">
            <a:spLocks noChangeArrowheads="1"/>
          </p:cNvSpPr>
          <p:nvPr/>
        </p:nvSpPr>
        <p:spPr bwMode="auto">
          <a:xfrm>
            <a:off x="1233987" y="726094"/>
            <a:ext cx="4835733" cy="3580528"/>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75779" name="Rectangle 2"/>
          <p:cNvSpPr txBox="1">
            <a:spLocks noGrp="1" noChangeArrowheads="1"/>
          </p:cNvSpPr>
          <p:nvPr>
            <p:ph type="body"/>
          </p:nvPr>
        </p:nvSpPr>
        <p:spPr>
          <a:xfrm>
            <a:off x="974391" y="4554201"/>
            <a:ext cx="5354925" cy="4314943"/>
          </a:xfrm>
          <a:noFill/>
          <a:ln/>
        </p:spPr>
        <p:txBody>
          <a:bodyPr wrap="none" lIns="95088" tIns="47544" rIns="95088" bIns="47544"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43</a:t>
            </a:fld>
            <a:endParaRPr lang="en-US"/>
          </a:p>
        </p:txBody>
      </p:sp>
    </p:spTree>
    <p:extLst>
      <p:ext uri="{BB962C8B-B14F-4D97-AF65-F5344CB8AC3E}">
        <p14:creationId xmlns:p14="http://schemas.microsoft.com/office/powerpoint/2010/main" val="4592413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44</a:t>
            </a:fld>
            <a:endParaRPr lang="en-US" dirty="0"/>
          </a:p>
        </p:txBody>
      </p:sp>
    </p:spTree>
    <p:extLst>
      <p:ext uri="{BB962C8B-B14F-4D97-AF65-F5344CB8AC3E}">
        <p14:creationId xmlns:p14="http://schemas.microsoft.com/office/powerpoint/2010/main" val="11006978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409700" y="400050"/>
            <a:ext cx="4792663" cy="3594100"/>
          </a:xfrm>
        </p:spPr>
      </p:sp>
      <p:sp>
        <p:nvSpPr>
          <p:cNvPr id="107523" name="Rectangle 3"/>
          <p:cNvSpPr>
            <a:spLocks noGrp="1" noChangeArrowheads="1"/>
          </p:cNvSpPr>
          <p:nvPr>
            <p:ph type="body" idx="1"/>
          </p:nvPr>
        </p:nvSpPr>
        <p:spPr>
          <a:xfrm>
            <a:off x="136123" y="4247554"/>
            <a:ext cx="6952232" cy="5180343"/>
          </a:xfrm>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45671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230313" y="711200"/>
            <a:ext cx="4833937" cy="3624263"/>
          </a:xfrm>
        </p:spPr>
      </p:sp>
      <p:sp>
        <p:nvSpPr>
          <p:cNvPr id="76803" name="Rectangle 3"/>
          <p:cNvSpPr>
            <a:spLocks noGrp="1" noChangeArrowheads="1"/>
          </p:cNvSpPr>
          <p:nvPr>
            <p:ph type="body" idx="1"/>
          </p:nvPr>
        </p:nvSpPr>
        <p:spPr>
          <a:xfrm>
            <a:off x="951202" y="4572145"/>
            <a:ext cx="5386817" cy="4331160"/>
          </a:xfrm>
          <a:noFill/>
          <a:ln/>
        </p:spPr>
        <p:txBody>
          <a:bodyPr lIns="94886" tIns="47442" rIns="94886" bIns="47442"/>
          <a:lstStyle/>
          <a:p>
            <a:r>
              <a:rPr lang="en-US"/>
              <a:t>Goal:</a:t>
            </a:r>
          </a:p>
          <a:p>
            <a:r>
              <a:rPr lang="en-US"/>
              <a:t>	Show the inefficeincy of current disk requests.</a:t>
            </a:r>
          </a:p>
          <a:p>
            <a:r>
              <a:rPr lang="en-US"/>
              <a:t>Conveyed Ideas:</a:t>
            </a:r>
          </a:p>
          <a:p>
            <a:r>
              <a:rPr lang="en-US"/>
              <a:t>	Rotational latency is wasted time that can be used to service tasks</a:t>
            </a:r>
          </a:p>
          <a:p>
            <a:r>
              <a:rPr lang="en-US"/>
              <a:t>Background Information:</a:t>
            </a:r>
          </a:p>
          <a:p>
            <a:r>
              <a:rPr lang="en-US"/>
              <a:t>	None.</a:t>
            </a:r>
          </a:p>
          <a:p>
            <a:r>
              <a:rPr lang="en-US"/>
              <a:t>Slide Background:</a:t>
            </a:r>
          </a:p>
          <a:p>
            <a:r>
              <a:rPr lang="en-US"/>
              <a:t>	None.</a:t>
            </a:r>
          </a:p>
          <a:p>
            <a:endParaRPr lang="en-US"/>
          </a:p>
          <a:p>
            <a:r>
              <a:rPr lang="en-US"/>
              <a:t>Kill text and arrows</a:t>
            </a:r>
          </a:p>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259989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17905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61836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77179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52501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195"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a:defRPr/>
            </a:pPr>
            <a:endParaRPr lang="en-US" b="0">
              <a:latin typeface="Times New Roman" pitchFamily="18" charset="0"/>
            </a:endParaRP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a:defRPr/>
            </a:pPr>
            <a:r>
              <a:rPr lang="en-US" sz="1200" dirty="0">
                <a:solidFill>
                  <a:schemeClr val="bg1"/>
                </a:solidFill>
                <a:latin typeface="Times New Roman" pitchFamily="18" charset="0"/>
              </a:rPr>
              <a:t>Carnegie Mellon</a:t>
            </a:r>
          </a:p>
        </p:txBody>
      </p:sp>
      <p:sp>
        <p:nvSpPr>
          <p:cNvPr id="6" name="Rectangle 5"/>
          <p:cNvSpPr/>
          <p:nvPr userDrawn="1"/>
        </p:nvSpPr>
        <p:spPr>
          <a:xfrm>
            <a:off x="8830843" y="6611779"/>
            <a:ext cx="338554"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itchFamily="-96" charset="-128"/>
                <a:cs typeface="ＭＳ Ｐゴシック" pitchFamily="-96" charset="-128"/>
              </a:rPr>
              <a:pPr/>
              <a:t>‹#›</a:t>
            </a:fld>
            <a:endParaRPr lang="en-US" sz="1000" dirty="0">
              <a:latin typeface="Calibri" panose="020F0502020204030204" pitchFamily="34" charset="0"/>
            </a:endParaRPr>
          </a:p>
        </p:txBody>
      </p:sp>
      <p:sp>
        <p:nvSpPr>
          <p:cNvPr id="9" name="TextBox 8"/>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ssd.userbenchmark.com/SpeedTest/711305/Samsung-SSD-970-EVO-Plus-250GB"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292" y="1295400"/>
            <a:ext cx="9093416" cy="4724400"/>
          </a:xfrm>
        </p:spPr>
      </p:pic>
      <p:sp>
        <p:nvSpPr>
          <p:cNvPr id="3" name="TextBox 2">
            <a:extLst>
              <a:ext uri="{FF2B5EF4-FFF2-40B4-BE49-F238E27FC236}">
                <a16:creationId xmlns:a16="http://schemas.microsoft.com/office/drawing/2014/main" id="{617D6B3D-300A-0E43-A50F-4F8942F2CB1F}"/>
              </a:ext>
            </a:extLst>
          </p:cNvPr>
          <p:cNvSpPr txBox="1"/>
          <p:nvPr/>
        </p:nvSpPr>
        <p:spPr>
          <a:xfrm>
            <a:off x="4231075" y="4648200"/>
            <a:ext cx="894796" cy="369332"/>
          </a:xfrm>
          <a:prstGeom prst="rect">
            <a:avLst/>
          </a:prstGeom>
          <a:noFill/>
        </p:spPr>
        <p:txBody>
          <a:bodyPr wrap="none" rtlCol="0">
            <a:spAutoFit/>
          </a:bodyPr>
          <a:lstStyle/>
          <a:p>
            <a:r>
              <a:rPr lang="en-US" sz="1800" b="1" dirty="0">
                <a:solidFill>
                  <a:schemeClr val="bg1">
                    <a:lumMod val="75000"/>
                  </a:schemeClr>
                </a:solidFill>
                <a:effectLst>
                  <a:outerShdw blurRad="38100" dist="38100" dir="2700000" algn="tl">
                    <a:srgbClr val="000000">
                      <a:alpha val="43137"/>
                    </a:srgbClr>
                  </a:outerShdw>
                </a:effectLst>
                <a:latin typeface="Gill Sans MT" panose="020B0502020104020203" pitchFamily="34" charset="0"/>
              </a:rPr>
              <a:t>14-513</a:t>
            </a:r>
          </a:p>
        </p:txBody>
      </p:sp>
      <p:sp>
        <p:nvSpPr>
          <p:cNvPr id="5" name="TextBox 4">
            <a:extLst>
              <a:ext uri="{FF2B5EF4-FFF2-40B4-BE49-F238E27FC236}">
                <a16:creationId xmlns:a16="http://schemas.microsoft.com/office/drawing/2014/main" id="{1DFA6E20-6C5A-F146-B392-C6A0CD2B08C5}"/>
              </a:ext>
            </a:extLst>
          </p:cNvPr>
          <p:cNvSpPr txBox="1"/>
          <p:nvPr/>
        </p:nvSpPr>
        <p:spPr>
          <a:xfrm>
            <a:off x="6705600" y="4709756"/>
            <a:ext cx="611066" cy="338554"/>
          </a:xfrm>
          <a:prstGeom prst="rect">
            <a:avLst/>
          </a:prstGeom>
          <a:noFill/>
        </p:spPr>
        <p:txBody>
          <a:bodyPr wrap="none" rtlCol="0">
            <a:spAutoFit/>
          </a:bodyPr>
          <a:lstStyle/>
          <a:p>
            <a:r>
              <a:rPr lang="en-US" sz="1600" b="1" dirty="0">
                <a:solidFill>
                  <a:schemeClr val="bg1">
                    <a:lumMod val="75000"/>
                  </a:schemeClr>
                </a:solidFill>
                <a:effectLst>
                  <a:outerShdw blurRad="38100" dist="38100" dir="2700000" algn="tl">
                    <a:srgbClr val="000000">
                      <a:alpha val="43137"/>
                    </a:srgbClr>
                  </a:outerShdw>
                </a:effectLst>
                <a:latin typeface="Gill Sans MT Condensed" panose="020B0506020104020203" pitchFamily="34" charset="0"/>
              </a:rPr>
              <a:t>18-613</a:t>
            </a:r>
          </a:p>
        </p:txBody>
      </p:sp>
    </p:spTree>
    <p:extLst>
      <p:ext uri="{BB962C8B-B14F-4D97-AF65-F5344CB8AC3E}">
        <p14:creationId xmlns:p14="http://schemas.microsoft.com/office/powerpoint/2010/main" val="1836215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86" name="Rectangle 26"/>
          <p:cNvSpPr>
            <a:spLocks noGrp="1" noChangeArrowheads="1"/>
          </p:cNvSpPr>
          <p:nvPr>
            <p:ph type="title"/>
          </p:nvPr>
        </p:nvSpPr>
        <p:spPr>
          <a:xfrm>
            <a:off x="357018" y="435678"/>
            <a:ext cx="8786982" cy="762000"/>
          </a:xfrm>
        </p:spPr>
        <p:txBody>
          <a:bodyPr>
            <a:normAutofit fontScale="90000"/>
          </a:bodyPr>
          <a:lstStyle/>
          <a:p>
            <a:pPr marL="0" indent="0"/>
            <a:r>
              <a:rPr lang="en-US" dirty="0"/>
              <a:t>Traditional Bus Structure Connecting </a:t>
            </a:r>
            <a:br>
              <a:rPr lang="en-US" dirty="0"/>
            </a:br>
            <a:r>
              <a:rPr lang="en-US" dirty="0"/>
              <a:t>CPU and Memory</a:t>
            </a:r>
          </a:p>
        </p:txBody>
      </p:sp>
      <p:sp>
        <p:nvSpPr>
          <p:cNvPr id="66587" name="Rectangle 27"/>
          <p:cNvSpPr>
            <a:spLocks noGrp="1" noChangeArrowheads="1"/>
          </p:cNvSpPr>
          <p:nvPr>
            <p:ph type="body" idx="1"/>
          </p:nvPr>
        </p:nvSpPr>
        <p:spPr>
          <a:xfrm>
            <a:off x="396875" y="1504950"/>
            <a:ext cx="7896225" cy="4972050"/>
          </a:xfrm>
        </p:spPr>
        <p:txBody>
          <a:bodyPr/>
          <a:lstStyle/>
          <a:p>
            <a:r>
              <a:rPr lang="en-US" dirty="0"/>
              <a:t>A </a:t>
            </a:r>
            <a:r>
              <a:rPr lang="en-US" dirty="0">
                <a:solidFill>
                  <a:srgbClr val="C00000"/>
                </a:solidFill>
              </a:rPr>
              <a:t>bus </a:t>
            </a:r>
            <a:r>
              <a:rPr lang="en-US" dirty="0"/>
              <a:t>is a collection of parallel wires that carry address, data, and control signals.</a:t>
            </a:r>
          </a:p>
          <a:p>
            <a:r>
              <a:rPr lang="en-US" dirty="0"/>
              <a:t>Buses are typically shared by multiple devices.</a:t>
            </a:r>
          </a:p>
        </p:txBody>
      </p:sp>
      <p:sp>
        <p:nvSpPr>
          <p:cNvPr id="66565" name="Rectangle 5"/>
          <p:cNvSpPr>
            <a:spLocks noChangeAspect="1" noChangeArrowheads="1"/>
          </p:cNvSpPr>
          <p:nvPr/>
        </p:nvSpPr>
        <p:spPr bwMode="auto">
          <a:xfrm>
            <a:off x="7637463" y="5337175"/>
            <a:ext cx="1049337" cy="10541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Main</a:t>
            </a:r>
          </a:p>
          <a:p>
            <a:pPr algn="ctr">
              <a:lnSpc>
                <a:spcPct val="100000"/>
              </a:lnSpc>
            </a:pPr>
            <a:r>
              <a:rPr lang="en-US" sz="1600" dirty="0">
                <a:latin typeface="Calibri" panose="020F0502020204030204" pitchFamily="34" charset="0"/>
              </a:rPr>
              <a:t>memory</a:t>
            </a:r>
          </a:p>
        </p:txBody>
      </p:sp>
      <p:sp>
        <p:nvSpPr>
          <p:cNvPr id="66566" name="AutoShape 6"/>
          <p:cNvSpPr>
            <a:spLocks noChangeAspect="1" noChangeArrowheads="1"/>
          </p:cNvSpPr>
          <p:nvPr/>
        </p:nvSpPr>
        <p:spPr bwMode="auto">
          <a:xfrm>
            <a:off x="5880100" y="5511800"/>
            <a:ext cx="1720850" cy="615950"/>
          </a:xfrm>
          <a:prstGeom prst="leftRightArrow">
            <a:avLst>
              <a:gd name="adj1" fmla="val 50000"/>
              <a:gd name="adj2" fmla="val 55876"/>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67" name="Rectangle 7"/>
          <p:cNvSpPr>
            <a:spLocks noChangeAspect="1" noChangeArrowheads="1"/>
          </p:cNvSpPr>
          <p:nvPr/>
        </p:nvSpPr>
        <p:spPr bwMode="auto">
          <a:xfrm>
            <a:off x="4824413" y="5548313"/>
            <a:ext cx="1049337" cy="6667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I/O </a:t>
            </a:r>
          </a:p>
          <a:p>
            <a:pPr algn="ctr">
              <a:lnSpc>
                <a:spcPct val="100000"/>
              </a:lnSpc>
            </a:pPr>
            <a:r>
              <a:rPr lang="en-US" sz="1600">
                <a:latin typeface="Calibri" panose="020F0502020204030204" pitchFamily="34" charset="0"/>
              </a:rPr>
              <a:t>bridge</a:t>
            </a:r>
          </a:p>
        </p:txBody>
      </p:sp>
      <p:sp>
        <p:nvSpPr>
          <p:cNvPr id="66568" name="AutoShape 8"/>
          <p:cNvSpPr>
            <a:spLocks noChangeAspect="1" noChangeArrowheads="1"/>
          </p:cNvSpPr>
          <p:nvPr/>
        </p:nvSpPr>
        <p:spPr bwMode="auto">
          <a:xfrm>
            <a:off x="3143250" y="5511800"/>
            <a:ext cx="1676400" cy="615950"/>
          </a:xfrm>
          <a:prstGeom prst="leftRightArrow">
            <a:avLst>
              <a:gd name="adj1" fmla="val 50000"/>
              <a:gd name="adj2" fmla="val 54433"/>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69" name="Rectangle 9"/>
          <p:cNvSpPr>
            <a:spLocks noChangeAspect="1" noChangeArrowheads="1"/>
          </p:cNvSpPr>
          <p:nvPr/>
        </p:nvSpPr>
        <p:spPr bwMode="auto">
          <a:xfrm>
            <a:off x="950913" y="5548313"/>
            <a:ext cx="2162175" cy="6667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sp>
        <p:nvSpPr>
          <p:cNvPr id="66570" name="Rectangle 10"/>
          <p:cNvSpPr>
            <a:spLocks noChangeAspect="1" noChangeArrowheads="1"/>
          </p:cNvSpPr>
          <p:nvPr/>
        </p:nvSpPr>
        <p:spPr bwMode="auto">
          <a:xfrm>
            <a:off x="2008188" y="4017963"/>
            <a:ext cx="788987" cy="176212"/>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71" name="Rectangle 11"/>
          <p:cNvSpPr>
            <a:spLocks noChangeAspect="1" noChangeArrowheads="1"/>
          </p:cNvSpPr>
          <p:nvPr/>
        </p:nvSpPr>
        <p:spPr bwMode="auto">
          <a:xfrm>
            <a:off x="2008188" y="4194175"/>
            <a:ext cx="788987" cy="176213"/>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72" name="Rectangle 12"/>
          <p:cNvSpPr>
            <a:spLocks noChangeAspect="1" noChangeArrowheads="1"/>
          </p:cNvSpPr>
          <p:nvPr/>
        </p:nvSpPr>
        <p:spPr bwMode="auto">
          <a:xfrm>
            <a:off x="2008188" y="4370388"/>
            <a:ext cx="788987" cy="174625"/>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73" name="Rectangle 13"/>
          <p:cNvSpPr>
            <a:spLocks noChangeAspect="1" noChangeArrowheads="1"/>
          </p:cNvSpPr>
          <p:nvPr/>
        </p:nvSpPr>
        <p:spPr bwMode="auto">
          <a:xfrm>
            <a:off x="2008188" y="4545013"/>
            <a:ext cx="788987" cy="176212"/>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74" name="Rectangle 14"/>
          <p:cNvSpPr>
            <a:spLocks noChangeAspect="1" noChangeArrowheads="1"/>
          </p:cNvSpPr>
          <p:nvPr/>
        </p:nvSpPr>
        <p:spPr bwMode="auto">
          <a:xfrm>
            <a:off x="2008188" y="4721225"/>
            <a:ext cx="788987" cy="176213"/>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75" name="AutoShape 15"/>
          <p:cNvSpPr>
            <a:spLocks noChangeAspect="1" noChangeArrowheads="1"/>
          </p:cNvSpPr>
          <p:nvPr/>
        </p:nvSpPr>
        <p:spPr bwMode="auto">
          <a:xfrm>
            <a:off x="2900363" y="4017963"/>
            <a:ext cx="512762" cy="439737"/>
          </a:xfrm>
          <a:prstGeom prst="rightArrow">
            <a:avLst>
              <a:gd name="adj1" fmla="val 50000"/>
              <a:gd name="adj2" fmla="val 29152"/>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76" name="AutoShape 16"/>
          <p:cNvSpPr>
            <a:spLocks noChangeAspect="1" noChangeArrowheads="1"/>
          </p:cNvSpPr>
          <p:nvPr/>
        </p:nvSpPr>
        <p:spPr bwMode="auto">
          <a:xfrm flipH="1">
            <a:off x="2797175" y="4457700"/>
            <a:ext cx="512763" cy="439738"/>
          </a:xfrm>
          <a:prstGeom prst="rightArrow">
            <a:avLst>
              <a:gd name="adj1" fmla="val 50000"/>
              <a:gd name="adj2" fmla="val 29152"/>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77" name="Rectangle 17"/>
          <p:cNvSpPr>
            <a:spLocks noChangeAspect="1" noChangeArrowheads="1"/>
          </p:cNvSpPr>
          <p:nvPr/>
        </p:nvSpPr>
        <p:spPr bwMode="auto">
          <a:xfrm>
            <a:off x="3413125" y="3843338"/>
            <a:ext cx="614363" cy="1230312"/>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ALU</a:t>
            </a:r>
          </a:p>
        </p:txBody>
      </p:sp>
      <p:sp>
        <p:nvSpPr>
          <p:cNvPr id="66578" name="Text Box 18"/>
          <p:cNvSpPr txBox="1">
            <a:spLocks noChangeAspect="1" noChangeArrowheads="1"/>
          </p:cNvSpPr>
          <p:nvPr/>
        </p:nvSpPr>
        <p:spPr bwMode="auto">
          <a:xfrm>
            <a:off x="1841500" y="3671680"/>
            <a:ext cx="118513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Register file</a:t>
            </a:r>
          </a:p>
        </p:txBody>
      </p:sp>
      <p:sp>
        <p:nvSpPr>
          <p:cNvPr id="66579" name="AutoShape 19"/>
          <p:cNvSpPr>
            <a:spLocks noChangeAspect="1" noChangeArrowheads="1"/>
          </p:cNvSpPr>
          <p:nvPr/>
        </p:nvSpPr>
        <p:spPr bwMode="auto">
          <a:xfrm>
            <a:off x="2093913" y="4984750"/>
            <a:ext cx="703262" cy="52705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80" name="Rectangle 20"/>
          <p:cNvSpPr>
            <a:spLocks noChangeAspect="1" noChangeArrowheads="1"/>
          </p:cNvSpPr>
          <p:nvPr/>
        </p:nvSpPr>
        <p:spPr bwMode="auto">
          <a:xfrm>
            <a:off x="776288" y="3578225"/>
            <a:ext cx="3427412" cy="281305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81" name="Text Box 21"/>
          <p:cNvSpPr txBox="1">
            <a:spLocks noChangeAspect="1" noChangeArrowheads="1"/>
          </p:cNvSpPr>
          <p:nvPr/>
        </p:nvSpPr>
        <p:spPr bwMode="auto">
          <a:xfrm>
            <a:off x="744538" y="3250198"/>
            <a:ext cx="94128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CPU chip</a:t>
            </a:r>
          </a:p>
        </p:txBody>
      </p:sp>
      <p:sp>
        <p:nvSpPr>
          <p:cNvPr id="66582" name="Text Box 22"/>
          <p:cNvSpPr txBox="1">
            <a:spLocks noChangeAspect="1" noChangeArrowheads="1"/>
          </p:cNvSpPr>
          <p:nvPr/>
        </p:nvSpPr>
        <p:spPr bwMode="auto">
          <a:xfrm>
            <a:off x="4348163" y="4746417"/>
            <a:ext cx="11423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System bus</a:t>
            </a:r>
          </a:p>
        </p:txBody>
      </p:sp>
      <p:sp>
        <p:nvSpPr>
          <p:cNvPr id="66583" name="Line 23"/>
          <p:cNvSpPr>
            <a:spLocks noChangeAspect="1" noChangeShapeType="1"/>
          </p:cNvSpPr>
          <p:nvPr/>
        </p:nvSpPr>
        <p:spPr bwMode="auto">
          <a:xfrm flipH="1">
            <a:off x="4027488" y="5073650"/>
            <a:ext cx="792162" cy="52705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66584" name="Text Box 24"/>
          <p:cNvSpPr txBox="1">
            <a:spLocks noChangeAspect="1" noChangeArrowheads="1"/>
          </p:cNvSpPr>
          <p:nvPr/>
        </p:nvSpPr>
        <p:spPr bwMode="auto">
          <a:xfrm>
            <a:off x="6019800" y="4746417"/>
            <a:ext cx="1265988"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Memory bus</a:t>
            </a:r>
          </a:p>
        </p:txBody>
      </p:sp>
      <p:sp>
        <p:nvSpPr>
          <p:cNvPr id="66585" name="Line 25"/>
          <p:cNvSpPr>
            <a:spLocks noChangeAspect="1" noChangeShapeType="1"/>
          </p:cNvSpPr>
          <p:nvPr/>
        </p:nvSpPr>
        <p:spPr bwMode="auto">
          <a:xfrm>
            <a:off x="6664325" y="5073650"/>
            <a:ext cx="0" cy="52705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Tree>
    <p:extLst>
      <p:ext uri="{BB962C8B-B14F-4D97-AF65-F5344CB8AC3E}">
        <p14:creationId xmlns:p14="http://schemas.microsoft.com/office/powerpoint/2010/main" val="2682792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16" name="Rectangle 32"/>
          <p:cNvSpPr>
            <a:spLocks noGrp="1" noChangeArrowheads="1"/>
          </p:cNvSpPr>
          <p:nvPr>
            <p:ph type="title"/>
          </p:nvPr>
        </p:nvSpPr>
        <p:spPr/>
        <p:txBody>
          <a:bodyPr/>
          <a:lstStyle/>
          <a:p>
            <a:r>
              <a:rPr lang="en-US"/>
              <a:t>Memory Read Transaction (1)</a:t>
            </a:r>
          </a:p>
        </p:txBody>
      </p:sp>
      <p:sp>
        <p:nvSpPr>
          <p:cNvPr id="67617" name="Rectangle 33"/>
          <p:cNvSpPr>
            <a:spLocks noGrp="1" noChangeArrowheads="1"/>
          </p:cNvSpPr>
          <p:nvPr>
            <p:ph type="body" idx="1"/>
          </p:nvPr>
        </p:nvSpPr>
        <p:spPr/>
        <p:txBody>
          <a:bodyPr/>
          <a:lstStyle/>
          <a:p>
            <a:r>
              <a:rPr lang="en-US" dirty="0"/>
              <a:t>CPU places address A on the memory bus.</a:t>
            </a:r>
          </a:p>
        </p:txBody>
      </p:sp>
      <p:sp>
        <p:nvSpPr>
          <p:cNvPr id="67588" name="Rectangle 4"/>
          <p:cNvSpPr>
            <a:spLocks noChangeArrowheads="1"/>
          </p:cNvSpPr>
          <p:nvPr/>
        </p:nvSpPr>
        <p:spPr bwMode="auto">
          <a:xfrm>
            <a:off x="6767513" y="4073558"/>
            <a:ext cx="909637" cy="914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7589" name="AutoShape 5"/>
          <p:cNvSpPr>
            <a:spLocks noChangeArrowheads="1"/>
          </p:cNvSpPr>
          <p:nvPr/>
        </p:nvSpPr>
        <p:spPr bwMode="auto">
          <a:xfrm>
            <a:off x="5243513" y="4225958"/>
            <a:ext cx="1492250" cy="533400"/>
          </a:xfrm>
          <a:prstGeom prst="leftRightArrow">
            <a:avLst>
              <a:gd name="adj1" fmla="val 50000"/>
              <a:gd name="adj2" fmla="val 55952"/>
            </a:avLst>
          </a:prstGeom>
          <a:solidFill>
            <a:srgbClr val="F7F5CD"/>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7590" name="Rectangle 6"/>
          <p:cNvSpPr>
            <a:spLocks noChangeArrowheads="1"/>
          </p:cNvSpPr>
          <p:nvPr/>
        </p:nvSpPr>
        <p:spPr bwMode="auto">
          <a:xfrm>
            <a:off x="4329113" y="4257708"/>
            <a:ext cx="909637"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r>
              <a:rPr lang="en-US" sz="1600">
                <a:latin typeface="Calibri" panose="020F0502020204030204" pitchFamily="34" charset="0"/>
              </a:rPr>
              <a:t> </a:t>
            </a:r>
          </a:p>
          <a:p>
            <a:pPr>
              <a:lnSpc>
                <a:spcPct val="100000"/>
              </a:lnSpc>
            </a:pPr>
            <a:endParaRPr lang="en-US" sz="1600">
              <a:latin typeface="Calibri" panose="020F0502020204030204" pitchFamily="34" charset="0"/>
            </a:endParaRPr>
          </a:p>
        </p:txBody>
      </p:sp>
      <p:sp>
        <p:nvSpPr>
          <p:cNvPr id="67591" name="AutoShape 7"/>
          <p:cNvSpPr>
            <a:spLocks noChangeArrowheads="1"/>
          </p:cNvSpPr>
          <p:nvPr/>
        </p:nvSpPr>
        <p:spPr bwMode="auto">
          <a:xfrm>
            <a:off x="2871788" y="4225958"/>
            <a:ext cx="1452562" cy="533400"/>
          </a:xfrm>
          <a:prstGeom prst="leftRightArrow">
            <a:avLst>
              <a:gd name="adj1" fmla="val 50000"/>
              <a:gd name="adj2" fmla="val 54464"/>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2" name="Rectangle 8"/>
          <p:cNvSpPr>
            <a:spLocks noChangeArrowheads="1"/>
          </p:cNvSpPr>
          <p:nvPr/>
        </p:nvSpPr>
        <p:spPr bwMode="auto">
          <a:xfrm>
            <a:off x="1887538" y="2930558"/>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3" name="Rectangle 9"/>
          <p:cNvSpPr>
            <a:spLocks noChangeArrowheads="1"/>
          </p:cNvSpPr>
          <p:nvPr/>
        </p:nvSpPr>
        <p:spPr bwMode="auto">
          <a:xfrm>
            <a:off x="1887538" y="3082958"/>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4" name="Rectangle 10"/>
          <p:cNvSpPr>
            <a:spLocks noChangeArrowheads="1"/>
          </p:cNvSpPr>
          <p:nvPr/>
        </p:nvSpPr>
        <p:spPr bwMode="auto">
          <a:xfrm>
            <a:off x="1887538" y="3235358"/>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5" name="Rectangle 11"/>
          <p:cNvSpPr>
            <a:spLocks noChangeArrowheads="1"/>
          </p:cNvSpPr>
          <p:nvPr/>
        </p:nvSpPr>
        <p:spPr bwMode="auto">
          <a:xfrm>
            <a:off x="1887538" y="3387758"/>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6" name="Rectangle 12"/>
          <p:cNvSpPr>
            <a:spLocks noChangeArrowheads="1"/>
          </p:cNvSpPr>
          <p:nvPr/>
        </p:nvSpPr>
        <p:spPr bwMode="auto">
          <a:xfrm>
            <a:off x="1887538" y="3540158"/>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7" name="AutoShape 13"/>
          <p:cNvSpPr>
            <a:spLocks noChangeArrowheads="1"/>
          </p:cNvSpPr>
          <p:nvPr/>
        </p:nvSpPr>
        <p:spPr bwMode="auto">
          <a:xfrm>
            <a:off x="2660650" y="2930558"/>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8" name="AutoShape 14"/>
          <p:cNvSpPr>
            <a:spLocks noChangeArrowheads="1"/>
          </p:cNvSpPr>
          <p:nvPr/>
        </p:nvSpPr>
        <p:spPr bwMode="auto">
          <a:xfrm flipH="1">
            <a:off x="2571750" y="3311558"/>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9" name="Rectangle 15"/>
          <p:cNvSpPr>
            <a:spLocks noChangeArrowheads="1"/>
          </p:cNvSpPr>
          <p:nvPr/>
        </p:nvSpPr>
        <p:spPr bwMode="auto">
          <a:xfrm>
            <a:off x="3105150" y="2778158"/>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ALU</a:t>
            </a:r>
          </a:p>
        </p:txBody>
      </p:sp>
      <p:sp>
        <p:nvSpPr>
          <p:cNvPr id="67600" name="Text Box 16"/>
          <p:cNvSpPr txBox="1">
            <a:spLocks noChangeArrowheads="1"/>
          </p:cNvSpPr>
          <p:nvPr/>
        </p:nvSpPr>
        <p:spPr bwMode="auto">
          <a:xfrm>
            <a:off x="1657719" y="2608881"/>
            <a:ext cx="11851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Register file</a:t>
            </a:r>
          </a:p>
        </p:txBody>
      </p:sp>
      <p:sp>
        <p:nvSpPr>
          <p:cNvPr id="67601" name="AutoShape 17"/>
          <p:cNvSpPr>
            <a:spLocks noChangeArrowheads="1"/>
          </p:cNvSpPr>
          <p:nvPr/>
        </p:nvSpPr>
        <p:spPr bwMode="auto">
          <a:xfrm>
            <a:off x="1962150" y="3768758"/>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603" name="Rectangle 19"/>
          <p:cNvSpPr>
            <a:spLocks noChangeArrowheads="1"/>
          </p:cNvSpPr>
          <p:nvPr/>
        </p:nvSpPr>
        <p:spPr bwMode="auto">
          <a:xfrm>
            <a:off x="971550" y="4257708"/>
            <a:ext cx="1873250" cy="57785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grpSp>
        <p:nvGrpSpPr>
          <p:cNvPr id="2" name="Group 1">
            <a:extLst>
              <a:ext uri="{FF2B5EF4-FFF2-40B4-BE49-F238E27FC236}">
                <a16:creationId xmlns:a16="http://schemas.microsoft.com/office/drawing/2014/main" id="{77866B6E-E184-4966-B7BE-68064F0F7E42}"/>
              </a:ext>
            </a:extLst>
          </p:cNvPr>
          <p:cNvGrpSpPr/>
          <p:nvPr/>
        </p:nvGrpSpPr>
        <p:grpSpPr>
          <a:xfrm>
            <a:off x="2800350" y="4072556"/>
            <a:ext cx="3962400" cy="382002"/>
            <a:chOff x="2800350" y="3808998"/>
            <a:chExt cx="3962400" cy="382002"/>
          </a:xfrm>
        </p:grpSpPr>
        <p:sp>
          <p:nvSpPr>
            <p:cNvPr id="67602" name="Line 18"/>
            <p:cNvSpPr>
              <a:spLocks noChangeShapeType="1"/>
            </p:cNvSpPr>
            <p:nvPr/>
          </p:nvSpPr>
          <p:spPr bwMode="auto">
            <a:xfrm>
              <a:off x="2800350" y="4191000"/>
              <a:ext cx="3962400" cy="0"/>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67604" name="Text Box 20"/>
            <p:cNvSpPr txBox="1">
              <a:spLocks noChangeArrowheads="1"/>
            </p:cNvSpPr>
            <p:nvPr/>
          </p:nvSpPr>
          <p:spPr bwMode="auto">
            <a:xfrm>
              <a:off x="5771288" y="3808998"/>
              <a:ext cx="30970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i="1" dirty="0">
                  <a:latin typeface="Calibri" panose="020F0502020204030204" pitchFamily="34" charset="0"/>
                </a:rPr>
                <a:t>A</a:t>
              </a:r>
            </a:p>
          </p:txBody>
        </p:sp>
      </p:grpSp>
      <p:sp>
        <p:nvSpPr>
          <p:cNvPr id="67605" name="Text Box 21"/>
          <p:cNvSpPr txBox="1">
            <a:spLocks noChangeArrowheads="1"/>
          </p:cNvSpPr>
          <p:nvPr/>
        </p:nvSpPr>
        <p:spPr bwMode="auto">
          <a:xfrm>
            <a:off x="7673975" y="3951321"/>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0</a:t>
            </a:r>
          </a:p>
        </p:txBody>
      </p:sp>
      <p:sp>
        <p:nvSpPr>
          <p:cNvPr id="67606" name="Text Box 22"/>
          <p:cNvSpPr txBox="1">
            <a:spLocks noChangeArrowheads="1"/>
          </p:cNvSpPr>
          <p:nvPr/>
        </p:nvSpPr>
        <p:spPr bwMode="auto">
          <a:xfrm>
            <a:off x="7658100" y="4453556"/>
            <a:ext cx="3097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A</a:t>
            </a:r>
          </a:p>
        </p:txBody>
      </p:sp>
      <p:sp>
        <p:nvSpPr>
          <p:cNvPr id="67607" name="Rectangle 23"/>
          <p:cNvSpPr>
            <a:spLocks noChangeArrowheads="1"/>
          </p:cNvSpPr>
          <p:nvPr/>
        </p:nvSpPr>
        <p:spPr bwMode="auto">
          <a:xfrm>
            <a:off x="6762750" y="4546633"/>
            <a:ext cx="914400"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a:latin typeface="Calibri" panose="020F0502020204030204" pitchFamily="34" charset="0"/>
              </a:rPr>
              <a:t>x</a:t>
            </a:r>
          </a:p>
        </p:txBody>
      </p:sp>
      <p:sp>
        <p:nvSpPr>
          <p:cNvPr id="67608" name="Text Box 24"/>
          <p:cNvSpPr txBox="1">
            <a:spLocks noChangeArrowheads="1"/>
          </p:cNvSpPr>
          <p:nvPr/>
        </p:nvSpPr>
        <p:spPr bwMode="auto">
          <a:xfrm>
            <a:off x="6492338" y="3736006"/>
            <a:ext cx="13910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Main memory</a:t>
            </a:r>
          </a:p>
        </p:txBody>
      </p:sp>
      <p:sp>
        <p:nvSpPr>
          <p:cNvPr id="67609" name="Text Box 25"/>
          <p:cNvSpPr txBox="1">
            <a:spLocks noChangeArrowheads="1"/>
          </p:cNvSpPr>
          <p:nvPr/>
        </p:nvSpPr>
        <p:spPr bwMode="auto">
          <a:xfrm>
            <a:off x="4259045" y="3964606"/>
            <a:ext cx="10561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I/O bridge</a:t>
            </a:r>
          </a:p>
        </p:txBody>
      </p:sp>
      <p:sp>
        <p:nvSpPr>
          <p:cNvPr id="67610" name="Text Box 26"/>
          <p:cNvSpPr txBox="1">
            <a:spLocks noChangeArrowheads="1"/>
          </p:cNvSpPr>
          <p:nvPr/>
        </p:nvSpPr>
        <p:spPr bwMode="auto">
          <a:xfrm>
            <a:off x="1201474" y="3262931"/>
            <a:ext cx="678391"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p:txBody>
      </p:sp>
      <p:sp>
        <p:nvSpPr>
          <p:cNvPr id="67612" name="Text Box 28"/>
          <p:cNvSpPr txBox="1">
            <a:spLocks noChangeArrowheads="1"/>
          </p:cNvSpPr>
          <p:nvPr/>
        </p:nvSpPr>
        <p:spPr bwMode="auto">
          <a:xfrm>
            <a:off x="4629150" y="2701958"/>
            <a:ext cx="3057247" cy="584775"/>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solidFill>
                  <a:srgbClr val="C00000"/>
                </a:solidFill>
                <a:latin typeface="Calibri" panose="020F0502020204030204" pitchFamily="34" charset="0"/>
              </a:rPr>
              <a:t>Load operation</a:t>
            </a:r>
            <a:r>
              <a:rPr lang="en-US" sz="1600" dirty="0">
                <a:latin typeface="Calibri" panose="020F0502020204030204" pitchFamily="34" charset="0"/>
              </a:rPr>
              <a:t>: </a:t>
            </a:r>
            <a:r>
              <a:rPr lang="en-US" sz="1600" dirty="0" err="1">
                <a:latin typeface="Courier New" panose="02070309020205020404" pitchFamily="49" charset="0"/>
                <a:cs typeface="Courier New" panose="02070309020205020404" pitchFamily="49" charset="0"/>
              </a:rPr>
              <a:t>movq</a:t>
            </a:r>
            <a:r>
              <a:rPr lang="en-US" sz="1600" dirty="0">
                <a:latin typeface="Courier New" panose="02070309020205020404" pitchFamily="49" charset="0"/>
                <a:cs typeface="Courier New" panose="02070309020205020404" pitchFamily="49" charset="0"/>
              </a:rPr>
              <a:t> A, %</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a:p>
            <a:pPr algn="l">
              <a:lnSpc>
                <a:spcPct val="100000"/>
              </a:lnSpc>
            </a:pPr>
            <a:endParaRPr lang="en-US" sz="1600" dirty="0">
              <a:latin typeface="Calibri" panose="020F0502020204030204" pitchFamily="34" charset="0"/>
            </a:endParaRPr>
          </a:p>
        </p:txBody>
      </p:sp>
      <p:sp>
        <p:nvSpPr>
          <p:cNvPr id="3" name="Rectangle 20">
            <a:extLst>
              <a:ext uri="{FF2B5EF4-FFF2-40B4-BE49-F238E27FC236}">
                <a16:creationId xmlns:a16="http://schemas.microsoft.com/office/drawing/2014/main" id="{9F15FC6C-121D-4F74-8E5D-EFE76D9C407E}"/>
              </a:ext>
            </a:extLst>
          </p:cNvPr>
          <p:cNvSpPr>
            <a:spLocks noChangeAspect="1" noChangeArrowheads="1"/>
          </p:cNvSpPr>
          <p:nvPr/>
        </p:nvSpPr>
        <p:spPr bwMode="auto">
          <a:xfrm>
            <a:off x="858044" y="2608881"/>
            <a:ext cx="2907132" cy="2420315"/>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4" name="Text Box 21">
            <a:extLst>
              <a:ext uri="{FF2B5EF4-FFF2-40B4-BE49-F238E27FC236}">
                <a16:creationId xmlns:a16="http://schemas.microsoft.com/office/drawing/2014/main" id="{11BD244B-CE45-470D-8C94-10BB9E9846F5}"/>
              </a:ext>
            </a:extLst>
          </p:cNvPr>
          <p:cNvSpPr txBox="1">
            <a:spLocks noChangeAspect="1" noChangeArrowheads="1"/>
          </p:cNvSpPr>
          <p:nvPr/>
        </p:nvSpPr>
        <p:spPr bwMode="auto">
          <a:xfrm>
            <a:off x="826295" y="2280854"/>
            <a:ext cx="970232" cy="338554"/>
          </a:xfrm>
          <a:prstGeom prst="rect">
            <a:avLst/>
          </a:prstGeom>
          <a:noFill/>
          <a:ln w="12700">
            <a:noFill/>
            <a:miter lim="800000"/>
            <a:headEnd/>
            <a:tailEnd/>
          </a:ln>
          <a:effectLst/>
        </p:spPr>
        <p:txBody>
          <a:bodyPr wrap="square" anchor="ctr">
            <a:prstTxWarp prst="textNoShape">
              <a:avLst/>
            </a:prstTxWarp>
            <a:spAutoFit/>
          </a:bodyPr>
          <a:lstStyle/>
          <a:p>
            <a:pPr>
              <a:lnSpc>
                <a:spcPct val="100000"/>
              </a:lnSpc>
            </a:pPr>
            <a:r>
              <a:rPr lang="en-US" sz="1600">
                <a:latin typeface="Calibri" panose="020F0502020204030204" pitchFamily="34" charset="0"/>
              </a:rPr>
              <a:t>CPU chip</a:t>
            </a:r>
          </a:p>
        </p:txBody>
      </p:sp>
    </p:spTree>
    <p:extLst>
      <p:ext uri="{BB962C8B-B14F-4D97-AF65-F5344CB8AC3E}">
        <p14:creationId xmlns:p14="http://schemas.microsoft.com/office/powerpoint/2010/main" val="209312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36" name="Rectangle 28"/>
          <p:cNvSpPr>
            <a:spLocks noGrp="1" noChangeArrowheads="1"/>
          </p:cNvSpPr>
          <p:nvPr>
            <p:ph type="title"/>
          </p:nvPr>
        </p:nvSpPr>
        <p:spPr/>
        <p:txBody>
          <a:bodyPr/>
          <a:lstStyle/>
          <a:p>
            <a:r>
              <a:rPr lang="en-US"/>
              <a:t>Memory Read Transaction (2)</a:t>
            </a:r>
          </a:p>
        </p:txBody>
      </p:sp>
      <p:sp>
        <p:nvSpPr>
          <p:cNvPr id="68637" name="Rectangle 29"/>
          <p:cNvSpPr>
            <a:spLocks noGrp="1" noChangeArrowheads="1"/>
          </p:cNvSpPr>
          <p:nvPr>
            <p:ph type="body" idx="1"/>
          </p:nvPr>
        </p:nvSpPr>
        <p:spPr/>
        <p:txBody>
          <a:bodyPr/>
          <a:lstStyle/>
          <a:p>
            <a:r>
              <a:rPr lang="en-US" dirty="0"/>
              <a:t>Main memory reads A from the memory bus, retrieves word </a:t>
            </a:r>
            <a:r>
              <a:rPr lang="en-US" dirty="0" err="1"/>
              <a:t>x</a:t>
            </a:r>
            <a:r>
              <a:rPr lang="en-US" dirty="0"/>
              <a:t>, and places it on the bus.</a:t>
            </a:r>
          </a:p>
        </p:txBody>
      </p:sp>
      <p:sp>
        <p:nvSpPr>
          <p:cNvPr id="68612" name="AutoShape 4"/>
          <p:cNvSpPr>
            <a:spLocks noChangeArrowheads="1"/>
          </p:cNvSpPr>
          <p:nvPr/>
        </p:nvSpPr>
        <p:spPr bwMode="auto">
          <a:xfrm>
            <a:off x="5248275" y="4152869"/>
            <a:ext cx="1492250" cy="533400"/>
          </a:xfrm>
          <a:prstGeom prst="leftRightArrow">
            <a:avLst>
              <a:gd name="adj1" fmla="val 50000"/>
              <a:gd name="adj2" fmla="val 55952"/>
            </a:avLst>
          </a:prstGeom>
          <a:solidFill>
            <a:srgbClr val="F7F5CD"/>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8613" name="Rectangle 5"/>
          <p:cNvSpPr>
            <a:spLocks noChangeArrowheads="1"/>
          </p:cNvSpPr>
          <p:nvPr/>
        </p:nvSpPr>
        <p:spPr bwMode="auto">
          <a:xfrm>
            <a:off x="4333875" y="4184619"/>
            <a:ext cx="909638"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8614" name="AutoShape 6"/>
          <p:cNvSpPr>
            <a:spLocks noChangeArrowheads="1"/>
          </p:cNvSpPr>
          <p:nvPr/>
        </p:nvSpPr>
        <p:spPr bwMode="auto">
          <a:xfrm>
            <a:off x="2876550" y="4152869"/>
            <a:ext cx="1452563" cy="533400"/>
          </a:xfrm>
          <a:prstGeom prst="leftRightArrow">
            <a:avLst>
              <a:gd name="adj1" fmla="val 50000"/>
              <a:gd name="adj2" fmla="val 54464"/>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15" name="Rectangle 7"/>
          <p:cNvSpPr>
            <a:spLocks noChangeArrowheads="1"/>
          </p:cNvSpPr>
          <p:nvPr/>
        </p:nvSpPr>
        <p:spPr bwMode="auto">
          <a:xfrm>
            <a:off x="1892300" y="28574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16" name="Rectangle 8"/>
          <p:cNvSpPr>
            <a:spLocks noChangeArrowheads="1"/>
          </p:cNvSpPr>
          <p:nvPr/>
        </p:nvSpPr>
        <p:spPr bwMode="auto">
          <a:xfrm>
            <a:off x="1892300" y="30098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17" name="Rectangle 9"/>
          <p:cNvSpPr>
            <a:spLocks noChangeArrowheads="1"/>
          </p:cNvSpPr>
          <p:nvPr/>
        </p:nvSpPr>
        <p:spPr bwMode="auto">
          <a:xfrm>
            <a:off x="1892300" y="31622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18" name="Rectangle 10"/>
          <p:cNvSpPr>
            <a:spLocks noChangeArrowheads="1"/>
          </p:cNvSpPr>
          <p:nvPr/>
        </p:nvSpPr>
        <p:spPr bwMode="auto">
          <a:xfrm>
            <a:off x="1892300" y="33146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19" name="Rectangle 11"/>
          <p:cNvSpPr>
            <a:spLocks noChangeArrowheads="1"/>
          </p:cNvSpPr>
          <p:nvPr/>
        </p:nvSpPr>
        <p:spPr bwMode="auto">
          <a:xfrm>
            <a:off x="1892300" y="34670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20" name="AutoShape 12"/>
          <p:cNvSpPr>
            <a:spLocks noChangeArrowheads="1"/>
          </p:cNvSpPr>
          <p:nvPr/>
        </p:nvSpPr>
        <p:spPr bwMode="auto">
          <a:xfrm>
            <a:off x="2665413" y="2857469"/>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21" name="AutoShape 13"/>
          <p:cNvSpPr>
            <a:spLocks noChangeArrowheads="1"/>
          </p:cNvSpPr>
          <p:nvPr/>
        </p:nvSpPr>
        <p:spPr bwMode="auto">
          <a:xfrm flipH="1">
            <a:off x="2576513" y="3238469"/>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22" name="Rectangle 14"/>
          <p:cNvSpPr>
            <a:spLocks noChangeArrowheads="1"/>
          </p:cNvSpPr>
          <p:nvPr/>
        </p:nvSpPr>
        <p:spPr bwMode="auto">
          <a:xfrm>
            <a:off x="3109913" y="2705069"/>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ALU</a:t>
            </a:r>
          </a:p>
        </p:txBody>
      </p:sp>
      <p:sp>
        <p:nvSpPr>
          <p:cNvPr id="68623" name="Text Box 15"/>
          <p:cNvSpPr txBox="1">
            <a:spLocks noChangeArrowheads="1"/>
          </p:cNvSpPr>
          <p:nvPr/>
        </p:nvSpPr>
        <p:spPr bwMode="auto">
          <a:xfrm>
            <a:off x="1689100" y="2535792"/>
            <a:ext cx="118513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Register file</a:t>
            </a:r>
          </a:p>
        </p:txBody>
      </p:sp>
      <p:sp>
        <p:nvSpPr>
          <p:cNvPr id="68624" name="AutoShape 16"/>
          <p:cNvSpPr>
            <a:spLocks noChangeArrowheads="1"/>
          </p:cNvSpPr>
          <p:nvPr/>
        </p:nvSpPr>
        <p:spPr bwMode="auto">
          <a:xfrm>
            <a:off x="1966913" y="3695669"/>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26" name="Rectangle 18"/>
          <p:cNvSpPr>
            <a:spLocks noChangeArrowheads="1"/>
          </p:cNvSpPr>
          <p:nvPr/>
        </p:nvSpPr>
        <p:spPr bwMode="auto">
          <a:xfrm>
            <a:off x="976313" y="4184619"/>
            <a:ext cx="1873250" cy="57785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grpSp>
        <p:nvGrpSpPr>
          <p:cNvPr id="2" name="Group 1">
            <a:extLst>
              <a:ext uri="{FF2B5EF4-FFF2-40B4-BE49-F238E27FC236}">
                <a16:creationId xmlns:a16="http://schemas.microsoft.com/office/drawing/2014/main" id="{7FC4412D-B816-4761-AE8C-44356ED40D42}"/>
              </a:ext>
            </a:extLst>
          </p:cNvPr>
          <p:cNvGrpSpPr/>
          <p:nvPr/>
        </p:nvGrpSpPr>
        <p:grpSpPr>
          <a:xfrm>
            <a:off x="2805113" y="3923267"/>
            <a:ext cx="3962400" cy="458202"/>
            <a:chOff x="2805113" y="3729623"/>
            <a:chExt cx="3962400" cy="458202"/>
          </a:xfrm>
        </p:grpSpPr>
        <p:sp>
          <p:nvSpPr>
            <p:cNvPr id="68625" name="Line 17"/>
            <p:cNvSpPr>
              <a:spLocks noChangeShapeType="1"/>
            </p:cNvSpPr>
            <p:nvPr/>
          </p:nvSpPr>
          <p:spPr bwMode="auto">
            <a:xfrm>
              <a:off x="2805113" y="4187825"/>
              <a:ext cx="3962400" cy="0"/>
            </a:xfrm>
            <a:prstGeom prst="line">
              <a:avLst/>
            </a:prstGeom>
            <a:noFill/>
            <a:ln w="76200">
              <a:solidFill>
                <a:srgbClr val="00FFFF"/>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27" name="Text Box 19"/>
            <p:cNvSpPr txBox="1">
              <a:spLocks noChangeArrowheads="1"/>
            </p:cNvSpPr>
            <p:nvPr/>
          </p:nvSpPr>
          <p:spPr bwMode="auto">
            <a:xfrm>
              <a:off x="5792072" y="3729623"/>
              <a:ext cx="279244"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i="1">
                  <a:latin typeface="Calibri" panose="020F0502020204030204" pitchFamily="34" charset="0"/>
                </a:rPr>
                <a:t>x</a:t>
              </a:r>
            </a:p>
          </p:txBody>
        </p:sp>
      </p:grpSp>
      <p:sp>
        <p:nvSpPr>
          <p:cNvPr id="68628" name="Rectangle 20"/>
          <p:cNvSpPr>
            <a:spLocks noChangeArrowheads="1"/>
          </p:cNvSpPr>
          <p:nvPr/>
        </p:nvSpPr>
        <p:spPr bwMode="auto">
          <a:xfrm>
            <a:off x="6772275" y="4000469"/>
            <a:ext cx="909638" cy="914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8629" name="Text Box 21"/>
          <p:cNvSpPr txBox="1">
            <a:spLocks noChangeArrowheads="1"/>
          </p:cNvSpPr>
          <p:nvPr/>
        </p:nvSpPr>
        <p:spPr bwMode="auto">
          <a:xfrm>
            <a:off x="7678738" y="3878232"/>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0</a:t>
            </a:r>
          </a:p>
        </p:txBody>
      </p:sp>
      <p:sp>
        <p:nvSpPr>
          <p:cNvPr id="68630" name="Text Box 22"/>
          <p:cNvSpPr txBox="1">
            <a:spLocks noChangeArrowheads="1"/>
          </p:cNvSpPr>
          <p:nvPr/>
        </p:nvSpPr>
        <p:spPr bwMode="auto">
          <a:xfrm>
            <a:off x="7662863" y="4380467"/>
            <a:ext cx="3097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A</a:t>
            </a:r>
          </a:p>
        </p:txBody>
      </p:sp>
      <p:sp>
        <p:nvSpPr>
          <p:cNvPr id="68631" name="Rectangle 23"/>
          <p:cNvSpPr>
            <a:spLocks noChangeArrowheads="1"/>
          </p:cNvSpPr>
          <p:nvPr/>
        </p:nvSpPr>
        <p:spPr bwMode="auto">
          <a:xfrm>
            <a:off x="6767513" y="4473544"/>
            <a:ext cx="914400"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err="1">
                <a:latin typeface="Calibri" panose="020F0502020204030204" pitchFamily="34" charset="0"/>
              </a:rPr>
              <a:t>x</a:t>
            </a:r>
            <a:endParaRPr lang="en-US" sz="1000" i="1" dirty="0">
              <a:latin typeface="Calibri" panose="020F0502020204030204" pitchFamily="34" charset="0"/>
            </a:endParaRPr>
          </a:p>
        </p:txBody>
      </p:sp>
      <p:sp>
        <p:nvSpPr>
          <p:cNvPr id="68632" name="Text Box 24"/>
          <p:cNvSpPr txBox="1">
            <a:spLocks noChangeArrowheads="1"/>
          </p:cNvSpPr>
          <p:nvPr/>
        </p:nvSpPr>
        <p:spPr bwMode="auto">
          <a:xfrm>
            <a:off x="6553200" y="3373532"/>
            <a:ext cx="1319711" cy="584775"/>
          </a:xfrm>
          <a:prstGeom prst="rect">
            <a:avLst/>
          </a:prstGeom>
          <a:noFill/>
          <a:ln w="12700">
            <a:noFill/>
            <a:miter lim="800000"/>
            <a:headEnd/>
            <a:tailEnd/>
          </a:ln>
          <a:effectLst/>
        </p:spPr>
        <p:txBody>
          <a:bodyPr wrap="square" anchor="ctr">
            <a:prstTxWarp prst="textNoShape">
              <a:avLst/>
            </a:prstTxWarp>
            <a:spAutoFit/>
          </a:bodyPr>
          <a:lstStyle/>
          <a:p>
            <a:pPr algn="ctr">
              <a:lnSpc>
                <a:spcPct val="100000"/>
              </a:lnSpc>
            </a:pPr>
            <a:r>
              <a:rPr lang="en-US" sz="1600" dirty="0">
                <a:latin typeface="Calibri" panose="020F0502020204030204" pitchFamily="34" charset="0"/>
              </a:rPr>
              <a:t>Main memory</a:t>
            </a:r>
          </a:p>
        </p:txBody>
      </p:sp>
      <p:sp>
        <p:nvSpPr>
          <p:cNvPr id="68633" name="Text Box 25"/>
          <p:cNvSpPr txBox="1">
            <a:spLocks noChangeArrowheads="1"/>
          </p:cNvSpPr>
          <p:nvPr/>
        </p:nvSpPr>
        <p:spPr bwMode="auto">
          <a:xfrm>
            <a:off x="1206236" y="3205717"/>
            <a:ext cx="678391"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p:txBody>
      </p:sp>
      <p:sp>
        <p:nvSpPr>
          <p:cNvPr id="68634" name="Text Box 26"/>
          <p:cNvSpPr txBox="1">
            <a:spLocks noChangeArrowheads="1"/>
          </p:cNvSpPr>
          <p:nvPr/>
        </p:nvSpPr>
        <p:spPr bwMode="auto">
          <a:xfrm>
            <a:off x="4263807" y="3907392"/>
            <a:ext cx="10561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a:latin typeface="Calibri" panose="020F0502020204030204" pitchFamily="34" charset="0"/>
              </a:rPr>
              <a:t>I/O bridge</a:t>
            </a:r>
          </a:p>
        </p:txBody>
      </p:sp>
      <p:sp>
        <p:nvSpPr>
          <p:cNvPr id="68635" name="Text Box 27"/>
          <p:cNvSpPr txBox="1">
            <a:spLocks noChangeArrowheads="1"/>
          </p:cNvSpPr>
          <p:nvPr/>
        </p:nvSpPr>
        <p:spPr bwMode="auto">
          <a:xfrm>
            <a:off x="4648200" y="2660619"/>
            <a:ext cx="3057247" cy="584775"/>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solidFill>
                  <a:srgbClr val="C00000"/>
                </a:solidFill>
                <a:latin typeface="Calibri" panose="020F0502020204030204" pitchFamily="34" charset="0"/>
              </a:rPr>
              <a:t>Load operation</a:t>
            </a:r>
            <a:r>
              <a:rPr lang="en-US" sz="1600" dirty="0">
                <a:latin typeface="Calibri" panose="020F0502020204030204" pitchFamily="34" charset="0"/>
              </a:rPr>
              <a:t>: </a:t>
            </a:r>
            <a:r>
              <a:rPr lang="en-US" sz="1600" dirty="0" err="1">
                <a:latin typeface="Courier New" panose="02070309020205020404" pitchFamily="49" charset="0"/>
                <a:cs typeface="Courier New" panose="02070309020205020404" pitchFamily="49" charset="0"/>
              </a:rPr>
              <a:t>movq</a:t>
            </a:r>
            <a:r>
              <a:rPr lang="en-US" sz="1600" dirty="0">
                <a:latin typeface="Courier New" panose="02070309020205020404" pitchFamily="49" charset="0"/>
                <a:cs typeface="Courier New" panose="02070309020205020404" pitchFamily="49" charset="0"/>
              </a:rPr>
              <a:t> A, %</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a:p>
            <a:pPr algn="l">
              <a:lnSpc>
                <a:spcPct val="100000"/>
              </a:lnSpc>
            </a:pPr>
            <a:endParaRPr lang="en-US" sz="1600" dirty="0">
              <a:latin typeface="Calibri" panose="020F0502020204030204" pitchFamily="34" charset="0"/>
            </a:endParaRPr>
          </a:p>
        </p:txBody>
      </p:sp>
    </p:spTree>
    <p:extLst>
      <p:ext uri="{BB962C8B-B14F-4D97-AF65-F5344CB8AC3E}">
        <p14:creationId xmlns:p14="http://schemas.microsoft.com/office/powerpoint/2010/main" val="254963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59" name="Rectangle 27"/>
          <p:cNvSpPr>
            <a:spLocks noGrp="1" noChangeArrowheads="1"/>
          </p:cNvSpPr>
          <p:nvPr>
            <p:ph type="title"/>
          </p:nvPr>
        </p:nvSpPr>
        <p:spPr/>
        <p:txBody>
          <a:bodyPr/>
          <a:lstStyle/>
          <a:p>
            <a:r>
              <a:rPr lang="en-US"/>
              <a:t>Memory Read Transaction (3)</a:t>
            </a:r>
          </a:p>
        </p:txBody>
      </p:sp>
      <p:sp>
        <p:nvSpPr>
          <p:cNvPr id="69660" name="Rectangle 28"/>
          <p:cNvSpPr>
            <a:spLocks noGrp="1" noChangeArrowheads="1"/>
          </p:cNvSpPr>
          <p:nvPr>
            <p:ph type="body" idx="1"/>
          </p:nvPr>
        </p:nvSpPr>
        <p:spPr/>
        <p:txBody>
          <a:bodyPr/>
          <a:lstStyle/>
          <a:p>
            <a:r>
              <a:rPr lang="en-US" dirty="0"/>
              <a:t>CPU read word x from the bus and copies it into register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rax</a:t>
            </a:r>
            <a:r>
              <a:rPr lang="en-US" dirty="0"/>
              <a:t>.</a:t>
            </a:r>
          </a:p>
        </p:txBody>
      </p:sp>
      <p:sp>
        <p:nvSpPr>
          <p:cNvPr id="69636" name="AutoShape 4"/>
          <p:cNvSpPr>
            <a:spLocks noChangeArrowheads="1"/>
          </p:cNvSpPr>
          <p:nvPr/>
        </p:nvSpPr>
        <p:spPr bwMode="auto">
          <a:xfrm>
            <a:off x="5248275" y="4156044"/>
            <a:ext cx="1492250" cy="533400"/>
          </a:xfrm>
          <a:prstGeom prst="leftRightArrow">
            <a:avLst>
              <a:gd name="adj1" fmla="val 50000"/>
              <a:gd name="adj2" fmla="val 55952"/>
            </a:avLst>
          </a:prstGeom>
          <a:solidFill>
            <a:srgbClr val="F7F5CD"/>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9637" name="Rectangle 5"/>
          <p:cNvSpPr>
            <a:spLocks noChangeArrowheads="1"/>
          </p:cNvSpPr>
          <p:nvPr/>
        </p:nvSpPr>
        <p:spPr bwMode="auto">
          <a:xfrm>
            <a:off x="4333875" y="4187794"/>
            <a:ext cx="909638"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9638" name="AutoShape 6"/>
          <p:cNvSpPr>
            <a:spLocks noChangeArrowheads="1"/>
          </p:cNvSpPr>
          <p:nvPr/>
        </p:nvSpPr>
        <p:spPr bwMode="auto">
          <a:xfrm>
            <a:off x="2876550" y="4156044"/>
            <a:ext cx="1452563" cy="533400"/>
          </a:xfrm>
          <a:prstGeom prst="leftRightArrow">
            <a:avLst>
              <a:gd name="adj1" fmla="val 50000"/>
              <a:gd name="adj2" fmla="val 54464"/>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39" name="Rectangle 7"/>
          <p:cNvSpPr>
            <a:spLocks noChangeArrowheads="1"/>
          </p:cNvSpPr>
          <p:nvPr/>
        </p:nvSpPr>
        <p:spPr bwMode="auto">
          <a:xfrm>
            <a:off x="1892300" y="28606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40" name="Rectangle 8"/>
          <p:cNvSpPr>
            <a:spLocks noChangeArrowheads="1"/>
          </p:cNvSpPr>
          <p:nvPr/>
        </p:nvSpPr>
        <p:spPr bwMode="auto">
          <a:xfrm>
            <a:off x="1892300" y="30130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41" name="Rectangle 9"/>
          <p:cNvSpPr>
            <a:spLocks noChangeArrowheads="1"/>
          </p:cNvSpPr>
          <p:nvPr/>
        </p:nvSpPr>
        <p:spPr bwMode="auto">
          <a:xfrm>
            <a:off x="1892300" y="31654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42" name="Rectangle 10"/>
          <p:cNvSpPr>
            <a:spLocks noChangeArrowheads="1"/>
          </p:cNvSpPr>
          <p:nvPr/>
        </p:nvSpPr>
        <p:spPr bwMode="auto">
          <a:xfrm>
            <a:off x="1892300" y="33178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endParaRPr lang="en-US" sz="1000" i="1" dirty="0">
              <a:latin typeface="Calibri" panose="020F0502020204030204" pitchFamily="34" charset="0"/>
            </a:endParaRPr>
          </a:p>
        </p:txBody>
      </p:sp>
      <p:sp>
        <p:nvSpPr>
          <p:cNvPr id="69643" name="Rectangle 11"/>
          <p:cNvSpPr>
            <a:spLocks noChangeArrowheads="1"/>
          </p:cNvSpPr>
          <p:nvPr/>
        </p:nvSpPr>
        <p:spPr bwMode="auto">
          <a:xfrm>
            <a:off x="1892300" y="34702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44" name="AutoShape 12"/>
          <p:cNvSpPr>
            <a:spLocks noChangeArrowheads="1"/>
          </p:cNvSpPr>
          <p:nvPr/>
        </p:nvSpPr>
        <p:spPr bwMode="auto">
          <a:xfrm>
            <a:off x="2665413" y="2860644"/>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45" name="AutoShape 13"/>
          <p:cNvSpPr>
            <a:spLocks noChangeArrowheads="1"/>
          </p:cNvSpPr>
          <p:nvPr/>
        </p:nvSpPr>
        <p:spPr bwMode="auto">
          <a:xfrm flipH="1">
            <a:off x="2576513" y="3241644"/>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46" name="Rectangle 14"/>
          <p:cNvSpPr>
            <a:spLocks noChangeArrowheads="1"/>
          </p:cNvSpPr>
          <p:nvPr/>
        </p:nvSpPr>
        <p:spPr bwMode="auto">
          <a:xfrm>
            <a:off x="3109913" y="2708244"/>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r>
              <a:rPr lang="en-US" sz="1600">
                <a:latin typeface="Calibri" panose="020F0502020204030204" pitchFamily="34" charset="0"/>
              </a:rPr>
              <a:t>ALU</a:t>
            </a:r>
          </a:p>
        </p:txBody>
      </p:sp>
      <p:sp>
        <p:nvSpPr>
          <p:cNvPr id="69647" name="Text Box 15"/>
          <p:cNvSpPr txBox="1">
            <a:spLocks noChangeArrowheads="1"/>
          </p:cNvSpPr>
          <p:nvPr/>
        </p:nvSpPr>
        <p:spPr bwMode="auto">
          <a:xfrm>
            <a:off x="1689100" y="2538967"/>
            <a:ext cx="118513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Register file</a:t>
            </a:r>
          </a:p>
        </p:txBody>
      </p:sp>
      <p:sp>
        <p:nvSpPr>
          <p:cNvPr id="69648" name="AutoShape 16"/>
          <p:cNvSpPr>
            <a:spLocks noChangeArrowheads="1"/>
          </p:cNvSpPr>
          <p:nvPr/>
        </p:nvSpPr>
        <p:spPr bwMode="auto">
          <a:xfrm>
            <a:off x="1966913" y="3698844"/>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49" name="Rectangle 17"/>
          <p:cNvSpPr>
            <a:spLocks noChangeArrowheads="1"/>
          </p:cNvSpPr>
          <p:nvPr/>
        </p:nvSpPr>
        <p:spPr bwMode="auto">
          <a:xfrm>
            <a:off x="976313" y="4187794"/>
            <a:ext cx="1873250" cy="57785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sp>
        <p:nvSpPr>
          <p:cNvPr id="69650" name="Line 18"/>
          <p:cNvSpPr>
            <a:spLocks noChangeShapeType="1"/>
          </p:cNvSpPr>
          <p:nvPr/>
        </p:nvSpPr>
        <p:spPr bwMode="auto">
          <a:xfrm flipV="1">
            <a:off x="2271713" y="3470244"/>
            <a:ext cx="0" cy="762000"/>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69651" name="Rectangle 19"/>
          <p:cNvSpPr>
            <a:spLocks noChangeArrowheads="1"/>
          </p:cNvSpPr>
          <p:nvPr/>
        </p:nvSpPr>
        <p:spPr bwMode="auto">
          <a:xfrm>
            <a:off x="6772275" y="4003644"/>
            <a:ext cx="909638" cy="914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9652" name="Rectangle 20"/>
          <p:cNvSpPr>
            <a:spLocks noChangeArrowheads="1"/>
          </p:cNvSpPr>
          <p:nvPr/>
        </p:nvSpPr>
        <p:spPr bwMode="auto">
          <a:xfrm>
            <a:off x="6767513" y="4476719"/>
            <a:ext cx="914400"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a:latin typeface="Calibri" panose="020F0502020204030204" pitchFamily="34" charset="0"/>
              </a:rPr>
              <a:t>x</a:t>
            </a:r>
            <a:endParaRPr lang="en-US" sz="1000" i="1" dirty="0">
              <a:latin typeface="Calibri" panose="020F0502020204030204" pitchFamily="34" charset="0"/>
            </a:endParaRPr>
          </a:p>
        </p:txBody>
      </p:sp>
      <p:sp>
        <p:nvSpPr>
          <p:cNvPr id="69653" name="Text Box 21"/>
          <p:cNvSpPr txBox="1">
            <a:spLocks noChangeArrowheads="1"/>
          </p:cNvSpPr>
          <p:nvPr/>
        </p:nvSpPr>
        <p:spPr bwMode="auto">
          <a:xfrm>
            <a:off x="6477000" y="3665090"/>
            <a:ext cx="1499097" cy="338554"/>
          </a:xfrm>
          <a:prstGeom prst="rect">
            <a:avLst/>
          </a:prstGeom>
          <a:noFill/>
          <a:ln w="12700">
            <a:noFill/>
            <a:miter lim="800000"/>
            <a:headEnd/>
            <a:tailEnd/>
          </a:ln>
          <a:effectLst/>
        </p:spPr>
        <p:txBody>
          <a:bodyPr wrap="square" anchor="ctr">
            <a:prstTxWarp prst="textNoShape">
              <a:avLst/>
            </a:prstTxWarp>
            <a:spAutoFit/>
          </a:bodyPr>
          <a:lstStyle/>
          <a:p>
            <a:pPr algn="ctr">
              <a:lnSpc>
                <a:spcPct val="100000"/>
              </a:lnSpc>
            </a:pPr>
            <a:r>
              <a:rPr lang="en-US" sz="1600" dirty="0">
                <a:latin typeface="Calibri" panose="020F0502020204030204" pitchFamily="34" charset="0"/>
              </a:rPr>
              <a:t>Main memory</a:t>
            </a:r>
          </a:p>
        </p:txBody>
      </p:sp>
      <p:sp>
        <p:nvSpPr>
          <p:cNvPr id="69654" name="Text Box 22"/>
          <p:cNvSpPr txBox="1">
            <a:spLocks noChangeArrowheads="1"/>
          </p:cNvSpPr>
          <p:nvPr/>
        </p:nvSpPr>
        <p:spPr bwMode="auto">
          <a:xfrm>
            <a:off x="7678738" y="3865532"/>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0</a:t>
            </a:r>
          </a:p>
        </p:txBody>
      </p:sp>
      <p:sp>
        <p:nvSpPr>
          <p:cNvPr id="69655" name="Text Box 23"/>
          <p:cNvSpPr txBox="1">
            <a:spLocks noChangeArrowheads="1"/>
          </p:cNvSpPr>
          <p:nvPr/>
        </p:nvSpPr>
        <p:spPr bwMode="auto">
          <a:xfrm>
            <a:off x="7662863" y="4367767"/>
            <a:ext cx="3097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A</a:t>
            </a:r>
          </a:p>
        </p:txBody>
      </p:sp>
      <p:sp>
        <p:nvSpPr>
          <p:cNvPr id="69656" name="Text Box 24"/>
          <p:cNvSpPr txBox="1">
            <a:spLocks noChangeArrowheads="1"/>
          </p:cNvSpPr>
          <p:nvPr/>
        </p:nvSpPr>
        <p:spPr bwMode="auto">
          <a:xfrm>
            <a:off x="1206236" y="3193017"/>
            <a:ext cx="678391"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p:txBody>
      </p:sp>
      <p:sp>
        <p:nvSpPr>
          <p:cNvPr id="69657" name="Text Box 25"/>
          <p:cNvSpPr txBox="1">
            <a:spLocks noChangeArrowheads="1"/>
          </p:cNvSpPr>
          <p:nvPr/>
        </p:nvSpPr>
        <p:spPr bwMode="auto">
          <a:xfrm>
            <a:off x="4263807" y="3894692"/>
            <a:ext cx="10561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I/O bridge</a:t>
            </a:r>
          </a:p>
        </p:txBody>
      </p:sp>
      <p:sp>
        <p:nvSpPr>
          <p:cNvPr id="69658" name="Text Box 26"/>
          <p:cNvSpPr txBox="1">
            <a:spLocks noChangeArrowheads="1"/>
          </p:cNvSpPr>
          <p:nvPr/>
        </p:nvSpPr>
        <p:spPr bwMode="auto">
          <a:xfrm>
            <a:off x="4648200" y="2632044"/>
            <a:ext cx="3057247" cy="338554"/>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solidFill>
                  <a:srgbClr val="C00000"/>
                </a:solidFill>
                <a:latin typeface="Calibri" panose="020F0502020204030204" pitchFamily="34" charset="0"/>
              </a:rPr>
              <a:t>Load operation</a:t>
            </a:r>
            <a:r>
              <a:rPr lang="en-US" sz="1600" dirty="0">
                <a:latin typeface="Calibri" panose="020F0502020204030204" pitchFamily="34" charset="0"/>
              </a:rPr>
              <a:t>: </a:t>
            </a:r>
            <a:r>
              <a:rPr lang="en-US" sz="1600" dirty="0" err="1">
                <a:latin typeface="Courier New" panose="02070309020205020404" pitchFamily="49" charset="0"/>
                <a:cs typeface="Courier New" panose="02070309020205020404" pitchFamily="49" charset="0"/>
              </a:rPr>
              <a:t>movq</a:t>
            </a:r>
            <a:r>
              <a:rPr lang="en-US" sz="1600" dirty="0">
                <a:latin typeface="Courier New" panose="02070309020205020404" pitchFamily="49" charset="0"/>
                <a:cs typeface="Courier New" panose="02070309020205020404" pitchFamily="49" charset="0"/>
              </a:rPr>
              <a:t> A, %</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p:txBody>
      </p:sp>
      <p:sp>
        <p:nvSpPr>
          <p:cNvPr id="27" name="Rectangle 10">
            <a:extLst>
              <a:ext uri="{FF2B5EF4-FFF2-40B4-BE49-F238E27FC236}">
                <a16:creationId xmlns:a16="http://schemas.microsoft.com/office/drawing/2014/main" id="{6550136C-E1DD-4962-BF25-5A3F528CF24C}"/>
              </a:ext>
            </a:extLst>
          </p:cNvPr>
          <p:cNvSpPr>
            <a:spLocks noChangeArrowheads="1"/>
          </p:cNvSpPr>
          <p:nvPr/>
        </p:nvSpPr>
        <p:spPr bwMode="auto">
          <a:xfrm>
            <a:off x="1892300" y="3311846"/>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err="1">
                <a:latin typeface="Calibri" panose="020F0502020204030204" pitchFamily="34" charset="0"/>
              </a:rPr>
              <a:t>x</a:t>
            </a:r>
            <a:endParaRPr lang="en-US" sz="1000" i="1" dirty="0">
              <a:latin typeface="Calibri" panose="020F0502020204030204" pitchFamily="34" charset="0"/>
            </a:endParaRPr>
          </a:p>
        </p:txBody>
      </p:sp>
    </p:spTree>
    <p:extLst>
      <p:ext uri="{BB962C8B-B14F-4D97-AF65-F5344CB8AC3E}">
        <p14:creationId xmlns:p14="http://schemas.microsoft.com/office/powerpoint/2010/main" val="309963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9650"/>
                                        </p:tgtEl>
                                        <p:attrNameLst>
                                          <p:attrName>style.visibility</p:attrName>
                                        </p:attrNameLst>
                                      </p:cBhvr>
                                      <p:to>
                                        <p:strVal val="visible"/>
                                      </p:to>
                                    </p:set>
                                    <p:animEffect transition="in" filter="wipe(down)">
                                      <p:cBhvr>
                                        <p:cTn id="7" dur="500"/>
                                        <p:tgtEl>
                                          <p:spTgt spid="6965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50"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40" name="Rectangle 28"/>
          <p:cNvSpPr>
            <a:spLocks noGrp="1" noChangeArrowheads="1"/>
          </p:cNvSpPr>
          <p:nvPr>
            <p:ph type="title"/>
          </p:nvPr>
        </p:nvSpPr>
        <p:spPr/>
        <p:txBody>
          <a:bodyPr/>
          <a:lstStyle/>
          <a:p>
            <a:r>
              <a:rPr lang="en-US"/>
              <a:t>Memory Write Transaction (1)</a:t>
            </a:r>
          </a:p>
        </p:txBody>
      </p:sp>
      <p:sp>
        <p:nvSpPr>
          <p:cNvPr id="90141" name="Rectangle 29"/>
          <p:cNvSpPr>
            <a:spLocks noGrp="1" noChangeArrowheads="1"/>
          </p:cNvSpPr>
          <p:nvPr>
            <p:ph type="body" idx="1"/>
          </p:nvPr>
        </p:nvSpPr>
        <p:spPr/>
        <p:txBody>
          <a:bodyPr/>
          <a:lstStyle/>
          <a:p>
            <a:r>
              <a:rPr lang="en-US" dirty="0"/>
              <a:t>CPU places address A on bus. Main memory reads it and waits for the corresponding data word to arrive.</a:t>
            </a:r>
          </a:p>
        </p:txBody>
      </p:sp>
      <p:sp>
        <p:nvSpPr>
          <p:cNvPr id="90116" name="AutoShape 4"/>
          <p:cNvSpPr>
            <a:spLocks noChangeArrowheads="1"/>
          </p:cNvSpPr>
          <p:nvPr/>
        </p:nvSpPr>
        <p:spPr bwMode="auto">
          <a:xfrm>
            <a:off x="5248275" y="4156044"/>
            <a:ext cx="1492250" cy="533400"/>
          </a:xfrm>
          <a:prstGeom prst="leftRightArrow">
            <a:avLst>
              <a:gd name="adj1" fmla="val 50000"/>
              <a:gd name="adj2" fmla="val 55952"/>
            </a:avLst>
          </a:prstGeom>
          <a:solidFill>
            <a:srgbClr val="F7F5CD"/>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0117" name="Rectangle 5"/>
          <p:cNvSpPr>
            <a:spLocks noChangeArrowheads="1"/>
          </p:cNvSpPr>
          <p:nvPr/>
        </p:nvSpPr>
        <p:spPr bwMode="auto">
          <a:xfrm>
            <a:off x="4333875" y="4187794"/>
            <a:ext cx="909638"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0118" name="AutoShape 6"/>
          <p:cNvSpPr>
            <a:spLocks noChangeArrowheads="1"/>
          </p:cNvSpPr>
          <p:nvPr/>
        </p:nvSpPr>
        <p:spPr bwMode="auto">
          <a:xfrm>
            <a:off x="2876550" y="4156044"/>
            <a:ext cx="1452563" cy="533400"/>
          </a:xfrm>
          <a:prstGeom prst="leftRightArrow">
            <a:avLst>
              <a:gd name="adj1" fmla="val 50000"/>
              <a:gd name="adj2" fmla="val 54464"/>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19" name="Rectangle 7"/>
          <p:cNvSpPr>
            <a:spLocks noChangeArrowheads="1"/>
          </p:cNvSpPr>
          <p:nvPr/>
        </p:nvSpPr>
        <p:spPr bwMode="auto">
          <a:xfrm>
            <a:off x="1892300" y="28606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20" name="Rectangle 8"/>
          <p:cNvSpPr>
            <a:spLocks noChangeArrowheads="1"/>
          </p:cNvSpPr>
          <p:nvPr/>
        </p:nvSpPr>
        <p:spPr bwMode="auto">
          <a:xfrm>
            <a:off x="1892300" y="30130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21" name="Rectangle 9"/>
          <p:cNvSpPr>
            <a:spLocks noChangeArrowheads="1"/>
          </p:cNvSpPr>
          <p:nvPr/>
        </p:nvSpPr>
        <p:spPr bwMode="auto">
          <a:xfrm>
            <a:off x="1892300" y="31654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22" name="Rectangle 10"/>
          <p:cNvSpPr>
            <a:spLocks noChangeArrowheads="1"/>
          </p:cNvSpPr>
          <p:nvPr/>
        </p:nvSpPr>
        <p:spPr bwMode="auto">
          <a:xfrm>
            <a:off x="1892300" y="33178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a:latin typeface="Calibri" panose="020F0502020204030204" pitchFamily="34" charset="0"/>
              </a:rPr>
              <a:t>y</a:t>
            </a:r>
            <a:endParaRPr lang="en-US" sz="1000" i="1" dirty="0">
              <a:latin typeface="Calibri" panose="020F0502020204030204" pitchFamily="34" charset="0"/>
            </a:endParaRPr>
          </a:p>
        </p:txBody>
      </p:sp>
      <p:sp>
        <p:nvSpPr>
          <p:cNvPr id="90123" name="Rectangle 11"/>
          <p:cNvSpPr>
            <a:spLocks noChangeArrowheads="1"/>
          </p:cNvSpPr>
          <p:nvPr/>
        </p:nvSpPr>
        <p:spPr bwMode="auto">
          <a:xfrm>
            <a:off x="1892300" y="34702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24" name="AutoShape 12"/>
          <p:cNvSpPr>
            <a:spLocks noChangeArrowheads="1"/>
          </p:cNvSpPr>
          <p:nvPr/>
        </p:nvSpPr>
        <p:spPr bwMode="auto">
          <a:xfrm>
            <a:off x="2665413" y="2860644"/>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25" name="AutoShape 13"/>
          <p:cNvSpPr>
            <a:spLocks noChangeArrowheads="1"/>
          </p:cNvSpPr>
          <p:nvPr/>
        </p:nvSpPr>
        <p:spPr bwMode="auto">
          <a:xfrm flipH="1">
            <a:off x="2576513" y="3241644"/>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26" name="Rectangle 14"/>
          <p:cNvSpPr>
            <a:spLocks noChangeArrowheads="1"/>
          </p:cNvSpPr>
          <p:nvPr/>
        </p:nvSpPr>
        <p:spPr bwMode="auto">
          <a:xfrm>
            <a:off x="3109913" y="2708244"/>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ALU</a:t>
            </a:r>
          </a:p>
        </p:txBody>
      </p:sp>
      <p:sp>
        <p:nvSpPr>
          <p:cNvPr id="90127" name="Text Box 15"/>
          <p:cNvSpPr txBox="1">
            <a:spLocks noChangeArrowheads="1"/>
          </p:cNvSpPr>
          <p:nvPr/>
        </p:nvSpPr>
        <p:spPr bwMode="auto">
          <a:xfrm>
            <a:off x="1658509" y="2538967"/>
            <a:ext cx="11851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Register file</a:t>
            </a:r>
          </a:p>
        </p:txBody>
      </p:sp>
      <p:sp>
        <p:nvSpPr>
          <p:cNvPr id="90128" name="AutoShape 16"/>
          <p:cNvSpPr>
            <a:spLocks noChangeArrowheads="1"/>
          </p:cNvSpPr>
          <p:nvPr/>
        </p:nvSpPr>
        <p:spPr bwMode="auto">
          <a:xfrm>
            <a:off x="1966913" y="3698844"/>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30" name="Rectangle 18"/>
          <p:cNvSpPr>
            <a:spLocks noChangeArrowheads="1"/>
          </p:cNvSpPr>
          <p:nvPr/>
        </p:nvSpPr>
        <p:spPr bwMode="auto">
          <a:xfrm>
            <a:off x="976313" y="4187794"/>
            <a:ext cx="1873250" cy="57785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grpSp>
        <p:nvGrpSpPr>
          <p:cNvPr id="2" name="Group 1">
            <a:extLst>
              <a:ext uri="{FF2B5EF4-FFF2-40B4-BE49-F238E27FC236}">
                <a16:creationId xmlns:a16="http://schemas.microsoft.com/office/drawing/2014/main" id="{83D25509-ED8D-49F0-95F5-7ABC8E18BF47}"/>
              </a:ext>
            </a:extLst>
          </p:cNvPr>
          <p:cNvGrpSpPr/>
          <p:nvPr/>
        </p:nvGrpSpPr>
        <p:grpSpPr>
          <a:xfrm>
            <a:off x="2805113" y="4002642"/>
            <a:ext cx="3962400" cy="382002"/>
            <a:chOff x="2805113" y="3808998"/>
            <a:chExt cx="3962400" cy="382002"/>
          </a:xfrm>
        </p:grpSpPr>
        <p:sp>
          <p:nvSpPr>
            <p:cNvPr id="90129" name="Line 17"/>
            <p:cNvSpPr>
              <a:spLocks noChangeShapeType="1"/>
            </p:cNvSpPr>
            <p:nvPr/>
          </p:nvSpPr>
          <p:spPr bwMode="auto">
            <a:xfrm>
              <a:off x="2805113" y="4191000"/>
              <a:ext cx="3962400" cy="0"/>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0131" name="Text Box 19"/>
            <p:cNvSpPr txBox="1">
              <a:spLocks noChangeArrowheads="1"/>
            </p:cNvSpPr>
            <p:nvPr/>
          </p:nvSpPr>
          <p:spPr bwMode="auto">
            <a:xfrm>
              <a:off x="5776050" y="3808998"/>
              <a:ext cx="30970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i="1">
                  <a:latin typeface="Calibri" panose="020F0502020204030204" pitchFamily="34" charset="0"/>
                </a:rPr>
                <a:t>A</a:t>
              </a:r>
            </a:p>
          </p:txBody>
        </p:sp>
      </p:grpSp>
      <p:sp>
        <p:nvSpPr>
          <p:cNvPr id="90132" name="Rectangle 20"/>
          <p:cNvSpPr>
            <a:spLocks noChangeArrowheads="1"/>
          </p:cNvSpPr>
          <p:nvPr/>
        </p:nvSpPr>
        <p:spPr bwMode="auto">
          <a:xfrm>
            <a:off x="6772275" y="4003644"/>
            <a:ext cx="909638" cy="914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0133" name="Rectangle 21"/>
          <p:cNvSpPr>
            <a:spLocks noChangeArrowheads="1"/>
          </p:cNvSpPr>
          <p:nvPr/>
        </p:nvSpPr>
        <p:spPr bwMode="auto">
          <a:xfrm>
            <a:off x="6767513" y="4476719"/>
            <a:ext cx="914400" cy="152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000">
              <a:latin typeface="Calibri" panose="020F0502020204030204" pitchFamily="34" charset="0"/>
            </a:endParaRPr>
          </a:p>
        </p:txBody>
      </p:sp>
      <p:sp>
        <p:nvSpPr>
          <p:cNvPr id="90134" name="Text Box 22"/>
          <p:cNvSpPr txBox="1">
            <a:spLocks noChangeArrowheads="1"/>
          </p:cNvSpPr>
          <p:nvPr/>
        </p:nvSpPr>
        <p:spPr bwMode="auto">
          <a:xfrm>
            <a:off x="6583971" y="3665090"/>
            <a:ext cx="13910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Main memory</a:t>
            </a:r>
          </a:p>
        </p:txBody>
      </p:sp>
      <p:sp>
        <p:nvSpPr>
          <p:cNvPr id="90135" name="Text Box 23"/>
          <p:cNvSpPr txBox="1">
            <a:spLocks noChangeArrowheads="1"/>
          </p:cNvSpPr>
          <p:nvPr/>
        </p:nvSpPr>
        <p:spPr bwMode="auto">
          <a:xfrm>
            <a:off x="7678738" y="3865532"/>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0</a:t>
            </a:r>
          </a:p>
        </p:txBody>
      </p:sp>
      <p:sp>
        <p:nvSpPr>
          <p:cNvPr id="90136" name="Text Box 24"/>
          <p:cNvSpPr txBox="1">
            <a:spLocks noChangeArrowheads="1"/>
          </p:cNvSpPr>
          <p:nvPr/>
        </p:nvSpPr>
        <p:spPr bwMode="auto">
          <a:xfrm>
            <a:off x="7662863" y="4367767"/>
            <a:ext cx="3097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i="1" dirty="0">
                <a:latin typeface="Calibri" panose="020F0502020204030204" pitchFamily="34" charset="0"/>
              </a:rPr>
              <a:t>A</a:t>
            </a:r>
          </a:p>
        </p:txBody>
      </p:sp>
      <p:sp>
        <p:nvSpPr>
          <p:cNvPr id="90137" name="Text Box 25"/>
          <p:cNvSpPr txBox="1">
            <a:spLocks noChangeArrowheads="1"/>
          </p:cNvSpPr>
          <p:nvPr/>
        </p:nvSpPr>
        <p:spPr bwMode="auto">
          <a:xfrm>
            <a:off x="1206236" y="3193017"/>
            <a:ext cx="678391"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p:txBody>
      </p:sp>
      <p:sp>
        <p:nvSpPr>
          <p:cNvPr id="90138" name="Text Box 26"/>
          <p:cNvSpPr txBox="1">
            <a:spLocks noChangeArrowheads="1"/>
          </p:cNvSpPr>
          <p:nvPr/>
        </p:nvSpPr>
        <p:spPr bwMode="auto">
          <a:xfrm>
            <a:off x="4263807" y="3894692"/>
            <a:ext cx="10561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a:latin typeface="Calibri" panose="020F0502020204030204" pitchFamily="34" charset="0"/>
              </a:rPr>
              <a:t>I/O bridge</a:t>
            </a:r>
          </a:p>
        </p:txBody>
      </p:sp>
      <p:sp>
        <p:nvSpPr>
          <p:cNvPr id="90139" name="Text Box 27"/>
          <p:cNvSpPr txBox="1">
            <a:spLocks noChangeArrowheads="1"/>
          </p:cNvSpPr>
          <p:nvPr/>
        </p:nvSpPr>
        <p:spPr bwMode="auto">
          <a:xfrm>
            <a:off x="4648200" y="2632044"/>
            <a:ext cx="3099438" cy="584775"/>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solidFill>
                  <a:srgbClr val="C00000"/>
                </a:solidFill>
                <a:latin typeface="Calibri" panose="020F0502020204030204" pitchFamily="34" charset="0"/>
              </a:rPr>
              <a:t>Store operation</a:t>
            </a:r>
            <a:r>
              <a:rPr lang="en-US" sz="1600" dirty="0">
                <a:latin typeface="Calibri" panose="020F0502020204030204" pitchFamily="34" charset="0"/>
              </a:rPr>
              <a:t>: </a:t>
            </a:r>
            <a:r>
              <a:rPr lang="en-US" sz="1600" dirty="0" err="1">
                <a:latin typeface="Courier New" panose="02070309020205020404" pitchFamily="49" charset="0"/>
                <a:cs typeface="Courier New" panose="02070309020205020404" pitchFamily="49" charset="0"/>
              </a:rPr>
              <a:t>movq</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rax</a:t>
            </a:r>
            <a:r>
              <a:rPr lang="en-US" sz="1600" dirty="0">
                <a:latin typeface="Courier New" panose="02070309020205020404" pitchFamily="49" charset="0"/>
                <a:cs typeface="Courier New" panose="02070309020205020404" pitchFamily="49" charset="0"/>
              </a:rPr>
              <a:t>, A</a:t>
            </a:r>
          </a:p>
          <a:p>
            <a:pPr algn="l">
              <a:lnSpc>
                <a:spcPct val="100000"/>
              </a:lnSpc>
            </a:pPr>
            <a:endParaRPr lang="en-US" sz="1600" dirty="0">
              <a:latin typeface="Calibri" panose="020F0502020204030204" pitchFamily="34" charset="0"/>
            </a:endParaRPr>
          </a:p>
        </p:txBody>
      </p:sp>
    </p:spTree>
    <p:extLst>
      <p:ext uri="{BB962C8B-B14F-4D97-AF65-F5344CB8AC3E}">
        <p14:creationId xmlns:p14="http://schemas.microsoft.com/office/powerpoint/2010/main" val="144665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65" name="Rectangle 29"/>
          <p:cNvSpPr>
            <a:spLocks noGrp="1" noChangeArrowheads="1"/>
          </p:cNvSpPr>
          <p:nvPr>
            <p:ph type="title"/>
          </p:nvPr>
        </p:nvSpPr>
        <p:spPr/>
        <p:txBody>
          <a:bodyPr/>
          <a:lstStyle/>
          <a:p>
            <a:r>
              <a:rPr lang="en-US"/>
              <a:t>Memory Write Transaction (2)</a:t>
            </a:r>
          </a:p>
        </p:txBody>
      </p:sp>
      <p:sp>
        <p:nvSpPr>
          <p:cNvPr id="91166" name="Rectangle 30"/>
          <p:cNvSpPr>
            <a:spLocks noGrp="1" noChangeArrowheads="1"/>
          </p:cNvSpPr>
          <p:nvPr>
            <p:ph type="body" idx="1"/>
          </p:nvPr>
        </p:nvSpPr>
        <p:spPr/>
        <p:txBody>
          <a:bodyPr/>
          <a:lstStyle/>
          <a:p>
            <a:pPr marL="288925" indent="-288925"/>
            <a:r>
              <a:rPr lang="en-US" dirty="0"/>
              <a:t> CPU places data word </a:t>
            </a:r>
            <a:r>
              <a:rPr lang="en-US" dirty="0" err="1"/>
              <a:t>y</a:t>
            </a:r>
            <a:r>
              <a:rPr lang="en-US" dirty="0"/>
              <a:t> on the bus.</a:t>
            </a:r>
          </a:p>
        </p:txBody>
      </p:sp>
      <p:sp>
        <p:nvSpPr>
          <p:cNvPr id="91140" name="Rectangle 4"/>
          <p:cNvSpPr>
            <a:spLocks noChangeArrowheads="1"/>
          </p:cNvSpPr>
          <p:nvPr/>
        </p:nvSpPr>
        <p:spPr bwMode="auto">
          <a:xfrm>
            <a:off x="6767513" y="4003644"/>
            <a:ext cx="909637" cy="914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1141" name="AutoShape 5"/>
          <p:cNvSpPr>
            <a:spLocks noChangeArrowheads="1"/>
          </p:cNvSpPr>
          <p:nvPr/>
        </p:nvSpPr>
        <p:spPr bwMode="auto">
          <a:xfrm>
            <a:off x="5243513" y="4156044"/>
            <a:ext cx="1492250" cy="533400"/>
          </a:xfrm>
          <a:prstGeom prst="leftRightArrow">
            <a:avLst>
              <a:gd name="adj1" fmla="val 50000"/>
              <a:gd name="adj2" fmla="val 55952"/>
            </a:avLst>
          </a:prstGeom>
          <a:solidFill>
            <a:srgbClr val="F7F5CD"/>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1142" name="Rectangle 6"/>
          <p:cNvSpPr>
            <a:spLocks noChangeArrowheads="1"/>
          </p:cNvSpPr>
          <p:nvPr/>
        </p:nvSpPr>
        <p:spPr bwMode="auto">
          <a:xfrm>
            <a:off x="4329113" y="4187794"/>
            <a:ext cx="909637"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1143" name="AutoShape 7"/>
          <p:cNvSpPr>
            <a:spLocks noChangeArrowheads="1"/>
          </p:cNvSpPr>
          <p:nvPr/>
        </p:nvSpPr>
        <p:spPr bwMode="auto">
          <a:xfrm>
            <a:off x="2871788" y="4156044"/>
            <a:ext cx="1452562" cy="533400"/>
          </a:xfrm>
          <a:prstGeom prst="leftRightArrow">
            <a:avLst>
              <a:gd name="adj1" fmla="val 50000"/>
              <a:gd name="adj2" fmla="val 54464"/>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44" name="Rectangle 8"/>
          <p:cNvSpPr>
            <a:spLocks noChangeArrowheads="1"/>
          </p:cNvSpPr>
          <p:nvPr/>
        </p:nvSpPr>
        <p:spPr bwMode="auto">
          <a:xfrm>
            <a:off x="1887538" y="2860644"/>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45" name="Rectangle 9"/>
          <p:cNvSpPr>
            <a:spLocks noChangeArrowheads="1"/>
          </p:cNvSpPr>
          <p:nvPr/>
        </p:nvSpPr>
        <p:spPr bwMode="auto">
          <a:xfrm>
            <a:off x="1887538" y="3013044"/>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46" name="Rectangle 10"/>
          <p:cNvSpPr>
            <a:spLocks noChangeArrowheads="1"/>
          </p:cNvSpPr>
          <p:nvPr/>
        </p:nvSpPr>
        <p:spPr bwMode="auto">
          <a:xfrm>
            <a:off x="1887538" y="3165444"/>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47" name="Rectangle 11"/>
          <p:cNvSpPr>
            <a:spLocks noChangeArrowheads="1"/>
          </p:cNvSpPr>
          <p:nvPr/>
        </p:nvSpPr>
        <p:spPr bwMode="auto">
          <a:xfrm>
            <a:off x="1887538" y="3317844"/>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err="1">
                <a:latin typeface="Calibri" panose="020F0502020204030204" pitchFamily="34" charset="0"/>
              </a:rPr>
              <a:t>y</a:t>
            </a:r>
            <a:endParaRPr lang="en-US" sz="1000" i="1" dirty="0">
              <a:latin typeface="Calibri" panose="020F0502020204030204" pitchFamily="34" charset="0"/>
            </a:endParaRPr>
          </a:p>
        </p:txBody>
      </p:sp>
      <p:sp>
        <p:nvSpPr>
          <p:cNvPr id="91148" name="Rectangle 12"/>
          <p:cNvSpPr>
            <a:spLocks noChangeArrowheads="1"/>
          </p:cNvSpPr>
          <p:nvPr/>
        </p:nvSpPr>
        <p:spPr bwMode="auto">
          <a:xfrm>
            <a:off x="1887538" y="3470244"/>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49" name="AutoShape 13"/>
          <p:cNvSpPr>
            <a:spLocks noChangeArrowheads="1"/>
          </p:cNvSpPr>
          <p:nvPr/>
        </p:nvSpPr>
        <p:spPr bwMode="auto">
          <a:xfrm>
            <a:off x="2660650" y="2860644"/>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50" name="AutoShape 14"/>
          <p:cNvSpPr>
            <a:spLocks noChangeArrowheads="1"/>
          </p:cNvSpPr>
          <p:nvPr/>
        </p:nvSpPr>
        <p:spPr bwMode="auto">
          <a:xfrm flipH="1">
            <a:off x="2571750" y="3241644"/>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51" name="Rectangle 15"/>
          <p:cNvSpPr>
            <a:spLocks noChangeArrowheads="1"/>
          </p:cNvSpPr>
          <p:nvPr/>
        </p:nvSpPr>
        <p:spPr bwMode="auto">
          <a:xfrm>
            <a:off x="3105150" y="2708244"/>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r>
              <a:rPr lang="en-US" sz="1600">
                <a:latin typeface="Calibri" panose="020F0502020204030204" pitchFamily="34" charset="0"/>
              </a:rPr>
              <a:t>ALU</a:t>
            </a:r>
          </a:p>
        </p:txBody>
      </p:sp>
      <p:sp>
        <p:nvSpPr>
          <p:cNvPr id="91152" name="Text Box 16"/>
          <p:cNvSpPr txBox="1">
            <a:spLocks noChangeArrowheads="1"/>
          </p:cNvSpPr>
          <p:nvPr/>
        </p:nvSpPr>
        <p:spPr bwMode="auto">
          <a:xfrm>
            <a:off x="1653747" y="2538967"/>
            <a:ext cx="11851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Register file</a:t>
            </a:r>
          </a:p>
        </p:txBody>
      </p:sp>
      <p:sp>
        <p:nvSpPr>
          <p:cNvPr id="91153" name="AutoShape 17"/>
          <p:cNvSpPr>
            <a:spLocks noChangeArrowheads="1"/>
          </p:cNvSpPr>
          <p:nvPr/>
        </p:nvSpPr>
        <p:spPr bwMode="auto">
          <a:xfrm>
            <a:off x="1962150" y="3698844"/>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54" name="Rectangle 18"/>
          <p:cNvSpPr>
            <a:spLocks noChangeArrowheads="1"/>
          </p:cNvSpPr>
          <p:nvPr/>
        </p:nvSpPr>
        <p:spPr bwMode="auto">
          <a:xfrm>
            <a:off x="971550" y="4187794"/>
            <a:ext cx="1873250" cy="57785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sp>
        <p:nvSpPr>
          <p:cNvPr id="91156" name="Line 20"/>
          <p:cNvSpPr>
            <a:spLocks noChangeShapeType="1"/>
          </p:cNvSpPr>
          <p:nvPr/>
        </p:nvSpPr>
        <p:spPr bwMode="auto">
          <a:xfrm>
            <a:off x="2266950" y="3499147"/>
            <a:ext cx="0" cy="914400"/>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grpSp>
        <p:nvGrpSpPr>
          <p:cNvPr id="2" name="Group 1">
            <a:extLst>
              <a:ext uri="{FF2B5EF4-FFF2-40B4-BE49-F238E27FC236}">
                <a16:creationId xmlns:a16="http://schemas.microsoft.com/office/drawing/2014/main" id="{C70417DE-4608-4815-A6F7-EB4E113FC4FE}"/>
              </a:ext>
            </a:extLst>
          </p:cNvPr>
          <p:cNvGrpSpPr/>
          <p:nvPr/>
        </p:nvGrpSpPr>
        <p:grpSpPr>
          <a:xfrm>
            <a:off x="2266950" y="4018031"/>
            <a:ext cx="4495800" cy="366613"/>
            <a:chOff x="2266950" y="3824387"/>
            <a:chExt cx="4495800" cy="366613"/>
          </a:xfrm>
        </p:grpSpPr>
        <p:sp>
          <p:nvSpPr>
            <p:cNvPr id="91155" name="Text Box 19"/>
            <p:cNvSpPr txBox="1">
              <a:spLocks noChangeArrowheads="1"/>
            </p:cNvSpPr>
            <p:nvPr/>
          </p:nvSpPr>
          <p:spPr bwMode="auto">
            <a:xfrm>
              <a:off x="5783263" y="3824387"/>
              <a:ext cx="269626" cy="307777"/>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400" i="1">
                  <a:latin typeface="Calibri" panose="020F0502020204030204" pitchFamily="34" charset="0"/>
                </a:rPr>
                <a:t>y</a:t>
              </a:r>
            </a:p>
          </p:txBody>
        </p:sp>
        <p:sp>
          <p:nvSpPr>
            <p:cNvPr id="91157" name="Line 21"/>
            <p:cNvSpPr>
              <a:spLocks noChangeShapeType="1"/>
            </p:cNvSpPr>
            <p:nvPr/>
          </p:nvSpPr>
          <p:spPr bwMode="auto">
            <a:xfrm>
              <a:off x="2266950" y="4191000"/>
              <a:ext cx="4495800" cy="0"/>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grpSp>
      <p:sp>
        <p:nvSpPr>
          <p:cNvPr id="91158" name="Rectangle 22"/>
          <p:cNvSpPr>
            <a:spLocks noChangeArrowheads="1"/>
          </p:cNvSpPr>
          <p:nvPr/>
        </p:nvSpPr>
        <p:spPr bwMode="auto">
          <a:xfrm>
            <a:off x="6762750" y="4460844"/>
            <a:ext cx="914400"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59" name="Text Box 23"/>
          <p:cNvSpPr txBox="1">
            <a:spLocks noChangeArrowheads="1"/>
          </p:cNvSpPr>
          <p:nvPr/>
        </p:nvSpPr>
        <p:spPr bwMode="auto">
          <a:xfrm>
            <a:off x="6518440" y="3665090"/>
            <a:ext cx="13910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Main memory</a:t>
            </a:r>
          </a:p>
        </p:txBody>
      </p:sp>
      <p:sp>
        <p:nvSpPr>
          <p:cNvPr id="91160" name="Text Box 24"/>
          <p:cNvSpPr txBox="1">
            <a:spLocks noChangeArrowheads="1"/>
          </p:cNvSpPr>
          <p:nvPr/>
        </p:nvSpPr>
        <p:spPr bwMode="auto">
          <a:xfrm>
            <a:off x="7673975" y="3881407"/>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0</a:t>
            </a:r>
          </a:p>
        </p:txBody>
      </p:sp>
      <p:sp>
        <p:nvSpPr>
          <p:cNvPr id="91161" name="Text Box 25"/>
          <p:cNvSpPr txBox="1">
            <a:spLocks noChangeArrowheads="1"/>
          </p:cNvSpPr>
          <p:nvPr/>
        </p:nvSpPr>
        <p:spPr bwMode="auto">
          <a:xfrm>
            <a:off x="7658100" y="4383642"/>
            <a:ext cx="3097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A</a:t>
            </a:r>
          </a:p>
        </p:txBody>
      </p:sp>
      <p:sp>
        <p:nvSpPr>
          <p:cNvPr id="91162" name="Text Box 26"/>
          <p:cNvSpPr txBox="1">
            <a:spLocks noChangeArrowheads="1"/>
          </p:cNvSpPr>
          <p:nvPr/>
        </p:nvSpPr>
        <p:spPr bwMode="auto">
          <a:xfrm>
            <a:off x="1201474" y="3208892"/>
            <a:ext cx="678391"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p:txBody>
      </p:sp>
      <p:sp>
        <p:nvSpPr>
          <p:cNvPr id="91163" name="Text Box 27"/>
          <p:cNvSpPr txBox="1">
            <a:spLocks noChangeArrowheads="1"/>
          </p:cNvSpPr>
          <p:nvPr/>
        </p:nvSpPr>
        <p:spPr bwMode="auto">
          <a:xfrm>
            <a:off x="4259045" y="3910567"/>
            <a:ext cx="10561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I/O bridge</a:t>
            </a:r>
          </a:p>
        </p:txBody>
      </p:sp>
      <p:sp>
        <p:nvSpPr>
          <p:cNvPr id="91164" name="Text Box 28"/>
          <p:cNvSpPr txBox="1">
            <a:spLocks noChangeArrowheads="1"/>
          </p:cNvSpPr>
          <p:nvPr/>
        </p:nvSpPr>
        <p:spPr bwMode="auto">
          <a:xfrm>
            <a:off x="4652962" y="2632044"/>
            <a:ext cx="3099438" cy="584775"/>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solidFill>
                  <a:srgbClr val="C00000"/>
                </a:solidFill>
                <a:latin typeface="Calibri" panose="020F0502020204030204" pitchFamily="34" charset="0"/>
              </a:rPr>
              <a:t>Store operation</a:t>
            </a:r>
            <a:r>
              <a:rPr lang="en-US" sz="1600" dirty="0">
                <a:latin typeface="Calibri" panose="020F0502020204030204" pitchFamily="34" charset="0"/>
              </a:rPr>
              <a:t>: </a:t>
            </a:r>
            <a:r>
              <a:rPr lang="en-US" sz="1600" dirty="0" err="1">
                <a:latin typeface="Courier New" panose="02070309020205020404" pitchFamily="49" charset="0"/>
                <a:cs typeface="Courier New" panose="02070309020205020404" pitchFamily="49" charset="0"/>
              </a:rPr>
              <a:t>movq</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rax</a:t>
            </a:r>
            <a:r>
              <a:rPr lang="en-US" sz="1600" dirty="0">
                <a:latin typeface="Courier New" panose="02070309020205020404" pitchFamily="49" charset="0"/>
                <a:cs typeface="Courier New" panose="02070309020205020404" pitchFamily="49" charset="0"/>
              </a:rPr>
              <a:t>, A</a:t>
            </a:r>
          </a:p>
          <a:p>
            <a:pPr algn="l">
              <a:lnSpc>
                <a:spcPct val="100000"/>
              </a:lnSpc>
            </a:pPr>
            <a:endParaRPr lang="en-US" sz="1600" dirty="0">
              <a:latin typeface="Calibri" panose="020F0502020204030204" pitchFamily="34" charset="0"/>
            </a:endParaRPr>
          </a:p>
        </p:txBody>
      </p:sp>
    </p:spTree>
    <p:extLst>
      <p:ext uri="{BB962C8B-B14F-4D97-AF65-F5344CB8AC3E}">
        <p14:creationId xmlns:p14="http://schemas.microsoft.com/office/powerpoint/2010/main" val="165339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1156"/>
                                        </p:tgtEl>
                                        <p:attrNameLst>
                                          <p:attrName>style.visibility</p:attrName>
                                        </p:attrNameLst>
                                      </p:cBhvr>
                                      <p:to>
                                        <p:strVal val="visible"/>
                                      </p:to>
                                    </p:set>
                                    <p:animEffect transition="in" filter="wipe(up)">
                                      <p:cBhvr>
                                        <p:cTn id="7" dur="500"/>
                                        <p:tgtEl>
                                          <p:spTgt spid="9115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6" name="Rectangle 26"/>
          <p:cNvSpPr>
            <a:spLocks noGrp="1" noChangeArrowheads="1"/>
          </p:cNvSpPr>
          <p:nvPr>
            <p:ph type="title"/>
          </p:nvPr>
        </p:nvSpPr>
        <p:spPr/>
        <p:txBody>
          <a:bodyPr/>
          <a:lstStyle/>
          <a:p>
            <a:r>
              <a:rPr lang="en-US"/>
              <a:t>Memory Write Transaction (3)</a:t>
            </a:r>
          </a:p>
        </p:txBody>
      </p:sp>
      <p:sp>
        <p:nvSpPr>
          <p:cNvPr id="92187" name="Rectangle 27"/>
          <p:cNvSpPr>
            <a:spLocks noGrp="1" noChangeArrowheads="1"/>
          </p:cNvSpPr>
          <p:nvPr>
            <p:ph type="body" idx="1"/>
          </p:nvPr>
        </p:nvSpPr>
        <p:spPr/>
        <p:txBody>
          <a:bodyPr/>
          <a:lstStyle/>
          <a:p>
            <a:pPr marL="401638" indent="-401638"/>
            <a:r>
              <a:rPr lang="en-US" dirty="0"/>
              <a:t>Main memory reads data word y from the bus and stores it at address A.</a:t>
            </a:r>
          </a:p>
        </p:txBody>
      </p:sp>
      <p:sp>
        <p:nvSpPr>
          <p:cNvPr id="92164" name="Rectangle 4"/>
          <p:cNvSpPr>
            <a:spLocks noChangeArrowheads="1"/>
          </p:cNvSpPr>
          <p:nvPr/>
        </p:nvSpPr>
        <p:spPr bwMode="auto">
          <a:xfrm>
            <a:off x="6772275" y="4000469"/>
            <a:ext cx="909638" cy="914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2165" name="AutoShape 5"/>
          <p:cNvSpPr>
            <a:spLocks noChangeArrowheads="1"/>
          </p:cNvSpPr>
          <p:nvPr/>
        </p:nvSpPr>
        <p:spPr bwMode="auto">
          <a:xfrm>
            <a:off x="5248275" y="4152869"/>
            <a:ext cx="1492250" cy="533400"/>
          </a:xfrm>
          <a:prstGeom prst="leftRightArrow">
            <a:avLst>
              <a:gd name="adj1" fmla="val 50000"/>
              <a:gd name="adj2" fmla="val 55952"/>
            </a:avLst>
          </a:prstGeom>
          <a:solidFill>
            <a:srgbClr val="F7F5CD"/>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2166" name="Rectangle 6"/>
          <p:cNvSpPr>
            <a:spLocks noChangeArrowheads="1"/>
          </p:cNvSpPr>
          <p:nvPr/>
        </p:nvSpPr>
        <p:spPr bwMode="auto">
          <a:xfrm>
            <a:off x="4333875" y="4184619"/>
            <a:ext cx="909638"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2167" name="AutoShape 7"/>
          <p:cNvSpPr>
            <a:spLocks noChangeArrowheads="1"/>
          </p:cNvSpPr>
          <p:nvPr/>
        </p:nvSpPr>
        <p:spPr bwMode="auto">
          <a:xfrm>
            <a:off x="2876550" y="4152869"/>
            <a:ext cx="1452563" cy="533400"/>
          </a:xfrm>
          <a:prstGeom prst="leftRightArrow">
            <a:avLst>
              <a:gd name="adj1" fmla="val 50000"/>
              <a:gd name="adj2" fmla="val 54464"/>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68" name="Rectangle 8"/>
          <p:cNvSpPr>
            <a:spLocks noChangeArrowheads="1"/>
          </p:cNvSpPr>
          <p:nvPr/>
        </p:nvSpPr>
        <p:spPr bwMode="auto">
          <a:xfrm>
            <a:off x="1892300" y="28574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69" name="Rectangle 9"/>
          <p:cNvSpPr>
            <a:spLocks noChangeArrowheads="1"/>
          </p:cNvSpPr>
          <p:nvPr/>
        </p:nvSpPr>
        <p:spPr bwMode="auto">
          <a:xfrm>
            <a:off x="1892300" y="30098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70" name="Rectangle 10"/>
          <p:cNvSpPr>
            <a:spLocks noChangeArrowheads="1"/>
          </p:cNvSpPr>
          <p:nvPr/>
        </p:nvSpPr>
        <p:spPr bwMode="auto">
          <a:xfrm>
            <a:off x="1892300" y="31622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71" name="Rectangle 11"/>
          <p:cNvSpPr>
            <a:spLocks noChangeArrowheads="1"/>
          </p:cNvSpPr>
          <p:nvPr/>
        </p:nvSpPr>
        <p:spPr bwMode="auto">
          <a:xfrm>
            <a:off x="1892300" y="33146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err="1">
                <a:latin typeface="Calibri" panose="020F0502020204030204" pitchFamily="34" charset="0"/>
              </a:rPr>
              <a:t>y</a:t>
            </a:r>
            <a:endParaRPr lang="en-US" sz="1000" i="1" dirty="0">
              <a:latin typeface="Calibri" panose="020F0502020204030204" pitchFamily="34" charset="0"/>
            </a:endParaRPr>
          </a:p>
        </p:txBody>
      </p:sp>
      <p:sp>
        <p:nvSpPr>
          <p:cNvPr id="92172" name="Rectangle 12"/>
          <p:cNvSpPr>
            <a:spLocks noChangeArrowheads="1"/>
          </p:cNvSpPr>
          <p:nvPr/>
        </p:nvSpPr>
        <p:spPr bwMode="auto">
          <a:xfrm>
            <a:off x="1892300" y="34670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73" name="AutoShape 13"/>
          <p:cNvSpPr>
            <a:spLocks noChangeArrowheads="1"/>
          </p:cNvSpPr>
          <p:nvPr/>
        </p:nvSpPr>
        <p:spPr bwMode="auto">
          <a:xfrm>
            <a:off x="2665413" y="2857469"/>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74" name="AutoShape 14"/>
          <p:cNvSpPr>
            <a:spLocks noChangeArrowheads="1"/>
          </p:cNvSpPr>
          <p:nvPr/>
        </p:nvSpPr>
        <p:spPr bwMode="auto">
          <a:xfrm flipH="1">
            <a:off x="2576513" y="3238469"/>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75" name="Rectangle 15"/>
          <p:cNvSpPr>
            <a:spLocks noChangeArrowheads="1"/>
          </p:cNvSpPr>
          <p:nvPr/>
        </p:nvSpPr>
        <p:spPr bwMode="auto">
          <a:xfrm>
            <a:off x="3109913" y="2705069"/>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r>
              <a:rPr lang="en-US" sz="1600">
                <a:latin typeface="Calibri" panose="020F0502020204030204" pitchFamily="34" charset="0"/>
              </a:rPr>
              <a:t>ALU</a:t>
            </a:r>
          </a:p>
        </p:txBody>
      </p:sp>
      <p:sp>
        <p:nvSpPr>
          <p:cNvPr id="92176" name="Text Box 16"/>
          <p:cNvSpPr txBox="1">
            <a:spLocks noChangeArrowheads="1"/>
          </p:cNvSpPr>
          <p:nvPr/>
        </p:nvSpPr>
        <p:spPr bwMode="auto">
          <a:xfrm>
            <a:off x="1609725" y="2535792"/>
            <a:ext cx="118513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Register file</a:t>
            </a:r>
          </a:p>
        </p:txBody>
      </p:sp>
      <p:sp>
        <p:nvSpPr>
          <p:cNvPr id="92177" name="AutoShape 17"/>
          <p:cNvSpPr>
            <a:spLocks noChangeArrowheads="1"/>
          </p:cNvSpPr>
          <p:nvPr/>
        </p:nvSpPr>
        <p:spPr bwMode="auto">
          <a:xfrm>
            <a:off x="1966913" y="3695669"/>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78" name="Rectangle 18"/>
          <p:cNvSpPr>
            <a:spLocks noChangeArrowheads="1"/>
          </p:cNvSpPr>
          <p:nvPr/>
        </p:nvSpPr>
        <p:spPr bwMode="auto">
          <a:xfrm>
            <a:off x="976313" y="4184619"/>
            <a:ext cx="1873250" cy="57785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lvl="0" algn="ctr"/>
            <a:r>
              <a:rPr lang="en-US" sz="1600" dirty="0">
                <a:solidFill>
                  <a:srgbClr val="000000"/>
                </a:solidFill>
                <a:latin typeface="Calibri" panose="020F0502020204030204" pitchFamily="34" charset="0"/>
              </a:rPr>
              <a:t>Bus interface</a:t>
            </a:r>
          </a:p>
        </p:txBody>
      </p:sp>
      <p:sp>
        <p:nvSpPr>
          <p:cNvPr id="92179" name="Rectangle 19"/>
          <p:cNvSpPr>
            <a:spLocks noChangeArrowheads="1"/>
          </p:cNvSpPr>
          <p:nvPr/>
        </p:nvSpPr>
        <p:spPr bwMode="auto">
          <a:xfrm>
            <a:off x="6767513" y="4457669"/>
            <a:ext cx="914400"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err="1">
                <a:solidFill>
                  <a:srgbClr val="000000"/>
                </a:solidFill>
                <a:latin typeface="Calibri" panose="020F0502020204030204" pitchFamily="34" charset="0"/>
              </a:rPr>
              <a:t>y</a:t>
            </a:r>
            <a:endParaRPr lang="en-US" sz="1000" i="1" dirty="0">
              <a:solidFill>
                <a:srgbClr val="000000"/>
              </a:solidFill>
              <a:latin typeface="Calibri" panose="020F0502020204030204" pitchFamily="34" charset="0"/>
            </a:endParaRPr>
          </a:p>
        </p:txBody>
      </p:sp>
      <p:sp>
        <p:nvSpPr>
          <p:cNvPr id="92180" name="Text Box 20"/>
          <p:cNvSpPr txBox="1">
            <a:spLocks noChangeArrowheads="1"/>
          </p:cNvSpPr>
          <p:nvPr/>
        </p:nvSpPr>
        <p:spPr bwMode="auto">
          <a:xfrm>
            <a:off x="6529996" y="3660649"/>
            <a:ext cx="1391022"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Main memory</a:t>
            </a:r>
          </a:p>
        </p:txBody>
      </p:sp>
      <p:sp>
        <p:nvSpPr>
          <p:cNvPr id="92181" name="Text Box 21"/>
          <p:cNvSpPr txBox="1">
            <a:spLocks noChangeArrowheads="1"/>
          </p:cNvSpPr>
          <p:nvPr/>
        </p:nvSpPr>
        <p:spPr bwMode="auto">
          <a:xfrm>
            <a:off x="7678738" y="3862357"/>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0</a:t>
            </a:r>
          </a:p>
        </p:txBody>
      </p:sp>
      <p:sp>
        <p:nvSpPr>
          <p:cNvPr id="92182" name="Text Box 22"/>
          <p:cNvSpPr txBox="1">
            <a:spLocks noChangeArrowheads="1"/>
          </p:cNvSpPr>
          <p:nvPr/>
        </p:nvSpPr>
        <p:spPr bwMode="auto">
          <a:xfrm>
            <a:off x="7662863" y="4364592"/>
            <a:ext cx="3097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A</a:t>
            </a:r>
          </a:p>
        </p:txBody>
      </p:sp>
      <p:sp>
        <p:nvSpPr>
          <p:cNvPr id="92183" name="Text Box 23"/>
          <p:cNvSpPr txBox="1">
            <a:spLocks noChangeArrowheads="1"/>
          </p:cNvSpPr>
          <p:nvPr/>
        </p:nvSpPr>
        <p:spPr bwMode="auto">
          <a:xfrm>
            <a:off x="1241981" y="3207890"/>
            <a:ext cx="678391"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p:txBody>
      </p:sp>
      <p:sp>
        <p:nvSpPr>
          <p:cNvPr id="92184" name="Text Box 24"/>
          <p:cNvSpPr txBox="1">
            <a:spLocks noChangeArrowheads="1"/>
          </p:cNvSpPr>
          <p:nvPr/>
        </p:nvSpPr>
        <p:spPr bwMode="auto">
          <a:xfrm>
            <a:off x="4224338" y="3891517"/>
            <a:ext cx="105612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I/O bridge</a:t>
            </a:r>
          </a:p>
        </p:txBody>
      </p:sp>
      <p:sp>
        <p:nvSpPr>
          <p:cNvPr id="92185" name="Text Box 25"/>
          <p:cNvSpPr txBox="1">
            <a:spLocks noChangeArrowheads="1"/>
          </p:cNvSpPr>
          <p:nvPr/>
        </p:nvSpPr>
        <p:spPr bwMode="auto">
          <a:xfrm>
            <a:off x="4638675" y="2660619"/>
            <a:ext cx="3099438" cy="584775"/>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solidFill>
                  <a:srgbClr val="C00000"/>
                </a:solidFill>
                <a:latin typeface="Calibri" panose="020F0502020204030204" pitchFamily="34" charset="0"/>
              </a:rPr>
              <a:t>Store operation</a:t>
            </a:r>
            <a:r>
              <a:rPr lang="en-US" sz="1600" dirty="0">
                <a:latin typeface="Calibri" panose="020F0502020204030204" pitchFamily="34" charset="0"/>
              </a:rPr>
              <a:t>: </a:t>
            </a:r>
            <a:r>
              <a:rPr lang="en-US" sz="1600" dirty="0" err="1">
                <a:latin typeface="Courier New" panose="02070309020205020404" pitchFamily="49" charset="0"/>
                <a:cs typeface="Courier New" panose="02070309020205020404" pitchFamily="49" charset="0"/>
              </a:rPr>
              <a:t>movq</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rax</a:t>
            </a:r>
            <a:r>
              <a:rPr lang="en-US" sz="1600" dirty="0">
                <a:latin typeface="Courier New" panose="02070309020205020404" pitchFamily="49" charset="0"/>
                <a:cs typeface="Courier New" panose="02070309020205020404" pitchFamily="49" charset="0"/>
              </a:rPr>
              <a:t>, A</a:t>
            </a:r>
          </a:p>
          <a:p>
            <a:pPr algn="l">
              <a:lnSpc>
                <a:spcPct val="100000"/>
              </a:lnSpc>
            </a:pPr>
            <a:endParaRPr lang="en-US" sz="1600" dirty="0">
              <a:latin typeface="Calibri" panose="020F0502020204030204" pitchFamily="34" charset="0"/>
            </a:endParaRPr>
          </a:p>
        </p:txBody>
      </p:sp>
    </p:spTree>
    <p:extLst>
      <p:ext uri="{BB962C8B-B14F-4D97-AF65-F5344CB8AC3E}">
        <p14:creationId xmlns:p14="http://schemas.microsoft.com/office/powerpoint/2010/main" val="379871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pPr>
              <a:lnSpc>
                <a:spcPct val="80000"/>
              </a:lnSpc>
            </a:pPr>
            <a:r>
              <a:rPr lang="en-US" dirty="0">
                <a:solidFill>
                  <a:schemeClr val="bg1">
                    <a:lumMod val="75000"/>
                  </a:schemeClr>
                </a:solidFill>
              </a:rPr>
              <a:t>The memory abstraction</a:t>
            </a:r>
          </a:p>
          <a:p>
            <a:pPr>
              <a:lnSpc>
                <a:spcPct val="80000"/>
              </a:lnSpc>
            </a:pPr>
            <a:r>
              <a:rPr lang="en-US" dirty="0"/>
              <a:t>RAM : main memory building block</a:t>
            </a:r>
          </a:p>
          <a:p>
            <a:pPr>
              <a:lnSpc>
                <a:spcPct val="80000"/>
              </a:lnSpc>
            </a:pPr>
            <a:r>
              <a:rPr lang="en-US" dirty="0">
                <a:solidFill>
                  <a:schemeClr val="bg2">
                    <a:lumMod val="60000"/>
                    <a:lumOff val="40000"/>
                  </a:schemeClr>
                </a:solidFill>
              </a:rPr>
              <a:t>Locality of reference</a:t>
            </a:r>
          </a:p>
          <a:p>
            <a:pPr>
              <a:lnSpc>
                <a:spcPct val="80000"/>
              </a:lnSpc>
            </a:pPr>
            <a:r>
              <a:rPr lang="en-US" dirty="0">
                <a:solidFill>
                  <a:schemeClr val="bg2">
                    <a:lumMod val="60000"/>
                    <a:lumOff val="40000"/>
                  </a:schemeClr>
                </a:solidFill>
              </a:rPr>
              <a:t>The memory hierarchy</a:t>
            </a:r>
          </a:p>
          <a:p>
            <a:pPr>
              <a:lnSpc>
                <a:spcPct val="80000"/>
              </a:lnSpc>
            </a:pPr>
            <a:r>
              <a:rPr lang="en-US" dirty="0">
                <a:solidFill>
                  <a:schemeClr val="bg2">
                    <a:lumMod val="60000"/>
                    <a:lumOff val="40000"/>
                  </a:schemeClr>
                </a:solidFill>
              </a:rPr>
              <a:t>Storage technologies and trends</a:t>
            </a:r>
          </a:p>
        </p:txBody>
      </p:sp>
    </p:spTree>
    <p:extLst>
      <p:ext uri="{BB962C8B-B14F-4D97-AF65-F5344CB8AC3E}">
        <p14:creationId xmlns:p14="http://schemas.microsoft.com/office/powerpoint/2010/main" val="1961026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1028"/>
          <p:cNvSpPr>
            <a:spLocks noGrp="1" noChangeArrowheads="1"/>
          </p:cNvSpPr>
          <p:nvPr>
            <p:ph type="title"/>
          </p:nvPr>
        </p:nvSpPr>
        <p:spPr/>
        <p:txBody>
          <a:bodyPr/>
          <a:lstStyle/>
          <a:p>
            <a:r>
              <a:rPr lang="en-US"/>
              <a:t>Random-Access Memory (RAM)</a:t>
            </a:r>
          </a:p>
        </p:txBody>
      </p:sp>
      <p:sp>
        <p:nvSpPr>
          <p:cNvPr id="119813" name="Rectangle 1029"/>
          <p:cNvSpPr>
            <a:spLocks noGrp="1" noChangeArrowheads="1"/>
          </p:cNvSpPr>
          <p:nvPr>
            <p:ph type="body" idx="1"/>
          </p:nvPr>
        </p:nvSpPr>
        <p:spPr>
          <a:xfrm>
            <a:off x="396875" y="1362075"/>
            <a:ext cx="8442325" cy="4972050"/>
          </a:xfrm>
        </p:spPr>
        <p:txBody>
          <a:bodyPr/>
          <a:lstStyle/>
          <a:p>
            <a:r>
              <a:rPr lang="en-US" dirty="0"/>
              <a:t>Key features</a:t>
            </a:r>
          </a:p>
          <a:p>
            <a:pPr lvl="1"/>
            <a:r>
              <a:rPr lang="en-US" dirty="0">
                <a:solidFill>
                  <a:srgbClr val="C00000"/>
                </a:solidFill>
              </a:rPr>
              <a:t>RAM </a:t>
            </a:r>
            <a:r>
              <a:rPr lang="en-US" dirty="0"/>
              <a:t>is traditionally packaged as a chip.</a:t>
            </a:r>
          </a:p>
          <a:p>
            <a:pPr lvl="2"/>
            <a:r>
              <a:rPr lang="en-US" dirty="0"/>
              <a:t>or embedded as part of processor chip</a:t>
            </a:r>
          </a:p>
          <a:p>
            <a:pPr lvl="1"/>
            <a:r>
              <a:rPr lang="en-US" dirty="0"/>
              <a:t>Basic storage unit is normally a </a:t>
            </a:r>
            <a:r>
              <a:rPr lang="en-US" dirty="0">
                <a:solidFill>
                  <a:srgbClr val="C00000"/>
                </a:solidFill>
              </a:rPr>
              <a:t>cell </a:t>
            </a:r>
            <a:r>
              <a:rPr lang="en-US" dirty="0"/>
              <a:t>(one bit per cell).</a:t>
            </a:r>
          </a:p>
          <a:p>
            <a:pPr lvl="1"/>
            <a:r>
              <a:rPr lang="en-US" dirty="0"/>
              <a:t>Multiple RAM chips form a memory.</a:t>
            </a:r>
          </a:p>
          <a:p>
            <a:endParaRPr lang="en-US" dirty="0"/>
          </a:p>
          <a:p>
            <a:r>
              <a:rPr lang="en-US" dirty="0"/>
              <a:t>RAM comes in two varieties:</a:t>
            </a:r>
          </a:p>
          <a:p>
            <a:pPr lvl="1"/>
            <a:r>
              <a:rPr lang="en-US" dirty="0"/>
              <a:t>SRAM (Static RAM)</a:t>
            </a:r>
          </a:p>
          <a:p>
            <a:pPr lvl="1"/>
            <a:r>
              <a:rPr lang="en-US" dirty="0"/>
              <a:t>DRAM (Dynamic RAM)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C9CD87-D6E2-3D4A-93BB-50DE1265B630}"/>
              </a:ext>
            </a:extLst>
          </p:cNvPr>
          <p:cNvSpPr>
            <a:spLocks noGrp="1"/>
          </p:cNvSpPr>
          <p:nvPr>
            <p:ph type="title"/>
          </p:nvPr>
        </p:nvSpPr>
        <p:spPr/>
        <p:txBody>
          <a:bodyPr/>
          <a:lstStyle/>
          <a:p>
            <a:r>
              <a:rPr lang="en-US" dirty="0"/>
              <a:t>RAM Technologies</a:t>
            </a:r>
          </a:p>
        </p:txBody>
      </p:sp>
      <p:sp>
        <p:nvSpPr>
          <p:cNvPr id="5" name="Content Placeholder 4">
            <a:extLst>
              <a:ext uri="{FF2B5EF4-FFF2-40B4-BE49-F238E27FC236}">
                <a16:creationId xmlns:a16="http://schemas.microsoft.com/office/drawing/2014/main" id="{8882556B-36EB-DD4B-BC94-1931022AB6F9}"/>
              </a:ext>
            </a:extLst>
          </p:cNvPr>
          <p:cNvSpPr>
            <a:spLocks noGrp="1"/>
          </p:cNvSpPr>
          <p:nvPr>
            <p:ph sz="half" idx="1"/>
          </p:nvPr>
        </p:nvSpPr>
        <p:spPr/>
        <p:txBody>
          <a:bodyPr/>
          <a:lstStyle/>
          <a:p>
            <a:r>
              <a:rPr lang="en-US" dirty="0"/>
              <a:t>DRAM</a:t>
            </a:r>
          </a:p>
          <a:p>
            <a:endParaRPr lang="en-US" dirty="0"/>
          </a:p>
          <a:p>
            <a:endParaRPr lang="en-US" dirty="0"/>
          </a:p>
          <a:p>
            <a:endParaRPr lang="en-US" dirty="0"/>
          </a:p>
          <a:p>
            <a:pPr marL="0" indent="0">
              <a:buNone/>
            </a:pPr>
            <a:endParaRPr lang="en-US" dirty="0"/>
          </a:p>
          <a:p>
            <a:r>
              <a:rPr lang="en-US" dirty="0"/>
              <a:t>1 Transistor + 1 capacitor / bit</a:t>
            </a:r>
          </a:p>
          <a:p>
            <a:pPr lvl="1"/>
            <a:r>
              <a:rPr lang="en-US" dirty="0"/>
              <a:t>Capacitor oriented vertically</a:t>
            </a:r>
          </a:p>
          <a:p>
            <a:r>
              <a:rPr lang="en-US" dirty="0"/>
              <a:t>Must refresh state periodically</a:t>
            </a:r>
          </a:p>
        </p:txBody>
      </p:sp>
      <p:sp>
        <p:nvSpPr>
          <p:cNvPr id="6" name="Content Placeholder 5">
            <a:extLst>
              <a:ext uri="{FF2B5EF4-FFF2-40B4-BE49-F238E27FC236}">
                <a16:creationId xmlns:a16="http://schemas.microsoft.com/office/drawing/2014/main" id="{632A2A8C-7489-9143-B443-73A6A030B901}"/>
              </a:ext>
            </a:extLst>
          </p:cNvPr>
          <p:cNvSpPr>
            <a:spLocks noGrp="1"/>
          </p:cNvSpPr>
          <p:nvPr>
            <p:ph sz="half" idx="2"/>
          </p:nvPr>
        </p:nvSpPr>
        <p:spPr>
          <a:xfrm>
            <a:off x="4662487" y="1362075"/>
            <a:ext cx="4153405" cy="4972050"/>
          </a:xfrm>
        </p:spPr>
        <p:txBody>
          <a:bodyPr/>
          <a:lstStyle/>
          <a:p>
            <a:r>
              <a:rPr lang="en-US" dirty="0"/>
              <a:t>SRAM</a:t>
            </a:r>
          </a:p>
          <a:p>
            <a:endParaRPr lang="en-US" dirty="0"/>
          </a:p>
          <a:p>
            <a:endParaRPr lang="en-US" dirty="0"/>
          </a:p>
          <a:p>
            <a:endParaRPr lang="en-US" dirty="0"/>
          </a:p>
          <a:p>
            <a:r>
              <a:rPr lang="en-US" dirty="0"/>
              <a:t>6 transistors / bit</a:t>
            </a:r>
          </a:p>
          <a:p>
            <a:r>
              <a:rPr lang="en-US" dirty="0"/>
              <a:t>Holds state indefinitely (but will still lose data on power loss)</a:t>
            </a:r>
          </a:p>
        </p:txBody>
      </p:sp>
      <p:pic>
        <p:nvPicPr>
          <p:cNvPr id="1026" name="Picture 2" descr="http://4.bp.blogspot.com/-1awstTEgn8I/UvU79SAqrlI/AAAAAAAAAbw/tjXY0l4Vnnc/s1600/IBM+45nm_branded.png">
            <a:extLst>
              <a:ext uri="{FF2B5EF4-FFF2-40B4-BE49-F238E27FC236}">
                <a16:creationId xmlns:a16="http://schemas.microsoft.com/office/drawing/2014/main" id="{3B9D5E18-4CDB-5D40-8697-349234C6D9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775" y="1927479"/>
            <a:ext cx="2562340" cy="17745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541F625-E79E-7B42-8C6E-99842488E6B3}"/>
              </a:ext>
            </a:extLst>
          </p:cNvPr>
          <p:cNvPicPr>
            <a:picLocks noChangeAspect="1"/>
          </p:cNvPicPr>
          <p:nvPr/>
        </p:nvPicPr>
        <p:blipFill>
          <a:blip r:embed="rId3"/>
          <a:stretch>
            <a:fillRect/>
          </a:stretch>
        </p:blipFill>
        <p:spPr>
          <a:xfrm>
            <a:off x="5018658" y="1860735"/>
            <a:ext cx="1550818" cy="1342854"/>
          </a:xfrm>
          <a:prstGeom prst="rect">
            <a:avLst/>
          </a:prstGeom>
        </p:spPr>
      </p:pic>
    </p:spTree>
    <p:extLst>
      <p:ext uri="{BB962C8B-B14F-4D97-AF65-F5344CB8AC3E}">
        <p14:creationId xmlns:p14="http://schemas.microsoft.com/office/powerpoint/2010/main" val="3690194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799" y="1631950"/>
            <a:ext cx="8049827" cy="1644650"/>
          </a:xfrm>
        </p:spPr>
        <p:txBody>
          <a:bodyPr/>
          <a:lstStyle/>
          <a:p>
            <a:pPr marL="0" indent="0"/>
            <a:r>
              <a:rPr lang="en-US" dirty="0"/>
              <a:t>The Memory Hierarchy</a:t>
            </a:r>
            <a:br>
              <a:rPr lang="en-US" dirty="0"/>
            </a:br>
            <a:br>
              <a:rPr lang="en-US" dirty="0"/>
            </a:br>
            <a:r>
              <a:rPr lang="en-US" sz="2000" b="0" dirty="0"/>
              <a:t>15-213/18-213/15-513/18-613: Introduction to Computer Systems</a:t>
            </a:r>
            <a:br>
              <a:rPr lang="en-US" b="0" dirty="0"/>
            </a:br>
            <a:r>
              <a:rPr lang="en-US" sz="2000" b="0" dirty="0"/>
              <a:t>10</a:t>
            </a:r>
            <a:r>
              <a:rPr lang="en-US" sz="2000" b="0" baseline="30000" dirty="0"/>
              <a:t>th</a:t>
            </a:r>
            <a:r>
              <a:rPr lang="en-US" sz="2000" b="0" dirty="0"/>
              <a:t> Lecture, March 9</a:t>
            </a:r>
            <a:r>
              <a:rPr lang="en-US" sz="2000" b="0" baseline="30000" dirty="0"/>
              <a:t>th</a:t>
            </a:r>
            <a:r>
              <a:rPr lang="en-US" sz="2000" b="0" dirty="0"/>
              <a:t>, 2021</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8" name="Rectangle 1030"/>
          <p:cNvSpPr>
            <a:spLocks noGrp="1" noChangeArrowheads="1"/>
          </p:cNvSpPr>
          <p:nvPr>
            <p:ph type="title"/>
          </p:nvPr>
        </p:nvSpPr>
        <p:spPr/>
        <p:txBody>
          <a:bodyPr/>
          <a:lstStyle/>
          <a:p>
            <a:r>
              <a:rPr lang="en-US" dirty="0"/>
              <a:t>SRAM </a:t>
            </a:r>
            <a:r>
              <a:rPr lang="en-US" dirty="0" err="1"/>
              <a:t>vs</a:t>
            </a:r>
            <a:r>
              <a:rPr lang="en-US" dirty="0"/>
              <a:t> DRAM Summary</a:t>
            </a:r>
          </a:p>
        </p:txBody>
      </p:sp>
      <p:sp>
        <p:nvSpPr>
          <p:cNvPr id="3" name="Content Placeholder 2">
            <a:extLst>
              <a:ext uri="{FF2B5EF4-FFF2-40B4-BE49-F238E27FC236}">
                <a16:creationId xmlns:a16="http://schemas.microsoft.com/office/drawing/2014/main" id="{90122E43-4F6F-3945-B365-A9A98F41B79B}"/>
              </a:ext>
            </a:extLst>
          </p:cNvPr>
          <p:cNvSpPr>
            <a:spLocks noGrp="1"/>
          </p:cNvSpPr>
          <p:nvPr>
            <p:ph idx="1"/>
          </p:nvPr>
        </p:nvSpPr>
        <p:spPr>
          <a:xfrm>
            <a:off x="396875" y="4012707"/>
            <a:ext cx="7896225" cy="2321418"/>
          </a:xfrm>
        </p:spPr>
        <p:txBody>
          <a:bodyPr/>
          <a:lstStyle/>
          <a:p>
            <a:r>
              <a:rPr lang="en-US" dirty="0"/>
              <a:t>Trends</a:t>
            </a:r>
          </a:p>
          <a:p>
            <a:pPr lvl="1"/>
            <a:r>
              <a:rPr lang="en-US" dirty="0"/>
              <a:t>SRAM scales with semiconductor technology</a:t>
            </a:r>
          </a:p>
          <a:p>
            <a:pPr lvl="2"/>
            <a:r>
              <a:rPr lang="en-US" dirty="0"/>
              <a:t>Reaching its limits</a:t>
            </a:r>
          </a:p>
          <a:p>
            <a:pPr lvl="1"/>
            <a:r>
              <a:rPr lang="en-US" dirty="0"/>
              <a:t>DRAM scaling limited by need for minimum capacitance</a:t>
            </a:r>
          </a:p>
          <a:p>
            <a:pPr lvl="2"/>
            <a:r>
              <a:rPr lang="en-US" dirty="0"/>
              <a:t>Aspect ratio limits how deep can make capacitor</a:t>
            </a:r>
          </a:p>
          <a:p>
            <a:pPr lvl="2"/>
            <a:r>
              <a:rPr lang="en-US" dirty="0"/>
              <a:t>Also reaching its limits</a:t>
            </a:r>
          </a:p>
        </p:txBody>
      </p:sp>
      <p:sp>
        <p:nvSpPr>
          <p:cNvPr id="120836" name="Text Box 1028"/>
          <p:cNvSpPr txBox="1">
            <a:spLocks noChangeArrowheads="1"/>
          </p:cNvSpPr>
          <p:nvPr/>
        </p:nvSpPr>
        <p:spPr bwMode="auto">
          <a:xfrm>
            <a:off x="357018" y="1197678"/>
            <a:ext cx="8610600" cy="2246769"/>
          </a:xfrm>
          <a:prstGeom prst="rect">
            <a:avLst/>
          </a:prstGeom>
          <a:noFill/>
          <a:ln w="25400">
            <a:solidFill>
              <a:schemeClr val="tx1"/>
            </a:solidFill>
            <a:miter lim="800000"/>
            <a:headEnd/>
            <a:tailEnd/>
          </a:ln>
          <a:effectLst/>
        </p:spPr>
        <p:txBody>
          <a:bodyPr wrap="square">
            <a:prstTxWarp prst="textNoShape">
              <a:avLst/>
            </a:prstTxWarp>
            <a:spAutoFit/>
          </a:bodyPr>
          <a:lstStyle/>
          <a:p>
            <a:pPr algn="l">
              <a:lnSpc>
                <a:spcPct val="100000"/>
              </a:lnSpc>
            </a:pPr>
            <a:r>
              <a:rPr lang="en-US" sz="2000" b="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Trans.	Access	Needs	Needs		</a:t>
            </a:r>
          </a:p>
          <a:p>
            <a:pPr algn="l">
              <a:lnSpc>
                <a:spcPct val="100000"/>
              </a:lnSpc>
            </a:pPr>
            <a:r>
              <a:rPr lang="en-US" sz="2000" dirty="0">
                <a:latin typeface="Calibri" panose="020F0502020204030204" pitchFamily="34" charset="0"/>
                <a:cs typeface="Calibri" panose="020F0502020204030204" pitchFamily="34" charset="0"/>
              </a:rPr>
              <a:t>	per bit	 time	refresh?	EDC?	Cost	Applications</a:t>
            </a:r>
          </a:p>
          <a:p>
            <a:pPr algn="l">
              <a:lnSpc>
                <a:spcPct val="100000"/>
              </a:lnSpc>
            </a:pPr>
            <a:endParaRPr lang="en-US" sz="2000" b="0" dirty="0">
              <a:latin typeface="Calibri" panose="020F0502020204030204" pitchFamily="34" charset="0"/>
              <a:cs typeface="Calibri" panose="020F0502020204030204" pitchFamily="34" charset="0"/>
            </a:endParaRPr>
          </a:p>
          <a:p>
            <a:pPr algn="l">
              <a:lnSpc>
                <a:spcPct val="100000"/>
              </a:lnSpc>
            </a:pPr>
            <a:r>
              <a:rPr lang="en-US" sz="2000" b="0" dirty="0">
                <a:latin typeface="Calibri" panose="020F0502020204030204" pitchFamily="34" charset="0"/>
                <a:cs typeface="Calibri" panose="020F0502020204030204" pitchFamily="34" charset="0"/>
              </a:rPr>
              <a:t>SRAM	6 or 8	1x	No	Maybe	100x	Cache memories</a:t>
            </a:r>
          </a:p>
          <a:p>
            <a:pPr algn="l">
              <a:lnSpc>
                <a:spcPct val="100000"/>
              </a:lnSpc>
            </a:pPr>
            <a:endParaRPr lang="en-US" sz="2000" b="0" dirty="0">
              <a:latin typeface="Calibri" panose="020F0502020204030204" pitchFamily="34" charset="0"/>
              <a:cs typeface="Calibri" panose="020F0502020204030204" pitchFamily="34" charset="0"/>
            </a:endParaRPr>
          </a:p>
          <a:p>
            <a:pPr algn="l">
              <a:lnSpc>
                <a:spcPct val="100000"/>
              </a:lnSpc>
            </a:pPr>
            <a:r>
              <a:rPr lang="en-US" sz="2000" b="0" dirty="0">
                <a:latin typeface="Calibri" panose="020F0502020204030204" pitchFamily="34" charset="0"/>
                <a:cs typeface="Calibri" panose="020F0502020204030204" pitchFamily="34" charset="0"/>
              </a:rPr>
              <a:t>DRAM	1	10x	Yes	Yes	1x	Main memories,</a:t>
            </a:r>
          </a:p>
          <a:p>
            <a:pPr algn="l">
              <a:lnSpc>
                <a:spcPct val="100000"/>
              </a:lnSpc>
            </a:pPr>
            <a:r>
              <a:rPr lang="en-US" sz="2000" b="0" dirty="0">
                <a:latin typeface="Calibri" panose="020F0502020204030204" pitchFamily="34" charset="0"/>
                <a:cs typeface="Calibri" panose="020F0502020204030204" pitchFamily="34" charset="0"/>
              </a:rPr>
              <a:t>						frame buffers</a:t>
            </a:r>
          </a:p>
        </p:txBody>
      </p:sp>
      <p:sp>
        <p:nvSpPr>
          <p:cNvPr id="2" name="TextBox 1">
            <a:extLst>
              <a:ext uri="{FF2B5EF4-FFF2-40B4-BE49-F238E27FC236}">
                <a16:creationId xmlns:a16="http://schemas.microsoft.com/office/drawing/2014/main" id="{44E318A2-4C13-44C9-B55D-4CC7F5F24463}"/>
              </a:ext>
            </a:extLst>
          </p:cNvPr>
          <p:cNvSpPr txBox="1"/>
          <p:nvPr/>
        </p:nvSpPr>
        <p:spPr>
          <a:xfrm>
            <a:off x="357018" y="3444447"/>
            <a:ext cx="3562450" cy="369332"/>
          </a:xfrm>
          <a:prstGeom prst="rect">
            <a:avLst/>
          </a:prstGeom>
          <a:noFill/>
        </p:spPr>
        <p:txBody>
          <a:bodyPr wrap="none" rtlCol="0">
            <a:spAutoFit/>
          </a:bodyPr>
          <a:lstStyle/>
          <a:p>
            <a:r>
              <a:rPr lang="en-US" sz="1800" b="0" dirty="0">
                <a:latin typeface="Calibri" pitchFamily="34" charset="0"/>
              </a:rPr>
              <a:t>EDC: Error detection and correction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1028"/>
          <p:cNvSpPr>
            <a:spLocks noGrp="1" noChangeArrowheads="1"/>
          </p:cNvSpPr>
          <p:nvPr>
            <p:ph type="title"/>
          </p:nvPr>
        </p:nvSpPr>
        <p:spPr/>
        <p:txBody>
          <a:bodyPr/>
          <a:lstStyle/>
          <a:p>
            <a:r>
              <a:rPr lang="en-US"/>
              <a:t>Enhanced DRAMs</a:t>
            </a:r>
          </a:p>
        </p:txBody>
      </p:sp>
      <p:sp>
        <p:nvSpPr>
          <p:cNvPr id="121861" name="Rectangle 1029"/>
          <p:cNvSpPr>
            <a:spLocks noGrp="1" noChangeArrowheads="1"/>
          </p:cNvSpPr>
          <p:nvPr>
            <p:ph type="body" idx="1"/>
          </p:nvPr>
        </p:nvSpPr>
        <p:spPr>
          <a:xfrm>
            <a:off x="396875" y="1362074"/>
            <a:ext cx="8594725" cy="5114925"/>
          </a:xfrm>
        </p:spPr>
        <p:txBody>
          <a:bodyPr>
            <a:normAutofit/>
          </a:bodyPr>
          <a:lstStyle/>
          <a:p>
            <a:r>
              <a:rPr lang="en-US" dirty="0"/>
              <a:t>Operation of DRAM cell has not changed since its invention</a:t>
            </a:r>
          </a:p>
          <a:p>
            <a:pPr lvl="1"/>
            <a:r>
              <a:rPr lang="en-US" dirty="0"/>
              <a:t>Commercialized by Intel in 1970. </a:t>
            </a:r>
          </a:p>
          <a:p>
            <a:r>
              <a:rPr lang="en-US" dirty="0"/>
              <a:t>DRAM cores with better interface logic and faster I/O :</a:t>
            </a:r>
          </a:p>
          <a:p>
            <a:pPr lvl="1"/>
            <a:r>
              <a:rPr lang="en-US" dirty="0"/>
              <a:t>Synchronous DRAM (</a:t>
            </a:r>
            <a:r>
              <a:rPr lang="en-US" dirty="0">
                <a:solidFill>
                  <a:srgbClr val="FF0000"/>
                </a:solidFill>
              </a:rPr>
              <a:t>SDRAM</a:t>
            </a:r>
            <a:r>
              <a:rPr lang="en-US" dirty="0"/>
              <a:t>)</a:t>
            </a:r>
          </a:p>
          <a:p>
            <a:pPr lvl="2"/>
            <a:r>
              <a:rPr lang="en-US" dirty="0"/>
              <a:t>Uses a conventional clock signal instead of asynchronous control</a:t>
            </a:r>
          </a:p>
          <a:p>
            <a:pPr lvl="1"/>
            <a:endParaRPr lang="en-US" dirty="0"/>
          </a:p>
          <a:p>
            <a:pPr lvl="1"/>
            <a:r>
              <a:rPr lang="en-US" dirty="0"/>
              <a:t>Double data-rate synchronous DRAM (</a:t>
            </a:r>
            <a:r>
              <a:rPr lang="en-US" dirty="0">
                <a:solidFill>
                  <a:srgbClr val="FF0000"/>
                </a:solidFill>
              </a:rPr>
              <a:t>DDR SDRAM</a:t>
            </a:r>
            <a:r>
              <a:rPr lang="en-US" dirty="0"/>
              <a:t>)</a:t>
            </a:r>
          </a:p>
          <a:p>
            <a:pPr lvl="2"/>
            <a:r>
              <a:rPr lang="en-US" dirty="0"/>
              <a:t>Double edge clocking sends two bits per cycle per pin</a:t>
            </a:r>
          </a:p>
          <a:p>
            <a:pPr lvl="2"/>
            <a:r>
              <a:rPr lang="en-US" dirty="0"/>
              <a:t>Different types distinguished by size of small </a:t>
            </a:r>
            <a:r>
              <a:rPr lang="en-US" dirty="0" err="1"/>
              <a:t>prefetch</a:t>
            </a:r>
            <a:r>
              <a:rPr lang="en-US" dirty="0"/>
              <a:t> buffer:</a:t>
            </a:r>
          </a:p>
          <a:p>
            <a:pPr lvl="3"/>
            <a:r>
              <a:rPr lang="en-US" dirty="0">
                <a:solidFill>
                  <a:srgbClr val="FF0000"/>
                </a:solidFill>
              </a:rPr>
              <a:t>DDR</a:t>
            </a:r>
            <a:r>
              <a:rPr lang="en-US" dirty="0"/>
              <a:t> (2 bits), </a:t>
            </a:r>
            <a:r>
              <a:rPr lang="en-US" dirty="0">
                <a:solidFill>
                  <a:srgbClr val="FF0000"/>
                </a:solidFill>
              </a:rPr>
              <a:t>DDR2</a:t>
            </a:r>
            <a:r>
              <a:rPr lang="en-US" dirty="0"/>
              <a:t> (4 bits), </a:t>
            </a:r>
            <a:r>
              <a:rPr lang="en-US" dirty="0">
                <a:solidFill>
                  <a:srgbClr val="FF0000"/>
                </a:solidFill>
              </a:rPr>
              <a:t>DDR3</a:t>
            </a:r>
            <a:r>
              <a:rPr lang="en-US" dirty="0"/>
              <a:t> (8 bits),</a:t>
            </a:r>
            <a:r>
              <a:rPr lang="en-US" dirty="0">
                <a:solidFill>
                  <a:srgbClr val="FF0000"/>
                </a:solidFill>
              </a:rPr>
              <a:t> DDR4</a:t>
            </a:r>
            <a:r>
              <a:rPr lang="en-US" dirty="0"/>
              <a:t> (16 bits)</a:t>
            </a:r>
          </a:p>
          <a:p>
            <a:pPr lvl="2"/>
            <a:r>
              <a:rPr lang="en-US" dirty="0"/>
              <a:t>By 2010, standard for most server and desktop systems</a:t>
            </a:r>
          </a:p>
          <a:p>
            <a:pPr lvl="2"/>
            <a:r>
              <a:rPr lang="en-US" dirty="0"/>
              <a:t>Intel Core i7 supports DDR3 and DDR4 SDRAM</a:t>
            </a:r>
          </a:p>
          <a:p>
            <a:pPr lvl="3"/>
            <a:endParaRPr lang="en-US" dirty="0"/>
          </a:p>
          <a:p>
            <a:pPr lvl="3"/>
            <a:endParaRPr lang="en-US" dirty="0"/>
          </a:p>
        </p:txBody>
      </p:sp>
    </p:spTree>
    <p:extLst>
      <p:ext uri="{BB962C8B-B14F-4D97-AF65-F5344CB8AC3E}">
        <p14:creationId xmlns:p14="http://schemas.microsoft.com/office/powerpoint/2010/main" val="2492081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16" name="Rectangle 52"/>
          <p:cNvSpPr>
            <a:spLocks noGrp="1" noChangeArrowheads="1"/>
          </p:cNvSpPr>
          <p:nvPr>
            <p:ph type="title"/>
          </p:nvPr>
        </p:nvSpPr>
        <p:spPr/>
        <p:txBody>
          <a:bodyPr/>
          <a:lstStyle/>
          <a:p>
            <a:r>
              <a:rPr lang="en-US"/>
              <a:t>Conventional DRAM Organization</a:t>
            </a:r>
          </a:p>
        </p:txBody>
      </p:sp>
      <p:sp>
        <p:nvSpPr>
          <p:cNvPr id="62517" name="Rectangle 53"/>
          <p:cNvSpPr>
            <a:spLocks noGrp="1" noChangeArrowheads="1"/>
          </p:cNvSpPr>
          <p:nvPr>
            <p:ph type="body" idx="1"/>
          </p:nvPr>
        </p:nvSpPr>
        <p:spPr/>
        <p:txBody>
          <a:bodyPr/>
          <a:lstStyle/>
          <a:p>
            <a:r>
              <a:rPr lang="en-US" i="1" dirty="0" err="1"/>
              <a:t>d</a:t>
            </a:r>
            <a:r>
              <a:rPr lang="en-US" dirty="0"/>
              <a:t> </a:t>
            </a:r>
            <a:r>
              <a:rPr lang="en-US" dirty="0" err="1"/>
              <a:t>x</a:t>
            </a:r>
            <a:r>
              <a:rPr lang="en-US" dirty="0"/>
              <a:t> </a:t>
            </a:r>
            <a:r>
              <a:rPr lang="en-US" i="1" dirty="0" err="1"/>
              <a:t>w</a:t>
            </a:r>
            <a:r>
              <a:rPr lang="en-US" dirty="0"/>
              <a:t> DRAM:</a:t>
            </a:r>
          </a:p>
          <a:p>
            <a:pPr lvl="1"/>
            <a:r>
              <a:rPr lang="en-US" i="1" dirty="0"/>
              <a:t>d⋅ w</a:t>
            </a:r>
            <a:r>
              <a:rPr lang="en-US" dirty="0"/>
              <a:t> total bits organized as </a:t>
            </a:r>
            <a:r>
              <a:rPr lang="en-US" i="1" dirty="0"/>
              <a:t>d</a:t>
            </a:r>
            <a:r>
              <a:rPr lang="en-US" dirty="0"/>
              <a:t> </a:t>
            </a:r>
            <a:r>
              <a:rPr lang="en-US" dirty="0">
                <a:solidFill>
                  <a:srgbClr val="FF0000"/>
                </a:solidFill>
              </a:rPr>
              <a:t>supercells</a:t>
            </a:r>
            <a:r>
              <a:rPr lang="en-US" dirty="0"/>
              <a:t> of size </a:t>
            </a:r>
            <a:r>
              <a:rPr lang="en-US" i="1" dirty="0"/>
              <a:t>w</a:t>
            </a:r>
            <a:r>
              <a:rPr lang="en-US" dirty="0"/>
              <a:t> bits</a:t>
            </a:r>
          </a:p>
        </p:txBody>
      </p:sp>
      <p:sp>
        <p:nvSpPr>
          <p:cNvPr id="62468" name="Text Box 4"/>
          <p:cNvSpPr txBox="1">
            <a:spLocks noChangeArrowheads="1"/>
          </p:cNvSpPr>
          <p:nvPr/>
        </p:nvSpPr>
        <p:spPr bwMode="auto">
          <a:xfrm>
            <a:off x="5805488" y="2740025"/>
            <a:ext cx="59055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cols</a:t>
            </a:r>
          </a:p>
        </p:txBody>
      </p:sp>
      <p:sp>
        <p:nvSpPr>
          <p:cNvPr id="62469" name="Text Box 5"/>
          <p:cNvSpPr txBox="1">
            <a:spLocks noChangeArrowheads="1"/>
          </p:cNvSpPr>
          <p:nvPr/>
        </p:nvSpPr>
        <p:spPr bwMode="auto">
          <a:xfrm>
            <a:off x="4000500" y="4143375"/>
            <a:ext cx="6651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rows</a:t>
            </a:r>
          </a:p>
        </p:txBody>
      </p:sp>
      <p:sp>
        <p:nvSpPr>
          <p:cNvPr id="62470" name="Rectangle 6"/>
          <p:cNvSpPr>
            <a:spLocks noChangeArrowheads="1"/>
          </p:cNvSpPr>
          <p:nvPr/>
        </p:nvSpPr>
        <p:spPr bwMode="auto">
          <a:xfrm>
            <a:off x="4867275"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71" name="Rectangle 7"/>
          <p:cNvSpPr>
            <a:spLocks noChangeArrowheads="1"/>
          </p:cNvSpPr>
          <p:nvPr/>
        </p:nvSpPr>
        <p:spPr bwMode="auto">
          <a:xfrm>
            <a:off x="5476875"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72" name="Rectangle 8"/>
          <p:cNvSpPr>
            <a:spLocks noChangeArrowheads="1"/>
          </p:cNvSpPr>
          <p:nvPr/>
        </p:nvSpPr>
        <p:spPr bwMode="auto">
          <a:xfrm>
            <a:off x="6086475"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73" name="Rectangle 9"/>
          <p:cNvSpPr>
            <a:spLocks noChangeArrowheads="1"/>
          </p:cNvSpPr>
          <p:nvPr/>
        </p:nvSpPr>
        <p:spPr bwMode="auto">
          <a:xfrm>
            <a:off x="6696075"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74" name="Rectangle 10"/>
          <p:cNvSpPr>
            <a:spLocks noChangeArrowheads="1"/>
          </p:cNvSpPr>
          <p:nvPr/>
        </p:nvSpPr>
        <p:spPr bwMode="auto">
          <a:xfrm>
            <a:off x="4867275"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75" name="Rectangle 11"/>
          <p:cNvSpPr>
            <a:spLocks noChangeArrowheads="1"/>
          </p:cNvSpPr>
          <p:nvPr/>
        </p:nvSpPr>
        <p:spPr bwMode="auto">
          <a:xfrm>
            <a:off x="5476875"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76" name="Rectangle 12"/>
          <p:cNvSpPr>
            <a:spLocks noChangeArrowheads="1"/>
          </p:cNvSpPr>
          <p:nvPr/>
        </p:nvSpPr>
        <p:spPr bwMode="auto">
          <a:xfrm>
            <a:off x="6086475"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77" name="Rectangle 13"/>
          <p:cNvSpPr>
            <a:spLocks noChangeArrowheads="1"/>
          </p:cNvSpPr>
          <p:nvPr/>
        </p:nvSpPr>
        <p:spPr bwMode="auto">
          <a:xfrm>
            <a:off x="6696075"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78" name="Rectangle 14"/>
          <p:cNvSpPr>
            <a:spLocks noChangeArrowheads="1"/>
          </p:cNvSpPr>
          <p:nvPr/>
        </p:nvSpPr>
        <p:spPr bwMode="auto">
          <a:xfrm>
            <a:off x="4867275" y="43275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79" name="Rectangle 15"/>
          <p:cNvSpPr>
            <a:spLocks noChangeArrowheads="1"/>
          </p:cNvSpPr>
          <p:nvPr/>
        </p:nvSpPr>
        <p:spPr bwMode="auto">
          <a:xfrm>
            <a:off x="5476875" y="4327525"/>
            <a:ext cx="609600" cy="533400"/>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80" name="Rectangle 16"/>
          <p:cNvSpPr>
            <a:spLocks noChangeArrowheads="1"/>
          </p:cNvSpPr>
          <p:nvPr/>
        </p:nvSpPr>
        <p:spPr bwMode="auto">
          <a:xfrm>
            <a:off x="6086475" y="43275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81" name="Rectangle 17"/>
          <p:cNvSpPr>
            <a:spLocks noChangeArrowheads="1"/>
          </p:cNvSpPr>
          <p:nvPr/>
        </p:nvSpPr>
        <p:spPr bwMode="auto">
          <a:xfrm>
            <a:off x="6696075" y="43275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82" name="Rectangle 18"/>
          <p:cNvSpPr>
            <a:spLocks noChangeArrowheads="1"/>
          </p:cNvSpPr>
          <p:nvPr/>
        </p:nvSpPr>
        <p:spPr bwMode="auto">
          <a:xfrm>
            <a:off x="4867275"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83" name="Rectangle 19"/>
          <p:cNvSpPr>
            <a:spLocks noChangeArrowheads="1"/>
          </p:cNvSpPr>
          <p:nvPr/>
        </p:nvSpPr>
        <p:spPr bwMode="auto">
          <a:xfrm>
            <a:off x="5476875"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84" name="Rectangle 20"/>
          <p:cNvSpPr>
            <a:spLocks noChangeArrowheads="1"/>
          </p:cNvSpPr>
          <p:nvPr/>
        </p:nvSpPr>
        <p:spPr bwMode="auto">
          <a:xfrm>
            <a:off x="6086475"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85" name="Rectangle 21"/>
          <p:cNvSpPr>
            <a:spLocks noChangeArrowheads="1"/>
          </p:cNvSpPr>
          <p:nvPr/>
        </p:nvSpPr>
        <p:spPr bwMode="auto">
          <a:xfrm>
            <a:off x="6696075"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86" name="Text Box 22"/>
          <p:cNvSpPr txBox="1">
            <a:spLocks noChangeArrowheads="1"/>
          </p:cNvSpPr>
          <p:nvPr/>
        </p:nvSpPr>
        <p:spPr bwMode="auto">
          <a:xfrm>
            <a:off x="5019675" y="2940050"/>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2487" name="Text Box 23"/>
          <p:cNvSpPr txBox="1">
            <a:spLocks noChangeArrowheads="1"/>
          </p:cNvSpPr>
          <p:nvPr/>
        </p:nvSpPr>
        <p:spPr bwMode="auto">
          <a:xfrm>
            <a:off x="5629275" y="295592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a:t>
            </a:r>
          </a:p>
        </p:txBody>
      </p:sp>
      <p:sp>
        <p:nvSpPr>
          <p:cNvPr id="62488" name="Text Box 24"/>
          <p:cNvSpPr txBox="1">
            <a:spLocks noChangeArrowheads="1"/>
          </p:cNvSpPr>
          <p:nvPr/>
        </p:nvSpPr>
        <p:spPr bwMode="auto">
          <a:xfrm>
            <a:off x="6246813" y="2955925"/>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2</a:t>
            </a:r>
          </a:p>
        </p:txBody>
      </p:sp>
      <p:sp>
        <p:nvSpPr>
          <p:cNvPr id="62489" name="Text Box 25"/>
          <p:cNvSpPr txBox="1">
            <a:spLocks noChangeArrowheads="1"/>
          </p:cNvSpPr>
          <p:nvPr/>
        </p:nvSpPr>
        <p:spPr bwMode="auto">
          <a:xfrm>
            <a:off x="6856413" y="2955925"/>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3</a:t>
            </a:r>
          </a:p>
        </p:txBody>
      </p:sp>
      <p:sp>
        <p:nvSpPr>
          <p:cNvPr id="62490" name="Text Box 26"/>
          <p:cNvSpPr txBox="1">
            <a:spLocks noChangeArrowheads="1"/>
          </p:cNvSpPr>
          <p:nvPr/>
        </p:nvSpPr>
        <p:spPr bwMode="auto">
          <a:xfrm>
            <a:off x="4562475" y="33813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2491" name="Text Box 27"/>
          <p:cNvSpPr txBox="1">
            <a:spLocks noChangeArrowheads="1"/>
          </p:cNvSpPr>
          <p:nvPr/>
        </p:nvSpPr>
        <p:spPr bwMode="auto">
          <a:xfrm>
            <a:off x="4562475" y="39147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a:t>
            </a:r>
          </a:p>
        </p:txBody>
      </p:sp>
      <p:sp>
        <p:nvSpPr>
          <p:cNvPr id="62492" name="Text Box 28"/>
          <p:cNvSpPr txBox="1">
            <a:spLocks noChangeArrowheads="1"/>
          </p:cNvSpPr>
          <p:nvPr/>
        </p:nvSpPr>
        <p:spPr bwMode="auto">
          <a:xfrm>
            <a:off x="4562475" y="44481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2</a:t>
            </a:r>
          </a:p>
        </p:txBody>
      </p:sp>
      <p:sp>
        <p:nvSpPr>
          <p:cNvPr id="62493" name="Text Box 29"/>
          <p:cNvSpPr txBox="1">
            <a:spLocks noChangeArrowheads="1"/>
          </p:cNvSpPr>
          <p:nvPr/>
        </p:nvSpPr>
        <p:spPr bwMode="auto">
          <a:xfrm>
            <a:off x="4562475" y="49815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3</a:t>
            </a:r>
          </a:p>
        </p:txBody>
      </p:sp>
      <p:sp>
        <p:nvSpPr>
          <p:cNvPr id="62494" name="Rectangle 30"/>
          <p:cNvSpPr>
            <a:spLocks noChangeArrowheads="1"/>
          </p:cNvSpPr>
          <p:nvPr/>
        </p:nvSpPr>
        <p:spPr bwMode="auto">
          <a:xfrm>
            <a:off x="4864100" y="3260725"/>
            <a:ext cx="2438400" cy="21336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62495" name="Rectangle 31"/>
          <p:cNvSpPr>
            <a:spLocks noChangeArrowheads="1"/>
          </p:cNvSpPr>
          <p:nvPr/>
        </p:nvSpPr>
        <p:spPr bwMode="auto">
          <a:xfrm>
            <a:off x="4864100" y="5699125"/>
            <a:ext cx="609600" cy="533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96" name="Rectangle 32"/>
          <p:cNvSpPr>
            <a:spLocks noChangeArrowheads="1"/>
          </p:cNvSpPr>
          <p:nvPr/>
        </p:nvSpPr>
        <p:spPr bwMode="auto">
          <a:xfrm>
            <a:off x="5473700" y="5699125"/>
            <a:ext cx="609600" cy="533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97" name="Rectangle 33"/>
          <p:cNvSpPr>
            <a:spLocks noChangeArrowheads="1"/>
          </p:cNvSpPr>
          <p:nvPr/>
        </p:nvSpPr>
        <p:spPr bwMode="auto">
          <a:xfrm>
            <a:off x="6083300" y="5699125"/>
            <a:ext cx="609600" cy="533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98" name="Rectangle 34"/>
          <p:cNvSpPr>
            <a:spLocks noChangeArrowheads="1"/>
          </p:cNvSpPr>
          <p:nvPr/>
        </p:nvSpPr>
        <p:spPr bwMode="auto">
          <a:xfrm>
            <a:off x="6692900" y="5699125"/>
            <a:ext cx="609600" cy="533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99" name="Rectangle 35"/>
          <p:cNvSpPr>
            <a:spLocks noChangeArrowheads="1"/>
          </p:cNvSpPr>
          <p:nvPr/>
        </p:nvSpPr>
        <p:spPr bwMode="auto">
          <a:xfrm>
            <a:off x="4864100" y="5699125"/>
            <a:ext cx="2438400" cy="5334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62500" name="Text Box 36"/>
          <p:cNvSpPr txBox="1">
            <a:spLocks noChangeArrowheads="1"/>
          </p:cNvSpPr>
          <p:nvPr/>
        </p:nvSpPr>
        <p:spPr bwMode="auto">
          <a:xfrm>
            <a:off x="5303234" y="6291848"/>
            <a:ext cx="16617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Internal row buffer</a:t>
            </a:r>
          </a:p>
        </p:txBody>
      </p:sp>
      <p:sp>
        <p:nvSpPr>
          <p:cNvPr id="62501" name="Rectangle 37"/>
          <p:cNvSpPr>
            <a:spLocks noChangeArrowheads="1"/>
          </p:cNvSpPr>
          <p:nvPr/>
        </p:nvSpPr>
        <p:spPr bwMode="auto">
          <a:xfrm>
            <a:off x="4029075" y="2667000"/>
            <a:ext cx="3505200" cy="4038600"/>
          </a:xfrm>
          <a:prstGeom prst="rect">
            <a:avLst/>
          </a:prstGeom>
          <a:noFill/>
          <a:ln w="12700">
            <a:solidFill>
              <a:schemeClr val="tx1"/>
            </a:solidFill>
            <a:prstDash val="dash"/>
            <a:miter lim="800000"/>
            <a:headEnd/>
            <a:tailEnd/>
          </a:ln>
          <a:effectLst/>
        </p:spPr>
        <p:txBody>
          <a:bodyPr wrap="none" anchor="ctr">
            <a:prstTxWarp prst="textNoShape">
              <a:avLst/>
            </a:prstTxWarp>
          </a:bodyPr>
          <a:lstStyle/>
          <a:p>
            <a:endParaRPr lang="en-US"/>
          </a:p>
        </p:txBody>
      </p:sp>
      <p:sp>
        <p:nvSpPr>
          <p:cNvPr id="62502" name="Text Box 38"/>
          <p:cNvSpPr txBox="1">
            <a:spLocks noChangeArrowheads="1"/>
          </p:cNvSpPr>
          <p:nvPr/>
        </p:nvSpPr>
        <p:spPr bwMode="auto">
          <a:xfrm>
            <a:off x="3892550" y="2345323"/>
            <a:ext cx="2719014"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16 x 8 DRAM chip (toy example)</a:t>
            </a:r>
          </a:p>
        </p:txBody>
      </p:sp>
      <p:sp>
        <p:nvSpPr>
          <p:cNvPr id="62503" name="Line 39"/>
          <p:cNvSpPr>
            <a:spLocks noChangeShapeType="1"/>
          </p:cNvSpPr>
          <p:nvPr/>
        </p:nvSpPr>
        <p:spPr bwMode="auto">
          <a:xfrm flipV="1">
            <a:off x="2886075" y="3702050"/>
            <a:ext cx="1143000" cy="15875"/>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62504" name="Text Box 40"/>
          <p:cNvSpPr txBox="1">
            <a:spLocks noChangeArrowheads="1"/>
          </p:cNvSpPr>
          <p:nvPr/>
        </p:nvSpPr>
        <p:spPr bwMode="auto">
          <a:xfrm>
            <a:off x="3160713" y="3762375"/>
            <a:ext cx="6731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ourier New" charset="0"/>
              </a:rPr>
              <a:t>addr</a:t>
            </a:r>
          </a:p>
        </p:txBody>
      </p:sp>
      <p:sp>
        <p:nvSpPr>
          <p:cNvPr id="62505" name="Line 41"/>
          <p:cNvSpPr>
            <a:spLocks noChangeShapeType="1"/>
          </p:cNvSpPr>
          <p:nvPr/>
        </p:nvSpPr>
        <p:spPr bwMode="auto">
          <a:xfrm>
            <a:off x="2886075" y="5470525"/>
            <a:ext cx="1143000"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62506" name="Text Box 42"/>
          <p:cNvSpPr txBox="1">
            <a:spLocks noChangeArrowheads="1"/>
          </p:cNvSpPr>
          <p:nvPr/>
        </p:nvSpPr>
        <p:spPr bwMode="auto">
          <a:xfrm>
            <a:off x="3128963" y="5514975"/>
            <a:ext cx="6731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ourier New" charset="0"/>
              </a:rPr>
              <a:t>data</a:t>
            </a:r>
          </a:p>
        </p:txBody>
      </p:sp>
      <p:sp>
        <p:nvSpPr>
          <p:cNvPr id="62507" name="Text Box 43"/>
          <p:cNvSpPr txBox="1">
            <a:spLocks noChangeArrowheads="1"/>
          </p:cNvSpPr>
          <p:nvPr/>
        </p:nvSpPr>
        <p:spPr bwMode="auto">
          <a:xfrm>
            <a:off x="7832912" y="4439950"/>
            <a:ext cx="923550" cy="584776"/>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err="1"/>
              <a:t>supercell</a:t>
            </a:r>
            <a:endParaRPr lang="en-US" sz="1600" dirty="0"/>
          </a:p>
          <a:p>
            <a:pPr algn="ctr">
              <a:lnSpc>
                <a:spcPct val="100000"/>
              </a:lnSpc>
            </a:pPr>
            <a:r>
              <a:rPr lang="en-US" sz="1600" dirty="0"/>
              <a:t>(2,1)</a:t>
            </a:r>
          </a:p>
        </p:txBody>
      </p:sp>
      <p:sp>
        <p:nvSpPr>
          <p:cNvPr id="62508" name="Line 44"/>
          <p:cNvSpPr>
            <a:spLocks noChangeShapeType="1"/>
          </p:cNvSpPr>
          <p:nvPr/>
        </p:nvSpPr>
        <p:spPr bwMode="auto">
          <a:xfrm flipH="1" flipV="1">
            <a:off x="5857875" y="4632325"/>
            <a:ext cx="1981200" cy="15240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62509" name="Text Box 45"/>
          <p:cNvSpPr txBox="1">
            <a:spLocks noChangeArrowheads="1"/>
          </p:cNvSpPr>
          <p:nvPr/>
        </p:nvSpPr>
        <p:spPr bwMode="auto">
          <a:xfrm>
            <a:off x="3182938" y="3382963"/>
            <a:ext cx="582612" cy="45720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200"/>
              <a:t>2 bits</a:t>
            </a:r>
          </a:p>
          <a:p>
            <a:pPr>
              <a:lnSpc>
                <a:spcPct val="100000"/>
              </a:lnSpc>
            </a:pPr>
            <a:r>
              <a:rPr lang="en-US" sz="1200"/>
              <a:t>/</a:t>
            </a:r>
          </a:p>
        </p:txBody>
      </p:sp>
      <p:sp>
        <p:nvSpPr>
          <p:cNvPr id="62510" name="Text Box 46"/>
          <p:cNvSpPr txBox="1">
            <a:spLocks noChangeArrowheads="1"/>
          </p:cNvSpPr>
          <p:nvPr/>
        </p:nvSpPr>
        <p:spPr bwMode="auto">
          <a:xfrm>
            <a:off x="3189288" y="5165725"/>
            <a:ext cx="582612" cy="45720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200"/>
              <a:t>8 bits</a:t>
            </a:r>
          </a:p>
          <a:p>
            <a:pPr>
              <a:lnSpc>
                <a:spcPct val="100000"/>
              </a:lnSpc>
            </a:pPr>
            <a:r>
              <a:rPr lang="en-US" sz="1200"/>
              <a:t>/</a:t>
            </a:r>
          </a:p>
        </p:txBody>
      </p:sp>
      <p:sp>
        <p:nvSpPr>
          <p:cNvPr id="62511" name="Rectangle 47"/>
          <p:cNvSpPr>
            <a:spLocks noChangeArrowheads="1"/>
          </p:cNvSpPr>
          <p:nvPr/>
        </p:nvSpPr>
        <p:spPr bwMode="auto">
          <a:xfrm>
            <a:off x="1743075" y="3032125"/>
            <a:ext cx="1143000" cy="3200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Memory</a:t>
            </a:r>
          </a:p>
          <a:p>
            <a:pPr algn="ctr">
              <a:lnSpc>
                <a:spcPct val="100000"/>
              </a:lnSpc>
            </a:pPr>
            <a:r>
              <a:rPr lang="en-US" sz="1600" dirty="0"/>
              <a:t>controller</a:t>
            </a:r>
          </a:p>
        </p:txBody>
      </p:sp>
      <p:sp>
        <p:nvSpPr>
          <p:cNvPr id="62512" name="AutoShape 48"/>
          <p:cNvSpPr>
            <a:spLocks noChangeArrowheads="1"/>
          </p:cNvSpPr>
          <p:nvPr/>
        </p:nvSpPr>
        <p:spPr bwMode="auto">
          <a:xfrm>
            <a:off x="447675" y="4251325"/>
            <a:ext cx="1295400" cy="457200"/>
          </a:xfrm>
          <a:prstGeom prst="leftRightArrow">
            <a:avLst>
              <a:gd name="adj1" fmla="val 50000"/>
              <a:gd name="adj2" fmla="val 56667"/>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513" name="Text Box 49"/>
          <p:cNvSpPr txBox="1">
            <a:spLocks noChangeArrowheads="1"/>
          </p:cNvSpPr>
          <p:nvPr/>
        </p:nvSpPr>
        <p:spPr bwMode="auto">
          <a:xfrm>
            <a:off x="457200" y="4783723"/>
            <a:ext cx="1277914"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(to/from CPU)</a:t>
            </a:r>
          </a:p>
        </p:txBody>
      </p:sp>
    </p:spTree>
    <p:extLst>
      <p:ext uri="{BB962C8B-B14F-4D97-AF65-F5344CB8AC3E}">
        <p14:creationId xmlns:p14="http://schemas.microsoft.com/office/powerpoint/2010/main" val="46286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550" name="Rectangle 62"/>
          <p:cNvSpPr>
            <a:spLocks noChangeArrowheads="1"/>
          </p:cNvSpPr>
          <p:nvPr/>
        </p:nvSpPr>
        <p:spPr bwMode="auto">
          <a:xfrm>
            <a:off x="4714875" y="5715000"/>
            <a:ext cx="2438400" cy="533400"/>
          </a:xfrm>
          <a:prstGeom prst="rect">
            <a:avLst/>
          </a:prstGeom>
          <a:solidFill>
            <a:srgbClr val="FF99CC"/>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3540" name="Rectangle 52"/>
          <p:cNvSpPr>
            <a:spLocks noGrp="1" noChangeArrowheads="1"/>
          </p:cNvSpPr>
          <p:nvPr>
            <p:ph type="title"/>
          </p:nvPr>
        </p:nvSpPr>
        <p:spPr/>
        <p:txBody>
          <a:bodyPr/>
          <a:lstStyle/>
          <a:p>
            <a:r>
              <a:rPr lang="en-US"/>
              <a:t>Reading DRAM Supercell (2,1)</a:t>
            </a:r>
          </a:p>
        </p:txBody>
      </p:sp>
      <p:sp>
        <p:nvSpPr>
          <p:cNvPr id="63541" name="Rectangle 53"/>
          <p:cNvSpPr>
            <a:spLocks noGrp="1" noChangeArrowheads="1"/>
          </p:cNvSpPr>
          <p:nvPr>
            <p:ph type="body" idx="1"/>
          </p:nvPr>
        </p:nvSpPr>
        <p:spPr>
          <a:xfrm>
            <a:off x="519112" y="1219200"/>
            <a:ext cx="8167688" cy="990600"/>
          </a:xfrm>
        </p:spPr>
        <p:txBody>
          <a:bodyPr/>
          <a:lstStyle/>
          <a:p>
            <a:pPr>
              <a:buNone/>
            </a:pPr>
            <a:r>
              <a:rPr lang="en-US" sz="2000" dirty="0"/>
              <a:t>Step 1(a): Row access strobe (</a:t>
            </a:r>
            <a:r>
              <a:rPr lang="en-US" sz="2000" dirty="0">
                <a:solidFill>
                  <a:srgbClr val="FF0000"/>
                </a:solidFill>
              </a:rPr>
              <a:t>RAS</a:t>
            </a:r>
            <a:r>
              <a:rPr lang="en-US" sz="2000" dirty="0"/>
              <a:t>) selects row 2.</a:t>
            </a:r>
          </a:p>
          <a:p>
            <a:pPr>
              <a:buNone/>
            </a:pPr>
            <a:r>
              <a:rPr lang="en-US" sz="2000" dirty="0">
                <a:solidFill>
                  <a:schemeClr val="tx2"/>
                </a:solidFill>
                <a:effectLst>
                  <a:outerShdw blurRad="38100" dist="38100" dir="2700000" algn="tl">
                    <a:srgbClr val="DDDDDD"/>
                  </a:outerShdw>
                </a:effectLst>
              </a:rPr>
              <a:t>Step 1(b): Row 2 copied from DRAM array to row buffer.</a:t>
            </a:r>
          </a:p>
          <a:p>
            <a:pPr>
              <a:buNone/>
            </a:pPr>
            <a:endParaRPr lang="en-US" sz="2000" dirty="0"/>
          </a:p>
        </p:txBody>
      </p:sp>
      <p:sp>
        <p:nvSpPr>
          <p:cNvPr id="63493" name="Text Box 5"/>
          <p:cNvSpPr txBox="1">
            <a:spLocks noChangeArrowheads="1"/>
          </p:cNvSpPr>
          <p:nvPr/>
        </p:nvSpPr>
        <p:spPr bwMode="auto">
          <a:xfrm>
            <a:off x="5643563" y="2739023"/>
            <a:ext cx="549249"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Cols</a:t>
            </a:r>
          </a:p>
        </p:txBody>
      </p:sp>
      <p:sp>
        <p:nvSpPr>
          <p:cNvPr id="63494" name="Text Box 6"/>
          <p:cNvSpPr txBox="1">
            <a:spLocks noChangeArrowheads="1"/>
          </p:cNvSpPr>
          <p:nvPr/>
        </p:nvSpPr>
        <p:spPr bwMode="auto">
          <a:xfrm>
            <a:off x="3838575" y="4142373"/>
            <a:ext cx="633407"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Rows</a:t>
            </a:r>
          </a:p>
        </p:txBody>
      </p:sp>
      <p:sp>
        <p:nvSpPr>
          <p:cNvPr id="63495" name="Rectangle 7"/>
          <p:cNvSpPr>
            <a:spLocks noChangeArrowheads="1"/>
          </p:cNvSpPr>
          <p:nvPr/>
        </p:nvSpPr>
        <p:spPr bwMode="auto">
          <a:xfrm>
            <a:off x="4705350"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496" name="Rectangle 8"/>
          <p:cNvSpPr>
            <a:spLocks noChangeArrowheads="1"/>
          </p:cNvSpPr>
          <p:nvPr/>
        </p:nvSpPr>
        <p:spPr bwMode="auto">
          <a:xfrm>
            <a:off x="5314950"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497" name="Rectangle 9"/>
          <p:cNvSpPr>
            <a:spLocks noChangeArrowheads="1"/>
          </p:cNvSpPr>
          <p:nvPr/>
        </p:nvSpPr>
        <p:spPr bwMode="auto">
          <a:xfrm>
            <a:off x="5924550"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498" name="Rectangle 10"/>
          <p:cNvSpPr>
            <a:spLocks noChangeArrowheads="1"/>
          </p:cNvSpPr>
          <p:nvPr/>
        </p:nvSpPr>
        <p:spPr bwMode="auto">
          <a:xfrm>
            <a:off x="6534150"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499" name="Rectangle 11"/>
          <p:cNvSpPr>
            <a:spLocks noChangeArrowheads="1"/>
          </p:cNvSpPr>
          <p:nvPr/>
        </p:nvSpPr>
        <p:spPr bwMode="auto">
          <a:xfrm>
            <a:off x="4705350"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00" name="Rectangle 12"/>
          <p:cNvSpPr>
            <a:spLocks noChangeArrowheads="1"/>
          </p:cNvSpPr>
          <p:nvPr/>
        </p:nvSpPr>
        <p:spPr bwMode="auto">
          <a:xfrm>
            <a:off x="5314950"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01" name="Rectangle 13"/>
          <p:cNvSpPr>
            <a:spLocks noChangeArrowheads="1"/>
          </p:cNvSpPr>
          <p:nvPr/>
        </p:nvSpPr>
        <p:spPr bwMode="auto">
          <a:xfrm>
            <a:off x="5924550"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02" name="Rectangle 14"/>
          <p:cNvSpPr>
            <a:spLocks noChangeArrowheads="1"/>
          </p:cNvSpPr>
          <p:nvPr/>
        </p:nvSpPr>
        <p:spPr bwMode="auto">
          <a:xfrm>
            <a:off x="6534150"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492" name="Text Box 4"/>
          <p:cNvSpPr txBox="1">
            <a:spLocks noChangeArrowheads="1"/>
          </p:cNvSpPr>
          <p:nvPr/>
        </p:nvSpPr>
        <p:spPr bwMode="auto">
          <a:xfrm>
            <a:off x="2760663" y="3076575"/>
            <a:ext cx="103981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solidFill>
                  <a:srgbClr val="FF0000"/>
                </a:solidFill>
                <a:latin typeface="Courier New" charset="0"/>
              </a:rPr>
              <a:t>RAS = 2</a:t>
            </a:r>
          </a:p>
        </p:txBody>
      </p:sp>
      <p:sp>
        <p:nvSpPr>
          <p:cNvPr id="63503" name="Rectangle 15"/>
          <p:cNvSpPr>
            <a:spLocks noChangeArrowheads="1"/>
          </p:cNvSpPr>
          <p:nvPr/>
        </p:nvSpPr>
        <p:spPr bwMode="auto">
          <a:xfrm>
            <a:off x="4705350" y="43275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04" name="Rectangle 16"/>
          <p:cNvSpPr>
            <a:spLocks noChangeArrowheads="1"/>
          </p:cNvSpPr>
          <p:nvPr/>
        </p:nvSpPr>
        <p:spPr bwMode="auto">
          <a:xfrm>
            <a:off x="5314950" y="43275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05" name="Rectangle 17"/>
          <p:cNvSpPr>
            <a:spLocks noChangeArrowheads="1"/>
          </p:cNvSpPr>
          <p:nvPr/>
        </p:nvSpPr>
        <p:spPr bwMode="auto">
          <a:xfrm>
            <a:off x="5924550" y="43275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3506" name="Rectangle 18"/>
          <p:cNvSpPr>
            <a:spLocks noChangeArrowheads="1"/>
          </p:cNvSpPr>
          <p:nvPr/>
        </p:nvSpPr>
        <p:spPr bwMode="auto">
          <a:xfrm>
            <a:off x="6534150" y="43275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3511" name="Text Box 23"/>
          <p:cNvSpPr txBox="1">
            <a:spLocks noChangeArrowheads="1"/>
          </p:cNvSpPr>
          <p:nvPr/>
        </p:nvSpPr>
        <p:spPr bwMode="auto">
          <a:xfrm>
            <a:off x="4857750" y="2940050"/>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3512" name="Text Box 24"/>
          <p:cNvSpPr txBox="1">
            <a:spLocks noChangeArrowheads="1"/>
          </p:cNvSpPr>
          <p:nvPr/>
        </p:nvSpPr>
        <p:spPr bwMode="auto">
          <a:xfrm>
            <a:off x="5467350" y="295592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a:t>
            </a:r>
          </a:p>
        </p:txBody>
      </p:sp>
      <p:sp>
        <p:nvSpPr>
          <p:cNvPr id="63513" name="Text Box 25"/>
          <p:cNvSpPr txBox="1">
            <a:spLocks noChangeArrowheads="1"/>
          </p:cNvSpPr>
          <p:nvPr/>
        </p:nvSpPr>
        <p:spPr bwMode="auto">
          <a:xfrm>
            <a:off x="6084888" y="2955925"/>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2</a:t>
            </a:r>
          </a:p>
        </p:txBody>
      </p:sp>
      <p:sp>
        <p:nvSpPr>
          <p:cNvPr id="63514" name="Text Box 26"/>
          <p:cNvSpPr txBox="1">
            <a:spLocks noChangeArrowheads="1"/>
          </p:cNvSpPr>
          <p:nvPr/>
        </p:nvSpPr>
        <p:spPr bwMode="auto">
          <a:xfrm>
            <a:off x="6694488" y="2955925"/>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3</a:t>
            </a:r>
          </a:p>
        </p:txBody>
      </p:sp>
      <p:sp>
        <p:nvSpPr>
          <p:cNvPr id="63515" name="Text Box 27"/>
          <p:cNvSpPr txBox="1">
            <a:spLocks noChangeArrowheads="1"/>
          </p:cNvSpPr>
          <p:nvPr/>
        </p:nvSpPr>
        <p:spPr bwMode="auto">
          <a:xfrm>
            <a:off x="4400550" y="33813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3516" name="Text Box 28"/>
          <p:cNvSpPr txBox="1">
            <a:spLocks noChangeArrowheads="1"/>
          </p:cNvSpPr>
          <p:nvPr/>
        </p:nvSpPr>
        <p:spPr bwMode="auto">
          <a:xfrm>
            <a:off x="4400550" y="39147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a:t>
            </a:r>
          </a:p>
        </p:txBody>
      </p:sp>
      <p:sp>
        <p:nvSpPr>
          <p:cNvPr id="63517" name="Text Box 29"/>
          <p:cNvSpPr txBox="1">
            <a:spLocks noChangeArrowheads="1"/>
          </p:cNvSpPr>
          <p:nvPr/>
        </p:nvSpPr>
        <p:spPr bwMode="auto">
          <a:xfrm>
            <a:off x="4400550" y="44481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2</a:t>
            </a:r>
          </a:p>
        </p:txBody>
      </p:sp>
      <p:sp>
        <p:nvSpPr>
          <p:cNvPr id="63525" name="Text Box 37"/>
          <p:cNvSpPr txBox="1">
            <a:spLocks noChangeArrowheads="1"/>
          </p:cNvSpPr>
          <p:nvPr/>
        </p:nvSpPr>
        <p:spPr bwMode="auto">
          <a:xfrm>
            <a:off x="5141309" y="6291848"/>
            <a:ext cx="16617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Internal row buffer</a:t>
            </a:r>
          </a:p>
        </p:txBody>
      </p:sp>
      <p:sp>
        <p:nvSpPr>
          <p:cNvPr id="63526" name="Rectangle 38"/>
          <p:cNvSpPr>
            <a:spLocks noChangeArrowheads="1"/>
          </p:cNvSpPr>
          <p:nvPr/>
        </p:nvSpPr>
        <p:spPr bwMode="auto">
          <a:xfrm>
            <a:off x="3867150" y="2667000"/>
            <a:ext cx="3667125" cy="4038600"/>
          </a:xfrm>
          <a:prstGeom prst="rect">
            <a:avLst/>
          </a:prstGeom>
          <a:noFill/>
          <a:ln w="12700">
            <a:solidFill>
              <a:schemeClr val="tx1"/>
            </a:solidFill>
            <a:prstDash val="dash"/>
            <a:miter lim="800000"/>
            <a:headEnd/>
            <a:tailEnd/>
          </a:ln>
          <a:effectLst/>
        </p:spPr>
        <p:txBody>
          <a:bodyPr wrap="none" anchor="ctr">
            <a:prstTxWarp prst="textNoShape">
              <a:avLst/>
            </a:prstTxWarp>
          </a:bodyPr>
          <a:lstStyle/>
          <a:p>
            <a:endParaRPr lang="en-US"/>
          </a:p>
        </p:txBody>
      </p:sp>
      <p:sp>
        <p:nvSpPr>
          <p:cNvPr id="63527" name="Text Box 39"/>
          <p:cNvSpPr txBox="1">
            <a:spLocks noChangeArrowheads="1"/>
          </p:cNvSpPr>
          <p:nvPr/>
        </p:nvSpPr>
        <p:spPr bwMode="auto">
          <a:xfrm>
            <a:off x="3740150" y="2346325"/>
            <a:ext cx="1889125"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16 x 8 DRAM chip</a:t>
            </a:r>
          </a:p>
        </p:txBody>
      </p:sp>
      <p:sp>
        <p:nvSpPr>
          <p:cNvPr id="63507" name="Rectangle 19"/>
          <p:cNvSpPr>
            <a:spLocks noChangeArrowheads="1"/>
          </p:cNvSpPr>
          <p:nvPr/>
        </p:nvSpPr>
        <p:spPr bwMode="auto">
          <a:xfrm>
            <a:off x="4705350"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08" name="Rectangle 20"/>
          <p:cNvSpPr>
            <a:spLocks noChangeArrowheads="1"/>
          </p:cNvSpPr>
          <p:nvPr/>
        </p:nvSpPr>
        <p:spPr bwMode="auto">
          <a:xfrm>
            <a:off x="5314950"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09" name="Rectangle 21"/>
          <p:cNvSpPr>
            <a:spLocks noChangeArrowheads="1"/>
          </p:cNvSpPr>
          <p:nvPr/>
        </p:nvSpPr>
        <p:spPr bwMode="auto">
          <a:xfrm>
            <a:off x="5924550"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10" name="Rectangle 22"/>
          <p:cNvSpPr>
            <a:spLocks noChangeArrowheads="1"/>
          </p:cNvSpPr>
          <p:nvPr/>
        </p:nvSpPr>
        <p:spPr bwMode="auto">
          <a:xfrm>
            <a:off x="6534150"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18" name="Text Box 30"/>
          <p:cNvSpPr txBox="1">
            <a:spLocks noChangeArrowheads="1"/>
          </p:cNvSpPr>
          <p:nvPr/>
        </p:nvSpPr>
        <p:spPr bwMode="auto">
          <a:xfrm>
            <a:off x="4400550" y="49815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3</a:t>
            </a:r>
          </a:p>
        </p:txBody>
      </p:sp>
      <p:sp>
        <p:nvSpPr>
          <p:cNvPr id="63520" name="Rectangle 32"/>
          <p:cNvSpPr>
            <a:spLocks noChangeArrowheads="1"/>
          </p:cNvSpPr>
          <p:nvPr/>
        </p:nvSpPr>
        <p:spPr bwMode="auto">
          <a:xfrm>
            <a:off x="4702175" y="56991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21" name="Rectangle 33"/>
          <p:cNvSpPr>
            <a:spLocks noChangeArrowheads="1"/>
          </p:cNvSpPr>
          <p:nvPr/>
        </p:nvSpPr>
        <p:spPr bwMode="auto">
          <a:xfrm>
            <a:off x="5311775" y="56991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22" name="Rectangle 34"/>
          <p:cNvSpPr>
            <a:spLocks noChangeArrowheads="1"/>
          </p:cNvSpPr>
          <p:nvPr/>
        </p:nvSpPr>
        <p:spPr bwMode="auto">
          <a:xfrm>
            <a:off x="5921375" y="56991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3523" name="Rectangle 35"/>
          <p:cNvSpPr>
            <a:spLocks noChangeArrowheads="1"/>
          </p:cNvSpPr>
          <p:nvPr/>
        </p:nvSpPr>
        <p:spPr bwMode="auto">
          <a:xfrm>
            <a:off x="6530975" y="56991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3533" name="Line 45"/>
          <p:cNvSpPr>
            <a:spLocks noChangeShapeType="1"/>
          </p:cNvSpPr>
          <p:nvPr/>
        </p:nvSpPr>
        <p:spPr bwMode="auto">
          <a:xfrm flipV="1">
            <a:off x="2733675" y="3625850"/>
            <a:ext cx="1143000" cy="15875"/>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63534" name="Text Box 46"/>
          <p:cNvSpPr txBox="1">
            <a:spLocks noChangeArrowheads="1"/>
          </p:cNvSpPr>
          <p:nvPr/>
        </p:nvSpPr>
        <p:spPr bwMode="auto">
          <a:xfrm>
            <a:off x="3008313" y="3686175"/>
            <a:ext cx="6731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ourier New" charset="0"/>
              </a:rPr>
              <a:t>addr</a:t>
            </a:r>
          </a:p>
        </p:txBody>
      </p:sp>
      <p:sp>
        <p:nvSpPr>
          <p:cNvPr id="63535" name="Line 47"/>
          <p:cNvSpPr>
            <a:spLocks noChangeShapeType="1"/>
          </p:cNvSpPr>
          <p:nvPr/>
        </p:nvSpPr>
        <p:spPr bwMode="auto">
          <a:xfrm>
            <a:off x="2733675" y="5394325"/>
            <a:ext cx="1143000"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63536" name="Text Box 48"/>
          <p:cNvSpPr txBox="1">
            <a:spLocks noChangeArrowheads="1"/>
          </p:cNvSpPr>
          <p:nvPr/>
        </p:nvSpPr>
        <p:spPr bwMode="auto">
          <a:xfrm>
            <a:off x="2976563" y="5438775"/>
            <a:ext cx="6731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ourier New" charset="0"/>
              </a:rPr>
              <a:t>data</a:t>
            </a:r>
          </a:p>
        </p:txBody>
      </p:sp>
      <p:sp>
        <p:nvSpPr>
          <p:cNvPr id="63537" name="Text Box 49"/>
          <p:cNvSpPr txBox="1">
            <a:spLocks noChangeArrowheads="1"/>
          </p:cNvSpPr>
          <p:nvPr/>
        </p:nvSpPr>
        <p:spPr bwMode="auto">
          <a:xfrm>
            <a:off x="3184525" y="3306763"/>
            <a:ext cx="268288" cy="45720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200"/>
              <a:t>2</a:t>
            </a:r>
          </a:p>
          <a:p>
            <a:pPr>
              <a:lnSpc>
                <a:spcPct val="100000"/>
              </a:lnSpc>
            </a:pPr>
            <a:r>
              <a:rPr lang="en-US" sz="1200"/>
              <a:t>/</a:t>
            </a:r>
          </a:p>
        </p:txBody>
      </p:sp>
      <p:sp>
        <p:nvSpPr>
          <p:cNvPr id="63538" name="Text Box 50"/>
          <p:cNvSpPr txBox="1">
            <a:spLocks noChangeArrowheads="1"/>
          </p:cNvSpPr>
          <p:nvPr/>
        </p:nvSpPr>
        <p:spPr bwMode="auto">
          <a:xfrm>
            <a:off x="3190875" y="5089525"/>
            <a:ext cx="268288" cy="45720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200"/>
              <a:t>8</a:t>
            </a:r>
          </a:p>
          <a:p>
            <a:pPr>
              <a:lnSpc>
                <a:spcPct val="100000"/>
              </a:lnSpc>
            </a:pPr>
            <a:r>
              <a:rPr lang="en-US" sz="1200"/>
              <a:t>/</a:t>
            </a:r>
          </a:p>
        </p:txBody>
      </p:sp>
      <p:sp>
        <p:nvSpPr>
          <p:cNvPr id="63539" name="Rectangle 51"/>
          <p:cNvSpPr>
            <a:spLocks noChangeArrowheads="1"/>
          </p:cNvSpPr>
          <p:nvPr/>
        </p:nvSpPr>
        <p:spPr bwMode="auto">
          <a:xfrm>
            <a:off x="1590675" y="2955925"/>
            <a:ext cx="1143000" cy="3200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Memory</a:t>
            </a:r>
          </a:p>
          <a:p>
            <a:pPr>
              <a:lnSpc>
                <a:spcPct val="100000"/>
              </a:lnSpc>
            </a:pPr>
            <a:r>
              <a:rPr lang="en-US" sz="1600" dirty="0"/>
              <a:t>controller</a:t>
            </a:r>
          </a:p>
        </p:txBody>
      </p:sp>
      <p:grpSp>
        <p:nvGrpSpPr>
          <p:cNvPr id="2" name="Group 65"/>
          <p:cNvGrpSpPr>
            <a:grpSpLocks/>
          </p:cNvGrpSpPr>
          <p:nvPr/>
        </p:nvGrpSpPr>
        <p:grpSpPr bwMode="auto">
          <a:xfrm>
            <a:off x="4705350" y="4324350"/>
            <a:ext cx="2438400" cy="533400"/>
            <a:chOff x="3018" y="2582"/>
            <a:chExt cx="1536" cy="336"/>
          </a:xfrm>
        </p:grpSpPr>
        <p:sp>
          <p:nvSpPr>
            <p:cNvPr id="63554" name="Rectangle 66"/>
            <p:cNvSpPr>
              <a:spLocks noChangeArrowheads="1"/>
            </p:cNvSpPr>
            <p:nvPr/>
          </p:nvSpPr>
          <p:spPr bwMode="auto">
            <a:xfrm>
              <a:off x="3018" y="2582"/>
              <a:ext cx="384" cy="336"/>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55" name="Rectangle 67"/>
            <p:cNvSpPr>
              <a:spLocks noChangeArrowheads="1"/>
            </p:cNvSpPr>
            <p:nvPr/>
          </p:nvSpPr>
          <p:spPr bwMode="auto">
            <a:xfrm>
              <a:off x="3402" y="2582"/>
              <a:ext cx="384" cy="336"/>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56" name="Rectangle 68"/>
            <p:cNvSpPr>
              <a:spLocks noChangeArrowheads="1"/>
            </p:cNvSpPr>
            <p:nvPr/>
          </p:nvSpPr>
          <p:spPr bwMode="auto">
            <a:xfrm>
              <a:off x="3786" y="2582"/>
              <a:ext cx="384" cy="336"/>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57" name="Rectangle 69"/>
            <p:cNvSpPr>
              <a:spLocks noChangeArrowheads="1"/>
            </p:cNvSpPr>
            <p:nvPr/>
          </p:nvSpPr>
          <p:spPr bwMode="auto">
            <a:xfrm>
              <a:off x="4170" y="2582"/>
              <a:ext cx="384" cy="336"/>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63519" name="Rectangle 31"/>
          <p:cNvSpPr>
            <a:spLocks noChangeArrowheads="1"/>
          </p:cNvSpPr>
          <p:nvPr/>
        </p:nvSpPr>
        <p:spPr bwMode="auto">
          <a:xfrm>
            <a:off x="4702175" y="3260725"/>
            <a:ext cx="2438400" cy="21336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nvGrpSpPr>
          <p:cNvPr id="3" name="Group 63"/>
          <p:cNvGrpSpPr>
            <a:grpSpLocks/>
          </p:cNvGrpSpPr>
          <p:nvPr/>
        </p:nvGrpSpPr>
        <p:grpSpPr bwMode="auto">
          <a:xfrm>
            <a:off x="4857750" y="4708525"/>
            <a:ext cx="2133600" cy="990600"/>
            <a:chOff x="3114" y="2822"/>
            <a:chExt cx="1344" cy="624"/>
          </a:xfrm>
        </p:grpSpPr>
        <p:sp>
          <p:nvSpPr>
            <p:cNvPr id="63528" name="AutoShape 40"/>
            <p:cNvSpPr>
              <a:spLocks noChangeArrowheads="1"/>
            </p:cNvSpPr>
            <p:nvPr/>
          </p:nvSpPr>
          <p:spPr bwMode="auto">
            <a:xfrm>
              <a:off x="3114" y="2822"/>
              <a:ext cx="192" cy="624"/>
            </a:xfrm>
            <a:prstGeom prst="downArrow">
              <a:avLst>
                <a:gd name="adj1" fmla="val 50000"/>
                <a:gd name="adj2" fmla="val 81250"/>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29" name="AutoShape 41"/>
            <p:cNvSpPr>
              <a:spLocks noChangeArrowheads="1"/>
            </p:cNvSpPr>
            <p:nvPr/>
          </p:nvSpPr>
          <p:spPr bwMode="auto">
            <a:xfrm>
              <a:off x="3498" y="2822"/>
              <a:ext cx="192" cy="624"/>
            </a:xfrm>
            <a:prstGeom prst="downArrow">
              <a:avLst>
                <a:gd name="adj1" fmla="val 50000"/>
                <a:gd name="adj2" fmla="val 81250"/>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30" name="AutoShape 42"/>
            <p:cNvSpPr>
              <a:spLocks noChangeArrowheads="1"/>
            </p:cNvSpPr>
            <p:nvPr/>
          </p:nvSpPr>
          <p:spPr bwMode="auto">
            <a:xfrm>
              <a:off x="3882" y="2822"/>
              <a:ext cx="192" cy="624"/>
            </a:xfrm>
            <a:prstGeom prst="downArrow">
              <a:avLst>
                <a:gd name="adj1" fmla="val 50000"/>
                <a:gd name="adj2" fmla="val 81250"/>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31" name="AutoShape 43"/>
            <p:cNvSpPr>
              <a:spLocks noChangeArrowheads="1"/>
            </p:cNvSpPr>
            <p:nvPr/>
          </p:nvSpPr>
          <p:spPr bwMode="auto">
            <a:xfrm>
              <a:off x="4266" y="2822"/>
              <a:ext cx="192" cy="624"/>
            </a:xfrm>
            <a:prstGeom prst="downArrow">
              <a:avLst>
                <a:gd name="adj1" fmla="val 50000"/>
                <a:gd name="adj2" fmla="val 81250"/>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grpSp>
    </p:spTree>
    <p:extLst>
      <p:ext uri="{BB962C8B-B14F-4D97-AF65-F5344CB8AC3E}">
        <p14:creationId xmlns:p14="http://schemas.microsoft.com/office/powerpoint/2010/main" val="62124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5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50" grpId="0" animBg="1"/>
      <p:bldP spid="63492"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62" name="Rectangle 50"/>
          <p:cNvSpPr>
            <a:spLocks noGrp="1" noChangeArrowheads="1"/>
          </p:cNvSpPr>
          <p:nvPr>
            <p:ph type="title"/>
          </p:nvPr>
        </p:nvSpPr>
        <p:spPr>
          <a:xfrm>
            <a:off x="370344" y="249601"/>
            <a:ext cx="7592093" cy="762000"/>
          </a:xfrm>
        </p:spPr>
        <p:txBody>
          <a:bodyPr/>
          <a:lstStyle/>
          <a:p>
            <a:r>
              <a:rPr lang="en-US" dirty="0"/>
              <a:t>Reading DRAM Supercell (2,1)</a:t>
            </a:r>
          </a:p>
        </p:txBody>
      </p:sp>
      <p:sp>
        <p:nvSpPr>
          <p:cNvPr id="64563" name="Rectangle 51"/>
          <p:cNvSpPr>
            <a:spLocks noGrp="1" noChangeArrowheads="1"/>
          </p:cNvSpPr>
          <p:nvPr>
            <p:ph type="body" idx="1"/>
          </p:nvPr>
        </p:nvSpPr>
        <p:spPr>
          <a:xfrm>
            <a:off x="611982" y="927463"/>
            <a:ext cx="8091487" cy="1425374"/>
          </a:xfrm>
        </p:spPr>
        <p:txBody>
          <a:bodyPr/>
          <a:lstStyle/>
          <a:p>
            <a:pPr>
              <a:buNone/>
            </a:pPr>
            <a:r>
              <a:rPr lang="en-US" sz="2000" dirty="0"/>
              <a:t>Step 2(a): Column access strobe (</a:t>
            </a:r>
            <a:r>
              <a:rPr lang="en-US" sz="2000" dirty="0">
                <a:solidFill>
                  <a:srgbClr val="FF0000"/>
                </a:solidFill>
              </a:rPr>
              <a:t>CAS</a:t>
            </a:r>
            <a:r>
              <a:rPr lang="en-US" sz="2000" dirty="0"/>
              <a:t>) selects column 1.</a:t>
            </a:r>
          </a:p>
          <a:p>
            <a:pPr>
              <a:buNone/>
            </a:pPr>
            <a:r>
              <a:rPr lang="en-US" sz="2000" dirty="0">
                <a:solidFill>
                  <a:schemeClr val="tx2"/>
                </a:solidFill>
                <a:effectLst>
                  <a:outerShdw blurRad="38100" dist="38100" dir="2700000" algn="tl">
                    <a:srgbClr val="DDDDDD"/>
                  </a:outerShdw>
                </a:effectLst>
              </a:rPr>
              <a:t>Step 2(b): Supercell (2,1) copied from buffer to data lines, and eventually back to the CPU.</a:t>
            </a:r>
          </a:p>
          <a:p>
            <a:pPr>
              <a:buNone/>
            </a:pPr>
            <a:r>
              <a:rPr lang="en-US" sz="2000" dirty="0">
                <a:solidFill>
                  <a:schemeClr val="tx2"/>
                </a:solidFill>
                <a:effectLst>
                  <a:outerShdw blurRad="38100" dist="38100" dir="2700000" algn="tl">
                    <a:srgbClr val="DDDDDD"/>
                  </a:outerShdw>
                </a:effectLst>
              </a:rPr>
              <a:t>Step 3: All data written back to row to provide refresh</a:t>
            </a:r>
          </a:p>
          <a:p>
            <a:pPr>
              <a:buNone/>
            </a:pPr>
            <a:endParaRPr lang="en-US" sz="2000" dirty="0"/>
          </a:p>
          <a:p>
            <a:pPr>
              <a:buNone/>
            </a:pPr>
            <a:endParaRPr lang="en-US" sz="2000" dirty="0"/>
          </a:p>
        </p:txBody>
      </p:sp>
      <p:sp>
        <p:nvSpPr>
          <p:cNvPr id="64518" name="Text Box 6"/>
          <p:cNvSpPr txBox="1">
            <a:spLocks noChangeArrowheads="1"/>
          </p:cNvSpPr>
          <p:nvPr/>
        </p:nvSpPr>
        <p:spPr bwMode="auto">
          <a:xfrm>
            <a:off x="5654675" y="2748548"/>
            <a:ext cx="549249"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Cols</a:t>
            </a:r>
          </a:p>
        </p:txBody>
      </p:sp>
      <p:sp>
        <p:nvSpPr>
          <p:cNvPr id="64519" name="Text Box 7"/>
          <p:cNvSpPr txBox="1">
            <a:spLocks noChangeArrowheads="1"/>
          </p:cNvSpPr>
          <p:nvPr/>
        </p:nvSpPr>
        <p:spPr bwMode="auto">
          <a:xfrm>
            <a:off x="3849688" y="4151898"/>
            <a:ext cx="633407"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Rows</a:t>
            </a:r>
          </a:p>
        </p:txBody>
      </p:sp>
      <p:sp>
        <p:nvSpPr>
          <p:cNvPr id="64520" name="Rectangle 8"/>
          <p:cNvSpPr>
            <a:spLocks noChangeArrowheads="1"/>
          </p:cNvSpPr>
          <p:nvPr/>
        </p:nvSpPr>
        <p:spPr bwMode="auto">
          <a:xfrm>
            <a:off x="4716463" y="32702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21" name="Rectangle 9"/>
          <p:cNvSpPr>
            <a:spLocks noChangeArrowheads="1"/>
          </p:cNvSpPr>
          <p:nvPr/>
        </p:nvSpPr>
        <p:spPr bwMode="auto">
          <a:xfrm>
            <a:off x="5326063" y="32702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22" name="Rectangle 10"/>
          <p:cNvSpPr>
            <a:spLocks noChangeArrowheads="1"/>
          </p:cNvSpPr>
          <p:nvPr/>
        </p:nvSpPr>
        <p:spPr bwMode="auto">
          <a:xfrm>
            <a:off x="5935663" y="32702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23" name="Rectangle 11"/>
          <p:cNvSpPr>
            <a:spLocks noChangeArrowheads="1"/>
          </p:cNvSpPr>
          <p:nvPr/>
        </p:nvSpPr>
        <p:spPr bwMode="auto">
          <a:xfrm>
            <a:off x="6545263" y="32702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24" name="Rectangle 12"/>
          <p:cNvSpPr>
            <a:spLocks noChangeArrowheads="1"/>
          </p:cNvSpPr>
          <p:nvPr/>
        </p:nvSpPr>
        <p:spPr bwMode="auto">
          <a:xfrm>
            <a:off x="4716463" y="38036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25" name="Rectangle 13"/>
          <p:cNvSpPr>
            <a:spLocks noChangeArrowheads="1"/>
          </p:cNvSpPr>
          <p:nvPr/>
        </p:nvSpPr>
        <p:spPr bwMode="auto">
          <a:xfrm>
            <a:off x="5326063" y="38036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26" name="Rectangle 14"/>
          <p:cNvSpPr>
            <a:spLocks noChangeArrowheads="1"/>
          </p:cNvSpPr>
          <p:nvPr/>
        </p:nvSpPr>
        <p:spPr bwMode="auto">
          <a:xfrm>
            <a:off x="5935663" y="38036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27" name="Rectangle 15"/>
          <p:cNvSpPr>
            <a:spLocks noChangeArrowheads="1"/>
          </p:cNvSpPr>
          <p:nvPr/>
        </p:nvSpPr>
        <p:spPr bwMode="auto">
          <a:xfrm>
            <a:off x="6545263" y="38036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28" name="Rectangle 16"/>
          <p:cNvSpPr>
            <a:spLocks noChangeArrowheads="1"/>
          </p:cNvSpPr>
          <p:nvPr/>
        </p:nvSpPr>
        <p:spPr bwMode="auto">
          <a:xfrm>
            <a:off x="4716463" y="4337050"/>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29" name="Rectangle 17"/>
          <p:cNvSpPr>
            <a:spLocks noChangeArrowheads="1"/>
          </p:cNvSpPr>
          <p:nvPr/>
        </p:nvSpPr>
        <p:spPr bwMode="auto">
          <a:xfrm>
            <a:off x="5326063" y="4337050"/>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30" name="Rectangle 18"/>
          <p:cNvSpPr>
            <a:spLocks noChangeArrowheads="1"/>
          </p:cNvSpPr>
          <p:nvPr/>
        </p:nvSpPr>
        <p:spPr bwMode="auto">
          <a:xfrm>
            <a:off x="5935663" y="4337050"/>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31" name="Rectangle 19"/>
          <p:cNvSpPr>
            <a:spLocks noChangeArrowheads="1"/>
          </p:cNvSpPr>
          <p:nvPr/>
        </p:nvSpPr>
        <p:spPr bwMode="auto">
          <a:xfrm>
            <a:off x="6545263" y="4337050"/>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32" name="Rectangle 20"/>
          <p:cNvSpPr>
            <a:spLocks noChangeArrowheads="1"/>
          </p:cNvSpPr>
          <p:nvPr/>
        </p:nvSpPr>
        <p:spPr bwMode="auto">
          <a:xfrm>
            <a:off x="4716463" y="48704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33" name="Rectangle 21"/>
          <p:cNvSpPr>
            <a:spLocks noChangeArrowheads="1"/>
          </p:cNvSpPr>
          <p:nvPr/>
        </p:nvSpPr>
        <p:spPr bwMode="auto">
          <a:xfrm>
            <a:off x="5326063" y="48704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34" name="Rectangle 22"/>
          <p:cNvSpPr>
            <a:spLocks noChangeArrowheads="1"/>
          </p:cNvSpPr>
          <p:nvPr/>
        </p:nvSpPr>
        <p:spPr bwMode="auto">
          <a:xfrm>
            <a:off x="5935663" y="48704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35" name="Rectangle 23"/>
          <p:cNvSpPr>
            <a:spLocks noChangeArrowheads="1"/>
          </p:cNvSpPr>
          <p:nvPr/>
        </p:nvSpPr>
        <p:spPr bwMode="auto">
          <a:xfrm>
            <a:off x="6545263" y="48704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36" name="Text Box 24"/>
          <p:cNvSpPr txBox="1">
            <a:spLocks noChangeArrowheads="1"/>
          </p:cNvSpPr>
          <p:nvPr/>
        </p:nvSpPr>
        <p:spPr bwMode="auto">
          <a:xfrm>
            <a:off x="4868863" y="2949575"/>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4537" name="Text Box 25"/>
          <p:cNvSpPr txBox="1">
            <a:spLocks noChangeArrowheads="1"/>
          </p:cNvSpPr>
          <p:nvPr/>
        </p:nvSpPr>
        <p:spPr bwMode="auto">
          <a:xfrm>
            <a:off x="5478463" y="2965450"/>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a:t>
            </a:r>
          </a:p>
        </p:txBody>
      </p:sp>
      <p:sp>
        <p:nvSpPr>
          <p:cNvPr id="64538" name="Text Box 26"/>
          <p:cNvSpPr txBox="1">
            <a:spLocks noChangeArrowheads="1"/>
          </p:cNvSpPr>
          <p:nvPr/>
        </p:nvSpPr>
        <p:spPr bwMode="auto">
          <a:xfrm>
            <a:off x="6096000" y="2965450"/>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2</a:t>
            </a:r>
          </a:p>
        </p:txBody>
      </p:sp>
      <p:sp>
        <p:nvSpPr>
          <p:cNvPr id="64539" name="Text Box 27"/>
          <p:cNvSpPr txBox="1">
            <a:spLocks noChangeArrowheads="1"/>
          </p:cNvSpPr>
          <p:nvPr/>
        </p:nvSpPr>
        <p:spPr bwMode="auto">
          <a:xfrm>
            <a:off x="6705600" y="2965450"/>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3</a:t>
            </a:r>
          </a:p>
        </p:txBody>
      </p:sp>
      <p:sp>
        <p:nvSpPr>
          <p:cNvPr id="64540" name="Text Box 28"/>
          <p:cNvSpPr txBox="1">
            <a:spLocks noChangeArrowheads="1"/>
          </p:cNvSpPr>
          <p:nvPr/>
        </p:nvSpPr>
        <p:spPr bwMode="auto">
          <a:xfrm>
            <a:off x="4411663" y="3390900"/>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4541" name="Text Box 29"/>
          <p:cNvSpPr txBox="1">
            <a:spLocks noChangeArrowheads="1"/>
          </p:cNvSpPr>
          <p:nvPr/>
        </p:nvSpPr>
        <p:spPr bwMode="auto">
          <a:xfrm>
            <a:off x="4411663" y="3924300"/>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a:t>
            </a:r>
          </a:p>
        </p:txBody>
      </p:sp>
      <p:sp>
        <p:nvSpPr>
          <p:cNvPr id="64542" name="Text Box 30"/>
          <p:cNvSpPr txBox="1">
            <a:spLocks noChangeArrowheads="1"/>
          </p:cNvSpPr>
          <p:nvPr/>
        </p:nvSpPr>
        <p:spPr bwMode="auto">
          <a:xfrm>
            <a:off x="4411663" y="4457700"/>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2</a:t>
            </a:r>
          </a:p>
        </p:txBody>
      </p:sp>
      <p:sp>
        <p:nvSpPr>
          <p:cNvPr id="64543" name="Text Box 31"/>
          <p:cNvSpPr txBox="1">
            <a:spLocks noChangeArrowheads="1"/>
          </p:cNvSpPr>
          <p:nvPr/>
        </p:nvSpPr>
        <p:spPr bwMode="auto">
          <a:xfrm>
            <a:off x="4411663" y="4991100"/>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3</a:t>
            </a:r>
          </a:p>
        </p:txBody>
      </p:sp>
      <p:sp>
        <p:nvSpPr>
          <p:cNvPr id="64544" name="Rectangle 32"/>
          <p:cNvSpPr>
            <a:spLocks noChangeArrowheads="1"/>
          </p:cNvSpPr>
          <p:nvPr/>
        </p:nvSpPr>
        <p:spPr bwMode="auto">
          <a:xfrm>
            <a:off x="4713288" y="3270250"/>
            <a:ext cx="2438400" cy="21336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64547" name="Rectangle 35"/>
          <p:cNvSpPr>
            <a:spLocks noChangeArrowheads="1"/>
          </p:cNvSpPr>
          <p:nvPr/>
        </p:nvSpPr>
        <p:spPr bwMode="auto">
          <a:xfrm>
            <a:off x="5932488" y="5699125"/>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48" name="Rectangle 36"/>
          <p:cNvSpPr>
            <a:spLocks noChangeArrowheads="1"/>
          </p:cNvSpPr>
          <p:nvPr/>
        </p:nvSpPr>
        <p:spPr bwMode="auto">
          <a:xfrm>
            <a:off x="6542088" y="5699125"/>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50" name="Text Box 38"/>
          <p:cNvSpPr txBox="1">
            <a:spLocks noChangeArrowheads="1"/>
          </p:cNvSpPr>
          <p:nvPr/>
        </p:nvSpPr>
        <p:spPr bwMode="auto">
          <a:xfrm>
            <a:off x="5152421" y="6301373"/>
            <a:ext cx="16617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Internal row buffer</a:t>
            </a:r>
          </a:p>
        </p:txBody>
      </p:sp>
      <p:sp>
        <p:nvSpPr>
          <p:cNvPr id="64551" name="Rectangle 39"/>
          <p:cNvSpPr>
            <a:spLocks noChangeArrowheads="1"/>
          </p:cNvSpPr>
          <p:nvPr/>
        </p:nvSpPr>
        <p:spPr bwMode="auto">
          <a:xfrm>
            <a:off x="3878263" y="2676525"/>
            <a:ext cx="3644900" cy="4038600"/>
          </a:xfrm>
          <a:prstGeom prst="rect">
            <a:avLst/>
          </a:prstGeom>
          <a:noFill/>
          <a:ln w="12700">
            <a:solidFill>
              <a:schemeClr val="tx1"/>
            </a:solidFill>
            <a:prstDash val="dash"/>
            <a:miter lim="800000"/>
            <a:headEnd/>
            <a:tailEnd/>
          </a:ln>
          <a:effectLst/>
        </p:spPr>
        <p:txBody>
          <a:bodyPr wrap="none" anchor="ctr">
            <a:prstTxWarp prst="textNoShape">
              <a:avLst/>
            </a:prstTxWarp>
          </a:bodyPr>
          <a:lstStyle/>
          <a:p>
            <a:endParaRPr lang="en-US"/>
          </a:p>
        </p:txBody>
      </p:sp>
      <p:sp>
        <p:nvSpPr>
          <p:cNvPr id="64552" name="Text Box 40"/>
          <p:cNvSpPr txBox="1">
            <a:spLocks noChangeArrowheads="1"/>
          </p:cNvSpPr>
          <p:nvPr/>
        </p:nvSpPr>
        <p:spPr bwMode="auto">
          <a:xfrm>
            <a:off x="3759200" y="2355850"/>
            <a:ext cx="1889125"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16 </a:t>
            </a:r>
            <a:r>
              <a:rPr lang="en-US" sz="1600" dirty="0" err="1"/>
              <a:t>x</a:t>
            </a:r>
            <a:r>
              <a:rPr lang="en-US" sz="1600" dirty="0"/>
              <a:t> 8 DRAM chip</a:t>
            </a:r>
          </a:p>
        </p:txBody>
      </p:sp>
      <p:sp>
        <p:nvSpPr>
          <p:cNvPr id="64554" name="Text Box 42"/>
          <p:cNvSpPr txBox="1">
            <a:spLocks noChangeArrowheads="1"/>
          </p:cNvSpPr>
          <p:nvPr/>
        </p:nvSpPr>
        <p:spPr bwMode="auto">
          <a:xfrm>
            <a:off x="2778125" y="3086100"/>
            <a:ext cx="103981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solidFill>
                  <a:srgbClr val="FF0000"/>
                </a:solidFill>
                <a:latin typeface="Courier New" charset="0"/>
              </a:rPr>
              <a:t>CAS = 1</a:t>
            </a:r>
          </a:p>
        </p:txBody>
      </p:sp>
      <p:sp>
        <p:nvSpPr>
          <p:cNvPr id="64555" name="Line 43"/>
          <p:cNvSpPr>
            <a:spLocks noChangeShapeType="1"/>
          </p:cNvSpPr>
          <p:nvPr/>
        </p:nvSpPr>
        <p:spPr bwMode="auto">
          <a:xfrm flipV="1">
            <a:off x="2697163" y="3635375"/>
            <a:ext cx="1143000" cy="15875"/>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64556" name="Text Box 44"/>
          <p:cNvSpPr txBox="1">
            <a:spLocks noChangeArrowheads="1"/>
          </p:cNvSpPr>
          <p:nvPr/>
        </p:nvSpPr>
        <p:spPr bwMode="auto">
          <a:xfrm>
            <a:off x="2971800" y="3695700"/>
            <a:ext cx="6731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ourier New" charset="0"/>
              </a:rPr>
              <a:t>addr</a:t>
            </a:r>
          </a:p>
        </p:txBody>
      </p:sp>
      <p:sp>
        <p:nvSpPr>
          <p:cNvPr id="64557" name="Line 45"/>
          <p:cNvSpPr>
            <a:spLocks noChangeShapeType="1"/>
          </p:cNvSpPr>
          <p:nvPr/>
        </p:nvSpPr>
        <p:spPr bwMode="auto">
          <a:xfrm>
            <a:off x="2697163" y="5403850"/>
            <a:ext cx="1143000"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64558" name="Text Box 46"/>
          <p:cNvSpPr txBox="1">
            <a:spLocks noChangeArrowheads="1"/>
          </p:cNvSpPr>
          <p:nvPr/>
        </p:nvSpPr>
        <p:spPr bwMode="auto">
          <a:xfrm>
            <a:off x="2940050" y="5448300"/>
            <a:ext cx="6731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ourier New" charset="0"/>
              </a:rPr>
              <a:t>data</a:t>
            </a:r>
          </a:p>
        </p:txBody>
      </p:sp>
      <p:sp>
        <p:nvSpPr>
          <p:cNvPr id="64559" name="Text Box 47"/>
          <p:cNvSpPr txBox="1">
            <a:spLocks noChangeArrowheads="1"/>
          </p:cNvSpPr>
          <p:nvPr/>
        </p:nvSpPr>
        <p:spPr bwMode="auto">
          <a:xfrm>
            <a:off x="3148013" y="3316288"/>
            <a:ext cx="268287" cy="45720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200"/>
              <a:t>2</a:t>
            </a:r>
          </a:p>
          <a:p>
            <a:pPr>
              <a:lnSpc>
                <a:spcPct val="100000"/>
              </a:lnSpc>
            </a:pPr>
            <a:r>
              <a:rPr lang="en-US" sz="1200"/>
              <a:t>/</a:t>
            </a:r>
          </a:p>
        </p:txBody>
      </p:sp>
      <p:sp>
        <p:nvSpPr>
          <p:cNvPr id="64560" name="Text Box 48"/>
          <p:cNvSpPr txBox="1">
            <a:spLocks noChangeArrowheads="1"/>
          </p:cNvSpPr>
          <p:nvPr/>
        </p:nvSpPr>
        <p:spPr bwMode="auto">
          <a:xfrm>
            <a:off x="3154363" y="5099050"/>
            <a:ext cx="268287" cy="45720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200"/>
              <a:t>8</a:t>
            </a:r>
          </a:p>
          <a:p>
            <a:pPr>
              <a:lnSpc>
                <a:spcPct val="100000"/>
              </a:lnSpc>
            </a:pPr>
            <a:r>
              <a:rPr lang="en-US" sz="1200"/>
              <a:t>/</a:t>
            </a:r>
          </a:p>
        </p:txBody>
      </p:sp>
      <p:sp>
        <p:nvSpPr>
          <p:cNvPr id="64561" name="Rectangle 49"/>
          <p:cNvSpPr>
            <a:spLocks noChangeArrowheads="1"/>
          </p:cNvSpPr>
          <p:nvPr/>
        </p:nvSpPr>
        <p:spPr bwMode="auto">
          <a:xfrm>
            <a:off x="1554163" y="2965450"/>
            <a:ext cx="1143000" cy="3200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Memory</a:t>
            </a:r>
          </a:p>
          <a:p>
            <a:pPr>
              <a:lnSpc>
                <a:spcPct val="100000"/>
              </a:lnSpc>
            </a:pPr>
            <a:r>
              <a:rPr lang="en-US" sz="1600" dirty="0"/>
              <a:t>controller</a:t>
            </a:r>
          </a:p>
        </p:txBody>
      </p:sp>
      <p:sp>
        <p:nvSpPr>
          <p:cNvPr id="64545" name="Rectangle 33"/>
          <p:cNvSpPr>
            <a:spLocks noChangeArrowheads="1"/>
          </p:cNvSpPr>
          <p:nvPr/>
        </p:nvSpPr>
        <p:spPr bwMode="auto">
          <a:xfrm>
            <a:off x="4713288" y="5699125"/>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66" name="Rectangle 54"/>
          <p:cNvSpPr>
            <a:spLocks noChangeArrowheads="1"/>
          </p:cNvSpPr>
          <p:nvPr/>
        </p:nvSpPr>
        <p:spPr bwMode="auto">
          <a:xfrm>
            <a:off x="5322888" y="5689600"/>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46" name="Rectangle 34"/>
          <p:cNvSpPr>
            <a:spLocks noChangeArrowheads="1"/>
          </p:cNvSpPr>
          <p:nvPr/>
        </p:nvSpPr>
        <p:spPr bwMode="auto">
          <a:xfrm>
            <a:off x="5311775" y="5708650"/>
            <a:ext cx="609600" cy="533400"/>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49" name="Rectangle 37"/>
          <p:cNvSpPr>
            <a:spLocks noChangeArrowheads="1"/>
          </p:cNvSpPr>
          <p:nvPr/>
        </p:nvSpPr>
        <p:spPr bwMode="auto">
          <a:xfrm>
            <a:off x="4703763" y="5697538"/>
            <a:ext cx="2438400" cy="5334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64553" name="AutoShape 41"/>
          <p:cNvSpPr>
            <a:spLocks noChangeArrowheads="1"/>
          </p:cNvSpPr>
          <p:nvPr/>
        </p:nvSpPr>
        <p:spPr bwMode="auto">
          <a:xfrm rot="27982932">
            <a:off x="4505326" y="4778375"/>
            <a:ext cx="304800" cy="1724025"/>
          </a:xfrm>
          <a:prstGeom prst="downArrow">
            <a:avLst>
              <a:gd name="adj1" fmla="val 58333"/>
              <a:gd name="adj2" fmla="val 102677"/>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grpSp>
        <p:nvGrpSpPr>
          <p:cNvPr id="2" name="Group 57"/>
          <p:cNvGrpSpPr>
            <a:grpSpLocks/>
          </p:cNvGrpSpPr>
          <p:nvPr/>
        </p:nvGrpSpPr>
        <p:grpSpPr bwMode="auto">
          <a:xfrm>
            <a:off x="2852738" y="5748341"/>
            <a:ext cx="923925" cy="1020763"/>
            <a:chOff x="1797" y="3621"/>
            <a:chExt cx="582" cy="643"/>
          </a:xfrm>
        </p:grpSpPr>
        <p:sp>
          <p:nvSpPr>
            <p:cNvPr id="64517" name="Text Box 5"/>
            <p:cNvSpPr txBox="1">
              <a:spLocks noChangeArrowheads="1"/>
            </p:cNvSpPr>
            <p:nvPr/>
          </p:nvSpPr>
          <p:spPr bwMode="auto">
            <a:xfrm>
              <a:off x="1797" y="3896"/>
              <a:ext cx="582" cy="368"/>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err="1">
                  <a:solidFill>
                    <a:srgbClr val="FF0000"/>
                  </a:solidFill>
                </a:rPr>
                <a:t>supercell</a:t>
              </a:r>
              <a:r>
                <a:rPr lang="en-US" sz="1600" dirty="0">
                  <a:solidFill>
                    <a:srgbClr val="FF0000"/>
                  </a:solidFill>
                </a:rPr>
                <a:t> </a:t>
              </a:r>
            </a:p>
            <a:p>
              <a:pPr algn="ctr">
                <a:lnSpc>
                  <a:spcPct val="100000"/>
                </a:lnSpc>
              </a:pPr>
              <a:r>
                <a:rPr lang="en-US" sz="1600" dirty="0">
                  <a:solidFill>
                    <a:srgbClr val="FF0000"/>
                  </a:solidFill>
                </a:rPr>
                <a:t>(2,1)</a:t>
              </a:r>
            </a:p>
          </p:txBody>
        </p:sp>
        <p:sp>
          <p:nvSpPr>
            <p:cNvPr id="64567" name="Rectangle 55"/>
            <p:cNvSpPr>
              <a:spLocks noChangeArrowheads="1"/>
            </p:cNvSpPr>
            <p:nvPr/>
          </p:nvSpPr>
          <p:spPr bwMode="auto">
            <a:xfrm>
              <a:off x="1861" y="3621"/>
              <a:ext cx="384" cy="336"/>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grpSp>
      <p:grpSp>
        <p:nvGrpSpPr>
          <p:cNvPr id="57" name="Group 56"/>
          <p:cNvGrpSpPr/>
          <p:nvPr/>
        </p:nvGrpSpPr>
        <p:grpSpPr>
          <a:xfrm>
            <a:off x="415925" y="3886200"/>
            <a:ext cx="1117600" cy="1603379"/>
            <a:chOff x="415925" y="3886200"/>
            <a:chExt cx="1117600" cy="1603379"/>
          </a:xfrm>
        </p:grpSpPr>
        <p:grpSp>
          <p:nvGrpSpPr>
            <p:cNvPr id="4" name="Group 58"/>
            <p:cNvGrpSpPr>
              <a:grpSpLocks/>
            </p:cNvGrpSpPr>
            <p:nvPr/>
          </p:nvGrpSpPr>
          <p:grpSpPr bwMode="auto">
            <a:xfrm>
              <a:off x="527050" y="4468816"/>
              <a:ext cx="923925" cy="1020763"/>
              <a:chOff x="1797" y="3621"/>
              <a:chExt cx="582" cy="643"/>
            </a:xfrm>
          </p:grpSpPr>
          <p:sp>
            <p:nvSpPr>
              <p:cNvPr id="64571" name="Text Box 59"/>
              <p:cNvSpPr txBox="1">
                <a:spLocks noChangeArrowheads="1"/>
              </p:cNvSpPr>
              <p:nvPr/>
            </p:nvSpPr>
            <p:spPr bwMode="auto">
              <a:xfrm>
                <a:off x="1797" y="3896"/>
                <a:ext cx="582" cy="368"/>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err="1">
                    <a:solidFill>
                      <a:srgbClr val="FF0000"/>
                    </a:solidFill>
                  </a:rPr>
                  <a:t>supercell</a:t>
                </a:r>
                <a:r>
                  <a:rPr lang="en-US" sz="1600" dirty="0">
                    <a:solidFill>
                      <a:srgbClr val="FF0000"/>
                    </a:solidFill>
                  </a:rPr>
                  <a:t> </a:t>
                </a:r>
              </a:p>
              <a:p>
                <a:pPr algn="ctr">
                  <a:lnSpc>
                    <a:spcPct val="100000"/>
                  </a:lnSpc>
                </a:pPr>
                <a:r>
                  <a:rPr lang="en-US" sz="1600" dirty="0">
                    <a:solidFill>
                      <a:srgbClr val="FF0000"/>
                    </a:solidFill>
                  </a:rPr>
                  <a:t>(2,1)</a:t>
                </a:r>
              </a:p>
            </p:txBody>
          </p:sp>
          <p:sp>
            <p:nvSpPr>
              <p:cNvPr id="64572" name="Rectangle 60"/>
              <p:cNvSpPr>
                <a:spLocks noChangeArrowheads="1"/>
              </p:cNvSpPr>
              <p:nvPr/>
            </p:nvSpPr>
            <p:spPr bwMode="auto">
              <a:xfrm>
                <a:off x="1861" y="3621"/>
                <a:ext cx="384" cy="336"/>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pPr algn="ctr">
                  <a:lnSpc>
                    <a:spcPct val="100000"/>
                  </a:lnSpc>
                </a:pPr>
                <a:endParaRPr lang="en-US" sz="1600"/>
              </a:p>
            </p:txBody>
          </p:sp>
        </p:grpSp>
        <p:sp>
          <p:nvSpPr>
            <p:cNvPr id="64573" name="Line 61"/>
            <p:cNvSpPr>
              <a:spLocks noChangeShapeType="1"/>
            </p:cNvSpPr>
            <p:nvPr/>
          </p:nvSpPr>
          <p:spPr bwMode="auto">
            <a:xfrm flipH="1">
              <a:off x="415925" y="4316413"/>
              <a:ext cx="1117600" cy="0"/>
            </a:xfrm>
            <a:prstGeom prst="line">
              <a:avLst/>
            </a:prstGeom>
            <a:noFill/>
            <a:ln w="19050">
              <a:solidFill>
                <a:schemeClr val="tx2"/>
              </a:solidFill>
              <a:round/>
              <a:headEnd/>
              <a:tailEnd type="triangle" w="sm" len="sm"/>
            </a:ln>
            <a:effectLst/>
          </p:spPr>
          <p:txBody>
            <a:bodyPr wrap="none" lIns="45720" rIns="45720" anchor="ctr">
              <a:prstTxWarp prst="textNoShape">
                <a:avLst/>
              </a:prstTxWarp>
              <a:spAutoFit/>
            </a:bodyPr>
            <a:lstStyle/>
            <a:p>
              <a:endParaRPr lang="en-US"/>
            </a:p>
          </p:txBody>
        </p:sp>
        <p:sp>
          <p:nvSpPr>
            <p:cNvPr id="64574" name="Text Box 62"/>
            <p:cNvSpPr txBox="1">
              <a:spLocks noChangeArrowheads="1"/>
            </p:cNvSpPr>
            <p:nvPr/>
          </p:nvSpPr>
          <p:spPr bwMode="auto">
            <a:xfrm>
              <a:off x="535373" y="3886200"/>
              <a:ext cx="836227" cy="400110"/>
            </a:xfrm>
            <a:prstGeom prst="rect">
              <a:avLst/>
            </a:prstGeom>
            <a:noFill/>
            <a:ln w="19050">
              <a:noFill/>
              <a:miter lim="800000"/>
              <a:headEnd/>
              <a:tailEnd type="none" w="sm" len="sm"/>
            </a:ln>
            <a:effectLst/>
          </p:spPr>
          <p:txBody>
            <a:bodyPr wrap="none" lIns="45720" rIns="45720">
              <a:prstTxWarp prst="textNoShape">
                <a:avLst/>
              </a:prstTxWarp>
              <a:spAutoFit/>
            </a:bodyPr>
            <a:lstStyle/>
            <a:p>
              <a:r>
                <a:rPr lang="en-US" sz="2000" dirty="0"/>
                <a:t>To CPU</a:t>
              </a:r>
            </a:p>
          </p:txBody>
        </p:sp>
      </p:grpSp>
    </p:spTree>
    <p:extLst>
      <p:ext uri="{BB962C8B-B14F-4D97-AF65-F5344CB8AC3E}">
        <p14:creationId xmlns:p14="http://schemas.microsoft.com/office/powerpoint/2010/main" val="177145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53"/>
                                        </p:tgtEl>
                                        <p:attrNameLst>
                                          <p:attrName>style.visibility</p:attrName>
                                        </p:attrNameLst>
                                      </p:cBhvr>
                                      <p:to>
                                        <p:strVal val="visible"/>
                                      </p:to>
                                    </p:set>
                                  </p:childTnLst>
                                  <p:subTnLst>
                                    <p:set>
                                      <p:cBhvr override="childStyle">
                                        <p:cTn dur="1" fill="hold" display="0" masterRel="nextClick" afterEffect="1"/>
                                        <p:tgtEl>
                                          <p:spTgt spid="6455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54" grpId="0" autoUpdateAnimBg="0"/>
      <p:bldP spid="64546" grpId="0" animBg="1" autoUpdateAnimBg="0"/>
      <p:bldP spid="6455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22" name="Rectangle 86"/>
          <p:cNvSpPr>
            <a:spLocks noGrp="1" noChangeArrowheads="1"/>
          </p:cNvSpPr>
          <p:nvPr>
            <p:ph type="title"/>
          </p:nvPr>
        </p:nvSpPr>
        <p:spPr/>
        <p:txBody>
          <a:bodyPr/>
          <a:lstStyle/>
          <a:p>
            <a:r>
              <a:rPr lang="en-US" dirty="0"/>
              <a:t>Memory Modules</a:t>
            </a:r>
          </a:p>
        </p:txBody>
      </p:sp>
      <p:sp>
        <p:nvSpPr>
          <p:cNvPr id="65540" name="Rectangle 4"/>
          <p:cNvSpPr>
            <a:spLocks noChangeAspect="1" noChangeArrowheads="1"/>
          </p:cNvSpPr>
          <p:nvPr/>
        </p:nvSpPr>
        <p:spPr bwMode="auto">
          <a:xfrm>
            <a:off x="1549400" y="1327150"/>
            <a:ext cx="5062538" cy="2692400"/>
          </a:xfrm>
          <a:prstGeom prst="rect">
            <a:avLst/>
          </a:prstGeom>
          <a:solidFill>
            <a:schemeClr val="bg1"/>
          </a:solidFill>
          <a:ln w="12700">
            <a:solidFill>
              <a:schemeClr val="tx1"/>
            </a:solidFill>
            <a:miter lim="800000"/>
            <a:headEnd/>
            <a:tailEnd/>
          </a:ln>
          <a:effectLst>
            <a:outerShdw blurRad="63500" dist="107763" dir="2700000" algn="ctr" rotWithShape="0">
              <a:srgbClr val="000004">
                <a:alpha val="74998"/>
              </a:srgbClr>
            </a:outerShdw>
          </a:effectLst>
        </p:spPr>
        <p:txBody>
          <a:bodyPr wrap="none" anchor="ctr">
            <a:prstTxWarp prst="textNoShape">
              <a:avLst/>
            </a:prstTxWarp>
          </a:bodyPr>
          <a:lstStyle/>
          <a:p>
            <a:endParaRPr lang="en-US"/>
          </a:p>
        </p:txBody>
      </p:sp>
      <p:sp>
        <p:nvSpPr>
          <p:cNvPr id="65541" name="Rectangle 5"/>
          <p:cNvSpPr>
            <a:spLocks noChangeAspect="1" noChangeArrowheads="1"/>
          </p:cNvSpPr>
          <p:nvPr/>
        </p:nvSpPr>
        <p:spPr bwMode="auto">
          <a:xfrm>
            <a:off x="2044700" y="4710113"/>
            <a:ext cx="4510088" cy="1279525"/>
          </a:xfrm>
          <a:prstGeom prst="rect">
            <a:avLst/>
          </a:prstGeom>
          <a:solidFill>
            <a:srgbClr val="FFFFFF"/>
          </a:solidFill>
          <a:ln w="12700">
            <a:solidFill>
              <a:schemeClr val="tx1"/>
            </a:solidFill>
            <a:miter lim="800000"/>
            <a:headEnd/>
            <a:tailEnd/>
          </a:ln>
          <a:effectLst>
            <a:outerShdw blurRad="63500" dist="107763" dir="2700000" algn="ctr" rotWithShape="0">
              <a:srgbClr val="000004">
                <a:alpha val="74998"/>
              </a:srgbClr>
            </a:outerShdw>
          </a:effectLst>
        </p:spPr>
        <p:txBody>
          <a:bodyPr wrap="none" anchor="ctr">
            <a:prstTxWarp prst="textNoShape">
              <a:avLst/>
            </a:prstTxWarp>
          </a:bodyPr>
          <a:lstStyle/>
          <a:p>
            <a:endParaRPr lang="en-US"/>
          </a:p>
        </p:txBody>
      </p:sp>
      <p:sp>
        <p:nvSpPr>
          <p:cNvPr id="65542" name="Rectangle 6"/>
          <p:cNvSpPr>
            <a:spLocks noChangeAspect="1" noChangeArrowheads="1"/>
          </p:cNvSpPr>
          <p:nvPr/>
        </p:nvSpPr>
        <p:spPr bwMode="auto">
          <a:xfrm>
            <a:off x="5099050" y="2073275"/>
            <a:ext cx="1096963" cy="974725"/>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3" name="Rectangle 7"/>
          <p:cNvSpPr>
            <a:spLocks noChangeAspect="1" noChangeArrowheads="1"/>
          </p:cNvSpPr>
          <p:nvPr/>
        </p:nvSpPr>
        <p:spPr bwMode="auto">
          <a:xfrm>
            <a:off x="4611688" y="2195513"/>
            <a:ext cx="1096962" cy="974725"/>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4" name="Rectangle 8"/>
          <p:cNvSpPr>
            <a:spLocks noChangeAspect="1" noChangeArrowheads="1"/>
          </p:cNvSpPr>
          <p:nvPr/>
        </p:nvSpPr>
        <p:spPr bwMode="auto">
          <a:xfrm>
            <a:off x="4124325" y="2317750"/>
            <a:ext cx="1096963" cy="974725"/>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5" name="Rectangle 9"/>
          <p:cNvSpPr>
            <a:spLocks noChangeAspect="1" noChangeArrowheads="1"/>
          </p:cNvSpPr>
          <p:nvPr/>
        </p:nvSpPr>
        <p:spPr bwMode="auto">
          <a:xfrm>
            <a:off x="3636963" y="2438400"/>
            <a:ext cx="1096962" cy="976313"/>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6" name="Rectangle 10"/>
          <p:cNvSpPr>
            <a:spLocks noChangeAspect="1" noChangeArrowheads="1"/>
          </p:cNvSpPr>
          <p:nvPr/>
        </p:nvSpPr>
        <p:spPr bwMode="auto">
          <a:xfrm>
            <a:off x="3149600" y="2560638"/>
            <a:ext cx="1096963" cy="976312"/>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7" name="Rectangle 11"/>
          <p:cNvSpPr>
            <a:spLocks noChangeAspect="1" noChangeArrowheads="1"/>
          </p:cNvSpPr>
          <p:nvPr/>
        </p:nvSpPr>
        <p:spPr bwMode="auto">
          <a:xfrm>
            <a:off x="2662238" y="2682875"/>
            <a:ext cx="1096962" cy="974725"/>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8" name="Rectangle 12"/>
          <p:cNvSpPr>
            <a:spLocks noChangeAspect="1" noChangeArrowheads="1"/>
          </p:cNvSpPr>
          <p:nvPr/>
        </p:nvSpPr>
        <p:spPr bwMode="auto">
          <a:xfrm>
            <a:off x="2173288" y="2805113"/>
            <a:ext cx="1096962" cy="974725"/>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9" name="Rectangle 13"/>
          <p:cNvSpPr>
            <a:spLocks noChangeAspect="1" noChangeArrowheads="1"/>
          </p:cNvSpPr>
          <p:nvPr/>
        </p:nvSpPr>
        <p:spPr bwMode="auto">
          <a:xfrm>
            <a:off x="1685925" y="2927350"/>
            <a:ext cx="1096963" cy="974725"/>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5551" name="Rectangle 15"/>
          <p:cNvSpPr>
            <a:spLocks noChangeAspect="1" noChangeArrowheads="1"/>
          </p:cNvSpPr>
          <p:nvPr/>
        </p:nvSpPr>
        <p:spPr bwMode="auto">
          <a:xfrm>
            <a:off x="6743700" y="1712913"/>
            <a:ext cx="101600" cy="111125"/>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52" name="Text Box 16"/>
          <p:cNvSpPr txBox="1">
            <a:spLocks noChangeAspect="1" noChangeArrowheads="1"/>
          </p:cNvSpPr>
          <p:nvPr/>
        </p:nvSpPr>
        <p:spPr bwMode="auto">
          <a:xfrm>
            <a:off x="6815138" y="1598613"/>
            <a:ext cx="156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 supercell (i,j)</a:t>
            </a:r>
          </a:p>
        </p:txBody>
      </p:sp>
      <p:sp>
        <p:nvSpPr>
          <p:cNvPr id="65597" name="Text Box 61"/>
          <p:cNvSpPr txBox="1">
            <a:spLocks noChangeAspect="1" noChangeArrowheads="1"/>
          </p:cNvSpPr>
          <p:nvPr/>
        </p:nvSpPr>
        <p:spPr bwMode="auto">
          <a:xfrm>
            <a:off x="6648450" y="2269679"/>
            <a:ext cx="1821011" cy="107721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600" dirty="0">
                <a:latin typeface="Calibri" panose="020F0502020204030204" pitchFamily="34" charset="0"/>
                <a:cs typeface="Calibri" panose="020F0502020204030204" pitchFamily="34" charset="0"/>
              </a:rPr>
              <a:t>64 MB  </a:t>
            </a:r>
          </a:p>
          <a:p>
            <a:pPr algn="l">
              <a:lnSpc>
                <a:spcPct val="100000"/>
              </a:lnSpc>
            </a:pPr>
            <a:r>
              <a:rPr lang="en-US" sz="1600" dirty="0">
                <a:latin typeface="Calibri" panose="020F0502020204030204" pitchFamily="34" charset="0"/>
                <a:cs typeface="Calibri" panose="020F0502020204030204" pitchFamily="34" charset="0"/>
              </a:rPr>
              <a:t>memory module</a:t>
            </a:r>
          </a:p>
          <a:p>
            <a:pPr algn="l">
              <a:lnSpc>
                <a:spcPct val="100000"/>
              </a:lnSpc>
            </a:pPr>
            <a:r>
              <a:rPr lang="en-US" sz="1600" dirty="0">
                <a:latin typeface="Calibri" panose="020F0502020204030204" pitchFamily="34" charset="0"/>
                <a:cs typeface="Calibri" panose="020F0502020204030204" pitchFamily="34" charset="0"/>
              </a:rPr>
              <a:t>consisting of</a:t>
            </a:r>
          </a:p>
          <a:p>
            <a:pPr algn="l">
              <a:lnSpc>
                <a:spcPct val="100000"/>
              </a:lnSpc>
            </a:pPr>
            <a:r>
              <a:rPr lang="en-US" sz="1600" dirty="0">
                <a:latin typeface="Calibri" panose="020F0502020204030204" pitchFamily="34" charset="0"/>
                <a:cs typeface="Calibri" panose="020F0502020204030204" pitchFamily="34" charset="0"/>
              </a:rPr>
              <a:t>eight 8Mx8 </a:t>
            </a:r>
            <a:r>
              <a:rPr lang="en-US" sz="1600" dirty="0" err="1">
                <a:latin typeface="Calibri" panose="020F0502020204030204" pitchFamily="34" charset="0"/>
                <a:cs typeface="Calibri" panose="020F0502020204030204" pitchFamily="34" charset="0"/>
              </a:rPr>
              <a:t>DRAMs</a:t>
            </a:r>
            <a:endParaRPr lang="en-US" sz="1600" dirty="0">
              <a:latin typeface="Calibri" panose="020F0502020204030204" pitchFamily="34" charset="0"/>
              <a:cs typeface="Calibri" panose="020F0502020204030204" pitchFamily="34" charset="0"/>
            </a:endParaRPr>
          </a:p>
        </p:txBody>
      </p:sp>
      <p:grpSp>
        <p:nvGrpSpPr>
          <p:cNvPr id="2" name="Group 102"/>
          <p:cNvGrpSpPr>
            <a:grpSpLocks/>
          </p:cNvGrpSpPr>
          <p:nvPr/>
        </p:nvGrpSpPr>
        <p:grpSpPr bwMode="auto">
          <a:xfrm>
            <a:off x="1219200" y="1293813"/>
            <a:ext cx="4164013" cy="4035425"/>
            <a:chOff x="768" y="719"/>
            <a:chExt cx="2623" cy="2542"/>
          </a:xfrm>
        </p:grpSpPr>
        <p:sp>
          <p:nvSpPr>
            <p:cNvPr id="65578" name="Line 42"/>
            <p:cNvSpPr>
              <a:spLocks noChangeAspect="1" noChangeShapeType="1"/>
            </p:cNvSpPr>
            <p:nvPr/>
          </p:nvSpPr>
          <p:spPr bwMode="auto">
            <a:xfrm>
              <a:off x="768" y="913"/>
              <a:ext cx="2623" cy="0"/>
            </a:xfrm>
            <a:prstGeom prst="line">
              <a:avLst/>
            </a:prstGeom>
            <a:noFill/>
            <a:ln w="38100">
              <a:solidFill>
                <a:srgbClr val="99CCFF"/>
              </a:solidFill>
              <a:round/>
              <a:headEnd/>
              <a:tailEnd/>
            </a:ln>
            <a:effectLst/>
          </p:spPr>
          <p:txBody>
            <a:bodyPr wrap="none" anchor="ctr">
              <a:prstTxWarp prst="textNoShape">
                <a:avLst/>
              </a:prstTxWarp>
            </a:bodyPr>
            <a:lstStyle/>
            <a:p>
              <a:endParaRPr lang="en-US"/>
            </a:p>
          </p:txBody>
        </p:sp>
        <p:grpSp>
          <p:nvGrpSpPr>
            <p:cNvPr id="3" name="Group 99"/>
            <p:cNvGrpSpPr>
              <a:grpSpLocks/>
            </p:cNvGrpSpPr>
            <p:nvPr/>
          </p:nvGrpSpPr>
          <p:grpSpPr bwMode="auto">
            <a:xfrm>
              <a:off x="768" y="719"/>
              <a:ext cx="2610" cy="2542"/>
              <a:chOff x="768" y="719"/>
              <a:chExt cx="2610" cy="2542"/>
            </a:xfrm>
          </p:grpSpPr>
          <p:sp>
            <p:nvSpPr>
              <p:cNvPr id="65579" name="Text Box 43"/>
              <p:cNvSpPr txBox="1">
                <a:spLocks noChangeAspect="1" noChangeArrowheads="1"/>
              </p:cNvSpPr>
              <p:nvPr/>
            </p:nvSpPr>
            <p:spPr bwMode="auto">
              <a:xfrm>
                <a:off x="1433" y="719"/>
                <a:ext cx="1887" cy="212"/>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err="1">
                    <a:latin typeface="Courier New" charset="0"/>
                  </a:rPr>
                  <a:t>addr</a:t>
                </a:r>
                <a:r>
                  <a:rPr lang="en-US" sz="1600" dirty="0">
                    <a:latin typeface="Courier New" charset="0"/>
                  </a:rPr>
                  <a:t> (row = </a:t>
                </a:r>
                <a:r>
                  <a:rPr lang="en-US" sz="1600" dirty="0" err="1">
                    <a:latin typeface="Courier New" charset="0"/>
                  </a:rPr>
                  <a:t>i</a:t>
                </a:r>
                <a:r>
                  <a:rPr lang="en-US" sz="1600" dirty="0">
                    <a:latin typeface="Courier New" charset="0"/>
                  </a:rPr>
                  <a:t>, </a:t>
                </a:r>
                <a:r>
                  <a:rPr lang="en-US" sz="1600" dirty="0" err="1">
                    <a:latin typeface="Courier New" charset="0"/>
                  </a:rPr>
                  <a:t>col</a:t>
                </a:r>
                <a:r>
                  <a:rPr lang="en-US" sz="1600" dirty="0">
                    <a:latin typeface="Courier New" charset="0"/>
                  </a:rPr>
                  <a:t> = </a:t>
                </a:r>
                <a:r>
                  <a:rPr lang="en-US" sz="1600" dirty="0" err="1">
                    <a:latin typeface="Courier New" charset="0"/>
                  </a:rPr>
                  <a:t>j</a:t>
                </a:r>
                <a:r>
                  <a:rPr lang="en-US" sz="1600" dirty="0">
                    <a:latin typeface="Courier New" charset="0"/>
                  </a:rPr>
                  <a:t>)</a:t>
                </a:r>
              </a:p>
            </p:txBody>
          </p:sp>
          <p:sp>
            <p:nvSpPr>
              <p:cNvPr id="65589" name="Line 53"/>
              <p:cNvSpPr>
                <a:spLocks noChangeAspect="1" noChangeShapeType="1"/>
              </p:cNvSpPr>
              <p:nvPr/>
            </p:nvSpPr>
            <p:spPr bwMode="auto">
              <a:xfrm>
                <a:off x="3378" y="913"/>
                <a:ext cx="0" cy="300"/>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0" name="Line 54"/>
              <p:cNvSpPr>
                <a:spLocks noChangeAspect="1" noChangeShapeType="1"/>
              </p:cNvSpPr>
              <p:nvPr/>
            </p:nvSpPr>
            <p:spPr bwMode="auto">
              <a:xfrm>
                <a:off x="3033" y="913"/>
                <a:ext cx="0" cy="377"/>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1" name="Line 55"/>
              <p:cNvSpPr>
                <a:spLocks noChangeAspect="1" noChangeShapeType="1"/>
              </p:cNvSpPr>
              <p:nvPr/>
            </p:nvSpPr>
            <p:spPr bwMode="auto">
              <a:xfrm>
                <a:off x="2726" y="913"/>
                <a:ext cx="0" cy="460"/>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2" name="Line 56"/>
              <p:cNvSpPr>
                <a:spLocks noChangeAspect="1" noChangeShapeType="1"/>
              </p:cNvSpPr>
              <p:nvPr/>
            </p:nvSpPr>
            <p:spPr bwMode="auto">
              <a:xfrm>
                <a:off x="2419" y="913"/>
                <a:ext cx="0" cy="537"/>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3" name="Line 57"/>
              <p:cNvSpPr>
                <a:spLocks noChangeAspect="1" noChangeShapeType="1"/>
              </p:cNvSpPr>
              <p:nvPr/>
            </p:nvSpPr>
            <p:spPr bwMode="auto">
              <a:xfrm>
                <a:off x="2112" y="913"/>
                <a:ext cx="0" cy="614"/>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4" name="Line 58"/>
              <p:cNvSpPr>
                <a:spLocks noChangeAspect="1" noChangeShapeType="1"/>
              </p:cNvSpPr>
              <p:nvPr/>
            </p:nvSpPr>
            <p:spPr bwMode="auto">
              <a:xfrm>
                <a:off x="1766" y="913"/>
                <a:ext cx="0" cy="691"/>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5" name="Line 59"/>
              <p:cNvSpPr>
                <a:spLocks noChangeAspect="1" noChangeShapeType="1"/>
              </p:cNvSpPr>
              <p:nvPr/>
            </p:nvSpPr>
            <p:spPr bwMode="auto">
              <a:xfrm>
                <a:off x="1497" y="913"/>
                <a:ext cx="0" cy="767"/>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6" name="Line 60"/>
              <p:cNvSpPr>
                <a:spLocks noChangeAspect="1" noChangeShapeType="1"/>
              </p:cNvSpPr>
              <p:nvPr/>
            </p:nvSpPr>
            <p:spPr bwMode="auto">
              <a:xfrm>
                <a:off x="1190" y="913"/>
                <a:ext cx="0" cy="844"/>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8" name="Line 62"/>
              <p:cNvSpPr>
                <a:spLocks noChangeAspect="1" noChangeShapeType="1"/>
              </p:cNvSpPr>
              <p:nvPr/>
            </p:nvSpPr>
            <p:spPr bwMode="auto">
              <a:xfrm flipH="1" flipV="1">
                <a:off x="768" y="3255"/>
                <a:ext cx="518" cy="6"/>
              </a:xfrm>
              <a:prstGeom prst="line">
                <a:avLst/>
              </a:prstGeom>
              <a:noFill/>
              <a:ln w="38100">
                <a:solidFill>
                  <a:srgbClr val="99CCFF"/>
                </a:solidFill>
                <a:round/>
                <a:headEnd/>
                <a:tailEnd/>
              </a:ln>
              <a:effectLst/>
            </p:spPr>
            <p:txBody>
              <a:bodyPr wrap="none" anchor="ctr">
                <a:prstTxWarp prst="textNoShape">
                  <a:avLst/>
                </a:prstTxWarp>
              </a:bodyPr>
              <a:lstStyle/>
              <a:p>
                <a:endParaRPr lang="en-US"/>
              </a:p>
            </p:txBody>
          </p:sp>
          <p:sp>
            <p:nvSpPr>
              <p:cNvPr id="65599" name="Line 63"/>
              <p:cNvSpPr>
                <a:spLocks noChangeAspect="1" noChangeShapeType="1"/>
              </p:cNvSpPr>
              <p:nvPr/>
            </p:nvSpPr>
            <p:spPr bwMode="auto">
              <a:xfrm flipV="1">
                <a:off x="768" y="913"/>
                <a:ext cx="0" cy="2342"/>
              </a:xfrm>
              <a:prstGeom prst="line">
                <a:avLst/>
              </a:prstGeom>
              <a:noFill/>
              <a:ln w="38100">
                <a:solidFill>
                  <a:srgbClr val="99CCFF"/>
                </a:solidFill>
                <a:round/>
                <a:headEnd/>
                <a:tailEnd/>
              </a:ln>
              <a:effectLst/>
            </p:spPr>
            <p:txBody>
              <a:bodyPr wrap="none" anchor="ctr">
                <a:prstTxWarp prst="textNoShape">
                  <a:avLst/>
                </a:prstTxWarp>
              </a:bodyPr>
              <a:lstStyle/>
              <a:p>
                <a:endParaRPr lang="en-US"/>
              </a:p>
            </p:txBody>
          </p:sp>
        </p:grpSp>
      </p:grpSp>
      <p:sp>
        <p:nvSpPr>
          <p:cNvPr id="65600" name="Text Box 64"/>
          <p:cNvSpPr txBox="1">
            <a:spLocks noChangeAspect="1" noChangeArrowheads="1"/>
          </p:cNvSpPr>
          <p:nvPr/>
        </p:nvSpPr>
        <p:spPr bwMode="auto">
          <a:xfrm>
            <a:off x="6578600" y="4994275"/>
            <a:ext cx="1122363" cy="581025"/>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600" dirty="0"/>
              <a:t>Memory</a:t>
            </a:r>
          </a:p>
          <a:p>
            <a:pPr algn="l">
              <a:lnSpc>
                <a:spcPct val="100000"/>
              </a:lnSpc>
            </a:pPr>
            <a:r>
              <a:rPr lang="en-US" sz="1600" dirty="0"/>
              <a:t>controller</a:t>
            </a:r>
          </a:p>
        </p:txBody>
      </p:sp>
      <p:sp>
        <p:nvSpPr>
          <p:cNvPr id="65601" name="Rectangle 65"/>
          <p:cNvSpPr>
            <a:spLocks noChangeAspect="1" noChangeArrowheads="1"/>
          </p:cNvSpPr>
          <p:nvPr/>
        </p:nvSpPr>
        <p:spPr bwMode="auto">
          <a:xfrm>
            <a:off x="3078163" y="3221038"/>
            <a:ext cx="101600" cy="112712"/>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2" name="Rectangle 66"/>
          <p:cNvSpPr>
            <a:spLocks noChangeAspect="1" noChangeArrowheads="1"/>
          </p:cNvSpPr>
          <p:nvPr/>
        </p:nvSpPr>
        <p:spPr bwMode="auto">
          <a:xfrm>
            <a:off x="2611438" y="3338513"/>
            <a:ext cx="101600" cy="111125"/>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3" name="Rectangle 67"/>
          <p:cNvSpPr>
            <a:spLocks noChangeAspect="1" noChangeArrowheads="1"/>
          </p:cNvSpPr>
          <p:nvPr/>
        </p:nvSpPr>
        <p:spPr bwMode="auto">
          <a:xfrm>
            <a:off x="3565525" y="3094038"/>
            <a:ext cx="101600" cy="112712"/>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4" name="Rectangle 68"/>
          <p:cNvSpPr>
            <a:spLocks noChangeAspect="1" noChangeArrowheads="1"/>
          </p:cNvSpPr>
          <p:nvPr/>
        </p:nvSpPr>
        <p:spPr bwMode="auto">
          <a:xfrm>
            <a:off x="4057650" y="2967038"/>
            <a:ext cx="101600" cy="112712"/>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5" name="Rectangle 69"/>
          <p:cNvSpPr>
            <a:spLocks noChangeAspect="1" noChangeArrowheads="1"/>
          </p:cNvSpPr>
          <p:nvPr/>
        </p:nvSpPr>
        <p:spPr bwMode="auto">
          <a:xfrm>
            <a:off x="4560888" y="2835275"/>
            <a:ext cx="101600" cy="111125"/>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6" name="Rectangle 70"/>
          <p:cNvSpPr>
            <a:spLocks noChangeAspect="1" noChangeArrowheads="1"/>
          </p:cNvSpPr>
          <p:nvPr/>
        </p:nvSpPr>
        <p:spPr bwMode="auto">
          <a:xfrm>
            <a:off x="5038725" y="2724150"/>
            <a:ext cx="101600" cy="111125"/>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7" name="Rectangle 71"/>
          <p:cNvSpPr>
            <a:spLocks noChangeAspect="1" noChangeArrowheads="1"/>
          </p:cNvSpPr>
          <p:nvPr/>
        </p:nvSpPr>
        <p:spPr bwMode="auto">
          <a:xfrm>
            <a:off x="5526088" y="2590800"/>
            <a:ext cx="101600" cy="112713"/>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8" name="Rectangle 72"/>
          <p:cNvSpPr>
            <a:spLocks noChangeAspect="1" noChangeArrowheads="1"/>
          </p:cNvSpPr>
          <p:nvPr/>
        </p:nvSpPr>
        <p:spPr bwMode="auto">
          <a:xfrm>
            <a:off x="6003925" y="2470150"/>
            <a:ext cx="101600" cy="111125"/>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10" name="Text Box 74"/>
          <p:cNvSpPr txBox="1">
            <a:spLocks noChangeAspect="1" noChangeArrowheads="1"/>
          </p:cNvSpPr>
          <p:nvPr/>
        </p:nvSpPr>
        <p:spPr bwMode="auto">
          <a:xfrm>
            <a:off x="2209800" y="2895600"/>
            <a:ext cx="633507" cy="26161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100" dirty="0"/>
              <a:t>DRAM 7</a:t>
            </a:r>
          </a:p>
        </p:txBody>
      </p:sp>
      <p:sp>
        <p:nvSpPr>
          <p:cNvPr id="65611" name="Text Box 75"/>
          <p:cNvSpPr txBox="1">
            <a:spLocks noChangeAspect="1" noChangeArrowheads="1"/>
          </p:cNvSpPr>
          <p:nvPr/>
        </p:nvSpPr>
        <p:spPr bwMode="auto">
          <a:xfrm>
            <a:off x="5638800" y="2024390"/>
            <a:ext cx="633507" cy="26161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100" dirty="0"/>
              <a:t>DRAM 0</a:t>
            </a:r>
          </a:p>
        </p:txBody>
      </p:sp>
      <p:grpSp>
        <p:nvGrpSpPr>
          <p:cNvPr id="4" name="Group 138"/>
          <p:cNvGrpSpPr>
            <a:grpSpLocks/>
          </p:cNvGrpSpPr>
          <p:nvPr/>
        </p:nvGrpSpPr>
        <p:grpSpPr bwMode="auto">
          <a:xfrm>
            <a:off x="2330450" y="2576513"/>
            <a:ext cx="4144963" cy="3154362"/>
            <a:chOff x="1468" y="1527"/>
            <a:chExt cx="2611" cy="1987"/>
          </a:xfrm>
        </p:grpSpPr>
        <p:grpSp>
          <p:nvGrpSpPr>
            <p:cNvPr id="5" name="Group 108"/>
            <p:cNvGrpSpPr>
              <a:grpSpLocks/>
            </p:cNvGrpSpPr>
            <p:nvPr/>
          </p:nvGrpSpPr>
          <p:grpSpPr bwMode="auto">
            <a:xfrm>
              <a:off x="1468" y="3023"/>
              <a:ext cx="2581" cy="491"/>
              <a:chOff x="1468" y="3023"/>
              <a:chExt cx="2581" cy="491"/>
            </a:xfrm>
          </p:grpSpPr>
          <p:sp>
            <p:nvSpPr>
              <p:cNvPr id="65553" name="Text Box 17"/>
              <p:cNvSpPr txBox="1">
                <a:spLocks noChangeAspect="1" noChangeArrowheads="1"/>
              </p:cNvSpPr>
              <p:nvPr/>
            </p:nvSpPr>
            <p:spPr bwMode="auto">
              <a:xfrm>
                <a:off x="3889" y="3023"/>
                <a:ext cx="160"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0</a:t>
                </a:r>
              </a:p>
            </p:txBody>
          </p:sp>
          <p:sp>
            <p:nvSpPr>
              <p:cNvPr id="65554" name="Text Box 18"/>
              <p:cNvSpPr txBox="1">
                <a:spLocks noChangeAspect="1" noChangeArrowheads="1"/>
              </p:cNvSpPr>
              <p:nvPr/>
            </p:nvSpPr>
            <p:spPr bwMode="auto">
              <a:xfrm>
                <a:off x="2695"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31</a:t>
                </a:r>
              </a:p>
            </p:txBody>
          </p:sp>
          <p:sp>
            <p:nvSpPr>
              <p:cNvPr id="65559" name="Text Box 23"/>
              <p:cNvSpPr txBox="1">
                <a:spLocks noChangeAspect="1" noChangeArrowheads="1"/>
              </p:cNvSpPr>
              <p:nvPr/>
            </p:nvSpPr>
            <p:spPr bwMode="auto">
              <a:xfrm>
                <a:off x="3645" y="3023"/>
                <a:ext cx="160"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7</a:t>
                </a:r>
              </a:p>
            </p:txBody>
          </p:sp>
          <p:sp>
            <p:nvSpPr>
              <p:cNvPr id="65560" name="Text Box 24"/>
              <p:cNvSpPr txBox="1">
                <a:spLocks noChangeAspect="1" noChangeArrowheads="1"/>
              </p:cNvSpPr>
              <p:nvPr/>
            </p:nvSpPr>
            <p:spPr bwMode="auto">
              <a:xfrm>
                <a:off x="3554" y="3023"/>
                <a:ext cx="160"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8</a:t>
                </a:r>
              </a:p>
            </p:txBody>
          </p:sp>
          <p:sp>
            <p:nvSpPr>
              <p:cNvPr id="65561" name="Text Box 25"/>
              <p:cNvSpPr txBox="1">
                <a:spLocks noChangeAspect="1" noChangeArrowheads="1"/>
              </p:cNvSpPr>
              <p:nvPr/>
            </p:nvSpPr>
            <p:spPr bwMode="auto">
              <a:xfrm>
                <a:off x="3309"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15</a:t>
                </a:r>
              </a:p>
            </p:txBody>
          </p:sp>
          <p:sp>
            <p:nvSpPr>
              <p:cNvPr id="65562" name="Text Box 26"/>
              <p:cNvSpPr txBox="1">
                <a:spLocks noChangeAspect="1" noChangeArrowheads="1"/>
              </p:cNvSpPr>
              <p:nvPr/>
            </p:nvSpPr>
            <p:spPr bwMode="auto">
              <a:xfrm>
                <a:off x="3194"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16</a:t>
                </a:r>
              </a:p>
            </p:txBody>
          </p:sp>
          <p:sp>
            <p:nvSpPr>
              <p:cNvPr id="65563" name="Text Box 27"/>
              <p:cNvSpPr txBox="1">
                <a:spLocks noChangeAspect="1" noChangeArrowheads="1"/>
              </p:cNvSpPr>
              <p:nvPr/>
            </p:nvSpPr>
            <p:spPr bwMode="auto">
              <a:xfrm>
                <a:off x="3030"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23</a:t>
                </a:r>
              </a:p>
            </p:txBody>
          </p:sp>
          <p:sp>
            <p:nvSpPr>
              <p:cNvPr id="65564" name="Text Box 28"/>
              <p:cNvSpPr txBox="1">
                <a:spLocks noChangeAspect="1" noChangeArrowheads="1"/>
              </p:cNvSpPr>
              <p:nvPr/>
            </p:nvSpPr>
            <p:spPr bwMode="auto">
              <a:xfrm>
                <a:off x="2925"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24</a:t>
                </a:r>
              </a:p>
            </p:txBody>
          </p:sp>
          <p:sp>
            <p:nvSpPr>
              <p:cNvPr id="65565" name="Text Box 29"/>
              <p:cNvSpPr txBox="1">
                <a:spLocks noChangeAspect="1" noChangeArrowheads="1"/>
              </p:cNvSpPr>
              <p:nvPr/>
            </p:nvSpPr>
            <p:spPr bwMode="auto">
              <a:xfrm>
                <a:off x="2591"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32</a:t>
                </a:r>
              </a:p>
            </p:txBody>
          </p:sp>
          <p:sp>
            <p:nvSpPr>
              <p:cNvPr id="65566" name="Text Box 30"/>
              <p:cNvSpPr txBox="1">
                <a:spLocks noChangeAspect="1" noChangeArrowheads="1"/>
              </p:cNvSpPr>
              <p:nvPr/>
            </p:nvSpPr>
            <p:spPr bwMode="auto">
              <a:xfrm>
                <a:off x="1468"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63</a:t>
                </a:r>
              </a:p>
            </p:txBody>
          </p:sp>
          <p:sp>
            <p:nvSpPr>
              <p:cNvPr id="65571" name="Text Box 35"/>
              <p:cNvSpPr txBox="1">
                <a:spLocks noChangeAspect="1" noChangeArrowheads="1"/>
              </p:cNvSpPr>
              <p:nvPr/>
            </p:nvSpPr>
            <p:spPr bwMode="auto">
              <a:xfrm>
                <a:off x="2407"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39</a:t>
                </a:r>
              </a:p>
            </p:txBody>
          </p:sp>
          <p:sp>
            <p:nvSpPr>
              <p:cNvPr id="65572" name="Text Box 36"/>
              <p:cNvSpPr txBox="1">
                <a:spLocks noChangeAspect="1" noChangeArrowheads="1"/>
              </p:cNvSpPr>
              <p:nvPr/>
            </p:nvSpPr>
            <p:spPr bwMode="auto">
              <a:xfrm>
                <a:off x="2283"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40</a:t>
                </a:r>
              </a:p>
            </p:txBody>
          </p:sp>
          <p:sp>
            <p:nvSpPr>
              <p:cNvPr id="65573" name="Text Box 37"/>
              <p:cNvSpPr txBox="1">
                <a:spLocks noChangeAspect="1" noChangeArrowheads="1"/>
              </p:cNvSpPr>
              <p:nvPr/>
            </p:nvSpPr>
            <p:spPr bwMode="auto">
              <a:xfrm>
                <a:off x="2082"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47</a:t>
                </a:r>
              </a:p>
            </p:txBody>
          </p:sp>
          <p:sp>
            <p:nvSpPr>
              <p:cNvPr id="65574" name="Text Box 38"/>
              <p:cNvSpPr txBox="1">
                <a:spLocks noChangeAspect="1" noChangeArrowheads="1"/>
              </p:cNvSpPr>
              <p:nvPr/>
            </p:nvSpPr>
            <p:spPr bwMode="auto">
              <a:xfrm>
                <a:off x="1976"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48</a:t>
                </a:r>
              </a:p>
            </p:txBody>
          </p:sp>
          <p:sp>
            <p:nvSpPr>
              <p:cNvPr id="65575" name="Text Box 39"/>
              <p:cNvSpPr txBox="1">
                <a:spLocks noChangeAspect="1" noChangeArrowheads="1"/>
              </p:cNvSpPr>
              <p:nvPr/>
            </p:nvSpPr>
            <p:spPr bwMode="auto">
              <a:xfrm>
                <a:off x="1784"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55</a:t>
                </a:r>
              </a:p>
            </p:txBody>
          </p:sp>
          <p:sp>
            <p:nvSpPr>
              <p:cNvPr id="65576" name="Text Box 40"/>
              <p:cNvSpPr txBox="1">
                <a:spLocks noChangeAspect="1" noChangeArrowheads="1"/>
              </p:cNvSpPr>
              <p:nvPr/>
            </p:nvSpPr>
            <p:spPr bwMode="auto">
              <a:xfrm>
                <a:off x="1658"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56</a:t>
                </a:r>
              </a:p>
            </p:txBody>
          </p:sp>
          <p:grpSp>
            <p:nvGrpSpPr>
              <p:cNvPr id="6" name="Group 107"/>
              <p:cNvGrpSpPr>
                <a:grpSpLocks/>
              </p:cNvGrpSpPr>
              <p:nvPr/>
            </p:nvGrpSpPr>
            <p:grpSpPr bwMode="auto">
              <a:xfrm>
                <a:off x="1536" y="3153"/>
                <a:ext cx="2446" cy="361"/>
                <a:chOff x="1536" y="3153"/>
                <a:chExt cx="2446" cy="361"/>
              </a:xfrm>
            </p:grpSpPr>
            <p:grpSp>
              <p:nvGrpSpPr>
                <p:cNvPr id="7" name="Group 97"/>
                <p:cNvGrpSpPr>
                  <a:grpSpLocks/>
                </p:cNvGrpSpPr>
                <p:nvPr/>
              </p:nvGrpSpPr>
              <p:grpSpPr bwMode="auto">
                <a:xfrm>
                  <a:off x="1536" y="3153"/>
                  <a:ext cx="2446" cy="154"/>
                  <a:chOff x="1536" y="3153"/>
                  <a:chExt cx="2446" cy="154"/>
                </a:xfrm>
              </p:grpSpPr>
              <p:sp>
                <p:nvSpPr>
                  <p:cNvPr id="65555" name="Rectangle 19"/>
                  <p:cNvSpPr>
                    <a:spLocks noChangeAspect="1" noChangeArrowheads="1"/>
                  </p:cNvSpPr>
                  <p:nvPr/>
                </p:nvSpPr>
                <p:spPr bwMode="auto">
                  <a:xfrm>
                    <a:off x="2753"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56" name="Rectangle 20"/>
                  <p:cNvSpPr>
                    <a:spLocks noChangeAspect="1" noChangeArrowheads="1"/>
                  </p:cNvSpPr>
                  <p:nvPr/>
                </p:nvSpPr>
                <p:spPr bwMode="auto">
                  <a:xfrm>
                    <a:off x="3060"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57" name="Rectangle 21"/>
                  <p:cNvSpPr>
                    <a:spLocks noChangeAspect="1" noChangeArrowheads="1"/>
                  </p:cNvSpPr>
                  <p:nvPr/>
                </p:nvSpPr>
                <p:spPr bwMode="auto">
                  <a:xfrm>
                    <a:off x="3367"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58" name="Rectangle 22"/>
                  <p:cNvSpPr>
                    <a:spLocks noChangeAspect="1" noChangeArrowheads="1"/>
                  </p:cNvSpPr>
                  <p:nvPr/>
                </p:nvSpPr>
                <p:spPr bwMode="auto">
                  <a:xfrm>
                    <a:off x="3674" y="3153"/>
                    <a:ext cx="308"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67" name="Rectangle 31"/>
                  <p:cNvSpPr>
                    <a:spLocks noChangeAspect="1" noChangeArrowheads="1"/>
                  </p:cNvSpPr>
                  <p:nvPr/>
                </p:nvSpPr>
                <p:spPr bwMode="auto">
                  <a:xfrm>
                    <a:off x="1536"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68" name="Rectangle 32"/>
                  <p:cNvSpPr>
                    <a:spLocks noChangeAspect="1" noChangeArrowheads="1"/>
                  </p:cNvSpPr>
                  <p:nvPr/>
                </p:nvSpPr>
                <p:spPr bwMode="auto">
                  <a:xfrm>
                    <a:off x="1843"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69" name="Rectangle 33"/>
                  <p:cNvSpPr>
                    <a:spLocks noChangeAspect="1" noChangeArrowheads="1"/>
                  </p:cNvSpPr>
                  <p:nvPr/>
                </p:nvSpPr>
                <p:spPr bwMode="auto">
                  <a:xfrm>
                    <a:off x="2150"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70" name="Rectangle 34"/>
                  <p:cNvSpPr>
                    <a:spLocks noChangeAspect="1" noChangeArrowheads="1"/>
                  </p:cNvSpPr>
                  <p:nvPr/>
                </p:nvSpPr>
                <p:spPr bwMode="auto">
                  <a:xfrm>
                    <a:off x="2457"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65577" name="Text Box 41"/>
                <p:cNvSpPr txBox="1">
                  <a:spLocks noChangeAspect="1" noChangeArrowheads="1"/>
                </p:cNvSpPr>
                <p:nvPr/>
              </p:nvSpPr>
              <p:spPr bwMode="auto">
                <a:xfrm>
                  <a:off x="1733" y="3301"/>
                  <a:ext cx="1958" cy="213"/>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64-bit word main memory address </a:t>
                  </a:r>
                  <a:r>
                    <a:rPr lang="en-US" sz="1600" i="1" dirty="0"/>
                    <a:t>A</a:t>
                  </a:r>
                </a:p>
              </p:txBody>
            </p:sp>
          </p:grpSp>
        </p:grpSp>
        <p:grpSp>
          <p:nvGrpSpPr>
            <p:cNvPr id="8" name="Group 106"/>
            <p:cNvGrpSpPr>
              <a:grpSpLocks/>
            </p:cNvGrpSpPr>
            <p:nvPr/>
          </p:nvGrpSpPr>
          <p:grpSpPr bwMode="auto">
            <a:xfrm>
              <a:off x="1651" y="1527"/>
              <a:ext cx="2428" cy="1497"/>
              <a:chOff x="1651" y="1527"/>
              <a:chExt cx="2428" cy="1497"/>
            </a:xfrm>
          </p:grpSpPr>
          <p:grpSp>
            <p:nvGrpSpPr>
              <p:cNvPr id="9" name="Group 100"/>
              <p:cNvGrpSpPr>
                <a:grpSpLocks/>
              </p:cNvGrpSpPr>
              <p:nvPr/>
            </p:nvGrpSpPr>
            <p:grpSpPr bwMode="auto">
              <a:xfrm>
                <a:off x="1677" y="1527"/>
                <a:ext cx="2137" cy="1497"/>
                <a:chOff x="1677" y="1527"/>
                <a:chExt cx="2137" cy="1497"/>
              </a:xfrm>
            </p:grpSpPr>
            <p:sp>
              <p:nvSpPr>
                <p:cNvPr id="65580" name="Line 44"/>
                <p:cNvSpPr>
                  <a:spLocks noChangeAspect="1" noChangeShapeType="1"/>
                </p:cNvSpPr>
                <p:nvPr/>
              </p:nvSpPr>
              <p:spPr bwMode="auto">
                <a:xfrm>
                  <a:off x="3814" y="1527"/>
                  <a:ext cx="0" cy="1497"/>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1" name="Line 45"/>
                <p:cNvSpPr>
                  <a:spLocks noChangeAspect="1" noChangeShapeType="1"/>
                </p:cNvSpPr>
                <p:nvPr/>
              </p:nvSpPr>
              <p:spPr bwMode="auto">
                <a:xfrm>
                  <a:off x="3513" y="1604"/>
                  <a:ext cx="0" cy="1414"/>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2" name="Line 46"/>
                <p:cNvSpPr>
                  <a:spLocks noChangeAspect="1" noChangeShapeType="1"/>
                </p:cNvSpPr>
                <p:nvPr/>
              </p:nvSpPr>
              <p:spPr bwMode="auto">
                <a:xfrm flipH="1">
                  <a:off x="3206" y="1680"/>
                  <a:ext cx="0" cy="1344"/>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3" name="Line 47"/>
                <p:cNvSpPr>
                  <a:spLocks noChangeAspect="1" noChangeShapeType="1"/>
                </p:cNvSpPr>
                <p:nvPr/>
              </p:nvSpPr>
              <p:spPr bwMode="auto">
                <a:xfrm>
                  <a:off x="2905" y="1757"/>
                  <a:ext cx="0" cy="1261"/>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4" name="Line 48"/>
                <p:cNvSpPr>
                  <a:spLocks noChangeAspect="1" noChangeShapeType="1"/>
                </p:cNvSpPr>
                <p:nvPr/>
              </p:nvSpPr>
              <p:spPr bwMode="auto">
                <a:xfrm>
                  <a:off x="2592" y="1834"/>
                  <a:ext cx="0" cy="1190"/>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5" name="Line 49"/>
                <p:cNvSpPr>
                  <a:spLocks noChangeAspect="1" noChangeShapeType="1"/>
                </p:cNvSpPr>
                <p:nvPr/>
              </p:nvSpPr>
              <p:spPr bwMode="auto">
                <a:xfrm>
                  <a:off x="2278" y="1911"/>
                  <a:ext cx="0" cy="1113"/>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6" name="Line 50"/>
                <p:cNvSpPr>
                  <a:spLocks noChangeAspect="1" noChangeShapeType="1"/>
                </p:cNvSpPr>
                <p:nvPr/>
              </p:nvSpPr>
              <p:spPr bwMode="auto">
                <a:xfrm flipH="1">
                  <a:off x="1971" y="1988"/>
                  <a:ext cx="0" cy="1036"/>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7" name="Line 51"/>
                <p:cNvSpPr>
                  <a:spLocks noChangeAspect="1" noChangeShapeType="1"/>
                </p:cNvSpPr>
                <p:nvPr/>
              </p:nvSpPr>
              <p:spPr bwMode="auto">
                <a:xfrm>
                  <a:off x="1677" y="2064"/>
                  <a:ext cx="0" cy="954"/>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grpSp>
          <p:sp>
            <p:nvSpPr>
              <p:cNvPr id="65609" name="Text Box 73"/>
              <p:cNvSpPr txBox="1">
                <a:spLocks noChangeAspect="1" noChangeArrowheads="1"/>
              </p:cNvSpPr>
              <p:nvPr/>
            </p:nvSpPr>
            <p:spPr bwMode="auto">
              <a:xfrm>
                <a:off x="3792" y="2497"/>
                <a:ext cx="287"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0-7</a:t>
                </a:r>
              </a:p>
            </p:txBody>
          </p:sp>
          <p:sp>
            <p:nvSpPr>
              <p:cNvPr id="65612" name="Text Box 76"/>
              <p:cNvSpPr txBox="1">
                <a:spLocks noChangeAspect="1" noChangeArrowheads="1"/>
              </p:cNvSpPr>
              <p:nvPr/>
            </p:nvSpPr>
            <p:spPr bwMode="auto">
              <a:xfrm>
                <a:off x="3494" y="2497"/>
                <a:ext cx="307"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8-15</a:t>
                </a:r>
              </a:p>
            </p:txBody>
          </p:sp>
          <p:sp>
            <p:nvSpPr>
              <p:cNvPr id="65613" name="Text Box 77"/>
              <p:cNvSpPr txBox="1">
                <a:spLocks noChangeAspect="1" noChangeArrowheads="1"/>
              </p:cNvSpPr>
              <p:nvPr/>
            </p:nvSpPr>
            <p:spPr bwMode="auto">
              <a:xfrm>
                <a:off x="3186" y="2497"/>
                <a:ext cx="360"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16-23</a:t>
                </a:r>
              </a:p>
            </p:txBody>
          </p:sp>
          <p:sp>
            <p:nvSpPr>
              <p:cNvPr id="65614" name="Text Box 78"/>
              <p:cNvSpPr txBox="1">
                <a:spLocks noChangeAspect="1" noChangeArrowheads="1"/>
              </p:cNvSpPr>
              <p:nvPr/>
            </p:nvSpPr>
            <p:spPr bwMode="auto">
              <a:xfrm>
                <a:off x="2879" y="2497"/>
                <a:ext cx="360"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24-31</a:t>
                </a:r>
              </a:p>
            </p:txBody>
          </p:sp>
          <p:sp>
            <p:nvSpPr>
              <p:cNvPr id="65615" name="Text Box 79"/>
              <p:cNvSpPr txBox="1">
                <a:spLocks noChangeAspect="1" noChangeArrowheads="1"/>
              </p:cNvSpPr>
              <p:nvPr/>
            </p:nvSpPr>
            <p:spPr bwMode="auto">
              <a:xfrm>
                <a:off x="2572" y="2497"/>
                <a:ext cx="360"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32-39</a:t>
                </a:r>
              </a:p>
            </p:txBody>
          </p:sp>
          <p:sp>
            <p:nvSpPr>
              <p:cNvPr id="65616" name="Text Box 80"/>
              <p:cNvSpPr txBox="1">
                <a:spLocks noChangeAspect="1" noChangeArrowheads="1"/>
              </p:cNvSpPr>
              <p:nvPr/>
            </p:nvSpPr>
            <p:spPr bwMode="auto">
              <a:xfrm>
                <a:off x="2245" y="2497"/>
                <a:ext cx="360"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40-47</a:t>
                </a:r>
              </a:p>
            </p:txBody>
          </p:sp>
          <p:sp>
            <p:nvSpPr>
              <p:cNvPr id="65617" name="Text Box 81"/>
              <p:cNvSpPr txBox="1">
                <a:spLocks noChangeAspect="1" noChangeArrowheads="1"/>
              </p:cNvSpPr>
              <p:nvPr/>
            </p:nvSpPr>
            <p:spPr bwMode="auto">
              <a:xfrm>
                <a:off x="1938" y="2497"/>
                <a:ext cx="360"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48-55</a:t>
                </a:r>
              </a:p>
            </p:txBody>
          </p:sp>
          <p:sp>
            <p:nvSpPr>
              <p:cNvPr id="65618" name="Text Box 82"/>
              <p:cNvSpPr txBox="1">
                <a:spLocks noChangeAspect="1" noChangeArrowheads="1"/>
              </p:cNvSpPr>
              <p:nvPr/>
            </p:nvSpPr>
            <p:spPr bwMode="auto">
              <a:xfrm>
                <a:off x="1651" y="2497"/>
                <a:ext cx="360"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56-63</a:t>
                </a:r>
              </a:p>
            </p:txBody>
          </p:sp>
        </p:grpSp>
      </p:grpSp>
      <p:grpSp>
        <p:nvGrpSpPr>
          <p:cNvPr id="10" name="Group 139"/>
          <p:cNvGrpSpPr>
            <a:grpSpLocks/>
          </p:cNvGrpSpPr>
          <p:nvPr/>
        </p:nvGrpSpPr>
        <p:grpSpPr bwMode="auto">
          <a:xfrm>
            <a:off x="2330450" y="4951413"/>
            <a:ext cx="4097338" cy="1830387"/>
            <a:chOff x="1468" y="3023"/>
            <a:chExt cx="2581" cy="1153"/>
          </a:xfrm>
        </p:grpSpPr>
        <p:grpSp>
          <p:nvGrpSpPr>
            <p:cNvPr id="11" name="Group 105"/>
            <p:cNvGrpSpPr>
              <a:grpSpLocks/>
            </p:cNvGrpSpPr>
            <p:nvPr/>
          </p:nvGrpSpPr>
          <p:grpSpPr bwMode="auto">
            <a:xfrm>
              <a:off x="2476" y="3677"/>
              <a:ext cx="1158" cy="499"/>
              <a:chOff x="2476" y="3677"/>
              <a:chExt cx="1158" cy="499"/>
            </a:xfrm>
          </p:grpSpPr>
          <p:sp>
            <p:nvSpPr>
              <p:cNvPr id="65619" name="AutoShape 83"/>
              <p:cNvSpPr>
                <a:spLocks noChangeAspect="1" noChangeArrowheads="1"/>
              </p:cNvSpPr>
              <p:nvPr/>
            </p:nvSpPr>
            <p:spPr bwMode="auto">
              <a:xfrm>
                <a:off x="2476" y="3677"/>
                <a:ext cx="538" cy="499"/>
              </a:xfrm>
              <a:prstGeom prst="downArrow">
                <a:avLst>
                  <a:gd name="adj1" fmla="val 50000"/>
                  <a:gd name="adj2" fmla="val 25000"/>
                </a:avLst>
              </a:prstGeom>
              <a:solidFill>
                <a:srgbClr val="FF99CC"/>
              </a:solidFill>
              <a:ln w="12700">
                <a:solidFill>
                  <a:srgbClr val="000004"/>
                </a:solidFill>
                <a:miter lim="800000"/>
                <a:headEnd/>
                <a:tailEnd/>
              </a:ln>
              <a:effectLst>
                <a:outerShdw blurRad="63500" dist="38099" dir="2700000" algn="ctr" rotWithShape="0">
                  <a:srgbClr val="000004">
                    <a:alpha val="74998"/>
                  </a:srgbClr>
                </a:outerShdw>
              </a:effectLst>
            </p:spPr>
            <p:txBody>
              <a:bodyPr wrap="none" anchor="ctr">
                <a:prstTxWarp prst="textNoShape">
                  <a:avLst/>
                </a:prstTxWarp>
              </a:bodyPr>
              <a:lstStyle/>
              <a:p>
                <a:endParaRPr lang="en-US"/>
              </a:p>
            </p:txBody>
          </p:sp>
          <p:sp>
            <p:nvSpPr>
              <p:cNvPr id="65620" name="Text Box 84"/>
              <p:cNvSpPr txBox="1">
                <a:spLocks noChangeAspect="1" noChangeArrowheads="1"/>
              </p:cNvSpPr>
              <p:nvPr/>
            </p:nvSpPr>
            <p:spPr bwMode="auto">
              <a:xfrm>
                <a:off x="2952" y="3754"/>
                <a:ext cx="682" cy="213"/>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64-bit word</a:t>
                </a:r>
              </a:p>
            </p:txBody>
          </p:sp>
        </p:grpSp>
        <p:grpSp>
          <p:nvGrpSpPr>
            <p:cNvPr id="12" name="Group 110"/>
            <p:cNvGrpSpPr>
              <a:grpSpLocks/>
            </p:cNvGrpSpPr>
            <p:nvPr/>
          </p:nvGrpSpPr>
          <p:grpSpPr bwMode="auto">
            <a:xfrm>
              <a:off x="1468" y="3023"/>
              <a:ext cx="2581" cy="284"/>
              <a:chOff x="1468" y="3023"/>
              <a:chExt cx="2581" cy="284"/>
            </a:xfrm>
          </p:grpSpPr>
          <p:sp>
            <p:nvSpPr>
              <p:cNvPr id="65647" name="Text Box 111"/>
              <p:cNvSpPr txBox="1">
                <a:spLocks noChangeAspect="1" noChangeArrowheads="1"/>
              </p:cNvSpPr>
              <p:nvPr/>
            </p:nvSpPr>
            <p:spPr bwMode="auto">
              <a:xfrm>
                <a:off x="3889" y="3023"/>
                <a:ext cx="160"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0</a:t>
                </a:r>
              </a:p>
            </p:txBody>
          </p:sp>
          <p:sp>
            <p:nvSpPr>
              <p:cNvPr id="65648" name="Text Box 112"/>
              <p:cNvSpPr txBox="1">
                <a:spLocks noChangeAspect="1" noChangeArrowheads="1"/>
              </p:cNvSpPr>
              <p:nvPr/>
            </p:nvSpPr>
            <p:spPr bwMode="auto">
              <a:xfrm>
                <a:off x="2695"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31</a:t>
                </a:r>
              </a:p>
            </p:txBody>
          </p:sp>
          <p:sp>
            <p:nvSpPr>
              <p:cNvPr id="65649" name="Text Box 113"/>
              <p:cNvSpPr txBox="1">
                <a:spLocks noChangeAspect="1" noChangeArrowheads="1"/>
              </p:cNvSpPr>
              <p:nvPr/>
            </p:nvSpPr>
            <p:spPr bwMode="auto">
              <a:xfrm>
                <a:off x="3645" y="3023"/>
                <a:ext cx="160"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7</a:t>
                </a:r>
              </a:p>
            </p:txBody>
          </p:sp>
          <p:sp>
            <p:nvSpPr>
              <p:cNvPr id="65650" name="Text Box 114"/>
              <p:cNvSpPr txBox="1">
                <a:spLocks noChangeAspect="1" noChangeArrowheads="1"/>
              </p:cNvSpPr>
              <p:nvPr/>
            </p:nvSpPr>
            <p:spPr bwMode="auto">
              <a:xfrm>
                <a:off x="3554" y="3023"/>
                <a:ext cx="160"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8</a:t>
                </a:r>
              </a:p>
            </p:txBody>
          </p:sp>
          <p:sp>
            <p:nvSpPr>
              <p:cNvPr id="65651" name="Text Box 115"/>
              <p:cNvSpPr txBox="1">
                <a:spLocks noChangeAspect="1" noChangeArrowheads="1"/>
              </p:cNvSpPr>
              <p:nvPr/>
            </p:nvSpPr>
            <p:spPr bwMode="auto">
              <a:xfrm>
                <a:off x="3309"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15</a:t>
                </a:r>
              </a:p>
            </p:txBody>
          </p:sp>
          <p:sp>
            <p:nvSpPr>
              <p:cNvPr id="65652" name="Text Box 116"/>
              <p:cNvSpPr txBox="1">
                <a:spLocks noChangeAspect="1" noChangeArrowheads="1"/>
              </p:cNvSpPr>
              <p:nvPr/>
            </p:nvSpPr>
            <p:spPr bwMode="auto">
              <a:xfrm>
                <a:off x="3194"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16</a:t>
                </a:r>
              </a:p>
            </p:txBody>
          </p:sp>
          <p:sp>
            <p:nvSpPr>
              <p:cNvPr id="65653" name="Text Box 117"/>
              <p:cNvSpPr txBox="1">
                <a:spLocks noChangeAspect="1" noChangeArrowheads="1"/>
              </p:cNvSpPr>
              <p:nvPr/>
            </p:nvSpPr>
            <p:spPr bwMode="auto">
              <a:xfrm>
                <a:off x="3030"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23</a:t>
                </a:r>
              </a:p>
            </p:txBody>
          </p:sp>
          <p:sp>
            <p:nvSpPr>
              <p:cNvPr id="65654" name="Text Box 118"/>
              <p:cNvSpPr txBox="1">
                <a:spLocks noChangeAspect="1" noChangeArrowheads="1"/>
              </p:cNvSpPr>
              <p:nvPr/>
            </p:nvSpPr>
            <p:spPr bwMode="auto">
              <a:xfrm>
                <a:off x="2925"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24</a:t>
                </a:r>
              </a:p>
            </p:txBody>
          </p:sp>
          <p:sp>
            <p:nvSpPr>
              <p:cNvPr id="65655" name="Text Box 119"/>
              <p:cNvSpPr txBox="1">
                <a:spLocks noChangeAspect="1" noChangeArrowheads="1"/>
              </p:cNvSpPr>
              <p:nvPr/>
            </p:nvSpPr>
            <p:spPr bwMode="auto">
              <a:xfrm>
                <a:off x="2591"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32</a:t>
                </a:r>
              </a:p>
            </p:txBody>
          </p:sp>
          <p:sp>
            <p:nvSpPr>
              <p:cNvPr id="65656" name="Text Box 120"/>
              <p:cNvSpPr txBox="1">
                <a:spLocks noChangeAspect="1" noChangeArrowheads="1"/>
              </p:cNvSpPr>
              <p:nvPr/>
            </p:nvSpPr>
            <p:spPr bwMode="auto">
              <a:xfrm>
                <a:off x="1468"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63</a:t>
                </a:r>
              </a:p>
            </p:txBody>
          </p:sp>
          <p:sp>
            <p:nvSpPr>
              <p:cNvPr id="65657" name="Text Box 121"/>
              <p:cNvSpPr txBox="1">
                <a:spLocks noChangeAspect="1" noChangeArrowheads="1"/>
              </p:cNvSpPr>
              <p:nvPr/>
            </p:nvSpPr>
            <p:spPr bwMode="auto">
              <a:xfrm>
                <a:off x="2407"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39</a:t>
                </a:r>
              </a:p>
            </p:txBody>
          </p:sp>
          <p:sp>
            <p:nvSpPr>
              <p:cNvPr id="65658" name="Text Box 122"/>
              <p:cNvSpPr txBox="1">
                <a:spLocks noChangeAspect="1" noChangeArrowheads="1"/>
              </p:cNvSpPr>
              <p:nvPr/>
            </p:nvSpPr>
            <p:spPr bwMode="auto">
              <a:xfrm>
                <a:off x="2283"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40</a:t>
                </a:r>
              </a:p>
            </p:txBody>
          </p:sp>
          <p:sp>
            <p:nvSpPr>
              <p:cNvPr id="65659" name="Text Box 123"/>
              <p:cNvSpPr txBox="1">
                <a:spLocks noChangeAspect="1" noChangeArrowheads="1"/>
              </p:cNvSpPr>
              <p:nvPr/>
            </p:nvSpPr>
            <p:spPr bwMode="auto">
              <a:xfrm>
                <a:off x="2082"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47</a:t>
                </a:r>
              </a:p>
            </p:txBody>
          </p:sp>
          <p:sp>
            <p:nvSpPr>
              <p:cNvPr id="65660" name="Text Box 124"/>
              <p:cNvSpPr txBox="1">
                <a:spLocks noChangeAspect="1" noChangeArrowheads="1"/>
              </p:cNvSpPr>
              <p:nvPr/>
            </p:nvSpPr>
            <p:spPr bwMode="auto">
              <a:xfrm>
                <a:off x="1976"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48</a:t>
                </a:r>
              </a:p>
            </p:txBody>
          </p:sp>
          <p:sp>
            <p:nvSpPr>
              <p:cNvPr id="65661" name="Text Box 125"/>
              <p:cNvSpPr txBox="1">
                <a:spLocks noChangeAspect="1" noChangeArrowheads="1"/>
              </p:cNvSpPr>
              <p:nvPr/>
            </p:nvSpPr>
            <p:spPr bwMode="auto">
              <a:xfrm>
                <a:off x="1784"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55</a:t>
                </a:r>
              </a:p>
            </p:txBody>
          </p:sp>
          <p:sp>
            <p:nvSpPr>
              <p:cNvPr id="65662" name="Text Box 126"/>
              <p:cNvSpPr txBox="1">
                <a:spLocks noChangeAspect="1" noChangeArrowheads="1"/>
              </p:cNvSpPr>
              <p:nvPr/>
            </p:nvSpPr>
            <p:spPr bwMode="auto">
              <a:xfrm>
                <a:off x="1658"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56</a:t>
                </a:r>
              </a:p>
            </p:txBody>
          </p:sp>
          <p:grpSp>
            <p:nvGrpSpPr>
              <p:cNvPr id="14" name="Group 128"/>
              <p:cNvGrpSpPr>
                <a:grpSpLocks/>
              </p:cNvGrpSpPr>
              <p:nvPr/>
            </p:nvGrpSpPr>
            <p:grpSpPr bwMode="auto">
              <a:xfrm>
                <a:off x="1536" y="3153"/>
                <a:ext cx="2446" cy="154"/>
                <a:chOff x="1536" y="3153"/>
                <a:chExt cx="2446" cy="154"/>
              </a:xfrm>
            </p:grpSpPr>
            <p:sp>
              <p:nvSpPr>
                <p:cNvPr id="65665" name="Rectangle 129"/>
                <p:cNvSpPr>
                  <a:spLocks noChangeAspect="1" noChangeArrowheads="1"/>
                </p:cNvSpPr>
                <p:nvPr/>
              </p:nvSpPr>
              <p:spPr bwMode="auto">
                <a:xfrm>
                  <a:off x="2753"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66" name="Rectangle 130"/>
                <p:cNvSpPr>
                  <a:spLocks noChangeAspect="1" noChangeArrowheads="1"/>
                </p:cNvSpPr>
                <p:nvPr/>
              </p:nvSpPr>
              <p:spPr bwMode="auto">
                <a:xfrm>
                  <a:off x="3060"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67" name="Rectangle 131"/>
                <p:cNvSpPr>
                  <a:spLocks noChangeAspect="1" noChangeArrowheads="1"/>
                </p:cNvSpPr>
                <p:nvPr/>
              </p:nvSpPr>
              <p:spPr bwMode="auto">
                <a:xfrm>
                  <a:off x="3367"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68" name="Rectangle 132"/>
                <p:cNvSpPr>
                  <a:spLocks noChangeAspect="1" noChangeArrowheads="1"/>
                </p:cNvSpPr>
                <p:nvPr/>
              </p:nvSpPr>
              <p:spPr bwMode="auto">
                <a:xfrm>
                  <a:off x="3674" y="3153"/>
                  <a:ext cx="308"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69" name="Rectangle 133"/>
                <p:cNvSpPr>
                  <a:spLocks noChangeAspect="1" noChangeArrowheads="1"/>
                </p:cNvSpPr>
                <p:nvPr/>
              </p:nvSpPr>
              <p:spPr bwMode="auto">
                <a:xfrm>
                  <a:off x="1536"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70" name="Rectangle 134"/>
                <p:cNvSpPr>
                  <a:spLocks noChangeAspect="1" noChangeArrowheads="1"/>
                </p:cNvSpPr>
                <p:nvPr/>
              </p:nvSpPr>
              <p:spPr bwMode="auto">
                <a:xfrm>
                  <a:off x="1843"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71" name="Rectangle 135"/>
                <p:cNvSpPr>
                  <a:spLocks noChangeAspect="1" noChangeArrowheads="1"/>
                </p:cNvSpPr>
                <p:nvPr/>
              </p:nvSpPr>
              <p:spPr bwMode="auto">
                <a:xfrm>
                  <a:off x="2150"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72" name="Rectangle 136"/>
                <p:cNvSpPr>
                  <a:spLocks noChangeAspect="1" noChangeArrowheads="1"/>
                </p:cNvSpPr>
                <p:nvPr/>
              </p:nvSpPr>
              <p:spPr bwMode="auto">
                <a:xfrm>
                  <a:off x="2457"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grpSp>
        </p:grpSp>
      </p:grpSp>
    </p:spTree>
    <p:extLst>
      <p:ext uri="{BB962C8B-B14F-4D97-AF65-F5344CB8AC3E}">
        <p14:creationId xmlns:p14="http://schemas.microsoft.com/office/powerpoint/2010/main" val="265767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pPr>
              <a:lnSpc>
                <a:spcPct val="80000"/>
              </a:lnSpc>
            </a:pPr>
            <a:r>
              <a:rPr lang="en-US" dirty="0">
                <a:solidFill>
                  <a:schemeClr val="bg1">
                    <a:lumMod val="75000"/>
                  </a:schemeClr>
                </a:solidFill>
              </a:rPr>
              <a:t>The memory Abstraction</a:t>
            </a:r>
          </a:p>
          <a:p>
            <a:pPr>
              <a:lnSpc>
                <a:spcPct val="80000"/>
              </a:lnSpc>
            </a:pPr>
            <a:r>
              <a:rPr lang="en-US" dirty="0">
                <a:solidFill>
                  <a:schemeClr val="bg1">
                    <a:lumMod val="75000"/>
                  </a:schemeClr>
                </a:solidFill>
              </a:rPr>
              <a:t>DRAM : main memory building block</a:t>
            </a:r>
          </a:p>
          <a:p>
            <a:pPr>
              <a:lnSpc>
                <a:spcPct val="80000"/>
              </a:lnSpc>
            </a:pPr>
            <a:r>
              <a:rPr lang="en-US" dirty="0"/>
              <a:t>Locality of reference</a:t>
            </a:r>
          </a:p>
          <a:p>
            <a:pPr>
              <a:lnSpc>
                <a:spcPct val="80000"/>
              </a:lnSpc>
            </a:pPr>
            <a:r>
              <a:rPr lang="en-US" dirty="0">
                <a:solidFill>
                  <a:schemeClr val="bg2">
                    <a:lumMod val="60000"/>
                    <a:lumOff val="40000"/>
                  </a:schemeClr>
                </a:solidFill>
              </a:rPr>
              <a:t>The memory hierarchy</a:t>
            </a:r>
          </a:p>
          <a:p>
            <a:pPr>
              <a:lnSpc>
                <a:spcPct val="80000"/>
              </a:lnSpc>
            </a:pPr>
            <a:r>
              <a:rPr lang="en-US" dirty="0">
                <a:solidFill>
                  <a:schemeClr val="bg2">
                    <a:lumMod val="60000"/>
                    <a:lumOff val="40000"/>
                  </a:schemeClr>
                </a:solidFill>
              </a:rPr>
              <a:t>Storage technologies and trends</a:t>
            </a:r>
          </a:p>
        </p:txBody>
      </p:sp>
    </p:spTree>
    <p:extLst>
      <p:ext uri="{BB962C8B-B14F-4D97-AF65-F5344CB8AC3E}">
        <p14:creationId xmlns:p14="http://schemas.microsoft.com/office/powerpoint/2010/main" val="3213356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a:t>The CPU-Memory Gap</a:t>
            </a:r>
          </a:p>
        </p:txBody>
      </p:sp>
      <p:sp>
        <p:nvSpPr>
          <p:cNvPr id="199684" name="Rectangle 4"/>
          <p:cNvSpPr>
            <a:spLocks noChangeArrowheads="1"/>
          </p:cNvSpPr>
          <p:nvPr/>
        </p:nvSpPr>
        <p:spPr bwMode="auto">
          <a:xfrm>
            <a:off x="404813" y="1143000"/>
            <a:ext cx="8167687" cy="446276"/>
          </a:xfrm>
          <a:prstGeom prst="rect">
            <a:avLst/>
          </a:prstGeom>
          <a:noFill/>
          <a:ln w="19050">
            <a:noFill/>
            <a:miter lim="800000"/>
            <a:headEnd/>
            <a:tailEnd type="none" w="sm" len="sm"/>
          </a:ln>
          <a:effectLst/>
        </p:spPr>
        <p:txBody>
          <a:bodyPr lIns="45720" rIns="45720">
            <a:prstTxWarp prst="textNoShape">
              <a:avLst/>
            </a:prstTxWarp>
            <a:spAutoFit/>
          </a:bodyPr>
          <a:lstStyle/>
          <a:p>
            <a:pPr algn="l" eaLnBrk="1" hangingPunct="1">
              <a:lnSpc>
                <a:spcPct val="95000"/>
              </a:lnSpc>
              <a:spcBef>
                <a:spcPct val="50000"/>
              </a:spcBef>
              <a:buClr>
                <a:schemeClr val="hlink"/>
              </a:buClr>
              <a:buFont typeface="Wingdings" charset="2"/>
              <a:buNone/>
            </a:pPr>
            <a:r>
              <a:rPr lang="en-US" sz="2400" dirty="0">
                <a:solidFill>
                  <a:srgbClr val="C00000"/>
                </a:solidFill>
                <a:effectLst>
                  <a:outerShdw blurRad="38100" dist="38100" dir="2700000" algn="tl">
                    <a:srgbClr val="DDDDDD"/>
                  </a:outerShdw>
                </a:effectLst>
                <a:latin typeface="Calibri" panose="020F0502020204030204" pitchFamily="34" charset="0"/>
              </a:rPr>
              <a:t>The gap </a:t>
            </a:r>
            <a:r>
              <a:rPr lang="en-US" sz="2400" i="1" dirty="0">
                <a:ln>
                  <a:solidFill>
                    <a:srgbClr val="DF9F98"/>
                  </a:solidFill>
                </a:ln>
                <a:solidFill>
                  <a:srgbClr val="C00000"/>
                </a:solidFill>
                <a:effectLst>
                  <a:outerShdw blurRad="38100" dist="38100" dir="2700000" algn="tl">
                    <a:srgbClr val="DDDDDD"/>
                  </a:outerShdw>
                </a:effectLst>
                <a:latin typeface="Calibri" panose="020F0502020204030204" pitchFamily="34" charset="0"/>
              </a:rPr>
              <a:t>widens</a:t>
            </a:r>
            <a:r>
              <a:rPr lang="en-US" sz="2400" dirty="0">
                <a:solidFill>
                  <a:srgbClr val="C00000"/>
                </a:solidFill>
                <a:effectLst>
                  <a:outerShdw blurRad="38100" dist="38100" dir="2700000" algn="tl">
                    <a:srgbClr val="DDDDDD"/>
                  </a:outerShdw>
                </a:effectLst>
                <a:latin typeface="Calibri" panose="020F0502020204030204" pitchFamily="34" charset="0"/>
              </a:rPr>
              <a:t> between DRAM, disk, and CPU speeds. </a:t>
            </a:r>
          </a:p>
        </p:txBody>
      </p:sp>
      <p:graphicFrame>
        <p:nvGraphicFramePr>
          <p:cNvPr id="14" name="Chart 13"/>
          <p:cNvGraphicFramePr>
            <a:graphicFrameLocks/>
          </p:cNvGraphicFramePr>
          <p:nvPr>
            <p:extLst>
              <p:ext uri="{D42A27DB-BD31-4B8C-83A1-F6EECF244321}">
                <p14:modId xmlns:p14="http://schemas.microsoft.com/office/powerpoint/2010/main" val="1979019028"/>
              </p:ext>
            </p:extLst>
          </p:nvPr>
        </p:nvGraphicFramePr>
        <p:xfrm>
          <a:off x="343569" y="1773942"/>
          <a:ext cx="8421687" cy="472873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43119" y="4159478"/>
            <a:ext cx="801759" cy="369332"/>
          </a:xfrm>
          <a:prstGeom prst="rect">
            <a:avLst/>
          </a:prstGeom>
          <a:noFill/>
        </p:spPr>
        <p:txBody>
          <a:bodyPr wrap="none" rtlCol="0">
            <a:spAutoFit/>
          </a:bodyPr>
          <a:lstStyle/>
          <a:p>
            <a:r>
              <a:rPr lang="en-US" sz="1800" dirty="0">
                <a:solidFill>
                  <a:srgbClr val="C00000"/>
                </a:solidFill>
                <a:latin typeface="Calibri" panose="020F0502020204030204" pitchFamily="34" charset="0"/>
              </a:rPr>
              <a:t>DRAM</a:t>
            </a:r>
          </a:p>
        </p:txBody>
      </p:sp>
      <p:sp>
        <p:nvSpPr>
          <p:cNvPr id="10" name="TextBox 9"/>
          <p:cNvSpPr txBox="1"/>
          <p:nvPr/>
        </p:nvSpPr>
        <p:spPr>
          <a:xfrm>
            <a:off x="6016278" y="5189356"/>
            <a:ext cx="580395" cy="369332"/>
          </a:xfrm>
          <a:prstGeom prst="rect">
            <a:avLst/>
          </a:prstGeom>
          <a:noFill/>
        </p:spPr>
        <p:txBody>
          <a:bodyPr wrap="none" rtlCol="0">
            <a:spAutoFit/>
          </a:bodyPr>
          <a:lstStyle/>
          <a:p>
            <a:r>
              <a:rPr lang="en-US" sz="1800" dirty="0">
                <a:solidFill>
                  <a:srgbClr val="C00000"/>
                </a:solidFill>
                <a:latin typeface="Calibri" panose="020F0502020204030204" pitchFamily="34" charset="0"/>
              </a:rPr>
              <a:t>CPU</a:t>
            </a:r>
          </a:p>
        </p:txBody>
      </p:sp>
      <p:sp>
        <p:nvSpPr>
          <p:cNvPr id="11" name="TextBox 10"/>
          <p:cNvSpPr txBox="1"/>
          <p:nvPr/>
        </p:nvSpPr>
        <p:spPr>
          <a:xfrm>
            <a:off x="5709193" y="2890510"/>
            <a:ext cx="548385" cy="369332"/>
          </a:xfrm>
          <a:prstGeom prst="rect">
            <a:avLst/>
          </a:prstGeom>
          <a:noFill/>
        </p:spPr>
        <p:txBody>
          <a:bodyPr wrap="none" rtlCol="0">
            <a:spAutoFit/>
          </a:bodyPr>
          <a:lstStyle/>
          <a:p>
            <a:r>
              <a:rPr lang="en-US" sz="1800" dirty="0">
                <a:solidFill>
                  <a:srgbClr val="C00000"/>
                </a:solidFill>
                <a:latin typeface="Calibri" panose="020F0502020204030204" pitchFamily="34" charset="0"/>
              </a:rPr>
              <a:t>SSD</a:t>
            </a:r>
          </a:p>
        </p:txBody>
      </p:sp>
      <p:sp>
        <p:nvSpPr>
          <p:cNvPr id="8" name="TextBox 7"/>
          <p:cNvSpPr txBox="1"/>
          <p:nvPr/>
        </p:nvSpPr>
        <p:spPr>
          <a:xfrm>
            <a:off x="5419036" y="2297668"/>
            <a:ext cx="589750" cy="369332"/>
          </a:xfrm>
          <a:prstGeom prst="rect">
            <a:avLst/>
          </a:prstGeom>
          <a:noFill/>
        </p:spPr>
        <p:txBody>
          <a:bodyPr wrap="none" rtlCol="0">
            <a:spAutoFit/>
          </a:bodyPr>
          <a:lstStyle/>
          <a:p>
            <a:r>
              <a:rPr lang="en-US" sz="1800" dirty="0">
                <a:solidFill>
                  <a:srgbClr val="C00000"/>
                </a:solidFill>
                <a:latin typeface="Calibri" panose="020F0502020204030204" pitchFamily="34" charset="0"/>
              </a:rPr>
              <a:t>Disk</a:t>
            </a:r>
          </a:p>
        </p:txBody>
      </p:sp>
      <p:sp>
        <p:nvSpPr>
          <p:cNvPr id="2" name="TextBox 1">
            <a:extLst>
              <a:ext uri="{FF2B5EF4-FFF2-40B4-BE49-F238E27FC236}">
                <a16:creationId xmlns:a16="http://schemas.microsoft.com/office/drawing/2014/main" id="{5E8D20C9-5EA3-468A-803F-62E4B0646AA0}"/>
              </a:ext>
            </a:extLst>
          </p:cNvPr>
          <p:cNvSpPr txBox="1"/>
          <p:nvPr/>
        </p:nvSpPr>
        <p:spPr>
          <a:xfrm>
            <a:off x="6795032" y="5354981"/>
            <a:ext cx="2348971" cy="1077218"/>
          </a:xfrm>
          <a:prstGeom prst="rect">
            <a:avLst/>
          </a:prstGeom>
          <a:noFill/>
        </p:spPr>
        <p:txBody>
          <a:bodyPr wrap="square" rtlCol="0">
            <a:spAutoFit/>
          </a:bodyPr>
          <a:lstStyle/>
          <a:p>
            <a:r>
              <a:rPr lang="en-US" sz="1600" b="0" dirty="0">
                <a:latin typeface="Calibri" pitchFamily="34" charset="0"/>
              </a:rPr>
              <a:t>Effective CPU cycle time: accounts for parallelism within CPU (e.g., multiple cores per CPU)</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Locality to the Rescue!	</a:t>
            </a:r>
            <a:endParaRPr lang="en-US" dirty="0"/>
          </a:p>
        </p:txBody>
      </p:sp>
      <p:sp>
        <p:nvSpPr>
          <p:cNvPr id="3" name="Content Placeholder 2"/>
          <p:cNvSpPr>
            <a:spLocks noGrp="1"/>
          </p:cNvSpPr>
          <p:nvPr>
            <p:ph idx="1"/>
          </p:nvPr>
        </p:nvSpPr>
        <p:spPr/>
        <p:txBody>
          <a:bodyPr/>
          <a:lstStyle/>
          <a:p>
            <a:endParaRPr lang="en-US" dirty="0"/>
          </a:p>
          <a:p>
            <a:pPr marL="0" indent="0">
              <a:buNone/>
            </a:pPr>
            <a:r>
              <a:rPr lang="en-US" dirty="0"/>
              <a:t>The key to bridging this CPU-Memory gap is a fundamental property of computer programs known as </a:t>
            </a:r>
            <a:r>
              <a:rPr lang="en-US" dirty="0">
                <a:solidFill>
                  <a:srgbClr val="C00000"/>
                </a:solidFill>
              </a:rPr>
              <a:t>locality.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177382" cy="762000"/>
          </a:xfrm>
        </p:spPr>
        <p:txBody>
          <a:bodyPr/>
          <a:lstStyle/>
          <a:p>
            <a:r>
              <a:rPr lang="en-US" dirty="0"/>
              <a:t>Locality</a:t>
            </a:r>
          </a:p>
        </p:txBody>
      </p:sp>
      <p:sp>
        <p:nvSpPr>
          <p:cNvPr id="3" name="Content Placeholder 2"/>
          <p:cNvSpPr>
            <a:spLocks noGrp="1"/>
          </p:cNvSpPr>
          <p:nvPr>
            <p:ph idx="1"/>
          </p:nvPr>
        </p:nvSpPr>
        <p:spPr/>
        <p:txBody>
          <a:bodyPr/>
          <a:lstStyle/>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C00000"/>
                </a:solidFill>
              </a:rPr>
              <a:t>Principle of Locality: </a:t>
            </a:r>
            <a:r>
              <a:rPr lang="en-GB" dirty="0"/>
              <a:t>Programs tend to use data and instructions with addresses near or equal to those they have used recently</a:t>
            </a:r>
          </a:p>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a:solidFill>
                <a:srgbClr val="C00000"/>
              </a:solidFill>
            </a:endParaRPr>
          </a:p>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solidFill>
                  <a:srgbClr val="C00000"/>
                </a:solidFill>
              </a:rPr>
              <a:t>Temporal locality:  </a:t>
            </a:r>
          </a:p>
          <a:p>
            <a:pPr lvl="1">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t>Recently referenced items are likely </a:t>
            </a:r>
            <a:br>
              <a:rPr lang="en-GB" dirty="0"/>
            </a:br>
            <a:r>
              <a:rPr lang="en-GB" dirty="0"/>
              <a:t>to be referenced again in the near future</a:t>
            </a:r>
          </a:p>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a:solidFill>
                <a:srgbClr val="C00000"/>
              </a:solidFill>
            </a:endParaRPr>
          </a:p>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solidFill>
                  <a:srgbClr val="C00000"/>
                </a:solidFill>
              </a:rPr>
              <a:t>Spatial locality:  </a:t>
            </a:r>
          </a:p>
          <a:p>
            <a:pPr lvl="1">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t>Items with nearby addresses tend </a:t>
            </a:r>
            <a:br>
              <a:rPr lang="en-GB" dirty="0"/>
            </a:br>
            <a:r>
              <a:rPr lang="en-GB" dirty="0"/>
              <a:t>to be referenced close together in time</a:t>
            </a:r>
          </a:p>
          <a:p>
            <a:pPr>
              <a:buNone/>
            </a:pPr>
            <a:endParaRPr lang="en-US" dirty="0"/>
          </a:p>
          <a:p>
            <a:endParaRPr lang="en-US" dirty="0"/>
          </a:p>
        </p:txBody>
      </p:sp>
      <p:sp>
        <p:nvSpPr>
          <p:cNvPr id="4" name="Rectangle 3"/>
          <p:cNvSpPr/>
          <p:nvPr/>
        </p:nvSpPr>
        <p:spPr bwMode="auto">
          <a:xfrm>
            <a:off x="6096000" y="3124200"/>
            <a:ext cx="1905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5" name="Rectangle 4"/>
          <p:cNvSpPr/>
          <p:nvPr/>
        </p:nvSpPr>
        <p:spPr bwMode="auto">
          <a:xfrm>
            <a:off x="6489700" y="3124200"/>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6" name="Freeform 5"/>
          <p:cNvSpPr/>
          <p:nvPr/>
        </p:nvSpPr>
        <p:spPr bwMode="auto">
          <a:xfrm>
            <a:off x="6319056" y="2614411"/>
            <a:ext cx="627844" cy="433589"/>
          </a:xfrm>
          <a:custGeom>
            <a:avLst/>
            <a:gdLst>
              <a:gd name="connsiteX0" fmla="*/ 290847 w 627844"/>
              <a:gd name="connsiteY0" fmla="*/ 433589 h 433589"/>
              <a:gd name="connsiteX1" fmla="*/ 46149 w 627844"/>
              <a:gd name="connsiteY1" fmla="*/ 72980 h 433589"/>
              <a:gd name="connsiteX2" fmla="*/ 567743 w 627844"/>
              <a:gd name="connsiteY2" fmla="*/ 60101 h 433589"/>
              <a:gd name="connsiteX3" fmla="*/ 406757 w 627844"/>
              <a:gd name="connsiteY3" fmla="*/ 433589 h 433589"/>
            </a:gdLst>
            <a:ahLst/>
            <a:cxnLst>
              <a:cxn ang="0">
                <a:pos x="connsiteX0" y="connsiteY0"/>
              </a:cxn>
              <a:cxn ang="0">
                <a:pos x="connsiteX1" y="connsiteY1"/>
              </a:cxn>
              <a:cxn ang="0">
                <a:pos x="connsiteX2" y="connsiteY2"/>
              </a:cxn>
              <a:cxn ang="0">
                <a:pos x="connsiteX3" y="connsiteY3"/>
              </a:cxn>
            </a:cxnLst>
            <a:rect l="l" t="t" r="r" b="b"/>
            <a:pathLst>
              <a:path w="627844" h="433589">
                <a:moveTo>
                  <a:pt x="290847" y="433589"/>
                </a:moveTo>
                <a:cubicBezTo>
                  <a:pt x="145423" y="284408"/>
                  <a:pt x="0" y="135228"/>
                  <a:pt x="46149" y="72980"/>
                </a:cubicBezTo>
                <a:cubicBezTo>
                  <a:pt x="92298" y="10732"/>
                  <a:pt x="507642" y="0"/>
                  <a:pt x="567743" y="60101"/>
                </a:cubicBezTo>
                <a:cubicBezTo>
                  <a:pt x="627844" y="120202"/>
                  <a:pt x="517300" y="276895"/>
                  <a:pt x="406757" y="433589"/>
                </a:cubicBezTo>
              </a:path>
            </a:pathLst>
          </a:custGeom>
          <a:noFill/>
          <a:ln w="25400" cap="flat" cmpd="sng" algn="ctr">
            <a:solidFill>
              <a:schemeClr val="tx1"/>
            </a:solidFill>
            <a:prstDash val="solid"/>
            <a:round/>
            <a:headEnd type="none" w="med" len="med"/>
            <a:tailEnd type="arrow"/>
          </a:ln>
          <a:effectLst/>
        </p:spPr>
        <p:txBody>
          <a:bodyPr rtlCol="0" anchor="ctr"/>
          <a:lstStyle/>
          <a:p>
            <a:pPr algn="ctr"/>
            <a:endParaRPr lang="en-US"/>
          </a:p>
        </p:txBody>
      </p:sp>
      <p:sp>
        <p:nvSpPr>
          <p:cNvPr id="7" name="Rectangle 6"/>
          <p:cNvSpPr/>
          <p:nvPr/>
        </p:nvSpPr>
        <p:spPr bwMode="auto">
          <a:xfrm>
            <a:off x="6102261" y="4616940"/>
            <a:ext cx="1905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8" name="Rectangle 7"/>
          <p:cNvSpPr/>
          <p:nvPr/>
        </p:nvSpPr>
        <p:spPr bwMode="auto">
          <a:xfrm>
            <a:off x="6495961" y="4616940"/>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10" name="Rectangle 9"/>
          <p:cNvSpPr/>
          <p:nvPr/>
        </p:nvSpPr>
        <p:spPr bwMode="auto">
          <a:xfrm>
            <a:off x="6870700" y="4616940"/>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11" name="Freeform 10"/>
          <p:cNvSpPr/>
          <p:nvPr/>
        </p:nvSpPr>
        <p:spPr bwMode="auto">
          <a:xfrm>
            <a:off x="6416720" y="4186571"/>
            <a:ext cx="841420" cy="359535"/>
          </a:xfrm>
          <a:custGeom>
            <a:avLst/>
            <a:gdLst>
              <a:gd name="connsiteX0" fmla="*/ 200695 w 841420"/>
              <a:gd name="connsiteY0" fmla="*/ 353095 h 359535"/>
              <a:gd name="connsiteX1" fmla="*/ 91225 w 841420"/>
              <a:gd name="connsiteY1" fmla="*/ 56881 h 359535"/>
              <a:gd name="connsiteX2" fmla="*/ 748048 w 841420"/>
              <a:gd name="connsiteY2" fmla="*/ 50442 h 359535"/>
              <a:gd name="connsiteX3" fmla="*/ 651456 w 841420"/>
              <a:gd name="connsiteY3" fmla="*/ 359535 h 359535"/>
            </a:gdLst>
            <a:ahLst/>
            <a:cxnLst>
              <a:cxn ang="0">
                <a:pos x="connsiteX0" y="connsiteY0"/>
              </a:cxn>
              <a:cxn ang="0">
                <a:pos x="connsiteX1" y="connsiteY1"/>
              </a:cxn>
              <a:cxn ang="0">
                <a:pos x="connsiteX2" y="connsiteY2"/>
              </a:cxn>
              <a:cxn ang="0">
                <a:pos x="connsiteX3" y="connsiteY3"/>
              </a:cxn>
            </a:cxnLst>
            <a:rect l="l" t="t" r="r" b="b"/>
            <a:pathLst>
              <a:path w="841420" h="359535">
                <a:moveTo>
                  <a:pt x="200695" y="353095"/>
                </a:moveTo>
                <a:cubicBezTo>
                  <a:pt x="100347" y="230209"/>
                  <a:pt x="0" y="107323"/>
                  <a:pt x="91225" y="56881"/>
                </a:cubicBezTo>
                <a:cubicBezTo>
                  <a:pt x="182450" y="6439"/>
                  <a:pt x="654676" y="0"/>
                  <a:pt x="748048" y="50442"/>
                </a:cubicBezTo>
                <a:cubicBezTo>
                  <a:pt x="841420" y="100884"/>
                  <a:pt x="746438" y="230209"/>
                  <a:pt x="651456" y="359535"/>
                </a:cubicBezTo>
              </a:path>
            </a:pathLst>
          </a:custGeom>
          <a:noFill/>
          <a:ln w="25400" cap="flat" cmpd="sng" algn="ctr">
            <a:solidFill>
              <a:schemeClr val="tx1"/>
            </a:solidFill>
            <a:prstDash val="solid"/>
            <a:round/>
            <a:headEnd type="none" w="med" len="med"/>
            <a:tailEnd type="arrow"/>
          </a:ln>
          <a:effectLst/>
        </p:spPr>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329782" cy="762000"/>
          </a:xfrm>
        </p:spPr>
        <p:txBody>
          <a:bodyPr/>
          <a:lstStyle/>
          <a:p>
            <a:r>
              <a:rPr lang="en-US" dirty="0"/>
              <a:t>Announcements</a:t>
            </a:r>
          </a:p>
        </p:txBody>
      </p:sp>
      <p:sp>
        <p:nvSpPr>
          <p:cNvPr id="3" name="Content Placeholder 2"/>
          <p:cNvSpPr>
            <a:spLocks noGrp="1"/>
          </p:cNvSpPr>
          <p:nvPr>
            <p:ph idx="1"/>
          </p:nvPr>
        </p:nvSpPr>
        <p:spPr>
          <a:xfrm>
            <a:off x="396875" y="1362075"/>
            <a:ext cx="7896225" cy="5197974"/>
          </a:xfrm>
        </p:spPr>
        <p:txBody>
          <a:bodyPr/>
          <a:lstStyle/>
          <a:p>
            <a:r>
              <a:rPr lang="en-US" sz="1800" dirty="0"/>
              <a:t>Midterm Exam Logistics (Tentative)</a:t>
            </a:r>
          </a:p>
          <a:p>
            <a:pPr lvl="1"/>
            <a:r>
              <a:rPr lang="en-US" sz="1800" dirty="0"/>
              <a:t>Available Tuesday the 16</a:t>
            </a:r>
            <a:r>
              <a:rPr lang="en-US" sz="1800" baseline="30000" dirty="0"/>
              <a:t>th</a:t>
            </a:r>
            <a:r>
              <a:rPr lang="en-US" sz="1800" dirty="0"/>
              <a:t> – Thursday the 18</a:t>
            </a:r>
            <a:r>
              <a:rPr lang="en-US" sz="1800" baseline="30000" dirty="0"/>
              <a:t>th</a:t>
            </a:r>
            <a:r>
              <a:rPr lang="en-US" sz="1800" dirty="0"/>
              <a:t> </a:t>
            </a:r>
          </a:p>
          <a:p>
            <a:pPr lvl="1"/>
            <a:r>
              <a:rPr lang="en-US" sz="1800" dirty="0"/>
              <a:t>3 hours, download through upload</a:t>
            </a:r>
          </a:p>
          <a:p>
            <a:pPr lvl="2"/>
            <a:r>
              <a:rPr lang="en-US" sz="1800" dirty="0"/>
              <a:t>The exam is what we’d typically give in 80 minutes, but we are allowing extra time to handle technical issues and because, in this mode, we aren’t rushed by class changes. </a:t>
            </a:r>
          </a:p>
          <a:p>
            <a:pPr lvl="2"/>
            <a:r>
              <a:rPr lang="en-US" sz="1800" dirty="0"/>
              <a:t>Extra time, </a:t>
            </a:r>
            <a:r>
              <a:rPr lang="en-US" sz="1800" dirty="0" err="1"/>
              <a:t>etc</a:t>
            </a:r>
            <a:r>
              <a:rPr lang="en-US" sz="1800" dirty="0"/>
              <a:t>, provided according to accommodations</a:t>
            </a:r>
          </a:p>
          <a:p>
            <a:pPr lvl="1"/>
            <a:r>
              <a:rPr lang="en-US" sz="1800" dirty="0"/>
              <a:t>Via </a:t>
            </a:r>
            <a:r>
              <a:rPr lang="en-US" sz="1800" dirty="0" err="1"/>
              <a:t>Gradescope</a:t>
            </a:r>
            <a:endParaRPr lang="en-US" sz="1800" dirty="0"/>
          </a:p>
          <a:p>
            <a:pPr lvl="1"/>
            <a:r>
              <a:rPr lang="en-US" sz="1800" dirty="0"/>
              <a:t>Permitted resources:</a:t>
            </a:r>
          </a:p>
          <a:p>
            <a:pPr lvl="2"/>
            <a:r>
              <a:rPr lang="en-US" sz="1800" dirty="0"/>
              <a:t>Materials the course staff has supplied to you, e.g. via the official course Web page, Canvas, or </a:t>
            </a:r>
            <a:r>
              <a:rPr lang="en-US" sz="1800" dirty="0" err="1"/>
              <a:t>Autolab</a:t>
            </a:r>
            <a:r>
              <a:rPr lang="en-US" sz="1800" dirty="0"/>
              <a:t>, including directly linked materials, and the suggested/required textbooks. Additionally, those books suggested by course staff </a:t>
            </a:r>
            <a:r>
              <a:rPr lang="en-US" sz="1800"/>
              <a:t>on Piazza are allowed. </a:t>
            </a:r>
            <a:endParaRPr lang="en-US" sz="1800" dirty="0"/>
          </a:p>
          <a:p>
            <a:pPr lvl="1"/>
            <a:r>
              <a:rPr lang="en-US" sz="1800" dirty="0"/>
              <a:t>Self-proctored</a:t>
            </a:r>
          </a:p>
          <a:p>
            <a:pPr lvl="1"/>
            <a:r>
              <a:rPr lang="en-US" sz="1800" dirty="0"/>
              <a:t>Taking a break is okay, but it counts toward the 3 hour time limit and you must avoid exposure to all but allowed resources during the break. </a:t>
            </a:r>
          </a:p>
        </p:txBody>
      </p:sp>
    </p:spTree>
    <p:extLst>
      <p:ext uri="{BB962C8B-B14F-4D97-AF65-F5344CB8AC3E}">
        <p14:creationId xmlns:p14="http://schemas.microsoft.com/office/powerpoint/2010/main" val="1931010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Locality Example</a:t>
            </a:r>
          </a:p>
        </p:txBody>
      </p:sp>
      <p:sp>
        <p:nvSpPr>
          <p:cNvPr id="3" name="Content Placeholder 2"/>
          <p:cNvSpPr>
            <a:spLocks noGrp="1"/>
          </p:cNvSpPr>
          <p:nvPr>
            <p:ph idx="1"/>
          </p:nvPr>
        </p:nvSpPr>
        <p:spPr>
          <a:xfrm>
            <a:off x="396876" y="3185397"/>
            <a:ext cx="5318124" cy="2768858"/>
          </a:xfrm>
        </p:spPr>
        <p:txBody>
          <a:bodyPr/>
          <a:lstStyle/>
          <a:p>
            <a:r>
              <a:rPr lang="en-US" dirty="0"/>
              <a:t>Data references</a:t>
            </a:r>
          </a:p>
          <a:p>
            <a:pPr lvl="1"/>
            <a:r>
              <a:rPr lang="en-US" dirty="0"/>
              <a:t>Reference array elements in succession (</a:t>
            </a:r>
            <a:r>
              <a:rPr lang="en-US" b="1" dirty="0"/>
              <a:t>stride-1 reference pattern</a:t>
            </a:r>
            <a:r>
              <a:rPr lang="en-US" dirty="0"/>
              <a:t>).</a:t>
            </a:r>
          </a:p>
          <a:p>
            <a:pPr lvl="1"/>
            <a:r>
              <a:rPr lang="en-US" dirty="0"/>
              <a:t>Reference variable </a:t>
            </a:r>
            <a:r>
              <a:rPr lang="en-US" b="1" dirty="0">
                <a:latin typeface="Courier New"/>
                <a:cs typeface="Courier New"/>
              </a:rPr>
              <a:t>sum</a:t>
            </a:r>
            <a:r>
              <a:rPr lang="en-US" dirty="0"/>
              <a:t> each iteration.</a:t>
            </a:r>
          </a:p>
          <a:p>
            <a:r>
              <a:rPr lang="en-US" dirty="0"/>
              <a:t>Instruction references</a:t>
            </a:r>
          </a:p>
          <a:p>
            <a:pPr lvl="1"/>
            <a:r>
              <a:rPr lang="en-US" dirty="0"/>
              <a:t>Reference instructions in sequence.</a:t>
            </a:r>
          </a:p>
          <a:p>
            <a:pPr lvl="1"/>
            <a:r>
              <a:rPr lang="en-US" dirty="0"/>
              <a:t>Cycle through loop repeatedly. </a:t>
            </a:r>
          </a:p>
          <a:p>
            <a:endParaRPr lang="en-US" dirty="0"/>
          </a:p>
        </p:txBody>
      </p:sp>
      <p:sp>
        <p:nvSpPr>
          <p:cNvPr id="6" name="Rectangle 4"/>
          <p:cNvSpPr>
            <a:spLocks noChangeArrowheads="1"/>
          </p:cNvSpPr>
          <p:nvPr/>
        </p:nvSpPr>
        <p:spPr bwMode="auto">
          <a:xfrm>
            <a:off x="3049587" y="1651000"/>
            <a:ext cx="3044825" cy="1092200"/>
          </a:xfrm>
          <a:prstGeom prst="rect">
            <a:avLst/>
          </a:prstGeom>
          <a:solidFill>
            <a:srgbClr val="F7F5CD"/>
          </a:solidFill>
          <a:ln w="12700" cmpd="sng">
            <a:solidFill>
              <a:schemeClr val="tx1"/>
            </a:solidFill>
            <a:miter lim="800000"/>
            <a:headEnd/>
            <a:tailEnd/>
          </a:ln>
          <a:effectLst/>
        </p:spPr>
        <p:txBody>
          <a:bodyPr lIns="90487" tIns="44450" rIns="90487" bIns="44450">
            <a:prstTxWarp prst="textNoShape">
              <a:avLst/>
            </a:prstTxWarp>
            <a:spAutoFit/>
          </a:bodyPr>
          <a:lstStyle/>
          <a:p>
            <a:pPr algn="l">
              <a:lnSpc>
                <a:spcPct val="100000"/>
              </a:lnSpc>
              <a:tabLst>
                <a:tab pos="457200" algn="l"/>
              </a:tabLst>
            </a:pPr>
            <a:r>
              <a:rPr lang="en-US" sz="1600" dirty="0">
                <a:latin typeface="Courier New" charset="0"/>
              </a:rPr>
              <a:t>sum = 0;</a:t>
            </a:r>
          </a:p>
          <a:p>
            <a:pPr algn="l">
              <a:lnSpc>
                <a:spcPct val="100000"/>
              </a:lnSpc>
              <a:tabLst>
                <a:tab pos="457200" algn="l"/>
              </a:tabLst>
            </a:pPr>
            <a:r>
              <a:rPr lang="en-US" sz="1600" dirty="0">
                <a:latin typeface="Courier New" charset="0"/>
              </a:rPr>
              <a:t>for (</a:t>
            </a:r>
            <a:r>
              <a:rPr lang="en-US" sz="1600" dirty="0" err="1">
                <a:latin typeface="Courier New" charset="0"/>
              </a:rPr>
              <a:t>i</a:t>
            </a:r>
            <a:r>
              <a:rPr lang="en-US" sz="1600" dirty="0">
                <a:latin typeface="Courier New" charset="0"/>
              </a:rPr>
              <a:t> = 0; </a:t>
            </a:r>
            <a:r>
              <a:rPr lang="en-US" sz="1600" dirty="0" err="1">
                <a:latin typeface="Courier New" charset="0"/>
              </a:rPr>
              <a:t>i</a:t>
            </a:r>
            <a:r>
              <a:rPr lang="en-US" sz="1600" dirty="0">
                <a:latin typeface="Courier New" charset="0"/>
              </a:rPr>
              <a:t> &lt; </a:t>
            </a:r>
            <a:r>
              <a:rPr lang="en-US" sz="1600" dirty="0" err="1">
                <a:latin typeface="Courier New" charset="0"/>
              </a:rPr>
              <a:t>n</a:t>
            </a:r>
            <a:r>
              <a:rPr lang="en-US" sz="1600" dirty="0">
                <a:latin typeface="Courier New" charset="0"/>
              </a:rPr>
              <a:t>; </a:t>
            </a:r>
            <a:r>
              <a:rPr lang="en-US" sz="1600" dirty="0" err="1">
                <a:latin typeface="Courier New" charset="0"/>
              </a:rPr>
              <a:t>i</a:t>
            </a:r>
            <a:r>
              <a:rPr lang="en-US" sz="1600" dirty="0">
                <a:latin typeface="Courier New" charset="0"/>
              </a:rPr>
              <a:t>++)</a:t>
            </a:r>
          </a:p>
          <a:p>
            <a:pPr algn="l">
              <a:lnSpc>
                <a:spcPct val="100000"/>
              </a:lnSpc>
              <a:tabLst>
                <a:tab pos="457200" algn="l"/>
              </a:tabLst>
            </a:pPr>
            <a:r>
              <a:rPr lang="en-US" sz="1600" dirty="0">
                <a:latin typeface="Courier New" charset="0"/>
              </a:rPr>
              <a:t>	sum += </a:t>
            </a:r>
            <a:r>
              <a:rPr lang="en-US" sz="1600" dirty="0" err="1">
                <a:latin typeface="Courier New" charset="0"/>
              </a:rPr>
              <a:t>a[i</a:t>
            </a:r>
            <a:r>
              <a:rPr lang="en-US" sz="1600" dirty="0">
                <a:latin typeface="Courier New" charset="0"/>
              </a:rPr>
              <a:t>];</a:t>
            </a:r>
          </a:p>
          <a:p>
            <a:pPr algn="l">
              <a:lnSpc>
                <a:spcPct val="100000"/>
              </a:lnSpc>
              <a:tabLst>
                <a:tab pos="457200" algn="l"/>
              </a:tabLst>
            </a:pPr>
            <a:r>
              <a:rPr lang="en-US" sz="1600" dirty="0">
                <a:latin typeface="Courier New" charset="0"/>
              </a:rPr>
              <a:t>return sum;</a:t>
            </a:r>
          </a:p>
        </p:txBody>
      </p:sp>
      <p:sp>
        <p:nvSpPr>
          <p:cNvPr id="13" name="TextBox 12"/>
          <p:cNvSpPr txBox="1"/>
          <p:nvPr/>
        </p:nvSpPr>
        <p:spPr>
          <a:xfrm>
            <a:off x="5490695" y="2872770"/>
            <a:ext cx="2658741" cy="830997"/>
          </a:xfrm>
          <a:prstGeom prst="rect">
            <a:avLst/>
          </a:prstGeom>
          <a:noFill/>
        </p:spPr>
        <p:txBody>
          <a:bodyPr wrap="none" rtlCol="0">
            <a:spAutoFit/>
          </a:bodyPr>
          <a:lstStyle/>
          <a:p>
            <a:pPr algn="ctr"/>
            <a:r>
              <a:rPr lang="en-US" dirty="0">
                <a:latin typeface="Calibri" pitchFamily="34" charset="0"/>
              </a:rPr>
              <a:t>Spatial or Temporal</a:t>
            </a:r>
          </a:p>
          <a:p>
            <a:pPr algn="ctr"/>
            <a:r>
              <a:rPr lang="en-US" dirty="0">
                <a:latin typeface="Calibri" pitchFamily="34" charset="0"/>
              </a:rPr>
              <a:t>Locality?</a:t>
            </a:r>
          </a:p>
        </p:txBody>
      </p:sp>
      <p:sp>
        <p:nvSpPr>
          <p:cNvPr id="14" name="TextBox 13"/>
          <p:cNvSpPr txBox="1"/>
          <p:nvPr/>
        </p:nvSpPr>
        <p:spPr>
          <a:xfrm>
            <a:off x="6143278" y="4251067"/>
            <a:ext cx="1353960" cy="461665"/>
          </a:xfrm>
          <a:prstGeom prst="rect">
            <a:avLst/>
          </a:prstGeom>
          <a:noFill/>
        </p:spPr>
        <p:txBody>
          <a:bodyPr wrap="none" rtlCol="0">
            <a:spAutoFit/>
          </a:bodyPr>
          <a:lstStyle/>
          <a:p>
            <a:r>
              <a:rPr lang="en-US" dirty="0">
                <a:solidFill>
                  <a:srgbClr val="C00000"/>
                </a:solidFill>
                <a:latin typeface="Calibri" pitchFamily="34" charset="0"/>
              </a:rPr>
              <a:t>temporal</a:t>
            </a:r>
          </a:p>
        </p:txBody>
      </p:sp>
      <p:sp>
        <p:nvSpPr>
          <p:cNvPr id="15" name="TextBox 14"/>
          <p:cNvSpPr txBox="1"/>
          <p:nvPr/>
        </p:nvSpPr>
        <p:spPr>
          <a:xfrm>
            <a:off x="6303579" y="5031431"/>
            <a:ext cx="1032975" cy="461665"/>
          </a:xfrm>
          <a:prstGeom prst="rect">
            <a:avLst/>
          </a:prstGeom>
          <a:noFill/>
        </p:spPr>
        <p:txBody>
          <a:bodyPr wrap="none" rtlCol="0">
            <a:spAutoFit/>
          </a:bodyPr>
          <a:lstStyle/>
          <a:p>
            <a:r>
              <a:rPr lang="en-US" dirty="0">
                <a:solidFill>
                  <a:srgbClr val="C00000"/>
                </a:solidFill>
                <a:latin typeface="Calibri" pitchFamily="34" charset="0"/>
              </a:rPr>
              <a:t>spatial</a:t>
            </a:r>
          </a:p>
        </p:txBody>
      </p:sp>
      <p:sp>
        <p:nvSpPr>
          <p:cNvPr id="17" name="TextBox 16"/>
          <p:cNvSpPr txBox="1"/>
          <p:nvPr/>
        </p:nvSpPr>
        <p:spPr>
          <a:xfrm>
            <a:off x="6213069" y="5444698"/>
            <a:ext cx="1353960" cy="461665"/>
          </a:xfrm>
          <a:prstGeom prst="rect">
            <a:avLst/>
          </a:prstGeom>
          <a:noFill/>
        </p:spPr>
        <p:txBody>
          <a:bodyPr wrap="none" rtlCol="0">
            <a:spAutoFit/>
          </a:bodyPr>
          <a:lstStyle/>
          <a:p>
            <a:r>
              <a:rPr lang="en-US" dirty="0">
                <a:solidFill>
                  <a:srgbClr val="C00000"/>
                </a:solidFill>
                <a:latin typeface="Calibri" pitchFamily="34" charset="0"/>
              </a:rPr>
              <a:t>temporal</a:t>
            </a:r>
          </a:p>
        </p:txBody>
      </p:sp>
      <p:sp>
        <p:nvSpPr>
          <p:cNvPr id="9" name="TextBox 8">
            <a:extLst>
              <a:ext uri="{FF2B5EF4-FFF2-40B4-BE49-F238E27FC236}">
                <a16:creationId xmlns:a16="http://schemas.microsoft.com/office/drawing/2014/main" id="{6C5C35D5-84E1-4DE8-94A7-34FE5B73BFAA}"/>
              </a:ext>
            </a:extLst>
          </p:cNvPr>
          <p:cNvSpPr txBox="1"/>
          <p:nvPr/>
        </p:nvSpPr>
        <p:spPr>
          <a:xfrm>
            <a:off x="6303577" y="3769511"/>
            <a:ext cx="1032975" cy="461665"/>
          </a:xfrm>
          <a:prstGeom prst="rect">
            <a:avLst/>
          </a:prstGeom>
          <a:noFill/>
        </p:spPr>
        <p:txBody>
          <a:bodyPr wrap="none" rtlCol="0">
            <a:spAutoFit/>
          </a:bodyPr>
          <a:lstStyle/>
          <a:p>
            <a:r>
              <a:rPr lang="en-US" dirty="0">
                <a:solidFill>
                  <a:srgbClr val="C00000"/>
                </a:solidFill>
                <a:latin typeface="Calibri" pitchFamily="34" charset="0"/>
              </a:rPr>
              <a:t>spatial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Rectangle 1029"/>
          <p:cNvSpPr>
            <a:spLocks noGrp="1" noChangeArrowheads="1"/>
          </p:cNvSpPr>
          <p:nvPr>
            <p:ph type="title"/>
          </p:nvPr>
        </p:nvSpPr>
        <p:spPr>
          <a:xfrm>
            <a:off x="357018" y="435678"/>
            <a:ext cx="8177382" cy="762000"/>
          </a:xfrm>
        </p:spPr>
        <p:txBody>
          <a:bodyPr/>
          <a:lstStyle/>
          <a:p>
            <a:r>
              <a:rPr lang="en-US" dirty="0"/>
              <a:t>Qualitative Estimates of Locality</a:t>
            </a:r>
          </a:p>
        </p:txBody>
      </p:sp>
      <p:sp>
        <p:nvSpPr>
          <p:cNvPr id="132102" name="Rectangle 1030"/>
          <p:cNvSpPr>
            <a:spLocks noGrp="1" noChangeArrowheads="1"/>
          </p:cNvSpPr>
          <p:nvPr>
            <p:ph type="body" idx="1"/>
          </p:nvPr>
        </p:nvSpPr>
        <p:spPr>
          <a:xfrm>
            <a:off x="396875" y="1197678"/>
            <a:ext cx="7896225" cy="5136447"/>
          </a:xfrm>
        </p:spPr>
        <p:txBody>
          <a:bodyPr/>
          <a:lstStyle/>
          <a:p>
            <a:r>
              <a:rPr lang="en-US" dirty="0">
                <a:solidFill>
                  <a:srgbClr val="C00000"/>
                </a:solidFill>
              </a:rPr>
              <a:t>Claim:</a:t>
            </a:r>
            <a:r>
              <a:rPr lang="en-US" dirty="0"/>
              <a:t> Being able to look at code and get a qualitative sense of its locality is a key skill for a professional programmer.</a:t>
            </a:r>
          </a:p>
          <a:p>
            <a:r>
              <a:rPr lang="en-US" dirty="0">
                <a:solidFill>
                  <a:srgbClr val="C00000"/>
                </a:solidFill>
              </a:rPr>
              <a:t>Question: </a:t>
            </a:r>
            <a:r>
              <a:rPr lang="en-US" dirty="0"/>
              <a:t>Does this function have good locality with respect to array </a:t>
            </a:r>
            <a:r>
              <a:rPr lang="en-US" dirty="0">
                <a:latin typeface="Courier New"/>
                <a:cs typeface="Courier New"/>
              </a:rPr>
              <a:t>a</a:t>
            </a:r>
            <a:r>
              <a:rPr lang="en-US" dirty="0"/>
              <a:t>?</a:t>
            </a:r>
          </a:p>
        </p:txBody>
      </p:sp>
      <p:sp>
        <p:nvSpPr>
          <p:cNvPr id="132100" name="Text Box 1028"/>
          <p:cNvSpPr txBox="1">
            <a:spLocks noChangeArrowheads="1"/>
          </p:cNvSpPr>
          <p:nvPr/>
        </p:nvSpPr>
        <p:spPr bwMode="auto">
          <a:xfrm>
            <a:off x="3481774" y="2819085"/>
            <a:ext cx="4441825" cy="2589213"/>
          </a:xfrm>
          <a:prstGeom prst="rect">
            <a:avLst/>
          </a:prstGeom>
          <a:solidFill>
            <a:srgbClr val="F6F5BD"/>
          </a:solidFill>
          <a:ln w="25400">
            <a:solidFill>
              <a:schemeClr val="tx1"/>
            </a:solidFill>
            <a:miter lim="800000"/>
            <a:headEnd/>
            <a:tailEnd/>
          </a:ln>
          <a:effectLst/>
        </p:spPr>
        <p:txBody>
          <a:bodyPr wrap="none">
            <a:prstTxWarp prst="textNoShape">
              <a:avLst/>
            </a:prstTxWarp>
            <a:spAutoFit/>
          </a:bodyPr>
          <a:lstStyle/>
          <a:p>
            <a:pPr algn="l">
              <a:lnSpc>
                <a:spcPct val="100000"/>
              </a:lnSpc>
            </a:pPr>
            <a:r>
              <a:rPr lang="en-US" sz="1800" dirty="0" err="1">
                <a:latin typeface="Courier New" charset="0"/>
              </a:rPr>
              <a:t>int</a:t>
            </a:r>
            <a:r>
              <a:rPr lang="en-US" sz="1800" dirty="0">
                <a:latin typeface="Courier New" charset="0"/>
              </a:rPr>
              <a:t> </a:t>
            </a:r>
            <a:r>
              <a:rPr lang="en-US" sz="1800" dirty="0" err="1">
                <a:latin typeface="Courier New" charset="0"/>
              </a:rPr>
              <a:t>sum_array_rows(int</a:t>
            </a:r>
            <a:r>
              <a:rPr lang="en-US" sz="1800" dirty="0">
                <a:latin typeface="Courier New" charset="0"/>
              </a:rPr>
              <a:t> </a:t>
            </a:r>
            <a:r>
              <a:rPr lang="en-US" sz="1800" dirty="0" err="1">
                <a:latin typeface="Courier New" charset="0"/>
              </a:rPr>
              <a:t>a[M][N</a:t>
            </a:r>
            <a:r>
              <a:rPr lang="en-US" sz="1800" dirty="0">
                <a:latin typeface="Courier New" charset="0"/>
              </a:rPr>
              <a:t>])</a:t>
            </a:r>
          </a:p>
          <a:p>
            <a:pPr algn="l">
              <a:lnSpc>
                <a:spcPct val="100000"/>
              </a:lnSpc>
            </a:pPr>
            <a:r>
              <a:rPr lang="en-US" sz="1800" dirty="0">
                <a:latin typeface="Courier New" charset="0"/>
              </a:rPr>
              <a:t>{</a:t>
            </a:r>
          </a:p>
          <a:p>
            <a:pPr algn="l">
              <a:lnSpc>
                <a:spcPct val="100000"/>
              </a:lnSpc>
            </a:pPr>
            <a:r>
              <a:rPr lang="en-US" sz="1800" dirty="0">
                <a:latin typeface="Courier New" charset="0"/>
              </a:rPr>
              <a:t>    </a:t>
            </a:r>
            <a:r>
              <a:rPr lang="en-US" sz="1800" dirty="0" err="1">
                <a:latin typeface="Courier New" charset="0"/>
              </a:rPr>
              <a:t>int</a:t>
            </a:r>
            <a:r>
              <a:rPr lang="en-US" sz="1800" dirty="0">
                <a:latin typeface="Courier New" charset="0"/>
              </a:rPr>
              <a:t> </a:t>
            </a:r>
            <a:r>
              <a:rPr lang="en-US" sz="1800" dirty="0" err="1">
                <a:latin typeface="Courier New" charset="0"/>
              </a:rPr>
              <a:t>i</a:t>
            </a:r>
            <a:r>
              <a:rPr lang="en-US" sz="1800" dirty="0">
                <a:latin typeface="Courier New" charset="0"/>
              </a:rPr>
              <a:t>, </a:t>
            </a:r>
            <a:r>
              <a:rPr lang="en-US" sz="1800" dirty="0" err="1">
                <a:latin typeface="Courier New" charset="0"/>
              </a:rPr>
              <a:t>j</a:t>
            </a:r>
            <a:r>
              <a:rPr lang="en-US" sz="1800" dirty="0">
                <a:latin typeface="Courier New" charset="0"/>
              </a:rPr>
              <a:t>, sum = 0;</a:t>
            </a:r>
          </a:p>
          <a:p>
            <a:pPr algn="l">
              <a:lnSpc>
                <a:spcPct val="100000"/>
              </a:lnSpc>
            </a:pPr>
            <a:endParaRPr lang="en-US" sz="1800" dirty="0">
              <a:latin typeface="Courier New" charset="0"/>
            </a:endParaRPr>
          </a:p>
          <a:p>
            <a:pPr algn="l">
              <a:lnSpc>
                <a:spcPct val="100000"/>
              </a:lnSpc>
            </a:pPr>
            <a:r>
              <a:rPr lang="en-US" sz="1800" dirty="0">
                <a:latin typeface="Courier New" charset="0"/>
              </a:rPr>
              <a:t>    for (</a:t>
            </a:r>
            <a:r>
              <a:rPr lang="en-US" sz="1800" dirty="0" err="1">
                <a:latin typeface="Courier New" charset="0"/>
              </a:rPr>
              <a:t>i</a:t>
            </a:r>
            <a:r>
              <a:rPr lang="en-US" sz="1800" dirty="0">
                <a:latin typeface="Courier New" charset="0"/>
              </a:rPr>
              <a:t> = 0; </a:t>
            </a:r>
            <a:r>
              <a:rPr lang="en-US" sz="1800" dirty="0" err="1">
                <a:latin typeface="Courier New" charset="0"/>
              </a:rPr>
              <a:t>i</a:t>
            </a:r>
            <a:r>
              <a:rPr lang="en-US" sz="1800" dirty="0">
                <a:latin typeface="Courier New" charset="0"/>
              </a:rPr>
              <a:t> &lt; M; </a:t>
            </a:r>
            <a:r>
              <a:rPr lang="en-US" sz="1800" dirty="0" err="1">
                <a:latin typeface="Courier New" charset="0"/>
              </a:rPr>
              <a:t>i</a:t>
            </a:r>
            <a:r>
              <a:rPr lang="en-US" sz="1800" dirty="0">
                <a:latin typeface="Courier New" charset="0"/>
              </a:rPr>
              <a:t>++)</a:t>
            </a:r>
          </a:p>
          <a:p>
            <a:pPr algn="l">
              <a:lnSpc>
                <a:spcPct val="100000"/>
              </a:lnSpc>
            </a:pPr>
            <a:r>
              <a:rPr lang="en-US" sz="1800" dirty="0">
                <a:latin typeface="Courier New" charset="0"/>
              </a:rPr>
              <a:t>        for (</a:t>
            </a:r>
            <a:r>
              <a:rPr lang="en-US" sz="1800" dirty="0" err="1">
                <a:latin typeface="Courier New" charset="0"/>
              </a:rPr>
              <a:t>j</a:t>
            </a:r>
            <a:r>
              <a:rPr lang="en-US" sz="1800" dirty="0">
                <a:latin typeface="Courier New" charset="0"/>
              </a:rPr>
              <a:t> = 0; </a:t>
            </a:r>
            <a:r>
              <a:rPr lang="en-US" sz="1800" dirty="0" err="1">
                <a:latin typeface="Courier New" charset="0"/>
              </a:rPr>
              <a:t>j</a:t>
            </a:r>
            <a:r>
              <a:rPr lang="en-US" sz="1800" dirty="0">
                <a:latin typeface="Courier New" charset="0"/>
              </a:rPr>
              <a:t> &lt; N; </a:t>
            </a:r>
            <a:r>
              <a:rPr lang="en-US" sz="1800" dirty="0" err="1">
                <a:latin typeface="Courier New" charset="0"/>
              </a:rPr>
              <a:t>j</a:t>
            </a:r>
            <a:r>
              <a:rPr lang="en-US" sz="1800" dirty="0">
                <a:latin typeface="Courier New" charset="0"/>
              </a:rPr>
              <a:t>++)</a:t>
            </a:r>
          </a:p>
          <a:p>
            <a:pPr algn="l">
              <a:lnSpc>
                <a:spcPct val="100000"/>
              </a:lnSpc>
            </a:pPr>
            <a:r>
              <a:rPr lang="en-US" sz="1800" dirty="0">
                <a:latin typeface="Courier New" charset="0"/>
              </a:rPr>
              <a:t>            sum += </a:t>
            </a:r>
            <a:r>
              <a:rPr lang="en-US" sz="1800" dirty="0" err="1">
                <a:latin typeface="Courier New" charset="0"/>
              </a:rPr>
              <a:t>a[i][j</a:t>
            </a:r>
            <a:r>
              <a:rPr lang="en-US" sz="1800" dirty="0">
                <a:latin typeface="Courier New" charset="0"/>
              </a:rPr>
              <a:t>];</a:t>
            </a:r>
          </a:p>
          <a:p>
            <a:pPr algn="l">
              <a:lnSpc>
                <a:spcPct val="100000"/>
              </a:lnSpc>
            </a:pPr>
            <a:r>
              <a:rPr lang="en-US" sz="1800" dirty="0">
                <a:latin typeface="Courier New" charset="0"/>
              </a:rPr>
              <a:t>    return sum;</a:t>
            </a:r>
          </a:p>
          <a:p>
            <a:pPr algn="l">
              <a:lnSpc>
                <a:spcPct val="100000"/>
              </a:lnSpc>
            </a:pPr>
            <a:r>
              <a:rPr lang="en-US" sz="1800" dirty="0">
                <a:latin typeface="Courier New" charset="0"/>
              </a:rPr>
              <a:t>}</a:t>
            </a:r>
          </a:p>
        </p:txBody>
      </p:sp>
      <p:sp>
        <p:nvSpPr>
          <p:cNvPr id="6" name="TextBox 5">
            <a:extLst>
              <a:ext uri="{FF2B5EF4-FFF2-40B4-BE49-F238E27FC236}">
                <a16:creationId xmlns:a16="http://schemas.microsoft.com/office/drawing/2014/main" id="{ED45EC20-4737-4863-9787-07ADA35D357A}"/>
              </a:ext>
            </a:extLst>
          </p:cNvPr>
          <p:cNvSpPr txBox="1"/>
          <p:nvPr/>
        </p:nvSpPr>
        <p:spPr>
          <a:xfrm>
            <a:off x="254471" y="4277969"/>
            <a:ext cx="2478434" cy="1200329"/>
          </a:xfrm>
          <a:prstGeom prst="rect">
            <a:avLst/>
          </a:prstGeom>
          <a:noFill/>
        </p:spPr>
        <p:txBody>
          <a:bodyPr wrap="none" rtlCol="0">
            <a:spAutoFit/>
          </a:bodyPr>
          <a:lstStyle/>
          <a:p>
            <a:pPr algn="ctr"/>
            <a:r>
              <a:rPr lang="en-US" dirty="0">
                <a:latin typeface="Calibri" pitchFamily="34" charset="0"/>
              </a:rPr>
              <a:t>Answer: yes</a:t>
            </a:r>
          </a:p>
          <a:p>
            <a:pPr algn="ctr"/>
            <a:r>
              <a:rPr lang="en-US" dirty="0">
                <a:latin typeface="Calibri" pitchFamily="34" charset="0"/>
              </a:rPr>
              <a:t>Stride-1 reference</a:t>
            </a:r>
          </a:p>
          <a:p>
            <a:pPr algn="ctr"/>
            <a:r>
              <a:rPr lang="en-US" dirty="0">
                <a:latin typeface="Calibri" pitchFamily="34" charset="0"/>
              </a:rPr>
              <a:t>pattern</a:t>
            </a:r>
          </a:p>
        </p:txBody>
      </p:sp>
      <p:grpSp>
        <p:nvGrpSpPr>
          <p:cNvPr id="2" name="Group 1">
            <a:extLst>
              <a:ext uri="{FF2B5EF4-FFF2-40B4-BE49-F238E27FC236}">
                <a16:creationId xmlns:a16="http://schemas.microsoft.com/office/drawing/2014/main" id="{653A2F7C-99E5-9E44-8615-3EC4D9BC2124}"/>
              </a:ext>
            </a:extLst>
          </p:cNvPr>
          <p:cNvGrpSpPr/>
          <p:nvPr/>
        </p:nvGrpSpPr>
        <p:grpSpPr>
          <a:xfrm>
            <a:off x="248299" y="3350403"/>
            <a:ext cx="7776022" cy="3133890"/>
            <a:chOff x="248299" y="3350403"/>
            <a:chExt cx="7776022" cy="3133890"/>
          </a:xfrm>
        </p:grpSpPr>
        <p:sp>
          <p:nvSpPr>
            <p:cNvPr id="5" name="TextBox 4">
              <a:extLst>
                <a:ext uri="{FF2B5EF4-FFF2-40B4-BE49-F238E27FC236}">
                  <a16:creationId xmlns:a16="http://schemas.microsoft.com/office/drawing/2014/main" id="{19D55A12-B9B0-4731-B3AB-1F55AC0A25D8}"/>
                </a:ext>
              </a:extLst>
            </p:cNvPr>
            <p:cNvSpPr txBox="1"/>
            <p:nvPr/>
          </p:nvSpPr>
          <p:spPr>
            <a:xfrm>
              <a:off x="248299" y="3350403"/>
              <a:ext cx="2638735" cy="830997"/>
            </a:xfrm>
            <a:prstGeom prst="rect">
              <a:avLst/>
            </a:prstGeom>
            <a:noFill/>
          </p:spPr>
          <p:txBody>
            <a:bodyPr wrap="none" rtlCol="0">
              <a:spAutoFit/>
            </a:bodyPr>
            <a:lstStyle/>
            <a:p>
              <a:pPr algn="ctr"/>
              <a:r>
                <a:rPr lang="en-US" dirty="0">
                  <a:latin typeface="Calibri" pitchFamily="34" charset="0"/>
                </a:rPr>
                <a:t>Hint: array layout</a:t>
              </a:r>
              <a:br>
                <a:rPr lang="en-US" dirty="0">
                  <a:latin typeface="Calibri" pitchFamily="34" charset="0"/>
                </a:rPr>
              </a:br>
              <a:r>
                <a:rPr lang="en-US" dirty="0">
                  <a:latin typeface="Calibri" pitchFamily="34" charset="0"/>
                </a:rPr>
                <a:t> is row-major order</a:t>
              </a:r>
            </a:p>
          </p:txBody>
        </p:sp>
        <p:grpSp>
          <p:nvGrpSpPr>
            <p:cNvPr id="7" name="Group 16">
              <a:extLst>
                <a:ext uri="{FF2B5EF4-FFF2-40B4-BE49-F238E27FC236}">
                  <a16:creationId xmlns:a16="http://schemas.microsoft.com/office/drawing/2014/main" id="{32821BF7-BDC6-D24D-AA62-AF18BC09A949}"/>
                </a:ext>
              </a:extLst>
            </p:cNvPr>
            <p:cNvGrpSpPr>
              <a:grpSpLocks/>
            </p:cNvGrpSpPr>
            <p:nvPr/>
          </p:nvGrpSpPr>
          <p:grpSpPr bwMode="auto">
            <a:xfrm>
              <a:off x="867097" y="5622775"/>
              <a:ext cx="7157224" cy="861518"/>
              <a:chOff x="336" y="3408"/>
              <a:chExt cx="5184" cy="624"/>
            </a:xfrm>
          </p:grpSpPr>
          <p:grpSp>
            <p:nvGrpSpPr>
              <p:cNvPr id="8" name="Group 17">
                <a:extLst>
                  <a:ext uri="{FF2B5EF4-FFF2-40B4-BE49-F238E27FC236}">
                    <a16:creationId xmlns:a16="http://schemas.microsoft.com/office/drawing/2014/main" id="{4E2A6451-116F-684C-8509-9D255126D624}"/>
                  </a:ext>
                </a:extLst>
              </p:cNvPr>
              <p:cNvGrpSpPr>
                <a:grpSpLocks/>
              </p:cNvGrpSpPr>
              <p:nvPr/>
            </p:nvGrpSpPr>
            <p:grpSpPr bwMode="auto">
              <a:xfrm>
                <a:off x="336" y="3408"/>
                <a:ext cx="1344" cy="624"/>
                <a:chOff x="1488" y="3504"/>
                <a:chExt cx="1344" cy="624"/>
              </a:xfrm>
            </p:grpSpPr>
            <p:sp>
              <p:nvSpPr>
                <p:cNvPr id="18" name="Rectangle 20">
                  <a:extLst>
                    <a:ext uri="{FF2B5EF4-FFF2-40B4-BE49-F238E27FC236}">
                      <a16:creationId xmlns:a16="http://schemas.microsoft.com/office/drawing/2014/main" id="{8981B401-DE84-B746-8B75-CF32928D4A9D}"/>
                    </a:ext>
                  </a:extLst>
                </p:cNvPr>
                <p:cNvSpPr>
                  <a:spLocks noChangeArrowheads="1"/>
                </p:cNvSpPr>
                <p:nvPr/>
              </p:nvSpPr>
              <p:spPr bwMode="auto">
                <a:xfrm>
                  <a:off x="1488" y="3504"/>
                  <a:ext cx="1344" cy="624"/>
                </a:xfrm>
                <a:prstGeom prst="rect">
                  <a:avLst/>
                </a:prstGeom>
                <a:solidFill>
                  <a:srgbClr val="F1C7C7"/>
                </a:solidFill>
                <a:ln w="28575">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sp>
              <p:nvSpPr>
                <p:cNvPr id="19" name="Rectangle 18">
                  <a:extLst>
                    <a:ext uri="{FF2B5EF4-FFF2-40B4-BE49-F238E27FC236}">
                      <a16:creationId xmlns:a16="http://schemas.microsoft.com/office/drawing/2014/main" id="{2A2F06CE-6010-E040-9200-0973DBE941A6}"/>
                    </a:ext>
                  </a:extLst>
                </p:cNvPr>
                <p:cNvSpPr>
                  <a:spLocks noChangeArrowheads="1"/>
                </p:cNvSpPr>
                <p:nvPr/>
              </p:nvSpPr>
              <p:spPr bwMode="auto">
                <a:xfrm>
                  <a:off x="1488" y="3504"/>
                  <a:ext cx="384" cy="624"/>
                </a:xfrm>
                <a:prstGeom prst="rect">
                  <a:avLst/>
                </a:prstGeom>
                <a:solidFill>
                  <a:srgbClr val="F1C7C7"/>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[0]</a:t>
                  </a:r>
                </a:p>
                <a:p>
                  <a:pPr algn="ctr" eaLnBrk="0" hangingPunct="0"/>
                  <a:r>
                    <a:rPr lang="en-US" sz="1400" dirty="0">
                      <a:latin typeface="Courier New" pitchFamily="-96" charset="0"/>
                    </a:rPr>
                    <a:t>[0]</a:t>
                  </a:r>
                </a:p>
              </p:txBody>
            </p:sp>
            <p:sp>
              <p:nvSpPr>
                <p:cNvPr id="20" name="Rectangle 19">
                  <a:extLst>
                    <a:ext uri="{FF2B5EF4-FFF2-40B4-BE49-F238E27FC236}">
                      <a16:creationId xmlns:a16="http://schemas.microsoft.com/office/drawing/2014/main" id="{0383D22A-D922-A341-8EEE-C3FDE6EB9C84}"/>
                    </a:ext>
                  </a:extLst>
                </p:cNvPr>
                <p:cNvSpPr>
                  <a:spLocks noChangeArrowheads="1"/>
                </p:cNvSpPr>
                <p:nvPr/>
              </p:nvSpPr>
              <p:spPr bwMode="auto">
                <a:xfrm>
                  <a:off x="2448" y="3504"/>
                  <a:ext cx="384" cy="624"/>
                </a:xfrm>
                <a:prstGeom prst="rect">
                  <a:avLst/>
                </a:prstGeom>
                <a:solidFill>
                  <a:srgbClr val="F1C7C7"/>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[0]</a:t>
                  </a:r>
                </a:p>
                <a:p>
                  <a:pPr algn="ctr" eaLnBrk="0" hangingPunct="0"/>
                  <a:r>
                    <a:rPr lang="en-US" sz="1400" dirty="0">
                      <a:latin typeface="Courier New" pitchFamily="-96" charset="0"/>
                    </a:rPr>
                    <a:t>[N-1]</a:t>
                  </a:r>
                </a:p>
              </p:txBody>
            </p:sp>
          </p:grpSp>
          <p:grpSp>
            <p:nvGrpSpPr>
              <p:cNvPr id="9" name="Group 21">
                <a:extLst>
                  <a:ext uri="{FF2B5EF4-FFF2-40B4-BE49-F238E27FC236}">
                    <a16:creationId xmlns:a16="http://schemas.microsoft.com/office/drawing/2014/main" id="{775C70C8-9C99-C040-862C-043789495C59}"/>
                  </a:ext>
                </a:extLst>
              </p:cNvPr>
              <p:cNvGrpSpPr>
                <a:grpSpLocks/>
              </p:cNvGrpSpPr>
              <p:nvPr/>
            </p:nvGrpSpPr>
            <p:grpSpPr bwMode="auto">
              <a:xfrm>
                <a:off x="1680" y="3408"/>
                <a:ext cx="1344" cy="624"/>
                <a:chOff x="1488" y="3504"/>
                <a:chExt cx="1344" cy="624"/>
              </a:xfrm>
            </p:grpSpPr>
            <p:sp>
              <p:nvSpPr>
                <p:cNvPr id="15" name="Rectangle 24">
                  <a:extLst>
                    <a:ext uri="{FF2B5EF4-FFF2-40B4-BE49-F238E27FC236}">
                      <a16:creationId xmlns:a16="http://schemas.microsoft.com/office/drawing/2014/main" id="{9C459E01-D13E-104C-B66E-C7D79247E64C}"/>
                    </a:ext>
                  </a:extLst>
                </p:cNvPr>
                <p:cNvSpPr>
                  <a:spLocks noChangeArrowheads="1"/>
                </p:cNvSpPr>
                <p:nvPr/>
              </p:nvSpPr>
              <p:spPr bwMode="auto">
                <a:xfrm>
                  <a:off x="1488" y="3504"/>
                  <a:ext cx="1344" cy="624"/>
                </a:xfrm>
                <a:prstGeom prst="rect">
                  <a:avLst/>
                </a:prstGeom>
                <a:solidFill>
                  <a:srgbClr val="F6F5BD"/>
                </a:solidFill>
                <a:ln w="28575">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sp>
              <p:nvSpPr>
                <p:cNvPr id="16" name="Rectangle 22">
                  <a:extLst>
                    <a:ext uri="{FF2B5EF4-FFF2-40B4-BE49-F238E27FC236}">
                      <a16:creationId xmlns:a16="http://schemas.microsoft.com/office/drawing/2014/main" id="{4970F43B-0023-FC4B-85EB-829340DEFF43}"/>
                    </a:ext>
                  </a:extLst>
                </p:cNvPr>
                <p:cNvSpPr>
                  <a:spLocks noChangeArrowheads="1"/>
                </p:cNvSpPr>
                <p:nvPr/>
              </p:nvSpPr>
              <p:spPr bwMode="auto">
                <a:xfrm>
                  <a:off x="1488" y="3504"/>
                  <a:ext cx="384" cy="624"/>
                </a:xfrm>
                <a:prstGeom prst="rect">
                  <a:avLst/>
                </a:prstGeom>
                <a:solidFill>
                  <a:srgbClr val="F6F5BD"/>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[1]</a:t>
                  </a:r>
                </a:p>
                <a:p>
                  <a:pPr algn="ctr" eaLnBrk="0" hangingPunct="0"/>
                  <a:r>
                    <a:rPr lang="en-US" sz="1400" dirty="0">
                      <a:latin typeface="Courier New" pitchFamily="-96" charset="0"/>
                    </a:rPr>
                    <a:t>[0]</a:t>
                  </a:r>
                </a:p>
              </p:txBody>
            </p:sp>
            <p:sp>
              <p:nvSpPr>
                <p:cNvPr id="17" name="Rectangle 23">
                  <a:extLst>
                    <a:ext uri="{FF2B5EF4-FFF2-40B4-BE49-F238E27FC236}">
                      <a16:creationId xmlns:a16="http://schemas.microsoft.com/office/drawing/2014/main" id="{BEE15EB2-D5F5-F74C-A357-271DC690C1CB}"/>
                    </a:ext>
                  </a:extLst>
                </p:cNvPr>
                <p:cNvSpPr>
                  <a:spLocks noChangeArrowheads="1"/>
                </p:cNvSpPr>
                <p:nvPr/>
              </p:nvSpPr>
              <p:spPr bwMode="auto">
                <a:xfrm>
                  <a:off x="2448" y="3504"/>
                  <a:ext cx="384" cy="624"/>
                </a:xfrm>
                <a:prstGeom prst="rect">
                  <a:avLst/>
                </a:prstGeom>
                <a:solidFill>
                  <a:srgbClr val="F6F5BD"/>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[1]</a:t>
                  </a:r>
                </a:p>
                <a:p>
                  <a:pPr algn="ctr" eaLnBrk="0" hangingPunct="0"/>
                  <a:r>
                    <a:rPr lang="en-US" sz="1400" dirty="0">
                      <a:latin typeface="Courier New" pitchFamily="-96" charset="0"/>
                    </a:rPr>
                    <a:t>[N-1]</a:t>
                  </a:r>
                </a:p>
              </p:txBody>
            </p:sp>
          </p:grpSp>
          <p:grpSp>
            <p:nvGrpSpPr>
              <p:cNvPr id="10" name="Group 25">
                <a:extLst>
                  <a:ext uri="{FF2B5EF4-FFF2-40B4-BE49-F238E27FC236}">
                    <a16:creationId xmlns:a16="http://schemas.microsoft.com/office/drawing/2014/main" id="{33BD5FC7-A6FD-D846-94DF-D65873BBBA13}"/>
                  </a:ext>
                </a:extLst>
              </p:cNvPr>
              <p:cNvGrpSpPr>
                <a:grpSpLocks/>
              </p:cNvGrpSpPr>
              <p:nvPr/>
            </p:nvGrpSpPr>
            <p:grpSpPr bwMode="auto">
              <a:xfrm>
                <a:off x="4176" y="3408"/>
                <a:ext cx="1344" cy="624"/>
                <a:chOff x="1488" y="3504"/>
                <a:chExt cx="1344" cy="624"/>
              </a:xfrm>
            </p:grpSpPr>
            <p:sp>
              <p:nvSpPr>
                <p:cNvPr id="12" name="Rectangle 28">
                  <a:extLst>
                    <a:ext uri="{FF2B5EF4-FFF2-40B4-BE49-F238E27FC236}">
                      <a16:creationId xmlns:a16="http://schemas.microsoft.com/office/drawing/2014/main" id="{7A688E6D-67D1-F54A-92A2-66B8499DE3EA}"/>
                    </a:ext>
                  </a:extLst>
                </p:cNvPr>
                <p:cNvSpPr>
                  <a:spLocks noChangeArrowheads="1"/>
                </p:cNvSpPr>
                <p:nvPr/>
              </p:nvSpPr>
              <p:spPr bwMode="auto">
                <a:xfrm>
                  <a:off x="1488" y="3504"/>
                  <a:ext cx="1344" cy="624"/>
                </a:xfrm>
                <a:prstGeom prst="rect">
                  <a:avLst/>
                </a:prstGeom>
                <a:solidFill>
                  <a:srgbClr val="D5F1CF"/>
                </a:solidFill>
                <a:ln w="28575">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sp>
              <p:nvSpPr>
                <p:cNvPr id="13" name="Rectangle 26">
                  <a:extLst>
                    <a:ext uri="{FF2B5EF4-FFF2-40B4-BE49-F238E27FC236}">
                      <a16:creationId xmlns:a16="http://schemas.microsoft.com/office/drawing/2014/main" id="{A45C7086-4443-0149-A8F3-528973B271EC}"/>
                    </a:ext>
                  </a:extLst>
                </p:cNvPr>
                <p:cNvSpPr>
                  <a:spLocks noChangeArrowheads="1"/>
                </p:cNvSpPr>
                <p:nvPr/>
              </p:nvSpPr>
              <p:spPr bwMode="auto">
                <a:xfrm>
                  <a:off x="1488" y="3504"/>
                  <a:ext cx="384" cy="624"/>
                </a:xfrm>
                <a:prstGeom prst="rect">
                  <a:avLst/>
                </a:prstGeom>
                <a:solidFill>
                  <a:srgbClr val="D5F1CF"/>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[M-1]</a:t>
                  </a:r>
                </a:p>
                <a:p>
                  <a:pPr algn="ctr" eaLnBrk="0" hangingPunct="0"/>
                  <a:r>
                    <a:rPr lang="en-US" sz="1400" dirty="0">
                      <a:latin typeface="Courier New" pitchFamily="-96" charset="0"/>
                    </a:rPr>
                    <a:t>[0]</a:t>
                  </a:r>
                </a:p>
              </p:txBody>
            </p:sp>
            <p:sp>
              <p:nvSpPr>
                <p:cNvPr id="14" name="Rectangle 27">
                  <a:extLst>
                    <a:ext uri="{FF2B5EF4-FFF2-40B4-BE49-F238E27FC236}">
                      <a16:creationId xmlns:a16="http://schemas.microsoft.com/office/drawing/2014/main" id="{79902B49-6C53-E744-9B38-0E166B13BF89}"/>
                    </a:ext>
                  </a:extLst>
                </p:cNvPr>
                <p:cNvSpPr>
                  <a:spLocks noChangeArrowheads="1"/>
                </p:cNvSpPr>
                <p:nvPr/>
              </p:nvSpPr>
              <p:spPr bwMode="auto">
                <a:xfrm>
                  <a:off x="2448" y="3504"/>
                  <a:ext cx="384" cy="624"/>
                </a:xfrm>
                <a:prstGeom prst="rect">
                  <a:avLst/>
                </a:prstGeom>
                <a:solidFill>
                  <a:srgbClr val="D5F1CF"/>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[M-1]</a:t>
                  </a:r>
                </a:p>
                <a:p>
                  <a:pPr algn="ctr" eaLnBrk="0" hangingPunct="0"/>
                  <a:r>
                    <a:rPr lang="en-US" sz="1400" dirty="0">
                      <a:latin typeface="Courier New" pitchFamily="-96" charset="0"/>
                    </a:rPr>
                    <a:t>[N-1]</a:t>
                  </a:r>
                </a:p>
              </p:txBody>
            </p:sp>
          </p:grpSp>
          <p:sp>
            <p:nvSpPr>
              <p:cNvPr id="11" name="Rectangle 29">
                <a:extLst>
                  <a:ext uri="{FF2B5EF4-FFF2-40B4-BE49-F238E27FC236}">
                    <a16:creationId xmlns:a16="http://schemas.microsoft.com/office/drawing/2014/main" id="{A633FC7F-636A-7041-8768-C790FA36EC75}"/>
                  </a:ext>
                </a:extLst>
              </p:cNvPr>
              <p:cNvSpPr>
                <a:spLocks noChangeArrowheads="1"/>
              </p:cNvSpPr>
              <p:nvPr/>
            </p:nvSpPr>
            <p:spPr bwMode="auto">
              <a:xfrm>
                <a:off x="3024" y="3408"/>
                <a:ext cx="1152" cy="62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5" name="Rectangle 5"/>
          <p:cNvSpPr>
            <a:spLocks noGrp="1" noChangeArrowheads="1"/>
          </p:cNvSpPr>
          <p:nvPr>
            <p:ph type="title"/>
          </p:nvPr>
        </p:nvSpPr>
        <p:spPr/>
        <p:txBody>
          <a:bodyPr/>
          <a:lstStyle/>
          <a:p>
            <a:r>
              <a:rPr lang="en-US"/>
              <a:t>Locality Example</a:t>
            </a:r>
          </a:p>
        </p:txBody>
      </p:sp>
      <p:sp>
        <p:nvSpPr>
          <p:cNvPr id="133126" name="Rectangle 6"/>
          <p:cNvSpPr>
            <a:spLocks noGrp="1" noChangeArrowheads="1"/>
          </p:cNvSpPr>
          <p:nvPr>
            <p:ph type="body" idx="1"/>
          </p:nvPr>
        </p:nvSpPr>
        <p:spPr/>
        <p:txBody>
          <a:bodyPr/>
          <a:lstStyle/>
          <a:p>
            <a:r>
              <a:rPr lang="en-US" dirty="0">
                <a:solidFill>
                  <a:srgbClr val="C00000"/>
                </a:solidFill>
              </a:rPr>
              <a:t>Question: </a:t>
            </a:r>
            <a:r>
              <a:rPr lang="en-US" dirty="0"/>
              <a:t>Does this function have good locality with respect to array </a:t>
            </a:r>
            <a:r>
              <a:rPr lang="en-US" dirty="0">
                <a:latin typeface="Courier New"/>
                <a:cs typeface="Courier New"/>
              </a:rPr>
              <a:t>a</a:t>
            </a:r>
            <a:r>
              <a:rPr lang="en-US" dirty="0"/>
              <a:t>?</a:t>
            </a:r>
          </a:p>
        </p:txBody>
      </p:sp>
      <p:sp>
        <p:nvSpPr>
          <p:cNvPr id="133124" name="Text Box 4"/>
          <p:cNvSpPr txBox="1">
            <a:spLocks noChangeArrowheads="1"/>
          </p:cNvSpPr>
          <p:nvPr/>
        </p:nvSpPr>
        <p:spPr bwMode="auto">
          <a:xfrm>
            <a:off x="867097" y="2506326"/>
            <a:ext cx="4441825" cy="2589212"/>
          </a:xfrm>
          <a:prstGeom prst="rect">
            <a:avLst/>
          </a:prstGeom>
          <a:solidFill>
            <a:srgbClr val="F6F5BD"/>
          </a:solidFill>
          <a:ln w="25400">
            <a:solidFill>
              <a:schemeClr val="tx1"/>
            </a:solidFill>
            <a:miter lim="800000"/>
            <a:headEnd/>
            <a:tailEnd/>
          </a:ln>
          <a:effectLst/>
        </p:spPr>
        <p:txBody>
          <a:bodyPr wrap="none">
            <a:prstTxWarp prst="textNoShape">
              <a:avLst/>
            </a:prstTxWarp>
            <a:spAutoFit/>
          </a:bodyPr>
          <a:lstStyle/>
          <a:p>
            <a:pPr algn="l">
              <a:lnSpc>
                <a:spcPct val="100000"/>
              </a:lnSpc>
            </a:pPr>
            <a:r>
              <a:rPr lang="en-US" sz="1800" dirty="0" err="1">
                <a:latin typeface="Courier New" charset="0"/>
              </a:rPr>
              <a:t>int</a:t>
            </a:r>
            <a:r>
              <a:rPr lang="en-US" sz="1800" dirty="0">
                <a:latin typeface="Courier New" charset="0"/>
              </a:rPr>
              <a:t> </a:t>
            </a:r>
            <a:r>
              <a:rPr lang="en-US" sz="1800" dirty="0" err="1">
                <a:latin typeface="Courier New" charset="0"/>
              </a:rPr>
              <a:t>sum_array_cols(int</a:t>
            </a:r>
            <a:r>
              <a:rPr lang="en-US" sz="1800" dirty="0">
                <a:latin typeface="Courier New" charset="0"/>
              </a:rPr>
              <a:t> </a:t>
            </a:r>
            <a:r>
              <a:rPr lang="en-US" sz="1800" dirty="0" err="1">
                <a:latin typeface="Courier New" charset="0"/>
              </a:rPr>
              <a:t>a[M][N</a:t>
            </a:r>
            <a:r>
              <a:rPr lang="en-US" sz="1800" dirty="0">
                <a:latin typeface="Courier New" charset="0"/>
              </a:rPr>
              <a:t>])</a:t>
            </a:r>
          </a:p>
          <a:p>
            <a:pPr algn="l">
              <a:lnSpc>
                <a:spcPct val="100000"/>
              </a:lnSpc>
            </a:pPr>
            <a:r>
              <a:rPr lang="en-US" sz="1800" dirty="0">
                <a:latin typeface="Courier New" charset="0"/>
              </a:rPr>
              <a:t>{</a:t>
            </a:r>
          </a:p>
          <a:p>
            <a:pPr algn="l">
              <a:lnSpc>
                <a:spcPct val="100000"/>
              </a:lnSpc>
            </a:pPr>
            <a:r>
              <a:rPr lang="en-US" sz="1800" dirty="0">
                <a:latin typeface="Courier New" charset="0"/>
              </a:rPr>
              <a:t>    </a:t>
            </a:r>
            <a:r>
              <a:rPr lang="en-US" sz="1800" dirty="0" err="1">
                <a:latin typeface="Courier New" charset="0"/>
              </a:rPr>
              <a:t>int</a:t>
            </a:r>
            <a:r>
              <a:rPr lang="en-US" sz="1800" dirty="0">
                <a:latin typeface="Courier New" charset="0"/>
              </a:rPr>
              <a:t> </a:t>
            </a:r>
            <a:r>
              <a:rPr lang="en-US" sz="1800" dirty="0" err="1">
                <a:latin typeface="Courier New" charset="0"/>
              </a:rPr>
              <a:t>i</a:t>
            </a:r>
            <a:r>
              <a:rPr lang="en-US" sz="1800" dirty="0">
                <a:latin typeface="Courier New" charset="0"/>
              </a:rPr>
              <a:t>, </a:t>
            </a:r>
            <a:r>
              <a:rPr lang="en-US" sz="1800" dirty="0" err="1">
                <a:latin typeface="Courier New" charset="0"/>
              </a:rPr>
              <a:t>j</a:t>
            </a:r>
            <a:r>
              <a:rPr lang="en-US" sz="1800" dirty="0">
                <a:latin typeface="Courier New" charset="0"/>
              </a:rPr>
              <a:t>, sum = 0;</a:t>
            </a:r>
          </a:p>
          <a:p>
            <a:pPr algn="l">
              <a:lnSpc>
                <a:spcPct val="100000"/>
              </a:lnSpc>
            </a:pPr>
            <a:endParaRPr lang="en-US" sz="1800" dirty="0">
              <a:latin typeface="Courier New" charset="0"/>
            </a:endParaRPr>
          </a:p>
          <a:p>
            <a:pPr algn="l">
              <a:lnSpc>
                <a:spcPct val="100000"/>
              </a:lnSpc>
            </a:pPr>
            <a:r>
              <a:rPr lang="en-US" sz="1800" dirty="0">
                <a:latin typeface="Courier New" charset="0"/>
              </a:rPr>
              <a:t>    for (</a:t>
            </a:r>
            <a:r>
              <a:rPr lang="en-US" sz="1800" dirty="0" err="1">
                <a:latin typeface="Courier New" charset="0"/>
              </a:rPr>
              <a:t>j</a:t>
            </a:r>
            <a:r>
              <a:rPr lang="en-US" sz="1800" dirty="0">
                <a:latin typeface="Courier New" charset="0"/>
              </a:rPr>
              <a:t> = 0; </a:t>
            </a:r>
            <a:r>
              <a:rPr lang="en-US" sz="1800" dirty="0" err="1">
                <a:latin typeface="Courier New" charset="0"/>
              </a:rPr>
              <a:t>j</a:t>
            </a:r>
            <a:r>
              <a:rPr lang="en-US" sz="1800" dirty="0">
                <a:latin typeface="Courier New" charset="0"/>
              </a:rPr>
              <a:t> &lt; N; </a:t>
            </a:r>
            <a:r>
              <a:rPr lang="en-US" sz="1800" dirty="0" err="1">
                <a:latin typeface="Courier New" charset="0"/>
              </a:rPr>
              <a:t>j</a:t>
            </a:r>
            <a:r>
              <a:rPr lang="en-US" sz="1800" dirty="0">
                <a:latin typeface="Courier New" charset="0"/>
              </a:rPr>
              <a:t>++)</a:t>
            </a:r>
          </a:p>
          <a:p>
            <a:pPr algn="l">
              <a:lnSpc>
                <a:spcPct val="100000"/>
              </a:lnSpc>
            </a:pPr>
            <a:r>
              <a:rPr lang="en-US" sz="1800" dirty="0">
                <a:latin typeface="Courier New" charset="0"/>
              </a:rPr>
              <a:t>        for (</a:t>
            </a:r>
            <a:r>
              <a:rPr lang="en-US" sz="1800" dirty="0" err="1">
                <a:latin typeface="Courier New" charset="0"/>
              </a:rPr>
              <a:t>i</a:t>
            </a:r>
            <a:r>
              <a:rPr lang="en-US" sz="1800" dirty="0">
                <a:latin typeface="Courier New" charset="0"/>
              </a:rPr>
              <a:t> = 0; </a:t>
            </a:r>
            <a:r>
              <a:rPr lang="en-US" sz="1800" dirty="0" err="1">
                <a:latin typeface="Courier New" charset="0"/>
              </a:rPr>
              <a:t>i</a:t>
            </a:r>
            <a:r>
              <a:rPr lang="en-US" sz="1800" dirty="0">
                <a:latin typeface="Courier New" charset="0"/>
              </a:rPr>
              <a:t> &lt; M; </a:t>
            </a:r>
            <a:r>
              <a:rPr lang="en-US" sz="1800" dirty="0" err="1">
                <a:latin typeface="Courier New" charset="0"/>
              </a:rPr>
              <a:t>i</a:t>
            </a:r>
            <a:r>
              <a:rPr lang="en-US" sz="1800" dirty="0">
                <a:latin typeface="Courier New" charset="0"/>
              </a:rPr>
              <a:t>++)</a:t>
            </a:r>
          </a:p>
          <a:p>
            <a:pPr algn="l">
              <a:lnSpc>
                <a:spcPct val="100000"/>
              </a:lnSpc>
            </a:pPr>
            <a:r>
              <a:rPr lang="en-US" sz="1800" dirty="0">
                <a:latin typeface="Courier New" charset="0"/>
              </a:rPr>
              <a:t>            sum += </a:t>
            </a:r>
            <a:r>
              <a:rPr lang="en-US" sz="1800" dirty="0" err="1">
                <a:latin typeface="Courier New" charset="0"/>
              </a:rPr>
              <a:t>a[i][j</a:t>
            </a:r>
            <a:r>
              <a:rPr lang="en-US" sz="1800" dirty="0">
                <a:latin typeface="Courier New" charset="0"/>
              </a:rPr>
              <a:t>];</a:t>
            </a:r>
          </a:p>
          <a:p>
            <a:pPr algn="l">
              <a:lnSpc>
                <a:spcPct val="100000"/>
              </a:lnSpc>
            </a:pPr>
            <a:r>
              <a:rPr lang="en-US" sz="1800" dirty="0">
                <a:latin typeface="Courier New" charset="0"/>
              </a:rPr>
              <a:t>    return sum;</a:t>
            </a:r>
          </a:p>
          <a:p>
            <a:pPr algn="l">
              <a:lnSpc>
                <a:spcPct val="100000"/>
              </a:lnSpc>
            </a:pPr>
            <a:r>
              <a:rPr lang="en-US" sz="1800" dirty="0">
                <a:latin typeface="Courier New" charset="0"/>
              </a:rPr>
              <a:t>}</a:t>
            </a:r>
          </a:p>
        </p:txBody>
      </p:sp>
      <p:sp>
        <p:nvSpPr>
          <p:cNvPr id="5" name="TextBox 4">
            <a:extLst>
              <a:ext uri="{FF2B5EF4-FFF2-40B4-BE49-F238E27FC236}">
                <a16:creationId xmlns:a16="http://schemas.microsoft.com/office/drawing/2014/main" id="{53810A75-937C-4D6F-9C78-6B0DF0D10DC9}"/>
              </a:ext>
            </a:extLst>
          </p:cNvPr>
          <p:cNvSpPr txBox="1"/>
          <p:nvPr/>
        </p:nvSpPr>
        <p:spPr>
          <a:xfrm>
            <a:off x="6677618" y="2572933"/>
            <a:ext cx="1633075" cy="461665"/>
          </a:xfrm>
          <a:prstGeom prst="rect">
            <a:avLst/>
          </a:prstGeom>
          <a:noFill/>
        </p:spPr>
        <p:txBody>
          <a:bodyPr wrap="none" rtlCol="0">
            <a:spAutoFit/>
          </a:bodyPr>
          <a:lstStyle/>
          <a:p>
            <a:pPr algn="ctr"/>
            <a:r>
              <a:rPr lang="en-US" dirty="0">
                <a:latin typeface="Calibri" pitchFamily="34" charset="0"/>
              </a:rPr>
              <a:t>Answer: no</a:t>
            </a:r>
          </a:p>
        </p:txBody>
      </p:sp>
      <p:sp>
        <p:nvSpPr>
          <p:cNvPr id="6" name="TextBox 5">
            <a:extLst>
              <a:ext uri="{FF2B5EF4-FFF2-40B4-BE49-F238E27FC236}">
                <a16:creationId xmlns:a16="http://schemas.microsoft.com/office/drawing/2014/main" id="{E5566AD5-FDF4-45C7-8C7F-7D736D0CB2EF}"/>
              </a:ext>
            </a:extLst>
          </p:cNvPr>
          <p:cNvSpPr txBox="1"/>
          <p:nvPr/>
        </p:nvSpPr>
        <p:spPr>
          <a:xfrm>
            <a:off x="6430694" y="3198995"/>
            <a:ext cx="2499274" cy="830997"/>
          </a:xfrm>
          <a:prstGeom prst="rect">
            <a:avLst/>
          </a:prstGeom>
          <a:noFill/>
        </p:spPr>
        <p:txBody>
          <a:bodyPr wrap="none" rtlCol="0">
            <a:spAutoFit/>
          </a:bodyPr>
          <a:lstStyle/>
          <a:p>
            <a:pPr algn="ctr"/>
            <a:r>
              <a:rPr lang="en-US" dirty="0">
                <a:latin typeface="Calibri" pitchFamily="34" charset="0"/>
              </a:rPr>
              <a:t>Stride N reference</a:t>
            </a:r>
          </a:p>
          <a:p>
            <a:pPr algn="ctr"/>
            <a:r>
              <a:rPr lang="en-US" dirty="0">
                <a:latin typeface="Calibri" pitchFamily="34" charset="0"/>
              </a:rPr>
              <a:t>pattern</a:t>
            </a:r>
          </a:p>
        </p:txBody>
      </p:sp>
      <p:grpSp>
        <p:nvGrpSpPr>
          <p:cNvPr id="9" name="Group 16">
            <a:extLst>
              <a:ext uri="{FF2B5EF4-FFF2-40B4-BE49-F238E27FC236}">
                <a16:creationId xmlns:a16="http://schemas.microsoft.com/office/drawing/2014/main" id="{67208DF7-4AAB-6E4A-89F0-8BBC6F934466}"/>
              </a:ext>
            </a:extLst>
          </p:cNvPr>
          <p:cNvGrpSpPr>
            <a:grpSpLocks/>
          </p:cNvGrpSpPr>
          <p:nvPr/>
        </p:nvGrpSpPr>
        <p:grpSpPr bwMode="auto">
          <a:xfrm>
            <a:off x="867097" y="5622775"/>
            <a:ext cx="7157224" cy="861518"/>
            <a:chOff x="336" y="3408"/>
            <a:chExt cx="5184" cy="624"/>
          </a:xfrm>
        </p:grpSpPr>
        <p:grpSp>
          <p:nvGrpSpPr>
            <p:cNvPr id="10" name="Group 17">
              <a:extLst>
                <a:ext uri="{FF2B5EF4-FFF2-40B4-BE49-F238E27FC236}">
                  <a16:creationId xmlns:a16="http://schemas.microsoft.com/office/drawing/2014/main" id="{0D82A56D-D23D-7A46-AB7F-65398995D5FA}"/>
                </a:ext>
              </a:extLst>
            </p:cNvPr>
            <p:cNvGrpSpPr>
              <a:grpSpLocks/>
            </p:cNvGrpSpPr>
            <p:nvPr/>
          </p:nvGrpSpPr>
          <p:grpSpPr bwMode="auto">
            <a:xfrm>
              <a:off x="336" y="3408"/>
              <a:ext cx="1344" cy="624"/>
              <a:chOff x="1488" y="3504"/>
              <a:chExt cx="1344" cy="624"/>
            </a:xfrm>
          </p:grpSpPr>
          <p:sp>
            <p:nvSpPr>
              <p:cNvPr id="20" name="Rectangle 20">
                <a:extLst>
                  <a:ext uri="{FF2B5EF4-FFF2-40B4-BE49-F238E27FC236}">
                    <a16:creationId xmlns:a16="http://schemas.microsoft.com/office/drawing/2014/main" id="{97D2AC12-CBE4-0C40-AA2F-2EC2D9B6032B}"/>
                  </a:ext>
                </a:extLst>
              </p:cNvPr>
              <p:cNvSpPr>
                <a:spLocks noChangeArrowheads="1"/>
              </p:cNvSpPr>
              <p:nvPr/>
            </p:nvSpPr>
            <p:spPr bwMode="auto">
              <a:xfrm>
                <a:off x="1488" y="3504"/>
                <a:ext cx="1344" cy="624"/>
              </a:xfrm>
              <a:prstGeom prst="rect">
                <a:avLst/>
              </a:prstGeom>
              <a:solidFill>
                <a:srgbClr val="F1C7C7"/>
              </a:solidFill>
              <a:ln w="28575">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sp>
            <p:nvSpPr>
              <p:cNvPr id="21" name="Rectangle 20">
                <a:extLst>
                  <a:ext uri="{FF2B5EF4-FFF2-40B4-BE49-F238E27FC236}">
                    <a16:creationId xmlns:a16="http://schemas.microsoft.com/office/drawing/2014/main" id="{D18E0D86-ECFA-D84D-9EF3-04F299368CCC}"/>
                  </a:ext>
                </a:extLst>
              </p:cNvPr>
              <p:cNvSpPr>
                <a:spLocks noChangeArrowheads="1"/>
              </p:cNvSpPr>
              <p:nvPr/>
            </p:nvSpPr>
            <p:spPr bwMode="auto">
              <a:xfrm>
                <a:off x="1488" y="3504"/>
                <a:ext cx="384" cy="624"/>
              </a:xfrm>
              <a:prstGeom prst="rect">
                <a:avLst/>
              </a:prstGeom>
              <a:solidFill>
                <a:srgbClr val="F1C7C7"/>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[0]</a:t>
                </a:r>
              </a:p>
              <a:p>
                <a:pPr algn="ctr" eaLnBrk="0" hangingPunct="0"/>
                <a:r>
                  <a:rPr lang="en-US" sz="1400" dirty="0">
                    <a:latin typeface="Courier New" pitchFamily="-96" charset="0"/>
                  </a:rPr>
                  <a:t>[0]</a:t>
                </a:r>
              </a:p>
            </p:txBody>
          </p:sp>
          <p:sp>
            <p:nvSpPr>
              <p:cNvPr id="22" name="Rectangle 21">
                <a:extLst>
                  <a:ext uri="{FF2B5EF4-FFF2-40B4-BE49-F238E27FC236}">
                    <a16:creationId xmlns:a16="http://schemas.microsoft.com/office/drawing/2014/main" id="{D60577D0-2F95-6940-A1AC-6D6E8E2CBE3B}"/>
                  </a:ext>
                </a:extLst>
              </p:cNvPr>
              <p:cNvSpPr>
                <a:spLocks noChangeArrowheads="1"/>
              </p:cNvSpPr>
              <p:nvPr/>
            </p:nvSpPr>
            <p:spPr bwMode="auto">
              <a:xfrm>
                <a:off x="2448" y="3504"/>
                <a:ext cx="384" cy="624"/>
              </a:xfrm>
              <a:prstGeom prst="rect">
                <a:avLst/>
              </a:prstGeom>
              <a:solidFill>
                <a:srgbClr val="F1C7C7"/>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[0]</a:t>
                </a:r>
              </a:p>
              <a:p>
                <a:pPr algn="ctr" eaLnBrk="0" hangingPunct="0"/>
                <a:r>
                  <a:rPr lang="en-US" sz="1400" dirty="0">
                    <a:latin typeface="Courier New" pitchFamily="-96" charset="0"/>
                  </a:rPr>
                  <a:t>[N-1]</a:t>
                </a:r>
              </a:p>
            </p:txBody>
          </p:sp>
        </p:grpSp>
        <p:grpSp>
          <p:nvGrpSpPr>
            <p:cNvPr id="11" name="Group 21">
              <a:extLst>
                <a:ext uri="{FF2B5EF4-FFF2-40B4-BE49-F238E27FC236}">
                  <a16:creationId xmlns:a16="http://schemas.microsoft.com/office/drawing/2014/main" id="{056EB566-3897-464A-9EA1-97047E918D37}"/>
                </a:ext>
              </a:extLst>
            </p:cNvPr>
            <p:cNvGrpSpPr>
              <a:grpSpLocks/>
            </p:cNvGrpSpPr>
            <p:nvPr/>
          </p:nvGrpSpPr>
          <p:grpSpPr bwMode="auto">
            <a:xfrm>
              <a:off x="1680" y="3408"/>
              <a:ext cx="1344" cy="624"/>
              <a:chOff x="1488" y="3504"/>
              <a:chExt cx="1344" cy="624"/>
            </a:xfrm>
          </p:grpSpPr>
          <p:sp>
            <p:nvSpPr>
              <p:cNvPr id="17" name="Rectangle 24">
                <a:extLst>
                  <a:ext uri="{FF2B5EF4-FFF2-40B4-BE49-F238E27FC236}">
                    <a16:creationId xmlns:a16="http://schemas.microsoft.com/office/drawing/2014/main" id="{234E563C-77F8-6647-B736-E585CFA7554B}"/>
                  </a:ext>
                </a:extLst>
              </p:cNvPr>
              <p:cNvSpPr>
                <a:spLocks noChangeArrowheads="1"/>
              </p:cNvSpPr>
              <p:nvPr/>
            </p:nvSpPr>
            <p:spPr bwMode="auto">
              <a:xfrm>
                <a:off x="1488" y="3504"/>
                <a:ext cx="1344" cy="624"/>
              </a:xfrm>
              <a:prstGeom prst="rect">
                <a:avLst/>
              </a:prstGeom>
              <a:solidFill>
                <a:srgbClr val="F6F5BD"/>
              </a:solidFill>
              <a:ln w="28575">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sp>
            <p:nvSpPr>
              <p:cNvPr id="18" name="Rectangle 22">
                <a:extLst>
                  <a:ext uri="{FF2B5EF4-FFF2-40B4-BE49-F238E27FC236}">
                    <a16:creationId xmlns:a16="http://schemas.microsoft.com/office/drawing/2014/main" id="{91044104-F4EC-AE4C-91C0-FED55B6DA00F}"/>
                  </a:ext>
                </a:extLst>
              </p:cNvPr>
              <p:cNvSpPr>
                <a:spLocks noChangeArrowheads="1"/>
              </p:cNvSpPr>
              <p:nvPr/>
            </p:nvSpPr>
            <p:spPr bwMode="auto">
              <a:xfrm>
                <a:off x="1488" y="3504"/>
                <a:ext cx="384" cy="624"/>
              </a:xfrm>
              <a:prstGeom prst="rect">
                <a:avLst/>
              </a:prstGeom>
              <a:solidFill>
                <a:srgbClr val="F6F5BD"/>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[1]</a:t>
                </a:r>
              </a:p>
              <a:p>
                <a:pPr algn="ctr" eaLnBrk="0" hangingPunct="0"/>
                <a:r>
                  <a:rPr lang="en-US" sz="1400" dirty="0">
                    <a:latin typeface="Courier New" pitchFamily="-96" charset="0"/>
                  </a:rPr>
                  <a:t>[0]</a:t>
                </a:r>
              </a:p>
            </p:txBody>
          </p:sp>
          <p:sp>
            <p:nvSpPr>
              <p:cNvPr id="19" name="Rectangle 23">
                <a:extLst>
                  <a:ext uri="{FF2B5EF4-FFF2-40B4-BE49-F238E27FC236}">
                    <a16:creationId xmlns:a16="http://schemas.microsoft.com/office/drawing/2014/main" id="{1E10A606-C095-304E-9C7C-A19F06656A78}"/>
                  </a:ext>
                </a:extLst>
              </p:cNvPr>
              <p:cNvSpPr>
                <a:spLocks noChangeArrowheads="1"/>
              </p:cNvSpPr>
              <p:nvPr/>
            </p:nvSpPr>
            <p:spPr bwMode="auto">
              <a:xfrm>
                <a:off x="2448" y="3504"/>
                <a:ext cx="384" cy="624"/>
              </a:xfrm>
              <a:prstGeom prst="rect">
                <a:avLst/>
              </a:prstGeom>
              <a:solidFill>
                <a:srgbClr val="F6F5BD"/>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[1]</a:t>
                </a:r>
              </a:p>
              <a:p>
                <a:pPr algn="ctr" eaLnBrk="0" hangingPunct="0"/>
                <a:r>
                  <a:rPr lang="en-US" sz="1400" dirty="0">
                    <a:latin typeface="Courier New" pitchFamily="-96" charset="0"/>
                  </a:rPr>
                  <a:t>[N-1]</a:t>
                </a:r>
              </a:p>
            </p:txBody>
          </p:sp>
        </p:grpSp>
        <p:grpSp>
          <p:nvGrpSpPr>
            <p:cNvPr id="12" name="Group 25">
              <a:extLst>
                <a:ext uri="{FF2B5EF4-FFF2-40B4-BE49-F238E27FC236}">
                  <a16:creationId xmlns:a16="http://schemas.microsoft.com/office/drawing/2014/main" id="{16E97A84-F935-8342-94DC-ADD29DB33749}"/>
                </a:ext>
              </a:extLst>
            </p:cNvPr>
            <p:cNvGrpSpPr>
              <a:grpSpLocks/>
            </p:cNvGrpSpPr>
            <p:nvPr/>
          </p:nvGrpSpPr>
          <p:grpSpPr bwMode="auto">
            <a:xfrm>
              <a:off x="4176" y="3408"/>
              <a:ext cx="1344" cy="624"/>
              <a:chOff x="1488" y="3504"/>
              <a:chExt cx="1344" cy="624"/>
            </a:xfrm>
          </p:grpSpPr>
          <p:sp>
            <p:nvSpPr>
              <p:cNvPr id="14" name="Rectangle 28">
                <a:extLst>
                  <a:ext uri="{FF2B5EF4-FFF2-40B4-BE49-F238E27FC236}">
                    <a16:creationId xmlns:a16="http://schemas.microsoft.com/office/drawing/2014/main" id="{D086D78A-BD13-1C41-B746-A3B5BAF4ECB8}"/>
                  </a:ext>
                </a:extLst>
              </p:cNvPr>
              <p:cNvSpPr>
                <a:spLocks noChangeArrowheads="1"/>
              </p:cNvSpPr>
              <p:nvPr/>
            </p:nvSpPr>
            <p:spPr bwMode="auto">
              <a:xfrm>
                <a:off x="1488" y="3504"/>
                <a:ext cx="1344" cy="624"/>
              </a:xfrm>
              <a:prstGeom prst="rect">
                <a:avLst/>
              </a:prstGeom>
              <a:solidFill>
                <a:srgbClr val="D5F1CF"/>
              </a:solidFill>
              <a:ln w="28575">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sp>
            <p:nvSpPr>
              <p:cNvPr id="15" name="Rectangle 26">
                <a:extLst>
                  <a:ext uri="{FF2B5EF4-FFF2-40B4-BE49-F238E27FC236}">
                    <a16:creationId xmlns:a16="http://schemas.microsoft.com/office/drawing/2014/main" id="{33CC59CD-5B9B-D746-86C6-10F9EF78B3CB}"/>
                  </a:ext>
                </a:extLst>
              </p:cNvPr>
              <p:cNvSpPr>
                <a:spLocks noChangeArrowheads="1"/>
              </p:cNvSpPr>
              <p:nvPr/>
            </p:nvSpPr>
            <p:spPr bwMode="auto">
              <a:xfrm>
                <a:off x="1488" y="3504"/>
                <a:ext cx="384" cy="624"/>
              </a:xfrm>
              <a:prstGeom prst="rect">
                <a:avLst/>
              </a:prstGeom>
              <a:solidFill>
                <a:srgbClr val="D5F1CF"/>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[M-1]</a:t>
                </a:r>
              </a:p>
              <a:p>
                <a:pPr algn="ctr" eaLnBrk="0" hangingPunct="0"/>
                <a:r>
                  <a:rPr lang="en-US" sz="1400" dirty="0">
                    <a:latin typeface="Courier New" pitchFamily="-96" charset="0"/>
                  </a:rPr>
                  <a:t>[0]</a:t>
                </a:r>
              </a:p>
            </p:txBody>
          </p:sp>
          <p:sp>
            <p:nvSpPr>
              <p:cNvPr id="16" name="Rectangle 27">
                <a:extLst>
                  <a:ext uri="{FF2B5EF4-FFF2-40B4-BE49-F238E27FC236}">
                    <a16:creationId xmlns:a16="http://schemas.microsoft.com/office/drawing/2014/main" id="{651A1468-83C5-7849-9D6A-B5723BC41352}"/>
                  </a:ext>
                </a:extLst>
              </p:cNvPr>
              <p:cNvSpPr>
                <a:spLocks noChangeArrowheads="1"/>
              </p:cNvSpPr>
              <p:nvPr/>
            </p:nvSpPr>
            <p:spPr bwMode="auto">
              <a:xfrm>
                <a:off x="2448" y="3504"/>
                <a:ext cx="384" cy="624"/>
              </a:xfrm>
              <a:prstGeom prst="rect">
                <a:avLst/>
              </a:prstGeom>
              <a:solidFill>
                <a:srgbClr val="D5F1CF"/>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[M-1]</a:t>
                </a:r>
              </a:p>
              <a:p>
                <a:pPr algn="ctr" eaLnBrk="0" hangingPunct="0"/>
                <a:r>
                  <a:rPr lang="en-US" sz="1400" dirty="0">
                    <a:latin typeface="Courier New" pitchFamily="-96" charset="0"/>
                  </a:rPr>
                  <a:t>[N-1]</a:t>
                </a:r>
              </a:p>
            </p:txBody>
          </p:sp>
        </p:grpSp>
        <p:sp>
          <p:nvSpPr>
            <p:cNvPr id="13" name="Rectangle 29">
              <a:extLst>
                <a:ext uri="{FF2B5EF4-FFF2-40B4-BE49-F238E27FC236}">
                  <a16:creationId xmlns:a16="http://schemas.microsoft.com/office/drawing/2014/main" id="{2E44C984-8E8E-2A42-A267-5CC0F4BDEEC2}"/>
                </a:ext>
              </a:extLst>
            </p:cNvPr>
            <p:cNvSpPr>
              <a:spLocks noChangeArrowheads="1"/>
            </p:cNvSpPr>
            <p:nvPr/>
          </p:nvSpPr>
          <p:spPr bwMode="auto">
            <a:xfrm>
              <a:off x="3024" y="3408"/>
              <a:ext cx="1152" cy="62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grpSp>
      <p:sp>
        <p:nvSpPr>
          <p:cNvPr id="23" name="TextBox 22">
            <a:extLst>
              <a:ext uri="{FF2B5EF4-FFF2-40B4-BE49-F238E27FC236}">
                <a16:creationId xmlns:a16="http://schemas.microsoft.com/office/drawing/2014/main" id="{9C368AE6-F19A-4370-828B-407605A7695D}"/>
              </a:ext>
            </a:extLst>
          </p:cNvPr>
          <p:cNvSpPr txBox="1"/>
          <p:nvPr/>
        </p:nvSpPr>
        <p:spPr>
          <a:xfrm>
            <a:off x="5693083" y="4399795"/>
            <a:ext cx="3364856" cy="830997"/>
          </a:xfrm>
          <a:prstGeom prst="rect">
            <a:avLst/>
          </a:prstGeom>
          <a:noFill/>
        </p:spPr>
        <p:txBody>
          <a:bodyPr wrap="square" rtlCol="0">
            <a:spAutoFit/>
          </a:bodyPr>
          <a:lstStyle/>
          <a:p>
            <a:pPr algn="ctr"/>
            <a:r>
              <a:rPr lang="en-US" dirty="0">
                <a:latin typeface="Calibri" pitchFamily="34" charset="0"/>
              </a:rPr>
              <a:t>Note: If M is very small</a:t>
            </a:r>
          </a:p>
          <a:p>
            <a:pPr algn="ctr"/>
            <a:r>
              <a:rPr lang="en-US" dirty="0">
                <a:latin typeface="Calibri" pitchFamily="34" charset="0"/>
              </a:rPr>
              <a:t>then good locality. Why?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9" name="Rectangle 1029"/>
          <p:cNvSpPr>
            <a:spLocks noGrp="1" noChangeArrowheads="1"/>
          </p:cNvSpPr>
          <p:nvPr>
            <p:ph type="title"/>
          </p:nvPr>
        </p:nvSpPr>
        <p:spPr/>
        <p:txBody>
          <a:bodyPr/>
          <a:lstStyle/>
          <a:p>
            <a:r>
              <a:rPr lang="en-US"/>
              <a:t>Locality Example</a:t>
            </a:r>
          </a:p>
        </p:txBody>
      </p:sp>
      <p:sp>
        <p:nvSpPr>
          <p:cNvPr id="134150" name="Rectangle 1030"/>
          <p:cNvSpPr>
            <a:spLocks noGrp="1" noChangeArrowheads="1"/>
          </p:cNvSpPr>
          <p:nvPr>
            <p:ph type="body" idx="1"/>
          </p:nvPr>
        </p:nvSpPr>
        <p:spPr/>
        <p:txBody>
          <a:bodyPr/>
          <a:lstStyle/>
          <a:p>
            <a:r>
              <a:rPr lang="en-US" dirty="0">
                <a:solidFill>
                  <a:srgbClr val="C00000"/>
                </a:solidFill>
              </a:rPr>
              <a:t>Question</a:t>
            </a:r>
            <a:r>
              <a:rPr lang="en-US" dirty="0"/>
              <a:t>: Can you permute the loops so that the function scans the 3-d array </a:t>
            </a:r>
            <a:r>
              <a:rPr lang="en-US" dirty="0">
                <a:latin typeface="Courier New"/>
                <a:cs typeface="Courier New"/>
              </a:rPr>
              <a:t>a</a:t>
            </a:r>
            <a:r>
              <a:rPr lang="en-US" b="0" dirty="0">
                <a:cs typeface="Courier New"/>
              </a:rPr>
              <a:t> </a:t>
            </a:r>
            <a:r>
              <a:rPr lang="en-US" dirty="0"/>
              <a:t>with a stride-1 reference pattern (and thus has good spatial locality)?</a:t>
            </a:r>
          </a:p>
        </p:txBody>
      </p:sp>
      <p:sp>
        <p:nvSpPr>
          <p:cNvPr id="134148" name="Text Box 1028"/>
          <p:cNvSpPr txBox="1">
            <a:spLocks noChangeArrowheads="1"/>
          </p:cNvSpPr>
          <p:nvPr/>
        </p:nvSpPr>
        <p:spPr bwMode="auto">
          <a:xfrm>
            <a:off x="651255" y="2901883"/>
            <a:ext cx="4987925" cy="2863850"/>
          </a:xfrm>
          <a:prstGeom prst="rect">
            <a:avLst/>
          </a:prstGeom>
          <a:solidFill>
            <a:srgbClr val="F6F5BD"/>
          </a:solidFill>
          <a:ln w="25400">
            <a:solidFill>
              <a:schemeClr val="tx1"/>
            </a:solidFill>
            <a:miter lim="800000"/>
            <a:headEnd/>
            <a:tailEnd/>
          </a:ln>
          <a:effectLst/>
        </p:spPr>
        <p:txBody>
          <a:bodyPr wrap="none">
            <a:prstTxWarp prst="textNoShape">
              <a:avLst/>
            </a:prstTxWarp>
            <a:spAutoFit/>
          </a:bodyPr>
          <a:lstStyle/>
          <a:p>
            <a:pPr algn="l">
              <a:lnSpc>
                <a:spcPct val="100000"/>
              </a:lnSpc>
            </a:pPr>
            <a:r>
              <a:rPr lang="en-US" sz="1800" dirty="0" err="1">
                <a:latin typeface="Courier New" charset="0"/>
              </a:rPr>
              <a:t>int</a:t>
            </a:r>
            <a:r>
              <a:rPr lang="en-US" sz="1800" dirty="0">
                <a:latin typeface="Courier New" charset="0"/>
              </a:rPr>
              <a:t> sum_array_3d(int </a:t>
            </a:r>
            <a:r>
              <a:rPr lang="en-US" sz="1800" dirty="0" err="1">
                <a:latin typeface="Courier New" charset="0"/>
              </a:rPr>
              <a:t>a[M][N][N</a:t>
            </a:r>
            <a:r>
              <a:rPr lang="en-US" sz="1800" dirty="0">
                <a:latin typeface="Courier New" charset="0"/>
              </a:rPr>
              <a:t>])</a:t>
            </a:r>
          </a:p>
          <a:p>
            <a:pPr algn="l">
              <a:lnSpc>
                <a:spcPct val="100000"/>
              </a:lnSpc>
            </a:pPr>
            <a:r>
              <a:rPr lang="en-US" sz="1800" dirty="0">
                <a:latin typeface="Courier New" charset="0"/>
              </a:rPr>
              <a:t>{</a:t>
            </a:r>
          </a:p>
          <a:p>
            <a:pPr algn="l">
              <a:lnSpc>
                <a:spcPct val="100000"/>
              </a:lnSpc>
            </a:pPr>
            <a:r>
              <a:rPr lang="en-US" sz="1800" dirty="0">
                <a:latin typeface="Courier New" charset="0"/>
              </a:rPr>
              <a:t>    </a:t>
            </a:r>
            <a:r>
              <a:rPr lang="en-US" sz="1800" dirty="0" err="1">
                <a:latin typeface="Courier New" charset="0"/>
              </a:rPr>
              <a:t>int</a:t>
            </a:r>
            <a:r>
              <a:rPr lang="en-US" sz="1800" dirty="0">
                <a:latin typeface="Courier New" charset="0"/>
              </a:rPr>
              <a:t> </a:t>
            </a:r>
            <a:r>
              <a:rPr lang="en-US" sz="1800" dirty="0" err="1">
                <a:latin typeface="Courier New" charset="0"/>
              </a:rPr>
              <a:t>i</a:t>
            </a:r>
            <a:r>
              <a:rPr lang="en-US" sz="1800" dirty="0">
                <a:latin typeface="Courier New" charset="0"/>
              </a:rPr>
              <a:t>, </a:t>
            </a:r>
            <a:r>
              <a:rPr lang="en-US" sz="1800" dirty="0" err="1">
                <a:latin typeface="Courier New" charset="0"/>
              </a:rPr>
              <a:t>j</a:t>
            </a:r>
            <a:r>
              <a:rPr lang="en-US" sz="1800" dirty="0">
                <a:latin typeface="Courier New" charset="0"/>
              </a:rPr>
              <a:t>, </a:t>
            </a:r>
            <a:r>
              <a:rPr lang="en-US" sz="1800" dirty="0" err="1">
                <a:latin typeface="Courier New" charset="0"/>
              </a:rPr>
              <a:t>k</a:t>
            </a:r>
            <a:r>
              <a:rPr lang="en-US" sz="1800" dirty="0">
                <a:latin typeface="Courier New" charset="0"/>
              </a:rPr>
              <a:t>, sum = 0;</a:t>
            </a:r>
          </a:p>
          <a:p>
            <a:pPr algn="l">
              <a:lnSpc>
                <a:spcPct val="100000"/>
              </a:lnSpc>
            </a:pPr>
            <a:endParaRPr lang="en-US" sz="1800" dirty="0">
              <a:latin typeface="Courier New" charset="0"/>
            </a:endParaRPr>
          </a:p>
          <a:p>
            <a:pPr algn="l">
              <a:lnSpc>
                <a:spcPct val="100000"/>
              </a:lnSpc>
            </a:pPr>
            <a:r>
              <a:rPr lang="en-US" sz="1800" dirty="0">
                <a:latin typeface="Courier New" charset="0"/>
              </a:rPr>
              <a:t>    for (i = 0; i &lt; N; i++)</a:t>
            </a:r>
          </a:p>
          <a:p>
            <a:pPr algn="l">
              <a:lnSpc>
                <a:spcPct val="100000"/>
              </a:lnSpc>
            </a:pPr>
            <a:r>
              <a:rPr lang="en-US" sz="1800" dirty="0">
                <a:latin typeface="Courier New" charset="0"/>
              </a:rPr>
              <a:t>        for (</a:t>
            </a:r>
            <a:r>
              <a:rPr lang="en-US" sz="1800" dirty="0" err="1">
                <a:latin typeface="Courier New" charset="0"/>
              </a:rPr>
              <a:t>j</a:t>
            </a:r>
            <a:r>
              <a:rPr lang="en-US" sz="1800" dirty="0">
                <a:latin typeface="Courier New" charset="0"/>
              </a:rPr>
              <a:t> = 0; </a:t>
            </a:r>
            <a:r>
              <a:rPr lang="en-US" sz="1800" dirty="0" err="1">
                <a:latin typeface="Courier New" charset="0"/>
              </a:rPr>
              <a:t>j</a:t>
            </a:r>
            <a:r>
              <a:rPr lang="en-US" sz="1800" dirty="0">
                <a:latin typeface="Courier New" charset="0"/>
              </a:rPr>
              <a:t> &lt; N; </a:t>
            </a:r>
            <a:r>
              <a:rPr lang="en-US" sz="1800" dirty="0" err="1">
                <a:latin typeface="Courier New" charset="0"/>
              </a:rPr>
              <a:t>j</a:t>
            </a:r>
            <a:r>
              <a:rPr lang="en-US" sz="1800" dirty="0">
                <a:latin typeface="Courier New" charset="0"/>
              </a:rPr>
              <a:t>++)</a:t>
            </a:r>
          </a:p>
          <a:p>
            <a:pPr algn="l">
              <a:lnSpc>
                <a:spcPct val="100000"/>
              </a:lnSpc>
            </a:pPr>
            <a:r>
              <a:rPr lang="en-US" sz="1800" dirty="0">
                <a:latin typeface="Courier New" charset="0"/>
              </a:rPr>
              <a:t>            for (k = 0; k &lt; M; k++)</a:t>
            </a:r>
          </a:p>
          <a:p>
            <a:pPr algn="l">
              <a:lnSpc>
                <a:spcPct val="100000"/>
              </a:lnSpc>
            </a:pPr>
            <a:r>
              <a:rPr lang="en-US" sz="1800" dirty="0">
                <a:latin typeface="Courier New" charset="0"/>
              </a:rPr>
              <a:t>                sum += </a:t>
            </a:r>
            <a:r>
              <a:rPr lang="en-US" sz="1800" dirty="0" err="1">
                <a:latin typeface="Courier New" charset="0"/>
              </a:rPr>
              <a:t>a[k][i][j</a:t>
            </a:r>
            <a:r>
              <a:rPr lang="en-US" sz="1800" dirty="0">
                <a:latin typeface="Courier New" charset="0"/>
              </a:rPr>
              <a:t>];</a:t>
            </a:r>
          </a:p>
          <a:p>
            <a:pPr algn="l">
              <a:lnSpc>
                <a:spcPct val="100000"/>
              </a:lnSpc>
            </a:pPr>
            <a:r>
              <a:rPr lang="en-US" sz="1800" dirty="0">
                <a:latin typeface="Courier New" charset="0"/>
              </a:rPr>
              <a:t>    return sum;</a:t>
            </a:r>
          </a:p>
          <a:p>
            <a:pPr algn="l">
              <a:lnSpc>
                <a:spcPct val="100000"/>
              </a:lnSpc>
            </a:pPr>
            <a:r>
              <a:rPr lang="en-US" sz="1800" dirty="0">
                <a:latin typeface="Courier New" charset="0"/>
              </a:rPr>
              <a:t>}</a:t>
            </a:r>
          </a:p>
        </p:txBody>
      </p:sp>
      <p:sp>
        <p:nvSpPr>
          <p:cNvPr id="5" name="TextBox 4">
            <a:extLst>
              <a:ext uri="{FF2B5EF4-FFF2-40B4-BE49-F238E27FC236}">
                <a16:creationId xmlns:a16="http://schemas.microsoft.com/office/drawing/2014/main" id="{924973FF-DDF1-47C3-BAC0-94B193D43655}"/>
              </a:ext>
            </a:extLst>
          </p:cNvPr>
          <p:cNvSpPr txBox="1"/>
          <p:nvPr/>
        </p:nvSpPr>
        <p:spPr>
          <a:xfrm>
            <a:off x="4834794" y="6172510"/>
            <a:ext cx="4022768" cy="461665"/>
          </a:xfrm>
          <a:prstGeom prst="rect">
            <a:avLst/>
          </a:prstGeom>
          <a:noFill/>
        </p:spPr>
        <p:txBody>
          <a:bodyPr wrap="none" rtlCol="0">
            <a:spAutoFit/>
          </a:bodyPr>
          <a:lstStyle/>
          <a:p>
            <a:pPr algn="ctr"/>
            <a:r>
              <a:rPr lang="en-US" dirty="0">
                <a:latin typeface="Calibri" pitchFamily="34" charset="0"/>
              </a:rPr>
              <a:t>Answer: make j the inner loop</a:t>
            </a:r>
          </a:p>
        </p:txBody>
      </p:sp>
      <p:sp>
        <p:nvSpPr>
          <p:cNvPr id="7" name="TextBox 6">
            <a:extLst>
              <a:ext uri="{FF2B5EF4-FFF2-40B4-BE49-F238E27FC236}">
                <a16:creationId xmlns:a16="http://schemas.microsoft.com/office/drawing/2014/main" id="{83EA1F47-2194-44A6-A494-DE8A4DA1051E}"/>
              </a:ext>
            </a:extLst>
          </p:cNvPr>
          <p:cNvSpPr txBox="1"/>
          <p:nvPr/>
        </p:nvSpPr>
        <p:spPr>
          <a:xfrm>
            <a:off x="6359427" y="2915794"/>
            <a:ext cx="2316152" cy="1015663"/>
          </a:xfrm>
          <a:prstGeom prst="rect">
            <a:avLst/>
          </a:prstGeom>
          <a:noFill/>
        </p:spPr>
        <p:txBody>
          <a:bodyPr wrap="square">
            <a:spAutoFit/>
          </a:bodyPr>
          <a:lstStyle/>
          <a:p>
            <a:r>
              <a:rPr lang="en-US" sz="1200" dirty="0">
                <a:latin typeface="Courier New" panose="02070309020205020404" pitchFamily="49" charset="0"/>
                <a:cs typeface="Courier New" panose="02070309020205020404" pitchFamily="49" charset="0"/>
              </a:rPr>
              <a:t>$ time ./</a:t>
            </a:r>
            <a:r>
              <a:rPr lang="en-US" sz="1200" dirty="0" err="1">
                <a:latin typeface="Courier New" panose="02070309020205020404" pitchFamily="49" charset="0"/>
                <a:cs typeface="Courier New" panose="02070309020205020404" pitchFamily="49" charset="0"/>
              </a:rPr>
              <a:t>loopijk</a:t>
            </a:r>
            <a:endParaRPr lang="en-US" sz="1200" dirty="0">
              <a:latin typeface="Courier New" panose="02070309020205020404" pitchFamily="49" charset="0"/>
              <a:cs typeface="Courier New" panose="02070309020205020404" pitchFamily="49" charset="0"/>
            </a:endParaRP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real    0m2.765s</a:t>
            </a:r>
          </a:p>
          <a:p>
            <a:r>
              <a:rPr lang="en-US" sz="1200" dirty="0">
                <a:latin typeface="Courier New" panose="02070309020205020404" pitchFamily="49" charset="0"/>
                <a:cs typeface="Courier New" panose="02070309020205020404" pitchFamily="49" charset="0"/>
              </a:rPr>
              <a:t>user    0m2.328s</a:t>
            </a:r>
          </a:p>
          <a:p>
            <a:r>
              <a:rPr lang="en-US" sz="1200" dirty="0">
                <a:latin typeface="Courier New" panose="02070309020205020404" pitchFamily="49" charset="0"/>
                <a:cs typeface="Courier New" panose="02070309020205020404" pitchFamily="49" charset="0"/>
              </a:rPr>
              <a:t>sys     0m0.422s</a:t>
            </a:r>
          </a:p>
        </p:txBody>
      </p:sp>
      <p:sp>
        <p:nvSpPr>
          <p:cNvPr id="3" name="TextBox 2">
            <a:extLst>
              <a:ext uri="{FF2B5EF4-FFF2-40B4-BE49-F238E27FC236}">
                <a16:creationId xmlns:a16="http://schemas.microsoft.com/office/drawing/2014/main" id="{365EF166-F3BF-4F1A-88EA-AA4A8DF6325F}"/>
              </a:ext>
            </a:extLst>
          </p:cNvPr>
          <p:cNvSpPr txBox="1"/>
          <p:nvPr/>
        </p:nvSpPr>
        <p:spPr>
          <a:xfrm>
            <a:off x="6359427" y="4279914"/>
            <a:ext cx="2316152" cy="1015663"/>
          </a:xfrm>
          <a:prstGeom prst="rect">
            <a:avLst/>
          </a:prstGeom>
          <a:noFill/>
        </p:spPr>
        <p:txBody>
          <a:bodyPr wrap="square">
            <a:spAutoFit/>
          </a:bodyPr>
          <a:lstStyle/>
          <a:p>
            <a:r>
              <a:rPr lang="en-US" sz="1200" dirty="0">
                <a:latin typeface="Courier New" panose="02070309020205020404" pitchFamily="49" charset="0"/>
                <a:cs typeface="Courier New" panose="02070309020205020404" pitchFamily="49" charset="0"/>
              </a:rPr>
              <a:t>$ time ./</a:t>
            </a:r>
            <a:r>
              <a:rPr lang="en-US" sz="1200" dirty="0" err="1">
                <a:latin typeface="Courier New" panose="02070309020205020404" pitchFamily="49" charset="0"/>
                <a:cs typeface="Courier New" panose="02070309020205020404" pitchFamily="49" charset="0"/>
              </a:rPr>
              <a:t>loopkij</a:t>
            </a:r>
            <a:endParaRPr lang="en-US" sz="1200" dirty="0">
              <a:latin typeface="Courier New" panose="02070309020205020404" pitchFamily="49" charset="0"/>
              <a:cs typeface="Courier New" panose="02070309020205020404" pitchFamily="49" charset="0"/>
            </a:endParaRP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real    0m1.651s</a:t>
            </a:r>
          </a:p>
          <a:p>
            <a:r>
              <a:rPr lang="en-US" sz="1200" dirty="0">
                <a:latin typeface="Courier New" panose="02070309020205020404" pitchFamily="49" charset="0"/>
                <a:cs typeface="Courier New" panose="02070309020205020404" pitchFamily="49" charset="0"/>
              </a:rPr>
              <a:t>user    0m1.234s</a:t>
            </a:r>
          </a:p>
          <a:p>
            <a:r>
              <a:rPr lang="en-US" sz="1200" dirty="0">
                <a:latin typeface="Courier New" panose="02070309020205020404" pitchFamily="49" charset="0"/>
                <a:cs typeface="Courier New" panose="02070309020205020404" pitchFamily="49" charset="0"/>
              </a:rPr>
              <a:t>sys     0m0.422s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pPr>
              <a:lnSpc>
                <a:spcPct val="80000"/>
              </a:lnSpc>
            </a:pPr>
            <a:r>
              <a:rPr lang="en-US" dirty="0">
                <a:solidFill>
                  <a:schemeClr val="bg1">
                    <a:lumMod val="75000"/>
                  </a:schemeClr>
                </a:solidFill>
              </a:rPr>
              <a:t>The memory abstraction</a:t>
            </a:r>
          </a:p>
          <a:p>
            <a:pPr>
              <a:lnSpc>
                <a:spcPct val="80000"/>
              </a:lnSpc>
            </a:pPr>
            <a:r>
              <a:rPr lang="en-US" dirty="0">
                <a:solidFill>
                  <a:schemeClr val="bg1">
                    <a:lumMod val="75000"/>
                  </a:schemeClr>
                </a:solidFill>
              </a:rPr>
              <a:t>DRAM : main memory building block</a:t>
            </a:r>
          </a:p>
          <a:p>
            <a:pPr>
              <a:lnSpc>
                <a:spcPct val="80000"/>
              </a:lnSpc>
            </a:pPr>
            <a:r>
              <a:rPr lang="en-US" dirty="0">
                <a:solidFill>
                  <a:schemeClr val="bg1">
                    <a:lumMod val="75000"/>
                  </a:schemeClr>
                </a:solidFill>
              </a:rPr>
              <a:t>Locality of reference</a:t>
            </a:r>
          </a:p>
          <a:p>
            <a:pPr>
              <a:lnSpc>
                <a:spcPct val="80000"/>
              </a:lnSpc>
            </a:pPr>
            <a:r>
              <a:rPr lang="en-US" dirty="0"/>
              <a:t>The memory hierarchy</a:t>
            </a:r>
          </a:p>
          <a:p>
            <a:pPr>
              <a:lnSpc>
                <a:spcPct val="80000"/>
              </a:lnSpc>
            </a:pPr>
            <a:r>
              <a:rPr lang="en-US" dirty="0">
                <a:solidFill>
                  <a:schemeClr val="bg2">
                    <a:lumMod val="60000"/>
                    <a:lumOff val="40000"/>
                  </a:schemeClr>
                </a:solidFill>
              </a:rPr>
              <a:t>Storage technologies and trends</a:t>
            </a:r>
          </a:p>
        </p:txBody>
      </p:sp>
    </p:spTree>
    <p:extLst>
      <p:ext uri="{BB962C8B-B14F-4D97-AF65-F5344CB8AC3E}">
        <p14:creationId xmlns:p14="http://schemas.microsoft.com/office/powerpoint/2010/main" val="1759652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Grp="1" noChangeArrowheads="1"/>
          </p:cNvSpPr>
          <p:nvPr>
            <p:ph type="title"/>
          </p:nvPr>
        </p:nvSpPr>
        <p:spPr/>
        <p:txBody>
          <a:bodyPr/>
          <a:lstStyle/>
          <a:p>
            <a:r>
              <a:rPr lang="en-US"/>
              <a:t>Memory Hierarchies</a:t>
            </a:r>
          </a:p>
        </p:txBody>
      </p:sp>
      <p:sp>
        <p:nvSpPr>
          <p:cNvPr id="135173" name="Rectangle 5"/>
          <p:cNvSpPr>
            <a:spLocks noGrp="1" noChangeArrowheads="1"/>
          </p:cNvSpPr>
          <p:nvPr>
            <p:ph type="body" idx="1"/>
          </p:nvPr>
        </p:nvSpPr>
        <p:spPr/>
        <p:txBody>
          <a:bodyPr/>
          <a:lstStyle/>
          <a:p>
            <a:r>
              <a:rPr lang="en-US" dirty="0"/>
              <a:t>Some fundamental and enduring properties of hardware and software:</a:t>
            </a:r>
          </a:p>
          <a:p>
            <a:pPr lvl="1"/>
            <a:r>
              <a:rPr lang="en-US" dirty="0"/>
              <a:t>Fast storage technologies cost more per byte, have less capacity, and require more power (heat!). </a:t>
            </a:r>
          </a:p>
          <a:p>
            <a:pPr lvl="1"/>
            <a:r>
              <a:rPr lang="en-US" dirty="0"/>
              <a:t>The gap between CPU and main memory speed is widening.</a:t>
            </a:r>
          </a:p>
          <a:p>
            <a:pPr lvl="1"/>
            <a:r>
              <a:rPr lang="en-US" dirty="0"/>
              <a:t>Well-written programs tend to exhibit good locality.</a:t>
            </a:r>
          </a:p>
          <a:p>
            <a:pPr lvl="1"/>
            <a:endParaRPr lang="en-US" dirty="0"/>
          </a:p>
          <a:p>
            <a:r>
              <a:rPr lang="en-US" dirty="0"/>
              <a:t>These fundamental properties complement each other beautifully.</a:t>
            </a:r>
          </a:p>
          <a:p>
            <a:endParaRPr lang="en-US" dirty="0"/>
          </a:p>
          <a:p>
            <a:r>
              <a:rPr lang="en-US" dirty="0"/>
              <a:t>They suggest an approach for organizing memory and storage systems known as a </a:t>
            </a:r>
            <a:r>
              <a:rPr lang="en-US" dirty="0">
                <a:solidFill>
                  <a:srgbClr val="C00000"/>
                </a:solidFill>
              </a:rPr>
              <a:t>memory hierarchy</a:t>
            </a:r>
            <a:r>
              <a:rPr lang="en-US" dirty="0"/>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61913" y="247650"/>
            <a:ext cx="8716962" cy="782638"/>
          </a:xfrm>
        </p:spPr>
        <p:txBody>
          <a:bodyPr>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cs typeface="Arial"/>
              </a:rPr>
              <a:t>Example Memory </a:t>
            </a:r>
            <a:br>
              <a:rPr lang="en-GB" dirty="0">
                <a:cs typeface="Arial"/>
              </a:rPr>
            </a:br>
            <a:r>
              <a:rPr lang="en-GB" dirty="0">
                <a:cs typeface="Arial"/>
              </a:rPr>
              <a:t>     Hierarchy</a:t>
            </a:r>
          </a:p>
        </p:txBody>
      </p:sp>
      <p:sp>
        <p:nvSpPr>
          <p:cNvPr id="151" name="AutoShape 195"/>
          <p:cNvSpPr>
            <a:spLocks noChangeAspect="1" noChangeArrowheads="1"/>
          </p:cNvSpPr>
          <p:nvPr/>
        </p:nvSpPr>
        <p:spPr bwMode="auto">
          <a:xfrm>
            <a:off x="552450" y="342900"/>
            <a:ext cx="6902450" cy="6456363"/>
          </a:xfrm>
          <a:prstGeom prst="triangle">
            <a:avLst>
              <a:gd name="adj" fmla="val 50000"/>
            </a:avLst>
          </a:prstGeom>
          <a:gradFill flip="none" rotWithShape="1">
            <a:gsLst>
              <a:gs pos="0">
                <a:schemeClr val="accent6">
                  <a:lumMod val="20000"/>
                  <a:lumOff val="80000"/>
                  <a:alpha val="7000"/>
                </a:schemeClr>
              </a:gs>
              <a:gs pos="100000">
                <a:schemeClr val="accent6">
                  <a:lumMod val="20000"/>
                  <a:lumOff val="80000"/>
                </a:schemeClr>
              </a:gs>
            </a:gsLst>
            <a:lin ang="16140000" scaled="0"/>
            <a:tileRect/>
          </a:gradFill>
          <a:ln w="12700">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52" name="Text Box 196"/>
          <p:cNvSpPr txBox="1">
            <a:spLocks noChangeAspect="1" noChangeArrowheads="1"/>
          </p:cNvSpPr>
          <p:nvPr/>
        </p:nvSpPr>
        <p:spPr bwMode="auto">
          <a:xfrm>
            <a:off x="3744216" y="834509"/>
            <a:ext cx="623889"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alibri" panose="020F0502020204030204" pitchFamily="34" charset="0"/>
                <a:cs typeface="Arial"/>
              </a:rPr>
              <a:t>Regs</a:t>
            </a:r>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endParaRPr>
          </a:p>
        </p:txBody>
      </p:sp>
      <p:sp>
        <p:nvSpPr>
          <p:cNvPr id="153" name="Text Box 198"/>
          <p:cNvSpPr txBox="1">
            <a:spLocks noChangeAspect="1" noChangeArrowheads="1"/>
          </p:cNvSpPr>
          <p:nvPr/>
        </p:nvSpPr>
        <p:spPr bwMode="auto">
          <a:xfrm>
            <a:off x="3531818" y="1283385"/>
            <a:ext cx="1048684"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rPr>
              <a:t>L1 cache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rPr>
              <a:t>(SRAM)</a:t>
            </a:r>
          </a:p>
        </p:txBody>
      </p:sp>
      <p:sp>
        <p:nvSpPr>
          <p:cNvPr id="154" name="Text Box 199"/>
          <p:cNvSpPr txBox="1">
            <a:spLocks noChangeAspect="1" noChangeArrowheads="1"/>
          </p:cNvSpPr>
          <p:nvPr/>
        </p:nvSpPr>
        <p:spPr bwMode="auto">
          <a:xfrm>
            <a:off x="3300985" y="3821797"/>
            <a:ext cx="1510350"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Main memory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(DRAM)</a:t>
            </a:r>
          </a:p>
        </p:txBody>
      </p:sp>
      <p:sp>
        <p:nvSpPr>
          <p:cNvPr id="155" name="Text Box 200"/>
          <p:cNvSpPr txBox="1">
            <a:spLocks noChangeAspect="1" noChangeArrowheads="1"/>
          </p:cNvSpPr>
          <p:nvPr/>
        </p:nvSpPr>
        <p:spPr bwMode="auto">
          <a:xfrm>
            <a:off x="2836916" y="4847322"/>
            <a:ext cx="2438488"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Local secondary storage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(local disks)</a:t>
            </a:r>
          </a:p>
        </p:txBody>
      </p:sp>
      <p:sp>
        <p:nvSpPr>
          <p:cNvPr id="156" name="Line 203"/>
          <p:cNvSpPr>
            <a:spLocks noChangeAspect="1" noChangeShapeType="1"/>
          </p:cNvSpPr>
          <p:nvPr/>
        </p:nvSpPr>
        <p:spPr bwMode="auto">
          <a:xfrm>
            <a:off x="3513138" y="1265238"/>
            <a:ext cx="98107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57" name="Line 204"/>
          <p:cNvSpPr>
            <a:spLocks noChangeAspect="1" noChangeShapeType="1"/>
          </p:cNvSpPr>
          <p:nvPr/>
        </p:nvSpPr>
        <p:spPr bwMode="auto">
          <a:xfrm>
            <a:off x="3162300" y="1903413"/>
            <a:ext cx="167163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58" name="Line 205"/>
          <p:cNvSpPr>
            <a:spLocks noChangeAspect="1" noChangeShapeType="1"/>
          </p:cNvSpPr>
          <p:nvPr/>
        </p:nvSpPr>
        <p:spPr bwMode="auto">
          <a:xfrm>
            <a:off x="2779713" y="2655888"/>
            <a:ext cx="244792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59" name="Line 222"/>
          <p:cNvSpPr>
            <a:spLocks noChangeAspect="1" noChangeShapeType="1"/>
          </p:cNvSpPr>
          <p:nvPr/>
        </p:nvSpPr>
        <p:spPr bwMode="auto">
          <a:xfrm>
            <a:off x="76200" y="3473450"/>
            <a:ext cx="0" cy="2344738"/>
          </a:xfrm>
          <a:prstGeom prst="line">
            <a:avLst/>
          </a:prstGeom>
          <a:noFill/>
          <a:ln w="38100">
            <a:solidFill>
              <a:schemeClr val="accent6">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60" name="Text Box 223"/>
          <p:cNvSpPr txBox="1">
            <a:spLocks noChangeAspect="1" noChangeArrowheads="1"/>
          </p:cNvSpPr>
          <p:nvPr/>
        </p:nvSpPr>
        <p:spPr bwMode="auto">
          <a:xfrm>
            <a:off x="123825" y="3625166"/>
            <a:ext cx="1010213" cy="18158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Larger,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slower,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and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cheaper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(per byte)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storage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devices</a:t>
            </a:r>
          </a:p>
        </p:txBody>
      </p:sp>
      <p:sp>
        <p:nvSpPr>
          <p:cNvPr id="161" name="Line 224"/>
          <p:cNvSpPr>
            <a:spLocks noChangeAspect="1" noChangeShapeType="1"/>
          </p:cNvSpPr>
          <p:nvPr/>
        </p:nvSpPr>
        <p:spPr bwMode="auto">
          <a:xfrm>
            <a:off x="2255838" y="3586163"/>
            <a:ext cx="347503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62" name="Text Box 225"/>
          <p:cNvSpPr txBox="1">
            <a:spLocks noChangeAspect="1" noChangeArrowheads="1"/>
          </p:cNvSpPr>
          <p:nvPr/>
        </p:nvSpPr>
        <p:spPr bwMode="auto">
          <a:xfrm>
            <a:off x="2707875" y="5947460"/>
            <a:ext cx="2696571"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Remote secondary storage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(e.g., Web servers)</a:t>
            </a:r>
          </a:p>
        </p:txBody>
      </p:sp>
      <p:sp>
        <p:nvSpPr>
          <p:cNvPr id="165" name="Text Box 227"/>
          <p:cNvSpPr txBox="1">
            <a:spLocks noChangeAspect="1" noChangeArrowheads="1"/>
          </p:cNvSpPr>
          <p:nvPr/>
        </p:nvSpPr>
        <p:spPr bwMode="auto">
          <a:xfrm>
            <a:off x="7073306" y="5375050"/>
            <a:ext cx="2062758" cy="7386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Local disks hold files retrieved from disks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on remote</a:t>
            </a:r>
            <a:r>
              <a:rPr kumimoji="0" lang="en-US" sz="1400" i="0" u="none" strike="noStrike" kern="0" cap="none" spc="0" normalizeH="0" noProof="0" dirty="0">
                <a:ln>
                  <a:noFill/>
                </a:ln>
                <a:solidFill>
                  <a:srgbClr val="C00000"/>
                </a:solidFill>
                <a:effectLst/>
                <a:uLnTx/>
                <a:uFillTx/>
                <a:latin typeface="Calibri" panose="020F0502020204030204" pitchFamily="34" charset="0"/>
                <a:cs typeface="Arial"/>
              </a:rPr>
              <a:t> servers.</a:t>
            </a:r>
            <a:endPar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endParaRPr>
          </a:p>
        </p:txBody>
      </p:sp>
      <p:sp>
        <p:nvSpPr>
          <p:cNvPr id="166" name="Line 235"/>
          <p:cNvSpPr>
            <a:spLocks noChangeAspect="1" noChangeShapeType="1"/>
          </p:cNvSpPr>
          <p:nvPr/>
        </p:nvSpPr>
        <p:spPr bwMode="auto">
          <a:xfrm>
            <a:off x="1708150" y="4632325"/>
            <a:ext cx="457676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67" name="Text Box 236"/>
          <p:cNvSpPr txBox="1">
            <a:spLocks noChangeAspect="1" noChangeArrowheads="1"/>
          </p:cNvSpPr>
          <p:nvPr/>
        </p:nvSpPr>
        <p:spPr bwMode="auto">
          <a:xfrm>
            <a:off x="3531818" y="1948547"/>
            <a:ext cx="1048684"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L2 cache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(SRAM)</a:t>
            </a:r>
          </a:p>
        </p:txBody>
      </p:sp>
      <p:sp>
        <p:nvSpPr>
          <p:cNvPr id="169" name="Text Box 243"/>
          <p:cNvSpPr txBox="1">
            <a:spLocks noChangeAspect="1" noChangeArrowheads="1"/>
          </p:cNvSpPr>
          <p:nvPr/>
        </p:nvSpPr>
        <p:spPr bwMode="auto">
          <a:xfrm>
            <a:off x="4962526" y="1641804"/>
            <a:ext cx="2838450"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L1 cache holds cache lines retrieved from the L2 cache.</a:t>
            </a:r>
          </a:p>
        </p:txBody>
      </p:sp>
      <p:sp>
        <p:nvSpPr>
          <p:cNvPr id="171" name="Text Box 233"/>
          <p:cNvSpPr txBox="1">
            <a:spLocks noChangeAspect="1" noChangeArrowheads="1"/>
          </p:cNvSpPr>
          <p:nvPr/>
        </p:nvSpPr>
        <p:spPr bwMode="auto">
          <a:xfrm>
            <a:off x="4573588" y="973465"/>
            <a:ext cx="2919412"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CPU registers hold words retrieved from </a:t>
            </a:r>
            <a:r>
              <a:rPr kumimoji="0" lang="en-US" sz="1400" i="0" u="none" strike="noStrike" kern="0" cap="none" spc="0" normalizeH="0" baseline="0" noProof="0" dirty="0" err="1">
                <a:ln>
                  <a:noFill/>
                </a:ln>
                <a:solidFill>
                  <a:srgbClr val="C00000"/>
                </a:solidFill>
                <a:effectLst/>
                <a:uLnTx/>
                <a:uFillTx/>
                <a:latin typeface="Calibri" panose="020F0502020204030204" pitchFamily="34" charset="0"/>
                <a:cs typeface="Arial"/>
              </a:rPr>
              <a:t>th</a:t>
            </a:r>
            <a:r>
              <a:rPr lang="en-US" sz="1400" kern="0" dirty="0">
                <a:solidFill>
                  <a:srgbClr val="C00000"/>
                </a:solidFill>
                <a:latin typeface="Calibri" panose="020F0502020204030204" pitchFamily="34" charset="0"/>
                <a:cs typeface="Arial"/>
              </a:rPr>
              <a:t>e L1 cache</a:t>
            </a: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a:t>
            </a:r>
          </a:p>
        </p:txBody>
      </p:sp>
      <p:sp>
        <p:nvSpPr>
          <p:cNvPr id="174" name="Text Box 231"/>
          <p:cNvSpPr txBox="1">
            <a:spLocks noChangeAspect="1" noChangeArrowheads="1"/>
          </p:cNvSpPr>
          <p:nvPr/>
        </p:nvSpPr>
        <p:spPr bwMode="auto">
          <a:xfrm>
            <a:off x="5365751" y="2403800"/>
            <a:ext cx="2628900"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L2 cache holds cache lines</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 retrieved from L3 cache.</a:t>
            </a:r>
          </a:p>
        </p:txBody>
      </p:sp>
      <p:sp>
        <p:nvSpPr>
          <p:cNvPr id="176" name="Text Box 247"/>
          <p:cNvSpPr txBox="1">
            <a:spLocks noChangeAspect="1" noChangeArrowheads="1"/>
          </p:cNvSpPr>
          <p:nvPr/>
        </p:nvSpPr>
        <p:spPr bwMode="auto">
          <a:xfrm>
            <a:off x="3235325" y="644009"/>
            <a:ext cx="46358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chemeClr val="accent6">
                    <a:lumMod val="75000"/>
                  </a:schemeClr>
                </a:solidFill>
                <a:effectLst/>
                <a:uLnTx/>
                <a:uFillTx/>
                <a:latin typeface="Calibri" panose="020F0502020204030204" pitchFamily="34" charset="0"/>
                <a:cs typeface="Arial"/>
              </a:rPr>
              <a:t>L0:</a:t>
            </a:r>
          </a:p>
        </p:txBody>
      </p:sp>
      <p:sp>
        <p:nvSpPr>
          <p:cNvPr id="177" name="Text Box 248"/>
          <p:cNvSpPr txBox="1">
            <a:spLocks noChangeAspect="1" noChangeArrowheads="1"/>
          </p:cNvSpPr>
          <p:nvPr/>
        </p:nvSpPr>
        <p:spPr bwMode="auto">
          <a:xfrm>
            <a:off x="2867025" y="1353622"/>
            <a:ext cx="46358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chemeClr val="accent6">
                    <a:lumMod val="75000"/>
                  </a:schemeClr>
                </a:solidFill>
                <a:effectLst/>
                <a:uLnTx/>
                <a:uFillTx/>
                <a:latin typeface="Calibri" panose="020F0502020204030204" pitchFamily="34" charset="0"/>
                <a:cs typeface="Arial"/>
              </a:rPr>
              <a:t>L1:</a:t>
            </a:r>
          </a:p>
        </p:txBody>
      </p:sp>
      <p:sp>
        <p:nvSpPr>
          <p:cNvPr id="178" name="Text Box 249"/>
          <p:cNvSpPr txBox="1">
            <a:spLocks noChangeAspect="1" noChangeArrowheads="1"/>
          </p:cNvSpPr>
          <p:nvPr/>
        </p:nvSpPr>
        <p:spPr bwMode="auto">
          <a:xfrm>
            <a:off x="2486025" y="2041009"/>
            <a:ext cx="46358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a:ln>
                  <a:noFill/>
                </a:ln>
                <a:solidFill>
                  <a:schemeClr val="accent6">
                    <a:lumMod val="75000"/>
                  </a:schemeClr>
                </a:solidFill>
                <a:effectLst/>
                <a:uLnTx/>
                <a:uFillTx/>
                <a:latin typeface="Calibri" panose="020F0502020204030204" pitchFamily="34" charset="0"/>
                <a:cs typeface="Arial"/>
              </a:rPr>
              <a:t>L2:</a:t>
            </a:r>
          </a:p>
        </p:txBody>
      </p:sp>
      <p:sp>
        <p:nvSpPr>
          <p:cNvPr id="179" name="Text Box 250"/>
          <p:cNvSpPr txBox="1">
            <a:spLocks noChangeAspect="1" noChangeArrowheads="1"/>
          </p:cNvSpPr>
          <p:nvPr/>
        </p:nvSpPr>
        <p:spPr bwMode="auto">
          <a:xfrm>
            <a:off x="2079625" y="2796659"/>
            <a:ext cx="46358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a:ln>
                  <a:noFill/>
                </a:ln>
                <a:solidFill>
                  <a:schemeClr val="accent6">
                    <a:lumMod val="75000"/>
                  </a:schemeClr>
                </a:solidFill>
                <a:effectLst/>
                <a:uLnTx/>
                <a:uFillTx/>
                <a:latin typeface="Calibri" panose="020F0502020204030204" pitchFamily="34" charset="0"/>
                <a:cs typeface="Arial"/>
              </a:rPr>
              <a:t>L3:</a:t>
            </a:r>
          </a:p>
        </p:txBody>
      </p:sp>
      <p:sp>
        <p:nvSpPr>
          <p:cNvPr id="180" name="Text Box 251"/>
          <p:cNvSpPr txBox="1">
            <a:spLocks noChangeAspect="1" noChangeArrowheads="1"/>
          </p:cNvSpPr>
          <p:nvPr/>
        </p:nvSpPr>
        <p:spPr bwMode="auto">
          <a:xfrm>
            <a:off x="1554163" y="3795197"/>
            <a:ext cx="46358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a:ln>
                  <a:noFill/>
                </a:ln>
                <a:solidFill>
                  <a:schemeClr val="accent6">
                    <a:lumMod val="75000"/>
                  </a:schemeClr>
                </a:solidFill>
                <a:effectLst/>
                <a:uLnTx/>
                <a:uFillTx/>
                <a:latin typeface="Calibri" panose="020F0502020204030204" pitchFamily="34" charset="0"/>
                <a:cs typeface="Arial"/>
              </a:rPr>
              <a:t>L4:</a:t>
            </a:r>
          </a:p>
        </p:txBody>
      </p:sp>
      <p:sp>
        <p:nvSpPr>
          <p:cNvPr id="181" name="Text Box 252"/>
          <p:cNvSpPr txBox="1">
            <a:spLocks noChangeAspect="1" noChangeArrowheads="1"/>
          </p:cNvSpPr>
          <p:nvPr/>
        </p:nvSpPr>
        <p:spPr bwMode="auto">
          <a:xfrm>
            <a:off x="933450" y="4912797"/>
            <a:ext cx="46358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a:ln>
                  <a:noFill/>
                </a:ln>
                <a:solidFill>
                  <a:schemeClr val="accent6">
                    <a:lumMod val="75000"/>
                  </a:schemeClr>
                </a:solidFill>
                <a:effectLst/>
                <a:uLnTx/>
                <a:uFillTx/>
                <a:latin typeface="Calibri" panose="020F0502020204030204" pitchFamily="34" charset="0"/>
                <a:cs typeface="Arial"/>
              </a:rPr>
              <a:t>L5:</a:t>
            </a:r>
          </a:p>
        </p:txBody>
      </p:sp>
      <p:sp>
        <p:nvSpPr>
          <p:cNvPr id="182" name="Text Box 289"/>
          <p:cNvSpPr txBox="1">
            <a:spLocks noChangeAspect="1" noChangeArrowheads="1"/>
          </p:cNvSpPr>
          <p:nvPr/>
        </p:nvSpPr>
        <p:spPr bwMode="auto">
          <a:xfrm>
            <a:off x="130175" y="1137553"/>
            <a:ext cx="1010213" cy="18158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Smaller,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faster,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and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costlier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(per byte)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storage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devices</a:t>
            </a:r>
          </a:p>
        </p:txBody>
      </p:sp>
      <p:sp>
        <p:nvSpPr>
          <p:cNvPr id="183" name="Line 291"/>
          <p:cNvSpPr>
            <a:spLocks noChangeShapeType="1"/>
          </p:cNvSpPr>
          <p:nvPr/>
        </p:nvSpPr>
        <p:spPr bwMode="auto">
          <a:xfrm flipH="1" flipV="1">
            <a:off x="90488" y="954088"/>
            <a:ext cx="0" cy="2154237"/>
          </a:xfrm>
          <a:prstGeom prst="line">
            <a:avLst/>
          </a:prstGeom>
          <a:noFill/>
          <a:ln w="38100">
            <a:solidFill>
              <a:schemeClr val="accent6">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84" name="Line 292"/>
          <p:cNvSpPr>
            <a:spLocks noChangeAspect="1" noChangeShapeType="1"/>
          </p:cNvSpPr>
          <p:nvPr/>
        </p:nvSpPr>
        <p:spPr bwMode="auto">
          <a:xfrm>
            <a:off x="1117600" y="5743575"/>
            <a:ext cx="57658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85" name="Text Box 293"/>
          <p:cNvSpPr txBox="1">
            <a:spLocks noChangeAspect="1" noChangeArrowheads="1"/>
          </p:cNvSpPr>
          <p:nvPr/>
        </p:nvSpPr>
        <p:spPr bwMode="auto">
          <a:xfrm>
            <a:off x="3531818" y="2780397"/>
            <a:ext cx="1048684"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L3 cache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(SRAM)</a:t>
            </a:r>
          </a:p>
        </p:txBody>
      </p:sp>
      <p:sp>
        <p:nvSpPr>
          <p:cNvPr id="187" name="Text Box 295"/>
          <p:cNvSpPr txBox="1">
            <a:spLocks noChangeAspect="1" noChangeArrowheads="1"/>
          </p:cNvSpPr>
          <p:nvPr/>
        </p:nvSpPr>
        <p:spPr bwMode="auto">
          <a:xfrm>
            <a:off x="5810250" y="3305501"/>
            <a:ext cx="2876549"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L3 cache holds cache lines</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 retrieved from main memory.</a:t>
            </a:r>
          </a:p>
        </p:txBody>
      </p:sp>
      <p:sp>
        <p:nvSpPr>
          <p:cNvPr id="189" name="Text Box 297"/>
          <p:cNvSpPr txBox="1">
            <a:spLocks noChangeAspect="1" noChangeArrowheads="1"/>
          </p:cNvSpPr>
          <p:nvPr/>
        </p:nvSpPr>
        <p:spPr bwMode="auto">
          <a:xfrm>
            <a:off x="387350" y="5963722"/>
            <a:ext cx="46358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a:ln>
                  <a:noFill/>
                </a:ln>
                <a:solidFill>
                  <a:schemeClr val="accent6">
                    <a:lumMod val="75000"/>
                  </a:schemeClr>
                </a:solidFill>
                <a:effectLst/>
                <a:uLnTx/>
                <a:uFillTx/>
                <a:latin typeface="Calibri" panose="020F0502020204030204" pitchFamily="34" charset="0"/>
                <a:cs typeface="Arial"/>
              </a:rPr>
              <a:t>L6:</a:t>
            </a:r>
          </a:p>
        </p:txBody>
      </p:sp>
      <p:sp>
        <p:nvSpPr>
          <p:cNvPr id="234" name="Text Box 229"/>
          <p:cNvSpPr txBox="1">
            <a:spLocks noChangeAspect="1" noChangeArrowheads="1"/>
          </p:cNvSpPr>
          <p:nvPr/>
        </p:nvSpPr>
        <p:spPr bwMode="auto">
          <a:xfrm>
            <a:off x="6399689" y="4346121"/>
            <a:ext cx="2549869"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Main memory holds disk blocks retrieved from local disks.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8" name="Rectangle 6"/>
          <p:cNvSpPr>
            <a:spLocks noGrp="1" noChangeArrowheads="1"/>
          </p:cNvSpPr>
          <p:nvPr>
            <p:ph type="title"/>
          </p:nvPr>
        </p:nvSpPr>
        <p:spPr/>
        <p:txBody>
          <a:bodyPr/>
          <a:lstStyle/>
          <a:p>
            <a:r>
              <a:rPr lang="en-US" dirty="0"/>
              <a:t>Caches</a:t>
            </a:r>
          </a:p>
        </p:txBody>
      </p:sp>
      <p:sp>
        <p:nvSpPr>
          <p:cNvPr id="136199" name="Rectangle 7"/>
          <p:cNvSpPr>
            <a:spLocks noGrp="1" noChangeArrowheads="1"/>
          </p:cNvSpPr>
          <p:nvPr>
            <p:ph type="body" idx="1"/>
          </p:nvPr>
        </p:nvSpPr>
        <p:spPr>
          <a:xfrm>
            <a:off x="396875" y="1301915"/>
            <a:ext cx="8442325" cy="4972050"/>
          </a:xfrm>
        </p:spPr>
        <p:txBody>
          <a:bodyPr/>
          <a:lstStyle/>
          <a:p>
            <a:r>
              <a:rPr lang="en-US" i="1" dirty="0">
                <a:solidFill>
                  <a:srgbClr val="C00000"/>
                </a:solidFill>
              </a:rPr>
              <a:t>Cache:</a:t>
            </a:r>
            <a:r>
              <a:rPr lang="en-US" i="1" dirty="0"/>
              <a:t> </a:t>
            </a:r>
            <a:r>
              <a:rPr lang="en-US" dirty="0"/>
              <a:t>A smaller, faster storage device that acts as a staging area for a subset of the data in a larger, slower device.</a:t>
            </a:r>
          </a:p>
          <a:p>
            <a:r>
              <a:rPr lang="en-US" dirty="0"/>
              <a:t>Fundamental idea of a memory hierarchy:</a:t>
            </a:r>
          </a:p>
          <a:p>
            <a:pPr lvl="1"/>
            <a:r>
              <a:rPr lang="en-US" dirty="0"/>
              <a:t>For each </a:t>
            </a:r>
            <a:r>
              <a:rPr lang="en-US" dirty="0" err="1"/>
              <a:t>k</a:t>
            </a:r>
            <a:r>
              <a:rPr lang="en-US" dirty="0"/>
              <a:t>, the faster, smaller device at level </a:t>
            </a:r>
            <a:r>
              <a:rPr lang="en-US" dirty="0" err="1"/>
              <a:t>k</a:t>
            </a:r>
            <a:r>
              <a:rPr lang="en-US" dirty="0"/>
              <a:t> serves as a cache for the larger, slower device at level k+1.</a:t>
            </a:r>
          </a:p>
          <a:p>
            <a:r>
              <a:rPr lang="en-US" dirty="0"/>
              <a:t>Why do memory hierarchies work?</a:t>
            </a:r>
          </a:p>
          <a:p>
            <a:pPr lvl="1"/>
            <a:r>
              <a:rPr lang="en-US" dirty="0"/>
              <a:t>Because of locality, programs tend to access the data at level </a:t>
            </a:r>
            <a:r>
              <a:rPr lang="en-US" dirty="0" err="1"/>
              <a:t>k</a:t>
            </a:r>
            <a:r>
              <a:rPr lang="en-US" dirty="0"/>
              <a:t> more often than they access the data at level k+1. </a:t>
            </a:r>
          </a:p>
          <a:p>
            <a:pPr lvl="1"/>
            <a:r>
              <a:rPr lang="en-US" dirty="0"/>
              <a:t>Thus, the storage at level k+1 can be slower, and thus larger and cheaper per bit.</a:t>
            </a:r>
          </a:p>
          <a:p>
            <a:r>
              <a:rPr lang="en-US" i="1" dirty="0">
                <a:solidFill>
                  <a:srgbClr val="C00000"/>
                </a:solidFill>
              </a:rPr>
              <a:t>Big Idea (Ideal):  </a:t>
            </a:r>
            <a:r>
              <a:rPr lang="en-US" dirty="0"/>
              <a:t>The memory hierarchy creates a large pool</a:t>
            </a:r>
            <a:br>
              <a:rPr lang="en-US" dirty="0"/>
            </a:br>
            <a:r>
              <a:rPr lang="en-US" dirty="0"/>
              <a:t>of storage that costs as much as the cheap storage near the bottom, but that serves data to programs at the rate of the fast storage near the top.</a:t>
            </a:r>
          </a:p>
          <a:p>
            <a:pPr lvl="1"/>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Up-Down Arrow 34"/>
          <p:cNvSpPr/>
          <p:nvPr/>
        </p:nvSpPr>
        <p:spPr bwMode="auto">
          <a:xfrm>
            <a:off x="3352800" y="2895600"/>
            <a:ext cx="685800" cy="1371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a:latin typeface="Calibri" pitchFamily="34" charset="0"/>
            </a:endParaRPr>
          </a:p>
        </p:txBody>
      </p:sp>
      <p:sp>
        <p:nvSpPr>
          <p:cNvPr id="2" name="Title 1"/>
          <p:cNvSpPr>
            <a:spLocks noGrp="1"/>
          </p:cNvSpPr>
          <p:nvPr>
            <p:ph type="title"/>
          </p:nvPr>
        </p:nvSpPr>
        <p:spPr/>
        <p:txBody>
          <a:bodyPr/>
          <a:lstStyle/>
          <a:p>
            <a:r>
              <a:rPr lang="en-US" dirty="0"/>
              <a:t>General Cache Concepts</a:t>
            </a:r>
          </a:p>
        </p:txBody>
      </p:sp>
      <p:sp>
        <p:nvSpPr>
          <p:cNvPr id="3" name="Rectangle 2"/>
          <p:cNvSpPr/>
          <p:nvPr/>
        </p:nvSpPr>
        <p:spPr bwMode="auto">
          <a:xfrm>
            <a:off x="1905000" y="4267200"/>
            <a:ext cx="3581400" cy="2057400"/>
          </a:xfrm>
          <a:prstGeom prst="rect">
            <a:avLst/>
          </a:prstGeom>
          <a:solidFill>
            <a:srgbClr val="DEDFF5"/>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4" name="Rectangle 3"/>
          <p:cNvSpPr/>
          <p:nvPr/>
        </p:nvSpPr>
        <p:spPr bwMode="auto">
          <a:xfrm>
            <a:off x="1905000" y="2272391"/>
            <a:ext cx="3581400" cy="6096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5" name="Rectangle 4"/>
          <p:cNvSpPr/>
          <p:nvPr/>
        </p:nvSpPr>
        <p:spPr bwMode="auto">
          <a:xfrm>
            <a:off x="20574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0</a:t>
            </a:r>
          </a:p>
        </p:txBody>
      </p:sp>
      <p:sp>
        <p:nvSpPr>
          <p:cNvPr id="6" name="Rectangle 5"/>
          <p:cNvSpPr/>
          <p:nvPr/>
        </p:nvSpPr>
        <p:spPr bwMode="auto">
          <a:xfrm>
            <a:off x="28956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a:t>
            </a:r>
          </a:p>
        </p:txBody>
      </p:sp>
      <p:sp>
        <p:nvSpPr>
          <p:cNvPr id="7" name="Rectangle 6"/>
          <p:cNvSpPr/>
          <p:nvPr/>
        </p:nvSpPr>
        <p:spPr bwMode="auto">
          <a:xfrm>
            <a:off x="37338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2</a:t>
            </a:r>
          </a:p>
        </p:txBody>
      </p:sp>
      <p:sp>
        <p:nvSpPr>
          <p:cNvPr id="8" name="Rectangle 7"/>
          <p:cNvSpPr/>
          <p:nvPr/>
        </p:nvSpPr>
        <p:spPr bwMode="auto">
          <a:xfrm>
            <a:off x="45720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9" name="Rectangle 8"/>
          <p:cNvSpPr/>
          <p:nvPr/>
        </p:nvSpPr>
        <p:spPr bwMode="auto">
          <a:xfrm>
            <a:off x="20574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10" name="Rectangle 9"/>
          <p:cNvSpPr/>
          <p:nvPr/>
        </p:nvSpPr>
        <p:spPr bwMode="auto">
          <a:xfrm>
            <a:off x="28956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5</a:t>
            </a:r>
          </a:p>
        </p:txBody>
      </p:sp>
      <p:sp>
        <p:nvSpPr>
          <p:cNvPr id="11" name="Rectangle 10"/>
          <p:cNvSpPr/>
          <p:nvPr/>
        </p:nvSpPr>
        <p:spPr bwMode="auto">
          <a:xfrm>
            <a:off x="37338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6</a:t>
            </a:r>
          </a:p>
        </p:txBody>
      </p:sp>
      <p:sp>
        <p:nvSpPr>
          <p:cNvPr id="12" name="Rectangle 11"/>
          <p:cNvSpPr/>
          <p:nvPr/>
        </p:nvSpPr>
        <p:spPr bwMode="auto">
          <a:xfrm>
            <a:off x="45720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7</a:t>
            </a:r>
          </a:p>
        </p:txBody>
      </p:sp>
      <p:sp>
        <p:nvSpPr>
          <p:cNvPr id="13" name="Rectangle 12"/>
          <p:cNvSpPr/>
          <p:nvPr/>
        </p:nvSpPr>
        <p:spPr bwMode="auto">
          <a:xfrm>
            <a:off x="20574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14" name="Rectangle 13"/>
          <p:cNvSpPr/>
          <p:nvPr/>
        </p:nvSpPr>
        <p:spPr bwMode="auto">
          <a:xfrm>
            <a:off x="28956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15" name="Rectangle 14"/>
          <p:cNvSpPr/>
          <p:nvPr/>
        </p:nvSpPr>
        <p:spPr bwMode="auto">
          <a:xfrm>
            <a:off x="37338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
        <p:nvSpPr>
          <p:cNvPr id="16" name="Rectangle 15"/>
          <p:cNvSpPr/>
          <p:nvPr/>
        </p:nvSpPr>
        <p:spPr bwMode="auto">
          <a:xfrm>
            <a:off x="45720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11</a:t>
            </a:r>
          </a:p>
        </p:txBody>
      </p:sp>
      <p:sp>
        <p:nvSpPr>
          <p:cNvPr id="17" name="Rectangle 16"/>
          <p:cNvSpPr/>
          <p:nvPr/>
        </p:nvSpPr>
        <p:spPr bwMode="auto">
          <a:xfrm>
            <a:off x="20574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18" name="Rectangle 17"/>
          <p:cNvSpPr/>
          <p:nvPr/>
        </p:nvSpPr>
        <p:spPr bwMode="auto">
          <a:xfrm>
            <a:off x="28956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13</a:t>
            </a:r>
          </a:p>
        </p:txBody>
      </p:sp>
      <p:sp>
        <p:nvSpPr>
          <p:cNvPr id="19" name="Rectangle 18"/>
          <p:cNvSpPr/>
          <p:nvPr/>
        </p:nvSpPr>
        <p:spPr bwMode="auto">
          <a:xfrm>
            <a:off x="37338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0" name="Rectangle 19"/>
          <p:cNvSpPr/>
          <p:nvPr/>
        </p:nvSpPr>
        <p:spPr bwMode="auto">
          <a:xfrm>
            <a:off x="45720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15</a:t>
            </a:r>
          </a:p>
        </p:txBody>
      </p:sp>
      <p:cxnSp>
        <p:nvCxnSpPr>
          <p:cNvPr id="22" name="Straight Connector 21"/>
          <p:cNvCxnSpPr/>
          <p:nvPr/>
        </p:nvCxnSpPr>
        <p:spPr bwMode="auto">
          <a:xfrm>
            <a:off x="2286000" y="6096000"/>
            <a:ext cx="3048000" cy="1477"/>
          </a:xfrm>
          <a:prstGeom prst="line">
            <a:avLst/>
          </a:prstGeom>
          <a:noFill/>
          <a:ln w="88900" cap="rnd" cmpd="sng" algn="ctr">
            <a:solidFill>
              <a:schemeClr val="tx1"/>
            </a:solidFill>
            <a:prstDash val="sysDot"/>
            <a:round/>
            <a:headEnd type="none" w="med" len="med"/>
            <a:tailEnd type="none" w="med" len="med"/>
          </a:ln>
          <a:effectLst/>
        </p:spPr>
      </p:cxnSp>
      <p:sp>
        <p:nvSpPr>
          <p:cNvPr id="26" name="Rectangle 25"/>
          <p:cNvSpPr/>
          <p:nvPr/>
        </p:nvSpPr>
        <p:spPr bwMode="auto">
          <a:xfrm>
            <a:off x="20574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27" name="Rectangle 26"/>
          <p:cNvSpPr/>
          <p:nvPr/>
        </p:nvSpPr>
        <p:spPr bwMode="auto">
          <a:xfrm>
            <a:off x="28956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28" name="Rectangle 27"/>
          <p:cNvSpPr/>
          <p:nvPr/>
        </p:nvSpPr>
        <p:spPr bwMode="auto">
          <a:xfrm>
            <a:off x="37338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9" name="Rectangle 28"/>
          <p:cNvSpPr/>
          <p:nvPr/>
        </p:nvSpPr>
        <p:spPr bwMode="auto">
          <a:xfrm>
            <a:off x="45720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30" name="TextBox 29"/>
          <p:cNvSpPr txBox="1"/>
          <p:nvPr/>
        </p:nvSpPr>
        <p:spPr>
          <a:xfrm>
            <a:off x="788764" y="2348591"/>
            <a:ext cx="949299" cy="461665"/>
          </a:xfrm>
          <a:prstGeom prst="rect">
            <a:avLst/>
          </a:prstGeom>
          <a:noFill/>
        </p:spPr>
        <p:txBody>
          <a:bodyPr wrap="none" rtlCol="0">
            <a:spAutoFit/>
          </a:bodyPr>
          <a:lstStyle/>
          <a:p>
            <a:r>
              <a:rPr lang="en-US" dirty="0">
                <a:latin typeface="Calibri" pitchFamily="34" charset="0"/>
              </a:rPr>
              <a:t>Cache</a:t>
            </a:r>
          </a:p>
        </p:txBody>
      </p:sp>
      <p:sp>
        <p:nvSpPr>
          <p:cNvPr id="31" name="TextBox 30"/>
          <p:cNvSpPr txBox="1"/>
          <p:nvPr/>
        </p:nvSpPr>
        <p:spPr>
          <a:xfrm>
            <a:off x="457200" y="4343400"/>
            <a:ext cx="1280863" cy="461665"/>
          </a:xfrm>
          <a:prstGeom prst="rect">
            <a:avLst/>
          </a:prstGeom>
          <a:noFill/>
        </p:spPr>
        <p:txBody>
          <a:bodyPr wrap="none" rtlCol="0">
            <a:spAutoFit/>
          </a:bodyPr>
          <a:lstStyle/>
          <a:p>
            <a:r>
              <a:rPr lang="en-US" dirty="0">
                <a:latin typeface="Calibri" pitchFamily="34" charset="0"/>
              </a:rPr>
              <a:t>Memory</a:t>
            </a:r>
          </a:p>
        </p:txBody>
      </p:sp>
      <p:sp>
        <p:nvSpPr>
          <p:cNvPr id="32" name="Text Box 19"/>
          <p:cNvSpPr txBox="1">
            <a:spLocks noChangeArrowheads="1"/>
          </p:cNvSpPr>
          <p:nvPr/>
        </p:nvSpPr>
        <p:spPr bwMode="auto">
          <a:xfrm>
            <a:off x="5635242" y="4147318"/>
            <a:ext cx="3199956" cy="577082"/>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Larger, slower, cheaper memory</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v</a:t>
            </a:r>
            <a:r>
              <a:rPr lang="en-GB" sz="1600" b="1" dirty="0">
                <a:latin typeface="Calibri" pitchFamily="34" charset="0"/>
              </a:rPr>
              <a:t>iewed as partitioned into “blocks”</a:t>
            </a:r>
          </a:p>
        </p:txBody>
      </p:sp>
      <p:sp>
        <p:nvSpPr>
          <p:cNvPr id="33" name="Text Box 22"/>
          <p:cNvSpPr txBox="1">
            <a:spLocks noChangeArrowheads="1"/>
          </p:cNvSpPr>
          <p:nvPr/>
        </p:nvSpPr>
        <p:spPr bwMode="auto">
          <a:xfrm>
            <a:off x="3942800" y="3232918"/>
            <a:ext cx="2839000" cy="577082"/>
          </a:xfrm>
          <a:prstGeom prst="rect">
            <a:avLst/>
          </a:prstGeom>
          <a:noFill/>
          <a:ln w="9525">
            <a:noFill/>
            <a:round/>
            <a:headEnd/>
            <a:tailEnd/>
          </a:ln>
        </p:spPr>
        <p:txBody>
          <a:bodyPr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Data is copied in block-sized transfer units</a:t>
            </a:r>
          </a:p>
        </p:txBody>
      </p:sp>
      <p:sp>
        <p:nvSpPr>
          <p:cNvPr id="34" name="Text Box 29"/>
          <p:cNvSpPr txBox="1">
            <a:spLocks noChangeArrowheads="1"/>
          </p:cNvSpPr>
          <p:nvPr/>
        </p:nvSpPr>
        <p:spPr bwMode="auto">
          <a:xfrm>
            <a:off x="5635242" y="2189315"/>
            <a:ext cx="2911618" cy="818367"/>
          </a:xfrm>
          <a:prstGeom prst="rect">
            <a:avLst/>
          </a:prstGeom>
          <a:noFill/>
          <a:ln w="9525">
            <a:noFill/>
            <a:round/>
            <a:headEnd/>
            <a:tailEnd/>
          </a:ln>
        </p:spPr>
        <p:txBody>
          <a:bodyPr wrap="squar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Smaller, faster, more expensive</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memory caches a subset of</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the blocks</a:t>
            </a:r>
          </a:p>
        </p:txBody>
      </p:sp>
      <p:sp>
        <p:nvSpPr>
          <p:cNvPr id="37" name="Rectangle 36"/>
          <p:cNvSpPr/>
          <p:nvPr/>
        </p:nvSpPr>
        <p:spPr bwMode="auto">
          <a:xfrm>
            <a:off x="2057400" y="4800600"/>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38" name="Rectangle 37"/>
          <p:cNvSpPr/>
          <p:nvPr/>
        </p:nvSpPr>
        <p:spPr bwMode="auto">
          <a:xfrm>
            <a:off x="2590800" y="3429000"/>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39" name="Rectangle 38"/>
          <p:cNvSpPr/>
          <p:nvPr/>
        </p:nvSpPr>
        <p:spPr bwMode="auto">
          <a:xfrm>
            <a:off x="2057400" y="2424791"/>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40" name="Rectangle 39"/>
          <p:cNvSpPr/>
          <p:nvPr/>
        </p:nvSpPr>
        <p:spPr bwMode="auto">
          <a:xfrm>
            <a:off x="3733800" y="5181600"/>
            <a:ext cx="762000" cy="304800"/>
          </a:xfrm>
          <a:prstGeom prst="rect">
            <a:avLst/>
          </a:prstGeom>
          <a:solidFill>
            <a:srgbClr val="A9E39D"/>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
        <p:nvSpPr>
          <p:cNvPr id="41" name="Rectangle 40"/>
          <p:cNvSpPr/>
          <p:nvPr/>
        </p:nvSpPr>
        <p:spPr bwMode="auto">
          <a:xfrm>
            <a:off x="2590800" y="3429000"/>
            <a:ext cx="762000" cy="304800"/>
          </a:xfrm>
          <a:prstGeom prst="rect">
            <a:avLst/>
          </a:prstGeom>
          <a:solidFill>
            <a:srgbClr val="A9E39D"/>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
        <p:nvSpPr>
          <p:cNvPr id="42" name="Rectangle 41"/>
          <p:cNvSpPr/>
          <p:nvPr/>
        </p:nvSpPr>
        <p:spPr bwMode="auto">
          <a:xfrm>
            <a:off x="3733800" y="2424791"/>
            <a:ext cx="762000" cy="304800"/>
          </a:xfrm>
          <a:prstGeom prst="rect">
            <a:avLst/>
          </a:prstGeom>
          <a:solidFill>
            <a:srgbClr val="A9E39D"/>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3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animBg="1"/>
      <p:bldP spid="38" grpId="0" animBg="1"/>
      <p:bldP spid="38" grpId="1" animBg="1"/>
      <p:bldP spid="39" grpId="0" animBg="1"/>
      <p:bldP spid="40" grpId="0" animBg="1"/>
      <p:bldP spid="41" grpId="0" animBg="1"/>
      <p:bldP spid="41" grpId="1" animBg="1"/>
      <p:bldP spid="4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Up-Down Arrow 42"/>
          <p:cNvSpPr/>
          <p:nvPr/>
        </p:nvSpPr>
        <p:spPr bwMode="auto">
          <a:xfrm>
            <a:off x="3352800" y="1295400"/>
            <a:ext cx="685800" cy="990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a:latin typeface="Calibri" pitchFamily="34" charset="0"/>
            </a:endParaRPr>
          </a:p>
        </p:txBody>
      </p:sp>
      <p:sp>
        <p:nvSpPr>
          <p:cNvPr id="35" name="Up-Down Arrow 34"/>
          <p:cNvSpPr/>
          <p:nvPr/>
        </p:nvSpPr>
        <p:spPr bwMode="auto">
          <a:xfrm>
            <a:off x="3352800" y="2895600"/>
            <a:ext cx="685800" cy="1371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a:latin typeface="Calibri" pitchFamily="34" charset="0"/>
            </a:endParaRPr>
          </a:p>
        </p:txBody>
      </p:sp>
      <p:sp>
        <p:nvSpPr>
          <p:cNvPr id="2" name="Title 1"/>
          <p:cNvSpPr>
            <a:spLocks noGrp="1"/>
          </p:cNvSpPr>
          <p:nvPr>
            <p:ph type="title"/>
          </p:nvPr>
        </p:nvSpPr>
        <p:spPr/>
        <p:txBody>
          <a:bodyPr/>
          <a:lstStyle/>
          <a:p>
            <a:r>
              <a:rPr lang="en-US" dirty="0"/>
              <a:t>General Cache Concepts: Hit</a:t>
            </a:r>
          </a:p>
        </p:txBody>
      </p:sp>
      <p:sp>
        <p:nvSpPr>
          <p:cNvPr id="3" name="Rectangle 2"/>
          <p:cNvSpPr/>
          <p:nvPr/>
        </p:nvSpPr>
        <p:spPr bwMode="auto">
          <a:xfrm>
            <a:off x="1905000" y="4267200"/>
            <a:ext cx="3581400" cy="20574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4" name="Rectangle 3"/>
          <p:cNvSpPr/>
          <p:nvPr/>
        </p:nvSpPr>
        <p:spPr bwMode="auto">
          <a:xfrm>
            <a:off x="1905000" y="2272391"/>
            <a:ext cx="3581400" cy="6096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5" name="Rectangle 4"/>
          <p:cNvSpPr/>
          <p:nvPr/>
        </p:nvSpPr>
        <p:spPr bwMode="auto">
          <a:xfrm>
            <a:off x="20574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0</a:t>
            </a:r>
          </a:p>
        </p:txBody>
      </p:sp>
      <p:sp>
        <p:nvSpPr>
          <p:cNvPr id="6" name="Rectangle 5"/>
          <p:cNvSpPr/>
          <p:nvPr/>
        </p:nvSpPr>
        <p:spPr bwMode="auto">
          <a:xfrm>
            <a:off x="28956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a:t>
            </a:r>
          </a:p>
        </p:txBody>
      </p:sp>
      <p:sp>
        <p:nvSpPr>
          <p:cNvPr id="7" name="Rectangle 6"/>
          <p:cNvSpPr/>
          <p:nvPr/>
        </p:nvSpPr>
        <p:spPr bwMode="auto">
          <a:xfrm>
            <a:off x="37338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2</a:t>
            </a:r>
          </a:p>
        </p:txBody>
      </p:sp>
      <p:sp>
        <p:nvSpPr>
          <p:cNvPr id="8" name="Rectangle 7"/>
          <p:cNvSpPr/>
          <p:nvPr/>
        </p:nvSpPr>
        <p:spPr bwMode="auto">
          <a:xfrm>
            <a:off x="45720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9" name="Rectangle 8"/>
          <p:cNvSpPr/>
          <p:nvPr/>
        </p:nvSpPr>
        <p:spPr bwMode="auto">
          <a:xfrm>
            <a:off x="20574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10" name="Rectangle 9"/>
          <p:cNvSpPr/>
          <p:nvPr/>
        </p:nvSpPr>
        <p:spPr bwMode="auto">
          <a:xfrm>
            <a:off x="28956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5</a:t>
            </a:r>
          </a:p>
        </p:txBody>
      </p:sp>
      <p:sp>
        <p:nvSpPr>
          <p:cNvPr id="11" name="Rectangle 10"/>
          <p:cNvSpPr/>
          <p:nvPr/>
        </p:nvSpPr>
        <p:spPr bwMode="auto">
          <a:xfrm>
            <a:off x="37338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6</a:t>
            </a:r>
          </a:p>
        </p:txBody>
      </p:sp>
      <p:sp>
        <p:nvSpPr>
          <p:cNvPr id="12" name="Rectangle 11"/>
          <p:cNvSpPr/>
          <p:nvPr/>
        </p:nvSpPr>
        <p:spPr bwMode="auto">
          <a:xfrm>
            <a:off x="45720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7</a:t>
            </a:r>
          </a:p>
        </p:txBody>
      </p:sp>
      <p:sp>
        <p:nvSpPr>
          <p:cNvPr id="13" name="Rectangle 12"/>
          <p:cNvSpPr/>
          <p:nvPr/>
        </p:nvSpPr>
        <p:spPr bwMode="auto">
          <a:xfrm>
            <a:off x="20574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14" name="Rectangle 13"/>
          <p:cNvSpPr/>
          <p:nvPr/>
        </p:nvSpPr>
        <p:spPr bwMode="auto">
          <a:xfrm>
            <a:off x="28956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15" name="Rectangle 14"/>
          <p:cNvSpPr/>
          <p:nvPr/>
        </p:nvSpPr>
        <p:spPr bwMode="auto">
          <a:xfrm>
            <a:off x="37338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
        <p:nvSpPr>
          <p:cNvPr id="16" name="Rectangle 15"/>
          <p:cNvSpPr/>
          <p:nvPr/>
        </p:nvSpPr>
        <p:spPr bwMode="auto">
          <a:xfrm>
            <a:off x="45720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11</a:t>
            </a:r>
          </a:p>
        </p:txBody>
      </p:sp>
      <p:sp>
        <p:nvSpPr>
          <p:cNvPr id="17" name="Rectangle 16"/>
          <p:cNvSpPr/>
          <p:nvPr/>
        </p:nvSpPr>
        <p:spPr bwMode="auto">
          <a:xfrm>
            <a:off x="20574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18" name="Rectangle 17"/>
          <p:cNvSpPr/>
          <p:nvPr/>
        </p:nvSpPr>
        <p:spPr bwMode="auto">
          <a:xfrm>
            <a:off x="28956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13</a:t>
            </a:r>
          </a:p>
        </p:txBody>
      </p:sp>
      <p:sp>
        <p:nvSpPr>
          <p:cNvPr id="19" name="Rectangle 18"/>
          <p:cNvSpPr/>
          <p:nvPr/>
        </p:nvSpPr>
        <p:spPr bwMode="auto">
          <a:xfrm>
            <a:off x="37338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0" name="Rectangle 19"/>
          <p:cNvSpPr/>
          <p:nvPr/>
        </p:nvSpPr>
        <p:spPr bwMode="auto">
          <a:xfrm>
            <a:off x="45720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15</a:t>
            </a:r>
          </a:p>
        </p:txBody>
      </p:sp>
      <p:cxnSp>
        <p:nvCxnSpPr>
          <p:cNvPr id="22" name="Straight Connector 21"/>
          <p:cNvCxnSpPr/>
          <p:nvPr/>
        </p:nvCxnSpPr>
        <p:spPr bwMode="auto">
          <a:xfrm>
            <a:off x="2286000" y="6096000"/>
            <a:ext cx="3048000" cy="1477"/>
          </a:xfrm>
          <a:prstGeom prst="line">
            <a:avLst/>
          </a:prstGeom>
          <a:noFill/>
          <a:ln w="88900" cap="rnd" cmpd="sng" algn="ctr">
            <a:solidFill>
              <a:schemeClr val="tx1"/>
            </a:solidFill>
            <a:prstDash val="sysDot"/>
            <a:round/>
            <a:headEnd type="none" w="med" len="med"/>
            <a:tailEnd type="none" w="med" len="med"/>
          </a:ln>
          <a:effectLst/>
        </p:spPr>
      </p:cxnSp>
      <p:sp>
        <p:nvSpPr>
          <p:cNvPr id="26" name="Rectangle 25"/>
          <p:cNvSpPr/>
          <p:nvPr/>
        </p:nvSpPr>
        <p:spPr bwMode="auto">
          <a:xfrm>
            <a:off x="20574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27" name="Rectangle 26"/>
          <p:cNvSpPr/>
          <p:nvPr/>
        </p:nvSpPr>
        <p:spPr bwMode="auto">
          <a:xfrm>
            <a:off x="28956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28" name="Rectangle 27"/>
          <p:cNvSpPr/>
          <p:nvPr/>
        </p:nvSpPr>
        <p:spPr bwMode="auto">
          <a:xfrm>
            <a:off x="37338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9" name="Rectangle 28"/>
          <p:cNvSpPr/>
          <p:nvPr/>
        </p:nvSpPr>
        <p:spPr bwMode="auto">
          <a:xfrm>
            <a:off x="45720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30" name="TextBox 29"/>
          <p:cNvSpPr txBox="1"/>
          <p:nvPr/>
        </p:nvSpPr>
        <p:spPr>
          <a:xfrm>
            <a:off x="788764" y="2348591"/>
            <a:ext cx="949299" cy="461665"/>
          </a:xfrm>
          <a:prstGeom prst="rect">
            <a:avLst/>
          </a:prstGeom>
          <a:noFill/>
        </p:spPr>
        <p:txBody>
          <a:bodyPr wrap="none" rtlCol="0">
            <a:spAutoFit/>
          </a:bodyPr>
          <a:lstStyle/>
          <a:p>
            <a:r>
              <a:rPr lang="en-US" dirty="0">
                <a:latin typeface="Calibri" pitchFamily="34" charset="0"/>
              </a:rPr>
              <a:t>Cache</a:t>
            </a:r>
          </a:p>
        </p:txBody>
      </p:sp>
      <p:sp>
        <p:nvSpPr>
          <p:cNvPr id="31" name="TextBox 30"/>
          <p:cNvSpPr txBox="1"/>
          <p:nvPr/>
        </p:nvSpPr>
        <p:spPr>
          <a:xfrm>
            <a:off x="457200" y="4343400"/>
            <a:ext cx="1280863" cy="461665"/>
          </a:xfrm>
          <a:prstGeom prst="rect">
            <a:avLst/>
          </a:prstGeom>
          <a:noFill/>
        </p:spPr>
        <p:txBody>
          <a:bodyPr wrap="none" rtlCol="0">
            <a:spAutoFit/>
          </a:bodyPr>
          <a:lstStyle/>
          <a:p>
            <a:r>
              <a:rPr lang="en-US" dirty="0">
                <a:latin typeface="Calibri" pitchFamily="34" charset="0"/>
              </a:rPr>
              <a:t>Memory</a:t>
            </a:r>
          </a:p>
        </p:txBody>
      </p:sp>
      <p:sp>
        <p:nvSpPr>
          <p:cNvPr id="44" name="Text Box 29"/>
          <p:cNvSpPr txBox="1">
            <a:spLocks noChangeArrowheads="1"/>
          </p:cNvSpPr>
          <p:nvPr/>
        </p:nvSpPr>
        <p:spPr bwMode="auto">
          <a:xfrm>
            <a:off x="5919759" y="1580883"/>
            <a:ext cx="2826906" cy="396135"/>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Data in block b is needed</a:t>
            </a:r>
          </a:p>
        </p:txBody>
      </p:sp>
      <p:sp>
        <p:nvSpPr>
          <p:cNvPr id="46" name="Rectangle 45"/>
          <p:cNvSpPr/>
          <p:nvPr/>
        </p:nvSpPr>
        <p:spPr>
          <a:xfrm>
            <a:off x="3997173" y="1619517"/>
            <a:ext cx="1184427" cy="338554"/>
          </a:xfrm>
          <a:prstGeom prst="rect">
            <a:avLst/>
          </a:prstGeom>
        </p:spPr>
        <p:txBody>
          <a:bodyPr wrap="none">
            <a:spAutoFit/>
          </a:bodyPr>
          <a:lstStyle/>
          <a:p>
            <a:pPr algn="ctr"/>
            <a:r>
              <a:rPr lang="en-US" sz="1600" dirty="0">
                <a:latin typeface="Calibri" pitchFamily="34" charset="0"/>
              </a:rPr>
              <a:t>Request: 14</a:t>
            </a:r>
          </a:p>
        </p:txBody>
      </p:sp>
      <p:sp>
        <p:nvSpPr>
          <p:cNvPr id="47" name="Rectangle 46"/>
          <p:cNvSpPr/>
          <p:nvPr/>
        </p:nvSpPr>
        <p:spPr bwMode="auto">
          <a:xfrm>
            <a:off x="3733800" y="2425522"/>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48" name="Text Box 29"/>
          <p:cNvSpPr txBox="1">
            <a:spLocks noChangeArrowheads="1"/>
          </p:cNvSpPr>
          <p:nvPr/>
        </p:nvSpPr>
        <p:spPr bwMode="auto">
          <a:xfrm>
            <a:off x="5936094" y="2209800"/>
            <a:ext cx="2154670" cy="697756"/>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Block b is in cache:</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a:solidFill>
                  <a:srgbClr val="C00000"/>
                </a:solidFill>
                <a:latin typeface="Calibri" pitchFamily="34" charset="0"/>
              </a:rPr>
              <a:t>Hit!</a:t>
            </a:r>
            <a:endParaRPr lang="en-GB" sz="2000" b="1" i="1" dirty="0">
              <a:solidFill>
                <a:srgbClr val="C0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0-#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47" grpId="0" animBg="1"/>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58576-EE45-4ABD-A1A0-11D49F84C1EC}"/>
              </a:ext>
            </a:extLst>
          </p:cNvPr>
          <p:cNvSpPr>
            <a:spLocks noGrp="1"/>
          </p:cNvSpPr>
          <p:nvPr>
            <p:ph type="title"/>
          </p:nvPr>
        </p:nvSpPr>
        <p:spPr/>
        <p:txBody>
          <a:bodyPr/>
          <a:lstStyle/>
          <a:p>
            <a:r>
              <a:rPr lang="en-US"/>
              <a:t>Exam Scope 1/4</a:t>
            </a:r>
            <a:endParaRPr lang="en-US" dirty="0"/>
          </a:p>
        </p:txBody>
      </p:sp>
      <p:sp>
        <p:nvSpPr>
          <p:cNvPr id="3" name="Content Placeholder 2">
            <a:extLst>
              <a:ext uri="{FF2B5EF4-FFF2-40B4-BE49-F238E27FC236}">
                <a16:creationId xmlns:a16="http://schemas.microsoft.com/office/drawing/2014/main" id="{90ACB8B3-D0E6-458B-A862-41124305D747}"/>
              </a:ext>
            </a:extLst>
          </p:cNvPr>
          <p:cNvSpPr>
            <a:spLocks noGrp="1"/>
          </p:cNvSpPr>
          <p:nvPr>
            <p:ph idx="1"/>
          </p:nvPr>
        </p:nvSpPr>
        <p:spPr/>
        <p:txBody>
          <a:bodyPr/>
          <a:lstStyle/>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Georgia" panose="02040502050405020303" pitchFamily="18" charset="0"/>
              </a:rPr>
              <a:t>Bits, Bytes, and </a:t>
            </a:r>
            <a:r>
              <a:rPr lang="en-US" sz="1800" b="0" i="0" u="none" strike="noStrike" dirty="0" err="1">
                <a:solidFill>
                  <a:srgbClr val="000000"/>
                </a:solidFill>
                <a:effectLst/>
                <a:latin typeface="Georgia" panose="02040502050405020303" pitchFamily="18" charset="0"/>
              </a:rPr>
              <a:t>Ints</a:t>
            </a:r>
            <a:r>
              <a:rPr lang="en-US" sz="1800" b="0" i="0" u="none" strike="noStrike" dirty="0">
                <a:solidFill>
                  <a:srgbClr val="000000"/>
                </a:solidFill>
                <a:effectLst/>
                <a:latin typeface="Georgia" panose="02040502050405020303" pitchFamily="18" charset="0"/>
              </a:rPr>
              <a:t>: Student should be able to convert among 2s complement, regular binary, hexadecimal, and decimal representations; do arithmetic; recognize and manage overflow and underflow and the numerical consequences; be able to recognize and write out important bit patterns; articulate limits; as well as be able to use C’s casting rules and do </a:t>
            </a:r>
            <a:r>
              <a:rPr lang="en-US" sz="1800" b="0" i="0" u="none" strike="noStrike" dirty="0" err="1">
                <a:solidFill>
                  <a:srgbClr val="000000"/>
                </a:solidFill>
                <a:effectLst/>
                <a:latin typeface="Georgia" panose="02040502050405020303" pitchFamily="18" charset="0"/>
              </a:rPr>
              <a:t>datalab</a:t>
            </a:r>
            <a:r>
              <a:rPr lang="en-US" sz="1800" b="0" i="0" u="none" strike="noStrike" dirty="0">
                <a:solidFill>
                  <a:srgbClr val="000000"/>
                </a:solidFill>
                <a:effectLst/>
                <a:latin typeface="Georgia" panose="02040502050405020303" pitchFamily="18" charset="0"/>
              </a:rPr>
              <a:t>-style problems.  </a:t>
            </a:r>
          </a:p>
          <a:p>
            <a:pPr marL="114300" indent="0" rtl="0" fontAlgn="base">
              <a:spcBef>
                <a:spcPts val="0"/>
              </a:spcBef>
              <a:spcAft>
                <a:spcPts val="0"/>
              </a:spcAft>
              <a:buNone/>
            </a:pPr>
            <a:endParaRPr lang="en-US" sz="1800" b="0" i="0" u="none" strike="noStrike" dirty="0">
              <a:solidFill>
                <a:srgbClr val="000000"/>
              </a:solidFill>
              <a:effectLst/>
              <a:latin typeface="Georgia" panose="02040502050405020303" pitchFamily="18" charset="0"/>
            </a:endParaRP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Georgia" panose="02040502050405020303" pitchFamily="18" charset="0"/>
              </a:rPr>
              <a:t>Floats: Student should be able to recognize and translate numbers from into and out of IEEE-style representations, both normalized and denormalized; do arithmetic upon IEEE-style numbers, including that which crosses over the norm/</a:t>
            </a:r>
            <a:r>
              <a:rPr lang="en-US" sz="1800" b="0" i="0" u="none" strike="noStrike" dirty="0" err="1">
                <a:solidFill>
                  <a:srgbClr val="000000"/>
                </a:solidFill>
                <a:effectLst/>
                <a:latin typeface="Georgia" panose="02040502050405020303" pitchFamily="18" charset="0"/>
              </a:rPr>
              <a:t>denorm</a:t>
            </a:r>
            <a:r>
              <a:rPr lang="en-US" sz="1800" b="0" i="0" u="none" strike="noStrike" dirty="0">
                <a:solidFill>
                  <a:srgbClr val="000000"/>
                </a:solidFill>
                <a:effectLst/>
                <a:latin typeface="Georgia" panose="02040502050405020303" pitchFamily="18" charset="0"/>
              </a:rPr>
              <a:t> boundary and results in special numbers, e.g. </a:t>
            </a:r>
            <a:r>
              <a:rPr lang="en-US" sz="1800" b="0" i="0" u="none" strike="noStrike" dirty="0" err="1">
                <a:solidFill>
                  <a:srgbClr val="000000"/>
                </a:solidFill>
                <a:effectLst/>
                <a:latin typeface="Georgia" panose="02040502050405020303" pitchFamily="18" charset="0"/>
              </a:rPr>
              <a:t>NaN</a:t>
            </a:r>
            <a:r>
              <a:rPr lang="en-US" sz="1800" b="0" i="0" u="none" strike="noStrike" dirty="0">
                <a:solidFill>
                  <a:srgbClr val="000000"/>
                </a:solidFill>
                <a:effectLst/>
                <a:latin typeface="Georgia" panose="02040502050405020303" pitchFamily="18" charset="0"/>
              </a:rPr>
              <a:t>, infinity;  recognize and articulate special bit patterns; round numbers; cast and compare among float and non-float types using C’s rules; and do </a:t>
            </a:r>
            <a:r>
              <a:rPr lang="en-US" sz="1800" b="0" i="0" u="none" strike="noStrike" dirty="0" err="1">
                <a:solidFill>
                  <a:srgbClr val="000000"/>
                </a:solidFill>
                <a:effectLst/>
                <a:latin typeface="Georgia" panose="02040502050405020303" pitchFamily="18" charset="0"/>
              </a:rPr>
              <a:t>datalab</a:t>
            </a:r>
            <a:r>
              <a:rPr lang="en-US" sz="1800" b="0" i="0" u="none" strike="noStrike" dirty="0">
                <a:solidFill>
                  <a:srgbClr val="000000"/>
                </a:solidFill>
                <a:effectLst/>
                <a:latin typeface="Georgia" panose="02040502050405020303" pitchFamily="18" charset="0"/>
              </a:rPr>
              <a:t> style puzzles. </a:t>
            </a:r>
          </a:p>
          <a:p>
            <a:endParaRPr lang="en-US" dirty="0"/>
          </a:p>
        </p:txBody>
      </p:sp>
    </p:spTree>
    <p:extLst>
      <p:ext uri="{BB962C8B-B14F-4D97-AF65-F5344CB8AC3E}">
        <p14:creationId xmlns:p14="http://schemas.microsoft.com/office/powerpoint/2010/main" val="10065945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Up-Down Arrow 42"/>
          <p:cNvSpPr/>
          <p:nvPr/>
        </p:nvSpPr>
        <p:spPr bwMode="auto">
          <a:xfrm>
            <a:off x="3352800" y="1295400"/>
            <a:ext cx="685800" cy="990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a:latin typeface="Calibri" pitchFamily="34" charset="0"/>
            </a:endParaRPr>
          </a:p>
        </p:txBody>
      </p:sp>
      <p:sp>
        <p:nvSpPr>
          <p:cNvPr id="35" name="Up-Down Arrow 34"/>
          <p:cNvSpPr/>
          <p:nvPr/>
        </p:nvSpPr>
        <p:spPr bwMode="auto">
          <a:xfrm>
            <a:off x="3352800" y="2895600"/>
            <a:ext cx="685800" cy="1371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a:latin typeface="Calibri" pitchFamily="34" charset="0"/>
            </a:endParaRPr>
          </a:p>
        </p:txBody>
      </p:sp>
      <p:sp>
        <p:nvSpPr>
          <p:cNvPr id="2" name="Title 1"/>
          <p:cNvSpPr>
            <a:spLocks noGrp="1"/>
          </p:cNvSpPr>
          <p:nvPr>
            <p:ph type="title"/>
          </p:nvPr>
        </p:nvSpPr>
        <p:spPr/>
        <p:txBody>
          <a:bodyPr/>
          <a:lstStyle/>
          <a:p>
            <a:r>
              <a:rPr lang="en-US" dirty="0"/>
              <a:t>General Cache Concepts: Miss</a:t>
            </a:r>
          </a:p>
        </p:txBody>
      </p:sp>
      <p:sp>
        <p:nvSpPr>
          <p:cNvPr id="3" name="Rectangle 2"/>
          <p:cNvSpPr/>
          <p:nvPr/>
        </p:nvSpPr>
        <p:spPr bwMode="auto">
          <a:xfrm>
            <a:off x="1905000" y="4267200"/>
            <a:ext cx="3581400" cy="20574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4" name="Rectangle 3"/>
          <p:cNvSpPr/>
          <p:nvPr/>
        </p:nvSpPr>
        <p:spPr bwMode="auto">
          <a:xfrm>
            <a:off x="1905000" y="2272391"/>
            <a:ext cx="3581400" cy="6096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5" name="Rectangle 4"/>
          <p:cNvSpPr/>
          <p:nvPr/>
        </p:nvSpPr>
        <p:spPr bwMode="auto">
          <a:xfrm>
            <a:off x="20574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0</a:t>
            </a:r>
          </a:p>
        </p:txBody>
      </p:sp>
      <p:sp>
        <p:nvSpPr>
          <p:cNvPr id="6" name="Rectangle 5"/>
          <p:cNvSpPr/>
          <p:nvPr/>
        </p:nvSpPr>
        <p:spPr bwMode="auto">
          <a:xfrm>
            <a:off x="28956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a:t>
            </a:r>
          </a:p>
        </p:txBody>
      </p:sp>
      <p:sp>
        <p:nvSpPr>
          <p:cNvPr id="7" name="Rectangle 6"/>
          <p:cNvSpPr/>
          <p:nvPr/>
        </p:nvSpPr>
        <p:spPr bwMode="auto">
          <a:xfrm>
            <a:off x="37338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2</a:t>
            </a:r>
          </a:p>
        </p:txBody>
      </p:sp>
      <p:sp>
        <p:nvSpPr>
          <p:cNvPr id="8" name="Rectangle 7"/>
          <p:cNvSpPr/>
          <p:nvPr/>
        </p:nvSpPr>
        <p:spPr bwMode="auto">
          <a:xfrm>
            <a:off x="45720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9" name="Rectangle 8"/>
          <p:cNvSpPr/>
          <p:nvPr/>
        </p:nvSpPr>
        <p:spPr bwMode="auto">
          <a:xfrm>
            <a:off x="20574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10" name="Rectangle 9"/>
          <p:cNvSpPr/>
          <p:nvPr/>
        </p:nvSpPr>
        <p:spPr bwMode="auto">
          <a:xfrm>
            <a:off x="28956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5</a:t>
            </a:r>
          </a:p>
        </p:txBody>
      </p:sp>
      <p:sp>
        <p:nvSpPr>
          <p:cNvPr id="11" name="Rectangle 10"/>
          <p:cNvSpPr/>
          <p:nvPr/>
        </p:nvSpPr>
        <p:spPr bwMode="auto">
          <a:xfrm>
            <a:off x="37338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6</a:t>
            </a:r>
          </a:p>
        </p:txBody>
      </p:sp>
      <p:sp>
        <p:nvSpPr>
          <p:cNvPr id="12" name="Rectangle 11"/>
          <p:cNvSpPr/>
          <p:nvPr/>
        </p:nvSpPr>
        <p:spPr bwMode="auto">
          <a:xfrm>
            <a:off x="45720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7</a:t>
            </a:r>
          </a:p>
        </p:txBody>
      </p:sp>
      <p:sp>
        <p:nvSpPr>
          <p:cNvPr id="13" name="Rectangle 12"/>
          <p:cNvSpPr/>
          <p:nvPr/>
        </p:nvSpPr>
        <p:spPr bwMode="auto">
          <a:xfrm>
            <a:off x="20574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14" name="Rectangle 13"/>
          <p:cNvSpPr/>
          <p:nvPr/>
        </p:nvSpPr>
        <p:spPr bwMode="auto">
          <a:xfrm>
            <a:off x="28956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15" name="Rectangle 14"/>
          <p:cNvSpPr/>
          <p:nvPr/>
        </p:nvSpPr>
        <p:spPr bwMode="auto">
          <a:xfrm>
            <a:off x="37338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
        <p:nvSpPr>
          <p:cNvPr id="16" name="Rectangle 15"/>
          <p:cNvSpPr/>
          <p:nvPr/>
        </p:nvSpPr>
        <p:spPr bwMode="auto">
          <a:xfrm>
            <a:off x="45720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11</a:t>
            </a:r>
          </a:p>
        </p:txBody>
      </p:sp>
      <p:sp>
        <p:nvSpPr>
          <p:cNvPr id="17" name="Rectangle 16"/>
          <p:cNvSpPr/>
          <p:nvPr/>
        </p:nvSpPr>
        <p:spPr bwMode="auto">
          <a:xfrm>
            <a:off x="20574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18" name="Rectangle 17"/>
          <p:cNvSpPr/>
          <p:nvPr/>
        </p:nvSpPr>
        <p:spPr bwMode="auto">
          <a:xfrm>
            <a:off x="28956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13</a:t>
            </a:r>
          </a:p>
        </p:txBody>
      </p:sp>
      <p:sp>
        <p:nvSpPr>
          <p:cNvPr id="19" name="Rectangle 18"/>
          <p:cNvSpPr/>
          <p:nvPr/>
        </p:nvSpPr>
        <p:spPr bwMode="auto">
          <a:xfrm>
            <a:off x="37338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0" name="Rectangle 19"/>
          <p:cNvSpPr/>
          <p:nvPr/>
        </p:nvSpPr>
        <p:spPr bwMode="auto">
          <a:xfrm>
            <a:off x="45720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15</a:t>
            </a:r>
          </a:p>
        </p:txBody>
      </p:sp>
      <p:cxnSp>
        <p:nvCxnSpPr>
          <p:cNvPr id="22" name="Straight Connector 21"/>
          <p:cNvCxnSpPr/>
          <p:nvPr/>
        </p:nvCxnSpPr>
        <p:spPr bwMode="auto">
          <a:xfrm>
            <a:off x="2286000" y="6096000"/>
            <a:ext cx="3048000" cy="1477"/>
          </a:xfrm>
          <a:prstGeom prst="line">
            <a:avLst/>
          </a:prstGeom>
          <a:noFill/>
          <a:ln w="88900" cap="rnd" cmpd="sng" algn="ctr">
            <a:solidFill>
              <a:schemeClr val="tx1"/>
            </a:solidFill>
            <a:prstDash val="sysDot"/>
            <a:round/>
            <a:headEnd type="none" w="med" len="med"/>
            <a:tailEnd type="none" w="med" len="med"/>
          </a:ln>
          <a:effectLst/>
        </p:spPr>
      </p:cxnSp>
      <p:sp>
        <p:nvSpPr>
          <p:cNvPr id="26" name="Rectangle 25"/>
          <p:cNvSpPr/>
          <p:nvPr/>
        </p:nvSpPr>
        <p:spPr bwMode="auto">
          <a:xfrm>
            <a:off x="20574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27" name="Rectangle 26"/>
          <p:cNvSpPr/>
          <p:nvPr/>
        </p:nvSpPr>
        <p:spPr bwMode="auto">
          <a:xfrm>
            <a:off x="28956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28" name="Rectangle 27"/>
          <p:cNvSpPr/>
          <p:nvPr/>
        </p:nvSpPr>
        <p:spPr bwMode="auto">
          <a:xfrm>
            <a:off x="37338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9" name="Rectangle 28"/>
          <p:cNvSpPr/>
          <p:nvPr/>
        </p:nvSpPr>
        <p:spPr bwMode="auto">
          <a:xfrm>
            <a:off x="45720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30" name="TextBox 29"/>
          <p:cNvSpPr txBox="1"/>
          <p:nvPr/>
        </p:nvSpPr>
        <p:spPr>
          <a:xfrm>
            <a:off x="788764" y="2348591"/>
            <a:ext cx="949299" cy="461665"/>
          </a:xfrm>
          <a:prstGeom prst="rect">
            <a:avLst/>
          </a:prstGeom>
          <a:noFill/>
        </p:spPr>
        <p:txBody>
          <a:bodyPr wrap="none" rtlCol="0">
            <a:spAutoFit/>
          </a:bodyPr>
          <a:lstStyle/>
          <a:p>
            <a:r>
              <a:rPr lang="en-US" dirty="0">
                <a:latin typeface="Calibri" pitchFamily="34" charset="0"/>
              </a:rPr>
              <a:t>Cache</a:t>
            </a:r>
          </a:p>
        </p:txBody>
      </p:sp>
      <p:sp>
        <p:nvSpPr>
          <p:cNvPr id="31" name="TextBox 30"/>
          <p:cNvSpPr txBox="1"/>
          <p:nvPr/>
        </p:nvSpPr>
        <p:spPr>
          <a:xfrm>
            <a:off x="457200" y="4343400"/>
            <a:ext cx="1280863" cy="461665"/>
          </a:xfrm>
          <a:prstGeom prst="rect">
            <a:avLst/>
          </a:prstGeom>
          <a:noFill/>
        </p:spPr>
        <p:txBody>
          <a:bodyPr wrap="none" rtlCol="0">
            <a:spAutoFit/>
          </a:bodyPr>
          <a:lstStyle/>
          <a:p>
            <a:r>
              <a:rPr lang="en-US" dirty="0">
                <a:latin typeface="Calibri" pitchFamily="34" charset="0"/>
              </a:rPr>
              <a:t>Memory</a:t>
            </a:r>
          </a:p>
        </p:txBody>
      </p:sp>
      <p:sp>
        <p:nvSpPr>
          <p:cNvPr id="44" name="Text Box 29"/>
          <p:cNvSpPr txBox="1">
            <a:spLocks noChangeArrowheads="1"/>
          </p:cNvSpPr>
          <p:nvPr/>
        </p:nvSpPr>
        <p:spPr bwMode="auto">
          <a:xfrm>
            <a:off x="5919759" y="1580883"/>
            <a:ext cx="2826906" cy="396135"/>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Data in block b is needed</a:t>
            </a:r>
          </a:p>
        </p:txBody>
      </p:sp>
      <p:sp>
        <p:nvSpPr>
          <p:cNvPr id="46" name="Rectangle 45"/>
          <p:cNvSpPr/>
          <p:nvPr/>
        </p:nvSpPr>
        <p:spPr>
          <a:xfrm>
            <a:off x="3997173" y="1619517"/>
            <a:ext cx="1184428" cy="338554"/>
          </a:xfrm>
          <a:prstGeom prst="rect">
            <a:avLst/>
          </a:prstGeom>
        </p:spPr>
        <p:txBody>
          <a:bodyPr wrap="none">
            <a:spAutoFit/>
          </a:bodyPr>
          <a:lstStyle/>
          <a:p>
            <a:pPr algn="ctr"/>
            <a:r>
              <a:rPr lang="en-US" sz="1600" dirty="0">
                <a:latin typeface="Calibri" pitchFamily="34" charset="0"/>
              </a:rPr>
              <a:t>Request: 12</a:t>
            </a:r>
          </a:p>
        </p:txBody>
      </p:sp>
      <p:sp>
        <p:nvSpPr>
          <p:cNvPr id="48" name="Text Box 29"/>
          <p:cNvSpPr txBox="1">
            <a:spLocks noChangeArrowheads="1"/>
          </p:cNvSpPr>
          <p:nvPr/>
        </p:nvSpPr>
        <p:spPr bwMode="auto">
          <a:xfrm>
            <a:off x="5936094" y="2209800"/>
            <a:ext cx="2569847" cy="697756"/>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Block b is not in cache:</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solidFill>
                  <a:srgbClr val="C00000"/>
                </a:solidFill>
                <a:latin typeface="Calibri" pitchFamily="34" charset="0"/>
              </a:rPr>
              <a:t>Miss!</a:t>
            </a:r>
          </a:p>
        </p:txBody>
      </p:sp>
      <p:sp>
        <p:nvSpPr>
          <p:cNvPr id="34" name="Text Box 29"/>
          <p:cNvSpPr txBox="1">
            <a:spLocks noChangeArrowheads="1"/>
          </p:cNvSpPr>
          <p:nvPr/>
        </p:nvSpPr>
        <p:spPr bwMode="auto">
          <a:xfrm>
            <a:off x="5943600" y="3200400"/>
            <a:ext cx="2585173" cy="697756"/>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Block b is fetched from</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a:latin typeface="Calibri" pitchFamily="34" charset="0"/>
              </a:rPr>
              <a:t>memory</a:t>
            </a:r>
            <a:endParaRPr lang="en-GB" sz="2000" b="1" i="1" dirty="0">
              <a:latin typeface="Calibri" pitchFamily="34" charset="0"/>
            </a:endParaRPr>
          </a:p>
        </p:txBody>
      </p:sp>
      <p:sp>
        <p:nvSpPr>
          <p:cNvPr id="36" name="Rectangle 35"/>
          <p:cNvSpPr/>
          <p:nvPr/>
        </p:nvSpPr>
        <p:spPr>
          <a:xfrm>
            <a:off x="3997172" y="3395246"/>
            <a:ext cx="1184428" cy="338554"/>
          </a:xfrm>
          <a:prstGeom prst="rect">
            <a:avLst/>
          </a:prstGeom>
        </p:spPr>
        <p:txBody>
          <a:bodyPr wrap="none">
            <a:spAutoFit/>
          </a:bodyPr>
          <a:lstStyle/>
          <a:p>
            <a:pPr algn="ctr"/>
            <a:r>
              <a:rPr lang="en-US" sz="1600" dirty="0">
                <a:latin typeface="Calibri" pitchFamily="34" charset="0"/>
              </a:rPr>
              <a:t>Request: 12</a:t>
            </a:r>
          </a:p>
        </p:txBody>
      </p:sp>
      <p:sp>
        <p:nvSpPr>
          <p:cNvPr id="37" name="Rectangle 36"/>
          <p:cNvSpPr/>
          <p:nvPr/>
        </p:nvSpPr>
        <p:spPr bwMode="auto">
          <a:xfrm>
            <a:off x="2057400" y="5562600"/>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38" name="Rectangle 37"/>
          <p:cNvSpPr/>
          <p:nvPr/>
        </p:nvSpPr>
        <p:spPr bwMode="auto">
          <a:xfrm>
            <a:off x="2590800" y="3429000"/>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39" name="Rectangle 38"/>
          <p:cNvSpPr/>
          <p:nvPr/>
        </p:nvSpPr>
        <p:spPr bwMode="auto">
          <a:xfrm>
            <a:off x="2895600" y="2425522"/>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42" name="Text Box 29"/>
          <p:cNvSpPr txBox="1">
            <a:spLocks noChangeArrowheads="1"/>
          </p:cNvSpPr>
          <p:nvPr/>
        </p:nvSpPr>
        <p:spPr bwMode="auto">
          <a:xfrm>
            <a:off x="5943600" y="4191000"/>
            <a:ext cx="2810939" cy="1753558"/>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Block b is stored in cache</a:t>
            </a:r>
          </a:p>
          <a:p>
            <a:pPr marL="115888" indent="-115888">
              <a:lnSpc>
                <a:spcPct val="98000"/>
              </a:lnSpc>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solidFill>
                  <a:srgbClr val="C00000"/>
                </a:solidFill>
                <a:latin typeface="Calibri" pitchFamily="34" charset="0"/>
              </a:rPr>
              <a:t>Placement policy:</a:t>
            </a:r>
            <a:br>
              <a:rPr lang="en-GB" sz="1800" b="0" dirty="0">
                <a:latin typeface="Calibri" pitchFamily="34" charset="0"/>
              </a:rPr>
            </a:br>
            <a:r>
              <a:rPr lang="en-GB" sz="1800" b="0" dirty="0">
                <a:latin typeface="Calibri" pitchFamily="34" charset="0"/>
              </a:rPr>
              <a:t>determines where b goes</a:t>
            </a:r>
          </a:p>
          <a:p>
            <a:pPr marL="115888" indent="-115888">
              <a:lnSpc>
                <a:spcPct val="98000"/>
              </a:lnSpc>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solidFill>
                  <a:srgbClr val="C00000"/>
                </a:solidFill>
                <a:latin typeface="Calibri" pitchFamily="34" charset="0"/>
              </a:rPr>
              <a:t>Replacement policy:</a:t>
            </a:r>
            <a:br>
              <a:rPr lang="en-GB" sz="1800" b="0" dirty="0">
                <a:solidFill>
                  <a:srgbClr val="C00000"/>
                </a:solidFill>
                <a:latin typeface="Calibri" pitchFamily="34" charset="0"/>
              </a:rPr>
            </a:br>
            <a:r>
              <a:rPr lang="en-GB" sz="1800" b="0" dirty="0">
                <a:latin typeface="Calibri" pitchFamily="34" charset="0"/>
              </a:rPr>
              <a:t>determines which block</a:t>
            </a:r>
            <a:br>
              <a:rPr lang="en-GB" sz="1800" b="0" dirty="0">
                <a:latin typeface="Calibri" pitchFamily="34" charset="0"/>
              </a:rPr>
            </a:br>
            <a:r>
              <a:rPr lang="en-GB" sz="1800" b="0" dirty="0">
                <a:latin typeface="Calibri" pitchFamily="34" charset="0"/>
              </a:rPr>
              <a:t>gets evicted (victim)</a:t>
            </a:r>
          </a:p>
        </p:txBody>
      </p:sp>
      <p:sp>
        <p:nvSpPr>
          <p:cNvPr id="21" name="TextBox 20">
            <a:extLst>
              <a:ext uri="{FF2B5EF4-FFF2-40B4-BE49-F238E27FC236}">
                <a16:creationId xmlns:a16="http://schemas.microsoft.com/office/drawing/2014/main" id="{297DF904-6842-4021-8DDB-585EDEE3FDC4}"/>
              </a:ext>
            </a:extLst>
          </p:cNvPr>
          <p:cNvSpPr txBox="1"/>
          <p:nvPr/>
        </p:nvSpPr>
        <p:spPr>
          <a:xfrm>
            <a:off x="6003979" y="6123709"/>
            <a:ext cx="2524794" cy="646331"/>
          </a:xfrm>
          <a:prstGeom prst="rect">
            <a:avLst/>
          </a:prstGeom>
          <a:noFill/>
        </p:spPr>
        <p:txBody>
          <a:bodyPr wrap="none" rtlCol="0">
            <a:spAutoFit/>
          </a:bodyPr>
          <a:lstStyle/>
          <a:p>
            <a:pPr algn="ctr"/>
            <a:r>
              <a:rPr lang="en-US" sz="1800" dirty="0">
                <a:solidFill>
                  <a:srgbClr val="FF0000"/>
                </a:solidFill>
                <a:latin typeface="Calibri" pitchFamily="34" charset="0"/>
              </a:rPr>
              <a:t>Impact of spatial locality</a:t>
            </a:r>
            <a:br>
              <a:rPr lang="en-US" sz="1800" dirty="0">
                <a:solidFill>
                  <a:srgbClr val="FF0000"/>
                </a:solidFill>
                <a:latin typeface="Calibri" pitchFamily="34" charset="0"/>
              </a:rPr>
            </a:br>
            <a:r>
              <a:rPr lang="en-US" sz="1800" dirty="0">
                <a:solidFill>
                  <a:srgbClr val="FF0000"/>
                </a:solidFill>
                <a:latin typeface="Calibri" pitchFamily="34" charset="0"/>
              </a:rPr>
              <a:t>on number of misses?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0-#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3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2">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48" grpId="0"/>
      <p:bldP spid="34" grpId="0"/>
      <p:bldP spid="36" grpId="0"/>
      <p:bldP spid="37" grpId="0" animBg="1"/>
      <p:bldP spid="38" grpId="0" animBg="1"/>
      <p:bldP spid="38" grpId="1" animBg="1"/>
      <p:bldP spid="39" grpId="0" animBg="1"/>
      <p:bldP spid="42" grpId="0" build="allAtOnce"/>
      <p:bldP spid="2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Grp="1" noChangeArrowheads="1"/>
          </p:cNvSpPr>
          <p:nvPr>
            <p:ph type="title"/>
          </p:nvPr>
        </p:nvSpPr>
        <p:spPr/>
        <p:txBody>
          <a:bodyPr/>
          <a:lstStyle/>
          <a:p>
            <a:r>
              <a:rPr lang="en-US" dirty="0"/>
              <a:t> General Caching Concepts: </a:t>
            </a:r>
            <a:br>
              <a:rPr lang="en-US" dirty="0"/>
            </a:br>
            <a:r>
              <a:rPr lang="en-US" dirty="0"/>
              <a:t>3 Types of Cache Misses</a:t>
            </a:r>
          </a:p>
        </p:txBody>
      </p:sp>
      <p:sp>
        <p:nvSpPr>
          <p:cNvPr id="138245" name="Rectangle 5"/>
          <p:cNvSpPr>
            <a:spLocks noGrp="1" noChangeArrowheads="1"/>
          </p:cNvSpPr>
          <p:nvPr>
            <p:ph type="body" idx="1"/>
          </p:nvPr>
        </p:nvSpPr>
        <p:spPr>
          <a:xfrm>
            <a:off x="396875" y="1733550"/>
            <a:ext cx="8518525" cy="4972050"/>
          </a:xfrm>
        </p:spPr>
        <p:txBody>
          <a:bodyPr/>
          <a:lstStyle/>
          <a:p>
            <a:r>
              <a:rPr lang="en-US" dirty="0">
                <a:solidFill>
                  <a:srgbClr val="C00000"/>
                </a:solidFill>
              </a:rPr>
              <a:t>Cold (compulsory) miss</a:t>
            </a:r>
          </a:p>
          <a:p>
            <a:pPr lvl="1"/>
            <a:r>
              <a:rPr lang="en-US" dirty="0"/>
              <a:t>Cold misses occur because the cache starts empty and this is the first reference to the block.</a:t>
            </a:r>
          </a:p>
          <a:p>
            <a:r>
              <a:rPr lang="en-US" dirty="0">
                <a:solidFill>
                  <a:srgbClr val="C00000"/>
                </a:solidFill>
              </a:rPr>
              <a:t>Capacity miss</a:t>
            </a:r>
          </a:p>
          <a:p>
            <a:pPr lvl="1"/>
            <a:r>
              <a:rPr lang="en-US" dirty="0"/>
              <a:t>Occurs when the set of active cache blocks (</a:t>
            </a:r>
            <a:r>
              <a:rPr lang="en-US" dirty="0">
                <a:solidFill>
                  <a:srgbClr val="C00000"/>
                </a:solidFill>
              </a:rPr>
              <a:t>working set</a:t>
            </a:r>
            <a:r>
              <a:rPr lang="en-US" dirty="0"/>
              <a:t>) is larger than the cache.</a:t>
            </a:r>
          </a:p>
          <a:p>
            <a:r>
              <a:rPr lang="en-US" dirty="0">
                <a:solidFill>
                  <a:srgbClr val="C00000"/>
                </a:solidFill>
              </a:rPr>
              <a:t>Conflict miss</a:t>
            </a:r>
          </a:p>
          <a:p>
            <a:pPr lvl="1"/>
            <a:r>
              <a:rPr lang="en-US" dirty="0"/>
              <a:t>Most caches limit blocks at level k+1 to a small subset (sometimes a singleton) of the block positions at level k.</a:t>
            </a:r>
          </a:p>
          <a:p>
            <a:pPr lvl="2"/>
            <a:r>
              <a:rPr lang="en-US" dirty="0"/>
              <a:t>E.g. Block </a:t>
            </a:r>
            <a:r>
              <a:rPr lang="en-US" dirty="0" err="1"/>
              <a:t>i</a:t>
            </a:r>
            <a:r>
              <a:rPr lang="en-US" dirty="0"/>
              <a:t> at level k+1 must be placed in block (</a:t>
            </a:r>
            <a:r>
              <a:rPr lang="en-US" dirty="0" err="1"/>
              <a:t>i</a:t>
            </a:r>
            <a:r>
              <a:rPr lang="en-US" dirty="0"/>
              <a:t> mod 4) at level </a:t>
            </a:r>
            <a:r>
              <a:rPr lang="en-US" dirty="0" err="1"/>
              <a:t>k</a:t>
            </a:r>
            <a:r>
              <a:rPr lang="en-US" dirty="0"/>
              <a:t>.</a:t>
            </a:r>
          </a:p>
          <a:p>
            <a:pPr lvl="1"/>
            <a:r>
              <a:rPr lang="en-US" dirty="0"/>
              <a:t>Conflict misses occur when the level </a:t>
            </a:r>
            <a:r>
              <a:rPr lang="en-US" dirty="0" err="1"/>
              <a:t>k</a:t>
            </a:r>
            <a:r>
              <a:rPr lang="en-US" dirty="0"/>
              <a:t> cache is large enough, but multiple data objects all map to the same level </a:t>
            </a:r>
            <a:r>
              <a:rPr lang="en-US" dirty="0" err="1"/>
              <a:t>k</a:t>
            </a:r>
            <a:r>
              <a:rPr lang="en-US" dirty="0"/>
              <a:t> block.</a:t>
            </a:r>
          </a:p>
          <a:p>
            <a:pPr lvl="2"/>
            <a:r>
              <a:rPr lang="en-US" dirty="0"/>
              <a:t>E.g. Referencing blocks 0, 8, 0, 8, 0, 8, ... would miss every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24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24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24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824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824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824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357018" y="435678"/>
            <a:ext cx="8659982" cy="762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Examples of Caching in the </a:t>
            </a:r>
            <a:r>
              <a:rPr lang="en-GB" dirty="0" err="1"/>
              <a:t>Mem</a:t>
            </a:r>
            <a:r>
              <a:rPr lang="en-GB" dirty="0"/>
              <a:t>. Hierarchy</a:t>
            </a:r>
          </a:p>
        </p:txBody>
      </p:sp>
      <p:sp>
        <p:nvSpPr>
          <p:cNvPr id="37893" name="Rectangle 3"/>
          <p:cNvSpPr>
            <a:spLocks noChangeArrowheads="1"/>
          </p:cNvSpPr>
          <p:nvPr/>
        </p:nvSpPr>
        <p:spPr bwMode="auto">
          <a:xfrm>
            <a:off x="7658100" y="2428875"/>
            <a:ext cx="1447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accent6">
                    <a:lumMod val="75000"/>
                  </a:schemeClr>
                </a:solidFill>
                <a:latin typeface="Calibri" pitchFamily="34" charset="0"/>
              </a:rPr>
              <a:t>Hardware MMU</a:t>
            </a:r>
          </a:p>
        </p:txBody>
      </p:sp>
      <p:sp>
        <p:nvSpPr>
          <p:cNvPr id="37894" name="Rectangle 4"/>
          <p:cNvSpPr>
            <a:spLocks noChangeArrowheads="1"/>
          </p:cNvSpPr>
          <p:nvPr/>
        </p:nvSpPr>
        <p:spPr bwMode="auto">
          <a:xfrm>
            <a:off x="5905500" y="2428875"/>
            <a:ext cx="1752600" cy="58578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0</a:t>
            </a:r>
          </a:p>
        </p:txBody>
      </p:sp>
      <p:sp>
        <p:nvSpPr>
          <p:cNvPr id="37895" name="Rectangle 5"/>
          <p:cNvSpPr>
            <a:spLocks noChangeArrowheads="1"/>
          </p:cNvSpPr>
          <p:nvPr/>
        </p:nvSpPr>
        <p:spPr bwMode="auto">
          <a:xfrm>
            <a:off x="3848100" y="2428875"/>
            <a:ext cx="20574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On-Chip TLB</a:t>
            </a:r>
          </a:p>
        </p:txBody>
      </p:sp>
      <p:sp>
        <p:nvSpPr>
          <p:cNvPr id="37896" name="Rectangle 6"/>
          <p:cNvSpPr>
            <a:spLocks noChangeArrowheads="1"/>
          </p:cNvSpPr>
          <p:nvPr/>
        </p:nvSpPr>
        <p:spPr bwMode="auto">
          <a:xfrm>
            <a:off x="1943100" y="2428875"/>
            <a:ext cx="19050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Address translations</a:t>
            </a:r>
          </a:p>
        </p:txBody>
      </p:sp>
      <p:sp>
        <p:nvSpPr>
          <p:cNvPr id="37897" name="Rectangle 7"/>
          <p:cNvSpPr>
            <a:spLocks noChangeArrowheads="1"/>
          </p:cNvSpPr>
          <p:nvPr/>
        </p:nvSpPr>
        <p:spPr bwMode="auto">
          <a:xfrm>
            <a:off x="114300" y="2428875"/>
            <a:ext cx="1828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TLB</a:t>
            </a:r>
          </a:p>
        </p:txBody>
      </p:sp>
      <p:sp>
        <p:nvSpPr>
          <p:cNvPr id="37898" name="Rectangle 8"/>
          <p:cNvSpPr>
            <a:spLocks noChangeArrowheads="1"/>
          </p:cNvSpPr>
          <p:nvPr/>
        </p:nvSpPr>
        <p:spPr bwMode="auto">
          <a:xfrm>
            <a:off x="7658100" y="5338763"/>
            <a:ext cx="1447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Web browser</a:t>
            </a:r>
          </a:p>
        </p:txBody>
      </p:sp>
      <p:sp>
        <p:nvSpPr>
          <p:cNvPr id="37899" name="Rectangle 9"/>
          <p:cNvSpPr>
            <a:spLocks noChangeArrowheads="1"/>
          </p:cNvSpPr>
          <p:nvPr/>
        </p:nvSpPr>
        <p:spPr bwMode="auto">
          <a:xfrm>
            <a:off x="5905500" y="5338763"/>
            <a:ext cx="1752600" cy="58578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10,000,000</a:t>
            </a:r>
          </a:p>
        </p:txBody>
      </p:sp>
      <p:sp>
        <p:nvSpPr>
          <p:cNvPr id="37900" name="Rectangle 10"/>
          <p:cNvSpPr>
            <a:spLocks noChangeArrowheads="1"/>
          </p:cNvSpPr>
          <p:nvPr/>
        </p:nvSpPr>
        <p:spPr bwMode="auto">
          <a:xfrm>
            <a:off x="3848100" y="5338763"/>
            <a:ext cx="20574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Local disk</a:t>
            </a:r>
          </a:p>
        </p:txBody>
      </p:sp>
      <p:sp>
        <p:nvSpPr>
          <p:cNvPr id="37901" name="Rectangle 11"/>
          <p:cNvSpPr>
            <a:spLocks noChangeArrowheads="1"/>
          </p:cNvSpPr>
          <p:nvPr/>
        </p:nvSpPr>
        <p:spPr bwMode="auto">
          <a:xfrm>
            <a:off x="1943100" y="5338763"/>
            <a:ext cx="19050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Web pages</a:t>
            </a:r>
          </a:p>
        </p:txBody>
      </p:sp>
      <p:sp>
        <p:nvSpPr>
          <p:cNvPr id="37902" name="Rectangle 12"/>
          <p:cNvSpPr>
            <a:spLocks noChangeArrowheads="1"/>
          </p:cNvSpPr>
          <p:nvPr/>
        </p:nvSpPr>
        <p:spPr bwMode="auto">
          <a:xfrm>
            <a:off x="114300" y="5338763"/>
            <a:ext cx="1828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Browser cache</a:t>
            </a:r>
          </a:p>
        </p:txBody>
      </p:sp>
      <p:sp>
        <p:nvSpPr>
          <p:cNvPr id="37903" name="Rectangle 13"/>
          <p:cNvSpPr>
            <a:spLocks noChangeArrowheads="1"/>
          </p:cNvSpPr>
          <p:nvPr/>
        </p:nvSpPr>
        <p:spPr bwMode="auto">
          <a:xfrm>
            <a:off x="114300" y="5924550"/>
            <a:ext cx="1828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Web cache</a:t>
            </a:r>
          </a:p>
        </p:txBody>
      </p:sp>
      <p:sp>
        <p:nvSpPr>
          <p:cNvPr id="37904" name="Rectangle 14"/>
          <p:cNvSpPr>
            <a:spLocks noChangeArrowheads="1"/>
          </p:cNvSpPr>
          <p:nvPr/>
        </p:nvSpPr>
        <p:spPr bwMode="auto">
          <a:xfrm>
            <a:off x="114300" y="4752975"/>
            <a:ext cx="1828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Network buffer cache</a:t>
            </a:r>
          </a:p>
        </p:txBody>
      </p:sp>
      <p:sp>
        <p:nvSpPr>
          <p:cNvPr id="37905" name="Rectangle 15"/>
          <p:cNvSpPr>
            <a:spLocks noChangeArrowheads="1"/>
          </p:cNvSpPr>
          <p:nvPr/>
        </p:nvSpPr>
        <p:spPr bwMode="auto">
          <a:xfrm>
            <a:off x="114300" y="4029075"/>
            <a:ext cx="18288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Buffer cache</a:t>
            </a:r>
          </a:p>
        </p:txBody>
      </p:sp>
      <p:sp>
        <p:nvSpPr>
          <p:cNvPr id="37906" name="Rectangle 16"/>
          <p:cNvSpPr>
            <a:spLocks noChangeArrowheads="1"/>
          </p:cNvSpPr>
          <p:nvPr/>
        </p:nvSpPr>
        <p:spPr bwMode="auto">
          <a:xfrm>
            <a:off x="114300" y="3690938"/>
            <a:ext cx="1828800" cy="338137"/>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Virtual Memory</a:t>
            </a:r>
          </a:p>
        </p:txBody>
      </p:sp>
      <p:sp>
        <p:nvSpPr>
          <p:cNvPr id="37907" name="Rectangle 17"/>
          <p:cNvSpPr>
            <a:spLocks noChangeArrowheads="1"/>
          </p:cNvSpPr>
          <p:nvPr/>
        </p:nvSpPr>
        <p:spPr bwMode="auto">
          <a:xfrm>
            <a:off x="114300" y="3352800"/>
            <a:ext cx="18288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L2 cache</a:t>
            </a:r>
          </a:p>
        </p:txBody>
      </p:sp>
      <p:sp>
        <p:nvSpPr>
          <p:cNvPr id="37908" name="Rectangle 18"/>
          <p:cNvSpPr>
            <a:spLocks noChangeArrowheads="1"/>
          </p:cNvSpPr>
          <p:nvPr/>
        </p:nvSpPr>
        <p:spPr bwMode="auto">
          <a:xfrm>
            <a:off x="114300" y="3014663"/>
            <a:ext cx="18288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L1 cache</a:t>
            </a:r>
          </a:p>
        </p:txBody>
      </p:sp>
      <p:sp>
        <p:nvSpPr>
          <p:cNvPr id="37909" name="Rectangle 19"/>
          <p:cNvSpPr>
            <a:spLocks noChangeArrowheads="1"/>
          </p:cNvSpPr>
          <p:nvPr/>
        </p:nvSpPr>
        <p:spPr bwMode="auto">
          <a:xfrm>
            <a:off x="114300" y="2078038"/>
            <a:ext cx="1828800" cy="3508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Registers</a:t>
            </a:r>
          </a:p>
        </p:txBody>
      </p:sp>
      <p:sp>
        <p:nvSpPr>
          <p:cNvPr id="37910" name="Rectangle 20"/>
          <p:cNvSpPr>
            <a:spLocks noChangeArrowheads="1"/>
          </p:cNvSpPr>
          <p:nvPr/>
        </p:nvSpPr>
        <p:spPr bwMode="auto">
          <a:xfrm>
            <a:off x="114300" y="1438275"/>
            <a:ext cx="1828800" cy="639763"/>
          </a:xfrm>
          <a:prstGeom prst="rect">
            <a:avLst/>
          </a:prstGeom>
          <a:solidFill>
            <a:srgbClr val="E0E0E0"/>
          </a:solidFill>
          <a:ln w="9525">
            <a:solidFill>
              <a:srgbClr val="000066"/>
            </a:solidFill>
            <a:miter lim="800000"/>
            <a:headEnd/>
            <a:tailEnd/>
          </a:ln>
        </p:spPr>
        <p:txBody>
          <a:bodyPr lIns="90000" tIns="46800" rIns="90000" bIns="46800" anchor="ctr" anchorCtr="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Cache Type</a:t>
            </a:r>
          </a:p>
        </p:txBody>
      </p:sp>
      <p:sp>
        <p:nvSpPr>
          <p:cNvPr id="37911" name="Rectangle 21"/>
          <p:cNvSpPr>
            <a:spLocks noChangeArrowheads="1"/>
          </p:cNvSpPr>
          <p:nvPr/>
        </p:nvSpPr>
        <p:spPr bwMode="auto">
          <a:xfrm>
            <a:off x="1943100" y="5924550"/>
            <a:ext cx="19050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Web pages</a:t>
            </a:r>
          </a:p>
        </p:txBody>
      </p:sp>
      <p:sp>
        <p:nvSpPr>
          <p:cNvPr id="37912" name="Rectangle 22"/>
          <p:cNvSpPr>
            <a:spLocks noChangeArrowheads="1"/>
          </p:cNvSpPr>
          <p:nvPr/>
        </p:nvSpPr>
        <p:spPr bwMode="auto">
          <a:xfrm>
            <a:off x="1943100" y="4752975"/>
            <a:ext cx="19050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Parts of files</a:t>
            </a:r>
          </a:p>
        </p:txBody>
      </p:sp>
      <p:sp>
        <p:nvSpPr>
          <p:cNvPr id="37913" name="Rectangle 23"/>
          <p:cNvSpPr>
            <a:spLocks noChangeArrowheads="1"/>
          </p:cNvSpPr>
          <p:nvPr/>
        </p:nvSpPr>
        <p:spPr bwMode="auto">
          <a:xfrm>
            <a:off x="1943100" y="4029075"/>
            <a:ext cx="19050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Parts of files</a:t>
            </a:r>
          </a:p>
        </p:txBody>
      </p:sp>
      <p:sp>
        <p:nvSpPr>
          <p:cNvPr id="37914" name="Rectangle 24"/>
          <p:cNvSpPr>
            <a:spLocks noChangeArrowheads="1"/>
          </p:cNvSpPr>
          <p:nvPr/>
        </p:nvSpPr>
        <p:spPr bwMode="auto">
          <a:xfrm>
            <a:off x="1943100" y="3690938"/>
            <a:ext cx="1905000" cy="338137"/>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4-KB pages</a:t>
            </a:r>
          </a:p>
        </p:txBody>
      </p:sp>
      <p:sp>
        <p:nvSpPr>
          <p:cNvPr id="37915" name="Rectangle 25"/>
          <p:cNvSpPr>
            <a:spLocks noChangeArrowheads="1"/>
          </p:cNvSpPr>
          <p:nvPr/>
        </p:nvSpPr>
        <p:spPr bwMode="auto">
          <a:xfrm>
            <a:off x="1943100" y="3352800"/>
            <a:ext cx="19050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64-byte blocks</a:t>
            </a:r>
          </a:p>
        </p:txBody>
      </p:sp>
      <p:sp>
        <p:nvSpPr>
          <p:cNvPr id="37916" name="Rectangle 26"/>
          <p:cNvSpPr>
            <a:spLocks noChangeArrowheads="1"/>
          </p:cNvSpPr>
          <p:nvPr/>
        </p:nvSpPr>
        <p:spPr bwMode="auto">
          <a:xfrm>
            <a:off x="1943100" y="3014663"/>
            <a:ext cx="19050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64-byte blocks</a:t>
            </a:r>
          </a:p>
        </p:txBody>
      </p:sp>
      <p:sp>
        <p:nvSpPr>
          <p:cNvPr id="37917" name="Rectangle 27"/>
          <p:cNvSpPr>
            <a:spLocks noChangeArrowheads="1"/>
          </p:cNvSpPr>
          <p:nvPr/>
        </p:nvSpPr>
        <p:spPr bwMode="auto">
          <a:xfrm>
            <a:off x="1943100" y="2078038"/>
            <a:ext cx="1905000" cy="3508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4-8 byte words</a:t>
            </a:r>
          </a:p>
        </p:txBody>
      </p:sp>
      <p:sp>
        <p:nvSpPr>
          <p:cNvPr id="37918" name="Rectangle 28"/>
          <p:cNvSpPr>
            <a:spLocks noChangeArrowheads="1"/>
          </p:cNvSpPr>
          <p:nvPr/>
        </p:nvSpPr>
        <p:spPr bwMode="auto">
          <a:xfrm>
            <a:off x="1943100" y="1438275"/>
            <a:ext cx="1905000" cy="639763"/>
          </a:xfrm>
          <a:prstGeom prst="rect">
            <a:avLst/>
          </a:prstGeom>
          <a:solidFill>
            <a:srgbClr val="E0E0E0"/>
          </a:solidFill>
          <a:ln w="9525">
            <a:solidFill>
              <a:srgbClr val="000066"/>
            </a:solidFill>
            <a:miter lim="800000"/>
            <a:headEnd/>
            <a:tailEnd/>
          </a:ln>
        </p:spPr>
        <p:txBody>
          <a:bodyPr lIns="90000" tIns="46800" rIns="90000" bIns="46800" anchor="ctr" anchorCtr="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What is Cached?</a:t>
            </a:r>
          </a:p>
        </p:txBody>
      </p:sp>
      <p:sp>
        <p:nvSpPr>
          <p:cNvPr id="37919" name="Rectangle 29"/>
          <p:cNvSpPr>
            <a:spLocks noChangeArrowheads="1"/>
          </p:cNvSpPr>
          <p:nvPr/>
        </p:nvSpPr>
        <p:spPr bwMode="auto">
          <a:xfrm>
            <a:off x="7658100" y="5924550"/>
            <a:ext cx="1447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Web proxy server</a:t>
            </a:r>
          </a:p>
        </p:txBody>
      </p:sp>
      <p:sp>
        <p:nvSpPr>
          <p:cNvPr id="37920" name="Rectangle 30"/>
          <p:cNvSpPr>
            <a:spLocks noChangeArrowheads="1"/>
          </p:cNvSpPr>
          <p:nvPr/>
        </p:nvSpPr>
        <p:spPr bwMode="auto">
          <a:xfrm>
            <a:off x="5905500" y="5924550"/>
            <a:ext cx="1752600" cy="58578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1,000,000,000</a:t>
            </a:r>
          </a:p>
        </p:txBody>
      </p:sp>
      <p:sp>
        <p:nvSpPr>
          <p:cNvPr id="37921" name="Rectangle 31"/>
          <p:cNvSpPr>
            <a:spLocks noChangeArrowheads="1"/>
          </p:cNvSpPr>
          <p:nvPr/>
        </p:nvSpPr>
        <p:spPr bwMode="auto">
          <a:xfrm>
            <a:off x="3848100" y="5924550"/>
            <a:ext cx="20574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Remote server disks</a:t>
            </a:r>
          </a:p>
        </p:txBody>
      </p:sp>
      <p:sp>
        <p:nvSpPr>
          <p:cNvPr id="37922" name="Rectangle 32"/>
          <p:cNvSpPr>
            <a:spLocks noChangeArrowheads="1"/>
          </p:cNvSpPr>
          <p:nvPr/>
        </p:nvSpPr>
        <p:spPr bwMode="auto">
          <a:xfrm>
            <a:off x="7658100" y="4029075"/>
            <a:ext cx="14478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OS</a:t>
            </a:r>
          </a:p>
        </p:txBody>
      </p:sp>
      <p:sp>
        <p:nvSpPr>
          <p:cNvPr id="37923" name="Rectangle 33"/>
          <p:cNvSpPr>
            <a:spLocks noChangeArrowheads="1"/>
          </p:cNvSpPr>
          <p:nvPr/>
        </p:nvSpPr>
        <p:spPr bwMode="auto">
          <a:xfrm>
            <a:off x="5905500" y="4029075"/>
            <a:ext cx="1752600" cy="361950"/>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100</a:t>
            </a:r>
          </a:p>
        </p:txBody>
      </p:sp>
      <p:sp>
        <p:nvSpPr>
          <p:cNvPr id="37924" name="Rectangle 34"/>
          <p:cNvSpPr>
            <a:spLocks noChangeArrowheads="1"/>
          </p:cNvSpPr>
          <p:nvPr/>
        </p:nvSpPr>
        <p:spPr bwMode="auto">
          <a:xfrm>
            <a:off x="3848100" y="4029075"/>
            <a:ext cx="20574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Main memory</a:t>
            </a:r>
          </a:p>
        </p:txBody>
      </p:sp>
      <p:sp>
        <p:nvSpPr>
          <p:cNvPr id="37925" name="Rectangle 35"/>
          <p:cNvSpPr>
            <a:spLocks noChangeArrowheads="1"/>
          </p:cNvSpPr>
          <p:nvPr/>
        </p:nvSpPr>
        <p:spPr bwMode="auto">
          <a:xfrm>
            <a:off x="7658100" y="3014663"/>
            <a:ext cx="14478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Hardware</a:t>
            </a:r>
          </a:p>
        </p:txBody>
      </p:sp>
      <p:sp>
        <p:nvSpPr>
          <p:cNvPr id="37926" name="Rectangle 36"/>
          <p:cNvSpPr>
            <a:spLocks noChangeArrowheads="1"/>
          </p:cNvSpPr>
          <p:nvPr/>
        </p:nvSpPr>
        <p:spPr bwMode="auto">
          <a:xfrm>
            <a:off x="5905500" y="3014663"/>
            <a:ext cx="1752600" cy="33813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4</a:t>
            </a:r>
          </a:p>
        </p:txBody>
      </p:sp>
      <p:sp>
        <p:nvSpPr>
          <p:cNvPr id="37927" name="Rectangle 37"/>
          <p:cNvSpPr>
            <a:spLocks noChangeArrowheads="1"/>
          </p:cNvSpPr>
          <p:nvPr/>
        </p:nvSpPr>
        <p:spPr bwMode="auto">
          <a:xfrm>
            <a:off x="3848100" y="3014663"/>
            <a:ext cx="20574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On-Chip L1</a:t>
            </a:r>
          </a:p>
        </p:txBody>
      </p:sp>
      <p:sp>
        <p:nvSpPr>
          <p:cNvPr id="37928" name="Rectangle 38"/>
          <p:cNvSpPr>
            <a:spLocks noChangeArrowheads="1"/>
          </p:cNvSpPr>
          <p:nvPr/>
        </p:nvSpPr>
        <p:spPr bwMode="auto">
          <a:xfrm>
            <a:off x="7658100" y="3352800"/>
            <a:ext cx="14478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Hardware</a:t>
            </a:r>
          </a:p>
        </p:txBody>
      </p:sp>
      <p:sp>
        <p:nvSpPr>
          <p:cNvPr id="37929" name="Rectangle 39"/>
          <p:cNvSpPr>
            <a:spLocks noChangeArrowheads="1"/>
          </p:cNvSpPr>
          <p:nvPr/>
        </p:nvSpPr>
        <p:spPr bwMode="auto">
          <a:xfrm>
            <a:off x="5905500" y="3352800"/>
            <a:ext cx="1752600" cy="33813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a:t>
            </a:r>
          </a:p>
        </p:txBody>
      </p:sp>
      <p:sp>
        <p:nvSpPr>
          <p:cNvPr id="37930" name="Rectangle 40"/>
          <p:cNvSpPr>
            <a:spLocks noChangeArrowheads="1"/>
          </p:cNvSpPr>
          <p:nvPr/>
        </p:nvSpPr>
        <p:spPr bwMode="auto">
          <a:xfrm>
            <a:off x="3848100" y="3352800"/>
            <a:ext cx="20574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On-Chip L2</a:t>
            </a:r>
          </a:p>
        </p:txBody>
      </p:sp>
      <p:sp>
        <p:nvSpPr>
          <p:cNvPr id="37931" name="Rectangle 41"/>
          <p:cNvSpPr>
            <a:spLocks noChangeArrowheads="1"/>
          </p:cNvSpPr>
          <p:nvPr/>
        </p:nvSpPr>
        <p:spPr bwMode="auto">
          <a:xfrm>
            <a:off x="7658100" y="4752975"/>
            <a:ext cx="1447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NFS client</a:t>
            </a:r>
          </a:p>
        </p:txBody>
      </p:sp>
      <p:sp>
        <p:nvSpPr>
          <p:cNvPr id="37932" name="Rectangle 42"/>
          <p:cNvSpPr>
            <a:spLocks noChangeArrowheads="1"/>
          </p:cNvSpPr>
          <p:nvPr/>
        </p:nvSpPr>
        <p:spPr bwMode="auto">
          <a:xfrm>
            <a:off x="5905500" y="4752975"/>
            <a:ext cx="1752600" cy="58578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10,000,000</a:t>
            </a:r>
          </a:p>
        </p:txBody>
      </p:sp>
      <p:sp>
        <p:nvSpPr>
          <p:cNvPr id="37933" name="Rectangle 43"/>
          <p:cNvSpPr>
            <a:spLocks noChangeArrowheads="1"/>
          </p:cNvSpPr>
          <p:nvPr/>
        </p:nvSpPr>
        <p:spPr bwMode="auto">
          <a:xfrm>
            <a:off x="3848100" y="4752975"/>
            <a:ext cx="20574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Local disk</a:t>
            </a:r>
          </a:p>
        </p:txBody>
      </p:sp>
      <p:sp>
        <p:nvSpPr>
          <p:cNvPr id="37934" name="Rectangle 44"/>
          <p:cNvSpPr>
            <a:spLocks noChangeArrowheads="1"/>
          </p:cNvSpPr>
          <p:nvPr/>
        </p:nvSpPr>
        <p:spPr bwMode="auto">
          <a:xfrm>
            <a:off x="7658100" y="3690938"/>
            <a:ext cx="1447800" cy="338137"/>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Hardware + OS</a:t>
            </a:r>
          </a:p>
        </p:txBody>
      </p:sp>
      <p:sp>
        <p:nvSpPr>
          <p:cNvPr id="37935" name="Rectangle 45"/>
          <p:cNvSpPr>
            <a:spLocks noChangeArrowheads="1"/>
          </p:cNvSpPr>
          <p:nvPr/>
        </p:nvSpPr>
        <p:spPr bwMode="auto">
          <a:xfrm>
            <a:off x="5905500" y="3690938"/>
            <a:ext cx="1752600" cy="338137"/>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100</a:t>
            </a:r>
          </a:p>
        </p:txBody>
      </p:sp>
      <p:sp>
        <p:nvSpPr>
          <p:cNvPr id="37936" name="Rectangle 46"/>
          <p:cNvSpPr>
            <a:spLocks noChangeArrowheads="1"/>
          </p:cNvSpPr>
          <p:nvPr/>
        </p:nvSpPr>
        <p:spPr bwMode="auto">
          <a:xfrm>
            <a:off x="3848100" y="3690938"/>
            <a:ext cx="2057400" cy="338137"/>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Main memory</a:t>
            </a:r>
          </a:p>
        </p:txBody>
      </p:sp>
      <p:sp>
        <p:nvSpPr>
          <p:cNvPr id="37937" name="Rectangle 47"/>
          <p:cNvSpPr>
            <a:spLocks noChangeArrowheads="1"/>
          </p:cNvSpPr>
          <p:nvPr/>
        </p:nvSpPr>
        <p:spPr bwMode="auto">
          <a:xfrm>
            <a:off x="7658100" y="2078038"/>
            <a:ext cx="1447800" cy="3508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Compiler</a:t>
            </a:r>
          </a:p>
        </p:txBody>
      </p:sp>
      <p:sp>
        <p:nvSpPr>
          <p:cNvPr id="37938" name="Rectangle 48"/>
          <p:cNvSpPr>
            <a:spLocks noChangeArrowheads="1"/>
          </p:cNvSpPr>
          <p:nvPr/>
        </p:nvSpPr>
        <p:spPr bwMode="auto">
          <a:xfrm>
            <a:off x="5905500" y="2078038"/>
            <a:ext cx="1752600" cy="35083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0</a:t>
            </a:r>
          </a:p>
        </p:txBody>
      </p:sp>
      <p:sp>
        <p:nvSpPr>
          <p:cNvPr id="37939" name="Rectangle 49"/>
          <p:cNvSpPr>
            <a:spLocks noChangeArrowheads="1"/>
          </p:cNvSpPr>
          <p:nvPr/>
        </p:nvSpPr>
        <p:spPr bwMode="auto">
          <a:xfrm>
            <a:off x="3848100" y="2078038"/>
            <a:ext cx="2057400" cy="3508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 CPU core</a:t>
            </a:r>
          </a:p>
        </p:txBody>
      </p:sp>
      <p:sp>
        <p:nvSpPr>
          <p:cNvPr id="37940" name="Rectangle 50"/>
          <p:cNvSpPr>
            <a:spLocks noChangeArrowheads="1"/>
          </p:cNvSpPr>
          <p:nvPr/>
        </p:nvSpPr>
        <p:spPr bwMode="auto">
          <a:xfrm>
            <a:off x="7658100" y="1438275"/>
            <a:ext cx="1447800" cy="639763"/>
          </a:xfrm>
          <a:prstGeom prst="rect">
            <a:avLst/>
          </a:prstGeom>
          <a:solidFill>
            <a:srgbClr val="E0E0E0"/>
          </a:solidFill>
          <a:ln w="9525">
            <a:solidFill>
              <a:srgbClr val="000066"/>
            </a:solidFill>
            <a:miter lim="800000"/>
            <a:headEnd/>
            <a:tailEnd/>
          </a:ln>
        </p:spPr>
        <p:txBody>
          <a:bodyPr lIns="90000" tIns="46800" rIns="90000" bIns="46800" anchor="ctr" anchorCtr="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Managed By</a:t>
            </a:r>
          </a:p>
        </p:txBody>
      </p:sp>
      <p:sp>
        <p:nvSpPr>
          <p:cNvPr id="37941" name="Rectangle 51"/>
          <p:cNvSpPr>
            <a:spLocks noChangeArrowheads="1"/>
          </p:cNvSpPr>
          <p:nvPr/>
        </p:nvSpPr>
        <p:spPr bwMode="auto">
          <a:xfrm>
            <a:off x="5905500" y="1438275"/>
            <a:ext cx="1752600" cy="639763"/>
          </a:xfrm>
          <a:prstGeom prst="rect">
            <a:avLst/>
          </a:prstGeom>
          <a:solidFill>
            <a:schemeClr val="bg1">
              <a:lumMod val="85000"/>
            </a:schemeClr>
          </a:solidFill>
          <a:ln w="9525">
            <a:solidFill>
              <a:srgbClr val="000066"/>
            </a:solidFill>
            <a:miter lim="800000"/>
            <a:headEnd/>
            <a:tailEnd/>
          </a:ln>
        </p:spPr>
        <p:txBody>
          <a:bodyPr lIns="90000" tIns="46800" rIns="90000" bIns="46800" anchor="ctr" anchorCtr="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Latency (cycles)</a:t>
            </a:r>
          </a:p>
        </p:txBody>
      </p:sp>
      <p:sp>
        <p:nvSpPr>
          <p:cNvPr id="37942" name="Rectangle 52"/>
          <p:cNvSpPr>
            <a:spLocks noChangeArrowheads="1"/>
          </p:cNvSpPr>
          <p:nvPr/>
        </p:nvSpPr>
        <p:spPr bwMode="auto">
          <a:xfrm>
            <a:off x="3848100" y="1438275"/>
            <a:ext cx="2057400" cy="639763"/>
          </a:xfrm>
          <a:prstGeom prst="rect">
            <a:avLst/>
          </a:prstGeom>
          <a:solidFill>
            <a:srgbClr val="E0E0E0"/>
          </a:solidFill>
          <a:ln w="9525">
            <a:solidFill>
              <a:srgbClr val="000066"/>
            </a:solidFill>
            <a:miter lim="800000"/>
            <a:headEnd/>
            <a:tailEnd/>
          </a:ln>
        </p:spPr>
        <p:txBody>
          <a:bodyPr lIns="90000" tIns="46800" rIns="90000" bIns="46800" anchor="ctr" anchorCtr="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Where is it Cached?</a:t>
            </a:r>
          </a:p>
        </p:txBody>
      </p:sp>
      <p:sp>
        <p:nvSpPr>
          <p:cNvPr id="37948" name="Line 58"/>
          <p:cNvSpPr>
            <a:spLocks noChangeShapeType="1"/>
          </p:cNvSpPr>
          <p:nvPr/>
        </p:nvSpPr>
        <p:spPr bwMode="auto">
          <a:xfrm>
            <a:off x="114300" y="1438275"/>
            <a:ext cx="1588" cy="639763"/>
          </a:xfrm>
          <a:prstGeom prst="line">
            <a:avLst/>
          </a:prstGeom>
          <a:noFill/>
          <a:ln w="9525">
            <a:solidFill>
              <a:srgbClr val="000066"/>
            </a:solidFill>
            <a:miter lim="800000"/>
            <a:headEnd/>
            <a:tailEnd/>
          </a:ln>
        </p:spPr>
        <p:txBody>
          <a:bodyPr anchor="ctr" anchorCtr="0"/>
          <a:lstStyle/>
          <a:p>
            <a:endParaRPr lang="en-US"/>
          </a:p>
        </p:txBody>
      </p:sp>
      <p:sp>
        <p:nvSpPr>
          <p:cNvPr id="55" name="Rectangle 15"/>
          <p:cNvSpPr>
            <a:spLocks noChangeArrowheads="1"/>
          </p:cNvSpPr>
          <p:nvPr/>
        </p:nvSpPr>
        <p:spPr bwMode="auto">
          <a:xfrm>
            <a:off x="114300" y="4391025"/>
            <a:ext cx="18288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Disk cache	</a:t>
            </a:r>
          </a:p>
        </p:txBody>
      </p:sp>
      <p:sp>
        <p:nvSpPr>
          <p:cNvPr id="57" name="Rectangle 23"/>
          <p:cNvSpPr>
            <a:spLocks noChangeArrowheads="1"/>
          </p:cNvSpPr>
          <p:nvPr/>
        </p:nvSpPr>
        <p:spPr bwMode="auto">
          <a:xfrm>
            <a:off x="1943100" y="4391025"/>
            <a:ext cx="19050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Disk sectors</a:t>
            </a:r>
          </a:p>
        </p:txBody>
      </p:sp>
      <p:sp>
        <p:nvSpPr>
          <p:cNvPr id="58" name="Rectangle 34"/>
          <p:cNvSpPr>
            <a:spLocks noChangeArrowheads="1"/>
          </p:cNvSpPr>
          <p:nvPr/>
        </p:nvSpPr>
        <p:spPr bwMode="auto">
          <a:xfrm>
            <a:off x="3848100" y="4391025"/>
            <a:ext cx="20574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Disk controller</a:t>
            </a:r>
          </a:p>
        </p:txBody>
      </p:sp>
      <p:sp>
        <p:nvSpPr>
          <p:cNvPr id="59" name="Rectangle 33"/>
          <p:cNvSpPr>
            <a:spLocks noChangeArrowheads="1"/>
          </p:cNvSpPr>
          <p:nvPr/>
        </p:nvSpPr>
        <p:spPr bwMode="auto">
          <a:xfrm>
            <a:off x="5905500" y="4391025"/>
            <a:ext cx="1752600" cy="361950"/>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100,000</a:t>
            </a:r>
          </a:p>
        </p:txBody>
      </p:sp>
      <p:sp>
        <p:nvSpPr>
          <p:cNvPr id="60" name="Rectangle 32"/>
          <p:cNvSpPr>
            <a:spLocks noChangeArrowheads="1"/>
          </p:cNvSpPr>
          <p:nvPr/>
        </p:nvSpPr>
        <p:spPr bwMode="auto">
          <a:xfrm>
            <a:off x="7658100" y="4391025"/>
            <a:ext cx="14478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Disk firmware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Quiz Time!</a:t>
            </a:r>
          </a:p>
        </p:txBody>
      </p:sp>
      <p:sp>
        <p:nvSpPr>
          <p:cNvPr id="7" name="Subtitle 6"/>
          <p:cNvSpPr>
            <a:spLocks noGrp="1"/>
          </p:cNvSpPr>
          <p:nvPr>
            <p:ph type="subTitle" idx="1"/>
          </p:nvPr>
        </p:nvSpPr>
        <p:spPr/>
        <p:txBody>
          <a:bodyPr/>
          <a:lstStyle/>
          <a:p>
            <a:r>
              <a:rPr lang="en-US" sz="2800" dirty="0"/>
              <a:t>Check out:</a:t>
            </a:r>
          </a:p>
          <a:p>
            <a:endParaRPr lang="en-US" sz="2800" dirty="0"/>
          </a:p>
          <a:p>
            <a:r>
              <a:rPr lang="en-US" sz="2800" dirty="0"/>
              <a:t>https://canvas.cmu.edu/courses/20895</a:t>
            </a:r>
          </a:p>
        </p:txBody>
      </p:sp>
    </p:spTree>
    <p:extLst>
      <p:ext uri="{BB962C8B-B14F-4D97-AF65-F5344CB8AC3E}">
        <p14:creationId xmlns:p14="http://schemas.microsoft.com/office/powerpoint/2010/main" val="2571153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pPr>
              <a:lnSpc>
                <a:spcPct val="80000"/>
              </a:lnSpc>
            </a:pPr>
            <a:r>
              <a:rPr lang="en-US" dirty="0">
                <a:solidFill>
                  <a:schemeClr val="bg1">
                    <a:lumMod val="75000"/>
                  </a:schemeClr>
                </a:solidFill>
              </a:rPr>
              <a:t>The memory abstraction</a:t>
            </a:r>
          </a:p>
          <a:p>
            <a:pPr>
              <a:lnSpc>
                <a:spcPct val="80000"/>
              </a:lnSpc>
            </a:pPr>
            <a:r>
              <a:rPr lang="en-US" dirty="0">
                <a:solidFill>
                  <a:schemeClr val="bg1">
                    <a:lumMod val="75000"/>
                  </a:schemeClr>
                </a:solidFill>
              </a:rPr>
              <a:t>RAM : main memory building block</a:t>
            </a:r>
          </a:p>
          <a:p>
            <a:pPr>
              <a:lnSpc>
                <a:spcPct val="80000"/>
              </a:lnSpc>
            </a:pPr>
            <a:r>
              <a:rPr lang="en-US" dirty="0">
                <a:solidFill>
                  <a:schemeClr val="bg1">
                    <a:lumMod val="75000"/>
                  </a:schemeClr>
                </a:solidFill>
              </a:rPr>
              <a:t>Locality of reference</a:t>
            </a:r>
          </a:p>
          <a:p>
            <a:pPr>
              <a:lnSpc>
                <a:spcPct val="80000"/>
              </a:lnSpc>
            </a:pPr>
            <a:r>
              <a:rPr lang="en-US" dirty="0">
                <a:solidFill>
                  <a:schemeClr val="bg2">
                    <a:lumMod val="60000"/>
                    <a:lumOff val="40000"/>
                  </a:schemeClr>
                </a:solidFill>
              </a:rPr>
              <a:t>The memory hierarchy</a:t>
            </a:r>
          </a:p>
          <a:p>
            <a:pPr>
              <a:lnSpc>
                <a:spcPct val="80000"/>
              </a:lnSpc>
            </a:pPr>
            <a:r>
              <a:rPr lang="en-US" dirty="0"/>
              <a:t>Storage technologies and trends</a:t>
            </a:r>
          </a:p>
        </p:txBody>
      </p:sp>
    </p:spTree>
    <p:extLst>
      <p:ext uri="{BB962C8B-B14F-4D97-AF65-F5344CB8AC3E}">
        <p14:creationId xmlns:p14="http://schemas.microsoft.com/office/powerpoint/2010/main" val="13827977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5A53-7405-6143-9F3C-7F0AB949E725}"/>
              </a:ext>
            </a:extLst>
          </p:cNvPr>
          <p:cNvSpPr>
            <a:spLocks noGrp="1"/>
          </p:cNvSpPr>
          <p:nvPr>
            <p:ph type="title"/>
          </p:nvPr>
        </p:nvSpPr>
        <p:spPr/>
        <p:txBody>
          <a:bodyPr/>
          <a:lstStyle/>
          <a:p>
            <a:r>
              <a:rPr lang="en-US" dirty="0"/>
              <a:t>Storage Technologies</a:t>
            </a:r>
          </a:p>
        </p:txBody>
      </p:sp>
      <p:sp>
        <p:nvSpPr>
          <p:cNvPr id="4" name="Content Placeholder 3">
            <a:extLst>
              <a:ext uri="{FF2B5EF4-FFF2-40B4-BE49-F238E27FC236}">
                <a16:creationId xmlns:a16="http://schemas.microsoft.com/office/drawing/2014/main" id="{8ABCFA18-21DF-A54A-9887-FD892C043BC1}"/>
              </a:ext>
            </a:extLst>
          </p:cNvPr>
          <p:cNvSpPr>
            <a:spLocks noGrp="1"/>
          </p:cNvSpPr>
          <p:nvPr>
            <p:ph sz="half" idx="1"/>
          </p:nvPr>
        </p:nvSpPr>
        <p:spPr>
          <a:xfrm>
            <a:off x="638175" y="1133182"/>
            <a:ext cx="3871913" cy="5200943"/>
          </a:xfrm>
        </p:spPr>
        <p:txBody>
          <a:bodyPr/>
          <a:lstStyle/>
          <a:p>
            <a:r>
              <a:rPr lang="en-US" dirty="0"/>
              <a:t>Magnetic Disks</a:t>
            </a:r>
          </a:p>
          <a:p>
            <a:endParaRPr lang="en-US" dirty="0"/>
          </a:p>
          <a:p>
            <a:endParaRPr lang="en-US" dirty="0"/>
          </a:p>
          <a:p>
            <a:endParaRPr lang="en-US" dirty="0"/>
          </a:p>
          <a:p>
            <a:endParaRPr lang="en-US" dirty="0"/>
          </a:p>
          <a:p>
            <a:endParaRPr lang="en-US" dirty="0"/>
          </a:p>
          <a:p>
            <a:r>
              <a:rPr lang="en-US" dirty="0"/>
              <a:t>Store on magnetic medium</a:t>
            </a:r>
          </a:p>
          <a:p>
            <a:r>
              <a:rPr lang="en-US" dirty="0"/>
              <a:t>Electromechanical access</a:t>
            </a:r>
          </a:p>
        </p:txBody>
      </p:sp>
      <p:sp>
        <p:nvSpPr>
          <p:cNvPr id="5" name="Content Placeholder 4">
            <a:extLst>
              <a:ext uri="{FF2B5EF4-FFF2-40B4-BE49-F238E27FC236}">
                <a16:creationId xmlns:a16="http://schemas.microsoft.com/office/drawing/2014/main" id="{36F0D6F7-AA6E-E644-94B7-4C704EBBA5C3}"/>
              </a:ext>
            </a:extLst>
          </p:cNvPr>
          <p:cNvSpPr>
            <a:spLocks noGrp="1"/>
          </p:cNvSpPr>
          <p:nvPr>
            <p:ph sz="half" idx="2"/>
          </p:nvPr>
        </p:nvSpPr>
        <p:spPr>
          <a:xfrm>
            <a:off x="4662488" y="1065320"/>
            <a:ext cx="3871912" cy="5268805"/>
          </a:xfrm>
        </p:spPr>
        <p:txBody>
          <a:bodyPr/>
          <a:lstStyle/>
          <a:p>
            <a:r>
              <a:rPr lang="en-US" dirty="0"/>
              <a:t>Nonvolatile (Flash) Memory</a:t>
            </a:r>
          </a:p>
          <a:p>
            <a:endParaRPr lang="en-US" dirty="0"/>
          </a:p>
          <a:p>
            <a:endParaRPr lang="en-US" dirty="0"/>
          </a:p>
          <a:p>
            <a:endParaRPr lang="en-US" dirty="0"/>
          </a:p>
          <a:p>
            <a:pPr marL="0" indent="0">
              <a:buNone/>
            </a:pPr>
            <a:endParaRPr lang="en-US" dirty="0"/>
          </a:p>
          <a:p>
            <a:r>
              <a:rPr lang="en-US" dirty="0"/>
              <a:t>Store as persistent charge</a:t>
            </a:r>
          </a:p>
          <a:p>
            <a:r>
              <a:rPr lang="en-US" dirty="0"/>
              <a:t>Implemented with 3-D structure</a:t>
            </a:r>
          </a:p>
          <a:p>
            <a:pPr lvl="1"/>
            <a:r>
              <a:rPr lang="en-US" dirty="0"/>
              <a:t>100+ levels of cells</a:t>
            </a:r>
          </a:p>
          <a:p>
            <a:pPr lvl="1"/>
            <a:r>
              <a:rPr lang="en-US" dirty="0"/>
              <a:t>3 bits data per cell</a:t>
            </a:r>
          </a:p>
        </p:txBody>
      </p:sp>
      <p:pic>
        <p:nvPicPr>
          <p:cNvPr id="6" name="Picture 2" descr="disk">
            <a:extLst>
              <a:ext uri="{FF2B5EF4-FFF2-40B4-BE49-F238E27FC236}">
                <a16:creationId xmlns:a16="http://schemas.microsoft.com/office/drawing/2014/main" id="{A8316EE2-C94C-2E44-83AB-62ACCA6BEAB5}"/>
              </a:ext>
            </a:extLst>
          </p:cNvPr>
          <p:cNvPicPr>
            <a:picLocks noChangeAspect="1" noChangeArrowheads="1"/>
          </p:cNvPicPr>
          <p:nvPr/>
        </p:nvPicPr>
        <p:blipFill>
          <a:blip r:embed="rId2"/>
          <a:srcRect l="11427" t="11632" b="8240"/>
          <a:stretch>
            <a:fillRect/>
          </a:stretch>
        </p:blipFill>
        <p:spPr bwMode="auto">
          <a:xfrm>
            <a:off x="834501" y="1981774"/>
            <a:ext cx="3118837" cy="2212924"/>
          </a:xfrm>
          <a:prstGeom prst="rect">
            <a:avLst/>
          </a:prstGeom>
          <a:noFill/>
        </p:spPr>
      </p:pic>
      <p:pic>
        <p:nvPicPr>
          <p:cNvPr id="2050" name="Picture 2" descr="https://3uzly11fn22f2ax25l6snwb1-wpengine.netdna-ssl.com/wp-content/uploads/blog9_fig1.jpg">
            <a:extLst>
              <a:ext uri="{FF2B5EF4-FFF2-40B4-BE49-F238E27FC236}">
                <a16:creationId xmlns:a16="http://schemas.microsoft.com/office/drawing/2014/main" id="{F3FEDDCA-028E-7F4A-A5A5-5E58A321F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5884" y="1981774"/>
            <a:ext cx="3204762" cy="2212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091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disk"/>
          <p:cNvPicPr>
            <a:picLocks noChangeAspect="1" noChangeArrowheads="1"/>
          </p:cNvPicPr>
          <p:nvPr/>
        </p:nvPicPr>
        <p:blipFill>
          <a:blip r:embed="rId3"/>
          <a:srcRect l="11427" t="11632" b="8240"/>
          <a:stretch>
            <a:fillRect/>
          </a:stretch>
        </p:blipFill>
        <p:spPr bwMode="auto">
          <a:xfrm>
            <a:off x="1828800" y="1219200"/>
            <a:ext cx="6496050" cy="4724400"/>
          </a:xfrm>
          <a:prstGeom prst="rect">
            <a:avLst/>
          </a:prstGeom>
          <a:noFill/>
        </p:spPr>
      </p:pic>
      <p:sp>
        <p:nvSpPr>
          <p:cNvPr id="106499" name="Rectangle 3"/>
          <p:cNvSpPr>
            <a:spLocks noGrp="1" noChangeArrowheads="1"/>
          </p:cNvSpPr>
          <p:nvPr>
            <p:ph type="title"/>
          </p:nvPr>
        </p:nvSpPr>
        <p:spPr/>
        <p:txBody>
          <a:bodyPr/>
          <a:lstStyle/>
          <a:p>
            <a:r>
              <a:rPr lang="en-US"/>
              <a:t>What’s Inside A Disk Drive?</a:t>
            </a:r>
          </a:p>
        </p:txBody>
      </p:sp>
      <p:sp>
        <p:nvSpPr>
          <p:cNvPr id="106500" name="Text Box 4"/>
          <p:cNvSpPr txBox="1">
            <a:spLocks noChangeArrowheads="1"/>
          </p:cNvSpPr>
          <p:nvPr/>
        </p:nvSpPr>
        <p:spPr bwMode="auto">
          <a:xfrm>
            <a:off x="3733800" y="1219200"/>
            <a:ext cx="1132041" cy="461665"/>
          </a:xfrm>
          <a:prstGeom prst="rect">
            <a:avLst/>
          </a:prstGeom>
          <a:noFill/>
          <a:ln w="12700">
            <a:noFill/>
            <a:miter lim="800000"/>
            <a:headEnd/>
            <a:tailEnd/>
          </a:ln>
          <a:effectLst/>
        </p:spPr>
        <p:txBody>
          <a:bodyPr wrap="none">
            <a:prstTxWarp prst="textNoShape">
              <a:avLst/>
            </a:prstTxWarp>
            <a:spAutoFit/>
          </a:bodyPr>
          <a:lstStyle/>
          <a:p>
            <a:pPr>
              <a:lnSpc>
                <a:spcPct val="100000"/>
              </a:lnSpc>
              <a:buClrTx/>
              <a:buSzTx/>
              <a:buFontTx/>
              <a:buNone/>
            </a:pPr>
            <a:r>
              <a:rPr lang="en-US">
                <a:solidFill>
                  <a:schemeClr val="tx1"/>
                </a:solidFill>
                <a:latin typeface="Calibri" panose="020F0502020204030204" pitchFamily="34" charset="0"/>
              </a:rPr>
              <a:t>Spindle</a:t>
            </a:r>
          </a:p>
        </p:txBody>
      </p:sp>
      <p:sp>
        <p:nvSpPr>
          <p:cNvPr id="106501" name="Line 5"/>
          <p:cNvSpPr>
            <a:spLocks noChangeShapeType="1"/>
          </p:cNvSpPr>
          <p:nvPr/>
        </p:nvSpPr>
        <p:spPr bwMode="auto">
          <a:xfrm>
            <a:off x="2590800" y="1752600"/>
            <a:ext cx="1828800" cy="1600200"/>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6502" name="Text Box 6"/>
          <p:cNvSpPr txBox="1">
            <a:spLocks noChangeArrowheads="1"/>
          </p:cNvSpPr>
          <p:nvPr/>
        </p:nvSpPr>
        <p:spPr bwMode="auto">
          <a:xfrm>
            <a:off x="2286000" y="1371600"/>
            <a:ext cx="742950" cy="457200"/>
          </a:xfrm>
          <a:prstGeom prst="rect">
            <a:avLst/>
          </a:prstGeom>
          <a:noFill/>
          <a:ln w="12700">
            <a:noFill/>
            <a:miter lim="800000"/>
            <a:headEnd/>
            <a:tailEnd/>
          </a:ln>
          <a:effectLst/>
        </p:spPr>
        <p:txBody>
          <a:bodyPr wrap="none">
            <a:prstTxWarp prst="textNoShape">
              <a:avLst/>
            </a:prstTxWarp>
            <a:spAutoFit/>
          </a:bodyPr>
          <a:lstStyle/>
          <a:p>
            <a:pPr>
              <a:lnSpc>
                <a:spcPct val="100000"/>
              </a:lnSpc>
              <a:buClrTx/>
              <a:buSzTx/>
              <a:buFontTx/>
              <a:buNone/>
            </a:pPr>
            <a:r>
              <a:rPr lang="en-US">
                <a:solidFill>
                  <a:schemeClr val="tx1"/>
                </a:solidFill>
                <a:latin typeface="Calibri" panose="020F0502020204030204" pitchFamily="34" charset="0"/>
              </a:rPr>
              <a:t>Arm</a:t>
            </a:r>
          </a:p>
        </p:txBody>
      </p:sp>
      <p:sp>
        <p:nvSpPr>
          <p:cNvPr id="106503" name="Line 7"/>
          <p:cNvSpPr>
            <a:spLocks noChangeShapeType="1"/>
          </p:cNvSpPr>
          <p:nvPr/>
        </p:nvSpPr>
        <p:spPr bwMode="auto">
          <a:xfrm>
            <a:off x="1600200" y="2819400"/>
            <a:ext cx="2209800" cy="609600"/>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6504" name="Text Box 8"/>
          <p:cNvSpPr txBox="1">
            <a:spLocks noChangeArrowheads="1"/>
          </p:cNvSpPr>
          <p:nvPr/>
        </p:nvSpPr>
        <p:spPr bwMode="auto">
          <a:xfrm>
            <a:off x="914400" y="2362200"/>
            <a:ext cx="1319213" cy="457200"/>
          </a:xfrm>
          <a:prstGeom prst="rect">
            <a:avLst/>
          </a:prstGeom>
          <a:noFill/>
          <a:ln w="12700">
            <a:noFill/>
            <a:miter lim="800000"/>
            <a:headEnd/>
            <a:tailEnd/>
          </a:ln>
          <a:effectLst/>
        </p:spPr>
        <p:txBody>
          <a:bodyPr wrap="none">
            <a:prstTxWarp prst="textNoShape">
              <a:avLst/>
            </a:prstTxWarp>
            <a:spAutoFit/>
          </a:bodyPr>
          <a:lstStyle/>
          <a:p>
            <a:pPr>
              <a:lnSpc>
                <a:spcPct val="100000"/>
              </a:lnSpc>
              <a:buClrTx/>
              <a:buSzTx/>
              <a:buFontTx/>
              <a:buNone/>
            </a:pPr>
            <a:r>
              <a:rPr lang="en-US">
                <a:solidFill>
                  <a:schemeClr val="tx1"/>
                </a:solidFill>
                <a:latin typeface="Calibri" panose="020F0502020204030204" pitchFamily="34" charset="0"/>
              </a:rPr>
              <a:t>Actuator</a:t>
            </a:r>
          </a:p>
        </p:txBody>
      </p:sp>
      <p:sp>
        <p:nvSpPr>
          <p:cNvPr id="106505" name="Line 9"/>
          <p:cNvSpPr>
            <a:spLocks noChangeShapeType="1"/>
          </p:cNvSpPr>
          <p:nvPr/>
        </p:nvSpPr>
        <p:spPr bwMode="auto">
          <a:xfrm flipH="1">
            <a:off x="6629400" y="1981200"/>
            <a:ext cx="914400" cy="609600"/>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6506" name="Text Box 10"/>
          <p:cNvSpPr txBox="1">
            <a:spLocks noChangeArrowheads="1"/>
          </p:cNvSpPr>
          <p:nvPr/>
        </p:nvSpPr>
        <p:spPr bwMode="auto">
          <a:xfrm>
            <a:off x="7315200" y="1524000"/>
            <a:ext cx="1164486" cy="461665"/>
          </a:xfrm>
          <a:prstGeom prst="rect">
            <a:avLst/>
          </a:prstGeom>
          <a:noFill/>
          <a:ln w="12700">
            <a:noFill/>
            <a:miter lim="800000"/>
            <a:headEnd/>
            <a:tailEnd/>
          </a:ln>
          <a:effectLst/>
        </p:spPr>
        <p:txBody>
          <a:bodyPr wrap="none">
            <a:prstTxWarp prst="textNoShape">
              <a:avLst/>
            </a:prstTxWarp>
            <a:spAutoFit/>
          </a:bodyPr>
          <a:lstStyle/>
          <a:p>
            <a:pPr>
              <a:lnSpc>
                <a:spcPct val="100000"/>
              </a:lnSpc>
              <a:buClrTx/>
              <a:buSzTx/>
              <a:buFontTx/>
              <a:buNone/>
            </a:pPr>
            <a:r>
              <a:rPr lang="en-US">
                <a:solidFill>
                  <a:schemeClr val="tx1"/>
                </a:solidFill>
                <a:latin typeface="Calibri" panose="020F0502020204030204" pitchFamily="34" charset="0"/>
              </a:rPr>
              <a:t>Platters</a:t>
            </a:r>
          </a:p>
        </p:txBody>
      </p:sp>
      <p:sp>
        <p:nvSpPr>
          <p:cNvPr id="106507" name="Line 11"/>
          <p:cNvSpPr>
            <a:spLocks noChangeShapeType="1"/>
          </p:cNvSpPr>
          <p:nvPr/>
        </p:nvSpPr>
        <p:spPr bwMode="auto">
          <a:xfrm flipV="1">
            <a:off x="2286000" y="4572000"/>
            <a:ext cx="228600" cy="609600"/>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6508" name="AutoShape 12"/>
          <p:cNvSpPr>
            <a:spLocks noChangeArrowheads="1"/>
          </p:cNvSpPr>
          <p:nvPr/>
        </p:nvSpPr>
        <p:spPr bwMode="auto">
          <a:xfrm flipH="1">
            <a:off x="5638800" y="4724400"/>
            <a:ext cx="1200498" cy="609600"/>
          </a:xfrm>
          <a:prstGeom prst="curvedUpArrow">
            <a:avLst>
              <a:gd name="adj1" fmla="val 57500"/>
              <a:gd name="adj2" fmla="val 98466"/>
              <a:gd name="adj3" fmla="val 33333"/>
            </a:avLst>
          </a:prstGeom>
          <a:solidFill>
            <a:srgbClr val="CCFFCC"/>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6509" name="Text Box 13"/>
          <p:cNvSpPr txBox="1">
            <a:spLocks noChangeArrowheads="1"/>
          </p:cNvSpPr>
          <p:nvPr/>
        </p:nvSpPr>
        <p:spPr bwMode="auto">
          <a:xfrm>
            <a:off x="6839298" y="4192588"/>
            <a:ext cx="2010230" cy="1569660"/>
          </a:xfrm>
          <a:prstGeom prst="rect">
            <a:avLst/>
          </a:prstGeom>
          <a:noFill/>
          <a:ln w="12700">
            <a:noFill/>
            <a:miter lim="800000"/>
            <a:headEnd/>
            <a:tailEnd/>
          </a:ln>
          <a:effectLst/>
        </p:spPr>
        <p:txBody>
          <a:bodyPr wrap="none">
            <a:prstTxWarp prst="textNoShape">
              <a:avLst/>
            </a:prstTxWarp>
            <a:spAutoFit/>
          </a:bodyPr>
          <a:lstStyle/>
          <a:p>
            <a:pPr>
              <a:lnSpc>
                <a:spcPct val="100000"/>
              </a:lnSpc>
              <a:buClrTx/>
              <a:buSzTx/>
              <a:buFontTx/>
              <a:buNone/>
            </a:pPr>
            <a:r>
              <a:rPr lang="en-US" dirty="0">
                <a:solidFill>
                  <a:schemeClr val="tx1"/>
                </a:solidFill>
                <a:latin typeface="Calibri" panose="020F0502020204030204" pitchFamily="34" charset="0"/>
              </a:rPr>
              <a:t>Electronics</a:t>
            </a:r>
          </a:p>
          <a:p>
            <a:pPr>
              <a:lnSpc>
                <a:spcPct val="100000"/>
              </a:lnSpc>
              <a:buClrTx/>
              <a:buSzTx/>
              <a:buFontTx/>
              <a:buNone/>
            </a:pPr>
            <a:r>
              <a:rPr lang="en-US" dirty="0">
                <a:latin typeface="Calibri" panose="020F0502020204030204" pitchFamily="34" charset="0"/>
              </a:rPr>
              <a:t>(including a </a:t>
            </a:r>
          </a:p>
          <a:p>
            <a:pPr>
              <a:lnSpc>
                <a:spcPct val="100000"/>
              </a:lnSpc>
              <a:buClrTx/>
              <a:buSzTx/>
              <a:buFontTx/>
              <a:buNone/>
            </a:pPr>
            <a:r>
              <a:rPr lang="en-US" dirty="0">
                <a:latin typeface="Calibri" panose="020F0502020204030204" pitchFamily="34" charset="0"/>
              </a:rPr>
              <a:t>processor </a:t>
            </a:r>
          </a:p>
          <a:p>
            <a:pPr>
              <a:lnSpc>
                <a:spcPct val="100000"/>
              </a:lnSpc>
              <a:buClrTx/>
              <a:buSzTx/>
              <a:buFontTx/>
              <a:buNone/>
            </a:pPr>
            <a:r>
              <a:rPr lang="en-US" dirty="0">
                <a:latin typeface="Calibri" panose="020F0502020204030204" pitchFamily="34" charset="0"/>
              </a:rPr>
              <a:t>and memory!)</a:t>
            </a:r>
            <a:endParaRPr lang="en-US" dirty="0">
              <a:solidFill>
                <a:schemeClr val="tx1"/>
              </a:solidFill>
              <a:latin typeface="Calibri" panose="020F0502020204030204" pitchFamily="34" charset="0"/>
            </a:endParaRPr>
          </a:p>
        </p:txBody>
      </p:sp>
      <p:sp>
        <p:nvSpPr>
          <p:cNvPr id="106510" name="Line 14"/>
          <p:cNvSpPr>
            <a:spLocks noChangeShapeType="1"/>
          </p:cNvSpPr>
          <p:nvPr/>
        </p:nvSpPr>
        <p:spPr bwMode="auto">
          <a:xfrm>
            <a:off x="4419600" y="1676400"/>
            <a:ext cx="1219200" cy="1066800"/>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6511" name="Text Box 15"/>
          <p:cNvSpPr txBox="1">
            <a:spLocks noChangeArrowheads="1"/>
          </p:cNvSpPr>
          <p:nvPr/>
        </p:nvSpPr>
        <p:spPr bwMode="auto">
          <a:xfrm>
            <a:off x="1551504" y="5181600"/>
            <a:ext cx="1468992" cy="830997"/>
          </a:xfrm>
          <a:prstGeom prst="rect">
            <a:avLst/>
          </a:prstGeom>
          <a:noFill/>
          <a:ln w="12700">
            <a:noFill/>
            <a:miter lim="800000"/>
            <a:headEnd/>
            <a:tailEnd/>
          </a:ln>
          <a:effectLst/>
        </p:spPr>
        <p:txBody>
          <a:bodyPr wrap="none">
            <a:prstTxWarp prst="textNoShape">
              <a:avLst/>
            </a:prstTxWarp>
            <a:spAutoFit/>
          </a:bodyPr>
          <a:lstStyle/>
          <a:p>
            <a:pPr algn="ctr">
              <a:lnSpc>
                <a:spcPct val="100000"/>
              </a:lnSpc>
              <a:buClrTx/>
              <a:buSzTx/>
              <a:buFontTx/>
              <a:buNone/>
            </a:pPr>
            <a:r>
              <a:rPr lang="en-US">
                <a:solidFill>
                  <a:schemeClr val="tx1"/>
                </a:solidFill>
                <a:latin typeface="Calibri" panose="020F0502020204030204" pitchFamily="34" charset="0"/>
              </a:rPr>
              <a:t>SCSI</a:t>
            </a:r>
          </a:p>
          <a:p>
            <a:pPr algn="ctr">
              <a:lnSpc>
                <a:spcPct val="100000"/>
              </a:lnSpc>
              <a:buClrTx/>
              <a:buSzTx/>
              <a:buFontTx/>
              <a:buNone/>
            </a:pPr>
            <a:r>
              <a:rPr lang="en-US">
                <a:solidFill>
                  <a:schemeClr val="tx1"/>
                </a:solidFill>
                <a:latin typeface="Calibri" panose="020F0502020204030204" pitchFamily="34" charset="0"/>
              </a:rPr>
              <a:t>connector</a:t>
            </a:r>
          </a:p>
        </p:txBody>
      </p:sp>
      <p:sp>
        <p:nvSpPr>
          <p:cNvPr id="106512" name="Text Box 16"/>
          <p:cNvSpPr txBox="1">
            <a:spLocks noChangeArrowheads="1"/>
          </p:cNvSpPr>
          <p:nvPr/>
        </p:nvSpPr>
        <p:spPr bwMode="auto">
          <a:xfrm>
            <a:off x="5410200" y="6216650"/>
            <a:ext cx="3456395" cy="338554"/>
          </a:xfrm>
          <a:prstGeom prst="rect">
            <a:avLst/>
          </a:prstGeom>
          <a:noFill/>
          <a:ln w="12700">
            <a:noFill/>
            <a:miter lim="800000"/>
            <a:headEnd/>
            <a:tailEnd/>
          </a:ln>
          <a:effectLst/>
        </p:spPr>
        <p:txBody>
          <a:bodyPr wrap="none">
            <a:prstTxWarp prst="textNoShape">
              <a:avLst/>
            </a:prstTxWarp>
            <a:spAutoFit/>
          </a:bodyPr>
          <a:lstStyle/>
          <a:p>
            <a:pPr>
              <a:lnSpc>
                <a:spcPct val="100000"/>
              </a:lnSpc>
              <a:buClrTx/>
              <a:buSzTx/>
              <a:buFontTx/>
              <a:buNone/>
            </a:pPr>
            <a:r>
              <a:rPr lang="en-US" sz="1600" i="1" dirty="0">
                <a:solidFill>
                  <a:schemeClr val="tx1"/>
                </a:solidFill>
                <a:latin typeface="Calibri" panose="020F0502020204030204" pitchFamily="34" charset="0"/>
              </a:rPr>
              <a:t>Image courtesy of Seagate Technology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29" name="Rectangle 45"/>
          <p:cNvSpPr>
            <a:spLocks noGrp="1" noChangeArrowheads="1"/>
          </p:cNvSpPr>
          <p:nvPr>
            <p:ph type="title"/>
          </p:nvPr>
        </p:nvSpPr>
        <p:spPr/>
        <p:txBody>
          <a:bodyPr/>
          <a:lstStyle/>
          <a:p>
            <a:r>
              <a:rPr lang="en-US"/>
              <a:t>Disk Geometry</a:t>
            </a:r>
          </a:p>
        </p:txBody>
      </p:sp>
      <p:sp>
        <p:nvSpPr>
          <p:cNvPr id="93230" name="Rectangle 46"/>
          <p:cNvSpPr>
            <a:spLocks noGrp="1" noChangeArrowheads="1"/>
          </p:cNvSpPr>
          <p:nvPr>
            <p:ph type="body" idx="1"/>
          </p:nvPr>
        </p:nvSpPr>
        <p:spPr>
          <a:xfrm>
            <a:off x="396875" y="1371600"/>
            <a:ext cx="7896225" cy="4972050"/>
          </a:xfrm>
        </p:spPr>
        <p:txBody>
          <a:bodyPr/>
          <a:lstStyle/>
          <a:p>
            <a:r>
              <a:rPr lang="en-US" dirty="0"/>
              <a:t>Disks consist of </a:t>
            </a:r>
            <a:r>
              <a:rPr lang="en-US" dirty="0">
                <a:solidFill>
                  <a:srgbClr val="C00000"/>
                </a:solidFill>
              </a:rPr>
              <a:t>platters</a:t>
            </a:r>
            <a:r>
              <a:rPr lang="en-US" dirty="0"/>
              <a:t>, each with two </a:t>
            </a:r>
            <a:r>
              <a:rPr lang="en-US" dirty="0">
                <a:solidFill>
                  <a:srgbClr val="C00000"/>
                </a:solidFill>
              </a:rPr>
              <a:t>surfaces</a:t>
            </a:r>
            <a:r>
              <a:rPr lang="en-US" dirty="0"/>
              <a:t>.</a:t>
            </a:r>
          </a:p>
          <a:p>
            <a:r>
              <a:rPr lang="en-US" dirty="0"/>
              <a:t>Each surface consists of concentric rings called </a:t>
            </a:r>
            <a:r>
              <a:rPr lang="en-US" dirty="0">
                <a:solidFill>
                  <a:srgbClr val="C00000"/>
                </a:solidFill>
              </a:rPr>
              <a:t>tracks</a:t>
            </a:r>
            <a:r>
              <a:rPr lang="en-US" dirty="0"/>
              <a:t>.</a:t>
            </a:r>
          </a:p>
          <a:p>
            <a:r>
              <a:rPr lang="en-US" dirty="0"/>
              <a:t>Each track consists of </a:t>
            </a:r>
            <a:r>
              <a:rPr lang="en-US" dirty="0">
                <a:solidFill>
                  <a:srgbClr val="C00000"/>
                </a:solidFill>
              </a:rPr>
              <a:t>sectors </a:t>
            </a:r>
            <a:r>
              <a:rPr lang="en-US" dirty="0"/>
              <a:t>separated by </a:t>
            </a:r>
            <a:r>
              <a:rPr lang="en-US" dirty="0">
                <a:solidFill>
                  <a:srgbClr val="C00000"/>
                </a:solidFill>
              </a:rPr>
              <a:t>gaps</a:t>
            </a:r>
            <a:r>
              <a:rPr lang="en-US" dirty="0"/>
              <a:t>.</a:t>
            </a:r>
          </a:p>
        </p:txBody>
      </p:sp>
      <p:sp>
        <p:nvSpPr>
          <p:cNvPr id="93188" name="Oval 4"/>
          <p:cNvSpPr>
            <a:spLocks noChangeArrowheads="1"/>
          </p:cNvSpPr>
          <p:nvPr/>
        </p:nvSpPr>
        <p:spPr bwMode="auto">
          <a:xfrm>
            <a:off x="2036763" y="3941762"/>
            <a:ext cx="1851025" cy="1812925"/>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3189" name="Oval 5"/>
          <p:cNvSpPr>
            <a:spLocks noChangeArrowheads="1"/>
          </p:cNvSpPr>
          <p:nvPr/>
        </p:nvSpPr>
        <p:spPr bwMode="auto">
          <a:xfrm>
            <a:off x="1066800" y="2992437"/>
            <a:ext cx="3790950" cy="3713163"/>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93190" name="Oval 6"/>
          <p:cNvSpPr>
            <a:spLocks noChangeArrowheads="1"/>
          </p:cNvSpPr>
          <p:nvPr/>
        </p:nvSpPr>
        <p:spPr bwMode="auto">
          <a:xfrm>
            <a:off x="1257300" y="3178175"/>
            <a:ext cx="3409950" cy="3340100"/>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3191" name="Oval 7"/>
          <p:cNvSpPr>
            <a:spLocks noChangeArrowheads="1"/>
          </p:cNvSpPr>
          <p:nvPr/>
        </p:nvSpPr>
        <p:spPr bwMode="auto">
          <a:xfrm>
            <a:off x="1447800" y="3363912"/>
            <a:ext cx="3030538" cy="2968625"/>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3192" name="Oval 8"/>
          <p:cNvSpPr>
            <a:spLocks noChangeArrowheads="1"/>
          </p:cNvSpPr>
          <p:nvPr/>
        </p:nvSpPr>
        <p:spPr bwMode="auto">
          <a:xfrm>
            <a:off x="1638300" y="3551237"/>
            <a:ext cx="2649538" cy="2595563"/>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3193" name="Oval 9"/>
          <p:cNvSpPr>
            <a:spLocks noChangeArrowheads="1"/>
          </p:cNvSpPr>
          <p:nvPr/>
        </p:nvSpPr>
        <p:spPr bwMode="auto">
          <a:xfrm>
            <a:off x="1827213" y="3736975"/>
            <a:ext cx="2270125" cy="2222500"/>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93194" name="Oval 10"/>
          <p:cNvSpPr>
            <a:spLocks noChangeArrowheads="1"/>
          </p:cNvSpPr>
          <p:nvPr/>
        </p:nvSpPr>
        <p:spPr bwMode="auto">
          <a:xfrm>
            <a:off x="2208213" y="4110037"/>
            <a:ext cx="1508125" cy="1477963"/>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3195" name="Oval 11"/>
          <p:cNvSpPr>
            <a:spLocks noChangeArrowheads="1"/>
          </p:cNvSpPr>
          <p:nvPr/>
        </p:nvSpPr>
        <p:spPr bwMode="auto">
          <a:xfrm>
            <a:off x="2408238" y="4275137"/>
            <a:ext cx="1128712" cy="1104900"/>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r>
              <a:rPr lang="en-US" sz="1600" dirty="0">
                <a:latin typeface="Calibri" panose="020F0502020204030204" pitchFamily="34" charset="0"/>
              </a:rPr>
              <a:t>Spindle</a:t>
            </a:r>
          </a:p>
        </p:txBody>
      </p:sp>
      <p:sp>
        <p:nvSpPr>
          <p:cNvPr id="93196" name="Text Box 12"/>
          <p:cNvSpPr txBox="1">
            <a:spLocks noChangeArrowheads="1"/>
          </p:cNvSpPr>
          <p:nvPr/>
        </p:nvSpPr>
        <p:spPr bwMode="auto">
          <a:xfrm>
            <a:off x="2535238" y="3319462"/>
            <a:ext cx="819327" cy="338554"/>
          </a:xfrm>
          <a:prstGeom prst="rect">
            <a:avLst/>
          </a:prstGeom>
          <a:solidFill>
            <a:schemeClr val="bg1"/>
          </a:solidFill>
          <a:ln w="25400">
            <a:noFill/>
            <a:miter lim="800000"/>
            <a:headEnd/>
            <a:tailEnd/>
          </a:ln>
          <a:effectLst/>
        </p:spPr>
        <p:txBody>
          <a:bodyPr wrap="none">
            <a:prstTxWarp prst="textNoShape">
              <a:avLst/>
            </a:prstTxWarp>
            <a:spAutoFit/>
          </a:bodyPr>
          <a:lstStyle/>
          <a:p>
            <a:pPr algn="l">
              <a:lnSpc>
                <a:spcPct val="100000"/>
              </a:lnSpc>
            </a:pPr>
            <a:r>
              <a:rPr lang="en-US" sz="1600" dirty="0">
                <a:latin typeface="Calibri" panose="020F0502020204030204" pitchFamily="34" charset="0"/>
              </a:rPr>
              <a:t>Surface</a:t>
            </a:r>
          </a:p>
        </p:txBody>
      </p:sp>
      <p:sp>
        <p:nvSpPr>
          <p:cNvPr id="93197" name="Line 13"/>
          <p:cNvSpPr>
            <a:spLocks noChangeShapeType="1"/>
          </p:cNvSpPr>
          <p:nvPr/>
        </p:nvSpPr>
        <p:spPr bwMode="auto">
          <a:xfrm>
            <a:off x="1163638" y="3400425"/>
            <a:ext cx="990600" cy="676275"/>
          </a:xfrm>
          <a:prstGeom prst="line">
            <a:avLst/>
          </a:prstGeom>
          <a:noFill/>
          <a:ln w="12700">
            <a:solidFill>
              <a:schemeClr val="tx1"/>
            </a:solidFill>
            <a:round/>
            <a:headEnd/>
            <a:tailEnd type="triangle" w="med" len="med"/>
          </a:ln>
          <a:effectLst/>
        </p:spPr>
        <p:txBody>
          <a:bodyPr anchor="ctr">
            <a:prstTxWarp prst="textNoShape">
              <a:avLst/>
            </a:prstTxWarp>
            <a:spAutoFit/>
          </a:bodyPr>
          <a:lstStyle/>
          <a:p>
            <a:endParaRPr lang="en-US"/>
          </a:p>
        </p:txBody>
      </p:sp>
      <p:sp>
        <p:nvSpPr>
          <p:cNvPr id="93198" name="Line 14"/>
          <p:cNvSpPr>
            <a:spLocks noChangeShapeType="1"/>
          </p:cNvSpPr>
          <p:nvPr/>
        </p:nvSpPr>
        <p:spPr bwMode="auto">
          <a:xfrm>
            <a:off x="1436688" y="3400425"/>
            <a:ext cx="673100" cy="444500"/>
          </a:xfrm>
          <a:prstGeom prst="line">
            <a:avLst/>
          </a:prstGeom>
          <a:noFill/>
          <a:ln w="12700">
            <a:solidFill>
              <a:schemeClr val="tx1"/>
            </a:solidFill>
            <a:round/>
            <a:headEnd/>
            <a:tailEnd type="triangle" w="med" len="med"/>
          </a:ln>
          <a:effectLst/>
        </p:spPr>
        <p:txBody>
          <a:bodyPr anchor="ctr">
            <a:prstTxWarp prst="textNoShape">
              <a:avLst/>
            </a:prstTxWarp>
            <a:spAutoFit/>
          </a:bodyPr>
          <a:lstStyle/>
          <a:p>
            <a:endParaRPr lang="en-US"/>
          </a:p>
        </p:txBody>
      </p:sp>
      <p:sp>
        <p:nvSpPr>
          <p:cNvPr id="93199" name="Text Box 15"/>
          <p:cNvSpPr txBox="1">
            <a:spLocks noChangeArrowheads="1"/>
          </p:cNvSpPr>
          <p:nvPr/>
        </p:nvSpPr>
        <p:spPr bwMode="auto">
          <a:xfrm>
            <a:off x="793750" y="3110498"/>
            <a:ext cx="717965"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Tracks</a:t>
            </a:r>
          </a:p>
        </p:txBody>
      </p:sp>
      <p:sp>
        <p:nvSpPr>
          <p:cNvPr id="93200" name="Oval 16"/>
          <p:cNvSpPr>
            <a:spLocks noChangeArrowheads="1"/>
          </p:cNvSpPr>
          <p:nvPr/>
        </p:nvSpPr>
        <p:spPr bwMode="auto">
          <a:xfrm>
            <a:off x="5675313" y="3970337"/>
            <a:ext cx="1851025" cy="1812925"/>
          </a:xfrm>
          <a:prstGeom prst="ellipse">
            <a:avLst/>
          </a:prstGeom>
          <a:noFill/>
          <a:ln w="57150">
            <a:solidFill>
              <a:schemeClr val="tx1"/>
            </a:solidFill>
            <a:round/>
            <a:headEnd/>
            <a:tailEnd/>
          </a:ln>
          <a:effectLst/>
        </p:spPr>
        <p:txBody>
          <a:bodyPr wrap="none" anchor="ctr">
            <a:prstTxWarp prst="textNoShape">
              <a:avLst/>
            </a:prstTxWarp>
          </a:bodyPr>
          <a:lstStyle/>
          <a:p>
            <a:endParaRPr lang="en-US"/>
          </a:p>
        </p:txBody>
      </p:sp>
      <p:sp>
        <p:nvSpPr>
          <p:cNvPr id="93201" name="Text Box 17"/>
          <p:cNvSpPr txBox="1">
            <a:spLocks noChangeArrowheads="1"/>
          </p:cNvSpPr>
          <p:nvPr/>
        </p:nvSpPr>
        <p:spPr bwMode="auto">
          <a:xfrm>
            <a:off x="6224588" y="3548062"/>
            <a:ext cx="797635" cy="338554"/>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latin typeface="Calibri" panose="020F0502020204030204" pitchFamily="34" charset="0"/>
              </a:rPr>
              <a:t>Track </a:t>
            </a:r>
            <a:r>
              <a:rPr lang="en-US" sz="1600" i="1" dirty="0" err="1">
                <a:latin typeface="Calibri" panose="020F0502020204030204" pitchFamily="34" charset="0"/>
              </a:rPr>
              <a:t>k</a:t>
            </a:r>
            <a:endParaRPr lang="en-US" sz="1600" i="1" dirty="0">
              <a:latin typeface="Calibri" panose="020F0502020204030204" pitchFamily="34" charset="0"/>
            </a:endParaRPr>
          </a:p>
        </p:txBody>
      </p:sp>
      <p:grpSp>
        <p:nvGrpSpPr>
          <p:cNvPr id="2" name="Group 18"/>
          <p:cNvGrpSpPr>
            <a:grpSpLocks/>
          </p:cNvGrpSpPr>
          <p:nvPr/>
        </p:nvGrpSpPr>
        <p:grpSpPr bwMode="auto">
          <a:xfrm>
            <a:off x="6611938" y="3914775"/>
            <a:ext cx="1066800" cy="990600"/>
            <a:chOff x="4320" y="690"/>
            <a:chExt cx="672" cy="624"/>
          </a:xfrm>
        </p:grpSpPr>
        <p:sp>
          <p:nvSpPr>
            <p:cNvPr id="93203" name="Line 19"/>
            <p:cNvSpPr>
              <a:spLocks noChangeShapeType="1"/>
            </p:cNvSpPr>
            <p:nvPr/>
          </p:nvSpPr>
          <p:spPr bwMode="auto">
            <a:xfrm flipV="1">
              <a:off x="4320" y="690"/>
              <a:ext cx="0" cy="624"/>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04" name="Line 20"/>
            <p:cNvSpPr>
              <a:spLocks noChangeShapeType="1"/>
            </p:cNvSpPr>
            <p:nvPr/>
          </p:nvSpPr>
          <p:spPr bwMode="auto">
            <a:xfrm flipV="1">
              <a:off x="4320" y="720"/>
              <a:ext cx="336" cy="57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05" name="Line 21"/>
            <p:cNvSpPr>
              <a:spLocks noChangeShapeType="1"/>
            </p:cNvSpPr>
            <p:nvPr/>
          </p:nvSpPr>
          <p:spPr bwMode="auto">
            <a:xfrm flipV="1">
              <a:off x="4320" y="1296"/>
              <a:ext cx="672" cy="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06" name="Line 22"/>
            <p:cNvSpPr>
              <a:spLocks noChangeShapeType="1"/>
            </p:cNvSpPr>
            <p:nvPr/>
          </p:nvSpPr>
          <p:spPr bwMode="auto">
            <a:xfrm flipV="1">
              <a:off x="4320" y="960"/>
              <a:ext cx="576" cy="336"/>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grpSp>
      <p:grpSp>
        <p:nvGrpSpPr>
          <p:cNvPr id="3" name="Group 23"/>
          <p:cNvGrpSpPr>
            <a:grpSpLocks/>
          </p:cNvGrpSpPr>
          <p:nvPr/>
        </p:nvGrpSpPr>
        <p:grpSpPr bwMode="auto">
          <a:xfrm flipV="1">
            <a:off x="6611938" y="4848225"/>
            <a:ext cx="1066800" cy="990600"/>
            <a:chOff x="4320" y="690"/>
            <a:chExt cx="672" cy="624"/>
          </a:xfrm>
        </p:grpSpPr>
        <p:sp>
          <p:nvSpPr>
            <p:cNvPr id="93208" name="Line 24"/>
            <p:cNvSpPr>
              <a:spLocks noChangeShapeType="1"/>
            </p:cNvSpPr>
            <p:nvPr/>
          </p:nvSpPr>
          <p:spPr bwMode="auto">
            <a:xfrm flipV="1">
              <a:off x="4320" y="690"/>
              <a:ext cx="0" cy="624"/>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09" name="Line 25"/>
            <p:cNvSpPr>
              <a:spLocks noChangeShapeType="1"/>
            </p:cNvSpPr>
            <p:nvPr/>
          </p:nvSpPr>
          <p:spPr bwMode="auto">
            <a:xfrm flipV="1">
              <a:off x="4320" y="720"/>
              <a:ext cx="336" cy="57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10" name="Line 26"/>
            <p:cNvSpPr>
              <a:spLocks noChangeShapeType="1"/>
            </p:cNvSpPr>
            <p:nvPr/>
          </p:nvSpPr>
          <p:spPr bwMode="auto">
            <a:xfrm flipV="1">
              <a:off x="4320" y="1296"/>
              <a:ext cx="672" cy="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11" name="Line 27"/>
            <p:cNvSpPr>
              <a:spLocks noChangeShapeType="1"/>
            </p:cNvSpPr>
            <p:nvPr/>
          </p:nvSpPr>
          <p:spPr bwMode="auto">
            <a:xfrm flipV="1">
              <a:off x="4320" y="960"/>
              <a:ext cx="576" cy="336"/>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grpSp>
      <p:grpSp>
        <p:nvGrpSpPr>
          <p:cNvPr id="4" name="Group 28"/>
          <p:cNvGrpSpPr>
            <a:grpSpLocks/>
          </p:cNvGrpSpPr>
          <p:nvPr/>
        </p:nvGrpSpPr>
        <p:grpSpPr bwMode="auto">
          <a:xfrm flipH="1" flipV="1">
            <a:off x="5545138" y="4848225"/>
            <a:ext cx="1066800" cy="990600"/>
            <a:chOff x="4320" y="690"/>
            <a:chExt cx="672" cy="624"/>
          </a:xfrm>
        </p:grpSpPr>
        <p:sp>
          <p:nvSpPr>
            <p:cNvPr id="93213" name="Line 29"/>
            <p:cNvSpPr>
              <a:spLocks noChangeShapeType="1"/>
            </p:cNvSpPr>
            <p:nvPr/>
          </p:nvSpPr>
          <p:spPr bwMode="auto">
            <a:xfrm flipV="1">
              <a:off x="4320" y="690"/>
              <a:ext cx="0" cy="624"/>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14" name="Line 30"/>
            <p:cNvSpPr>
              <a:spLocks noChangeShapeType="1"/>
            </p:cNvSpPr>
            <p:nvPr/>
          </p:nvSpPr>
          <p:spPr bwMode="auto">
            <a:xfrm flipV="1">
              <a:off x="4320" y="720"/>
              <a:ext cx="336" cy="57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15" name="Line 31"/>
            <p:cNvSpPr>
              <a:spLocks noChangeShapeType="1"/>
            </p:cNvSpPr>
            <p:nvPr/>
          </p:nvSpPr>
          <p:spPr bwMode="auto">
            <a:xfrm flipV="1">
              <a:off x="4320" y="1296"/>
              <a:ext cx="672" cy="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16" name="Line 32"/>
            <p:cNvSpPr>
              <a:spLocks noChangeShapeType="1"/>
            </p:cNvSpPr>
            <p:nvPr/>
          </p:nvSpPr>
          <p:spPr bwMode="auto">
            <a:xfrm flipV="1">
              <a:off x="4320" y="960"/>
              <a:ext cx="576" cy="336"/>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grpSp>
      <p:grpSp>
        <p:nvGrpSpPr>
          <p:cNvPr id="5" name="Group 33"/>
          <p:cNvGrpSpPr>
            <a:grpSpLocks/>
          </p:cNvGrpSpPr>
          <p:nvPr/>
        </p:nvGrpSpPr>
        <p:grpSpPr bwMode="auto">
          <a:xfrm flipH="1">
            <a:off x="5545138" y="3914775"/>
            <a:ext cx="1066800" cy="990600"/>
            <a:chOff x="4320" y="690"/>
            <a:chExt cx="672" cy="624"/>
          </a:xfrm>
        </p:grpSpPr>
        <p:sp>
          <p:nvSpPr>
            <p:cNvPr id="93218" name="Line 34"/>
            <p:cNvSpPr>
              <a:spLocks noChangeShapeType="1"/>
            </p:cNvSpPr>
            <p:nvPr/>
          </p:nvSpPr>
          <p:spPr bwMode="auto">
            <a:xfrm flipV="1">
              <a:off x="4320" y="690"/>
              <a:ext cx="0" cy="624"/>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19" name="Line 35"/>
            <p:cNvSpPr>
              <a:spLocks noChangeShapeType="1"/>
            </p:cNvSpPr>
            <p:nvPr/>
          </p:nvSpPr>
          <p:spPr bwMode="auto">
            <a:xfrm flipV="1">
              <a:off x="4320" y="720"/>
              <a:ext cx="336" cy="57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20" name="Line 36"/>
            <p:cNvSpPr>
              <a:spLocks noChangeShapeType="1"/>
            </p:cNvSpPr>
            <p:nvPr/>
          </p:nvSpPr>
          <p:spPr bwMode="auto">
            <a:xfrm flipV="1">
              <a:off x="4320" y="1296"/>
              <a:ext cx="672" cy="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21" name="Line 37"/>
            <p:cNvSpPr>
              <a:spLocks noChangeShapeType="1"/>
            </p:cNvSpPr>
            <p:nvPr/>
          </p:nvSpPr>
          <p:spPr bwMode="auto">
            <a:xfrm flipV="1">
              <a:off x="4320" y="960"/>
              <a:ext cx="576" cy="336"/>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grpSp>
      <p:sp>
        <p:nvSpPr>
          <p:cNvPr id="93222" name="Text Box 38"/>
          <p:cNvSpPr txBox="1">
            <a:spLocks noChangeArrowheads="1"/>
          </p:cNvSpPr>
          <p:nvPr/>
        </p:nvSpPr>
        <p:spPr bwMode="auto">
          <a:xfrm>
            <a:off x="6149975" y="6247398"/>
            <a:ext cx="801822"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Sectors</a:t>
            </a:r>
          </a:p>
        </p:txBody>
      </p:sp>
      <p:sp>
        <p:nvSpPr>
          <p:cNvPr id="93223" name="Line 39"/>
          <p:cNvSpPr>
            <a:spLocks noChangeShapeType="1"/>
          </p:cNvSpPr>
          <p:nvPr/>
        </p:nvSpPr>
        <p:spPr bwMode="auto">
          <a:xfrm flipV="1">
            <a:off x="6383338" y="5791200"/>
            <a:ext cx="0" cy="457200"/>
          </a:xfrm>
          <a:prstGeom prst="line">
            <a:avLst/>
          </a:prstGeom>
          <a:noFill/>
          <a:ln w="12700">
            <a:solidFill>
              <a:schemeClr val="tx1"/>
            </a:solidFill>
            <a:round/>
            <a:headEnd/>
            <a:tailEnd type="triangle" w="med" len="med"/>
          </a:ln>
          <a:effectLst/>
        </p:spPr>
        <p:txBody>
          <a:bodyPr anchor="ctr">
            <a:prstTxWarp prst="textNoShape">
              <a:avLst/>
            </a:prstTxWarp>
            <a:spAutoFit/>
          </a:bodyPr>
          <a:lstStyle/>
          <a:p>
            <a:endParaRPr lang="en-US"/>
          </a:p>
        </p:txBody>
      </p:sp>
      <p:sp>
        <p:nvSpPr>
          <p:cNvPr id="93224" name="Line 40"/>
          <p:cNvSpPr>
            <a:spLocks noChangeShapeType="1"/>
          </p:cNvSpPr>
          <p:nvPr/>
        </p:nvSpPr>
        <p:spPr bwMode="auto">
          <a:xfrm flipV="1">
            <a:off x="6840538" y="5791200"/>
            <a:ext cx="0" cy="457200"/>
          </a:xfrm>
          <a:prstGeom prst="line">
            <a:avLst/>
          </a:prstGeom>
          <a:noFill/>
          <a:ln w="12700">
            <a:solidFill>
              <a:schemeClr val="tx1"/>
            </a:solidFill>
            <a:round/>
            <a:headEnd/>
            <a:tailEnd type="triangle" w="med" len="med"/>
          </a:ln>
          <a:effectLst/>
        </p:spPr>
        <p:txBody>
          <a:bodyPr anchor="ctr">
            <a:prstTxWarp prst="textNoShape">
              <a:avLst/>
            </a:prstTxWarp>
            <a:spAutoFit/>
          </a:bodyPr>
          <a:lstStyle/>
          <a:p>
            <a:endParaRPr lang="en-US"/>
          </a:p>
        </p:txBody>
      </p:sp>
      <p:sp>
        <p:nvSpPr>
          <p:cNvPr id="93225" name="AutoShape 41"/>
          <p:cNvSpPr>
            <a:spLocks noChangeArrowheads="1"/>
          </p:cNvSpPr>
          <p:nvPr/>
        </p:nvSpPr>
        <p:spPr bwMode="auto">
          <a:xfrm>
            <a:off x="4097338" y="4724400"/>
            <a:ext cx="1524000" cy="304800"/>
          </a:xfrm>
          <a:prstGeom prst="rightArrow">
            <a:avLst>
              <a:gd name="adj1" fmla="val 50000"/>
              <a:gd name="adj2" fmla="val 125000"/>
            </a:avLst>
          </a:prstGeom>
          <a:solidFill>
            <a:srgbClr val="FFFFFF"/>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93226" name="Text Box 42"/>
          <p:cNvSpPr txBox="1">
            <a:spLocks noChangeArrowheads="1"/>
          </p:cNvSpPr>
          <p:nvPr/>
        </p:nvSpPr>
        <p:spPr bwMode="auto">
          <a:xfrm>
            <a:off x="7286625" y="3551823"/>
            <a:ext cx="605554"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Gaps</a:t>
            </a:r>
          </a:p>
        </p:txBody>
      </p:sp>
      <p:sp>
        <p:nvSpPr>
          <p:cNvPr id="93227" name="Line 43"/>
          <p:cNvSpPr>
            <a:spLocks noChangeShapeType="1"/>
          </p:cNvSpPr>
          <p:nvPr/>
        </p:nvSpPr>
        <p:spPr bwMode="auto">
          <a:xfrm flipH="1">
            <a:off x="7097713" y="3857625"/>
            <a:ext cx="247650" cy="219075"/>
          </a:xfrm>
          <a:prstGeom prst="line">
            <a:avLst/>
          </a:prstGeom>
          <a:noFill/>
          <a:ln w="12700">
            <a:solidFill>
              <a:schemeClr val="tx1"/>
            </a:solidFill>
            <a:round/>
            <a:headEnd/>
            <a:tailEnd type="triangle" w="med" len="med"/>
          </a:ln>
          <a:effectLst/>
        </p:spPr>
        <p:txBody>
          <a:bodyPr wrap="none" anchor="ctr">
            <a:prstTxWarp prst="textNoShape">
              <a:avLst/>
            </a:prstTxWarp>
            <a:spAutoFit/>
          </a:bodyPr>
          <a:lstStyle/>
          <a:p>
            <a:endParaRPr lang="en-US"/>
          </a:p>
        </p:txBody>
      </p:sp>
      <p:sp>
        <p:nvSpPr>
          <p:cNvPr id="93228" name="Line 44"/>
          <p:cNvSpPr>
            <a:spLocks noChangeShapeType="1"/>
          </p:cNvSpPr>
          <p:nvPr/>
        </p:nvSpPr>
        <p:spPr bwMode="auto">
          <a:xfrm flipV="1">
            <a:off x="7421563" y="3905250"/>
            <a:ext cx="190500" cy="514350"/>
          </a:xfrm>
          <a:prstGeom prst="line">
            <a:avLst/>
          </a:prstGeom>
          <a:noFill/>
          <a:ln w="12700">
            <a:solidFill>
              <a:schemeClr val="tx1"/>
            </a:solidFill>
            <a:round/>
            <a:headEnd type="triangle" w="med" len="med"/>
            <a:tailEnd/>
          </a:ln>
          <a:effectLst/>
        </p:spPr>
        <p:txBody>
          <a:bodyPr anchor="ctr">
            <a:prstTxWarp prst="textNoShape">
              <a:avLst/>
            </a:prstTxWarp>
            <a:spAutoFit/>
          </a:bodyP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Grp="1" noChangeArrowheads="1"/>
          </p:cNvSpPr>
          <p:nvPr>
            <p:ph type="title"/>
          </p:nvPr>
        </p:nvSpPr>
        <p:spPr>
          <a:xfrm>
            <a:off x="357018" y="457200"/>
            <a:ext cx="7592093" cy="762000"/>
          </a:xfrm>
        </p:spPr>
        <p:txBody>
          <a:bodyPr/>
          <a:lstStyle/>
          <a:p>
            <a:r>
              <a:rPr lang="en-US" dirty="0"/>
              <a:t>Disk Capacity</a:t>
            </a:r>
          </a:p>
        </p:txBody>
      </p:sp>
      <p:sp>
        <p:nvSpPr>
          <p:cNvPr id="123909" name="Rectangle 5"/>
          <p:cNvSpPr>
            <a:spLocks noGrp="1" noChangeArrowheads="1"/>
          </p:cNvSpPr>
          <p:nvPr>
            <p:ph type="body" idx="1"/>
          </p:nvPr>
        </p:nvSpPr>
        <p:spPr>
          <a:xfrm>
            <a:off x="396875" y="1362075"/>
            <a:ext cx="8079718" cy="4972050"/>
          </a:xfrm>
        </p:spPr>
        <p:txBody>
          <a:bodyPr/>
          <a:lstStyle/>
          <a:p>
            <a:r>
              <a:rPr lang="en-US" dirty="0">
                <a:solidFill>
                  <a:srgbClr val="C00000"/>
                </a:solidFill>
              </a:rPr>
              <a:t>Capacity</a:t>
            </a:r>
            <a:r>
              <a:rPr lang="en-US" dirty="0"/>
              <a:t>: maximum number of bits that can be stored.</a:t>
            </a:r>
          </a:p>
          <a:p>
            <a:pPr lvl="1"/>
            <a:r>
              <a:rPr lang="en-US" dirty="0"/>
              <a:t>Vendors express capacity in units of gigabytes (GB) or terabytes (TB),  where 1 GB = 10</a:t>
            </a:r>
            <a:r>
              <a:rPr lang="en-US" baseline="30000" dirty="0"/>
              <a:t>9</a:t>
            </a:r>
            <a:r>
              <a:rPr lang="en-US" dirty="0"/>
              <a:t> Bytes and 1 TB = 10</a:t>
            </a:r>
            <a:r>
              <a:rPr lang="en-US" baseline="30000" dirty="0"/>
              <a:t>12</a:t>
            </a:r>
            <a:r>
              <a:rPr lang="en-US" dirty="0"/>
              <a:t> Bytes </a:t>
            </a:r>
          </a:p>
          <a:p>
            <a:r>
              <a:rPr lang="en-US" dirty="0"/>
              <a:t>Capacity is determined by these technology factors:</a:t>
            </a:r>
          </a:p>
          <a:p>
            <a:pPr lvl="1"/>
            <a:r>
              <a:rPr lang="en-US" dirty="0">
                <a:solidFill>
                  <a:srgbClr val="C00000"/>
                </a:solidFill>
              </a:rPr>
              <a:t>Recording density </a:t>
            </a:r>
            <a:r>
              <a:rPr lang="en-US" dirty="0"/>
              <a:t>(bits/in): number of bits that can be squeezed into a 1 inch segment of a track.</a:t>
            </a:r>
          </a:p>
          <a:p>
            <a:pPr lvl="1"/>
            <a:r>
              <a:rPr lang="en-US" dirty="0">
                <a:solidFill>
                  <a:srgbClr val="C00000"/>
                </a:solidFill>
              </a:rPr>
              <a:t>Track density </a:t>
            </a:r>
            <a:r>
              <a:rPr lang="en-US" dirty="0"/>
              <a:t>(tracks/in): number of tracks that can be squeezed into a 1 inch radial segment.</a:t>
            </a:r>
          </a:p>
          <a:p>
            <a:pPr lvl="1"/>
            <a:r>
              <a:rPr lang="en-US" dirty="0">
                <a:solidFill>
                  <a:srgbClr val="C00000"/>
                </a:solidFill>
              </a:rPr>
              <a:t>Areal density </a:t>
            </a:r>
            <a:r>
              <a:rPr lang="en-US" dirty="0"/>
              <a:t>(bits/in</a:t>
            </a:r>
            <a:r>
              <a:rPr lang="en-US" baseline="30000" dirty="0"/>
              <a:t>2</a:t>
            </a:r>
            <a:r>
              <a:rPr lang="en-US" dirty="0"/>
              <a:t>): product of </a:t>
            </a:r>
            <a:br>
              <a:rPr lang="en-US" dirty="0"/>
            </a:br>
            <a:r>
              <a:rPr lang="en-US" dirty="0"/>
              <a:t>recording and track density.</a:t>
            </a:r>
          </a:p>
        </p:txBody>
      </p:sp>
      <p:grpSp>
        <p:nvGrpSpPr>
          <p:cNvPr id="3" name="Group 2">
            <a:extLst>
              <a:ext uri="{FF2B5EF4-FFF2-40B4-BE49-F238E27FC236}">
                <a16:creationId xmlns:a16="http://schemas.microsoft.com/office/drawing/2014/main" id="{5B984E93-7FFD-4D1F-85AA-75C0AE45E9B3}"/>
              </a:ext>
            </a:extLst>
          </p:cNvPr>
          <p:cNvGrpSpPr/>
          <p:nvPr/>
        </p:nvGrpSpPr>
        <p:grpSpPr>
          <a:xfrm>
            <a:off x="5727541" y="4169979"/>
            <a:ext cx="2990773" cy="2506717"/>
            <a:chOff x="5885794" y="3970283"/>
            <a:chExt cx="2990773" cy="2506717"/>
          </a:xfrm>
        </p:grpSpPr>
        <p:sp>
          <p:nvSpPr>
            <p:cNvPr id="5" name="Oval 4">
              <a:extLst>
                <a:ext uri="{FF2B5EF4-FFF2-40B4-BE49-F238E27FC236}">
                  <a16:creationId xmlns:a16="http://schemas.microsoft.com/office/drawing/2014/main" id="{80B7F17A-6158-45E6-82E1-D14BC84645D8}"/>
                </a:ext>
              </a:extLst>
            </p:cNvPr>
            <p:cNvSpPr>
              <a:spLocks noChangeArrowheads="1"/>
            </p:cNvSpPr>
            <p:nvPr/>
          </p:nvSpPr>
          <p:spPr bwMode="auto">
            <a:xfrm>
              <a:off x="6972149" y="4611162"/>
              <a:ext cx="1249607" cy="1223886"/>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6" name="Oval 5">
              <a:extLst>
                <a:ext uri="{FF2B5EF4-FFF2-40B4-BE49-F238E27FC236}">
                  <a16:creationId xmlns:a16="http://schemas.microsoft.com/office/drawing/2014/main" id="{74525072-67A8-4859-A277-4E710BFF8825}"/>
                </a:ext>
              </a:extLst>
            </p:cNvPr>
            <p:cNvSpPr>
              <a:spLocks noChangeArrowheads="1"/>
            </p:cNvSpPr>
            <p:nvPr/>
          </p:nvSpPr>
          <p:spPr bwMode="auto">
            <a:xfrm>
              <a:off x="6317337" y="3970283"/>
              <a:ext cx="2559230" cy="2506717"/>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7" name="Oval 6">
              <a:extLst>
                <a:ext uri="{FF2B5EF4-FFF2-40B4-BE49-F238E27FC236}">
                  <a16:creationId xmlns:a16="http://schemas.microsoft.com/office/drawing/2014/main" id="{A2D467BD-61E5-4F88-983E-9FD78AA207D6}"/>
                </a:ext>
              </a:extLst>
            </p:cNvPr>
            <p:cNvSpPr>
              <a:spLocks noChangeArrowheads="1"/>
            </p:cNvSpPr>
            <p:nvPr/>
          </p:nvSpPr>
          <p:spPr bwMode="auto">
            <a:xfrm>
              <a:off x="6445942" y="4095673"/>
              <a:ext cx="2302021" cy="2254866"/>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8" name="Oval 7">
              <a:extLst>
                <a:ext uri="{FF2B5EF4-FFF2-40B4-BE49-F238E27FC236}">
                  <a16:creationId xmlns:a16="http://schemas.microsoft.com/office/drawing/2014/main" id="{5C40D866-371E-4028-816A-6E2CBAC78058}"/>
                </a:ext>
              </a:extLst>
            </p:cNvPr>
            <p:cNvSpPr>
              <a:spLocks noChangeArrowheads="1"/>
            </p:cNvSpPr>
            <p:nvPr/>
          </p:nvSpPr>
          <p:spPr bwMode="auto">
            <a:xfrm>
              <a:off x="6574546" y="4221062"/>
              <a:ext cx="2045884" cy="2004087"/>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 name="Oval 8">
              <a:extLst>
                <a:ext uri="{FF2B5EF4-FFF2-40B4-BE49-F238E27FC236}">
                  <a16:creationId xmlns:a16="http://schemas.microsoft.com/office/drawing/2014/main" id="{994C44C6-48A3-4E1B-8C43-27703361C1AB}"/>
                </a:ext>
              </a:extLst>
            </p:cNvPr>
            <p:cNvSpPr>
              <a:spLocks noChangeArrowheads="1"/>
            </p:cNvSpPr>
            <p:nvPr/>
          </p:nvSpPr>
          <p:spPr bwMode="auto">
            <a:xfrm>
              <a:off x="6703151" y="4347523"/>
              <a:ext cx="1788675" cy="1752237"/>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0" name="Oval 9">
              <a:extLst>
                <a:ext uri="{FF2B5EF4-FFF2-40B4-BE49-F238E27FC236}">
                  <a16:creationId xmlns:a16="http://schemas.microsoft.com/office/drawing/2014/main" id="{BB1F0D7A-C9EB-47E5-B8F8-77C42C14301E}"/>
                </a:ext>
              </a:extLst>
            </p:cNvPr>
            <p:cNvSpPr>
              <a:spLocks noChangeArrowheads="1"/>
            </p:cNvSpPr>
            <p:nvPr/>
          </p:nvSpPr>
          <p:spPr bwMode="auto">
            <a:xfrm>
              <a:off x="6830684" y="4472913"/>
              <a:ext cx="1532537" cy="1500386"/>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11" name="Oval 10">
              <a:extLst>
                <a:ext uri="{FF2B5EF4-FFF2-40B4-BE49-F238E27FC236}">
                  <a16:creationId xmlns:a16="http://schemas.microsoft.com/office/drawing/2014/main" id="{1D053909-B224-4FAA-9F4E-55F52260252D}"/>
                </a:ext>
              </a:extLst>
            </p:cNvPr>
            <p:cNvSpPr>
              <a:spLocks noChangeArrowheads="1"/>
            </p:cNvSpPr>
            <p:nvPr/>
          </p:nvSpPr>
          <p:spPr bwMode="auto">
            <a:xfrm>
              <a:off x="7087893" y="4724763"/>
              <a:ext cx="1018119" cy="997757"/>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2" name="Oval 11">
              <a:extLst>
                <a:ext uri="{FF2B5EF4-FFF2-40B4-BE49-F238E27FC236}">
                  <a16:creationId xmlns:a16="http://schemas.microsoft.com/office/drawing/2014/main" id="{BD8DCA1A-2F88-44C0-83C8-7182FA9E3BA5}"/>
                </a:ext>
              </a:extLst>
            </p:cNvPr>
            <p:cNvSpPr>
              <a:spLocks noChangeArrowheads="1"/>
            </p:cNvSpPr>
            <p:nvPr/>
          </p:nvSpPr>
          <p:spPr bwMode="auto">
            <a:xfrm>
              <a:off x="7222928" y="4836220"/>
              <a:ext cx="761981" cy="745906"/>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endParaRPr lang="en-US" sz="1600" dirty="0">
                <a:latin typeface="Calibri" panose="020F0502020204030204" pitchFamily="34" charset="0"/>
              </a:endParaRPr>
            </a:p>
          </p:txBody>
        </p:sp>
        <p:sp>
          <p:nvSpPr>
            <p:cNvPr id="14" name="Line 13">
              <a:extLst>
                <a:ext uri="{FF2B5EF4-FFF2-40B4-BE49-F238E27FC236}">
                  <a16:creationId xmlns:a16="http://schemas.microsoft.com/office/drawing/2014/main" id="{45E0458B-B699-4A6D-AAEC-C604AB238C72}"/>
                </a:ext>
              </a:extLst>
            </p:cNvPr>
            <p:cNvSpPr>
              <a:spLocks noChangeShapeType="1"/>
            </p:cNvSpPr>
            <p:nvPr/>
          </p:nvSpPr>
          <p:spPr bwMode="auto">
            <a:xfrm>
              <a:off x="6382711" y="4245711"/>
              <a:ext cx="668743" cy="456546"/>
            </a:xfrm>
            <a:prstGeom prst="line">
              <a:avLst/>
            </a:prstGeom>
            <a:noFill/>
            <a:ln w="12700">
              <a:solidFill>
                <a:schemeClr val="tx1"/>
              </a:solidFill>
              <a:round/>
              <a:headEnd/>
              <a:tailEnd type="triangle" w="med" len="med"/>
            </a:ln>
            <a:effectLst/>
          </p:spPr>
          <p:txBody>
            <a:bodyPr wrap="square" anchor="ctr">
              <a:prstTxWarp prst="textNoShape">
                <a:avLst/>
              </a:prstTxWarp>
              <a:spAutoFit/>
            </a:bodyPr>
            <a:lstStyle/>
            <a:p>
              <a:endParaRPr lang="en-US"/>
            </a:p>
          </p:txBody>
        </p:sp>
        <p:sp>
          <p:nvSpPr>
            <p:cNvPr id="15" name="Line 14">
              <a:extLst>
                <a:ext uri="{FF2B5EF4-FFF2-40B4-BE49-F238E27FC236}">
                  <a16:creationId xmlns:a16="http://schemas.microsoft.com/office/drawing/2014/main" id="{9A7C7E71-64AC-4C33-BBAA-982D6420761C}"/>
                </a:ext>
              </a:extLst>
            </p:cNvPr>
            <p:cNvSpPr>
              <a:spLocks noChangeShapeType="1"/>
            </p:cNvSpPr>
            <p:nvPr/>
          </p:nvSpPr>
          <p:spPr bwMode="auto">
            <a:xfrm>
              <a:off x="6567045" y="4245711"/>
              <a:ext cx="454403" cy="300077"/>
            </a:xfrm>
            <a:prstGeom prst="line">
              <a:avLst/>
            </a:prstGeom>
            <a:noFill/>
            <a:ln w="12700">
              <a:solidFill>
                <a:schemeClr val="tx1"/>
              </a:solidFill>
              <a:round/>
              <a:headEnd/>
              <a:tailEnd type="triangle" w="med" len="med"/>
            </a:ln>
            <a:effectLst/>
          </p:spPr>
          <p:txBody>
            <a:bodyPr wrap="square" anchor="ctr">
              <a:prstTxWarp prst="textNoShape">
                <a:avLst/>
              </a:prstTxWarp>
              <a:spAutoFit/>
            </a:bodyPr>
            <a:lstStyle/>
            <a:p>
              <a:endParaRPr lang="en-US"/>
            </a:p>
          </p:txBody>
        </p:sp>
        <p:sp>
          <p:nvSpPr>
            <p:cNvPr id="16" name="Text Box 15">
              <a:extLst>
                <a:ext uri="{FF2B5EF4-FFF2-40B4-BE49-F238E27FC236}">
                  <a16:creationId xmlns:a16="http://schemas.microsoft.com/office/drawing/2014/main" id="{86854CFE-7795-49D8-9318-546FFA192FD9}"/>
                </a:ext>
              </a:extLst>
            </p:cNvPr>
            <p:cNvSpPr txBox="1">
              <a:spLocks noChangeArrowheads="1"/>
            </p:cNvSpPr>
            <p:nvPr/>
          </p:nvSpPr>
          <p:spPr bwMode="auto">
            <a:xfrm>
              <a:off x="5885794" y="3994985"/>
              <a:ext cx="731902" cy="338554"/>
            </a:xfrm>
            <a:prstGeom prst="rect">
              <a:avLst/>
            </a:prstGeom>
            <a:noFill/>
            <a:ln w="12700">
              <a:noFill/>
              <a:miter lim="800000"/>
              <a:headEnd/>
              <a:tailEnd/>
            </a:ln>
            <a:effectLst/>
          </p:spPr>
          <p:txBody>
            <a:bodyPr wrap="square" anchor="ctr">
              <a:prstTxWarp prst="textNoShape">
                <a:avLst/>
              </a:prstTxWarp>
              <a:spAutoFit/>
            </a:bodyPr>
            <a:lstStyle/>
            <a:p>
              <a:pPr>
                <a:lnSpc>
                  <a:spcPct val="100000"/>
                </a:lnSpc>
              </a:pPr>
              <a:r>
                <a:rPr lang="en-US" sz="1600" dirty="0">
                  <a:latin typeface="Calibri" panose="020F0502020204030204" pitchFamily="34" charset="0"/>
                </a:rPr>
                <a:t>Tracks</a:t>
              </a: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59" name="Rectangle 27"/>
          <p:cNvSpPr>
            <a:spLocks noGrp="1" noChangeArrowheads="1"/>
          </p:cNvSpPr>
          <p:nvPr>
            <p:ph type="title"/>
          </p:nvPr>
        </p:nvSpPr>
        <p:spPr/>
        <p:txBody>
          <a:bodyPr/>
          <a:lstStyle/>
          <a:p>
            <a:r>
              <a:rPr lang="en-US"/>
              <a:t>Disk Operation (Single-Platter View)</a:t>
            </a:r>
          </a:p>
        </p:txBody>
      </p:sp>
      <p:sp>
        <p:nvSpPr>
          <p:cNvPr id="95236" name="Oval 4"/>
          <p:cNvSpPr>
            <a:spLocks noChangeArrowheads="1"/>
          </p:cNvSpPr>
          <p:nvPr/>
        </p:nvSpPr>
        <p:spPr bwMode="auto">
          <a:xfrm>
            <a:off x="2962275" y="2722563"/>
            <a:ext cx="1851025" cy="1812925"/>
          </a:xfrm>
          <a:prstGeom prst="ellipse">
            <a:avLst/>
          </a:prstGeom>
          <a:solidFill>
            <a:schemeClr val="bg1"/>
          </a:solidFill>
          <a:ln w="12700">
            <a:solidFill>
              <a:schemeClr val="tx1"/>
            </a:solidFill>
            <a:round/>
            <a:headEnd/>
            <a:tailEnd/>
          </a:ln>
          <a:effectLst/>
        </p:spPr>
        <p:txBody>
          <a:bodyPr wrap="none" anchor="ctr">
            <a:prstTxWarp prst="textNoShape">
              <a:avLst/>
            </a:prstTxWarp>
          </a:bodyPr>
          <a:lstStyle/>
          <a:p>
            <a:endParaRPr lang="en-US"/>
          </a:p>
        </p:txBody>
      </p:sp>
      <p:sp>
        <p:nvSpPr>
          <p:cNvPr id="95238" name="Oval 6"/>
          <p:cNvSpPr>
            <a:spLocks noChangeArrowheads="1"/>
          </p:cNvSpPr>
          <p:nvPr/>
        </p:nvSpPr>
        <p:spPr bwMode="auto">
          <a:xfrm>
            <a:off x="1992313" y="1773238"/>
            <a:ext cx="3790950" cy="3713162"/>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95239" name="Oval 7"/>
          <p:cNvSpPr>
            <a:spLocks noChangeArrowheads="1"/>
          </p:cNvSpPr>
          <p:nvPr/>
        </p:nvSpPr>
        <p:spPr bwMode="auto">
          <a:xfrm>
            <a:off x="2182813" y="1958975"/>
            <a:ext cx="3409950" cy="3340100"/>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5240" name="Oval 8"/>
          <p:cNvSpPr>
            <a:spLocks noChangeArrowheads="1"/>
          </p:cNvSpPr>
          <p:nvPr/>
        </p:nvSpPr>
        <p:spPr bwMode="auto">
          <a:xfrm>
            <a:off x="2373313" y="2144713"/>
            <a:ext cx="3030537" cy="2968625"/>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5241" name="Oval 9"/>
          <p:cNvSpPr>
            <a:spLocks noChangeArrowheads="1"/>
          </p:cNvSpPr>
          <p:nvPr/>
        </p:nvSpPr>
        <p:spPr bwMode="auto">
          <a:xfrm>
            <a:off x="2563813" y="2332038"/>
            <a:ext cx="2649537" cy="2595562"/>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5242" name="Oval 10"/>
          <p:cNvSpPr>
            <a:spLocks noChangeArrowheads="1"/>
          </p:cNvSpPr>
          <p:nvPr/>
        </p:nvSpPr>
        <p:spPr bwMode="auto">
          <a:xfrm>
            <a:off x="2752725" y="2517775"/>
            <a:ext cx="2270125" cy="2222500"/>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5243" name="Oval 11"/>
          <p:cNvSpPr>
            <a:spLocks noChangeArrowheads="1"/>
          </p:cNvSpPr>
          <p:nvPr/>
        </p:nvSpPr>
        <p:spPr bwMode="auto">
          <a:xfrm>
            <a:off x="3133725" y="2890838"/>
            <a:ext cx="1508125" cy="1477962"/>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5245" name="Arc 13"/>
          <p:cNvSpPr>
            <a:spLocks/>
          </p:cNvSpPr>
          <p:nvPr/>
        </p:nvSpPr>
        <p:spPr bwMode="auto">
          <a:xfrm rot="-1879939">
            <a:off x="1814513" y="2114550"/>
            <a:ext cx="1231900" cy="508000"/>
          </a:xfrm>
          <a:custGeom>
            <a:avLst/>
            <a:gdLst>
              <a:gd name="G0" fmla="+- 19775 0 0"/>
              <a:gd name="G1" fmla="+- 21600 0 0"/>
              <a:gd name="G2" fmla="+- 21600 0 0"/>
              <a:gd name="T0" fmla="*/ 0 w 19775"/>
              <a:gd name="T1" fmla="*/ 12910 h 21600"/>
              <a:gd name="T2" fmla="*/ 19750 w 19775"/>
              <a:gd name="T3" fmla="*/ 0 h 21600"/>
              <a:gd name="T4" fmla="*/ 19775 w 19775"/>
              <a:gd name="T5" fmla="*/ 21600 h 21600"/>
            </a:gdLst>
            <a:ahLst/>
            <a:cxnLst>
              <a:cxn ang="0">
                <a:pos x="T0" y="T1"/>
              </a:cxn>
              <a:cxn ang="0">
                <a:pos x="T2" y="T3"/>
              </a:cxn>
              <a:cxn ang="0">
                <a:pos x="T4" y="T5"/>
              </a:cxn>
            </a:cxnLst>
            <a:rect l="0" t="0" r="r" b="b"/>
            <a:pathLst>
              <a:path w="19775" h="21600" fill="none" extrusionOk="0">
                <a:moveTo>
                  <a:pt x="0" y="12910"/>
                </a:moveTo>
                <a:cubicBezTo>
                  <a:pt x="3443" y="5073"/>
                  <a:pt x="11190" y="9"/>
                  <a:pt x="19750" y="0"/>
                </a:cubicBezTo>
              </a:path>
              <a:path w="19775" h="21600" stroke="0" extrusionOk="0">
                <a:moveTo>
                  <a:pt x="0" y="12910"/>
                </a:moveTo>
                <a:cubicBezTo>
                  <a:pt x="3443" y="5073"/>
                  <a:pt x="11190" y="9"/>
                  <a:pt x="19750" y="0"/>
                </a:cubicBezTo>
                <a:lnTo>
                  <a:pt x="19775" y="21600"/>
                </a:lnTo>
                <a:close/>
              </a:path>
            </a:pathLst>
          </a:custGeom>
          <a:noFill/>
          <a:ln w="28575">
            <a:solidFill>
              <a:srgbClr val="00FFFF"/>
            </a:solidFill>
            <a:prstDash val="dash"/>
            <a:round/>
            <a:headEnd/>
            <a:tailEnd type="triangle" w="med" len="med"/>
          </a:ln>
          <a:effectLst/>
        </p:spPr>
        <p:txBody>
          <a:bodyPr wrap="none" anchor="ctr">
            <a:prstTxWarp prst="textNoShape">
              <a:avLst/>
            </a:prstTxWarp>
          </a:bodyPr>
          <a:lstStyle/>
          <a:p>
            <a:endParaRPr lang="en-US"/>
          </a:p>
        </p:txBody>
      </p:sp>
      <p:sp>
        <p:nvSpPr>
          <p:cNvPr id="95246" name="Rectangle 14"/>
          <p:cNvSpPr>
            <a:spLocks noChangeArrowheads="1"/>
          </p:cNvSpPr>
          <p:nvPr/>
        </p:nvSpPr>
        <p:spPr bwMode="auto">
          <a:xfrm>
            <a:off x="457200" y="1647825"/>
            <a:ext cx="1735138" cy="828432"/>
          </a:xfrm>
          <a:prstGeom prst="rect">
            <a:avLst/>
          </a:prstGeom>
          <a:noFill/>
          <a:ln w="12700">
            <a:noFill/>
            <a:miter lim="800000"/>
            <a:headEnd/>
            <a:tailEnd/>
          </a:ln>
          <a:effectLst/>
        </p:spPr>
        <p:txBody>
          <a:bodyPr lIns="90487" tIns="44450" rIns="90487" bIns="44450">
            <a:prstTxWarp prst="textNoShape">
              <a:avLst/>
            </a:prstTxWarp>
            <a:spAutoFit/>
          </a:bodyPr>
          <a:lstStyle/>
          <a:p>
            <a:pPr algn="l">
              <a:lnSpc>
                <a:spcPct val="100000"/>
              </a:lnSpc>
            </a:pPr>
            <a:r>
              <a:rPr lang="en-US" sz="1600" dirty="0">
                <a:latin typeface="Calibri" panose="020F0502020204030204" pitchFamily="34" charset="0"/>
              </a:rPr>
              <a:t>The disk surface </a:t>
            </a:r>
          </a:p>
          <a:p>
            <a:pPr algn="l">
              <a:lnSpc>
                <a:spcPct val="100000"/>
              </a:lnSpc>
            </a:pPr>
            <a:r>
              <a:rPr lang="en-US" sz="1600" dirty="0">
                <a:latin typeface="Calibri" panose="020F0502020204030204" pitchFamily="34" charset="0"/>
              </a:rPr>
              <a:t>spins at a fixed</a:t>
            </a:r>
          </a:p>
          <a:p>
            <a:pPr algn="l">
              <a:lnSpc>
                <a:spcPct val="100000"/>
              </a:lnSpc>
            </a:pPr>
            <a:r>
              <a:rPr lang="en-US" sz="1600" dirty="0">
                <a:latin typeface="Calibri" panose="020F0502020204030204" pitchFamily="34" charset="0"/>
              </a:rPr>
              <a:t>rotational rate</a:t>
            </a:r>
          </a:p>
        </p:txBody>
      </p:sp>
      <p:sp>
        <p:nvSpPr>
          <p:cNvPr id="95264" name="Oval 32"/>
          <p:cNvSpPr>
            <a:spLocks noChangeArrowheads="1"/>
          </p:cNvSpPr>
          <p:nvPr/>
        </p:nvSpPr>
        <p:spPr bwMode="auto">
          <a:xfrm rot="21600000">
            <a:off x="3302793" y="3098800"/>
            <a:ext cx="1128713" cy="1104900"/>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endParaRPr lang="en-US" sz="1600" dirty="0"/>
          </a:p>
        </p:txBody>
      </p:sp>
      <p:grpSp>
        <p:nvGrpSpPr>
          <p:cNvPr id="2" name="Group 98"/>
          <p:cNvGrpSpPr>
            <a:grpSpLocks/>
          </p:cNvGrpSpPr>
          <p:nvPr/>
        </p:nvGrpSpPr>
        <p:grpSpPr bwMode="auto">
          <a:xfrm>
            <a:off x="4292600" y="1787525"/>
            <a:ext cx="4241800" cy="3629025"/>
            <a:chOff x="2704" y="1126"/>
            <a:chExt cx="2672" cy="2286"/>
          </a:xfrm>
        </p:grpSpPr>
        <p:grpSp>
          <p:nvGrpSpPr>
            <p:cNvPr id="3" name="Group 67"/>
            <p:cNvGrpSpPr>
              <a:grpSpLocks/>
            </p:cNvGrpSpPr>
            <p:nvPr/>
          </p:nvGrpSpPr>
          <p:grpSpPr bwMode="auto">
            <a:xfrm>
              <a:off x="2704" y="2607"/>
              <a:ext cx="2672" cy="805"/>
              <a:chOff x="2704" y="2607"/>
              <a:chExt cx="2672" cy="805"/>
            </a:xfrm>
          </p:grpSpPr>
          <p:sp>
            <p:nvSpPr>
              <p:cNvPr id="95237" name="Rectangle 5"/>
              <p:cNvSpPr>
                <a:spLocks noChangeArrowheads="1"/>
              </p:cNvSpPr>
              <p:nvPr/>
            </p:nvSpPr>
            <p:spPr bwMode="auto">
              <a:xfrm>
                <a:off x="3520" y="2894"/>
                <a:ext cx="1856" cy="518"/>
              </a:xfrm>
              <a:prstGeom prst="rect">
                <a:avLst/>
              </a:prstGeom>
              <a:noFill/>
              <a:ln w="12700">
                <a:noFill/>
                <a:miter lim="800000"/>
                <a:headEnd/>
                <a:tailEnd/>
              </a:ln>
              <a:effectLst/>
            </p:spPr>
            <p:txBody>
              <a:bodyPr lIns="90487" tIns="44450" rIns="90487" bIns="44450">
                <a:prstTxWarp prst="textNoShape">
                  <a:avLst/>
                </a:prstTxWarp>
                <a:spAutoFit/>
              </a:bodyPr>
              <a:lstStyle/>
              <a:p>
                <a:pPr algn="l">
                  <a:lnSpc>
                    <a:spcPct val="100000"/>
                  </a:lnSpc>
                </a:pPr>
                <a:r>
                  <a:rPr lang="en-US" sz="1600">
                    <a:latin typeface="Calibri" panose="020F0502020204030204" pitchFamily="34" charset="0"/>
                  </a:rPr>
                  <a:t>By moving radially, the arm can position the read/write head over any track.</a:t>
                </a:r>
              </a:p>
            </p:txBody>
          </p:sp>
          <p:sp>
            <p:nvSpPr>
              <p:cNvPr id="95248" name="Arc 16"/>
              <p:cNvSpPr>
                <a:spLocks noChangeAspect="1"/>
              </p:cNvSpPr>
              <p:nvPr/>
            </p:nvSpPr>
            <p:spPr bwMode="auto">
              <a:xfrm rot="2822162" flipV="1">
                <a:off x="2493" y="2818"/>
                <a:ext cx="713" cy="291"/>
              </a:xfrm>
              <a:custGeom>
                <a:avLst/>
                <a:gdLst>
                  <a:gd name="G0" fmla="+- 18756 0 0"/>
                  <a:gd name="G1" fmla="+- 21600 0 0"/>
                  <a:gd name="G2" fmla="+- 21600 0 0"/>
                  <a:gd name="T0" fmla="*/ 0 w 37393"/>
                  <a:gd name="T1" fmla="*/ 10887 h 21600"/>
                  <a:gd name="T2" fmla="*/ 37393 w 37393"/>
                  <a:gd name="T3" fmla="*/ 10681 h 21600"/>
                  <a:gd name="T4" fmla="*/ 18756 w 37393"/>
                  <a:gd name="T5" fmla="*/ 21600 h 21600"/>
                </a:gdLst>
                <a:ahLst/>
                <a:cxnLst>
                  <a:cxn ang="0">
                    <a:pos x="T0" y="T1"/>
                  </a:cxn>
                  <a:cxn ang="0">
                    <a:pos x="T2" y="T3"/>
                  </a:cxn>
                  <a:cxn ang="0">
                    <a:pos x="T4" y="T5"/>
                  </a:cxn>
                </a:cxnLst>
                <a:rect l="0" t="0" r="r" b="b"/>
                <a:pathLst>
                  <a:path w="37393" h="21600" fill="none" extrusionOk="0">
                    <a:moveTo>
                      <a:pt x="-1" y="10886"/>
                    </a:moveTo>
                    <a:cubicBezTo>
                      <a:pt x="3845" y="4154"/>
                      <a:pt x="11003" y="-1"/>
                      <a:pt x="18756" y="-1"/>
                    </a:cubicBezTo>
                    <a:cubicBezTo>
                      <a:pt x="26423" y="-1"/>
                      <a:pt x="33516" y="4065"/>
                      <a:pt x="37392" y="10681"/>
                    </a:cubicBezTo>
                  </a:path>
                  <a:path w="37393" h="21600" stroke="0" extrusionOk="0">
                    <a:moveTo>
                      <a:pt x="-1" y="10886"/>
                    </a:moveTo>
                    <a:cubicBezTo>
                      <a:pt x="3845" y="4154"/>
                      <a:pt x="11003" y="-1"/>
                      <a:pt x="18756" y="-1"/>
                    </a:cubicBezTo>
                    <a:cubicBezTo>
                      <a:pt x="26423" y="-1"/>
                      <a:pt x="33516" y="4065"/>
                      <a:pt x="37392" y="10681"/>
                    </a:cubicBezTo>
                    <a:lnTo>
                      <a:pt x="18756" y="21600"/>
                    </a:lnTo>
                    <a:close/>
                  </a:path>
                </a:pathLst>
              </a:custGeom>
              <a:noFill/>
              <a:ln w="28575">
                <a:solidFill>
                  <a:srgbClr val="00FFFF"/>
                </a:solidFill>
                <a:prstDash val="dash"/>
                <a:round/>
                <a:headEnd type="triangle" w="med" len="med"/>
                <a:tailEnd type="triangle" w="med" len="med"/>
              </a:ln>
              <a:effectLst/>
            </p:spPr>
            <p:txBody>
              <a:bodyPr anchor="ctr">
                <a:prstTxWarp prst="textNoShape">
                  <a:avLst/>
                </a:prstTxWarp>
                <a:spAutoFit/>
              </a:bodyPr>
              <a:lstStyle/>
              <a:p>
                <a:endParaRPr lang="en-US">
                  <a:latin typeface="Calibri" panose="020F0502020204030204" pitchFamily="34" charset="0"/>
                </a:endParaRPr>
              </a:p>
            </p:txBody>
          </p:sp>
        </p:grpSp>
        <p:sp>
          <p:nvSpPr>
            <p:cNvPr id="95247" name="Rectangle 15"/>
            <p:cNvSpPr>
              <a:spLocks noChangeArrowheads="1"/>
            </p:cNvSpPr>
            <p:nvPr/>
          </p:nvSpPr>
          <p:spPr bwMode="auto">
            <a:xfrm>
              <a:off x="3604" y="1126"/>
              <a:ext cx="1433" cy="832"/>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lnSpc>
                  <a:spcPct val="100000"/>
                </a:lnSpc>
              </a:pPr>
              <a:r>
                <a:rPr lang="en-US" sz="1600" dirty="0">
                  <a:latin typeface="Calibri" panose="020F0502020204030204" pitchFamily="34" charset="0"/>
                </a:rPr>
                <a:t>The read/write </a:t>
              </a:r>
              <a:r>
                <a:rPr lang="en-US" sz="1600" i="1" dirty="0">
                  <a:latin typeface="Calibri" panose="020F0502020204030204" pitchFamily="34" charset="0"/>
                </a:rPr>
                <a:t>head</a:t>
              </a:r>
            </a:p>
            <a:p>
              <a:pPr algn="l">
                <a:lnSpc>
                  <a:spcPct val="100000"/>
                </a:lnSpc>
              </a:pPr>
              <a:r>
                <a:rPr lang="en-US" sz="1600" dirty="0">
                  <a:latin typeface="Calibri" panose="020F0502020204030204" pitchFamily="34" charset="0"/>
                </a:rPr>
                <a:t>is attached to the end</a:t>
              </a:r>
            </a:p>
            <a:p>
              <a:pPr algn="l">
                <a:lnSpc>
                  <a:spcPct val="100000"/>
                </a:lnSpc>
              </a:pPr>
              <a:r>
                <a:rPr lang="en-US" sz="1600" dirty="0">
                  <a:latin typeface="Calibri" panose="020F0502020204030204" pitchFamily="34" charset="0"/>
                </a:rPr>
                <a:t>of the </a:t>
              </a:r>
              <a:r>
                <a:rPr lang="en-US" sz="1600" i="1" dirty="0">
                  <a:latin typeface="Calibri" panose="020F0502020204030204" pitchFamily="34" charset="0"/>
                </a:rPr>
                <a:t>arm</a:t>
              </a:r>
              <a:r>
                <a:rPr lang="en-US" sz="1600" dirty="0">
                  <a:latin typeface="Calibri" panose="020F0502020204030204" pitchFamily="34" charset="0"/>
                </a:rPr>
                <a:t> and flies over</a:t>
              </a:r>
            </a:p>
            <a:p>
              <a:pPr algn="l">
                <a:lnSpc>
                  <a:spcPct val="100000"/>
                </a:lnSpc>
              </a:pPr>
              <a:r>
                <a:rPr lang="en-US" sz="1600" dirty="0">
                  <a:latin typeface="Calibri" panose="020F0502020204030204" pitchFamily="34" charset="0"/>
                </a:rPr>
                <a:t>the disk surface on</a:t>
              </a:r>
            </a:p>
            <a:p>
              <a:pPr algn="l">
                <a:lnSpc>
                  <a:spcPct val="100000"/>
                </a:lnSpc>
              </a:pPr>
              <a:r>
                <a:rPr lang="en-US" sz="1600" dirty="0">
                  <a:latin typeface="Calibri" panose="020F0502020204030204" pitchFamily="34" charset="0"/>
                </a:rPr>
                <a:t>a thin cushion of air.</a:t>
              </a:r>
            </a:p>
          </p:txBody>
        </p:sp>
      </p:grpSp>
      <p:grpSp>
        <p:nvGrpSpPr>
          <p:cNvPr id="4" name="Group 46"/>
          <p:cNvGrpSpPr>
            <a:grpSpLocks/>
          </p:cNvGrpSpPr>
          <p:nvPr/>
        </p:nvGrpSpPr>
        <p:grpSpPr bwMode="auto">
          <a:xfrm>
            <a:off x="4287838" y="3209925"/>
            <a:ext cx="2205037" cy="850900"/>
            <a:chOff x="2701" y="2022"/>
            <a:chExt cx="1389" cy="536"/>
          </a:xfrm>
        </p:grpSpPr>
        <p:grpSp>
          <p:nvGrpSpPr>
            <p:cNvPr id="5" name="Group 23"/>
            <p:cNvGrpSpPr>
              <a:grpSpLocks/>
            </p:cNvGrpSpPr>
            <p:nvPr/>
          </p:nvGrpSpPr>
          <p:grpSpPr bwMode="auto">
            <a:xfrm rot="-2659851">
              <a:off x="2701" y="2430"/>
              <a:ext cx="1389" cy="128"/>
              <a:chOff x="2264" y="2992"/>
              <a:chExt cx="1389" cy="128"/>
            </a:xfrm>
          </p:grpSpPr>
          <p:sp>
            <p:nvSpPr>
              <p:cNvPr id="95256" name="Oval 24"/>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257" name="Rectangle 25"/>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258" name="Oval 26"/>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grpSp>
        <p:nvGrpSpPr>
          <p:cNvPr id="6" name="Group 47"/>
          <p:cNvGrpSpPr>
            <a:grpSpLocks/>
          </p:cNvGrpSpPr>
          <p:nvPr/>
        </p:nvGrpSpPr>
        <p:grpSpPr bwMode="auto">
          <a:xfrm rot="-809166">
            <a:off x="4383088" y="3343275"/>
            <a:ext cx="2205037" cy="850900"/>
            <a:chOff x="2701" y="2022"/>
            <a:chExt cx="1389" cy="536"/>
          </a:xfrm>
        </p:grpSpPr>
        <p:grpSp>
          <p:nvGrpSpPr>
            <p:cNvPr id="7" name="Group 48"/>
            <p:cNvGrpSpPr>
              <a:grpSpLocks/>
            </p:cNvGrpSpPr>
            <p:nvPr/>
          </p:nvGrpSpPr>
          <p:grpSpPr bwMode="auto">
            <a:xfrm rot="-2659851">
              <a:off x="2701" y="2430"/>
              <a:ext cx="1389" cy="128"/>
              <a:chOff x="2264" y="2992"/>
              <a:chExt cx="1389" cy="128"/>
            </a:xfrm>
          </p:grpSpPr>
          <p:sp>
            <p:nvSpPr>
              <p:cNvPr id="95281" name="Oval 49"/>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282" name="Rectangle 50"/>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283" name="Oval 51"/>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grpSp>
        <p:nvGrpSpPr>
          <p:cNvPr id="8" name="Group 62"/>
          <p:cNvGrpSpPr>
            <a:grpSpLocks/>
          </p:cNvGrpSpPr>
          <p:nvPr/>
        </p:nvGrpSpPr>
        <p:grpSpPr bwMode="auto">
          <a:xfrm rot="905387">
            <a:off x="4211638" y="2960688"/>
            <a:ext cx="2205037" cy="850900"/>
            <a:chOff x="2701" y="2022"/>
            <a:chExt cx="1389" cy="536"/>
          </a:xfrm>
        </p:grpSpPr>
        <p:grpSp>
          <p:nvGrpSpPr>
            <p:cNvPr id="9" name="Group 63"/>
            <p:cNvGrpSpPr>
              <a:grpSpLocks/>
            </p:cNvGrpSpPr>
            <p:nvPr/>
          </p:nvGrpSpPr>
          <p:grpSpPr bwMode="auto">
            <a:xfrm rot="-2659851">
              <a:off x="2701" y="2430"/>
              <a:ext cx="1389" cy="128"/>
              <a:chOff x="2264" y="2992"/>
              <a:chExt cx="1389" cy="128"/>
            </a:xfrm>
          </p:grpSpPr>
          <p:sp>
            <p:nvSpPr>
              <p:cNvPr id="95296" name="Oval 64"/>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297" name="Rectangle 65"/>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298" name="Oval 66"/>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sp>
        <p:nvSpPr>
          <p:cNvPr id="95261" name="Oval 29"/>
          <p:cNvSpPr>
            <a:spLocks noChangeArrowheads="1"/>
          </p:cNvSpPr>
          <p:nvPr/>
        </p:nvSpPr>
        <p:spPr bwMode="auto">
          <a:xfrm rot="5400000">
            <a:off x="3302793" y="3098800"/>
            <a:ext cx="1128712" cy="1104900"/>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r>
              <a:rPr lang="en-US" sz="1600" dirty="0"/>
              <a:t>spindle</a:t>
            </a:r>
          </a:p>
        </p:txBody>
      </p:sp>
      <p:sp>
        <p:nvSpPr>
          <p:cNvPr id="95262" name="Oval 30"/>
          <p:cNvSpPr>
            <a:spLocks noChangeArrowheads="1"/>
          </p:cNvSpPr>
          <p:nvPr/>
        </p:nvSpPr>
        <p:spPr bwMode="auto">
          <a:xfrm rot="10800000">
            <a:off x="3302793" y="3098800"/>
            <a:ext cx="1128713" cy="1104900"/>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r>
              <a:rPr lang="en-US" sz="1600" dirty="0"/>
              <a:t>spindle</a:t>
            </a:r>
          </a:p>
        </p:txBody>
      </p:sp>
      <p:sp>
        <p:nvSpPr>
          <p:cNvPr id="95263" name="Oval 31"/>
          <p:cNvSpPr>
            <a:spLocks noChangeArrowheads="1"/>
          </p:cNvSpPr>
          <p:nvPr/>
        </p:nvSpPr>
        <p:spPr bwMode="auto">
          <a:xfrm rot="16200000">
            <a:off x="3302793" y="3098801"/>
            <a:ext cx="1128712" cy="1104900"/>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r>
              <a:rPr lang="en-US" sz="1600" dirty="0"/>
              <a:t>spindle</a:t>
            </a:r>
          </a:p>
        </p:txBody>
      </p:sp>
      <p:sp>
        <p:nvSpPr>
          <p:cNvPr id="95244" name="Oval 12"/>
          <p:cNvSpPr>
            <a:spLocks noChangeArrowheads="1"/>
          </p:cNvSpPr>
          <p:nvPr/>
        </p:nvSpPr>
        <p:spPr bwMode="auto">
          <a:xfrm>
            <a:off x="3302793" y="3098800"/>
            <a:ext cx="1128713" cy="1104900"/>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r>
              <a:rPr lang="en-US" sz="1600" dirty="0"/>
              <a:t>spindle</a:t>
            </a:r>
          </a:p>
        </p:txBody>
      </p:sp>
      <p:grpSp>
        <p:nvGrpSpPr>
          <p:cNvPr id="10" name="Group 68"/>
          <p:cNvGrpSpPr>
            <a:grpSpLocks/>
          </p:cNvGrpSpPr>
          <p:nvPr/>
        </p:nvGrpSpPr>
        <p:grpSpPr bwMode="auto">
          <a:xfrm rot="905387">
            <a:off x="4202113" y="2960688"/>
            <a:ext cx="2205037" cy="850900"/>
            <a:chOff x="2701" y="2022"/>
            <a:chExt cx="1389" cy="536"/>
          </a:xfrm>
        </p:grpSpPr>
        <p:grpSp>
          <p:nvGrpSpPr>
            <p:cNvPr id="11" name="Group 69"/>
            <p:cNvGrpSpPr>
              <a:grpSpLocks/>
            </p:cNvGrpSpPr>
            <p:nvPr/>
          </p:nvGrpSpPr>
          <p:grpSpPr bwMode="auto">
            <a:xfrm rot="-2659851">
              <a:off x="2701" y="2430"/>
              <a:ext cx="1389" cy="128"/>
              <a:chOff x="2264" y="2992"/>
              <a:chExt cx="1389" cy="128"/>
            </a:xfrm>
          </p:grpSpPr>
          <p:sp>
            <p:nvSpPr>
              <p:cNvPr id="95302" name="Oval 70"/>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303" name="Rectangle 71"/>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304" name="Oval 72"/>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grpSp>
        <p:nvGrpSpPr>
          <p:cNvPr id="12" name="Group 73"/>
          <p:cNvGrpSpPr>
            <a:grpSpLocks/>
          </p:cNvGrpSpPr>
          <p:nvPr/>
        </p:nvGrpSpPr>
        <p:grpSpPr bwMode="auto">
          <a:xfrm rot="905387">
            <a:off x="4202113" y="2960688"/>
            <a:ext cx="2205037" cy="850900"/>
            <a:chOff x="2701" y="2022"/>
            <a:chExt cx="1389" cy="536"/>
          </a:xfrm>
        </p:grpSpPr>
        <p:grpSp>
          <p:nvGrpSpPr>
            <p:cNvPr id="13" name="Group 74"/>
            <p:cNvGrpSpPr>
              <a:grpSpLocks/>
            </p:cNvGrpSpPr>
            <p:nvPr/>
          </p:nvGrpSpPr>
          <p:grpSpPr bwMode="auto">
            <a:xfrm rot="-2659851">
              <a:off x="2701" y="2430"/>
              <a:ext cx="1389" cy="128"/>
              <a:chOff x="2264" y="2992"/>
              <a:chExt cx="1389" cy="128"/>
            </a:xfrm>
          </p:grpSpPr>
          <p:sp>
            <p:nvSpPr>
              <p:cNvPr id="95307" name="Oval 75"/>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308" name="Rectangle 76"/>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309" name="Oval 77"/>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grpSp>
        <p:nvGrpSpPr>
          <p:cNvPr id="14" name="Group 83"/>
          <p:cNvGrpSpPr>
            <a:grpSpLocks/>
          </p:cNvGrpSpPr>
          <p:nvPr/>
        </p:nvGrpSpPr>
        <p:grpSpPr bwMode="auto">
          <a:xfrm rot="-809166">
            <a:off x="4384675" y="3341688"/>
            <a:ext cx="2205038" cy="850900"/>
            <a:chOff x="2701" y="2022"/>
            <a:chExt cx="1389" cy="536"/>
          </a:xfrm>
        </p:grpSpPr>
        <p:grpSp>
          <p:nvGrpSpPr>
            <p:cNvPr id="15" name="Group 84"/>
            <p:cNvGrpSpPr>
              <a:grpSpLocks/>
            </p:cNvGrpSpPr>
            <p:nvPr/>
          </p:nvGrpSpPr>
          <p:grpSpPr bwMode="auto">
            <a:xfrm rot="-2659851">
              <a:off x="2701" y="2430"/>
              <a:ext cx="1389" cy="128"/>
              <a:chOff x="2264" y="2992"/>
              <a:chExt cx="1389" cy="128"/>
            </a:xfrm>
          </p:grpSpPr>
          <p:sp>
            <p:nvSpPr>
              <p:cNvPr id="95317" name="Oval 85"/>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318" name="Rectangle 86"/>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319" name="Oval 87"/>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grpSp>
        <p:nvGrpSpPr>
          <p:cNvPr id="16" name="Group 88"/>
          <p:cNvGrpSpPr>
            <a:grpSpLocks/>
          </p:cNvGrpSpPr>
          <p:nvPr/>
        </p:nvGrpSpPr>
        <p:grpSpPr bwMode="auto">
          <a:xfrm rot="-809166">
            <a:off x="4383088" y="3341688"/>
            <a:ext cx="2205037" cy="850900"/>
            <a:chOff x="2701" y="2022"/>
            <a:chExt cx="1389" cy="536"/>
          </a:xfrm>
        </p:grpSpPr>
        <p:grpSp>
          <p:nvGrpSpPr>
            <p:cNvPr id="17" name="Group 89"/>
            <p:cNvGrpSpPr>
              <a:grpSpLocks/>
            </p:cNvGrpSpPr>
            <p:nvPr/>
          </p:nvGrpSpPr>
          <p:grpSpPr bwMode="auto">
            <a:xfrm rot="-2659851">
              <a:off x="2701" y="2430"/>
              <a:ext cx="1389" cy="128"/>
              <a:chOff x="2264" y="2992"/>
              <a:chExt cx="1389" cy="128"/>
            </a:xfrm>
          </p:grpSpPr>
          <p:sp>
            <p:nvSpPr>
              <p:cNvPr id="95322" name="Oval 90"/>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323" name="Rectangle 91"/>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324" name="Oval 92"/>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grpSp>
        <p:nvGrpSpPr>
          <p:cNvPr id="18" name="Group 93"/>
          <p:cNvGrpSpPr>
            <a:grpSpLocks/>
          </p:cNvGrpSpPr>
          <p:nvPr/>
        </p:nvGrpSpPr>
        <p:grpSpPr bwMode="auto">
          <a:xfrm rot="-809166">
            <a:off x="4383088" y="3341688"/>
            <a:ext cx="2205037" cy="850900"/>
            <a:chOff x="2701" y="2022"/>
            <a:chExt cx="1389" cy="536"/>
          </a:xfrm>
        </p:grpSpPr>
        <p:grpSp>
          <p:nvGrpSpPr>
            <p:cNvPr id="19" name="Group 94"/>
            <p:cNvGrpSpPr>
              <a:grpSpLocks/>
            </p:cNvGrpSpPr>
            <p:nvPr/>
          </p:nvGrpSpPr>
          <p:grpSpPr bwMode="auto">
            <a:xfrm rot="-2659851">
              <a:off x="2701" y="2430"/>
              <a:ext cx="1389" cy="128"/>
              <a:chOff x="2264" y="2992"/>
              <a:chExt cx="1389" cy="128"/>
            </a:xfrm>
          </p:grpSpPr>
          <p:sp>
            <p:nvSpPr>
              <p:cNvPr id="95327" name="Oval 95"/>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328" name="Rectangle 96"/>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329" name="Oval 97"/>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sp>
        <p:nvSpPr>
          <p:cNvPr id="63" name="Oval 32"/>
          <p:cNvSpPr>
            <a:spLocks noChangeArrowheads="1"/>
          </p:cNvSpPr>
          <p:nvPr/>
        </p:nvSpPr>
        <p:spPr bwMode="auto">
          <a:xfrm>
            <a:off x="3302793" y="3098800"/>
            <a:ext cx="1128713" cy="1104900"/>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r>
              <a:rPr lang="en-US" sz="1600" dirty="0">
                <a:latin typeface="Calibri" panose="020F0502020204030204" pitchFamily="34" charset="0"/>
              </a:rPr>
              <a:t>spindle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6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63"/>
                                        </p:tgtEl>
                                        <p:attrNameLst>
                                          <p:attrName>style.visibility</p:attrName>
                                        </p:attrNameLst>
                                      </p:cBhvr>
                                      <p:to>
                                        <p:strVal val="visible"/>
                                      </p:to>
                                    </p:set>
                                  </p:childTnLst>
                                  <p:subTnLst>
                                    <p:set>
                                      <p:cBhvr override="childStyle">
                                        <p:cTn dur="1" fill="hold" display="0" masterRel="nextClick" afterEffect="1"/>
                                        <p:tgtEl>
                                          <p:spTgt spid="63"/>
                                        </p:tgtEl>
                                        <p:attrNameLst>
                                          <p:attrName>style.visibility</p:attrName>
                                        </p:attrNameLst>
                                      </p:cBhvr>
                                      <p:to>
                                        <p:strVal val="hidden"/>
                                      </p:to>
                                    </p:set>
                                  </p:sub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499"/>
                                          </p:stCondLst>
                                        </p:cTn>
                                        <p:tgtEl>
                                          <p:spTgt spid="95261"/>
                                        </p:tgtEl>
                                        <p:attrNameLst>
                                          <p:attrName>style.visibility</p:attrName>
                                        </p:attrNameLst>
                                      </p:cBhvr>
                                      <p:to>
                                        <p:strVal val="visible"/>
                                      </p:to>
                                    </p:set>
                                  </p:childTnLst>
                                  <p:subTnLst>
                                    <p:set>
                                      <p:cBhvr override="childStyle">
                                        <p:cTn dur="1" fill="hold" display="0" masterRel="nextClick" afterEffect="1"/>
                                        <p:tgtEl>
                                          <p:spTgt spid="95261"/>
                                        </p:tgtEl>
                                        <p:attrNameLst>
                                          <p:attrName>style.visibility</p:attrName>
                                        </p:attrNameLst>
                                      </p:cBhvr>
                                      <p:to>
                                        <p:strVal val="hidden"/>
                                      </p:to>
                                    </p:set>
                                  </p:sub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499"/>
                                          </p:stCondLst>
                                        </p:cTn>
                                        <p:tgtEl>
                                          <p:spTgt spid="95262"/>
                                        </p:tgtEl>
                                        <p:attrNameLst>
                                          <p:attrName>style.visibility</p:attrName>
                                        </p:attrNameLst>
                                      </p:cBhvr>
                                      <p:to>
                                        <p:strVal val="visible"/>
                                      </p:to>
                                    </p:set>
                                  </p:childTnLst>
                                  <p:subTnLst>
                                    <p:set>
                                      <p:cBhvr override="childStyle">
                                        <p:cTn dur="1" fill="hold" display="0" masterRel="nextClick" afterEffect="1"/>
                                        <p:tgtEl>
                                          <p:spTgt spid="95262"/>
                                        </p:tgtEl>
                                        <p:attrNameLst>
                                          <p:attrName>style.visibility</p:attrName>
                                        </p:attrNameLst>
                                      </p:cBhvr>
                                      <p:to>
                                        <p:strVal val="hidden"/>
                                      </p:to>
                                    </p:set>
                                  </p:subTnLst>
                                </p:cTn>
                              </p:par>
                            </p:childTnLst>
                          </p:cTn>
                        </p:par>
                        <p:par>
                          <p:cTn id="16" fill="hold">
                            <p:stCondLst>
                              <p:cond delay="2500"/>
                            </p:stCondLst>
                            <p:childTnLst>
                              <p:par>
                                <p:cTn id="17" presetID="1" presetClass="entr" presetSubtype="0" fill="hold" grpId="0" nodeType="afterEffect">
                                  <p:stCondLst>
                                    <p:cond delay="500"/>
                                  </p:stCondLst>
                                  <p:childTnLst>
                                    <p:set>
                                      <p:cBhvr>
                                        <p:cTn id="18" dur="1" fill="hold">
                                          <p:stCondLst>
                                            <p:cond delay="499"/>
                                          </p:stCondLst>
                                        </p:cTn>
                                        <p:tgtEl>
                                          <p:spTgt spid="95263"/>
                                        </p:tgtEl>
                                        <p:attrNameLst>
                                          <p:attrName>style.visibility</p:attrName>
                                        </p:attrNameLst>
                                      </p:cBhvr>
                                      <p:to>
                                        <p:strVal val="visible"/>
                                      </p:to>
                                    </p:set>
                                  </p:childTnLst>
                                  <p:subTnLst>
                                    <p:set>
                                      <p:cBhvr override="childStyle">
                                        <p:cTn dur="1" fill="hold" display="0" masterRel="nextClick" afterEffect="1"/>
                                        <p:tgtEl>
                                          <p:spTgt spid="95263"/>
                                        </p:tgtEl>
                                        <p:attrNameLst>
                                          <p:attrName>style.visibility</p:attrName>
                                        </p:attrNameLst>
                                      </p:cBhvr>
                                      <p:to>
                                        <p:strVal val="hidden"/>
                                      </p:to>
                                    </p:set>
                                  </p:subTnLst>
                                </p:cTn>
                              </p:par>
                            </p:childTnLst>
                          </p:cTn>
                        </p:par>
                        <p:par>
                          <p:cTn id="19" fill="hold">
                            <p:stCondLst>
                              <p:cond delay="3500"/>
                            </p:stCondLst>
                            <p:childTnLst>
                              <p:par>
                                <p:cTn id="20" presetID="1" presetClass="entr" presetSubtype="0" fill="hold" grpId="0" nodeType="afterEffect">
                                  <p:stCondLst>
                                    <p:cond delay="500"/>
                                  </p:stCondLst>
                                  <p:childTnLst>
                                    <p:set>
                                      <p:cBhvr>
                                        <p:cTn id="21" dur="1" fill="hold">
                                          <p:stCondLst>
                                            <p:cond delay="499"/>
                                          </p:stCondLst>
                                        </p:cTn>
                                        <p:tgtEl>
                                          <p:spTgt spid="9524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499"/>
                                          </p:stCondLst>
                                        </p:cTn>
                                        <p:tgtEl>
                                          <p:spTgt spid="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par>
                          <p:cTn id="28" fill="hold">
                            <p:stCondLst>
                              <p:cond delay="500"/>
                            </p:stCondLst>
                            <p:childTnLst>
                              <p:par>
                                <p:cTn id="29" presetID="1" presetClass="entr" presetSubtype="0" fill="hold" nodeType="afterEffect">
                                  <p:stCondLst>
                                    <p:cond delay="1000"/>
                                  </p:stCondLst>
                                  <p:childTnLst>
                                    <p:set>
                                      <p:cBhvr>
                                        <p:cTn id="30"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par>
                          <p:cTn id="31" fill="hold">
                            <p:stCondLst>
                              <p:cond delay="2000"/>
                            </p:stCondLst>
                            <p:childTnLst>
                              <p:par>
                                <p:cTn id="32" presetID="1" presetClass="entr" presetSubtype="0" fill="hold" nodeType="afterEffect">
                                  <p:stCondLst>
                                    <p:cond delay="1000"/>
                                  </p:stCondLst>
                                  <p:childTnLst>
                                    <p:set>
                                      <p:cBhvr>
                                        <p:cTn id="33" dur="1" fill="hold">
                                          <p:stCondLst>
                                            <p:cond delay="499"/>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par>
                          <p:cTn id="34" fill="hold">
                            <p:stCondLst>
                              <p:cond delay="3500"/>
                            </p:stCondLst>
                            <p:childTnLst>
                              <p:par>
                                <p:cTn id="35" presetID="1" presetClass="entr" presetSubtype="0" fill="hold" nodeType="afterEffect">
                                  <p:stCondLst>
                                    <p:cond delay="1000"/>
                                  </p:stCondLst>
                                  <p:childTnLst>
                                    <p:set>
                                      <p:cBhvr>
                                        <p:cTn id="36" dur="1" fill="hold">
                                          <p:stCondLst>
                                            <p:cond delay="499"/>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par>
                          <p:cTn id="37" fill="hold">
                            <p:stCondLst>
                              <p:cond delay="5000"/>
                            </p:stCondLst>
                            <p:childTnLst>
                              <p:par>
                                <p:cTn id="38" presetID="1" presetClass="entr" presetSubtype="0" fill="hold" nodeType="afterEffect">
                                  <p:stCondLst>
                                    <p:cond delay="500"/>
                                  </p:stCondLst>
                                  <p:childTnLst>
                                    <p:set>
                                      <p:cBhvr>
                                        <p:cTn id="39" dur="1" fill="hold">
                                          <p:stCondLst>
                                            <p:cond delay="499"/>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par>
                          <p:cTn id="40" fill="hold">
                            <p:stCondLst>
                              <p:cond delay="6000"/>
                            </p:stCondLst>
                            <p:childTnLst>
                              <p:par>
                                <p:cTn id="41" presetID="1" presetClass="entr" presetSubtype="0" fill="hold" nodeType="afterEffect">
                                  <p:stCondLst>
                                    <p:cond delay="500"/>
                                  </p:stCondLst>
                                  <p:childTnLst>
                                    <p:set>
                                      <p:cBhvr>
                                        <p:cTn id="42" dur="1" fill="hold">
                                          <p:stCondLst>
                                            <p:cond delay="499"/>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par>
                          <p:cTn id="43" fill="hold">
                            <p:stCondLst>
                              <p:cond delay="7000"/>
                            </p:stCondLst>
                            <p:childTnLst>
                              <p:par>
                                <p:cTn id="44" presetID="1" presetClass="entr" presetSubtype="0" fill="hold" nodeType="afterEffect">
                                  <p:stCondLst>
                                    <p:cond delay="500"/>
                                  </p:stCondLst>
                                  <p:childTnLst>
                                    <p:set>
                                      <p:cBhvr>
                                        <p:cTn id="45" dur="1" fill="hold">
                                          <p:stCondLst>
                                            <p:cond delay="499"/>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par>
                          <p:cTn id="46" fill="hold">
                            <p:stCondLst>
                              <p:cond delay="8000"/>
                            </p:stCondLst>
                            <p:childTnLst>
                              <p:par>
                                <p:cTn id="47" presetID="1" presetClass="entr" presetSubtype="0" fill="hold" nodeType="afterEffect">
                                  <p:stCondLst>
                                    <p:cond delay="500"/>
                                  </p:stCondLst>
                                  <p:childTnLst>
                                    <p:set>
                                      <p:cBhvr>
                                        <p:cTn id="48" dur="1" fill="hold">
                                          <p:stCondLst>
                                            <p:cond delay="499"/>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64" grpId="0" animBg="1"/>
      <p:bldP spid="95261" grpId="0" animBg="1" autoUpdateAnimBg="0"/>
      <p:bldP spid="95262" grpId="0" animBg="1" autoUpdateAnimBg="0"/>
      <p:bldP spid="95263" grpId="0" animBg="1" autoUpdateAnimBg="0"/>
      <p:bldP spid="95244" grpId="0" animBg="1" autoUpdateAnimBg="0"/>
      <p:bldP spid="6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8928F-49D1-405F-AA22-F093B9842A42}"/>
              </a:ext>
            </a:extLst>
          </p:cNvPr>
          <p:cNvSpPr>
            <a:spLocks noGrp="1"/>
          </p:cNvSpPr>
          <p:nvPr>
            <p:ph type="title"/>
          </p:nvPr>
        </p:nvSpPr>
        <p:spPr/>
        <p:txBody>
          <a:bodyPr/>
          <a:lstStyle/>
          <a:p>
            <a:r>
              <a:rPr lang="en-US" dirty="0"/>
              <a:t>Exam Scope 2/4</a:t>
            </a:r>
          </a:p>
        </p:txBody>
      </p:sp>
      <p:sp>
        <p:nvSpPr>
          <p:cNvPr id="3" name="Content Placeholder 2">
            <a:extLst>
              <a:ext uri="{FF2B5EF4-FFF2-40B4-BE49-F238E27FC236}">
                <a16:creationId xmlns:a16="http://schemas.microsoft.com/office/drawing/2014/main" id="{E4C0C448-69B9-4541-AFD9-84F85E10DAAA}"/>
              </a:ext>
            </a:extLst>
          </p:cNvPr>
          <p:cNvSpPr>
            <a:spLocks noGrp="1"/>
          </p:cNvSpPr>
          <p:nvPr>
            <p:ph idx="1"/>
          </p:nvPr>
        </p:nvSpPr>
        <p:spPr/>
        <p:txBody>
          <a:bodyPr/>
          <a:lstStyle/>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Georgia" panose="02040502050405020303" pitchFamily="18" charset="0"/>
              </a:rPr>
              <a:t>Machine programming: Students should be able to read and write basic assembly, similar to the in class example, including that which requires if statements, and loops (for, while, do). Students should be careful to understand the behavior of mov operations from smaller into larger registers, e.g. %</a:t>
            </a:r>
            <a:r>
              <a:rPr lang="en-US" sz="1800" b="0" i="0" u="none" strike="noStrike" dirty="0" err="1">
                <a:solidFill>
                  <a:srgbClr val="000000"/>
                </a:solidFill>
                <a:effectLst/>
                <a:latin typeface="Georgia" panose="02040502050405020303" pitchFamily="18" charset="0"/>
              </a:rPr>
              <a:t>edx</a:t>
            </a:r>
            <a:r>
              <a:rPr lang="en-US" sz="1800" b="0" i="0" u="none" strike="noStrike" dirty="0">
                <a:solidFill>
                  <a:srgbClr val="000000"/>
                </a:solidFill>
                <a:effectLst/>
                <a:latin typeface="Georgia" panose="02040502050405020303" pitchFamily="18" charset="0"/>
              </a:rPr>
              <a:t> to %</a:t>
            </a:r>
            <a:r>
              <a:rPr lang="en-US" sz="1800" b="0" i="0" u="none" strike="noStrike" dirty="0" err="1">
                <a:solidFill>
                  <a:srgbClr val="000000"/>
                </a:solidFill>
                <a:effectLst/>
                <a:latin typeface="Georgia" panose="02040502050405020303" pitchFamily="18" charset="0"/>
              </a:rPr>
              <a:t>rax</a:t>
            </a:r>
            <a:r>
              <a:rPr lang="en-US" sz="1800" b="0" i="0" u="none" strike="noStrike" dirty="0">
                <a:solidFill>
                  <a:srgbClr val="000000"/>
                </a:solidFill>
                <a:effectLst/>
                <a:latin typeface="Georgia" panose="02040502050405020303" pitchFamily="18" charset="0"/>
              </a:rPr>
              <a:t>, set operations and </a:t>
            </a:r>
            <a:r>
              <a:rPr lang="en-US" sz="1800" b="0" i="0" u="none" strike="noStrike" dirty="0" err="1">
                <a:solidFill>
                  <a:srgbClr val="000000"/>
                </a:solidFill>
                <a:effectLst/>
                <a:latin typeface="Georgia" panose="02040502050405020303" pitchFamily="18" charset="0"/>
              </a:rPr>
              <a:t>movzbl</a:t>
            </a:r>
            <a:r>
              <a:rPr lang="en-US" sz="1800" b="0" i="0" u="none" strike="noStrike" dirty="0">
                <a:solidFill>
                  <a:srgbClr val="000000"/>
                </a:solidFill>
                <a:effectLst/>
                <a:latin typeface="Georgia" panose="02040502050405020303" pitchFamily="18" charset="0"/>
              </a:rPr>
              <a:t> and similar, and lea vs mov. Students should also be familiar with the condition flags, how and when they are set, and how they are used. </a:t>
            </a:r>
          </a:p>
          <a:p>
            <a:pPr marL="114300" indent="0" rtl="0" fontAlgn="base">
              <a:spcBef>
                <a:spcPts val="0"/>
              </a:spcBef>
              <a:spcAft>
                <a:spcPts val="0"/>
              </a:spcAft>
              <a:buNone/>
            </a:pPr>
            <a:endParaRPr lang="en-US" sz="1800" b="0" i="0" u="none" strike="noStrike" dirty="0">
              <a:solidFill>
                <a:srgbClr val="000000"/>
              </a:solidFill>
              <a:effectLst/>
              <a:latin typeface="Georgia" panose="02040502050405020303" pitchFamily="18" charset="0"/>
            </a:endParaRP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Georgia" panose="02040502050405020303" pitchFamily="18" charset="0"/>
              </a:rPr>
              <a:t>Stack and calling convention: Students should understand the calling convention, including how registers are used to pass arguments, how caller- and callee- saved registers are managed across function calls, and how the stack is </a:t>
            </a:r>
            <a:r>
              <a:rPr lang="en-US" sz="1800" b="0" i="0" u="none" strike="noStrike" dirty="0" err="1">
                <a:solidFill>
                  <a:srgbClr val="000000"/>
                </a:solidFill>
                <a:effectLst/>
                <a:latin typeface="Georgia" panose="02040502050405020303" pitchFamily="18" charset="0"/>
              </a:rPr>
              <a:t>layed</a:t>
            </a:r>
            <a:r>
              <a:rPr lang="en-US" sz="1800" b="0" i="0" u="none" strike="noStrike" dirty="0">
                <a:solidFill>
                  <a:srgbClr val="000000"/>
                </a:solidFill>
                <a:effectLst/>
                <a:latin typeface="Georgia" panose="02040502050405020303" pitchFamily="18" charset="0"/>
              </a:rPr>
              <a:t>, for example, </a:t>
            </a:r>
            <a:r>
              <a:rPr lang="en-US" sz="1800" b="0" i="0" u="none" strike="noStrike" dirty="0" err="1">
                <a:solidFill>
                  <a:srgbClr val="000000"/>
                </a:solidFill>
                <a:effectLst/>
                <a:latin typeface="Georgia" panose="02040502050405020303" pitchFamily="18" charset="0"/>
              </a:rPr>
              <a:t>w.r.t.</a:t>
            </a:r>
            <a:r>
              <a:rPr lang="en-US" sz="1800" b="0" i="0" u="none" strike="noStrike" dirty="0">
                <a:solidFill>
                  <a:srgbClr val="000000"/>
                </a:solidFill>
                <a:effectLst/>
                <a:latin typeface="Georgia" panose="02040502050405020303" pitchFamily="18" charset="0"/>
              </a:rPr>
              <a:t> How, where, and in which stack frame (caller vs callee)  allocations occur and what it looks like in assembly, e.g. local variables, arguments, and return address.</a:t>
            </a:r>
          </a:p>
          <a:p>
            <a:pPr marL="0" indent="0">
              <a:buNone/>
            </a:pPr>
            <a:endParaRPr lang="en-US" dirty="0"/>
          </a:p>
        </p:txBody>
      </p:sp>
    </p:spTree>
    <p:extLst>
      <p:ext uri="{BB962C8B-B14F-4D97-AF65-F5344CB8AC3E}">
        <p14:creationId xmlns:p14="http://schemas.microsoft.com/office/powerpoint/2010/main" val="37689215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86" name="Rectangle 30"/>
          <p:cNvSpPr>
            <a:spLocks noGrp="1" noChangeArrowheads="1"/>
          </p:cNvSpPr>
          <p:nvPr>
            <p:ph type="title"/>
          </p:nvPr>
        </p:nvSpPr>
        <p:spPr/>
        <p:txBody>
          <a:bodyPr/>
          <a:lstStyle/>
          <a:p>
            <a:r>
              <a:rPr lang="en-US"/>
              <a:t>Disk Operation (Multi-Platter View)</a:t>
            </a:r>
          </a:p>
        </p:txBody>
      </p:sp>
      <p:sp>
        <p:nvSpPr>
          <p:cNvPr id="96260" name="Line 4"/>
          <p:cNvSpPr>
            <a:spLocks noChangeShapeType="1"/>
          </p:cNvSpPr>
          <p:nvPr/>
        </p:nvSpPr>
        <p:spPr bwMode="auto">
          <a:xfrm flipH="1">
            <a:off x="5218113" y="2720975"/>
            <a:ext cx="457200" cy="0"/>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96261" name="Oval 5"/>
          <p:cNvSpPr>
            <a:spLocks noChangeArrowheads="1"/>
          </p:cNvSpPr>
          <p:nvPr/>
        </p:nvSpPr>
        <p:spPr bwMode="auto">
          <a:xfrm>
            <a:off x="5078413" y="2682875"/>
            <a:ext cx="304800" cy="76200"/>
          </a:xfrm>
          <a:prstGeom prst="ellipse">
            <a:avLst/>
          </a:prstGeom>
          <a:solidFill>
            <a:srgbClr val="00FFFF"/>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62" name="Line 6"/>
          <p:cNvSpPr>
            <a:spLocks noChangeShapeType="1"/>
          </p:cNvSpPr>
          <p:nvPr/>
        </p:nvSpPr>
        <p:spPr bwMode="auto">
          <a:xfrm flipH="1">
            <a:off x="5221288" y="3279775"/>
            <a:ext cx="457200" cy="0"/>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96263" name="Oval 7"/>
          <p:cNvSpPr>
            <a:spLocks noChangeArrowheads="1"/>
          </p:cNvSpPr>
          <p:nvPr/>
        </p:nvSpPr>
        <p:spPr bwMode="auto">
          <a:xfrm>
            <a:off x="5081588" y="3241675"/>
            <a:ext cx="304800" cy="76200"/>
          </a:xfrm>
          <a:prstGeom prst="ellipse">
            <a:avLst/>
          </a:prstGeom>
          <a:solidFill>
            <a:srgbClr val="00FFFF"/>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64" name="Line 8"/>
          <p:cNvSpPr>
            <a:spLocks noChangeShapeType="1"/>
          </p:cNvSpPr>
          <p:nvPr/>
        </p:nvSpPr>
        <p:spPr bwMode="auto">
          <a:xfrm flipH="1">
            <a:off x="5218113" y="3889375"/>
            <a:ext cx="457200" cy="0"/>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96265" name="Oval 9"/>
          <p:cNvSpPr>
            <a:spLocks noChangeArrowheads="1"/>
          </p:cNvSpPr>
          <p:nvPr/>
        </p:nvSpPr>
        <p:spPr bwMode="auto">
          <a:xfrm>
            <a:off x="5078413" y="3851275"/>
            <a:ext cx="304800" cy="76200"/>
          </a:xfrm>
          <a:prstGeom prst="ellipse">
            <a:avLst/>
          </a:prstGeom>
          <a:solidFill>
            <a:srgbClr val="00FFFF"/>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66" name="AutoShape 10"/>
          <p:cNvSpPr>
            <a:spLocks noChangeArrowheads="1"/>
          </p:cNvSpPr>
          <p:nvPr/>
        </p:nvSpPr>
        <p:spPr bwMode="auto">
          <a:xfrm>
            <a:off x="4103688" y="3736975"/>
            <a:ext cx="381000" cy="635000"/>
          </a:xfrm>
          <a:prstGeom prst="can">
            <a:avLst>
              <a:gd name="adj" fmla="val 14244"/>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6267" name="Oval 11"/>
          <p:cNvSpPr>
            <a:spLocks noChangeArrowheads="1"/>
          </p:cNvSpPr>
          <p:nvPr/>
        </p:nvSpPr>
        <p:spPr bwMode="auto">
          <a:xfrm>
            <a:off x="3074988" y="3546475"/>
            <a:ext cx="2387600" cy="431800"/>
          </a:xfrm>
          <a:prstGeom prst="ellipse">
            <a:avLst/>
          </a:prstGeom>
          <a:solidFill>
            <a:schemeClr val="bg1"/>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68" name="Line 12"/>
          <p:cNvSpPr>
            <a:spLocks noChangeShapeType="1"/>
          </p:cNvSpPr>
          <p:nvPr/>
        </p:nvSpPr>
        <p:spPr bwMode="auto">
          <a:xfrm>
            <a:off x="5675313" y="2479675"/>
            <a:ext cx="3175" cy="1409700"/>
          </a:xfrm>
          <a:prstGeom prst="line">
            <a:avLst/>
          </a:prstGeom>
          <a:noFill/>
          <a:ln w="38100">
            <a:solidFill>
              <a:schemeClr val="tx1"/>
            </a:solidFill>
            <a:round/>
            <a:headEnd/>
            <a:tailEnd/>
          </a:ln>
          <a:effectLst/>
        </p:spPr>
        <p:txBody>
          <a:bodyPr anchor="ctr">
            <a:prstTxWarp prst="textNoShape">
              <a:avLst/>
            </a:prstTxWarp>
            <a:spAutoFit/>
          </a:bodyPr>
          <a:lstStyle/>
          <a:p>
            <a:endParaRPr lang="en-US"/>
          </a:p>
        </p:txBody>
      </p:sp>
      <p:sp>
        <p:nvSpPr>
          <p:cNvPr id="96269" name="Line 13"/>
          <p:cNvSpPr>
            <a:spLocks noChangeShapeType="1"/>
          </p:cNvSpPr>
          <p:nvPr/>
        </p:nvSpPr>
        <p:spPr bwMode="auto">
          <a:xfrm flipH="1">
            <a:off x="5218113" y="3660775"/>
            <a:ext cx="457200" cy="0"/>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96270" name="Oval 14"/>
          <p:cNvSpPr>
            <a:spLocks noChangeArrowheads="1"/>
          </p:cNvSpPr>
          <p:nvPr/>
        </p:nvSpPr>
        <p:spPr bwMode="auto">
          <a:xfrm>
            <a:off x="5078413" y="3622675"/>
            <a:ext cx="304800" cy="76200"/>
          </a:xfrm>
          <a:prstGeom prst="ellipse">
            <a:avLst/>
          </a:prstGeom>
          <a:solidFill>
            <a:srgbClr val="00FFFF"/>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71" name="Line 15"/>
          <p:cNvSpPr>
            <a:spLocks noChangeShapeType="1"/>
          </p:cNvSpPr>
          <p:nvPr/>
        </p:nvSpPr>
        <p:spPr bwMode="auto">
          <a:xfrm>
            <a:off x="5678488" y="3165475"/>
            <a:ext cx="639762" cy="0"/>
          </a:xfrm>
          <a:prstGeom prst="line">
            <a:avLst/>
          </a:prstGeom>
          <a:noFill/>
          <a:ln w="38100">
            <a:solidFill>
              <a:schemeClr val="tx1"/>
            </a:solidFill>
            <a:round/>
            <a:headEnd/>
            <a:tailEnd/>
          </a:ln>
          <a:effectLst/>
        </p:spPr>
        <p:txBody>
          <a:bodyPr anchor="ctr">
            <a:prstTxWarp prst="textNoShape">
              <a:avLst/>
            </a:prstTxWarp>
            <a:spAutoFit/>
          </a:bodyPr>
          <a:lstStyle/>
          <a:p>
            <a:endParaRPr lang="en-US"/>
          </a:p>
        </p:txBody>
      </p:sp>
      <p:sp>
        <p:nvSpPr>
          <p:cNvPr id="96272" name="AutoShape 16"/>
          <p:cNvSpPr>
            <a:spLocks noChangeArrowheads="1"/>
          </p:cNvSpPr>
          <p:nvPr/>
        </p:nvSpPr>
        <p:spPr bwMode="auto">
          <a:xfrm>
            <a:off x="4103688" y="3165475"/>
            <a:ext cx="381000" cy="635000"/>
          </a:xfrm>
          <a:prstGeom prst="can">
            <a:avLst>
              <a:gd name="adj" fmla="val 14244"/>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6273" name="Oval 17"/>
          <p:cNvSpPr>
            <a:spLocks noChangeArrowheads="1"/>
          </p:cNvSpPr>
          <p:nvPr/>
        </p:nvSpPr>
        <p:spPr bwMode="auto">
          <a:xfrm>
            <a:off x="3100388" y="2936875"/>
            <a:ext cx="2387600" cy="431800"/>
          </a:xfrm>
          <a:prstGeom prst="ellipse">
            <a:avLst/>
          </a:prstGeom>
          <a:solidFill>
            <a:schemeClr val="bg1"/>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74" name="AutoShape 18"/>
          <p:cNvSpPr>
            <a:spLocks noChangeArrowheads="1"/>
          </p:cNvSpPr>
          <p:nvPr/>
        </p:nvSpPr>
        <p:spPr bwMode="auto">
          <a:xfrm>
            <a:off x="4103688" y="2593975"/>
            <a:ext cx="381000" cy="635000"/>
          </a:xfrm>
          <a:prstGeom prst="can">
            <a:avLst>
              <a:gd name="adj" fmla="val 14244"/>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6275" name="Oval 19"/>
          <p:cNvSpPr>
            <a:spLocks noChangeArrowheads="1"/>
          </p:cNvSpPr>
          <p:nvPr/>
        </p:nvSpPr>
        <p:spPr bwMode="auto">
          <a:xfrm>
            <a:off x="3062288" y="2390775"/>
            <a:ext cx="2387600" cy="431800"/>
          </a:xfrm>
          <a:prstGeom prst="ellipse">
            <a:avLst/>
          </a:prstGeom>
          <a:solidFill>
            <a:schemeClr val="bg1"/>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76" name="AutoShape 20"/>
          <p:cNvSpPr>
            <a:spLocks noChangeArrowheads="1"/>
          </p:cNvSpPr>
          <p:nvPr/>
        </p:nvSpPr>
        <p:spPr bwMode="auto">
          <a:xfrm>
            <a:off x="4103688" y="1997075"/>
            <a:ext cx="381000" cy="635000"/>
          </a:xfrm>
          <a:prstGeom prst="can">
            <a:avLst>
              <a:gd name="adj" fmla="val 14244"/>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6277" name="Line 21"/>
          <p:cNvSpPr>
            <a:spLocks noChangeShapeType="1"/>
          </p:cNvSpPr>
          <p:nvPr/>
        </p:nvSpPr>
        <p:spPr bwMode="auto">
          <a:xfrm flipH="1">
            <a:off x="5218113" y="2479675"/>
            <a:ext cx="457200" cy="0"/>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96278" name="Oval 22"/>
          <p:cNvSpPr>
            <a:spLocks noChangeArrowheads="1"/>
          </p:cNvSpPr>
          <p:nvPr/>
        </p:nvSpPr>
        <p:spPr bwMode="auto">
          <a:xfrm>
            <a:off x="5065713" y="2441575"/>
            <a:ext cx="304800" cy="76200"/>
          </a:xfrm>
          <a:prstGeom prst="ellipse">
            <a:avLst/>
          </a:prstGeom>
          <a:solidFill>
            <a:srgbClr val="00FFFF"/>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79" name="Line 23"/>
          <p:cNvSpPr>
            <a:spLocks noChangeShapeType="1"/>
          </p:cNvSpPr>
          <p:nvPr/>
        </p:nvSpPr>
        <p:spPr bwMode="auto">
          <a:xfrm flipH="1">
            <a:off x="5218113" y="3038475"/>
            <a:ext cx="457200" cy="0"/>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96280" name="Oval 24"/>
          <p:cNvSpPr>
            <a:spLocks noChangeArrowheads="1"/>
          </p:cNvSpPr>
          <p:nvPr/>
        </p:nvSpPr>
        <p:spPr bwMode="auto">
          <a:xfrm>
            <a:off x="5078413" y="3000375"/>
            <a:ext cx="304800" cy="76200"/>
          </a:xfrm>
          <a:prstGeom prst="ellipse">
            <a:avLst/>
          </a:prstGeom>
          <a:solidFill>
            <a:srgbClr val="00FFFF"/>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81" name="Text Box 25"/>
          <p:cNvSpPr txBox="1">
            <a:spLocks noChangeArrowheads="1"/>
          </p:cNvSpPr>
          <p:nvPr/>
        </p:nvSpPr>
        <p:spPr bwMode="auto">
          <a:xfrm>
            <a:off x="5772150" y="2827923"/>
            <a:ext cx="55496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Arm</a:t>
            </a:r>
          </a:p>
        </p:txBody>
      </p:sp>
      <p:sp>
        <p:nvSpPr>
          <p:cNvPr id="96282" name="Text Box 26"/>
          <p:cNvSpPr txBox="1">
            <a:spLocks noChangeArrowheads="1"/>
          </p:cNvSpPr>
          <p:nvPr/>
        </p:nvSpPr>
        <p:spPr bwMode="auto">
          <a:xfrm>
            <a:off x="5306027" y="1178603"/>
            <a:ext cx="2200276" cy="1077218"/>
          </a:xfrm>
          <a:prstGeom prst="rect">
            <a:avLst/>
          </a:prstGeom>
          <a:noFill/>
          <a:ln w="12700">
            <a:noFill/>
            <a:miter lim="800000"/>
            <a:headEnd/>
            <a:tailEnd/>
          </a:ln>
          <a:effectLst/>
        </p:spPr>
        <p:txBody>
          <a:bodyPr wrap="square" anchor="ctr">
            <a:prstTxWarp prst="textNoShape">
              <a:avLst/>
            </a:prstTxWarp>
            <a:spAutoFit/>
          </a:bodyPr>
          <a:lstStyle/>
          <a:p>
            <a:pPr>
              <a:lnSpc>
                <a:spcPct val="100000"/>
              </a:lnSpc>
            </a:pPr>
            <a:r>
              <a:rPr lang="en-US" sz="1600" dirty="0">
                <a:latin typeface="Calibri" panose="020F0502020204030204" pitchFamily="34" charset="0"/>
              </a:rPr>
              <a:t>Read/write heads </a:t>
            </a:r>
          </a:p>
          <a:p>
            <a:pPr>
              <a:lnSpc>
                <a:spcPct val="100000"/>
              </a:lnSpc>
            </a:pPr>
            <a:r>
              <a:rPr lang="en-US" sz="1600" dirty="0">
                <a:latin typeface="Calibri" panose="020F0502020204030204" pitchFamily="34" charset="0"/>
              </a:rPr>
              <a:t>move in unison</a:t>
            </a:r>
          </a:p>
          <a:p>
            <a:pPr>
              <a:lnSpc>
                <a:spcPct val="100000"/>
              </a:lnSpc>
            </a:pPr>
            <a:r>
              <a:rPr lang="en-US" sz="1600" dirty="0">
                <a:latin typeface="Calibri" panose="020F0502020204030204" pitchFamily="34" charset="0"/>
              </a:rPr>
              <a:t>from cylinder to cylinder</a:t>
            </a:r>
          </a:p>
        </p:txBody>
      </p:sp>
      <p:sp>
        <p:nvSpPr>
          <p:cNvPr id="96283" name="Line 27"/>
          <p:cNvSpPr>
            <a:spLocks noChangeShapeType="1"/>
          </p:cNvSpPr>
          <p:nvPr/>
        </p:nvSpPr>
        <p:spPr bwMode="auto">
          <a:xfrm flipH="1">
            <a:off x="5360988" y="2165350"/>
            <a:ext cx="317500" cy="225425"/>
          </a:xfrm>
          <a:prstGeom prst="line">
            <a:avLst/>
          </a:prstGeom>
          <a:noFill/>
          <a:ln w="12700">
            <a:solidFill>
              <a:schemeClr val="tx1"/>
            </a:solidFill>
            <a:round/>
            <a:headEnd/>
            <a:tailEnd type="triangle" w="med" len="med"/>
          </a:ln>
          <a:effectLst/>
        </p:spPr>
        <p:txBody>
          <a:bodyPr anchor="ctr">
            <a:prstTxWarp prst="textNoShape">
              <a:avLst/>
            </a:prstTxWarp>
            <a:spAutoFit/>
          </a:bodyPr>
          <a:lstStyle/>
          <a:p>
            <a:endParaRPr lang="en-US"/>
          </a:p>
        </p:txBody>
      </p:sp>
      <p:sp>
        <p:nvSpPr>
          <p:cNvPr id="96284" name="Text Box 28"/>
          <p:cNvSpPr txBox="1">
            <a:spLocks noChangeArrowheads="1"/>
          </p:cNvSpPr>
          <p:nvPr/>
        </p:nvSpPr>
        <p:spPr bwMode="auto">
          <a:xfrm>
            <a:off x="4451214" y="4034423"/>
            <a:ext cx="816249"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Spindle</a:t>
            </a:r>
          </a:p>
        </p:txBody>
      </p:sp>
      <p:sp>
        <p:nvSpPr>
          <p:cNvPr id="96285" name="Line 29"/>
          <p:cNvSpPr>
            <a:spLocks noChangeShapeType="1"/>
          </p:cNvSpPr>
          <p:nvPr/>
        </p:nvSpPr>
        <p:spPr bwMode="auto">
          <a:xfrm flipH="1">
            <a:off x="5284788" y="2165350"/>
            <a:ext cx="390525" cy="844550"/>
          </a:xfrm>
          <a:prstGeom prst="line">
            <a:avLst/>
          </a:prstGeom>
          <a:noFill/>
          <a:ln w="12700">
            <a:solidFill>
              <a:schemeClr val="tx1"/>
            </a:solidFill>
            <a:round/>
            <a:headEnd/>
            <a:tailEnd type="triangle" w="med" len="med"/>
          </a:ln>
          <a:effectLst/>
        </p:spPr>
        <p:txBody>
          <a:bodyPr anchor="ctr">
            <a:prstTxWarp prst="textNoShape">
              <a:avLst/>
            </a:prstTxWarp>
            <a:spAutoFit/>
          </a:bodyP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57018" y="435678"/>
            <a:ext cx="8092663" cy="762000"/>
          </a:xfrm>
        </p:spPr>
        <p:txBody>
          <a:bodyPr/>
          <a:lstStyle/>
          <a:p>
            <a:r>
              <a:rPr lang="en-US" dirty="0"/>
              <a:t>Disk Access – Service Time Components</a:t>
            </a:r>
          </a:p>
        </p:txBody>
      </p:sp>
      <p:sp>
        <p:nvSpPr>
          <p:cNvPr id="75779" name="Text Box 3"/>
          <p:cNvSpPr txBox="1">
            <a:spLocks noChangeArrowheads="1"/>
          </p:cNvSpPr>
          <p:nvPr/>
        </p:nvSpPr>
        <p:spPr bwMode="auto">
          <a:xfrm>
            <a:off x="533400" y="3946525"/>
            <a:ext cx="2133600" cy="396875"/>
          </a:xfrm>
          <a:prstGeom prst="rect">
            <a:avLst/>
          </a:prstGeom>
          <a:noFill/>
          <a:ln w="9525">
            <a:noFill/>
            <a:miter lim="800000"/>
            <a:headEnd/>
            <a:tailEnd/>
          </a:ln>
        </p:spPr>
        <p:txBody>
          <a:bodyPr>
            <a:prstTxWarp prst="textNoShape">
              <a:avLst/>
            </a:prstTxWarp>
            <a:spAutoFit/>
          </a:bodyPr>
          <a:lstStyle/>
          <a:p>
            <a:pPr algn="ctr">
              <a:lnSpc>
                <a:spcPct val="100000"/>
              </a:lnSpc>
              <a:spcBef>
                <a:spcPct val="50000"/>
              </a:spcBef>
              <a:buClrTx/>
              <a:buSzTx/>
              <a:buFontTx/>
              <a:buNone/>
            </a:pPr>
            <a:r>
              <a:rPr lang="en-US" sz="2000">
                <a:solidFill>
                  <a:schemeClr val="tx1"/>
                </a:solidFill>
                <a:latin typeface="Calibri" panose="020F0502020204030204" pitchFamily="34" charset="0"/>
              </a:rPr>
              <a:t>After </a:t>
            </a:r>
            <a:r>
              <a:rPr lang="en-US" sz="2000">
                <a:solidFill>
                  <a:srgbClr val="0000FF"/>
                </a:solidFill>
                <a:latin typeface="Calibri" panose="020F0502020204030204" pitchFamily="34" charset="0"/>
              </a:rPr>
              <a:t>BLUE</a:t>
            </a:r>
            <a:r>
              <a:rPr lang="en-US" sz="2000">
                <a:solidFill>
                  <a:schemeClr val="accent2"/>
                </a:solidFill>
                <a:latin typeface="Calibri" panose="020F0502020204030204" pitchFamily="34" charset="0"/>
              </a:rPr>
              <a:t> </a:t>
            </a:r>
            <a:r>
              <a:rPr lang="en-US" sz="2000">
                <a:solidFill>
                  <a:schemeClr val="tx1"/>
                </a:solidFill>
                <a:latin typeface="Calibri" panose="020F0502020204030204" pitchFamily="34" charset="0"/>
              </a:rPr>
              <a:t>read</a:t>
            </a:r>
          </a:p>
        </p:txBody>
      </p:sp>
      <p:sp>
        <p:nvSpPr>
          <p:cNvPr id="75780" name="Text Box 4"/>
          <p:cNvSpPr txBox="1">
            <a:spLocks noChangeArrowheads="1"/>
          </p:cNvSpPr>
          <p:nvPr/>
        </p:nvSpPr>
        <p:spPr bwMode="auto">
          <a:xfrm>
            <a:off x="2743200" y="3946525"/>
            <a:ext cx="1828800" cy="396875"/>
          </a:xfrm>
          <a:prstGeom prst="rect">
            <a:avLst/>
          </a:prstGeom>
          <a:noFill/>
          <a:ln w="9525">
            <a:noFill/>
            <a:miter lim="800000"/>
            <a:headEnd/>
            <a:tailEnd/>
          </a:ln>
        </p:spPr>
        <p:txBody>
          <a:bodyPr>
            <a:prstTxWarp prst="textNoShape">
              <a:avLst/>
            </a:prstTxWarp>
            <a:spAutoFit/>
          </a:bodyPr>
          <a:lstStyle/>
          <a:p>
            <a:pPr algn="ctr">
              <a:lnSpc>
                <a:spcPct val="100000"/>
              </a:lnSpc>
              <a:spcBef>
                <a:spcPct val="50000"/>
              </a:spcBef>
              <a:buClrTx/>
              <a:buSzTx/>
              <a:buFontTx/>
              <a:buNone/>
            </a:pPr>
            <a:r>
              <a:rPr lang="en-US" sz="2000">
                <a:solidFill>
                  <a:schemeClr val="tx1"/>
                </a:solidFill>
                <a:latin typeface="Calibri" panose="020F0502020204030204" pitchFamily="34" charset="0"/>
              </a:rPr>
              <a:t>Seek for </a:t>
            </a:r>
            <a:r>
              <a:rPr lang="en-US" sz="2000">
                <a:solidFill>
                  <a:srgbClr val="FF0000"/>
                </a:solidFill>
                <a:latin typeface="Calibri" panose="020F0502020204030204" pitchFamily="34" charset="0"/>
              </a:rPr>
              <a:t>RED</a:t>
            </a:r>
            <a:endParaRPr lang="en-US" sz="2000">
              <a:solidFill>
                <a:schemeClr val="tx1"/>
              </a:solidFill>
              <a:latin typeface="Calibri" panose="020F0502020204030204" pitchFamily="34" charset="0"/>
            </a:endParaRPr>
          </a:p>
        </p:txBody>
      </p:sp>
      <p:sp>
        <p:nvSpPr>
          <p:cNvPr id="75781" name="Text Box 5"/>
          <p:cNvSpPr txBox="1">
            <a:spLocks noChangeArrowheads="1"/>
          </p:cNvSpPr>
          <p:nvPr/>
        </p:nvSpPr>
        <p:spPr bwMode="auto">
          <a:xfrm>
            <a:off x="4495800" y="3946525"/>
            <a:ext cx="2438400" cy="396875"/>
          </a:xfrm>
          <a:prstGeom prst="rect">
            <a:avLst/>
          </a:prstGeom>
          <a:noFill/>
          <a:ln w="9525">
            <a:noFill/>
            <a:miter lim="800000"/>
            <a:headEnd/>
            <a:tailEnd/>
          </a:ln>
        </p:spPr>
        <p:txBody>
          <a:bodyPr>
            <a:prstTxWarp prst="textNoShape">
              <a:avLst/>
            </a:prstTxWarp>
            <a:spAutoFit/>
          </a:bodyPr>
          <a:lstStyle/>
          <a:p>
            <a:pPr algn="ctr">
              <a:lnSpc>
                <a:spcPct val="100000"/>
              </a:lnSpc>
              <a:spcBef>
                <a:spcPct val="50000"/>
              </a:spcBef>
              <a:buClrTx/>
              <a:buSzTx/>
              <a:buFontTx/>
              <a:buNone/>
            </a:pPr>
            <a:r>
              <a:rPr lang="en-US" sz="2000">
                <a:solidFill>
                  <a:schemeClr val="tx1"/>
                </a:solidFill>
                <a:latin typeface="Calibri" panose="020F0502020204030204" pitchFamily="34" charset="0"/>
              </a:rPr>
              <a:t>Rotational latency</a:t>
            </a:r>
          </a:p>
        </p:txBody>
      </p:sp>
      <p:sp>
        <p:nvSpPr>
          <p:cNvPr id="75782" name="Text Box 6"/>
          <p:cNvSpPr txBox="1">
            <a:spLocks noChangeArrowheads="1"/>
          </p:cNvSpPr>
          <p:nvPr/>
        </p:nvSpPr>
        <p:spPr bwMode="auto">
          <a:xfrm>
            <a:off x="6705600" y="3946525"/>
            <a:ext cx="2133600" cy="396875"/>
          </a:xfrm>
          <a:prstGeom prst="rect">
            <a:avLst/>
          </a:prstGeom>
          <a:noFill/>
          <a:ln w="9525">
            <a:noFill/>
            <a:miter lim="800000"/>
            <a:headEnd/>
            <a:tailEnd/>
          </a:ln>
        </p:spPr>
        <p:txBody>
          <a:bodyPr>
            <a:prstTxWarp prst="textNoShape">
              <a:avLst/>
            </a:prstTxWarp>
            <a:spAutoFit/>
          </a:bodyPr>
          <a:lstStyle/>
          <a:p>
            <a:pPr algn="ctr">
              <a:lnSpc>
                <a:spcPct val="100000"/>
              </a:lnSpc>
              <a:spcBef>
                <a:spcPct val="50000"/>
              </a:spcBef>
              <a:buClrTx/>
              <a:buSzTx/>
              <a:buFontTx/>
              <a:buNone/>
            </a:pPr>
            <a:r>
              <a:rPr lang="en-US" sz="2000">
                <a:solidFill>
                  <a:schemeClr val="tx1"/>
                </a:solidFill>
                <a:latin typeface="Calibri" panose="020F0502020204030204" pitchFamily="34" charset="0"/>
              </a:rPr>
              <a:t>After </a:t>
            </a:r>
            <a:r>
              <a:rPr lang="en-US" sz="2000">
                <a:solidFill>
                  <a:srgbClr val="FF0000"/>
                </a:solidFill>
                <a:latin typeface="Calibri" panose="020F0502020204030204" pitchFamily="34" charset="0"/>
              </a:rPr>
              <a:t>RED</a:t>
            </a:r>
            <a:r>
              <a:rPr lang="en-US" sz="2000">
                <a:solidFill>
                  <a:schemeClr val="tx1"/>
                </a:solidFill>
                <a:latin typeface="Calibri" panose="020F0502020204030204" pitchFamily="34" charset="0"/>
              </a:rPr>
              <a:t> read</a:t>
            </a:r>
          </a:p>
        </p:txBody>
      </p:sp>
      <p:grpSp>
        <p:nvGrpSpPr>
          <p:cNvPr id="2" name="Group 7"/>
          <p:cNvGrpSpPr>
            <a:grpSpLocks noChangeAspect="1"/>
          </p:cNvGrpSpPr>
          <p:nvPr/>
        </p:nvGrpSpPr>
        <p:grpSpPr bwMode="auto">
          <a:xfrm>
            <a:off x="735013" y="1962150"/>
            <a:ext cx="1727200" cy="1855788"/>
            <a:chOff x="444" y="1113"/>
            <a:chExt cx="1163" cy="1251"/>
          </a:xfrm>
        </p:grpSpPr>
        <p:grpSp>
          <p:nvGrpSpPr>
            <p:cNvPr id="3" name="Group 8"/>
            <p:cNvGrpSpPr>
              <a:grpSpLocks noChangeAspect="1"/>
            </p:cNvGrpSpPr>
            <p:nvPr/>
          </p:nvGrpSpPr>
          <p:grpSpPr bwMode="auto">
            <a:xfrm>
              <a:off x="444" y="1200"/>
              <a:ext cx="1163" cy="1164"/>
              <a:chOff x="444" y="1200"/>
              <a:chExt cx="1163" cy="1164"/>
            </a:xfrm>
          </p:grpSpPr>
          <p:grpSp>
            <p:nvGrpSpPr>
              <p:cNvPr id="4" name="Group 9"/>
              <p:cNvGrpSpPr>
                <a:grpSpLocks noChangeAspect="1"/>
              </p:cNvGrpSpPr>
              <p:nvPr/>
            </p:nvGrpSpPr>
            <p:grpSpPr bwMode="auto">
              <a:xfrm>
                <a:off x="444" y="1200"/>
                <a:ext cx="1163" cy="1161"/>
                <a:chOff x="525" y="1152"/>
                <a:chExt cx="1449" cy="1446"/>
              </a:xfrm>
            </p:grpSpPr>
            <p:sp>
              <p:nvSpPr>
                <p:cNvPr id="133130" name="Oval 10"/>
                <p:cNvSpPr>
                  <a:spLocks noChangeAspect="1" noChangeArrowheads="1"/>
                </p:cNvSpPr>
                <p:nvPr/>
              </p:nvSpPr>
              <p:spPr bwMode="auto">
                <a:xfrm>
                  <a:off x="528" y="1152"/>
                  <a:ext cx="1440" cy="1439"/>
                </a:xfrm>
                <a:prstGeom prst="ellipse">
                  <a:avLst/>
                </a:prstGeom>
                <a:solidFill>
                  <a:schemeClr val="bg1"/>
                </a:solidFill>
                <a:ln w="9525">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75848" name="Oval 11"/>
                <p:cNvSpPr>
                  <a:spLocks noChangeAspect="1" noChangeArrowheads="1"/>
                </p:cNvSpPr>
                <p:nvPr/>
              </p:nvSpPr>
              <p:spPr bwMode="auto">
                <a:xfrm>
                  <a:off x="687" y="1302"/>
                  <a:ext cx="1152" cy="1152"/>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49" name="Oval 12"/>
                <p:cNvSpPr>
                  <a:spLocks noChangeAspect="1" noChangeArrowheads="1"/>
                </p:cNvSpPr>
                <p:nvPr/>
              </p:nvSpPr>
              <p:spPr bwMode="auto">
                <a:xfrm>
                  <a:off x="831" y="1446"/>
                  <a:ext cx="864" cy="864"/>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50" name="Oval 13"/>
                <p:cNvSpPr>
                  <a:spLocks noChangeAspect="1" noChangeArrowheads="1"/>
                </p:cNvSpPr>
                <p:nvPr/>
              </p:nvSpPr>
              <p:spPr bwMode="auto">
                <a:xfrm>
                  <a:off x="963" y="1605"/>
                  <a:ext cx="576" cy="576"/>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51" name="Line 14"/>
                <p:cNvSpPr>
                  <a:spLocks noChangeAspect="1" noChangeShapeType="1"/>
                </p:cNvSpPr>
                <p:nvPr/>
              </p:nvSpPr>
              <p:spPr bwMode="auto">
                <a:xfrm>
                  <a:off x="1248" y="1152"/>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52" name="Line 15"/>
                <p:cNvSpPr>
                  <a:spLocks noChangeAspect="1" noChangeShapeType="1"/>
                </p:cNvSpPr>
                <p:nvPr/>
              </p:nvSpPr>
              <p:spPr bwMode="auto">
                <a:xfrm rot="1800000">
                  <a:off x="1251" y="1155"/>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53" name="Line 16"/>
                <p:cNvSpPr>
                  <a:spLocks noChangeAspect="1" noChangeShapeType="1"/>
                </p:cNvSpPr>
                <p:nvPr/>
              </p:nvSpPr>
              <p:spPr bwMode="auto">
                <a:xfrm rot="3600000">
                  <a:off x="1245"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54" name="Line 17"/>
                <p:cNvSpPr>
                  <a:spLocks noChangeAspect="1" noChangeShapeType="1"/>
                </p:cNvSpPr>
                <p:nvPr/>
              </p:nvSpPr>
              <p:spPr bwMode="auto">
                <a:xfrm rot="5400000">
                  <a:off x="1245" y="1140"/>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55" name="Line 18"/>
                <p:cNvSpPr>
                  <a:spLocks noChangeAspect="1" noChangeShapeType="1"/>
                </p:cNvSpPr>
                <p:nvPr/>
              </p:nvSpPr>
              <p:spPr bwMode="auto">
                <a:xfrm rot="7200000">
                  <a:off x="1254" y="1131"/>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56" name="Line 19"/>
                <p:cNvSpPr>
                  <a:spLocks noChangeAspect="1" noChangeShapeType="1"/>
                </p:cNvSpPr>
                <p:nvPr/>
              </p:nvSpPr>
              <p:spPr bwMode="auto">
                <a:xfrm rot="9000000">
                  <a:off x="1263"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57" name="Oval 20"/>
                <p:cNvSpPr>
                  <a:spLocks noChangeAspect="1" noChangeArrowheads="1"/>
                </p:cNvSpPr>
                <p:nvPr/>
              </p:nvSpPr>
              <p:spPr bwMode="auto">
                <a:xfrm>
                  <a:off x="1107" y="1749"/>
                  <a:ext cx="288" cy="288"/>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grpSp>
          <p:sp>
            <p:nvSpPr>
              <p:cNvPr id="75845" name="Freeform 21"/>
              <p:cNvSpPr>
                <a:spLocks noChangeAspect="1"/>
              </p:cNvSpPr>
              <p:nvPr/>
            </p:nvSpPr>
            <p:spPr bwMode="auto">
              <a:xfrm>
                <a:off x="864" y="1434"/>
                <a:ext cx="164" cy="155"/>
              </a:xfrm>
              <a:custGeom>
                <a:avLst/>
                <a:gdLst>
                  <a:gd name="T0" fmla="*/ 62 w 164"/>
                  <a:gd name="T1" fmla="*/ 155 h 155"/>
                  <a:gd name="T2" fmla="*/ 0 w 164"/>
                  <a:gd name="T3" fmla="*/ 48 h 155"/>
                  <a:gd name="T4" fmla="*/ 21 w 164"/>
                  <a:gd name="T5" fmla="*/ 38 h 155"/>
                  <a:gd name="T6" fmla="*/ 45 w 164"/>
                  <a:gd name="T7" fmla="*/ 26 h 155"/>
                  <a:gd name="T8" fmla="*/ 62 w 164"/>
                  <a:gd name="T9" fmla="*/ 21 h 155"/>
                  <a:gd name="T10" fmla="*/ 80 w 164"/>
                  <a:gd name="T11" fmla="*/ 14 h 155"/>
                  <a:gd name="T12" fmla="*/ 102 w 164"/>
                  <a:gd name="T13" fmla="*/ 9 h 155"/>
                  <a:gd name="T14" fmla="*/ 122 w 164"/>
                  <a:gd name="T15" fmla="*/ 5 h 155"/>
                  <a:gd name="T16" fmla="*/ 152 w 164"/>
                  <a:gd name="T17" fmla="*/ 2 h 155"/>
                  <a:gd name="T18" fmla="*/ 164 w 164"/>
                  <a:gd name="T19" fmla="*/ 0 h 155"/>
                  <a:gd name="T20" fmla="*/ 164 w 164"/>
                  <a:gd name="T21" fmla="*/ 129 h 155"/>
                  <a:gd name="T22" fmla="*/ 149 w 164"/>
                  <a:gd name="T23" fmla="*/ 131 h 155"/>
                  <a:gd name="T24" fmla="*/ 137 w 164"/>
                  <a:gd name="T25" fmla="*/ 131 h 155"/>
                  <a:gd name="T26" fmla="*/ 126 w 164"/>
                  <a:gd name="T27" fmla="*/ 132 h 155"/>
                  <a:gd name="T28" fmla="*/ 107 w 164"/>
                  <a:gd name="T29" fmla="*/ 138 h 155"/>
                  <a:gd name="T30" fmla="*/ 89 w 164"/>
                  <a:gd name="T31" fmla="*/ 143 h 155"/>
                  <a:gd name="T32" fmla="*/ 71 w 164"/>
                  <a:gd name="T33" fmla="*/ 150 h 155"/>
                  <a:gd name="T34" fmla="*/ 62 w 164"/>
                  <a:gd name="T35" fmla="*/ 155 h 1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4"/>
                  <a:gd name="T55" fmla="*/ 0 h 155"/>
                  <a:gd name="T56" fmla="*/ 164 w 164"/>
                  <a:gd name="T57" fmla="*/ 155 h 1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4" h="155">
                    <a:moveTo>
                      <a:pt x="62" y="155"/>
                    </a:moveTo>
                    <a:lnTo>
                      <a:pt x="0" y="48"/>
                    </a:lnTo>
                    <a:lnTo>
                      <a:pt x="21" y="38"/>
                    </a:lnTo>
                    <a:lnTo>
                      <a:pt x="45" y="26"/>
                    </a:lnTo>
                    <a:lnTo>
                      <a:pt x="62" y="21"/>
                    </a:lnTo>
                    <a:lnTo>
                      <a:pt x="80" y="14"/>
                    </a:lnTo>
                    <a:lnTo>
                      <a:pt x="102" y="9"/>
                    </a:lnTo>
                    <a:lnTo>
                      <a:pt x="122" y="5"/>
                    </a:lnTo>
                    <a:lnTo>
                      <a:pt x="152" y="2"/>
                    </a:lnTo>
                    <a:lnTo>
                      <a:pt x="164" y="0"/>
                    </a:lnTo>
                    <a:lnTo>
                      <a:pt x="164" y="129"/>
                    </a:lnTo>
                    <a:lnTo>
                      <a:pt x="149" y="131"/>
                    </a:lnTo>
                    <a:lnTo>
                      <a:pt x="137" y="131"/>
                    </a:lnTo>
                    <a:lnTo>
                      <a:pt x="126" y="132"/>
                    </a:lnTo>
                    <a:lnTo>
                      <a:pt x="107" y="138"/>
                    </a:lnTo>
                    <a:lnTo>
                      <a:pt x="89" y="143"/>
                    </a:lnTo>
                    <a:lnTo>
                      <a:pt x="71" y="150"/>
                    </a:lnTo>
                    <a:lnTo>
                      <a:pt x="62" y="155"/>
                    </a:lnTo>
                    <a:close/>
                  </a:path>
                </a:pathLst>
              </a:custGeom>
              <a:solidFill>
                <a:srgbClr val="0000FF"/>
              </a:solidFill>
              <a:ln w="9525">
                <a:solidFill>
                  <a:schemeClr val="tx1"/>
                </a:solidFill>
                <a:round/>
                <a:headEnd/>
                <a:tailEnd/>
              </a:ln>
            </p:spPr>
            <p:txBody>
              <a:bodyPr>
                <a:prstTxWarp prst="textNoShape">
                  <a:avLst/>
                </a:prstTxWarp>
              </a:bodyPr>
              <a:lstStyle/>
              <a:p>
                <a:endParaRPr lang="en-US"/>
              </a:p>
            </p:txBody>
          </p:sp>
          <p:sp>
            <p:nvSpPr>
              <p:cNvPr id="75846" name="Freeform 22"/>
              <p:cNvSpPr>
                <a:spLocks noChangeAspect="1"/>
              </p:cNvSpPr>
              <p:nvPr/>
            </p:nvSpPr>
            <p:spPr bwMode="auto">
              <a:xfrm rot="-1800000">
                <a:off x="1005" y="2187"/>
                <a:ext cx="287" cy="177"/>
              </a:xfrm>
              <a:custGeom>
                <a:avLst/>
                <a:gdLst>
                  <a:gd name="T0" fmla="*/ 0 w 287"/>
                  <a:gd name="T1" fmla="*/ 102 h 177"/>
                  <a:gd name="T2" fmla="*/ 59 w 287"/>
                  <a:gd name="T3" fmla="*/ 0 h 177"/>
                  <a:gd name="T4" fmla="*/ 89 w 287"/>
                  <a:gd name="T5" fmla="*/ 17 h 177"/>
                  <a:gd name="T6" fmla="*/ 117 w 287"/>
                  <a:gd name="T7" fmla="*/ 30 h 177"/>
                  <a:gd name="T8" fmla="*/ 147 w 287"/>
                  <a:gd name="T9" fmla="*/ 42 h 177"/>
                  <a:gd name="T10" fmla="*/ 168 w 287"/>
                  <a:gd name="T11" fmla="*/ 48 h 177"/>
                  <a:gd name="T12" fmla="*/ 195 w 287"/>
                  <a:gd name="T13" fmla="*/ 56 h 177"/>
                  <a:gd name="T14" fmla="*/ 222 w 287"/>
                  <a:gd name="T15" fmla="*/ 60 h 177"/>
                  <a:gd name="T16" fmla="*/ 246 w 287"/>
                  <a:gd name="T17" fmla="*/ 65 h 177"/>
                  <a:gd name="T18" fmla="*/ 264 w 287"/>
                  <a:gd name="T19" fmla="*/ 66 h 177"/>
                  <a:gd name="T20" fmla="*/ 287 w 287"/>
                  <a:gd name="T21" fmla="*/ 66 h 177"/>
                  <a:gd name="T22" fmla="*/ 287 w 287"/>
                  <a:gd name="T23" fmla="*/ 177 h 177"/>
                  <a:gd name="T24" fmla="*/ 252 w 287"/>
                  <a:gd name="T25" fmla="*/ 177 h 177"/>
                  <a:gd name="T26" fmla="*/ 228 w 287"/>
                  <a:gd name="T27" fmla="*/ 176 h 177"/>
                  <a:gd name="T28" fmla="*/ 200 w 287"/>
                  <a:gd name="T29" fmla="*/ 173 h 177"/>
                  <a:gd name="T30" fmla="*/ 170 w 287"/>
                  <a:gd name="T31" fmla="*/ 167 h 177"/>
                  <a:gd name="T32" fmla="*/ 144 w 287"/>
                  <a:gd name="T33" fmla="*/ 161 h 177"/>
                  <a:gd name="T34" fmla="*/ 110 w 287"/>
                  <a:gd name="T35" fmla="*/ 152 h 177"/>
                  <a:gd name="T36" fmla="*/ 69 w 287"/>
                  <a:gd name="T37" fmla="*/ 138 h 177"/>
                  <a:gd name="T38" fmla="*/ 42 w 287"/>
                  <a:gd name="T39" fmla="*/ 126 h 177"/>
                  <a:gd name="T40" fmla="*/ 23 w 287"/>
                  <a:gd name="T41" fmla="*/ 116 h 177"/>
                  <a:gd name="T42" fmla="*/ 0 w 287"/>
                  <a:gd name="T43" fmla="*/ 102 h 1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7"/>
                  <a:gd name="T67" fmla="*/ 0 h 177"/>
                  <a:gd name="T68" fmla="*/ 287 w 287"/>
                  <a:gd name="T69" fmla="*/ 177 h 17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7" h="177">
                    <a:moveTo>
                      <a:pt x="0" y="102"/>
                    </a:moveTo>
                    <a:lnTo>
                      <a:pt x="59" y="0"/>
                    </a:lnTo>
                    <a:lnTo>
                      <a:pt x="89" y="17"/>
                    </a:lnTo>
                    <a:lnTo>
                      <a:pt x="117" y="30"/>
                    </a:lnTo>
                    <a:lnTo>
                      <a:pt x="147" y="42"/>
                    </a:lnTo>
                    <a:lnTo>
                      <a:pt x="168" y="48"/>
                    </a:lnTo>
                    <a:lnTo>
                      <a:pt x="195" y="56"/>
                    </a:lnTo>
                    <a:lnTo>
                      <a:pt x="222" y="60"/>
                    </a:lnTo>
                    <a:lnTo>
                      <a:pt x="246" y="65"/>
                    </a:lnTo>
                    <a:lnTo>
                      <a:pt x="264" y="66"/>
                    </a:lnTo>
                    <a:lnTo>
                      <a:pt x="287" y="66"/>
                    </a:lnTo>
                    <a:lnTo>
                      <a:pt x="287" y="177"/>
                    </a:lnTo>
                    <a:lnTo>
                      <a:pt x="252" y="177"/>
                    </a:lnTo>
                    <a:lnTo>
                      <a:pt x="228" y="176"/>
                    </a:lnTo>
                    <a:lnTo>
                      <a:pt x="200" y="173"/>
                    </a:lnTo>
                    <a:lnTo>
                      <a:pt x="170" y="167"/>
                    </a:lnTo>
                    <a:lnTo>
                      <a:pt x="144" y="161"/>
                    </a:lnTo>
                    <a:lnTo>
                      <a:pt x="110" y="152"/>
                    </a:lnTo>
                    <a:lnTo>
                      <a:pt x="69" y="138"/>
                    </a:lnTo>
                    <a:lnTo>
                      <a:pt x="42" y="126"/>
                    </a:lnTo>
                    <a:lnTo>
                      <a:pt x="23" y="116"/>
                    </a:lnTo>
                    <a:lnTo>
                      <a:pt x="0" y="102"/>
                    </a:lnTo>
                    <a:close/>
                  </a:path>
                </a:pathLst>
              </a:custGeom>
              <a:solidFill>
                <a:srgbClr val="FF0000"/>
              </a:solidFill>
              <a:ln w="9525">
                <a:solidFill>
                  <a:schemeClr val="tx1"/>
                </a:solidFill>
                <a:round/>
                <a:headEnd/>
                <a:tailEnd/>
              </a:ln>
            </p:spPr>
            <p:txBody>
              <a:bodyPr>
                <a:prstTxWarp prst="textNoShape">
                  <a:avLst/>
                </a:prstTxWarp>
              </a:bodyPr>
              <a:lstStyle/>
              <a:p>
                <a:endParaRPr lang="en-US"/>
              </a:p>
            </p:txBody>
          </p:sp>
        </p:grpSp>
        <p:sp>
          <p:nvSpPr>
            <p:cNvPr id="75843" name="AutoShape 23"/>
            <p:cNvSpPr>
              <a:spLocks noChangeAspect="1" noChangeArrowheads="1"/>
            </p:cNvSpPr>
            <p:nvPr/>
          </p:nvSpPr>
          <p:spPr bwMode="auto">
            <a:xfrm>
              <a:off x="933" y="1113"/>
              <a:ext cx="195" cy="375"/>
            </a:xfrm>
            <a:prstGeom prst="downArrow">
              <a:avLst>
                <a:gd name="adj1" fmla="val 50000"/>
                <a:gd name="adj2" fmla="val 48077"/>
              </a:avLst>
            </a:prstGeom>
            <a:solidFill>
              <a:srgbClr val="000000"/>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5" name="Group 24"/>
          <p:cNvGrpSpPr>
            <a:grpSpLocks noChangeAspect="1"/>
          </p:cNvGrpSpPr>
          <p:nvPr/>
        </p:nvGrpSpPr>
        <p:grpSpPr bwMode="auto">
          <a:xfrm>
            <a:off x="2784475" y="1600200"/>
            <a:ext cx="1727200" cy="2217738"/>
            <a:chOff x="1716" y="864"/>
            <a:chExt cx="1163" cy="1494"/>
          </a:xfrm>
        </p:grpSpPr>
        <p:grpSp>
          <p:nvGrpSpPr>
            <p:cNvPr id="6" name="Group 25"/>
            <p:cNvGrpSpPr>
              <a:grpSpLocks noChangeAspect="1"/>
            </p:cNvGrpSpPr>
            <p:nvPr/>
          </p:nvGrpSpPr>
          <p:grpSpPr bwMode="auto">
            <a:xfrm>
              <a:off x="1716" y="1197"/>
              <a:ext cx="1163" cy="1161"/>
              <a:chOff x="1716" y="1197"/>
              <a:chExt cx="1163" cy="1161"/>
            </a:xfrm>
          </p:grpSpPr>
          <p:grpSp>
            <p:nvGrpSpPr>
              <p:cNvPr id="7" name="Group 26"/>
              <p:cNvGrpSpPr>
                <a:grpSpLocks noChangeAspect="1"/>
              </p:cNvGrpSpPr>
              <p:nvPr/>
            </p:nvGrpSpPr>
            <p:grpSpPr bwMode="auto">
              <a:xfrm>
                <a:off x="1716" y="1197"/>
                <a:ext cx="1163" cy="1161"/>
                <a:chOff x="525" y="1152"/>
                <a:chExt cx="1449" cy="1446"/>
              </a:xfrm>
            </p:grpSpPr>
            <p:sp>
              <p:nvSpPr>
                <p:cNvPr id="133147" name="Oval 27"/>
                <p:cNvSpPr>
                  <a:spLocks noChangeAspect="1" noChangeArrowheads="1"/>
                </p:cNvSpPr>
                <p:nvPr/>
              </p:nvSpPr>
              <p:spPr bwMode="auto">
                <a:xfrm>
                  <a:off x="528" y="1151"/>
                  <a:ext cx="1440" cy="1440"/>
                </a:xfrm>
                <a:prstGeom prst="ellipse">
                  <a:avLst/>
                </a:prstGeom>
                <a:solidFill>
                  <a:schemeClr val="bg1"/>
                </a:solidFill>
                <a:ln w="9525">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75832" name="Oval 28"/>
                <p:cNvSpPr>
                  <a:spLocks noChangeAspect="1" noChangeArrowheads="1"/>
                </p:cNvSpPr>
                <p:nvPr/>
              </p:nvSpPr>
              <p:spPr bwMode="auto">
                <a:xfrm>
                  <a:off x="687" y="1302"/>
                  <a:ext cx="1152" cy="1152"/>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33" name="Oval 29"/>
                <p:cNvSpPr>
                  <a:spLocks noChangeAspect="1" noChangeArrowheads="1"/>
                </p:cNvSpPr>
                <p:nvPr/>
              </p:nvSpPr>
              <p:spPr bwMode="auto">
                <a:xfrm>
                  <a:off x="831" y="1446"/>
                  <a:ext cx="864" cy="864"/>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34" name="Oval 30"/>
                <p:cNvSpPr>
                  <a:spLocks noChangeAspect="1" noChangeArrowheads="1"/>
                </p:cNvSpPr>
                <p:nvPr/>
              </p:nvSpPr>
              <p:spPr bwMode="auto">
                <a:xfrm>
                  <a:off x="963" y="1605"/>
                  <a:ext cx="576" cy="576"/>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35" name="Line 31"/>
                <p:cNvSpPr>
                  <a:spLocks noChangeAspect="1" noChangeShapeType="1"/>
                </p:cNvSpPr>
                <p:nvPr/>
              </p:nvSpPr>
              <p:spPr bwMode="auto">
                <a:xfrm>
                  <a:off x="1248" y="1152"/>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36" name="Line 32"/>
                <p:cNvSpPr>
                  <a:spLocks noChangeAspect="1" noChangeShapeType="1"/>
                </p:cNvSpPr>
                <p:nvPr/>
              </p:nvSpPr>
              <p:spPr bwMode="auto">
                <a:xfrm rot="1800000">
                  <a:off x="1251" y="1155"/>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37" name="Line 33"/>
                <p:cNvSpPr>
                  <a:spLocks noChangeAspect="1" noChangeShapeType="1"/>
                </p:cNvSpPr>
                <p:nvPr/>
              </p:nvSpPr>
              <p:spPr bwMode="auto">
                <a:xfrm rot="3600000">
                  <a:off x="1245"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38" name="Line 34"/>
                <p:cNvSpPr>
                  <a:spLocks noChangeAspect="1" noChangeShapeType="1"/>
                </p:cNvSpPr>
                <p:nvPr/>
              </p:nvSpPr>
              <p:spPr bwMode="auto">
                <a:xfrm rot="5400000">
                  <a:off x="1245" y="1140"/>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39" name="Line 35"/>
                <p:cNvSpPr>
                  <a:spLocks noChangeAspect="1" noChangeShapeType="1"/>
                </p:cNvSpPr>
                <p:nvPr/>
              </p:nvSpPr>
              <p:spPr bwMode="auto">
                <a:xfrm rot="7200000">
                  <a:off x="1254" y="1131"/>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40" name="Line 36"/>
                <p:cNvSpPr>
                  <a:spLocks noChangeAspect="1" noChangeShapeType="1"/>
                </p:cNvSpPr>
                <p:nvPr/>
              </p:nvSpPr>
              <p:spPr bwMode="auto">
                <a:xfrm rot="9000000">
                  <a:off x="1263"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41" name="Oval 37"/>
                <p:cNvSpPr>
                  <a:spLocks noChangeAspect="1" noChangeArrowheads="1"/>
                </p:cNvSpPr>
                <p:nvPr/>
              </p:nvSpPr>
              <p:spPr bwMode="auto">
                <a:xfrm>
                  <a:off x="1107" y="1749"/>
                  <a:ext cx="288" cy="288"/>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grpSp>
          <p:sp>
            <p:nvSpPr>
              <p:cNvPr id="75829" name="Freeform 38"/>
              <p:cNvSpPr>
                <a:spLocks noChangeAspect="1"/>
              </p:cNvSpPr>
              <p:nvPr/>
            </p:nvSpPr>
            <p:spPr bwMode="auto">
              <a:xfrm rot="-3600000">
                <a:off x="2512" y="2050"/>
                <a:ext cx="296" cy="177"/>
              </a:xfrm>
              <a:custGeom>
                <a:avLst/>
                <a:gdLst>
                  <a:gd name="T0" fmla="*/ 0 w 287"/>
                  <a:gd name="T1" fmla="*/ 102 h 177"/>
                  <a:gd name="T2" fmla="*/ 59 w 287"/>
                  <a:gd name="T3" fmla="*/ 0 h 177"/>
                  <a:gd name="T4" fmla="*/ 89 w 287"/>
                  <a:gd name="T5" fmla="*/ 17 h 177"/>
                  <a:gd name="T6" fmla="*/ 117 w 287"/>
                  <a:gd name="T7" fmla="*/ 30 h 177"/>
                  <a:gd name="T8" fmla="*/ 147 w 287"/>
                  <a:gd name="T9" fmla="*/ 42 h 177"/>
                  <a:gd name="T10" fmla="*/ 168 w 287"/>
                  <a:gd name="T11" fmla="*/ 48 h 177"/>
                  <a:gd name="T12" fmla="*/ 195 w 287"/>
                  <a:gd name="T13" fmla="*/ 56 h 177"/>
                  <a:gd name="T14" fmla="*/ 222 w 287"/>
                  <a:gd name="T15" fmla="*/ 60 h 177"/>
                  <a:gd name="T16" fmla="*/ 246 w 287"/>
                  <a:gd name="T17" fmla="*/ 65 h 177"/>
                  <a:gd name="T18" fmla="*/ 264 w 287"/>
                  <a:gd name="T19" fmla="*/ 66 h 177"/>
                  <a:gd name="T20" fmla="*/ 287 w 287"/>
                  <a:gd name="T21" fmla="*/ 66 h 177"/>
                  <a:gd name="T22" fmla="*/ 287 w 287"/>
                  <a:gd name="T23" fmla="*/ 177 h 177"/>
                  <a:gd name="T24" fmla="*/ 252 w 287"/>
                  <a:gd name="T25" fmla="*/ 177 h 177"/>
                  <a:gd name="T26" fmla="*/ 228 w 287"/>
                  <a:gd name="T27" fmla="*/ 176 h 177"/>
                  <a:gd name="T28" fmla="*/ 200 w 287"/>
                  <a:gd name="T29" fmla="*/ 173 h 177"/>
                  <a:gd name="T30" fmla="*/ 170 w 287"/>
                  <a:gd name="T31" fmla="*/ 167 h 177"/>
                  <a:gd name="T32" fmla="*/ 144 w 287"/>
                  <a:gd name="T33" fmla="*/ 161 h 177"/>
                  <a:gd name="T34" fmla="*/ 110 w 287"/>
                  <a:gd name="T35" fmla="*/ 152 h 177"/>
                  <a:gd name="T36" fmla="*/ 69 w 287"/>
                  <a:gd name="T37" fmla="*/ 138 h 177"/>
                  <a:gd name="T38" fmla="*/ 42 w 287"/>
                  <a:gd name="T39" fmla="*/ 126 h 177"/>
                  <a:gd name="T40" fmla="*/ 23 w 287"/>
                  <a:gd name="T41" fmla="*/ 116 h 177"/>
                  <a:gd name="T42" fmla="*/ 0 w 287"/>
                  <a:gd name="T43" fmla="*/ 102 h 1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7"/>
                  <a:gd name="T67" fmla="*/ 0 h 177"/>
                  <a:gd name="T68" fmla="*/ 287 w 287"/>
                  <a:gd name="T69" fmla="*/ 177 h 17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7" h="177">
                    <a:moveTo>
                      <a:pt x="0" y="102"/>
                    </a:moveTo>
                    <a:lnTo>
                      <a:pt x="59" y="0"/>
                    </a:lnTo>
                    <a:lnTo>
                      <a:pt x="89" y="17"/>
                    </a:lnTo>
                    <a:lnTo>
                      <a:pt x="117" y="30"/>
                    </a:lnTo>
                    <a:lnTo>
                      <a:pt x="147" y="42"/>
                    </a:lnTo>
                    <a:lnTo>
                      <a:pt x="168" y="48"/>
                    </a:lnTo>
                    <a:lnTo>
                      <a:pt x="195" y="56"/>
                    </a:lnTo>
                    <a:lnTo>
                      <a:pt x="222" y="60"/>
                    </a:lnTo>
                    <a:lnTo>
                      <a:pt x="246" y="65"/>
                    </a:lnTo>
                    <a:lnTo>
                      <a:pt x="264" y="66"/>
                    </a:lnTo>
                    <a:lnTo>
                      <a:pt x="287" y="66"/>
                    </a:lnTo>
                    <a:lnTo>
                      <a:pt x="287" y="177"/>
                    </a:lnTo>
                    <a:lnTo>
                      <a:pt x="252" y="177"/>
                    </a:lnTo>
                    <a:lnTo>
                      <a:pt x="228" y="176"/>
                    </a:lnTo>
                    <a:lnTo>
                      <a:pt x="200" y="173"/>
                    </a:lnTo>
                    <a:lnTo>
                      <a:pt x="170" y="167"/>
                    </a:lnTo>
                    <a:lnTo>
                      <a:pt x="144" y="161"/>
                    </a:lnTo>
                    <a:lnTo>
                      <a:pt x="110" y="152"/>
                    </a:lnTo>
                    <a:lnTo>
                      <a:pt x="69" y="138"/>
                    </a:lnTo>
                    <a:lnTo>
                      <a:pt x="42" y="126"/>
                    </a:lnTo>
                    <a:lnTo>
                      <a:pt x="23" y="116"/>
                    </a:lnTo>
                    <a:lnTo>
                      <a:pt x="0" y="102"/>
                    </a:lnTo>
                    <a:close/>
                  </a:path>
                </a:pathLst>
              </a:custGeom>
              <a:solidFill>
                <a:srgbClr val="FF0000"/>
              </a:solidFill>
              <a:ln w="9525">
                <a:solidFill>
                  <a:schemeClr val="tx1"/>
                </a:solidFill>
                <a:round/>
                <a:headEnd/>
                <a:tailEnd/>
              </a:ln>
            </p:spPr>
            <p:txBody>
              <a:bodyPr>
                <a:prstTxWarp prst="textNoShape">
                  <a:avLst/>
                </a:prstTxWarp>
              </a:bodyPr>
              <a:lstStyle/>
              <a:p>
                <a:endParaRPr lang="en-US"/>
              </a:p>
            </p:txBody>
          </p:sp>
          <p:sp>
            <p:nvSpPr>
              <p:cNvPr id="75830" name="Freeform 39"/>
              <p:cNvSpPr>
                <a:spLocks noChangeAspect="1"/>
              </p:cNvSpPr>
              <p:nvPr/>
            </p:nvSpPr>
            <p:spPr bwMode="auto">
              <a:xfrm rot="-1800000">
                <a:off x="2016" y="1506"/>
                <a:ext cx="164" cy="155"/>
              </a:xfrm>
              <a:custGeom>
                <a:avLst/>
                <a:gdLst>
                  <a:gd name="T0" fmla="*/ 62 w 164"/>
                  <a:gd name="T1" fmla="*/ 155 h 155"/>
                  <a:gd name="T2" fmla="*/ 0 w 164"/>
                  <a:gd name="T3" fmla="*/ 48 h 155"/>
                  <a:gd name="T4" fmla="*/ 21 w 164"/>
                  <a:gd name="T5" fmla="*/ 38 h 155"/>
                  <a:gd name="T6" fmla="*/ 45 w 164"/>
                  <a:gd name="T7" fmla="*/ 26 h 155"/>
                  <a:gd name="T8" fmla="*/ 62 w 164"/>
                  <a:gd name="T9" fmla="*/ 21 h 155"/>
                  <a:gd name="T10" fmla="*/ 80 w 164"/>
                  <a:gd name="T11" fmla="*/ 14 h 155"/>
                  <a:gd name="T12" fmla="*/ 102 w 164"/>
                  <a:gd name="T13" fmla="*/ 9 h 155"/>
                  <a:gd name="T14" fmla="*/ 122 w 164"/>
                  <a:gd name="T15" fmla="*/ 5 h 155"/>
                  <a:gd name="T16" fmla="*/ 152 w 164"/>
                  <a:gd name="T17" fmla="*/ 2 h 155"/>
                  <a:gd name="T18" fmla="*/ 164 w 164"/>
                  <a:gd name="T19" fmla="*/ 0 h 155"/>
                  <a:gd name="T20" fmla="*/ 164 w 164"/>
                  <a:gd name="T21" fmla="*/ 129 h 155"/>
                  <a:gd name="T22" fmla="*/ 149 w 164"/>
                  <a:gd name="T23" fmla="*/ 131 h 155"/>
                  <a:gd name="T24" fmla="*/ 137 w 164"/>
                  <a:gd name="T25" fmla="*/ 131 h 155"/>
                  <a:gd name="T26" fmla="*/ 126 w 164"/>
                  <a:gd name="T27" fmla="*/ 132 h 155"/>
                  <a:gd name="T28" fmla="*/ 107 w 164"/>
                  <a:gd name="T29" fmla="*/ 138 h 155"/>
                  <a:gd name="T30" fmla="*/ 89 w 164"/>
                  <a:gd name="T31" fmla="*/ 143 h 155"/>
                  <a:gd name="T32" fmla="*/ 71 w 164"/>
                  <a:gd name="T33" fmla="*/ 150 h 155"/>
                  <a:gd name="T34" fmla="*/ 62 w 164"/>
                  <a:gd name="T35" fmla="*/ 155 h 1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4"/>
                  <a:gd name="T55" fmla="*/ 0 h 155"/>
                  <a:gd name="T56" fmla="*/ 164 w 164"/>
                  <a:gd name="T57" fmla="*/ 155 h 1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4" h="155">
                    <a:moveTo>
                      <a:pt x="62" y="155"/>
                    </a:moveTo>
                    <a:lnTo>
                      <a:pt x="0" y="48"/>
                    </a:lnTo>
                    <a:lnTo>
                      <a:pt x="21" y="38"/>
                    </a:lnTo>
                    <a:lnTo>
                      <a:pt x="45" y="26"/>
                    </a:lnTo>
                    <a:lnTo>
                      <a:pt x="62" y="21"/>
                    </a:lnTo>
                    <a:lnTo>
                      <a:pt x="80" y="14"/>
                    </a:lnTo>
                    <a:lnTo>
                      <a:pt x="102" y="9"/>
                    </a:lnTo>
                    <a:lnTo>
                      <a:pt x="122" y="5"/>
                    </a:lnTo>
                    <a:lnTo>
                      <a:pt x="152" y="2"/>
                    </a:lnTo>
                    <a:lnTo>
                      <a:pt x="164" y="0"/>
                    </a:lnTo>
                    <a:lnTo>
                      <a:pt x="164" y="129"/>
                    </a:lnTo>
                    <a:lnTo>
                      <a:pt x="149" y="131"/>
                    </a:lnTo>
                    <a:lnTo>
                      <a:pt x="137" y="131"/>
                    </a:lnTo>
                    <a:lnTo>
                      <a:pt x="126" y="132"/>
                    </a:lnTo>
                    <a:lnTo>
                      <a:pt x="107" y="138"/>
                    </a:lnTo>
                    <a:lnTo>
                      <a:pt x="89" y="143"/>
                    </a:lnTo>
                    <a:lnTo>
                      <a:pt x="71" y="150"/>
                    </a:lnTo>
                    <a:lnTo>
                      <a:pt x="62" y="155"/>
                    </a:lnTo>
                    <a:close/>
                  </a:path>
                </a:pathLst>
              </a:custGeom>
              <a:solidFill>
                <a:srgbClr val="0000FF"/>
              </a:solidFill>
              <a:ln w="9525">
                <a:solidFill>
                  <a:schemeClr val="tx1"/>
                </a:solidFill>
                <a:round/>
                <a:headEnd/>
                <a:tailEnd/>
              </a:ln>
            </p:spPr>
            <p:txBody>
              <a:bodyPr>
                <a:prstTxWarp prst="textNoShape">
                  <a:avLst/>
                </a:prstTxWarp>
              </a:bodyPr>
              <a:lstStyle/>
              <a:p>
                <a:endParaRPr lang="en-US"/>
              </a:p>
            </p:txBody>
          </p:sp>
        </p:grpSp>
        <p:sp>
          <p:nvSpPr>
            <p:cNvPr id="75827" name="AutoShape 40"/>
            <p:cNvSpPr>
              <a:spLocks noChangeAspect="1" noChangeArrowheads="1"/>
            </p:cNvSpPr>
            <p:nvPr/>
          </p:nvSpPr>
          <p:spPr bwMode="auto">
            <a:xfrm>
              <a:off x="2202" y="864"/>
              <a:ext cx="195" cy="375"/>
            </a:xfrm>
            <a:prstGeom prst="downArrow">
              <a:avLst>
                <a:gd name="adj1" fmla="val 50000"/>
                <a:gd name="adj2" fmla="val 48077"/>
              </a:avLst>
            </a:prstGeom>
            <a:solidFill>
              <a:srgbClr val="000000"/>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8" name="Group 41"/>
          <p:cNvGrpSpPr>
            <a:grpSpLocks noChangeAspect="1"/>
          </p:cNvGrpSpPr>
          <p:nvPr/>
        </p:nvGrpSpPr>
        <p:grpSpPr bwMode="auto">
          <a:xfrm>
            <a:off x="4833938" y="1625600"/>
            <a:ext cx="1727200" cy="2192338"/>
            <a:chOff x="3003" y="864"/>
            <a:chExt cx="1163" cy="1476"/>
          </a:xfrm>
        </p:grpSpPr>
        <p:grpSp>
          <p:nvGrpSpPr>
            <p:cNvPr id="9" name="Group 42"/>
            <p:cNvGrpSpPr>
              <a:grpSpLocks noChangeAspect="1"/>
            </p:cNvGrpSpPr>
            <p:nvPr/>
          </p:nvGrpSpPr>
          <p:grpSpPr bwMode="auto">
            <a:xfrm>
              <a:off x="3003" y="1176"/>
              <a:ext cx="1163" cy="1164"/>
              <a:chOff x="3003" y="1176"/>
              <a:chExt cx="1163" cy="1164"/>
            </a:xfrm>
          </p:grpSpPr>
          <p:grpSp>
            <p:nvGrpSpPr>
              <p:cNvPr id="10" name="Group 43"/>
              <p:cNvGrpSpPr>
                <a:grpSpLocks noChangeAspect="1"/>
              </p:cNvGrpSpPr>
              <p:nvPr/>
            </p:nvGrpSpPr>
            <p:grpSpPr bwMode="auto">
              <a:xfrm>
                <a:off x="3003" y="1179"/>
                <a:ext cx="1163" cy="1161"/>
                <a:chOff x="525" y="1152"/>
                <a:chExt cx="1449" cy="1446"/>
              </a:xfrm>
            </p:grpSpPr>
            <p:sp>
              <p:nvSpPr>
                <p:cNvPr id="133164" name="Oval 44"/>
                <p:cNvSpPr>
                  <a:spLocks noChangeAspect="1" noChangeArrowheads="1"/>
                </p:cNvSpPr>
                <p:nvPr/>
              </p:nvSpPr>
              <p:spPr bwMode="auto">
                <a:xfrm>
                  <a:off x="528" y="1152"/>
                  <a:ext cx="1440" cy="1439"/>
                </a:xfrm>
                <a:prstGeom prst="ellipse">
                  <a:avLst/>
                </a:prstGeom>
                <a:solidFill>
                  <a:schemeClr val="bg1"/>
                </a:solidFill>
                <a:ln w="9525">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75816" name="Oval 45"/>
                <p:cNvSpPr>
                  <a:spLocks noChangeAspect="1" noChangeArrowheads="1"/>
                </p:cNvSpPr>
                <p:nvPr/>
              </p:nvSpPr>
              <p:spPr bwMode="auto">
                <a:xfrm>
                  <a:off x="687" y="1302"/>
                  <a:ext cx="1152" cy="1152"/>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17" name="Oval 46"/>
                <p:cNvSpPr>
                  <a:spLocks noChangeAspect="1" noChangeArrowheads="1"/>
                </p:cNvSpPr>
                <p:nvPr/>
              </p:nvSpPr>
              <p:spPr bwMode="auto">
                <a:xfrm>
                  <a:off x="831" y="1446"/>
                  <a:ext cx="864" cy="864"/>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18" name="Oval 47"/>
                <p:cNvSpPr>
                  <a:spLocks noChangeAspect="1" noChangeArrowheads="1"/>
                </p:cNvSpPr>
                <p:nvPr/>
              </p:nvSpPr>
              <p:spPr bwMode="auto">
                <a:xfrm>
                  <a:off x="963" y="1605"/>
                  <a:ext cx="576" cy="576"/>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19" name="Line 48"/>
                <p:cNvSpPr>
                  <a:spLocks noChangeAspect="1" noChangeShapeType="1"/>
                </p:cNvSpPr>
                <p:nvPr/>
              </p:nvSpPr>
              <p:spPr bwMode="auto">
                <a:xfrm>
                  <a:off x="1248" y="1152"/>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20" name="Line 49"/>
                <p:cNvSpPr>
                  <a:spLocks noChangeAspect="1" noChangeShapeType="1"/>
                </p:cNvSpPr>
                <p:nvPr/>
              </p:nvSpPr>
              <p:spPr bwMode="auto">
                <a:xfrm rot="1800000">
                  <a:off x="1251" y="1155"/>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21" name="Line 50"/>
                <p:cNvSpPr>
                  <a:spLocks noChangeAspect="1" noChangeShapeType="1"/>
                </p:cNvSpPr>
                <p:nvPr/>
              </p:nvSpPr>
              <p:spPr bwMode="auto">
                <a:xfrm rot="3600000">
                  <a:off x="1245"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22" name="Line 51"/>
                <p:cNvSpPr>
                  <a:spLocks noChangeAspect="1" noChangeShapeType="1"/>
                </p:cNvSpPr>
                <p:nvPr/>
              </p:nvSpPr>
              <p:spPr bwMode="auto">
                <a:xfrm rot="5400000">
                  <a:off x="1245" y="1140"/>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23" name="Line 52"/>
                <p:cNvSpPr>
                  <a:spLocks noChangeAspect="1" noChangeShapeType="1"/>
                </p:cNvSpPr>
                <p:nvPr/>
              </p:nvSpPr>
              <p:spPr bwMode="auto">
                <a:xfrm rot="7200000">
                  <a:off x="1254" y="1131"/>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24" name="Line 53"/>
                <p:cNvSpPr>
                  <a:spLocks noChangeAspect="1" noChangeShapeType="1"/>
                </p:cNvSpPr>
                <p:nvPr/>
              </p:nvSpPr>
              <p:spPr bwMode="auto">
                <a:xfrm rot="9000000">
                  <a:off x="1263"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25" name="Oval 54"/>
                <p:cNvSpPr>
                  <a:spLocks noChangeAspect="1" noChangeArrowheads="1"/>
                </p:cNvSpPr>
                <p:nvPr/>
              </p:nvSpPr>
              <p:spPr bwMode="auto">
                <a:xfrm>
                  <a:off x="1107" y="1749"/>
                  <a:ext cx="288" cy="288"/>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grpSp>
          <p:sp>
            <p:nvSpPr>
              <p:cNvPr id="75812" name="Freeform 55"/>
              <p:cNvSpPr>
                <a:spLocks noChangeAspect="1"/>
              </p:cNvSpPr>
              <p:nvPr/>
            </p:nvSpPr>
            <p:spPr bwMode="auto">
              <a:xfrm rot="10800000">
                <a:off x="3582" y="1182"/>
                <a:ext cx="293" cy="189"/>
              </a:xfrm>
              <a:custGeom>
                <a:avLst/>
                <a:gdLst>
                  <a:gd name="T0" fmla="*/ 0 w 287"/>
                  <a:gd name="T1" fmla="*/ 102 h 177"/>
                  <a:gd name="T2" fmla="*/ 59 w 287"/>
                  <a:gd name="T3" fmla="*/ 0 h 177"/>
                  <a:gd name="T4" fmla="*/ 89 w 287"/>
                  <a:gd name="T5" fmla="*/ 17 h 177"/>
                  <a:gd name="T6" fmla="*/ 117 w 287"/>
                  <a:gd name="T7" fmla="*/ 30 h 177"/>
                  <a:gd name="T8" fmla="*/ 147 w 287"/>
                  <a:gd name="T9" fmla="*/ 42 h 177"/>
                  <a:gd name="T10" fmla="*/ 168 w 287"/>
                  <a:gd name="T11" fmla="*/ 48 h 177"/>
                  <a:gd name="T12" fmla="*/ 195 w 287"/>
                  <a:gd name="T13" fmla="*/ 56 h 177"/>
                  <a:gd name="T14" fmla="*/ 222 w 287"/>
                  <a:gd name="T15" fmla="*/ 60 h 177"/>
                  <a:gd name="T16" fmla="*/ 246 w 287"/>
                  <a:gd name="T17" fmla="*/ 65 h 177"/>
                  <a:gd name="T18" fmla="*/ 264 w 287"/>
                  <a:gd name="T19" fmla="*/ 66 h 177"/>
                  <a:gd name="T20" fmla="*/ 287 w 287"/>
                  <a:gd name="T21" fmla="*/ 66 h 177"/>
                  <a:gd name="T22" fmla="*/ 287 w 287"/>
                  <a:gd name="T23" fmla="*/ 177 h 177"/>
                  <a:gd name="T24" fmla="*/ 252 w 287"/>
                  <a:gd name="T25" fmla="*/ 177 h 177"/>
                  <a:gd name="T26" fmla="*/ 228 w 287"/>
                  <a:gd name="T27" fmla="*/ 176 h 177"/>
                  <a:gd name="T28" fmla="*/ 200 w 287"/>
                  <a:gd name="T29" fmla="*/ 173 h 177"/>
                  <a:gd name="T30" fmla="*/ 170 w 287"/>
                  <a:gd name="T31" fmla="*/ 167 h 177"/>
                  <a:gd name="T32" fmla="*/ 144 w 287"/>
                  <a:gd name="T33" fmla="*/ 161 h 177"/>
                  <a:gd name="T34" fmla="*/ 110 w 287"/>
                  <a:gd name="T35" fmla="*/ 152 h 177"/>
                  <a:gd name="T36" fmla="*/ 69 w 287"/>
                  <a:gd name="T37" fmla="*/ 138 h 177"/>
                  <a:gd name="T38" fmla="*/ 42 w 287"/>
                  <a:gd name="T39" fmla="*/ 126 h 177"/>
                  <a:gd name="T40" fmla="*/ 23 w 287"/>
                  <a:gd name="T41" fmla="*/ 116 h 177"/>
                  <a:gd name="T42" fmla="*/ 0 w 287"/>
                  <a:gd name="T43" fmla="*/ 102 h 1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7"/>
                  <a:gd name="T67" fmla="*/ 0 h 177"/>
                  <a:gd name="T68" fmla="*/ 287 w 287"/>
                  <a:gd name="T69" fmla="*/ 177 h 17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7" h="177">
                    <a:moveTo>
                      <a:pt x="0" y="102"/>
                    </a:moveTo>
                    <a:lnTo>
                      <a:pt x="59" y="0"/>
                    </a:lnTo>
                    <a:lnTo>
                      <a:pt x="89" y="17"/>
                    </a:lnTo>
                    <a:lnTo>
                      <a:pt x="117" y="30"/>
                    </a:lnTo>
                    <a:lnTo>
                      <a:pt x="147" y="42"/>
                    </a:lnTo>
                    <a:lnTo>
                      <a:pt x="168" y="48"/>
                    </a:lnTo>
                    <a:lnTo>
                      <a:pt x="195" y="56"/>
                    </a:lnTo>
                    <a:lnTo>
                      <a:pt x="222" y="60"/>
                    </a:lnTo>
                    <a:lnTo>
                      <a:pt x="246" y="65"/>
                    </a:lnTo>
                    <a:lnTo>
                      <a:pt x="264" y="66"/>
                    </a:lnTo>
                    <a:lnTo>
                      <a:pt x="287" y="66"/>
                    </a:lnTo>
                    <a:lnTo>
                      <a:pt x="287" y="177"/>
                    </a:lnTo>
                    <a:lnTo>
                      <a:pt x="252" y="177"/>
                    </a:lnTo>
                    <a:lnTo>
                      <a:pt x="228" y="176"/>
                    </a:lnTo>
                    <a:lnTo>
                      <a:pt x="200" y="173"/>
                    </a:lnTo>
                    <a:lnTo>
                      <a:pt x="170" y="167"/>
                    </a:lnTo>
                    <a:lnTo>
                      <a:pt x="144" y="161"/>
                    </a:lnTo>
                    <a:lnTo>
                      <a:pt x="110" y="152"/>
                    </a:lnTo>
                    <a:lnTo>
                      <a:pt x="69" y="138"/>
                    </a:lnTo>
                    <a:lnTo>
                      <a:pt x="42" y="126"/>
                    </a:lnTo>
                    <a:lnTo>
                      <a:pt x="23" y="116"/>
                    </a:lnTo>
                    <a:lnTo>
                      <a:pt x="0" y="102"/>
                    </a:lnTo>
                    <a:close/>
                  </a:path>
                </a:pathLst>
              </a:custGeom>
              <a:solidFill>
                <a:srgbClr val="FF0000"/>
              </a:solidFill>
              <a:ln w="9525">
                <a:solidFill>
                  <a:schemeClr val="tx1"/>
                </a:solidFill>
                <a:round/>
                <a:headEnd/>
                <a:tailEnd/>
              </a:ln>
            </p:spPr>
            <p:txBody>
              <a:bodyPr>
                <a:prstTxWarp prst="textNoShape">
                  <a:avLst/>
                </a:prstTxWarp>
              </a:bodyPr>
              <a:lstStyle/>
              <a:p>
                <a:endParaRPr lang="en-US"/>
              </a:p>
            </p:txBody>
          </p:sp>
          <p:sp>
            <p:nvSpPr>
              <p:cNvPr id="75813" name="Freeform 56"/>
              <p:cNvSpPr>
                <a:spLocks noChangeAspect="1"/>
              </p:cNvSpPr>
              <p:nvPr/>
            </p:nvSpPr>
            <p:spPr bwMode="auto">
              <a:xfrm>
                <a:off x="3414" y="1970"/>
                <a:ext cx="170" cy="139"/>
              </a:xfrm>
              <a:custGeom>
                <a:avLst/>
                <a:gdLst>
                  <a:gd name="T0" fmla="*/ 0 w 170"/>
                  <a:gd name="T1" fmla="*/ 85 h 139"/>
                  <a:gd name="T2" fmla="*/ 50 w 170"/>
                  <a:gd name="T3" fmla="*/ 0 h 139"/>
                  <a:gd name="T4" fmla="*/ 75 w 170"/>
                  <a:gd name="T5" fmla="*/ 15 h 139"/>
                  <a:gd name="T6" fmla="*/ 102 w 170"/>
                  <a:gd name="T7" fmla="*/ 24 h 139"/>
                  <a:gd name="T8" fmla="*/ 128 w 170"/>
                  <a:gd name="T9" fmla="*/ 31 h 139"/>
                  <a:gd name="T10" fmla="*/ 170 w 170"/>
                  <a:gd name="T11" fmla="*/ 36 h 139"/>
                  <a:gd name="T12" fmla="*/ 170 w 170"/>
                  <a:gd name="T13" fmla="*/ 139 h 139"/>
                  <a:gd name="T14" fmla="*/ 141 w 170"/>
                  <a:gd name="T15" fmla="*/ 136 h 139"/>
                  <a:gd name="T16" fmla="*/ 105 w 170"/>
                  <a:gd name="T17" fmla="*/ 130 h 139"/>
                  <a:gd name="T18" fmla="*/ 74 w 170"/>
                  <a:gd name="T19" fmla="*/ 121 h 139"/>
                  <a:gd name="T20" fmla="*/ 38 w 170"/>
                  <a:gd name="T21" fmla="*/ 108 h 139"/>
                  <a:gd name="T22" fmla="*/ 23 w 170"/>
                  <a:gd name="T23" fmla="*/ 102 h 139"/>
                  <a:gd name="T24" fmla="*/ 0 w 170"/>
                  <a:gd name="T25" fmla="*/ 85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0"/>
                  <a:gd name="T40" fmla="*/ 0 h 139"/>
                  <a:gd name="T41" fmla="*/ 170 w 170"/>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0" h="139">
                    <a:moveTo>
                      <a:pt x="0" y="85"/>
                    </a:moveTo>
                    <a:lnTo>
                      <a:pt x="50" y="0"/>
                    </a:lnTo>
                    <a:lnTo>
                      <a:pt x="75" y="15"/>
                    </a:lnTo>
                    <a:lnTo>
                      <a:pt x="102" y="24"/>
                    </a:lnTo>
                    <a:lnTo>
                      <a:pt x="128" y="31"/>
                    </a:lnTo>
                    <a:lnTo>
                      <a:pt x="170" y="36"/>
                    </a:lnTo>
                    <a:lnTo>
                      <a:pt x="170" y="139"/>
                    </a:lnTo>
                    <a:lnTo>
                      <a:pt x="141" y="136"/>
                    </a:lnTo>
                    <a:lnTo>
                      <a:pt x="105" y="130"/>
                    </a:lnTo>
                    <a:lnTo>
                      <a:pt x="74" y="121"/>
                    </a:lnTo>
                    <a:lnTo>
                      <a:pt x="38" y="108"/>
                    </a:lnTo>
                    <a:lnTo>
                      <a:pt x="23" y="102"/>
                    </a:lnTo>
                    <a:lnTo>
                      <a:pt x="0" y="85"/>
                    </a:lnTo>
                    <a:close/>
                  </a:path>
                </a:pathLst>
              </a:custGeom>
              <a:solidFill>
                <a:srgbClr val="0000FF"/>
              </a:solidFill>
              <a:ln w="9525">
                <a:solidFill>
                  <a:schemeClr val="tx1"/>
                </a:solidFill>
                <a:round/>
                <a:headEnd/>
                <a:tailEnd/>
              </a:ln>
            </p:spPr>
            <p:txBody>
              <a:bodyPr>
                <a:prstTxWarp prst="textNoShape">
                  <a:avLst/>
                </a:prstTxWarp>
              </a:bodyPr>
              <a:lstStyle/>
              <a:p>
                <a:endParaRPr lang="en-US"/>
              </a:p>
            </p:txBody>
          </p:sp>
          <p:sp>
            <p:nvSpPr>
              <p:cNvPr id="75814" name="Freeform 57"/>
              <p:cNvSpPr>
                <a:spLocks noChangeAspect="1"/>
              </p:cNvSpPr>
              <p:nvPr/>
            </p:nvSpPr>
            <p:spPr bwMode="auto">
              <a:xfrm>
                <a:off x="3003" y="1176"/>
                <a:ext cx="579" cy="873"/>
              </a:xfrm>
              <a:custGeom>
                <a:avLst/>
                <a:gdLst>
                  <a:gd name="T0" fmla="*/ 80 w 579"/>
                  <a:gd name="T1" fmla="*/ 873 h 873"/>
                  <a:gd name="T2" fmla="*/ 188 w 579"/>
                  <a:gd name="T3" fmla="*/ 810 h 873"/>
                  <a:gd name="T4" fmla="*/ 182 w 579"/>
                  <a:gd name="T5" fmla="*/ 800 h 873"/>
                  <a:gd name="T6" fmla="*/ 167 w 579"/>
                  <a:gd name="T7" fmla="*/ 770 h 873"/>
                  <a:gd name="T8" fmla="*/ 156 w 579"/>
                  <a:gd name="T9" fmla="*/ 741 h 873"/>
                  <a:gd name="T10" fmla="*/ 147 w 579"/>
                  <a:gd name="T11" fmla="*/ 711 h 873"/>
                  <a:gd name="T12" fmla="*/ 140 w 579"/>
                  <a:gd name="T13" fmla="*/ 687 h 873"/>
                  <a:gd name="T14" fmla="*/ 135 w 579"/>
                  <a:gd name="T15" fmla="*/ 654 h 873"/>
                  <a:gd name="T16" fmla="*/ 131 w 579"/>
                  <a:gd name="T17" fmla="*/ 614 h 873"/>
                  <a:gd name="T18" fmla="*/ 129 w 579"/>
                  <a:gd name="T19" fmla="*/ 564 h 873"/>
                  <a:gd name="T20" fmla="*/ 134 w 579"/>
                  <a:gd name="T21" fmla="*/ 525 h 873"/>
                  <a:gd name="T22" fmla="*/ 140 w 579"/>
                  <a:gd name="T23" fmla="*/ 489 h 873"/>
                  <a:gd name="T24" fmla="*/ 155 w 579"/>
                  <a:gd name="T25" fmla="*/ 434 h 873"/>
                  <a:gd name="T26" fmla="*/ 179 w 579"/>
                  <a:gd name="T27" fmla="*/ 377 h 873"/>
                  <a:gd name="T28" fmla="*/ 201 w 579"/>
                  <a:gd name="T29" fmla="*/ 338 h 873"/>
                  <a:gd name="T30" fmla="*/ 233 w 579"/>
                  <a:gd name="T31" fmla="*/ 294 h 873"/>
                  <a:gd name="T32" fmla="*/ 264 w 579"/>
                  <a:gd name="T33" fmla="*/ 258 h 873"/>
                  <a:gd name="T34" fmla="*/ 305 w 579"/>
                  <a:gd name="T35" fmla="*/ 222 h 873"/>
                  <a:gd name="T36" fmla="*/ 338 w 579"/>
                  <a:gd name="T37" fmla="*/ 198 h 873"/>
                  <a:gd name="T38" fmla="*/ 381 w 579"/>
                  <a:gd name="T39" fmla="*/ 173 h 873"/>
                  <a:gd name="T40" fmla="*/ 434 w 579"/>
                  <a:gd name="T41" fmla="*/ 149 h 873"/>
                  <a:gd name="T42" fmla="*/ 485 w 579"/>
                  <a:gd name="T43" fmla="*/ 135 h 873"/>
                  <a:gd name="T44" fmla="*/ 545 w 579"/>
                  <a:gd name="T45" fmla="*/ 125 h 873"/>
                  <a:gd name="T46" fmla="*/ 579 w 579"/>
                  <a:gd name="T47" fmla="*/ 123 h 873"/>
                  <a:gd name="T48" fmla="*/ 579 w 579"/>
                  <a:gd name="T49" fmla="*/ 0 h 873"/>
                  <a:gd name="T50" fmla="*/ 536 w 579"/>
                  <a:gd name="T51" fmla="*/ 0 h 873"/>
                  <a:gd name="T52" fmla="*/ 507 w 579"/>
                  <a:gd name="T53" fmla="*/ 6 h 873"/>
                  <a:gd name="T54" fmla="*/ 480 w 579"/>
                  <a:gd name="T55" fmla="*/ 11 h 873"/>
                  <a:gd name="T56" fmla="*/ 443 w 579"/>
                  <a:gd name="T57" fmla="*/ 17 h 873"/>
                  <a:gd name="T58" fmla="*/ 386 w 579"/>
                  <a:gd name="T59" fmla="*/ 33 h 873"/>
                  <a:gd name="T60" fmla="*/ 354 w 579"/>
                  <a:gd name="T61" fmla="*/ 48 h 873"/>
                  <a:gd name="T62" fmla="*/ 320 w 579"/>
                  <a:gd name="T63" fmla="*/ 62 h 873"/>
                  <a:gd name="T64" fmla="*/ 282 w 579"/>
                  <a:gd name="T65" fmla="*/ 86 h 873"/>
                  <a:gd name="T66" fmla="*/ 249 w 579"/>
                  <a:gd name="T67" fmla="*/ 105 h 873"/>
                  <a:gd name="T68" fmla="*/ 219 w 579"/>
                  <a:gd name="T69" fmla="*/ 128 h 873"/>
                  <a:gd name="T70" fmla="*/ 189 w 579"/>
                  <a:gd name="T71" fmla="*/ 153 h 873"/>
                  <a:gd name="T72" fmla="*/ 167 w 579"/>
                  <a:gd name="T73" fmla="*/ 174 h 873"/>
                  <a:gd name="T74" fmla="*/ 146 w 579"/>
                  <a:gd name="T75" fmla="*/ 197 h 873"/>
                  <a:gd name="T76" fmla="*/ 126 w 579"/>
                  <a:gd name="T77" fmla="*/ 222 h 873"/>
                  <a:gd name="T78" fmla="*/ 104 w 579"/>
                  <a:gd name="T79" fmla="*/ 251 h 873"/>
                  <a:gd name="T80" fmla="*/ 83 w 579"/>
                  <a:gd name="T81" fmla="*/ 282 h 873"/>
                  <a:gd name="T82" fmla="*/ 63 w 579"/>
                  <a:gd name="T83" fmla="*/ 318 h 873"/>
                  <a:gd name="T84" fmla="*/ 45 w 579"/>
                  <a:gd name="T85" fmla="*/ 357 h 873"/>
                  <a:gd name="T86" fmla="*/ 35 w 579"/>
                  <a:gd name="T87" fmla="*/ 387 h 873"/>
                  <a:gd name="T88" fmla="*/ 21 w 579"/>
                  <a:gd name="T89" fmla="*/ 429 h 873"/>
                  <a:gd name="T90" fmla="*/ 9 w 579"/>
                  <a:gd name="T91" fmla="*/ 482 h 873"/>
                  <a:gd name="T92" fmla="*/ 5 w 579"/>
                  <a:gd name="T93" fmla="*/ 518 h 873"/>
                  <a:gd name="T94" fmla="*/ 0 w 579"/>
                  <a:gd name="T95" fmla="*/ 567 h 873"/>
                  <a:gd name="T96" fmla="*/ 0 w 579"/>
                  <a:gd name="T97" fmla="*/ 611 h 873"/>
                  <a:gd name="T98" fmla="*/ 6 w 579"/>
                  <a:gd name="T99" fmla="*/ 665 h 873"/>
                  <a:gd name="T100" fmla="*/ 17 w 579"/>
                  <a:gd name="T101" fmla="*/ 717 h 873"/>
                  <a:gd name="T102" fmla="*/ 24 w 579"/>
                  <a:gd name="T103" fmla="*/ 746 h 873"/>
                  <a:gd name="T104" fmla="*/ 42 w 579"/>
                  <a:gd name="T105" fmla="*/ 795 h 873"/>
                  <a:gd name="T106" fmla="*/ 57 w 579"/>
                  <a:gd name="T107" fmla="*/ 831 h 873"/>
                  <a:gd name="T108" fmla="*/ 72 w 579"/>
                  <a:gd name="T109" fmla="*/ 858 h 873"/>
                  <a:gd name="T110" fmla="*/ 80 w 579"/>
                  <a:gd name="T111" fmla="*/ 873 h 87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9"/>
                  <a:gd name="T169" fmla="*/ 0 h 873"/>
                  <a:gd name="T170" fmla="*/ 579 w 579"/>
                  <a:gd name="T171" fmla="*/ 873 h 87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9" h="873">
                    <a:moveTo>
                      <a:pt x="80" y="873"/>
                    </a:moveTo>
                    <a:lnTo>
                      <a:pt x="188" y="810"/>
                    </a:lnTo>
                    <a:lnTo>
                      <a:pt x="182" y="800"/>
                    </a:lnTo>
                    <a:lnTo>
                      <a:pt x="167" y="770"/>
                    </a:lnTo>
                    <a:lnTo>
                      <a:pt x="156" y="741"/>
                    </a:lnTo>
                    <a:lnTo>
                      <a:pt x="147" y="711"/>
                    </a:lnTo>
                    <a:lnTo>
                      <a:pt x="140" y="687"/>
                    </a:lnTo>
                    <a:lnTo>
                      <a:pt x="135" y="654"/>
                    </a:lnTo>
                    <a:lnTo>
                      <a:pt x="131" y="614"/>
                    </a:lnTo>
                    <a:lnTo>
                      <a:pt x="129" y="564"/>
                    </a:lnTo>
                    <a:lnTo>
                      <a:pt x="134" y="525"/>
                    </a:lnTo>
                    <a:lnTo>
                      <a:pt x="140" y="489"/>
                    </a:lnTo>
                    <a:lnTo>
                      <a:pt x="155" y="434"/>
                    </a:lnTo>
                    <a:lnTo>
                      <a:pt x="179" y="377"/>
                    </a:lnTo>
                    <a:lnTo>
                      <a:pt x="201" y="338"/>
                    </a:lnTo>
                    <a:lnTo>
                      <a:pt x="233" y="294"/>
                    </a:lnTo>
                    <a:lnTo>
                      <a:pt x="264" y="258"/>
                    </a:lnTo>
                    <a:lnTo>
                      <a:pt x="305" y="222"/>
                    </a:lnTo>
                    <a:lnTo>
                      <a:pt x="338" y="198"/>
                    </a:lnTo>
                    <a:lnTo>
                      <a:pt x="381" y="173"/>
                    </a:lnTo>
                    <a:lnTo>
                      <a:pt x="434" y="149"/>
                    </a:lnTo>
                    <a:lnTo>
                      <a:pt x="485" y="135"/>
                    </a:lnTo>
                    <a:lnTo>
                      <a:pt x="545" y="125"/>
                    </a:lnTo>
                    <a:lnTo>
                      <a:pt x="579" y="123"/>
                    </a:lnTo>
                    <a:lnTo>
                      <a:pt x="579" y="0"/>
                    </a:lnTo>
                    <a:lnTo>
                      <a:pt x="536" y="0"/>
                    </a:lnTo>
                    <a:lnTo>
                      <a:pt x="507" y="6"/>
                    </a:lnTo>
                    <a:lnTo>
                      <a:pt x="480" y="11"/>
                    </a:lnTo>
                    <a:lnTo>
                      <a:pt x="443" y="17"/>
                    </a:lnTo>
                    <a:lnTo>
                      <a:pt x="386" y="33"/>
                    </a:lnTo>
                    <a:lnTo>
                      <a:pt x="354" y="48"/>
                    </a:lnTo>
                    <a:lnTo>
                      <a:pt x="320" y="62"/>
                    </a:lnTo>
                    <a:lnTo>
                      <a:pt x="282" y="86"/>
                    </a:lnTo>
                    <a:lnTo>
                      <a:pt x="249" y="105"/>
                    </a:lnTo>
                    <a:lnTo>
                      <a:pt x="219" y="128"/>
                    </a:lnTo>
                    <a:lnTo>
                      <a:pt x="189" y="153"/>
                    </a:lnTo>
                    <a:lnTo>
                      <a:pt x="167" y="174"/>
                    </a:lnTo>
                    <a:lnTo>
                      <a:pt x="146" y="197"/>
                    </a:lnTo>
                    <a:lnTo>
                      <a:pt x="126" y="222"/>
                    </a:lnTo>
                    <a:lnTo>
                      <a:pt x="104" y="251"/>
                    </a:lnTo>
                    <a:lnTo>
                      <a:pt x="83" y="282"/>
                    </a:lnTo>
                    <a:lnTo>
                      <a:pt x="63" y="318"/>
                    </a:lnTo>
                    <a:lnTo>
                      <a:pt x="45" y="357"/>
                    </a:lnTo>
                    <a:lnTo>
                      <a:pt x="35" y="387"/>
                    </a:lnTo>
                    <a:lnTo>
                      <a:pt x="21" y="429"/>
                    </a:lnTo>
                    <a:lnTo>
                      <a:pt x="9" y="482"/>
                    </a:lnTo>
                    <a:lnTo>
                      <a:pt x="5" y="518"/>
                    </a:lnTo>
                    <a:lnTo>
                      <a:pt x="0" y="567"/>
                    </a:lnTo>
                    <a:lnTo>
                      <a:pt x="0" y="611"/>
                    </a:lnTo>
                    <a:lnTo>
                      <a:pt x="6" y="665"/>
                    </a:lnTo>
                    <a:lnTo>
                      <a:pt x="17" y="717"/>
                    </a:lnTo>
                    <a:lnTo>
                      <a:pt x="24" y="746"/>
                    </a:lnTo>
                    <a:lnTo>
                      <a:pt x="42" y="795"/>
                    </a:lnTo>
                    <a:lnTo>
                      <a:pt x="57" y="831"/>
                    </a:lnTo>
                    <a:lnTo>
                      <a:pt x="72" y="858"/>
                    </a:lnTo>
                    <a:lnTo>
                      <a:pt x="80" y="873"/>
                    </a:lnTo>
                    <a:close/>
                  </a:path>
                </a:pathLst>
              </a:custGeom>
              <a:solidFill>
                <a:schemeClr val="bg2"/>
              </a:solidFill>
              <a:ln w="9525">
                <a:solidFill>
                  <a:schemeClr val="tx1"/>
                </a:solidFill>
                <a:miter lim="800000"/>
                <a:headEnd/>
                <a:tailEnd/>
              </a:ln>
            </p:spPr>
            <p:txBody>
              <a:bodyPr wrap="none">
                <a:prstTxWarp prst="textNoShape">
                  <a:avLst/>
                </a:prstTxWarp>
              </a:bodyPr>
              <a:lstStyle/>
              <a:p>
                <a:endParaRPr lang="en-US"/>
              </a:p>
            </p:txBody>
          </p:sp>
        </p:grpSp>
        <p:sp>
          <p:nvSpPr>
            <p:cNvPr id="75810" name="AutoShape 58"/>
            <p:cNvSpPr>
              <a:spLocks noChangeAspect="1" noChangeArrowheads="1"/>
            </p:cNvSpPr>
            <p:nvPr/>
          </p:nvSpPr>
          <p:spPr bwMode="auto">
            <a:xfrm>
              <a:off x="3492" y="864"/>
              <a:ext cx="195" cy="375"/>
            </a:xfrm>
            <a:prstGeom prst="downArrow">
              <a:avLst>
                <a:gd name="adj1" fmla="val 50000"/>
                <a:gd name="adj2" fmla="val 48077"/>
              </a:avLst>
            </a:prstGeom>
            <a:solidFill>
              <a:srgbClr val="000000"/>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11" name="Group 59"/>
          <p:cNvGrpSpPr>
            <a:grpSpLocks noChangeAspect="1"/>
          </p:cNvGrpSpPr>
          <p:nvPr/>
        </p:nvGrpSpPr>
        <p:grpSpPr bwMode="auto">
          <a:xfrm>
            <a:off x="6883400" y="1649413"/>
            <a:ext cx="1727200" cy="2168525"/>
            <a:chOff x="4299" y="858"/>
            <a:chExt cx="1163" cy="1461"/>
          </a:xfrm>
        </p:grpSpPr>
        <p:grpSp>
          <p:nvGrpSpPr>
            <p:cNvPr id="12" name="Group 60"/>
            <p:cNvGrpSpPr>
              <a:grpSpLocks noChangeAspect="1"/>
            </p:cNvGrpSpPr>
            <p:nvPr/>
          </p:nvGrpSpPr>
          <p:grpSpPr bwMode="auto">
            <a:xfrm>
              <a:off x="4299" y="1157"/>
              <a:ext cx="1163" cy="1162"/>
              <a:chOff x="4299" y="1157"/>
              <a:chExt cx="1163" cy="1162"/>
            </a:xfrm>
          </p:grpSpPr>
          <p:grpSp>
            <p:nvGrpSpPr>
              <p:cNvPr id="13" name="Group 61"/>
              <p:cNvGrpSpPr>
                <a:grpSpLocks noChangeAspect="1"/>
              </p:cNvGrpSpPr>
              <p:nvPr/>
            </p:nvGrpSpPr>
            <p:grpSpPr bwMode="auto">
              <a:xfrm>
                <a:off x="4299" y="1158"/>
                <a:ext cx="1163" cy="1161"/>
                <a:chOff x="525" y="1152"/>
                <a:chExt cx="1449" cy="1446"/>
              </a:xfrm>
            </p:grpSpPr>
            <p:sp>
              <p:nvSpPr>
                <p:cNvPr id="133182" name="Oval 62"/>
                <p:cNvSpPr>
                  <a:spLocks noChangeAspect="1" noChangeArrowheads="1"/>
                </p:cNvSpPr>
                <p:nvPr/>
              </p:nvSpPr>
              <p:spPr bwMode="auto">
                <a:xfrm>
                  <a:off x="528" y="1153"/>
                  <a:ext cx="1440" cy="1439"/>
                </a:xfrm>
                <a:prstGeom prst="ellipse">
                  <a:avLst/>
                </a:prstGeom>
                <a:solidFill>
                  <a:schemeClr val="bg1"/>
                </a:solidFill>
                <a:ln w="9525">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75799" name="Oval 63"/>
                <p:cNvSpPr>
                  <a:spLocks noChangeAspect="1" noChangeArrowheads="1"/>
                </p:cNvSpPr>
                <p:nvPr/>
              </p:nvSpPr>
              <p:spPr bwMode="auto">
                <a:xfrm>
                  <a:off x="687" y="1302"/>
                  <a:ext cx="1152" cy="1152"/>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00" name="Oval 64"/>
                <p:cNvSpPr>
                  <a:spLocks noChangeAspect="1" noChangeArrowheads="1"/>
                </p:cNvSpPr>
                <p:nvPr/>
              </p:nvSpPr>
              <p:spPr bwMode="auto">
                <a:xfrm>
                  <a:off x="831" y="1446"/>
                  <a:ext cx="864" cy="864"/>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01" name="Oval 65"/>
                <p:cNvSpPr>
                  <a:spLocks noChangeAspect="1" noChangeArrowheads="1"/>
                </p:cNvSpPr>
                <p:nvPr/>
              </p:nvSpPr>
              <p:spPr bwMode="auto">
                <a:xfrm>
                  <a:off x="963" y="1605"/>
                  <a:ext cx="576" cy="576"/>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02" name="Line 66"/>
                <p:cNvSpPr>
                  <a:spLocks noChangeAspect="1" noChangeShapeType="1"/>
                </p:cNvSpPr>
                <p:nvPr/>
              </p:nvSpPr>
              <p:spPr bwMode="auto">
                <a:xfrm>
                  <a:off x="1248" y="1152"/>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03" name="Line 67"/>
                <p:cNvSpPr>
                  <a:spLocks noChangeAspect="1" noChangeShapeType="1"/>
                </p:cNvSpPr>
                <p:nvPr/>
              </p:nvSpPr>
              <p:spPr bwMode="auto">
                <a:xfrm rot="1800000">
                  <a:off x="1251" y="1155"/>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04" name="Line 68"/>
                <p:cNvSpPr>
                  <a:spLocks noChangeAspect="1" noChangeShapeType="1"/>
                </p:cNvSpPr>
                <p:nvPr/>
              </p:nvSpPr>
              <p:spPr bwMode="auto">
                <a:xfrm rot="3600000">
                  <a:off x="1245"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05" name="Line 69"/>
                <p:cNvSpPr>
                  <a:spLocks noChangeAspect="1" noChangeShapeType="1"/>
                </p:cNvSpPr>
                <p:nvPr/>
              </p:nvSpPr>
              <p:spPr bwMode="auto">
                <a:xfrm rot="5400000">
                  <a:off x="1245" y="1140"/>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06" name="Line 70"/>
                <p:cNvSpPr>
                  <a:spLocks noChangeAspect="1" noChangeShapeType="1"/>
                </p:cNvSpPr>
                <p:nvPr/>
              </p:nvSpPr>
              <p:spPr bwMode="auto">
                <a:xfrm rot="7200000">
                  <a:off x="1254" y="1131"/>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07" name="Line 71"/>
                <p:cNvSpPr>
                  <a:spLocks noChangeAspect="1" noChangeShapeType="1"/>
                </p:cNvSpPr>
                <p:nvPr/>
              </p:nvSpPr>
              <p:spPr bwMode="auto">
                <a:xfrm rot="9000000">
                  <a:off x="1263"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08" name="Oval 72"/>
                <p:cNvSpPr>
                  <a:spLocks noChangeAspect="1" noChangeArrowheads="1"/>
                </p:cNvSpPr>
                <p:nvPr/>
              </p:nvSpPr>
              <p:spPr bwMode="auto">
                <a:xfrm>
                  <a:off x="1107" y="1749"/>
                  <a:ext cx="288" cy="288"/>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grpSp>
          <p:sp>
            <p:nvSpPr>
              <p:cNvPr id="75796" name="Freeform 73"/>
              <p:cNvSpPr>
                <a:spLocks noChangeAspect="1"/>
              </p:cNvSpPr>
              <p:nvPr/>
            </p:nvSpPr>
            <p:spPr bwMode="auto">
              <a:xfrm>
                <a:off x="4596" y="1157"/>
                <a:ext cx="284" cy="183"/>
              </a:xfrm>
              <a:custGeom>
                <a:avLst/>
                <a:gdLst>
                  <a:gd name="T0" fmla="*/ 284 w 284"/>
                  <a:gd name="T1" fmla="*/ 120 h 183"/>
                  <a:gd name="T2" fmla="*/ 284 w 284"/>
                  <a:gd name="T3" fmla="*/ 0 h 183"/>
                  <a:gd name="T4" fmla="*/ 251 w 284"/>
                  <a:gd name="T5" fmla="*/ 1 h 183"/>
                  <a:gd name="T6" fmla="*/ 219 w 284"/>
                  <a:gd name="T7" fmla="*/ 3 h 183"/>
                  <a:gd name="T8" fmla="*/ 183 w 284"/>
                  <a:gd name="T9" fmla="*/ 9 h 183"/>
                  <a:gd name="T10" fmla="*/ 137 w 284"/>
                  <a:gd name="T11" fmla="*/ 19 h 183"/>
                  <a:gd name="T12" fmla="*/ 92 w 284"/>
                  <a:gd name="T13" fmla="*/ 31 h 183"/>
                  <a:gd name="T14" fmla="*/ 65 w 284"/>
                  <a:gd name="T15" fmla="*/ 42 h 183"/>
                  <a:gd name="T16" fmla="*/ 36 w 284"/>
                  <a:gd name="T17" fmla="*/ 54 h 183"/>
                  <a:gd name="T18" fmla="*/ 0 w 284"/>
                  <a:gd name="T19" fmla="*/ 75 h 183"/>
                  <a:gd name="T20" fmla="*/ 63 w 284"/>
                  <a:gd name="T21" fmla="*/ 183 h 183"/>
                  <a:gd name="T22" fmla="*/ 98 w 284"/>
                  <a:gd name="T23" fmla="*/ 165 h 183"/>
                  <a:gd name="T24" fmla="*/ 132 w 284"/>
                  <a:gd name="T25" fmla="*/ 150 h 183"/>
                  <a:gd name="T26" fmla="*/ 171 w 284"/>
                  <a:gd name="T27" fmla="*/ 138 h 183"/>
                  <a:gd name="T28" fmla="*/ 198 w 284"/>
                  <a:gd name="T29" fmla="*/ 130 h 183"/>
                  <a:gd name="T30" fmla="*/ 242 w 284"/>
                  <a:gd name="T31" fmla="*/ 123 h 183"/>
                  <a:gd name="T32" fmla="*/ 284 w 284"/>
                  <a:gd name="T33" fmla="*/ 120 h 1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183"/>
                  <a:gd name="T53" fmla="*/ 284 w 284"/>
                  <a:gd name="T54" fmla="*/ 183 h 1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183">
                    <a:moveTo>
                      <a:pt x="284" y="120"/>
                    </a:moveTo>
                    <a:lnTo>
                      <a:pt x="284" y="0"/>
                    </a:lnTo>
                    <a:lnTo>
                      <a:pt x="251" y="1"/>
                    </a:lnTo>
                    <a:lnTo>
                      <a:pt x="219" y="3"/>
                    </a:lnTo>
                    <a:lnTo>
                      <a:pt x="183" y="9"/>
                    </a:lnTo>
                    <a:lnTo>
                      <a:pt x="137" y="19"/>
                    </a:lnTo>
                    <a:lnTo>
                      <a:pt x="92" y="31"/>
                    </a:lnTo>
                    <a:lnTo>
                      <a:pt x="65" y="42"/>
                    </a:lnTo>
                    <a:lnTo>
                      <a:pt x="36" y="54"/>
                    </a:lnTo>
                    <a:lnTo>
                      <a:pt x="0" y="75"/>
                    </a:lnTo>
                    <a:lnTo>
                      <a:pt x="63" y="183"/>
                    </a:lnTo>
                    <a:lnTo>
                      <a:pt x="98" y="165"/>
                    </a:lnTo>
                    <a:lnTo>
                      <a:pt x="132" y="150"/>
                    </a:lnTo>
                    <a:lnTo>
                      <a:pt x="171" y="138"/>
                    </a:lnTo>
                    <a:lnTo>
                      <a:pt x="198" y="130"/>
                    </a:lnTo>
                    <a:lnTo>
                      <a:pt x="242" y="123"/>
                    </a:lnTo>
                    <a:lnTo>
                      <a:pt x="284" y="120"/>
                    </a:lnTo>
                    <a:close/>
                  </a:path>
                </a:pathLst>
              </a:custGeom>
              <a:solidFill>
                <a:srgbClr val="FF0000"/>
              </a:solidFill>
              <a:ln w="9525">
                <a:solidFill>
                  <a:schemeClr val="tx1"/>
                </a:solidFill>
                <a:round/>
                <a:headEnd/>
                <a:tailEnd/>
              </a:ln>
            </p:spPr>
            <p:txBody>
              <a:bodyPr>
                <a:prstTxWarp prst="textNoShape">
                  <a:avLst/>
                </a:prstTxWarp>
              </a:bodyPr>
              <a:lstStyle/>
              <a:p>
                <a:endParaRPr lang="en-US"/>
              </a:p>
            </p:txBody>
          </p:sp>
          <p:sp>
            <p:nvSpPr>
              <p:cNvPr id="75797" name="Freeform 74"/>
              <p:cNvSpPr>
                <a:spLocks noChangeAspect="1"/>
              </p:cNvSpPr>
              <p:nvPr/>
            </p:nvSpPr>
            <p:spPr bwMode="auto">
              <a:xfrm>
                <a:off x="5007" y="1839"/>
                <a:ext cx="192" cy="201"/>
              </a:xfrm>
              <a:custGeom>
                <a:avLst/>
                <a:gdLst>
                  <a:gd name="T0" fmla="*/ 0 w 192"/>
                  <a:gd name="T1" fmla="*/ 105 h 201"/>
                  <a:gd name="T2" fmla="*/ 57 w 192"/>
                  <a:gd name="T3" fmla="*/ 201 h 201"/>
                  <a:gd name="T4" fmla="*/ 93 w 192"/>
                  <a:gd name="T5" fmla="*/ 183 h 201"/>
                  <a:gd name="T6" fmla="*/ 123 w 192"/>
                  <a:gd name="T7" fmla="*/ 153 h 201"/>
                  <a:gd name="T8" fmla="*/ 156 w 192"/>
                  <a:gd name="T9" fmla="*/ 117 h 201"/>
                  <a:gd name="T10" fmla="*/ 183 w 192"/>
                  <a:gd name="T11" fmla="*/ 75 h 201"/>
                  <a:gd name="T12" fmla="*/ 192 w 192"/>
                  <a:gd name="T13" fmla="*/ 57 h 201"/>
                  <a:gd name="T14" fmla="*/ 87 w 192"/>
                  <a:gd name="T15" fmla="*/ 0 h 201"/>
                  <a:gd name="T16" fmla="*/ 75 w 192"/>
                  <a:gd name="T17" fmla="*/ 24 h 201"/>
                  <a:gd name="T18" fmla="*/ 54 w 192"/>
                  <a:gd name="T19" fmla="*/ 51 h 201"/>
                  <a:gd name="T20" fmla="*/ 27 w 192"/>
                  <a:gd name="T21" fmla="*/ 81 h 201"/>
                  <a:gd name="T22" fmla="*/ 0 w 192"/>
                  <a:gd name="T23" fmla="*/ 105 h 2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2"/>
                  <a:gd name="T37" fmla="*/ 0 h 201"/>
                  <a:gd name="T38" fmla="*/ 192 w 192"/>
                  <a:gd name="T39" fmla="*/ 201 h 2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2" h="201">
                    <a:moveTo>
                      <a:pt x="0" y="105"/>
                    </a:moveTo>
                    <a:lnTo>
                      <a:pt x="57" y="201"/>
                    </a:lnTo>
                    <a:lnTo>
                      <a:pt x="93" y="183"/>
                    </a:lnTo>
                    <a:lnTo>
                      <a:pt x="123" y="153"/>
                    </a:lnTo>
                    <a:lnTo>
                      <a:pt x="156" y="117"/>
                    </a:lnTo>
                    <a:lnTo>
                      <a:pt x="183" y="75"/>
                    </a:lnTo>
                    <a:lnTo>
                      <a:pt x="192" y="57"/>
                    </a:lnTo>
                    <a:lnTo>
                      <a:pt x="87" y="0"/>
                    </a:lnTo>
                    <a:lnTo>
                      <a:pt x="75" y="24"/>
                    </a:lnTo>
                    <a:lnTo>
                      <a:pt x="54" y="51"/>
                    </a:lnTo>
                    <a:lnTo>
                      <a:pt x="27" y="81"/>
                    </a:lnTo>
                    <a:lnTo>
                      <a:pt x="0" y="105"/>
                    </a:lnTo>
                    <a:close/>
                  </a:path>
                </a:pathLst>
              </a:custGeom>
              <a:solidFill>
                <a:srgbClr val="0000FF"/>
              </a:solidFill>
              <a:ln w="9525">
                <a:solidFill>
                  <a:schemeClr val="tx1"/>
                </a:solidFill>
                <a:round/>
                <a:headEnd/>
                <a:tailEnd/>
              </a:ln>
            </p:spPr>
            <p:txBody>
              <a:bodyPr>
                <a:prstTxWarp prst="textNoShape">
                  <a:avLst/>
                </a:prstTxWarp>
              </a:bodyPr>
              <a:lstStyle/>
              <a:p>
                <a:endParaRPr lang="en-US"/>
              </a:p>
            </p:txBody>
          </p:sp>
        </p:grpSp>
        <p:sp>
          <p:nvSpPr>
            <p:cNvPr id="75794" name="AutoShape 75"/>
            <p:cNvSpPr>
              <a:spLocks noChangeAspect="1" noChangeArrowheads="1"/>
            </p:cNvSpPr>
            <p:nvPr/>
          </p:nvSpPr>
          <p:spPr bwMode="auto">
            <a:xfrm>
              <a:off x="4782" y="858"/>
              <a:ext cx="195" cy="375"/>
            </a:xfrm>
            <a:prstGeom prst="downArrow">
              <a:avLst>
                <a:gd name="adj1" fmla="val 50000"/>
                <a:gd name="adj2" fmla="val 48077"/>
              </a:avLst>
            </a:prstGeom>
            <a:solidFill>
              <a:srgbClr val="000000"/>
            </a:solidFill>
            <a:ln w="9525">
              <a:solidFill>
                <a:schemeClr val="tx1"/>
              </a:solidFill>
              <a:miter lim="800000"/>
              <a:headEnd/>
              <a:tailEnd/>
            </a:ln>
          </p:spPr>
          <p:txBody>
            <a:bodyPr wrap="none" anchor="ctr">
              <a:prstTxWarp prst="textNoShape">
                <a:avLst/>
              </a:prstTxWarp>
            </a:bodyPr>
            <a:lstStyle/>
            <a:p>
              <a:endParaRPr lang="en-US"/>
            </a:p>
          </p:txBody>
        </p:sp>
      </p:grpSp>
      <p:sp>
        <p:nvSpPr>
          <p:cNvPr id="75787" name="AutoShape 76"/>
          <p:cNvSpPr>
            <a:spLocks noChangeArrowheads="1"/>
          </p:cNvSpPr>
          <p:nvPr/>
        </p:nvSpPr>
        <p:spPr bwMode="auto">
          <a:xfrm>
            <a:off x="381000" y="2065338"/>
            <a:ext cx="304800" cy="1752600"/>
          </a:xfrm>
          <a:prstGeom prst="curvedRightArrow">
            <a:avLst>
              <a:gd name="adj1" fmla="val 115000"/>
              <a:gd name="adj2" fmla="val 230000"/>
              <a:gd name="adj3" fmla="val 33333"/>
            </a:avLst>
          </a:prstGeom>
          <a:solidFill>
            <a:srgbClr val="F7F5CD"/>
          </a:solidFill>
          <a:ln w="9525">
            <a:solidFill>
              <a:schemeClr val="tx1"/>
            </a:solidFill>
            <a:miter lim="800000"/>
            <a:headEnd/>
            <a:tailEnd/>
          </a:ln>
        </p:spPr>
        <p:txBody>
          <a:bodyPr wrap="none" anchor="ctr">
            <a:prstTxWarp prst="textNoShape">
              <a:avLst/>
            </a:prstTxWarp>
          </a:bodyPr>
          <a:lstStyle/>
          <a:p>
            <a:endParaRPr lang="en-US"/>
          </a:p>
        </p:txBody>
      </p:sp>
      <p:sp>
        <p:nvSpPr>
          <p:cNvPr id="84" name="TextBox 83"/>
          <p:cNvSpPr txBox="1"/>
          <p:nvPr/>
        </p:nvSpPr>
        <p:spPr>
          <a:xfrm>
            <a:off x="658653" y="5341203"/>
            <a:ext cx="1855947" cy="461665"/>
          </a:xfrm>
          <a:prstGeom prst="rect">
            <a:avLst/>
          </a:prstGeom>
          <a:noFill/>
        </p:spPr>
        <p:txBody>
          <a:bodyPr wrap="none" rtlCol="0" anchor="t">
            <a:spAutoFit/>
          </a:bodyPr>
          <a:lstStyle/>
          <a:p>
            <a:r>
              <a:rPr lang="en-US" dirty="0">
                <a:latin typeface="Calibri" panose="020F0502020204030204" pitchFamily="34" charset="0"/>
              </a:rPr>
              <a:t>Data transfer</a:t>
            </a:r>
          </a:p>
        </p:txBody>
      </p:sp>
      <p:sp>
        <p:nvSpPr>
          <p:cNvPr id="85" name="TextBox 84"/>
          <p:cNvSpPr txBox="1"/>
          <p:nvPr/>
        </p:nvSpPr>
        <p:spPr>
          <a:xfrm>
            <a:off x="3250854" y="5341203"/>
            <a:ext cx="787746" cy="461665"/>
          </a:xfrm>
          <a:prstGeom prst="rect">
            <a:avLst/>
          </a:prstGeom>
          <a:noFill/>
        </p:spPr>
        <p:txBody>
          <a:bodyPr wrap="none" rtlCol="0" anchor="t">
            <a:spAutoFit/>
          </a:bodyPr>
          <a:lstStyle/>
          <a:p>
            <a:r>
              <a:rPr lang="en-US" dirty="0">
                <a:latin typeface="Calibri" panose="020F0502020204030204" pitchFamily="34" charset="0"/>
              </a:rPr>
              <a:t>Seek</a:t>
            </a:r>
          </a:p>
        </p:txBody>
      </p:sp>
      <p:sp>
        <p:nvSpPr>
          <p:cNvPr id="86" name="TextBox 85"/>
          <p:cNvSpPr txBox="1"/>
          <p:nvPr/>
        </p:nvSpPr>
        <p:spPr>
          <a:xfrm>
            <a:off x="4876800" y="5341203"/>
            <a:ext cx="1656570" cy="830997"/>
          </a:xfrm>
          <a:prstGeom prst="rect">
            <a:avLst/>
          </a:prstGeom>
          <a:noFill/>
        </p:spPr>
        <p:txBody>
          <a:bodyPr wrap="square" rtlCol="0" anchor="t">
            <a:spAutoFit/>
          </a:bodyPr>
          <a:lstStyle/>
          <a:p>
            <a:pPr algn="ctr"/>
            <a:r>
              <a:rPr lang="en-US" dirty="0">
                <a:latin typeface="Calibri" pitchFamily="34" charset="0"/>
              </a:rPr>
              <a:t>Rotational </a:t>
            </a:r>
          </a:p>
          <a:p>
            <a:pPr algn="ctr"/>
            <a:r>
              <a:rPr lang="en-US" dirty="0">
                <a:latin typeface="Calibri" pitchFamily="34" charset="0"/>
              </a:rPr>
              <a:t>latency</a:t>
            </a:r>
          </a:p>
        </p:txBody>
      </p:sp>
      <p:sp>
        <p:nvSpPr>
          <p:cNvPr id="87" name="TextBox 86"/>
          <p:cNvSpPr txBox="1"/>
          <p:nvPr/>
        </p:nvSpPr>
        <p:spPr>
          <a:xfrm>
            <a:off x="6830853" y="5341203"/>
            <a:ext cx="1855947" cy="461665"/>
          </a:xfrm>
          <a:prstGeom prst="rect">
            <a:avLst/>
          </a:prstGeom>
          <a:noFill/>
        </p:spPr>
        <p:txBody>
          <a:bodyPr wrap="none" rtlCol="0" anchor="t">
            <a:spAutoFit/>
          </a:bodyPr>
          <a:lstStyle/>
          <a:p>
            <a:r>
              <a:rPr lang="en-US" dirty="0">
                <a:latin typeface="Calibri" panose="020F0502020204030204" pitchFamily="34" charset="0"/>
              </a:rPr>
              <a:t>Data transfer</a:t>
            </a:r>
          </a:p>
        </p:txBody>
      </p:sp>
      <p:cxnSp>
        <p:nvCxnSpPr>
          <p:cNvPr id="89" name="Straight Arrow Connector 88"/>
          <p:cNvCxnSpPr>
            <a:stCxn id="84" idx="0"/>
          </p:cNvCxnSpPr>
          <p:nvPr/>
        </p:nvCxnSpPr>
        <p:spPr bwMode="auto">
          <a:xfrm rot="5400000" flipH="1" flipV="1">
            <a:off x="1218408" y="4957286"/>
            <a:ext cx="767834" cy="0"/>
          </a:xfrm>
          <a:prstGeom prst="straightConnector1">
            <a:avLst/>
          </a:prstGeom>
          <a:noFill/>
          <a:ln w="25400" cap="flat" cmpd="sng" algn="ctr">
            <a:solidFill>
              <a:schemeClr val="tx1"/>
            </a:solidFill>
            <a:prstDash val="solid"/>
            <a:round/>
            <a:headEnd type="none" w="med" len="med"/>
            <a:tailEnd type="arrow"/>
          </a:ln>
          <a:effectLst/>
        </p:spPr>
      </p:cxnSp>
      <p:cxnSp>
        <p:nvCxnSpPr>
          <p:cNvPr id="90" name="Straight Arrow Connector 89"/>
          <p:cNvCxnSpPr/>
          <p:nvPr/>
        </p:nvCxnSpPr>
        <p:spPr bwMode="auto">
          <a:xfrm rot="5400000" flipH="1" flipV="1">
            <a:off x="3275151" y="5018901"/>
            <a:ext cx="773668" cy="0"/>
          </a:xfrm>
          <a:prstGeom prst="straightConnector1">
            <a:avLst/>
          </a:prstGeom>
          <a:noFill/>
          <a:ln w="25400" cap="flat" cmpd="sng" algn="ctr">
            <a:solidFill>
              <a:schemeClr val="tx1"/>
            </a:solidFill>
            <a:prstDash val="solid"/>
            <a:round/>
            <a:headEnd type="none" w="med" len="med"/>
            <a:tailEnd type="arrow"/>
          </a:ln>
          <a:effectLst/>
        </p:spPr>
      </p:cxnSp>
      <p:cxnSp>
        <p:nvCxnSpPr>
          <p:cNvPr id="91" name="Straight Arrow Connector 90"/>
          <p:cNvCxnSpPr/>
          <p:nvPr/>
        </p:nvCxnSpPr>
        <p:spPr bwMode="auto">
          <a:xfrm rot="5400000" flipH="1" flipV="1">
            <a:off x="5325659" y="5018901"/>
            <a:ext cx="773668" cy="0"/>
          </a:xfrm>
          <a:prstGeom prst="straightConnector1">
            <a:avLst/>
          </a:prstGeom>
          <a:noFill/>
          <a:ln w="25400" cap="flat" cmpd="sng" algn="ctr">
            <a:solidFill>
              <a:schemeClr val="tx1"/>
            </a:solidFill>
            <a:prstDash val="solid"/>
            <a:round/>
            <a:headEnd type="none" w="med" len="med"/>
            <a:tailEnd type="arrow"/>
          </a:ln>
          <a:effectLst/>
        </p:spPr>
      </p:cxnSp>
      <p:cxnSp>
        <p:nvCxnSpPr>
          <p:cNvPr id="92" name="Straight Arrow Connector 91"/>
          <p:cNvCxnSpPr/>
          <p:nvPr/>
        </p:nvCxnSpPr>
        <p:spPr bwMode="auto">
          <a:xfrm rot="5400000" flipH="1" flipV="1">
            <a:off x="7375121" y="5030569"/>
            <a:ext cx="773668" cy="0"/>
          </a:xfrm>
          <a:prstGeom prst="straightConnector1">
            <a:avLst/>
          </a:prstGeom>
          <a:noFill/>
          <a:ln w="25400" cap="flat" cmpd="sng" algn="ctr">
            <a:solidFill>
              <a:schemeClr val="tx1"/>
            </a:solidFill>
            <a:prstDash val="solid"/>
            <a:round/>
            <a:headEnd type="none" w="med" len="med"/>
            <a:tailEnd type="arrow"/>
          </a:ln>
          <a:effectLst/>
        </p:spPr>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1028"/>
          <p:cNvSpPr>
            <a:spLocks noGrp="1" noChangeArrowheads="1"/>
          </p:cNvSpPr>
          <p:nvPr>
            <p:ph type="title"/>
          </p:nvPr>
        </p:nvSpPr>
        <p:spPr/>
        <p:txBody>
          <a:bodyPr/>
          <a:lstStyle/>
          <a:p>
            <a:r>
              <a:rPr lang="en-US" dirty="0"/>
              <a:t>Disk Access Time</a:t>
            </a:r>
          </a:p>
        </p:txBody>
      </p:sp>
      <p:sp>
        <p:nvSpPr>
          <p:cNvPr id="125957" name="Rectangle 1029"/>
          <p:cNvSpPr>
            <a:spLocks noGrp="1" noChangeArrowheads="1"/>
          </p:cNvSpPr>
          <p:nvPr>
            <p:ph type="body" idx="1"/>
          </p:nvPr>
        </p:nvSpPr>
        <p:spPr>
          <a:xfrm>
            <a:off x="396875" y="1362075"/>
            <a:ext cx="8366125" cy="4972050"/>
          </a:xfrm>
        </p:spPr>
        <p:txBody>
          <a:bodyPr/>
          <a:lstStyle/>
          <a:p>
            <a:r>
              <a:rPr lang="en-US" dirty="0"/>
              <a:t>Average time to access some target sector approximated by:</a:t>
            </a:r>
          </a:p>
          <a:p>
            <a:pPr lvl="1"/>
            <a:r>
              <a:rPr lang="en-US" dirty="0" err="1"/>
              <a:t>T</a:t>
            </a:r>
            <a:r>
              <a:rPr lang="en-US" baseline="-25000" dirty="0" err="1"/>
              <a:t>access</a:t>
            </a:r>
            <a:r>
              <a:rPr lang="en-US" dirty="0"/>
              <a:t>  =  </a:t>
            </a:r>
            <a:r>
              <a:rPr lang="en-US" dirty="0" err="1"/>
              <a:t>T</a:t>
            </a:r>
            <a:r>
              <a:rPr lang="en-US" baseline="-25000" dirty="0" err="1"/>
              <a:t>avg</a:t>
            </a:r>
            <a:r>
              <a:rPr lang="en-US" baseline="-25000" dirty="0"/>
              <a:t> seek</a:t>
            </a:r>
            <a:r>
              <a:rPr lang="en-US" dirty="0"/>
              <a:t> +  </a:t>
            </a:r>
            <a:r>
              <a:rPr lang="en-US" dirty="0" err="1"/>
              <a:t>T</a:t>
            </a:r>
            <a:r>
              <a:rPr lang="en-US" baseline="-25000" dirty="0" err="1"/>
              <a:t>avg</a:t>
            </a:r>
            <a:r>
              <a:rPr lang="en-US" baseline="-25000" dirty="0"/>
              <a:t> rotation</a:t>
            </a:r>
            <a:r>
              <a:rPr lang="en-US" dirty="0"/>
              <a:t> + </a:t>
            </a:r>
            <a:r>
              <a:rPr lang="en-US" dirty="0" err="1"/>
              <a:t>T</a:t>
            </a:r>
            <a:r>
              <a:rPr lang="en-US" baseline="-25000" dirty="0" err="1"/>
              <a:t>avg</a:t>
            </a:r>
            <a:r>
              <a:rPr lang="en-US" baseline="-25000" dirty="0"/>
              <a:t> transfer</a:t>
            </a:r>
            <a:r>
              <a:rPr lang="en-US" dirty="0"/>
              <a:t> </a:t>
            </a:r>
          </a:p>
          <a:p>
            <a:r>
              <a:rPr lang="en-US" dirty="0">
                <a:solidFill>
                  <a:srgbClr val="C00000"/>
                </a:solidFill>
              </a:rPr>
              <a:t>Seek time </a:t>
            </a:r>
            <a:r>
              <a:rPr lang="en-US" dirty="0"/>
              <a:t>(</a:t>
            </a:r>
            <a:r>
              <a:rPr lang="en-US" dirty="0" err="1"/>
              <a:t>T</a:t>
            </a:r>
            <a:r>
              <a:rPr lang="en-US" baseline="-25000" dirty="0" err="1"/>
              <a:t>avg</a:t>
            </a:r>
            <a:r>
              <a:rPr lang="en-US" baseline="-25000" dirty="0"/>
              <a:t> seek</a:t>
            </a:r>
            <a:r>
              <a:rPr lang="en-US" dirty="0"/>
              <a:t>)</a:t>
            </a:r>
          </a:p>
          <a:p>
            <a:pPr lvl="1"/>
            <a:r>
              <a:rPr lang="en-US" dirty="0"/>
              <a:t>Time to position heads over cylinder containing target sector.</a:t>
            </a:r>
          </a:p>
          <a:p>
            <a:pPr lvl="1"/>
            <a:r>
              <a:rPr lang="en-US" dirty="0"/>
              <a:t>Typical  </a:t>
            </a:r>
            <a:r>
              <a:rPr lang="en-US" dirty="0" err="1"/>
              <a:t>T</a:t>
            </a:r>
            <a:r>
              <a:rPr lang="en-US" baseline="-25000" dirty="0" err="1"/>
              <a:t>avg</a:t>
            </a:r>
            <a:r>
              <a:rPr lang="en-US" baseline="-25000" dirty="0"/>
              <a:t> seek</a:t>
            </a:r>
            <a:r>
              <a:rPr lang="en-US" dirty="0"/>
              <a:t> is 3—9 ms</a:t>
            </a:r>
          </a:p>
          <a:p>
            <a:r>
              <a:rPr lang="en-US" dirty="0">
                <a:solidFill>
                  <a:srgbClr val="C00000"/>
                </a:solidFill>
              </a:rPr>
              <a:t>Rotational latency </a:t>
            </a:r>
            <a:r>
              <a:rPr lang="en-US" dirty="0"/>
              <a:t>(</a:t>
            </a:r>
            <a:r>
              <a:rPr lang="en-US" dirty="0" err="1"/>
              <a:t>T</a:t>
            </a:r>
            <a:r>
              <a:rPr lang="en-US" baseline="-25000" dirty="0" err="1"/>
              <a:t>avg</a:t>
            </a:r>
            <a:r>
              <a:rPr lang="en-US" baseline="-25000" dirty="0"/>
              <a:t> rotation</a:t>
            </a:r>
            <a:r>
              <a:rPr lang="en-US" dirty="0"/>
              <a:t>)</a:t>
            </a:r>
          </a:p>
          <a:p>
            <a:pPr lvl="1"/>
            <a:r>
              <a:rPr lang="en-US" dirty="0"/>
              <a:t>Time waiting for first bit of target sector to pass under </a:t>
            </a:r>
            <a:r>
              <a:rPr lang="en-US" dirty="0" err="1"/>
              <a:t>r/w</a:t>
            </a:r>
            <a:r>
              <a:rPr lang="en-US" dirty="0"/>
              <a:t> head.</a:t>
            </a:r>
          </a:p>
          <a:p>
            <a:pPr lvl="1"/>
            <a:r>
              <a:rPr lang="en-US" dirty="0" err="1"/>
              <a:t>T</a:t>
            </a:r>
            <a:r>
              <a:rPr lang="en-US" baseline="-25000" dirty="0" err="1"/>
              <a:t>avg</a:t>
            </a:r>
            <a:r>
              <a:rPr lang="en-US" baseline="-25000" dirty="0"/>
              <a:t> rotation</a:t>
            </a:r>
            <a:r>
              <a:rPr lang="en-US" dirty="0"/>
              <a:t> = 1/2 </a:t>
            </a:r>
            <a:r>
              <a:rPr lang="en-US" dirty="0" err="1"/>
              <a:t>x</a:t>
            </a:r>
            <a:r>
              <a:rPr lang="en-US" dirty="0"/>
              <a:t> 1/RPMs </a:t>
            </a:r>
            <a:r>
              <a:rPr lang="en-US" dirty="0" err="1"/>
              <a:t>x</a:t>
            </a:r>
            <a:r>
              <a:rPr lang="en-US" dirty="0"/>
              <a:t> 60 sec/1 min</a:t>
            </a:r>
          </a:p>
          <a:p>
            <a:pPr lvl="1"/>
            <a:r>
              <a:rPr lang="en-US" dirty="0"/>
              <a:t>Typical rotational rate = 7,200 RPMs</a:t>
            </a:r>
          </a:p>
          <a:p>
            <a:r>
              <a:rPr lang="en-US" dirty="0">
                <a:solidFill>
                  <a:srgbClr val="C00000"/>
                </a:solidFill>
              </a:rPr>
              <a:t>Transfer time </a:t>
            </a:r>
            <a:r>
              <a:rPr lang="en-US" dirty="0"/>
              <a:t>(</a:t>
            </a:r>
            <a:r>
              <a:rPr lang="en-US" dirty="0" err="1"/>
              <a:t>T</a:t>
            </a:r>
            <a:r>
              <a:rPr lang="en-US" baseline="-25000" dirty="0" err="1"/>
              <a:t>avg</a:t>
            </a:r>
            <a:r>
              <a:rPr lang="en-US" baseline="-25000" dirty="0"/>
              <a:t> transfer</a:t>
            </a:r>
            <a:r>
              <a:rPr lang="en-US" dirty="0"/>
              <a:t>)	</a:t>
            </a:r>
          </a:p>
          <a:p>
            <a:pPr lvl="1"/>
            <a:r>
              <a:rPr lang="en-US" dirty="0"/>
              <a:t>Time to read the bits in the target sector.</a:t>
            </a:r>
          </a:p>
          <a:p>
            <a:pPr lvl="1"/>
            <a:r>
              <a:rPr lang="en-US" dirty="0" err="1"/>
              <a:t>T</a:t>
            </a:r>
            <a:r>
              <a:rPr lang="en-US" baseline="-25000" dirty="0" err="1"/>
              <a:t>avg</a:t>
            </a:r>
            <a:r>
              <a:rPr lang="en-US" baseline="-25000" dirty="0"/>
              <a:t> transfer</a:t>
            </a:r>
            <a:r>
              <a:rPr lang="en-US" dirty="0"/>
              <a:t> = </a:t>
            </a:r>
            <a:r>
              <a:rPr lang="en-US" dirty="0">
                <a:solidFill>
                  <a:srgbClr val="00B050"/>
                </a:solidFill>
              </a:rPr>
              <a:t>1/RPM </a:t>
            </a:r>
            <a:r>
              <a:rPr lang="en-US" dirty="0"/>
              <a:t>x </a:t>
            </a:r>
            <a:r>
              <a:rPr lang="en-US" dirty="0">
                <a:solidFill>
                  <a:schemeClr val="accent2"/>
                </a:solidFill>
              </a:rPr>
              <a:t>1/(avg # sectors/track) </a:t>
            </a:r>
            <a:r>
              <a:rPr lang="en-US" dirty="0"/>
              <a:t>x 60 secs/1 min</a:t>
            </a:r>
          </a:p>
        </p:txBody>
      </p:sp>
      <p:cxnSp>
        <p:nvCxnSpPr>
          <p:cNvPr id="3" name="Straight Arrow Connector 2">
            <a:extLst>
              <a:ext uri="{FF2B5EF4-FFF2-40B4-BE49-F238E27FC236}">
                <a16:creationId xmlns:a16="http://schemas.microsoft.com/office/drawing/2014/main" id="{0731DC9A-F7F5-4E8C-9C32-75EDF818848F}"/>
              </a:ext>
            </a:extLst>
          </p:cNvPr>
          <p:cNvCxnSpPr>
            <a:cxnSpLocks/>
          </p:cNvCxnSpPr>
          <p:nvPr/>
        </p:nvCxnSpPr>
        <p:spPr bwMode="auto">
          <a:xfrm flipV="1">
            <a:off x="2573079" y="6071192"/>
            <a:ext cx="101009" cy="191385"/>
          </a:xfrm>
          <a:prstGeom prst="straightConnector1">
            <a:avLst/>
          </a:prstGeom>
          <a:noFill/>
          <a:ln w="25400" cap="flat" cmpd="sng" algn="ctr">
            <a:solidFill>
              <a:srgbClr val="00B050"/>
            </a:solidFill>
            <a:prstDash val="solid"/>
            <a:round/>
            <a:headEnd type="none" w="med" len="med"/>
            <a:tailEnd type="triangle"/>
          </a:ln>
          <a:effectLst/>
        </p:spPr>
      </p:cxnSp>
      <p:sp>
        <p:nvSpPr>
          <p:cNvPr id="5" name="TextBox 4">
            <a:extLst>
              <a:ext uri="{FF2B5EF4-FFF2-40B4-BE49-F238E27FC236}">
                <a16:creationId xmlns:a16="http://schemas.microsoft.com/office/drawing/2014/main" id="{2C6566A9-9D08-4D7C-B06D-4EE7C943ABE6}"/>
              </a:ext>
            </a:extLst>
          </p:cNvPr>
          <p:cNvSpPr txBox="1"/>
          <p:nvPr/>
        </p:nvSpPr>
        <p:spPr>
          <a:xfrm>
            <a:off x="196702" y="6195865"/>
            <a:ext cx="3336170" cy="369332"/>
          </a:xfrm>
          <a:prstGeom prst="rect">
            <a:avLst/>
          </a:prstGeom>
          <a:noFill/>
        </p:spPr>
        <p:txBody>
          <a:bodyPr wrap="none" rtlCol="0">
            <a:spAutoFit/>
          </a:bodyPr>
          <a:lstStyle/>
          <a:p>
            <a:r>
              <a:rPr lang="en-US" sz="1800" b="0" dirty="0">
                <a:solidFill>
                  <a:srgbClr val="00B050"/>
                </a:solidFill>
                <a:latin typeface="Calibri" pitchFamily="34" charset="0"/>
              </a:rPr>
              <a:t>time for one rotation (in minutes)</a:t>
            </a:r>
          </a:p>
        </p:txBody>
      </p:sp>
      <p:cxnSp>
        <p:nvCxnSpPr>
          <p:cNvPr id="8" name="Straight Arrow Connector 7">
            <a:extLst>
              <a:ext uri="{FF2B5EF4-FFF2-40B4-BE49-F238E27FC236}">
                <a16:creationId xmlns:a16="http://schemas.microsoft.com/office/drawing/2014/main" id="{252E2EC3-B071-4B46-891F-B79DA65BC9B0}"/>
              </a:ext>
            </a:extLst>
          </p:cNvPr>
          <p:cNvCxnSpPr>
            <a:cxnSpLocks/>
          </p:cNvCxnSpPr>
          <p:nvPr/>
        </p:nvCxnSpPr>
        <p:spPr bwMode="auto">
          <a:xfrm flipV="1">
            <a:off x="4057472" y="6071192"/>
            <a:ext cx="0" cy="191384"/>
          </a:xfrm>
          <a:prstGeom prst="straightConnector1">
            <a:avLst/>
          </a:prstGeom>
          <a:noFill/>
          <a:ln w="25400" cap="flat" cmpd="sng" algn="ctr">
            <a:solidFill>
              <a:schemeClr val="accent2"/>
            </a:solidFill>
            <a:prstDash val="solid"/>
            <a:round/>
            <a:headEnd type="none" w="med" len="med"/>
            <a:tailEnd type="triangle"/>
          </a:ln>
          <a:effectLst/>
        </p:spPr>
      </p:cxnSp>
      <p:sp>
        <p:nvSpPr>
          <p:cNvPr id="9" name="TextBox 8">
            <a:extLst>
              <a:ext uri="{FF2B5EF4-FFF2-40B4-BE49-F238E27FC236}">
                <a16:creationId xmlns:a16="http://schemas.microsoft.com/office/drawing/2014/main" id="{6A3C42B4-33D0-4C79-BEA5-6B44F7443304}"/>
              </a:ext>
            </a:extLst>
          </p:cNvPr>
          <p:cNvSpPr txBox="1"/>
          <p:nvPr/>
        </p:nvSpPr>
        <p:spPr>
          <a:xfrm>
            <a:off x="3586716" y="6195865"/>
            <a:ext cx="3181255" cy="369332"/>
          </a:xfrm>
          <a:prstGeom prst="rect">
            <a:avLst/>
          </a:prstGeom>
          <a:noFill/>
        </p:spPr>
        <p:txBody>
          <a:bodyPr wrap="none" rtlCol="0">
            <a:spAutoFit/>
          </a:bodyPr>
          <a:lstStyle/>
          <a:p>
            <a:r>
              <a:rPr lang="en-US" sz="1800" b="0" dirty="0">
                <a:solidFill>
                  <a:schemeClr val="accent2"/>
                </a:solidFill>
                <a:latin typeface="Calibri" pitchFamily="34" charset="0"/>
              </a:rPr>
              <a:t>fraction of a rotation to be read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95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595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5957">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5957">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595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5957">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5957">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1028"/>
          <p:cNvSpPr>
            <a:spLocks noGrp="1" noChangeArrowheads="1"/>
          </p:cNvSpPr>
          <p:nvPr>
            <p:ph type="title"/>
          </p:nvPr>
        </p:nvSpPr>
        <p:spPr/>
        <p:txBody>
          <a:bodyPr/>
          <a:lstStyle/>
          <a:p>
            <a:r>
              <a:rPr lang="en-US" dirty="0"/>
              <a:t>Disk Access Time Example</a:t>
            </a:r>
          </a:p>
        </p:txBody>
      </p:sp>
      <p:sp>
        <p:nvSpPr>
          <p:cNvPr id="126981" name="Rectangle 1029"/>
          <p:cNvSpPr>
            <a:spLocks noGrp="1" noChangeArrowheads="1"/>
          </p:cNvSpPr>
          <p:nvPr>
            <p:ph type="body" idx="1"/>
          </p:nvPr>
        </p:nvSpPr>
        <p:spPr>
          <a:xfrm>
            <a:off x="396875" y="1288502"/>
            <a:ext cx="8747125" cy="4972050"/>
          </a:xfrm>
        </p:spPr>
        <p:txBody>
          <a:bodyPr/>
          <a:lstStyle/>
          <a:p>
            <a:r>
              <a:rPr lang="en-US" dirty="0"/>
              <a:t>Given:</a:t>
            </a:r>
          </a:p>
          <a:p>
            <a:pPr lvl="1"/>
            <a:r>
              <a:rPr lang="en-US" dirty="0"/>
              <a:t>Rotational rate = 7,200 RPM</a:t>
            </a:r>
          </a:p>
          <a:p>
            <a:pPr lvl="1"/>
            <a:r>
              <a:rPr lang="en-US" dirty="0"/>
              <a:t>Average seek time = </a:t>
            </a:r>
            <a:r>
              <a:rPr lang="en-US" dirty="0">
                <a:solidFill>
                  <a:srgbClr val="C00000"/>
                </a:solidFill>
              </a:rPr>
              <a:t>9 </a:t>
            </a:r>
            <a:r>
              <a:rPr lang="en-US" dirty="0" err="1">
                <a:solidFill>
                  <a:srgbClr val="C00000"/>
                </a:solidFill>
              </a:rPr>
              <a:t>ms</a:t>
            </a:r>
            <a:endParaRPr lang="en-US" dirty="0"/>
          </a:p>
          <a:p>
            <a:pPr lvl="1"/>
            <a:r>
              <a:rPr lang="en-US" dirty="0"/>
              <a:t>Avg # sectors/track = 400</a:t>
            </a:r>
          </a:p>
          <a:p>
            <a:r>
              <a:rPr lang="en-US" dirty="0"/>
              <a:t>Derived:</a:t>
            </a:r>
          </a:p>
          <a:p>
            <a:pPr lvl="1"/>
            <a:r>
              <a:rPr lang="en-US" dirty="0" err="1"/>
              <a:t>T</a:t>
            </a:r>
            <a:r>
              <a:rPr lang="en-US" baseline="-25000" dirty="0" err="1"/>
              <a:t>avg</a:t>
            </a:r>
            <a:r>
              <a:rPr lang="en-US" baseline="-25000" dirty="0"/>
              <a:t> rotation</a:t>
            </a:r>
            <a:r>
              <a:rPr lang="en-US" dirty="0"/>
              <a:t> = 1/2 x (60 secs/7200 RPM) x 1000 ms/sec = </a:t>
            </a:r>
            <a:r>
              <a:rPr lang="en-US" dirty="0">
                <a:solidFill>
                  <a:srgbClr val="C00000"/>
                </a:solidFill>
              </a:rPr>
              <a:t>4 </a:t>
            </a:r>
            <a:r>
              <a:rPr lang="en-US" dirty="0" err="1">
                <a:solidFill>
                  <a:srgbClr val="C00000"/>
                </a:solidFill>
              </a:rPr>
              <a:t>ms</a:t>
            </a:r>
            <a:endParaRPr lang="en-US" dirty="0"/>
          </a:p>
          <a:p>
            <a:pPr lvl="1"/>
            <a:r>
              <a:rPr lang="en-US" dirty="0" err="1"/>
              <a:t>T</a:t>
            </a:r>
            <a:r>
              <a:rPr lang="en-US" baseline="-25000" dirty="0" err="1"/>
              <a:t>avg</a:t>
            </a:r>
            <a:r>
              <a:rPr lang="en-US" baseline="-25000" dirty="0"/>
              <a:t> transfer</a:t>
            </a:r>
            <a:r>
              <a:rPr lang="en-US" dirty="0"/>
              <a:t> = 60/7200 x 1/400 x 1000 ms/sec = </a:t>
            </a:r>
            <a:r>
              <a:rPr lang="en-US" dirty="0">
                <a:solidFill>
                  <a:srgbClr val="C00000"/>
                </a:solidFill>
              </a:rPr>
              <a:t>0.02 ms</a:t>
            </a:r>
          </a:p>
          <a:p>
            <a:pPr lvl="1"/>
            <a:r>
              <a:rPr lang="en-US" dirty="0" err="1"/>
              <a:t>T</a:t>
            </a:r>
            <a:r>
              <a:rPr lang="en-US" baseline="-25000" dirty="0" err="1"/>
              <a:t>access</a:t>
            </a:r>
            <a:r>
              <a:rPr lang="en-US" dirty="0"/>
              <a:t>  = </a:t>
            </a:r>
            <a:r>
              <a:rPr lang="en-US" dirty="0">
                <a:solidFill>
                  <a:srgbClr val="C00000"/>
                </a:solidFill>
              </a:rPr>
              <a:t>9 ms + 4 ms + 0.02 ms</a:t>
            </a:r>
          </a:p>
          <a:p>
            <a:r>
              <a:rPr lang="en-US" dirty="0"/>
              <a:t>Important points:</a:t>
            </a:r>
          </a:p>
          <a:p>
            <a:pPr lvl="1"/>
            <a:r>
              <a:rPr lang="en-US" dirty="0"/>
              <a:t>Access time dominated by seek time and rotational latency.</a:t>
            </a:r>
          </a:p>
          <a:p>
            <a:pPr lvl="1"/>
            <a:r>
              <a:rPr lang="en-US" dirty="0"/>
              <a:t>First bit in a sector is the most expensive, the rest are free.</a:t>
            </a:r>
          </a:p>
          <a:p>
            <a:pPr lvl="1"/>
            <a:r>
              <a:rPr lang="en-US" b="1" i="1" dirty="0">
                <a:solidFill>
                  <a:schemeClr val="bg2">
                    <a:lumMod val="50000"/>
                  </a:schemeClr>
                </a:solidFill>
              </a:rPr>
              <a:t>SRAM access time is about  4 ns/</a:t>
            </a:r>
            <a:r>
              <a:rPr lang="en-US" b="1" i="1" dirty="0" err="1">
                <a:solidFill>
                  <a:schemeClr val="bg2">
                    <a:lumMod val="50000"/>
                  </a:schemeClr>
                </a:solidFill>
              </a:rPr>
              <a:t>doubleword</a:t>
            </a:r>
            <a:r>
              <a:rPr lang="en-US" b="1" i="1" dirty="0">
                <a:solidFill>
                  <a:schemeClr val="bg2">
                    <a:lumMod val="50000"/>
                  </a:schemeClr>
                </a:solidFill>
              </a:rPr>
              <a:t>, DRAM about  60 ns</a:t>
            </a:r>
          </a:p>
          <a:p>
            <a:pPr lvl="2"/>
            <a:r>
              <a:rPr lang="en-US" b="1" i="1" dirty="0">
                <a:solidFill>
                  <a:schemeClr val="bg2">
                    <a:lumMod val="50000"/>
                  </a:schemeClr>
                </a:solidFill>
              </a:rPr>
              <a:t>Disk is about 40,000 times slower than SRAM, </a:t>
            </a:r>
          </a:p>
          <a:p>
            <a:pPr lvl="2"/>
            <a:r>
              <a:rPr lang="en-US" b="1" i="1" dirty="0">
                <a:solidFill>
                  <a:schemeClr val="bg2">
                    <a:lumMod val="50000"/>
                  </a:schemeClr>
                </a:solidFill>
              </a:rPr>
              <a:t>2,500 times slower than DRAM.</a:t>
            </a:r>
          </a:p>
          <a:p>
            <a:pPr lvl="1"/>
            <a:endParaRPr lang="en-US" dirty="0"/>
          </a:p>
        </p:txBody>
      </p:sp>
    </p:spTree>
    <p:extLst>
      <p:ext uri="{BB962C8B-B14F-4D97-AF65-F5344CB8AC3E}">
        <p14:creationId xmlns:p14="http://schemas.microsoft.com/office/powerpoint/2010/main" val="153257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81">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981">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6981">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6981">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6981">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698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31" name="Rectangle 51"/>
          <p:cNvSpPr>
            <a:spLocks noGrp="1" noChangeArrowheads="1"/>
          </p:cNvSpPr>
          <p:nvPr>
            <p:ph type="title"/>
          </p:nvPr>
        </p:nvSpPr>
        <p:spPr>
          <a:xfrm>
            <a:off x="357018" y="334078"/>
            <a:ext cx="7592093" cy="762000"/>
          </a:xfrm>
        </p:spPr>
        <p:txBody>
          <a:bodyPr/>
          <a:lstStyle/>
          <a:p>
            <a:r>
              <a:rPr lang="en-US" dirty="0"/>
              <a:t>I/O Bus</a:t>
            </a:r>
          </a:p>
        </p:txBody>
      </p:sp>
      <p:sp>
        <p:nvSpPr>
          <p:cNvPr id="97284" name="Rectangle 4"/>
          <p:cNvSpPr>
            <a:spLocks noChangeArrowheads="1"/>
          </p:cNvSpPr>
          <p:nvPr/>
        </p:nvSpPr>
        <p:spPr bwMode="auto">
          <a:xfrm>
            <a:off x="6880225" y="2876550"/>
            <a:ext cx="909638" cy="914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Main</a:t>
            </a:r>
          </a:p>
          <a:p>
            <a:pPr algn="ctr">
              <a:lnSpc>
                <a:spcPct val="100000"/>
              </a:lnSpc>
            </a:pPr>
            <a:r>
              <a:rPr lang="en-US" sz="1600" dirty="0">
                <a:latin typeface="Calibri" panose="020F0502020204030204" pitchFamily="34" charset="0"/>
              </a:rPr>
              <a:t>memory</a:t>
            </a:r>
          </a:p>
        </p:txBody>
      </p:sp>
      <p:sp>
        <p:nvSpPr>
          <p:cNvPr id="97285" name="AutoShape 5"/>
          <p:cNvSpPr>
            <a:spLocks noChangeArrowheads="1"/>
          </p:cNvSpPr>
          <p:nvPr/>
        </p:nvSpPr>
        <p:spPr bwMode="auto">
          <a:xfrm>
            <a:off x="5356225" y="3028950"/>
            <a:ext cx="1492250" cy="533400"/>
          </a:xfrm>
          <a:prstGeom prst="leftRightArrow">
            <a:avLst>
              <a:gd name="adj1" fmla="val 50000"/>
              <a:gd name="adj2" fmla="val 55952"/>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86" name="Rectangle 6"/>
          <p:cNvSpPr>
            <a:spLocks noChangeArrowheads="1"/>
          </p:cNvSpPr>
          <p:nvPr/>
        </p:nvSpPr>
        <p:spPr bwMode="auto">
          <a:xfrm>
            <a:off x="4441825" y="3060700"/>
            <a:ext cx="909638" cy="5778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I/O </a:t>
            </a:r>
          </a:p>
          <a:p>
            <a:pPr algn="ctr">
              <a:lnSpc>
                <a:spcPct val="100000"/>
              </a:lnSpc>
            </a:pPr>
            <a:r>
              <a:rPr lang="en-US" sz="1600">
                <a:latin typeface="Calibri" panose="020F0502020204030204" pitchFamily="34" charset="0"/>
              </a:rPr>
              <a:t>bridge</a:t>
            </a:r>
          </a:p>
        </p:txBody>
      </p:sp>
      <p:sp>
        <p:nvSpPr>
          <p:cNvPr id="97287" name="AutoShape 7"/>
          <p:cNvSpPr>
            <a:spLocks noChangeArrowheads="1"/>
          </p:cNvSpPr>
          <p:nvPr/>
        </p:nvSpPr>
        <p:spPr bwMode="auto">
          <a:xfrm>
            <a:off x="2984500" y="3028950"/>
            <a:ext cx="1452563" cy="533400"/>
          </a:xfrm>
          <a:prstGeom prst="leftRightArrow">
            <a:avLst>
              <a:gd name="adj1" fmla="val 50000"/>
              <a:gd name="adj2" fmla="val 54464"/>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88" name="Rectangle 8"/>
          <p:cNvSpPr>
            <a:spLocks noChangeArrowheads="1"/>
          </p:cNvSpPr>
          <p:nvPr/>
        </p:nvSpPr>
        <p:spPr bwMode="auto">
          <a:xfrm>
            <a:off x="1084263" y="3060700"/>
            <a:ext cx="1873250" cy="5778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sp>
        <p:nvSpPr>
          <p:cNvPr id="97289" name="Rectangle 9"/>
          <p:cNvSpPr>
            <a:spLocks noChangeArrowheads="1"/>
          </p:cNvSpPr>
          <p:nvPr/>
        </p:nvSpPr>
        <p:spPr bwMode="auto">
          <a:xfrm>
            <a:off x="2000250" y="1733550"/>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0" name="Rectangle 10"/>
          <p:cNvSpPr>
            <a:spLocks noChangeArrowheads="1"/>
          </p:cNvSpPr>
          <p:nvPr/>
        </p:nvSpPr>
        <p:spPr bwMode="auto">
          <a:xfrm>
            <a:off x="2000250" y="1885950"/>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1" name="Rectangle 11"/>
          <p:cNvSpPr>
            <a:spLocks noChangeArrowheads="1"/>
          </p:cNvSpPr>
          <p:nvPr/>
        </p:nvSpPr>
        <p:spPr bwMode="auto">
          <a:xfrm>
            <a:off x="2000250" y="2038350"/>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2" name="Rectangle 12"/>
          <p:cNvSpPr>
            <a:spLocks noChangeArrowheads="1"/>
          </p:cNvSpPr>
          <p:nvPr/>
        </p:nvSpPr>
        <p:spPr bwMode="auto">
          <a:xfrm>
            <a:off x="2000250" y="2190750"/>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3" name="Rectangle 13"/>
          <p:cNvSpPr>
            <a:spLocks noChangeArrowheads="1"/>
          </p:cNvSpPr>
          <p:nvPr/>
        </p:nvSpPr>
        <p:spPr bwMode="auto">
          <a:xfrm>
            <a:off x="2000250" y="2343150"/>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4" name="AutoShape 14"/>
          <p:cNvSpPr>
            <a:spLocks noChangeArrowheads="1"/>
          </p:cNvSpPr>
          <p:nvPr/>
        </p:nvSpPr>
        <p:spPr bwMode="auto">
          <a:xfrm>
            <a:off x="2773363" y="173355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5" name="AutoShape 15"/>
          <p:cNvSpPr>
            <a:spLocks noChangeArrowheads="1"/>
          </p:cNvSpPr>
          <p:nvPr/>
        </p:nvSpPr>
        <p:spPr bwMode="auto">
          <a:xfrm flipH="1">
            <a:off x="2684463" y="211455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6" name="Rectangle 16"/>
          <p:cNvSpPr>
            <a:spLocks noChangeArrowheads="1"/>
          </p:cNvSpPr>
          <p:nvPr/>
        </p:nvSpPr>
        <p:spPr bwMode="auto">
          <a:xfrm>
            <a:off x="3217863" y="1581150"/>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r>
              <a:rPr lang="en-US" sz="1600">
                <a:latin typeface="Calibri" panose="020F0502020204030204" pitchFamily="34" charset="0"/>
              </a:rPr>
              <a:t>ALU</a:t>
            </a:r>
          </a:p>
        </p:txBody>
      </p:sp>
      <p:sp>
        <p:nvSpPr>
          <p:cNvPr id="97297" name="Text Box 17"/>
          <p:cNvSpPr txBox="1">
            <a:spLocks noChangeArrowheads="1"/>
          </p:cNvSpPr>
          <p:nvPr/>
        </p:nvSpPr>
        <p:spPr bwMode="auto">
          <a:xfrm>
            <a:off x="1698994" y="1411873"/>
            <a:ext cx="11851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Register file</a:t>
            </a:r>
          </a:p>
        </p:txBody>
      </p:sp>
      <p:sp>
        <p:nvSpPr>
          <p:cNvPr id="97298" name="AutoShape 18"/>
          <p:cNvSpPr>
            <a:spLocks noChangeArrowheads="1"/>
          </p:cNvSpPr>
          <p:nvPr/>
        </p:nvSpPr>
        <p:spPr bwMode="auto">
          <a:xfrm>
            <a:off x="2074863" y="2571750"/>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9" name="Rectangle 19"/>
          <p:cNvSpPr>
            <a:spLocks noChangeArrowheads="1"/>
          </p:cNvSpPr>
          <p:nvPr/>
        </p:nvSpPr>
        <p:spPr bwMode="auto">
          <a:xfrm>
            <a:off x="931863" y="1352550"/>
            <a:ext cx="2971800" cy="24384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00" name="Text Box 20"/>
          <p:cNvSpPr txBox="1">
            <a:spLocks noChangeArrowheads="1"/>
          </p:cNvSpPr>
          <p:nvPr/>
        </p:nvSpPr>
        <p:spPr bwMode="auto">
          <a:xfrm>
            <a:off x="819150" y="1046748"/>
            <a:ext cx="94128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CPU chip</a:t>
            </a:r>
          </a:p>
        </p:txBody>
      </p:sp>
      <p:sp>
        <p:nvSpPr>
          <p:cNvPr id="97301" name="Text Box 21"/>
          <p:cNvSpPr txBox="1">
            <a:spLocks noChangeArrowheads="1"/>
          </p:cNvSpPr>
          <p:nvPr/>
        </p:nvSpPr>
        <p:spPr bwMode="auto">
          <a:xfrm>
            <a:off x="3865563" y="2342148"/>
            <a:ext cx="11423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System bus</a:t>
            </a:r>
          </a:p>
        </p:txBody>
      </p:sp>
      <p:sp>
        <p:nvSpPr>
          <p:cNvPr id="97302" name="Line 22"/>
          <p:cNvSpPr>
            <a:spLocks noChangeShapeType="1"/>
          </p:cNvSpPr>
          <p:nvPr/>
        </p:nvSpPr>
        <p:spPr bwMode="auto">
          <a:xfrm flipH="1">
            <a:off x="3751263" y="2647950"/>
            <a:ext cx="685800" cy="4572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7303" name="Text Box 23"/>
          <p:cNvSpPr txBox="1">
            <a:spLocks noChangeArrowheads="1"/>
          </p:cNvSpPr>
          <p:nvPr/>
        </p:nvSpPr>
        <p:spPr bwMode="auto">
          <a:xfrm>
            <a:off x="5386388" y="2342148"/>
            <a:ext cx="1265988"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Memory bus</a:t>
            </a:r>
          </a:p>
        </p:txBody>
      </p:sp>
      <p:sp>
        <p:nvSpPr>
          <p:cNvPr id="97304" name="Line 24"/>
          <p:cNvSpPr>
            <a:spLocks noChangeShapeType="1"/>
          </p:cNvSpPr>
          <p:nvPr/>
        </p:nvSpPr>
        <p:spPr bwMode="auto">
          <a:xfrm>
            <a:off x="6037263" y="2647950"/>
            <a:ext cx="0" cy="4572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7305" name="AutoShape 25"/>
          <p:cNvSpPr>
            <a:spLocks noChangeArrowheads="1"/>
          </p:cNvSpPr>
          <p:nvPr/>
        </p:nvSpPr>
        <p:spPr bwMode="auto">
          <a:xfrm>
            <a:off x="4665663" y="371475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06" name="AutoShape 26"/>
          <p:cNvSpPr>
            <a:spLocks noChangeArrowheads="1"/>
          </p:cNvSpPr>
          <p:nvPr/>
        </p:nvSpPr>
        <p:spPr bwMode="auto">
          <a:xfrm flipV="1">
            <a:off x="5770563" y="445135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07" name="Rectangle 27"/>
          <p:cNvSpPr>
            <a:spLocks noChangeArrowheads="1"/>
          </p:cNvSpPr>
          <p:nvPr/>
        </p:nvSpPr>
        <p:spPr bwMode="auto">
          <a:xfrm>
            <a:off x="5351463" y="5175250"/>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 </a:t>
            </a:r>
          </a:p>
          <a:p>
            <a:pPr algn="ctr">
              <a:lnSpc>
                <a:spcPct val="100000"/>
              </a:lnSpc>
            </a:pPr>
            <a:r>
              <a:rPr lang="en-US" sz="1600" dirty="0">
                <a:latin typeface="Calibri" panose="020F0502020204030204" pitchFamily="34" charset="0"/>
              </a:rPr>
              <a:t>controller</a:t>
            </a:r>
          </a:p>
        </p:txBody>
      </p:sp>
      <p:sp>
        <p:nvSpPr>
          <p:cNvPr id="97308" name="AutoShape 28"/>
          <p:cNvSpPr>
            <a:spLocks noChangeArrowheads="1"/>
          </p:cNvSpPr>
          <p:nvPr/>
        </p:nvSpPr>
        <p:spPr bwMode="auto">
          <a:xfrm flipV="1">
            <a:off x="3440113" y="445135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09" name="Rectangle 29"/>
          <p:cNvSpPr>
            <a:spLocks noChangeArrowheads="1"/>
          </p:cNvSpPr>
          <p:nvPr/>
        </p:nvSpPr>
        <p:spPr bwMode="auto">
          <a:xfrm>
            <a:off x="3021013" y="5175250"/>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Graphics</a:t>
            </a:r>
          </a:p>
          <a:p>
            <a:pPr algn="ctr">
              <a:lnSpc>
                <a:spcPct val="100000"/>
              </a:lnSpc>
            </a:pPr>
            <a:r>
              <a:rPr lang="en-US" sz="1600" dirty="0">
                <a:latin typeface="Calibri" panose="020F0502020204030204" pitchFamily="34" charset="0"/>
              </a:rPr>
              <a:t>adapter</a:t>
            </a:r>
          </a:p>
        </p:txBody>
      </p:sp>
      <p:sp>
        <p:nvSpPr>
          <p:cNvPr id="97310" name="AutoShape 30"/>
          <p:cNvSpPr>
            <a:spLocks noChangeArrowheads="1"/>
          </p:cNvSpPr>
          <p:nvPr/>
        </p:nvSpPr>
        <p:spPr bwMode="auto">
          <a:xfrm flipV="1">
            <a:off x="1763713" y="445135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11" name="Rectangle 31"/>
          <p:cNvSpPr>
            <a:spLocks noChangeArrowheads="1"/>
          </p:cNvSpPr>
          <p:nvPr/>
        </p:nvSpPr>
        <p:spPr bwMode="auto">
          <a:xfrm>
            <a:off x="1420813" y="5162550"/>
            <a:ext cx="11430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USB</a:t>
            </a:r>
          </a:p>
          <a:p>
            <a:pPr algn="ctr">
              <a:lnSpc>
                <a:spcPct val="100000"/>
              </a:lnSpc>
            </a:pPr>
            <a:r>
              <a:rPr lang="en-US" sz="1600">
                <a:latin typeface="Calibri" panose="020F0502020204030204" pitchFamily="34" charset="0"/>
              </a:rPr>
              <a:t>controller</a:t>
            </a:r>
          </a:p>
        </p:txBody>
      </p:sp>
      <p:sp>
        <p:nvSpPr>
          <p:cNvPr id="97312" name="Line 32"/>
          <p:cNvSpPr>
            <a:spLocks noChangeShapeType="1"/>
          </p:cNvSpPr>
          <p:nvPr/>
        </p:nvSpPr>
        <p:spPr bwMode="auto">
          <a:xfrm>
            <a:off x="1649413" y="569595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13" name="Line 33"/>
          <p:cNvSpPr>
            <a:spLocks noChangeShapeType="1"/>
          </p:cNvSpPr>
          <p:nvPr/>
        </p:nvSpPr>
        <p:spPr bwMode="auto">
          <a:xfrm>
            <a:off x="2411413" y="569595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14" name="Text Box 34"/>
          <p:cNvSpPr txBox="1">
            <a:spLocks noChangeArrowheads="1"/>
          </p:cNvSpPr>
          <p:nvPr/>
        </p:nvSpPr>
        <p:spPr bwMode="auto">
          <a:xfrm>
            <a:off x="1188339" y="5923548"/>
            <a:ext cx="76976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Mouse</a:t>
            </a:r>
          </a:p>
        </p:txBody>
      </p:sp>
      <p:sp>
        <p:nvSpPr>
          <p:cNvPr id="97315" name="Text Box 35"/>
          <p:cNvSpPr txBox="1">
            <a:spLocks noChangeArrowheads="1"/>
          </p:cNvSpPr>
          <p:nvPr/>
        </p:nvSpPr>
        <p:spPr bwMode="auto">
          <a:xfrm>
            <a:off x="1874781" y="5923548"/>
            <a:ext cx="995658"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Keyboard</a:t>
            </a:r>
          </a:p>
        </p:txBody>
      </p:sp>
      <p:sp>
        <p:nvSpPr>
          <p:cNvPr id="97316" name="Line 36"/>
          <p:cNvSpPr>
            <a:spLocks noChangeShapeType="1"/>
          </p:cNvSpPr>
          <p:nvPr/>
        </p:nvSpPr>
        <p:spPr bwMode="auto">
          <a:xfrm>
            <a:off x="3706813" y="5695950"/>
            <a:ext cx="0" cy="3048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7317" name="Text Box 37"/>
          <p:cNvSpPr txBox="1">
            <a:spLocks noChangeArrowheads="1"/>
          </p:cNvSpPr>
          <p:nvPr/>
        </p:nvSpPr>
        <p:spPr bwMode="auto">
          <a:xfrm>
            <a:off x="3166636" y="5923548"/>
            <a:ext cx="88800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Monitor</a:t>
            </a:r>
          </a:p>
        </p:txBody>
      </p:sp>
      <p:sp>
        <p:nvSpPr>
          <p:cNvPr id="97318" name="Line 38"/>
          <p:cNvSpPr>
            <a:spLocks noChangeShapeType="1"/>
          </p:cNvSpPr>
          <p:nvPr/>
        </p:nvSpPr>
        <p:spPr bwMode="auto">
          <a:xfrm>
            <a:off x="6011863" y="5695950"/>
            <a:ext cx="0" cy="38100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7319" name="AutoShape 39"/>
          <p:cNvSpPr>
            <a:spLocks noChangeArrowheads="1"/>
          </p:cNvSpPr>
          <p:nvPr/>
        </p:nvSpPr>
        <p:spPr bwMode="auto">
          <a:xfrm>
            <a:off x="5707063" y="6076950"/>
            <a:ext cx="609600" cy="609600"/>
          </a:xfrm>
          <a:prstGeom prst="can">
            <a:avLst>
              <a:gd name="adj" fmla="val 25000"/>
            </a:avLst>
          </a:prstGeom>
          <a:noFill/>
          <a:ln w="12700">
            <a:solidFill>
              <a:schemeClr val="tx1"/>
            </a:solidFill>
            <a:round/>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a:t>
            </a:r>
          </a:p>
        </p:txBody>
      </p:sp>
      <p:sp>
        <p:nvSpPr>
          <p:cNvPr id="97320" name="AutoShape 40"/>
          <p:cNvSpPr>
            <a:spLocks noChangeArrowheads="1"/>
          </p:cNvSpPr>
          <p:nvPr/>
        </p:nvSpPr>
        <p:spPr bwMode="auto">
          <a:xfrm>
            <a:off x="855663" y="4235450"/>
            <a:ext cx="7277100" cy="393700"/>
          </a:xfrm>
          <a:prstGeom prst="leftRightArrow">
            <a:avLst>
              <a:gd name="adj1" fmla="val 48611"/>
              <a:gd name="adj2" fmla="val 95500"/>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1" name="Rectangle 41"/>
          <p:cNvSpPr>
            <a:spLocks noChangeArrowheads="1"/>
          </p:cNvSpPr>
          <p:nvPr/>
        </p:nvSpPr>
        <p:spPr bwMode="auto">
          <a:xfrm>
            <a:off x="1931988" y="4405313"/>
            <a:ext cx="166687" cy="152400"/>
          </a:xfrm>
          <a:prstGeom prst="rect">
            <a:avLst/>
          </a:prstGeom>
          <a:solidFill>
            <a:srgbClr val="F7F5CD"/>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2" name="Rectangle 42"/>
          <p:cNvSpPr>
            <a:spLocks noChangeArrowheads="1"/>
          </p:cNvSpPr>
          <p:nvPr/>
        </p:nvSpPr>
        <p:spPr bwMode="auto">
          <a:xfrm>
            <a:off x="3608388" y="4395788"/>
            <a:ext cx="166687" cy="152400"/>
          </a:xfrm>
          <a:prstGeom prst="rect">
            <a:avLst/>
          </a:prstGeom>
          <a:solidFill>
            <a:srgbClr val="F7F5CD"/>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3" name="Rectangle 43"/>
          <p:cNvSpPr>
            <a:spLocks noChangeArrowheads="1"/>
          </p:cNvSpPr>
          <p:nvPr/>
        </p:nvSpPr>
        <p:spPr bwMode="auto">
          <a:xfrm>
            <a:off x="5942013" y="4386263"/>
            <a:ext cx="161925" cy="152400"/>
          </a:xfrm>
          <a:prstGeom prst="rect">
            <a:avLst/>
          </a:prstGeom>
          <a:solidFill>
            <a:srgbClr val="F7F5CD"/>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4" name="Text Box 44"/>
          <p:cNvSpPr txBox="1">
            <a:spLocks noChangeArrowheads="1"/>
          </p:cNvSpPr>
          <p:nvPr/>
        </p:nvSpPr>
        <p:spPr bwMode="auto">
          <a:xfrm>
            <a:off x="4529138" y="4539248"/>
            <a:ext cx="816249"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I/O bus</a:t>
            </a:r>
          </a:p>
        </p:txBody>
      </p:sp>
      <p:sp>
        <p:nvSpPr>
          <p:cNvPr id="97325" name="Rectangle 45"/>
          <p:cNvSpPr>
            <a:spLocks noChangeArrowheads="1"/>
          </p:cNvSpPr>
          <p:nvPr/>
        </p:nvSpPr>
        <p:spPr bwMode="auto">
          <a:xfrm>
            <a:off x="4832350" y="4324350"/>
            <a:ext cx="161925" cy="152400"/>
          </a:xfrm>
          <a:prstGeom prst="rect">
            <a:avLst/>
          </a:prstGeom>
          <a:solidFill>
            <a:srgbClr val="F7F5CD"/>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6" name="Rectangle 46"/>
          <p:cNvSpPr>
            <a:spLocks noChangeArrowheads="1"/>
          </p:cNvSpPr>
          <p:nvPr/>
        </p:nvSpPr>
        <p:spPr bwMode="auto">
          <a:xfrm>
            <a:off x="6723063" y="4248150"/>
            <a:ext cx="127000" cy="406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7" name="Rectangle 47"/>
          <p:cNvSpPr>
            <a:spLocks noChangeArrowheads="1"/>
          </p:cNvSpPr>
          <p:nvPr/>
        </p:nvSpPr>
        <p:spPr bwMode="auto">
          <a:xfrm>
            <a:off x="7027863" y="4248150"/>
            <a:ext cx="127000" cy="406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8" name="Rectangle 48"/>
          <p:cNvSpPr>
            <a:spLocks noChangeArrowheads="1"/>
          </p:cNvSpPr>
          <p:nvPr/>
        </p:nvSpPr>
        <p:spPr bwMode="auto">
          <a:xfrm>
            <a:off x="7332663" y="4248150"/>
            <a:ext cx="127000" cy="406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9" name="Text Box 49"/>
          <p:cNvSpPr txBox="1">
            <a:spLocks noChangeArrowheads="1"/>
          </p:cNvSpPr>
          <p:nvPr/>
        </p:nvSpPr>
        <p:spPr bwMode="auto">
          <a:xfrm>
            <a:off x="6708775" y="4625529"/>
            <a:ext cx="1975862" cy="107721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600">
                <a:latin typeface="Calibri" panose="020F0502020204030204" pitchFamily="34" charset="0"/>
              </a:rPr>
              <a:t>Expansion slots for</a:t>
            </a:r>
          </a:p>
          <a:p>
            <a:pPr algn="l">
              <a:lnSpc>
                <a:spcPct val="100000"/>
              </a:lnSpc>
            </a:pPr>
            <a:r>
              <a:rPr lang="en-US" sz="1600">
                <a:latin typeface="Calibri" panose="020F0502020204030204" pitchFamily="34" charset="0"/>
              </a:rPr>
              <a:t>other devices such</a:t>
            </a:r>
          </a:p>
          <a:p>
            <a:pPr algn="l">
              <a:lnSpc>
                <a:spcPct val="100000"/>
              </a:lnSpc>
            </a:pPr>
            <a:r>
              <a:rPr lang="en-US" sz="1600">
                <a:latin typeface="Calibri" panose="020F0502020204030204" pitchFamily="34" charset="0"/>
              </a:rPr>
              <a:t>as network adapters.</a:t>
            </a:r>
          </a:p>
          <a:p>
            <a:pPr algn="l">
              <a:lnSpc>
                <a:spcPct val="100000"/>
              </a:lnSpc>
            </a:pPr>
            <a:endParaRPr lang="en-US" sz="1600">
              <a:latin typeface="Calibri" panose="020F050202020403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51" name="Rectangle 47"/>
          <p:cNvSpPr>
            <a:spLocks noGrp="1" noChangeArrowheads="1"/>
          </p:cNvSpPr>
          <p:nvPr>
            <p:ph type="title"/>
          </p:nvPr>
        </p:nvSpPr>
        <p:spPr/>
        <p:txBody>
          <a:bodyPr/>
          <a:lstStyle/>
          <a:p>
            <a:r>
              <a:rPr lang="en-US"/>
              <a:t>Reading a Disk Sector (1)</a:t>
            </a:r>
          </a:p>
        </p:txBody>
      </p:sp>
      <p:sp>
        <p:nvSpPr>
          <p:cNvPr id="98308" name="Rectangle 4"/>
          <p:cNvSpPr>
            <a:spLocks noChangeArrowheads="1"/>
          </p:cNvSpPr>
          <p:nvPr/>
        </p:nvSpPr>
        <p:spPr bwMode="auto">
          <a:xfrm>
            <a:off x="6291263" y="2988677"/>
            <a:ext cx="909637" cy="914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Main</a:t>
            </a:r>
          </a:p>
          <a:p>
            <a:pPr algn="ctr">
              <a:lnSpc>
                <a:spcPct val="100000"/>
              </a:lnSpc>
            </a:pPr>
            <a:r>
              <a:rPr lang="en-US" sz="1600" dirty="0">
                <a:latin typeface="Calibri" panose="020F0502020204030204" pitchFamily="34" charset="0"/>
              </a:rPr>
              <a:t>memory</a:t>
            </a:r>
          </a:p>
        </p:txBody>
      </p:sp>
      <p:sp>
        <p:nvSpPr>
          <p:cNvPr id="98309" name="AutoShape 5"/>
          <p:cNvSpPr>
            <a:spLocks noChangeArrowheads="1"/>
          </p:cNvSpPr>
          <p:nvPr/>
        </p:nvSpPr>
        <p:spPr bwMode="auto">
          <a:xfrm>
            <a:off x="4767263" y="3124200"/>
            <a:ext cx="1492250" cy="533400"/>
          </a:xfrm>
          <a:prstGeom prst="leftRightArrow">
            <a:avLst>
              <a:gd name="adj1" fmla="val 50000"/>
              <a:gd name="adj2" fmla="val 55952"/>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0" name="Rectangle 6"/>
          <p:cNvSpPr>
            <a:spLocks noChangeArrowheads="1"/>
          </p:cNvSpPr>
          <p:nvPr/>
        </p:nvSpPr>
        <p:spPr bwMode="auto">
          <a:xfrm>
            <a:off x="3852863" y="3155950"/>
            <a:ext cx="909637"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8311" name="AutoShape 7"/>
          <p:cNvSpPr>
            <a:spLocks noChangeArrowheads="1"/>
          </p:cNvSpPr>
          <p:nvPr/>
        </p:nvSpPr>
        <p:spPr bwMode="auto">
          <a:xfrm>
            <a:off x="2395538" y="3124200"/>
            <a:ext cx="1452562" cy="533400"/>
          </a:xfrm>
          <a:prstGeom prst="leftRightArrow">
            <a:avLst>
              <a:gd name="adj1" fmla="val 50000"/>
              <a:gd name="adj2" fmla="val 54464"/>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2" name="Rectangle 8"/>
          <p:cNvSpPr>
            <a:spLocks noChangeArrowheads="1"/>
          </p:cNvSpPr>
          <p:nvPr/>
        </p:nvSpPr>
        <p:spPr bwMode="auto">
          <a:xfrm>
            <a:off x="1411288" y="18288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3" name="Rectangle 9"/>
          <p:cNvSpPr>
            <a:spLocks noChangeArrowheads="1"/>
          </p:cNvSpPr>
          <p:nvPr/>
        </p:nvSpPr>
        <p:spPr bwMode="auto">
          <a:xfrm>
            <a:off x="1411288" y="19812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4" name="Rectangle 10"/>
          <p:cNvSpPr>
            <a:spLocks noChangeArrowheads="1"/>
          </p:cNvSpPr>
          <p:nvPr/>
        </p:nvSpPr>
        <p:spPr bwMode="auto">
          <a:xfrm>
            <a:off x="1411288" y="21336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5" name="Rectangle 11"/>
          <p:cNvSpPr>
            <a:spLocks noChangeArrowheads="1"/>
          </p:cNvSpPr>
          <p:nvPr/>
        </p:nvSpPr>
        <p:spPr bwMode="auto">
          <a:xfrm>
            <a:off x="1411288" y="22860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6" name="Rectangle 12"/>
          <p:cNvSpPr>
            <a:spLocks noChangeArrowheads="1"/>
          </p:cNvSpPr>
          <p:nvPr/>
        </p:nvSpPr>
        <p:spPr bwMode="auto">
          <a:xfrm>
            <a:off x="1411288" y="24384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7" name="AutoShape 13"/>
          <p:cNvSpPr>
            <a:spLocks noChangeArrowheads="1"/>
          </p:cNvSpPr>
          <p:nvPr/>
        </p:nvSpPr>
        <p:spPr bwMode="auto">
          <a:xfrm>
            <a:off x="2184400" y="182880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8" name="AutoShape 14"/>
          <p:cNvSpPr>
            <a:spLocks noChangeArrowheads="1"/>
          </p:cNvSpPr>
          <p:nvPr/>
        </p:nvSpPr>
        <p:spPr bwMode="auto">
          <a:xfrm flipH="1">
            <a:off x="2095500" y="220980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9" name="Rectangle 15"/>
          <p:cNvSpPr>
            <a:spLocks noChangeArrowheads="1"/>
          </p:cNvSpPr>
          <p:nvPr/>
        </p:nvSpPr>
        <p:spPr bwMode="auto">
          <a:xfrm>
            <a:off x="2628900" y="1693277"/>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ALU</a:t>
            </a:r>
          </a:p>
        </p:txBody>
      </p:sp>
      <p:sp>
        <p:nvSpPr>
          <p:cNvPr id="98320" name="Text Box 16"/>
          <p:cNvSpPr txBox="1">
            <a:spLocks noChangeArrowheads="1"/>
          </p:cNvSpPr>
          <p:nvPr/>
        </p:nvSpPr>
        <p:spPr bwMode="auto">
          <a:xfrm>
            <a:off x="1110032" y="1524000"/>
            <a:ext cx="11851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Register file</a:t>
            </a:r>
          </a:p>
        </p:txBody>
      </p:sp>
      <p:sp>
        <p:nvSpPr>
          <p:cNvPr id="98321" name="AutoShape 17"/>
          <p:cNvSpPr>
            <a:spLocks noChangeArrowheads="1"/>
          </p:cNvSpPr>
          <p:nvPr/>
        </p:nvSpPr>
        <p:spPr bwMode="auto">
          <a:xfrm>
            <a:off x="1485900" y="2667000"/>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22" name="Rectangle 18"/>
          <p:cNvSpPr>
            <a:spLocks noChangeArrowheads="1"/>
          </p:cNvSpPr>
          <p:nvPr/>
        </p:nvSpPr>
        <p:spPr bwMode="auto">
          <a:xfrm>
            <a:off x="342900" y="1447800"/>
            <a:ext cx="2971800" cy="24384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23" name="Text Box 19"/>
          <p:cNvSpPr txBox="1">
            <a:spLocks noChangeArrowheads="1"/>
          </p:cNvSpPr>
          <p:nvPr/>
        </p:nvSpPr>
        <p:spPr bwMode="auto">
          <a:xfrm>
            <a:off x="228600" y="1141998"/>
            <a:ext cx="94128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CPU chip</a:t>
            </a:r>
          </a:p>
        </p:txBody>
      </p:sp>
      <p:sp>
        <p:nvSpPr>
          <p:cNvPr id="98324" name="AutoShape 20"/>
          <p:cNvSpPr>
            <a:spLocks noChangeArrowheads="1"/>
          </p:cNvSpPr>
          <p:nvPr/>
        </p:nvSpPr>
        <p:spPr bwMode="auto">
          <a:xfrm>
            <a:off x="4076700" y="38100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25" name="AutoShape 21"/>
          <p:cNvSpPr>
            <a:spLocks noChangeArrowheads="1"/>
          </p:cNvSpPr>
          <p:nvPr/>
        </p:nvSpPr>
        <p:spPr bwMode="auto">
          <a:xfrm flipV="1">
            <a:off x="5181600"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26" name="Rectangle 22"/>
          <p:cNvSpPr>
            <a:spLocks noChangeArrowheads="1"/>
          </p:cNvSpPr>
          <p:nvPr/>
        </p:nvSpPr>
        <p:spPr bwMode="auto">
          <a:xfrm>
            <a:off x="4762500" y="5287377"/>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 </a:t>
            </a:r>
          </a:p>
          <a:p>
            <a:pPr algn="ctr">
              <a:lnSpc>
                <a:spcPct val="100000"/>
              </a:lnSpc>
            </a:pPr>
            <a:r>
              <a:rPr lang="en-US" sz="1600" dirty="0">
                <a:latin typeface="Calibri" panose="020F0502020204030204" pitchFamily="34" charset="0"/>
              </a:rPr>
              <a:t>controller</a:t>
            </a:r>
          </a:p>
        </p:txBody>
      </p:sp>
      <p:sp>
        <p:nvSpPr>
          <p:cNvPr id="98327" name="AutoShape 23"/>
          <p:cNvSpPr>
            <a:spLocks noChangeArrowheads="1"/>
          </p:cNvSpPr>
          <p:nvPr/>
        </p:nvSpPr>
        <p:spPr bwMode="auto">
          <a:xfrm flipV="1">
            <a:off x="2851150"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28" name="Rectangle 24"/>
          <p:cNvSpPr>
            <a:spLocks noChangeArrowheads="1"/>
          </p:cNvSpPr>
          <p:nvPr/>
        </p:nvSpPr>
        <p:spPr bwMode="auto">
          <a:xfrm>
            <a:off x="2432050" y="5287377"/>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Graphics</a:t>
            </a:r>
          </a:p>
          <a:p>
            <a:pPr algn="ctr">
              <a:lnSpc>
                <a:spcPct val="100000"/>
              </a:lnSpc>
            </a:pPr>
            <a:r>
              <a:rPr lang="en-US" sz="1600" dirty="0">
                <a:latin typeface="Calibri" panose="020F0502020204030204" pitchFamily="34" charset="0"/>
              </a:rPr>
              <a:t>adapter</a:t>
            </a:r>
          </a:p>
        </p:txBody>
      </p:sp>
      <p:sp>
        <p:nvSpPr>
          <p:cNvPr id="98329" name="AutoShape 25"/>
          <p:cNvSpPr>
            <a:spLocks noChangeArrowheads="1"/>
          </p:cNvSpPr>
          <p:nvPr/>
        </p:nvSpPr>
        <p:spPr bwMode="auto">
          <a:xfrm flipV="1">
            <a:off x="1174750"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30" name="Rectangle 26"/>
          <p:cNvSpPr>
            <a:spLocks noChangeArrowheads="1"/>
          </p:cNvSpPr>
          <p:nvPr/>
        </p:nvSpPr>
        <p:spPr bwMode="auto">
          <a:xfrm>
            <a:off x="831850" y="5198477"/>
            <a:ext cx="11430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USB</a:t>
            </a:r>
          </a:p>
          <a:p>
            <a:pPr algn="ctr">
              <a:lnSpc>
                <a:spcPct val="100000"/>
              </a:lnSpc>
            </a:pPr>
            <a:r>
              <a:rPr lang="en-US" sz="1600">
                <a:latin typeface="Calibri" panose="020F0502020204030204" pitchFamily="34" charset="0"/>
              </a:rPr>
              <a:t>controller</a:t>
            </a:r>
          </a:p>
        </p:txBody>
      </p:sp>
      <p:sp>
        <p:nvSpPr>
          <p:cNvPr id="98331" name="Line 27"/>
          <p:cNvSpPr>
            <a:spLocks noChangeShapeType="1"/>
          </p:cNvSpPr>
          <p:nvPr/>
        </p:nvSpPr>
        <p:spPr bwMode="auto">
          <a:xfrm>
            <a:off x="1060450" y="579120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32" name="Line 28"/>
          <p:cNvSpPr>
            <a:spLocks noChangeShapeType="1"/>
          </p:cNvSpPr>
          <p:nvPr/>
        </p:nvSpPr>
        <p:spPr bwMode="auto">
          <a:xfrm>
            <a:off x="1822450" y="579120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33" name="Text Box 29"/>
          <p:cNvSpPr txBox="1">
            <a:spLocks noChangeArrowheads="1"/>
          </p:cNvSpPr>
          <p:nvPr/>
        </p:nvSpPr>
        <p:spPr bwMode="auto">
          <a:xfrm>
            <a:off x="666106" y="6035675"/>
            <a:ext cx="756938"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a:latin typeface="Calibri" panose="020F0502020204030204" pitchFamily="34" charset="0"/>
              </a:rPr>
              <a:t>mouse</a:t>
            </a:r>
          </a:p>
        </p:txBody>
      </p:sp>
      <p:sp>
        <p:nvSpPr>
          <p:cNvPr id="98334" name="Text Box 30"/>
          <p:cNvSpPr txBox="1">
            <a:spLocks noChangeArrowheads="1"/>
          </p:cNvSpPr>
          <p:nvPr/>
        </p:nvSpPr>
        <p:spPr bwMode="auto">
          <a:xfrm>
            <a:off x="1356609" y="6019800"/>
            <a:ext cx="979307"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keyboard</a:t>
            </a:r>
          </a:p>
        </p:txBody>
      </p:sp>
      <p:sp>
        <p:nvSpPr>
          <p:cNvPr id="98335" name="Line 31"/>
          <p:cNvSpPr>
            <a:spLocks noChangeShapeType="1"/>
          </p:cNvSpPr>
          <p:nvPr/>
        </p:nvSpPr>
        <p:spPr bwMode="auto">
          <a:xfrm>
            <a:off x="3117850" y="5791200"/>
            <a:ext cx="0" cy="3048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8336" name="Text Box 32"/>
          <p:cNvSpPr txBox="1">
            <a:spLocks noChangeArrowheads="1"/>
          </p:cNvSpPr>
          <p:nvPr/>
        </p:nvSpPr>
        <p:spPr bwMode="auto">
          <a:xfrm>
            <a:off x="2577674" y="6035675"/>
            <a:ext cx="88800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Monitor</a:t>
            </a:r>
          </a:p>
        </p:txBody>
      </p:sp>
      <p:sp>
        <p:nvSpPr>
          <p:cNvPr id="98337" name="Line 33"/>
          <p:cNvSpPr>
            <a:spLocks noChangeShapeType="1"/>
          </p:cNvSpPr>
          <p:nvPr/>
        </p:nvSpPr>
        <p:spPr bwMode="auto">
          <a:xfrm>
            <a:off x="5422900" y="5791200"/>
            <a:ext cx="0" cy="38100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8338" name="AutoShape 34"/>
          <p:cNvSpPr>
            <a:spLocks noChangeArrowheads="1"/>
          </p:cNvSpPr>
          <p:nvPr/>
        </p:nvSpPr>
        <p:spPr bwMode="auto">
          <a:xfrm>
            <a:off x="5124450" y="6189077"/>
            <a:ext cx="609600" cy="609600"/>
          </a:xfrm>
          <a:prstGeom prst="can">
            <a:avLst>
              <a:gd name="adj" fmla="val 25000"/>
            </a:avLst>
          </a:prstGeom>
          <a:noFill/>
          <a:ln w="12700">
            <a:solidFill>
              <a:schemeClr val="tx1"/>
            </a:solidFill>
            <a:round/>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a:t>
            </a:r>
          </a:p>
        </p:txBody>
      </p:sp>
      <p:sp>
        <p:nvSpPr>
          <p:cNvPr id="98339" name="AutoShape 35"/>
          <p:cNvSpPr>
            <a:spLocks noChangeArrowheads="1"/>
          </p:cNvSpPr>
          <p:nvPr/>
        </p:nvSpPr>
        <p:spPr bwMode="auto">
          <a:xfrm>
            <a:off x="266700" y="4330700"/>
            <a:ext cx="6972300" cy="393700"/>
          </a:xfrm>
          <a:prstGeom prst="leftRightArrow">
            <a:avLst>
              <a:gd name="adj1" fmla="val 48611"/>
              <a:gd name="adj2" fmla="val 91500"/>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0" name="Rectangle 36"/>
          <p:cNvSpPr>
            <a:spLocks noChangeArrowheads="1"/>
          </p:cNvSpPr>
          <p:nvPr/>
        </p:nvSpPr>
        <p:spPr bwMode="auto">
          <a:xfrm>
            <a:off x="1337009" y="4458451"/>
            <a:ext cx="166688"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1" name="Rectangle 37"/>
          <p:cNvSpPr>
            <a:spLocks noChangeArrowheads="1"/>
          </p:cNvSpPr>
          <p:nvPr/>
        </p:nvSpPr>
        <p:spPr bwMode="auto">
          <a:xfrm>
            <a:off x="3013409" y="4460958"/>
            <a:ext cx="166688"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2" name="Rectangle 38"/>
          <p:cNvSpPr>
            <a:spLocks noChangeArrowheads="1"/>
          </p:cNvSpPr>
          <p:nvPr/>
        </p:nvSpPr>
        <p:spPr bwMode="auto">
          <a:xfrm>
            <a:off x="5353050" y="4481513"/>
            <a:ext cx="161925"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3" name="Text Box 39"/>
          <p:cNvSpPr txBox="1">
            <a:spLocks noChangeArrowheads="1"/>
          </p:cNvSpPr>
          <p:nvPr/>
        </p:nvSpPr>
        <p:spPr bwMode="auto">
          <a:xfrm>
            <a:off x="5553075" y="4126498"/>
            <a:ext cx="816249"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I/O bus</a:t>
            </a:r>
          </a:p>
        </p:txBody>
      </p:sp>
      <p:sp>
        <p:nvSpPr>
          <p:cNvPr id="98344" name="Rectangle 40"/>
          <p:cNvSpPr>
            <a:spLocks noChangeArrowheads="1"/>
          </p:cNvSpPr>
          <p:nvPr/>
        </p:nvSpPr>
        <p:spPr bwMode="auto">
          <a:xfrm>
            <a:off x="4243388" y="4419600"/>
            <a:ext cx="161925"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5" name="Line 41"/>
          <p:cNvSpPr>
            <a:spLocks noChangeShapeType="1"/>
          </p:cNvSpPr>
          <p:nvPr/>
        </p:nvSpPr>
        <p:spPr bwMode="auto">
          <a:xfrm>
            <a:off x="2355850" y="3365500"/>
            <a:ext cx="2012950" cy="0"/>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6" name="Line 42"/>
          <p:cNvSpPr>
            <a:spLocks noChangeShapeType="1"/>
          </p:cNvSpPr>
          <p:nvPr/>
        </p:nvSpPr>
        <p:spPr bwMode="auto">
          <a:xfrm>
            <a:off x="4332288" y="3365500"/>
            <a:ext cx="0" cy="1135063"/>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7" name="Line 43"/>
          <p:cNvSpPr>
            <a:spLocks noChangeShapeType="1"/>
          </p:cNvSpPr>
          <p:nvPr/>
        </p:nvSpPr>
        <p:spPr bwMode="auto">
          <a:xfrm flipV="1">
            <a:off x="4294188" y="4529138"/>
            <a:ext cx="1128712" cy="0"/>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8" name="Line 44"/>
          <p:cNvSpPr>
            <a:spLocks noChangeShapeType="1"/>
          </p:cNvSpPr>
          <p:nvPr/>
        </p:nvSpPr>
        <p:spPr bwMode="auto">
          <a:xfrm>
            <a:off x="5429250" y="4487863"/>
            <a:ext cx="0" cy="782637"/>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8349" name="Rectangle 45"/>
          <p:cNvSpPr>
            <a:spLocks noChangeArrowheads="1"/>
          </p:cNvSpPr>
          <p:nvPr/>
        </p:nvSpPr>
        <p:spPr bwMode="auto">
          <a:xfrm>
            <a:off x="495300" y="3172827"/>
            <a:ext cx="1873250" cy="5778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sp>
        <p:nvSpPr>
          <p:cNvPr id="98350" name="Text Box 46"/>
          <p:cNvSpPr txBox="1">
            <a:spLocks noChangeArrowheads="1"/>
          </p:cNvSpPr>
          <p:nvPr/>
        </p:nvSpPr>
        <p:spPr bwMode="auto">
          <a:xfrm>
            <a:off x="3938150" y="1263314"/>
            <a:ext cx="5321464" cy="1569660"/>
          </a:xfrm>
          <a:prstGeom prst="rect">
            <a:avLst/>
          </a:prstGeom>
          <a:noFill/>
          <a:ln w="25400">
            <a:noFill/>
            <a:miter lim="800000"/>
            <a:headEnd/>
            <a:tailEnd/>
          </a:ln>
          <a:effectLst/>
        </p:spPr>
        <p:txBody>
          <a:bodyPr wrap="square">
            <a:prstTxWarp prst="textNoShape">
              <a:avLst/>
            </a:prstTxWarp>
            <a:spAutoFit/>
          </a:bodyPr>
          <a:lstStyle/>
          <a:p>
            <a:pPr algn="l">
              <a:lnSpc>
                <a:spcPct val="100000"/>
              </a:lnSpc>
            </a:pPr>
            <a:r>
              <a:rPr lang="en-US" b="0" dirty="0">
                <a:latin typeface="Calibri" panose="020F0502020204030204" pitchFamily="34" charset="0"/>
              </a:rPr>
              <a:t>CPU initiates a disk read by writing a command, logical block number, and destination memory address to a </a:t>
            </a:r>
            <a:r>
              <a:rPr lang="en-US" b="0" dirty="0">
                <a:solidFill>
                  <a:srgbClr val="C00000"/>
                </a:solidFill>
                <a:latin typeface="Calibri" panose="020F0502020204030204" pitchFamily="34" charset="0"/>
              </a:rPr>
              <a:t>port</a:t>
            </a:r>
            <a:r>
              <a:rPr lang="en-US" b="0" dirty="0">
                <a:solidFill>
                  <a:srgbClr val="FF0000"/>
                </a:solidFill>
                <a:latin typeface="Calibri" panose="020F0502020204030204" pitchFamily="34" charset="0"/>
              </a:rPr>
              <a:t> </a:t>
            </a:r>
            <a:r>
              <a:rPr lang="en-US" b="0" dirty="0">
                <a:latin typeface="Calibri" panose="020F0502020204030204" pitchFamily="34" charset="0"/>
              </a:rPr>
              <a:t>(address) associated with disk controller.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345"/>
                                        </p:tgtEl>
                                        <p:attrNameLst>
                                          <p:attrName>style.visibility</p:attrName>
                                        </p:attrNameLst>
                                      </p:cBhvr>
                                      <p:to>
                                        <p:strVal val="visible"/>
                                      </p:to>
                                    </p:set>
                                    <p:animEffect transition="in" filter="wipe(left)">
                                      <p:cBhvr>
                                        <p:cTn id="7" dur="500"/>
                                        <p:tgtEl>
                                          <p:spTgt spid="9834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8346"/>
                                        </p:tgtEl>
                                        <p:attrNameLst>
                                          <p:attrName>style.visibility</p:attrName>
                                        </p:attrNameLst>
                                      </p:cBhvr>
                                      <p:to>
                                        <p:strVal val="visible"/>
                                      </p:to>
                                    </p:set>
                                    <p:animEffect transition="in" filter="wipe(up)">
                                      <p:cBhvr>
                                        <p:cTn id="11" dur="500"/>
                                        <p:tgtEl>
                                          <p:spTgt spid="9834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8347"/>
                                        </p:tgtEl>
                                        <p:attrNameLst>
                                          <p:attrName>style.visibility</p:attrName>
                                        </p:attrNameLst>
                                      </p:cBhvr>
                                      <p:to>
                                        <p:strVal val="visible"/>
                                      </p:to>
                                    </p:set>
                                    <p:animEffect transition="in" filter="wipe(left)">
                                      <p:cBhvr>
                                        <p:cTn id="15" dur="500"/>
                                        <p:tgtEl>
                                          <p:spTgt spid="9834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98348"/>
                                        </p:tgtEl>
                                        <p:attrNameLst>
                                          <p:attrName>style.visibility</p:attrName>
                                        </p:attrNameLst>
                                      </p:cBhvr>
                                      <p:to>
                                        <p:strVal val="visible"/>
                                      </p:to>
                                    </p:set>
                                    <p:animEffect transition="in" filter="wipe(up)">
                                      <p:cBhvr>
                                        <p:cTn id="19" dur="500"/>
                                        <p:tgtEl>
                                          <p:spTgt spid="98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45" grpId="0" animBg="1"/>
      <p:bldP spid="98346" grpId="0" animBg="1"/>
      <p:bldP spid="98347" grpId="0" animBg="1"/>
      <p:bldP spid="9834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75" name="Rectangle 47"/>
          <p:cNvSpPr>
            <a:spLocks noGrp="1" noChangeArrowheads="1"/>
          </p:cNvSpPr>
          <p:nvPr>
            <p:ph type="title"/>
          </p:nvPr>
        </p:nvSpPr>
        <p:spPr/>
        <p:txBody>
          <a:bodyPr/>
          <a:lstStyle/>
          <a:p>
            <a:r>
              <a:rPr lang="en-US"/>
              <a:t>Reading a Disk Sector (2)</a:t>
            </a:r>
          </a:p>
        </p:txBody>
      </p:sp>
      <p:sp>
        <p:nvSpPr>
          <p:cNvPr id="99332" name="Rectangle 4"/>
          <p:cNvSpPr>
            <a:spLocks noChangeArrowheads="1"/>
          </p:cNvSpPr>
          <p:nvPr/>
        </p:nvSpPr>
        <p:spPr bwMode="auto">
          <a:xfrm>
            <a:off x="6294438" y="2971800"/>
            <a:ext cx="909637" cy="914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Main</a:t>
            </a:r>
          </a:p>
          <a:p>
            <a:pPr algn="ctr">
              <a:lnSpc>
                <a:spcPct val="100000"/>
              </a:lnSpc>
            </a:pPr>
            <a:r>
              <a:rPr lang="en-US" sz="1600" dirty="0">
                <a:latin typeface="Calibri" panose="020F0502020204030204" pitchFamily="34" charset="0"/>
              </a:rPr>
              <a:t>memory</a:t>
            </a:r>
          </a:p>
        </p:txBody>
      </p:sp>
      <p:sp>
        <p:nvSpPr>
          <p:cNvPr id="99333" name="AutoShape 5"/>
          <p:cNvSpPr>
            <a:spLocks noChangeArrowheads="1"/>
          </p:cNvSpPr>
          <p:nvPr/>
        </p:nvSpPr>
        <p:spPr bwMode="auto">
          <a:xfrm>
            <a:off x="4770438" y="3124200"/>
            <a:ext cx="1492250" cy="533400"/>
          </a:xfrm>
          <a:prstGeom prst="leftRightArrow">
            <a:avLst>
              <a:gd name="adj1" fmla="val 50000"/>
              <a:gd name="adj2" fmla="val 55952"/>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34" name="Rectangle 6"/>
          <p:cNvSpPr>
            <a:spLocks noChangeArrowheads="1"/>
          </p:cNvSpPr>
          <p:nvPr/>
        </p:nvSpPr>
        <p:spPr bwMode="auto">
          <a:xfrm>
            <a:off x="3856038" y="3155950"/>
            <a:ext cx="909637"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9335" name="AutoShape 7"/>
          <p:cNvSpPr>
            <a:spLocks noChangeArrowheads="1"/>
          </p:cNvSpPr>
          <p:nvPr/>
        </p:nvSpPr>
        <p:spPr bwMode="auto">
          <a:xfrm>
            <a:off x="2398713" y="3124200"/>
            <a:ext cx="1452562" cy="533400"/>
          </a:xfrm>
          <a:prstGeom prst="leftRightArrow">
            <a:avLst>
              <a:gd name="adj1" fmla="val 50000"/>
              <a:gd name="adj2" fmla="val 54464"/>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36" name="Rectangle 8"/>
          <p:cNvSpPr>
            <a:spLocks noChangeArrowheads="1"/>
          </p:cNvSpPr>
          <p:nvPr/>
        </p:nvSpPr>
        <p:spPr bwMode="auto">
          <a:xfrm>
            <a:off x="1414463" y="18288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37" name="Rectangle 9"/>
          <p:cNvSpPr>
            <a:spLocks noChangeArrowheads="1"/>
          </p:cNvSpPr>
          <p:nvPr/>
        </p:nvSpPr>
        <p:spPr bwMode="auto">
          <a:xfrm>
            <a:off x="1414463" y="19812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38" name="Rectangle 10"/>
          <p:cNvSpPr>
            <a:spLocks noChangeArrowheads="1"/>
          </p:cNvSpPr>
          <p:nvPr/>
        </p:nvSpPr>
        <p:spPr bwMode="auto">
          <a:xfrm>
            <a:off x="1414463" y="21336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39" name="Rectangle 11"/>
          <p:cNvSpPr>
            <a:spLocks noChangeArrowheads="1"/>
          </p:cNvSpPr>
          <p:nvPr/>
        </p:nvSpPr>
        <p:spPr bwMode="auto">
          <a:xfrm>
            <a:off x="1414463" y="22860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40" name="Rectangle 12"/>
          <p:cNvSpPr>
            <a:spLocks noChangeArrowheads="1"/>
          </p:cNvSpPr>
          <p:nvPr/>
        </p:nvSpPr>
        <p:spPr bwMode="auto">
          <a:xfrm>
            <a:off x="1414463" y="24384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41" name="AutoShape 13"/>
          <p:cNvSpPr>
            <a:spLocks noChangeArrowheads="1"/>
          </p:cNvSpPr>
          <p:nvPr/>
        </p:nvSpPr>
        <p:spPr bwMode="auto">
          <a:xfrm>
            <a:off x="2187575" y="182880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42" name="AutoShape 14"/>
          <p:cNvSpPr>
            <a:spLocks noChangeArrowheads="1"/>
          </p:cNvSpPr>
          <p:nvPr/>
        </p:nvSpPr>
        <p:spPr bwMode="auto">
          <a:xfrm flipH="1">
            <a:off x="2098675" y="220980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43" name="Rectangle 15"/>
          <p:cNvSpPr>
            <a:spLocks noChangeArrowheads="1"/>
          </p:cNvSpPr>
          <p:nvPr/>
        </p:nvSpPr>
        <p:spPr bwMode="auto">
          <a:xfrm>
            <a:off x="2632075" y="1676400"/>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ALU</a:t>
            </a:r>
          </a:p>
        </p:txBody>
      </p:sp>
      <p:sp>
        <p:nvSpPr>
          <p:cNvPr id="99344" name="Text Box 16"/>
          <p:cNvSpPr txBox="1">
            <a:spLocks noChangeArrowheads="1"/>
          </p:cNvSpPr>
          <p:nvPr/>
        </p:nvSpPr>
        <p:spPr bwMode="auto">
          <a:xfrm>
            <a:off x="1113207" y="1507123"/>
            <a:ext cx="11851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Register file</a:t>
            </a:r>
          </a:p>
        </p:txBody>
      </p:sp>
      <p:sp>
        <p:nvSpPr>
          <p:cNvPr id="99345" name="AutoShape 17"/>
          <p:cNvSpPr>
            <a:spLocks noChangeArrowheads="1"/>
          </p:cNvSpPr>
          <p:nvPr/>
        </p:nvSpPr>
        <p:spPr bwMode="auto">
          <a:xfrm>
            <a:off x="1489075" y="2667000"/>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46" name="Rectangle 18"/>
          <p:cNvSpPr>
            <a:spLocks noChangeArrowheads="1"/>
          </p:cNvSpPr>
          <p:nvPr/>
        </p:nvSpPr>
        <p:spPr bwMode="auto">
          <a:xfrm>
            <a:off x="346075" y="1447800"/>
            <a:ext cx="2971800" cy="24384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47" name="Text Box 19"/>
          <p:cNvSpPr txBox="1">
            <a:spLocks noChangeArrowheads="1"/>
          </p:cNvSpPr>
          <p:nvPr/>
        </p:nvSpPr>
        <p:spPr bwMode="auto">
          <a:xfrm>
            <a:off x="247650" y="1141998"/>
            <a:ext cx="94128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CPU chip</a:t>
            </a:r>
          </a:p>
        </p:txBody>
      </p:sp>
      <p:sp>
        <p:nvSpPr>
          <p:cNvPr id="99348" name="AutoShape 20"/>
          <p:cNvSpPr>
            <a:spLocks noChangeArrowheads="1"/>
          </p:cNvSpPr>
          <p:nvPr/>
        </p:nvSpPr>
        <p:spPr bwMode="auto">
          <a:xfrm>
            <a:off x="4079875" y="3810000"/>
            <a:ext cx="495300" cy="685800"/>
          </a:xfrm>
          <a:prstGeom prst="upArrow">
            <a:avLst>
              <a:gd name="adj1" fmla="val 36667"/>
              <a:gd name="adj2" fmla="val 44872"/>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49" name="AutoShape 21"/>
          <p:cNvSpPr>
            <a:spLocks noChangeArrowheads="1"/>
          </p:cNvSpPr>
          <p:nvPr/>
        </p:nvSpPr>
        <p:spPr bwMode="auto">
          <a:xfrm flipV="1">
            <a:off x="5184775"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50" name="Rectangle 22"/>
          <p:cNvSpPr>
            <a:spLocks noChangeArrowheads="1"/>
          </p:cNvSpPr>
          <p:nvPr/>
        </p:nvSpPr>
        <p:spPr bwMode="auto">
          <a:xfrm>
            <a:off x="4765675" y="5270500"/>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 </a:t>
            </a:r>
          </a:p>
          <a:p>
            <a:pPr algn="ctr">
              <a:lnSpc>
                <a:spcPct val="100000"/>
              </a:lnSpc>
            </a:pPr>
            <a:r>
              <a:rPr lang="en-US" sz="1600" dirty="0">
                <a:latin typeface="Calibri" panose="020F0502020204030204" pitchFamily="34" charset="0"/>
              </a:rPr>
              <a:t>controller</a:t>
            </a:r>
          </a:p>
        </p:txBody>
      </p:sp>
      <p:sp>
        <p:nvSpPr>
          <p:cNvPr id="99351" name="AutoShape 23"/>
          <p:cNvSpPr>
            <a:spLocks noChangeArrowheads="1"/>
          </p:cNvSpPr>
          <p:nvPr/>
        </p:nvSpPr>
        <p:spPr bwMode="auto">
          <a:xfrm flipV="1">
            <a:off x="2854325"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52" name="Rectangle 24"/>
          <p:cNvSpPr>
            <a:spLocks noChangeArrowheads="1"/>
          </p:cNvSpPr>
          <p:nvPr/>
        </p:nvSpPr>
        <p:spPr bwMode="auto">
          <a:xfrm>
            <a:off x="2435225" y="5270500"/>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Graphics</a:t>
            </a:r>
          </a:p>
          <a:p>
            <a:pPr algn="ctr">
              <a:lnSpc>
                <a:spcPct val="100000"/>
              </a:lnSpc>
            </a:pPr>
            <a:r>
              <a:rPr lang="en-US" sz="1600" dirty="0">
                <a:latin typeface="Calibri" panose="020F0502020204030204" pitchFamily="34" charset="0"/>
              </a:rPr>
              <a:t>adapter</a:t>
            </a:r>
          </a:p>
        </p:txBody>
      </p:sp>
      <p:sp>
        <p:nvSpPr>
          <p:cNvPr id="99353" name="AutoShape 25"/>
          <p:cNvSpPr>
            <a:spLocks noChangeArrowheads="1"/>
          </p:cNvSpPr>
          <p:nvPr/>
        </p:nvSpPr>
        <p:spPr bwMode="auto">
          <a:xfrm flipV="1">
            <a:off x="1177925"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54" name="Rectangle 26"/>
          <p:cNvSpPr>
            <a:spLocks noChangeArrowheads="1"/>
          </p:cNvSpPr>
          <p:nvPr/>
        </p:nvSpPr>
        <p:spPr bwMode="auto">
          <a:xfrm>
            <a:off x="835025" y="5257800"/>
            <a:ext cx="11430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USB</a:t>
            </a:r>
          </a:p>
          <a:p>
            <a:pPr algn="ctr">
              <a:lnSpc>
                <a:spcPct val="100000"/>
              </a:lnSpc>
            </a:pPr>
            <a:r>
              <a:rPr lang="en-US" sz="1600">
                <a:latin typeface="Calibri" panose="020F0502020204030204" pitchFamily="34" charset="0"/>
              </a:rPr>
              <a:t>controller</a:t>
            </a:r>
          </a:p>
        </p:txBody>
      </p:sp>
      <p:sp>
        <p:nvSpPr>
          <p:cNvPr id="99355" name="Line 27"/>
          <p:cNvSpPr>
            <a:spLocks noChangeShapeType="1"/>
          </p:cNvSpPr>
          <p:nvPr/>
        </p:nvSpPr>
        <p:spPr bwMode="auto">
          <a:xfrm>
            <a:off x="1063625" y="579120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56" name="Line 28"/>
          <p:cNvSpPr>
            <a:spLocks noChangeShapeType="1"/>
          </p:cNvSpPr>
          <p:nvPr/>
        </p:nvSpPr>
        <p:spPr bwMode="auto">
          <a:xfrm>
            <a:off x="1825625" y="579120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57" name="Text Box 29"/>
          <p:cNvSpPr txBox="1">
            <a:spLocks noChangeArrowheads="1"/>
          </p:cNvSpPr>
          <p:nvPr/>
        </p:nvSpPr>
        <p:spPr bwMode="auto">
          <a:xfrm>
            <a:off x="602551" y="6018798"/>
            <a:ext cx="76976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Mouse</a:t>
            </a:r>
          </a:p>
        </p:txBody>
      </p:sp>
      <p:sp>
        <p:nvSpPr>
          <p:cNvPr id="99358" name="Text Box 30"/>
          <p:cNvSpPr txBox="1">
            <a:spLocks noChangeArrowheads="1"/>
          </p:cNvSpPr>
          <p:nvPr/>
        </p:nvSpPr>
        <p:spPr bwMode="auto">
          <a:xfrm>
            <a:off x="1288994" y="6018798"/>
            <a:ext cx="995658"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Keyboard</a:t>
            </a:r>
          </a:p>
        </p:txBody>
      </p:sp>
      <p:sp>
        <p:nvSpPr>
          <p:cNvPr id="99359" name="Line 31"/>
          <p:cNvSpPr>
            <a:spLocks noChangeShapeType="1"/>
          </p:cNvSpPr>
          <p:nvPr/>
        </p:nvSpPr>
        <p:spPr bwMode="auto">
          <a:xfrm>
            <a:off x="3121025" y="5791200"/>
            <a:ext cx="0" cy="3048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9360" name="Text Box 32"/>
          <p:cNvSpPr txBox="1">
            <a:spLocks noChangeArrowheads="1"/>
          </p:cNvSpPr>
          <p:nvPr/>
        </p:nvSpPr>
        <p:spPr bwMode="auto">
          <a:xfrm>
            <a:off x="2580849" y="6018798"/>
            <a:ext cx="88800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Monitor</a:t>
            </a:r>
          </a:p>
        </p:txBody>
      </p:sp>
      <p:sp>
        <p:nvSpPr>
          <p:cNvPr id="99361" name="AutoShape 33"/>
          <p:cNvSpPr>
            <a:spLocks noChangeArrowheads="1"/>
          </p:cNvSpPr>
          <p:nvPr/>
        </p:nvSpPr>
        <p:spPr bwMode="auto">
          <a:xfrm>
            <a:off x="5121275" y="6172200"/>
            <a:ext cx="609600" cy="609600"/>
          </a:xfrm>
          <a:prstGeom prst="can">
            <a:avLst>
              <a:gd name="adj" fmla="val 25000"/>
            </a:avLst>
          </a:prstGeom>
          <a:noFill/>
          <a:ln w="12700">
            <a:solidFill>
              <a:schemeClr val="tx1"/>
            </a:solidFill>
            <a:round/>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a:t>
            </a:r>
          </a:p>
        </p:txBody>
      </p:sp>
      <p:sp>
        <p:nvSpPr>
          <p:cNvPr id="99362" name="AutoShape 34"/>
          <p:cNvSpPr>
            <a:spLocks noChangeArrowheads="1"/>
          </p:cNvSpPr>
          <p:nvPr/>
        </p:nvSpPr>
        <p:spPr bwMode="auto">
          <a:xfrm>
            <a:off x="269875" y="4330700"/>
            <a:ext cx="6972300" cy="393700"/>
          </a:xfrm>
          <a:prstGeom prst="leftRightArrow">
            <a:avLst>
              <a:gd name="adj1" fmla="val 48611"/>
              <a:gd name="adj2" fmla="val 91500"/>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63" name="Rectangle 35"/>
          <p:cNvSpPr>
            <a:spLocks noChangeArrowheads="1"/>
          </p:cNvSpPr>
          <p:nvPr/>
        </p:nvSpPr>
        <p:spPr bwMode="auto">
          <a:xfrm>
            <a:off x="1346200" y="4464467"/>
            <a:ext cx="166688"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64" name="Rectangle 36"/>
          <p:cNvSpPr>
            <a:spLocks noChangeArrowheads="1"/>
          </p:cNvSpPr>
          <p:nvPr/>
        </p:nvSpPr>
        <p:spPr bwMode="auto">
          <a:xfrm>
            <a:off x="3022600" y="4454942"/>
            <a:ext cx="166688"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65" name="Rectangle 37"/>
          <p:cNvSpPr>
            <a:spLocks noChangeArrowheads="1"/>
          </p:cNvSpPr>
          <p:nvPr/>
        </p:nvSpPr>
        <p:spPr bwMode="auto">
          <a:xfrm>
            <a:off x="5356225" y="4445417"/>
            <a:ext cx="161925"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66" name="Text Box 38"/>
          <p:cNvSpPr txBox="1">
            <a:spLocks noChangeArrowheads="1"/>
          </p:cNvSpPr>
          <p:nvPr/>
        </p:nvSpPr>
        <p:spPr bwMode="auto">
          <a:xfrm>
            <a:off x="5556250" y="4126498"/>
            <a:ext cx="816249"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I/O bus</a:t>
            </a:r>
          </a:p>
        </p:txBody>
      </p:sp>
      <p:sp>
        <p:nvSpPr>
          <p:cNvPr id="99367" name="Rectangle 39"/>
          <p:cNvSpPr>
            <a:spLocks noChangeArrowheads="1"/>
          </p:cNvSpPr>
          <p:nvPr/>
        </p:nvSpPr>
        <p:spPr bwMode="auto">
          <a:xfrm>
            <a:off x="4246563" y="4419600"/>
            <a:ext cx="161925"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68" name="Line 40"/>
          <p:cNvSpPr>
            <a:spLocks noChangeShapeType="1"/>
          </p:cNvSpPr>
          <p:nvPr/>
        </p:nvSpPr>
        <p:spPr bwMode="auto">
          <a:xfrm>
            <a:off x="4297363" y="3365500"/>
            <a:ext cx="1965325" cy="0"/>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9369" name="Line 41"/>
          <p:cNvSpPr>
            <a:spLocks noChangeShapeType="1"/>
          </p:cNvSpPr>
          <p:nvPr/>
        </p:nvSpPr>
        <p:spPr bwMode="auto">
          <a:xfrm>
            <a:off x="4335463" y="3365500"/>
            <a:ext cx="0" cy="1135063"/>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70" name="Line 42"/>
          <p:cNvSpPr>
            <a:spLocks noChangeShapeType="1"/>
          </p:cNvSpPr>
          <p:nvPr/>
        </p:nvSpPr>
        <p:spPr bwMode="auto">
          <a:xfrm flipV="1">
            <a:off x="4297363" y="4529138"/>
            <a:ext cx="1128712" cy="0"/>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71" name="Line 43"/>
          <p:cNvSpPr>
            <a:spLocks noChangeShapeType="1"/>
          </p:cNvSpPr>
          <p:nvPr/>
        </p:nvSpPr>
        <p:spPr bwMode="auto">
          <a:xfrm flipH="1">
            <a:off x="5432425" y="4500563"/>
            <a:ext cx="0" cy="1671637"/>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72" name="Rectangle 44"/>
          <p:cNvSpPr>
            <a:spLocks noChangeArrowheads="1"/>
          </p:cNvSpPr>
          <p:nvPr/>
        </p:nvSpPr>
        <p:spPr bwMode="auto">
          <a:xfrm>
            <a:off x="498475" y="3155950"/>
            <a:ext cx="1873250" cy="5778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sp>
        <p:nvSpPr>
          <p:cNvPr id="99374" name="Text Box 46"/>
          <p:cNvSpPr txBox="1">
            <a:spLocks noChangeArrowheads="1"/>
          </p:cNvSpPr>
          <p:nvPr/>
        </p:nvSpPr>
        <p:spPr bwMode="auto">
          <a:xfrm>
            <a:off x="4153064" y="1454973"/>
            <a:ext cx="4603751" cy="1200329"/>
          </a:xfrm>
          <a:prstGeom prst="rect">
            <a:avLst/>
          </a:prstGeom>
          <a:noFill/>
          <a:ln w="25400">
            <a:noFill/>
            <a:miter lim="800000"/>
            <a:headEnd/>
            <a:tailEnd/>
          </a:ln>
          <a:effectLst/>
        </p:spPr>
        <p:txBody>
          <a:bodyPr wrap="square">
            <a:prstTxWarp prst="textNoShape">
              <a:avLst/>
            </a:prstTxWarp>
            <a:spAutoFit/>
          </a:bodyPr>
          <a:lstStyle/>
          <a:p>
            <a:pPr algn="l">
              <a:lnSpc>
                <a:spcPct val="100000"/>
              </a:lnSpc>
            </a:pPr>
            <a:r>
              <a:rPr lang="en-US" b="0" dirty="0">
                <a:latin typeface="Calibri" panose="020F0502020204030204" pitchFamily="34" charset="0"/>
              </a:rPr>
              <a:t>Disk controller reads the sector and performs a direct memory access (</a:t>
            </a:r>
            <a:r>
              <a:rPr lang="en-US" b="0" dirty="0">
                <a:solidFill>
                  <a:srgbClr val="C00000"/>
                </a:solidFill>
                <a:latin typeface="Calibri" panose="020F0502020204030204" pitchFamily="34" charset="0"/>
              </a:rPr>
              <a:t>DMA</a:t>
            </a:r>
            <a:r>
              <a:rPr lang="en-US" b="0" dirty="0">
                <a:latin typeface="Calibri" panose="020F0502020204030204" pitchFamily="34" charset="0"/>
              </a:rPr>
              <a:t>) transfer into main memory.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9371"/>
                                        </p:tgtEl>
                                        <p:attrNameLst>
                                          <p:attrName>style.visibility</p:attrName>
                                        </p:attrNameLst>
                                      </p:cBhvr>
                                      <p:to>
                                        <p:strVal val="visible"/>
                                      </p:to>
                                    </p:set>
                                    <p:animEffect transition="in" filter="wipe(down)">
                                      <p:cBhvr>
                                        <p:cTn id="7" dur="500"/>
                                        <p:tgtEl>
                                          <p:spTgt spid="99371"/>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99370"/>
                                        </p:tgtEl>
                                        <p:attrNameLst>
                                          <p:attrName>style.visibility</p:attrName>
                                        </p:attrNameLst>
                                      </p:cBhvr>
                                      <p:to>
                                        <p:strVal val="visible"/>
                                      </p:to>
                                    </p:set>
                                    <p:animEffect transition="in" filter="wipe(right)">
                                      <p:cBhvr>
                                        <p:cTn id="11" dur="500"/>
                                        <p:tgtEl>
                                          <p:spTgt spid="9937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9369"/>
                                        </p:tgtEl>
                                        <p:attrNameLst>
                                          <p:attrName>style.visibility</p:attrName>
                                        </p:attrNameLst>
                                      </p:cBhvr>
                                      <p:to>
                                        <p:strVal val="visible"/>
                                      </p:to>
                                    </p:set>
                                    <p:animEffect transition="in" filter="wipe(down)">
                                      <p:cBhvr>
                                        <p:cTn id="15" dur="500"/>
                                        <p:tgtEl>
                                          <p:spTgt spid="9936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9368"/>
                                        </p:tgtEl>
                                        <p:attrNameLst>
                                          <p:attrName>style.visibility</p:attrName>
                                        </p:attrNameLst>
                                      </p:cBhvr>
                                      <p:to>
                                        <p:strVal val="visible"/>
                                      </p:to>
                                    </p:set>
                                    <p:animEffect transition="in" filter="wipe(left)">
                                      <p:cBhvr>
                                        <p:cTn id="19" dur="500"/>
                                        <p:tgtEl>
                                          <p:spTgt spid="99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68" grpId="0" animBg="1"/>
      <p:bldP spid="99369" grpId="0" animBg="1"/>
      <p:bldP spid="99370" grpId="0" animBg="1"/>
      <p:bldP spid="9937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00" name="Rectangle 48"/>
          <p:cNvSpPr>
            <a:spLocks noGrp="1" noChangeArrowheads="1"/>
          </p:cNvSpPr>
          <p:nvPr>
            <p:ph type="title"/>
          </p:nvPr>
        </p:nvSpPr>
        <p:spPr/>
        <p:txBody>
          <a:bodyPr/>
          <a:lstStyle/>
          <a:p>
            <a:r>
              <a:rPr lang="en-US"/>
              <a:t>Reading a Disk Sector (3)</a:t>
            </a:r>
          </a:p>
        </p:txBody>
      </p:sp>
      <p:sp>
        <p:nvSpPr>
          <p:cNvPr id="100356" name="Rectangle 4"/>
          <p:cNvSpPr>
            <a:spLocks noChangeArrowheads="1"/>
          </p:cNvSpPr>
          <p:nvPr/>
        </p:nvSpPr>
        <p:spPr bwMode="auto">
          <a:xfrm>
            <a:off x="6294438" y="2971800"/>
            <a:ext cx="909637" cy="914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Main</a:t>
            </a:r>
          </a:p>
          <a:p>
            <a:pPr algn="ctr">
              <a:lnSpc>
                <a:spcPct val="100000"/>
              </a:lnSpc>
            </a:pPr>
            <a:r>
              <a:rPr lang="en-US" sz="1600" dirty="0">
                <a:latin typeface="Calibri" panose="020F0502020204030204" pitchFamily="34" charset="0"/>
              </a:rPr>
              <a:t>memory</a:t>
            </a:r>
          </a:p>
        </p:txBody>
      </p:sp>
      <p:sp>
        <p:nvSpPr>
          <p:cNvPr id="100357" name="AutoShape 5"/>
          <p:cNvSpPr>
            <a:spLocks noChangeArrowheads="1"/>
          </p:cNvSpPr>
          <p:nvPr/>
        </p:nvSpPr>
        <p:spPr bwMode="auto">
          <a:xfrm>
            <a:off x="4770438" y="3124200"/>
            <a:ext cx="1492250" cy="533400"/>
          </a:xfrm>
          <a:prstGeom prst="leftRightArrow">
            <a:avLst>
              <a:gd name="adj1" fmla="val 50000"/>
              <a:gd name="adj2" fmla="val 55952"/>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58" name="Rectangle 6"/>
          <p:cNvSpPr>
            <a:spLocks noChangeArrowheads="1"/>
          </p:cNvSpPr>
          <p:nvPr/>
        </p:nvSpPr>
        <p:spPr bwMode="auto">
          <a:xfrm>
            <a:off x="3856038" y="3155950"/>
            <a:ext cx="909637"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100359" name="AutoShape 7"/>
          <p:cNvSpPr>
            <a:spLocks noChangeArrowheads="1"/>
          </p:cNvSpPr>
          <p:nvPr/>
        </p:nvSpPr>
        <p:spPr bwMode="auto">
          <a:xfrm>
            <a:off x="2398713" y="3124200"/>
            <a:ext cx="1452562" cy="533400"/>
          </a:xfrm>
          <a:prstGeom prst="leftRightArrow">
            <a:avLst>
              <a:gd name="adj1" fmla="val 50000"/>
              <a:gd name="adj2" fmla="val 54464"/>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0" name="Rectangle 8"/>
          <p:cNvSpPr>
            <a:spLocks noChangeArrowheads="1"/>
          </p:cNvSpPr>
          <p:nvPr/>
        </p:nvSpPr>
        <p:spPr bwMode="auto">
          <a:xfrm>
            <a:off x="1414463" y="18288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1" name="Rectangle 9"/>
          <p:cNvSpPr>
            <a:spLocks noChangeArrowheads="1"/>
          </p:cNvSpPr>
          <p:nvPr/>
        </p:nvSpPr>
        <p:spPr bwMode="auto">
          <a:xfrm>
            <a:off x="1414463" y="19812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2" name="Rectangle 10"/>
          <p:cNvSpPr>
            <a:spLocks noChangeArrowheads="1"/>
          </p:cNvSpPr>
          <p:nvPr/>
        </p:nvSpPr>
        <p:spPr bwMode="auto">
          <a:xfrm>
            <a:off x="1414463" y="21336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3" name="Rectangle 11"/>
          <p:cNvSpPr>
            <a:spLocks noChangeArrowheads="1"/>
          </p:cNvSpPr>
          <p:nvPr/>
        </p:nvSpPr>
        <p:spPr bwMode="auto">
          <a:xfrm>
            <a:off x="1414463" y="22860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4" name="Rectangle 12"/>
          <p:cNvSpPr>
            <a:spLocks noChangeArrowheads="1"/>
          </p:cNvSpPr>
          <p:nvPr/>
        </p:nvSpPr>
        <p:spPr bwMode="auto">
          <a:xfrm>
            <a:off x="1414463" y="24384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5" name="AutoShape 13"/>
          <p:cNvSpPr>
            <a:spLocks noChangeArrowheads="1"/>
          </p:cNvSpPr>
          <p:nvPr/>
        </p:nvSpPr>
        <p:spPr bwMode="auto">
          <a:xfrm>
            <a:off x="2187575" y="182880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6" name="AutoShape 14"/>
          <p:cNvSpPr>
            <a:spLocks noChangeArrowheads="1"/>
          </p:cNvSpPr>
          <p:nvPr/>
        </p:nvSpPr>
        <p:spPr bwMode="auto">
          <a:xfrm flipH="1">
            <a:off x="2098675" y="220980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7" name="Rectangle 15"/>
          <p:cNvSpPr>
            <a:spLocks noChangeArrowheads="1"/>
          </p:cNvSpPr>
          <p:nvPr/>
        </p:nvSpPr>
        <p:spPr bwMode="auto">
          <a:xfrm>
            <a:off x="2632075" y="1676400"/>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ALU</a:t>
            </a:r>
          </a:p>
        </p:txBody>
      </p:sp>
      <p:sp>
        <p:nvSpPr>
          <p:cNvPr id="100368" name="Text Box 16"/>
          <p:cNvSpPr txBox="1">
            <a:spLocks noChangeArrowheads="1"/>
          </p:cNvSpPr>
          <p:nvPr/>
        </p:nvSpPr>
        <p:spPr bwMode="auto">
          <a:xfrm>
            <a:off x="1113207" y="1507123"/>
            <a:ext cx="11851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Register file</a:t>
            </a:r>
          </a:p>
        </p:txBody>
      </p:sp>
      <p:sp>
        <p:nvSpPr>
          <p:cNvPr id="100369" name="AutoShape 17"/>
          <p:cNvSpPr>
            <a:spLocks noChangeArrowheads="1"/>
          </p:cNvSpPr>
          <p:nvPr/>
        </p:nvSpPr>
        <p:spPr bwMode="auto">
          <a:xfrm>
            <a:off x="1489075" y="2667000"/>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70" name="Rectangle 18"/>
          <p:cNvSpPr>
            <a:spLocks noChangeArrowheads="1"/>
          </p:cNvSpPr>
          <p:nvPr/>
        </p:nvSpPr>
        <p:spPr bwMode="auto">
          <a:xfrm>
            <a:off x="346075" y="1447800"/>
            <a:ext cx="2971800" cy="24384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71" name="Text Box 19"/>
          <p:cNvSpPr txBox="1">
            <a:spLocks noChangeArrowheads="1"/>
          </p:cNvSpPr>
          <p:nvPr/>
        </p:nvSpPr>
        <p:spPr bwMode="auto">
          <a:xfrm>
            <a:off x="247650" y="1141998"/>
            <a:ext cx="94128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CPU chip</a:t>
            </a:r>
          </a:p>
        </p:txBody>
      </p:sp>
      <p:sp>
        <p:nvSpPr>
          <p:cNvPr id="100372" name="AutoShape 20"/>
          <p:cNvSpPr>
            <a:spLocks noChangeArrowheads="1"/>
          </p:cNvSpPr>
          <p:nvPr/>
        </p:nvSpPr>
        <p:spPr bwMode="auto">
          <a:xfrm>
            <a:off x="4079875" y="38100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73" name="AutoShape 21"/>
          <p:cNvSpPr>
            <a:spLocks noChangeArrowheads="1"/>
          </p:cNvSpPr>
          <p:nvPr/>
        </p:nvSpPr>
        <p:spPr bwMode="auto">
          <a:xfrm flipV="1">
            <a:off x="5184775"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74" name="Rectangle 22"/>
          <p:cNvSpPr>
            <a:spLocks noChangeArrowheads="1"/>
          </p:cNvSpPr>
          <p:nvPr/>
        </p:nvSpPr>
        <p:spPr bwMode="auto">
          <a:xfrm>
            <a:off x="4765675" y="5270500"/>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 </a:t>
            </a:r>
          </a:p>
          <a:p>
            <a:pPr algn="ctr">
              <a:lnSpc>
                <a:spcPct val="100000"/>
              </a:lnSpc>
            </a:pPr>
            <a:r>
              <a:rPr lang="en-US" sz="1600" dirty="0">
                <a:latin typeface="Calibri" panose="020F0502020204030204" pitchFamily="34" charset="0"/>
              </a:rPr>
              <a:t>controller</a:t>
            </a:r>
          </a:p>
        </p:txBody>
      </p:sp>
      <p:sp>
        <p:nvSpPr>
          <p:cNvPr id="100375" name="AutoShape 23"/>
          <p:cNvSpPr>
            <a:spLocks noChangeArrowheads="1"/>
          </p:cNvSpPr>
          <p:nvPr/>
        </p:nvSpPr>
        <p:spPr bwMode="auto">
          <a:xfrm flipV="1">
            <a:off x="2854325"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76" name="Rectangle 24"/>
          <p:cNvSpPr>
            <a:spLocks noChangeArrowheads="1"/>
          </p:cNvSpPr>
          <p:nvPr/>
        </p:nvSpPr>
        <p:spPr bwMode="auto">
          <a:xfrm>
            <a:off x="2435225" y="5270500"/>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Graphics</a:t>
            </a:r>
          </a:p>
          <a:p>
            <a:pPr algn="ctr">
              <a:lnSpc>
                <a:spcPct val="100000"/>
              </a:lnSpc>
            </a:pPr>
            <a:r>
              <a:rPr lang="en-US" sz="1600" dirty="0">
                <a:latin typeface="Calibri" panose="020F0502020204030204" pitchFamily="34" charset="0"/>
              </a:rPr>
              <a:t>adapter</a:t>
            </a:r>
          </a:p>
        </p:txBody>
      </p:sp>
      <p:sp>
        <p:nvSpPr>
          <p:cNvPr id="100377" name="AutoShape 25"/>
          <p:cNvSpPr>
            <a:spLocks noChangeArrowheads="1"/>
          </p:cNvSpPr>
          <p:nvPr/>
        </p:nvSpPr>
        <p:spPr bwMode="auto">
          <a:xfrm flipV="1">
            <a:off x="1177925"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78" name="Rectangle 26"/>
          <p:cNvSpPr>
            <a:spLocks noChangeArrowheads="1"/>
          </p:cNvSpPr>
          <p:nvPr/>
        </p:nvSpPr>
        <p:spPr bwMode="auto">
          <a:xfrm>
            <a:off x="835025" y="5257800"/>
            <a:ext cx="11430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USB</a:t>
            </a:r>
          </a:p>
          <a:p>
            <a:pPr algn="ctr">
              <a:lnSpc>
                <a:spcPct val="100000"/>
              </a:lnSpc>
            </a:pPr>
            <a:r>
              <a:rPr lang="en-US" sz="1600">
                <a:latin typeface="Calibri" panose="020F0502020204030204" pitchFamily="34" charset="0"/>
              </a:rPr>
              <a:t>controller</a:t>
            </a:r>
          </a:p>
        </p:txBody>
      </p:sp>
      <p:sp>
        <p:nvSpPr>
          <p:cNvPr id="100379" name="Line 27"/>
          <p:cNvSpPr>
            <a:spLocks noChangeShapeType="1"/>
          </p:cNvSpPr>
          <p:nvPr/>
        </p:nvSpPr>
        <p:spPr bwMode="auto">
          <a:xfrm>
            <a:off x="1063625" y="579120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80" name="Line 28"/>
          <p:cNvSpPr>
            <a:spLocks noChangeShapeType="1"/>
          </p:cNvSpPr>
          <p:nvPr/>
        </p:nvSpPr>
        <p:spPr bwMode="auto">
          <a:xfrm>
            <a:off x="1825625" y="579120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81" name="Text Box 29"/>
          <p:cNvSpPr txBox="1">
            <a:spLocks noChangeArrowheads="1"/>
          </p:cNvSpPr>
          <p:nvPr/>
        </p:nvSpPr>
        <p:spPr bwMode="auto">
          <a:xfrm>
            <a:off x="602551" y="6018798"/>
            <a:ext cx="76976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Mouse</a:t>
            </a:r>
          </a:p>
        </p:txBody>
      </p:sp>
      <p:sp>
        <p:nvSpPr>
          <p:cNvPr id="100382" name="Text Box 30"/>
          <p:cNvSpPr txBox="1">
            <a:spLocks noChangeArrowheads="1"/>
          </p:cNvSpPr>
          <p:nvPr/>
        </p:nvSpPr>
        <p:spPr bwMode="auto">
          <a:xfrm>
            <a:off x="1288994" y="6018798"/>
            <a:ext cx="995658"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Keyboard</a:t>
            </a:r>
          </a:p>
        </p:txBody>
      </p:sp>
      <p:sp>
        <p:nvSpPr>
          <p:cNvPr id="100383" name="Line 31"/>
          <p:cNvSpPr>
            <a:spLocks noChangeShapeType="1"/>
          </p:cNvSpPr>
          <p:nvPr/>
        </p:nvSpPr>
        <p:spPr bwMode="auto">
          <a:xfrm>
            <a:off x="3121025" y="5791200"/>
            <a:ext cx="0" cy="3048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0384" name="Text Box 32"/>
          <p:cNvSpPr txBox="1">
            <a:spLocks noChangeArrowheads="1"/>
          </p:cNvSpPr>
          <p:nvPr/>
        </p:nvSpPr>
        <p:spPr bwMode="auto">
          <a:xfrm>
            <a:off x="2580849" y="6018798"/>
            <a:ext cx="88800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Monitor</a:t>
            </a:r>
          </a:p>
        </p:txBody>
      </p:sp>
      <p:sp>
        <p:nvSpPr>
          <p:cNvPr id="100385" name="Line 33"/>
          <p:cNvSpPr>
            <a:spLocks noChangeShapeType="1"/>
          </p:cNvSpPr>
          <p:nvPr/>
        </p:nvSpPr>
        <p:spPr bwMode="auto">
          <a:xfrm>
            <a:off x="5426075" y="5791200"/>
            <a:ext cx="0" cy="38100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0386" name="AutoShape 34"/>
          <p:cNvSpPr>
            <a:spLocks noChangeArrowheads="1"/>
          </p:cNvSpPr>
          <p:nvPr/>
        </p:nvSpPr>
        <p:spPr bwMode="auto">
          <a:xfrm>
            <a:off x="5121275" y="6172200"/>
            <a:ext cx="609600" cy="609600"/>
          </a:xfrm>
          <a:prstGeom prst="can">
            <a:avLst>
              <a:gd name="adj" fmla="val 25000"/>
            </a:avLst>
          </a:prstGeom>
          <a:noFill/>
          <a:ln w="12700">
            <a:solidFill>
              <a:schemeClr val="tx1"/>
            </a:solidFill>
            <a:round/>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a:t>
            </a:r>
          </a:p>
        </p:txBody>
      </p:sp>
      <p:sp>
        <p:nvSpPr>
          <p:cNvPr id="100387" name="AutoShape 35"/>
          <p:cNvSpPr>
            <a:spLocks noChangeArrowheads="1"/>
          </p:cNvSpPr>
          <p:nvPr/>
        </p:nvSpPr>
        <p:spPr bwMode="auto">
          <a:xfrm>
            <a:off x="269875" y="4330700"/>
            <a:ext cx="6972300" cy="393700"/>
          </a:xfrm>
          <a:prstGeom prst="leftRightArrow">
            <a:avLst>
              <a:gd name="adj1" fmla="val 48611"/>
              <a:gd name="adj2" fmla="val 91500"/>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88" name="Rectangle 36"/>
          <p:cNvSpPr>
            <a:spLocks noChangeArrowheads="1"/>
          </p:cNvSpPr>
          <p:nvPr/>
        </p:nvSpPr>
        <p:spPr bwMode="auto">
          <a:xfrm>
            <a:off x="1346200" y="4464467"/>
            <a:ext cx="166688"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89" name="Rectangle 37"/>
          <p:cNvSpPr>
            <a:spLocks noChangeArrowheads="1"/>
          </p:cNvSpPr>
          <p:nvPr/>
        </p:nvSpPr>
        <p:spPr bwMode="auto">
          <a:xfrm>
            <a:off x="3022600" y="4454942"/>
            <a:ext cx="166688"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90" name="Rectangle 38"/>
          <p:cNvSpPr>
            <a:spLocks noChangeArrowheads="1"/>
          </p:cNvSpPr>
          <p:nvPr/>
        </p:nvSpPr>
        <p:spPr bwMode="auto">
          <a:xfrm>
            <a:off x="5356225" y="4445417"/>
            <a:ext cx="161925"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91" name="Text Box 39"/>
          <p:cNvSpPr txBox="1">
            <a:spLocks noChangeArrowheads="1"/>
          </p:cNvSpPr>
          <p:nvPr/>
        </p:nvSpPr>
        <p:spPr bwMode="auto">
          <a:xfrm>
            <a:off x="5556250" y="4126498"/>
            <a:ext cx="816249"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I/O bus</a:t>
            </a:r>
          </a:p>
        </p:txBody>
      </p:sp>
      <p:sp>
        <p:nvSpPr>
          <p:cNvPr id="100392" name="Rectangle 40"/>
          <p:cNvSpPr>
            <a:spLocks noChangeArrowheads="1"/>
          </p:cNvSpPr>
          <p:nvPr/>
        </p:nvSpPr>
        <p:spPr bwMode="auto">
          <a:xfrm>
            <a:off x="4246563" y="4383504"/>
            <a:ext cx="161925"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93" name="Line 41"/>
          <p:cNvSpPr>
            <a:spLocks noChangeShapeType="1"/>
          </p:cNvSpPr>
          <p:nvPr/>
        </p:nvSpPr>
        <p:spPr bwMode="auto">
          <a:xfrm flipH="1">
            <a:off x="3343275" y="2679700"/>
            <a:ext cx="1017588" cy="0"/>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0394" name="Line 42"/>
          <p:cNvSpPr>
            <a:spLocks noChangeShapeType="1"/>
          </p:cNvSpPr>
          <p:nvPr/>
        </p:nvSpPr>
        <p:spPr bwMode="auto">
          <a:xfrm>
            <a:off x="4335463" y="2667000"/>
            <a:ext cx="0" cy="1833563"/>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95" name="Line 43"/>
          <p:cNvSpPr>
            <a:spLocks noChangeShapeType="1"/>
          </p:cNvSpPr>
          <p:nvPr/>
        </p:nvSpPr>
        <p:spPr bwMode="auto">
          <a:xfrm flipV="1">
            <a:off x="4297363" y="4529138"/>
            <a:ext cx="1128712" cy="0"/>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96" name="Line 44"/>
          <p:cNvSpPr>
            <a:spLocks noChangeShapeType="1"/>
          </p:cNvSpPr>
          <p:nvPr/>
        </p:nvSpPr>
        <p:spPr bwMode="auto">
          <a:xfrm flipH="1">
            <a:off x="5426075" y="4500563"/>
            <a:ext cx="6350" cy="782637"/>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97" name="Rectangle 45"/>
          <p:cNvSpPr>
            <a:spLocks noChangeArrowheads="1"/>
          </p:cNvSpPr>
          <p:nvPr/>
        </p:nvSpPr>
        <p:spPr bwMode="auto">
          <a:xfrm>
            <a:off x="498475" y="3155950"/>
            <a:ext cx="1873250" cy="5778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sp>
        <p:nvSpPr>
          <p:cNvPr id="100399" name="Text Box 47"/>
          <p:cNvSpPr txBox="1">
            <a:spLocks noChangeArrowheads="1"/>
          </p:cNvSpPr>
          <p:nvPr/>
        </p:nvSpPr>
        <p:spPr bwMode="auto">
          <a:xfrm>
            <a:off x="4333459" y="1219200"/>
            <a:ext cx="4732337" cy="1569660"/>
          </a:xfrm>
          <a:prstGeom prst="rect">
            <a:avLst/>
          </a:prstGeom>
          <a:noFill/>
          <a:ln w="25400">
            <a:noFill/>
            <a:miter lim="800000"/>
            <a:headEnd/>
            <a:tailEnd/>
          </a:ln>
          <a:effectLst/>
        </p:spPr>
        <p:txBody>
          <a:bodyPr wrap="square">
            <a:prstTxWarp prst="textNoShape">
              <a:avLst/>
            </a:prstTxWarp>
            <a:spAutoFit/>
          </a:bodyPr>
          <a:lstStyle/>
          <a:p>
            <a:pPr algn="l">
              <a:lnSpc>
                <a:spcPct val="100000"/>
              </a:lnSpc>
            </a:pPr>
            <a:r>
              <a:rPr lang="en-US" b="0" dirty="0">
                <a:latin typeface="Calibri" panose="020F0502020204030204" pitchFamily="34" charset="0"/>
              </a:rPr>
              <a:t>When the DMA transfer completes, the disk controller notifies the CPU with an </a:t>
            </a:r>
            <a:r>
              <a:rPr lang="en-US" b="0" i="1" dirty="0">
                <a:solidFill>
                  <a:srgbClr val="C00000"/>
                </a:solidFill>
                <a:latin typeface="Calibri" panose="020F0502020204030204" pitchFamily="34" charset="0"/>
              </a:rPr>
              <a:t>interrupt</a:t>
            </a:r>
            <a:r>
              <a:rPr lang="en-US" b="0" dirty="0">
                <a:latin typeface="Calibri" panose="020F0502020204030204" pitchFamily="34" charset="0"/>
              </a:rPr>
              <a:t> (i.e., asserts a special “interrupt” pin on the CPU).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0396"/>
                                        </p:tgtEl>
                                        <p:attrNameLst>
                                          <p:attrName>style.visibility</p:attrName>
                                        </p:attrNameLst>
                                      </p:cBhvr>
                                      <p:to>
                                        <p:strVal val="visible"/>
                                      </p:to>
                                    </p:set>
                                    <p:animEffect transition="in" filter="wipe(down)">
                                      <p:cBhvr>
                                        <p:cTn id="7" dur="500"/>
                                        <p:tgtEl>
                                          <p:spTgt spid="10039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0395"/>
                                        </p:tgtEl>
                                        <p:attrNameLst>
                                          <p:attrName>style.visibility</p:attrName>
                                        </p:attrNameLst>
                                      </p:cBhvr>
                                      <p:to>
                                        <p:strVal val="visible"/>
                                      </p:to>
                                    </p:set>
                                    <p:animEffect transition="in" filter="wipe(right)">
                                      <p:cBhvr>
                                        <p:cTn id="11" dur="500"/>
                                        <p:tgtEl>
                                          <p:spTgt spid="10039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0394"/>
                                        </p:tgtEl>
                                        <p:attrNameLst>
                                          <p:attrName>style.visibility</p:attrName>
                                        </p:attrNameLst>
                                      </p:cBhvr>
                                      <p:to>
                                        <p:strVal val="visible"/>
                                      </p:to>
                                    </p:set>
                                    <p:animEffect transition="in" filter="wipe(down)">
                                      <p:cBhvr>
                                        <p:cTn id="15" dur="500"/>
                                        <p:tgtEl>
                                          <p:spTgt spid="100394"/>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00393"/>
                                        </p:tgtEl>
                                        <p:attrNameLst>
                                          <p:attrName>style.visibility</p:attrName>
                                        </p:attrNameLst>
                                      </p:cBhvr>
                                      <p:to>
                                        <p:strVal val="visible"/>
                                      </p:to>
                                    </p:set>
                                    <p:animEffect transition="in" filter="wipe(right)">
                                      <p:cBhvr>
                                        <p:cTn id="19" dur="500"/>
                                        <p:tgtEl>
                                          <p:spTgt spid="100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93" grpId="0" animBg="1"/>
      <p:bldP spid="100394" grpId="0" animBg="1"/>
      <p:bldP spid="100395" grpId="0" animBg="1"/>
      <p:bldP spid="10039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1028"/>
          <p:cNvSpPr>
            <a:spLocks noGrp="1" noChangeArrowheads="1"/>
          </p:cNvSpPr>
          <p:nvPr>
            <p:ph type="title"/>
          </p:nvPr>
        </p:nvSpPr>
        <p:spPr/>
        <p:txBody>
          <a:bodyPr/>
          <a:lstStyle/>
          <a:p>
            <a:r>
              <a:rPr lang="en-US" dirty="0"/>
              <a:t>Nonvolatile Memories</a:t>
            </a:r>
          </a:p>
        </p:txBody>
      </p:sp>
      <p:sp>
        <p:nvSpPr>
          <p:cNvPr id="122885" name="Rectangle 1029"/>
          <p:cNvSpPr>
            <a:spLocks noGrp="1" noChangeArrowheads="1"/>
          </p:cNvSpPr>
          <p:nvPr>
            <p:ph type="body" idx="1"/>
          </p:nvPr>
        </p:nvSpPr>
        <p:spPr>
          <a:xfrm>
            <a:off x="396875" y="1309523"/>
            <a:ext cx="7896225" cy="5448629"/>
          </a:xfrm>
        </p:spPr>
        <p:txBody>
          <a:bodyPr>
            <a:normAutofit lnSpcReduction="10000"/>
          </a:bodyPr>
          <a:lstStyle/>
          <a:p>
            <a:r>
              <a:rPr lang="en-US" dirty="0"/>
              <a:t>DRAM and SRAM are volatile memories</a:t>
            </a:r>
          </a:p>
          <a:p>
            <a:pPr lvl="1"/>
            <a:r>
              <a:rPr lang="en-US" dirty="0"/>
              <a:t>Lose information if powered off.</a:t>
            </a:r>
          </a:p>
          <a:p>
            <a:r>
              <a:rPr lang="en-US" dirty="0"/>
              <a:t>Nonvolatile memories retain value even if powered off</a:t>
            </a:r>
          </a:p>
          <a:p>
            <a:pPr lvl="1"/>
            <a:r>
              <a:rPr lang="en-US" dirty="0"/>
              <a:t>Read-only memory (</a:t>
            </a:r>
            <a:r>
              <a:rPr lang="en-US" dirty="0">
                <a:solidFill>
                  <a:srgbClr val="C00000"/>
                </a:solidFill>
              </a:rPr>
              <a:t>ROM</a:t>
            </a:r>
            <a:r>
              <a:rPr lang="en-US" dirty="0"/>
              <a:t>): programmed during production</a:t>
            </a:r>
          </a:p>
          <a:p>
            <a:pPr lvl="1"/>
            <a:r>
              <a:rPr lang="en-US" dirty="0"/>
              <a:t>Electrically </a:t>
            </a:r>
            <a:r>
              <a:rPr lang="en-US" dirty="0" err="1"/>
              <a:t>eraseable</a:t>
            </a:r>
            <a:r>
              <a:rPr lang="en-US" dirty="0"/>
              <a:t> PROM (</a:t>
            </a:r>
            <a:r>
              <a:rPr lang="en-US" dirty="0">
                <a:solidFill>
                  <a:srgbClr val="C00000"/>
                </a:solidFill>
              </a:rPr>
              <a:t>EEPROM</a:t>
            </a:r>
            <a:r>
              <a:rPr lang="en-US" dirty="0"/>
              <a:t>): electronic erase capability</a:t>
            </a:r>
          </a:p>
          <a:p>
            <a:pPr lvl="1"/>
            <a:r>
              <a:rPr lang="en-US" dirty="0"/>
              <a:t>Flash memory: EEPROMs, with partial (block-level) erase capability</a:t>
            </a:r>
          </a:p>
          <a:p>
            <a:pPr lvl="2"/>
            <a:r>
              <a:rPr lang="en-US" dirty="0"/>
              <a:t>Wears out after about 100,000 </a:t>
            </a:r>
            <a:r>
              <a:rPr lang="en-US" dirty="0" err="1"/>
              <a:t>erasings</a:t>
            </a:r>
            <a:endParaRPr lang="en-US" dirty="0"/>
          </a:p>
          <a:p>
            <a:pPr lvl="1"/>
            <a:r>
              <a:rPr lang="en-US" dirty="0"/>
              <a:t>3D </a:t>
            </a:r>
            <a:r>
              <a:rPr lang="en-US" dirty="0" err="1"/>
              <a:t>XPoint</a:t>
            </a:r>
            <a:r>
              <a:rPr lang="en-US" dirty="0"/>
              <a:t> (Intel </a:t>
            </a:r>
            <a:r>
              <a:rPr lang="en-US" dirty="0" err="1"/>
              <a:t>Optane</a:t>
            </a:r>
            <a:r>
              <a:rPr lang="en-US" dirty="0"/>
              <a:t>) &amp; emerging NVMs</a:t>
            </a:r>
          </a:p>
          <a:p>
            <a:pPr lvl="2"/>
            <a:r>
              <a:rPr lang="en-US" dirty="0"/>
              <a:t>New materials</a:t>
            </a:r>
          </a:p>
          <a:p>
            <a:pPr lvl="1"/>
            <a:endParaRPr lang="en-US" dirty="0"/>
          </a:p>
          <a:p>
            <a:r>
              <a:rPr lang="en-US" dirty="0"/>
              <a:t>Uses for Nonvolatile Memories</a:t>
            </a:r>
          </a:p>
          <a:p>
            <a:pPr lvl="1"/>
            <a:r>
              <a:rPr lang="en-US" dirty="0"/>
              <a:t>Firmware programs stored in a ROM (BIOS, controllers for disks, network cards, graphics accelerators, security subsystems,…)</a:t>
            </a:r>
          </a:p>
          <a:p>
            <a:pPr lvl="1"/>
            <a:r>
              <a:rPr lang="en-US" dirty="0"/>
              <a:t>Solid state disks (replacing rotating disks)</a:t>
            </a:r>
          </a:p>
          <a:p>
            <a:pPr lvl="1"/>
            <a:r>
              <a:rPr lang="en-US" dirty="0"/>
              <a:t>Disk caches</a:t>
            </a:r>
          </a:p>
          <a:p>
            <a:endParaRPr lang="en-US" dirty="0"/>
          </a:p>
        </p:txBody>
      </p:sp>
      <p:pic>
        <p:nvPicPr>
          <p:cNvPr id="3" name="Picture 2">
            <a:extLst>
              <a:ext uri="{FF2B5EF4-FFF2-40B4-BE49-F238E27FC236}">
                <a16:creationId xmlns:a16="http://schemas.microsoft.com/office/drawing/2014/main" id="{2778E46E-F23A-44D5-85D1-72691CD16957}"/>
              </a:ext>
            </a:extLst>
          </p:cNvPr>
          <p:cNvPicPr>
            <a:picLocks noChangeAspect="1"/>
          </p:cNvPicPr>
          <p:nvPr/>
        </p:nvPicPr>
        <p:blipFill rotWithShape="1">
          <a:blip r:embed="rId3">
            <a:extLst>
              <a:ext uri="{28A0092B-C50C-407E-A947-70E740481C1C}">
                <a14:useLocalDpi xmlns:a14="http://schemas.microsoft.com/office/drawing/2010/main" val="0"/>
              </a:ext>
            </a:extLst>
          </a:blip>
          <a:srcRect l="16123" t="16144" r="15462" b="19617"/>
          <a:stretch/>
        </p:blipFill>
        <p:spPr>
          <a:xfrm>
            <a:off x="6280339" y="3475907"/>
            <a:ext cx="2469269" cy="13262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885">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88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88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2885">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2885">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885">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288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289"/>
          <p:cNvSpPr>
            <a:spLocks noChangeArrowheads="1"/>
          </p:cNvSpPr>
          <p:nvPr/>
        </p:nvSpPr>
        <p:spPr bwMode="auto">
          <a:xfrm>
            <a:off x="990600" y="3352800"/>
            <a:ext cx="7162800" cy="99060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2" name="Title 1"/>
          <p:cNvSpPr>
            <a:spLocks noGrp="1"/>
          </p:cNvSpPr>
          <p:nvPr>
            <p:ph type="title"/>
          </p:nvPr>
        </p:nvSpPr>
        <p:spPr>
          <a:xfrm>
            <a:off x="332707" y="309719"/>
            <a:ext cx="7592093" cy="762000"/>
          </a:xfrm>
        </p:spPr>
        <p:txBody>
          <a:bodyPr/>
          <a:lstStyle/>
          <a:p>
            <a:r>
              <a:rPr lang="en-US" dirty="0"/>
              <a:t>Solid State Disks (</a:t>
            </a:r>
            <a:r>
              <a:rPr lang="en-US" dirty="0" err="1"/>
              <a:t>SSDs</a:t>
            </a:r>
            <a:r>
              <a:rPr lang="en-US" dirty="0"/>
              <a:t>)</a:t>
            </a:r>
          </a:p>
        </p:txBody>
      </p:sp>
      <p:sp>
        <p:nvSpPr>
          <p:cNvPr id="3" name="Content Placeholder 2"/>
          <p:cNvSpPr>
            <a:spLocks noGrp="1"/>
          </p:cNvSpPr>
          <p:nvPr>
            <p:ph idx="1"/>
          </p:nvPr>
        </p:nvSpPr>
        <p:spPr>
          <a:xfrm>
            <a:off x="396875" y="4724400"/>
            <a:ext cx="7896225" cy="1904999"/>
          </a:xfrm>
        </p:spPr>
        <p:txBody>
          <a:bodyPr/>
          <a:lstStyle/>
          <a:p>
            <a:r>
              <a:rPr lang="en-US" dirty="0"/>
              <a:t>Pages: 512KB to 4KB, Blocks: 32 to 128 pages</a:t>
            </a:r>
          </a:p>
          <a:p>
            <a:r>
              <a:rPr lang="en-US" dirty="0"/>
              <a:t>Data read/written in units of pages. </a:t>
            </a:r>
          </a:p>
          <a:p>
            <a:r>
              <a:rPr lang="en-US" dirty="0"/>
              <a:t>Page can be written only after its block has been erased.</a:t>
            </a:r>
          </a:p>
          <a:p>
            <a:r>
              <a:rPr lang="en-US" dirty="0"/>
              <a:t>A block wears out after about 100,000 repeated writes.</a:t>
            </a:r>
          </a:p>
        </p:txBody>
      </p:sp>
      <p:sp>
        <p:nvSpPr>
          <p:cNvPr id="62" name="AutoShape 238"/>
          <p:cNvSpPr>
            <a:spLocks noChangeArrowheads="1"/>
          </p:cNvSpPr>
          <p:nvPr/>
        </p:nvSpPr>
        <p:spPr bwMode="auto">
          <a:xfrm flipV="1">
            <a:off x="4305300" y="1606550"/>
            <a:ext cx="495300" cy="685800"/>
          </a:xfrm>
          <a:prstGeom prst="upArrow">
            <a:avLst>
              <a:gd name="adj1" fmla="val 36667"/>
              <a:gd name="adj2" fmla="val 44872"/>
            </a:avLst>
          </a:prstGeom>
          <a:solidFill>
            <a:srgbClr val="F7F5CD"/>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63" name="Rectangle 239"/>
          <p:cNvSpPr>
            <a:spLocks noChangeArrowheads="1"/>
          </p:cNvSpPr>
          <p:nvPr/>
        </p:nvSpPr>
        <p:spPr bwMode="auto">
          <a:xfrm>
            <a:off x="3505200" y="2406650"/>
            <a:ext cx="2057400" cy="520700"/>
          </a:xfrm>
          <a:prstGeom prst="rect">
            <a:avLst/>
          </a:prstGeom>
          <a:solidFill>
            <a:srgbClr val="DEDFF5"/>
          </a:solidFill>
          <a:ln w="12700">
            <a:solidFill>
              <a:srgbClr val="000000"/>
            </a:solidFill>
            <a:miter lim="800000"/>
            <a:headEnd/>
            <a:tailEn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Flash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translation layer</a:t>
            </a:r>
          </a:p>
        </p:txBody>
      </p:sp>
      <p:sp>
        <p:nvSpPr>
          <p:cNvPr id="64" name="Line 258"/>
          <p:cNvSpPr>
            <a:spLocks noChangeShapeType="1"/>
          </p:cNvSpPr>
          <p:nvPr/>
        </p:nvSpPr>
        <p:spPr bwMode="auto">
          <a:xfrm>
            <a:off x="4572000" y="2927350"/>
            <a:ext cx="0" cy="381000"/>
          </a:xfrm>
          <a:prstGeom prst="line">
            <a:avLst/>
          </a:prstGeom>
          <a:noFill/>
          <a:ln w="38100">
            <a:solidFill>
              <a:srgbClr val="000000"/>
            </a:solidFill>
            <a:round/>
            <a:headEnd type="triangle" w="med" len="med"/>
            <a:tailEnd type="triangle" w="med" len="me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65" name="Rectangle 235"/>
          <p:cNvSpPr>
            <a:spLocks noChangeArrowheads="1"/>
          </p:cNvSpPr>
          <p:nvPr/>
        </p:nvSpPr>
        <p:spPr bwMode="auto">
          <a:xfrm>
            <a:off x="3429000" y="1390650"/>
            <a:ext cx="2209800" cy="241300"/>
          </a:xfrm>
          <a:prstGeom prst="rect">
            <a:avLst/>
          </a:prstGeom>
          <a:solidFill>
            <a:srgbClr val="F7F5CD"/>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CFFCC"/>
              </a:solidFill>
              <a:effectLst/>
              <a:uLnTx/>
              <a:uFillTx/>
              <a:latin typeface="Calibri" panose="020F0502020204030204" pitchFamily="34" charset="0"/>
            </a:endParaRPr>
          </a:p>
        </p:txBody>
      </p:sp>
      <p:sp>
        <p:nvSpPr>
          <p:cNvPr id="66" name="Rectangle 264"/>
          <p:cNvSpPr>
            <a:spLocks noChangeArrowheads="1"/>
          </p:cNvSpPr>
          <p:nvPr/>
        </p:nvSpPr>
        <p:spPr bwMode="auto">
          <a:xfrm>
            <a:off x="4476750" y="1541463"/>
            <a:ext cx="161925" cy="152400"/>
          </a:xfrm>
          <a:prstGeom prst="rect">
            <a:avLst/>
          </a:prstGeom>
          <a:solidFill>
            <a:srgbClr val="F7F5CD"/>
          </a:solidFill>
          <a:ln w="12700">
            <a:no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67" name="Text Box 265"/>
          <p:cNvSpPr txBox="1">
            <a:spLocks noChangeArrowheads="1"/>
          </p:cNvSpPr>
          <p:nvPr/>
        </p:nvSpPr>
        <p:spPr bwMode="auto">
          <a:xfrm>
            <a:off x="3429000" y="1050409"/>
            <a:ext cx="870751" cy="369332"/>
          </a:xfrm>
          <a:prstGeom prst="rect">
            <a:avLst/>
          </a:prstGeom>
          <a:noFill/>
          <a:ln w="12700">
            <a:noFill/>
            <a:miter lim="800000"/>
            <a:headEnd/>
            <a:tailEnd/>
          </a:ln>
          <a:effectLst/>
        </p:spPr>
        <p:txBody>
          <a:bodyPr wrap="none" anchor="ctr">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rPr>
              <a:t>I/O bus</a:t>
            </a:r>
          </a:p>
        </p:txBody>
      </p:sp>
      <p:sp>
        <p:nvSpPr>
          <p:cNvPr id="68" name="Rectangle 271"/>
          <p:cNvSpPr>
            <a:spLocks noChangeArrowheads="1"/>
          </p:cNvSpPr>
          <p:nvPr/>
        </p:nvSpPr>
        <p:spPr bwMode="auto">
          <a:xfrm>
            <a:off x="5562600" y="1174750"/>
            <a:ext cx="457200" cy="533400"/>
          </a:xfrm>
          <a:prstGeom prst="rect">
            <a:avLst/>
          </a:prstGeom>
          <a:solidFill>
            <a:srgbClr val="FFFFFF"/>
          </a:solidFill>
          <a:ln w="12700">
            <a:no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69" name="Rectangle 272"/>
          <p:cNvSpPr>
            <a:spLocks noChangeArrowheads="1"/>
          </p:cNvSpPr>
          <p:nvPr/>
        </p:nvSpPr>
        <p:spPr bwMode="auto">
          <a:xfrm>
            <a:off x="3048000" y="1219200"/>
            <a:ext cx="457200" cy="457200"/>
          </a:xfrm>
          <a:prstGeom prst="rect">
            <a:avLst/>
          </a:prstGeom>
          <a:solidFill>
            <a:srgbClr val="FFFFFF"/>
          </a:solidFill>
          <a:ln w="12700">
            <a:no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84" name="Rectangle 280"/>
          <p:cNvSpPr>
            <a:spLocks noChangeArrowheads="1"/>
          </p:cNvSpPr>
          <p:nvPr/>
        </p:nvSpPr>
        <p:spPr bwMode="auto">
          <a:xfrm>
            <a:off x="1154113" y="3689350"/>
            <a:ext cx="3124200" cy="457200"/>
          </a:xfrm>
          <a:prstGeom prst="rect">
            <a:avLst/>
          </a:prstGeom>
          <a:solidFill>
            <a:srgbClr val="F6F5BD"/>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85" name="Rectangle 274"/>
          <p:cNvSpPr>
            <a:spLocks noChangeArrowheads="1"/>
          </p:cNvSpPr>
          <p:nvPr/>
        </p:nvSpPr>
        <p:spPr bwMode="auto">
          <a:xfrm>
            <a:off x="1230313" y="3765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ysClr val="windowText" lastClr="000000"/>
                </a:solidFill>
                <a:effectLst/>
                <a:uLnTx/>
                <a:uFillTx/>
                <a:latin typeface="Calibri" panose="020F0502020204030204" pitchFamily="34" charset="0"/>
              </a:rPr>
              <a:t>Page 0</a:t>
            </a:r>
          </a:p>
        </p:txBody>
      </p:sp>
      <p:sp>
        <p:nvSpPr>
          <p:cNvPr id="86" name="Rectangle 277"/>
          <p:cNvSpPr>
            <a:spLocks noChangeArrowheads="1"/>
          </p:cNvSpPr>
          <p:nvPr/>
        </p:nvSpPr>
        <p:spPr bwMode="auto">
          <a:xfrm>
            <a:off x="2068513" y="3765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ysClr val="windowText" lastClr="000000"/>
                </a:solidFill>
                <a:effectLst/>
                <a:uLnTx/>
                <a:uFillTx/>
                <a:latin typeface="Calibri" panose="020F0502020204030204" pitchFamily="34" charset="0"/>
              </a:rPr>
              <a:t>Page 1</a:t>
            </a:r>
          </a:p>
        </p:txBody>
      </p:sp>
      <p:sp>
        <p:nvSpPr>
          <p:cNvPr id="87" name="Rectangle 278"/>
          <p:cNvSpPr>
            <a:spLocks noChangeArrowheads="1"/>
          </p:cNvSpPr>
          <p:nvPr/>
        </p:nvSpPr>
        <p:spPr bwMode="auto">
          <a:xfrm>
            <a:off x="3363913" y="3765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Page P-1</a:t>
            </a:r>
          </a:p>
        </p:txBody>
      </p:sp>
      <p:sp>
        <p:nvSpPr>
          <p:cNvPr id="88" name="Text Box 279"/>
          <p:cNvSpPr txBox="1">
            <a:spLocks noChangeArrowheads="1"/>
          </p:cNvSpPr>
          <p:nvPr/>
        </p:nvSpPr>
        <p:spPr bwMode="auto">
          <a:xfrm>
            <a:off x="2906713" y="3613150"/>
            <a:ext cx="397866" cy="461665"/>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rPr>
              <a:t>…</a:t>
            </a:r>
          </a:p>
        </p:txBody>
      </p:sp>
      <p:sp>
        <p:nvSpPr>
          <p:cNvPr id="89" name="Text Box 281"/>
          <p:cNvSpPr txBox="1">
            <a:spLocks noChangeArrowheads="1"/>
          </p:cNvSpPr>
          <p:nvPr/>
        </p:nvSpPr>
        <p:spPr bwMode="auto">
          <a:xfrm>
            <a:off x="1066800" y="3321050"/>
            <a:ext cx="856325" cy="369332"/>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Block 0</a:t>
            </a:r>
          </a:p>
        </p:txBody>
      </p:sp>
      <p:sp>
        <p:nvSpPr>
          <p:cNvPr id="71" name="Text Box 282"/>
          <p:cNvSpPr txBox="1">
            <a:spLocks noChangeArrowheads="1"/>
          </p:cNvSpPr>
          <p:nvPr/>
        </p:nvSpPr>
        <p:spPr bwMode="auto">
          <a:xfrm>
            <a:off x="4311650" y="3657600"/>
            <a:ext cx="397866" cy="461665"/>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ysClr val="windowText" lastClr="000000"/>
                </a:solidFill>
                <a:effectLst/>
                <a:uLnTx/>
                <a:uFillTx/>
                <a:latin typeface="Calibri" panose="020F0502020204030204" pitchFamily="34" charset="0"/>
              </a:rPr>
              <a:t>…</a:t>
            </a:r>
          </a:p>
        </p:txBody>
      </p:sp>
      <p:sp>
        <p:nvSpPr>
          <p:cNvPr id="78" name="Rectangle 287"/>
          <p:cNvSpPr>
            <a:spLocks noChangeArrowheads="1"/>
          </p:cNvSpPr>
          <p:nvPr/>
        </p:nvSpPr>
        <p:spPr bwMode="auto">
          <a:xfrm>
            <a:off x="4876800" y="3689350"/>
            <a:ext cx="3124200" cy="457200"/>
          </a:xfrm>
          <a:prstGeom prst="rect">
            <a:avLst/>
          </a:prstGeom>
          <a:solidFill>
            <a:srgbClr val="F6F5BD"/>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79" name="Rectangle 283"/>
          <p:cNvSpPr>
            <a:spLocks noChangeArrowheads="1"/>
          </p:cNvSpPr>
          <p:nvPr/>
        </p:nvSpPr>
        <p:spPr bwMode="auto">
          <a:xfrm>
            <a:off x="4953000" y="3765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ysClr val="windowText" lastClr="000000"/>
                </a:solidFill>
                <a:effectLst/>
                <a:uLnTx/>
                <a:uFillTx/>
                <a:latin typeface="Calibri" panose="020F0502020204030204" pitchFamily="34" charset="0"/>
              </a:rPr>
              <a:t>Page 0</a:t>
            </a:r>
          </a:p>
        </p:txBody>
      </p:sp>
      <p:sp>
        <p:nvSpPr>
          <p:cNvPr id="80" name="Rectangle 284"/>
          <p:cNvSpPr>
            <a:spLocks noChangeArrowheads="1"/>
          </p:cNvSpPr>
          <p:nvPr/>
        </p:nvSpPr>
        <p:spPr bwMode="auto">
          <a:xfrm>
            <a:off x="5791200" y="3765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ysClr val="windowText" lastClr="000000"/>
                </a:solidFill>
                <a:effectLst/>
                <a:uLnTx/>
                <a:uFillTx/>
                <a:latin typeface="Calibri" panose="020F0502020204030204" pitchFamily="34" charset="0"/>
              </a:rPr>
              <a:t>Page 1</a:t>
            </a:r>
          </a:p>
        </p:txBody>
      </p:sp>
      <p:sp>
        <p:nvSpPr>
          <p:cNvPr id="81" name="Rectangle 285"/>
          <p:cNvSpPr>
            <a:spLocks noChangeArrowheads="1"/>
          </p:cNvSpPr>
          <p:nvPr/>
        </p:nvSpPr>
        <p:spPr bwMode="auto">
          <a:xfrm>
            <a:off x="7086600" y="3765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Page P-1</a:t>
            </a:r>
          </a:p>
        </p:txBody>
      </p:sp>
      <p:sp>
        <p:nvSpPr>
          <p:cNvPr id="82" name="Text Box 286"/>
          <p:cNvSpPr txBox="1">
            <a:spLocks noChangeArrowheads="1"/>
          </p:cNvSpPr>
          <p:nvPr/>
        </p:nvSpPr>
        <p:spPr bwMode="auto">
          <a:xfrm>
            <a:off x="6629400" y="3613150"/>
            <a:ext cx="397866" cy="461665"/>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rPr>
              <a:t>…</a:t>
            </a:r>
          </a:p>
        </p:txBody>
      </p:sp>
      <p:sp>
        <p:nvSpPr>
          <p:cNvPr id="83" name="Text Box 288"/>
          <p:cNvSpPr txBox="1">
            <a:spLocks noChangeArrowheads="1"/>
          </p:cNvSpPr>
          <p:nvPr/>
        </p:nvSpPr>
        <p:spPr bwMode="auto">
          <a:xfrm>
            <a:off x="4800600" y="3321050"/>
            <a:ext cx="1104790" cy="369332"/>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Block  B-1</a:t>
            </a:r>
          </a:p>
        </p:txBody>
      </p:sp>
      <p:sp>
        <p:nvSpPr>
          <p:cNvPr id="74" name="Text Box 291"/>
          <p:cNvSpPr txBox="1">
            <a:spLocks noChangeArrowheads="1"/>
          </p:cNvSpPr>
          <p:nvPr/>
        </p:nvSpPr>
        <p:spPr bwMode="auto">
          <a:xfrm>
            <a:off x="912813" y="3016250"/>
            <a:ext cx="1508746" cy="369332"/>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Flash memory</a:t>
            </a:r>
          </a:p>
        </p:txBody>
      </p:sp>
      <p:sp>
        <p:nvSpPr>
          <p:cNvPr id="75" name="Rectangle 292"/>
          <p:cNvSpPr>
            <a:spLocks noChangeArrowheads="1"/>
          </p:cNvSpPr>
          <p:nvPr/>
        </p:nvSpPr>
        <p:spPr bwMode="auto">
          <a:xfrm>
            <a:off x="838200" y="2317750"/>
            <a:ext cx="7467600" cy="2178050"/>
          </a:xfrm>
          <a:prstGeom prst="rect">
            <a:avLst/>
          </a:prstGeom>
          <a:noFill/>
          <a:ln w="12700">
            <a:solidFill>
              <a:srgbClr val="000000"/>
            </a:solidFill>
            <a:prstDash val="dash"/>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76" name="Text Box 293"/>
          <p:cNvSpPr txBox="1">
            <a:spLocks noChangeArrowheads="1"/>
          </p:cNvSpPr>
          <p:nvPr/>
        </p:nvSpPr>
        <p:spPr bwMode="auto">
          <a:xfrm>
            <a:off x="746125" y="1981200"/>
            <a:ext cx="2169184" cy="369332"/>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Solid State Disk (SSD)</a:t>
            </a:r>
          </a:p>
        </p:txBody>
      </p:sp>
      <p:sp>
        <p:nvSpPr>
          <p:cNvPr id="77" name="Text Box 297"/>
          <p:cNvSpPr txBox="1">
            <a:spLocks noChangeArrowheads="1"/>
          </p:cNvSpPr>
          <p:nvPr/>
        </p:nvSpPr>
        <p:spPr bwMode="auto">
          <a:xfrm>
            <a:off x="4724400" y="1655763"/>
            <a:ext cx="2133600" cy="523220"/>
          </a:xfrm>
          <a:prstGeom prst="rect">
            <a:avLst/>
          </a:prstGeom>
          <a:noFill/>
          <a:ln w="12700">
            <a:noFill/>
            <a:miter lim="800000"/>
            <a:headEnd/>
            <a:tailEnd/>
          </a:ln>
          <a:effectLst/>
        </p:spPr>
        <p:txBody>
          <a:bodyPr>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ysClr val="windowText" lastClr="000000"/>
                </a:solidFill>
                <a:effectLst/>
                <a:uLnTx/>
                <a:uFillTx/>
                <a:latin typeface="Calibri" panose="020F0502020204030204" pitchFamily="34" charset="0"/>
              </a:rPr>
              <a:t>Requests to read and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ysClr val="windowText" lastClr="000000"/>
                </a:solidFill>
                <a:effectLst/>
                <a:uLnTx/>
                <a:uFillTx/>
                <a:latin typeface="Calibri" panose="020F0502020204030204" pitchFamily="34" charset="0"/>
              </a:rPr>
              <a:t>write logical disk blocks</a:t>
            </a:r>
          </a:p>
        </p:txBody>
      </p:sp>
      <p:sp>
        <p:nvSpPr>
          <p:cNvPr id="30" name="Rectangle 239">
            <a:extLst>
              <a:ext uri="{FF2B5EF4-FFF2-40B4-BE49-F238E27FC236}">
                <a16:creationId xmlns:a16="http://schemas.microsoft.com/office/drawing/2014/main" id="{F6541949-37FF-FE44-A135-DBFCAD07273E}"/>
              </a:ext>
            </a:extLst>
          </p:cNvPr>
          <p:cNvSpPr>
            <a:spLocks noChangeArrowheads="1"/>
          </p:cNvSpPr>
          <p:nvPr/>
        </p:nvSpPr>
        <p:spPr bwMode="auto">
          <a:xfrm>
            <a:off x="5943600" y="2399646"/>
            <a:ext cx="2057400" cy="5207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DRAM</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b="0" kern="0" dirty="0">
                <a:solidFill>
                  <a:sysClr val="windowText" lastClr="000000"/>
                </a:solidFill>
                <a:latin typeface="Calibri" panose="020F0502020204030204" pitchFamily="34" charset="0"/>
              </a:rPr>
              <a:t>Buffer</a:t>
            </a:r>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sp>
        <p:nvSpPr>
          <p:cNvPr id="31" name="Line 258">
            <a:extLst>
              <a:ext uri="{FF2B5EF4-FFF2-40B4-BE49-F238E27FC236}">
                <a16:creationId xmlns:a16="http://schemas.microsoft.com/office/drawing/2014/main" id="{F0E5EFFC-1632-9845-8500-E290D13519A3}"/>
              </a:ext>
            </a:extLst>
          </p:cNvPr>
          <p:cNvSpPr>
            <a:spLocks noChangeShapeType="1"/>
          </p:cNvSpPr>
          <p:nvPr/>
        </p:nvSpPr>
        <p:spPr bwMode="auto">
          <a:xfrm rot="5400000">
            <a:off x="5753100" y="2470890"/>
            <a:ext cx="0" cy="381000"/>
          </a:xfrm>
          <a:prstGeom prst="line">
            <a:avLst/>
          </a:prstGeom>
          <a:noFill/>
          <a:ln w="38100">
            <a:solidFill>
              <a:srgbClr val="000000"/>
            </a:solidFill>
            <a:round/>
            <a:headEnd type="triangle" w="med" len="med"/>
            <a:tailEnd type="triangle" w="med" len="me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0DDDF-665F-4439-8A98-687D11E6AC5F}"/>
              </a:ext>
            </a:extLst>
          </p:cNvPr>
          <p:cNvSpPr>
            <a:spLocks noGrp="1"/>
          </p:cNvSpPr>
          <p:nvPr>
            <p:ph type="title"/>
          </p:nvPr>
        </p:nvSpPr>
        <p:spPr/>
        <p:txBody>
          <a:bodyPr/>
          <a:lstStyle/>
          <a:p>
            <a:r>
              <a:rPr lang="en-US" dirty="0"/>
              <a:t>Exam Scope 3/4</a:t>
            </a:r>
          </a:p>
        </p:txBody>
      </p:sp>
      <p:sp>
        <p:nvSpPr>
          <p:cNvPr id="3" name="Content Placeholder 2">
            <a:extLst>
              <a:ext uri="{FF2B5EF4-FFF2-40B4-BE49-F238E27FC236}">
                <a16:creationId xmlns:a16="http://schemas.microsoft.com/office/drawing/2014/main" id="{AB2EA90E-0EC8-4299-8EC6-9ECB0C72C31C}"/>
              </a:ext>
            </a:extLst>
          </p:cNvPr>
          <p:cNvSpPr>
            <a:spLocks noGrp="1"/>
          </p:cNvSpPr>
          <p:nvPr>
            <p:ph idx="1"/>
          </p:nvPr>
        </p:nvSpPr>
        <p:spPr/>
        <p:txBody>
          <a:bodyPr/>
          <a:lstStyle/>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Georgia" panose="02040502050405020303" pitchFamily="18" charset="0"/>
              </a:rPr>
              <a:t>Data representation: Students should understand how arrays (dynamic and static) are represented in memory, how they are accessed in C and assembly, and what row-major ordering is and that it is used.  They should understand how structs are organized in memory and how they are accessed in C and assembly. They should understand alignment, the alignment rules, and how this affects data, especially structs. They should understand to use </a:t>
            </a:r>
            <a:r>
              <a:rPr lang="en-US" sz="1800" b="0" i="0" u="none" strike="noStrike" dirty="0" err="1">
                <a:solidFill>
                  <a:srgbClr val="000000"/>
                </a:solidFill>
                <a:effectLst/>
                <a:latin typeface="Georgia" panose="02040502050405020303" pitchFamily="18" charset="0"/>
              </a:rPr>
              <a:t>sizeof</a:t>
            </a:r>
            <a:r>
              <a:rPr lang="en-US" sz="1800" b="0" i="0" u="none" strike="noStrike" dirty="0">
                <a:solidFill>
                  <a:srgbClr val="000000"/>
                </a:solidFill>
                <a:effectLst/>
                <a:latin typeface="Georgia" panose="02040502050405020303" pitchFamily="18" charset="0"/>
              </a:rPr>
              <a:t>() in C and why. They should be able to read and write code, in assembly and C, to access complex types, e.g. arrays of structs or structs containing arrays, or even arrays containing structs containing arrays. Students should be cautions about type sizes, e.g. statically allocated arrays vs pointers vs scalar types. </a:t>
            </a:r>
          </a:p>
          <a:p>
            <a:pPr marL="0" indent="0">
              <a:buNone/>
            </a:pPr>
            <a:endParaRPr lang="en-US" dirty="0"/>
          </a:p>
        </p:txBody>
      </p:sp>
    </p:spTree>
    <p:extLst>
      <p:ext uri="{BB962C8B-B14F-4D97-AF65-F5344CB8AC3E}">
        <p14:creationId xmlns:p14="http://schemas.microsoft.com/office/powerpoint/2010/main" val="42885837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 Performance Characteristics	</a:t>
            </a:r>
          </a:p>
        </p:txBody>
      </p:sp>
      <p:sp>
        <p:nvSpPr>
          <p:cNvPr id="3" name="Content Placeholder 2"/>
          <p:cNvSpPr>
            <a:spLocks noGrp="1"/>
          </p:cNvSpPr>
          <p:nvPr>
            <p:ph idx="1"/>
          </p:nvPr>
        </p:nvSpPr>
        <p:spPr>
          <a:xfrm>
            <a:off x="396875" y="1038688"/>
            <a:ext cx="7896225" cy="4752514"/>
          </a:xfrm>
        </p:spPr>
        <p:txBody>
          <a:bodyPr/>
          <a:lstStyle/>
          <a:p>
            <a:r>
              <a:rPr lang="en-US" dirty="0"/>
              <a:t>Benchmark of Samsung 940 EVO Plus</a:t>
            </a:r>
          </a:p>
          <a:p>
            <a:endParaRPr lang="en-US" dirty="0"/>
          </a:p>
          <a:p>
            <a:pPr lvl="1"/>
            <a:endParaRPr lang="en-US" dirty="0"/>
          </a:p>
          <a:p>
            <a:pPr marL="0" indent="0">
              <a:buNone/>
            </a:pPr>
            <a:endParaRPr lang="en-US" dirty="0"/>
          </a:p>
          <a:p>
            <a:pPr marL="400050" lvl="1" indent="0">
              <a:buNone/>
            </a:pPr>
            <a:endParaRPr lang="en-US" dirty="0"/>
          </a:p>
          <a:p>
            <a:r>
              <a:rPr lang="en-US" dirty="0"/>
              <a:t>Sequential access faster than random access</a:t>
            </a:r>
          </a:p>
          <a:p>
            <a:pPr lvl="1"/>
            <a:r>
              <a:rPr lang="en-US" dirty="0"/>
              <a:t>Common theme in the memory hierarchy</a:t>
            </a:r>
          </a:p>
          <a:p>
            <a:r>
              <a:rPr lang="en-US" dirty="0"/>
              <a:t>Random writes are somewhat slower</a:t>
            </a:r>
          </a:p>
          <a:p>
            <a:pPr lvl="1"/>
            <a:r>
              <a:rPr lang="en-US" dirty="0"/>
              <a:t>Erasing a block takes a long time (~1 </a:t>
            </a:r>
            <a:r>
              <a:rPr lang="en-US" dirty="0" err="1"/>
              <a:t>ms</a:t>
            </a:r>
            <a:r>
              <a:rPr lang="en-US" dirty="0"/>
              <a:t>).</a:t>
            </a:r>
          </a:p>
          <a:p>
            <a:pPr lvl="1"/>
            <a:r>
              <a:rPr lang="en-US" dirty="0"/>
              <a:t>Modifying a block page requires all other pages to be copied to new block.</a:t>
            </a:r>
          </a:p>
          <a:p>
            <a:pPr lvl="1"/>
            <a:r>
              <a:rPr lang="en-US" dirty="0"/>
              <a:t>Flash translation layer allows accumulating series of small writes before doing block write.</a:t>
            </a:r>
          </a:p>
        </p:txBody>
      </p:sp>
      <p:sp>
        <p:nvSpPr>
          <p:cNvPr id="4" name="TextBox 3"/>
          <p:cNvSpPr txBox="1"/>
          <p:nvPr/>
        </p:nvSpPr>
        <p:spPr>
          <a:xfrm>
            <a:off x="177339" y="2174689"/>
            <a:ext cx="8859220" cy="707886"/>
          </a:xfrm>
          <a:prstGeom prst="rect">
            <a:avLst/>
          </a:prstGeom>
          <a:solidFill>
            <a:srgbClr val="E2E2E2"/>
          </a:solidFill>
          <a:ln w="19050" cmpd="sng">
            <a:solidFill>
              <a:schemeClr val="tx1"/>
            </a:solidFill>
          </a:ln>
        </p:spPr>
        <p:txBody>
          <a:bodyPr wrap="square" rtlCol="0">
            <a:spAutoFit/>
          </a:bodyPr>
          <a:lstStyle/>
          <a:p>
            <a:r>
              <a:rPr lang="en-US" sz="2000" dirty="0">
                <a:latin typeface="Calibri" pitchFamily="34" charset="0"/>
              </a:rPr>
              <a:t>Sequential read throughput   2,126 MB/s	 Sequential write </a:t>
            </a:r>
            <a:r>
              <a:rPr lang="en-US" sz="2000" dirty="0" err="1">
                <a:latin typeface="Calibri" pitchFamily="34" charset="0"/>
              </a:rPr>
              <a:t>tput</a:t>
            </a:r>
            <a:r>
              <a:rPr lang="en-US" sz="2000" dirty="0">
                <a:latin typeface="Calibri" pitchFamily="34" charset="0"/>
              </a:rPr>
              <a:t>	1,880 MB/s</a:t>
            </a:r>
          </a:p>
          <a:p>
            <a:r>
              <a:rPr lang="en-US" sz="2000" dirty="0">
                <a:latin typeface="Calibri" pitchFamily="34" charset="0"/>
              </a:rPr>
              <a:t>Random read throughput	         140 MB/s	 Random write </a:t>
            </a:r>
            <a:r>
              <a:rPr lang="en-US" sz="2000" dirty="0" err="1">
                <a:latin typeface="Calibri" pitchFamily="34" charset="0"/>
              </a:rPr>
              <a:t>tput</a:t>
            </a:r>
            <a:r>
              <a:rPr lang="en-US" sz="2000" dirty="0">
                <a:latin typeface="Calibri" pitchFamily="34" charset="0"/>
              </a:rPr>
              <a:t>	      59 MB/s</a:t>
            </a:r>
          </a:p>
        </p:txBody>
      </p:sp>
      <p:sp>
        <p:nvSpPr>
          <p:cNvPr id="6" name="Rectangle 5">
            <a:extLst>
              <a:ext uri="{FF2B5EF4-FFF2-40B4-BE49-F238E27FC236}">
                <a16:creationId xmlns:a16="http://schemas.microsoft.com/office/drawing/2014/main" id="{84475DB9-3FD5-C04E-AAC9-47DCE92E4DE3}"/>
              </a:ext>
            </a:extLst>
          </p:cNvPr>
          <p:cNvSpPr/>
          <p:nvPr/>
        </p:nvSpPr>
        <p:spPr>
          <a:xfrm>
            <a:off x="883328" y="1508300"/>
            <a:ext cx="8962008" cy="584775"/>
          </a:xfrm>
          <a:prstGeom prst="rect">
            <a:avLst/>
          </a:prstGeom>
        </p:spPr>
        <p:txBody>
          <a:bodyPr wrap="square">
            <a:spAutoFit/>
          </a:bodyPr>
          <a:lstStyle/>
          <a:p>
            <a:r>
              <a:rPr lang="en-US" sz="1600" dirty="0">
                <a:hlinkClick r:id="rId2"/>
              </a:rPr>
              <a:t>https://ssd.userbenchmark.com/SpeedTest/711305/Samsung-SSD-970-EVO-Plus-250GB</a:t>
            </a:r>
            <a:endParaRPr lang="en-US" sz="1600" dirty="0"/>
          </a:p>
          <a:p>
            <a:endParaRPr lang="en-US" sz="16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SSD Tradeoffs	vs Rotating Disks</a:t>
            </a:r>
            <a:endParaRPr lang="en-US" dirty="0"/>
          </a:p>
        </p:txBody>
      </p:sp>
      <p:sp>
        <p:nvSpPr>
          <p:cNvPr id="3" name="Content Placeholder 2"/>
          <p:cNvSpPr>
            <a:spLocks noGrp="1"/>
          </p:cNvSpPr>
          <p:nvPr>
            <p:ph idx="1"/>
          </p:nvPr>
        </p:nvSpPr>
        <p:spPr/>
        <p:txBody>
          <a:bodyPr/>
          <a:lstStyle/>
          <a:p>
            <a:r>
              <a:rPr lang="en-US" dirty="0"/>
              <a:t>Advantages </a:t>
            </a:r>
          </a:p>
          <a:p>
            <a:pPr lvl="1"/>
            <a:r>
              <a:rPr lang="en-US" dirty="0"/>
              <a:t>No moving parts </a:t>
            </a:r>
            <a:r>
              <a:rPr lang="en-US" dirty="0" err="1">
                <a:sym typeface="Wingdings"/>
              </a:rPr>
              <a:t></a:t>
            </a:r>
            <a:r>
              <a:rPr lang="en-US" dirty="0">
                <a:sym typeface="Wingdings"/>
              </a:rPr>
              <a:t> faster, less power, more rugged</a:t>
            </a:r>
            <a:endParaRPr lang="en-US" dirty="0"/>
          </a:p>
          <a:p>
            <a:pPr lvl="1"/>
            <a:endParaRPr lang="en-US" dirty="0"/>
          </a:p>
          <a:p>
            <a:r>
              <a:rPr lang="en-US" dirty="0"/>
              <a:t>Disadvantages</a:t>
            </a:r>
          </a:p>
          <a:p>
            <a:pPr lvl="1"/>
            <a:r>
              <a:rPr lang="en-US" dirty="0"/>
              <a:t>Have the potential to wear out </a:t>
            </a:r>
          </a:p>
          <a:p>
            <a:pPr lvl="2"/>
            <a:r>
              <a:rPr lang="en-US" dirty="0"/>
              <a:t>Mitigated by “wear leveling logic” in flash translation layer</a:t>
            </a:r>
          </a:p>
          <a:p>
            <a:pPr lvl="2"/>
            <a:r>
              <a:rPr lang="en-US" dirty="0"/>
              <a:t>E.g. Samsung 940 EVO Plus guarantees 600 writes/byte of writes before they wear out</a:t>
            </a:r>
          </a:p>
          <a:p>
            <a:pPr lvl="2"/>
            <a:r>
              <a:rPr lang="en-US" dirty="0"/>
              <a:t>Controller migrates data to minimize wear level</a:t>
            </a:r>
          </a:p>
          <a:p>
            <a:pPr lvl="1"/>
            <a:r>
              <a:rPr lang="en-US" dirty="0"/>
              <a:t>In 2019, about 4 times more expensive per byte</a:t>
            </a:r>
          </a:p>
          <a:p>
            <a:pPr lvl="2"/>
            <a:r>
              <a:rPr lang="en-US" dirty="0"/>
              <a:t>And, relative cost will keep dropping</a:t>
            </a:r>
          </a:p>
          <a:p>
            <a:r>
              <a:rPr lang="en-US" dirty="0"/>
              <a:t>Applications</a:t>
            </a:r>
          </a:p>
          <a:p>
            <a:pPr lvl="1"/>
            <a:r>
              <a:rPr lang="en-US" dirty="0"/>
              <a:t>Smartphones, laptops</a:t>
            </a:r>
          </a:p>
          <a:p>
            <a:pPr lvl="1"/>
            <a:r>
              <a:rPr lang="en-US" dirty="0"/>
              <a:t>Increasingly common in desktops and servers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t>Summary</a:t>
            </a:r>
          </a:p>
        </p:txBody>
      </p:sp>
      <p:sp>
        <p:nvSpPr>
          <p:cNvPr id="146435" name="Rectangle 3"/>
          <p:cNvSpPr>
            <a:spLocks noGrp="1" noChangeArrowheads="1"/>
          </p:cNvSpPr>
          <p:nvPr>
            <p:ph type="body" idx="1"/>
          </p:nvPr>
        </p:nvSpPr>
        <p:spPr/>
        <p:txBody>
          <a:bodyPr/>
          <a:lstStyle/>
          <a:p>
            <a:r>
              <a:rPr lang="en-US" dirty="0"/>
              <a:t>The speed gap between CPU, memory and mass storage continues to widen.</a:t>
            </a:r>
          </a:p>
          <a:p>
            <a:endParaRPr lang="en-US" dirty="0"/>
          </a:p>
          <a:p>
            <a:r>
              <a:rPr lang="en-US" dirty="0"/>
              <a:t>Well-written programs exhibit a property called </a:t>
            </a:r>
            <a:r>
              <a:rPr lang="en-US" i="1" dirty="0"/>
              <a:t>locality</a:t>
            </a:r>
            <a:r>
              <a:rPr lang="en-US" dirty="0"/>
              <a:t>.</a:t>
            </a:r>
          </a:p>
          <a:p>
            <a:endParaRPr lang="en-US" dirty="0"/>
          </a:p>
          <a:p>
            <a:r>
              <a:rPr lang="en-US" dirty="0"/>
              <a:t>Memory hierarchies based on </a:t>
            </a:r>
            <a:r>
              <a:rPr lang="en-US" i="1" dirty="0"/>
              <a:t>caching</a:t>
            </a:r>
            <a:r>
              <a:rPr lang="en-US" dirty="0"/>
              <a:t> close the gap by exploiting locality.</a:t>
            </a:r>
          </a:p>
          <a:p>
            <a:endParaRPr lang="en-US" dirty="0"/>
          </a:p>
          <a:p>
            <a:r>
              <a:rPr lang="en-US" dirty="0"/>
              <a:t>Flash memory progress outpacing all other memory and storage technologies (DRAM, SRAM, magnetic disk)</a:t>
            </a:r>
          </a:p>
          <a:p>
            <a:pPr lvl="1"/>
            <a:r>
              <a:rPr lang="en-US" dirty="0"/>
              <a:t>Able to stack cells in </a:t>
            </a:r>
            <a:r>
              <a:rPr lang="en-US"/>
              <a:t>three dimensions</a:t>
            </a:r>
            <a:endParaRPr lang="en-US" dirty="0"/>
          </a:p>
          <a:p>
            <a:endParaRPr lang="en-US" dirty="0"/>
          </a:p>
          <a:p>
            <a:endParaRPr lang="en-US" dirty="0"/>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slides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735164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76200" y="3032125"/>
            <a:ext cx="8893175" cy="422275"/>
          </a:xfrm>
          <a:prstGeom prst="rect">
            <a:avLst/>
          </a:prstGeom>
          <a:solidFill>
            <a:srgbClr val="E6E6E6"/>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rgbClr val="22228B"/>
              </a:solidFill>
              <a:latin typeface="Calibri" pitchFamily="34" charset="0"/>
            </a:endParaRPr>
          </a:p>
        </p:txBody>
      </p:sp>
      <p:sp>
        <p:nvSpPr>
          <p:cNvPr id="195587" name="Rectangle 3"/>
          <p:cNvSpPr>
            <a:spLocks noChangeArrowheads="1"/>
          </p:cNvSpPr>
          <p:nvPr/>
        </p:nvSpPr>
        <p:spPr bwMode="auto">
          <a:xfrm>
            <a:off x="76200" y="3032125"/>
            <a:ext cx="8893175" cy="1751762"/>
          </a:xfrm>
          <a:prstGeom prst="rect">
            <a:avLst/>
          </a:prstGeom>
          <a:noFill/>
          <a:ln w="28575" cmpd="sng">
            <a:solidFill>
              <a:schemeClr val="tx1"/>
            </a:solidFill>
            <a:miter lim="800000"/>
            <a:headEnd/>
            <a:tailEnd/>
          </a:ln>
          <a:effectLst/>
        </p:spPr>
        <p:txBody>
          <a:bodyPr wrap="square" lIns="90487" tIns="44450" rIns="90487" bIns="44450">
            <a:prstTxWarp prst="textNoShape">
              <a:avLst/>
            </a:prstTxWarp>
            <a:spAutoFit/>
          </a:bodyPr>
          <a:lstStyle/>
          <a:p>
            <a:pPr algn="l" defTabSz="857250">
              <a:lnSpc>
                <a:spcPct val="100000"/>
              </a:lnSpc>
            </a:pPr>
            <a:r>
              <a:rPr lang="en-US" sz="2000" dirty="0">
                <a:solidFill>
                  <a:srgbClr val="000000"/>
                </a:solidFill>
              </a:rPr>
              <a:t>Metric		1985	1990	1995	2000	2005	2010	2015	</a:t>
            </a:r>
            <a:r>
              <a:rPr lang="en-US" sz="2000" i="1" dirty="0">
                <a:solidFill>
                  <a:srgbClr val="000000"/>
                </a:solidFill>
              </a:rPr>
              <a:t>2015:1985</a:t>
            </a:r>
            <a:endParaRPr lang="en-US" sz="2000" dirty="0">
              <a:solidFill>
                <a:srgbClr val="000000"/>
              </a:solidFill>
            </a:endParaRPr>
          </a:p>
          <a:p>
            <a:pPr algn="l" defTabSz="857250">
              <a:lnSpc>
                <a:spcPct val="100000"/>
              </a:lnSpc>
            </a:pPr>
            <a:endParaRPr lang="en-US" sz="1600" dirty="0">
              <a:solidFill>
                <a:srgbClr val="22228B"/>
              </a:solidFill>
            </a:endParaRPr>
          </a:p>
          <a:p>
            <a:pPr defTabSz="857250"/>
            <a:r>
              <a:rPr lang="en-US" sz="1800" dirty="0">
                <a:solidFill>
                  <a:srgbClr val="22228B"/>
                </a:solidFill>
              </a:rPr>
              <a:t>$/MB		880	100	30	1	0.1	0.06	0.02	</a:t>
            </a:r>
            <a:r>
              <a:rPr lang="en-US" sz="1800" i="1" dirty="0">
                <a:solidFill>
                  <a:srgbClr val="22228B"/>
                </a:solidFill>
              </a:rPr>
              <a:t>44,000</a:t>
            </a:r>
          </a:p>
          <a:p>
            <a:pPr defTabSz="857250"/>
            <a:r>
              <a:rPr lang="en-US" sz="1800" dirty="0">
                <a:solidFill>
                  <a:srgbClr val="22228B"/>
                </a:solidFill>
              </a:rPr>
              <a:t>access (ns)	200	100	70	60	50	40	20	</a:t>
            </a:r>
            <a:r>
              <a:rPr lang="en-US" sz="1800" i="1" dirty="0">
                <a:solidFill>
                  <a:srgbClr val="22228B"/>
                </a:solidFill>
              </a:rPr>
              <a:t>10</a:t>
            </a:r>
            <a:endParaRPr lang="en-US" sz="1800" dirty="0">
              <a:solidFill>
                <a:srgbClr val="22228B"/>
              </a:solidFill>
            </a:endParaRPr>
          </a:p>
          <a:p>
            <a:pPr defTabSz="857250"/>
            <a:r>
              <a:rPr lang="en-US" sz="1800" dirty="0">
                <a:solidFill>
                  <a:srgbClr val="22228B"/>
                </a:solidFill>
              </a:rPr>
              <a:t>typical size (MB) 	0.256	4	16	64	2,000	8,000	16.000	</a:t>
            </a:r>
            <a:r>
              <a:rPr lang="en-US" sz="1800" i="1" dirty="0">
                <a:solidFill>
                  <a:srgbClr val="22228B"/>
                </a:solidFill>
              </a:rPr>
              <a:t>62,500</a:t>
            </a:r>
            <a:endParaRPr lang="en-US" sz="1800" dirty="0">
              <a:solidFill>
                <a:srgbClr val="22228B"/>
              </a:solidFill>
            </a:endParaRPr>
          </a:p>
          <a:p>
            <a:pPr algn="l" defTabSz="857250">
              <a:lnSpc>
                <a:spcPct val="100000"/>
              </a:lnSpc>
            </a:pPr>
            <a:endParaRPr lang="en-US" sz="1800" dirty="0">
              <a:solidFill>
                <a:srgbClr val="22228B"/>
              </a:solidFill>
            </a:endParaRPr>
          </a:p>
        </p:txBody>
      </p:sp>
      <p:sp>
        <p:nvSpPr>
          <p:cNvPr id="18" name="Rectangle 17"/>
          <p:cNvSpPr/>
          <p:nvPr/>
        </p:nvSpPr>
        <p:spPr bwMode="auto">
          <a:xfrm>
            <a:off x="76200" y="5229225"/>
            <a:ext cx="8893175" cy="422275"/>
          </a:xfrm>
          <a:prstGeom prst="rect">
            <a:avLst/>
          </a:prstGeom>
          <a:solidFill>
            <a:srgbClr val="E2E2E2"/>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rgbClr val="22228B"/>
              </a:solidFill>
              <a:latin typeface="Calibri" pitchFamily="34" charset="0"/>
            </a:endParaRPr>
          </a:p>
        </p:txBody>
      </p:sp>
      <p:sp>
        <p:nvSpPr>
          <p:cNvPr id="16" name="Rectangle 15"/>
          <p:cNvSpPr/>
          <p:nvPr/>
        </p:nvSpPr>
        <p:spPr bwMode="auto">
          <a:xfrm>
            <a:off x="98425" y="1482725"/>
            <a:ext cx="8893175" cy="422275"/>
          </a:xfrm>
          <a:prstGeom prst="rect">
            <a:avLst/>
          </a:prstGeom>
          <a:solidFill>
            <a:srgbClr val="E6E6E6"/>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rgbClr val="000000"/>
              </a:solidFill>
              <a:latin typeface="Calibri" pitchFamily="34" charset="0"/>
            </a:endParaRPr>
          </a:p>
        </p:txBody>
      </p:sp>
      <p:sp>
        <p:nvSpPr>
          <p:cNvPr id="195586" name="Rectangle 2"/>
          <p:cNvSpPr>
            <a:spLocks noGrp="1" noChangeArrowheads="1"/>
          </p:cNvSpPr>
          <p:nvPr>
            <p:ph type="title"/>
          </p:nvPr>
        </p:nvSpPr>
        <p:spPr/>
        <p:txBody>
          <a:bodyPr/>
          <a:lstStyle/>
          <a:p>
            <a:r>
              <a:rPr lang="en-US" dirty="0"/>
              <a:t>Storage Trends</a:t>
            </a:r>
          </a:p>
        </p:txBody>
      </p:sp>
      <p:sp>
        <p:nvSpPr>
          <p:cNvPr id="195589" name="Rectangle 5"/>
          <p:cNvSpPr>
            <a:spLocks noChangeArrowheads="1"/>
          </p:cNvSpPr>
          <p:nvPr/>
        </p:nvSpPr>
        <p:spPr bwMode="auto">
          <a:xfrm>
            <a:off x="0" y="2727325"/>
            <a:ext cx="750242" cy="366767"/>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lnSpc>
                <a:spcPct val="100000"/>
              </a:lnSpc>
            </a:pPr>
            <a:r>
              <a:rPr lang="en-US" sz="1800" dirty="0">
                <a:solidFill>
                  <a:srgbClr val="FF0000"/>
                </a:solidFill>
              </a:rPr>
              <a:t>DRAM</a:t>
            </a:r>
          </a:p>
        </p:txBody>
      </p:sp>
      <p:sp>
        <p:nvSpPr>
          <p:cNvPr id="195592" name="Rectangle 8"/>
          <p:cNvSpPr>
            <a:spLocks noChangeArrowheads="1"/>
          </p:cNvSpPr>
          <p:nvPr/>
        </p:nvSpPr>
        <p:spPr bwMode="auto">
          <a:xfrm>
            <a:off x="22225" y="1143000"/>
            <a:ext cx="739873" cy="366767"/>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lnSpc>
                <a:spcPct val="100000"/>
              </a:lnSpc>
            </a:pPr>
            <a:r>
              <a:rPr lang="en-US" sz="1800" dirty="0">
                <a:solidFill>
                  <a:srgbClr val="FF0000"/>
                </a:solidFill>
              </a:rPr>
              <a:t>SRAM</a:t>
            </a:r>
          </a:p>
        </p:txBody>
      </p:sp>
      <p:sp>
        <p:nvSpPr>
          <p:cNvPr id="195593" name="Rectangle 9"/>
          <p:cNvSpPr>
            <a:spLocks noChangeArrowheads="1"/>
          </p:cNvSpPr>
          <p:nvPr/>
        </p:nvSpPr>
        <p:spPr bwMode="auto">
          <a:xfrm>
            <a:off x="76200" y="5229225"/>
            <a:ext cx="8893175" cy="1474763"/>
          </a:xfrm>
          <a:prstGeom prst="rect">
            <a:avLst/>
          </a:prstGeom>
          <a:noFill/>
          <a:ln w="28575" cap="flat" cmpd="sng" algn="ctr">
            <a:solidFill>
              <a:schemeClr val="tx1"/>
            </a:solidFill>
            <a:prstDash val="solid"/>
            <a:miter lim="800000"/>
            <a:headEnd type="none" w="med" len="med"/>
            <a:tailEnd type="none" w="med" len="med"/>
          </a:ln>
          <a:effectLst/>
        </p:spPr>
        <p:txBody>
          <a:bodyPr wrap="square" lIns="90487" tIns="44450" rIns="90487" bIns="44450">
            <a:prstTxWarp prst="textNoShape">
              <a:avLst/>
            </a:prstTxWarp>
            <a:spAutoFit/>
          </a:bodyPr>
          <a:lstStyle/>
          <a:p>
            <a:pPr algn="l" defTabSz="857250">
              <a:lnSpc>
                <a:spcPct val="100000"/>
              </a:lnSpc>
            </a:pPr>
            <a:r>
              <a:rPr lang="en-US" sz="2000" dirty="0">
                <a:solidFill>
                  <a:srgbClr val="000000"/>
                </a:solidFill>
              </a:rPr>
              <a:t>Metric		1985	1990	1995	2000	2005	2010	2015	</a:t>
            </a:r>
            <a:r>
              <a:rPr lang="en-US" sz="2000" i="1" dirty="0">
                <a:solidFill>
                  <a:srgbClr val="000000"/>
                </a:solidFill>
              </a:rPr>
              <a:t>2015:1985</a:t>
            </a:r>
          </a:p>
          <a:p>
            <a:pPr algn="l" defTabSz="857250">
              <a:lnSpc>
                <a:spcPct val="100000"/>
              </a:lnSpc>
            </a:pPr>
            <a:endParaRPr lang="en-US" sz="1600" dirty="0">
              <a:solidFill>
                <a:srgbClr val="22228B"/>
              </a:solidFill>
            </a:endParaRPr>
          </a:p>
          <a:p>
            <a:pPr defTabSz="857250"/>
            <a:r>
              <a:rPr lang="en-US" sz="1800" dirty="0">
                <a:solidFill>
                  <a:srgbClr val="22228B"/>
                </a:solidFill>
              </a:rPr>
              <a:t>$/GB		100,000	8,000	300	10	5	0.3	0.03	</a:t>
            </a:r>
            <a:r>
              <a:rPr lang="en-US" sz="1800" i="1" dirty="0">
                <a:solidFill>
                  <a:srgbClr val="22228B"/>
                </a:solidFill>
              </a:rPr>
              <a:t>3,333,333</a:t>
            </a:r>
            <a:endParaRPr lang="en-US" sz="1800" dirty="0">
              <a:solidFill>
                <a:srgbClr val="22228B"/>
              </a:solidFill>
            </a:endParaRPr>
          </a:p>
          <a:p>
            <a:pPr defTabSz="857250"/>
            <a:r>
              <a:rPr lang="en-US" sz="1800" dirty="0">
                <a:solidFill>
                  <a:srgbClr val="22228B"/>
                </a:solidFill>
              </a:rPr>
              <a:t>access (ms)	75	28	10	8	</a:t>
            </a:r>
            <a:r>
              <a:rPr lang="en-US" sz="1800" i="1" dirty="0">
                <a:solidFill>
                  <a:srgbClr val="22228B"/>
                </a:solidFill>
              </a:rPr>
              <a:t>5	3	3	25</a:t>
            </a:r>
            <a:endParaRPr lang="en-US" sz="1800" dirty="0">
              <a:solidFill>
                <a:srgbClr val="22228B"/>
              </a:solidFill>
            </a:endParaRPr>
          </a:p>
          <a:p>
            <a:pPr defTabSz="857250"/>
            <a:r>
              <a:rPr lang="en-US" sz="1800" dirty="0">
                <a:solidFill>
                  <a:srgbClr val="22228B"/>
                </a:solidFill>
              </a:rPr>
              <a:t>typical size (GB) 	0.01	0.16	1	20	160	1,500	3,000	</a:t>
            </a:r>
            <a:r>
              <a:rPr lang="en-US" sz="1800" i="1" dirty="0">
                <a:solidFill>
                  <a:srgbClr val="22228B"/>
                </a:solidFill>
              </a:rPr>
              <a:t>300,000</a:t>
            </a:r>
          </a:p>
        </p:txBody>
      </p:sp>
      <p:sp>
        <p:nvSpPr>
          <p:cNvPr id="195595" name="Rectangle 11"/>
          <p:cNvSpPr>
            <a:spLocks noChangeArrowheads="1"/>
          </p:cNvSpPr>
          <p:nvPr/>
        </p:nvSpPr>
        <p:spPr bwMode="auto">
          <a:xfrm>
            <a:off x="22225" y="4903788"/>
            <a:ext cx="593110" cy="366767"/>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lnSpc>
                <a:spcPct val="100000"/>
              </a:lnSpc>
            </a:pPr>
            <a:r>
              <a:rPr lang="en-US" sz="1800" dirty="0">
                <a:solidFill>
                  <a:srgbClr val="FF0000"/>
                </a:solidFill>
              </a:rPr>
              <a:t>Disk</a:t>
            </a:r>
          </a:p>
        </p:txBody>
      </p:sp>
      <p:sp>
        <p:nvSpPr>
          <p:cNvPr id="195590" name="Rectangle 6"/>
          <p:cNvSpPr>
            <a:spLocks noChangeArrowheads="1"/>
          </p:cNvSpPr>
          <p:nvPr/>
        </p:nvSpPr>
        <p:spPr bwMode="auto">
          <a:xfrm>
            <a:off x="98425" y="1482725"/>
            <a:ext cx="8893175" cy="1197764"/>
          </a:xfrm>
          <a:prstGeom prst="rect">
            <a:avLst/>
          </a:prstGeom>
          <a:noFill/>
          <a:ln w="28575" cmpd="sng">
            <a:solidFill>
              <a:schemeClr val="tx1"/>
            </a:solidFill>
            <a:miter lim="800000"/>
            <a:headEnd/>
            <a:tailEnd/>
          </a:ln>
          <a:effectLst/>
        </p:spPr>
        <p:txBody>
          <a:bodyPr wrap="square" lIns="90487" tIns="44450" rIns="90487" bIns="44450">
            <a:prstTxWarp prst="textNoShape">
              <a:avLst/>
            </a:prstTxWarp>
            <a:spAutoFit/>
          </a:bodyPr>
          <a:lstStyle/>
          <a:p>
            <a:pPr algn="l" defTabSz="857250">
              <a:lnSpc>
                <a:spcPct val="100000"/>
              </a:lnSpc>
            </a:pPr>
            <a:r>
              <a:rPr lang="en-US" sz="2000" dirty="0">
                <a:solidFill>
                  <a:srgbClr val="000000"/>
                </a:solidFill>
              </a:rPr>
              <a:t>Metric		1985	1990	1995	2000	2005	2010	2015	</a:t>
            </a:r>
            <a:r>
              <a:rPr lang="en-US" sz="2000" i="1" dirty="0">
                <a:solidFill>
                  <a:srgbClr val="000000"/>
                </a:solidFill>
              </a:rPr>
              <a:t>2015:1985</a:t>
            </a:r>
          </a:p>
          <a:p>
            <a:pPr algn="l" defTabSz="857250">
              <a:lnSpc>
                <a:spcPct val="100000"/>
              </a:lnSpc>
            </a:pPr>
            <a:endParaRPr lang="en-US" sz="1600" dirty="0">
              <a:solidFill>
                <a:srgbClr val="22228B"/>
              </a:solidFill>
            </a:endParaRPr>
          </a:p>
          <a:p>
            <a:pPr defTabSz="857250"/>
            <a:r>
              <a:rPr lang="en-US" sz="1800" dirty="0">
                <a:solidFill>
                  <a:srgbClr val="22228B"/>
                </a:solidFill>
              </a:rPr>
              <a:t>$/MB		2,900	320	256	100	75	60	</a:t>
            </a:r>
            <a:r>
              <a:rPr lang="en-US" sz="1800" i="1" dirty="0">
                <a:solidFill>
                  <a:srgbClr val="22228B"/>
                </a:solidFill>
              </a:rPr>
              <a:t>320	116</a:t>
            </a:r>
            <a:endParaRPr lang="en-US" sz="1800" dirty="0">
              <a:solidFill>
                <a:srgbClr val="22228B"/>
              </a:solidFill>
            </a:endParaRPr>
          </a:p>
          <a:p>
            <a:pPr defTabSz="857250"/>
            <a:r>
              <a:rPr lang="en-US" sz="1800" dirty="0">
                <a:solidFill>
                  <a:srgbClr val="22228B"/>
                </a:solidFill>
              </a:rPr>
              <a:t>access (ns)	150	35	15	3	2	1.5	</a:t>
            </a:r>
            <a:r>
              <a:rPr lang="en-US" sz="1800" i="1" dirty="0">
                <a:solidFill>
                  <a:srgbClr val="22228B"/>
                </a:solidFill>
              </a:rPr>
              <a:t>200	115</a:t>
            </a:r>
          </a:p>
        </p:txBody>
      </p:sp>
    </p:spTree>
    <p:extLst>
      <p:ext uri="{BB962C8B-B14F-4D97-AF65-F5344CB8AC3E}">
        <p14:creationId xmlns:p14="http://schemas.microsoft.com/office/powerpoint/2010/main" val="25974993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76200" y="1814513"/>
            <a:ext cx="8826500" cy="395287"/>
          </a:xfrm>
          <a:prstGeom prst="rect">
            <a:avLst/>
          </a:prstGeom>
          <a:solidFill>
            <a:srgbClr val="E0E0E0"/>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97634" name="Rectangle 2"/>
          <p:cNvSpPr>
            <a:spLocks noGrp="1" noChangeArrowheads="1"/>
          </p:cNvSpPr>
          <p:nvPr>
            <p:ph type="title"/>
          </p:nvPr>
        </p:nvSpPr>
        <p:spPr/>
        <p:txBody>
          <a:bodyPr/>
          <a:lstStyle/>
          <a:p>
            <a:r>
              <a:rPr lang="en-US" dirty="0"/>
              <a:t>CPU Clock Rates</a:t>
            </a:r>
          </a:p>
        </p:txBody>
      </p:sp>
      <p:sp>
        <p:nvSpPr>
          <p:cNvPr id="197635" name="Rectangle 3"/>
          <p:cNvSpPr>
            <a:spLocks noChangeArrowheads="1"/>
          </p:cNvSpPr>
          <p:nvPr/>
        </p:nvSpPr>
        <p:spPr bwMode="auto">
          <a:xfrm>
            <a:off x="76200" y="1814513"/>
            <a:ext cx="8826500" cy="4213975"/>
          </a:xfrm>
          <a:prstGeom prst="rect">
            <a:avLst/>
          </a:prstGeom>
          <a:noFill/>
          <a:ln w="28575" cap="flat" cmpd="sng" algn="ctr">
            <a:solidFill>
              <a:srgbClr val="000000"/>
            </a:solidFill>
            <a:prstDash val="solid"/>
            <a:miter lim="800000"/>
            <a:headEnd type="none" w="med" len="med"/>
            <a:tailEnd type="none" w="med" len="med"/>
          </a:ln>
          <a:effectLst/>
        </p:spPr>
        <p:txBody>
          <a:bodyPr wrap="square" lIns="90487" tIns="44450" rIns="90487" bIns="44450">
            <a:prstTxWarp prst="textNoShape">
              <a:avLst/>
            </a:prstTxWarp>
            <a:spAutoFit/>
          </a:bodyPr>
          <a:lstStyle/>
          <a:p>
            <a:r>
              <a:rPr lang="en-US" sz="1600" dirty="0"/>
              <a:t>	</a:t>
            </a:r>
            <a:r>
              <a:rPr lang="en-US" sz="2000" dirty="0"/>
              <a:t>1985	1990	1995	</a:t>
            </a:r>
            <a:r>
              <a:rPr lang="en-US" sz="1800" dirty="0"/>
              <a:t>2003	2005	2010	2015	</a:t>
            </a:r>
            <a:r>
              <a:rPr lang="en-US" sz="1800" i="1" dirty="0"/>
              <a:t>2015:1985</a:t>
            </a:r>
          </a:p>
          <a:p>
            <a:endParaRPr lang="en-US" sz="1400" dirty="0"/>
          </a:p>
          <a:p>
            <a:r>
              <a:rPr lang="en-US" sz="1800" dirty="0"/>
              <a:t>CPU	 80286	80386	Pentium	P-4	Core 2	Core i7(n)	Core i7(h)	</a:t>
            </a:r>
          </a:p>
          <a:p>
            <a:pPr algn="l">
              <a:lnSpc>
                <a:spcPct val="100000"/>
              </a:lnSpc>
            </a:pPr>
            <a:endParaRPr lang="en-US" sz="1800" dirty="0"/>
          </a:p>
          <a:p>
            <a:pPr algn="l">
              <a:lnSpc>
                <a:spcPct val="100000"/>
              </a:lnSpc>
            </a:pPr>
            <a:r>
              <a:rPr lang="en-US" sz="1800" dirty="0"/>
              <a:t>Clock </a:t>
            </a:r>
          </a:p>
          <a:p>
            <a:r>
              <a:rPr lang="en-US" sz="1800" dirty="0"/>
              <a:t>rate (MHz) 6	20	150	3,300	2,000	2,500	3,000	500</a:t>
            </a:r>
          </a:p>
          <a:p>
            <a:endParaRPr lang="en-US" sz="1800" dirty="0"/>
          </a:p>
          <a:p>
            <a:pPr algn="l">
              <a:lnSpc>
                <a:spcPct val="100000"/>
              </a:lnSpc>
            </a:pPr>
            <a:r>
              <a:rPr lang="en-US" sz="1800" dirty="0"/>
              <a:t>Cycle </a:t>
            </a:r>
          </a:p>
          <a:p>
            <a:r>
              <a:rPr lang="en-US" sz="1800" dirty="0"/>
              <a:t>time (ns)	166	50	6	0.30	0.50	0.4	0.33	500</a:t>
            </a:r>
          </a:p>
          <a:p>
            <a:pPr algn="l">
              <a:lnSpc>
                <a:spcPct val="100000"/>
              </a:lnSpc>
            </a:pPr>
            <a:endParaRPr lang="en-US" sz="1800" dirty="0"/>
          </a:p>
          <a:p>
            <a:r>
              <a:rPr lang="en-US" sz="1800" dirty="0"/>
              <a:t>Cores	 1  	1	1	1	2	4	4	4</a:t>
            </a:r>
          </a:p>
          <a:p>
            <a:pPr algn="l">
              <a:lnSpc>
                <a:spcPct val="100000"/>
              </a:lnSpc>
            </a:pPr>
            <a:endParaRPr lang="en-US" sz="1800" dirty="0"/>
          </a:p>
          <a:p>
            <a:pPr algn="l">
              <a:lnSpc>
                <a:spcPct val="100000"/>
              </a:lnSpc>
            </a:pPr>
            <a:r>
              <a:rPr lang="en-US" sz="1800" dirty="0"/>
              <a:t>Effective</a:t>
            </a:r>
          </a:p>
          <a:p>
            <a:r>
              <a:rPr lang="en-US" sz="1800" dirty="0"/>
              <a:t>cycle 	166	50	6	0.30	0.25	0.10	0.08	2,075</a:t>
            </a:r>
          </a:p>
          <a:p>
            <a:pPr algn="l">
              <a:lnSpc>
                <a:spcPct val="100000"/>
              </a:lnSpc>
            </a:pPr>
            <a:r>
              <a:rPr lang="en-US" sz="1800" dirty="0"/>
              <a:t>time (ns)</a:t>
            </a:r>
          </a:p>
        </p:txBody>
      </p:sp>
      <p:sp>
        <p:nvSpPr>
          <p:cNvPr id="7" name="TextBox 6"/>
          <p:cNvSpPr txBox="1"/>
          <p:nvPr/>
        </p:nvSpPr>
        <p:spPr>
          <a:xfrm>
            <a:off x="4470400" y="621268"/>
            <a:ext cx="3712186" cy="646331"/>
          </a:xfrm>
          <a:prstGeom prst="rect">
            <a:avLst/>
          </a:prstGeom>
          <a:noFill/>
        </p:spPr>
        <p:txBody>
          <a:bodyPr wrap="none" rtlCol="0">
            <a:spAutoFit/>
          </a:bodyPr>
          <a:lstStyle/>
          <a:p>
            <a:r>
              <a:rPr lang="en-US" sz="1800" dirty="0">
                <a:latin typeface="Calibri" pitchFamily="34" charset="0"/>
              </a:rPr>
              <a:t>Inflection point in computer history</a:t>
            </a:r>
          </a:p>
          <a:p>
            <a:r>
              <a:rPr lang="en-US" sz="1800" dirty="0">
                <a:latin typeface="Calibri" pitchFamily="34" charset="0"/>
              </a:rPr>
              <a:t>when designers hit the “Power Wall”</a:t>
            </a:r>
          </a:p>
        </p:txBody>
      </p:sp>
      <p:cxnSp>
        <p:nvCxnSpPr>
          <p:cNvPr id="9" name="Straight Arrow Connector 8"/>
          <p:cNvCxnSpPr/>
          <p:nvPr/>
        </p:nvCxnSpPr>
        <p:spPr bwMode="auto">
          <a:xfrm rot="10800000" flipV="1">
            <a:off x="4470402" y="1267598"/>
            <a:ext cx="457198" cy="332606"/>
          </a:xfrm>
          <a:prstGeom prst="straightConnector1">
            <a:avLst/>
          </a:prstGeom>
          <a:noFill/>
          <a:ln w="25400" cap="flat" cmpd="sng" algn="ctr">
            <a:solidFill>
              <a:schemeClr val="tx1"/>
            </a:solidFill>
            <a:prstDash val="solid"/>
            <a:round/>
            <a:headEnd type="none" w="med" len="med"/>
            <a:tailEnd type="arrow"/>
          </a:ln>
          <a:effectLst/>
        </p:spPr>
      </p:cxnSp>
      <p:sp>
        <p:nvSpPr>
          <p:cNvPr id="14" name="Rectangle 13"/>
          <p:cNvSpPr/>
          <p:nvPr/>
        </p:nvSpPr>
        <p:spPr bwMode="auto">
          <a:xfrm>
            <a:off x="3683000" y="1600205"/>
            <a:ext cx="685800" cy="4724396"/>
          </a:xfrm>
          <a:prstGeom prst="rect">
            <a:avLst/>
          </a:prstGeom>
          <a:noFill/>
          <a:ln w="12700" cap="flat" cmpd="sng" algn="ctr">
            <a:solidFill>
              <a:schemeClr val="tx1"/>
            </a:solidFill>
            <a:prstDash val="dash"/>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2" name="TextBox 1"/>
          <p:cNvSpPr txBox="1"/>
          <p:nvPr/>
        </p:nvSpPr>
        <p:spPr>
          <a:xfrm>
            <a:off x="5295900" y="6197601"/>
            <a:ext cx="2356610" cy="646331"/>
          </a:xfrm>
          <a:prstGeom prst="rect">
            <a:avLst/>
          </a:prstGeom>
          <a:noFill/>
        </p:spPr>
        <p:txBody>
          <a:bodyPr wrap="none" rtlCol="0">
            <a:spAutoFit/>
          </a:bodyPr>
          <a:lstStyle/>
          <a:p>
            <a:r>
              <a:rPr lang="en-US" sz="1800" dirty="0">
                <a:latin typeface="Calibri" pitchFamily="34" charset="0"/>
              </a:rPr>
              <a:t>(n) Nehalem processor</a:t>
            </a:r>
          </a:p>
          <a:p>
            <a:r>
              <a:rPr lang="en-US" sz="1800" dirty="0">
                <a:latin typeface="Calibri" pitchFamily="34" charset="0"/>
              </a:rPr>
              <a:t>(h) </a:t>
            </a:r>
            <a:r>
              <a:rPr lang="en-US" sz="1800" dirty="0" err="1">
                <a:latin typeface="Calibri" pitchFamily="34" charset="0"/>
              </a:rPr>
              <a:t>Haswell</a:t>
            </a:r>
            <a:r>
              <a:rPr lang="en-US" sz="1800" dirty="0">
                <a:latin typeface="Calibri" pitchFamily="34" charset="0"/>
              </a:rPr>
              <a:t> processor</a:t>
            </a:r>
          </a:p>
        </p:txBody>
      </p:sp>
    </p:spTree>
    <p:extLst>
      <p:ext uri="{BB962C8B-B14F-4D97-AF65-F5344CB8AC3E}">
        <p14:creationId xmlns:p14="http://schemas.microsoft.com/office/powerpoint/2010/main" val="2056490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77BAE-EBB4-4276-A5EA-F54697267948}"/>
              </a:ext>
            </a:extLst>
          </p:cNvPr>
          <p:cNvSpPr>
            <a:spLocks noGrp="1"/>
          </p:cNvSpPr>
          <p:nvPr>
            <p:ph type="title"/>
          </p:nvPr>
        </p:nvSpPr>
        <p:spPr/>
        <p:txBody>
          <a:bodyPr/>
          <a:lstStyle/>
          <a:p>
            <a:r>
              <a:rPr lang="en-US" dirty="0"/>
              <a:t>Exam Scope 4/4</a:t>
            </a:r>
          </a:p>
        </p:txBody>
      </p:sp>
      <p:sp>
        <p:nvSpPr>
          <p:cNvPr id="3" name="Content Placeholder 2">
            <a:extLst>
              <a:ext uri="{FF2B5EF4-FFF2-40B4-BE49-F238E27FC236}">
                <a16:creationId xmlns:a16="http://schemas.microsoft.com/office/drawing/2014/main" id="{45B88DBD-DC5E-4C9E-B19E-70E0C85FF9EB}"/>
              </a:ext>
            </a:extLst>
          </p:cNvPr>
          <p:cNvSpPr>
            <a:spLocks noGrp="1"/>
          </p:cNvSpPr>
          <p:nvPr>
            <p:ph idx="1"/>
          </p:nvPr>
        </p:nvSpPr>
        <p:spPr/>
        <p:txBody>
          <a:bodyPr/>
          <a:lstStyle/>
          <a:p>
            <a:r>
              <a:rPr lang="en-US" sz="1800" b="0" i="0" u="none" strike="noStrike" dirty="0">
                <a:solidFill>
                  <a:srgbClr val="000000"/>
                </a:solidFill>
                <a:effectLst/>
                <a:latin typeface="Georgia" panose="02040502050405020303" pitchFamily="18" charset="0"/>
              </a:rPr>
              <a:t>Caching: Students should understand the organization of direct and set-associative caches and be able to draw a figure representing the cache organization from the parameters. Given all but one of the parameters for a cache, students should be able to derive the missing parameter. Given a cache configuration and a set of memory accesses, students should be able to simulate the accesses to identify the hits, misses, and associated rates. Given C or assembly code which accesses memory within one or more loops, possibly nested, students should be able to estimate the hit or miss rate. Students should understand why the miss rate is a more intuitive metric than the hit rate. Given cache performance parameters, e.g. miss rates, and access times, students should be able to compute the effective memory access time. </a:t>
            </a:r>
          </a:p>
          <a:p>
            <a:endParaRPr lang="en-US" sz="1800" dirty="0"/>
          </a:p>
        </p:txBody>
      </p:sp>
    </p:spTree>
    <p:extLst>
      <p:ext uri="{BB962C8B-B14F-4D97-AF65-F5344CB8AC3E}">
        <p14:creationId xmlns:p14="http://schemas.microsoft.com/office/powerpoint/2010/main" val="723567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pPr>
              <a:lnSpc>
                <a:spcPct val="80000"/>
              </a:lnSpc>
            </a:pPr>
            <a:r>
              <a:rPr lang="en-US" dirty="0"/>
              <a:t>The memory abstraction</a:t>
            </a:r>
          </a:p>
          <a:p>
            <a:pPr>
              <a:lnSpc>
                <a:spcPct val="80000"/>
              </a:lnSpc>
            </a:pPr>
            <a:r>
              <a:rPr lang="en-US" dirty="0">
                <a:solidFill>
                  <a:schemeClr val="bg2">
                    <a:lumMod val="60000"/>
                    <a:lumOff val="40000"/>
                  </a:schemeClr>
                </a:solidFill>
              </a:rPr>
              <a:t>RAM : main memory building block</a:t>
            </a:r>
          </a:p>
          <a:p>
            <a:pPr>
              <a:lnSpc>
                <a:spcPct val="80000"/>
              </a:lnSpc>
            </a:pPr>
            <a:r>
              <a:rPr lang="en-US" dirty="0">
                <a:solidFill>
                  <a:schemeClr val="bg2">
                    <a:lumMod val="60000"/>
                    <a:lumOff val="40000"/>
                  </a:schemeClr>
                </a:solidFill>
              </a:rPr>
              <a:t>Locality of reference</a:t>
            </a:r>
          </a:p>
          <a:p>
            <a:pPr>
              <a:lnSpc>
                <a:spcPct val="80000"/>
              </a:lnSpc>
            </a:pPr>
            <a:r>
              <a:rPr lang="en-US" dirty="0">
                <a:solidFill>
                  <a:schemeClr val="bg2">
                    <a:lumMod val="60000"/>
                    <a:lumOff val="40000"/>
                  </a:schemeClr>
                </a:solidFill>
              </a:rPr>
              <a:t>The memory hierarchy</a:t>
            </a:r>
          </a:p>
          <a:p>
            <a:pPr>
              <a:lnSpc>
                <a:spcPct val="80000"/>
              </a:lnSpc>
            </a:pPr>
            <a:r>
              <a:rPr lang="en-US" dirty="0">
                <a:solidFill>
                  <a:schemeClr val="bg2">
                    <a:lumMod val="60000"/>
                    <a:lumOff val="40000"/>
                  </a:schemeClr>
                </a:solidFill>
              </a:rPr>
              <a:t>Storage technologies and trends</a:t>
            </a:r>
          </a:p>
        </p:txBody>
      </p:sp>
    </p:spTree>
    <p:extLst>
      <p:ext uri="{BB962C8B-B14F-4D97-AF65-F5344CB8AC3E}">
        <p14:creationId xmlns:p14="http://schemas.microsoft.com/office/powerpoint/2010/main" val="779955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381000" y="569912"/>
            <a:ext cx="7035800" cy="573088"/>
          </a:xfrm>
        </p:spPr>
        <p:txBody>
          <a:bodyPr/>
          <a:lstStyle/>
          <a:p>
            <a:r>
              <a:rPr lang="en-US" dirty="0"/>
              <a:t>Writing &amp; Reading Memory</a:t>
            </a:r>
          </a:p>
        </p:txBody>
      </p:sp>
      <p:sp>
        <p:nvSpPr>
          <p:cNvPr id="158723" name="Rectangle 3"/>
          <p:cNvSpPr>
            <a:spLocks noGrp="1" noChangeArrowheads="1"/>
          </p:cNvSpPr>
          <p:nvPr>
            <p:ph type="body" idx="1"/>
          </p:nvPr>
        </p:nvSpPr>
        <p:spPr/>
        <p:txBody>
          <a:bodyPr/>
          <a:lstStyle/>
          <a:p>
            <a:pPr marL="223838" indent="-223838" defTabSz="895350">
              <a:tabLst>
                <a:tab pos="2349500" algn="l"/>
                <a:tab pos="4114800" algn="l"/>
              </a:tabLst>
            </a:pPr>
            <a:r>
              <a:rPr lang="en-US" dirty="0"/>
              <a:t>Write</a:t>
            </a:r>
          </a:p>
          <a:p>
            <a:pPr marL="623888" lvl="1" indent="-223838" defTabSz="895350">
              <a:tabLst>
                <a:tab pos="2349500" algn="l"/>
                <a:tab pos="4114800" algn="l"/>
              </a:tabLst>
            </a:pPr>
            <a:r>
              <a:rPr lang="en-US" dirty="0"/>
              <a:t>Transfer data from CPU to memory	</a:t>
            </a:r>
            <a:br>
              <a:rPr lang="en-US" dirty="0"/>
            </a:br>
            <a:r>
              <a:rPr lang="en-US" b="1" dirty="0" err="1">
                <a:latin typeface="Courier New" pitchFamily="49" charset="0"/>
              </a:rPr>
              <a:t>movq</a:t>
            </a:r>
            <a:r>
              <a:rPr lang="en-US" b="1" dirty="0">
                <a:latin typeface="Courier New" pitchFamily="49" charset="0"/>
              </a:rPr>
              <a:t> %</a:t>
            </a:r>
            <a:r>
              <a:rPr lang="en-US" b="1" dirty="0" err="1">
                <a:latin typeface="Courier New" pitchFamily="49" charset="0"/>
              </a:rPr>
              <a:t>rax</a:t>
            </a:r>
            <a:r>
              <a:rPr lang="en-US" b="1" dirty="0">
                <a:latin typeface="Courier New" pitchFamily="49" charset="0"/>
              </a:rPr>
              <a:t>, 8(%</a:t>
            </a:r>
            <a:r>
              <a:rPr lang="en-US" b="1" dirty="0" err="1">
                <a:latin typeface="Courier New" pitchFamily="49" charset="0"/>
              </a:rPr>
              <a:t>rsp</a:t>
            </a:r>
            <a:r>
              <a:rPr lang="en-US" b="1" dirty="0">
                <a:latin typeface="Courier New" pitchFamily="49" charset="0"/>
              </a:rPr>
              <a:t>)</a:t>
            </a:r>
          </a:p>
          <a:p>
            <a:pPr marL="560388" lvl="1" indent="-222250" defTabSz="895350">
              <a:tabLst>
                <a:tab pos="2349500" algn="l"/>
                <a:tab pos="4114800" algn="l"/>
              </a:tabLst>
            </a:pPr>
            <a:r>
              <a:rPr lang="en-US" dirty="0"/>
              <a:t>“Store” operation</a:t>
            </a:r>
          </a:p>
          <a:p>
            <a:pPr marL="560388" lvl="1" indent="-222250" defTabSz="895350">
              <a:tabLst>
                <a:tab pos="2349500" algn="l"/>
                <a:tab pos="4114800" algn="l"/>
              </a:tabLst>
            </a:pPr>
            <a:endParaRPr lang="en-US" sz="2400" dirty="0"/>
          </a:p>
          <a:p>
            <a:pPr marL="223838" indent="-223838" defTabSz="895350">
              <a:tabLst>
                <a:tab pos="2349500" algn="l"/>
                <a:tab pos="4114800" algn="l"/>
              </a:tabLst>
            </a:pPr>
            <a:r>
              <a:rPr lang="en-US" dirty="0"/>
              <a:t>Read</a:t>
            </a:r>
          </a:p>
          <a:p>
            <a:pPr marL="623888" lvl="1" indent="-223838" defTabSz="895350">
              <a:tabLst>
                <a:tab pos="2349500" algn="l"/>
                <a:tab pos="4114800" algn="l"/>
              </a:tabLst>
            </a:pPr>
            <a:r>
              <a:rPr lang="en-US" dirty="0"/>
              <a:t>Transfer data from memory to CPU</a:t>
            </a:r>
            <a:br>
              <a:rPr lang="en-US" dirty="0"/>
            </a:br>
            <a:r>
              <a:rPr lang="en-US" b="1" dirty="0" err="1">
                <a:latin typeface="Courier New" pitchFamily="49" charset="0"/>
              </a:rPr>
              <a:t>movq</a:t>
            </a:r>
            <a:r>
              <a:rPr lang="en-US" b="1" dirty="0">
                <a:latin typeface="Courier New" pitchFamily="49" charset="0"/>
              </a:rPr>
              <a:t> 8(%</a:t>
            </a:r>
            <a:r>
              <a:rPr lang="en-US" b="1" dirty="0" err="1">
                <a:latin typeface="Courier New" pitchFamily="49" charset="0"/>
              </a:rPr>
              <a:t>rsp</a:t>
            </a:r>
            <a:r>
              <a:rPr lang="en-US" b="1">
                <a:latin typeface="Courier New" pitchFamily="49" charset="0"/>
              </a:rPr>
              <a:t>), %</a:t>
            </a:r>
            <a:r>
              <a:rPr lang="en-US" b="1" dirty="0" err="1">
                <a:latin typeface="Courier New" pitchFamily="49" charset="0"/>
              </a:rPr>
              <a:t>rax</a:t>
            </a:r>
            <a:endParaRPr lang="en-US" b="1" dirty="0">
              <a:latin typeface="Courier New" pitchFamily="49" charset="0"/>
            </a:endParaRPr>
          </a:p>
          <a:p>
            <a:pPr marL="623888" lvl="1" indent="-223838" defTabSz="895350">
              <a:tabLst>
                <a:tab pos="2349500" algn="l"/>
                <a:tab pos="4114800" algn="l"/>
              </a:tabLst>
            </a:pPr>
            <a:r>
              <a:rPr lang="en-US" dirty="0"/>
              <a:t>“Load” operation</a:t>
            </a:r>
          </a:p>
        </p:txBody>
      </p:sp>
      <p:sp>
        <p:nvSpPr>
          <p:cNvPr id="4" name="TextBox 3"/>
          <p:cNvSpPr txBox="1"/>
          <p:nvPr/>
        </p:nvSpPr>
        <p:spPr>
          <a:xfrm>
            <a:off x="7080461" y="6488668"/>
            <a:ext cx="1683687" cy="369332"/>
          </a:xfrm>
          <a:prstGeom prst="rect">
            <a:avLst/>
          </a:prstGeom>
          <a:noFill/>
        </p:spPr>
        <p:txBody>
          <a:bodyPr wrap="none" rtlCol="0">
            <a:spAutoFit/>
          </a:bodyPr>
          <a:lstStyle/>
          <a:p>
            <a:r>
              <a:rPr lang="en-US" sz="1800" b="0" dirty="0">
                <a:latin typeface="Calibri" pitchFamily="34" charset="0"/>
              </a:rPr>
              <a:t>From 5</a:t>
            </a:r>
            <a:r>
              <a:rPr lang="en-US" sz="1800" b="0" baseline="30000" dirty="0">
                <a:latin typeface="Calibri" pitchFamily="34" charset="0"/>
              </a:rPr>
              <a:t>th</a:t>
            </a:r>
            <a:r>
              <a:rPr lang="en-US" sz="1800" b="0" dirty="0">
                <a:latin typeface="Calibri" pitchFamily="34" charset="0"/>
              </a:rPr>
              <a:t> lecture</a:t>
            </a:r>
          </a:p>
        </p:txBody>
      </p:sp>
    </p:spTree>
    <p:extLst>
      <p:ext uri="{BB962C8B-B14F-4D97-AF65-F5344CB8AC3E}">
        <p14:creationId xmlns:p14="http://schemas.microsoft.com/office/powerpoint/2010/main" val="27167462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20000"/>
            <a:lumOff val="80000"/>
          </a:schemeClr>
        </a:solidFill>
        <a:ln w="28575" cap="flat" cmpd="sng" algn="ctr">
          <a:solidFill>
            <a:schemeClr val="tx1"/>
          </a:solidFill>
          <a:prstDash val="solid"/>
          <a:round/>
          <a:headEnd type="none" w="med" len="med"/>
          <a:tailEnd type="triangle" w="med" len="med"/>
        </a:ln>
        <a:effectLst/>
      </a:spPr>
      <a:bodyPr vert="horz" wrap="square" lIns="91440" tIns="45720" rIns="91440" bIns="45720" numCol="1" rtlCol="0"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latin typeface="Calibri" pitchFamily="34" charset="0"/>
          </a:defRPr>
        </a:defPPr>
      </a:lstStyle>
    </a:spDef>
    <a:lnDef>
      <a:spPr bwMode="auto">
        <a:noFill/>
        <a:ln w="25400"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template2007</Template>
  <TotalTime>16725</TotalTime>
  <Words>5136</Words>
  <Application>Microsoft Office PowerPoint</Application>
  <PresentationFormat>On-screen Show (4:3)</PresentationFormat>
  <Paragraphs>1049</Paragraphs>
  <Slides>65</Slides>
  <Notes>51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Arial Narrow</vt:lpstr>
      <vt:lpstr>Calibri</vt:lpstr>
      <vt:lpstr>Courier New</vt:lpstr>
      <vt:lpstr>Georgia</vt:lpstr>
      <vt:lpstr>Gill Sans MT</vt:lpstr>
      <vt:lpstr>Gill Sans MT Condensed</vt:lpstr>
      <vt:lpstr>Times New Roman</vt:lpstr>
      <vt:lpstr>Wingdings</vt:lpstr>
      <vt:lpstr>Wingdings 2</vt:lpstr>
      <vt:lpstr>template2007</vt:lpstr>
      <vt:lpstr>PowerPoint Presentation</vt:lpstr>
      <vt:lpstr>The Memory Hierarchy  15-213/18-213/15-513/18-613: Introduction to Computer Systems 10th Lecture, March 9th, 2021</vt:lpstr>
      <vt:lpstr>Announcements</vt:lpstr>
      <vt:lpstr>Exam Scope 1/4</vt:lpstr>
      <vt:lpstr>Exam Scope 2/4</vt:lpstr>
      <vt:lpstr>Exam Scope 3/4</vt:lpstr>
      <vt:lpstr>Exam Scope 4/4</vt:lpstr>
      <vt:lpstr>Today</vt:lpstr>
      <vt:lpstr>Writing &amp; Reading Memory</vt:lpstr>
      <vt:lpstr>Traditional Bus Structure Connecting  CPU and Memory</vt:lpstr>
      <vt:lpstr>Memory Read Transaction (1)</vt:lpstr>
      <vt:lpstr>Memory Read Transaction (2)</vt:lpstr>
      <vt:lpstr>Memory Read Transaction (3)</vt:lpstr>
      <vt:lpstr>Memory Write Transaction (1)</vt:lpstr>
      <vt:lpstr>Memory Write Transaction (2)</vt:lpstr>
      <vt:lpstr>Memory Write Transaction (3)</vt:lpstr>
      <vt:lpstr>Today</vt:lpstr>
      <vt:lpstr>Random-Access Memory (RAM)</vt:lpstr>
      <vt:lpstr>RAM Technologies</vt:lpstr>
      <vt:lpstr>SRAM vs DRAM Summary</vt:lpstr>
      <vt:lpstr>Enhanced DRAMs</vt:lpstr>
      <vt:lpstr>Conventional DRAM Organization</vt:lpstr>
      <vt:lpstr>Reading DRAM Supercell (2,1)</vt:lpstr>
      <vt:lpstr>Reading DRAM Supercell (2,1)</vt:lpstr>
      <vt:lpstr>Memory Modules</vt:lpstr>
      <vt:lpstr>Today</vt:lpstr>
      <vt:lpstr>The CPU-Memory Gap</vt:lpstr>
      <vt:lpstr>Locality to the Rescue! </vt:lpstr>
      <vt:lpstr>Locality</vt:lpstr>
      <vt:lpstr>Locality Example</vt:lpstr>
      <vt:lpstr>Qualitative Estimates of Locality</vt:lpstr>
      <vt:lpstr>Locality Example</vt:lpstr>
      <vt:lpstr>Locality Example</vt:lpstr>
      <vt:lpstr>Today</vt:lpstr>
      <vt:lpstr>Memory Hierarchies</vt:lpstr>
      <vt:lpstr>Example Memory       Hierarchy</vt:lpstr>
      <vt:lpstr>Caches</vt:lpstr>
      <vt:lpstr>General Cache Concepts</vt:lpstr>
      <vt:lpstr>General Cache Concepts: Hit</vt:lpstr>
      <vt:lpstr>General Cache Concepts: Miss</vt:lpstr>
      <vt:lpstr> General Caching Concepts:  3 Types of Cache Misses</vt:lpstr>
      <vt:lpstr>Examples of Caching in the Mem. Hierarchy</vt:lpstr>
      <vt:lpstr>Quiz Time!</vt:lpstr>
      <vt:lpstr>Today</vt:lpstr>
      <vt:lpstr>Storage Technologies</vt:lpstr>
      <vt:lpstr>What’s Inside A Disk Drive?</vt:lpstr>
      <vt:lpstr>Disk Geometry</vt:lpstr>
      <vt:lpstr>Disk Capacity</vt:lpstr>
      <vt:lpstr>Disk Operation (Single-Platter View)</vt:lpstr>
      <vt:lpstr>Disk Operation (Multi-Platter View)</vt:lpstr>
      <vt:lpstr>Disk Access – Service Time Components</vt:lpstr>
      <vt:lpstr>Disk Access Time</vt:lpstr>
      <vt:lpstr>Disk Access Time Example</vt:lpstr>
      <vt:lpstr>I/O Bus</vt:lpstr>
      <vt:lpstr>Reading a Disk Sector (1)</vt:lpstr>
      <vt:lpstr>Reading a Disk Sector (2)</vt:lpstr>
      <vt:lpstr>Reading a Disk Sector (3)</vt:lpstr>
      <vt:lpstr>Nonvolatile Memories</vt:lpstr>
      <vt:lpstr>Solid State Disks (SSDs)</vt:lpstr>
      <vt:lpstr>SSD Performance Characteristics </vt:lpstr>
      <vt:lpstr>SSD Tradeoffs vs Rotating Disks</vt:lpstr>
      <vt:lpstr>Summary</vt:lpstr>
      <vt:lpstr>Supplemental slides</vt:lpstr>
      <vt:lpstr>Storage Trends</vt:lpstr>
      <vt:lpstr>CPU Clock Rates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15-213/18-213</dc:title>
  <dc:creator>Markus Pueschel</dc:creator>
  <dc:description>Redesign of slides created by Randal E. Bryant and David R. O'Hallaron</dc:description>
  <cp:lastModifiedBy>Gregory Kesden</cp:lastModifiedBy>
  <cp:revision>591</cp:revision>
  <cp:lastPrinted>2019-10-18T02:31:07Z</cp:lastPrinted>
  <dcterms:created xsi:type="dcterms:W3CDTF">2011-09-29T14:59:56Z</dcterms:created>
  <dcterms:modified xsi:type="dcterms:W3CDTF">2021-03-09T19:20:07Z</dcterms:modified>
</cp:coreProperties>
</file>