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4"/>
  </p:notesMasterIdLst>
  <p:handoutMasterIdLst>
    <p:handoutMasterId r:id="rId55"/>
  </p:handoutMasterIdLst>
  <p:sldIdLst>
    <p:sldId id="332" r:id="rId4"/>
    <p:sldId id="542" r:id="rId5"/>
    <p:sldId id="687" r:id="rId6"/>
    <p:sldId id="728" r:id="rId7"/>
    <p:sldId id="724" r:id="rId8"/>
    <p:sldId id="725" r:id="rId9"/>
    <p:sldId id="722" r:id="rId10"/>
    <p:sldId id="723" r:id="rId11"/>
    <p:sldId id="735" r:id="rId12"/>
    <p:sldId id="732" r:id="rId13"/>
    <p:sldId id="733" r:id="rId14"/>
    <p:sldId id="711" r:id="rId15"/>
    <p:sldId id="611" r:id="rId16"/>
    <p:sldId id="612" r:id="rId17"/>
    <p:sldId id="613" r:id="rId18"/>
    <p:sldId id="615" r:id="rId19"/>
    <p:sldId id="616" r:id="rId20"/>
    <p:sldId id="617" r:id="rId21"/>
    <p:sldId id="727" r:id="rId22"/>
    <p:sldId id="620" r:id="rId23"/>
    <p:sldId id="621" r:id="rId24"/>
    <p:sldId id="625" r:id="rId25"/>
    <p:sldId id="626" r:id="rId26"/>
    <p:sldId id="628" r:id="rId27"/>
    <p:sldId id="715" r:id="rId28"/>
    <p:sldId id="716" r:id="rId29"/>
    <p:sldId id="717" r:id="rId30"/>
    <p:sldId id="718" r:id="rId31"/>
    <p:sldId id="719" r:id="rId32"/>
    <p:sldId id="689" r:id="rId33"/>
    <p:sldId id="651" r:id="rId34"/>
    <p:sldId id="650" r:id="rId35"/>
    <p:sldId id="707" r:id="rId36"/>
    <p:sldId id="708" r:id="rId37"/>
    <p:sldId id="734" r:id="rId38"/>
    <p:sldId id="688" r:id="rId39"/>
    <p:sldId id="659" r:id="rId40"/>
    <p:sldId id="703" r:id="rId41"/>
    <p:sldId id="661" r:id="rId42"/>
    <p:sldId id="709" r:id="rId43"/>
    <p:sldId id="704" r:id="rId44"/>
    <p:sldId id="664" r:id="rId45"/>
    <p:sldId id="668" r:id="rId46"/>
    <p:sldId id="666" r:id="rId47"/>
    <p:sldId id="667" r:id="rId48"/>
    <p:sldId id="669" r:id="rId49"/>
    <p:sldId id="705" r:id="rId50"/>
    <p:sldId id="665" r:id="rId51"/>
    <p:sldId id="636" r:id="rId52"/>
    <p:sldId id="713" r:id="rId53"/>
  </p:sldIdLst>
  <p:sldSz cx="9144000" cy="6858000" type="screen4x3"/>
  <p:notesSz cx="7302500" cy="9586913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E3"/>
    <a:srgbClr val="E0E0E0"/>
    <a:srgbClr val="E3E4E6"/>
    <a:srgbClr val="FFFF99"/>
    <a:srgbClr val="FF99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1" autoAdjust="0"/>
    <p:restoredTop sz="95822" autoAdjust="0"/>
  </p:normalViewPr>
  <p:slideViewPr>
    <p:cSldViewPr snapToObjects="1">
      <p:cViewPr varScale="1">
        <p:scale>
          <a:sx n="89" d="100"/>
          <a:sy n="89" d="100"/>
        </p:scale>
        <p:origin x="92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092706-DE0D-4D60-ADCD-D6A712872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66196"/>
            <a:ext cx="4800601" cy="3240405"/>
          </a:xfrm>
          <a:prstGeom prst="rect">
            <a:avLst/>
          </a:prstGeom>
        </p:spPr>
      </p:pic>
      <p:pic>
        <p:nvPicPr>
          <p:cNvPr id="7" name="Picture 6" descr="A close up of a desert field&#10;&#10;Description automatically generated">
            <a:extLst>
              <a:ext uri="{FF2B5EF4-FFF2-40B4-BE49-F238E27FC236}">
                <a16:creationId xmlns:a16="http://schemas.microsoft.com/office/drawing/2014/main" id="{22062ACF-8859-4C24-AEE1-63E482157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800600" cy="32404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026BA-7C0E-44F7-A102-DBB0756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81000"/>
            <a:ext cx="4114800" cy="5953125"/>
          </a:xfrm>
        </p:spPr>
        <p:txBody>
          <a:bodyPr/>
          <a:lstStyle/>
          <a:p>
            <a:r>
              <a:rPr lang="en-US" dirty="0"/>
              <a:t>Misunderstanding integers can lead to</a:t>
            </a:r>
            <a:r>
              <a:rPr lang="en-US" b="0" dirty="0"/>
              <a:t> </a:t>
            </a:r>
            <a:r>
              <a:rPr lang="en-US" dirty="0"/>
              <a:t>the</a:t>
            </a:r>
            <a:r>
              <a:rPr lang="en-US" b="0" dirty="0"/>
              <a:t> </a:t>
            </a:r>
            <a:r>
              <a:rPr lang="en-US" dirty="0"/>
              <a:t>end of the  world as we know it!</a:t>
            </a:r>
          </a:p>
          <a:p>
            <a:r>
              <a:rPr lang="en-US" b="0" dirty="0"/>
              <a:t>Thule (Qaanaaq), Greenland</a:t>
            </a:r>
          </a:p>
          <a:p>
            <a:r>
              <a:rPr lang="en-US" b="0" dirty="0"/>
              <a:t>US DoD “Site J” Ballistic Missile Early Warning System (BMEWS)</a:t>
            </a:r>
          </a:p>
          <a:p>
            <a:r>
              <a:rPr lang="en-US" b="0" dirty="0"/>
              <a:t>10/5/60: world nearly ends</a:t>
            </a:r>
          </a:p>
          <a:p>
            <a:r>
              <a:rPr lang="en-US" b="0" dirty="0"/>
              <a:t>Missile radar echo: 1/8s</a:t>
            </a:r>
          </a:p>
          <a:p>
            <a:r>
              <a:rPr lang="en-US" b="0" dirty="0"/>
              <a:t>BMEWS reports: 75s echo(!)</a:t>
            </a:r>
          </a:p>
          <a:p>
            <a:r>
              <a:rPr lang="en-US" b="0" dirty="0"/>
              <a:t>1000s of objects reported</a:t>
            </a:r>
          </a:p>
          <a:p>
            <a:r>
              <a:rPr lang="en-US" b="0" dirty="0"/>
              <a:t>NORAD alert level 5:</a:t>
            </a:r>
          </a:p>
          <a:p>
            <a:pPr lvl="1"/>
            <a:r>
              <a:rPr lang="en-US" dirty="0"/>
              <a:t>Immediate incoming nuclear attack!!!!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4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moon&#10;&#10;Description automatically generated">
            <a:extLst>
              <a:ext uri="{FF2B5EF4-FFF2-40B4-BE49-F238E27FC236}">
                <a16:creationId xmlns:a16="http://schemas.microsoft.com/office/drawing/2014/main" id="{FF057865-B7C6-48DA-9C00-88C0F18F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0"/>
            <a:ext cx="9144000" cy="60864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F3DD-4925-44EB-A229-04829A13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800"/>
            <a:ext cx="8839199" cy="1609725"/>
          </a:xfrm>
        </p:spPr>
        <p:txBody>
          <a:bodyPr/>
          <a:lstStyle/>
          <a:p>
            <a:r>
              <a:rPr lang="en-US" dirty="0" err="1"/>
              <a:t>Kruschev</a:t>
            </a:r>
            <a:r>
              <a:rPr lang="en-US" dirty="0"/>
              <a:t> was in NYC 10/5/60 (weird time to attack)</a:t>
            </a:r>
          </a:p>
          <a:p>
            <a:pPr lvl="1"/>
            <a:r>
              <a:rPr lang="en-US" dirty="0"/>
              <a:t>someone in Qaanaaq said “why not go check outside?”</a:t>
            </a:r>
          </a:p>
          <a:p>
            <a:r>
              <a:rPr lang="en-US" dirty="0"/>
              <a:t>“Missiles” were actually THE MOON RISING OVER NORWAY</a:t>
            </a:r>
          </a:p>
          <a:p>
            <a:r>
              <a:rPr lang="en-US" dirty="0"/>
              <a:t>Expected max distance: 3000 mi;  Moon distance: .25M miles!</a:t>
            </a:r>
          </a:p>
          <a:p>
            <a:r>
              <a:rPr lang="en-US" dirty="0"/>
              <a:t>.25M miles % </a:t>
            </a:r>
            <a:r>
              <a:rPr lang="en-US" dirty="0" err="1"/>
              <a:t>sizeof</a:t>
            </a:r>
            <a:r>
              <a:rPr lang="en-US" dirty="0"/>
              <a:t>(distance) = 2200mi.</a:t>
            </a:r>
          </a:p>
          <a:p>
            <a:r>
              <a:rPr lang="en-US" dirty="0"/>
              <a:t>Overflow of distance nearly caused nuclear apocalypse!!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FE97672-CD08-4BD1-918D-D3FA06C3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37044"/>
            <a:ext cx="2186609" cy="3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0259" y="4059606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0259" y="2542481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" name="Rectangle 34">
            <a:extLst>
              <a:ext uri="{FF2B5EF4-FFF2-40B4-BE49-F238E27FC236}">
                <a16:creationId xmlns:a16="http://schemas.microsoft.com/office/drawing/2014/main" id="{F71332F3-BEE9-4EDF-B3B6-7610CA6C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335" y="2722356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3B2C4411-9CA3-4017-BFFD-063319F0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335" y="4229787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6000" imgH="4064000" progId="Equation.3">
                  <p:embed/>
                </p:oleObj>
              </mc:Choice>
              <mc:Fallback>
                <p:oleObj name="Equation" r:id="rId3" imgW="6096000" imgH="4064000" progId="Equation.3">
                  <p:embed/>
                  <p:pic>
                    <p:nvPicPr>
                      <p:cNvPr id="11266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15-213/18-213/15-513/18-613: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February 9, 2021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40218" y="2352645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76200" y="1698976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76201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78201" y="205825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76200" y="1380472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76201" y="2676861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98339"/>
              </p:ext>
            </p:extLst>
          </p:nvPr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84900" imgH="2108200" progId="Word.Document.8">
                  <p:embed/>
                </p:oleObj>
              </mc:Choice>
              <mc:Fallback>
                <p:oleObj name="Document" r:id="rId3" imgW="6184900" imgH="2108200" progId="Word.Document.8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lvl="1">
              <a:defRPr/>
            </a:pPr>
            <a:r>
              <a:rPr lang="en-US" sz="1800" dirty="0"/>
              <a:t>Code will work even if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= </a:t>
            </a:r>
            <a:r>
              <a:rPr lang="en-US" sz="1800" i="1" dirty="0" err="1"/>
              <a:t>UMax</a:t>
            </a:r>
            <a:endParaRPr lang="en-US" sz="1800" i="1" dirty="0"/>
          </a:p>
          <a:p>
            <a:pPr lvl="1">
              <a:defRPr/>
            </a:pPr>
            <a:r>
              <a:rPr lang="en-US" sz="1800" dirty="0"/>
              <a:t>What if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is signed and &lt; 0?</a:t>
            </a:r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hlinkClick r:id="rId3"/>
              </a:rPr>
              <a:t>https://canvas.cmu.edu/courses/17808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elevision, table, screen&#10;&#10;Description automatically generated">
            <a:extLst>
              <a:ext uri="{FF2B5EF4-FFF2-40B4-BE49-F238E27FC236}">
                <a16:creationId xmlns:a16="http://schemas.microsoft.com/office/drawing/2014/main" id="{9074D6C6-8255-4602-87B1-F8391C9B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4227CB1-8176-428F-897F-A99321363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4290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Global Thermonuclear War</a:t>
            </a:r>
          </a:p>
        </p:txBody>
      </p:sp>
    </p:spTree>
    <p:extLst>
      <p:ext uri="{BB962C8B-B14F-4D97-AF65-F5344CB8AC3E}">
        <p14:creationId xmlns:p14="http://schemas.microsoft.com/office/powerpoint/2010/main" val="654293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19417</TotalTime>
  <Words>3489</Words>
  <Application>Microsoft Office PowerPoint</Application>
  <PresentationFormat>On-screen Show (4:3)</PresentationFormat>
  <Paragraphs>1151</Paragraphs>
  <Slides>50</Slides>
  <Notes>34</Notes>
  <HiddenSlides>6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Helvetica</vt:lpstr>
      <vt:lpstr>Symbol</vt:lpstr>
      <vt:lpstr>Times</vt:lpstr>
      <vt:lpstr>Times New Roman</vt:lpstr>
      <vt:lpstr>Wingdings</vt:lpstr>
      <vt:lpstr>Wingdings 2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15-213/18-213/15-513/18-613: Introduction to Computer Systems 3rd Lecture,  February 9, 2021</vt:lpstr>
      <vt:lpstr>Summary From Last Lecture</vt:lpstr>
      <vt:lpstr>Encoding Integers</vt:lpstr>
      <vt:lpstr>Unsigned &amp; Signed Numeric Values</vt:lpstr>
      <vt:lpstr>Sign Extension and Truncation</vt:lpstr>
      <vt:lpstr>Truncation</vt:lpstr>
      <vt:lpstr>Truncation: Simple Example</vt:lpstr>
      <vt:lpstr>Global Thermonuclear War</vt:lpstr>
      <vt:lpstr>PowerPoint Presentation</vt:lpstr>
      <vt:lpstr>PowerPoint Presentation</vt:lpstr>
      <vt:lpstr>Today: Bits, Bytes, and Integers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Integer C Puzzles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195</cp:revision>
  <cp:lastPrinted>2017-09-05T13:34:19Z</cp:lastPrinted>
  <dcterms:created xsi:type="dcterms:W3CDTF">2012-09-04T17:29:26Z</dcterms:created>
  <dcterms:modified xsi:type="dcterms:W3CDTF">2021-02-09T17:23:46Z</dcterms:modified>
</cp:coreProperties>
</file>