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notesMaster" Target="notesMasters/notesMaster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slide" Target="slides/slide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Shape 3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Shape 3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Shape 4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Shape 4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Shape 4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Shape 4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6" name="Shape 4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0" name="Shape 4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Shape 5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1" name="Shape 5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Shape 5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" name="Shape 5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Shape 5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3" name="Shape 5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hape 5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Shape 5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hape 5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5" name="Shape 5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9" name="Shape 6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Shape 71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4" name="Shape 7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Shape 7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Shape 7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Shape 7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Shape 7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4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6" name="Shape 7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Shape 8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0" name="Shape 8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5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Shape 8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7" name="Shape 8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4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Shape 8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6" name="Shape 8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3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Shape 9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5" name="Shape 9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2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Shape 9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4" name="Shape 9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Shape 9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3" name="Shape 9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0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Shape 9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Shape 9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9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Shape 9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Shape 9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7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Shape 10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9" name="Shape 10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5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7" name="Shape 10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3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Shape 10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5" name="Shape 10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Shape 10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3" name="Shape 10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8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Shape 10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0" name="Shape 10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4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Shape 1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6" name="Shape 1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Shape 11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3" name="Shape 1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7" name="Shape 1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Shape 11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9" name="Shape 11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3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Shape 115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5" name="Shape 11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0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Shape 11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2" name="Shape 1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2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Shape 11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Shape 1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119062" lvl="0" marL="119062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-119062" lvl="1" marL="119062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-119062" lvl="2" marL="119062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-119062" lvl="3" marL="119062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-119062" lvl="4" marL="119062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-4762" lvl="5" marL="576262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-4762" lvl="6" marL="1033462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-4762" lvl="7" marL="1490662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-4762" lvl="8" marL="1947862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Font typeface="Arial"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Font typeface="Arial"/>
              <a:defRPr/>
            </a:lvl2pPr>
            <a:lvl3pPr lvl="2" rtl="0">
              <a:spcBef>
                <a:spcPts val="0"/>
              </a:spcBef>
              <a:buFont typeface="Arial"/>
              <a:defRPr/>
            </a:lvl3pPr>
            <a:lvl4pPr lvl="3" rtl="0">
              <a:spcBef>
                <a:spcPts val="0"/>
              </a:spcBef>
              <a:buFont typeface="Arial"/>
              <a:defRPr/>
            </a:lvl4pPr>
            <a:lvl5pPr lvl="4" rtl="0">
              <a:spcBef>
                <a:spcPts val="0"/>
              </a:spcBef>
              <a:buFont typeface="Arial"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AndTwoObj">
  <p:cSld name="Title, Content, and 2 Conten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3" type="body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AndObj">
  <p:cSld name="Title, Text, and Conten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2" type="body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4800"/>
            </a:lvl1pPr>
            <a:lvl2pPr lvl="1" rtl="0" algn="ctr">
              <a:spcBef>
                <a:spcPts val="0"/>
              </a:spcBef>
              <a:buSzPct val="100000"/>
              <a:defRPr sz="4800"/>
            </a:lvl2pPr>
            <a:lvl3pPr lvl="2" rtl="0" algn="ctr">
              <a:spcBef>
                <a:spcPts val="0"/>
              </a:spcBef>
              <a:buSzPct val="100000"/>
              <a:defRPr sz="4800"/>
            </a:lvl3pPr>
            <a:lvl4pPr lvl="3" rtl="0" algn="ctr">
              <a:spcBef>
                <a:spcPts val="0"/>
              </a:spcBef>
              <a:buSzPct val="100000"/>
              <a:defRPr sz="4800"/>
            </a:lvl4pPr>
            <a:lvl5pPr lvl="4" rtl="0" algn="ctr">
              <a:spcBef>
                <a:spcPts val="0"/>
              </a:spcBef>
              <a:buSzPct val="100000"/>
              <a:defRPr sz="4800"/>
            </a:lvl5pPr>
            <a:lvl6pPr lvl="5" rtl="0" algn="ctr">
              <a:spcBef>
                <a:spcPts val="0"/>
              </a:spcBef>
              <a:buSzPct val="100000"/>
              <a:defRPr sz="4800"/>
            </a:lvl6pPr>
            <a:lvl7pPr lvl="6" rtl="0" algn="ctr">
              <a:spcBef>
                <a:spcPts val="0"/>
              </a:spcBef>
              <a:buSzPct val="100000"/>
              <a:defRPr sz="4800"/>
            </a:lvl7pPr>
            <a:lvl8pPr lvl="7" rtl="0" algn="ctr">
              <a:spcBef>
                <a:spcPts val="0"/>
              </a:spcBef>
              <a:buSzPct val="100000"/>
              <a:defRPr sz="4800"/>
            </a:lvl8pPr>
            <a:lvl9pPr lvl="8" rtl="0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58" name="Shape 58"/>
          <p:cNvSpPr txBox="1"/>
          <p:nvPr>
            <p:ph idx="1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3" type="body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/>
          <p:nvPr>
            <p:ph idx="2" type="pic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" type="body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119062" lvl="0" marL="119062" marR="0" rtl="0" algn="l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indent="-119062" lvl="1" marL="119062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-119062" lvl="2" marL="119062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-119062" lvl="3" marL="119062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-119062" lvl="4" marL="119062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-4762" lvl="5" marL="576262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-4762" lvl="6" marL="1033462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-4762" lvl="7" marL="1490662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-4762" lvl="8" marL="1947862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1459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1pPr>
            <a:lvl2pPr indent="-1460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2pPr>
            <a:lvl3pPr indent="-1270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  <a:defRPr sz="2400"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–"/>
              <a:defRPr sz="2400"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»"/>
              <a:defRPr sz="2400"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/>
        </p:txBody>
      </p:sp>
      <p:sp>
        <p:nvSpPr>
          <p:cNvPr id="8" name="Shape 8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10" name="Shape 10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cs.cmu.edu/~213" TargetMode="External"/><Relationship Id="rId4" Type="http://schemas.openxmlformats.org/officeDocument/2006/relationships/hyperlink" Target="mailto:15-213-staff@cs.cmu.edu" TargetMode="Externa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00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15-213 Recitation: Data Lab</a:t>
            </a:r>
          </a:p>
        </p:txBody>
      </p:sp>
      <p:sp>
        <p:nvSpPr>
          <p:cNvPr id="64" name="Shape 64"/>
          <p:cNvSpPr txBox="1"/>
          <p:nvPr>
            <p:ph idx="1" type="subTitle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Jack Biggs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25 Jan 2016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Agenda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Introduction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Course Details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Data Lab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Getting started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Running your code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ANSI C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Bits &amp; Bytes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Integers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Floating Point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Bits &amp; Bytes: Two’s Complement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357025" y="898255"/>
            <a:ext cx="7896300" cy="571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From positive to negative:</a:t>
            </a:r>
          </a:p>
        </p:txBody>
      </p:sp>
      <p:sp>
        <p:nvSpPr>
          <p:cNvPr id="146" name="Shape 146"/>
          <p:cNvSpPr/>
          <p:nvPr/>
        </p:nvSpPr>
        <p:spPr>
          <a:xfrm>
            <a:off x="171778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47" name="Shape 147"/>
          <p:cNvSpPr/>
          <p:nvPr/>
        </p:nvSpPr>
        <p:spPr>
          <a:xfrm>
            <a:off x="235041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48" name="Shape 148"/>
          <p:cNvSpPr/>
          <p:nvPr/>
        </p:nvSpPr>
        <p:spPr>
          <a:xfrm>
            <a:off x="361566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49" name="Shape 149"/>
          <p:cNvSpPr/>
          <p:nvPr/>
        </p:nvSpPr>
        <p:spPr>
          <a:xfrm>
            <a:off x="298303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50" name="Shape 150"/>
          <p:cNvSpPr/>
          <p:nvPr/>
        </p:nvSpPr>
        <p:spPr>
          <a:xfrm>
            <a:off x="424827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51" name="Shape 151"/>
          <p:cNvSpPr/>
          <p:nvPr/>
        </p:nvSpPr>
        <p:spPr>
          <a:xfrm>
            <a:off x="488090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52" name="Shape 152"/>
          <p:cNvSpPr/>
          <p:nvPr/>
        </p:nvSpPr>
        <p:spPr>
          <a:xfrm>
            <a:off x="614615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53" name="Shape 153"/>
          <p:cNvSpPr/>
          <p:nvPr/>
        </p:nvSpPr>
        <p:spPr>
          <a:xfrm>
            <a:off x="551352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357025" y="898255"/>
            <a:ext cx="7896300" cy="571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From positive to negative:</a:t>
            </a:r>
          </a:p>
        </p:txBody>
      </p:sp>
      <p:sp>
        <p:nvSpPr>
          <p:cNvPr id="160" name="Shape 160"/>
          <p:cNvSpPr/>
          <p:nvPr/>
        </p:nvSpPr>
        <p:spPr>
          <a:xfrm>
            <a:off x="171778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61" name="Shape 161"/>
          <p:cNvSpPr/>
          <p:nvPr/>
        </p:nvSpPr>
        <p:spPr>
          <a:xfrm>
            <a:off x="235041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62" name="Shape 162"/>
          <p:cNvSpPr/>
          <p:nvPr/>
        </p:nvSpPr>
        <p:spPr>
          <a:xfrm>
            <a:off x="361566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63" name="Shape 163"/>
          <p:cNvSpPr/>
          <p:nvPr/>
        </p:nvSpPr>
        <p:spPr>
          <a:xfrm>
            <a:off x="298303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64" name="Shape 164"/>
          <p:cNvSpPr/>
          <p:nvPr/>
        </p:nvSpPr>
        <p:spPr>
          <a:xfrm>
            <a:off x="424827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65" name="Shape 165"/>
          <p:cNvSpPr/>
          <p:nvPr/>
        </p:nvSpPr>
        <p:spPr>
          <a:xfrm>
            <a:off x="488090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66" name="Shape 166"/>
          <p:cNvSpPr/>
          <p:nvPr/>
        </p:nvSpPr>
        <p:spPr>
          <a:xfrm>
            <a:off x="614615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67" name="Shape 167"/>
          <p:cNvSpPr/>
          <p:nvPr/>
        </p:nvSpPr>
        <p:spPr>
          <a:xfrm>
            <a:off x="551352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68" name="Shape 168"/>
          <p:cNvSpPr/>
          <p:nvPr/>
        </p:nvSpPr>
        <p:spPr>
          <a:xfrm>
            <a:off x="171778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69" name="Shape 169"/>
          <p:cNvSpPr/>
          <p:nvPr/>
        </p:nvSpPr>
        <p:spPr>
          <a:xfrm>
            <a:off x="235041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70" name="Shape 170"/>
          <p:cNvSpPr/>
          <p:nvPr/>
        </p:nvSpPr>
        <p:spPr>
          <a:xfrm>
            <a:off x="361566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71" name="Shape 171"/>
          <p:cNvSpPr/>
          <p:nvPr/>
        </p:nvSpPr>
        <p:spPr>
          <a:xfrm>
            <a:off x="298303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72" name="Shape 172"/>
          <p:cNvSpPr/>
          <p:nvPr/>
        </p:nvSpPr>
        <p:spPr>
          <a:xfrm>
            <a:off x="424827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73" name="Shape 173"/>
          <p:cNvSpPr/>
          <p:nvPr/>
        </p:nvSpPr>
        <p:spPr>
          <a:xfrm>
            <a:off x="488090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74" name="Shape 174"/>
          <p:cNvSpPr/>
          <p:nvPr/>
        </p:nvSpPr>
        <p:spPr>
          <a:xfrm>
            <a:off x="614615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75" name="Shape 175"/>
          <p:cNvSpPr/>
          <p:nvPr/>
        </p:nvSpPr>
        <p:spPr>
          <a:xfrm>
            <a:off x="551352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7016100" y="2252600"/>
            <a:ext cx="1407599" cy="419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600"/>
              <a:t>Bits negated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357025" y="898255"/>
            <a:ext cx="7896300" cy="571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From positive to negative:</a:t>
            </a:r>
          </a:p>
        </p:txBody>
      </p:sp>
      <p:sp>
        <p:nvSpPr>
          <p:cNvPr id="183" name="Shape 183"/>
          <p:cNvSpPr/>
          <p:nvPr/>
        </p:nvSpPr>
        <p:spPr>
          <a:xfrm>
            <a:off x="171778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84" name="Shape 184"/>
          <p:cNvSpPr/>
          <p:nvPr/>
        </p:nvSpPr>
        <p:spPr>
          <a:xfrm>
            <a:off x="235041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85" name="Shape 185"/>
          <p:cNvSpPr/>
          <p:nvPr/>
        </p:nvSpPr>
        <p:spPr>
          <a:xfrm>
            <a:off x="361566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86" name="Shape 186"/>
          <p:cNvSpPr/>
          <p:nvPr/>
        </p:nvSpPr>
        <p:spPr>
          <a:xfrm>
            <a:off x="298303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87" name="Shape 187"/>
          <p:cNvSpPr/>
          <p:nvPr/>
        </p:nvSpPr>
        <p:spPr>
          <a:xfrm>
            <a:off x="424827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88" name="Shape 188"/>
          <p:cNvSpPr/>
          <p:nvPr/>
        </p:nvSpPr>
        <p:spPr>
          <a:xfrm>
            <a:off x="488090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89" name="Shape 189"/>
          <p:cNvSpPr/>
          <p:nvPr/>
        </p:nvSpPr>
        <p:spPr>
          <a:xfrm>
            <a:off x="614615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90" name="Shape 190"/>
          <p:cNvSpPr/>
          <p:nvPr/>
        </p:nvSpPr>
        <p:spPr>
          <a:xfrm>
            <a:off x="551352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91" name="Shape 191"/>
          <p:cNvSpPr/>
          <p:nvPr/>
        </p:nvSpPr>
        <p:spPr>
          <a:xfrm>
            <a:off x="171778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92" name="Shape 192"/>
          <p:cNvSpPr/>
          <p:nvPr/>
        </p:nvSpPr>
        <p:spPr>
          <a:xfrm>
            <a:off x="235041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93" name="Shape 193"/>
          <p:cNvSpPr/>
          <p:nvPr/>
        </p:nvSpPr>
        <p:spPr>
          <a:xfrm>
            <a:off x="361566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94" name="Shape 194"/>
          <p:cNvSpPr/>
          <p:nvPr/>
        </p:nvSpPr>
        <p:spPr>
          <a:xfrm>
            <a:off x="298303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95" name="Shape 195"/>
          <p:cNvSpPr/>
          <p:nvPr/>
        </p:nvSpPr>
        <p:spPr>
          <a:xfrm>
            <a:off x="424827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96" name="Shape 196"/>
          <p:cNvSpPr/>
          <p:nvPr/>
        </p:nvSpPr>
        <p:spPr>
          <a:xfrm>
            <a:off x="488090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97" name="Shape 197"/>
          <p:cNvSpPr/>
          <p:nvPr/>
        </p:nvSpPr>
        <p:spPr>
          <a:xfrm>
            <a:off x="614615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98" name="Shape 198"/>
          <p:cNvSpPr/>
          <p:nvPr/>
        </p:nvSpPr>
        <p:spPr>
          <a:xfrm>
            <a:off x="551352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7016100" y="2252600"/>
            <a:ext cx="1407599" cy="419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/>
              <a:t>Bits negated</a:t>
            </a:r>
          </a:p>
        </p:txBody>
      </p:sp>
      <p:sp>
        <p:nvSpPr>
          <p:cNvPr id="200" name="Shape 200"/>
          <p:cNvSpPr/>
          <p:nvPr/>
        </p:nvSpPr>
        <p:spPr>
          <a:xfrm>
            <a:off x="1717787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01" name="Shape 201"/>
          <p:cNvSpPr/>
          <p:nvPr/>
        </p:nvSpPr>
        <p:spPr>
          <a:xfrm>
            <a:off x="2350412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02" name="Shape 202"/>
          <p:cNvSpPr/>
          <p:nvPr/>
        </p:nvSpPr>
        <p:spPr>
          <a:xfrm>
            <a:off x="3615662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03" name="Shape 203"/>
          <p:cNvSpPr/>
          <p:nvPr/>
        </p:nvSpPr>
        <p:spPr>
          <a:xfrm>
            <a:off x="2983037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04" name="Shape 204"/>
          <p:cNvSpPr/>
          <p:nvPr/>
        </p:nvSpPr>
        <p:spPr>
          <a:xfrm>
            <a:off x="4248275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05" name="Shape 205"/>
          <p:cNvSpPr/>
          <p:nvPr/>
        </p:nvSpPr>
        <p:spPr>
          <a:xfrm>
            <a:off x="4880900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06" name="Shape 206"/>
          <p:cNvSpPr/>
          <p:nvPr/>
        </p:nvSpPr>
        <p:spPr>
          <a:xfrm>
            <a:off x="6146150" y="2883300"/>
            <a:ext cx="442200" cy="492899"/>
          </a:xfrm>
          <a:prstGeom prst="rect">
            <a:avLst/>
          </a:prstGeom>
          <a:solidFill>
            <a:srgbClr val="76A5A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07" name="Shape 207"/>
          <p:cNvSpPr/>
          <p:nvPr/>
        </p:nvSpPr>
        <p:spPr>
          <a:xfrm>
            <a:off x="5513525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7016100" y="2920050"/>
            <a:ext cx="1407599" cy="419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600"/>
              <a:t>Add one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357025" y="898255"/>
            <a:ext cx="7896300" cy="571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From negative to positive:</a:t>
            </a:r>
          </a:p>
        </p:txBody>
      </p:sp>
      <p:sp>
        <p:nvSpPr>
          <p:cNvPr id="215" name="Shape 215"/>
          <p:cNvSpPr/>
          <p:nvPr/>
        </p:nvSpPr>
        <p:spPr>
          <a:xfrm>
            <a:off x="171778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16" name="Shape 216"/>
          <p:cNvSpPr/>
          <p:nvPr/>
        </p:nvSpPr>
        <p:spPr>
          <a:xfrm>
            <a:off x="235041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17" name="Shape 217"/>
          <p:cNvSpPr/>
          <p:nvPr/>
        </p:nvSpPr>
        <p:spPr>
          <a:xfrm>
            <a:off x="361566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18" name="Shape 218"/>
          <p:cNvSpPr/>
          <p:nvPr/>
        </p:nvSpPr>
        <p:spPr>
          <a:xfrm>
            <a:off x="298303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19" name="Shape 219"/>
          <p:cNvSpPr/>
          <p:nvPr/>
        </p:nvSpPr>
        <p:spPr>
          <a:xfrm>
            <a:off x="424827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20" name="Shape 220"/>
          <p:cNvSpPr/>
          <p:nvPr/>
        </p:nvSpPr>
        <p:spPr>
          <a:xfrm>
            <a:off x="488090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21" name="Shape 221"/>
          <p:cNvSpPr/>
          <p:nvPr/>
        </p:nvSpPr>
        <p:spPr>
          <a:xfrm>
            <a:off x="614615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22" name="Shape 222"/>
          <p:cNvSpPr/>
          <p:nvPr/>
        </p:nvSpPr>
        <p:spPr>
          <a:xfrm>
            <a:off x="551352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</a:t>
            </a:r>
          </a:p>
        </p:txBody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x="357025" y="898255"/>
            <a:ext cx="7896300" cy="571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From negative to positive:</a:t>
            </a:r>
          </a:p>
        </p:txBody>
      </p:sp>
      <p:sp>
        <p:nvSpPr>
          <p:cNvPr id="229" name="Shape 229"/>
          <p:cNvSpPr/>
          <p:nvPr/>
        </p:nvSpPr>
        <p:spPr>
          <a:xfrm>
            <a:off x="171778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30" name="Shape 230"/>
          <p:cNvSpPr/>
          <p:nvPr/>
        </p:nvSpPr>
        <p:spPr>
          <a:xfrm>
            <a:off x="235041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31" name="Shape 231"/>
          <p:cNvSpPr/>
          <p:nvPr/>
        </p:nvSpPr>
        <p:spPr>
          <a:xfrm>
            <a:off x="361566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32" name="Shape 232"/>
          <p:cNvSpPr/>
          <p:nvPr/>
        </p:nvSpPr>
        <p:spPr>
          <a:xfrm>
            <a:off x="298303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33" name="Shape 233"/>
          <p:cNvSpPr/>
          <p:nvPr/>
        </p:nvSpPr>
        <p:spPr>
          <a:xfrm>
            <a:off x="424827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34" name="Shape 234"/>
          <p:cNvSpPr/>
          <p:nvPr/>
        </p:nvSpPr>
        <p:spPr>
          <a:xfrm>
            <a:off x="488090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35" name="Shape 235"/>
          <p:cNvSpPr/>
          <p:nvPr/>
        </p:nvSpPr>
        <p:spPr>
          <a:xfrm>
            <a:off x="614615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36" name="Shape 236"/>
          <p:cNvSpPr/>
          <p:nvPr/>
        </p:nvSpPr>
        <p:spPr>
          <a:xfrm>
            <a:off x="551352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37" name="Shape 237"/>
          <p:cNvSpPr/>
          <p:nvPr/>
        </p:nvSpPr>
        <p:spPr>
          <a:xfrm>
            <a:off x="171778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38" name="Shape 238"/>
          <p:cNvSpPr/>
          <p:nvPr/>
        </p:nvSpPr>
        <p:spPr>
          <a:xfrm>
            <a:off x="235041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39" name="Shape 239"/>
          <p:cNvSpPr/>
          <p:nvPr/>
        </p:nvSpPr>
        <p:spPr>
          <a:xfrm>
            <a:off x="361566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40" name="Shape 240"/>
          <p:cNvSpPr/>
          <p:nvPr/>
        </p:nvSpPr>
        <p:spPr>
          <a:xfrm>
            <a:off x="298303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41" name="Shape 241"/>
          <p:cNvSpPr/>
          <p:nvPr/>
        </p:nvSpPr>
        <p:spPr>
          <a:xfrm>
            <a:off x="424827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42" name="Shape 242"/>
          <p:cNvSpPr/>
          <p:nvPr/>
        </p:nvSpPr>
        <p:spPr>
          <a:xfrm>
            <a:off x="488090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43" name="Shape 243"/>
          <p:cNvSpPr/>
          <p:nvPr/>
        </p:nvSpPr>
        <p:spPr>
          <a:xfrm>
            <a:off x="614615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44" name="Shape 244"/>
          <p:cNvSpPr/>
          <p:nvPr/>
        </p:nvSpPr>
        <p:spPr>
          <a:xfrm>
            <a:off x="551352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7016100" y="2252600"/>
            <a:ext cx="1407599" cy="419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/>
              <a:t>Bits negated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</a:t>
            </a:r>
          </a:p>
        </p:txBody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x="357025" y="898255"/>
            <a:ext cx="7896300" cy="571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From negative to positive:</a:t>
            </a:r>
          </a:p>
        </p:txBody>
      </p:sp>
      <p:sp>
        <p:nvSpPr>
          <p:cNvPr id="252" name="Shape 252"/>
          <p:cNvSpPr/>
          <p:nvPr/>
        </p:nvSpPr>
        <p:spPr>
          <a:xfrm>
            <a:off x="171778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53" name="Shape 253"/>
          <p:cNvSpPr/>
          <p:nvPr/>
        </p:nvSpPr>
        <p:spPr>
          <a:xfrm>
            <a:off x="235041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54" name="Shape 254"/>
          <p:cNvSpPr/>
          <p:nvPr/>
        </p:nvSpPr>
        <p:spPr>
          <a:xfrm>
            <a:off x="3615662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55" name="Shape 255"/>
          <p:cNvSpPr/>
          <p:nvPr/>
        </p:nvSpPr>
        <p:spPr>
          <a:xfrm>
            <a:off x="2983037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56" name="Shape 256"/>
          <p:cNvSpPr/>
          <p:nvPr/>
        </p:nvSpPr>
        <p:spPr>
          <a:xfrm>
            <a:off x="424827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57" name="Shape 257"/>
          <p:cNvSpPr/>
          <p:nvPr/>
        </p:nvSpPr>
        <p:spPr>
          <a:xfrm>
            <a:off x="488090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58" name="Shape 258"/>
          <p:cNvSpPr/>
          <p:nvPr/>
        </p:nvSpPr>
        <p:spPr>
          <a:xfrm>
            <a:off x="6146150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59" name="Shape 259"/>
          <p:cNvSpPr/>
          <p:nvPr/>
        </p:nvSpPr>
        <p:spPr>
          <a:xfrm>
            <a:off x="5513525" y="15484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60" name="Shape 260"/>
          <p:cNvSpPr/>
          <p:nvPr/>
        </p:nvSpPr>
        <p:spPr>
          <a:xfrm>
            <a:off x="171778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61" name="Shape 261"/>
          <p:cNvSpPr/>
          <p:nvPr/>
        </p:nvSpPr>
        <p:spPr>
          <a:xfrm>
            <a:off x="235041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62" name="Shape 262"/>
          <p:cNvSpPr/>
          <p:nvPr/>
        </p:nvSpPr>
        <p:spPr>
          <a:xfrm>
            <a:off x="3615662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63" name="Shape 263"/>
          <p:cNvSpPr/>
          <p:nvPr/>
        </p:nvSpPr>
        <p:spPr>
          <a:xfrm>
            <a:off x="2983037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64" name="Shape 264"/>
          <p:cNvSpPr/>
          <p:nvPr/>
        </p:nvSpPr>
        <p:spPr>
          <a:xfrm>
            <a:off x="424827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65" name="Shape 265"/>
          <p:cNvSpPr/>
          <p:nvPr/>
        </p:nvSpPr>
        <p:spPr>
          <a:xfrm>
            <a:off x="488090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66" name="Shape 266"/>
          <p:cNvSpPr/>
          <p:nvPr/>
        </p:nvSpPr>
        <p:spPr>
          <a:xfrm>
            <a:off x="6146150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67" name="Shape 267"/>
          <p:cNvSpPr/>
          <p:nvPr/>
        </p:nvSpPr>
        <p:spPr>
          <a:xfrm>
            <a:off x="5513525" y="221585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7016100" y="2252600"/>
            <a:ext cx="1407599" cy="419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/>
              <a:t>Bits negated</a:t>
            </a:r>
          </a:p>
        </p:txBody>
      </p:sp>
      <p:sp>
        <p:nvSpPr>
          <p:cNvPr id="269" name="Shape 269"/>
          <p:cNvSpPr/>
          <p:nvPr/>
        </p:nvSpPr>
        <p:spPr>
          <a:xfrm>
            <a:off x="1717787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70" name="Shape 270"/>
          <p:cNvSpPr/>
          <p:nvPr/>
        </p:nvSpPr>
        <p:spPr>
          <a:xfrm>
            <a:off x="2350412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71" name="Shape 271"/>
          <p:cNvSpPr/>
          <p:nvPr/>
        </p:nvSpPr>
        <p:spPr>
          <a:xfrm>
            <a:off x="3615662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72" name="Shape 272"/>
          <p:cNvSpPr/>
          <p:nvPr/>
        </p:nvSpPr>
        <p:spPr>
          <a:xfrm>
            <a:off x="2983037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73" name="Shape 273"/>
          <p:cNvSpPr/>
          <p:nvPr/>
        </p:nvSpPr>
        <p:spPr>
          <a:xfrm>
            <a:off x="4248275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74" name="Shape 274"/>
          <p:cNvSpPr/>
          <p:nvPr/>
        </p:nvSpPr>
        <p:spPr>
          <a:xfrm>
            <a:off x="4880900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275" name="Shape 275"/>
          <p:cNvSpPr/>
          <p:nvPr/>
        </p:nvSpPr>
        <p:spPr>
          <a:xfrm>
            <a:off x="6146150" y="2883300"/>
            <a:ext cx="442200" cy="492899"/>
          </a:xfrm>
          <a:prstGeom prst="rect">
            <a:avLst/>
          </a:prstGeom>
          <a:solidFill>
            <a:srgbClr val="76A5A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276" name="Shape 276"/>
          <p:cNvSpPr/>
          <p:nvPr/>
        </p:nvSpPr>
        <p:spPr>
          <a:xfrm>
            <a:off x="5513525" y="2883300"/>
            <a:ext cx="442200" cy="492899"/>
          </a:xfrm>
          <a:prstGeom prst="rect">
            <a:avLst/>
          </a:prstGeom>
          <a:solidFill>
            <a:srgbClr val="3D85C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1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7016100" y="2920050"/>
            <a:ext cx="1519800" cy="419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1600"/>
              <a:t>Add one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type="title"/>
          </p:nvPr>
        </p:nvSpPr>
        <p:spPr>
          <a:xfrm>
            <a:off x="332692" y="31610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Bits &amp; Bytes: Two’s Complement with 3 bits</a:t>
            </a:r>
          </a:p>
        </p:txBody>
      </p:sp>
      <p:sp>
        <p:nvSpPr>
          <p:cNvPr id="283" name="Shape 283"/>
          <p:cNvSpPr/>
          <p:nvPr/>
        </p:nvSpPr>
        <p:spPr>
          <a:xfrm>
            <a:off x="4987102" y="1264456"/>
            <a:ext cx="3162000" cy="3351900"/>
          </a:xfrm>
          <a:prstGeom prst="ellipse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84" name="Shape 284"/>
          <p:cNvCxnSpPr/>
          <p:nvPr/>
        </p:nvCxnSpPr>
        <p:spPr>
          <a:xfrm>
            <a:off x="4753125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85" name="Shape 285"/>
          <p:cNvCxnSpPr/>
          <p:nvPr/>
        </p:nvCxnSpPr>
        <p:spPr>
          <a:xfrm>
            <a:off x="7911778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86" name="Shape 286"/>
          <p:cNvCxnSpPr/>
          <p:nvPr/>
        </p:nvCxnSpPr>
        <p:spPr>
          <a:xfrm>
            <a:off x="6568137" y="1015400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87" name="Shape 287"/>
          <p:cNvCxnSpPr/>
          <p:nvPr/>
        </p:nvCxnSpPr>
        <p:spPr>
          <a:xfrm>
            <a:off x="6568137" y="4286099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88" name="Shape 288"/>
          <p:cNvCxnSpPr/>
          <p:nvPr/>
        </p:nvCxnSpPr>
        <p:spPr>
          <a:xfrm flipH="1" rot="10800000">
            <a:off x="7568227" y="156070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89" name="Shape 289"/>
          <p:cNvCxnSpPr/>
          <p:nvPr/>
        </p:nvCxnSpPr>
        <p:spPr>
          <a:xfrm flipH="1" rot="10800000">
            <a:off x="5218833" y="394259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90" name="Shape 290"/>
          <p:cNvCxnSpPr/>
          <p:nvPr/>
        </p:nvCxnSpPr>
        <p:spPr>
          <a:xfrm>
            <a:off x="5229619" y="1571445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291" name="Shape 291"/>
          <p:cNvCxnSpPr/>
          <p:nvPr/>
        </p:nvCxnSpPr>
        <p:spPr>
          <a:xfrm>
            <a:off x="7579014" y="3953334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92" name="Shape 292"/>
          <p:cNvSpPr txBox="1"/>
          <p:nvPr/>
        </p:nvSpPr>
        <p:spPr>
          <a:xfrm>
            <a:off x="6244541" y="1571445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/>
              <a:t>0 0 0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6983597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0 0 1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71887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0 1 0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6983597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0 1 1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6247103" y="3831716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1 0 0</a:t>
            </a:r>
          </a:p>
        </p:txBody>
      </p:sp>
      <p:sp>
        <p:nvSpPr>
          <p:cNvPr id="297" name="Shape 297"/>
          <p:cNvSpPr txBox="1"/>
          <p:nvPr/>
        </p:nvSpPr>
        <p:spPr>
          <a:xfrm>
            <a:off x="5510608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1 0 1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52978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1 1 0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5562383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1 1 1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6662525" y="7373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0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7937875" y="13274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1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84530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2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937875" y="42861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3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6568125" y="46890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-4</a:t>
            </a:r>
          </a:p>
        </p:txBody>
      </p:sp>
      <p:sp>
        <p:nvSpPr>
          <p:cNvPr id="305" name="Shape 305"/>
          <p:cNvSpPr txBox="1"/>
          <p:nvPr/>
        </p:nvSpPr>
        <p:spPr>
          <a:xfrm>
            <a:off x="4816225" y="43315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-3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42606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-2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4785225" y="11918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-1</a:t>
            </a:r>
          </a:p>
        </p:txBody>
      </p:sp>
      <p:sp>
        <p:nvSpPr>
          <p:cNvPr id="308" name="Shape 308"/>
          <p:cNvSpPr txBox="1"/>
          <p:nvPr/>
        </p:nvSpPr>
        <p:spPr>
          <a:xfrm>
            <a:off x="719500" y="1015400"/>
            <a:ext cx="3646199" cy="4064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90909"/>
              <a:buChar char="■"/>
            </a:pPr>
            <a:r>
              <a:rPr lang="en" sz="2200">
                <a:solidFill>
                  <a:schemeClr val="dk1"/>
                </a:solidFill>
              </a:rPr>
              <a:t>Why would anybody want to do this?</a:t>
            </a:r>
          </a:p>
          <a:p>
            <a:pPr indent="-355600" lvl="1" marL="9144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000">
                <a:solidFill>
                  <a:schemeClr val="dk1"/>
                </a:solidFill>
              </a:rPr>
              <a:t>Uses the same circuitry for addition and subtraction!</a:t>
            </a:r>
          </a:p>
          <a:p>
            <a:pPr lvl="0" rtl="0">
              <a:spcBef>
                <a:spcPts val="48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90909"/>
              <a:buChar char="■"/>
            </a:pPr>
            <a:r>
              <a:rPr lang="en" sz="2200">
                <a:solidFill>
                  <a:schemeClr val="dk1"/>
                </a:solidFill>
              </a:rPr>
              <a:t>Note that there is no positive 4: the two’s complement of -4 with three bits is -4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/>
          <p:nvPr>
            <p:ph type="title"/>
          </p:nvPr>
        </p:nvSpPr>
        <p:spPr>
          <a:xfrm>
            <a:off x="332692" y="31610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 with 3 bits</a:t>
            </a:r>
          </a:p>
        </p:txBody>
      </p:sp>
      <p:sp>
        <p:nvSpPr>
          <p:cNvPr id="314" name="Shape 314"/>
          <p:cNvSpPr/>
          <p:nvPr/>
        </p:nvSpPr>
        <p:spPr>
          <a:xfrm>
            <a:off x="4987102" y="1264456"/>
            <a:ext cx="3162000" cy="3351900"/>
          </a:xfrm>
          <a:prstGeom prst="ellipse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15" name="Shape 315"/>
          <p:cNvCxnSpPr/>
          <p:nvPr/>
        </p:nvCxnSpPr>
        <p:spPr>
          <a:xfrm>
            <a:off x="4753125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16" name="Shape 316"/>
          <p:cNvCxnSpPr/>
          <p:nvPr/>
        </p:nvCxnSpPr>
        <p:spPr>
          <a:xfrm>
            <a:off x="7911778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17" name="Shape 317"/>
          <p:cNvCxnSpPr/>
          <p:nvPr/>
        </p:nvCxnSpPr>
        <p:spPr>
          <a:xfrm>
            <a:off x="6568137" y="1015400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18" name="Shape 318"/>
          <p:cNvCxnSpPr/>
          <p:nvPr/>
        </p:nvCxnSpPr>
        <p:spPr>
          <a:xfrm>
            <a:off x="6568137" y="4286099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19" name="Shape 319"/>
          <p:cNvCxnSpPr/>
          <p:nvPr/>
        </p:nvCxnSpPr>
        <p:spPr>
          <a:xfrm flipH="1" rot="10800000">
            <a:off x="7568227" y="156070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20" name="Shape 320"/>
          <p:cNvCxnSpPr/>
          <p:nvPr/>
        </p:nvCxnSpPr>
        <p:spPr>
          <a:xfrm flipH="1" rot="10800000">
            <a:off x="5218833" y="394259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21" name="Shape 321"/>
          <p:cNvCxnSpPr/>
          <p:nvPr/>
        </p:nvCxnSpPr>
        <p:spPr>
          <a:xfrm>
            <a:off x="5229619" y="1571445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22" name="Shape 322"/>
          <p:cNvCxnSpPr/>
          <p:nvPr/>
        </p:nvCxnSpPr>
        <p:spPr>
          <a:xfrm>
            <a:off x="7579014" y="3953334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23" name="Shape 323"/>
          <p:cNvSpPr txBox="1"/>
          <p:nvPr/>
        </p:nvSpPr>
        <p:spPr>
          <a:xfrm>
            <a:off x="6244541" y="1571445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0 0 0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6983597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0 0 1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71887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0 1 0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6983597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0 1 1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6247103" y="3831716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1 0 0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5510608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1 0 1</a:t>
            </a:r>
          </a:p>
        </p:txBody>
      </p:sp>
      <p:sp>
        <p:nvSpPr>
          <p:cNvPr id="329" name="Shape 329"/>
          <p:cNvSpPr txBox="1"/>
          <p:nvPr/>
        </p:nvSpPr>
        <p:spPr>
          <a:xfrm>
            <a:off x="52978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1 1 0</a:t>
            </a:r>
          </a:p>
        </p:txBody>
      </p:sp>
      <p:sp>
        <p:nvSpPr>
          <p:cNvPr id="330" name="Shape 330"/>
          <p:cNvSpPr txBox="1"/>
          <p:nvPr/>
        </p:nvSpPr>
        <p:spPr>
          <a:xfrm>
            <a:off x="5562383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1 1 1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6662525" y="7373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0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7937875" y="13274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1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84530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2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7937875" y="42861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3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6568125" y="46890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-4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x="4816225" y="43315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-3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x="42606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-2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x="4785225" y="11918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-1</a:t>
            </a:r>
          </a:p>
        </p:txBody>
      </p:sp>
      <p:sp>
        <p:nvSpPr>
          <p:cNvPr id="339" name="Shape 339"/>
          <p:cNvSpPr txBox="1"/>
          <p:nvPr/>
        </p:nvSpPr>
        <p:spPr>
          <a:xfrm>
            <a:off x="719500" y="1015400"/>
            <a:ext cx="3646199" cy="4064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90909"/>
              <a:buChar char="■"/>
            </a:pPr>
            <a:r>
              <a:rPr lang="en" sz="2200">
                <a:solidFill>
                  <a:schemeClr val="dk1"/>
                </a:solidFill>
              </a:rPr>
              <a:t>Why would anybody want to do this?</a:t>
            </a:r>
          </a:p>
          <a:p>
            <a:pPr indent="-355600" lvl="1" marL="9144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b="1" lang="en" sz="2000">
                <a:solidFill>
                  <a:schemeClr val="dk1"/>
                </a:solidFill>
              </a:rPr>
              <a:t>Uses the same circuitry for </a:t>
            </a:r>
            <a:r>
              <a:rPr b="1" i="1" lang="en" sz="2000">
                <a:solidFill>
                  <a:schemeClr val="dk1"/>
                </a:solidFill>
              </a:rPr>
              <a:t>addition</a:t>
            </a:r>
            <a:r>
              <a:rPr b="1" lang="en" sz="2000">
                <a:solidFill>
                  <a:schemeClr val="dk1"/>
                </a:solidFill>
              </a:rPr>
              <a:t> and subtraction!</a:t>
            </a:r>
          </a:p>
          <a:p>
            <a:pPr lvl="0" rtl="0">
              <a:spcBef>
                <a:spcPts val="48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90909"/>
              <a:buChar char="■"/>
            </a:pPr>
            <a:r>
              <a:rPr lang="en" sz="2200">
                <a:solidFill>
                  <a:schemeClr val="dk1"/>
                </a:solidFill>
              </a:rPr>
              <a:t>Note that there is no positive 4: the two’s complement of -4 with three bits is -4</a:t>
            </a:r>
          </a:p>
        </p:txBody>
      </p:sp>
      <p:sp>
        <p:nvSpPr>
          <p:cNvPr id="340" name="Shape 340"/>
          <p:cNvSpPr/>
          <p:nvPr/>
        </p:nvSpPr>
        <p:spPr>
          <a:xfrm>
            <a:off x="4764300" y="754755"/>
            <a:ext cx="3480850" cy="480075"/>
          </a:xfrm>
          <a:custGeom>
            <a:pathLst>
              <a:path extrusionOk="0" h="19203" w="139234">
                <a:moveTo>
                  <a:pt x="0" y="18814"/>
                </a:moveTo>
                <a:cubicBezTo>
                  <a:pt x="2787" y="16934"/>
                  <a:pt x="10760" y="10516"/>
                  <a:pt x="16724" y="7535"/>
                </a:cubicBezTo>
                <a:cubicBezTo>
                  <a:pt x="22687" y="4553"/>
                  <a:pt x="24307" y="2155"/>
                  <a:pt x="35781" y="924"/>
                </a:cubicBezTo>
                <a:cubicBezTo>
                  <a:pt x="47254" y="-307"/>
                  <a:pt x="73895" y="81"/>
                  <a:pt x="85563" y="146"/>
                </a:cubicBezTo>
                <a:cubicBezTo>
                  <a:pt x="97230" y="210"/>
                  <a:pt x="99693" y="211"/>
                  <a:pt x="105787" y="1313"/>
                </a:cubicBezTo>
                <a:cubicBezTo>
                  <a:pt x="111880" y="2415"/>
                  <a:pt x="117195" y="4424"/>
                  <a:pt x="122122" y="6758"/>
                </a:cubicBezTo>
                <a:cubicBezTo>
                  <a:pt x="127048" y="9091"/>
                  <a:pt x="132493" y="13239"/>
                  <a:pt x="135345" y="15314"/>
                </a:cubicBezTo>
                <a:cubicBezTo>
                  <a:pt x="138197" y="17388"/>
                  <a:pt x="138585" y="18554"/>
                  <a:pt x="139234" y="19203"/>
                </a:cubicBezTo>
              </a:path>
            </a:pathLst>
          </a:custGeom>
          <a:noFill/>
          <a:ln cap="flat" cmpd="sng" w="19050">
            <a:solidFill>
              <a:srgbClr val="CC0000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341" name="Shape 341"/>
          <p:cNvSpPr txBox="1"/>
          <p:nvPr/>
        </p:nvSpPr>
        <p:spPr>
          <a:xfrm>
            <a:off x="4573700" y="806150"/>
            <a:ext cx="413399" cy="316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CC0000"/>
                </a:solidFill>
              </a:rPr>
              <a:t>+2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/>
          <p:nvPr>
            <p:ph type="title"/>
          </p:nvPr>
        </p:nvSpPr>
        <p:spPr>
          <a:xfrm>
            <a:off x="332692" y="31610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 with 3 bits</a:t>
            </a:r>
          </a:p>
        </p:txBody>
      </p:sp>
      <p:sp>
        <p:nvSpPr>
          <p:cNvPr id="347" name="Shape 347"/>
          <p:cNvSpPr/>
          <p:nvPr/>
        </p:nvSpPr>
        <p:spPr>
          <a:xfrm>
            <a:off x="4987102" y="1264456"/>
            <a:ext cx="3162000" cy="3351900"/>
          </a:xfrm>
          <a:prstGeom prst="ellipse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48" name="Shape 348"/>
          <p:cNvCxnSpPr/>
          <p:nvPr/>
        </p:nvCxnSpPr>
        <p:spPr>
          <a:xfrm>
            <a:off x="4753125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49" name="Shape 349"/>
          <p:cNvCxnSpPr/>
          <p:nvPr/>
        </p:nvCxnSpPr>
        <p:spPr>
          <a:xfrm>
            <a:off x="7911778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50" name="Shape 350"/>
          <p:cNvCxnSpPr/>
          <p:nvPr/>
        </p:nvCxnSpPr>
        <p:spPr>
          <a:xfrm>
            <a:off x="6568137" y="1015400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51" name="Shape 351"/>
          <p:cNvCxnSpPr/>
          <p:nvPr/>
        </p:nvCxnSpPr>
        <p:spPr>
          <a:xfrm>
            <a:off x="6568137" y="4286099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52" name="Shape 352"/>
          <p:cNvCxnSpPr/>
          <p:nvPr/>
        </p:nvCxnSpPr>
        <p:spPr>
          <a:xfrm flipH="1" rot="10800000">
            <a:off x="7568227" y="156070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53" name="Shape 353"/>
          <p:cNvCxnSpPr/>
          <p:nvPr/>
        </p:nvCxnSpPr>
        <p:spPr>
          <a:xfrm flipH="1" rot="10800000">
            <a:off x="5218833" y="394259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54" name="Shape 354"/>
          <p:cNvCxnSpPr/>
          <p:nvPr/>
        </p:nvCxnSpPr>
        <p:spPr>
          <a:xfrm>
            <a:off x="5229619" y="1571445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55" name="Shape 355"/>
          <p:cNvCxnSpPr/>
          <p:nvPr/>
        </p:nvCxnSpPr>
        <p:spPr>
          <a:xfrm>
            <a:off x="7579014" y="3953334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56" name="Shape 356"/>
          <p:cNvSpPr txBox="1"/>
          <p:nvPr/>
        </p:nvSpPr>
        <p:spPr>
          <a:xfrm>
            <a:off x="6244541" y="1571445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0 0 0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6983597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0 0 1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71887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0 1 0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6983597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0 1 1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6247103" y="3831716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1 0 0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5510608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1 0 1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52978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1 1 0</a:t>
            </a:r>
          </a:p>
        </p:txBody>
      </p:sp>
      <p:sp>
        <p:nvSpPr>
          <p:cNvPr id="363" name="Shape 363"/>
          <p:cNvSpPr txBox="1"/>
          <p:nvPr/>
        </p:nvSpPr>
        <p:spPr>
          <a:xfrm>
            <a:off x="5562383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1 1 1</a:t>
            </a:r>
          </a:p>
        </p:txBody>
      </p:sp>
      <p:sp>
        <p:nvSpPr>
          <p:cNvPr id="364" name="Shape 364"/>
          <p:cNvSpPr txBox="1"/>
          <p:nvPr/>
        </p:nvSpPr>
        <p:spPr>
          <a:xfrm>
            <a:off x="6662525" y="7373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0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7937875" y="13274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1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84530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2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7937875" y="42861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6568125" y="46890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-4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4816225" y="43315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-3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42606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-2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4785225" y="11918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-1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19500" y="1015400"/>
            <a:ext cx="3646199" cy="4064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90909"/>
              <a:buChar char="■"/>
            </a:pPr>
            <a:r>
              <a:rPr lang="en" sz="2200">
                <a:solidFill>
                  <a:schemeClr val="dk1"/>
                </a:solidFill>
              </a:rPr>
              <a:t>Why would anybody want to do this?</a:t>
            </a:r>
          </a:p>
          <a:p>
            <a:pPr indent="-355600" lvl="1" marL="9144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b="1" lang="en" sz="2000">
                <a:solidFill>
                  <a:schemeClr val="dk1"/>
                </a:solidFill>
              </a:rPr>
              <a:t>Uses the same circuitry for addition and </a:t>
            </a:r>
            <a:r>
              <a:rPr b="1" i="1" lang="en" sz="2000">
                <a:solidFill>
                  <a:schemeClr val="dk1"/>
                </a:solidFill>
              </a:rPr>
              <a:t>subtraction</a:t>
            </a:r>
            <a:r>
              <a:rPr b="1" lang="en" sz="2000">
                <a:solidFill>
                  <a:schemeClr val="dk1"/>
                </a:solidFill>
              </a:rPr>
              <a:t>!</a:t>
            </a:r>
          </a:p>
          <a:p>
            <a:pPr lvl="0" rtl="0">
              <a:spcBef>
                <a:spcPts val="48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90909"/>
              <a:buChar char="■"/>
            </a:pPr>
            <a:r>
              <a:rPr lang="en" sz="2200">
                <a:solidFill>
                  <a:schemeClr val="dk1"/>
                </a:solidFill>
              </a:rPr>
              <a:t>Note that there is no positive 4: the two’s complement of -4 with three bits is -4</a:t>
            </a:r>
          </a:p>
        </p:txBody>
      </p:sp>
      <p:sp>
        <p:nvSpPr>
          <p:cNvPr id="373" name="Shape 373"/>
          <p:cNvSpPr/>
          <p:nvPr/>
        </p:nvSpPr>
        <p:spPr>
          <a:xfrm>
            <a:off x="4725400" y="700050"/>
            <a:ext cx="4132300" cy="2246050"/>
          </a:xfrm>
          <a:custGeom>
            <a:pathLst>
              <a:path extrusionOk="0" h="89842" w="165292">
                <a:moveTo>
                  <a:pt x="0" y="21002"/>
                </a:moveTo>
                <a:cubicBezTo>
                  <a:pt x="2009" y="19705"/>
                  <a:pt x="5510" y="16140"/>
                  <a:pt x="12057" y="13224"/>
                </a:cubicBezTo>
                <a:cubicBezTo>
                  <a:pt x="18604" y="10307"/>
                  <a:pt x="29299" y="5705"/>
                  <a:pt x="39282" y="3501"/>
                </a:cubicBezTo>
                <a:cubicBezTo>
                  <a:pt x="49264" y="1297"/>
                  <a:pt x="61385" y="0"/>
                  <a:pt x="71951" y="0"/>
                </a:cubicBezTo>
                <a:cubicBezTo>
                  <a:pt x="82516" y="0"/>
                  <a:pt x="93017" y="973"/>
                  <a:pt x="102676" y="3501"/>
                </a:cubicBezTo>
                <a:cubicBezTo>
                  <a:pt x="112334" y="6029"/>
                  <a:pt x="122316" y="10501"/>
                  <a:pt x="129900" y="15168"/>
                </a:cubicBezTo>
                <a:cubicBezTo>
                  <a:pt x="137484" y="19835"/>
                  <a:pt x="143448" y="25669"/>
                  <a:pt x="148180" y="31503"/>
                </a:cubicBezTo>
                <a:cubicBezTo>
                  <a:pt x="152912" y="37336"/>
                  <a:pt x="155699" y="43624"/>
                  <a:pt x="158292" y="50171"/>
                </a:cubicBezTo>
                <a:cubicBezTo>
                  <a:pt x="160884" y="56717"/>
                  <a:pt x="162570" y="64172"/>
                  <a:pt x="163737" y="70784"/>
                </a:cubicBezTo>
                <a:cubicBezTo>
                  <a:pt x="164903" y="77395"/>
                  <a:pt x="165032" y="86665"/>
                  <a:pt x="165292" y="89842"/>
                </a:cubicBezTo>
              </a:path>
            </a:pathLst>
          </a:custGeom>
          <a:noFill/>
          <a:ln cap="flat" cmpd="sng" w="19050">
            <a:solidFill>
              <a:srgbClr val="CC0000"/>
            </a:solidFill>
            <a:prstDash val="solid"/>
            <a:round/>
            <a:headEnd len="lg" w="lg" type="triangle"/>
            <a:tailEnd len="lg" w="lg" type="none"/>
          </a:ln>
        </p:spPr>
      </p:sp>
      <p:sp>
        <p:nvSpPr>
          <p:cNvPr id="374" name="Shape 374"/>
          <p:cNvSpPr txBox="1"/>
          <p:nvPr/>
        </p:nvSpPr>
        <p:spPr>
          <a:xfrm>
            <a:off x="8070150" y="792800"/>
            <a:ext cx="465600" cy="3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CC0000"/>
                </a:solidFill>
              </a:rPr>
              <a:t>-3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>
            <p:ph type="title"/>
          </p:nvPr>
        </p:nvSpPr>
        <p:spPr>
          <a:xfrm>
            <a:off x="332692" y="31610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Two’s Complement with 3 bits</a:t>
            </a:r>
          </a:p>
        </p:txBody>
      </p:sp>
      <p:sp>
        <p:nvSpPr>
          <p:cNvPr id="380" name="Shape 380"/>
          <p:cNvSpPr/>
          <p:nvPr/>
        </p:nvSpPr>
        <p:spPr>
          <a:xfrm>
            <a:off x="4987102" y="1264456"/>
            <a:ext cx="3162000" cy="3351900"/>
          </a:xfrm>
          <a:prstGeom prst="ellipse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81" name="Shape 381"/>
          <p:cNvCxnSpPr/>
          <p:nvPr/>
        </p:nvCxnSpPr>
        <p:spPr>
          <a:xfrm>
            <a:off x="4753125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82" name="Shape 382"/>
          <p:cNvCxnSpPr/>
          <p:nvPr/>
        </p:nvCxnSpPr>
        <p:spPr>
          <a:xfrm>
            <a:off x="7911778" y="2940412"/>
            <a:ext cx="465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83" name="Shape 383"/>
          <p:cNvCxnSpPr/>
          <p:nvPr/>
        </p:nvCxnSpPr>
        <p:spPr>
          <a:xfrm>
            <a:off x="6568137" y="1015400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84" name="Shape 384"/>
          <p:cNvCxnSpPr/>
          <p:nvPr/>
        </p:nvCxnSpPr>
        <p:spPr>
          <a:xfrm>
            <a:off x="6568137" y="4286099"/>
            <a:ext cx="0" cy="5453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85" name="Shape 385"/>
          <p:cNvCxnSpPr/>
          <p:nvPr/>
        </p:nvCxnSpPr>
        <p:spPr>
          <a:xfrm flipH="1" rot="10800000">
            <a:off x="7568227" y="156070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86" name="Shape 386"/>
          <p:cNvCxnSpPr/>
          <p:nvPr/>
        </p:nvCxnSpPr>
        <p:spPr>
          <a:xfrm flipH="1" rot="10800000">
            <a:off x="5218833" y="3942599"/>
            <a:ext cx="343500" cy="34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87" name="Shape 387"/>
          <p:cNvCxnSpPr/>
          <p:nvPr/>
        </p:nvCxnSpPr>
        <p:spPr>
          <a:xfrm>
            <a:off x="5229619" y="1571445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388" name="Shape 388"/>
          <p:cNvCxnSpPr/>
          <p:nvPr/>
        </p:nvCxnSpPr>
        <p:spPr>
          <a:xfrm>
            <a:off x="7579014" y="3953334"/>
            <a:ext cx="321899" cy="321899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89" name="Shape 389"/>
          <p:cNvSpPr txBox="1"/>
          <p:nvPr/>
        </p:nvSpPr>
        <p:spPr>
          <a:xfrm>
            <a:off x="6244541" y="1571445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0 0 0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6983597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0 0 1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71887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0 1 0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6983597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0 1 1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6247103" y="3831716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1 0 0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5510608" y="3533019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1 0 1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5297844" y="2713221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1 1 0</a:t>
            </a:r>
          </a:p>
        </p:txBody>
      </p:sp>
      <p:sp>
        <p:nvSpPr>
          <p:cNvPr id="396" name="Shape 396"/>
          <p:cNvSpPr txBox="1"/>
          <p:nvPr/>
        </p:nvSpPr>
        <p:spPr>
          <a:xfrm>
            <a:off x="5562383" y="1893423"/>
            <a:ext cx="647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1 1 1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6662525" y="7373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7937875" y="13274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1</a:t>
            </a:r>
          </a:p>
        </p:txBody>
      </p:sp>
      <p:sp>
        <p:nvSpPr>
          <p:cNvPr id="399" name="Shape 399"/>
          <p:cNvSpPr txBox="1"/>
          <p:nvPr/>
        </p:nvSpPr>
        <p:spPr>
          <a:xfrm>
            <a:off x="84530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2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7937875" y="42861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3</a:t>
            </a:r>
          </a:p>
        </p:txBody>
      </p:sp>
      <p:sp>
        <p:nvSpPr>
          <p:cNvPr id="401" name="Shape 401"/>
          <p:cNvSpPr txBox="1"/>
          <p:nvPr/>
        </p:nvSpPr>
        <p:spPr>
          <a:xfrm>
            <a:off x="6568125" y="46890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-4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4816225" y="43315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-3</a:t>
            </a:r>
          </a:p>
        </p:txBody>
      </p:sp>
      <p:sp>
        <p:nvSpPr>
          <p:cNvPr id="403" name="Shape 403"/>
          <p:cNvSpPr txBox="1"/>
          <p:nvPr/>
        </p:nvSpPr>
        <p:spPr>
          <a:xfrm>
            <a:off x="4260600" y="271315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-2</a:t>
            </a:r>
          </a:p>
        </p:txBody>
      </p:sp>
      <p:sp>
        <p:nvSpPr>
          <p:cNvPr id="404" name="Shape 404"/>
          <p:cNvSpPr txBox="1"/>
          <p:nvPr/>
        </p:nvSpPr>
        <p:spPr>
          <a:xfrm>
            <a:off x="4785225" y="1191800"/>
            <a:ext cx="413399" cy="4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-1</a:t>
            </a:r>
          </a:p>
        </p:txBody>
      </p:sp>
      <p:sp>
        <p:nvSpPr>
          <p:cNvPr id="405" name="Shape 405"/>
          <p:cNvSpPr txBox="1"/>
          <p:nvPr/>
        </p:nvSpPr>
        <p:spPr>
          <a:xfrm>
            <a:off x="593200" y="2245150"/>
            <a:ext cx="3354300" cy="1390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400"/>
              <a:t>-4 = 100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2400"/>
              <a:t>~(-4) = 011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2400"/>
              <a:t>~(-4) + 1 = 100</a:t>
            </a:r>
          </a:p>
        </p:txBody>
      </p:sp>
      <p:sp>
        <p:nvSpPr>
          <p:cNvPr id="406" name="Shape 406"/>
          <p:cNvSpPr/>
          <p:nvPr/>
        </p:nvSpPr>
        <p:spPr>
          <a:xfrm>
            <a:off x="2450200" y="3558650"/>
            <a:ext cx="3898950" cy="1366075"/>
          </a:xfrm>
          <a:custGeom>
            <a:pathLst>
              <a:path extrusionOk="0" h="54643" w="155958">
                <a:moveTo>
                  <a:pt x="0" y="0"/>
                </a:moveTo>
                <a:cubicBezTo>
                  <a:pt x="2204" y="2981"/>
                  <a:pt x="6288" y="11537"/>
                  <a:pt x="13224" y="17890"/>
                </a:cubicBezTo>
                <a:cubicBezTo>
                  <a:pt x="20159" y="24242"/>
                  <a:pt x="31049" y="32669"/>
                  <a:pt x="41615" y="38114"/>
                </a:cubicBezTo>
                <a:cubicBezTo>
                  <a:pt x="52180" y="43559"/>
                  <a:pt x="63718" y="47837"/>
                  <a:pt x="76618" y="50560"/>
                </a:cubicBezTo>
                <a:cubicBezTo>
                  <a:pt x="89517" y="53282"/>
                  <a:pt x="107148" y="54060"/>
                  <a:pt x="119011" y="54449"/>
                </a:cubicBezTo>
                <a:cubicBezTo>
                  <a:pt x="130873" y="54837"/>
                  <a:pt x="141633" y="53476"/>
                  <a:pt x="147791" y="52893"/>
                </a:cubicBezTo>
                <a:cubicBezTo>
                  <a:pt x="153948" y="52309"/>
                  <a:pt x="154596" y="51272"/>
                  <a:pt x="155958" y="50948"/>
                </a:cubicBezTo>
              </a:path>
            </a:pathLst>
          </a:cu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407" name="Shape 407"/>
          <p:cNvSpPr txBox="1"/>
          <p:nvPr/>
        </p:nvSpPr>
        <p:spPr>
          <a:xfrm>
            <a:off x="544500" y="1904200"/>
            <a:ext cx="3441900" cy="466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u="sng"/>
              <a:t>Negating The Minimum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Introduction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Welcome to 15-213/18-213/15-513!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Recitations are for…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Reviewing lectures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Discussing homework problems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Interactively exploring concepts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Previewing future lecture material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>
              <a:spcBef>
                <a:spcPts val="0"/>
              </a:spcBef>
            </a:pPr>
            <a:r>
              <a:rPr lang="en"/>
              <a:t>Please, </a:t>
            </a:r>
            <a:r>
              <a:rPr b="1" lang="en"/>
              <a:t>please</a:t>
            </a:r>
            <a:r>
              <a:rPr lang="en"/>
              <a:t> ask questions!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Logical Operators</a:t>
            </a:r>
          </a:p>
        </p:txBody>
      </p:sp>
      <p:sp>
        <p:nvSpPr>
          <p:cNvPr id="413" name="Shape 413"/>
          <p:cNvSpPr txBox="1"/>
          <p:nvPr>
            <p:ph idx="1" type="body"/>
          </p:nvPr>
        </p:nvSpPr>
        <p:spPr>
          <a:xfrm>
            <a:off x="551301" y="1021550"/>
            <a:ext cx="1501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&amp;&amp;</a:t>
            </a:r>
          </a:p>
        </p:txBody>
      </p:sp>
      <p:sp>
        <p:nvSpPr>
          <p:cNvPr id="414" name="Shape 414"/>
          <p:cNvSpPr txBox="1"/>
          <p:nvPr>
            <p:ph idx="1" type="body"/>
          </p:nvPr>
        </p:nvSpPr>
        <p:spPr>
          <a:xfrm>
            <a:off x="4664025" y="1021550"/>
            <a:ext cx="16301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EQ: ==</a:t>
            </a:r>
          </a:p>
        </p:txBody>
      </p:sp>
      <p:sp>
        <p:nvSpPr>
          <p:cNvPr id="415" name="Shape 415"/>
          <p:cNvSpPr txBox="1"/>
          <p:nvPr>
            <p:ph idx="1" type="body"/>
          </p:nvPr>
        </p:nvSpPr>
        <p:spPr>
          <a:xfrm>
            <a:off x="2805550" y="1021550"/>
            <a:ext cx="11256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||</a:t>
            </a:r>
          </a:p>
        </p:txBody>
      </p:sp>
      <p:sp>
        <p:nvSpPr>
          <p:cNvPr id="416" name="Shape 416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!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369475" y="1630250"/>
            <a:ext cx="20442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&amp;&amp; 18 = 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26720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513 || 0 =</a:t>
            </a:r>
          </a:p>
        </p:txBody>
      </p:sp>
      <p:sp>
        <p:nvSpPr>
          <p:cNvPr id="419" name="Shape 419"/>
          <p:cNvSpPr txBox="1"/>
          <p:nvPr/>
        </p:nvSpPr>
        <p:spPr>
          <a:xfrm>
            <a:off x="46110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== 18 =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6731875" y="1630250"/>
            <a:ext cx="1943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!15213 =</a:t>
            </a:r>
          </a:p>
        </p:txBody>
      </p:sp>
      <p:cxnSp>
        <p:nvCxnSpPr>
          <p:cNvPr id="421" name="Shape 421"/>
          <p:cNvCxnSpPr>
            <a:stCxn id="417" idx="1"/>
            <a:endCxn id="417" idx="1"/>
          </p:cNvCxnSpPr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hape 42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Logical Operators</a:t>
            </a:r>
          </a:p>
        </p:txBody>
      </p:sp>
      <p:sp>
        <p:nvSpPr>
          <p:cNvPr id="427" name="Shape 427"/>
          <p:cNvSpPr txBox="1"/>
          <p:nvPr>
            <p:ph idx="1" type="body"/>
          </p:nvPr>
        </p:nvSpPr>
        <p:spPr>
          <a:xfrm>
            <a:off x="551301" y="1021550"/>
            <a:ext cx="1501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&amp;&amp;</a:t>
            </a:r>
          </a:p>
        </p:txBody>
      </p:sp>
      <p:sp>
        <p:nvSpPr>
          <p:cNvPr id="428" name="Shape 428"/>
          <p:cNvSpPr txBox="1"/>
          <p:nvPr>
            <p:ph idx="1" type="body"/>
          </p:nvPr>
        </p:nvSpPr>
        <p:spPr>
          <a:xfrm>
            <a:off x="4664025" y="1021550"/>
            <a:ext cx="16301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EQ: ==</a:t>
            </a:r>
          </a:p>
        </p:txBody>
      </p:sp>
      <p:sp>
        <p:nvSpPr>
          <p:cNvPr id="429" name="Shape 429"/>
          <p:cNvSpPr txBox="1"/>
          <p:nvPr>
            <p:ph idx="1" type="body"/>
          </p:nvPr>
        </p:nvSpPr>
        <p:spPr>
          <a:xfrm>
            <a:off x="2805550" y="1021550"/>
            <a:ext cx="11256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||</a:t>
            </a:r>
          </a:p>
        </p:txBody>
      </p:sp>
      <p:sp>
        <p:nvSpPr>
          <p:cNvPr id="430" name="Shape 430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!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369475" y="1630250"/>
            <a:ext cx="20442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&amp;&amp; 18 = 1 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26720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513 || 0 =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46110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== 18 =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6731875" y="1630250"/>
            <a:ext cx="1943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!15213 =</a:t>
            </a:r>
          </a:p>
        </p:txBody>
      </p:sp>
      <p:cxnSp>
        <p:nvCxnSpPr>
          <p:cNvPr id="435" name="Shape 435"/>
          <p:cNvCxnSpPr>
            <a:stCxn id="431" idx="1"/>
            <a:endCxn id="431" idx="1"/>
          </p:cNvCxnSpPr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Logical Operators</a:t>
            </a:r>
          </a:p>
        </p:txBody>
      </p:sp>
      <p:sp>
        <p:nvSpPr>
          <p:cNvPr id="441" name="Shape 441"/>
          <p:cNvSpPr txBox="1"/>
          <p:nvPr>
            <p:ph idx="1" type="body"/>
          </p:nvPr>
        </p:nvSpPr>
        <p:spPr>
          <a:xfrm>
            <a:off x="551301" y="1021550"/>
            <a:ext cx="1501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&amp;&amp;</a:t>
            </a:r>
          </a:p>
        </p:txBody>
      </p:sp>
      <p:sp>
        <p:nvSpPr>
          <p:cNvPr id="442" name="Shape 442"/>
          <p:cNvSpPr txBox="1"/>
          <p:nvPr>
            <p:ph idx="1" type="body"/>
          </p:nvPr>
        </p:nvSpPr>
        <p:spPr>
          <a:xfrm>
            <a:off x="4664025" y="1021550"/>
            <a:ext cx="16301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EQ: ==</a:t>
            </a:r>
          </a:p>
        </p:txBody>
      </p:sp>
      <p:sp>
        <p:nvSpPr>
          <p:cNvPr id="443" name="Shape 443"/>
          <p:cNvSpPr txBox="1"/>
          <p:nvPr>
            <p:ph idx="1" type="body"/>
          </p:nvPr>
        </p:nvSpPr>
        <p:spPr>
          <a:xfrm>
            <a:off x="2805550" y="1021550"/>
            <a:ext cx="11256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||</a:t>
            </a:r>
          </a:p>
        </p:txBody>
      </p:sp>
      <p:sp>
        <p:nvSpPr>
          <p:cNvPr id="444" name="Shape 444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!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369475" y="1630250"/>
            <a:ext cx="20442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&amp;&amp; 18 = 1 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x="2672075" y="1630250"/>
            <a:ext cx="17423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513 || 0 = 1</a:t>
            </a:r>
          </a:p>
        </p:txBody>
      </p:sp>
      <p:sp>
        <p:nvSpPr>
          <p:cNvPr id="447" name="Shape 447"/>
          <p:cNvSpPr txBox="1"/>
          <p:nvPr/>
        </p:nvSpPr>
        <p:spPr>
          <a:xfrm>
            <a:off x="46110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== 18 =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x="6731875" y="1630250"/>
            <a:ext cx="1943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!15213 =</a:t>
            </a:r>
          </a:p>
        </p:txBody>
      </p:sp>
      <p:cxnSp>
        <p:nvCxnSpPr>
          <p:cNvPr id="449" name="Shape 449"/>
          <p:cNvCxnSpPr>
            <a:stCxn id="445" idx="1"/>
            <a:endCxn id="445" idx="1"/>
          </p:cNvCxnSpPr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Logical Operators</a:t>
            </a:r>
          </a:p>
        </p:txBody>
      </p:sp>
      <p:sp>
        <p:nvSpPr>
          <p:cNvPr id="455" name="Shape 455"/>
          <p:cNvSpPr txBox="1"/>
          <p:nvPr>
            <p:ph idx="1" type="body"/>
          </p:nvPr>
        </p:nvSpPr>
        <p:spPr>
          <a:xfrm>
            <a:off x="551301" y="1021550"/>
            <a:ext cx="1501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&amp;&amp;</a:t>
            </a:r>
          </a:p>
        </p:txBody>
      </p:sp>
      <p:sp>
        <p:nvSpPr>
          <p:cNvPr id="456" name="Shape 456"/>
          <p:cNvSpPr txBox="1"/>
          <p:nvPr>
            <p:ph idx="1" type="body"/>
          </p:nvPr>
        </p:nvSpPr>
        <p:spPr>
          <a:xfrm>
            <a:off x="4664025" y="1021550"/>
            <a:ext cx="16301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EQ: ==</a:t>
            </a:r>
          </a:p>
        </p:txBody>
      </p:sp>
      <p:sp>
        <p:nvSpPr>
          <p:cNvPr id="457" name="Shape 457"/>
          <p:cNvSpPr txBox="1"/>
          <p:nvPr>
            <p:ph idx="1" type="body"/>
          </p:nvPr>
        </p:nvSpPr>
        <p:spPr>
          <a:xfrm>
            <a:off x="2805550" y="1021550"/>
            <a:ext cx="11256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||</a:t>
            </a:r>
          </a:p>
        </p:txBody>
      </p:sp>
      <p:sp>
        <p:nvSpPr>
          <p:cNvPr id="458" name="Shape 458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!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369475" y="1630250"/>
            <a:ext cx="20442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&amp;&amp; 18 = 1 </a:t>
            </a:r>
          </a:p>
        </p:txBody>
      </p:sp>
      <p:sp>
        <p:nvSpPr>
          <p:cNvPr id="460" name="Shape 460"/>
          <p:cNvSpPr txBox="1"/>
          <p:nvPr/>
        </p:nvSpPr>
        <p:spPr>
          <a:xfrm>
            <a:off x="2672075" y="1630250"/>
            <a:ext cx="17423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513 || 0 = 1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4611075" y="1630250"/>
            <a:ext cx="1943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== 18 = 0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6731875" y="1630250"/>
            <a:ext cx="1943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!15213 =</a:t>
            </a:r>
          </a:p>
        </p:txBody>
      </p:sp>
      <p:cxnSp>
        <p:nvCxnSpPr>
          <p:cNvPr id="463" name="Shape 463"/>
          <p:cNvCxnSpPr>
            <a:stCxn id="459" idx="1"/>
            <a:endCxn id="459" idx="1"/>
          </p:cNvCxnSpPr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Logical Operators</a:t>
            </a:r>
          </a:p>
        </p:txBody>
      </p:sp>
      <p:sp>
        <p:nvSpPr>
          <p:cNvPr id="469" name="Shape 469"/>
          <p:cNvSpPr txBox="1"/>
          <p:nvPr>
            <p:ph idx="1" type="body"/>
          </p:nvPr>
        </p:nvSpPr>
        <p:spPr>
          <a:xfrm>
            <a:off x="551301" y="1021550"/>
            <a:ext cx="1501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&amp;&amp;</a:t>
            </a:r>
          </a:p>
        </p:txBody>
      </p:sp>
      <p:sp>
        <p:nvSpPr>
          <p:cNvPr id="470" name="Shape 470"/>
          <p:cNvSpPr txBox="1"/>
          <p:nvPr>
            <p:ph idx="1" type="body"/>
          </p:nvPr>
        </p:nvSpPr>
        <p:spPr>
          <a:xfrm>
            <a:off x="4664025" y="1021550"/>
            <a:ext cx="16301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EQ: ==</a:t>
            </a:r>
          </a:p>
        </p:txBody>
      </p:sp>
      <p:sp>
        <p:nvSpPr>
          <p:cNvPr id="471" name="Shape 471"/>
          <p:cNvSpPr txBox="1"/>
          <p:nvPr>
            <p:ph idx="1" type="body"/>
          </p:nvPr>
        </p:nvSpPr>
        <p:spPr>
          <a:xfrm>
            <a:off x="2805550" y="1021550"/>
            <a:ext cx="11256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||</a:t>
            </a:r>
          </a:p>
        </p:txBody>
      </p:sp>
      <p:sp>
        <p:nvSpPr>
          <p:cNvPr id="472" name="Shape 472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!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369475" y="1630250"/>
            <a:ext cx="20442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&amp;&amp; 18 = 1 </a:t>
            </a:r>
          </a:p>
        </p:txBody>
      </p:sp>
      <p:sp>
        <p:nvSpPr>
          <p:cNvPr id="474" name="Shape 474"/>
          <p:cNvSpPr txBox="1"/>
          <p:nvPr/>
        </p:nvSpPr>
        <p:spPr>
          <a:xfrm>
            <a:off x="2672075" y="1630250"/>
            <a:ext cx="17423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513 || 0 = 1</a:t>
            </a:r>
          </a:p>
        </p:txBody>
      </p:sp>
      <p:sp>
        <p:nvSpPr>
          <p:cNvPr id="475" name="Shape 475"/>
          <p:cNvSpPr txBox="1"/>
          <p:nvPr/>
        </p:nvSpPr>
        <p:spPr>
          <a:xfrm>
            <a:off x="4611075" y="1630250"/>
            <a:ext cx="1943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15 == 18 = 0</a:t>
            </a:r>
          </a:p>
        </p:txBody>
      </p:sp>
      <p:sp>
        <p:nvSpPr>
          <p:cNvPr id="476" name="Shape 476"/>
          <p:cNvSpPr txBox="1"/>
          <p:nvPr/>
        </p:nvSpPr>
        <p:spPr>
          <a:xfrm>
            <a:off x="6731875" y="1630250"/>
            <a:ext cx="1943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!15213 = 0</a:t>
            </a:r>
          </a:p>
        </p:txBody>
      </p:sp>
      <p:cxnSp>
        <p:nvCxnSpPr>
          <p:cNvPr id="477" name="Shape 477"/>
          <p:cNvCxnSpPr>
            <a:stCxn id="473" idx="1"/>
            <a:endCxn id="473" idx="1"/>
          </p:cNvCxnSpPr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Shape 482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Bits &amp; Bytes: Bitwise Operators</a:t>
            </a:r>
          </a:p>
        </p:txBody>
      </p:sp>
      <p:sp>
        <p:nvSpPr>
          <p:cNvPr id="483" name="Shape 483"/>
          <p:cNvSpPr txBox="1"/>
          <p:nvPr>
            <p:ph idx="1" type="body"/>
          </p:nvPr>
        </p:nvSpPr>
        <p:spPr>
          <a:xfrm>
            <a:off x="680137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u="sng"/>
              <a:t>AND: &amp;</a:t>
            </a:r>
          </a:p>
        </p:txBody>
      </p:sp>
      <p:sp>
        <p:nvSpPr>
          <p:cNvPr id="484" name="Shape 484"/>
          <p:cNvSpPr txBox="1"/>
          <p:nvPr>
            <p:ph idx="1" type="body"/>
          </p:nvPr>
        </p:nvSpPr>
        <p:spPr>
          <a:xfrm>
            <a:off x="4921725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XOR: ^</a:t>
            </a:r>
          </a:p>
        </p:txBody>
      </p:sp>
      <p:sp>
        <p:nvSpPr>
          <p:cNvPr id="485" name="Shape 485"/>
          <p:cNvSpPr txBox="1"/>
          <p:nvPr>
            <p:ph idx="1" type="body"/>
          </p:nvPr>
        </p:nvSpPr>
        <p:spPr>
          <a:xfrm>
            <a:off x="2914250" y="1021550"/>
            <a:ext cx="10169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</a:t>
            </a:r>
          </a:p>
        </p:txBody>
      </p:sp>
      <p:sp>
        <p:nvSpPr>
          <p:cNvPr id="486" name="Shape 486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~</a:t>
            </a:r>
          </a:p>
        </p:txBody>
      </p:sp>
      <p:sp>
        <p:nvSpPr>
          <p:cNvPr id="487" name="Shape 487"/>
          <p:cNvSpPr txBox="1"/>
          <p:nvPr/>
        </p:nvSpPr>
        <p:spPr>
          <a:xfrm>
            <a:off x="551300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488" name="Shape 488"/>
          <p:cNvSpPr txBox="1"/>
          <p:nvPr/>
        </p:nvSpPr>
        <p:spPr>
          <a:xfrm>
            <a:off x="26720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489" name="Shape 489"/>
          <p:cNvSpPr txBox="1"/>
          <p:nvPr/>
        </p:nvSpPr>
        <p:spPr>
          <a:xfrm>
            <a:off x="47928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490" name="Shape 490"/>
          <p:cNvSpPr txBox="1"/>
          <p:nvPr/>
        </p:nvSpPr>
        <p:spPr>
          <a:xfrm>
            <a:off x="68629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~11101101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/>
          </a:p>
        </p:txBody>
      </p:sp>
      <p:cxnSp>
        <p:nvCxnSpPr>
          <p:cNvPr id="491" name="Shape 491"/>
          <p:cNvCxnSpPr>
            <a:stCxn id="487" idx="1"/>
            <a:endCxn id="487" idx="1"/>
          </p:cNvCxnSpPr>
          <p:nvPr/>
        </p:nvCxnSpPr>
        <p:spPr>
          <a:xfrm>
            <a:off x="551300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492" name="Shape 492"/>
          <p:cNvCxnSpPr/>
          <p:nvPr/>
        </p:nvCxnSpPr>
        <p:spPr>
          <a:xfrm>
            <a:off x="240650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493" name="Shape 493"/>
          <p:cNvCxnSpPr/>
          <p:nvPr/>
        </p:nvCxnSpPr>
        <p:spPr>
          <a:xfrm>
            <a:off x="236452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494" name="Shape 494"/>
          <p:cNvCxnSpPr/>
          <p:nvPr/>
        </p:nvCxnSpPr>
        <p:spPr>
          <a:xfrm>
            <a:off x="461107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495" name="Shape 495"/>
          <p:cNvCxnSpPr/>
          <p:nvPr/>
        </p:nvCxnSpPr>
        <p:spPr>
          <a:xfrm>
            <a:off x="6913675" y="2514875"/>
            <a:ext cx="16808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96" name="Shape 496"/>
          <p:cNvSpPr txBox="1"/>
          <p:nvPr/>
        </p:nvSpPr>
        <p:spPr>
          <a:xfrm>
            <a:off x="2408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&amp;</a:t>
            </a:r>
          </a:p>
        </p:txBody>
      </p:sp>
      <p:sp>
        <p:nvSpPr>
          <p:cNvPr id="497" name="Shape 497"/>
          <p:cNvSpPr txBox="1"/>
          <p:nvPr/>
        </p:nvSpPr>
        <p:spPr>
          <a:xfrm>
            <a:off x="242785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|</a:t>
            </a:r>
          </a:p>
        </p:txBody>
      </p:sp>
      <p:sp>
        <p:nvSpPr>
          <p:cNvPr id="498" name="Shape 498"/>
          <p:cNvSpPr txBox="1"/>
          <p:nvPr/>
        </p:nvSpPr>
        <p:spPr>
          <a:xfrm>
            <a:off x="46149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^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Bitwise Operators</a:t>
            </a:r>
          </a:p>
        </p:txBody>
      </p:sp>
      <p:sp>
        <p:nvSpPr>
          <p:cNvPr id="504" name="Shape 504"/>
          <p:cNvSpPr txBox="1"/>
          <p:nvPr>
            <p:ph idx="1" type="body"/>
          </p:nvPr>
        </p:nvSpPr>
        <p:spPr>
          <a:xfrm>
            <a:off x="680137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</a:t>
            </a:r>
          </a:p>
        </p:txBody>
      </p:sp>
      <p:sp>
        <p:nvSpPr>
          <p:cNvPr id="505" name="Shape 505"/>
          <p:cNvSpPr txBox="1"/>
          <p:nvPr>
            <p:ph idx="1" type="body"/>
          </p:nvPr>
        </p:nvSpPr>
        <p:spPr>
          <a:xfrm>
            <a:off x="4921725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XOR: ^</a:t>
            </a:r>
          </a:p>
        </p:txBody>
      </p:sp>
      <p:sp>
        <p:nvSpPr>
          <p:cNvPr id="506" name="Shape 506"/>
          <p:cNvSpPr txBox="1"/>
          <p:nvPr>
            <p:ph idx="1" type="body"/>
          </p:nvPr>
        </p:nvSpPr>
        <p:spPr>
          <a:xfrm>
            <a:off x="2914250" y="1021550"/>
            <a:ext cx="10169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</a:t>
            </a:r>
          </a:p>
        </p:txBody>
      </p:sp>
      <p:sp>
        <p:nvSpPr>
          <p:cNvPr id="507" name="Shape 507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~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551300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x="26720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510" name="Shape 510"/>
          <p:cNvSpPr txBox="1"/>
          <p:nvPr/>
        </p:nvSpPr>
        <p:spPr>
          <a:xfrm>
            <a:off x="47928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511" name="Shape 511"/>
          <p:cNvSpPr txBox="1"/>
          <p:nvPr/>
        </p:nvSpPr>
        <p:spPr>
          <a:xfrm>
            <a:off x="68629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~11101101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cxnSp>
        <p:nvCxnSpPr>
          <p:cNvPr id="512" name="Shape 512"/>
          <p:cNvCxnSpPr>
            <a:stCxn id="508" idx="1"/>
            <a:endCxn id="508" idx="1"/>
          </p:cNvCxnSpPr>
          <p:nvPr/>
        </p:nvCxnSpPr>
        <p:spPr>
          <a:xfrm>
            <a:off x="551300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13" name="Shape 513"/>
          <p:cNvCxnSpPr/>
          <p:nvPr/>
        </p:nvCxnSpPr>
        <p:spPr>
          <a:xfrm>
            <a:off x="240650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14" name="Shape 514"/>
          <p:cNvCxnSpPr/>
          <p:nvPr/>
        </p:nvCxnSpPr>
        <p:spPr>
          <a:xfrm>
            <a:off x="236452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15" name="Shape 515"/>
          <p:cNvCxnSpPr/>
          <p:nvPr/>
        </p:nvCxnSpPr>
        <p:spPr>
          <a:xfrm>
            <a:off x="461107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16" name="Shape 516"/>
          <p:cNvCxnSpPr/>
          <p:nvPr/>
        </p:nvCxnSpPr>
        <p:spPr>
          <a:xfrm>
            <a:off x="6913675" y="2514875"/>
            <a:ext cx="16808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517" name="Shape 517"/>
          <p:cNvSpPr txBox="1"/>
          <p:nvPr/>
        </p:nvSpPr>
        <p:spPr>
          <a:xfrm>
            <a:off x="2408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&amp;</a:t>
            </a:r>
          </a:p>
        </p:txBody>
      </p:sp>
      <p:sp>
        <p:nvSpPr>
          <p:cNvPr id="518" name="Shape 518"/>
          <p:cNvSpPr txBox="1"/>
          <p:nvPr/>
        </p:nvSpPr>
        <p:spPr>
          <a:xfrm>
            <a:off x="242785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|</a:t>
            </a:r>
          </a:p>
        </p:txBody>
      </p:sp>
      <p:sp>
        <p:nvSpPr>
          <p:cNvPr id="519" name="Shape 519"/>
          <p:cNvSpPr txBox="1"/>
          <p:nvPr/>
        </p:nvSpPr>
        <p:spPr>
          <a:xfrm>
            <a:off x="46149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^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Bitwise Operators</a:t>
            </a:r>
          </a:p>
        </p:txBody>
      </p:sp>
      <p:sp>
        <p:nvSpPr>
          <p:cNvPr id="525" name="Shape 525"/>
          <p:cNvSpPr txBox="1"/>
          <p:nvPr>
            <p:ph idx="1" type="body"/>
          </p:nvPr>
        </p:nvSpPr>
        <p:spPr>
          <a:xfrm>
            <a:off x="680137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</a:t>
            </a:r>
          </a:p>
        </p:txBody>
      </p:sp>
      <p:sp>
        <p:nvSpPr>
          <p:cNvPr id="526" name="Shape 526"/>
          <p:cNvSpPr txBox="1"/>
          <p:nvPr>
            <p:ph idx="1" type="body"/>
          </p:nvPr>
        </p:nvSpPr>
        <p:spPr>
          <a:xfrm>
            <a:off x="4921725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XOR: ^</a:t>
            </a:r>
          </a:p>
        </p:txBody>
      </p:sp>
      <p:sp>
        <p:nvSpPr>
          <p:cNvPr id="527" name="Shape 527"/>
          <p:cNvSpPr txBox="1"/>
          <p:nvPr>
            <p:ph idx="1" type="body"/>
          </p:nvPr>
        </p:nvSpPr>
        <p:spPr>
          <a:xfrm>
            <a:off x="2914250" y="1021550"/>
            <a:ext cx="10169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</a:t>
            </a:r>
          </a:p>
        </p:txBody>
      </p:sp>
      <p:sp>
        <p:nvSpPr>
          <p:cNvPr id="528" name="Shape 528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~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551300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</p:txBody>
      </p:sp>
      <p:sp>
        <p:nvSpPr>
          <p:cNvPr id="530" name="Shape 530"/>
          <p:cNvSpPr txBox="1"/>
          <p:nvPr/>
        </p:nvSpPr>
        <p:spPr>
          <a:xfrm>
            <a:off x="26720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</a:rPr>
              <a:t>11101101</a:t>
            </a:r>
          </a:p>
        </p:txBody>
      </p:sp>
      <p:sp>
        <p:nvSpPr>
          <p:cNvPr id="531" name="Shape 531"/>
          <p:cNvSpPr txBox="1"/>
          <p:nvPr/>
        </p:nvSpPr>
        <p:spPr>
          <a:xfrm>
            <a:off x="47928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532" name="Shape 532"/>
          <p:cNvSpPr txBox="1"/>
          <p:nvPr/>
        </p:nvSpPr>
        <p:spPr>
          <a:xfrm>
            <a:off x="68629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~11101101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cxnSp>
        <p:nvCxnSpPr>
          <p:cNvPr id="533" name="Shape 533"/>
          <p:cNvCxnSpPr>
            <a:stCxn id="529" idx="1"/>
            <a:endCxn id="529" idx="1"/>
          </p:cNvCxnSpPr>
          <p:nvPr/>
        </p:nvCxnSpPr>
        <p:spPr>
          <a:xfrm>
            <a:off x="551300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34" name="Shape 534"/>
          <p:cNvCxnSpPr/>
          <p:nvPr/>
        </p:nvCxnSpPr>
        <p:spPr>
          <a:xfrm>
            <a:off x="240650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35" name="Shape 535"/>
          <p:cNvCxnSpPr/>
          <p:nvPr/>
        </p:nvCxnSpPr>
        <p:spPr>
          <a:xfrm>
            <a:off x="236452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36" name="Shape 536"/>
          <p:cNvCxnSpPr/>
          <p:nvPr/>
        </p:nvCxnSpPr>
        <p:spPr>
          <a:xfrm>
            <a:off x="461107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37" name="Shape 537"/>
          <p:cNvCxnSpPr/>
          <p:nvPr/>
        </p:nvCxnSpPr>
        <p:spPr>
          <a:xfrm>
            <a:off x="6913675" y="2514875"/>
            <a:ext cx="16808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538" name="Shape 538"/>
          <p:cNvSpPr txBox="1"/>
          <p:nvPr/>
        </p:nvSpPr>
        <p:spPr>
          <a:xfrm>
            <a:off x="2408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&amp;</a:t>
            </a:r>
          </a:p>
        </p:txBody>
      </p:sp>
      <p:sp>
        <p:nvSpPr>
          <p:cNvPr id="539" name="Shape 539"/>
          <p:cNvSpPr txBox="1"/>
          <p:nvPr/>
        </p:nvSpPr>
        <p:spPr>
          <a:xfrm>
            <a:off x="242785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|</a:t>
            </a:r>
          </a:p>
        </p:txBody>
      </p:sp>
      <p:sp>
        <p:nvSpPr>
          <p:cNvPr id="540" name="Shape 540"/>
          <p:cNvSpPr txBox="1"/>
          <p:nvPr/>
        </p:nvSpPr>
        <p:spPr>
          <a:xfrm>
            <a:off x="46149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^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Bitwise Operators</a:t>
            </a:r>
          </a:p>
        </p:txBody>
      </p:sp>
      <p:sp>
        <p:nvSpPr>
          <p:cNvPr id="546" name="Shape 546"/>
          <p:cNvSpPr txBox="1"/>
          <p:nvPr>
            <p:ph idx="1" type="body"/>
          </p:nvPr>
        </p:nvSpPr>
        <p:spPr>
          <a:xfrm>
            <a:off x="680137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</a:t>
            </a:r>
          </a:p>
        </p:txBody>
      </p:sp>
      <p:sp>
        <p:nvSpPr>
          <p:cNvPr id="547" name="Shape 547"/>
          <p:cNvSpPr txBox="1"/>
          <p:nvPr>
            <p:ph idx="1" type="body"/>
          </p:nvPr>
        </p:nvSpPr>
        <p:spPr>
          <a:xfrm>
            <a:off x="4921725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XOR: ^</a:t>
            </a:r>
          </a:p>
        </p:txBody>
      </p:sp>
      <p:sp>
        <p:nvSpPr>
          <p:cNvPr id="548" name="Shape 548"/>
          <p:cNvSpPr txBox="1"/>
          <p:nvPr>
            <p:ph idx="1" type="body"/>
          </p:nvPr>
        </p:nvSpPr>
        <p:spPr>
          <a:xfrm>
            <a:off x="2914250" y="1021550"/>
            <a:ext cx="10169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</a:t>
            </a:r>
          </a:p>
        </p:txBody>
      </p:sp>
      <p:sp>
        <p:nvSpPr>
          <p:cNvPr id="549" name="Shape 549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~</a:t>
            </a:r>
          </a:p>
        </p:txBody>
      </p:sp>
      <p:sp>
        <p:nvSpPr>
          <p:cNvPr id="550" name="Shape 550"/>
          <p:cNvSpPr txBox="1"/>
          <p:nvPr/>
        </p:nvSpPr>
        <p:spPr>
          <a:xfrm>
            <a:off x="551300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26720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</a:rPr>
              <a:t>11101101</a:t>
            </a:r>
          </a:p>
        </p:txBody>
      </p:sp>
      <p:sp>
        <p:nvSpPr>
          <p:cNvPr id="552" name="Shape 552"/>
          <p:cNvSpPr txBox="1"/>
          <p:nvPr/>
        </p:nvSpPr>
        <p:spPr>
          <a:xfrm>
            <a:off x="47928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</a:rPr>
              <a:t>10001000</a:t>
            </a:r>
          </a:p>
        </p:txBody>
      </p:sp>
      <p:sp>
        <p:nvSpPr>
          <p:cNvPr id="553" name="Shape 553"/>
          <p:cNvSpPr txBox="1"/>
          <p:nvPr/>
        </p:nvSpPr>
        <p:spPr>
          <a:xfrm>
            <a:off x="68629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~11101101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cxnSp>
        <p:nvCxnSpPr>
          <p:cNvPr id="554" name="Shape 554"/>
          <p:cNvCxnSpPr>
            <a:stCxn id="550" idx="1"/>
            <a:endCxn id="550" idx="1"/>
          </p:cNvCxnSpPr>
          <p:nvPr/>
        </p:nvCxnSpPr>
        <p:spPr>
          <a:xfrm>
            <a:off x="551300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55" name="Shape 555"/>
          <p:cNvCxnSpPr/>
          <p:nvPr/>
        </p:nvCxnSpPr>
        <p:spPr>
          <a:xfrm>
            <a:off x="240650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56" name="Shape 556"/>
          <p:cNvCxnSpPr/>
          <p:nvPr/>
        </p:nvCxnSpPr>
        <p:spPr>
          <a:xfrm>
            <a:off x="236452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57" name="Shape 557"/>
          <p:cNvCxnSpPr/>
          <p:nvPr/>
        </p:nvCxnSpPr>
        <p:spPr>
          <a:xfrm>
            <a:off x="461107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58" name="Shape 558"/>
          <p:cNvCxnSpPr/>
          <p:nvPr/>
        </p:nvCxnSpPr>
        <p:spPr>
          <a:xfrm>
            <a:off x="6913675" y="2514875"/>
            <a:ext cx="16808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559" name="Shape 559"/>
          <p:cNvSpPr txBox="1"/>
          <p:nvPr/>
        </p:nvSpPr>
        <p:spPr>
          <a:xfrm>
            <a:off x="2408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&amp;</a:t>
            </a:r>
          </a:p>
        </p:txBody>
      </p:sp>
      <p:sp>
        <p:nvSpPr>
          <p:cNvPr id="560" name="Shape 560"/>
          <p:cNvSpPr txBox="1"/>
          <p:nvPr/>
        </p:nvSpPr>
        <p:spPr>
          <a:xfrm>
            <a:off x="242785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|</a:t>
            </a:r>
          </a:p>
        </p:txBody>
      </p:sp>
      <p:sp>
        <p:nvSpPr>
          <p:cNvPr id="561" name="Shape 561"/>
          <p:cNvSpPr txBox="1"/>
          <p:nvPr/>
        </p:nvSpPr>
        <p:spPr>
          <a:xfrm>
            <a:off x="46149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^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Shape 56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Bits &amp; Bytes: Bitwise Operators</a:t>
            </a:r>
          </a:p>
        </p:txBody>
      </p:sp>
      <p:sp>
        <p:nvSpPr>
          <p:cNvPr id="567" name="Shape 567"/>
          <p:cNvSpPr txBox="1"/>
          <p:nvPr>
            <p:ph idx="1" type="body"/>
          </p:nvPr>
        </p:nvSpPr>
        <p:spPr>
          <a:xfrm>
            <a:off x="680137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AND: &amp;</a:t>
            </a:r>
          </a:p>
        </p:txBody>
      </p:sp>
      <p:sp>
        <p:nvSpPr>
          <p:cNvPr id="568" name="Shape 568"/>
          <p:cNvSpPr txBox="1"/>
          <p:nvPr>
            <p:ph idx="1" type="body"/>
          </p:nvPr>
        </p:nvSpPr>
        <p:spPr>
          <a:xfrm>
            <a:off x="4921725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XOR: ^</a:t>
            </a:r>
          </a:p>
        </p:txBody>
      </p:sp>
      <p:sp>
        <p:nvSpPr>
          <p:cNvPr id="569" name="Shape 569"/>
          <p:cNvSpPr txBox="1"/>
          <p:nvPr>
            <p:ph idx="1" type="body"/>
          </p:nvPr>
        </p:nvSpPr>
        <p:spPr>
          <a:xfrm>
            <a:off x="2914250" y="1021550"/>
            <a:ext cx="1016999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OR: |</a:t>
            </a:r>
          </a:p>
        </p:txBody>
      </p:sp>
      <p:sp>
        <p:nvSpPr>
          <p:cNvPr id="570" name="Shape 570"/>
          <p:cNvSpPr txBox="1"/>
          <p:nvPr>
            <p:ph idx="1" type="body"/>
          </p:nvPr>
        </p:nvSpPr>
        <p:spPr>
          <a:xfrm>
            <a:off x="7042512" y="1021550"/>
            <a:ext cx="1372500" cy="672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u="sng"/>
              <a:t>NOT: ~</a:t>
            </a:r>
          </a:p>
        </p:txBody>
      </p:sp>
      <p:sp>
        <p:nvSpPr>
          <p:cNvPr id="571" name="Shape 571"/>
          <p:cNvSpPr txBox="1"/>
          <p:nvPr/>
        </p:nvSpPr>
        <p:spPr>
          <a:xfrm>
            <a:off x="551300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</p:txBody>
      </p:sp>
      <p:sp>
        <p:nvSpPr>
          <p:cNvPr id="572" name="Shape 572"/>
          <p:cNvSpPr txBox="1"/>
          <p:nvPr/>
        </p:nvSpPr>
        <p:spPr>
          <a:xfrm>
            <a:off x="26720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</a:rPr>
              <a:t>11101101</a:t>
            </a:r>
          </a:p>
        </p:txBody>
      </p:sp>
      <p:sp>
        <p:nvSpPr>
          <p:cNvPr id="573" name="Shape 573"/>
          <p:cNvSpPr txBox="1"/>
          <p:nvPr/>
        </p:nvSpPr>
        <p:spPr>
          <a:xfrm>
            <a:off x="4792875" y="1630250"/>
            <a:ext cx="16301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01100101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</a:rPr>
              <a:t>10001000</a:t>
            </a:r>
          </a:p>
        </p:txBody>
      </p:sp>
      <p:sp>
        <p:nvSpPr>
          <p:cNvPr id="574" name="Shape 574"/>
          <p:cNvSpPr txBox="1"/>
          <p:nvPr/>
        </p:nvSpPr>
        <p:spPr>
          <a:xfrm>
            <a:off x="6862975" y="1630250"/>
            <a:ext cx="1811999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~11101101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</a:rPr>
              <a:t>  00010010</a:t>
            </a:r>
          </a:p>
        </p:txBody>
      </p:sp>
      <p:cxnSp>
        <p:nvCxnSpPr>
          <p:cNvPr id="575" name="Shape 575"/>
          <p:cNvCxnSpPr>
            <a:stCxn id="571" idx="1"/>
            <a:endCxn id="571" idx="1"/>
          </p:cNvCxnSpPr>
          <p:nvPr/>
        </p:nvCxnSpPr>
        <p:spPr>
          <a:xfrm>
            <a:off x="551300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76" name="Shape 576"/>
          <p:cNvCxnSpPr/>
          <p:nvPr/>
        </p:nvCxnSpPr>
        <p:spPr>
          <a:xfrm>
            <a:off x="240650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77" name="Shape 577"/>
          <p:cNvCxnSpPr/>
          <p:nvPr/>
        </p:nvCxnSpPr>
        <p:spPr>
          <a:xfrm>
            <a:off x="236452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78" name="Shape 578"/>
          <p:cNvCxnSpPr/>
          <p:nvPr/>
        </p:nvCxnSpPr>
        <p:spPr>
          <a:xfrm>
            <a:off x="4611075" y="2514875"/>
            <a:ext cx="18119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579" name="Shape 579"/>
          <p:cNvCxnSpPr/>
          <p:nvPr/>
        </p:nvCxnSpPr>
        <p:spPr>
          <a:xfrm>
            <a:off x="6913675" y="2514875"/>
            <a:ext cx="16808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580" name="Shape 580"/>
          <p:cNvSpPr txBox="1"/>
          <p:nvPr/>
        </p:nvSpPr>
        <p:spPr>
          <a:xfrm>
            <a:off x="2408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&amp;</a:t>
            </a:r>
          </a:p>
        </p:txBody>
      </p:sp>
      <p:sp>
        <p:nvSpPr>
          <p:cNvPr id="581" name="Shape 581"/>
          <p:cNvSpPr txBox="1"/>
          <p:nvPr/>
        </p:nvSpPr>
        <p:spPr>
          <a:xfrm>
            <a:off x="242785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|</a:t>
            </a:r>
          </a:p>
        </p:txBody>
      </p:sp>
      <p:sp>
        <p:nvSpPr>
          <p:cNvPr id="582" name="Shape 582"/>
          <p:cNvSpPr txBox="1"/>
          <p:nvPr/>
        </p:nvSpPr>
        <p:spPr>
          <a:xfrm>
            <a:off x="4614900" y="2104175"/>
            <a:ext cx="310500" cy="410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^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Course Details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396875" y="1021550"/>
            <a:ext cx="8430900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How do I get help?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>
                <a:solidFill>
                  <a:schemeClr val="dk1"/>
                </a:solidFill>
              </a:rPr>
              <a:t>Course website: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http://cs.cmu.edu/~213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>
                <a:solidFill>
                  <a:schemeClr val="dk1"/>
                </a:solidFill>
              </a:rPr>
              <a:t>Office hours: </a:t>
            </a:r>
            <a:r>
              <a:rPr b="1" lang="en">
                <a:solidFill>
                  <a:schemeClr val="dk1"/>
                </a:solidFill>
              </a:rPr>
              <a:t>5-9PM </a:t>
            </a:r>
            <a:r>
              <a:rPr lang="en">
                <a:solidFill>
                  <a:schemeClr val="dk1"/>
                </a:solidFill>
              </a:rPr>
              <a:t>from Sun-Thu in Wean 5207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>
                <a:solidFill>
                  <a:schemeClr val="dk1"/>
                </a:solidFill>
              </a:rPr>
              <a:t>Staff mailing list: </a:t>
            </a:r>
            <a:r>
              <a:rPr lang="en" u="sng">
                <a:solidFill>
                  <a:schemeClr val="hlink"/>
                </a:solidFill>
                <a:hlinkClick r:id="rId4"/>
              </a:rPr>
              <a:t>15-213-staff@cs.cmu.edu</a:t>
            </a:r>
          </a:p>
          <a:p>
            <a:pPr indent="-228600" lvl="1" marL="914400" rtl="0">
              <a:spcBef>
                <a:spcPts val="0"/>
              </a:spcBef>
            </a:pPr>
            <a:r>
              <a:rPr i="1" lang="en">
                <a:solidFill>
                  <a:schemeClr val="dk1"/>
                </a:solidFill>
              </a:rPr>
              <a:t>Definitely</a:t>
            </a:r>
            <a:r>
              <a:rPr lang="en">
                <a:solidFill>
                  <a:schemeClr val="dk1"/>
                </a:solidFill>
              </a:rPr>
              <a:t> consult the course textbook</a:t>
            </a:r>
          </a:p>
          <a:p>
            <a:pPr indent="-228600" lvl="1" marL="914400" rtl="0">
              <a:spcBef>
                <a:spcPts val="0"/>
              </a:spcBef>
            </a:pPr>
            <a:r>
              <a:rPr b="1" lang="en">
                <a:solidFill>
                  <a:schemeClr val="dk1"/>
                </a:solidFill>
              </a:rPr>
              <a:t>Carefully read the assignment writeups!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All labs are submitted on Autolab.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All labs should be worked on using the </a:t>
            </a:r>
            <a:r>
              <a:rPr b="1" lang="en"/>
              <a:t>shark machines.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Shape 587"/>
          <p:cNvSpPr txBox="1"/>
          <p:nvPr/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marL="119062" rtl="0">
              <a:spcBef>
                <a:spcPts val="0"/>
              </a:spcBef>
              <a:buNone/>
            </a:pPr>
            <a:r>
              <a:rPr lang="en" sz="3000"/>
              <a:t>Bits &amp; Bytes: Shifting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396875" y="1021549"/>
            <a:ext cx="7896300" cy="4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51459" lvl="0" marL="342900" rtl="0">
              <a:spcBef>
                <a:spcPts val="480"/>
              </a:spcBef>
              <a:buNone/>
            </a:pPr>
            <a:r>
              <a:rPr lang="en" sz="2400">
                <a:solidFill>
                  <a:srgbClr val="000000"/>
                </a:solidFill>
              </a:rPr>
              <a:t>Shifting modifies the positions of bits in a number:</a:t>
            </a:r>
          </a:p>
          <a:p>
            <a:pPr indent="-251459" lvl="0" marL="342900" rtl="0">
              <a:spcBef>
                <a:spcPts val="480"/>
              </a:spcBef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-251459" lvl="0" marL="342900" rtl="0">
              <a:spcBef>
                <a:spcPts val="480"/>
              </a:spcBef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-251459" lvl="0" marL="342900" rtl="0">
              <a:spcBef>
                <a:spcPts val="480"/>
              </a:spcBef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-251459" lvl="0" marL="342900" rtl="0">
              <a:spcBef>
                <a:spcPts val="480"/>
              </a:spcBef>
              <a:buNone/>
            </a:pPr>
            <a:r>
              <a:rPr lang="en" sz="2400">
                <a:solidFill>
                  <a:srgbClr val="000000"/>
                </a:solidFill>
              </a:rPr>
              <a:t>Shifting right on a signed number will </a:t>
            </a:r>
            <a:r>
              <a:rPr i="1" lang="en" sz="2400">
                <a:solidFill>
                  <a:srgbClr val="000000"/>
                </a:solidFill>
              </a:rPr>
              <a:t>extend the sign:</a:t>
            </a:r>
          </a:p>
          <a:p>
            <a:pPr indent="-251459" lvl="0" marL="342900" rtl="0">
              <a:spcBef>
                <a:spcPts val="480"/>
              </a:spcBef>
              <a:buNone/>
            </a:pPr>
            <a:r>
              <a:t/>
            </a:r>
            <a:endParaRPr i="1" sz="2400">
              <a:solidFill>
                <a:srgbClr val="000000"/>
              </a:solidFill>
            </a:endParaRPr>
          </a:p>
          <a:p>
            <a:pPr lvl="0" rtl="0">
              <a:spcBef>
                <a:spcPts val="480"/>
              </a:spcBef>
              <a:buNone/>
            </a:pPr>
            <a:r>
              <a:t/>
            </a:r>
            <a:endParaRPr i="1" sz="2400">
              <a:solidFill>
                <a:srgbClr val="000000"/>
              </a:solidFill>
            </a:endParaRPr>
          </a:p>
          <a:p>
            <a:pPr lvl="0" rtl="0">
              <a:spcBef>
                <a:spcPts val="480"/>
              </a:spcBef>
              <a:buNone/>
            </a:pPr>
            <a:r>
              <a:t/>
            </a:r>
            <a:endParaRPr i="1" sz="1200">
              <a:solidFill>
                <a:srgbClr val="000000"/>
              </a:solidFill>
            </a:endParaRPr>
          </a:p>
          <a:p>
            <a:pPr indent="-251459" lvl="0" marL="342900" rtl="0">
              <a:spcBef>
                <a:spcPts val="480"/>
              </a:spcBef>
              <a:buNone/>
            </a:pPr>
            <a:r>
              <a:rPr lang="en" sz="1800">
                <a:solidFill>
                  <a:srgbClr val="000000"/>
                </a:solidFill>
              </a:rPr>
              <a:t>(If the sign bit is zero, it will fill in with zeroes instead.)</a:t>
            </a:r>
          </a:p>
          <a:p>
            <a:pPr indent="-251459" lvl="0" marL="342900" rtl="0">
              <a:spcBef>
                <a:spcPts val="480"/>
              </a:spcBef>
              <a:buNone/>
            </a:pPr>
            <a:r>
              <a:rPr b="1" lang="en" sz="1800"/>
              <a:t>This is known as “arithmetic” shifting.</a:t>
            </a:r>
          </a:p>
        </p:txBody>
      </p:sp>
      <p:sp>
        <p:nvSpPr>
          <p:cNvPr id="589" name="Shape 589"/>
          <p:cNvSpPr/>
          <p:nvPr/>
        </p:nvSpPr>
        <p:spPr>
          <a:xfrm>
            <a:off x="2494625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590" name="Shape 590"/>
          <p:cNvSpPr/>
          <p:nvPr/>
        </p:nvSpPr>
        <p:spPr>
          <a:xfrm>
            <a:off x="2776346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591" name="Shape 591"/>
          <p:cNvSpPr/>
          <p:nvPr/>
        </p:nvSpPr>
        <p:spPr>
          <a:xfrm>
            <a:off x="3058094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592" name="Shape 592"/>
          <p:cNvSpPr/>
          <p:nvPr/>
        </p:nvSpPr>
        <p:spPr>
          <a:xfrm>
            <a:off x="3621592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593" name="Shape 593"/>
          <p:cNvSpPr/>
          <p:nvPr/>
        </p:nvSpPr>
        <p:spPr>
          <a:xfrm>
            <a:off x="3339843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594" name="Shape 594"/>
          <p:cNvSpPr/>
          <p:nvPr/>
        </p:nvSpPr>
        <p:spPr>
          <a:xfrm>
            <a:off x="3903340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595" name="Shape 595"/>
          <p:cNvSpPr/>
          <p:nvPr/>
        </p:nvSpPr>
        <p:spPr>
          <a:xfrm>
            <a:off x="4185089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596" name="Shape 596"/>
          <p:cNvSpPr/>
          <p:nvPr/>
        </p:nvSpPr>
        <p:spPr>
          <a:xfrm>
            <a:off x="4748586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597" name="Shape 597"/>
          <p:cNvSpPr/>
          <p:nvPr/>
        </p:nvSpPr>
        <p:spPr>
          <a:xfrm>
            <a:off x="4466837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598" name="Shape 598"/>
          <p:cNvSpPr/>
          <p:nvPr/>
        </p:nvSpPr>
        <p:spPr>
          <a:xfrm>
            <a:off x="5030358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599" name="Shape 599"/>
          <p:cNvSpPr/>
          <p:nvPr/>
        </p:nvSpPr>
        <p:spPr>
          <a:xfrm>
            <a:off x="5312107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00" name="Shape 600"/>
          <p:cNvSpPr/>
          <p:nvPr/>
        </p:nvSpPr>
        <p:spPr>
          <a:xfrm>
            <a:off x="5875604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01" name="Shape 601"/>
          <p:cNvSpPr/>
          <p:nvPr/>
        </p:nvSpPr>
        <p:spPr>
          <a:xfrm>
            <a:off x="5593855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02" name="Shape 602"/>
          <p:cNvSpPr/>
          <p:nvPr/>
        </p:nvSpPr>
        <p:spPr>
          <a:xfrm>
            <a:off x="6157353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03" name="Shape 603"/>
          <p:cNvSpPr/>
          <p:nvPr/>
        </p:nvSpPr>
        <p:spPr>
          <a:xfrm>
            <a:off x="6439101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04" name="Shape 604"/>
          <p:cNvSpPr/>
          <p:nvPr/>
        </p:nvSpPr>
        <p:spPr>
          <a:xfrm>
            <a:off x="7002599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05" name="Shape 605"/>
          <p:cNvSpPr/>
          <p:nvPr/>
        </p:nvSpPr>
        <p:spPr>
          <a:xfrm>
            <a:off x="6720850" y="162982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06" name="Shape 606"/>
          <p:cNvSpPr txBox="1"/>
          <p:nvPr/>
        </p:nvSpPr>
        <p:spPr>
          <a:xfrm>
            <a:off x="7284350" y="1650525"/>
            <a:ext cx="891599" cy="3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= x</a:t>
            </a:r>
          </a:p>
        </p:txBody>
      </p:sp>
      <p:sp>
        <p:nvSpPr>
          <p:cNvPr id="607" name="Shape 607"/>
          <p:cNvSpPr/>
          <p:nvPr/>
        </p:nvSpPr>
        <p:spPr>
          <a:xfrm>
            <a:off x="2494579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08" name="Shape 608"/>
          <p:cNvSpPr/>
          <p:nvPr/>
        </p:nvSpPr>
        <p:spPr>
          <a:xfrm>
            <a:off x="2776328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09" name="Shape 609"/>
          <p:cNvSpPr/>
          <p:nvPr/>
        </p:nvSpPr>
        <p:spPr>
          <a:xfrm>
            <a:off x="3058076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10" name="Shape 610"/>
          <p:cNvSpPr/>
          <p:nvPr/>
        </p:nvSpPr>
        <p:spPr>
          <a:xfrm>
            <a:off x="3621574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11" name="Shape 611"/>
          <p:cNvSpPr/>
          <p:nvPr/>
        </p:nvSpPr>
        <p:spPr>
          <a:xfrm>
            <a:off x="3339825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12" name="Shape 612"/>
          <p:cNvSpPr/>
          <p:nvPr/>
        </p:nvSpPr>
        <p:spPr>
          <a:xfrm>
            <a:off x="3903346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13" name="Shape 613"/>
          <p:cNvSpPr/>
          <p:nvPr/>
        </p:nvSpPr>
        <p:spPr>
          <a:xfrm>
            <a:off x="4185094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14" name="Shape 614"/>
          <p:cNvSpPr/>
          <p:nvPr/>
        </p:nvSpPr>
        <p:spPr>
          <a:xfrm>
            <a:off x="4748591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15" name="Shape 615"/>
          <p:cNvSpPr/>
          <p:nvPr/>
        </p:nvSpPr>
        <p:spPr>
          <a:xfrm>
            <a:off x="4466843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16" name="Shape 616"/>
          <p:cNvSpPr/>
          <p:nvPr/>
        </p:nvSpPr>
        <p:spPr>
          <a:xfrm>
            <a:off x="5030340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17" name="Shape 617"/>
          <p:cNvSpPr/>
          <p:nvPr/>
        </p:nvSpPr>
        <p:spPr>
          <a:xfrm>
            <a:off x="5312089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18" name="Shape 618"/>
          <p:cNvSpPr/>
          <p:nvPr/>
        </p:nvSpPr>
        <p:spPr>
          <a:xfrm>
            <a:off x="5875586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19" name="Shape 619"/>
          <p:cNvSpPr/>
          <p:nvPr/>
        </p:nvSpPr>
        <p:spPr>
          <a:xfrm>
            <a:off x="5593837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20" name="Shape 620"/>
          <p:cNvSpPr txBox="1"/>
          <p:nvPr/>
        </p:nvSpPr>
        <p:spPr>
          <a:xfrm>
            <a:off x="7284350" y="2157250"/>
            <a:ext cx="891599" cy="3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= x &lt;&lt; 4</a:t>
            </a:r>
          </a:p>
        </p:txBody>
      </p:sp>
      <p:sp>
        <p:nvSpPr>
          <p:cNvPr id="621" name="Shape 621"/>
          <p:cNvSpPr txBox="1"/>
          <p:nvPr/>
        </p:nvSpPr>
        <p:spPr>
          <a:xfrm>
            <a:off x="1275025" y="2136550"/>
            <a:ext cx="1163400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1    0   1    1</a:t>
            </a:r>
          </a:p>
        </p:txBody>
      </p:sp>
      <p:sp>
        <p:nvSpPr>
          <p:cNvPr id="622" name="Shape 622"/>
          <p:cNvSpPr/>
          <p:nvPr/>
        </p:nvSpPr>
        <p:spPr>
          <a:xfrm>
            <a:off x="6157340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623" name="Shape 623"/>
          <p:cNvSpPr/>
          <p:nvPr/>
        </p:nvSpPr>
        <p:spPr>
          <a:xfrm>
            <a:off x="6439089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624" name="Shape 624"/>
          <p:cNvSpPr/>
          <p:nvPr/>
        </p:nvSpPr>
        <p:spPr>
          <a:xfrm>
            <a:off x="6720837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625" name="Shape 625"/>
          <p:cNvSpPr/>
          <p:nvPr/>
        </p:nvSpPr>
        <p:spPr>
          <a:xfrm>
            <a:off x="7002586" y="21365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cxnSp>
        <p:nvCxnSpPr>
          <p:cNvPr id="626" name="Shape 626"/>
          <p:cNvCxnSpPr>
            <a:stCxn id="621" idx="1"/>
          </p:cNvCxnSpPr>
          <p:nvPr/>
        </p:nvCxnSpPr>
        <p:spPr>
          <a:xfrm>
            <a:off x="1275025" y="2322549"/>
            <a:ext cx="1163400" cy="0"/>
          </a:xfrm>
          <a:prstGeom prst="straightConnector1">
            <a:avLst/>
          </a:prstGeom>
          <a:noFill/>
          <a:ln cap="flat" cmpd="sng" w="19050">
            <a:solidFill>
              <a:srgbClr val="98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627" name="Shape 627"/>
          <p:cNvSpPr/>
          <p:nvPr/>
        </p:nvSpPr>
        <p:spPr>
          <a:xfrm>
            <a:off x="1302600" y="3412075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28" name="Shape 628"/>
          <p:cNvSpPr/>
          <p:nvPr/>
        </p:nvSpPr>
        <p:spPr>
          <a:xfrm>
            <a:off x="1584321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29" name="Shape 629"/>
          <p:cNvSpPr/>
          <p:nvPr/>
        </p:nvSpPr>
        <p:spPr>
          <a:xfrm>
            <a:off x="1866069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30" name="Shape 630"/>
          <p:cNvSpPr/>
          <p:nvPr/>
        </p:nvSpPr>
        <p:spPr>
          <a:xfrm>
            <a:off x="2429567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31" name="Shape 631"/>
          <p:cNvSpPr/>
          <p:nvPr/>
        </p:nvSpPr>
        <p:spPr>
          <a:xfrm>
            <a:off x="2147818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32" name="Shape 632"/>
          <p:cNvSpPr/>
          <p:nvPr/>
        </p:nvSpPr>
        <p:spPr>
          <a:xfrm>
            <a:off x="2711315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33" name="Shape 633"/>
          <p:cNvSpPr/>
          <p:nvPr/>
        </p:nvSpPr>
        <p:spPr>
          <a:xfrm>
            <a:off x="2993064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34" name="Shape 634"/>
          <p:cNvSpPr/>
          <p:nvPr/>
        </p:nvSpPr>
        <p:spPr>
          <a:xfrm>
            <a:off x="3556561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35" name="Shape 635"/>
          <p:cNvSpPr/>
          <p:nvPr/>
        </p:nvSpPr>
        <p:spPr>
          <a:xfrm>
            <a:off x="3274812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36" name="Shape 636"/>
          <p:cNvSpPr/>
          <p:nvPr/>
        </p:nvSpPr>
        <p:spPr>
          <a:xfrm>
            <a:off x="3838333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37" name="Shape 637"/>
          <p:cNvSpPr/>
          <p:nvPr/>
        </p:nvSpPr>
        <p:spPr>
          <a:xfrm>
            <a:off x="4120082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38" name="Shape 638"/>
          <p:cNvSpPr/>
          <p:nvPr/>
        </p:nvSpPr>
        <p:spPr>
          <a:xfrm>
            <a:off x="4683579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39" name="Shape 639"/>
          <p:cNvSpPr/>
          <p:nvPr/>
        </p:nvSpPr>
        <p:spPr>
          <a:xfrm>
            <a:off x="4401830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40" name="Shape 640"/>
          <p:cNvSpPr/>
          <p:nvPr/>
        </p:nvSpPr>
        <p:spPr>
          <a:xfrm>
            <a:off x="4965328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41" name="Shape 641"/>
          <p:cNvSpPr/>
          <p:nvPr/>
        </p:nvSpPr>
        <p:spPr>
          <a:xfrm>
            <a:off x="5247076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42" name="Shape 642"/>
          <p:cNvSpPr/>
          <p:nvPr/>
        </p:nvSpPr>
        <p:spPr>
          <a:xfrm>
            <a:off x="5810573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43" name="Shape 643"/>
          <p:cNvSpPr/>
          <p:nvPr/>
        </p:nvSpPr>
        <p:spPr>
          <a:xfrm>
            <a:off x="5528825" y="34120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44" name="Shape 644"/>
          <p:cNvSpPr txBox="1"/>
          <p:nvPr/>
        </p:nvSpPr>
        <p:spPr>
          <a:xfrm>
            <a:off x="755875" y="3382550"/>
            <a:ext cx="4904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x =</a:t>
            </a:r>
          </a:p>
        </p:txBody>
      </p:sp>
      <p:sp>
        <p:nvSpPr>
          <p:cNvPr id="645" name="Shape 645"/>
          <p:cNvSpPr/>
          <p:nvPr/>
        </p:nvSpPr>
        <p:spPr>
          <a:xfrm>
            <a:off x="1309912" y="3912900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46" name="Shape 646"/>
          <p:cNvSpPr/>
          <p:nvPr/>
        </p:nvSpPr>
        <p:spPr>
          <a:xfrm>
            <a:off x="2711308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47" name="Shape 647"/>
          <p:cNvSpPr/>
          <p:nvPr/>
        </p:nvSpPr>
        <p:spPr>
          <a:xfrm>
            <a:off x="2993057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48" name="Shape 648"/>
          <p:cNvSpPr/>
          <p:nvPr/>
        </p:nvSpPr>
        <p:spPr>
          <a:xfrm>
            <a:off x="3556554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49" name="Shape 649"/>
          <p:cNvSpPr/>
          <p:nvPr/>
        </p:nvSpPr>
        <p:spPr>
          <a:xfrm>
            <a:off x="3274806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50" name="Shape 650"/>
          <p:cNvSpPr/>
          <p:nvPr/>
        </p:nvSpPr>
        <p:spPr>
          <a:xfrm>
            <a:off x="3838303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51" name="Shape 651"/>
          <p:cNvSpPr/>
          <p:nvPr/>
        </p:nvSpPr>
        <p:spPr>
          <a:xfrm>
            <a:off x="4120051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52" name="Shape 652"/>
          <p:cNvSpPr/>
          <p:nvPr/>
        </p:nvSpPr>
        <p:spPr>
          <a:xfrm>
            <a:off x="4683549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53" name="Shape 653"/>
          <p:cNvSpPr/>
          <p:nvPr/>
        </p:nvSpPr>
        <p:spPr>
          <a:xfrm>
            <a:off x="4401800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54" name="Shape 654"/>
          <p:cNvSpPr/>
          <p:nvPr/>
        </p:nvSpPr>
        <p:spPr>
          <a:xfrm>
            <a:off x="4965321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55" name="Shape 655"/>
          <p:cNvSpPr/>
          <p:nvPr/>
        </p:nvSpPr>
        <p:spPr>
          <a:xfrm>
            <a:off x="5247069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56" name="Shape 656"/>
          <p:cNvSpPr/>
          <p:nvPr/>
        </p:nvSpPr>
        <p:spPr>
          <a:xfrm>
            <a:off x="5810566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57" name="Shape 657"/>
          <p:cNvSpPr/>
          <p:nvPr/>
        </p:nvSpPr>
        <p:spPr>
          <a:xfrm>
            <a:off x="5528818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58" name="Shape 658"/>
          <p:cNvSpPr txBox="1"/>
          <p:nvPr/>
        </p:nvSpPr>
        <p:spPr>
          <a:xfrm>
            <a:off x="451000" y="3912900"/>
            <a:ext cx="8915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x &gt;&gt; 4 =</a:t>
            </a:r>
          </a:p>
        </p:txBody>
      </p:sp>
      <p:sp>
        <p:nvSpPr>
          <p:cNvPr id="659" name="Shape 659"/>
          <p:cNvSpPr txBox="1"/>
          <p:nvPr/>
        </p:nvSpPr>
        <p:spPr>
          <a:xfrm>
            <a:off x="6106050" y="3897475"/>
            <a:ext cx="10844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0   0   1   1</a:t>
            </a:r>
          </a:p>
        </p:txBody>
      </p:sp>
      <p:sp>
        <p:nvSpPr>
          <p:cNvPr id="660" name="Shape 660"/>
          <p:cNvSpPr/>
          <p:nvPr/>
        </p:nvSpPr>
        <p:spPr>
          <a:xfrm>
            <a:off x="1584308" y="3912900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61" name="Shape 661"/>
          <p:cNvSpPr/>
          <p:nvPr/>
        </p:nvSpPr>
        <p:spPr>
          <a:xfrm>
            <a:off x="2147808" y="3912900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62" name="Shape 662"/>
          <p:cNvSpPr/>
          <p:nvPr/>
        </p:nvSpPr>
        <p:spPr>
          <a:xfrm>
            <a:off x="2429558" y="391290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63" name="Shape 663"/>
          <p:cNvSpPr/>
          <p:nvPr/>
        </p:nvSpPr>
        <p:spPr>
          <a:xfrm>
            <a:off x="1869733" y="3912900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</a:t>
            </a:r>
          </a:p>
        </p:txBody>
      </p:sp>
      <p:cxnSp>
        <p:nvCxnSpPr>
          <p:cNvPr id="664" name="Shape 664"/>
          <p:cNvCxnSpPr/>
          <p:nvPr/>
        </p:nvCxnSpPr>
        <p:spPr>
          <a:xfrm>
            <a:off x="6106050" y="4083475"/>
            <a:ext cx="1163400" cy="0"/>
          </a:xfrm>
          <a:prstGeom prst="straightConnector1">
            <a:avLst/>
          </a:prstGeom>
          <a:noFill/>
          <a:ln cap="flat" cmpd="sng" w="19050">
            <a:solidFill>
              <a:srgbClr val="98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665" name="Shape 665"/>
          <p:cNvSpPr txBox="1"/>
          <p:nvPr/>
        </p:nvSpPr>
        <p:spPr>
          <a:xfrm>
            <a:off x="7284300" y="2508550"/>
            <a:ext cx="13287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= x * 2</a:t>
            </a:r>
            <a:r>
              <a:rPr b="1" baseline="30000" lang="en"/>
              <a:t>4</a:t>
            </a:r>
          </a:p>
        </p:txBody>
      </p:sp>
      <p:sp>
        <p:nvSpPr>
          <p:cNvPr id="666" name="Shape 666"/>
          <p:cNvSpPr txBox="1"/>
          <p:nvPr/>
        </p:nvSpPr>
        <p:spPr>
          <a:xfrm>
            <a:off x="451000" y="4118425"/>
            <a:ext cx="10844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x / 2</a:t>
            </a:r>
            <a:r>
              <a:rPr b="1" baseline="30000" lang="en"/>
              <a:t>4    </a:t>
            </a:r>
            <a:r>
              <a:rPr b="1" lang="en"/>
              <a:t> =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Shape 671"/>
          <p:cNvSpPr txBox="1"/>
          <p:nvPr/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marL="119062" rtl="0">
              <a:spcBef>
                <a:spcPts val="0"/>
              </a:spcBef>
              <a:buNone/>
            </a:pPr>
            <a:r>
              <a:rPr lang="en" sz="3000"/>
              <a:t>Bits &amp; Bytes: Shifting</a:t>
            </a:r>
          </a:p>
        </p:txBody>
      </p:sp>
      <p:sp>
        <p:nvSpPr>
          <p:cNvPr id="672" name="Shape 672"/>
          <p:cNvSpPr txBox="1"/>
          <p:nvPr/>
        </p:nvSpPr>
        <p:spPr>
          <a:xfrm>
            <a:off x="396875" y="1021550"/>
            <a:ext cx="8577600" cy="4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51459" lvl="0" marL="342900" rtl="0">
              <a:spcBef>
                <a:spcPts val="480"/>
              </a:spcBef>
              <a:buNone/>
            </a:pPr>
            <a:r>
              <a:rPr lang="en" sz="2400"/>
              <a:t>S</a:t>
            </a:r>
            <a:r>
              <a:rPr lang="en" sz="2400">
                <a:solidFill>
                  <a:srgbClr val="000000"/>
                </a:solidFill>
              </a:rPr>
              <a:t>hifting right on an </a:t>
            </a:r>
            <a:r>
              <a:rPr i="1" lang="en" sz="2400">
                <a:solidFill>
                  <a:srgbClr val="000000"/>
                </a:solidFill>
              </a:rPr>
              <a:t>unsigned </a:t>
            </a:r>
            <a:r>
              <a:rPr lang="en" sz="2400">
                <a:solidFill>
                  <a:srgbClr val="000000"/>
                </a:solidFill>
              </a:rPr>
              <a:t>number will </a:t>
            </a:r>
            <a:r>
              <a:rPr lang="en" sz="2400"/>
              <a:t>fill in with 0.</a:t>
            </a:r>
          </a:p>
          <a:p>
            <a:pPr indent="-251459" lvl="0" marL="342900" rtl="0">
              <a:spcBef>
                <a:spcPts val="48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480"/>
              </a:spcBef>
              <a:buNone/>
            </a:pPr>
            <a:r>
              <a:t/>
            </a:r>
            <a:endParaRPr i="1" sz="2400">
              <a:solidFill>
                <a:srgbClr val="000000"/>
              </a:solidFill>
            </a:endParaRPr>
          </a:p>
          <a:p>
            <a:pPr indent="0" lvl="0" marL="0" rtl="0">
              <a:spcBef>
                <a:spcPts val="480"/>
              </a:spcBef>
              <a:buNone/>
            </a:pPr>
            <a:r>
              <a:t/>
            </a:r>
            <a:endParaRPr i="1" sz="1200"/>
          </a:p>
          <a:p>
            <a:pPr indent="0" lvl="0" marL="0" rtl="0">
              <a:spcBef>
                <a:spcPts val="480"/>
              </a:spcBef>
              <a:buNone/>
            </a:pPr>
            <a:r>
              <a:t/>
            </a:r>
            <a:endParaRPr i="1" sz="1200"/>
          </a:p>
          <a:p>
            <a:pPr indent="0" lvl="0" marL="0" rtl="0">
              <a:spcBef>
                <a:spcPts val="480"/>
              </a:spcBef>
              <a:buNone/>
            </a:pPr>
            <a:r>
              <a:rPr b="1" lang="en" sz="1800"/>
              <a:t>This is known as “logical” shifting.</a:t>
            </a:r>
          </a:p>
          <a:p>
            <a:pPr indent="0" lvl="0" marL="0" rtl="0">
              <a:spcBef>
                <a:spcPts val="480"/>
              </a:spcBef>
              <a:buNone/>
            </a:pPr>
            <a:r>
              <a:rPr b="1" lang="en" sz="1800"/>
              <a:t> </a:t>
            </a:r>
            <a:r>
              <a:rPr lang="en" sz="1800"/>
              <a:t>Arithmetic shifting is useful for preserving the sign when dividing by a power of 2.</a:t>
            </a:r>
          </a:p>
          <a:p>
            <a:pPr indent="0" lvl="0" marL="0" rtl="0">
              <a:spcBef>
                <a:spcPts val="480"/>
              </a:spcBef>
              <a:buNone/>
            </a:pPr>
            <a:r>
              <a:rPr lang="en" sz="1800"/>
              <a:t>	We get around this when we don’t need it by using </a:t>
            </a:r>
            <a:r>
              <a:rPr i="1" lang="en" sz="1800"/>
              <a:t>bitmasks.</a:t>
            </a:r>
          </a:p>
          <a:p>
            <a:pPr indent="-251459" lvl="0" marL="342900" rtl="0">
              <a:spcBef>
                <a:spcPts val="480"/>
              </a:spcBef>
              <a:buNone/>
            </a:pPr>
            <a:r>
              <a:t/>
            </a:r>
            <a:endParaRPr sz="1800"/>
          </a:p>
          <a:p>
            <a:pPr indent="-251459" lvl="0" marL="342900" rtl="0">
              <a:spcBef>
                <a:spcPts val="480"/>
              </a:spcBef>
              <a:buNone/>
            </a:pPr>
            <a:r>
              <a:rPr lang="en" sz="1800"/>
              <a:t>In other languages, such as Java, it is possible to choose shifting operators, regardless of the type of integer. In C, however, it depends on the signedness.</a:t>
            </a:r>
          </a:p>
        </p:txBody>
      </p:sp>
      <p:sp>
        <p:nvSpPr>
          <p:cNvPr id="673" name="Shape 673"/>
          <p:cNvSpPr/>
          <p:nvPr/>
        </p:nvSpPr>
        <p:spPr>
          <a:xfrm>
            <a:off x="1595450" y="1759150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74" name="Shape 674"/>
          <p:cNvSpPr/>
          <p:nvPr/>
        </p:nvSpPr>
        <p:spPr>
          <a:xfrm>
            <a:off x="1877171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75" name="Shape 675"/>
          <p:cNvSpPr/>
          <p:nvPr/>
        </p:nvSpPr>
        <p:spPr>
          <a:xfrm>
            <a:off x="2158919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76" name="Shape 676"/>
          <p:cNvSpPr/>
          <p:nvPr/>
        </p:nvSpPr>
        <p:spPr>
          <a:xfrm>
            <a:off x="2722417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77" name="Shape 677"/>
          <p:cNvSpPr/>
          <p:nvPr/>
        </p:nvSpPr>
        <p:spPr>
          <a:xfrm>
            <a:off x="2440668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78" name="Shape 678"/>
          <p:cNvSpPr/>
          <p:nvPr/>
        </p:nvSpPr>
        <p:spPr>
          <a:xfrm>
            <a:off x="3004165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79" name="Shape 679"/>
          <p:cNvSpPr/>
          <p:nvPr/>
        </p:nvSpPr>
        <p:spPr>
          <a:xfrm>
            <a:off x="3285914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80" name="Shape 680"/>
          <p:cNvSpPr/>
          <p:nvPr/>
        </p:nvSpPr>
        <p:spPr>
          <a:xfrm>
            <a:off x="3849411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81" name="Shape 681"/>
          <p:cNvSpPr/>
          <p:nvPr/>
        </p:nvSpPr>
        <p:spPr>
          <a:xfrm>
            <a:off x="3567662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2" name="Shape 682"/>
          <p:cNvSpPr/>
          <p:nvPr/>
        </p:nvSpPr>
        <p:spPr>
          <a:xfrm>
            <a:off x="4131183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3" name="Shape 683"/>
          <p:cNvSpPr/>
          <p:nvPr/>
        </p:nvSpPr>
        <p:spPr>
          <a:xfrm>
            <a:off x="4412932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84" name="Shape 684"/>
          <p:cNvSpPr/>
          <p:nvPr/>
        </p:nvSpPr>
        <p:spPr>
          <a:xfrm>
            <a:off x="4976429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5" name="Shape 685"/>
          <p:cNvSpPr/>
          <p:nvPr/>
        </p:nvSpPr>
        <p:spPr>
          <a:xfrm>
            <a:off x="4694680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6" name="Shape 686"/>
          <p:cNvSpPr/>
          <p:nvPr/>
        </p:nvSpPr>
        <p:spPr>
          <a:xfrm>
            <a:off x="5258178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87" name="Shape 687"/>
          <p:cNvSpPr/>
          <p:nvPr/>
        </p:nvSpPr>
        <p:spPr>
          <a:xfrm>
            <a:off x="5539926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88" name="Shape 688"/>
          <p:cNvSpPr/>
          <p:nvPr/>
        </p:nvSpPr>
        <p:spPr>
          <a:xfrm>
            <a:off x="6103423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9" name="Shape 689"/>
          <p:cNvSpPr/>
          <p:nvPr/>
        </p:nvSpPr>
        <p:spPr>
          <a:xfrm>
            <a:off x="5821675" y="1759150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1048725" y="1729625"/>
            <a:ext cx="4904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x =</a:t>
            </a:r>
          </a:p>
        </p:txBody>
      </p:sp>
      <p:sp>
        <p:nvSpPr>
          <p:cNvPr id="691" name="Shape 691"/>
          <p:cNvSpPr/>
          <p:nvPr/>
        </p:nvSpPr>
        <p:spPr>
          <a:xfrm>
            <a:off x="1602762" y="2259975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692" name="Shape 692"/>
          <p:cNvSpPr/>
          <p:nvPr/>
        </p:nvSpPr>
        <p:spPr>
          <a:xfrm>
            <a:off x="3004158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93" name="Shape 693"/>
          <p:cNvSpPr/>
          <p:nvPr/>
        </p:nvSpPr>
        <p:spPr>
          <a:xfrm>
            <a:off x="3285907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94" name="Shape 694"/>
          <p:cNvSpPr/>
          <p:nvPr/>
        </p:nvSpPr>
        <p:spPr>
          <a:xfrm>
            <a:off x="3849404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95" name="Shape 695"/>
          <p:cNvSpPr/>
          <p:nvPr/>
        </p:nvSpPr>
        <p:spPr>
          <a:xfrm>
            <a:off x="3567656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96" name="Shape 696"/>
          <p:cNvSpPr/>
          <p:nvPr/>
        </p:nvSpPr>
        <p:spPr>
          <a:xfrm>
            <a:off x="4131153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97" name="Shape 697"/>
          <p:cNvSpPr/>
          <p:nvPr/>
        </p:nvSpPr>
        <p:spPr>
          <a:xfrm>
            <a:off x="4412901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98" name="Shape 698"/>
          <p:cNvSpPr/>
          <p:nvPr/>
        </p:nvSpPr>
        <p:spPr>
          <a:xfrm>
            <a:off x="4976399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699" name="Shape 699"/>
          <p:cNvSpPr/>
          <p:nvPr/>
        </p:nvSpPr>
        <p:spPr>
          <a:xfrm>
            <a:off x="4694650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700" name="Shape 700"/>
          <p:cNvSpPr/>
          <p:nvPr/>
        </p:nvSpPr>
        <p:spPr>
          <a:xfrm>
            <a:off x="5258171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701" name="Shape 701"/>
          <p:cNvSpPr/>
          <p:nvPr/>
        </p:nvSpPr>
        <p:spPr>
          <a:xfrm>
            <a:off x="5539919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</a:t>
            </a:r>
          </a:p>
        </p:txBody>
      </p:sp>
      <p:sp>
        <p:nvSpPr>
          <p:cNvPr id="702" name="Shape 702"/>
          <p:cNvSpPr/>
          <p:nvPr/>
        </p:nvSpPr>
        <p:spPr>
          <a:xfrm>
            <a:off x="6103416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703" name="Shape 703"/>
          <p:cNvSpPr/>
          <p:nvPr/>
        </p:nvSpPr>
        <p:spPr>
          <a:xfrm>
            <a:off x="5821668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704" name="Shape 704"/>
          <p:cNvSpPr txBox="1"/>
          <p:nvPr/>
        </p:nvSpPr>
        <p:spPr>
          <a:xfrm>
            <a:off x="743850" y="2259975"/>
            <a:ext cx="8915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x &gt;&gt; 4 =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6398900" y="2244550"/>
            <a:ext cx="10844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0   0   1   1</a:t>
            </a:r>
          </a:p>
        </p:txBody>
      </p:sp>
      <p:sp>
        <p:nvSpPr>
          <p:cNvPr id="706" name="Shape 706"/>
          <p:cNvSpPr/>
          <p:nvPr/>
        </p:nvSpPr>
        <p:spPr>
          <a:xfrm>
            <a:off x="1877158" y="2259975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707" name="Shape 707"/>
          <p:cNvSpPr/>
          <p:nvPr/>
        </p:nvSpPr>
        <p:spPr>
          <a:xfrm>
            <a:off x="2440658" y="2259975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708" name="Shape 708"/>
          <p:cNvSpPr/>
          <p:nvPr/>
        </p:nvSpPr>
        <p:spPr>
          <a:xfrm>
            <a:off x="2722408" y="2259975"/>
            <a:ext cx="225599" cy="371999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709" name="Shape 709"/>
          <p:cNvSpPr/>
          <p:nvPr/>
        </p:nvSpPr>
        <p:spPr>
          <a:xfrm>
            <a:off x="2162583" y="2259975"/>
            <a:ext cx="225599" cy="371999"/>
          </a:xfrm>
          <a:prstGeom prst="rect">
            <a:avLst/>
          </a:prstGeom>
          <a:solidFill>
            <a:srgbClr val="E06666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0</a:t>
            </a:r>
          </a:p>
        </p:txBody>
      </p:sp>
      <p:cxnSp>
        <p:nvCxnSpPr>
          <p:cNvPr id="710" name="Shape 710"/>
          <p:cNvCxnSpPr/>
          <p:nvPr/>
        </p:nvCxnSpPr>
        <p:spPr>
          <a:xfrm>
            <a:off x="6398900" y="2430550"/>
            <a:ext cx="1163400" cy="0"/>
          </a:xfrm>
          <a:prstGeom prst="straightConnector1">
            <a:avLst/>
          </a:prstGeom>
          <a:noFill/>
          <a:ln cap="flat" cmpd="sng" w="19050">
            <a:solidFill>
              <a:srgbClr val="98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711" name="Shape 711"/>
          <p:cNvSpPr txBox="1"/>
          <p:nvPr/>
        </p:nvSpPr>
        <p:spPr>
          <a:xfrm>
            <a:off x="743850" y="2465500"/>
            <a:ext cx="1084499" cy="3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x / 2</a:t>
            </a:r>
            <a:r>
              <a:rPr b="1" baseline="30000" lang="en"/>
              <a:t>4    </a:t>
            </a:r>
            <a:r>
              <a:rPr b="1" lang="en"/>
              <a:t> =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Shape 71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Bits &amp; Bytes: Endianness (Byte Order)</a:t>
            </a:r>
          </a:p>
        </p:txBody>
      </p:sp>
      <p:sp>
        <p:nvSpPr>
          <p:cNvPr id="717" name="Shape 717"/>
          <p:cNvSpPr txBox="1"/>
          <p:nvPr>
            <p:ph idx="1" type="body"/>
          </p:nvPr>
        </p:nvSpPr>
        <p:spPr>
          <a:xfrm>
            <a:off x="396875" y="1021550"/>
            <a:ext cx="8348399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Endianness describes which byte in a number comes first in memory. This is important for bomb lab.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Little-Endian machines store the lowest-order byte first.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Intel machines (the shark machines!) are little-endian.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Big-Endian machines store the highest-order byte first.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The Internet is big-endian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How we think about binary numbers normally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8" name="Shape 718"/>
          <p:cNvSpPr txBox="1"/>
          <p:nvPr/>
        </p:nvSpPr>
        <p:spPr>
          <a:xfrm>
            <a:off x="1614450" y="2600300"/>
            <a:ext cx="22116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0x</a:t>
            </a:r>
            <a:r>
              <a:rPr lang="en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de</a:t>
            </a:r>
            <a:r>
              <a:rPr lang="en" sz="24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ad</a:t>
            </a:r>
            <a:r>
              <a:rPr lang="en" sz="2400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be</a:t>
            </a:r>
            <a:r>
              <a:rPr lang="en" sz="2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ef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</p:txBody>
      </p:sp>
      <p:sp>
        <p:nvSpPr>
          <p:cNvPr id="719" name="Shape 719"/>
          <p:cNvSpPr txBox="1"/>
          <p:nvPr/>
        </p:nvSpPr>
        <p:spPr>
          <a:xfrm>
            <a:off x="4770725" y="2600300"/>
            <a:ext cx="2758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0x </a:t>
            </a:r>
            <a:r>
              <a:rPr lang="en" sz="2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ef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2400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be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24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ad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de</a:t>
            </a:r>
          </a:p>
        </p:txBody>
      </p:sp>
      <p:sp>
        <p:nvSpPr>
          <p:cNvPr id="720" name="Shape 720"/>
          <p:cNvSpPr txBox="1"/>
          <p:nvPr/>
        </p:nvSpPr>
        <p:spPr>
          <a:xfrm>
            <a:off x="1613537" y="4258200"/>
            <a:ext cx="22116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0x</a:t>
            </a:r>
            <a:r>
              <a:rPr lang="en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de</a:t>
            </a:r>
            <a:r>
              <a:rPr lang="en" sz="24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ad</a:t>
            </a:r>
            <a:r>
              <a:rPr lang="en" sz="2400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be</a:t>
            </a:r>
            <a:r>
              <a:rPr lang="en" sz="2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ef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</p:txBody>
      </p:sp>
      <p:sp>
        <p:nvSpPr>
          <p:cNvPr id="721" name="Shape 721"/>
          <p:cNvSpPr txBox="1"/>
          <p:nvPr/>
        </p:nvSpPr>
        <p:spPr>
          <a:xfrm>
            <a:off x="4769812" y="4258200"/>
            <a:ext cx="2758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 </a:t>
            </a:r>
            <a:r>
              <a:rPr lang="en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de </a:t>
            </a:r>
            <a:r>
              <a:rPr lang="en" sz="24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ad </a:t>
            </a:r>
            <a:r>
              <a:rPr lang="en" sz="2400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be </a:t>
            </a:r>
            <a:r>
              <a:rPr lang="en" sz="2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ef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Shape 72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Point: “Fixed” Point Representation</a:t>
            </a:r>
          </a:p>
        </p:txBody>
      </p:sp>
      <p:sp>
        <p:nvSpPr>
          <p:cNvPr id="727" name="Shape 727"/>
          <p:cNvSpPr/>
          <p:nvPr/>
        </p:nvSpPr>
        <p:spPr>
          <a:xfrm>
            <a:off x="1717787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728" name="Shape 728"/>
          <p:cNvSpPr/>
          <p:nvPr/>
        </p:nvSpPr>
        <p:spPr>
          <a:xfrm>
            <a:off x="2350412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729" name="Shape 729"/>
          <p:cNvSpPr/>
          <p:nvPr/>
        </p:nvSpPr>
        <p:spPr>
          <a:xfrm>
            <a:off x="3615662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730" name="Shape 730"/>
          <p:cNvSpPr/>
          <p:nvPr/>
        </p:nvSpPr>
        <p:spPr>
          <a:xfrm>
            <a:off x="2983037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731" name="Shape 731"/>
          <p:cNvSpPr/>
          <p:nvPr/>
        </p:nvSpPr>
        <p:spPr>
          <a:xfrm>
            <a:off x="4248275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732" name="Shape 732"/>
          <p:cNvSpPr/>
          <p:nvPr/>
        </p:nvSpPr>
        <p:spPr>
          <a:xfrm>
            <a:off x="4880900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733" name="Shape 733"/>
          <p:cNvSpPr/>
          <p:nvPr/>
        </p:nvSpPr>
        <p:spPr>
          <a:xfrm>
            <a:off x="6146150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734" name="Shape 734"/>
          <p:cNvSpPr/>
          <p:nvPr/>
        </p:nvSpPr>
        <p:spPr>
          <a:xfrm>
            <a:off x="5513525" y="12201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735" name="Shape 735"/>
          <p:cNvSpPr/>
          <p:nvPr/>
        </p:nvSpPr>
        <p:spPr>
          <a:xfrm>
            <a:off x="4093975" y="1594800"/>
            <a:ext cx="118200" cy="1182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6" name="Shape 736"/>
          <p:cNvSpPr txBox="1"/>
          <p:nvPr/>
        </p:nvSpPr>
        <p:spPr>
          <a:xfrm>
            <a:off x="1717825" y="1763125"/>
            <a:ext cx="4870499" cy="492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800"/>
              <a:t>2</a:t>
            </a:r>
            <a:r>
              <a:rPr b="1" baseline="30000" lang="en" sz="1800"/>
              <a:t>3</a:t>
            </a:r>
            <a:r>
              <a:rPr b="1" lang="en" sz="1800"/>
              <a:t>       2</a:t>
            </a:r>
            <a:r>
              <a:rPr b="1" baseline="30000" lang="en" sz="1800"/>
              <a:t>2</a:t>
            </a:r>
            <a:r>
              <a:rPr b="1" lang="en" sz="1800"/>
              <a:t>       2</a:t>
            </a:r>
            <a:r>
              <a:rPr b="1" baseline="30000" lang="en" sz="1800"/>
              <a:t>1</a:t>
            </a:r>
            <a:r>
              <a:rPr b="1" lang="en" sz="1800"/>
              <a:t>       2</a:t>
            </a:r>
            <a:r>
              <a:rPr b="1" baseline="30000" lang="en" sz="1800"/>
              <a:t>0</a:t>
            </a:r>
            <a:r>
              <a:rPr b="1" lang="en" sz="1800"/>
              <a:t>       2</a:t>
            </a:r>
            <a:r>
              <a:rPr b="1" baseline="30000" lang="en" sz="1800"/>
              <a:t>-1</a:t>
            </a:r>
            <a:r>
              <a:rPr b="1" lang="en" sz="1800"/>
              <a:t>     2</a:t>
            </a:r>
            <a:r>
              <a:rPr b="1" baseline="30000" lang="en" sz="1800"/>
              <a:t>-2</a:t>
            </a:r>
            <a:r>
              <a:rPr b="1" lang="en" sz="1800"/>
              <a:t>      2</a:t>
            </a:r>
            <a:r>
              <a:rPr b="1" baseline="30000" lang="en" sz="1800"/>
              <a:t>-3</a:t>
            </a:r>
            <a:r>
              <a:rPr b="1" lang="en" sz="1800"/>
              <a:t>      2</a:t>
            </a:r>
            <a:r>
              <a:rPr b="1" baseline="30000" lang="en" sz="1800"/>
              <a:t>-4</a:t>
            </a:r>
          </a:p>
        </p:txBody>
      </p:sp>
      <p:sp>
        <p:nvSpPr>
          <p:cNvPr id="737" name="Shape 737"/>
          <p:cNvSpPr txBox="1"/>
          <p:nvPr/>
        </p:nvSpPr>
        <p:spPr>
          <a:xfrm>
            <a:off x="1717825" y="2256025"/>
            <a:ext cx="6331799" cy="492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/>
              <a:t>8   +   4         +        1        +       ¼  +  ⅛              = 13 ⅝ </a:t>
            </a:r>
          </a:p>
        </p:txBody>
      </p:sp>
      <p:cxnSp>
        <p:nvCxnSpPr>
          <p:cNvPr id="738" name="Shape 738"/>
          <p:cNvCxnSpPr>
            <a:endCxn id="736" idx="0"/>
          </p:cNvCxnSpPr>
          <p:nvPr/>
        </p:nvCxnSpPr>
        <p:spPr>
          <a:xfrm rot="10800000">
            <a:off x="4153074" y="1763125"/>
            <a:ext cx="0" cy="1070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739" name="Shape 739"/>
          <p:cNvSpPr txBox="1"/>
          <p:nvPr/>
        </p:nvSpPr>
        <p:spPr>
          <a:xfrm>
            <a:off x="357025" y="2883350"/>
            <a:ext cx="8350800" cy="202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000"/>
              <a:t>Bits to the right of the “binary point” represent smaller fractions</a:t>
            </a:r>
          </a:p>
          <a:p>
            <a:pPr indent="-3556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000"/>
              <a:t>Difficult to represent a wide range of numbers</a:t>
            </a:r>
          </a:p>
          <a:p>
            <a:pPr indent="-355600" lvl="1" marL="9144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000"/>
              <a:t>In this example, can’t represent a number larger than 16</a:t>
            </a:r>
          </a:p>
          <a:p>
            <a:pPr indent="-355600" lvl="1" marL="9144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000"/>
              <a:t>Can we sacrifice a bit of precision to accomplish this?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Shape 74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Point: Scientific Notation</a:t>
            </a:r>
          </a:p>
        </p:txBody>
      </p:sp>
      <p:sp>
        <p:nvSpPr>
          <p:cNvPr id="745" name="Shape 745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In Scientific Notation, we represent a number as a fraction multiplied by an exponentiated scaling factor.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6" name="Shape 746"/>
          <p:cNvSpPr txBox="1"/>
          <p:nvPr/>
        </p:nvSpPr>
        <p:spPr>
          <a:xfrm>
            <a:off x="2343250" y="1983500"/>
            <a:ext cx="4375500" cy="4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In base 10: 1.5213 * 10</a:t>
            </a:r>
            <a:r>
              <a:rPr baseline="30000" lang="en" sz="1800"/>
              <a:t>7</a:t>
            </a:r>
            <a:r>
              <a:rPr lang="en" sz="1800"/>
              <a:t> = 15,213,000</a:t>
            </a:r>
          </a:p>
        </p:txBody>
      </p:sp>
      <p:sp>
        <p:nvSpPr>
          <p:cNvPr id="747" name="Shape 747"/>
          <p:cNvSpPr txBox="1"/>
          <p:nvPr/>
        </p:nvSpPr>
        <p:spPr>
          <a:xfrm>
            <a:off x="962575" y="2469500"/>
            <a:ext cx="2819699" cy="6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mantissa / fraction / significand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/>
              <a:t>(choose what you want to call it)</a:t>
            </a:r>
          </a:p>
        </p:txBody>
      </p:sp>
      <p:cxnSp>
        <p:nvCxnSpPr>
          <p:cNvPr id="748" name="Shape 748"/>
          <p:cNvCxnSpPr/>
          <p:nvPr/>
        </p:nvCxnSpPr>
        <p:spPr>
          <a:xfrm flipH="1" rot="10800000">
            <a:off x="3247500" y="2343275"/>
            <a:ext cx="700200" cy="213899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749" name="Shape 749"/>
          <p:cNvSpPr txBox="1"/>
          <p:nvPr/>
        </p:nvSpPr>
        <p:spPr>
          <a:xfrm>
            <a:off x="4997650" y="2625200"/>
            <a:ext cx="1098600" cy="3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exponent</a:t>
            </a:r>
          </a:p>
        </p:txBody>
      </p:sp>
      <p:cxnSp>
        <p:nvCxnSpPr>
          <p:cNvPr id="750" name="Shape 750"/>
          <p:cNvCxnSpPr/>
          <p:nvPr/>
        </p:nvCxnSpPr>
        <p:spPr>
          <a:xfrm rot="10800000">
            <a:off x="4871299" y="2236099"/>
            <a:ext cx="359700" cy="457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751" name="Shape 751"/>
          <p:cNvSpPr txBox="1"/>
          <p:nvPr/>
        </p:nvSpPr>
        <p:spPr>
          <a:xfrm>
            <a:off x="1406275" y="3412850"/>
            <a:ext cx="549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In binary: 1.011</a:t>
            </a:r>
            <a:r>
              <a:rPr baseline="-25000" lang="en" sz="1800"/>
              <a:t>2</a:t>
            </a:r>
            <a:r>
              <a:rPr lang="en" sz="1800"/>
              <a:t> * 2</a:t>
            </a:r>
            <a:r>
              <a:rPr baseline="30000" lang="en" sz="1800"/>
              <a:t>13</a:t>
            </a:r>
            <a:r>
              <a:rPr lang="en" sz="1800"/>
              <a:t> =  (1 + ¼ + ⅛) * 8192 = 11264 </a:t>
            </a:r>
          </a:p>
        </p:txBody>
      </p:sp>
      <p:cxnSp>
        <p:nvCxnSpPr>
          <p:cNvPr id="752" name="Shape 752"/>
          <p:cNvCxnSpPr/>
          <p:nvPr/>
        </p:nvCxnSpPr>
        <p:spPr>
          <a:xfrm>
            <a:off x="2751625" y="2994700"/>
            <a:ext cx="68100" cy="486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753" name="Shape 753"/>
          <p:cNvCxnSpPr/>
          <p:nvPr/>
        </p:nvCxnSpPr>
        <p:spPr>
          <a:xfrm flipH="1">
            <a:off x="3616849" y="2955800"/>
            <a:ext cx="1672500" cy="544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7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Shape 75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Point: IEEE Standard</a:t>
            </a:r>
          </a:p>
        </p:txBody>
      </p:sp>
      <p:sp>
        <p:nvSpPr>
          <p:cNvPr id="759" name="Shape 759"/>
          <p:cNvSpPr txBox="1"/>
          <p:nvPr/>
        </p:nvSpPr>
        <p:spPr>
          <a:xfrm>
            <a:off x="7077252" y="1201312"/>
            <a:ext cx="1283699" cy="2487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u="sng"/>
              <a:t>In C: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u="sng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float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double</a:t>
            </a:r>
          </a:p>
        </p:txBody>
      </p:sp>
      <p:sp>
        <p:nvSpPr>
          <p:cNvPr id="760" name="Shape 760"/>
          <p:cNvSpPr/>
          <p:nvPr/>
        </p:nvSpPr>
        <p:spPr>
          <a:xfrm>
            <a:off x="357024" y="1932100"/>
            <a:ext cx="87900" cy="265800"/>
          </a:xfrm>
          <a:prstGeom prst="rect">
            <a:avLst/>
          </a:prstGeom>
          <a:solidFill>
            <a:srgbClr val="DD7E6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1" name="Shape 761"/>
          <p:cNvSpPr/>
          <p:nvPr/>
        </p:nvSpPr>
        <p:spPr>
          <a:xfrm>
            <a:off x="466565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2" name="Shape 762"/>
          <p:cNvSpPr/>
          <p:nvPr/>
        </p:nvSpPr>
        <p:spPr>
          <a:xfrm>
            <a:off x="685645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3" name="Shape 763"/>
          <p:cNvSpPr/>
          <p:nvPr/>
        </p:nvSpPr>
        <p:spPr>
          <a:xfrm>
            <a:off x="576105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4" name="Shape 764"/>
          <p:cNvSpPr/>
          <p:nvPr/>
        </p:nvSpPr>
        <p:spPr>
          <a:xfrm>
            <a:off x="795185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5" name="Shape 765"/>
          <p:cNvSpPr/>
          <p:nvPr/>
        </p:nvSpPr>
        <p:spPr>
          <a:xfrm>
            <a:off x="904725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6" name="Shape 766"/>
          <p:cNvSpPr/>
          <p:nvPr/>
        </p:nvSpPr>
        <p:spPr>
          <a:xfrm>
            <a:off x="1123806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7" name="Shape 767"/>
          <p:cNvSpPr/>
          <p:nvPr/>
        </p:nvSpPr>
        <p:spPr>
          <a:xfrm>
            <a:off x="1014266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8" name="Shape 768"/>
          <p:cNvSpPr/>
          <p:nvPr/>
        </p:nvSpPr>
        <p:spPr>
          <a:xfrm>
            <a:off x="1233355" y="1932100"/>
            <a:ext cx="879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9" name="Shape 769"/>
          <p:cNvSpPr/>
          <p:nvPr/>
        </p:nvSpPr>
        <p:spPr>
          <a:xfrm>
            <a:off x="1342895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0" name="Shape 770"/>
          <p:cNvSpPr/>
          <p:nvPr/>
        </p:nvSpPr>
        <p:spPr>
          <a:xfrm>
            <a:off x="1561976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1" name="Shape 771"/>
          <p:cNvSpPr/>
          <p:nvPr/>
        </p:nvSpPr>
        <p:spPr>
          <a:xfrm>
            <a:off x="1452435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2" name="Shape 772"/>
          <p:cNvSpPr/>
          <p:nvPr/>
        </p:nvSpPr>
        <p:spPr>
          <a:xfrm>
            <a:off x="1671516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3" name="Shape 773"/>
          <p:cNvSpPr/>
          <p:nvPr/>
        </p:nvSpPr>
        <p:spPr>
          <a:xfrm>
            <a:off x="1781056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4" name="Shape 774"/>
          <p:cNvSpPr/>
          <p:nvPr/>
        </p:nvSpPr>
        <p:spPr>
          <a:xfrm>
            <a:off x="200013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5" name="Shape 775"/>
          <p:cNvSpPr/>
          <p:nvPr/>
        </p:nvSpPr>
        <p:spPr>
          <a:xfrm>
            <a:off x="1890596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6" name="Shape 776"/>
          <p:cNvSpPr/>
          <p:nvPr/>
        </p:nvSpPr>
        <p:spPr>
          <a:xfrm>
            <a:off x="2109666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7" name="Shape 777"/>
          <p:cNvSpPr/>
          <p:nvPr/>
        </p:nvSpPr>
        <p:spPr>
          <a:xfrm>
            <a:off x="2219206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8" name="Shape 778"/>
          <p:cNvSpPr/>
          <p:nvPr/>
        </p:nvSpPr>
        <p:spPr>
          <a:xfrm>
            <a:off x="243828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9" name="Shape 779"/>
          <p:cNvSpPr/>
          <p:nvPr/>
        </p:nvSpPr>
        <p:spPr>
          <a:xfrm>
            <a:off x="232874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0" name="Shape 780"/>
          <p:cNvSpPr/>
          <p:nvPr/>
        </p:nvSpPr>
        <p:spPr>
          <a:xfrm>
            <a:off x="254782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1" name="Shape 781"/>
          <p:cNvSpPr/>
          <p:nvPr/>
        </p:nvSpPr>
        <p:spPr>
          <a:xfrm>
            <a:off x="265736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2" name="Shape 782"/>
          <p:cNvSpPr/>
          <p:nvPr/>
        </p:nvSpPr>
        <p:spPr>
          <a:xfrm>
            <a:off x="287644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3" name="Shape 783"/>
          <p:cNvSpPr/>
          <p:nvPr/>
        </p:nvSpPr>
        <p:spPr>
          <a:xfrm>
            <a:off x="276690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4" name="Shape 784"/>
          <p:cNvSpPr/>
          <p:nvPr/>
        </p:nvSpPr>
        <p:spPr>
          <a:xfrm>
            <a:off x="298599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5" name="Shape 785"/>
          <p:cNvSpPr/>
          <p:nvPr/>
        </p:nvSpPr>
        <p:spPr>
          <a:xfrm>
            <a:off x="309553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6" name="Shape 786"/>
          <p:cNvSpPr/>
          <p:nvPr/>
        </p:nvSpPr>
        <p:spPr>
          <a:xfrm>
            <a:off x="331461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7" name="Shape 787"/>
          <p:cNvSpPr/>
          <p:nvPr/>
        </p:nvSpPr>
        <p:spPr>
          <a:xfrm>
            <a:off x="3205077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8" name="Shape 788"/>
          <p:cNvSpPr/>
          <p:nvPr/>
        </p:nvSpPr>
        <p:spPr>
          <a:xfrm>
            <a:off x="3424158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9" name="Shape 789"/>
          <p:cNvSpPr/>
          <p:nvPr/>
        </p:nvSpPr>
        <p:spPr>
          <a:xfrm>
            <a:off x="3533698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0" name="Shape 790"/>
          <p:cNvSpPr/>
          <p:nvPr/>
        </p:nvSpPr>
        <p:spPr>
          <a:xfrm>
            <a:off x="3752778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1" name="Shape 791"/>
          <p:cNvSpPr/>
          <p:nvPr/>
        </p:nvSpPr>
        <p:spPr>
          <a:xfrm>
            <a:off x="3643238" y="1932100"/>
            <a:ext cx="879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792" name="Shape 792"/>
          <p:cNvCxnSpPr/>
          <p:nvPr/>
        </p:nvCxnSpPr>
        <p:spPr>
          <a:xfrm>
            <a:off x="359750" y="1720975"/>
            <a:ext cx="3444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793" name="Shape 793"/>
          <p:cNvSpPr txBox="1"/>
          <p:nvPr/>
        </p:nvSpPr>
        <p:spPr>
          <a:xfrm>
            <a:off x="1566075" y="1415225"/>
            <a:ext cx="863099" cy="213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32 bits</a:t>
            </a:r>
          </a:p>
        </p:txBody>
      </p:sp>
      <p:cxnSp>
        <p:nvCxnSpPr>
          <p:cNvPr id="794" name="Shape 794"/>
          <p:cNvCxnSpPr/>
          <p:nvPr/>
        </p:nvCxnSpPr>
        <p:spPr>
          <a:xfrm>
            <a:off x="466575" y="2445262"/>
            <a:ext cx="884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795" name="Shape 795"/>
          <p:cNvSpPr txBox="1"/>
          <p:nvPr/>
        </p:nvSpPr>
        <p:spPr>
          <a:xfrm>
            <a:off x="517125" y="2146562"/>
            <a:ext cx="863099" cy="213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8 bits</a:t>
            </a:r>
          </a:p>
        </p:txBody>
      </p:sp>
      <p:cxnSp>
        <p:nvCxnSpPr>
          <p:cNvPr id="796" name="Shape 796"/>
          <p:cNvCxnSpPr/>
          <p:nvPr/>
        </p:nvCxnSpPr>
        <p:spPr>
          <a:xfrm>
            <a:off x="1342900" y="2445275"/>
            <a:ext cx="2455799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797" name="Shape 797"/>
          <p:cNvSpPr txBox="1"/>
          <p:nvPr/>
        </p:nvSpPr>
        <p:spPr>
          <a:xfrm>
            <a:off x="2160237" y="2146100"/>
            <a:ext cx="863099" cy="213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23 bits</a:t>
            </a:r>
          </a:p>
        </p:txBody>
      </p:sp>
      <p:cxnSp>
        <p:nvCxnSpPr>
          <p:cNvPr id="798" name="Shape 798"/>
          <p:cNvCxnSpPr/>
          <p:nvPr/>
        </p:nvCxnSpPr>
        <p:spPr>
          <a:xfrm>
            <a:off x="342800" y="2998412"/>
            <a:ext cx="6717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799" name="Shape 799"/>
          <p:cNvSpPr txBox="1"/>
          <p:nvPr/>
        </p:nvSpPr>
        <p:spPr>
          <a:xfrm>
            <a:off x="3356112" y="2735300"/>
            <a:ext cx="829800" cy="213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64 bits</a:t>
            </a:r>
          </a:p>
        </p:txBody>
      </p:sp>
      <p:sp>
        <p:nvSpPr>
          <p:cNvPr id="800" name="Shape 800"/>
          <p:cNvSpPr/>
          <p:nvPr/>
        </p:nvSpPr>
        <p:spPr>
          <a:xfrm>
            <a:off x="359093" y="3239212"/>
            <a:ext cx="84600" cy="265800"/>
          </a:xfrm>
          <a:prstGeom prst="rect">
            <a:avLst/>
          </a:prstGeom>
          <a:solidFill>
            <a:srgbClr val="DD7E6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1" name="Shape 801"/>
          <p:cNvSpPr/>
          <p:nvPr/>
        </p:nvSpPr>
        <p:spPr>
          <a:xfrm>
            <a:off x="464392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2" name="Shape 802"/>
          <p:cNvSpPr/>
          <p:nvPr/>
        </p:nvSpPr>
        <p:spPr>
          <a:xfrm>
            <a:off x="674991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3" name="Shape 803"/>
          <p:cNvSpPr/>
          <p:nvPr/>
        </p:nvSpPr>
        <p:spPr>
          <a:xfrm>
            <a:off x="569692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4" name="Shape 804"/>
          <p:cNvSpPr/>
          <p:nvPr/>
        </p:nvSpPr>
        <p:spPr>
          <a:xfrm>
            <a:off x="780290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5" name="Shape 805"/>
          <p:cNvSpPr/>
          <p:nvPr/>
        </p:nvSpPr>
        <p:spPr>
          <a:xfrm>
            <a:off x="885589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6" name="Shape 806"/>
          <p:cNvSpPr/>
          <p:nvPr/>
        </p:nvSpPr>
        <p:spPr>
          <a:xfrm>
            <a:off x="1096188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7" name="Shape 807"/>
          <p:cNvSpPr/>
          <p:nvPr/>
        </p:nvSpPr>
        <p:spPr>
          <a:xfrm>
            <a:off x="990889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8" name="Shape 808"/>
          <p:cNvSpPr/>
          <p:nvPr/>
        </p:nvSpPr>
        <p:spPr>
          <a:xfrm>
            <a:off x="1201496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809" name="Shape 809"/>
          <p:cNvCxnSpPr/>
          <p:nvPr/>
        </p:nvCxnSpPr>
        <p:spPr>
          <a:xfrm>
            <a:off x="469425" y="3816125"/>
            <a:ext cx="1147499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810" name="Shape 810"/>
          <p:cNvSpPr txBox="1"/>
          <p:nvPr/>
        </p:nvSpPr>
        <p:spPr>
          <a:xfrm>
            <a:off x="518018" y="3517437"/>
            <a:ext cx="1089000" cy="213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11 bits</a:t>
            </a:r>
          </a:p>
        </p:txBody>
      </p:sp>
      <p:sp>
        <p:nvSpPr>
          <p:cNvPr id="811" name="Shape 811"/>
          <p:cNvSpPr/>
          <p:nvPr/>
        </p:nvSpPr>
        <p:spPr>
          <a:xfrm>
            <a:off x="1306804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2" name="Shape 812"/>
          <p:cNvSpPr/>
          <p:nvPr/>
        </p:nvSpPr>
        <p:spPr>
          <a:xfrm>
            <a:off x="1412113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3" name="Shape 813"/>
          <p:cNvSpPr/>
          <p:nvPr/>
        </p:nvSpPr>
        <p:spPr>
          <a:xfrm>
            <a:off x="1517422" y="3239212"/>
            <a:ext cx="84600" cy="265800"/>
          </a:xfrm>
          <a:prstGeom prst="rect">
            <a:avLst/>
          </a:prstGeom>
          <a:solidFill>
            <a:srgbClr val="6AA84F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4" name="Shape 814"/>
          <p:cNvSpPr/>
          <p:nvPr/>
        </p:nvSpPr>
        <p:spPr>
          <a:xfrm>
            <a:off x="1622721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5" name="Shape 815"/>
          <p:cNvSpPr/>
          <p:nvPr/>
        </p:nvSpPr>
        <p:spPr>
          <a:xfrm>
            <a:off x="1833320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6" name="Shape 816"/>
          <p:cNvSpPr/>
          <p:nvPr/>
        </p:nvSpPr>
        <p:spPr>
          <a:xfrm>
            <a:off x="1728020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7" name="Shape 817"/>
          <p:cNvSpPr/>
          <p:nvPr/>
        </p:nvSpPr>
        <p:spPr>
          <a:xfrm>
            <a:off x="1938619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8" name="Shape 818"/>
          <p:cNvSpPr/>
          <p:nvPr/>
        </p:nvSpPr>
        <p:spPr>
          <a:xfrm>
            <a:off x="2043918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9" name="Shape 819"/>
          <p:cNvSpPr/>
          <p:nvPr/>
        </p:nvSpPr>
        <p:spPr>
          <a:xfrm>
            <a:off x="2254517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0" name="Shape 820"/>
          <p:cNvSpPr/>
          <p:nvPr/>
        </p:nvSpPr>
        <p:spPr>
          <a:xfrm>
            <a:off x="2149217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1" name="Shape 821"/>
          <p:cNvSpPr/>
          <p:nvPr/>
        </p:nvSpPr>
        <p:spPr>
          <a:xfrm>
            <a:off x="2359806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2" name="Shape 822"/>
          <p:cNvSpPr/>
          <p:nvPr/>
        </p:nvSpPr>
        <p:spPr>
          <a:xfrm>
            <a:off x="2465105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3" name="Shape 823"/>
          <p:cNvSpPr/>
          <p:nvPr/>
        </p:nvSpPr>
        <p:spPr>
          <a:xfrm>
            <a:off x="267570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4" name="Shape 824"/>
          <p:cNvSpPr/>
          <p:nvPr/>
        </p:nvSpPr>
        <p:spPr>
          <a:xfrm>
            <a:off x="2570404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5" name="Shape 825"/>
          <p:cNvSpPr/>
          <p:nvPr/>
        </p:nvSpPr>
        <p:spPr>
          <a:xfrm>
            <a:off x="278100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6" name="Shape 826"/>
          <p:cNvSpPr/>
          <p:nvPr/>
        </p:nvSpPr>
        <p:spPr>
          <a:xfrm>
            <a:off x="2886302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7" name="Shape 827"/>
          <p:cNvSpPr/>
          <p:nvPr/>
        </p:nvSpPr>
        <p:spPr>
          <a:xfrm>
            <a:off x="3096900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8" name="Shape 828"/>
          <p:cNvSpPr/>
          <p:nvPr/>
        </p:nvSpPr>
        <p:spPr>
          <a:xfrm>
            <a:off x="2991601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9" name="Shape 829"/>
          <p:cNvSpPr/>
          <p:nvPr/>
        </p:nvSpPr>
        <p:spPr>
          <a:xfrm>
            <a:off x="3202208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0" name="Shape 830"/>
          <p:cNvSpPr/>
          <p:nvPr/>
        </p:nvSpPr>
        <p:spPr>
          <a:xfrm>
            <a:off x="3307508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1" name="Shape 831"/>
          <p:cNvSpPr/>
          <p:nvPr/>
        </p:nvSpPr>
        <p:spPr>
          <a:xfrm>
            <a:off x="3518106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2" name="Shape 832"/>
          <p:cNvSpPr/>
          <p:nvPr/>
        </p:nvSpPr>
        <p:spPr>
          <a:xfrm>
            <a:off x="3412807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3" name="Shape 833"/>
          <p:cNvSpPr/>
          <p:nvPr/>
        </p:nvSpPr>
        <p:spPr>
          <a:xfrm>
            <a:off x="3623405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4" name="Shape 834"/>
          <p:cNvSpPr/>
          <p:nvPr/>
        </p:nvSpPr>
        <p:spPr>
          <a:xfrm>
            <a:off x="3728705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5" name="Shape 835"/>
          <p:cNvSpPr/>
          <p:nvPr/>
        </p:nvSpPr>
        <p:spPr>
          <a:xfrm>
            <a:off x="393930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6" name="Shape 836"/>
          <p:cNvSpPr/>
          <p:nvPr/>
        </p:nvSpPr>
        <p:spPr>
          <a:xfrm>
            <a:off x="3834004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837" name="Shape 837"/>
          <p:cNvCxnSpPr/>
          <p:nvPr/>
        </p:nvCxnSpPr>
        <p:spPr>
          <a:xfrm>
            <a:off x="1606431" y="3816125"/>
            <a:ext cx="5466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838" name="Shape 838"/>
          <p:cNvSpPr txBox="1"/>
          <p:nvPr/>
        </p:nvSpPr>
        <p:spPr>
          <a:xfrm>
            <a:off x="3924604" y="3505000"/>
            <a:ext cx="829800" cy="213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52 bits</a:t>
            </a:r>
          </a:p>
        </p:txBody>
      </p:sp>
      <p:sp>
        <p:nvSpPr>
          <p:cNvPr id="839" name="Shape 839"/>
          <p:cNvSpPr/>
          <p:nvPr/>
        </p:nvSpPr>
        <p:spPr>
          <a:xfrm>
            <a:off x="4044588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0" name="Shape 840"/>
          <p:cNvSpPr/>
          <p:nvPr/>
        </p:nvSpPr>
        <p:spPr>
          <a:xfrm>
            <a:off x="4149872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1" name="Shape 841"/>
          <p:cNvSpPr/>
          <p:nvPr/>
        </p:nvSpPr>
        <p:spPr>
          <a:xfrm>
            <a:off x="4255157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2" name="Shape 842"/>
          <p:cNvSpPr/>
          <p:nvPr/>
        </p:nvSpPr>
        <p:spPr>
          <a:xfrm>
            <a:off x="4360442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3" name="Shape 843"/>
          <p:cNvSpPr/>
          <p:nvPr/>
        </p:nvSpPr>
        <p:spPr>
          <a:xfrm>
            <a:off x="4465726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4" name="Shape 844"/>
          <p:cNvSpPr/>
          <p:nvPr/>
        </p:nvSpPr>
        <p:spPr>
          <a:xfrm>
            <a:off x="4571011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5" name="Shape 845"/>
          <p:cNvSpPr/>
          <p:nvPr/>
        </p:nvSpPr>
        <p:spPr>
          <a:xfrm>
            <a:off x="4676296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6" name="Shape 846"/>
          <p:cNvSpPr/>
          <p:nvPr/>
        </p:nvSpPr>
        <p:spPr>
          <a:xfrm>
            <a:off x="478157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7" name="Shape 847"/>
          <p:cNvSpPr/>
          <p:nvPr/>
        </p:nvSpPr>
        <p:spPr>
          <a:xfrm>
            <a:off x="4992171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8" name="Shape 848"/>
          <p:cNvSpPr/>
          <p:nvPr/>
        </p:nvSpPr>
        <p:spPr>
          <a:xfrm>
            <a:off x="4886872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9" name="Shape 849"/>
          <p:cNvSpPr/>
          <p:nvPr/>
        </p:nvSpPr>
        <p:spPr>
          <a:xfrm>
            <a:off x="5097470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0" name="Shape 850"/>
          <p:cNvSpPr/>
          <p:nvPr/>
        </p:nvSpPr>
        <p:spPr>
          <a:xfrm>
            <a:off x="5202770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1" name="Shape 851"/>
          <p:cNvSpPr/>
          <p:nvPr/>
        </p:nvSpPr>
        <p:spPr>
          <a:xfrm>
            <a:off x="5308044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2" name="Shape 852"/>
          <p:cNvSpPr/>
          <p:nvPr/>
        </p:nvSpPr>
        <p:spPr>
          <a:xfrm>
            <a:off x="5518642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3" name="Shape 853"/>
          <p:cNvSpPr/>
          <p:nvPr/>
        </p:nvSpPr>
        <p:spPr>
          <a:xfrm>
            <a:off x="541334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4" name="Shape 854"/>
          <p:cNvSpPr/>
          <p:nvPr/>
        </p:nvSpPr>
        <p:spPr>
          <a:xfrm>
            <a:off x="5623942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5" name="Shape 855"/>
          <p:cNvSpPr/>
          <p:nvPr/>
        </p:nvSpPr>
        <p:spPr>
          <a:xfrm>
            <a:off x="5729241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6" name="Shape 856"/>
          <p:cNvSpPr/>
          <p:nvPr/>
        </p:nvSpPr>
        <p:spPr>
          <a:xfrm>
            <a:off x="5834515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7" name="Shape 857"/>
          <p:cNvSpPr/>
          <p:nvPr/>
        </p:nvSpPr>
        <p:spPr>
          <a:xfrm>
            <a:off x="6045114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8" name="Shape 858"/>
          <p:cNvSpPr/>
          <p:nvPr/>
        </p:nvSpPr>
        <p:spPr>
          <a:xfrm>
            <a:off x="5939814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9" name="Shape 859"/>
          <p:cNvSpPr/>
          <p:nvPr/>
        </p:nvSpPr>
        <p:spPr>
          <a:xfrm>
            <a:off x="615041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0" name="Shape 860"/>
          <p:cNvSpPr/>
          <p:nvPr/>
        </p:nvSpPr>
        <p:spPr>
          <a:xfrm>
            <a:off x="6255712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1" name="Shape 861"/>
          <p:cNvSpPr/>
          <p:nvPr/>
        </p:nvSpPr>
        <p:spPr>
          <a:xfrm>
            <a:off x="6360986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2" name="Shape 862"/>
          <p:cNvSpPr/>
          <p:nvPr/>
        </p:nvSpPr>
        <p:spPr>
          <a:xfrm>
            <a:off x="6571585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3" name="Shape 863"/>
          <p:cNvSpPr/>
          <p:nvPr/>
        </p:nvSpPr>
        <p:spPr>
          <a:xfrm>
            <a:off x="6466285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4" name="Shape 864"/>
          <p:cNvSpPr/>
          <p:nvPr/>
        </p:nvSpPr>
        <p:spPr>
          <a:xfrm>
            <a:off x="6676884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5" name="Shape 865"/>
          <p:cNvSpPr/>
          <p:nvPr/>
        </p:nvSpPr>
        <p:spPr>
          <a:xfrm>
            <a:off x="678218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6" name="Shape 866"/>
          <p:cNvSpPr/>
          <p:nvPr/>
        </p:nvSpPr>
        <p:spPr>
          <a:xfrm>
            <a:off x="6887468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7" name="Shape 867"/>
          <p:cNvSpPr/>
          <p:nvPr/>
        </p:nvSpPr>
        <p:spPr>
          <a:xfrm>
            <a:off x="6992753" y="3239212"/>
            <a:ext cx="84600" cy="265800"/>
          </a:xfrm>
          <a:prstGeom prst="rect">
            <a:avLst/>
          </a:prstGeom>
          <a:solidFill>
            <a:srgbClr val="6D9EEB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Shape 872"/>
          <p:cNvSpPr txBox="1"/>
          <p:nvPr>
            <p:ph type="title"/>
          </p:nvPr>
        </p:nvSpPr>
        <p:spPr>
          <a:xfrm>
            <a:off x="357025" y="326750"/>
            <a:ext cx="79886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Point: Sign and Exponent</a:t>
            </a:r>
          </a:p>
        </p:txBody>
      </p:sp>
      <p:sp>
        <p:nvSpPr>
          <p:cNvPr id="873" name="Shape 873"/>
          <p:cNvSpPr txBox="1"/>
          <p:nvPr>
            <p:ph idx="1" type="body"/>
          </p:nvPr>
        </p:nvSpPr>
        <p:spPr>
          <a:xfrm>
            <a:off x="403225" y="1523350"/>
            <a:ext cx="8129100" cy="3170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If sign is 1, then the number is negative.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The exponent determines three different value types.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Normalized: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0 != exp != 1111</a:t>
            </a:r>
            <a:r>
              <a:rPr baseline="-25000" lang="en"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… </a:t>
            </a:r>
            <a:r>
              <a:rPr lang="en"/>
              <a:t> </a:t>
            </a:r>
          </a:p>
          <a:p>
            <a:pPr indent="-228600" lvl="2" marL="1371600" rtl="0">
              <a:spcBef>
                <a:spcPts val="0"/>
              </a:spcBef>
            </a:pPr>
            <a:r>
              <a:rPr lang="en"/>
              <a:t>Mantissa = s * 1.frac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Denormalized: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exp = 0</a:t>
            </a:r>
          </a:p>
          <a:p>
            <a:pPr indent="-228600" lvl="2" marL="1371600" rtl="0">
              <a:spcBef>
                <a:spcPts val="0"/>
              </a:spcBef>
              <a:buFont typeface="Courier New"/>
            </a:pPr>
            <a:r>
              <a:rPr lang="en"/>
              <a:t>Mantissa = s * 0.frac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Special: exp = 1111</a:t>
            </a:r>
            <a:r>
              <a:rPr baseline="-25000" lang="en"/>
              <a:t>2</a:t>
            </a:r>
            <a:r>
              <a:rPr lang="en"/>
              <a:t>…</a:t>
            </a:r>
          </a:p>
          <a:p>
            <a:pPr indent="-228600" lvl="0" marL="457200" rtl="0">
              <a:spcBef>
                <a:spcPts val="0"/>
              </a:spcBef>
            </a:pPr>
            <a:r>
              <a:rPr b="1" i="1" lang="en"/>
              <a:t>Neither</a:t>
            </a:r>
            <a:r>
              <a:rPr lang="en"/>
              <a:t> exp nor frac use two’s complement!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74" name="Shape 874"/>
          <p:cNvPicPr preferRelativeResize="0"/>
          <p:nvPr/>
        </p:nvPicPr>
        <p:blipFill rotWithShape="1">
          <a:blip r:embed="rId3">
            <a:alphaModFix/>
          </a:blip>
          <a:srcRect b="72003" l="0" r="1613" t="13005"/>
          <a:stretch/>
        </p:blipFill>
        <p:spPr>
          <a:xfrm>
            <a:off x="1102700" y="898250"/>
            <a:ext cx="6497326" cy="62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8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Shape 879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 Example: Normalized</a:t>
            </a:r>
          </a:p>
        </p:txBody>
      </p:sp>
      <p:sp>
        <p:nvSpPr>
          <p:cNvPr id="880" name="Shape 880"/>
          <p:cNvSpPr txBox="1"/>
          <p:nvPr>
            <p:ph idx="1" type="body"/>
          </p:nvPr>
        </p:nvSpPr>
        <p:spPr>
          <a:xfrm>
            <a:off x="357025" y="759029"/>
            <a:ext cx="7896300" cy="1039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Consider a floating point implementation based on the IEEE floating point standard. This implementation omits the sign bit, and uses 4 bits for the exponent and 4 bits for the fraction. </a:t>
            </a:r>
          </a:p>
        </p:txBody>
      </p:sp>
      <p:sp>
        <p:nvSpPr>
          <p:cNvPr id="881" name="Shape 881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882" name="Shape 882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883" name="Shape 883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884" name="Shape 884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885" name="Shape 885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886" name="Shape 886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887" name="Shape 887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888" name="Shape 888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889" name="Shape 889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890" name="Shape 890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891" name="Shape 891"/>
          <p:cNvSpPr txBox="1"/>
          <p:nvPr/>
        </p:nvSpPr>
        <p:spPr>
          <a:xfrm>
            <a:off x="476425" y="2693300"/>
            <a:ext cx="7592099" cy="201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/>
              <a:t>E = exp - bias, where bias = 2</a:t>
            </a:r>
            <a:r>
              <a:rPr baseline="30000" lang="en" sz="1800"/>
              <a:t>k-1</a:t>
            </a:r>
            <a:r>
              <a:rPr lang="en" sz="1800"/>
              <a:t>-1.</a:t>
            </a:r>
          </a:p>
        </p:txBody>
      </p:sp>
      <p:cxnSp>
        <p:nvCxnSpPr>
          <p:cNvPr id="892" name="Shape 892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893" name="Shape 893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7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Shape 89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Normalized</a:t>
            </a:r>
          </a:p>
        </p:txBody>
      </p:sp>
      <p:sp>
        <p:nvSpPr>
          <p:cNvPr id="899" name="Shape 899"/>
          <p:cNvSpPr txBox="1"/>
          <p:nvPr>
            <p:ph idx="1" type="body"/>
          </p:nvPr>
        </p:nvSpPr>
        <p:spPr>
          <a:xfrm>
            <a:off x="357025" y="759029"/>
            <a:ext cx="7896300" cy="1039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Consider a floating point implementation based on the IEEE floating point standard. This implementation omits the sign bit, and uses 4 bits for the exponent and 4 bits for the fraction. </a:t>
            </a:r>
          </a:p>
        </p:txBody>
      </p:sp>
      <p:sp>
        <p:nvSpPr>
          <p:cNvPr id="900" name="Shape 900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01" name="Shape 901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02" name="Shape 902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03" name="Shape 903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04" name="Shape 904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05" name="Shape 905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06" name="Shape 906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07" name="Shape 907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08" name="Shape 908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909" name="Shape 909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910" name="Shape 910"/>
          <p:cNvSpPr txBox="1"/>
          <p:nvPr/>
        </p:nvSpPr>
        <p:spPr>
          <a:xfrm>
            <a:off x="476425" y="2693300"/>
            <a:ext cx="7592099" cy="201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exp - bias, where bias = 2</a:t>
            </a:r>
            <a:r>
              <a:rPr baseline="30000" lang="en" sz="1800"/>
              <a:t>k-1</a:t>
            </a:r>
            <a:r>
              <a:rPr lang="en" sz="1800"/>
              <a:t>-1.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bias = 2</a:t>
            </a:r>
            <a:r>
              <a:rPr baseline="30000" lang="en" sz="1800"/>
              <a:t>4-1</a:t>
            </a:r>
            <a:r>
              <a:rPr lang="en" sz="1800"/>
              <a:t>-1 = 7.</a:t>
            </a:r>
          </a:p>
        </p:txBody>
      </p:sp>
      <p:cxnSp>
        <p:nvCxnSpPr>
          <p:cNvPr id="911" name="Shape 911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912" name="Shape 912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Shape 91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Normalized</a:t>
            </a:r>
          </a:p>
        </p:txBody>
      </p:sp>
      <p:sp>
        <p:nvSpPr>
          <p:cNvPr id="918" name="Shape 918"/>
          <p:cNvSpPr txBox="1"/>
          <p:nvPr>
            <p:ph idx="1" type="body"/>
          </p:nvPr>
        </p:nvSpPr>
        <p:spPr>
          <a:xfrm>
            <a:off x="357025" y="759029"/>
            <a:ext cx="7896300" cy="1039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Consider a floating point implementation based on the IEEE floating point standard. This implementation omits the sign bit, and uses 4 bits for the exponent and 4 bits for the fraction. </a:t>
            </a:r>
          </a:p>
        </p:txBody>
      </p:sp>
      <p:sp>
        <p:nvSpPr>
          <p:cNvPr id="919" name="Shape 919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20" name="Shape 920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21" name="Shape 921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22" name="Shape 922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23" name="Shape 923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24" name="Shape 924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25" name="Shape 925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26" name="Shape 926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27" name="Shape 927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928" name="Shape 928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929" name="Shape 929"/>
          <p:cNvSpPr txBox="1"/>
          <p:nvPr/>
        </p:nvSpPr>
        <p:spPr>
          <a:xfrm>
            <a:off x="476425" y="2693300"/>
            <a:ext cx="7592099" cy="201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exp - bias, where bias = 2</a:t>
            </a:r>
            <a:r>
              <a:rPr baseline="30000" lang="en" sz="1800"/>
              <a:t>k-1</a:t>
            </a:r>
            <a:r>
              <a:rPr lang="en" sz="1800"/>
              <a:t>-1.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bias = 2</a:t>
            </a:r>
            <a:r>
              <a:rPr baseline="30000" lang="en" sz="1800"/>
              <a:t>4-1</a:t>
            </a:r>
            <a:r>
              <a:rPr lang="en" sz="1800"/>
              <a:t>-1 = 7.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13 - 7 = 6</a:t>
            </a:r>
          </a:p>
        </p:txBody>
      </p:sp>
      <p:cxnSp>
        <p:nvCxnSpPr>
          <p:cNvPr id="930" name="Shape 930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931" name="Shape 931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Data Lab: Getting Started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Download lab file (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datalab-handout.tar</a:t>
            </a:r>
            <a:r>
              <a:rPr lang="en"/>
              <a:t>)</a:t>
            </a:r>
          </a:p>
          <a:p>
            <a:pPr indent="-368300" lvl="1" marL="914400" rtl="0">
              <a:spcBef>
                <a:spcPts val="0"/>
              </a:spcBef>
              <a:buSzPct val="100000"/>
            </a:pPr>
            <a:r>
              <a:rPr lang="en" sz="2200"/>
              <a:t>Upload tar file to </a:t>
            </a:r>
            <a:r>
              <a:rPr b="1" lang="en" sz="2200"/>
              <a:t>shark</a:t>
            </a:r>
            <a:r>
              <a:rPr lang="en" sz="2200"/>
              <a:t> machine</a:t>
            </a:r>
          </a:p>
          <a:p>
            <a:pPr indent="-368300" lvl="1" marL="914400" rtl="0">
              <a:spcBef>
                <a:spcPts val="0"/>
              </a:spcBef>
              <a:buSzPct val="100000"/>
              <a:buFont typeface="Courier New"/>
            </a:pPr>
            <a:r>
              <a:rPr lang="en" sz="2200">
                <a:latin typeface="Courier New"/>
                <a:ea typeface="Courier New"/>
                <a:cs typeface="Courier New"/>
                <a:sym typeface="Courier New"/>
              </a:rPr>
              <a:t>cd &lt;my course directory&gt;</a:t>
            </a:r>
          </a:p>
          <a:p>
            <a:pPr indent="-368300" lvl="1" marL="914400" rtl="0">
              <a:spcBef>
                <a:spcPts val="0"/>
              </a:spcBef>
              <a:buSzPct val="100000"/>
              <a:buFont typeface="Courier New"/>
            </a:pPr>
            <a:r>
              <a:rPr lang="en" sz="2200">
                <a:latin typeface="Courier New"/>
                <a:ea typeface="Courier New"/>
                <a:cs typeface="Courier New"/>
                <a:sym typeface="Courier New"/>
              </a:rPr>
              <a:t>tar xpvf datalab-handout.tar</a:t>
            </a:r>
          </a:p>
          <a:p>
            <a:pPr indent="-228600" lvl="0" marL="457200" rtl="0">
              <a:spcBef>
                <a:spcPts val="0"/>
              </a:spcBef>
              <a:buFont typeface="Courier New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&lt;filename&gt;: Permission denied</a:t>
            </a:r>
          </a:p>
          <a:p>
            <a:pPr indent="-355600" lvl="1" marL="914400" rtl="0">
              <a:spcBef>
                <a:spcPts val="0"/>
              </a:spcBef>
              <a:buSzPct val="100000"/>
              <a:buFont typeface="Courier New"/>
            </a:pPr>
            <a:r>
              <a:rPr lang="en" sz="2000">
                <a:latin typeface="Courier New"/>
                <a:ea typeface="Courier New"/>
                <a:cs typeface="Courier New"/>
                <a:sym typeface="Courier New"/>
              </a:rPr>
              <a:t>chmod +x &lt;filename&gt;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Upload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bits.c</a:t>
            </a:r>
            <a:r>
              <a:rPr lang="en"/>
              <a:t> file to Autolab for submission</a:t>
            </a:r>
          </a:p>
        </p:txBody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5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Shape 93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Normalized</a:t>
            </a:r>
          </a:p>
        </p:txBody>
      </p:sp>
      <p:sp>
        <p:nvSpPr>
          <p:cNvPr id="937" name="Shape 937"/>
          <p:cNvSpPr txBox="1"/>
          <p:nvPr>
            <p:ph idx="1" type="body"/>
          </p:nvPr>
        </p:nvSpPr>
        <p:spPr>
          <a:xfrm>
            <a:off x="357025" y="759029"/>
            <a:ext cx="7896300" cy="1039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Consider a floating point implementation based on the IEEE floating point standard. This implementation omits the sign bit, and uses 4 bits for the exponent and 4 bits for the fraction. </a:t>
            </a:r>
          </a:p>
        </p:txBody>
      </p:sp>
      <p:sp>
        <p:nvSpPr>
          <p:cNvPr id="938" name="Shape 938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39" name="Shape 939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40" name="Shape 940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41" name="Shape 941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42" name="Shape 942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43" name="Shape 943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44" name="Shape 944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45" name="Shape 945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46" name="Shape 946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947" name="Shape 947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948" name="Shape 948"/>
          <p:cNvSpPr txBox="1"/>
          <p:nvPr/>
        </p:nvSpPr>
        <p:spPr>
          <a:xfrm>
            <a:off x="476425" y="2693300"/>
            <a:ext cx="7592099" cy="201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exp - bias, where bias = 2</a:t>
            </a:r>
            <a:r>
              <a:rPr baseline="30000" lang="en" sz="1800"/>
              <a:t>k-1</a:t>
            </a:r>
            <a:r>
              <a:rPr lang="en" sz="1800"/>
              <a:t>-1.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bias = 2</a:t>
            </a:r>
            <a:r>
              <a:rPr baseline="30000" lang="en" sz="1800"/>
              <a:t>4-1</a:t>
            </a:r>
            <a:r>
              <a:rPr lang="en" sz="1800"/>
              <a:t>-1 = 7.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13 - 7 = 6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has an implied leading 1.</a:t>
            </a:r>
          </a:p>
        </p:txBody>
      </p:sp>
      <p:cxnSp>
        <p:nvCxnSpPr>
          <p:cNvPr id="949" name="Shape 949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950" name="Shape 950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Shape 95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Normalized</a:t>
            </a:r>
          </a:p>
        </p:txBody>
      </p:sp>
      <p:sp>
        <p:nvSpPr>
          <p:cNvPr id="956" name="Shape 956"/>
          <p:cNvSpPr txBox="1"/>
          <p:nvPr>
            <p:ph idx="1" type="body"/>
          </p:nvPr>
        </p:nvSpPr>
        <p:spPr>
          <a:xfrm>
            <a:off x="357025" y="759029"/>
            <a:ext cx="7896300" cy="1039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Consider a floating point implementation based on the IEEE floating point standard. This implementation omits the sign bit, and uses 4 bits for the exponent and 4 bits for the fraction. </a:t>
            </a:r>
          </a:p>
        </p:txBody>
      </p:sp>
      <p:sp>
        <p:nvSpPr>
          <p:cNvPr id="957" name="Shape 957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58" name="Shape 958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59" name="Shape 959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60" name="Shape 960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61" name="Shape 961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62" name="Shape 962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63" name="Shape 963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64" name="Shape 964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65" name="Shape 965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966" name="Shape 966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967" name="Shape 967"/>
          <p:cNvSpPr txBox="1"/>
          <p:nvPr/>
        </p:nvSpPr>
        <p:spPr>
          <a:xfrm>
            <a:off x="476425" y="2693300"/>
            <a:ext cx="7592099" cy="22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exp - bias, where bias = 2</a:t>
            </a:r>
            <a:r>
              <a:rPr baseline="30000" lang="en" sz="1800"/>
              <a:t>k-1</a:t>
            </a:r>
            <a:r>
              <a:rPr lang="en" sz="1800"/>
              <a:t>-1.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bias = 2</a:t>
            </a:r>
            <a:r>
              <a:rPr baseline="30000" lang="en" sz="1800"/>
              <a:t>4-1</a:t>
            </a:r>
            <a:r>
              <a:rPr lang="en" sz="1800"/>
              <a:t>-1 = 7.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13 - 7 = 6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has an implied leading 1.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Mantissa = 1.0110</a:t>
            </a:r>
            <a:r>
              <a:rPr baseline="-25000" lang="en" sz="1800"/>
              <a:t>2</a:t>
            </a:r>
          </a:p>
        </p:txBody>
      </p:sp>
      <p:cxnSp>
        <p:nvCxnSpPr>
          <p:cNvPr id="968" name="Shape 968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969" name="Shape 969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Shape 97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Normalized</a:t>
            </a:r>
          </a:p>
        </p:txBody>
      </p:sp>
      <p:sp>
        <p:nvSpPr>
          <p:cNvPr id="975" name="Shape 975"/>
          <p:cNvSpPr txBox="1"/>
          <p:nvPr>
            <p:ph idx="1" type="body"/>
          </p:nvPr>
        </p:nvSpPr>
        <p:spPr>
          <a:xfrm>
            <a:off x="357025" y="759029"/>
            <a:ext cx="7896300" cy="1039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Consider a floating point implementation based on the IEEE floating point standard. This implementation omits the sign bit, and uses 4 bits for the exponent and 4 bits for the fraction. </a:t>
            </a:r>
          </a:p>
        </p:txBody>
      </p:sp>
      <p:sp>
        <p:nvSpPr>
          <p:cNvPr id="976" name="Shape 976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77" name="Shape 977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78" name="Shape 978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79" name="Shape 979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80" name="Shape 980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81" name="Shape 981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82" name="Shape 982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83" name="Shape 983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84" name="Shape 984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985" name="Shape 985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986" name="Shape 986"/>
          <p:cNvSpPr txBox="1"/>
          <p:nvPr/>
        </p:nvSpPr>
        <p:spPr>
          <a:xfrm>
            <a:off x="476425" y="2693300"/>
            <a:ext cx="7592099" cy="22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exp - bias, where bias = 2</a:t>
            </a:r>
            <a:r>
              <a:rPr baseline="30000" lang="en" sz="1800"/>
              <a:t>k-1</a:t>
            </a:r>
            <a:r>
              <a:rPr lang="en" sz="1800"/>
              <a:t>-1.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bias = 2</a:t>
            </a:r>
            <a:r>
              <a:rPr baseline="30000" lang="en" sz="1800"/>
              <a:t>4-1</a:t>
            </a:r>
            <a:r>
              <a:rPr lang="en" sz="1800"/>
              <a:t>-1 = 7.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13 - 7 = 6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has an implied leading 1.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Mantissa = 1.0110</a:t>
            </a:r>
            <a:r>
              <a:rPr baseline="-25000" lang="en" sz="1800"/>
              <a:t>2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2</a:t>
            </a:r>
            <a:r>
              <a:rPr baseline="30000" lang="en" sz="1800"/>
              <a:t>6</a:t>
            </a:r>
            <a:r>
              <a:rPr lang="en" sz="1800"/>
              <a:t> * 1.0110</a:t>
            </a:r>
            <a:r>
              <a:rPr baseline="-25000" lang="en" sz="1800"/>
              <a:t>2</a:t>
            </a:r>
            <a:r>
              <a:rPr lang="en" sz="1800"/>
              <a:t> = 64 * (1 + ¼ + ⅛) = </a:t>
            </a:r>
            <a:r>
              <a:rPr b="1" lang="en" sz="1800"/>
              <a:t>88</a:t>
            </a:r>
          </a:p>
        </p:txBody>
      </p:sp>
      <p:cxnSp>
        <p:nvCxnSpPr>
          <p:cNvPr id="987" name="Shape 987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988" name="Shape 988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2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Shape 993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 Example: Denormalized</a:t>
            </a:r>
          </a:p>
        </p:txBody>
      </p:sp>
      <p:sp>
        <p:nvSpPr>
          <p:cNvPr id="994" name="Shape 994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95" name="Shape 995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96" name="Shape 996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97" name="Shape 997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998" name="Shape 998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999" name="Shape 999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00" name="Shape 1000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01" name="Shape 1001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02" name="Shape 1002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003" name="Shape 1003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004" name="Shape 1004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  <p:cxnSp>
        <p:nvCxnSpPr>
          <p:cNvPr id="1005" name="Shape 1005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1006" name="Shape 1006"/>
          <p:cNvSpPr txBox="1"/>
          <p:nvPr/>
        </p:nvSpPr>
        <p:spPr>
          <a:xfrm>
            <a:off x="476425" y="2693300"/>
            <a:ext cx="7592099" cy="22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1 - bias, and bias = 7 as before.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0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Shape 1011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Denormalized</a:t>
            </a:r>
          </a:p>
        </p:txBody>
      </p:sp>
      <p:sp>
        <p:nvSpPr>
          <p:cNvPr id="1012" name="Shape 1012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13" name="Shape 1013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14" name="Shape 1014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15" name="Shape 1015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16" name="Shape 1016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17" name="Shape 1017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18" name="Shape 1018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19" name="Shape 1019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20" name="Shape 1020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021" name="Shape 1021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022" name="Shape 1022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  <p:cxnSp>
        <p:nvCxnSpPr>
          <p:cNvPr id="1023" name="Shape 1023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1024" name="Shape 1024"/>
          <p:cNvSpPr txBox="1"/>
          <p:nvPr/>
        </p:nvSpPr>
        <p:spPr>
          <a:xfrm>
            <a:off x="476425" y="2693300"/>
            <a:ext cx="7592099" cy="22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1 - bias, and bias = 7 as before.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has an implied leading 0.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8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Shape 1029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Denormalized</a:t>
            </a:r>
          </a:p>
        </p:txBody>
      </p:sp>
      <p:sp>
        <p:nvSpPr>
          <p:cNvPr id="1030" name="Shape 1030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31" name="Shape 1031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32" name="Shape 1032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33" name="Shape 1033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34" name="Shape 1034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35" name="Shape 1035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36" name="Shape 1036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37" name="Shape 1037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38" name="Shape 1038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039" name="Shape 1039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040" name="Shape 1040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  <p:cxnSp>
        <p:nvCxnSpPr>
          <p:cNvPr id="1041" name="Shape 1041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1042" name="Shape 1042"/>
          <p:cNvSpPr txBox="1"/>
          <p:nvPr/>
        </p:nvSpPr>
        <p:spPr>
          <a:xfrm>
            <a:off x="476425" y="2693300"/>
            <a:ext cx="7592099" cy="22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1 - bias, and bias = 7 as before.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has an implied leading 0.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is equal to 0.1100</a:t>
            </a:r>
            <a:r>
              <a:rPr baseline="-25000" lang="en" sz="1800"/>
              <a:t>2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6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Shape 104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Denormalized</a:t>
            </a:r>
          </a:p>
        </p:txBody>
      </p:sp>
      <p:sp>
        <p:nvSpPr>
          <p:cNvPr id="1048" name="Shape 1048"/>
          <p:cNvSpPr/>
          <p:nvPr/>
        </p:nvSpPr>
        <p:spPr>
          <a:xfrm>
            <a:off x="171778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49" name="Shape 1049"/>
          <p:cNvSpPr/>
          <p:nvPr/>
        </p:nvSpPr>
        <p:spPr>
          <a:xfrm>
            <a:off x="235041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50" name="Shape 1050"/>
          <p:cNvSpPr/>
          <p:nvPr/>
        </p:nvSpPr>
        <p:spPr>
          <a:xfrm>
            <a:off x="3615662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51" name="Shape 1051"/>
          <p:cNvSpPr/>
          <p:nvPr/>
        </p:nvSpPr>
        <p:spPr>
          <a:xfrm>
            <a:off x="2983037" y="20030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52" name="Shape 1052"/>
          <p:cNvSpPr/>
          <p:nvPr/>
        </p:nvSpPr>
        <p:spPr>
          <a:xfrm>
            <a:off x="424827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53" name="Shape 1053"/>
          <p:cNvSpPr/>
          <p:nvPr/>
        </p:nvSpPr>
        <p:spPr>
          <a:xfrm>
            <a:off x="488090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54" name="Shape 1054"/>
          <p:cNvSpPr/>
          <p:nvPr/>
        </p:nvSpPr>
        <p:spPr>
          <a:xfrm>
            <a:off x="6146150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55" name="Shape 1055"/>
          <p:cNvSpPr/>
          <p:nvPr/>
        </p:nvSpPr>
        <p:spPr>
          <a:xfrm>
            <a:off x="5513525" y="20030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56" name="Shape 1056"/>
          <p:cNvSpPr txBox="1"/>
          <p:nvPr/>
        </p:nvSpPr>
        <p:spPr>
          <a:xfrm>
            <a:off x="2576737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057" name="Shape 1057"/>
          <p:cNvSpPr txBox="1"/>
          <p:nvPr/>
        </p:nvSpPr>
        <p:spPr>
          <a:xfrm>
            <a:off x="5107212" y="23986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058" name="Shape 1058"/>
          <p:cNvSpPr txBox="1"/>
          <p:nvPr/>
        </p:nvSpPr>
        <p:spPr>
          <a:xfrm>
            <a:off x="2756750" y="1646925"/>
            <a:ext cx="4422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</a:t>
            </a:r>
          </a:p>
        </p:txBody>
      </p:sp>
      <p:cxnSp>
        <p:nvCxnSpPr>
          <p:cNvPr id="1059" name="Shape 1059"/>
          <p:cNvCxnSpPr/>
          <p:nvPr/>
        </p:nvCxnSpPr>
        <p:spPr>
          <a:xfrm>
            <a:off x="1604300" y="1938829"/>
            <a:ext cx="2567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diamond"/>
            <a:tailEnd len="lg" w="lg" type="diamond"/>
          </a:ln>
        </p:spPr>
      </p:cxnSp>
      <p:sp>
        <p:nvSpPr>
          <p:cNvPr id="1060" name="Shape 1060"/>
          <p:cNvSpPr txBox="1"/>
          <p:nvPr/>
        </p:nvSpPr>
        <p:spPr>
          <a:xfrm>
            <a:off x="476425" y="2693300"/>
            <a:ext cx="7592099" cy="22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E = 1 - bias, and bias = 7 as before.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has an implied leading 0.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Fraction is equal to 0.1100</a:t>
            </a:r>
            <a:r>
              <a:rPr baseline="-25000" lang="en" sz="1800"/>
              <a:t>2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baseline="-25000" sz="1800"/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Final answer: 2</a:t>
            </a:r>
            <a:r>
              <a:rPr baseline="30000" lang="en" sz="1800"/>
              <a:t>-6</a:t>
            </a:r>
            <a:r>
              <a:rPr lang="en" sz="1800"/>
              <a:t> * (0 + ½ + ¼) = </a:t>
            </a:r>
            <a:r>
              <a:rPr b="1" lang="en" sz="1800">
                <a:solidFill>
                  <a:srgbClr val="222222"/>
                </a:solidFill>
                <a:highlight>
                  <a:srgbClr val="FFFFFF"/>
                </a:highlight>
              </a:rPr>
              <a:t>0.01171875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4" name="Shape 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Shape 106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Special Values</a:t>
            </a:r>
          </a:p>
        </p:txBody>
      </p:sp>
      <p:sp>
        <p:nvSpPr>
          <p:cNvPr id="1066" name="Shape 1066"/>
          <p:cNvSpPr/>
          <p:nvPr/>
        </p:nvSpPr>
        <p:spPr>
          <a:xfrm>
            <a:off x="217216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67" name="Shape 1067"/>
          <p:cNvSpPr/>
          <p:nvPr/>
        </p:nvSpPr>
        <p:spPr>
          <a:xfrm>
            <a:off x="280478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68" name="Shape 1068"/>
          <p:cNvSpPr/>
          <p:nvPr/>
        </p:nvSpPr>
        <p:spPr>
          <a:xfrm>
            <a:off x="407003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69" name="Shape 1069"/>
          <p:cNvSpPr/>
          <p:nvPr/>
        </p:nvSpPr>
        <p:spPr>
          <a:xfrm>
            <a:off x="343741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70" name="Shape 1070"/>
          <p:cNvSpPr/>
          <p:nvPr/>
        </p:nvSpPr>
        <p:spPr>
          <a:xfrm>
            <a:off x="470265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71" name="Shape 1071"/>
          <p:cNvSpPr/>
          <p:nvPr/>
        </p:nvSpPr>
        <p:spPr>
          <a:xfrm>
            <a:off x="533527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72" name="Shape 1072"/>
          <p:cNvSpPr/>
          <p:nvPr/>
        </p:nvSpPr>
        <p:spPr>
          <a:xfrm>
            <a:off x="660052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73" name="Shape 1073"/>
          <p:cNvSpPr/>
          <p:nvPr/>
        </p:nvSpPr>
        <p:spPr>
          <a:xfrm>
            <a:off x="596790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74" name="Shape 1074"/>
          <p:cNvSpPr txBox="1"/>
          <p:nvPr/>
        </p:nvSpPr>
        <p:spPr>
          <a:xfrm>
            <a:off x="3031112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075" name="Shape 1075"/>
          <p:cNvSpPr txBox="1"/>
          <p:nvPr/>
        </p:nvSpPr>
        <p:spPr>
          <a:xfrm>
            <a:off x="5561587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076" name="Shape 1076"/>
          <p:cNvSpPr txBox="1"/>
          <p:nvPr/>
        </p:nvSpPr>
        <p:spPr>
          <a:xfrm>
            <a:off x="669050" y="1332825"/>
            <a:ext cx="7592099" cy="12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Exp is all 1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If fraction is all 0, then represents infinity</a:t>
            </a:r>
          </a:p>
          <a:p>
            <a:pPr indent="-368300" lvl="1" marL="9144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Also, -Infinity (if we had a sign bit)</a:t>
            </a:r>
          </a:p>
        </p:txBody>
      </p:sp>
      <p:sp>
        <p:nvSpPr>
          <p:cNvPr id="1077" name="Shape 1077"/>
          <p:cNvSpPr/>
          <p:nvPr/>
        </p:nvSpPr>
        <p:spPr>
          <a:xfrm>
            <a:off x="2086562" y="28916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78" name="Shape 1078"/>
          <p:cNvSpPr/>
          <p:nvPr/>
        </p:nvSpPr>
        <p:spPr>
          <a:xfrm>
            <a:off x="2719187" y="28916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79" name="Shape 1079"/>
          <p:cNvSpPr/>
          <p:nvPr/>
        </p:nvSpPr>
        <p:spPr>
          <a:xfrm>
            <a:off x="3984437" y="28916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80" name="Shape 1080"/>
          <p:cNvSpPr/>
          <p:nvPr/>
        </p:nvSpPr>
        <p:spPr>
          <a:xfrm>
            <a:off x="3351812" y="2891625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81" name="Shape 1081"/>
          <p:cNvSpPr/>
          <p:nvPr/>
        </p:nvSpPr>
        <p:spPr>
          <a:xfrm>
            <a:off x="4617050" y="28916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82" name="Shape 1082"/>
          <p:cNvSpPr/>
          <p:nvPr/>
        </p:nvSpPr>
        <p:spPr>
          <a:xfrm>
            <a:off x="5249675" y="28916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83" name="Shape 1083"/>
          <p:cNvSpPr/>
          <p:nvPr/>
        </p:nvSpPr>
        <p:spPr>
          <a:xfrm>
            <a:off x="6514925" y="28916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084" name="Shape 1084"/>
          <p:cNvSpPr/>
          <p:nvPr/>
        </p:nvSpPr>
        <p:spPr>
          <a:xfrm>
            <a:off x="5882300" y="2891625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085" name="Shape 1085"/>
          <p:cNvSpPr txBox="1"/>
          <p:nvPr/>
        </p:nvSpPr>
        <p:spPr>
          <a:xfrm>
            <a:off x="2945512" y="32872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086" name="Shape 1086"/>
          <p:cNvSpPr txBox="1"/>
          <p:nvPr/>
        </p:nvSpPr>
        <p:spPr>
          <a:xfrm>
            <a:off x="5475987" y="3287275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087" name="Shape 1087"/>
          <p:cNvSpPr txBox="1"/>
          <p:nvPr/>
        </p:nvSpPr>
        <p:spPr>
          <a:xfrm>
            <a:off x="669050" y="3448725"/>
            <a:ext cx="7916399" cy="12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</a:pPr>
            <a:r>
              <a:rPr lang="en" sz="2200"/>
              <a:t>If fraction != 0, then represents NaN (Not a Number!)</a:t>
            </a:r>
          </a:p>
          <a:p>
            <a:pPr indent="-3683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200"/>
              <a:t>Sign bit doesn’t </a:t>
            </a:r>
            <a:r>
              <a:rPr i="1" lang="en" sz="2200"/>
              <a:t>really</a:t>
            </a:r>
            <a:r>
              <a:rPr lang="en" sz="2200"/>
              <a:t> matter, but either can turn up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000"/>
              <a:t>(Mostly from division errors)</a:t>
            </a:r>
          </a:p>
        </p:txBody>
      </p:sp>
    </p:spTree>
  </p:cSld>
  <p:clrMapOvr>
    <a:masterClrMapping/>
  </p:clrMapOvr>
  <p:transition spd="slow">
    <p:cut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Shape 1092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 Example: Limits</a:t>
            </a:r>
          </a:p>
        </p:txBody>
      </p:sp>
      <p:sp>
        <p:nvSpPr>
          <p:cNvPr id="1093" name="Shape 1093"/>
          <p:cNvSpPr/>
          <p:nvPr/>
        </p:nvSpPr>
        <p:spPr>
          <a:xfrm>
            <a:off x="217216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094" name="Shape 1094"/>
          <p:cNvSpPr/>
          <p:nvPr/>
        </p:nvSpPr>
        <p:spPr>
          <a:xfrm>
            <a:off x="280478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095" name="Shape 1095"/>
          <p:cNvSpPr/>
          <p:nvPr/>
        </p:nvSpPr>
        <p:spPr>
          <a:xfrm>
            <a:off x="407003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096" name="Shape 1096"/>
          <p:cNvSpPr/>
          <p:nvPr/>
        </p:nvSpPr>
        <p:spPr>
          <a:xfrm>
            <a:off x="343741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097" name="Shape 1097"/>
          <p:cNvSpPr/>
          <p:nvPr/>
        </p:nvSpPr>
        <p:spPr>
          <a:xfrm>
            <a:off x="470265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098" name="Shape 1098"/>
          <p:cNvSpPr/>
          <p:nvPr/>
        </p:nvSpPr>
        <p:spPr>
          <a:xfrm>
            <a:off x="533527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099" name="Shape 1099"/>
          <p:cNvSpPr/>
          <p:nvPr/>
        </p:nvSpPr>
        <p:spPr>
          <a:xfrm>
            <a:off x="660052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00" name="Shape 1100"/>
          <p:cNvSpPr/>
          <p:nvPr/>
        </p:nvSpPr>
        <p:spPr>
          <a:xfrm>
            <a:off x="596790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01" name="Shape 1101"/>
          <p:cNvSpPr txBox="1"/>
          <p:nvPr/>
        </p:nvSpPr>
        <p:spPr>
          <a:xfrm>
            <a:off x="3031112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102" name="Shape 1102"/>
          <p:cNvSpPr txBox="1"/>
          <p:nvPr/>
        </p:nvSpPr>
        <p:spPr>
          <a:xfrm>
            <a:off x="5561587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103" name="Shape 1103"/>
          <p:cNvSpPr txBox="1"/>
          <p:nvPr/>
        </p:nvSpPr>
        <p:spPr>
          <a:xfrm>
            <a:off x="468550" y="1650600"/>
            <a:ext cx="8061299" cy="2907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denormalized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finite number it can represent?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non-zero value it can represent?</a:t>
            </a:r>
          </a:p>
        </p:txBody>
      </p:sp>
    </p:spTree>
  </p:cSld>
  <p:clrMapOvr>
    <a:masterClrMapping/>
  </p:clrMapOvr>
  <p:transition spd="slow">
    <p:cut/>
  </p:transition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7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Shape 110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Limits</a:t>
            </a:r>
          </a:p>
        </p:txBody>
      </p:sp>
      <p:sp>
        <p:nvSpPr>
          <p:cNvPr id="1109" name="Shape 1109"/>
          <p:cNvSpPr/>
          <p:nvPr/>
        </p:nvSpPr>
        <p:spPr>
          <a:xfrm>
            <a:off x="217216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0" name="Shape 1110"/>
          <p:cNvSpPr/>
          <p:nvPr/>
        </p:nvSpPr>
        <p:spPr>
          <a:xfrm>
            <a:off x="280478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1" name="Shape 1111"/>
          <p:cNvSpPr/>
          <p:nvPr/>
        </p:nvSpPr>
        <p:spPr>
          <a:xfrm>
            <a:off x="407003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2" name="Shape 1112"/>
          <p:cNvSpPr/>
          <p:nvPr/>
        </p:nvSpPr>
        <p:spPr>
          <a:xfrm>
            <a:off x="343741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3" name="Shape 1113"/>
          <p:cNvSpPr/>
          <p:nvPr/>
        </p:nvSpPr>
        <p:spPr>
          <a:xfrm>
            <a:off x="470265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4" name="Shape 1114"/>
          <p:cNvSpPr/>
          <p:nvPr/>
        </p:nvSpPr>
        <p:spPr>
          <a:xfrm>
            <a:off x="533527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5" name="Shape 1115"/>
          <p:cNvSpPr/>
          <p:nvPr/>
        </p:nvSpPr>
        <p:spPr>
          <a:xfrm>
            <a:off x="660052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6" name="Shape 1116"/>
          <p:cNvSpPr/>
          <p:nvPr/>
        </p:nvSpPr>
        <p:spPr>
          <a:xfrm>
            <a:off x="596790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17" name="Shape 1117"/>
          <p:cNvSpPr txBox="1"/>
          <p:nvPr/>
        </p:nvSpPr>
        <p:spPr>
          <a:xfrm>
            <a:off x="3031112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118" name="Shape 1118"/>
          <p:cNvSpPr txBox="1"/>
          <p:nvPr/>
        </p:nvSpPr>
        <p:spPr>
          <a:xfrm>
            <a:off x="5561587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119" name="Shape 1119"/>
          <p:cNvSpPr txBox="1"/>
          <p:nvPr/>
        </p:nvSpPr>
        <p:spPr>
          <a:xfrm>
            <a:off x="468550" y="1576050"/>
            <a:ext cx="8061299" cy="33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b="1" lang="en" sz="2200"/>
              <a:t>What is the largest denormalized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finite number it can represent?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non-zero value it can represent?</a:t>
            </a:r>
          </a:p>
          <a:p>
            <a:pPr lvl="0" rtl="0" algn="ctr">
              <a:spcBef>
                <a:spcPts val="480"/>
              </a:spcBef>
              <a:buNone/>
            </a:pPr>
            <a:r>
              <a:t/>
            </a:r>
            <a:endParaRPr sz="2200"/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0000 1111 = 0.1111</a:t>
            </a:r>
            <a:r>
              <a:rPr b="1" baseline="-25000" lang="en" sz="2200"/>
              <a:t>2</a:t>
            </a:r>
            <a:r>
              <a:rPr b="1" lang="en" sz="2200"/>
              <a:t> * 2</a:t>
            </a:r>
            <a:r>
              <a:rPr b="1" baseline="30000" lang="en" sz="2200"/>
              <a:t>-6</a:t>
            </a:r>
            <a:r>
              <a:rPr b="1" lang="en" sz="2200"/>
              <a:t> = </a:t>
            </a:r>
            <a:r>
              <a:rPr b="1" lang="en" sz="2250">
                <a:solidFill>
                  <a:srgbClr val="222222"/>
                </a:solidFill>
                <a:highlight>
                  <a:srgbClr val="FFFFFF"/>
                </a:highlight>
              </a:rPr>
              <a:t>0.0146484375</a:t>
            </a:r>
          </a:p>
        </p:txBody>
      </p:sp>
      <p:sp>
        <p:nvSpPr>
          <p:cNvPr id="1120" name="Shape 1120"/>
          <p:cNvSpPr txBox="1"/>
          <p:nvPr/>
        </p:nvSpPr>
        <p:spPr>
          <a:xfrm>
            <a:off x="2267925" y="3918850"/>
            <a:ext cx="4332600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(recall that E = 1 - bias, and bias = 7 in this example)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Data Lab: Running your code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396875" y="1021550"/>
            <a:ext cx="8467499" cy="3988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Courier New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dlc</a:t>
            </a:r>
            <a:r>
              <a:rPr lang="en"/>
              <a:t>: a modified C compiler that interprets </a:t>
            </a:r>
            <a:r>
              <a:rPr i="1" lang="en"/>
              <a:t>ANSI C</a:t>
            </a:r>
            <a:r>
              <a:rPr lang="en"/>
              <a:t> </a:t>
            </a:r>
            <a:r>
              <a:rPr b="1" lang="en"/>
              <a:t>only</a:t>
            </a:r>
          </a:p>
          <a:p>
            <a:pPr indent="-228600" lvl="0" marL="457200" rtl="0">
              <a:spcBef>
                <a:spcPts val="0"/>
              </a:spcBef>
              <a:buFont typeface="Courier New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btest</a:t>
            </a:r>
            <a:r>
              <a:rPr lang="en"/>
              <a:t>: runs your solutions on random values</a:t>
            </a:r>
          </a:p>
          <a:p>
            <a:pPr indent="-228600" lvl="0" marL="457200" rtl="0">
              <a:spcBef>
                <a:spcPts val="0"/>
              </a:spcBef>
              <a:buFont typeface="Courier New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bddcheck</a:t>
            </a:r>
            <a:r>
              <a:rPr lang="en"/>
              <a:t>: exhaustively tests your solutions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Checks all values, formally verifying the solution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driver.pl</a:t>
            </a:r>
            <a:r>
              <a:rPr lang="en"/>
              <a:t>: Runs both dlc and bddcheck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Exactly matches Autolab’s grading script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You will likely only need to submit once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For more information, </a:t>
            </a:r>
            <a:r>
              <a:rPr b="1" lang="en"/>
              <a:t>read the writeup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Available under assignment page as “</a:t>
            </a:r>
            <a:r>
              <a:rPr b="1" lang="en"/>
              <a:t>View writeup</a:t>
            </a:r>
            <a:r>
              <a:rPr lang="en"/>
              <a:t>”</a:t>
            </a:r>
          </a:p>
          <a:p>
            <a:pPr indent="-228600" lvl="1" marL="914400">
              <a:spcBef>
                <a:spcPts val="0"/>
              </a:spcBef>
            </a:pPr>
            <a:r>
              <a:rPr b="1" lang="en"/>
              <a:t>Read it. Read the writeup... please.</a:t>
            </a:r>
          </a:p>
        </p:txBody>
      </p:sp>
    </p:spTree>
  </p:cSld>
  <p:clrMapOvr>
    <a:masterClrMapping/>
  </p:clrMapOvr>
  <p:transition spd="slow">
    <p:cut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4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Shape 112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Limits</a:t>
            </a:r>
          </a:p>
        </p:txBody>
      </p:sp>
      <p:sp>
        <p:nvSpPr>
          <p:cNvPr id="1126" name="Shape 1126"/>
          <p:cNvSpPr/>
          <p:nvPr/>
        </p:nvSpPr>
        <p:spPr>
          <a:xfrm>
            <a:off x="217216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27" name="Shape 1127"/>
          <p:cNvSpPr/>
          <p:nvPr/>
        </p:nvSpPr>
        <p:spPr>
          <a:xfrm>
            <a:off x="280478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28" name="Shape 1128"/>
          <p:cNvSpPr/>
          <p:nvPr/>
        </p:nvSpPr>
        <p:spPr>
          <a:xfrm>
            <a:off x="407003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29" name="Shape 1129"/>
          <p:cNvSpPr/>
          <p:nvPr/>
        </p:nvSpPr>
        <p:spPr>
          <a:xfrm>
            <a:off x="343741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30" name="Shape 1130"/>
          <p:cNvSpPr/>
          <p:nvPr/>
        </p:nvSpPr>
        <p:spPr>
          <a:xfrm>
            <a:off x="470265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31" name="Shape 1131"/>
          <p:cNvSpPr/>
          <p:nvPr/>
        </p:nvSpPr>
        <p:spPr>
          <a:xfrm>
            <a:off x="533527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32" name="Shape 1132"/>
          <p:cNvSpPr/>
          <p:nvPr/>
        </p:nvSpPr>
        <p:spPr>
          <a:xfrm>
            <a:off x="660052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33" name="Shape 1133"/>
          <p:cNvSpPr/>
          <p:nvPr/>
        </p:nvSpPr>
        <p:spPr>
          <a:xfrm>
            <a:off x="596790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34" name="Shape 1134"/>
          <p:cNvSpPr txBox="1"/>
          <p:nvPr/>
        </p:nvSpPr>
        <p:spPr>
          <a:xfrm>
            <a:off x="3031112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135" name="Shape 1135"/>
          <p:cNvSpPr txBox="1"/>
          <p:nvPr/>
        </p:nvSpPr>
        <p:spPr>
          <a:xfrm>
            <a:off x="5561587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136" name="Shape 1136"/>
          <p:cNvSpPr txBox="1"/>
          <p:nvPr/>
        </p:nvSpPr>
        <p:spPr>
          <a:xfrm>
            <a:off x="468550" y="1576050"/>
            <a:ext cx="8061299" cy="33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denormalized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b="1" lang="en" sz="2200"/>
              <a:t>What is the smallest 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finite number it can represent?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non-zero value it can represent?</a:t>
            </a:r>
          </a:p>
          <a:p>
            <a:pPr lvl="0" rtl="0" algn="ctr">
              <a:spcBef>
                <a:spcPts val="480"/>
              </a:spcBef>
              <a:buNone/>
            </a:pPr>
            <a:r>
              <a:t/>
            </a:r>
            <a:endParaRPr sz="2200"/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0001 0000</a:t>
            </a:r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E = 1 - 7 = -6</a:t>
            </a:r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Answer: 1.0000</a:t>
            </a:r>
            <a:r>
              <a:rPr b="1" baseline="-25000" lang="en" sz="2200"/>
              <a:t>2</a:t>
            </a:r>
            <a:r>
              <a:rPr b="1" lang="en" sz="2200"/>
              <a:t> * 2</a:t>
            </a:r>
            <a:r>
              <a:rPr b="1" baseline="30000" lang="en" sz="2200"/>
              <a:t>-6</a:t>
            </a:r>
            <a:r>
              <a:rPr b="1" lang="en" sz="2200"/>
              <a:t> = 2</a:t>
            </a:r>
            <a:r>
              <a:rPr b="1" baseline="30000" lang="en" sz="2200"/>
              <a:t>-6</a:t>
            </a:r>
            <a:r>
              <a:rPr b="1" lang="en" sz="2200"/>
              <a:t> = 1/64</a:t>
            </a:r>
          </a:p>
        </p:txBody>
      </p:sp>
    </p:spTree>
  </p:cSld>
  <p:clrMapOvr>
    <a:masterClrMapping/>
  </p:clrMapOvr>
  <p:transition spd="slow">
    <p:cut/>
  </p:transition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0" name="Shape 1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Shape 1141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Limits</a:t>
            </a:r>
          </a:p>
        </p:txBody>
      </p:sp>
      <p:sp>
        <p:nvSpPr>
          <p:cNvPr id="1142" name="Shape 1142"/>
          <p:cNvSpPr/>
          <p:nvPr/>
        </p:nvSpPr>
        <p:spPr>
          <a:xfrm>
            <a:off x="217216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43" name="Shape 1143"/>
          <p:cNvSpPr/>
          <p:nvPr/>
        </p:nvSpPr>
        <p:spPr>
          <a:xfrm>
            <a:off x="280478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44" name="Shape 1144"/>
          <p:cNvSpPr/>
          <p:nvPr/>
        </p:nvSpPr>
        <p:spPr>
          <a:xfrm>
            <a:off x="407003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45" name="Shape 1145"/>
          <p:cNvSpPr/>
          <p:nvPr/>
        </p:nvSpPr>
        <p:spPr>
          <a:xfrm>
            <a:off x="343741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46" name="Shape 1146"/>
          <p:cNvSpPr/>
          <p:nvPr/>
        </p:nvSpPr>
        <p:spPr>
          <a:xfrm>
            <a:off x="470265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47" name="Shape 1147"/>
          <p:cNvSpPr/>
          <p:nvPr/>
        </p:nvSpPr>
        <p:spPr>
          <a:xfrm>
            <a:off x="533527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48" name="Shape 1148"/>
          <p:cNvSpPr/>
          <p:nvPr/>
        </p:nvSpPr>
        <p:spPr>
          <a:xfrm>
            <a:off x="660052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49" name="Shape 1149"/>
          <p:cNvSpPr/>
          <p:nvPr/>
        </p:nvSpPr>
        <p:spPr>
          <a:xfrm>
            <a:off x="596790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50" name="Shape 1150"/>
          <p:cNvSpPr txBox="1"/>
          <p:nvPr/>
        </p:nvSpPr>
        <p:spPr>
          <a:xfrm>
            <a:off x="3031112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151" name="Shape 1151"/>
          <p:cNvSpPr txBox="1"/>
          <p:nvPr/>
        </p:nvSpPr>
        <p:spPr>
          <a:xfrm>
            <a:off x="5561587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152" name="Shape 1152"/>
          <p:cNvSpPr txBox="1"/>
          <p:nvPr/>
        </p:nvSpPr>
        <p:spPr>
          <a:xfrm>
            <a:off x="468550" y="1576050"/>
            <a:ext cx="8061299" cy="33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denormalized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b="1" lang="en" sz="2200"/>
              <a:t>What is the largest finite number it can represent?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non-zero value it can represent?</a:t>
            </a:r>
          </a:p>
          <a:p>
            <a:pPr lvl="0" rtl="0" algn="ctr">
              <a:spcBef>
                <a:spcPts val="480"/>
              </a:spcBef>
              <a:buNone/>
            </a:pPr>
            <a:r>
              <a:t/>
            </a:r>
            <a:endParaRPr sz="2200"/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1110 1111</a:t>
            </a:r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E = 14 - 7 = 7</a:t>
            </a:r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Answer: 1.1111</a:t>
            </a:r>
            <a:r>
              <a:rPr b="1" baseline="-25000" lang="en" sz="2200"/>
              <a:t>2</a:t>
            </a:r>
            <a:r>
              <a:rPr b="1" lang="en" sz="2200"/>
              <a:t> * 2</a:t>
            </a:r>
            <a:r>
              <a:rPr b="1" baseline="30000" lang="en" sz="2200"/>
              <a:t>7</a:t>
            </a:r>
            <a:r>
              <a:rPr b="1" lang="en" sz="2200"/>
              <a:t> = 248</a:t>
            </a:r>
          </a:p>
        </p:txBody>
      </p:sp>
    </p:spTree>
  </p:cSld>
  <p:clrMapOvr>
    <a:masterClrMapping/>
  </p:clrMapOvr>
  <p:transition spd="slow">
    <p:cut/>
  </p:transition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6" name="Shape 1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Shape 115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Floating Point Example: Limits</a:t>
            </a:r>
          </a:p>
        </p:txBody>
      </p:sp>
      <p:sp>
        <p:nvSpPr>
          <p:cNvPr id="1158" name="Shape 1158"/>
          <p:cNvSpPr/>
          <p:nvPr/>
        </p:nvSpPr>
        <p:spPr>
          <a:xfrm>
            <a:off x="217216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59" name="Shape 1159"/>
          <p:cNvSpPr/>
          <p:nvPr/>
        </p:nvSpPr>
        <p:spPr>
          <a:xfrm>
            <a:off x="280478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60" name="Shape 1160"/>
          <p:cNvSpPr/>
          <p:nvPr/>
        </p:nvSpPr>
        <p:spPr>
          <a:xfrm>
            <a:off x="4070037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61" name="Shape 1161"/>
          <p:cNvSpPr/>
          <p:nvPr/>
        </p:nvSpPr>
        <p:spPr>
          <a:xfrm>
            <a:off x="3437412" y="898250"/>
            <a:ext cx="442200" cy="492899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62" name="Shape 1162"/>
          <p:cNvSpPr/>
          <p:nvPr/>
        </p:nvSpPr>
        <p:spPr>
          <a:xfrm>
            <a:off x="470265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63" name="Shape 1163"/>
          <p:cNvSpPr/>
          <p:nvPr/>
        </p:nvSpPr>
        <p:spPr>
          <a:xfrm>
            <a:off x="533527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64" name="Shape 1164"/>
          <p:cNvSpPr/>
          <p:nvPr/>
        </p:nvSpPr>
        <p:spPr>
          <a:xfrm>
            <a:off x="6600525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65" name="Shape 1165"/>
          <p:cNvSpPr/>
          <p:nvPr/>
        </p:nvSpPr>
        <p:spPr>
          <a:xfrm>
            <a:off x="5967900" y="89825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x</a:t>
            </a:r>
          </a:p>
        </p:txBody>
      </p:sp>
      <p:sp>
        <p:nvSpPr>
          <p:cNvPr id="1166" name="Shape 1166"/>
          <p:cNvSpPr txBox="1"/>
          <p:nvPr/>
        </p:nvSpPr>
        <p:spPr>
          <a:xfrm>
            <a:off x="3031112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exp</a:t>
            </a:r>
          </a:p>
        </p:txBody>
      </p:sp>
      <p:sp>
        <p:nvSpPr>
          <p:cNvPr id="1167" name="Shape 1167"/>
          <p:cNvSpPr txBox="1"/>
          <p:nvPr/>
        </p:nvSpPr>
        <p:spPr>
          <a:xfrm>
            <a:off x="5561587" y="1293900"/>
            <a:ext cx="622199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/>
              <a:t>frac</a:t>
            </a:r>
          </a:p>
        </p:txBody>
      </p:sp>
      <p:sp>
        <p:nvSpPr>
          <p:cNvPr id="1168" name="Shape 1168"/>
          <p:cNvSpPr txBox="1"/>
          <p:nvPr/>
        </p:nvSpPr>
        <p:spPr>
          <a:xfrm>
            <a:off x="468550" y="1576050"/>
            <a:ext cx="8061299" cy="3322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denormalized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smallest normalized number?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What is the largest finite number it can represent?</a:t>
            </a:r>
          </a:p>
          <a:p>
            <a:pPr indent="-368300" lvl="0" marL="457200" rtl="0">
              <a:spcBef>
                <a:spcPts val="480"/>
              </a:spcBef>
              <a:buClr>
                <a:srgbClr val="990000"/>
              </a:buClr>
              <a:buSzPct val="100000"/>
              <a:buChar char="■"/>
            </a:pPr>
            <a:r>
              <a:rPr b="1" lang="en" sz="2200"/>
              <a:t>What is the smallest non-zero value it can represent?</a:t>
            </a:r>
          </a:p>
          <a:p>
            <a:pPr lvl="0" rtl="0" algn="ctr">
              <a:spcBef>
                <a:spcPts val="480"/>
              </a:spcBef>
              <a:buNone/>
            </a:pPr>
            <a:r>
              <a:t/>
            </a:r>
            <a:endParaRPr sz="2200"/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0000 0001</a:t>
            </a:r>
          </a:p>
          <a:p>
            <a:pPr lvl="0" rtl="0" algn="ctr">
              <a:spcBef>
                <a:spcPts val="480"/>
              </a:spcBef>
              <a:buNone/>
            </a:pPr>
            <a:r>
              <a:rPr b="1" lang="en" sz="2200"/>
              <a:t>= 0.0001</a:t>
            </a:r>
            <a:r>
              <a:rPr b="1" baseline="-25000" lang="en" sz="2200"/>
              <a:t>2 </a:t>
            </a:r>
            <a:r>
              <a:rPr b="1" lang="en" sz="2200"/>
              <a:t>* 2</a:t>
            </a:r>
            <a:r>
              <a:rPr b="1" baseline="30000" lang="en" sz="2200"/>
              <a:t>-6</a:t>
            </a:r>
            <a:r>
              <a:rPr b="1" lang="en" sz="2200"/>
              <a:t> = 0.0009765625</a:t>
            </a:r>
          </a:p>
        </p:txBody>
      </p:sp>
      <p:sp>
        <p:nvSpPr>
          <p:cNvPr id="1169" name="Shape 1169"/>
          <p:cNvSpPr txBox="1"/>
          <p:nvPr/>
        </p:nvSpPr>
        <p:spPr>
          <a:xfrm>
            <a:off x="2332900" y="4195725"/>
            <a:ext cx="4332600" cy="36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(recall that E = 1 - bias, and bias = 7 in this example)</a:t>
            </a:r>
          </a:p>
        </p:txBody>
      </p:sp>
    </p:spTree>
  </p:cSld>
  <p:clrMapOvr>
    <a:masterClrMapping/>
  </p:clrMapOvr>
  <p:transition spd="slow">
    <p:cut/>
  </p:transition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3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Shape 117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Point: Rounding</a:t>
            </a:r>
          </a:p>
        </p:txBody>
      </p:sp>
      <p:sp>
        <p:nvSpPr>
          <p:cNvPr id="1175" name="Shape 1175"/>
          <p:cNvSpPr txBox="1"/>
          <p:nvPr/>
        </p:nvSpPr>
        <p:spPr>
          <a:xfrm>
            <a:off x="3139650" y="628725"/>
            <a:ext cx="2864700" cy="8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1.</a:t>
            </a:r>
            <a:r>
              <a:rPr lang="en" sz="3600">
                <a:solidFill>
                  <a:srgbClr val="38761D"/>
                </a:solidFill>
              </a:rPr>
              <a:t>BB</a:t>
            </a:r>
            <a:r>
              <a:rPr lang="en" sz="3600">
                <a:solidFill>
                  <a:srgbClr val="0000FF"/>
                </a:solidFill>
              </a:rPr>
              <a:t>G</a:t>
            </a:r>
            <a:r>
              <a:rPr lang="en" sz="3600">
                <a:solidFill>
                  <a:srgbClr val="CC0000"/>
                </a:solidFill>
              </a:rPr>
              <a:t>R</a:t>
            </a:r>
            <a:r>
              <a:rPr lang="en" sz="3600">
                <a:solidFill>
                  <a:srgbClr val="FF9900"/>
                </a:solidFill>
              </a:rPr>
              <a:t>XXX</a:t>
            </a:r>
          </a:p>
        </p:txBody>
      </p:sp>
      <p:sp>
        <p:nvSpPr>
          <p:cNvPr id="1176" name="Shape 1176"/>
          <p:cNvSpPr txBox="1"/>
          <p:nvPr/>
        </p:nvSpPr>
        <p:spPr>
          <a:xfrm>
            <a:off x="775950" y="1105900"/>
            <a:ext cx="7849800" cy="352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rgbClr val="0000FF"/>
                </a:solidFill>
              </a:rPr>
              <a:t>Guard Bit</a:t>
            </a:r>
            <a:r>
              <a:rPr lang="en" sz="2200"/>
              <a:t>: the least significant bit of the resulting number</a:t>
            </a:r>
          </a:p>
          <a:p>
            <a:pPr indent="-3683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rgbClr val="990000"/>
                </a:solidFill>
              </a:rPr>
              <a:t>Round Bit</a:t>
            </a:r>
            <a:r>
              <a:rPr lang="en" sz="2200"/>
              <a:t>: the first bit removed from rounding</a:t>
            </a:r>
          </a:p>
          <a:p>
            <a:pPr indent="-3683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rgbClr val="FF9900"/>
                </a:solidFill>
              </a:rPr>
              <a:t>Sticky Bits</a:t>
            </a:r>
            <a:r>
              <a:rPr lang="en" sz="2200"/>
              <a:t>: all bits after the round bit, OR’d together</a:t>
            </a:r>
          </a:p>
          <a:p>
            <a:pPr lv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-368300" lvl="0" marL="4572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 </a:t>
            </a:r>
            <a:r>
              <a:rPr lang="en" sz="2200">
                <a:solidFill>
                  <a:srgbClr val="CC0000"/>
                </a:solidFill>
              </a:rPr>
              <a:t>1</a:t>
            </a:r>
            <a:r>
              <a:rPr lang="en" sz="2200">
                <a:solidFill>
                  <a:srgbClr val="FF9900"/>
                </a:solidFill>
              </a:rPr>
              <a:t>1</a:t>
            </a:r>
            <a:r>
              <a:rPr lang="en" sz="2200">
                <a:solidFill>
                  <a:schemeClr val="dk1"/>
                </a:solidFill>
              </a:rPr>
              <a:t>: More than ½, round up: 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1</a:t>
            </a:r>
          </a:p>
          <a:p>
            <a:pPr indent="-368300" lvl="0" marL="4572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 </a:t>
            </a:r>
            <a:r>
              <a:rPr lang="en" sz="2200">
                <a:solidFill>
                  <a:srgbClr val="CC0000"/>
                </a:solidFill>
              </a:rPr>
              <a:t>1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>
                <a:solidFill>
                  <a:schemeClr val="dk1"/>
                </a:solidFill>
              </a:rPr>
              <a:t>: Equal to ½, round down </a:t>
            </a:r>
            <a:r>
              <a:rPr i="1" lang="en" sz="2200">
                <a:solidFill>
                  <a:schemeClr val="dk1"/>
                </a:solidFill>
              </a:rPr>
              <a:t>to even</a:t>
            </a:r>
            <a:r>
              <a:rPr lang="en" sz="2200">
                <a:solidFill>
                  <a:schemeClr val="dk1"/>
                </a:solidFill>
              </a:rPr>
              <a:t>: 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</a:t>
            </a:r>
          </a:p>
          <a:p>
            <a:pPr indent="-368300" lvl="0" marL="4572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 </a:t>
            </a:r>
            <a:r>
              <a:rPr lang="en" sz="2200">
                <a:solidFill>
                  <a:srgbClr val="CC0000"/>
                </a:solidFill>
              </a:rPr>
              <a:t>0</a:t>
            </a:r>
            <a:r>
              <a:rPr lang="en" sz="2200">
                <a:solidFill>
                  <a:srgbClr val="FF9900"/>
                </a:solidFill>
              </a:rPr>
              <a:t>1</a:t>
            </a:r>
            <a:r>
              <a:rPr lang="en" sz="2200">
                <a:solidFill>
                  <a:schemeClr val="dk1"/>
                </a:solidFill>
              </a:rPr>
              <a:t>: Less than ½, round down: 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</a:t>
            </a:r>
          </a:p>
          <a:p>
            <a:pPr indent="-368300" lvl="0" marL="4572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 </a:t>
            </a:r>
            <a:r>
              <a:rPr lang="en" sz="2200">
                <a:solidFill>
                  <a:srgbClr val="CC0000"/>
                </a:solidFill>
              </a:rPr>
              <a:t>1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>
                <a:solidFill>
                  <a:schemeClr val="dk1"/>
                </a:solidFill>
              </a:rPr>
              <a:t>: Equal to ½, round up </a:t>
            </a:r>
            <a:r>
              <a:rPr i="1" lang="en" sz="2200">
                <a:solidFill>
                  <a:schemeClr val="dk1"/>
                </a:solidFill>
              </a:rPr>
              <a:t>to even:</a:t>
            </a:r>
            <a:r>
              <a:rPr lang="en" sz="2200">
                <a:solidFill>
                  <a:schemeClr val="dk1"/>
                </a:solidFill>
              </a:rPr>
              <a:t> 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</a:t>
            </a:r>
          </a:p>
          <a:p>
            <a:pPr indent="-368300" lvl="0" marL="4572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</a:t>
            </a:r>
            <a:r>
              <a:rPr lang="en" sz="2200"/>
              <a:t> </a:t>
            </a:r>
            <a:r>
              <a:rPr lang="en" sz="2200">
                <a:solidFill>
                  <a:srgbClr val="CC0000"/>
                </a:solidFill>
              </a:rPr>
              <a:t>0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/>
              <a:t>: Equal to 0, do nothing: 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</a:t>
            </a:r>
          </a:p>
          <a:p>
            <a:pPr indent="-368300" lvl="0" marL="4572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0</a:t>
            </a:r>
            <a:r>
              <a:rPr lang="en" sz="2200"/>
              <a:t> </a:t>
            </a:r>
            <a:r>
              <a:rPr lang="en" sz="2200">
                <a:solidFill>
                  <a:srgbClr val="CC0000"/>
                </a:solidFill>
              </a:rPr>
              <a:t>0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/>
              <a:t>: Equal to 0, do nothing: 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0</a:t>
            </a:r>
          </a:p>
        </p:txBody>
      </p:sp>
      <p:cxnSp>
        <p:nvCxnSpPr>
          <p:cNvPr id="1177" name="Shape 1177"/>
          <p:cNvCxnSpPr/>
          <p:nvPr/>
        </p:nvCxnSpPr>
        <p:spPr>
          <a:xfrm>
            <a:off x="1918275" y="2614800"/>
            <a:ext cx="0" cy="1896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178" name="Shape 1178"/>
          <p:cNvSpPr txBox="1"/>
          <p:nvPr/>
        </p:nvSpPr>
        <p:spPr>
          <a:xfrm>
            <a:off x="509350" y="2199450"/>
            <a:ext cx="7914000" cy="3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u="sng"/>
              <a:t>Examples of rounding cases, including rounding to nearest even number</a:t>
            </a:r>
          </a:p>
        </p:txBody>
      </p:sp>
      <p:sp>
        <p:nvSpPr>
          <p:cNvPr id="1179" name="Shape 1179"/>
          <p:cNvSpPr txBox="1"/>
          <p:nvPr/>
        </p:nvSpPr>
        <p:spPr>
          <a:xfrm>
            <a:off x="509350" y="4498950"/>
            <a:ext cx="7509299" cy="3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All other cases involve either rounding up or down - </a:t>
            </a:r>
            <a:r>
              <a:rPr i="1" lang="en" sz="1800"/>
              <a:t>try them</a:t>
            </a:r>
            <a:r>
              <a:rPr lang="en" sz="1800"/>
              <a:t>!</a:t>
            </a:r>
          </a:p>
        </p:txBody>
      </p:sp>
      <p:cxnSp>
        <p:nvCxnSpPr>
          <p:cNvPr id="1180" name="Shape 1180"/>
          <p:cNvCxnSpPr/>
          <p:nvPr/>
        </p:nvCxnSpPr>
        <p:spPr>
          <a:xfrm>
            <a:off x="4568450" y="1203350"/>
            <a:ext cx="12779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181" name="Shape 1181"/>
          <p:cNvSpPr txBox="1"/>
          <p:nvPr/>
        </p:nvSpPr>
        <p:spPr>
          <a:xfrm>
            <a:off x="6089550" y="495325"/>
            <a:ext cx="2459999" cy="8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i="1" lang="en"/>
              <a:t>In the below examples, imagine the underlined part as a fraction.</a:t>
            </a:r>
          </a:p>
        </p:txBody>
      </p:sp>
    </p:spTree>
  </p:cSld>
  <p:clrMapOvr>
    <a:masterClrMapping/>
  </p:clrMapOvr>
  <p:transition spd="slow">
    <p:cut/>
  </p:transition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5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Shape 118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  <p:sp>
        <p:nvSpPr>
          <p:cNvPr id="1187" name="Shape 1187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Remember, data lab is due this Thursday!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You really should have started already!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Read the lab writeup.</a:t>
            </a:r>
          </a:p>
          <a:p>
            <a:pPr indent="-393700" lvl="1" marL="914400" rtl="0">
              <a:spcBef>
                <a:spcPts val="0"/>
              </a:spcBef>
              <a:buSzPct val="100000"/>
            </a:pPr>
            <a:r>
              <a:rPr b="1" lang="en" sz="2600"/>
              <a:t>Read the lab writeup.</a:t>
            </a:r>
          </a:p>
          <a:p>
            <a:pPr indent="-406400" lvl="2" marL="1371600" rtl="0">
              <a:spcBef>
                <a:spcPts val="0"/>
              </a:spcBef>
              <a:buSzPct val="100000"/>
            </a:pPr>
            <a:r>
              <a:rPr b="1" i="1" lang="en" sz="2800"/>
              <a:t>Read the lab writeup.</a:t>
            </a:r>
          </a:p>
          <a:p>
            <a:pPr indent="-419100" lvl="3" marL="1828800" rtl="0">
              <a:spcBef>
                <a:spcPts val="0"/>
              </a:spcBef>
              <a:buSzPct val="100000"/>
            </a:pPr>
            <a:r>
              <a:rPr b="1" i="1" lang="en" sz="3000" u="sng"/>
              <a:t>Read the lab writeup.</a:t>
            </a:r>
          </a:p>
          <a:p>
            <a:pPr indent="-457200" lvl="4" marL="2286000">
              <a:spcBef>
                <a:spcPts val="0"/>
              </a:spcBef>
              <a:buClr>
                <a:srgbClr val="FF00FF"/>
              </a:buClr>
              <a:buSzPct val="100000"/>
            </a:pPr>
            <a:r>
              <a:rPr b="1" lang="en" sz="3600" u="sng">
                <a:solidFill>
                  <a:srgbClr val="FF00FF"/>
                </a:solidFill>
              </a:rPr>
              <a:t>Please. :)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Data Lab: What is ANSI C?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5284400" y="898247"/>
            <a:ext cx="3603600" cy="658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u="sng"/>
              <a:t>This is </a:t>
            </a:r>
            <a:r>
              <a:rPr i="1" lang="en" u="sng"/>
              <a:t>not </a:t>
            </a:r>
            <a:r>
              <a:rPr lang="en" u="sng"/>
              <a:t>ANSI C.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1085550" y="2653875"/>
            <a:ext cx="3100799" cy="1013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800"/>
              <a:t>Within two braces, all </a:t>
            </a:r>
            <a:r>
              <a:rPr b="1" i="1" lang="en" sz="1800"/>
              <a:t>declarations</a:t>
            </a:r>
            <a:r>
              <a:rPr b="1" lang="en" sz="1800"/>
              <a:t> must go before any </a:t>
            </a:r>
            <a:r>
              <a:rPr b="1" i="1" lang="en" sz="1800"/>
              <a:t>expressions</a:t>
            </a:r>
            <a:r>
              <a:rPr b="1" lang="en" sz="1800"/>
              <a:t>.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4717900" y="1422675"/>
            <a:ext cx="4461900" cy="3475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unsigned int foo(unsigned int x)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x = x * 2;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rPr b="1" lang="en" sz="160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int y = 5;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if (x &gt; 5) {</a:t>
            </a:r>
          </a:p>
          <a:p>
            <a:pPr indent="457200" lvl="0" marL="457200" rtl="0">
              <a:spcBef>
                <a:spcPts val="0"/>
              </a:spcBef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 x * 3;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b="1" lang="en" sz="160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int z = 4;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x = x * z;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return x * y;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Data Lab: What is ANSI C?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256000" y="898247"/>
            <a:ext cx="3603600" cy="658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/>
              <a:t>This is ANSI C.</a:t>
            </a: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5284400" y="898247"/>
            <a:ext cx="3603600" cy="658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u="sng"/>
              <a:t>This is </a:t>
            </a:r>
            <a:r>
              <a:rPr i="1" lang="en" u="sng"/>
              <a:t>not </a:t>
            </a:r>
            <a:r>
              <a:rPr lang="en" u="sng"/>
              <a:t>ANSI C.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256000" y="1422675"/>
            <a:ext cx="4461900" cy="34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unsigned int foo(unsigned int x)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1" lang="en" sz="16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int y = 5;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x = x * 2;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if (x &gt; 5) {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b="1" lang="en" sz="16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int z = 4;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	x = x * 3;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	x = x * z;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}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return x * y;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4717900" y="1422675"/>
            <a:ext cx="4461900" cy="3475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unsigned int foo(unsigned int x)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x = x * 2;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rPr b="1" lang="en" sz="160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int y = 5;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if (x &gt; 5) {</a:t>
            </a:r>
          </a:p>
          <a:p>
            <a:pPr indent="387350" lvl="0" marL="457200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 x * 3;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b="1" lang="en" sz="160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int z = 4;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x = x * z;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	return x * y;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Bits &amp; Bytes: Unsigned integers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396875" y="1021550"/>
            <a:ext cx="8394599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An unsigned number represents positive numbers between 0 and 2</a:t>
            </a:r>
            <a:r>
              <a:rPr baseline="30000" lang="en"/>
              <a:t>k</a:t>
            </a:r>
            <a:r>
              <a:rPr lang="en"/>
              <a:t>-1, where </a:t>
            </a:r>
            <a:r>
              <a:rPr i="1" lang="en"/>
              <a:t>k</a:t>
            </a:r>
            <a:r>
              <a:rPr lang="en"/>
              <a:t> is the numbers of bits used.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Subtracting 1 from 0 will </a:t>
            </a:r>
            <a:r>
              <a:rPr i="1" lang="en"/>
              <a:t>underflow</a:t>
            </a:r>
            <a:r>
              <a:rPr lang="en"/>
              <a:t> to the highest value.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Adding 1 to the highest value will </a:t>
            </a:r>
            <a:r>
              <a:rPr i="1" lang="en"/>
              <a:t>overflow</a:t>
            </a:r>
            <a:r>
              <a:rPr lang="en"/>
              <a:t> to 0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indent="0" lvl="0" marL="0" rtl="0">
              <a:spcBef>
                <a:spcPts val="0"/>
              </a:spcBef>
              <a:buNone/>
            </a:pPr>
            <a:r>
              <a:rPr lang="en"/>
              <a:t>An 8-bit unsigned integer: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1399512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19" name="Shape 119"/>
          <p:cNvSpPr/>
          <p:nvPr/>
        </p:nvSpPr>
        <p:spPr>
          <a:xfrm>
            <a:off x="2032137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20" name="Shape 120"/>
          <p:cNvSpPr/>
          <p:nvPr/>
        </p:nvSpPr>
        <p:spPr>
          <a:xfrm>
            <a:off x="3297387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21" name="Shape 121"/>
          <p:cNvSpPr/>
          <p:nvPr/>
        </p:nvSpPr>
        <p:spPr>
          <a:xfrm>
            <a:off x="2664762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22" name="Shape 122"/>
          <p:cNvSpPr/>
          <p:nvPr/>
        </p:nvSpPr>
        <p:spPr>
          <a:xfrm>
            <a:off x="3930000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23" name="Shape 123"/>
          <p:cNvSpPr/>
          <p:nvPr/>
        </p:nvSpPr>
        <p:spPr>
          <a:xfrm>
            <a:off x="4562625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24" name="Shape 124"/>
          <p:cNvSpPr/>
          <p:nvPr/>
        </p:nvSpPr>
        <p:spPr>
          <a:xfrm>
            <a:off x="5827875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1</a:t>
            </a:r>
          </a:p>
        </p:txBody>
      </p:sp>
      <p:sp>
        <p:nvSpPr>
          <p:cNvPr id="125" name="Shape 125"/>
          <p:cNvSpPr/>
          <p:nvPr/>
        </p:nvSpPr>
        <p:spPr>
          <a:xfrm>
            <a:off x="5195250" y="33237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0</a:t>
            </a:r>
          </a:p>
        </p:txBody>
      </p:sp>
      <p:sp>
        <p:nvSpPr>
          <p:cNvPr id="126" name="Shape 126"/>
          <p:cNvSpPr/>
          <p:nvPr/>
        </p:nvSpPr>
        <p:spPr>
          <a:xfrm>
            <a:off x="1399512" y="40195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200"/>
              <a:t>2</a:t>
            </a:r>
            <a:r>
              <a:rPr b="1" baseline="30000" lang="en" sz="2200"/>
              <a:t>7</a:t>
            </a:r>
          </a:p>
        </p:txBody>
      </p:sp>
      <p:sp>
        <p:nvSpPr>
          <p:cNvPr id="127" name="Shape 127"/>
          <p:cNvSpPr/>
          <p:nvPr/>
        </p:nvSpPr>
        <p:spPr>
          <a:xfrm>
            <a:off x="3297400" y="40195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200"/>
              <a:t>2</a:t>
            </a:r>
            <a:r>
              <a:rPr b="1" baseline="30000" lang="en" sz="2200"/>
              <a:t>4</a:t>
            </a:r>
          </a:p>
        </p:txBody>
      </p:sp>
      <p:sp>
        <p:nvSpPr>
          <p:cNvPr id="128" name="Shape 128"/>
          <p:cNvSpPr/>
          <p:nvPr/>
        </p:nvSpPr>
        <p:spPr>
          <a:xfrm>
            <a:off x="4562625" y="40195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200"/>
              <a:t>2</a:t>
            </a:r>
            <a:r>
              <a:rPr b="1" baseline="30000" lang="en" sz="2200"/>
              <a:t>2</a:t>
            </a:r>
          </a:p>
        </p:txBody>
      </p:sp>
      <p:sp>
        <p:nvSpPr>
          <p:cNvPr id="129" name="Shape 129"/>
          <p:cNvSpPr/>
          <p:nvPr/>
        </p:nvSpPr>
        <p:spPr>
          <a:xfrm>
            <a:off x="5827850" y="4019500"/>
            <a:ext cx="442200" cy="492899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200"/>
              <a:t>2</a:t>
            </a:r>
            <a:r>
              <a:rPr b="1" baseline="30000" lang="en" sz="2200"/>
              <a:t>0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2348450" y="4019500"/>
            <a:ext cx="442200" cy="492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2400"/>
              <a:t>+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3930000" y="4019500"/>
            <a:ext cx="442200" cy="492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+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5195237" y="4019500"/>
            <a:ext cx="442200" cy="492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+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6460473" y="4019500"/>
            <a:ext cx="1284000" cy="492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/>
              <a:t>= 149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Bits &amp; Bytes: Two’s Complement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396875" y="1021550"/>
            <a:ext cx="8227500" cy="372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In C, a </a:t>
            </a:r>
            <a:r>
              <a:rPr i="1" lang="en"/>
              <a:t>signed</a:t>
            </a:r>
            <a:r>
              <a:rPr lang="en"/>
              <a:t> number represents numbers between [-2</a:t>
            </a:r>
            <a:r>
              <a:rPr baseline="30000" lang="en"/>
              <a:t>k-1</a:t>
            </a:r>
            <a:r>
              <a:rPr lang="en"/>
              <a:t>, 2</a:t>
            </a:r>
            <a:r>
              <a:rPr baseline="30000" lang="en"/>
              <a:t>k-1</a:t>
            </a:r>
            <a:r>
              <a:rPr lang="en"/>
              <a:t>-1], where </a:t>
            </a:r>
            <a:r>
              <a:rPr i="1" lang="en"/>
              <a:t>k</a:t>
            </a:r>
            <a:r>
              <a:rPr lang="en"/>
              <a:t> is the number of bits used.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Overflow and underflow (from max &gt; 0 and min &lt; 0 values) is </a:t>
            </a:r>
            <a:r>
              <a:rPr i="1" lang="en"/>
              <a:t>undefined</a:t>
            </a:r>
            <a:r>
              <a:rPr lang="en"/>
              <a:t> with signed numbers in C</a:t>
            </a:r>
          </a:p>
          <a:p>
            <a:pPr indent="-355600" lvl="1" marL="914400" rtl="0">
              <a:spcBef>
                <a:spcPts val="0"/>
              </a:spcBef>
              <a:buSzPct val="100000"/>
            </a:pPr>
            <a:r>
              <a:rPr lang="en" sz="2000"/>
              <a:t>Depending on the underlying architecture, signed overflow / underflow could modulo, do nothing, or even abort the program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The highest-level bit is set to 1 in negative numbers.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To get the negative value of a positive number </a:t>
            </a:r>
            <a:r>
              <a:rPr i="1" lang="en"/>
              <a:t>x</a:t>
            </a:r>
            <a:r>
              <a:rPr lang="en"/>
              <a:t>, invert the bits of </a:t>
            </a:r>
            <a:r>
              <a:rPr i="1" lang="en"/>
              <a:t>x </a:t>
            </a:r>
            <a:r>
              <a:rPr lang="en"/>
              <a:t>and add 1.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