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9062" lvl="0" marL="119062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-119062" lvl="1" marL="119062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-119062" lvl="2" marL="119062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-119062" lvl="3" marL="119062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-119062" lvl="4" marL="119062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-4762" lvl="5" marL="576262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-4762" lvl="6" marL="1033462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-4762" lvl="7" marL="1490662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-4762" lvl="8" marL="1947862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2914650"/>
            <a:ext cx="7677600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Font typeface="Arial"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Font typeface="Arial"/>
              <a:defRPr/>
            </a:lvl2pPr>
            <a:lvl3pPr lvl="2" rtl="0">
              <a:spcBef>
                <a:spcPts val="0"/>
              </a:spcBef>
              <a:buFont typeface="Arial"/>
              <a:defRPr/>
            </a:lvl3pPr>
            <a:lvl4pPr lvl="3" rtl="0">
              <a:spcBef>
                <a:spcPts val="0"/>
              </a:spcBef>
              <a:buFont typeface="Arial"/>
              <a:defRPr/>
            </a:lvl4pPr>
            <a:lvl5pPr lvl="4" rtl="0">
              <a:spcBef>
                <a:spcPts val="0"/>
              </a:spcBef>
              <a:buFont typeface="Arial"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 rot="5400000">
            <a:off x="5761350" y="1367999"/>
            <a:ext cx="4579199" cy="21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1311713" y="-743249"/>
            <a:ext cx="4579199" cy="640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, Content, and 2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396875" y="171450"/>
            <a:ext cx="8747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62487" y="1021556"/>
            <a:ext cx="3871799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62487" y="2943225"/>
            <a:ext cx="3871799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96875" y="171450"/>
            <a:ext cx="8747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662487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62487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57762" y="333802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 rot="5400000">
            <a:off x="2480449" y="-1062093"/>
            <a:ext cx="3729000" cy="7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9062" lvl="0" marL="119062" marR="0" rtl="0" algn="l">
              <a:spcBef>
                <a:spcPts val="0"/>
              </a:spcBef>
              <a:spcAft>
                <a:spcPts val="0"/>
              </a:spcAft>
              <a:buSzPct val="100000"/>
              <a:defRPr sz="3000"/>
            </a:lvl1pPr>
            <a:lvl2pPr indent="-119062" lvl="1" marL="119062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-119062" lvl="2" marL="119062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-119062" lvl="3" marL="119062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-119062" lvl="4" marL="119062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-4762" lvl="5" marL="576262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-4762" lvl="6" marL="1033462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-4762" lvl="7" marL="1490662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-4762" lvl="8" marL="1947862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Calibri"/>
              <a:buChar char="■"/>
              <a:defRPr sz="2400"/>
            </a:lvl1pPr>
            <a:lvl2pPr indent="-1460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Calibri"/>
              <a:buChar char="■"/>
              <a:defRPr sz="2400"/>
            </a:lvl2pPr>
            <a:lvl3pPr indent="-1270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Calibri"/>
              <a:buChar char="▪"/>
              <a:defRPr sz="2400"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Calibri"/>
              <a:buChar char="–"/>
              <a:defRPr sz="2400"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Calibri"/>
              <a:buChar char="»"/>
              <a:defRPr sz="2400"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»"/>
              <a:defRPr sz="2400"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»"/>
              <a:defRPr sz="2400"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»"/>
              <a:defRPr sz="2400"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»"/>
              <a:defRPr sz="2400"/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0"/>
            <a:ext cx="9144000" cy="1715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7897813" y="-20241"/>
            <a:ext cx="1309799" cy="208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</a:p>
        </p:txBody>
      </p:sp>
      <p:sp>
        <p:nvSpPr>
          <p:cNvPr id="10" name="Shape 10"/>
          <p:cNvSpPr/>
          <p:nvPr/>
        </p:nvSpPr>
        <p:spPr>
          <a:xfrm>
            <a:off x="8830842" y="4958834"/>
            <a:ext cx="313200" cy="1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Relationship Id="rId4" Type="http://schemas.openxmlformats.org/officeDocument/2006/relationships/image" Target="../media/image12.jpg"/><Relationship Id="rId5" Type="http://schemas.openxmlformats.org/officeDocument/2006/relationships/image" Target="../media/image07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ugradlabs@cs.cmu.ed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cs.cmu.edu/~213/recitations/bootcamp.zip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it.ece.cmu.edu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cs.cmu.edu/~213/resources.html" TargetMode="External"/><Relationship Id="rId4" Type="http://schemas.openxmlformats.org/officeDocument/2006/relationships/hyperlink" Target="https://www.contrib.andrew.cmu.edu/~sbaugh/emacs.html" TargetMode="External"/><Relationship Id="rId5" Type="http://schemas.openxmlformats.org/officeDocument/2006/relationships/hyperlink" Target="http://club.cc.cmu.edu/talks/fall15/power-vim.html" TargetMode="External"/><Relationship Id="rId6" Type="http://schemas.openxmlformats.org/officeDocument/2006/relationships/hyperlink" Target="http://club.cc.cmu.edu/talks/fall15/power-git.html" TargetMode="External"/><Relationship Id="rId7" Type="http://schemas.openxmlformats.org/officeDocument/2006/relationships/hyperlink" Target="https://www.cs.cmu.edu/~15131/f15/topics/bash/" TargetMode="External"/><Relationship Id="rId8" Type="http://schemas.openxmlformats.org/officeDocument/2006/relationships/hyperlink" Target="https://www.cs.cmu.edu/~15131/f15/topics/gi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Linux Boot Camp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685800" y="2914650"/>
            <a:ext cx="7677600" cy="1314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Jack Biggs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Sol Boucher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17 Jan 2016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250" y="499548"/>
            <a:ext cx="1707297" cy="110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148" y="440237"/>
            <a:ext cx="1305701" cy="10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7245" y="411275"/>
            <a:ext cx="1035614" cy="110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Connecting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96875" y="1021550"/>
            <a:ext cx="8058599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u="sng"/>
              <a:t>SSH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Windows users: PuTTY (or SSH Tectia)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Mac &amp; Linux users: Terminal (Just type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ssh</a:t>
            </a:r>
            <a:r>
              <a:rPr lang="en"/>
              <a:t>!)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"/>
              <a:t>andrewid@shark.ics.cs.cmu.edu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u="sng"/>
              <a:t>Files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Windows, Mac, Linux users: Filezilla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andrewid@unix.andrew.cmu.edu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Discouraged for use with text editing - more on that later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tar &lt;options&gt; &lt;filename&gt;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For full list of options, see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tar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tar</a:t>
            </a:r>
            <a:r>
              <a:rPr lang="en"/>
              <a:t> stands for </a:t>
            </a:r>
            <a:r>
              <a:rPr b="1" lang="en"/>
              <a:t>t</a:t>
            </a:r>
            <a:r>
              <a:rPr lang="en"/>
              <a:t>ape </a:t>
            </a:r>
            <a:r>
              <a:rPr b="1" lang="en"/>
              <a:t>ar</a:t>
            </a:r>
            <a:r>
              <a:rPr lang="en"/>
              <a:t>chive. Was used on tapes!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/>
              <a:t> - extract,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lang="en"/>
              <a:t> - verbose,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/>
              <a:t> - file input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All of our handouts will be in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tar</a:t>
            </a:r>
            <a:r>
              <a:rPr lang="en"/>
              <a:t> format.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25" y="2740762"/>
            <a:ext cx="610552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Also,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rm &lt;file1&gt; &lt;file2&gt; … &lt;filen&gt;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To remove an (empty) directory, 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rmdir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To remove a folder and its contents, 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rm -rf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b="1" lang="en"/>
              <a:t>Please be careful, don’t delete your project.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b="1" lang="en"/>
              <a:t>There is no “Trash” here. It’s gone.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b="1" lang="en"/>
              <a:t>Contact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ugradlabs@cs.cmu.edu</a:t>
            </a:r>
            <a:r>
              <a:rPr b="1" lang="en"/>
              <a:t> to restore.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b="1" lang="en"/>
              <a:t>Latest restore is up to a </a:t>
            </a:r>
            <a:r>
              <a:rPr b="1" lang="en" u="sng"/>
              <a:t>day</a:t>
            </a:r>
            <a:r>
              <a:rPr b="1" lang="en"/>
              <a:t> old!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in a file? (using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</a:t>
            </a:r>
            <a:r>
              <a:rPr lang="en"/>
              <a:t>)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&lt;pattern&gt; &lt;file&gt;</a:t>
            </a:r>
            <a:r>
              <a:rPr lang="en"/>
              <a:t> will output any lines of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/>
              <a:t> that have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pattern</a:t>
            </a:r>
            <a:r>
              <a:rPr lang="en"/>
              <a:t> as a substring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-v</a:t>
            </a:r>
            <a:r>
              <a:rPr lang="en"/>
              <a:t> will output lines </a:t>
            </a:r>
            <a:r>
              <a:rPr i="1" lang="en"/>
              <a:t>without</a:t>
            </a:r>
            <a:r>
              <a:rPr lang="en"/>
              <a:t> pattern as substring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-n</a:t>
            </a:r>
            <a:r>
              <a:rPr lang="en"/>
              <a:t> prints line numbers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-R</a:t>
            </a:r>
            <a:r>
              <a:rPr lang="en"/>
              <a:t> will search </a:t>
            </a:r>
            <a:r>
              <a:rPr i="1" lang="en"/>
              <a:t>recursively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Try it: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‘phase’ bomb.c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-v -n ‘printf’ src.c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-R ‘unsigned’ 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471" y="2395895"/>
            <a:ext cx="2610500" cy="259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pipes and redirects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</a:t>
            </a:r>
            <a:r>
              <a:rPr i="1" lang="en"/>
              <a:t>pipe</a:t>
            </a:r>
            <a:r>
              <a:rPr lang="en"/>
              <a:t> redirects output from one program as input to another program.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objdump -d bomb | grep “mov”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ls *.c | grep malloc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ls -l | grep jbiggs | wc -l</a:t>
            </a:r>
          </a:p>
          <a:p>
            <a:pPr indent="-228600" lvl="0" marL="457200" rtl="0">
              <a:spcBef>
                <a:spcPts val="0"/>
              </a:spcBef>
              <a:buFont typeface="Courier New"/>
            </a:pPr>
            <a:r>
              <a:rPr lang="en"/>
              <a:t>Can </a:t>
            </a:r>
            <a:r>
              <a:rPr i="1" lang="en"/>
              <a:t>redirect</a:t>
            </a:r>
            <a:r>
              <a:rPr lang="en"/>
              <a:t> output to a file.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en" u="sng">
                <a:solidFill>
                  <a:schemeClr val="dk1"/>
                </a:solidFill>
              </a:rPr>
              <a:t>Ex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cmd arg1 … argn &gt; file.txt</a:t>
            </a:r>
            <a:r>
              <a:rPr lang="en">
                <a:solidFill>
                  <a:schemeClr val="dk1"/>
                </a:solidFill>
              </a:rPr>
              <a:t> will write the output of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cmd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over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file.txt</a:t>
            </a:r>
            <a:r>
              <a:rPr lang="en">
                <a:solidFill>
                  <a:schemeClr val="dk1"/>
                </a:solidFill>
              </a:rPr>
              <a:t>.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en" u="sng">
                <a:solidFill>
                  <a:schemeClr val="dk1"/>
                </a:solidFill>
              </a:rPr>
              <a:t>Ex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cmd arg1 … argn &gt;&gt; file.txt</a:t>
            </a:r>
            <a:r>
              <a:rPr lang="en"/>
              <a:t> will append the output of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cmd</a:t>
            </a:r>
            <a:r>
              <a:rPr lang="en"/>
              <a:t> to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file.txt</a:t>
            </a:r>
            <a:r>
              <a:rPr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Looking for something?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-A -B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-B &lt;x&gt;</a:t>
            </a:r>
            <a:r>
              <a:rPr lang="en"/>
              <a:t>: include x lines </a:t>
            </a:r>
            <a:r>
              <a:rPr b="1" lang="en"/>
              <a:t>B</a:t>
            </a:r>
            <a:r>
              <a:rPr lang="en"/>
              <a:t>efore match.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-A &lt;y&gt;</a:t>
            </a:r>
            <a:r>
              <a:rPr lang="en"/>
              <a:t>: include y lines </a:t>
            </a:r>
            <a:r>
              <a:rPr b="1" lang="en"/>
              <a:t>A</a:t>
            </a:r>
            <a:r>
              <a:rPr lang="en"/>
              <a:t>fter match.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objdump -d | grep -A 25 explode_bomb</a:t>
            </a:r>
          </a:p>
          <a:p>
            <a:pPr indent="-228600" lvl="0" marL="45720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grep -B 20 return *.c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in a file? (using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r>
              <a:rPr lang="en"/>
              <a:t>)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cat &lt;file1&gt; &lt;file2&gt; … &lt;filen&gt; </a:t>
            </a:r>
            <a:r>
              <a:rPr lang="en"/>
              <a:t>lets you display the contents of a file in the terminal window.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cat -n</a:t>
            </a:r>
            <a:r>
              <a:rPr lang="en"/>
              <a:t> to add line numbers!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You can </a:t>
            </a:r>
            <a:r>
              <a:rPr i="1" lang="en"/>
              <a:t>combine</a:t>
            </a:r>
            <a:r>
              <a:rPr lang="en"/>
              <a:t> multiple files into one!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cat &lt;file1&gt; … &lt;filen&gt; &gt;&gt; file.txt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Good for seeing what’s in small files.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Try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cat -n bomb.c</a:t>
            </a:r>
            <a:r>
              <a:rPr lang="en"/>
              <a:t>. Too big, right?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375" y="3087900"/>
            <a:ext cx="3766123" cy="211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in a file? (using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less</a:t>
            </a:r>
            <a:r>
              <a:rPr lang="en"/>
              <a:t>)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less &lt;file&gt;</a:t>
            </a:r>
            <a:r>
              <a:rPr lang="en"/>
              <a:t> will give you a scrollable interface for viewing large files </a:t>
            </a:r>
            <a:r>
              <a:rPr b="1" lang="en"/>
              <a:t>without</a:t>
            </a:r>
            <a:r>
              <a:rPr lang="en"/>
              <a:t> editing them.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To find something, 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/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</a:pPr>
            <a:r>
              <a:rPr lang="en"/>
              <a:t>To view the next occurrence, press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</a:pPr>
            <a:r>
              <a:rPr lang="en"/>
              <a:t>To view previous occurrence, press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To quit, 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Try it: Type “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/phase</a:t>
            </a:r>
            <a:r>
              <a:rPr lang="en"/>
              <a:t>”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&lt;thing&gt;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Calibri"/>
            </a:pPr>
            <a:r>
              <a:rPr lang="en"/>
              <a:t>What is that command? What is this C standard library function? What does this library do?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Pages viewed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less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Try it!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grep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tar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strlen</a:t>
            </a:r>
          </a:p>
          <a:p>
            <a:pPr indent="-228600" lvl="1" marL="914400" rtl="0">
              <a:spcBef>
                <a:spcPts val="480"/>
              </a:spcBef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3 printf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stdio.h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ourier New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 man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525" y="1898925"/>
            <a:ext cx="2616574" cy="32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Editors (a touchy subject)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992525"/>
            <a:ext cx="70485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Editors (a touchy subject)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vim</a:t>
            </a:r>
            <a:r>
              <a:rPr lang="en"/>
              <a:t> is nice, made for very powerful text editing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Try running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vimtutor</a:t>
            </a:r>
            <a:r>
              <a:rPr lang="en"/>
              <a:t> to get started learning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emacs</a:t>
            </a:r>
            <a:r>
              <a:rPr lang="en"/>
              <a:t> is nice, made to be more versatile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Definitely do the emacs tutorial in emacs, “ctrl-h t”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gedit</a:t>
            </a:r>
            <a:r>
              <a:rPr lang="en"/>
              <a:t> has a GUI, but requires X Forwarding setup. Too platform-dependent to show here, sadly.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</a:pPr>
            <a:r>
              <a:rPr lang="en"/>
              <a:t>I </a:t>
            </a:r>
            <a:r>
              <a:rPr b="1" lang="en"/>
              <a:t>strongly</a:t>
            </a:r>
            <a:r>
              <a:rPr lang="en"/>
              <a:t> recommend editing on the terminal.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b="1" lang="en" u="sng"/>
              <a:t>Gist</a:t>
            </a:r>
            <a:r>
              <a:rPr lang="en"/>
              <a:t>: Use an editor with auto-indent and line numbers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Welcome!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ls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cd private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mkdir 15-213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cd 15-213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mv ~/Downloads/datalab-handout.tar 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tar xvf datalab-handout.tar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cd datalab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screen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96875" y="1021550"/>
            <a:ext cx="8463000" cy="394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Run simultaneous programs in different “tabs”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&lt;Control-a&gt;, then press c: create new tab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&lt;Control-a&gt;, then press k: kill current tab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Consider exiting bash rather than killing window (bad)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&lt;Control-a&gt;, then press n: go to next tab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&lt;Control-a&gt;, then press p: go to previous tab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&lt;Control-a&gt;, then press &lt;number&gt;: go to tab &lt;number&gt;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&lt;Control-a&gt;, then press a: send “Control-a” to window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&lt;Control-a&gt;, then press ?: help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All other shortcuts stay,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screen</a:t>
            </a:r>
            <a:r>
              <a:rPr lang="en"/>
              <a:t> only binds to &lt;Control-a&gt;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Editors (if you really really just want a GUI)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Simple answer: Go to a Linux cluster on-campus, open a terminal, and run: </a:t>
            </a:r>
          </a:p>
          <a:p>
            <a:pPr indent="-228600" lvl="1" marL="914400" rtl="0">
              <a:spcBef>
                <a:spcPts val="480"/>
              </a:spcBef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ssh -Y andrewid@shark.ics.cs.cmu.edu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Now you can run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gedit &lt;filename&gt; &amp;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"/>
              <a:t> </a:t>
            </a:r>
            <a:r>
              <a:rPr i="1" lang="en"/>
              <a:t>forks</a:t>
            </a:r>
            <a:r>
              <a:rPr lang="en"/>
              <a:t> your process into the background so you can use the prompt without waiting for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gedit</a:t>
            </a:r>
            <a:r>
              <a:rPr lang="en"/>
              <a:t> to finish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Editors (if you really, </a:t>
            </a:r>
            <a:r>
              <a:rPr b="1" lang="en"/>
              <a:t>really</a:t>
            </a:r>
            <a:r>
              <a:rPr lang="en"/>
              <a:t> just want a GUI)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Calibri"/>
            </a:pPr>
            <a:r>
              <a:rPr lang="en"/>
              <a:t>Not-so-simple answer: Google “How to install X Forwarding on &lt;platform&gt;”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Mac: You need XQuartz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Windows: You need XMing and PuTTY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This allows you to execute GUI applications on the shark machines, but have the GUI appear on your computer.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57024" y="326750"/>
            <a:ext cx="8262900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word about editing locally and using (S)FTP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16550" y="700825"/>
            <a:ext cx="8310899" cy="427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 heavily discourage this.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is a pain.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will </a:t>
            </a:r>
            <a:r>
              <a:rPr b="1" i="1" lang="en" u="sng"/>
              <a:t>waste time</a:t>
            </a:r>
            <a:r>
              <a:rPr lang="en"/>
              <a:t>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Edit the file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Save the file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Upload the file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FTP: “Do you want to replace this file?”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Every </a:t>
            </a:r>
            <a:r>
              <a:rPr b="1" lang="en"/>
              <a:t>single </a:t>
            </a:r>
            <a:r>
              <a:rPr b="1" i="1" lang="en"/>
              <a:t>time!</a:t>
            </a:r>
            <a:r>
              <a:rPr lang="en"/>
              <a:t> (╯°□°）╯︵ ┻━┻)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will likely have to have a console on the shark machines open for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"/>
              <a:t> and compilation anyway.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screen</a:t>
            </a:r>
            <a:r>
              <a:rPr lang="en"/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Commands related to 15-213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"/>
              <a:t>, the </a:t>
            </a:r>
            <a:r>
              <a:rPr b="1" lang="en"/>
              <a:t>G</a:t>
            </a:r>
            <a:r>
              <a:rPr lang="en"/>
              <a:t>NU </a:t>
            </a:r>
            <a:r>
              <a:rPr b="1" lang="en"/>
              <a:t>D</a:t>
            </a:r>
            <a:r>
              <a:rPr lang="en"/>
              <a:t>e</a:t>
            </a:r>
            <a:r>
              <a:rPr b="1" lang="en"/>
              <a:t>b</a:t>
            </a:r>
            <a:r>
              <a:rPr lang="en"/>
              <a:t>ugger, will be used for bomb lab.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objdump</a:t>
            </a:r>
            <a:r>
              <a:rPr lang="en"/>
              <a:t> displays the symbols in an executable.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gcc</a:t>
            </a:r>
            <a:r>
              <a:rPr lang="en"/>
              <a:t> is the </a:t>
            </a:r>
            <a:r>
              <a:rPr b="1" lang="en"/>
              <a:t>G</a:t>
            </a:r>
            <a:r>
              <a:rPr lang="en"/>
              <a:t>NU </a:t>
            </a:r>
            <a:r>
              <a:rPr b="1" lang="en"/>
              <a:t>C</a:t>
            </a:r>
            <a:r>
              <a:rPr lang="en"/>
              <a:t> </a:t>
            </a:r>
            <a:r>
              <a:rPr b="1" lang="en"/>
              <a:t>C</a:t>
            </a:r>
            <a:r>
              <a:rPr lang="en"/>
              <a:t>ompiler.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make</a:t>
            </a:r>
            <a:r>
              <a:rPr lang="en"/>
              <a:t> is a configurable build system often used for compiling programs.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We will provide other tools in the handouts as well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825" y="748412"/>
            <a:ext cx="7072350" cy="364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Vim Tutorial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05850" y="842024"/>
            <a:ext cx="7896300" cy="414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Basics (Quick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vimtutor</a:t>
            </a:r>
            <a:r>
              <a:rPr lang="en"/>
              <a:t> walkthrough)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Splits &amp; Tabs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Splitting the same file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Specific, useful shortcuts (gd, %, null register, indent)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Visual mode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Basic Regular Expressions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Find-and-Replace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Macros (super awesome!)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Materials: </a:t>
            </a: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http://cs.cmu.edu/~213/recitations/bootcamp.zip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Git Tutorial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SzPct val="104999"/>
            </a:pPr>
            <a:r>
              <a:rPr lang="en" sz="2000"/>
              <a:t>GitLab hosting: </a:t>
            </a: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https://git.ece.cmu.edu/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Courier New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clone git@git.ece.cmu.edu:&lt;andrewid&gt;/&lt;repo&gt;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status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add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commit -a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push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log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rm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diff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git pull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Visit a TA if you need help or want to do something advanced.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	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00050" y="835125"/>
            <a:ext cx="83439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Quick references: </a:t>
            </a: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cs.cmu.edu/~213/resources.html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CMU Computer Club</a:t>
            </a:r>
          </a:p>
          <a:p>
            <a:pPr indent="-355600" lvl="1" marL="914400" rtl="0">
              <a:spcBef>
                <a:spcPts val="0"/>
              </a:spcBef>
              <a:buSzPct val="125000"/>
            </a:pP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www.contrib.andrew.cmu.edu/~sbaugh/emacs.html</a:t>
            </a:r>
          </a:p>
          <a:p>
            <a:pPr indent="-355600" lvl="1" marL="914400" rtl="0">
              <a:spcBef>
                <a:spcPts val="0"/>
              </a:spcBef>
              <a:buSzPct val="125000"/>
            </a:pP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club.cc.cmu.edu/talks/fall15/power-vim.html</a:t>
            </a:r>
          </a:p>
          <a:p>
            <a:pPr indent="-355600" lvl="1" marL="914400" rtl="0">
              <a:spcBef>
                <a:spcPts val="0"/>
              </a:spcBef>
              <a:buSzPct val="125000"/>
            </a:pP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club.cc.cmu.edu/talks/fall15/power-git.html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Great Practical Ideas</a:t>
            </a:r>
          </a:p>
          <a:p>
            <a:pPr indent="-355600" lvl="1" marL="914400" rtl="0">
              <a:spcBef>
                <a:spcPts val="0"/>
              </a:spcBef>
              <a:buSzPct val="125000"/>
            </a:pP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www.cs.cmu.edu/~15131/f15/topics/bash/</a:t>
            </a:r>
          </a:p>
          <a:p>
            <a:pPr indent="-355600" lvl="1" marL="914400" rtl="0">
              <a:spcBef>
                <a:spcPts val="0"/>
              </a:spcBef>
              <a:buSzPct val="125000"/>
            </a:pPr>
            <a:r>
              <a:rPr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8"/>
              </a:rPr>
              <a:t>www.cs.cmu.edu/~15131/f15/topics/git/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</a:pPr>
            <a:r>
              <a:rPr lang="en" sz="2000"/>
              <a:t>Official manuals</a:t>
            </a:r>
          </a:p>
          <a:p>
            <a:pPr indent="-35560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</a:pPr>
            <a: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info bash / info emacs</a:t>
            </a:r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</a:pPr>
            <a: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:help</a:t>
            </a:r>
            <a:r>
              <a:rPr lang="en" sz="2000"/>
              <a:t> in Vim</a:t>
            </a:r>
          </a:p>
          <a:p>
            <a:pPr indent="-35560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</a:pPr>
            <a: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git help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Terminal Shortcuts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96875" y="1021549"/>
            <a:ext cx="7896300" cy="386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~ is an alias to your </a:t>
            </a:r>
            <a:r>
              <a:rPr i="1" lang="en" sz="2000"/>
              <a:t>home directory</a:t>
            </a:r>
            <a:r>
              <a:rPr lang="en" sz="2000"/>
              <a:t>.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Arial"/>
            </a:pPr>
            <a:r>
              <a:rPr lang="en" sz="2000" u="sng"/>
              <a:t>Ex</a:t>
            </a:r>
            <a:r>
              <a:rPr lang="en" sz="2000"/>
              <a:t>: 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cp foo.txt ~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. is an alias to your </a:t>
            </a:r>
            <a:r>
              <a:rPr i="1" lang="en" sz="2000"/>
              <a:t>present directory.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Arial"/>
            </a:pPr>
            <a:r>
              <a:rPr lang="en" sz="2000" u="sng"/>
              <a:t>Ex</a:t>
            </a:r>
            <a:r>
              <a:rPr lang="en" sz="2000"/>
              <a:t>: 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cp ~/foo.txt .</a:t>
            </a:r>
          </a:p>
          <a:p>
            <a:pPr indent="-355600" lvl="0" marL="457200" rtl="0">
              <a:spcBef>
                <a:spcPts val="480"/>
              </a:spcBef>
              <a:buSzPct val="100000"/>
            </a:pPr>
            <a:r>
              <a:rPr lang="en" sz="2000"/>
              <a:t>.</a:t>
            </a:r>
            <a:r>
              <a:rPr lang="en" sz="2000">
                <a:solidFill>
                  <a:schemeClr val="dk1"/>
                </a:solidFill>
              </a:rPr>
              <a:t>. is an alias to </a:t>
            </a:r>
            <a:r>
              <a:rPr lang="en" sz="2000"/>
              <a:t>the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i="1" lang="en" sz="2000"/>
              <a:t>parent</a:t>
            </a:r>
            <a:r>
              <a:rPr i="1" lang="en" sz="2000">
                <a:solidFill>
                  <a:schemeClr val="dk1"/>
                </a:solidFill>
              </a:rPr>
              <a:t> directory.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Arial"/>
            </a:pPr>
            <a:r>
              <a:rPr lang="en" sz="2000" u="sng">
                <a:solidFill>
                  <a:schemeClr val="dk1"/>
                </a:solidFill>
              </a:rPr>
              <a:t>Ex</a:t>
            </a:r>
            <a:r>
              <a:rPr lang="en" sz="2000">
                <a:solidFill>
                  <a:schemeClr val="dk1"/>
                </a:solidFill>
              </a:rPr>
              <a:t>: </a:t>
            </a:r>
            <a: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~/foo.txt ..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* will match </a:t>
            </a:r>
            <a:r>
              <a:rPr i="1" lang="en" sz="2000"/>
              <a:t>as many characters as it can.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Arial"/>
            </a:pPr>
            <a:r>
              <a:rPr lang="en" sz="2000" u="sng"/>
              <a:t>Ex</a:t>
            </a:r>
            <a:r>
              <a:rPr lang="en" sz="2000"/>
              <a:t>: 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cp ~/*.txt .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Arial"/>
            </a:pPr>
            <a:r>
              <a:rPr lang="en" sz="2000" u="sng"/>
              <a:t>Ex</a:t>
            </a:r>
            <a:r>
              <a:rPr lang="en" sz="2000"/>
              <a:t>: 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objdump -d *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Arial"/>
            </a:pPr>
            <a:r>
              <a:rPr lang="en" sz="2000" u="sng"/>
              <a:t>Ex</a:t>
            </a:r>
            <a:r>
              <a:rPr lang="en" sz="2000"/>
              <a:t>: 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rm *.c</a:t>
            </a:r>
            <a:r>
              <a:rPr lang="en" sz="2000"/>
              <a:t> </a:t>
            </a:r>
            <a:r>
              <a:rPr b="1" lang="en" sz="2000">
                <a:solidFill>
                  <a:srgbClr val="A61C00"/>
                </a:solidFill>
              </a:rPr>
              <a:t>(be very </a:t>
            </a:r>
            <a:r>
              <a:rPr b="1" i="1" lang="en" sz="2000">
                <a:solidFill>
                  <a:srgbClr val="A61C00"/>
                </a:solidFill>
              </a:rPr>
              <a:t>very</a:t>
            </a:r>
            <a:r>
              <a:rPr b="1" lang="en" sz="2000">
                <a:solidFill>
                  <a:srgbClr val="A61C00"/>
                </a:solidFill>
              </a:rPr>
              <a:t> </a:t>
            </a:r>
            <a:r>
              <a:rPr b="1" i="1" lang="en" sz="2000" u="sng">
                <a:solidFill>
                  <a:srgbClr val="A61C00"/>
                </a:solidFill>
              </a:rPr>
              <a:t>very</a:t>
            </a:r>
            <a:r>
              <a:rPr b="1" lang="en" sz="2000">
                <a:solidFill>
                  <a:srgbClr val="A61C00"/>
                </a:solidFill>
              </a:rPr>
              <a:t> careful!!)</a:t>
            </a:r>
          </a:p>
          <a:p>
            <a:pPr indent="-355600" lvl="2" marL="1371600" rtl="0">
              <a:spcBef>
                <a:spcPts val="0"/>
              </a:spcBef>
              <a:buSzPct val="100000"/>
              <a:buFont typeface="Arial"/>
            </a:pPr>
            <a:r>
              <a:rPr b="1" lang="en" sz="2000"/>
              <a:t>There is no trash with </a:t>
            </a:r>
            <a:r>
              <a:rPr b="1" lang="en" sz="2000"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b="1" lang="en" sz="2000"/>
              <a:t>. It is </a:t>
            </a:r>
            <a:r>
              <a:rPr b="1" lang="en" sz="2000" u="sng"/>
              <a:t>gone.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Terminal Shortcuts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Pressing tab will autocomplete filenames.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the up+down arrow keys to scroll through your previous commands.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Control+R lets you search your command history.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Control+A jumps to the beginning of the line.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Control+E jumps to the end of the line.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Control+U clears everything to the left of the cursor.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Control+C kills your current program.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Control+D (on a blank line) exits the terminal.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Control+L clears your screen.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Fancy Terminal Shortcuts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96875" y="1021550"/>
            <a:ext cx="84897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Bash automatically splits things up in brackets!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cp foo{1,2}.txt = cp foo1.txt foo2.txt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cp foo.txt{,.bak} = cp foo.txt foo.txt.bak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For when typing the same filename gets annoying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Bash has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/>
              <a:t> loops!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/>
              <a:t>Ex</a:t>
            </a:r>
            <a:r>
              <a:rPr lang="en"/>
              <a:t>: Append “15-213” to every file ending in .c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	for file in *.c; do echo “15-213” &gt;&gt; $file; done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Have fun, but don’t break things or lose track of time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ls &lt;dir&gt;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SzPct val="100000"/>
            </a:pPr>
            <a:r>
              <a:rPr lang="en" sz="1900"/>
              <a:t>Lists the files in the present working directory, or, if specified,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lang="en" sz="1900"/>
              <a:t>.</a:t>
            </a:r>
          </a:p>
          <a:p>
            <a:pPr indent="-349250" lvl="1" marL="914400" rtl="0">
              <a:spcBef>
                <a:spcPts val="0"/>
              </a:spcBef>
              <a:buSzPct val="100000"/>
            </a:pPr>
            <a:r>
              <a:rPr lang="en" sz="1900"/>
              <a:t>-l lists ownership and permissions.</a:t>
            </a:r>
          </a:p>
          <a:p>
            <a:pPr indent="-349250" lvl="1" marL="914400" rtl="0">
              <a:spcBef>
                <a:spcPts val="0"/>
              </a:spcBef>
              <a:buSzPct val="100000"/>
            </a:pPr>
            <a:r>
              <a:rPr lang="en" sz="1900"/>
              <a:t>-a shows hidden files (“dotfiles”).</a:t>
            </a:r>
          </a:p>
          <a:p>
            <a:pPr indent="-349250" lvl="0" marL="457200" rtl="0">
              <a:spcBef>
                <a:spcPts val="0"/>
              </a:spcBef>
              <a:buSzPct val="100000"/>
            </a:pP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r>
              <a:rPr lang="en" sz="1900"/>
              <a:t> tells you your present working directory.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2683612"/>
            <a:ext cx="64008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cd &lt;directory&gt;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</a:pPr>
            <a:r>
              <a:rPr lang="en"/>
              <a:t>Try running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cd -</a:t>
            </a:r>
            <a:r>
              <a:rPr lang="en"/>
              <a:t> to return to the previous directory.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/>
              <a:t>Try running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cd ..</a:t>
            </a:r>
            <a:r>
              <a:rPr lang="en"/>
              <a:t> to return to the parent directory.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Changes your present working directory.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2593975"/>
            <a:ext cx="62865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mkdir &lt;dirname&gt;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Makes a directory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dirname</a:t>
            </a:r>
            <a:r>
              <a:rPr lang="en"/>
              <a:t> in your present working directory.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Directories and folders are the </a:t>
            </a:r>
            <a:r>
              <a:rPr b="1" lang="en"/>
              <a:t>same thing!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25" y="2540750"/>
            <a:ext cx="63055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mv &lt;src&gt; &lt;dest&gt;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cp</a:t>
            </a:r>
            <a:r>
              <a:rPr lang="en"/>
              <a:t> works in exactly the same way, but copies instead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for copying folders, use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-r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"/>
              <a:t> can be into an existing folder (preserves name), or a file/folder of a different name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"/>
              <a:t> can be either a file or a folder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3351850"/>
            <a:ext cx="64008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