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66"/>
  </p:notesMasterIdLst>
  <p:handoutMasterIdLst>
    <p:handoutMasterId r:id="rId67"/>
  </p:handoutMasterIdLst>
  <p:sldIdLst>
    <p:sldId id="256" r:id="rId3"/>
    <p:sldId id="257" r:id="rId4"/>
    <p:sldId id="280" r:id="rId5"/>
    <p:sldId id="324" r:id="rId6"/>
    <p:sldId id="351" r:id="rId7"/>
    <p:sldId id="352" r:id="rId8"/>
    <p:sldId id="353" r:id="rId9"/>
    <p:sldId id="389"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41" r:id="rId23"/>
    <p:sldId id="337" r:id="rId24"/>
    <p:sldId id="366" r:id="rId25"/>
    <p:sldId id="377" r:id="rId26"/>
    <p:sldId id="378" r:id="rId27"/>
    <p:sldId id="369" r:id="rId28"/>
    <p:sldId id="379" r:id="rId29"/>
    <p:sldId id="380" r:id="rId30"/>
    <p:sldId id="371" r:id="rId31"/>
    <p:sldId id="372" r:id="rId32"/>
    <p:sldId id="373" r:id="rId33"/>
    <p:sldId id="374" r:id="rId34"/>
    <p:sldId id="381" r:id="rId35"/>
    <p:sldId id="329" r:id="rId36"/>
    <p:sldId id="391" r:id="rId37"/>
    <p:sldId id="382" r:id="rId38"/>
    <p:sldId id="323" r:id="rId39"/>
    <p:sldId id="387" r:id="rId40"/>
    <p:sldId id="281" r:id="rId41"/>
    <p:sldId id="375" r:id="rId42"/>
    <p:sldId id="282" r:id="rId43"/>
    <p:sldId id="292" r:id="rId44"/>
    <p:sldId id="293" r:id="rId45"/>
    <p:sldId id="295" r:id="rId46"/>
    <p:sldId id="294" r:id="rId47"/>
    <p:sldId id="296" r:id="rId48"/>
    <p:sldId id="390" r:id="rId49"/>
    <p:sldId id="298" r:id="rId50"/>
    <p:sldId id="383" r:id="rId51"/>
    <p:sldId id="286" r:id="rId52"/>
    <p:sldId id="288" r:id="rId53"/>
    <p:sldId id="287" r:id="rId54"/>
    <p:sldId id="299" r:id="rId55"/>
    <p:sldId id="385" r:id="rId56"/>
    <p:sldId id="302" r:id="rId57"/>
    <p:sldId id="325" r:id="rId58"/>
    <p:sldId id="326" r:id="rId59"/>
    <p:sldId id="338" r:id="rId60"/>
    <p:sldId id="350" r:id="rId61"/>
    <p:sldId id="349" r:id="rId62"/>
    <p:sldId id="336" r:id="rId63"/>
    <p:sldId id="384" r:id="rId64"/>
    <p:sldId id="300" r:id="rId65"/>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242C7-E3F2-4042-85C0-2E11511BEBDF}" v="41" dt="2021-08-25T21:43:55.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04"/>
    <p:restoredTop sz="94694"/>
  </p:normalViewPr>
  <p:slideViewPr>
    <p:cSldViewPr>
      <p:cViewPr varScale="1">
        <p:scale>
          <a:sx n="69" d="100"/>
          <a:sy n="69" d="100"/>
        </p:scale>
        <p:origin x="883" y="6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microsoft.com/office/2016/11/relationships/changesInfo" Target="changesInfos/changesInfo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5/13/2025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15-213/15-503: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May 13, 2025</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Brian Railing</a:t>
            </a: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on June 4: Memory Hierarchy</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354529" y="3404055"/>
            <a:ext cx="3505200" cy="313932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15-346   Computer Architecture</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213/503</a:t>
            </a:r>
          </a:p>
        </p:txBody>
      </p:sp>
    </p:spTree>
    <p:extLst>
      <p:ext uri="{BB962C8B-B14F-4D97-AF65-F5344CB8AC3E}">
        <p14:creationId xmlns:p14="http://schemas.microsoft.com/office/powerpoint/2010/main" val="14871563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a:t>
            </a:r>
            <a:r>
              <a:rPr lang="en-US" b="1" i="1" dirty="0" err="1"/>
              <a:t>CoPilot</a:t>
            </a:r>
            <a:r>
              <a:rPr lang="en-US" b="1" i="1" dirty="0"/>
              <a:t>)</a:t>
            </a:r>
          </a:p>
        </p:txBody>
      </p:sp>
    </p:spTree>
    <p:extLst>
      <p:ext uri="{BB962C8B-B14F-4D97-AF65-F5344CB8AC3E}">
        <p14:creationId xmlns:p14="http://schemas.microsoft.com/office/powerpoint/2010/main" val="22212366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2" name="TextBox 10"/>
          <p:cNvSpPr txBox="1"/>
          <p:nvPr/>
        </p:nvSpPr>
        <p:spPr>
          <a:xfrm>
            <a:off x="3446179" y="259165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124200"/>
            <a:ext cx="1660170" cy="16924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B45B3-6918-A968-341B-B2E691722B5B}"/>
              </a:ext>
            </a:extLst>
          </p:cNvPr>
          <p:cNvSpPr>
            <a:spLocks noGrp="1"/>
          </p:cNvSpPr>
          <p:nvPr>
            <p:ph type="title"/>
          </p:nvPr>
        </p:nvSpPr>
        <p:spPr/>
        <p:txBody>
          <a:bodyPr/>
          <a:lstStyle/>
          <a:p>
            <a:r>
              <a:rPr lang="en-US" dirty="0"/>
              <a:t>Version Control: Quick Tips</a:t>
            </a:r>
          </a:p>
        </p:txBody>
      </p:sp>
      <p:sp>
        <p:nvSpPr>
          <p:cNvPr id="3" name="Content Placeholder 2">
            <a:extLst>
              <a:ext uri="{FF2B5EF4-FFF2-40B4-BE49-F238E27FC236}">
                <a16:creationId xmlns:a16="http://schemas.microsoft.com/office/drawing/2014/main" id="{44FAEE4A-150F-C2D6-645E-9E570194C62E}"/>
              </a:ext>
            </a:extLst>
          </p:cNvPr>
          <p:cNvSpPr>
            <a:spLocks noGrp="1"/>
          </p:cNvSpPr>
          <p:nvPr>
            <p:ph idx="1"/>
          </p:nvPr>
        </p:nvSpPr>
        <p:spPr/>
        <p:txBody>
          <a:bodyPr/>
          <a:lstStyle/>
          <a:p>
            <a:r>
              <a:rPr lang="en-US" dirty="0"/>
              <a:t>Always commit your changes and only your changes</a:t>
            </a:r>
          </a:p>
          <a:p>
            <a:pPr lvl="1"/>
            <a:endParaRPr lang="en-US" dirty="0"/>
          </a:p>
          <a:p>
            <a:r>
              <a:rPr lang="en-US" dirty="0"/>
              <a:t>Do not do:</a:t>
            </a:r>
          </a:p>
          <a:p>
            <a:pPr lvl="1"/>
            <a:r>
              <a:rPr lang="en-US" dirty="0"/>
              <a:t>git add .</a:t>
            </a:r>
          </a:p>
          <a:p>
            <a:pPr lvl="2"/>
            <a:r>
              <a:rPr lang="en-US" dirty="0"/>
              <a:t>This adds / commits all files that git is either not tracking or have changed</a:t>
            </a:r>
          </a:p>
          <a:p>
            <a:pPr lvl="1"/>
            <a:r>
              <a:rPr lang="en-US" dirty="0"/>
              <a:t>git commit –a</a:t>
            </a:r>
          </a:p>
          <a:p>
            <a:pPr lvl="2"/>
            <a:r>
              <a:rPr lang="en-US" dirty="0"/>
              <a:t>This commits all files that have changed, which might include accidental edits</a:t>
            </a:r>
          </a:p>
          <a:p>
            <a:pPr lvl="2"/>
            <a:endParaRPr lang="en-US" dirty="0"/>
          </a:p>
          <a:p>
            <a:r>
              <a:rPr lang="en-US" dirty="0"/>
              <a:t>Do:</a:t>
            </a:r>
          </a:p>
          <a:p>
            <a:pPr lvl="1"/>
            <a:r>
              <a:rPr lang="en-US" dirty="0"/>
              <a:t>git commit &lt;list of files&gt;</a:t>
            </a:r>
          </a:p>
          <a:p>
            <a:pPr lvl="2"/>
            <a:r>
              <a:rPr lang="en-US" dirty="0"/>
              <a:t>This commits a specific list of files (usually one) and allows you to write a multi-line commit message</a:t>
            </a:r>
          </a:p>
        </p:txBody>
      </p:sp>
    </p:spTree>
    <p:extLst>
      <p:ext uri="{BB962C8B-B14F-4D97-AF65-F5344CB8AC3E}">
        <p14:creationId xmlns:p14="http://schemas.microsoft.com/office/powerpoint/2010/main" val="101736439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p:txBody>
      </p:sp>
    </p:spTree>
    <p:extLst>
      <p:ext uri="{BB962C8B-B14F-4D97-AF65-F5344CB8AC3E}">
        <p14:creationId xmlns:p14="http://schemas.microsoft.com/office/powerpoint/2010/main" val="333409146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New this semester: more involved in-class activities for some lectures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dirty="0"/>
              <a:t>Parallelism and Files</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Low-level I/O</a:t>
            </a:r>
          </a:p>
          <a:p>
            <a:pPr marL="552450" lvl="1"/>
            <a:r>
              <a:rPr lang="en-US" dirty="0"/>
              <a:t>Parallelism and </a:t>
            </a:r>
            <a:r>
              <a:rPr lang="en-US" dirty="0" err="1"/>
              <a:t>sychronization</a:t>
            </a:r>
            <a:endParaRPr lang="en-US" dirty="0"/>
          </a:p>
          <a:p>
            <a:pPr marL="552450" lvl="1"/>
            <a:r>
              <a:rPr lang="en-US" dirty="0"/>
              <a:t>Includes aspects of OS and architecture</a:t>
            </a:r>
          </a:p>
          <a:p>
            <a:endParaRPr lang="en-US" dirty="0"/>
          </a:p>
          <a:p>
            <a:r>
              <a:rPr lang="en-US" dirty="0"/>
              <a:t>Assignments</a:t>
            </a:r>
          </a:p>
          <a:p>
            <a:pPr marL="552450" lvl="1"/>
            <a:r>
              <a:rPr lang="en-US" dirty="0"/>
              <a:t>L8 (</a:t>
            </a:r>
            <a:r>
              <a:rPr lang="en-US" dirty="0" err="1"/>
              <a:t>sfslab</a:t>
            </a:r>
            <a:r>
              <a:rPr lang="en-US" dirty="0"/>
              <a:t>): Extend a basic file system</a:t>
            </a:r>
          </a:p>
          <a:p>
            <a:pPr marL="838200" lvl="2"/>
            <a:r>
              <a:rPr lang="en-US" dirty="0"/>
              <a:t>Learn about parallelism and performance</a:t>
            </a:r>
          </a:p>
          <a:p>
            <a:pPr marL="838200" lvl="2"/>
            <a:r>
              <a:rPr lang="en-US" dirty="0"/>
              <a:t>Understand further how files / file systems work</a:t>
            </a:r>
          </a:p>
        </p:txBody>
      </p:sp>
    </p:spTree>
    <p:extLst>
      <p:ext uri="{BB962C8B-B14F-4D97-AF65-F5344CB8AC3E}">
        <p14:creationId xmlns:p14="http://schemas.microsoft.com/office/powerpoint/2010/main" val="4028007669"/>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tonight: see </a:t>
            </a:r>
            <a:r>
              <a:rPr lang="en-US" dirty="0">
                <a:hlinkClick r:id="rId2"/>
              </a:rPr>
              <a:t>213 schedule page</a:t>
            </a:r>
            <a:endParaRPr lang="en-US" dirty="0"/>
          </a:p>
          <a:p>
            <a:pPr lvl="1"/>
            <a:r>
              <a:rPr lang="en-US" dirty="0"/>
              <a:t>(waiting on IT to update the ~213 link)</a:t>
            </a:r>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a:p>
            <a:endParaRPr lang="en-US" b="1" dirty="0"/>
          </a:p>
        </p:txBody>
      </p:sp>
    </p:spTree>
    <p:extLst>
      <p:ext uri="{BB962C8B-B14F-4D97-AF65-F5344CB8AC3E}">
        <p14:creationId xmlns:p14="http://schemas.microsoft.com/office/powerpoint/2010/main" val="295323166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213/503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ed)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r>
              <a:rPr lang="en-US" dirty="0" err="1"/>
              <a:t>etc</a:t>
            </a:r>
            <a:endParaRPr lang="en-US" dirty="0"/>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Tues, May 13 have Autolab accounts</a:t>
            </a:r>
          </a:p>
          <a:p>
            <a:pPr marL="292100">
              <a:spcBef>
                <a:spcPts val="1800"/>
              </a:spcBef>
            </a:pPr>
            <a:r>
              <a:rPr lang="en-US" dirty="0"/>
              <a:t>You must be enrolled to get an account</a:t>
            </a:r>
          </a:p>
          <a:p>
            <a:pPr marL="552450" lvl="1"/>
            <a:r>
              <a:rPr lang="en-US" dirty="0"/>
              <a:t>Autolab is not tied into the Hub’s rosters</a:t>
            </a:r>
          </a:p>
          <a:p>
            <a:pPr marL="552450" lvl="1"/>
            <a:r>
              <a:rPr lang="en-US" dirty="0"/>
              <a:t>We will update the autolab accounts once a day, so check back in 24 hours.</a:t>
            </a:r>
          </a:p>
          <a:p>
            <a:pPr marL="292100">
              <a:spcBef>
                <a:spcPts val="1800"/>
              </a:spcBef>
            </a:pPr>
            <a:r>
              <a:rPr lang="en-US" dirty="0"/>
              <a:t>For those who are waiting to add in, request an extension after you have been added, if needed</a:t>
            </a:r>
          </a:p>
        </p:txBody>
      </p:sp>
    </p:spTree>
    <p:extLst>
      <p:ext uri="{BB962C8B-B14F-4D97-AF65-F5344CB8AC3E}">
        <p14:creationId xmlns:p14="http://schemas.microsoft.com/office/powerpoint/2010/main" val="3123275195"/>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15-213/15-503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ED</a:t>
            </a:r>
          </a:p>
          <a:p>
            <a:pPr lvl="1"/>
            <a:r>
              <a:rPr lang="en-US" dirty="0"/>
              <a:t>Best place for questions about assignments</a:t>
            </a:r>
          </a:p>
          <a:p>
            <a:pPr lvl="1"/>
            <a:r>
              <a:rPr lang="en-US" dirty="0"/>
              <a:t>We will fill the FAQ and ed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Ad-hoc schedule</a:t>
            </a:r>
          </a:p>
        </p:txBody>
      </p:sp>
    </p:spTree>
    <p:extLst>
      <p:ext uri="{BB962C8B-B14F-4D97-AF65-F5344CB8AC3E}">
        <p14:creationId xmlns:p14="http://schemas.microsoft.com/office/powerpoint/2010/main" val="573843046"/>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May 19)</a:t>
            </a:r>
          </a:p>
          <a:p>
            <a:r>
              <a:rPr lang="en-US" dirty="0"/>
              <a:t>Both in-person and remote (Zoom) will be offered</a:t>
            </a:r>
          </a:p>
          <a:p>
            <a:pPr lvl="1"/>
            <a:r>
              <a:rPr lang="en-US" dirty="0"/>
              <a:t>Only one or the other, at any particular time</a:t>
            </a:r>
          </a:p>
          <a:p>
            <a:r>
              <a:rPr lang="en-US" dirty="0"/>
              <a:t>Schedule will be posted on ed</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also begin May 20</a:t>
            </a:r>
          </a:p>
          <a:p>
            <a:pPr lvl="1"/>
            <a:r>
              <a:rPr lang="en-US" dirty="0"/>
              <a:t>Schedule will also be posted on Piazza and the course website</a:t>
            </a:r>
          </a:p>
          <a:p>
            <a:pPr lvl="1"/>
            <a:r>
              <a:rPr lang="en-US" dirty="0"/>
              <a:t>Mine are after lecture</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 so do we!</a:t>
            </a:r>
          </a:p>
          <a:p>
            <a:pPr lvl="1"/>
            <a:r>
              <a:rPr lang="en-US" dirty="0"/>
              <a:t>Abstract data types</a:t>
            </a:r>
          </a:p>
          <a:p>
            <a:pPr lvl="1"/>
            <a:r>
              <a:rPr lang="en-US" dirty="0"/>
              <a:t>Asymptotic analysis</a:t>
            </a:r>
          </a:p>
          <a:p>
            <a:r>
              <a:rPr lang="en-US" b="1" dirty="0"/>
              <a:t>But it’s helpful to understand what abstractions build upon and their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20000"/>
          </a:bodyPr>
          <a:lstStyle/>
          <a:p>
            <a:r>
              <a:rPr lang="en-US" dirty="0"/>
              <a:t>Final Exam (28+2/30%)</a:t>
            </a:r>
          </a:p>
          <a:p>
            <a:pPr lvl="1"/>
            <a:r>
              <a:rPr lang="en-US" dirty="0"/>
              <a:t>213 students have 2% of exam grade from an in-person midterm</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 15-503 (</a:t>
            </a:r>
            <a:r>
              <a:rPr lang="fi-FI" dirty="0"/>
              <a:t>Sara Kuntz &lt;sgolembi@andrew.cmu.edu&gt;</a:t>
            </a:r>
            <a:r>
              <a:rPr lang="en-US" dirty="0"/>
              <a:t>)</a:t>
            </a:r>
          </a:p>
          <a:p>
            <a:pPr marL="552450" lvl="1"/>
            <a:r>
              <a:rPr lang="en-US" dirty="0"/>
              <a:t>Waitlist priority is always: are you graduating or does not taking it now directly impact your graduation</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F33BE-2459-370E-0BCF-3823AC757198}"/>
              </a:ext>
            </a:extLst>
          </p:cNvPr>
          <p:cNvSpPr>
            <a:spLocks noGrp="1"/>
          </p:cNvSpPr>
          <p:nvPr>
            <p:ph type="title"/>
          </p:nvPr>
        </p:nvSpPr>
        <p:spPr/>
        <p:txBody>
          <a:bodyPr/>
          <a:lstStyle/>
          <a:p>
            <a:r>
              <a:rPr lang="en-US" dirty="0"/>
              <a:t>Thinking Face …</a:t>
            </a:r>
          </a:p>
        </p:txBody>
      </p:sp>
      <p:sp>
        <p:nvSpPr>
          <p:cNvPr id="3" name="Content Placeholder 2">
            <a:extLst>
              <a:ext uri="{FF2B5EF4-FFF2-40B4-BE49-F238E27FC236}">
                <a16:creationId xmlns:a16="http://schemas.microsoft.com/office/drawing/2014/main" id="{E43F1B2A-BB59-E70A-5543-9BC021F69B08}"/>
              </a:ext>
            </a:extLst>
          </p:cNvPr>
          <p:cNvSpPr>
            <a:spLocks noGrp="1"/>
          </p:cNvSpPr>
          <p:nvPr>
            <p:ph idx="1"/>
          </p:nvPr>
        </p:nvSpPr>
        <p:spPr/>
        <p:txBody>
          <a:bodyPr/>
          <a:lstStyle/>
          <a:p>
            <a:r>
              <a:rPr lang="en-US" dirty="0"/>
              <a:t>1e20 + (-1e20 + 3.14) --&gt; ??</a:t>
            </a:r>
          </a:p>
        </p:txBody>
      </p:sp>
      <p:sp>
        <p:nvSpPr>
          <p:cNvPr id="4" name="Rectangle 3">
            <a:extLst>
              <a:ext uri="{FF2B5EF4-FFF2-40B4-BE49-F238E27FC236}">
                <a16:creationId xmlns:a16="http://schemas.microsoft.com/office/drawing/2014/main" id="{80C34DBA-1A21-BDD5-20E2-0003A20AD82B}"/>
              </a:ext>
            </a:extLst>
          </p:cNvPr>
          <p:cNvSpPr>
            <a:spLocks noChangeArrowheads="1"/>
          </p:cNvSpPr>
          <p:nvPr/>
        </p:nvSpPr>
        <p:spPr bwMode="auto">
          <a:xfrm>
            <a:off x="533400" y="1975753"/>
            <a:ext cx="8229600" cy="4278094"/>
          </a:xfrm>
          <a:prstGeom prst="rect">
            <a:avLst/>
          </a:prstGeom>
          <a:solidFill>
            <a:srgbClr val="F7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Chat GPT says: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The result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being evaluated as 0 is due to the limitations of floating-point arithmetic.</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floating-point arithmetic, numbers are represented with a fixed number of bits, which means there is a limit to the precision and range of numbers that can be accurately represented. This representation introduces rounding errors and can lead to loss of precision.</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When you perform the calculation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the subtraction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 evaluates to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since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much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so the smaller value is effectively negligible in terms of precision. Therefore, the expression simplifies to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However, when you add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and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significantly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As a result, the addition of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does not contribute to the value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due to the limited precision of floating-point arithmetic. Therefore, the resulting sum is effectively equal to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mathematical terms, this cancellation of significant digits is known as "catastrophic cancellation." It occurs when there is a subtraction of two nearly equal numbers, leading to the loss of precision in the result.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As a consequence, the total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is approximated as 1e20, which is effectively zero when compared to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56441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14586</TotalTime>
  <Pages>0</Pages>
  <Words>5134</Words>
  <Characters>0</Characters>
  <Application>Microsoft Office PowerPoint</Application>
  <PresentationFormat>On-screen Show (4:3)</PresentationFormat>
  <Lines>0</Lines>
  <Paragraphs>682</Paragraphs>
  <Slides>63</Slides>
  <Notes>2</Notes>
  <HiddenSlides>1</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63</vt:i4>
      </vt:variant>
    </vt:vector>
  </HeadingPairs>
  <TitlesOfParts>
    <vt:vector size="79" baseType="lpstr">
      <vt:lpstr>Arial</vt:lpstr>
      <vt:lpstr>Arial Narrow</vt:lpstr>
      <vt:lpstr>Calibri</vt:lpstr>
      <vt:lpstr>Calibri Bold</vt:lpstr>
      <vt:lpstr>Calibri Italic</vt:lpstr>
      <vt:lpstr>Consolas</vt:lpstr>
      <vt:lpstr>Courier New</vt:lpstr>
      <vt:lpstr>Gill Sans</vt:lpstr>
      <vt:lpstr>Söhne</vt:lpstr>
      <vt:lpstr>Söhne Mono</vt:lpstr>
      <vt:lpstr>Times New Roman</vt:lpstr>
      <vt:lpstr>Wingdings</vt:lpstr>
      <vt:lpstr>Wingdings 2</vt:lpstr>
      <vt:lpstr>Zapf Dingbats</vt:lpstr>
      <vt:lpstr>Title Slide</vt:lpstr>
      <vt:lpstr>Title and Content</vt:lpstr>
      <vt:lpstr>PowerPoint Presentation</vt:lpstr>
      <vt:lpstr>Overview</vt:lpstr>
      <vt:lpstr>Instructors</vt:lpstr>
      <vt:lpstr>The Big Picture</vt:lpstr>
      <vt:lpstr>Course Theme:  (Systems) Knowledge is Power!</vt:lpstr>
      <vt:lpstr>It’s Important to Understand How Things Work</vt:lpstr>
      <vt:lpstr>Great Reality #1:  Ints are not Integers, Floats are not Reals</vt:lpstr>
      <vt:lpstr>Thinking Face …</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on June 4: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Version Control: Your Good Friend</vt:lpstr>
      <vt:lpstr>Version Control: Quick Tips</vt:lpstr>
      <vt:lpstr>How to Avoid AIVs</vt:lpstr>
      <vt:lpstr>Logistics</vt:lpstr>
      <vt:lpstr>Education research in this course </vt:lpstr>
      <vt:lpstr>Primary Textbook</vt:lpstr>
      <vt:lpstr>Recommended reading</vt:lpstr>
      <vt:lpstr>Course Components</vt:lpstr>
      <vt:lpstr>Programs and Data</vt:lpstr>
      <vt:lpstr>The Memory Hierarchy</vt:lpstr>
      <vt:lpstr> Virtual Memory</vt:lpstr>
      <vt:lpstr>Exceptional Control Flow</vt:lpstr>
      <vt:lpstr> Networking, and Concurrency</vt:lpstr>
      <vt:lpstr>Parallelism and Files</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 Waitlist questions</vt:lpstr>
      <vt:lpstr>Managing this course</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Brian Railing</cp:lastModifiedBy>
  <cp:revision>257</cp:revision>
  <cp:lastPrinted>2011-08-30T03:47:10Z</cp:lastPrinted>
  <dcterms:created xsi:type="dcterms:W3CDTF">2012-08-28T17:04:18Z</dcterms:created>
  <dcterms:modified xsi:type="dcterms:W3CDTF">2025-05-13T14:38:14Z</dcterms:modified>
</cp:coreProperties>
</file>