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4"/>
  </p:notesMasterIdLst>
  <p:handoutMasterIdLst>
    <p:handoutMasterId r:id="rId45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003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73" d="100"/>
          <a:sy n="73" d="100"/>
        </p:scale>
        <p:origin x="114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gs" Target="tags/tag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0739/quizzes/124456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June 20,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8D4EAF-7998-D9E3-4CB5-54B783C21E72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Have several free lists, one for 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Which blocks go in which size classes is a design decision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Can have major impact on both utilization and throughput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Common choices include: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One class for each small size (16, 32, 48, 64, …)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At some point switch to powers of two: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+1,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list for the </a:t>
                </a:r>
                <a:r>
                  <a:rPr lang="en-GB" i="1" dirty="0"/>
                  <a:t>largest</a:t>
                </a:r>
                <a:r>
                  <a:rPr lang="en-GB" dirty="0"/>
                  <a:t> blocks must have no upper limit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(well,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73" t="-127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ln/>
            </p:spPr>
            <p:txBody>
              <a:bodyPr/>
              <a:lstStyle/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an array of free lists, each one for some size class</a:t>
                </a:r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To allocate a block of size </a:t>
                </a:r>
                <a:r>
                  <a:rPr lang="en-GB" i="1" dirty="0"/>
                  <a:t>n</a:t>
                </a:r>
                <a:r>
                  <a:rPr lang="en-GB" dirty="0"/>
                  <a:t>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Search appropriate free list for block of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(i.e., first fit)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an appropriate block is found: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Split block and place fragment on appropriate list 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found, try next larger class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Repeat until block is found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Request additional heap memory from OS (using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b="1" dirty="0">
                    <a:latin typeface="Courier New" pitchFamily="49" charset="0"/>
                  </a:rPr>
                  <a:t>()</a:t>
                </a:r>
                <a:r>
                  <a:rPr lang="en-GB" dirty="0"/>
                  <a:t>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Allocate block of </a:t>
                </a:r>
                <a:r>
                  <a:rPr lang="en-GB" i="1" dirty="0"/>
                  <a:t>n</a:t>
                </a:r>
                <a:r>
                  <a:rPr lang="en-GB" dirty="0"/>
                  <a:t> bytes from this new memory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Place remainder as a single free block in appropriate size class.</a:t>
                </a:r>
              </a:p>
            </p:txBody>
          </p:sp>
        </mc:Choice>
        <mc:Fallback xmlns="">
          <p:sp>
            <p:nvSpPr>
              <p:cNvPr id="1638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blipFill>
                <a:blip r:embed="rId3"/>
                <a:stretch>
                  <a:fillRect l="-73" t="-19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Railing, et al, “</a:t>
            </a:r>
            <a:r>
              <a:rPr lang="en-US" dirty="0"/>
              <a:t>Implementing Malloc: Students and Systems Programming</a:t>
            </a:r>
            <a:r>
              <a:rPr lang="en-GB" dirty="0"/>
              <a:t>”, SIGCSE’18, Feb 2018.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>
                <a:hlinkClick r:id="rId2"/>
              </a:rPr>
              <a:t>https://canvas.cmu.edu/courses/40739/quizzes/124456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640764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</a:t>
            </a: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%d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0FC33F3-7262-4A95-BADE-BD11EDD7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54911"/>
            <a:ext cx="4455364" cy="956288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case 'd':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int 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va_arg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(ap, </a:t>
            </a:r>
            <a:r>
              <a:rPr lang="en-GB" sz="1400" dirty="0">
                <a:latin typeface="Consolas" panose="020B0609020204030204" pitchFamily="49" charset="0"/>
                <a:ea typeface="msgothic" charset="0"/>
                <a:cs typeface="msgothic" charset="0"/>
              </a:rPr>
              <a:t>int *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</a:t>
            </a:r>
            <a:r>
              <a:rPr lang="en-GB" sz="1400" b="0" dirty="0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(int)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strtol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valbuf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&amp;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endp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10);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5840F7F8-8986-4E9F-A13B-39071F4E866B}"/>
              </a:ext>
            </a:extLst>
          </p:cNvPr>
          <p:cNvSpPr/>
          <p:nvPr/>
        </p:nvSpPr>
        <p:spPr bwMode="auto">
          <a:xfrm>
            <a:off x="5282032" y="3574491"/>
            <a:ext cx="2718968" cy="845109"/>
          </a:xfrm>
          <a:prstGeom prst="wedgeEllipseCallout">
            <a:avLst>
              <a:gd name="adj1" fmla="val -56871"/>
              <a:gd name="adj2" fmla="val -1513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Crash here …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if you’re lucky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6002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54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17085</TotalTime>
  <Words>2473</Words>
  <Application>Microsoft Office PowerPoint</Application>
  <PresentationFormat>On-screen Show (4:3)</PresentationFormat>
  <Paragraphs>530</Paragraphs>
  <Slides>39</Slides>
  <Notes>37</Notes>
  <HiddenSlides>2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54" baseType="lpstr">
      <vt:lpstr>Arial</vt:lpstr>
      <vt:lpstr>Arial Narrow</vt:lpstr>
      <vt:lpstr>Calibri</vt:lpstr>
      <vt:lpstr>Cambria Math</vt:lpstr>
      <vt:lpstr>Consolas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15-213/15-513: Introduction to Computer Systems 14th Lecture, June 20, 2024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744</cp:revision>
  <cp:lastPrinted>2016-11-01T18:34:42Z</cp:lastPrinted>
  <dcterms:created xsi:type="dcterms:W3CDTF">2012-11-01T14:52:42Z</dcterms:created>
  <dcterms:modified xsi:type="dcterms:W3CDTF">2024-06-20T15:01:55Z</dcterms:modified>
</cp:coreProperties>
</file>