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501" r:id="rId13"/>
    <p:sldId id="1502" r:id="rId14"/>
    <p:sldId id="1476" r:id="rId15"/>
    <p:sldId id="1418" r:id="rId16"/>
    <p:sldId id="1398" r:id="rId17"/>
    <p:sldId id="1495" r:id="rId18"/>
    <p:sldId id="1419" r:id="rId19"/>
    <p:sldId id="1496" r:id="rId20"/>
    <p:sldId id="1428" r:id="rId21"/>
    <p:sldId id="1499" r:id="rId22"/>
    <p:sldId id="1421" r:id="rId23"/>
    <p:sldId id="1430" r:id="rId24"/>
    <p:sldId id="1403" r:id="rId25"/>
    <p:sldId id="1429" r:id="rId26"/>
    <p:sldId id="1500" r:id="rId27"/>
    <p:sldId id="1485" r:id="rId28"/>
    <p:sldId id="1486" r:id="rId29"/>
    <p:sldId id="1404" r:id="rId30"/>
    <p:sldId id="1479" r:id="rId31"/>
    <p:sldId id="1497" r:id="rId32"/>
    <p:sldId id="1424" r:id="rId33"/>
    <p:sldId id="1487" r:id="rId34"/>
    <p:sldId id="1407" r:id="rId35"/>
    <p:sldId id="1408" r:id="rId36"/>
    <p:sldId id="1482" r:id="rId37"/>
    <p:sldId id="1409" r:id="rId38"/>
    <p:sldId id="1003" r:id="rId39"/>
    <p:sldId id="1489" r:id="rId40"/>
    <p:sldId id="1498" r:id="rId41"/>
    <p:sldId id="1491" r:id="rId42"/>
    <p:sldId id="1410" r:id="rId43"/>
    <p:sldId id="1411" r:id="rId44"/>
    <p:sldId id="1412" r:id="rId45"/>
    <p:sldId id="1413" r:id="rId46"/>
    <p:sldId id="1414" r:id="rId47"/>
    <p:sldId id="1494" r:id="rId48"/>
    <p:sldId id="1492" r:id="rId49"/>
    <p:sldId id="1493" r:id="rId50"/>
    <p:sldId id="1425" r:id="rId51"/>
    <p:sldId id="1436" r:id="rId52"/>
    <p:sldId id="1431" r:id="rId53"/>
    <p:sldId id="1432" r:id="rId54"/>
    <p:sldId id="1434" r:id="rId55"/>
    <p:sldId id="1435" r:id="rId56"/>
    <p:sldId id="1415" r:id="rId57"/>
    <p:sldId id="1416" r:id="rId58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6" autoAdjust="0"/>
    <p:restoredTop sz="94270" autoAdjust="0"/>
  </p:normalViewPr>
  <p:slideViewPr>
    <p:cSldViewPr snapToObjects="1">
      <p:cViewPr varScale="1">
        <p:scale>
          <a:sx n="69" d="100"/>
          <a:sy n="69" d="100"/>
        </p:scale>
        <p:origin x="1238" y="53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0739/quizzes/123407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58738" y="1600200"/>
            <a:ext cx="7772400" cy="4191000"/>
          </a:xfrm>
        </p:spPr>
        <p:txBody>
          <a:bodyPr anchor="t" anchorCtr="0"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18, 2024</a:t>
            </a:r>
            <a:br>
              <a:rPr lang="en-US" sz="2000" b="0" dirty="0"/>
            </a:br>
            <a:br>
              <a:rPr lang="en-US" sz="2000" b="0" dirty="0"/>
            </a:br>
            <a:endParaRPr lang="en-US" sz="2000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AD929E-5519-958C-4474-00843D962712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 xmlns=""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 xmlns=""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64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malloc(40)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4847"/>
            <a:ext cx="5486400" cy="304800"/>
            <a:chOff x="2992437" y="4276726"/>
            <a:chExt cx="5486400" cy="304800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6726"/>
              <a:ext cx="304800" cy="3001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03322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malloc(32)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275" y="4242017"/>
              <a:ext cx="1082454" cy="2970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ea typeface="msgothic" charset="0"/>
                  <a:cs typeface="Calibri" panose="020F0502020204030204" pitchFamily="34" charset="0"/>
                </a:rPr>
                <a:t>“The break”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4" y="4407116"/>
              <a:ext cx="25960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https://canvas.cmu.edu/courses/40739/quizzes/123407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Heap Visualization Convention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square = 1 “word” = 8 bytes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85226D-9C2F-455F-9093-265AB3888B9F}"/>
              </a:ext>
            </a:extLst>
          </p:cNvPr>
          <p:cNvCxnSpPr>
            <a:cxnSpLocks/>
          </p:cNvCxnSpPr>
          <p:nvPr/>
        </p:nvCxnSpPr>
        <p:spPr bwMode="auto">
          <a:xfrm>
            <a:off x="1300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3CA7DB-E5B4-4652-B2B1-28861AC9842E}"/>
              </a:ext>
            </a:extLst>
          </p:cNvPr>
          <p:cNvCxnSpPr>
            <a:cxnSpLocks/>
          </p:cNvCxnSpPr>
          <p:nvPr/>
        </p:nvCxnSpPr>
        <p:spPr bwMode="auto">
          <a:xfrm>
            <a:off x="7396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F0FE1D-594A-4146-A734-DCB600A19287}"/>
              </a:ext>
            </a:extLst>
          </p:cNvPr>
          <p:cNvSpPr txBox="1"/>
          <p:nvPr/>
        </p:nvSpPr>
        <p:spPr>
          <a:xfrm>
            <a:off x="461963" y="2779194"/>
            <a:ext cx="1676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Lowest address within heap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29DAD-60BF-4F2C-9807-B743C62D6639}"/>
              </a:ext>
            </a:extLst>
          </p:cNvPr>
          <p:cNvSpPr txBox="1"/>
          <p:nvPr/>
        </p:nvSpPr>
        <p:spPr>
          <a:xfrm>
            <a:off x="6141243" y="2225196"/>
            <a:ext cx="2509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Highest address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within heap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(“the break”, adjustable by </a:t>
            </a:r>
            <a:r>
              <a:rPr lang="en-US" sz="1800" dirty="0" err="1">
                <a:latin typeface="Consolas" panose="020B0609020204030204" pitchFamily="49" charset="0"/>
              </a:rPr>
              <a:t>sbrk</a:t>
            </a:r>
            <a:r>
              <a:rPr lang="en-US" sz="1800" dirty="0">
                <a:latin typeface="Calibri" pitchFamily="34" charset="0"/>
              </a:rPr>
              <a:t> system call)</a:t>
            </a:r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</a:t>
            </a:r>
            <a:r>
              <a:rPr lang="en-GB" sz="1800" dirty="0">
                <a:latin typeface="Courier New" pitchFamily="49" charset="0"/>
              </a:rPr>
              <a:t>40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16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ED7B75-82F1-43B3-953F-B363A08D6766}"/>
              </a:ext>
            </a:extLst>
          </p:cNvPr>
          <p:cNvCxnSpPr/>
          <p:nvPr/>
        </p:nvCxnSpPr>
        <p:spPr bwMode="auto">
          <a:xfrm>
            <a:off x="5888037" y="3160713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83BF59-0985-4003-BC86-359056517436}"/>
              </a:ext>
            </a:extLst>
          </p:cNvPr>
          <p:cNvSpPr txBox="1"/>
          <p:nvPr/>
        </p:nvSpPr>
        <p:spPr>
          <a:xfrm>
            <a:off x="5845668" y="2976047"/>
            <a:ext cx="19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Gap for alignment</a:t>
            </a:r>
          </a:p>
        </p:txBody>
      </p: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30340</TotalTime>
  <Words>4091</Words>
  <Application>Microsoft Office PowerPoint</Application>
  <PresentationFormat>On-screen Show (4:3)</PresentationFormat>
  <Paragraphs>1152</Paragraphs>
  <Slides>57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8" baseType="lpstr">
      <vt:lpstr>Arial</vt:lpstr>
      <vt:lpstr>Arial Narrow</vt:lpstr>
      <vt:lpstr>Calibri</vt:lpstr>
      <vt:lpstr>Cambria Math</vt:lpstr>
      <vt:lpstr>Consolas</vt:lpstr>
      <vt:lpstr>Courier New</vt:lpstr>
      <vt:lpstr>Noto Sans Symbols</vt:lpstr>
      <vt:lpstr>Times New Roman</vt:lpstr>
      <vt:lpstr>Wingdings</vt:lpstr>
      <vt:lpstr>Wingdings 2</vt:lpstr>
      <vt:lpstr>template2007</vt:lpstr>
      <vt:lpstr>Dynamic Memory Allocation:  Basic Concepts  15-213/15-513: Introduction to Computer Systems 13th Lecture, June 18, 2024  </vt:lpstr>
      <vt:lpstr>Today</vt:lpstr>
      <vt:lpstr>Dynamic Memory Allocation </vt:lpstr>
      <vt:lpstr>Dynamic Memory Allocation</vt:lpstr>
      <vt:lpstr>The malloc Package</vt:lpstr>
      <vt:lpstr>malloc Example</vt:lpstr>
      <vt:lpstr>Heap Visualization Convention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737</cp:revision>
  <cp:lastPrinted>2019-10-16T16:43:26Z</cp:lastPrinted>
  <dcterms:created xsi:type="dcterms:W3CDTF">2012-10-04T19:17:13Z</dcterms:created>
  <dcterms:modified xsi:type="dcterms:W3CDTF">2024-06-18T13:58:04Z</dcterms:modified>
</cp:coreProperties>
</file>