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sldIdLst>
    <p:sldId id="256" r:id="rId2"/>
    <p:sldId id="318" r:id="rId3"/>
    <p:sldId id="259" r:id="rId4"/>
    <p:sldId id="319" r:id="rId5"/>
    <p:sldId id="320" r:id="rId6"/>
    <p:sldId id="317" r:id="rId7"/>
    <p:sldId id="321" r:id="rId8"/>
    <p:sldId id="32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1247" r:id="rId32"/>
    <p:sldId id="286" r:id="rId33"/>
    <p:sldId id="287" r:id="rId34"/>
    <p:sldId id="1248" r:id="rId35"/>
    <p:sldId id="1250" r:id="rId36"/>
    <p:sldId id="288" r:id="rId37"/>
    <p:sldId id="289" r:id="rId38"/>
    <p:sldId id="290" r:id="rId39"/>
    <p:sldId id="291" r:id="rId40"/>
    <p:sldId id="1249" r:id="rId41"/>
    <p:sldId id="292" r:id="rId42"/>
    <p:sldId id="293" r:id="rId43"/>
    <p:sldId id="294" r:id="rId44"/>
    <p:sldId id="295" r:id="rId45"/>
    <p:sldId id="296" r:id="rId46"/>
    <p:sldId id="297" r:id="rId47"/>
    <p:sldId id="308" r:id="rId48"/>
    <p:sldId id="309" r:id="rId49"/>
    <p:sldId id="316" r:id="rId50"/>
    <p:sldId id="310" r:id="rId51"/>
    <p:sldId id="311" r:id="rId52"/>
    <p:sldId id="324" r:id="rId53"/>
    <p:sldId id="312" r:id="rId54"/>
    <p:sldId id="313" r:id="rId55"/>
    <p:sldId id="314" r:id="rId56"/>
    <p:sldId id="315" r:id="rId57"/>
    <p:sldId id="272" r:id="rId58"/>
    <p:sldId id="273" r:id="rId59"/>
    <p:sldId id="274" r:id="rId60"/>
    <p:sldId id="275" r:id="rId61"/>
    <p:sldId id="300" r:id="rId62"/>
    <p:sldId id="301" r:id="rId63"/>
    <p:sldId id="302" r:id="rId64"/>
    <p:sldId id="303" r:id="rId65"/>
    <p:sldId id="298" r:id="rId66"/>
    <p:sldId id="299" r:id="rId67"/>
    <p:sldId id="304" r:id="rId68"/>
    <p:sldId id="305" r:id="rId69"/>
    <p:sldId id="306" r:id="rId70"/>
    <p:sldId id="307" r:id="rId7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A599-6BAB-7A68-BDE8-BE305A02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28795EA-13CA-B282-0579-CB033F3E3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174DD73-5901-4B96-3205-77CD6388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  <p:extLst>
      <p:ext uri="{BB962C8B-B14F-4D97-AF65-F5344CB8AC3E}">
        <p14:creationId xmlns:p14="http://schemas.microsoft.com/office/powerpoint/2010/main" val="389014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1708012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None/>
              <a:defRPr sz="2000" b="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 b="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 b="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 b="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Text Box 5"/>
          <p:cNvSpPr txBox="1"/>
          <p:nvPr/>
        </p:nvSpPr>
        <p:spPr>
          <a:xfrm>
            <a:off x="7943533" y="-26989"/>
            <a:ext cx="121824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Carnegie Mellon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9688" y="6629400"/>
            <a:ext cx="4500524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Bryant and O’Hallaron, Computer Systems: A Programmer’s Perspective, Third Edition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19062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19062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19062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19062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60000"/>
        <a:buFontTx/>
        <a:buChar char="⬛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1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8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0739/quizzes/12339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685798" y="1631950"/>
            <a:ext cx="8049829" cy="16446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indent="0" defTabSz="859536">
              <a:defRPr sz="3384"/>
            </a:pPr>
            <a:r>
              <a:rPr dirty="0"/>
              <a:t>The Memory Hierarchy</a:t>
            </a:r>
            <a:br>
              <a:rPr dirty="0"/>
            </a:br>
            <a:br>
              <a:rPr dirty="0"/>
            </a:br>
            <a:r>
              <a:rPr sz="1879" b="0" dirty="0"/>
              <a:t>15-213/15-513: Introduction to Computer Systems</a:t>
            </a:r>
            <a:br>
              <a:rPr sz="1879" b="0" dirty="0"/>
            </a:br>
            <a:r>
              <a:rPr sz="1879" b="0" dirty="0"/>
              <a:t>9</a:t>
            </a:r>
            <a:r>
              <a:rPr sz="1879" b="0" baseline="29872" dirty="0"/>
              <a:t>th</a:t>
            </a:r>
            <a:r>
              <a:rPr sz="1879" b="0" dirty="0"/>
              <a:t> Lecture,  </a:t>
            </a:r>
            <a:r>
              <a:rPr lang="en-US" sz="1879" b="0" dirty="0"/>
              <a:t>June 6,</a:t>
            </a:r>
            <a:r>
              <a:rPr sz="1879" b="0" dirty="0"/>
              <a:t> 202</a:t>
            </a:r>
            <a:r>
              <a:rPr lang="en-US" sz="1879" b="0" dirty="0"/>
              <a:t>4</a:t>
            </a:r>
            <a:endParaRPr sz="1879" b="0" dirty="0"/>
          </a:p>
        </p:txBody>
      </p:sp>
      <p:sp>
        <p:nvSpPr>
          <p:cNvPr id="117" name="Shape 80"/>
          <p:cNvSpPr txBox="1">
            <a:spLocks noGrp="1"/>
          </p:cNvSpPr>
          <p:nvPr>
            <p:ph type="subTitle" sz="half" idx="1"/>
          </p:nvPr>
        </p:nvSpPr>
        <p:spPr>
          <a:xfrm>
            <a:off x="685799" y="4419600"/>
            <a:ext cx="7678740" cy="1752600"/>
          </a:xfrm>
          <a:prstGeom prst="rect">
            <a:avLst/>
          </a:prstGeom>
        </p:spPr>
        <p:txBody>
          <a:bodyPr lIns="45699" tIns="45699" rIns="45699" bIns="45699"/>
          <a:lstStyle/>
          <a:p>
            <a:pPr defTabSz="877823">
              <a:spcBef>
                <a:spcPts val="0"/>
              </a:spcBef>
              <a:defRPr sz="1919" b="1"/>
            </a:pPr>
            <a:r>
              <a:rPr dirty="0"/>
              <a:t>Instructors:</a:t>
            </a:r>
            <a:r>
              <a:rPr b="0" dirty="0"/>
              <a:t> </a:t>
            </a:r>
          </a:p>
          <a:p>
            <a:pPr defTabSz="877823">
              <a:defRPr sz="1919"/>
            </a:pPr>
            <a:r>
              <a:rPr dirty="0"/>
              <a:t>Brian Railin</a:t>
            </a:r>
            <a:r>
              <a:rPr lang="en-US" dirty="0"/>
              <a:t>g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60" name="Rectangle 3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(1)</a:t>
            </a:r>
          </a:p>
        </p:txBody>
      </p:sp>
      <p:sp>
        <p:nvSpPr>
          <p:cNvPr id="161" name="Rectangl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92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(2)</a:t>
            </a:r>
          </a:p>
        </p:txBody>
      </p:sp>
      <p:sp>
        <p:nvSpPr>
          <p:cNvPr id="193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24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(3)</a:t>
            </a:r>
          </a:p>
        </p:txBody>
      </p:sp>
      <p:sp>
        <p:nvSpPr>
          <p:cNvPr id="225" name="Rectangl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10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54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57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(1)</a:t>
            </a:r>
          </a:p>
        </p:txBody>
      </p:sp>
      <p:sp>
        <p:nvSpPr>
          <p:cNvPr id="258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89" name="Rectangle 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(2)</a:t>
            </a:r>
          </a:p>
        </p:txBody>
      </p:sp>
      <p:sp>
        <p:nvSpPr>
          <p:cNvPr id="290" name="Rectangl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3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22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(3)</a:t>
            </a:r>
          </a:p>
        </p:txBody>
      </p:sp>
      <p:sp>
        <p:nvSpPr>
          <p:cNvPr id="323" name="Rectangl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57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Random-Access Memory (RAM)</a:t>
            </a:r>
          </a:p>
        </p:txBody>
      </p:sp>
      <p:sp>
        <p:nvSpPr>
          <p:cNvPr id="358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r>
              <a:t>Key features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RAM </a:t>
            </a:r>
            <a:r>
              <a:rPr>
                <a:solidFill>
                  <a:srgbClr val="000000"/>
                </a:solidFill>
              </a:rPr>
              <a:t>is traditionally packaged as a chip.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or embedded as part of processor chip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Basic storage unit is normally a </a:t>
            </a:r>
            <a:r>
              <a:rPr>
                <a:solidFill>
                  <a:srgbClr val="C00000"/>
                </a:solidFill>
              </a:rPr>
              <a:t>cell </a:t>
            </a:r>
            <a:r>
              <a:t>(one bit per cell).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Multiple RAM chips form a memory.</a:t>
            </a:r>
          </a:p>
          <a:p>
            <a:endParaRPr sz="2000" b="0"/>
          </a:p>
          <a:p>
            <a:r>
              <a:t>RAM comes in two varieties: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(Static RAM)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(Dynamic RAM)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6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RAM Technologies</a:t>
            </a:r>
          </a:p>
        </p:txBody>
      </p:sp>
      <p:sp>
        <p:nvSpPr>
          <p:cNvPr id="36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t>DRAM</a:t>
            </a:r>
          </a:p>
          <a:p>
            <a:pPr marL="315468" indent="-315468" defTabSz="841247">
              <a:defRPr sz="2576"/>
            </a:pPr>
            <a:endParaRPr/>
          </a:p>
          <a:p>
            <a:pPr marL="315468" indent="-315468" defTabSz="841247">
              <a:defRPr sz="2576"/>
            </a:pPr>
            <a:endParaRPr/>
          </a:p>
          <a:p>
            <a:pPr marL="315468" indent="-315468" defTabSz="841247">
              <a:defRPr sz="2576"/>
            </a:pPr>
            <a:endParaRPr/>
          </a:p>
          <a:p>
            <a:pPr marL="0" indent="0" defTabSz="841247">
              <a:buSzTx/>
              <a:buFont typeface="Wingdings 2"/>
              <a:buNone/>
              <a:defRPr sz="2576"/>
            </a:pPr>
            <a:endParaRPr/>
          </a:p>
          <a:p>
            <a:pPr marL="315468" indent="-315468" defTabSz="841247">
              <a:defRPr sz="2576"/>
            </a:pPr>
            <a:r>
              <a:t>1 Transistor + 1 capacitor / bit</a:t>
            </a:r>
          </a:p>
          <a:p>
            <a:pPr marL="683513" lvl="1" indent="-262890" defTabSz="841247">
              <a:spcBef>
                <a:spcPts val="500"/>
              </a:spcBef>
              <a:defRPr sz="2208" b="0"/>
            </a:pPr>
            <a:r>
              <a:t>Capacitor oriented vertically</a:t>
            </a:r>
          </a:p>
          <a:p>
            <a:pPr marL="315468" indent="-315468" defTabSz="841247">
              <a:defRPr sz="2576"/>
            </a:pPr>
            <a:r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708207" y="1362075"/>
            <a:ext cx="3780473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SRAM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6 transistors / bit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Holds state indefinitely</a:t>
            </a:r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368" name="Rectangle 10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SRAM vs DRAM Summary</a:t>
            </a:r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r>
              <a:t>Trends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scales with semiconductor technology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Reaching its limits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scaling limited by need for minimum capacitance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Aspect ratio limits how deep can make capacitor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610601" cy="2194383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b="1"/>
              <a:t>Trans.	Access	Needs	Needs		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per bit	 time	refresh?	EDC?	Cost	Applications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SRAM	6 or 8	1x	No	Maybe	100x	Cache memories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DRAM	1	10x	Yes	Yes	1x	Main memories,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					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EDC: Error detection and correction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0C95-DC9A-3B58-1FD5-C3C16A3B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need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E80C-67B1-CEC3-F1CA-8C4C3274B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computations need complex input, have side effects,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This data is stored in “memory”</a:t>
            </a:r>
          </a:p>
          <a:p>
            <a:pPr lvl="1"/>
            <a:endParaRPr lang="en-US" dirty="0"/>
          </a:p>
          <a:p>
            <a:r>
              <a:rPr lang="en-US" dirty="0"/>
              <a:t>But what is “memory”?</a:t>
            </a:r>
          </a:p>
        </p:txBody>
      </p:sp>
    </p:spTree>
    <p:extLst>
      <p:ext uri="{BB962C8B-B14F-4D97-AF65-F5344CB8AC3E}">
        <p14:creationId xmlns:p14="http://schemas.microsoft.com/office/powerpoint/2010/main" val="401016928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74090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80962" indent="-80962" defTabSz="621791">
              <a:defRPr sz="2448"/>
            </a:lvl1pPr>
          </a:lstStyle>
          <a:p>
            <a:r>
              <a:t>Enhanced DRAMs (Hidden Slide, Extra Detail for Modern Systems)</a:t>
            </a:r>
          </a:p>
        </p:txBody>
      </p:sp>
      <p:sp>
        <p:nvSpPr>
          <p:cNvPr id="3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594725" cy="5114926"/>
          </a:xfrm>
          <a:prstGeom prst="rect">
            <a:avLst/>
          </a:prstGeom>
        </p:spPr>
        <p:txBody>
          <a:bodyPr/>
          <a:lstStyle/>
          <a:p>
            <a:r>
              <a:t>Operation of DRAM cell has not changed since its invention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Commercialized by Intel in 1970. </a:t>
            </a:r>
          </a:p>
          <a:p>
            <a:r>
              <a:t>DRAM cores with better interface logic and faster I/O 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Synchronous DRAM (</a:t>
            </a:r>
            <a:r>
              <a:rPr>
                <a:solidFill>
                  <a:srgbClr val="FF0000"/>
                </a:solidFill>
              </a:rPr>
              <a:t>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Uses a conventional clock signal instead of asynchronous control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Double data-rate synchronous DRAM (</a:t>
            </a:r>
            <a:r>
              <a:rPr>
                <a:solidFill>
                  <a:srgbClr val="FF0000"/>
                </a:solidFill>
              </a:rPr>
              <a:t>DDR 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Double edge clocking sends two bits per cycle per pin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Different types distinguished by size of small prefetch buffer:</a:t>
            </a:r>
          </a:p>
          <a:p>
            <a:pPr marL="1600200" lvl="3" indent="-228600">
              <a:spcBef>
                <a:spcPts val="400"/>
              </a:spcBef>
              <a:buClrTx/>
              <a:defRPr sz="2000" b="0">
                <a:solidFill>
                  <a:srgbClr val="FF0000"/>
                </a:solidFill>
              </a:defRPr>
            </a:pPr>
            <a:r>
              <a:t>DDR</a:t>
            </a:r>
            <a:r>
              <a:rPr>
                <a:solidFill>
                  <a:srgbClr val="000000"/>
                </a:solidFill>
              </a:rPr>
              <a:t> (2 bits), </a:t>
            </a:r>
            <a:r>
              <a:t>DDR2</a:t>
            </a:r>
            <a:r>
              <a:rPr>
                <a:solidFill>
                  <a:srgbClr val="000000"/>
                </a:solidFill>
              </a:rPr>
              <a:t> (4 bits), </a:t>
            </a:r>
            <a:r>
              <a:t>DDR3</a:t>
            </a:r>
            <a:r>
              <a:rPr>
                <a:solidFill>
                  <a:srgbClr val="000000"/>
                </a:solidFill>
              </a:rPr>
              <a:t> (8 bits),</a:t>
            </a:r>
            <a:r>
              <a:t> DDR4</a:t>
            </a:r>
            <a:r>
              <a:rPr>
                <a:solidFill>
                  <a:srgbClr val="000000"/>
                </a:solidFill>
              </a:rPr>
              <a:t> (16 bits)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By 2010, standard for most server and desktop systems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Intel Core i7 supports DDR3 and DDR4 SDRAM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680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to the Rescue!	</a:t>
            </a:r>
          </a:p>
        </p:txBody>
      </p:sp>
      <p:sp>
        <p:nvSpPr>
          <p:cNvPr id="6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68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Locality</a:t>
            </a:r>
          </a:p>
        </p:txBody>
      </p:sp>
      <p:sp>
        <p:nvSpPr>
          <p:cNvPr id="68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/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1" build="p" bldLvl="5" animBg="1" advAuto="0"/>
      <p:bldP spid="686" grpId="2" animBg="1" advAuto="0"/>
      <p:bldP spid="687" grpId="3" animBg="1" advAuto="0"/>
      <p:bldP spid="688" grpId="4" animBg="1" advAuto="0"/>
      <p:bldP spid="689" grpId="5" animBg="1" advAuto="0"/>
      <p:bldP spid="690" grpId="6" animBg="1" advAuto="0"/>
      <p:bldP spid="691" grpId="7" animBg="1" advAuto="0"/>
      <p:bldP spid="692" grpId="8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695" name="Tit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69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3185396"/>
            <a:ext cx="5318126" cy="2768860"/>
          </a:xfrm>
          <a:prstGeom prst="rect">
            <a:avLst/>
          </a:prstGeom>
        </p:spPr>
        <p:txBody>
          <a:bodyPr/>
          <a:lstStyle/>
          <a:p>
            <a:r>
              <a:t>Data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array elements in succession (stride-1 reference pattern).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variable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t> each iteration.</a:t>
            </a:r>
          </a:p>
          <a:p>
            <a:r>
              <a:t>Instruction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instructions in sequence.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Cycle through loop repeatedly. </a:t>
            </a:r>
          </a:p>
        </p:txBody>
      </p:sp>
      <p:sp>
        <p:nvSpPr>
          <p:cNvPr id="697" name="Rectangle 4"/>
          <p:cNvSpPr/>
          <p:nvPr/>
        </p:nvSpPr>
        <p:spPr>
          <a:xfrm>
            <a:off x="3049586" y="1651000"/>
            <a:ext cx="3044826" cy="10160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sum = 0;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(i = 0; i &lt; n; i++)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sum += a[i];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sum;</a:t>
            </a:r>
          </a:p>
        </p:txBody>
      </p:sp>
      <p:sp>
        <p:nvSpPr>
          <p:cNvPr id="698" name="TextBox 12"/>
          <p:cNvSpPr txBox="1"/>
          <p:nvPr/>
        </p:nvSpPr>
        <p:spPr>
          <a:xfrm>
            <a:off x="5542247" y="2872769"/>
            <a:ext cx="255563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Spatial or Temporal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Locality?</a:t>
            </a:r>
          </a:p>
        </p:txBody>
      </p:sp>
      <p:sp>
        <p:nvSpPr>
          <p:cNvPr id="699" name="TextBox 13"/>
          <p:cNvSpPr txBox="1"/>
          <p:nvPr/>
        </p:nvSpPr>
        <p:spPr>
          <a:xfrm>
            <a:off x="6188998" y="4251066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0" name="TextBox 14"/>
          <p:cNvSpPr txBox="1"/>
          <p:nvPr/>
        </p:nvSpPr>
        <p:spPr>
          <a:xfrm>
            <a:off x="6349299" y="5031430"/>
            <a:ext cx="942787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  <p:sp>
        <p:nvSpPr>
          <p:cNvPr id="701" name="TextBox 16"/>
          <p:cNvSpPr txBox="1"/>
          <p:nvPr/>
        </p:nvSpPr>
        <p:spPr>
          <a:xfrm>
            <a:off x="6258788" y="5444697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2" name="TextBox 8"/>
          <p:cNvSpPr txBox="1"/>
          <p:nvPr/>
        </p:nvSpPr>
        <p:spPr>
          <a:xfrm>
            <a:off x="6349296" y="3769511"/>
            <a:ext cx="9427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2" animBg="1" advAuto="0"/>
      <p:bldP spid="700" grpId="3" animBg="1" advAuto="0"/>
      <p:bldP spid="701" grpId="4" animBg="1" advAuto="0"/>
      <p:bldP spid="702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705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Qualitative Estimates of Locality</a:t>
            </a:r>
          </a:p>
        </p:txBody>
      </p:sp>
      <p:sp>
        <p:nvSpPr>
          <p:cNvPr id="706" name="Rectangle 1030"/>
          <p:cNvSpPr txBox="1">
            <a:spLocks noGrp="1"/>
          </p:cNvSpPr>
          <p:nvPr>
            <p:ph type="body" idx="1"/>
          </p:nvPr>
        </p:nvSpPr>
        <p:spPr>
          <a:xfrm>
            <a:off x="396875" y="1197677"/>
            <a:ext cx="7896225" cy="51364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Claim:</a:t>
            </a:r>
            <a:r>
              <a:rPr>
                <a:solidFill>
                  <a:srgbClr val="000000"/>
                </a:solidFill>
              </a:rPr>
              <a:t> Being able to look at code and get a qualitative sense of its locality is a key skill for a professional programmer.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t>Question: </a:t>
            </a:r>
            <a:r>
              <a:rPr>
                <a:solidFill>
                  <a:srgbClr val="000000"/>
                </a:solidFill>
              </a:rPr>
              <a:t>Does this function have good locality with respect to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07" name="Text Box 1028"/>
          <p:cNvSpPr txBox="1"/>
          <p:nvPr/>
        </p:nvSpPr>
        <p:spPr>
          <a:xfrm>
            <a:off x="3481773" y="2819085"/>
            <a:ext cx="4382193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sum_array_rows(int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08" name="TextBox 5"/>
          <p:cNvSpPr txBox="1"/>
          <p:nvPr/>
        </p:nvSpPr>
        <p:spPr>
          <a:xfrm>
            <a:off x="646217" y="4481734"/>
            <a:ext cx="162799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yes</a:t>
            </a:r>
          </a:p>
        </p:txBody>
      </p:sp>
      <p:grpSp>
        <p:nvGrpSpPr>
          <p:cNvPr id="744" name="Group 1"/>
          <p:cNvGrpSpPr/>
          <p:nvPr/>
        </p:nvGrpSpPr>
        <p:grpSpPr>
          <a:xfrm>
            <a:off x="300935" y="3350402"/>
            <a:ext cx="7777117" cy="3133891"/>
            <a:chOff x="0" y="0"/>
            <a:chExt cx="7777116" cy="3133890"/>
          </a:xfrm>
        </p:grpSpPr>
        <p:sp>
          <p:nvSpPr>
            <p:cNvPr id="709" name="TextBox 4"/>
            <p:cNvSpPr txBox="1"/>
            <p:nvPr/>
          </p:nvSpPr>
          <p:spPr>
            <a:xfrm>
              <a:off x="0" y="0"/>
              <a:ext cx="2533462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Hint: array layout</a:t>
              </a:r>
              <a:br/>
              <a:r>
                <a:t> is row-major order</a:t>
              </a:r>
            </a:p>
          </p:txBody>
        </p:sp>
        <p:grpSp>
          <p:nvGrpSpPr>
            <p:cNvPr id="743" name="Group 16"/>
            <p:cNvGrpSpPr/>
            <p:nvPr/>
          </p:nvGrpSpPr>
          <p:grpSpPr>
            <a:xfrm>
              <a:off x="566161" y="2272372"/>
              <a:ext cx="7210956" cy="861519"/>
              <a:chOff x="0" y="0"/>
              <a:chExt cx="7210954" cy="861518"/>
            </a:xfrm>
          </p:grpSpPr>
          <p:grpSp>
            <p:nvGrpSpPr>
              <p:cNvPr id="719" name="Group 17"/>
              <p:cNvGrpSpPr/>
              <p:nvPr/>
            </p:nvGrpSpPr>
            <p:grpSpPr>
              <a:xfrm>
                <a:off x="0" y="0"/>
                <a:ext cx="1909308" cy="861519"/>
                <a:chOff x="0" y="0"/>
                <a:chExt cx="1909307" cy="861518"/>
              </a:xfrm>
            </p:grpSpPr>
            <p:grpSp>
              <p:nvGrpSpPr>
                <p:cNvPr id="712" name="Rectangle 20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1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15" name="Rectangle 18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1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18" name="Rectangle 19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1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29" name="Group 21"/>
              <p:cNvGrpSpPr/>
              <p:nvPr/>
            </p:nvGrpSpPr>
            <p:grpSpPr>
              <a:xfrm>
                <a:off x="1855576" y="0"/>
                <a:ext cx="1909309" cy="861519"/>
                <a:chOff x="0" y="0"/>
                <a:chExt cx="1909307" cy="861518"/>
              </a:xfrm>
            </p:grpSpPr>
            <p:grpSp>
              <p:nvGrpSpPr>
                <p:cNvPr id="722" name="Rectangle 24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2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25" name="Rectangle 22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2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28" name="Rectangle 23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2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39" name="Group 25"/>
              <p:cNvGrpSpPr/>
              <p:nvPr/>
            </p:nvGrpSpPr>
            <p:grpSpPr>
              <a:xfrm>
                <a:off x="5247916" y="0"/>
                <a:ext cx="1963040" cy="861519"/>
                <a:chOff x="0" y="0"/>
                <a:chExt cx="1963038" cy="861518"/>
              </a:xfrm>
            </p:grpSpPr>
            <p:grpSp>
              <p:nvGrpSpPr>
                <p:cNvPr id="732" name="Rectangle 28"/>
                <p:cNvGrpSpPr/>
                <p:nvPr/>
              </p:nvGrpSpPr>
              <p:grpSpPr>
                <a:xfrm>
                  <a:off x="53731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3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D5F1CF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35" name="Rectangle 26"/>
                <p:cNvGrpSpPr/>
                <p:nvPr/>
              </p:nvGrpSpPr>
              <p:grpSpPr>
                <a:xfrm>
                  <a:off x="-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3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4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38" name="Rectangle 27"/>
                <p:cNvGrpSpPr/>
                <p:nvPr/>
              </p:nvGrpSpPr>
              <p:grpSpPr>
                <a:xfrm>
                  <a:off x="132541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42" name="Rectangle 29"/>
              <p:cNvGrpSpPr/>
              <p:nvPr/>
            </p:nvGrpSpPr>
            <p:grpSpPr>
              <a:xfrm>
                <a:off x="3711153" y="0"/>
                <a:ext cx="1590495" cy="861519"/>
                <a:chOff x="0" y="0"/>
                <a:chExt cx="1590494" cy="861518"/>
              </a:xfrm>
            </p:grpSpPr>
            <p:sp>
              <p:nvSpPr>
                <p:cNvPr id="740" name="Rectangle"/>
                <p:cNvSpPr/>
                <p:nvPr/>
              </p:nvSpPr>
              <p:spPr>
                <a:xfrm>
                  <a:off x="-1" y="-1"/>
                  <a:ext cx="1590496" cy="86152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1" name="•  •  •"/>
                <p:cNvSpPr txBox="1"/>
                <p:nvPr/>
              </p:nvSpPr>
              <p:spPr>
                <a:xfrm>
                  <a:off x="369736" y="283438"/>
                  <a:ext cx="851022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  •  •</a:t>
                  </a: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2" animBg="1" advAuto="0"/>
      <p:bldP spid="744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747" name="Rectangle 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48" name="Rectangle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Question: </a:t>
            </a:r>
            <a:r>
              <a:rPr>
                <a:solidFill>
                  <a:srgbClr val="000000"/>
                </a:solidFill>
              </a:rPr>
              <a:t>Does this function have good locality with respect to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49" name="Text Box 4"/>
          <p:cNvSpPr txBox="1"/>
          <p:nvPr/>
        </p:nvSpPr>
        <p:spPr>
          <a:xfrm>
            <a:off x="867096" y="2506326"/>
            <a:ext cx="4382194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sum_array_cols(int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50" name="TextBox 4"/>
          <p:cNvSpPr txBox="1"/>
          <p:nvPr/>
        </p:nvSpPr>
        <p:spPr>
          <a:xfrm>
            <a:off x="6145197" y="3713243"/>
            <a:ext cx="269791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no, unless…</a:t>
            </a:r>
          </a:p>
        </p:txBody>
      </p:sp>
      <p:sp>
        <p:nvSpPr>
          <p:cNvPr id="751" name="TextBox 5"/>
          <p:cNvSpPr txBox="1"/>
          <p:nvPr/>
        </p:nvSpPr>
        <p:spPr>
          <a:xfrm>
            <a:off x="6684164" y="4339304"/>
            <a:ext cx="199232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 is very small</a:t>
            </a:r>
          </a:p>
        </p:txBody>
      </p:sp>
      <p:grpSp>
        <p:nvGrpSpPr>
          <p:cNvPr id="785" name="Group 16"/>
          <p:cNvGrpSpPr/>
          <p:nvPr/>
        </p:nvGrpSpPr>
        <p:grpSpPr>
          <a:xfrm>
            <a:off x="867096" y="5622775"/>
            <a:ext cx="7210957" cy="861518"/>
            <a:chOff x="0" y="0"/>
            <a:chExt cx="7210954" cy="861516"/>
          </a:xfrm>
        </p:grpSpPr>
        <p:grpSp>
          <p:nvGrpSpPr>
            <p:cNvPr id="761" name="Group 17"/>
            <p:cNvGrpSpPr/>
            <p:nvPr/>
          </p:nvGrpSpPr>
          <p:grpSpPr>
            <a:xfrm>
              <a:off x="0" y="0"/>
              <a:ext cx="1909308" cy="861517"/>
              <a:chOff x="0" y="0"/>
              <a:chExt cx="1909307" cy="861516"/>
            </a:xfrm>
          </p:grpSpPr>
          <p:grpSp>
            <p:nvGrpSpPr>
              <p:cNvPr id="754" name="Rectangle 20"/>
              <p:cNvGrpSpPr/>
              <p:nvPr/>
            </p:nvGrpSpPr>
            <p:grpSpPr>
              <a:xfrm>
                <a:off x="0" y="0"/>
                <a:ext cx="1855577" cy="861517"/>
                <a:chOff x="0" y="0"/>
                <a:chExt cx="1855576" cy="861516"/>
              </a:xfrm>
            </p:grpSpPr>
            <p:sp>
              <p:nvSpPr>
                <p:cNvPr id="75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F1C7C7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 • •</a:t>
                  </a:r>
                </a:p>
              </p:txBody>
            </p:sp>
          </p:grpSp>
          <p:grpSp>
            <p:nvGrpSpPr>
              <p:cNvPr id="757" name="Rectangle 20"/>
              <p:cNvGrpSpPr/>
              <p:nvPr/>
            </p:nvGrpSpPr>
            <p:grpSpPr>
              <a:xfrm>
                <a:off x="0" y="0"/>
                <a:ext cx="530165" cy="861517"/>
                <a:chOff x="0" y="0"/>
                <a:chExt cx="530164" cy="861516"/>
              </a:xfrm>
            </p:grpSpPr>
            <p:sp>
              <p:nvSpPr>
                <p:cNvPr id="755" name="Rectangle"/>
                <p:cNvSpPr/>
                <p:nvPr/>
              </p:nvSpPr>
              <p:spPr>
                <a:xfrm>
                  <a:off x="-1" y="0"/>
                  <a:ext cx="530166" cy="861517"/>
                </a:xfrm>
                <a:prstGeom prst="rect">
                  <a:avLst/>
                </a:prstGeom>
                <a:solidFill>
                  <a:srgbClr val="F1C7C7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6" name="a…"/>
                <p:cNvSpPr txBox="1"/>
                <p:nvPr/>
              </p:nvSpPr>
              <p:spPr>
                <a:xfrm>
                  <a:off x="52965" y="80238"/>
                  <a:ext cx="424234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60" name="Rectangle 21"/>
              <p:cNvGrpSpPr/>
              <p:nvPr/>
            </p:nvGrpSpPr>
            <p:grpSpPr>
              <a:xfrm>
                <a:off x="1271680" y="0"/>
                <a:ext cx="637628" cy="861517"/>
                <a:chOff x="0" y="0"/>
                <a:chExt cx="637626" cy="861516"/>
              </a:xfrm>
            </p:grpSpPr>
            <p:sp>
              <p:nvSpPr>
                <p:cNvPr id="75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F1C7C7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71" name="Group 21"/>
            <p:cNvGrpSpPr/>
            <p:nvPr/>
          </p:nvGrpSpPr>
          <p:grpSpPr>
            <a:xfrm>
              <a:off x="1855576" y="0"/>
              <a:ext cx="1909309" cy="861517"/>
              <a:chOff x="0" y="0"/>
              <a:chExt cx="1909307" cy="861516"/>
            </a:xfrm>
          </p:grpSpPr>
          <p:grpSp>
            <p:nvGrpSpPr>
              <p:cNvPr id="764" name="Rectangle 24"/>
              <p:cNvGrpSpPr/>
              <p:nvPr/>
            </p:nvGrpSpPr>
            <p:grpSpPr>
              <a:xfrm>
                <a:off x="0" y="0"/>
                <a:ext cx="1855577" cy="861517"/>
                <a:chOff x="0" y="0"/>
                <a:chExt cx="1855576" cy="861516"/>
              </a:xfrm>
            </p:grpSpPr>
            <p:sp>
              <p:nvSpPr>
                <p:cNvPr id="76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F6F5BD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 • •</a:t>
                  </a:r>
                </a:p>
              </p:txBody>
            </p:sp>
          </p:grpSp>
          <p:grpSp>
            <p:nvGrpSpPr>
              <p:cNvPr id="767" name="Rectangle 22"/>
              <p:cNvGrpSpPr/>
              <p:nvPr/>
            </p:nvGrpSpPr>
            <p:grpSpPr>
              <a:xfrm>
                <a:off x="0" y="0"/>
                <a:ext cx="530165" cy="861517"/>
                <a:chOff x="0" y="0"/>
                <a:chExt cx="530164" cy="861516"/>
              </a:xfrm>
            </p:grpSpPr>
            <p:sp>
              <p:nvSpPr>
                <p:cNvPr id="765" name="Rectangle"/>
                <p:cNvSpPr/>
                <p:nvPr/>
              </p:nvSpPr>
              <p:spPr>
                <a:xfrm>
                  <a:off x="-1" y="0"/>
                  <a:ext cx="530166" cy="861517"/>
                </a:xfrm>
                <a:prstGeom prst="rect">
                  <a:avLst/>
                </a:prstGeom>
                <a:solidFill>
                  <a:srgbClr val="F6F5BD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6" name="a…"/>
                <p:cNvSpPr txBox="1"/>
                <p:nvPr/>
              </p:nvSpPr>
              <p:spPr>
                <a:xfrm>
                  <a:off x="52965" y="80238"/>
                  <a:ext cx="424234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70" name="Rectangle 23"/>
              <p:cNvGrpSpPr/>
              <p:nvPr/>
            </p:nvGrpSpPr>
            <p:grpSpPr>
              <a:xfrm>
                <a:off x="1271680" y="0"/>
                <a:ext cx="637628" cy="861517"/>
                <a:chOff x="0" y="0"/>
                <a:chExt cx="637626" cy="861516"/>
              </a:xfrm>
            </p:grpSpPr>
            <p:sp>
              <p:nvSpPr>
                <p:cNvPr id="76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F6F5BD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81" name="Group 25"/>
            <p:cNvGrpSpPr/>
            <p:nvPr/>
          </p:nvGrpSpPr>
          <p:grpSpPr>
            <a:xfrm>
              <a:off x="5247916" y="0"/>
              <a:ext cx="1963040" cy="861517"/>
              <a:chOff x="0" y="0"/>
              <a:chExt cx="1963038" cy="861516"/>
            </a:xfrm>
          </p:grpSpPr>
          <p:grpSp>
            <p:nvGrpSpPr>
              <p:cNvPr id="774" name="Rectangle 28"/>
              <p:cNvGrpSpPr/>
              <p:nvPr/>
            </p:nvGrpSpPr>
            <p:grpSpPr>
              <a:xfrm>
                <a:off x="53731" y="0"/>
                <a:ext cx="1855577" cy="861517"/>
                <a:chOff x="0" y="0"/>
                <a:chExt cx="1855576" cy="861516"/>
              </a:xfrm>
            </p:grpSpPr>
            <p:sp>
              <p:nvSpPr>
                <p:cNvPr id="77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D5F1CF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 • •</a:t>
                  </a:r>
                </a:p>
              </p:txBody>
            </p:sp>
          </p:grpSp>
          <p:grpSp>
            <p:nvGrpSpPr>
              <p:cNvPr id="777" name="Rectangle 26"/>
              <p:cNvGrpSpPr/>
              <p:nvPr/>
            </p:nvGrpSpPr>
            <p:grpSpPr>
              <a:xfrm>
                <a:off x="-1" y="0"/>
                <a:ext cx="637628" cy="861517"/>
                <a:chOff x="0" y="0"/>
                <a:chExt cx="637626" cy="861516"/>
              </a:xfrm>
            </p:grpSpPr>
            <p:sp>
              <p:nvSpPr>
                <p:cNvPr id="775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D5F1C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6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[M-1]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80" name="Rectangle 27"/>
              <p:cNvGrpSpPr/>
              <p:nvPr/>
            </p:nvGrpSpPr>
            <p:grpSpPr>
              <a:xfrm>
                <a:off x="1325411" y="0"/>
                <a:ext cx="637628" cy="861517"/>
                <a:chOff x="0" y="0"/>
                <a:chExt cx="637626" cy="861516"/>
              </a:xfrm>
            </p:grpSpPr>
            <p:sp>
              <p:nvSpPr>
                <p:cNvPr id="77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D5F1C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[M-1]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84" name="Rectangle 29"/>
            <p:cNvGrpSpPr/>
            <p:nvPr/>
          </p:nvGrpSpPr>
          <p:grpSpPr>
            <a:xfrm>
              <a:off x="3711153" y="0"/>
              <a:ext cx="1590495" cy="861517"/>
              <a:chOff x="0" y="0"/>
              <a:chExt cx="1590494" cy="861516"/>
            </a:xfrm>
          </p:grpSpPr>
          <p:sp>
            <p:nvSpPr>
              <p:cNvPr id="782" name="Rectangle"/>
              <p:cNvSpPr/>
              <p:nvPr/>
            </p:nvSpPr>
            <p:spPr>
              <a:xfrm>
                <a:off x="-1" y="0"/>
                <a:ext cx="1590496" cy="8615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83" name="•  •  •"/>
              <p:cNvSpPr txBox="1"/>
              <p:nvPr/>
            </p:nvSpPr>
            <p:spPr>
              <a:xfrm>
                <a:off x="369736" y="283438"/>
                <a:ext cx="85102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 b="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•  •  •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1" animBg="1" advAuto="0"/>
      <p:bldP spid="751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788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89" name="Rectangle 1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</a:t>
            </a:r>
            <a:r>
              <a:rPr>
                <a:solidFill>
                  <a:srgbClr val="000000"/>
                </a:solidFill>
              </a:rPr>
              <a:t>: Can you permute the loops so that the function scans the 3-d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30922" cy="2656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sum_array_3d(int a[M][N][N])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k,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N;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for (k = 0; k &lt; M; k++)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sum += a[k][i][j];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91" name="TextBox 4"/>
          <p:cNvSpPr txBox="1"/>
          <p:nvPr/>
        </p:nvSpPr>
        <p:spPr>
          <a:xfrm>
            <a:off x="4892232" y="6172510"/>
            <a:ext cx="390789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make j the inner loop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79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79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</a:pPr>
            <a:r>
              <a:t>The memory hierarchy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Writing &amp; Reading Memory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Transfer data from CPU to memory</a:t>
            </a:r>
            <a:br>
              <a:rPr lang="en-US" dirty="0"/>
            </a:b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, 8(%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“Store” operation</a:t>
            </a:r>
          </a:p>
          <a:p>
            <a:pPr marL="560387" lvl="1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  <a:endParaRPr lang="en-US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8(%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), 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lang="en-US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“Load” operation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7126180" y="6488667"/>
            <a:ext cx="158866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From 5</a:t>
            </a:r>
            <a:r>
              <a:rPr baseline="30000"/>
              <a:t>th</a:t>
            </a:r>
            <a: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141336999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798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Hierarchies</a:t>
            </a:r>
          </a:p>
        </p:txBody>
      </p:sp>
      <p:sp>
        <p:nvSpPr>
          <p:cNvPr id="799" name="Rectangle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fundamental and enduring properties of hardware and software: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Fast storage technologies cost more per byte, have less capacity, and require more power (heat!). 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The gap between CPU and main memory speed is widening.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Well-written programs tend to exhibit good locality.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r>
              <a:t>These properties complement each other well for many types of programs.</a:t>
            </a:r>
          </a:p>
          <a:p>
            <a:endParaRPr/>
          </a:p>
          <a:p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58D0D7-5CD0-4200-97DF-E623F466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Memory size affects latency &amp; energy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4CABBCC-23CD-4DF0-8D46-4AE23AF20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761193" y="582215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31</a:t>
            </a:fld>
            <a:endParaRPr lang="en-US" altLang="en-US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AAB6BEF0-2CF0-4CD9-A10B-C2DCBEA4B4F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943100"/>
            <a:ext cx="971550" cy="1657350"/>
            <a:chOff x="609600" y="2209800"/>
            <a:chExt cx="1295400" cy="22098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C50071BA-4417-4FD4-A12D-59CF3A548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79680AF7-2540-48FD-A14F-551A0CF713C9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2" name="Rectangle 11">
              <a:extLst>
                <a:ext uri="{FF2B5EF4-FFF2-40B4-BE49-F238E27FC236}">
                  <a16:creationId xmlns:a16="http://schemas.microsoft.com/office/drawing/2014/main" id="{C374E3E2-C092-42DA-BF9C-893CB300C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4BC3A-9066-4FC6-967C-B257C352166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43100"/>
            <a:ext cx="3657600" cy="3886200"/>
            <a:chOff x="2743200" y="990600"/>
            <a:chExt cx="4876800" cy="5181600"/>
          </a:xfrm>
        </p:grpSpPr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76F8C027-9C4A-4FB2-AF33-4C57809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Big Memory</a:t>
              </a:r>
            </a:p>
          </p:txBody>
        </p:sp>
        <p:cxnSp>
          <p:nvCxnSpPr>
            <p:cNvPr id="10248" name="Straight Arrow Connector 10">
              <a:extLst>
                <a:ext uri="{FF2B5EF4-FFF2-40B4-BE49-F238E27FC236}">
                  <a16:creationId xmlns:a16="http://schemas.microsoft.com/office/drawing/2014/main" id="{42FB6CA0-74DA-446E-802D-B27DB036D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9" name="Rectangle 13">
              <a:extLst>
                <a:ext uri="{FF2B5EF4-FFF2-40B4-BE49-F238E27FC236}">
                  <a16:creationId xmlns:a16="http://schemas.microsoft.com/office/drawing/2014/main" id="{58468402-1945-4E71-8799-0CA472D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0F1D86-4381-4F09-84DB-E2AD9064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237382"/>
            <a:ext cx="302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Signals have further to travel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 out to more locations</a:t>
            </a:r>
          </a:p>
        </p:txBody>
      </p:sp>
    </p:spTree>
    <p:extLst>
      <p:ext uri="{BB962C8B-B14F-4D97-AF65-F5344CB8AC3E}">
        <p14:creationId xmlns:p14="http://schemas.microsoft.com/office/powerpoint/2010/main" val="4187107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802" name="Rectangle 1"/>
          <p:cNvSpPr txBox="1">
            <a:spLocks noGrp="1"/>
          </p:cNvSpPr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0"/>
            <a:ext cx="6902451" cy="6456363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 holds disk blocks retrieved from local disks.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836" name="Rectangle 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Caches</a:t>
            </a:r>
          </a:p>
        </p:txBody>
      </p:sp>
      <p:sp>
        <p:nvSpPr>
          <p:cNvPr id="837" name="Rectangle 7"/>
          <p:cNvSpPr txBox="1">
            <a:spLocks noGrp="1"/>
          </p:cNvSpPr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Cache: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</a:p>
          <a:p>
            <a:pPr marL="315468" indent="-315468" defTabSz="841247">
              <a:defRPr sz="2208"/>
            </a:pPr>
            <a:r>
              <a:t>Fundamental idea of a memory hierarchy: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t>Why do memory hierarchies work?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Because of locality: programs tend to access the data at level k more often than they access the data at level k+1. 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Thus, the storage at level k+1 can be slower, and thus larger and cheaper per bit.</a:t>
            </a:r>
          </a:p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Big Idea (Ideal):  </a:t>
            </a:r>
            <a:r>
              <a:rPr i="0">
                <a:solidFill>
                  <a:srgbClr val="000000"/>
                </a:solidFill>
              </a:rPr>
              <a:t>The memory hierarchy creates a large pool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of storage that costs as much as the cheap storage near the bottom, but that serves data to programs at the rate of the fast storage near the top.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08AE-C7EB-5B50-7109-08D3F2B4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37FC7D-468A-71BC-768D-CA5C2BE5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445070"/>
            <a:ext cx="8416783" cy="1586930"/>
          </a:xfrm>
        </p:spPr>
        <p:txBody>
          <a:bodyPr>
            <a:normAutofit/>
          </a:bodyPr>
          <a:lstStyle/>
          <a:p>
            <a:r>
              <a:rPr lang="en-US" altLang="en-US" dirty="0"/>
              <a:t>Hierarchy provides the illusion of large &amp; fast memory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0CE94E8-9441-1C9E-A250-142BDAE6E5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761193" y="582215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34</a:t>
            </a:fld>
            <a:endParaRPr lang="en-US" altLang="en-US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6233FD11-221C-27D9-C302-897ED197888C}"/>
              </a:ext>
            </a:extLst>
          </p:cNvPr>
          <p:cNvGrpSpPr>
            <a:grpSpLocks/>
          </p:cNvGrpSpPr>
          <p:nvPr/>
        </p:nvGrpSpPr>
        <p:grpSpPr bwMode="auto">
          <a:xfrm>
            <a:off x="4396679" y="2219214"/>
            <a:ext cx="971550" cy="971550"/>
            <a:chOff x="609600" y="3124200"/>
            <a:chExt cx="1295400" cy="12954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16B59642-2959-1E48-7D19-EA37C2B8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6AFF31A9-3DD6-4D57-5867-88B16215279E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7" name="Rectangle 4">
            <a:extLst>
              <a:ext uri="{FF2B5EF4-FFF2-40B4-BE49-F238E27FC236}">
                <a16:creationId xmlns:a16="http://schemas.microsoft.com/office/drawing/2014/main" id="{CC57C226-2648-F5C3-78BD-80AD1F93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0" y="3120344"/>
            <a:ext cx="3657600" cy="32004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Memory</a:t>
            </a:r>
            <a:b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(rarely accessed)</a:t>
            </a:r>
          </a:p>
        </p:txBody>
      </p:sp>
      <p:cxnSp>
        <p:nvCxnSpPr>
          <p:cNvPr id="10248" name="Straight Arrow Connector 10">
            <a:extLst>
              <a:ext uri="{FF2B5EF4-FFF2-40B4-BE49-F238E27FC236}">
                <a16:creationId xmlns:a16="http://schemas.microsoft.com/office/drawing/2014/main" id="{FDD5D47A-C7E9-E343-D63C-B474F6F90F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63355" y="3834719"/>
            <a:ext cx="3200400" cy="1771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353A211F-4CDD-2216-82FD-060B3941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55" y="1533414"/>
            <a:ext cx="7429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AEBF26-D31E-67F3-FA89-23CBA5EA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2219213"/>
            <a:ext cx="3959803" cy="4264714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t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b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3775827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8A3-A48B-4C88-AC0A-4CB87344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vs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34D1-2110-FDEF-3BCC-8461F62F7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Caches are invisible (transparent) to software</a:t>
            </a:r>
          </a:p>
          <a:p>
            <a:pPr lvl="1"/>
            <a:r>
              <a:rPr lang="en-US" dirty="0"/>
              <a:t>Managed by hardware </a:t>
            </a:r>
            <a:r>
              <a:rPr lang="en-US" b="0" dirty="0"/>
              <a:t>in response to loads &amp; stores</a:t>
            </a:r>
          </a:p>
          <a:p>
            <a:pPr lvl="1"/>
            <a:r>
              <a:rPr lang="en-US" dirty="0"/>
              <a:t>Performance &amp; energy improve without software changes</a:t>
            </a:r>
          </a:p>
          <a:p>
            <a:pPr lvl="1"/>
            <a:r>
              <a:rPr lang="en-US" b="0" dirty="0"/>
              <a:t>Caveat: Recent CPUs have some instructions to manage cache (e.g., prefetch, invalidate, partition…)</a:t>
            </a:r>
          </a:p>
          <a:p>
            <a:endParaRPr lang="en-US" dirty="0"/>
          </a:p>
          <a:p>
            <a:r>
              <a:rPr lang="en-US" dirty="0"/>
              <a:t>Memory is visible to software</a:t>
            </a:r>
          </a:p>
          <a:p>
            <a:pPr lvl="1"/>
            <a:r>
              <a:rPr lang="en-US" b="0" dirty="0"/>
              <a:t>I.e., addressable directly by instructions (memory address, registers)</a:t>
            </a:r>
          </a:p>
          <a:p>
            <a:pPr lvl="1"/>
            <a:r>
              <a:rPr lang="en-US" dirty="0">
                <a:sym typeface="Wingdings" pitchFamily="2" charset="2"/>
              </a:rPr>
              <a:t>Some optimization opportunities, but only w/ software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6884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1" animBg="1" advAuto="0"/>
      <p:bldP spid="912" grpId="2" animBg="1" advAuto="0"/>
      <p:bldP spid="915" grpId="3" animBg="1" advAuto="0"/>
      <p:bldP spid="915" grpId="5" animBg="1" advAuto="0"/>
      <p:bldP spid="918" grpId="4" animBg="1" advAuto="0"/>
      <p:bldP spid="921" grpId="6" animBg="1" advAuto="0"/>
      <p:bldP spid="924" grpId="7" animBg="1" advAuto="0"/>
      <p:bldP spid="924" grpId="9" animBg="1" advAuto="0"/>
      <p:bldP spid="927" grpId="8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2" animBg="1" advAuto="0"/>
      <p:bldP spid="999" grpId="1" animBg="1" advAuto="0"/>
      <p:bldP spid="1002" grpId="3" animBg="1" advAuto="0"/>
      <p:bldP spid="1003" grpId="4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2" animBg="1" advAuto="0"/>
      <p:bldP spid="1075" grpId="1" animBg="1" advAuto="0"/>
      <p:bldP spid="1076" grpId="3" animBg="1" advAuto="0"/>
      <p:bldP spid="1077" grpId="5" animBg="1" advAuto="0"/>
      <p:bldP spid="1078" grpId="4" animBg="1" advAuto="0"/>
      <p:bldP spid="1081" grpId="6" animBg="1" advAuto="0"/>
      <p:bldP spid="1084" grpId="7" animBg="1" advAuto="0"/>
      <p:bldP spid="1084" grpId="9" animBg="1" advAuto="0"/>
      <p:bldP spid="1087" grpId="8" animBg="1" advAuto="0"/>
      <p:bldP spid="1088" grpId="1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/>
          </a:p>
        </p:txBody>
      </p:sp>
      <p:sp>
        <p:nvSpPr>
          <p:cNvPr id="1091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80962" indent="-80962" defTabSz="621791">
              <a:defRPr sz="2448"/>
            </a:pPr>
            <a:r>
              <a:t> General Caching Concepts: </a:t>
            </a:r>
            <a:br/>
            <a:r>
              <a:t>3 Types of Cache Misses</a:t>
            </a:r>
          </a:p>
        </p:txBody>
      </p:sp>
      <p:sp>
        <p:nvSpPr>
          <p:cNvPr id="1092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Cold (compulsory)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Cold misses occur because this is the first reference to the block.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Capacity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Occurs when the set of active cache blocks (</a:t>
            </a:r>
            <a:r>
              <a:rPr dirty="0">
                <a:solidFill>
                  <a:srgbClr val="C00000"/>
                </a:solidFill>
              </a:rPr>
              <a:t>working set</a:t>
            </a:r>
            <a:r>
              <a:rPr dirty="0"/>
              <a:t>) is larger than the cache.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Conflict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Most caches limit blocks at level k+1 to a small subset (sometimes a singleton) of the block positions at level 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E.g. Block i at level k+1 must be placed in block (i mod 4) at level k.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Conflict misses occur when the level k cache is large enough, but multiple data objects all map to the same level k block.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E.g. Referencing blocks 0, 8, 0, 8, 0, 8, ... would miss every time.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B8C-94DF-509D-515B-7C03EED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8A95-1BEC-C926-E7DF-5585F8E3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17 Oscars Preview: Who Will Win and Who Should Win - Paste Magazine">
            <a:extLst>
              <a:ext uri="{FF2B5EF4-FFF2-40B4-BE49-F238E27FC236}">
                <a16:creationId xmlns:a16="http://schemas.microsoft.com/office/drawing/2014/main" id="{0C386A7C-BEC8-C4AF-C91F-2B19A36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2" y="2152650"/>
            <a:ext cx="6029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8673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1032-C86B-ED57-0F16-123F8167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35B63DE4-C187-824B-CF90-E8C35E683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30E41F18-AE18-638C-5CB9-A529CCD09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Misses with an infinitely large cache with no placement restrictions.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misses from finite-sized cache (and still no placement restrictions).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misses due to actual placement policy.</a:t>
            </a:r>
          </a:p>
        </p:txBody>
      </p:sp>
    </p:spTree>
    <p:extLst>
      <p:ext uri="{BB962C8B-B14F-4D97-AF65-F5344CB8AC3E}">
        <p14:creationId xmlns:p14="http://schemas.microsoft.com/office/powerpoint/2010/main" val="346534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41</a:t>
            </a:fld>
            <a:endParaRPr/>
          </a:p>
        </p:txBody>
      </p:sp>
      <p:sp>
        <p:nvSpPr>
          <p:cNvPr id="1095" name="Rectang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300" y="2078038"/>
            <a:ext cx="1828800" cy="350839"/>
            <a:chOff x="0" y="0"/>
            <a:chExt cx="1828800" cy="350838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Registers</a:t>
              </a:r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7"/>
            <a:ext cx="1485900" cy="338138"/>
            <a:chOff x="0" y="0"/>
            <a:chExt cx="1447800" cy="338137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firmware</a:t>
              </a:r>
            </a:p>
          </p:txBody>
        </p:sp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42</a:t>
            </a:fld>
            <a:endParaRPr/>
          </a:p>
        </p:txBody>
      </p:sp>
      <p:sp>
        <p:nvSpPr>
          <p:cNvPr id="126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126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https://canvas.cmu.edu/courses/40739/quizzes/123393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  <p:sp>
        <p:nvSpPr>
          <p:cNvPr id="12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Storage Technologies</a:t>
            </a:r>
          </a:p>
        </p:txBody>
      </p:sp>
      <p:sp>
        <p:nvSpPr>
          <p:cNvPr id="127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r>
              <a:t>Magnetic Disks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Store on magnetic medium</a:t>
            </a:r>
          </a:p>
          <a:p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2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Nonvolatile (Flash) Memory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Implemented with 3-D structure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100+ levels of cells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3-4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5" y="1981773"/>
            <a:ext cx="2730390" cy="188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45</a:t>
            </a:fld>
            <a:endParaRPr/>
          </a:p>
        </p:txBody>
      </p:sp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79520" y="1219200"/>
            <a:ext cx="104205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" name="Text Box 6"/>
          <p:cNvSpPr txBox="1"/>
          <p:nvPr/>
        </p:nvSpPr>
        <p:spPr>
          <a:xfrm>
            <a:off x="2331719" y="1371600"/>
            <a:ext cx="64513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" name="Text Box 8"/>
          <p:cNvSpPr txBox="1"/>
          <p:nvPr/>
        </p:nvSpPr>
        <p:spPr>
          <a:xfrm>
            <a:off x="960120" y="2362200"/>
            <a:ext cx="120814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Text Box 10"/>
          <p:cNvSpPr txBox="1"/>
          <p:nvPr/>
        </p:nvSpPr>
        <p:spPr>
          <a:xfrm>
            <a:off x="7360920" y="1524000"/>
            <a:ext cx="107256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885018" y="4192587"/>
            <a:ext cx="191210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5" name="Text Box 15"/>
          <p:cNvSpPr txBox="1"/>
          <p:nvPr/>
        </p:nvSpPr>
        <p:spPr>
          <a:xfrm>
            <a:off x="1597466" y="5181599"/>
            <a:ext cx="137706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SCSI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connector</a:t>
            </a:r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Image courtesy of Seagate Technology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  <p:sp>
        <p:nvSpPr>
          <p:cNvPr id="1299" name="Rectangle 4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Geometry</a:t>
            </a:r>
          </a:p>
        </p:txBody>
      </p:sp>
      <p:sp>
        <p:nvSpPr>
          <p:cNvPr id="1300" name="Rectangle 46"/>
          <p:cNvSpPr txBox="1">
            <a:spLocks noGrp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  <p:sp>
        <p:nvSpPr>
          <p:cNvPr id="1822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Nonvolatile Memories</a:t>
            </a:r>
          </a:p>
        </p:txBody>
      </p:sp>
      <p:sp>
        <p:nvSpPr>
          <p:cNvPr id="1823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DRAM and SRAM are 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Lose information if powered off.</a:t>
            </a:r>
          </a:p>
          <a:p>
            <a:pPr>
              <a:lnSpc>
                <a:spcPct val="90000"/>
              </a:lnSpc>
            </a:pPr>
            <a:r>
              <a:t>Nonvolatile memories retain value even if powered off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Read-only memory (</a:t>
            </a:r>
            <a:r>
              <a:rPr>
                <a:solidFill>
                  <a:srgbClr val="C00000"/>
                </a:solidFill>
              </a:rPr>
              <a:t>ROM</a:t>
            </a:r>
            <a:r>
              <a:t>): programmed during production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Electrically eraseable PROM (</a:t>
            </a:r>
            <a:r>
              <a:rPr>
                <a:solidFill>
                  <a:srgbClr val="C00000"/>
                </a:solidFill>
              </a:rPr>
              <a:t>EEPROM</a:t>
            </a:r>
            <a:r>
              <a:t>): electronic erase capability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Flash memory: EEPROMs, with partial (block-level) erase capability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Wears out after about 100,000 erasings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3D XPoint (Intel Optane) &amp; emerging NVMs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New materials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endParaRPr/>
          </a:p>
          <a:p>
            <a:pPr>
              <a:lnSpc>
                <a:spcPct val="90000"/>
              </a:lnSpc>
            </a:pPr>
            <a:r>
              <a:t>Uses for Nonvolatile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Firmware programs stored in a ROM (BIOS, controllers for disks, network cards, graphics accelerators, security subsystems,…)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Solid state disks (replacing rotating disks)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/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1" build="p" bldLvl="5" animBg="1" advAuto="0"/>
      <p:bldP spid="1824" grpId="2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48</a:t>
            </a:fld>
            <a:endParaRPr/>
          </a:p>
        </p:txBody>
      </p:sp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8" name="Title 1"/>
          <p:cNvSpPr txBox="1">
            <a:spLocks noGrp="1"/>
          </p:cNvSpPr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Solid State Disks (SSDs)</a:t>
            </a:r>
          </a:p>
        </p:txBody>
      </p:sp>
      <p:sp>
        <p:nvSpPr>
          <p:cNvPr id="18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r>
              <a:t>Pages: 512KB to 4KB, Blocks: 32 to 128 pages</a:t>
            </a:r>
          </a:p>
          <a:p>
            <a:r>
              <a:t>Data read/written in units of pages. </a:t>
            </a:r>
          </a:p>
          <a:p>
            <a:r>
              <a:t>Page can be written only after its block has been erased.</a:t>
            </a:r>
          </a:p>
          <a:p>
            <a:r>
              <a:t>A block wears out after about 10,000 repeated writes.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C285-E94A-6A06-5B24-73F508A5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AC3A-6A77-62EF-1774-17D2B170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1ACE0-1CD7-E813-F7C9-63FE3F52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197679"/>
            <a:ext cx="7040580" cy="52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43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B8C-94DF-509D-515B-7C03EED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8A95-1BEC-C926-E7DF-5585F8E3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17 Oscars Preview: Who Will Win and Who Should Win - Paste Magazine">
            <a:extLst>
              <a:ext uri="{FF2B5EF4-FFF2-40B4-BE49-F238E27FC236}">
                <a16:creationId xmlns:a16="http://schemas.microsoft.com/office/drawing/2014/main" id="{0C386A7C-BEC8-C4AF-C91F-2B19A36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2" y="2152650"/>
            <a:ext cx="6029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19333D19-0243-1EAB-AA44-5434FC0E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4938150" y="2609386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4C8E737B-D446-8ADF-72F8-12DF9C614E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3282586" y="2460703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86E8D0D1-5D7D-F606-5FF8-A520C95D8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2181742" y="2262769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PU, processor PNG transparent image download, size: 1500x1370px">
            <a:extLst>
              <a:ext uri="{FF2B5EF4-FFF2-40B4-BE49-F238E27FC236}">
                <a16:creationId xmlns:a16="http://schemas.microsoft.com/office/drawing/2014/main" id="{B62ACB6C-C842-970D-043E-8742E763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19" y="4226313"/>
            <a:ext cx="1079781" cy="9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9715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50</a:t>
            </a:fld>
            <a:endParaRPr/>
          </a:p>
        </p:txBody>
      </p:sp>
      <p:sp>
        <p:nvSpPr>
          <p:cNvPr id="1875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Performance Characteristics	</a:t>
            </a:r>
          </a:p>
        </p:txBody>
      </p:sp>
      <p:sp>
        <p:nvSpPr>
          <p:cNvPr id="18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6875" y="1038687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t>Benchmark of Samsung 970 EVO Plus</a:t>
            </a:r>
          </a:p>
          <a:p>
            <a:pPr marL="315468" indent="-315468" defTabSz="841247">
              <a:defRPr sz="2208"/>
            </a:pPr>
            <a:endParaRPr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/>
          </a:p>
          <a:p>
            <a:pPr marL="0" indent="0" defTabSz="841247">
              <a:buSzTx/>
              <a:buFont typeface="Wingdings 2"/>
              <a:buNone/>
              <a:defRPr sz="2208"/>
            </a:pPr>
            <a:endParaRPr sz="1840" b="0"/>
          </a:p>
          <a:p>
            <a:pPr marL="0" lvl="1" indent="368046" defTabSz="841247">
              <a:spcBef>
                <a:spcPts val="400"/>
              </a:spcBef>
              <a:buSzTx/>
              <a:buFont typeface="Wingdings 2"/>
              <a:buNone/>
              <a:defRPr sz="1840" b="0"/>
            </a:pPr>
            <a:endParaRPr sz="1840" b="0"/>
          </a:p>
          <a:p>
            <a:pPr marL="315468" indent="-315468" defTabSz="841247">
              <a:defRPr sz="2208"/>
            </a:pPr>
            <a:r>
              <a:t>Sequential access faster than random access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Common theme in the memory hierarchy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t>Random writes are tricky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Erasing a block takes a long time (~1 ms), but the SSD has a pool of pre-erased blocks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Modifying a block page requires all other pages to be copied to new block.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51213" y="1939554"/>
            <a:ext cx="8859220" cy="96883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Sequential read throughput   2,221 MB/s	 Sequential write tput	1,912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ST throughput	         61.7 MB/s	 Random write tput	      165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DQ throughput            947  MB/s      Random DQ write               1028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929047" y="1508299"/>
            <a:ext cx="887056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https://ssd.userbenchmark.com/SpeedTest/711305/Samsung-SSD-970-EVO-Plus-250GB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51</a:t>
            </a:fld>
            <a:endParaRPr/>
          </a:p>
        </p:txBody>
      </p:sp>
      <p:sp>
        <p:nvSpPr>
          <p:cNvPr id="1881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Tradeoffs	vs Rotating Disks</a:t>
            </a:r>
          </a:p>
        </p:txBody>
      </p:sp>
      <p:sp>
        <p:nvSpPr>
          <p:cNvPr id="188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t>Advantages 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No moving parts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faster, less power, more rugged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/>
          </a:p>
          <a:p>
            <a:pPr marL="312039" indent="-312039" defTabSz="832104">
              <a:defRPr sz="2184"/>
            </a:pPr>
            <a:r>
              <a:t>Disadvantages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Have the potential to wear out 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Mitigated by “wear leveling logic” in flash translation layer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E.g. Samsung 940 EVO Plus guarantees 600 writes/byte of writes before they wear out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Controller migrates data to minimize wear level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In 2022, about 4-5 times more expensive per byte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And, relative cost will keep dropping</a:t>
            </a:r>
          </a:p>
          <a:p>
            <a:pPr marL="312039" indent="-312039" defTabSz="832104">
              <a:defRPr sz="2184"/>
            </a:pPr>
            <a:r>
              <a:t>Where are are rotating disks still used?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Bulk storage – video, huge datasets / databases, etc.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Cheap storage – desktops.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4AA8-83C7-09E5-877B-E08C21CB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4B15D-6B61-CAE8-D0F3-1299C3FE9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999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53</a:t>
            </a:fld>
            <a:endParaRPr/>
          </a:p>
        </p:txBody>
      </p:sp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speed gap between CPU, memory and mass storage continues to widen.</a:t>
            </a:r>
          </a:p>
          <a:p>
            <a:endParaRPr/>
          </a:p>
          <a:p>
            <a:r>
              <a:t>Well-written programs exhibit a property called </a:t>
            </a:r>
            <a:r>
              <a:rPr i="1"/>
              <a:t>locality</a:t>
            </a:r>
            <a:r>
              <a:t>.</a:t>
            </a:r>
          </a:p>
          <a:p>
            <a:endParaRPr/>
          </a:p>
          <a:p>
            <a:r>
              <a:t>Memory hierarchies based on </a:t>
            </a:r>
            <a:r>
              <a:rPr i="1"/>
              <a:t>caching</a:t>
            </a:r>
            <a:r>
              <a:t> close the gap by exploiting locality.</a:t>
            </a:r>
          </a:p>
          <a:p>
            <a:endParaRPr/>
          </a:p>
          <a:p>
            <a:r>
              <a:t>Flash memory progress outpacing all other memory and storage technologies (DRAM, SRAM, magnetic disk)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Able to stack cells in three dimensions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  <p:sp>
        <p:nvSpPr>
          <p:cNvPr id="1893" name="Rectangle 18"/>
          <p:cNvSpPr/>
          <p:nvPr/>
        </p:nvSpPr>
        <p:spPr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4" name="Rectangle 3"/>
          <p:cNvSpPr/>
          <p:nvPr/>
        </p:nvSpPr>
        <p:spPr>
          <a:xfrm>
            <a:off x="76200" y="3032125"/>
            <a:ext cx="8893175" cy="17049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880	100	30	1	0.1	0.06	0.02	</a:t>
            </a:r>
            <a:r>
              <a:rPr i="1"/>
              <a:t>44,000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200	100	70	60	50	40	20	</a:t>
            </a:r>
            <a:r>
              <a:rPr i="1"/>
              <a:t>10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(MB) 	0.256	4	16	64	2,000	8,000	16.000	</a:t>
            </a:r>
            <a:r>
              <a:rPr i="1"/>
              <a:t>62,500</a:t>
            </a:r>
          </a:p>
        </p:txBody>
      </p:sp>
      <p:sp>
        <p:nvSpPr>
          <p:cNvPr id="1895" name="Rectangle 17"/>
          <p:cNvSpPr/>
          <p:nvPr/>
        </p:nvSpPr>
        <p:spPr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6" name="Rectangle 15"/>
          <p:cNvSpPr/>
          <p:nvPr/>
        </p:nvSpPr>
        <p:spPr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7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Storage Trends</a:t>
            </a:r>
          </a:p>
        </p:txBody>
      </p:sp>
      <p:sp>
        <p:nvSpPr>
          <p:cNvPr id="1898" name="Rectangle 5"/>
          <p:cNvSpPr txBox="1"/>
          <p:nvPr/>
        </p:nvSpPr>
        <p:spPr>
          <a:xfrm>
            <a:off x="46036" y="2727324"/>
            <a:ext cx="66361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DRAM</a:t>
            </a:r>
          </a:p>
        </p:txBody>
      </p:sp>
      <p:sp>
        <p:nvSpPr>
          <p:cNvPr id="1899" name="Rectangle 8"/>
          <p:cNvSpPr txBox="1"/>
          <p:nvPr/>
        </p:nvSpPr>
        <p:spPr>
          <a:xfrm>
            <a:off x="68261" y="1142999"/>
            <a:ext cx="6533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SRAM</a:t>
            </a:r>
          </a:p>
        </p:txBody>
      </p:sp>
      <p:sp>
        <p:nvSpPr>
          <p:cNvPr id="1900" name="Rectangle 9"/>
          <p:cNvSpPr/>
          <p:nvPr/>
        </p:nvSpPr>
        <p:spPr>
          <a:xfrm>
            <a:off x="76200" y="5229225"/>
            <a:ext cx="8893175" cy="14382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$/GB		100,000	8,000	300	10	5	0.3	0.03	</a:t>
            </a:r>
            <a:r>
              <a:rPr i="1"/>
              <a:t>3,333,333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(ms)	75	28	10	8	</a:t>
            </a:r>
            <a:r>
              <a:rPr i="1"/>
              <a:t>5	3	3	25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(GB) 	0.01	0.16	1	20	160	1,500	3,000	</a:t>
            </a:r>
            <a:r>
              <a:rPr i="1"/>
              <a:t>300,000</a:t>
            </a:r>
          </a:p>
        </p:txBody>
      </p:sp>
      <p:sp>
        <p:nvSpPr>
          <p:cNvPr id="1901" name="Rectangle 11"/>
          <p:cNvSpPr txBox="1"/>
          <p:nvPr/>
        </p:nvSpPr>
        <p:spPr>
          <a:xfrm>
            <a:off x="68261" y="4903787"/>
            <a:ext cx="4975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Disk</a:t>
            </a:r>
          </a:p>
        </p:txBody>
      </p:sp>
      <p:sp>
        <p:nvSpPr>
          <p:cNvPr id="1902" name="Rectangle 6"/>
          <p:cNvSpPr/>
          <p:nvPr/>
        </p:nvSpPr>
        <p:spPr>
          <a:xfrm>
            <a:off x="98425" y="1482724"/>
            <a:ext cx="8893175" cy="11715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2,900	320	256	100	75	60	</a:t>
            </a:r>
            <a:r>
              <a:rPr i="1"/>
              <a:t>320	116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150	35	15	3	2	1.5	</a:t>
            </a:r>
            <a:r>
              <a:rPr i="1"/>
              <a:t>200	115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56</a:t>
            </a:fld>
            <a:endParaRPr/>
          </a:p>
        </p:txBody>
      </p:sp>
      <p:sp>
        <p:nvSpPr>
          <p:cNvPr id="1905" name="Rectangle 14"/>
          <p:cNvSpPr/>
          <p:nvPr/>
        </p:nvSpPr>
        <p:spPr>
          <a:xfrm>
            <a:off x="76200" y="1814513"/>
            <a:ext cx="8826500" cy="395288"/>
          </a:xfrm>
          <a:prstGeom prst="rect">
            <a:avLst/>
          </a:prstGeom>
          <a:solidFill>
            <a:srgbClr val="E0E0E0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CPU Clock Rates</a:t>
            </a:r>
          </a:p>
        </p:txBody>
      </p:sp>
      <p:sp>
        <p:nvSpPr>
          <p:cNvPr id="1907" name="Rectangle 3"/>
          <p:cNvSpPr/>
          <p:nvPr/>
        </p:nvSpPr>
        <p:spPr>
          <a:xfrm>
            <a:off x="76200" y="1814513"/>
            <a:ext cx="8826500" cy="40798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/>
            </a:pPr>
            <a:r>
              <a:t>	</a:t>
            </a:r>
            <a:r>
              <a:rPr sz="2000"/>
              <a:t>1985	1990	1995	</a:t>
            </a:r>
            <a:r>
              <a:rPr sz="1800"/>
              <a:t>2003	2005	2010	2015	</a:t>
            </a:r>
            <a:r>
              <a:rPr sz="1800" i="1"/>
              <a:t>2015:1985</a:t>
            </a:r>
          </a:p>
          <a:p>
            <a:pPr>
              <a:defRPr sz="1400"/>
            </a:pPr>
            <a:endParaRPr sz="1800" i="1"/>
          </a:p>
          <a:p>
            <a:pPr>
              <a:defRPr sz="1800"/>
            </a:pPr>
            <a:r>
              <a:t>CPU	 80286	80386	Pentium	P-4	Core 2	Core i7(n)	Core i7(h)	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Clock </a:t>
            </a:r>
          </a:p>
          <a:p>
            <a:pPr>
              <a:defRPr sz="1800"/>
            </a:pPr>
            <a:r>
              <a:t>rate (MHz) 6	20	150	3,300	2,000	2,500	3,000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Cycle </a:t>
            </a:r>
          </a:p>
          <a:p>
            <a:pPr>
              <a:defRPr sz="1800"/>
            </a:pPr>
            <a:r>
              <a:t>time (ns)	166	50	6	0.30	0.50	0.4	0.33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Cores	 1  	1	1	1	2	4	4	4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Effective</a:t>
            </a:r>
          </a:p>
          <a:p>
            <a:pPr>
              <a:defRPr sz="1800"/>
            </a:pPr>
            <a:r>
              <a:t>cycle 	166	50	6	0.30	0.25	0.10	0.08	2,075</a:t>
            </a:r>
          </a:p>
          <a:p>
            <a:pPr>
              <a:defRPr sz="1800"/>
            </a:pPr>
            <a:r>
              <a:t>time (ns)</a:t>
            </a:r>
          </a:p>
        </p:txBody>
      </p:sp>
      <p:sp>
        <p:nvSpPr>
          <p:cNvPr id="1908" name="TextBox 6"/>
          <p:cNvSpPr txBox="1"/>
          <p:nvPr/>
        </p:nvSpPr>
        <p:spPr>
          <a:xfrm>
            <a:off x="4516119" y="621267"/>
            <a:ext cx="35975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Inflection point in computer history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when designers hit the “Power Wall”</a:t>
            </a:r>
          </a:p>
        </p:txBody>
      </p:sp>
      <p:sp>
        <p:nvSpPr>
          <p:cNvPr id="1909" name="Straight Arrow Connector 8"/>
          <p:cNvSpPr/>
          <p:nvPr/>
        </p:nvSpPr>
        <p:spPr>
          <a:xfrm flipH="1">
            <a:off x="4470401" y="1267598"/>
            <a:ext cx="457199" cy="3326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0" name="Rectangle 13"/>
          <p:cNvSpPr/>
          <p:nvPr/>
        </p:nvSpPr>
        <p:spPr>
          <a:xfrm>
            <a:off x="3683000" y="1600204"/>
            <a:ext cx="685800" cy="4724398"/>
          </a:xfrm>
          <a:prstGeom prst="rect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1" name="TextBox 1"/>
          <p:cNvSpPr txBox="1"/>
          <p:nvPr/>
        </p:nvSpPr>
        <p:spPr>
          <a:xfrm>
            <a:off x="5341619" y="6197601"/>
            <a:ext cx="2252289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(n) Nehalem processor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(h) Haswell processor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57</a:t>
            </a:fld>
            <a:endParaRPr/>
          </a:p>
        </p:txBody>
      </p:sp>
      <p:sp>
        <p:nvSpPr>
          <p:cNvPr id="378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Conventional DRAM Organization</a:t>
            </a:r>
          </a:p>
        </p:txBody>
      </p:sp>
      <p:sp>
        <p:nvSpPr>
          <p:cNvPr id="379" name="Rectangl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</a:p>
          <a:p>
            <a:pPr marL="742950" lvl="1" indent="-285750">
              <a:spcBef>
                <a:spcPts val="400"/>
              </a:spcBef>
              <a:defRPr sz="2000" b="0" i="1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(to/from cores)</a:t>
            </a:r>
          </a:p>
        </p:txBody>
      </p:sp>
    </p:spTree>
    <p:extLst>
      <p:ext uri="{BB962C8B-B14F-4D97-AF65-F5344CB8AC3E}">
        <p14:creationId xmlns:p14="http://schemas.microsoft.com/office/powerpoint/2010/main" val="199852997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58</a:t>
            </a:fld>
            <a:endParaRPr/>
          </a:p>
        </p:txBody>
      </p:sp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32" name="Rectangle 53"/>
          <p:cNvSpPr txBox="1">
            <a:spLocks noGrp="1"/>
          </p:cNvSpPr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90095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43" grpId="0" animBg="1" advAuto="0"/>
      <p:bldP spid="480" grpId="0" animBg="1" advAuto="0"/>
      <p:bldP spid="486" grpId="0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59</a:t>
            </a:fld>
            <a:endParaRPr/>
          </a:p>
        </p:txBody>
      </p:sp>
      <p:sp>
        <p:nvSpPr>
          <p:cNvPr id="489" name="Rectangle 50"/>
          <p:cNvSpPr txBox="1">
            <a:spLocks noGrp="1"/>
          </p:cNvSpPr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90" name="Rectangle 51"/>
          <p:cNvSpPr txBox="1">
            <a:spLocks noGrp="1"/>
          </p:cNvSpPr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To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7232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  <p:bldP spid="535" grpId="0" animBg="1" advAuto="0"/>
      <p:bldP spid="537" grpId="0" animBg="1" advAuto="0"/>
      <p:bldP spid="540" grpId="0" animBg="1" advAuto="0"/>
      <p:bldP spid="54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741352897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60</a:t>
            </a:fld>
            <a:endParaRPr/>
          </a:p>
        </p:txBody>
      </p:sp>
      <p:sp>
        <p:nvSpPr>
          <p:cNvPr id="549" name="Rectangle 8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blurRad="63500" dist="38099" dir="2700000" rotWithShape="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00093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 advAuto="0"/>
      <p:bldP spid="634" grpId="0" animBg="1" advAuto="0"/>
      <p:bldP spid="664" grpId="0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61</a:t>
            </a:fld>
            <a:endParaRPr/>
          </a:p>
        </p:txBody>
      </p:sp>
      <p:sp>
        <p:nvSpPr>
          <p:cNvPr id="1435" name="Rectangle 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314966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62</a:t>
            </a:fld>
            <a:endParaRPr/>
          </a:p>
        </p:txBody>
      </p:sp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34120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34120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34120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34120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601689" y="4574004"/>
            <a:ext cx="1" cy="76783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61349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77366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448746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63</a:t>
            </a:fld>
            <a:endParaRPr/>
          </a:p>
        </p:txBody>
      </p:sp>
      <p:sp>
        <p:nvSpPr>
          <p:cNvPr id="1566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</a:t>
            </a:r>
          </a:p>
        </p:txBody>
      </p:sp>
      <p:sp>
        <p:nvSpPr>
          <p:cNvPr id="1567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t>Average time to access some target sector approximated by: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access</a:t>
            </a:r>
            <a:r>
              <a:t>  =  T</a:t>
            </a:r>
            <a:r>
              <a:rPr baseline="-25587"/>
              <a:t>avg seek</a:t>
            </a:r>
            <a:r>
              <a:t> +  T</a:t>
            </a:r>
            <a:r>
              <a:rPr baseline="-25587"/>
              <a:t>avg rotation</a:t>
            </a:r>
            <a:r>
              <a:t> + T</a:t>
            </a:r>
            <a:r>
              <a:rPr baseline="-25587"/>
              <a:t>avg transfer</a:t>
            </a:r>
            <a:r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Seek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seek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position heads over cylinder containing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 T</a:t>
            </a:r>
            <a:r>
              <a:rPr baseline="-25587"/>
              <a:t>avg seek</a:t>
            </a:r>
            <a:r>
              <a:t> is 3—9 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Rotational latency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rotation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waiting for first bit of target sector to pass under r/w head.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rotation</a:t>
            </a:r>
            <a:r>
              <a:t> = 1/2 x 1/RPMs x 60 sec/1 min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Transfer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transfer</a:t>
            </a:r>
            <a:r>
              <a:rPr>
                <a:solidFill>
                  <a:srgbClr val="000000"/>
                </a:solidFill>
              </a:rPr>
              <a:t>)	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read the bits in the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transfer</a:t>
            </a:r>
            <a:r>
              <a:t> = </a:t>
            </a:r>
            <a:r>
              <a:rPr>
                <a:solidFill>
                  <a:srgbClr val="00B050"/>
                </a:solidFill>
              </a:rPr>
              <a:t>1/RPM </a:t>
            </a:r>
            <a:r>
              <a:t>x </a:t>
            </a:r>
            <a:r>
              <a:rPr>
                <a:solidFill>
                  <a:schemeClr val="accent2"/>
                </a:solidFill>
              </a:rPr>
              <a:t>1/(avg # sectors/track) </a:t>
            </a:r>
            <a:r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12076548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build="p" bldLvl="5" animBg="1" advAuto="0"/>
      <p:bldP spid="1568" grpId="0" animBg="1" advAuto="0"/>
      <p:bldP spid="1569" grpId="0" animBg="1" advAuto="0"/>
      <p:bldP spid="1570" grpId="0" animBg="1" advAuto="0"/>
      <p:bldP spid="1571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64</a:t>
            </a:fld>
            <a:endParaRPr/>
          </a:p>
        </p:txBody>
      </p:sp>
      <p:sp>
        <p:nvSpPr>
          <p:cNvPr id="15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 Example</a:t>
            </a:r>
          </a:p>
        </p:txBody>
      </p:sp>
      <p:sp>
        <p:nvSpPr>
          <p:cNvPr id="15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288501"/>
            <a:ext cx="8747125" cy="4972051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defRPr sz="2136"/>
            </a:pPr>
            <a:r>
              <a:t>Given: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Rotational rate = 7,200 RPM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Average seek time = </a:t>
            </a:r>
            <a:r>
              <a:rPr>
                <a:solidFill>
                  <a:srgbClr val="C00000"/>
                </a:solidFill>
              </a:rPr>
              <a:t>9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Avg # sectors/track = 400</a:t>
            </a:r>
          </a:p>
          <a:p>
            <a:pPr marL="305180" indent="-305180" defTabSz="813816">
              <a:defRPr sz="2136"/>
            </a:pPr>
            <a:r>
              <a:t>Derived: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rotation</a:t>
            </a:r>
            <a:r>
              <a:t> = 1/2 x (60 secs/7200 RPM) x 1000 ms/sec = </a:t>
            </a:r>
            <a:r>
              <a:rPr>
                <a:solidFill>
                  <a:srgbClr val="C00000"/>
                </a:solidFill>
              </a:rPr>
              <a:t>4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transfer</a:t>
            </a:r>
            <a:r>
              <a:t> = 60/7200 x 1/400 x 1000 ms/sec = </a:t>
            </a:r>
            <a:r>
              <a:rPr>
                <a:solidFill>
                  <a:srgbClr val="C00000"/>
                </a:solidFill>
              </a:rPr>
              <a:t>0.02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access</a:t>
            </a:r>
            <a:r>
              <a:t>  = </a:t>
            </a:r>
            <a:r>
              <a:rPr>
                <a:solidFill>
                  <a:srgbClr val="C00000"/>
                </a:solidFill>
              </a:rPr>
              <a:t>9 ms + 4 ms + 0.02 ms</a:t>
            </a:r>
          </a:p>
          <a:p>
            <a:pPr marL="305180" indent="-305180" defTabSz="813816">
              <a:defRPr sz="2136"/>
            </a:pPr>
            <a:r>
              <a:t>Important points: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Access time dominated by seek time and rotational latency.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First bit in a sector is the most expensive, the rest are free.</a:t>
            </a:r>
          </a:p>
          <a:p>
            <a:pPr marL="661225" lvl="1" indent="-254317" defTabSz="813816">
              <a:spcBef>
                <a:spcPts val="400"/>
              </a:spcBef>
              <a:defRPr sz="1779" i="1">
                <a:solidFill>
                  <a:srgbClr val="404040"/>
                </a:solidFill>
              </a:defRPr>
            </a:pPr>
            <a:r>
              <a:t>SRAM access time is about  4 ns/doubleword, DRAM about  60 ns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Disk is about 40,000 times slower than SRAM, 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2,500 times slower than DRAM.</a:t>
            </a:r>
          </a:p>
        </p:txBody>
      </p:sp>
    </p:spTree>
    <p:extLst>
      <p:ext uri="{BB962C8B-B14F-4D97-AF65-F5344CB8AC3E}">
        <p14:creationId xmlns:p14="http://schemas.microsoft.com/office/powerpoint/2010/main" val="39084721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" grpId="0" build="p" bldLvl="5" animBg="1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65</a:t>
            </a:fld>
            <a:endParaRPr/>
          </a:p>
        </p:txBody>
      </p:sp>
      <p:sp>
        <p:nvSpPr>
          <p:cNvPr id="1346" name="Rectangle 4"/>
          <p:cNvSpPr txBox="1">
            <a:spLocks noGrp="1"/>
          </p:cNvSpPr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r>
              <a:t>Disk Capacity</a:t>
            </a:r>
          </a:p>
        </p:txBody>
      </p:sp>
      <p:sp>
        <p:nvSpPr>
          <p:cNvPr id="1347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r>
              <a:t>Capacity is determined by these technology factors: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637692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66</a:t>
            </a:fld>
            <a:endParaRPr/>
          </a:p>
        </p:txBody>
      </p:sp>
      <p:sp>
        <p:nvSpPr>
          <p:cNvPr id="1362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rot="13622162" flipH="1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10348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animBg="1" advAuto="0"/>
      <p:bldP spid="1377" grpId="0" animBg="1" advAuto="0"/>
      <p:bldP spid="1382" grpId="0" animBg="1" advAuto="0"/>
      <p:bldP spid="1387" grpId="0" animBg="1" advAuto="0"/>
      <p:bldP spid="1392" grpId="0" animBg="1" advAuto="0"/>
      <p:bldP spid="1395" grpId="0" animBg="1" advAuto="0"/>
      <p:bldP spid="1398" grpId="0" animBg="1" advAuto="0"/>
      <p:bldP spid="1401" grpId="0" animBg="1" advAuto="0"/>
      <p:bldP spid="1404" grpId="0" animBg="1" advAuto="0"/>
      <p:bldP spid="1409" grpId="0" animBg="1" advAuto="0"/>
      <p:bldP spid="1414" grpId="0" animBg="1" advAuto="0"/>
      <p:bldP spid="1419" grpId="0" animBg="1" advAuto="0"/>
      <p:bldP spid="1424" grpId="0" animBg="1" advAuto="0"/>
      <p:bldP spid="1429" grpId="0" animBg="1" advAuto="0"/>
      <p:bldP spid="1432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67</a:t>
            </a:fld>
            <a:endParaRPr/>
          </a:p>
        </p:txBody>
      </p:sp>
      <p:sp>
        <p:nvSpPr>
          <p:cNvPr id="1578" name="Rectangle 51"/>
          <p:cNvSpPr txBox="1">
            <a:spLocks noGrp="1"/>
          </p:cNvSpPr>
          <p:nvPr>
            <p:ph type="title"/>
          </p:nvPr>
        </p:nvSpPr>
        <p:spPr>
          <a:xfrm>
            <a:off x="357017" y="3340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I/O Bus</a:t>
            </a:r>
          </a:p>
        </p:txBody>
      </p:sp>
      <p:grpSp>
        <p:nvGrpSpPr>
          <p:cNvPr id="1581" name="Rectangle 4"/>
          <p:cNvGrpSpPr/>
          <p:nvPr/>
        </p:nvGrpSpPr>
        <p:grpSpPr>
          <a:xfrm>
            <a:off x="6880225" y="2876550"/>
            <a:ext cx="909638" cy="914400"/>
            <a:chOff x="0" y="0"/>
            <a:chExt cx="909637" cy="914400"/>
          </a:xfrm>
        </p:grpSpPr>
        <p:sp>
          <p:nvSpPr>
            <p:cNvPr id="1579" name="Square"/>
            <p:cNvSpPr/>
            <p:nvPr/>
          </p:nvSpPr>
          <p:spPr>
            <a:xfrm>
              <a:off x="0" y="0"/>
              <a:ext cx="909638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0" name="Main…"/>
            <p:cNvSpPr txBox="1"/>
            <p:nvPr/>
          </p:nvSpPr>
          <p:spPr>
            <a:xfrm>
              <a:off x="47000" y="179903"/>
              <a:ext cx="815638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582" name="AutoShape 5"/>
          <p:cNvSpPr/>
          <p:nvPr/>
        </p:nvSpPr>
        <p:spPr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5" name="Rectangle 6"/>
          <p:cNvGrpSpPr/>
          <p:nvPr/>
        </p:nvGrpSpPr>
        <p:grpSpPr>
          <a:xfrm>
            <a:off x="4441825" y="3060700"/>
            <a:ext cx="909638" cy="577850"/>
            <a:chOff x="0" y="0"/>
            <a:chExt cx="909637" cy="577850"/>
          </a:xfrm>
        </p:grpSpPr>
        <p:sp>
          <p:nvSpPr>
            <p:cNvPr id="1583" name="Rectangle"/>
            <p:cNvSpPr/>
            <p:nvPr/>
          </p:nvSpPr>
          <p:spPr>
            <a:xfrm>
              <a:off x="0" y="0"/>
              <a:ext cx="909638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4" name="I/O…"/>
            <p:cNvSpPr txBox="1"/>
            <p:nvPr/>
          </p:nvSpPr>
          <p:spPr>
            <a:xfrm>
              <a:off x="134411" y="11628"/>
              <a:ext cx="640816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I/O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bridge</a:t>
              </a:r>
            </a:p>
          </p:txBody>
        </p:sp>
      </p:grpSp>
      <p:sp>
        <p:nvSpPr>
          <p:cNvPr id="1586" name="AutoShape 7"/>
          <p:cNvSpPr/>
          <p:nvPr/>
        </p:nvSpPr>
        <p:spPr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9" name="Rectangle 8"/>
          <p:cNvGrpSpPr/>
          <p:nvPr/>
        </p:nvGrpSpPr>
        <p:grpSpPr>
          <a:xfrm>
            <a:off x="1084262" y="3060700"/>
            <a:ext cx="1873251" cy="577850"/>
            <a:chOff x="0" y="0"/>
            <a:chExt cx="1873250" cy="577850"/>
          </a:xfrm>
        </p:grpSpPr>
        <p:sp>
          <p:nvSpPr>
            <p:cNvPr id="158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590" name="Rectangle 9"/>
          <p:cNvSpPr/>
          <p:nvPr/>
        </p:nvSpPr>
        <p:spPr>
          <a:xfrm>
            <a:off x="2000249" y="17335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1" name="Rectangle 10"/>
          <p:cNvSpPr/>
          <p:nvPr/>
        </p:nvSpPr>
        <p:spPr>
          <a:xfrm>
            <a:off x="2000249" y="18859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2" name="Rectangle 11"/>
          <p:cNvSpPr/>
          <p:nvPr/>
        </p:nvSpPr>
        <p:spPr>
          <a:xfrm>
            <a:off x="2000249" y="20383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3" name="Rectangle 12"/>
          <p:cNvSpPr/>
          <p:nvPr/>
        </p:nvSpPr>
        <p:spPr>
          <a:xfrm>
            <a:off x="2000249" y="21907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4" name="Rectangle 13"/>
          <p:cNvSpPr/>
          <p:nvPr/>
        </p:nvSpPr>
        <p:spPr>
          <a:xfrm>
            <a:off x="2000249" y="23431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5" name="AutoShape 14"/>
          <p:cNvSpPr/>
          <p:nvPr/>
        </p:nvSpPr>
        <p:spPr>
          <a:xfrm>
            <a:off x="2773363" y="1733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6" name="AutoShape 15"/>
          <p:cNvSpPr/>
          <p:nvPr/>
        </p:nvSpPr>
        <p:spPr>
          <a:xfrm flipH="1">
            <a:off x="2684463" y="2114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99" name="Rectangle 16"/>
          <p:cNvGrpSpPr/>
          <p:nvPr/>
        </p:nvGrpSpPr>
        <p:grpSpPr>
          <a:xfrm>
            <a:off x="3217863" y="1581150"/>
            <a:ext cx="533401" cy="1066800"/>
            <a:chOff x="0" y="0"/>
            <a:chExt cx="533400" cy="1066800"/>
          </a:xfrm>
        </p:grpSpPr>
        <p:sp>
          <p:nvSpPr>
            <p:cNvPr id="159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8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00" name="Text Box 17"/>
          <p:cNvSpPr txBox="1"/>
          <p:nvPr/>
        </p:nvSpPr>
        <p:spPr>
          <a:xfrm>
            <a:off x="1742702" y="143085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01" name="AutoShape 18"/>
          <p:cNvSpPr/>
          <p:nvPr/>
        </p:nvSpPr>
        <p:spPr>
          <a:xfrm>
            <a:off x="2074863" y="257175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2" name="Rectangle 19"/>
          <p:cNvSpPr/>
          <p:nvPr/>
        </p:nvSpPr>
        <p:spPr>
          <a:xfrm>
            <a:off x="931862" y="1352550"/>
            <a:ext cx="2971801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3" name="Text Box 20"/>
          <p:cNvSpPr txBox="1"/>
          <p:nvPr/>
        </p:nvSpPr>
        <p:spPr>
          <a:xfrm>
            <a:off x="864870" y="106572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04" name="Text Box 21"/>
          <p:cNvSpPr txBox="1"/>
          <p:nvPr/>
        </p:nvSpPr>
        <p:spPr>
          <a:xfrm>
            <a:off x="3911282" y="2361128"/>
            <a:ext cx="105168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bus</a:t>
            </a:r>
          </a:p>
        </p:txBody>
      </p:sp>
      <p:sp>
        <p:nvSpPr>
          <p:cNvPr id="1605" name="Line 22"/>
          <p:cNvSpPr/>
          <p:nvPr/>
        </p:nvSpPr>
        <p:spPr>
          <a:xfrm flipH="1">
            <a:off x="3751262" y="2647950"/>
            <a:ext cx="68580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" name="Text Box 23"/>
          <p:cNvSpPr txBox="1"/>
          <p:nvPr/>
        </p:nvSpPr>
        <p:spPr>
          <a:xfrm>
            <a:off x="5432107" y="236112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607" name="Line 24"/>
          <p:cNvSpPr/>
          <p:nvPr/>
        </p:nvSpPr>
        <p:spPr>
          <a:xfrm>
            <a:off x="6037262" y="2647950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" name="AutoShape 25"/>
          <p:cNvSpPr/>
          <p:nvPr/>
        </p:nvSpPr>
        <p:spPr>
          <a:xfrm>
            <a:off x="4665662" y="371475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9" name="AutoShape 26"/>
          <p:cNvSpPr/>
          <p:nvPr/>
        </p:nvSpPr>
        <p:spPr>
          <a:xfrm flipV="1">
            <a:off x="577056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2" name="Rectangle 27"/>
          <p:cNvGrpSpPr/>
          <p:nvPr/>
        </p:nvGrpSpPr>
        <p:grpSpPr>
          <a:xfrm>
            <a:off x="5351462" y="5158303"/>
            <a:ext cx="1295401" cy="554594"/>
            <a:chOff x="0" y="0"/>
            <a:chExt cx="1295400" cy="554593"/>
          </a:xfrm>
        </p:grpSpPr>
        <p:sp>
          <p:nvSpPr>
            <p:cNvPr id="161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1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13" name="AutoShape 28"/>
          <p:cNvSpPr/>
          <p:nvPr/>
        </p:nvSpPr>
        <p:spPr>
          <a:xfrm flipV="1">
            <a:off x="344011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6" name="Rectangle 29"/>
          <p:cNvGrpSpPr/>
          <p:nvPr/>
        </p:nvGrpSpPr>
        <p:grpSpPr>
          <a:xfrm>
            <a:off x="3021013" y="5158303"/>
            <a:ext cx="1295401" cy="554594"/>
            <a:chOff x="0" y="0"/>
            <a:chExt cx="1295400" cy="554593"/>
          </a:xfrm>
        </p:grpSpPr>
        <p:sp>
          <p:nvSpPr>
            <p:cNvPr id="1614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5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17" name="AutoShape 30"/>
          <p:cNvSpPr/>
          <p:nvPr/>
        </p:nvSpPr>
        <p:spPr>
          <a:xfrm flipV="1">
            <a:off x="1763713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20" name="Rectangle 31"/>
          <p:cNvGrpSpPr/>
          <p:nvPr/>
        </p:nvGrpSpPr>
        <p:grpSpPr>
          <a:xfrm>
            <a:off x="1420812" y="5145603"/>
            <a:ext cx="1143001" cy="554594"/>
            <a:chOff x="0" y="0"/>
            <a:chExt cx="1143000" cy="554593"/>
          </a:xfrm>
        </p:grpSpPr>
        <p:sp>
          <p:nvSpPr>
            <p:cNvPr id="1618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9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21" name="Line 32"/>
          <p:cNvSpPr/>
          <p:nvPr/>
        </p:nvSpPr>
        <p:spPr>
          <a:xfrm>
            <a:off x="1649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2" name="Line 33"/>
          <p:cNvSpPr/>
          <p:nvPr/>
        </p:nvSpPr>
        <p:spPr>
          <a:xfrm>
            <a:off x="2411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3" name="Text Box 34"/>
          <p:cNvSpPr txBox="1"/>
          <p:nvPr/>
        </p:nvSpPr>
        <p:spPr>
          <a:xfrm>
            <a:off x="1231530" y="594252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24" name="Text Box 35"/>
          <p:cNvSpPr txBox="1"/>
          <p:nvPr/>
        </p:nvSpPr>
        <p:spPr>
          <a:xfrm>
            <a:off x="1919795" y="594252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25" name="Line 36"/>
          <p:cNvSpPr/>
          <p:nvPr/>
        </p:nvSpPr>
        <p:spPr>
          <a:xfrm>
            <a:off x="3706812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" name="Text Box 37"/>
          <p:cNvSpPr txBox="1"/>
          <p:nvPr/>
        </p:nvSpPr>
        <p:spPr>
          <a:xfrm>
            <a:off x="3210704" y="594252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27" name="Line 38"/>
          <p:cNvSpPr/>
          <p:nvPr/>
        </p:nvSpPr>
        <p:spPr>
          <a:xfrm>
            <a:off x="6011862" y="5695950"/>
            <a:ext cx="1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0" name="AutoShape 39"/>
          <p:cNvGrpSpPr/>
          <p:nvPr/>
        </p:nvGrpSpPr>
        <p:grpSpPr>
          <a:xfrm>
            <a:off x="5707062" y="6076950"/>
            <a:ext cx="609601" cy="609601"/>
            <a:chOff x="0" y="0"/>
            <a:chExt cx="609600" cy="609600"/>
          </a:xfrm>
        </p:grpSpPr>
        <p:sp>
          <p:nvSpPr>
            <p:cNvPr id="1628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9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31" name="AutoShape 40"/>
          <p:cNvSpPr/>
          <p:nvPr/>
        </p:nvSpPr>
        <p:spPr>
          <a:xfrm>
            <a:off x="855662" y="4235450"/>
            <a:ext cx="7277101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2" name="Rectangle 41"/>
          <p:cNvSpPr/>
          <p:nvPr/>
        </p:nvSpPr>
        <p:spPr>
          <a:xfrm>
            <a:off x="1931988" y="4405312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3" name="Rectangle 42"/>
          <p:cNvSpPr/>
          <p:nvPr/>
        </p:nvSpPr>
        <p:spPr>
          <a:xfrm>
            <a:off x="3608387" y="4395787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4" name="Rectangle 43"/>
          <p:cNvSpPr/>
          <p:nvPr/>
        </p:nvSpPr>
        <p:spPr>
          <a:xfrm>
            <a:off x="5942012" y="4386262"/>
            <a:ext cx="161926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Text Box 44"/>
          <p:cNvSpPr txBox="1"/>
          <p:nvPr/>
        </p:nvSpPr>
        <p:spPr>
          <a:xfrm>
            <a:off x="4574857" y="455822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36" name="Rectangle 45"/>
          <p:cNvSpPr/>
          <p:nvPr/>
        </p:nvSpPr>
        <p:spPr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Rectangle 46"/>
          <p:cNvSpPr/>
          <p:nvPr/>
        </p:nvSpPr>
        <p:spPr>
          <a:xfrm>
            <a:off x="67230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Rectangle 47"/>
          <p:cNvSpPr/>
          <p:nvPr/>
        </p:nvSpPr>
        <p:spPr>
          <a:xfrm>
            <a:off x="70278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Rectangle 48"/>
          <p:cNvSpPr/>
          <p:nvPr/>
        </p:nvSpPr>
        <p:spPr>
          <a:xfrm>
            <a:off x="73326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Text Box 49"/>
          <p:cNvSpPr txBox="1"/>
          <p:nvPr/>
        </p:nvSpPr>
        <p:spPr>
          <a:xfrm>
            <a:off x="6754495" y="4632841"/>
            <a:ext cx="1879759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Expansion slots for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other devices such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as network adapters.</a:t>
            </a:r>
          </a:p>
        </p:txBody>
      </p:sp>
    </p:spTree>
    <p:extLst>
      <p:ext uri="{BB962C8B-B14F-4D97-AF65-F5344CB8AC3E}">
        <p14:creationId xmlns:p14="http://schemas.microsoft.com/office/powerpoint/2010/main" val="33212582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68</a:t>
            </a:fld>
            <a:endParaRPr/>
          </a:p>
        </p:txBody>
      </p:sp>
      <p:sp>
        <p:nvSpPr>
          <p:cNvPr id="164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CPU initiates a disk read by writing a command, logical block number, and destination memory address to a </a:t>
            </a:r>
            <a:r>
              <a:rPr>
                <a:solidFill>
                  <a:srgbClr val="C00000"/>
                </a:solidFill>
              </a:rPr>
              <a:t>port</a:t>
            </a:r>
            <a:r>
              <a:rPr>
                <a:solidFill>
                  <a:srgbClr val="FF0000"/>
                </a:solidFill>
              </a:rPr>
              <a:t> </a:t>
            </a:r>
            <a:r>
              <a:t>(address) associated with disk controller.</a:t>
            </a:r>
          </a:p>
        </p:txBody>
      </p:sp>
    </p:spTree>
    <p:extLst>
      <p:ext uri="{BB962C8B-B14F-4D97-AF65-F5344CB8AC3E}">
        <p14:creationId xmlns:p14="http://schemas.microsoft.com/office/powerpoint/2010/main" val="6494034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0" animBg="1" advAuto="0"/>
      <p:bldP spid="1694" grpId="0" animBg="1" advAuto="0"/>
      <p:bldP spid="1695" grpId="0" animBg="1" advAuto="0"/>
      <p:bldP spid="1696" grpId="0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69</a:t>
            </a:fld>
            <a:endParaRPr/>
          </a:p>
        </p:txBody>
      </p:sp>
      <p:sp>
        <p:nvSpPr>
          <p:cNvPr id="170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Disk controller reads the sector and performs a direct memory access (</a:t>
            </a:r>
            <a:r>
              <a:rPr>
                <a:solidFill>
                  <a:srgbClr val="C00000"/>
                </a:solidFill>
              </a:rPr>
              <a:t>DMA</a:t>
            </a:r>
            <a:r>
              <a:t>) transfer into main memory.</a:t>
            </a:r>
          </a:p>
        </p:txBody>
      </p:sp>
    </p:spTree>
    <p:extLst>
      <p:ext uri="{BB962C8B-B14F-4D97-AF65-F5344CB8AC3E}">
        <p14:creationId xmlns:p14="http://schemas.microsoft.com/office/powerpoint/2010/main" val="4124564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 animBg="1" advAuto="0"/>
      <p:bldP spid="1753" grpId="0" animBg="1" advAuto="0"/>
      <p:bldP spid="1754" grpId="0" animBg="1" advAuto="0"/>
      <p:bldP spid="175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48BC-13D6-7CC9-FA39-A76098C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240572" cy="7620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“Memory Wall” or </a:t>
            </a:r>
            <a:r>
              <a:rPr lang="en-US" b="1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Neumann bottleneck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C492-6B37-694C-2F59-72CF2EF64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performance gap between computation and data storage</a:t>
            </a:r>
          </a:p>
          <a:p>
            <a:endParaRPr lang="en-US" dirty="0"/>
          </a:p>
          <a:p>
            <a:r>
              <a:rPr lang="en-US" dirty="0"/>
              <a:t>Three approaches:</a:t>
            </a:r>
          </a:p>
          <a:p>
            <a:pPr lvl="1"/>
            <a:r>
              <a:rPr lang="en-US" dirty="0"/>
              <a:t>Build a hierarchy (covered in 213)</a:t>
            </a:r>
          </a:p>
          <a:p>
            <a:pPr lvl="1"/>
            <a:r>
              <a:rPr lang="en-US" dirty="0"/>
              <a:t>Find other stuff to do (346, 418)</a:t>
            </a:r>
          </a:p>
          <a:p>
            <a:pPr lvl="1"/>
            <a:r>
              <a:rPr lang="en-US" dirty="0"/>
              <a:t>Move computation (346, 7xx?)</a:t>
            </a:r>
          </a:p>
        </p:txBody>
      </p:sp>
    </p:spTree>
    <p:extLst>
      <p:ext uri="{BB962C8B-B14F-4D97-AF65-F5344CB8AC3E}">
        <p14:creationId xmlns:p14="http://schemas.microsoft.com/office/powerpoint/2010/main" val="895254209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70</a:t>
            </a:fld>
            <a:endParaRPr/>
          </a:p>
        </p:txBody>
      </p:sp>
      <p:sp>
        <p:nvSpPr>
          <p:cNvPr id="1762" name="Rectangle 4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When the DMA transfer completes, the disk controller notifies the CPU with an </a:t>
            </a:r>
            <a:r>
              <a:rPr i="1">
                <a:solidFill>
                  <a:srgbClr val="C00000"/>
                </a:solidFill>
              </a:rPr>
              <a:t>interrupt</a:t>
            </a:r>
            <a:r>
              <a:t> (i.e., asserts a special “interrupt” pin on the CPU).</a:t>
            </a:r>
          </a:p>
        </p:txBody>
      </p:sp>
    </p:spTree>
    <p:extLst>
      <p:ext uri="{BB962C8B-B14F-4D97-AF65-F5344CB8AC3E}">
        <p14:creationId xmlns:p14="http://schemas.microsoft.com/office/powerpoint/2010/main" val="25802042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0" animBg="1" advAuto="0"/>
      <p:bldP spid="1813" grpId="0" animBg="1" advAuto="0"/>
      <p:bldP spid="1814" grpId="0" animBg="1" advAuto="0"/>
      <p:bldP spid="181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dirty="0"/>
              <a:t>The memory </a:t>
            </a:r>
            <a:r>
              <a:rPr lang="en-US" dirty="0"/>
              <a:t>abstraction</a:t>
            </a:r>
            <a:endParaRPr dirty="0"/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4782776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33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r>
              <a:t>Modern Connection between CPU and Memory</a:t>
            </a:r>
          </a:p>
        </p:txBody>
      </p:sp>
      <p:sp>
        <p:nvSpPr>
          <p:cNvPr id="134" name="Rectangle 27"/>
          <p:cNvSpPr txBox="1">
            <a:spLocks noGrp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>
                <a:solidFill>
                  <a:srgbClr val="C00000"/>
                </a:solidFill>
              </a:rPr>
              <a:t>bus </a:t>
            </a:r>
            <a:r>
              <a:t>is a collection of parallel wires that carry address, data, and control signals.</a:t>
            </a:r>
          </a:p>
          <a:p>
            <a:r>
              <a:t>Buses are typically shared by multiple devices.</a:t>
            </a:r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" name="Rectangle 9"/>
          <p:cNvGrpSpPr/>
          <p:nvPr/>
        </p:nvGrpSpPr>
        <p:grpSpPr>
          <a:xfrm>
            <a:off x="950912" y="5548312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 20"/>
          <p:cNvSpPr/>
          <p:nvPr/>
        </p:nvSpPr>
        <p:spPr>
          <a:xfrm>
            <a:off x="776287" y="3578225"/>
            <a:ext cx="3427414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 Box 21"/>
          <p:cNvSpPr txBox="1"/>
          <p:nvPr/>
        </p:nvSpPr>
        <p:spPr>
          <a:xfrm>
            <a:off x="790257" y="3269178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341496" y="4694663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57" name="Line 25"/>
          <p:cNvSpPr/>
          <p:nvPr/>
        </p:nvSpPr>
        <p:spPr>
          <a:xfrm>
            <a:off x="4940301" y="5002915"/>
            <a:ext cx="1" cy="5270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4607</Words>
  <Application>Microsoft Office PowerPoint</Application>
  <PresentationFormat>On-screen Show (4:3)</PresentationFormat>
  <Paragraphs>1102</Paragraphs>
  <Slides>70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The Memory Hierarchy  15-213/15-513: Introduction to Computer Systems 9th Lecture,  June 6, 2024</vt:lpstr>
      <vt:lpstr>Processors need Data</vt:lpstr>
      <vt:lpstr>Writing &amp; Reading Memory</vt:lpstr>
      <vt:lpstr>PowerPoint Presentation</vt:lpstr>
      <vt:lpstr>PowerPoint Presentation</vt:lpstr>
      <vt:lpstr>The CPU-Memory Gap</vt:lpstr>
      <vt:lpstr>“Memory Wall” or Von Neumann bottleneck</vt:lpstr>
      <vt:lpstr>Today</vt:lpstr>
      <vt:lpstr>Modern Connection between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 (Hidden Slide, Extra Detail for Modern Systems)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Memory size affects latency &amp; energy</vt:lpstr>
      <vt:lpstr>Example Memory       Hierarchy</vt:lpstr>
      <vt:lpstr>Caches</vt:lpstr>
      <vt:lpstr>Hierarchy provides the illusion of large &amp; fast memory</vt:lpstr>
      <vt:lpstr>Cache vs Memory</vt:lpstr>
      <vt:lpstr>General Cache Concepts</vt:lpstr>
      <vt:lpstr>General Cache Concepts: Hit</vt:lpstr>
      <vt:lpstr>General Cache Concepts: Miss</vt:lpstr>
      <vt:lpstr> General Caching Concepts:  3 Types of Cache Misses</vt:lpstr>
      <vt:lpstr> General Caching Concepts:  3 Types of Cache Misses</vt:lpstr>
      <vt:lpstr>Examples of Caching in the Mem. Hierarchy</vt:lpstr>
      <vt:lpstr>Quiz</vt:lpstr>
      <vt:lpstr>Today</vt:lpstr>
      <vt:lpstr>Storage Technologies</vt:lpstr>
      <vt:lpstr>What’s Inside A Disk Drive?</vt:lpstr>
      <vt:lpstr>Disk Geometry</vt:lpstr>
      <vt:lpstr>Nonvolatile Memories</vt:lpstr>
      <vt:lpstr>Solid State Disks (SSDs)</vt:lpstr>
      <vt:lpstr>PowerPoint Presentation</vt:lpstr>
      <vt:lpstr>SSD Performance Characteristics </vt:lpstr>
      <vt:lpstr>SSD Tradeoffs vs Rotating Disks</vt:lpstr>
      <vt:lpstr>Future</vt:lpstr>
      <vt:lpstr>Summary</vt:lpstr>
      <vt:lpstr>Supplemental slides</vt:lpstr>
      <vt:lpstr>Storage Trends</vt:lpstr>
      <vt:lpstr>CPU Clock Rates</vt:lpstr>
      <vt:lpstr>Conventional DRAM Organization</vt:lpstr>
      <vt:lpstr>Reading DRAM Supercell (2,1)</vt:lpstr>
      <vt:lpstr>Reading DRAM Supercell (2,1)</vt:lpstr>
      <vt:lpstr>Memory Modules</vt:lpstr>
      <vt:lpstr>Disk Operation (Multi-Platter View)</vt:lpstr>
      <vt:lpstr>Disk Access – Service Time Components</vt:lpstr>
      <vt:lpstr>Disk Access Time</vt:lpstr>
      <vt:lpstr>Disk Access Time Example</vt:lpstr>
      <vt:lpstr>Disk Capacity</vt:lpstr>
      <vt:lpstr>Disk Operation (Single-Platter View)</vt:lpstr>
      <vt:lpstr>I/O Bus</vt:lpstr>
      <vt:lpstr>Reading a Disk Sector (1)</vt:lpstr>
      <vt:lpstr>Reading a Disk Sector (2)</vt:lpstr>
      <vt:lpstr>Reading a Disk Sector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Memory Hierarchy  15-213/15-513: Introduction to Computer Systems 9th Lecture,  June 8, 2023</dc:title>
  <dc:creator>Brian Railing</dc:creator>
  <cp:lastModifiedBy>Brian Railing</cp:lastModifiedBy>
  <cp:revision>7</cp:revision>
  <dcterms:modified xsi:type="dcterms:W3CDTF">2024-06-06T15:23:46Z</dcterms:modified>
</cp:coreProperties>
</file>