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542" r:id="rId2"/>
    <p:sldId id="1251" r:id="rId3"/>
    <p:sldId id="1159" r:id="rId4"/>
    <p:sldId id="1200" r:id="rId5"/>
    <p:sldId id="1201" r:id="rId6"/>
    <p:sldId id="1202" r:id="rId7"/>
    <p:sldId id="1203" r:id="rId8"/>
    <p:sldId id="1204" r:id="rId9"/>
    <p:sldId id="1242" r:id="rId10"/>
    <p:sldId id="1205" r:id="rId11"/>
    <p:sldId id="1206" r:id="rId12"/>
    <p:sldId id="1207" r:id="rId13"/>
    <p:sldId id="1168" r:id="rId14"/>
    <p:sldId id="1169" r:id="rId15"/>
    <p:sldId id="1170" r:id="rId16"/>
    <p:sldId id="1196" r:id="rId17"/>
    <p:sldId id="1241" r:id="rId18"/>
    <p:sldId id="1235" r:id="rId19"/>
    <p:sldId id="1178" r:id="rId20"/>
    <p:sldId id="1179" r:id="rId21"/>
    <p:sldId id="1180" r:id="rId22"/>
    <p:sldId id="1245" r:id="rId23"/>
    <p:sldId id="1199" r:id="rId24"/>
    <p:sldId id="1240" r:id="rId25"/>
    <p:sldId id="1247" r:id="rId26"/>
    <p:sldId id="1250" r:id="rId27"/>
    <p:sldId id="1172" r:id="rId28"/>
    <p:sldId id="1173" r:id="rId29"/>
    <p:sldId id="1176" r:id="rId30"/>
    <p:sldId id="1187" r:id="rId31"/>
    <p:sldId id="1252" r:id="rId32"/>
    <p:sldId id="1243" r:id="rId33"/>
  </p:sldIdLst>
  <p:sldSz cx="9144000" cy="6858000" type="screen4x3"/>
  <p:notesSz cx="7302500" cy="9586913"/>
  <p:custDataLst>
    <p:tags r:id="rId36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4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E6E6E6"/>
    <a:srgbClr val="F7F5CD"/>
    <a:srgbClr val="DEDFF5"/>
    <a:srgbClr val="DBF2DA"/>
    <a:srgbClr val="990000"/>
    <a:srgbClr val="F6F5BD"/>
    <a:srgbClr val="D5F1CF"/>
    <a:srgbClr val="F1C7C7"/>
    <a:srgbClr val="E2A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202" autoAdjust="0"/>
    <p:restoredTop sz="87322" autoAdjust="0"/>
  </p:normalViewPr>
  <p:slideViewPr>
    <p:cSldViewPr snapToObjects="1">
      <p:cViewPr varScale="1">
        <p:scale>
          <a:sx n="67" d="100"/>
          <a:sy n="67" d="100"/>
        </p:scale>
        <p:origin x="942" y="60"/>
      </p:cViewPr>
      <p:guideLst>
        <p:guide orient="horz" pos="2160"/>
        <p:guide pos="4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568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7713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9697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5483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9531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51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0929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2522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29673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15717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6996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Answer: </a:t>
            </a:r>
          </a:p>
          <a:p>
            <a:endParaRPr lang="en-US" dirty="0"/>
          </a:p>
          <a:p>
            <a:r>
              <a:rPr lang="en-US" dirty="0" err="1"/>
              <a:t>incr</a:t>
            </a:r>
            <a:r>
              <a:rPr lang="en-US" dirty="0"/>
              <a:t>, foo, main, </a:t>
            </a:r>
            <a:r>
              <a:rPr lang="en-US" dirty="0" err="1"/>
              <a:t>printf</a:t>
            </a:r>
            <a:endParaRPr lang="en-US" dirty="0"/>
          </a:p>
          <a:p>
            <a:endParaRPr lang="en-US" dirty="0"/>
          </a:p>
          <a:p>
            <a:r>
              <a:rPr lang="en-US" dirty="0"/>
              <a:t>Can actually make a case for “%d\n”: it’s a global</a:t>
            </a:r>
            <a:r>
              <a:rPr lang="en-US" baseline="0" dirty="0"/>
              <a:t> constant string (in read only section) so it will have a 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872101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Try:</a:t>
            </a:r>
          </a:p>
          <a:p>
            <a:endParaRPr lang="en-US"/>
          </a:p>
          <a:p>
            <a:r>
              <a:rPr lang="en-US" err="1"/>
              <a:t>objdump</a:t>
            </a:r>
            <a:r>
              <a:rPr lang="en-US" baseline="0"/>
              <a:t> –t static-</a:t>
            </a:r>
            <a:r>
              <a:rPr lang="en-US" baseline="0" err="1"/>
              <a:t>local.o</a:t>
            </a:r>
            <a:endParaRPr lang="en-US" baseline="0"/>
          </a:p>
          <a:p>
            <a:r>
              <a:rPr lang="en-US" baseline="0" err="1"/>
              <a:t>objdump</a:t>
            </a:r>
            <a:r>
              <a:rPr lang="en-US" baseline="0"/>
              <a:t> –</a:t>
            </a:r>
            <a:r>
              <a:rPr lang="en-US" baseline="0" err="1"/>
              <a:t>rd</a:t>
            </a:r>
            <a:r>
              <a:rPr lang="en-US" baseline="0"/>
              <a:t> static-</a:t>
            </a:r>
            <a:r>
              <a:rPr lang="en-US" baseline="0" err="1"/>
              <a:t>local.o</a:t>
            </a:r>
            <a:endParaRPr lang="en-US" baseline="0"/>
          </a:p>
          <a:p>
            <a:endParaRPr lang="en-US" baseline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854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4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69602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If you are not aware of these rules, you can run into very nasty,</a:t>
            </a:r>
            <a:r>
              <a:rPr lang="en-US" baseline="0"/>
              <a:t> difficult problems.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9555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50659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5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6875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Try:</a:t>
            </a:r>
          </a:p>
          <a:p>
            <a:endParaRPr lang="en-US" dirty="0"/>
          </a:p>
          <a:p>
            <a:r>
              <a:rPr lang="en-US" dirty="0" err="1"/>
              <a:t>objdump</a:t>
            </a:r>
            <a:r>
              <a:rPr lang="en-US" baseline="0" dirty="0"/>
              <a:t> –t mismatch-</a:t>
            </a:r>
            <a:r>
              <a:rPr lang="en-US" baseline="0" dirty="0" err="1"/>
              <a:t>main.o</a:t>
            </a:r>
            <a:endParaRPr lang="en-US" baseline="0" dirty="0"/>
          </a:p>
          <a:p>
            <a:r>
              <a:rPr lang="en-US" baseline="0" dirty="0" err="1"/>
              <a:t>objdump</a:t>
            </a:r>
            <a:r>
              <a:rPr lang="en-US" baseline="0" dirty="0"/>
              <a:t> –t mismatch-</a:t>
            </a:r>
            <a:r>
              <a:rPr lang="en-US" baseline="0" dirty="0" err="1"/>
              <a:t>variable.o</a:t>
            </a:r>
            <a:endParaRPr lang="en-US" baseline="0" dirty="0"/>
          </a:p>
          <a:p>
            <a:endParaRPr lang="en-US" baseline="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48305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49682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746918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75317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97764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3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System code including code</a:t>
            </a:r>
            <a:r>
              <a:rPr lang="en-US" baseline="0"/>
              <a:t> that runs before and after main.  Sets up </a:t>
            </a:r>
            <a:r>
              <a:rPr lang="en-US" baseline="0" err="1"/>
              <a:t>argc</a:t>
            </a:r>
            <a:r>
              <a:rPr lang="en-US" baseline="0"/>
              <a:t>/v and takes the return value</a:t>
            </a:r>
          </a:p>
          <a:p>
            <a:endParaRPr lang="en-US" baseline="0"/>
          </a:p>
          <a:p>
            <a:r>
              <a:rPr lang="en-US" baseline="0" err="1"/>
              <a:t>objdump</a:t>
            </a:r>
            <a:r>
              <a:rPr lang="en-US" baseline="0"/>
              <a:t> –t </a:t>
            </a:r>
            <a:r>
              <a:rPr lang="en-US" baseline="0" err="1"/>
              <a:t>prog</a:t>
            </a:r>
            <a:endParaRPr lang="en-US" baseline="0"/>
          </a:p>
          <a:p>
            <a:endParaRPr lang="en-US" baseline="0"/>
          </a:p>
          <a:p>
            <a:r>
              <a:rPr lang="en-US" baseline="0"/>
              <a:t>generates LOTS of stuff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78126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3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What are the </a:t>
            </a:r>
            <a:r>
              <a:rPr lang="en-US" err="1"/>
              <a:t>globals</a:t>
            </a:r>
            <a:r>
              <a:rPr lang="en-US"/>
              <a:t>?  Where are they (address / section)?</a:t>
            </a:r>
            <a:r>
              <a:rPr lang="en-US" baseline="0"/>
              <a:t>  … Then click.</a:t>
            </a:r>
          </a:p>
          <a:p>
            <a:endParaRPr lang="en-US" baseline="0"/>
          </a:p>
          <a:p>
            <a:r>
              <a:rPr lang="en-US" baseline="0"/>
              <a:t>PC32, PC relative to next RIP – 0x4 for the offset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09496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27127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7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…</a:t>
            </a:r>
          </a:p>
          <a:p>
            <a:r>
              <a:rPr lang="en-US"/>
              <a:t>Large heap in the high addresses (</a:t>
            </a:r>
            <a:r>
              <a:rPr lang="en-US" err="1"/>
              <a:t>mmap</a:t>
            </a:r>
            <a:r>
              <a:rPr lang="en-US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060777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33978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1391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2752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8255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5758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9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8717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Try:</a:t>
            </a:r>
          </a:p>
          <a:p>
            <a:endParaRPr lang="en-US"/>
          </a:p>
          <a:p>
            <a:r>
              <a:rPr lang="en-US" err="1"/>
              <a:t>objdump</a:t>
            </a:r>
            <a:r>
              <a:rPr lang="en-US" baseline="0"/>
              <a:t> –t </a:t>
            </a:r>
            <a:r>
              <a:rPr lang="en-US" baseline="0" err="1"/>
              <a:t>main.o</a:t>
            </a:r>
            <a:endParaRPr lang="en-US" baseline="0"/>
          </a:p>
          <a:p>
            <a:r>
              <a:rPr lang="en-US" baseline="0" err="1"/>
              <a:t>objdump</a:t>
            </a:r>
            <a:r>
              <a:rPr lang="en-US" baseline="0"/>
              <a:t> –t </a:t>
            </a:r>
            <a:r>
              <a:rPr lang="en-US" baseline="0" err="1"/>
              <a:t>sum.o</a:t>
            </a:r>
            <a:endParaRPr lang="en-US" baseline="0"/>
          </a:p>
          <a:p>
            <a:endParaRPr lang="en-US" baseline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3397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615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/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>
                <a:latin typeface="Calibri" pitchFamily="34" charset="0"/>
              </a:rPr>
              <a:t>Bryant</a:t>
            </a:r>
            <a:r>
              <a:rPr lang="en-US" sz="1000" b="0" i="0" baseline="0">
                <a:latin typeface="Calibri" pitchFamily="34" charset="0"/>
              </a:rPr>
              <a:t> and </a:t>
            </a:r>
            <a:r>
              <a:rPr lang="en-US" sz="1000" b="0" i="0" baseline="0" err="1">
                <a:latin typeface="Calibri" pitchFamily="34" charset="0"/>
              </a:rPr>
              <a:t>O’Hallaron</a:t>
            </a:r>
            <a:r>
              <a:rPr lang="en-US" sz="1000" b="0" i="0" baseline="0">
                <a:latin typeface="Calibri" pitchFamily="34" charset="0"/>
              </a:rPr>
              <a:t>, Computer Systems: A Programmer’s Perspective, Third Edition</a:t>
            </a:r>
            <a:endParaRPr lang="en-US" sz="1000" b="0" i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s.cmu.edu/~213/activities/linking.pdf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/>
              <a:t>Linking</a:t>
            </a:r>
            <a:br>
              <a:rPr lang="en-US" dirty="0"/>
            </a:br>
            <a:br>
              <a:rPr lang="en-US" dirty="0"/>
            </a:br>
            <a:r>
              <a:rPr lang="en-US" sz="2000" b="0" dirty="0"/>
              <a:t>15-213/15-513: Introduction to Computer Systems</a:t>
            </a:r>
            <a:br>
              <a:rPr lang="en-US" sz="2000" b="0" dirty="0"/>
            </a:br>
            <a:r>
              <a:rPr lang="en-US" sz="2000" b="0" dirty="0"/>
              <a:t>15</a:t>
            </a:r>
            <a:r>
              <a:rPr lang="en-US" sz="2000" b="0" baseline="30000" dirty="0"/>
              <a:t>th</a:t>
            </a:r>
            <a:r>
              <a:rPr lang="en-US" sz="2000" b="0" dirty="0"/>
              <a:t> Lecture, June 23, 2023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81AA874-5F90-D180-6AD8-2C192D4A3DFD}"/>
              </a:ext>
            </a:extLst>
          </p:cNvPr>
          <p:cNvSpPr txBox="1"/>
          <p:nvPr/>
        </p:nvSpPr>
        <p:spPr>
          <a:xfrm>
            <a:off x="685800" y="4382815"/>
            <a:ext cx="461141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Instructors: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Brian Railing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 Linkers Do? (cont’d)</a:t>
            </a:r>
          </a:p>
        </p:txBody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Step 2: Relocation</a:t>
            </a:r>
          </a:p>
          <a:p>
            <a:pPr lvl="1"/>
            <a:endParaRPr lang="en-US"/>
          </a:p>
          <a:p>
            <a:pPr lvl="1"/>
            <a:r>
              <a:rPr lang="en-US"/>
              <a:t>Merges separate code and data sections into single sections</a:t>
            </a:r>
          </a:p>
          <a:p>
            <a:pPr lvl="1"/>
            <a:endParaRPr lang="en-US"/>
          </a:p>
          <a:p>
            <a:pPr lvl="1"/>
            <a:r>
              <a:rPr lang="en-US"/>
              <a:t>Relocates symbols from their relative locations in the </a:t>
            </a:r>
            <a:r>
              <a:rPr lang="en-US">
                <a:latin typeface="Courier New"/>
                <a:cs typeface="Courier New"/>
              </a:rPr>
              <a:t>.</a:t>
            </a:r>
            <a:r>
              <a:rPr lang="en-US" err="1">
                <a:latin typeface="Courier New"/>
                <a:cs typeface="Courier New"/>
              </a:rPr>
              <a:t>o</a:t>
            </a:r>
            <a:r>
              <a:rPr lang="en-US"/>
              <a:t> files to their final absolute memory locations in the executable.</a:t>
            </a:r>
          </a:p>
          <a:p>
            <a:pPr lvl="1"/>
            <a:endParaRPr lang="en-US"/>
          </a:p>
          <a:p>
            <a:pPr lvl="1"/>
            <a:r>
              <a:rPr lang="en-US"/>
              <a:t>Updates all references to these symbols to reflect their new positions.</a:t>
            </a:r>
          </a:p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96875" y="5331767"/>
            <a:ext cx="59784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Calibri" pitchFamily="34" charset="0"/>
              </a:rPr>
              <a:t>Let’s look at these two steps in more detail….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Three Kinds of Object Files (Modules)</a:t>
            </a:r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Relocatable object file (</a:t>
            </a:r>
            <a:r>
              <a:rPr lang="en-US">
                <a:latin typeface="Courier New"/>
                <a:cs typeface="Courier New"/>
              </a:rPr>
              <a:t>.o</a:t>
            </a:r>
            <a:r>
              <a:rPr lang="en-US"/>
              <a:t> file)</a:t>
            </a:r>
          </a:p>
          <a:p>
            <a:pPr lvl="1"/>
            <a:r>
              <a:rPr lang="en-US"/>
              <a:t>Contains code and data in a form that can be combined with other relocatable object files to form executable object file.</a:t>
            </a:r>
          </a:p>
          <a:p>
            <a:pPr lvl="2"/>
            <a:r>
              <a:rPr lang="en-US"/>
              <a:t>Each </a:t>
            </a:r>
            <a:r>
              <a:rPr lang="en-US">
                <a:latin typeface="Courier New"/>
                <a:cs typeface="Courier New"/>
              </a:rPr>
              <a:t>.</a:t>
            </a:r>
            <a:r>
              <a:rPr lang="en-US" err="1">
                <a:latin typeface="Courier New"/>
                <a:cs typeface="Courier New"/>
              </a:rPr>
              <a:t>o</a:t>
            </a:r>
            <a:r>
              <a:rPr lang="en-US"/>
              <a:t> file is produced from exactly one source (</a:t>
            </a:r>
            <a:r>
              <a:rPr lang="en-US">
                <a:latin typeface="Courier New"/>
                <a:cs typeface="Courier New"/>
              </a:rPr>
              <a:t>.</a:t>
            </a:r>
            <a:r>
              <a:rPr lang="en-US" err="1">
                <a:latin typeface="Courier New"/>
                <a:cs typeface="Courier New"/>
              </a:rPr>
              <a:t>c</a:t>
            </a:r>
            <a:r>
              <a:rPr lang="en-US"/>
              <a:t>) file</a:t>
            </a:r>
          </a:p>
          <a:p>
            <a:endParaRPr lang="en-US"/>
          </a:p>
          <a:p>
            <a:r>
              <a:rPr lang="en-US"/>
              <a:t>Executable object file (</a:t>
            </a:r>
            <a:r>
              <a:rPr lang="en-US" err="1">
                <a:latin typeface="Courier New"/>
                <a:cs typeface="Courier New"/>
              </a:rPr>
              <a:t>a.out</a:t>
            </a:r>
            <a:r>
              <a:rPr lang="en-US"/>
              <a:t> file)</a:t>
            </a:r>
          </a:p>
          <a:p>
            <a:pPr lvl="1"/>
            <a:r>
              <a:rPr lang="en-US"/>
              <a:t>Contains code and data in a form that can be copied directly into memory and then executed.</a:t>
            </a:r>
          </a:p>
          <a:p>
            <a:endParaRPr lang="en-US"/>
          </a:p>
          <a:p>
            <a:r>
              <a:rPr lang="en-US"/>
              <a:t>Shared object file (</a:t>
            </a:r>
            <a:r>
              <a:rPr lang="en-US">
                <a:latin typeface="Courier New"/>
                <a:cs typeface="Courier New"/>
              </a:rPr>
              <a:t>.so </a:t>
            </a:r>
            <a:r>
              <a:rPr lang="en-US"/>
              <a:t>file)</a:t>
            </a:r>
          </a:p>
          <a:p>
            <a:pPr lvl="1"/>
            <a:r>
              <a:rPr lang="en-US"/>
              <a:t>Special type of relocatable object file that can be loaded into memory and linked dynamically, at either load time or run-time.</a:t>
            </a:r>
          </a:p>
          <a:p>
            <a:pPr lvl="1"/>
            <a:r>
              <a:rPr lang="en-US"/>
              <a:t>Called </a:t>
            </a:r>
            <a:r>
              <a:rPr lang="en-US" i="1"/>
              <a:t>Dynamic Link Libraries</a:t>
            </a:r>
            <a:r>
              <a:rPr lang="en-US"/>
              <a:t> (DLLs) by Windows</a:t>
            </a:r>
          </a:p>
          <a:p>
            <a:pPr lvl="1"/>
            <a:endParaRPr lang="en-US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Executable and Linkable Format (ELF)</a:t>
            </a:r>
          </a:p>
        </p:txBody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Standard binary format for object files</a:t>
            </a:r>
          </a:p>
          <a:p>
            <a:endParaRPr lang="en-US"/>
          </a:p>
          <a:p>
            <a:r>
              <a:rPr lang="en-US"/>
              <a:t>One unified format for </a:t>
            </a:r>
          </a:p>
          <a:p>
            <a:pPr lvl="1"/>
            <a:r>
              <a:rPr lang="en-US"/>
              <a:t>Relocatable object files (</a:t>
            </a:r>
            <a:r>
              <a:rPr lang="en-US">
                <a:latin typeface="Courier New"/>
                <a:cs typeface="Courier New"/>
              </a:rPr>
              <a:t>.o</a:t>
            </a:r>
            <a:r>
              <a:rPr lang="en-US"/>
              <a:t>), </a:t>
            </a:r>
          </a:p>
          <a:p>
            <a:pPr lvl="1"/>
            <a:r>
              <a:rPr lang="en-US"/>
              <a:t>Executable object files </a:t>
            </a:r>
            <a:r>
              <a:rPr lang="en-US">
                <a:latin typeface="Courier New"/>
                <a:cs typeface="Courier New"/>
              </a:rPr>
              <a:t>(</a:t>
            </a:r>
            <a:r>
              <a:rPr lang="en-US" err="1">
                <a:latin typeface="Courier New"/>
                <a:cs typeface="Courier New"/>
              </a:rPr>
              <a:t>a.out</a:t>
            </a:r>
            <a:r>
              <a:rPr lang="en-US"/>
              <a:t>)</a:t>
            </a:r>
          </a:p>
          <a:p>
            <a:pPr lvl="1"/>
            <a:r>
              <a:rPr lang="en-US"/>
              <a:t>Shared object files (</a:t>
            </a:r>
            <a:r>
              <a:rPr lang="en-US">
                <a:latin typeface="Courier New"/>
                <a:cs typeface="Courier New"/>
              </a:rPr>
              <a:t>.so</a:t>
            </a:r>
            <a:r>
              <a:rPr lang="en-US"/>
              <a:t>)</a:t>
            </a:r>
          </a:p>
          <a:p>
            <a:pPr lvl="1"/>
            <a:endParaRPr lang="en-US"/>
          </a:p>
          <a:p>
            <a:r>
              <a:rPr lang="en-US"/>
              <a:t>Generic name: ELF binaries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72533" y="228600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ELF Object File Format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2400" y="862012"/>
            <a:ext cx="5576887" cy="5381625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Elf header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Word size, byte ordering, file type (.o, exec, .so), machine type, etc.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Segment header table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Page size, virtual address memory segments (sections), segment sizes.</a:t>
            </a:r>
          </a:p>
          <a:p>
            <a:pPr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.text</a:t>
            </a:r>
            <a:r>
              <a:rPr lang="en-GB" sz="2000" dirty="0"/>
              <a:t> section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Code</a:t>
            </a:r>
          </a:p>
          <a:p>
            <a:pPr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</a:t>
            </a:r>
            <a:r>
              <a:rPr lang="en-GB" sz="2000" dirty="0" err="1">
                <a:latin typeface="Courier New" pitchFamily="49" charset="0"/>
              </a:rPr>
              <a:t>rodata</a:t>
            </a:r>
            <a:r>
              <a:rPr lang="en-GB" sz="2000" dirty="0">
                <a:latin typeface="Courier New" pitchFamily="49" charset="0"/>
              </a:rPr>
              <a:t> </a:t>
            </a:r>
            <a:r>
              <a:rPr lang="en-GB" sz="2000" dirty="0"/>
              <a:t>section</a:t>
            </a:r>
          </a:p>
          <a:p>
            <a:pPr lvl="1"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Read only data: jump tables, string constants, ...</a:t>
            </a:r>
          </a:p>
          <a:p>
            <a:pPr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.data</a:t>
            </a:r>
            <a:r>
              <a:rPr lang="en-GB" sz="2000" dirty="0"/>
              <a:t> section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Initialized global variables</a:t>
            </a:r>
          </a:p>
          <a:p>
            <a:pPr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</a:t>
            </a:r>
            <a:r>
              <a:rPr lang="en-GB" sz="2000" dirty="0" err="1">
                <a:latin typeface="Courier New" pitchFamily="49" charset="0"/>
              </a:rPr>
              <a:t>bss</a:t>
            </a:r>
            <a:r>
              <a:rPr lang="en-GB" sz="2000" dirty="0"/>
              <a:t> section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Uninitialized global variables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“Block Started by Symbol”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>
                <a:solidFill>
                  <a:srgbClr val="C00000"/>
                </a:solidFill>
              </a:rPr>
              <a:t>“Better Save Space”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Has section header but occupies no space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5867400" y="16002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ELF header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5867400" y="1981200"/>
            <a:ext cx="29718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Segment header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(required for executables)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5867400" y="2590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5867400" y="2971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rodata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5867400" y="3733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bss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5867400" y="4114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symtab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5867400" y="4495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rel.txt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5867400" y="4876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rel.data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5867400" y="5257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.debug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14348" name="Rectangle 12"/>
          <p:cNvSpPr>
            <a:spLocks noChangeArrowheads="1"/>
          </p:cNvSpPr>
          <p:nvPr/>
        </p:nvSpPr>
        <p:spPr bwMode="auto">
          <a:xfrm>
            <a:off x="5867400" y="5638800"/>
            <a:ext cx="29718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Section header table</a:t>
            </a:r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8839200" y="1447800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solidFill>
                  <a:srgbClr val="000066"/>
                </a:solidFill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5867400" y="3352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385763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ELF Object File Format (cont.)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6875" y="1309688"/>
            <a:ext cx="5272087" cy="5472112"/>
          </a:xfrm>
          <a:ln/>
        </p:spPr>
        <p:txBody>
          <a:bodyPr/>
          <a:lstStyle/>
          <a:p>
            <a:pPr>
              <a:lnSpc>
                <a:spcPct val="71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</a:t>
            </a:r>
            <a:r>
              <a:rPr lang="en-GB" sz="2000" dirty="0" err="1">
                <a:latin typeface="Courier New" pitchFamily="49" charset="0"/>
              </a:rPr>
              <a:t>symtab</a:t>
            </a:r>
            <a:r>
              <a:rPr lang="en-GB" sz="2000" dirty="0"/>
              <a:t> 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Symbol table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Procedure and static variable names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Section names and locations</a:t>
            </a:r>
          </a:p>
          <a:p>
            <a:pPr>
              <a:lnSpc>
                <a:spcPct val="71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</a:t>
            </a:r>
            <a:r>
              <a:rPr lang="en-GB" sz="2000" dirty="0" err="1">
                <a:latin typeface="Courier New" pitchFamily="49" charset="0"/>
              </a:rPr>
              <a:t>rel.text</a:t>
            </a:r>
            <a:r>
              <a:rPr lang="en-GB" sz="2000" dirty="0"/>
              <a:t> 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Relocation info for </a:t>
            </a:r>
            <a:r>
              <a:rPr lang="en-GB" sz="1800" b="1" dirty="0">
                <a:latin typeface="Courier New" pitchFamily="49" charset="0"/>
              </a:rPr>
              <a:t>.text</a:t>
            </a:r>
            <a:r>
              <a:rPr lang="en-GB" sz="1800" b="1" dirty="0"/>
              <a:t> </a:t>
            </a:r>
            <a:r>
              <a:rPr lang="en-GB" sz="1800" dirty="0"/>
              <a:t>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Addresses of instructions that will need to be modified in the executable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Instructions for modifying</a:t>
            </a:r>
          </a:p>
          <a:p>
            <a:pPr>
              <a:lnSpc>
                <a:spcPct val="71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</a:t>
            </a:r>
            <a:r>
              <a:rPr lang="en-GB" sz="2000" dirty="0" err="1">
                <a:latin typeface="Courier New" pitchFamily="49" charset="0"/>
              </a:rPr>
              <a:t>rel.data</a:t>
            </a:r>
            <a:r>
              <a:rPr lang="en-GB" sz="2000" dirty="0"/>
              <a:t> 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Relocation info for </a:t>
            </a:r>
            <a:r>
              <a:rPr lang="en-GB" sz="1800" b="1" dirty="0">
                <a:latin typeface="Courier New" pitchFamily="49" charset="0"/>
              </a:rPr>
              <a:t>.data</a:t>
            </a:r>
            <a:r>
              <a:rPr lang="en-GB" sz="1800" b="1" dirty="0"/>
              <a:t> </a:t>
            </a:r>
            <a:r>
              <a:rPr lang="en-GB" sz="1800" dirty="0"/>
              <a:t>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Addresses of pointer data that will need to be modified in the merged executable</a:t>
            </a:r>
          </a:p>
          <a:p>
            <a:pPr>
              <a:lnSpc>
                <a:spcPct val="71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.debug</a:t>
            </a:r>
            <a:r>
              <a:rPr lang="en-GB" sz="2000" dirty="0"/>
              <a:t> 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Info for symbolic debugging (</a:t>
            </a:r>
            <a:r>
              <a:rPr lang="en-GB" sz="1800" b="1" dirty="0" err="1">
                <a:latin typeface="Courier New" pitchFamily="49" charset="0"/>
              </a:rPr>
              <a:t>gcc</a:t>
            </a:r>
            <a:r>
              <a:rPr lang="en-GB" sz="1800" b="1" dirty="0">
                <a:latin typeface="Courier New" pitchFamily="49" charset="0"/>
              </a:rPr>
              <a:t> -g</a:t>
            </a:r>
            <a:r>
              <a:rPr lang="en-GB" sz="1800" dirty="0"/>
              <a:t>)</a:t>
            </a:r>
          </a:p>
          <a:p>
            <a:pPr>
              <a:lnSpc>
                <a:spcPct val="88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Section header table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Offsets and sizes of each section</a:t>
            </a:r>
          </a:p>
        </p:txBody>
      </p: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5867400" y="16002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ELF header</a:t>
            </a:r>
          </a:p>
        </p:txBody>
      </p:sp>
      <p:sp>
        <p:nvSpPr>
          <p:cNvPr id="27" name="Rectangle 4"/>
          <p:cNvSpPr>
            <a:spLocks noChangeArrowheads="1"/>
          </p:cNvSpPr>
          <p:nvPr/>
        </p:nvSpPr>
        <p:spPr bwMode="auto">
          <a:xfrm>
            <a:off x="5867400" y="1981200"/>
            <a:ext cx="29718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Segment header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(required for executables)</a:t>
            </a:r>
          </a:p>
        </p:txBody>
      </p:sp>
      <p:sp>
        <p:nvSpPr>
          <p:cNvPr id="28" name="Rectangle 5"/>
          <p:cNvSpPr>
            <a:spLocks noChangeArrowheads="1"/>
          </p:cNvSpPr>
          <p:nvPr/>
        </p:nvSpPr>
        <p:spPr bwMode="auto">
          <a:xfrm>
            <a:off x="5867400" y="2590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29" name="Rectangle 6"/>
          <p:cNvSpPr>
            <a:spLocks noChangeArrowheads="1"/>
          </p:cNvSpPr>
          <p:nvPr/>
        </p:nvSpPr>
        <p:spPr bwMode="auto">
          <a:xfrm>
            <a:off x="5867400" y="2971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rodata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30" name="Rectangle 7"/>
          <p:cNvSpPr>
            <a:spLocks noChangeArrowheads="1"/>
          </p:cNvSpPr>
          <p:nvPr/>
        </p:nvSpPr>
        <p:spPr bwMode="auto">
          <a:xfrm>
            <a:off x="5867400" y="3733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bss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31" name="Rectangle 8"/>
          <p:cNvSpPr>
            <a:spLocks noChangeArrowheads="1"/>
          </p:cNvSpPr>
          <p:nvPr/>
        </p:nvSpPr>
        <p:spPr bwMode="auto">
          <a:xfrm>
            <a:off x="5867400" y="4114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symtab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32" name="Rectangle 9"/>
          <p:cNvSpPr>
            <a:spLocks noChangeArrowheads="1"/>
          </p:cNvSpPr>
          <p:nvPr/>
        </p:nvSpPr>
        <p:spPr bwMode="auto">
          <a:xfrm>
            <a:off x="5867400" y="4495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rel.txt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33" name="Rectangle 10"/>
          <p:cNvSpPr>
            <a:spLocks noChangeArrowheads="1"/>
          </p:cNvSpPr>
          <p:nvPr/>
        </p:nvSpPr>
        <p:spPr bwMode="auto">
          <a:xfrm>
            <a:off x="5867400" y="4876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rel.data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34" name="Rectangle 11"/>
          <p:cNvSpPr>
            <a:spLocks noChangeArrowheads="1"/>
          </p:cNvSpPr>
          <p:nvPr/>
        </p:nvSpPr>
        <p:spPr bwMode="auto">
          <a:xfrm>
            <a:off x="5867400" y="5257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.debug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35" name="Rectangle 12"/>
          <p:cNvSpPr>
            <a:spLocks noChangeArrowheads="1"/>
          </p:cNvSpPr>
          <p:nvPr/>
        </p:nvSpPr>
        <p:spPr bwMode="auto">
          <a:xfrm>
            <a:off x="5867400" y="5638800"/>
            <a:ext cx="29718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Section header table</a:t>
            </a:r>
          </a:p>
        </p:txBody>
      </p:sp>
      <p:sp>
        <p:nvSpPr>
          <p:cNvPr id="36" name="Text Box 13"/>
          <p:cNvSpPr txBox="1">
            <a:spLocks noChangeArrowheads="1"/>
          </p:cNvSpPr>
          <p:nvPr/>
        </p:nvSpPr>
        <p:spPr bwMode="auto">
          <a:xfrm>
            <a:off x="8839200" y="1447800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solidFill>
                  <a:srgbClr val="000066"/>
                </a:solidFill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37" name="Rectangle 6"/>
          <p:cNvSpPr>
            <a:spLocks noChangeArrowheads="1"/>
          </p:cNvSpPr>
          <p:nvPr/>
        </p:nvSpPr>
        <p:spPr bwMode="auto">
          <a:xfrm>
            <a:off x="5867400" y="3352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21747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Linker Symbols	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2913" y="1449388"/>
            <a:ext cx="8548687" cy="4570412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Global symbols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Symbols defined by module </a:t>
            </a:r>
            <a:r>
              <a:rPr lang="en-GB" i="1" dirty="0"/>
              <a:t>m</a:t>
            </a:r>
            <a:r>
              <a:rPr lang="en-GB" dirty="0"/>
              <a:t> that can be referenced by other modules.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e.g., non-</a:t>
            </a:r>
            <a:r>
              <a:rPr lang="en-GB" b="1" dirty="0">
                <a:latin typeface="Courier New" pitchFamily="49" charset="0"/>
              </a:rPr>
              <a:t>static</a:t>
            </a:r>
            <a:r>
              <a:rPr lang="en-GB" dirty="0"/>
              <a:t> C functions and non-</a:t>
            </a:r>
            <a:r>
              <a:rPr lang="en-GB" b="1" dirty="0">
                <a:latin typeface="Courier New" pitchFamily="49" charset="0"/>
              </a:rPr>
              <a:t>static</a:t>
            </a:r>
            <a:r>
              <a:rPr lang="en-GB" dirty="0"/>
              <a:t> global variables.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External symbols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Global symbols that are referenced by module </a:t>
            </a:r>
            <a:r>
              <a:rPr lang="en-GB" i="1" dirty="0"/>
              <a:t>m</a:t>
            </a:r>
            <a:r>
              <a:rPr lang="en-GB" dirty="0"/>
              <a:t> but defined by some other module.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Local symbols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Symbols that are defined and referenced exclusively by module </a:t>
            </a:r>
            <a:r>
              <a:rPr lang="en-GB" i="1" dirty="0"/>
              <a:t>m</a:t>
            </a:r>
            <a:r>
              <a:rPr lang="en-GB" dirty="0"/>
              <a:t>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err="1"/>
              <a:t>e.g</a:t>
            </a:r>
            <a:r>
              <a:rPr lang="en-GB" dirty="0"/>
              <a:t>, C functions and global variables defined with the </a:t>
            </a:r>
            <a:r>
              <a:rPr lang="en-GB" b="1" dirty="0">
                <a:latin typeface="Courier New" pitchFamily="49" charset="0"/>
              </a:rPr>
              <a:t>static</a:t>
            </a:r>
            <a:r>
              <a:rPr lang="en-GB" dirty="0">
                <a:latin typeface="Courier New" pitchFamily="49" charset="0"/>
              </a:rPr>
              <a:t> </a:t>
            </a:r>
            <a:r>
              <a:rPr lang="en-GB" dirty="0"/>
              <a:t>attribute.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>
                <a:solidFill>
                  <a:srgbClr val="C00000"/>
                </a:solidFill>
              </a:rPr>
              <a:t>Local linker symbols are </a:t>
            </a:r>
            <a:r>
              <a:rPr lang="en-GB" b="1" i="1" dirty="0">
                <a:solidFill>
                  <a:srgbClr val="C00000"/>
                </a:solidFill>
              </a:rPr>
              <a:t>not</a:t>
            </a:r>
            <a:r>
              <a:rPr lang="en-GB" b="1" dirty="0">
                <a:solidFill>
                  <a:srgbClr val="C00000"/>
                </a:solidFill>
              </a:rPr>
              <a:t> local program variables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04813" y="3603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Step 1: Symbol Resolution</a:t>
            </a: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118002" y="2702650"/>
            <a:ext cx="4369846" cy="2587504"/>
          </a:xfrm>
          <a:prstGeom prst="rect">
            <a:avLst/>
          </a:prstGeom>
          <a:solidFill>
            <a:srgbClr val="F7F5C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sum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a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hu-HU" sz="180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hu-HU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hu-HU" sz="1800">
                <a:solidFill>
                  <a:srgbClr val="C1651C"/>
                </a:solidFill>
                <a:latin typeface="Courier New"/>
                <a:cs typeface="Courier New"/>
              </a:rPr>
              <a:t>array</a:t>
            </a:r>
            <a:r>
              <a:rPr lang="hu-HU" sz="1800">
                <a:solidFill>
                  <a:srgbClr val="000000"/>
                </a:solidFill>
                <a:latin typeface="Courier New"/>
                <a:cs typeface="Courier New"/>
              </a:rPr>
              <a:t>[2] = {1, 2};</a:t>
            </a:r>
          </a:p>
          <a:p>
            <a:endParaRPr lang="hu-HU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argc,char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val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r-FR" sz="1800" err="1">
                <a:solidFill>
                  <a:srgbClr val="000000"/>
                </a:solidFill>
                <a:latin typeface="Courier New"/>
                <a:cs typeface="Courier New"/>
              </a:rPr>
              <a:t>sum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r-FR" sz="1800" err="1">
                <a:solidFill>
                  <a:srgbClr val="000000"/>
                </a:solidFill>
                <a:latin typeface="Courier New"/>
                <a:cs typeface="Courier New"/>
              </a:rPr>
              <a:t>array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, 2);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val;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3182093" y="4931144"/>
            <a:ext cx="1008907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4487848" y="2704237"/>
            <a:ext cx="4253301" cy="2587504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sum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a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s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endParaRPr lang="fr-FR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80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(i = 0; i &lt; n; i++) {</a:t>
            </a: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    s += a[i];</a:t>
            </a: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8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 s;</a:t>
            </a:r>
          </a:p>
          <a:p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7758028" y="4913085"/>
            <a:ext cx="928772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sum.c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grpSp>
        <p:nvGrpSpPr>
          <p:cNvPr id="48" name="Group 47"/>
          <p:cNvGrpSpPr/>
          <p:nvPr/>
        </p:nvGrpSpPr>
        <p:grpSpPr>
          <a:xfrm>
            <a:off x="3016017" y="1217472"/>
            <a:ext cx="1102549" cy="3217056"/>
            <a:chOff x="1523473" y="689057"/>
            <a:chExt cx="1658620" cy="3217056"/>
          </a:xfrm>
        </p:grpSpPr>
        <p:sp>
          <p:nvSpPr>
            <p:cNvPr id="7" name="TextBox 6"/>
            <p:cNvSpPr txBox="1"/>
            <p:nvPr/>
          </p:nvSpPr>
          <p:spPr>
            <a:xfrm>
              <a:off x="1843265" y="689057"/>
              <a:ext cx="133882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Referencing </a:t>
              </a:r>
            </a:p>
            <a:p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a global…</a:t>
              </a:r>
            </a:p>
          </p:txBody>
        </p:sp>
        <p:cxnSp>
          <p:nvCxnSpPr>
            <p:cNvPr id="12" name="Straight Arrow Connector 11"/>
            <p:cNvCxnSpPr>
              <a:stCxn id="7" idx="2"/>
            </p:cNvCxnSpPr>
            <p:nvPr/>
          </p:nvCxnSpPr>
          <p:spPr bwMode="auto">
            <a:xfrm flipH="1">
              <a:off x="1523473" y="1335388"/>
              <a:ext cx="989206" cy="2570725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54" name="Group 53"/>
          <p:cNvGrpSpPr/>
          <p:nvPr/>
        </p:nvGrpSpPr>
        <p:grpSpPr>
          <a:xfrm>
            <a:off x="132131" y="4120568"/>
            <a:ext cx="992579" cy="1936469"/>
            <a:chOff x="132131" y="3397531"/>
            <a:chExt cx="992579" cy="1936469"/>
          </a:xfrm>
        </p:grpSpPr>
        <p:sp>
          <p:nvSpPr>
            <p:cNvPr id="14" name="TextBox 13"/>
            <p:cNvSpPr txBox="1"/>
            <p:nvPr/>
          </p:nvSpPr>
          <p:spPr>
            <a:xfrm>
              <a:off x="132131" y="4687669"/>
              <a:ext cx="99257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Defining </a:t>
              </a:r>
            </a:p>
            <a:p>
              <a:pPr algn="ctr"/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a global</a:t>
              </a:r>
            </a:p>
          </p:txBody>
        </p:sp>
        <p:cxnSp>
          <p:nvCxnSpPr>
            <p:cNvPr id="15" name="Straight Arrow Connector 14"/>
            <p:cNvCxnSpPr>
              <a:stCxn id="14" idx="0"/>
            </p:cNvCxnSpPr>
            <p:nvPr/>
          </p:nvCxnSpPr>
          <p:spPr bwMode="auto">
            <a:xfrm flipV="1">
              <a:off x="628421" y="3397531"/>
              <a:ext cx="395906" cy="1290138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56" name="Group 55"/>
          <p:cNvGrpSpPr/>
          <p:nvPr/>
        </p:nvGrpSpPr>
        <p:grpSpPr>
          <a:xfrm>
            <a:off x="994380" y="4648201"/>
            <a:ext cx="1643599" cy="2018436"/>
            <a:chOff x="994380" y="3886202"/>
            <a:chExt cx="1643599" cy="2057398"/>
          </a:xfrm>
        </p:grpSpPr>
        <p:sp>
          <p:nvSpPr>
            <p:cNvPr id="28" name="TextBox 27"/>
            <p:cNvSpPr txBox="1"/>
            <p:nvPr/>
          </p:nvSpPr>
          <p:spPr>
            <a:xfrm>
              <a:off x="994380" y="5297269"/>
              <a:ext cx="164359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Linker knows</a:t>
              </a:r>
            </a:p>
            <a:p>
              <a:pPr algn="r"/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nothing of </a:t>
              </a:r>
              <a:r>
                <a:rPr lang="en-US" sz="1800" err="1">
                  <a:solidFill>
                    <a:srgbClr val="990000"/>
                  </a:solidFill>
                  <a:latin typeface="Courier New"/>
                  <a:cs typeface="Courier New"/>
                </a:rPr>
                <a:t>val</a:t>
              </a:r>
              <a:endParaRPr lang="en-US" sz="1800">
                <a:solidFill>
                  <a:srgbClr val="990000"/>
                </a:solidFill>
                <a:latin typeface="Courier New"/>
                <a:cs typeface="Courier New"/>
              </a:endParaRPr>
            </a:p>
          </p:txBody>
        </p:sp>
        <p:cxnSp>
          <p:nvCxnSpPr>
            <p:cNvPr id="32" name="Straight Arrow Connector 31"/>
            <p:cNvCxnSpPr>
              <a:stCxn id="28" idx="0"/>
            </p:cNvCxnSpPr>
            <p:nvPr/>
          </p:nvCxnSpPr>
          <p:spPr bwMode="auto">
            <a:xfrm flipH="1" flipV="1">
              <a:off x="1524000" y="3886202"/>
              <a:ext cx="292180" cy="1411067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6153" name="Group 6152"/>
          <p:cNvGrpSpPr/>
          <p:nvPr/>
        </p:nvGrpSpPr>
        <p:grpSpPr>
          <a:xfrm>
            <a:off x="2363907" y="4724400"/>
            <a:ext cx="1338828" cy="1642070"/>
            <a:chOff x="2400301" y="4609239"/>
            <a:chExt cx="1900433" cy="1734232"/>
          </a:xfrm>
        </p:grpSpPr>
        <p:sp>
          <p:nvSpPr>
            <p:cNvPr id="42" name="TextBox 41"/>
            <p:cNvSpPr txBox="1"/>
            <p:nvPr/>
          </p:nvSpPr>
          <p:spPr>
            <a:xfrm>
              <a:off x="2961906" y="5697140"/>
              <a:ext cx="133882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Referencing</a:t>
              </a:r>
            </a:p>
            <a:p>
              <a:pPr algn="ctr"/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a global…</a:t>
              </a:r>
            </a:p>
          </p:txBody>
        </p:sp>
        <p:cxnSp>
          <p:nvCxnSpPr>
            <p:cNvPr id="43" name="Straight Arrow Connector 42"/>
            <p:cNvCxnSpPr>
              <a:stCxn id="42" idx="0"/>
            </p:cNvCxnSpPr>
            <p:nvPr/>
          </p:nvCxnSpPr>
          <p:spPr bwMode="auto">
            <a:xfrm flipH="1" flipV="1">
              <a:off x="2400301" y="4609239"/>
              <a:ext cx="1231019" cy="1087901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6154" name="Group 6153"/>
          <p:cNvGrpSpPr/>
          <p:nvPr/>
        </p:nvGrpSpPr>
        <p:grpSpPr>
          <a:xfrm>
            <a:off x="3404589" y="3009038"/>
            <a:ext cx="2173003" cy="3726764"/>
            <a:chOff x="3404589" y="3009038"/>
            <a:chExt cx="2173003" cy="3726764"/>
          </a:xfrm>
        </p:grpSpPr>
        <p:sp>
          <p:nvSpPr>
            <p:cNvPr id="49" name="TextBox 48"/>
            <p:cNvSpPr txBox="1"/>
            <p:nvPr/>
          </p:nvSpPr>
          <p:spPr>
            <a:xfrm>
              <a:off x="3404589" y="6366470"/>
              <a:ext cx="21730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…that’s defined here</a:t>
              </a:r>
            </a:p>
          </p:txBody>
        </p:sp>
        <p:cxnSp>
          <p:nvCxnSpPr>
            <p:cNvPr id="50" name="Straight Arrow Connector 49"/>
            <p:cNvCxnSpPr/>
            <p:nvPr/>
          </p:nvCxnSpPr>
          <p:spPr bwMode="auto">
            <a:xfrm flipV="1">
              <a:off x="4487848" y="3009038"/>
              <a:ext cx="769952" cy="3334433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57" name="Group 56"/>
          <p:cNvGrpSpPr/>
          <p:nvPr/>
        </p:nvGrpSpPr>
        <p:grpSpPr>
          <a:xfrm>
            <a:off x="6324600" y="3605937"/>
            <a:ext cx="2059165" cy="2774265"/>
            <a:chOff x="6324600" y="2882900"/>
            <a:chExt cx="2059165" cy="2774265"/>
          </a:xfrm>
        </p:grpSpPr>
        <p:sp>
          <p:nvSpPr>
            <p:cNvPr id="52" name="TextBox 51"/>
            <p:cNvSpPr txBox="1"/>
            <p:nvPr/>
          </p:nvSpPr>
          <p:spPr>
            <a:xfrm>
              <a:off x="6324600" y="5010834"/>
              <a:ext cx="205916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Linker knows</a:t>
              </a:r>
            </a:p>
            <a:p>
              <a:pPr algn="ctr"/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nothing of </a:t>
              </a:r>
              <a:r>
                <a:rPr lang="en-US" sz="1800" err="1">
                  <a:solidFill>
                    <a:srgbClr val="990000"/>
                  </a:solidFill>
                  <a:latin typeface="Courier New"/>
                  <a:cs typeface="Courier New"/>
                </a:rPr>
                <a:t>i</a:t>
              </a:r>
              <a:r>
                <a:rPr lang="en-US" sz="1800">
                  <a:solidFill>
                    <a:srgbClr val="990000"/>
                  </a:solidFill>
                  <a:latin typeface="Courier New"/>
                  <a:cs typeface="Courier New"/>
                </a:rPr>
                <a:t> </a:t>
              </a:r>
              <a:r>
                <a:rPr lang="en-US" sz="1800">
                  <a:solidFill>
                    <a:srgbClr val="990000"/>
                  </a:solidFill>
                  <a:latin typeface="Calibri"/>
                  <a:cs typeface="Calibri"/>
                </a:rPr>
                <a:t>or</a:t>
              </a:r>
              <a:r>
                <a:rPr lang="en-US" sz="1800">
                  <a:solidFill>
                    <a:srgbClr val="990000"/>
                  </a:solidFill>
                  <a:latin typeface="Courier New"/>
                  <a:cs typeface="Courier New"/>
                </a:rPr>
                <a:t> s</a:t>
              </a:r>
            </a:p>
          </p:txBody>
        </p:sp>
        <p:cxnSp>
          <p:nvCxnSpPr>
            <p:cNvPr id="53" name="Straight Arrow Connector 52"/>
            <p:cNvCxnSpPr>
              <a:stCxn id="52" idx="0"/>
            </p:cNvCxnSpPr>
            <p:nvPr/>
          </p:nvCxnSpPr>
          <p:spPr bwMode="auto">
            <a:xfrm flipH="1" flipV="1">
              <a:off x="6324600" y="2882900"/>
              <a:ext cx="1029583" cy="2127934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6155" name="Group 6154"/>
          <p:cNvGrpSpPr/>
          <p:nvPr/>
        </p:nvGrpSpPr>
        <p:grpSpPr>
          <a:xfrm>
            <a:off x="843015" y="1879705"/>
            <a:ext cx="2173003" cy="1473094"/>
            <a:chOff x="843015" y="1879705"/>
            <a:chExt cx="2173003" cy="1473094"/>
          </a:xfrm>
        </p:grpSpPr>
        <p:sp>
          <p:nvSpPr>
            <p:cNvPr id="71" name="TextBox 70"/>
            <p:cNvSpPr txBox="1"/>
            <p:nvPr/>
          </p:nvSpPr>
          <p:spPr>
            <a:xfrm>
              <a:off x="843015" y="1879705"/>
              <a:ext cx="21730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…that’s defined here</a:t>
              </a:r>
            </a:p>
          </p:txBody>
        </p:sp>
        <p:cxnSp>
          <p:nvCxnSpPr>
            <p:cNvPr id="72" name="Straight Arrow Connector 71"/>
            <p:cNvCxnSpPr>
              <a:stCxn id="71" idx="2"/>
            </p:cNvCxnSpPr>
            <p:nvPr/>
          </p:nvCxnSpPr>
          <p:spPr bwMode="auto">
            <a:xfrm flipH="1">
              <a:off x="894847" y="2249037"/>
              <a:ext cx="1034670" cy="1103762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029200" y="2286000"/>
            <a:ext cx="1358064" cy="258532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marL="342900" indent="-342900" algn="l">
              <a:buFont typeface="Arial"/>
              <a:buChar char="•"/>
            </a:pPr>
            <a:r>
              <a:rPr lang="en-US" sz="1800" dirty="0" err="1">
                <a:latin typeface="Courier"/>
                <a:cs typeface="Courier"/>
              </a:rPr>
              <a:t>incr</a:t>
            </a:r>
            <a:endParaRPr lang="en-US" sz="1800" dirty="0">
              <a:latin typeface="Courier"/>
              <a:cs typeface="Courier"/>
            </a:endParaRP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latin typeface="Courier"/>
                <a:cs typeface="Courier"/>
              </a:rPr>
              <a:t>foo</a:t>
            </a: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latin typeface="Courier"/>
                <a:cs typeface="Courier"/>
              </a:rPr>
              <a:t>a</a:t>
            </a:r>
          </a:p>
          <a:p>
            <a:pPr marL="342900" indent="-342900" algn="l">
              <a:buFont typeface="Arial"/>
              <a:buChar char="•"/>
            </a:pPr>
            <a:r>
              <a:rPr lang="en-US" sz="1800" dirty="0" err="1">
                <a:latin typeface="Courier"/>
                <a:cs typeface="Courier"/>
              </a:rPr>
              <a:t>argc</a:t>
            </a:r>
            <a:endParaRPr lang="en-US" sz="1800" dirty="0">
              <a:latin typeface="Courier"/>
              <a:cs typeface="Courier"/>
            </a:endParaRPr>
          </a:p>
          <a:p>
            <a:pPr marL="342900" indent="-342900" algn="l">
              <a:buFont typeface="Arial"/>
              <a:buChar char="•"/>
            </a:pPr>
            <a:r>
              <a:rPr lang="en-US" sz="1800" dirty="0" err="1">
                <a:latin typeface="Courier"/>
                <a:cs typeface="Courier"/>
              </a:rPr>
              <a:t>argv</a:t>
            </a:r>
            <a:endParaRPr lang="en-US" sz="1800" dirty="0">
              <a:latin typeface="Courier"/>
              <a:cs typeface="Courier"/>
            </a:endParaRP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latin typeface="Courier"/>
                <a:cs typeface="Courier"/>
              </a:rPr>
              <a:t>b</a:t>
            </a: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latin typeface="Courier"/>
                <a:cs typeface="Courier"/>
              </a:rPr>
              <a:t>main</a:t>
            </a:r>
          </a:p>
          <a:p>
            <a:pPr marL="342900" indent="-342900" algn="l">
              <a:buFont typeface="Arial"/>
              <a:buChar char="•"/>
            </a:pPr>
            <a:r>
              <a:rPr lang="en-US" sz="1800" dirty="0" err="1">
                <a:latin typeface="Courier"/>
                <a:cs typeface="Courier"/>
              </a:rPr>
              <a:t>printf</a:t>
            </a:r>
            <a:endParaRPr lang="en-US" sz="1800" dirty="0">
              <a:latin typeface="Courier"/>
              <a:cs typeface="Courier"/>
            </a:endParaRP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Others?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Symbol Identification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1"/>
            <a:ext cx="8077200" cy="990599"/>
          </a:xfrm>
        </p:spPr>
        <p:txBody>
          <a:bodyPr/>
          <a:lstStyle/>
          <a:p>
            <a:pPr marL="0" indent="0">
              <a:buNone/>
            </a:pPr>
            <a:r>
              <a:rPr lang="en-US" sz="2800" i="1" dirty="0"/>
              <a:t>Which </a:t>
            </a:r>
            <a:r>
              <a:rPr lang="en-US" sz="2800" dirty="0"/>
              <a:t>of the following names will be in the symbol table of </a:t>
            </a:r>
            <a:r>
              <a:rPr lang="en-US" sz="2800" dirty="0" err="1">
                <a:latin typeface="Courier"/>
                <a:cs typeface="Courier"/>
              </a:rPr>
              <a:t>symbols.o</a:t>
            </a:r>
            <a:r>
              <a:rPr lang="en-US" sz="2800" dirty="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200" y="2362200"/>
            <a:ext cx="17652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entury Gothic"/>
                <a:cs typeface="Century Gothic"/>
              </a:rPr>
              <a:t>symbols</a:t>
            </a:r>
            <a:r>
              <a:rPr lang="en-US" b="1" dirty="0" err="1">
                <a:latin typeface="Century Gothic"/>
                <a:cs typeface="Century Gothic"/>
              </a:rPr>
              <a:t>.c</a:t>
            </a:r>
            <a:r>
              <a:rPr lang="en-US" b="1" dirty="0">
                <a:latin typeface="Century Gothic"/>
                <a:cs typeface="Century Gothic"/>
              </a:rPr>
              <a:t>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0478" y="2928877"/>
            <a:ext cx="3631122" cy="3139321"/>
          </a:xfrm>
          <a:prstGeom prst="rect">
            <a:avLst/>
          </a:prstGeom>
          <a:noFill/>
          <a:ln>
            <a:solidFill>
              <a:srgbClr val="7F7F7F"/>
            </a:solidFill>
            <a:prstDash val="sysDash"/>
          </a:ln>
        </p:spPr>
        <p:txBody>
          <a:bodyPr wrap="none" rtlCol="0">
            <a:spAutoFit/>
          </a:bodyPr>
          <a:lstStyle/>
          <a:p>
            <a:pPr algn="l"/>
            <a:r>
              <a:rPr lang="en-US" sz="1800" dirty="0">
                <a:solidFill>
                  <a:srgbClr val="008000"/>
                </a:solidFill>
                <a:latin typeface="Courier"/>
                <a:cs typeface="Courier"/>
              </a:rPr>
              <a:t>int </a:t>
            </a:r>
            <a:r>
              <a:rPr lang="en-US" sz="1800" dirty="0" err="1">
                <a:latin typeface="Courier"/>
                <a:cs typeface="Courier"/>
              </a:rPr>
              <a:t>incr</a:t>
            </a:r>
            <a:r>
              <a:rPr lang="en-US" sz="1800" dirty="0">
                <a:latin typeface="Courier"/>
                <a:cs typeface="Courier"/>
              </a:rPr>
              <a:t> = 1;</a:t>
            </a:r>
          </a:p>
          <a:p>
            <a:pPr algn="l"/>
            <a:r>
              <a:rPr lang="en-US" sz="1800" dirty="0">
                <a:solidFill>
                  <a:srgbClr val="008000"/>
                </a:solidFill>
                <a:latin typeface="Courier"/>
                <a:cs typeface="Courier"/>
              </a:rPr>
              <a:t>static int </a:t>
            </a:r>
            <a:r>
              <a:rPr lang="en-US" sz="1800" dirty="0">
                <a:latin typeface="Courier"/>
                <a:cs typeface="Courier"/>
              </a:rPr>
              <a:t>foo(</a:t>
            </a:r>
            <a:r>
              <a:rPr lang="en-US" sz="1800" dirty="0">
                <a:solidFill>
                  <a:srgbClr val="008000"/>
                </a:solidFill>
                <a:latin typeface="Courier"/>
                <a:cs typeface="Courier"/>
              </a:rPr>
              <a:t>int </a:t>
            </a:r>
            <a:r>
              <a:rPr lang="en-US" sz="1800" dirty="0">
                <a:latin typeface="Courier"/>
                <a:cs typeface="Courier"/>
              </a:rPr>
              <a:t>a) {</a:t>
            </a:r>
          </a:p>
          <a:p>
            <a:pPr algn="l"/>
            <a:r>
              <a:rPr lang="en-US" sz="1800" dirty="0">
                <a:latin typeface="Courier"/>
                <a:cs typeface="Courier"/>
              </a:rPr>
              <a:t>  </a:t>
            </a:r>
            <a:r>
              <a:rPr lang="en-US" sz="1800" dirty="0">
                <a:solidFill>
                  <a:srgbClr val="008000"/>
                </a:solidFill>
                <a:latin typeface="Courier"/>
                <a:cs typeface="Courier"/>
              </a:rPr>
              <a:t>int </a:t>
            </a:r>
            <a:r>
              <a:rPr lang="en-US" sz="1800" dirty="0">
                <a:latin typeface="Courier"/>
                <a:cs typeface="Courier"/>
              </a:rPr>
              <a:t>b = a + </a:t>
            </a:r>
            <a:r>
              <a:rPr lang="en-US" sz="1800" dirty="0" err="1">
                <a:latin typeface="Courier"/>
                <a:cs typeface="Courier"/>
              </a:rPr>
              <a:t>incr</a:t>
            </a:r>
            <a:r>
              <a:rPr lang="en-US" sz="1800" dirty="0">
                <a:latin typeface="Courier"/>
                <a:cs typeface="Courier"/>
              </a:rPr>
              <a:t>;</a:t>
            </a:r>
          </a:p>
          <a:p>
            <a:pPr algn="l"/>
            <a:r>
              <a:rPr lang="en-US" sz="1800" dirty="0">
                <a:latin typeface="Courier"/>
                <a:cs typeface="Courier"/>
              </a:rPr>
              <a:t>  return b;</a:t>
            </a:r>
          </a:p>
          <a:p>
            <a:pPr algn="l"/>
            <a:r>
              <a:rPr lang="en-US" sz="1800" dirty="0">
                <a:latin typeface="Courier"/>
                <a:cs typeface="Courier"/>
              </a:rPr>
              <a:t>}</a:t>
            </a:r>
          </a:p>
          <a:p>
            <a:pPr algn="l"/>
            <a:endParaRPr lang="en-US" sz="1800" dirty="0">
              <a:latin typeface="Courier"/>
              <a:cs typeface="Courier"/>
            </a:endParaRPr>
          </a:p>
          <a:p>
            <a:pPr algn="l"/>
            <a:r>
              <a:rPr lang="en-US" sz="1800" dirty="0" err="1">
                <a:solidFill>
                  <a:srgbClr val="008000"/>
                </a:solidFill>
                <a:latin typeface="Courier"/>
                <a:cs typeface="Courier"/>
              </a:rPr>
              <a:t>int</a:t>
            </a:r>
            <a:r>
              <a:rPr lang="en-US" sz="1800" dirty="0">
                <a:solidFill>
                  <a:srgbClr val="008000"/>
                </a:solidFill>
                <a:latin typeface="Courier"/>
                <a:cs typeface="Courier"/>
              </a:rPr>
              <a:t> </a:t>
            </a:r>
            <a:r>
              <a:rPr lang="en-US" sz="1800" dirty="0">
                <a:latin typeface="Courier"/>
                <a:cs typeface="Courier"/>
              </a:rPr>
              <a:t>main(</a:t>
            </a:r>
            <a:r>
              <a:rPr lang="en-US" sz="1800" dirty="0" err="1">
                <a:latin typeface="Courier"/>
                <a:cs typeface="Courier"/>
              </a:rPr>
              <a:t>int</a:t>
            </a:r>
            <a:r>
              <a:rPr lang="en-US" sz="1800" dirty="0">
                <a:latin typeface="Courier"/>
                <a:cs typeface="Courier"/>
              </a:rPr>
              <a:t> </a:t>
            </a:r>
            <a:r>
              <a:rPr lang="en-US" sz="1800" dirty="0" err="1">
                <a:latin typeface="Courier"/>
                <a:cs typeface="Courier"/>
              </a:rPr>
              <a:t>argc</a:t>
            </a:r>
            <a:r>
              <a:rPr lang="en-US" sz="1800" dirty="0">
                <a:latin typeface="Courier"/>
                <a:cs typeface="Courier"/>
              </a:rPr>
              <a:t>,</a:t>
            </a:r>
          </a:p>
          <a:p>
            <a:pPr algn="l"/>
            <a:r>
              <a:rPr lang="en-US" sz="1800" dirty="0">
                <a:latin typeface="Courier"/>
                <a:cs typeface="Courier"/>
              </a:rPr>
              <a:t>         char* </a:t>
            </a:r>
            <a:r>
              <a:rPr lang="en-US" sz="1800" dirty="0" err="1">
                <a:latin typeface="Courier"/>
                <a:cs typeface="Courier"/>
              </a:rPr>
              <a:t>argv</a:t>
            </a:r>
            <a:r>
              <a:rPr lang="en-US" sz="1800" dirty="0">
                <a:latin typeface="Courier"/>
                <a:cs typeface="Courier"/>
              </a:rPr>
              <a:t>[]) {</a:t>
            </a:r>
          </a:p>
          <a:p>
            <a:pPr algn="l"/>
            <a:r>
              <a:rPr lang="en-US" sz="1800" dirty="0">
                <a:latin typeface="Courier"/>
                <a:cs typeface="Courier"/>
              </a:rPr>
              <a:t>  </a:t>
            </a:r>
            <a:r>
              <a:rPr lang="en-US" sz="1800" dirty="0" err="1">
                <a:latin typeface="Courier"/>
                <a:cs typeface="Courier"/>
              </a:rPr>
              <a:t>printf</a:t>
            </a:r>
            <a:r>
              <a:rPr lang="en-US" sz="1800" dirty="0">
                <a:latin typeface="Courier"/>
                <a:cs typeface="Courier"/>
              </a:rPr>
              <a:t>(</a:t>
            </a:r>
            <a:r>
              <a:rPr lang="en-US" sz="1800" dirty="0">
                <a:solidFill>
                  <a:srgbClr val="FF0000"/>
                </a:solidFill>
                <a:latin typeface="Courier"/>
                <a:cs typeface="Courier"/>
              </a:rPr>
              <a:t>"%d\n"</a:t>
            </a:r>
            <a:r>
              <a:rPr lang="en-US" sz="1800" dirty="0">
                <a:latin typeface="Courier"/>
                <a:cs typeface="Courier"/>
              </a:rPr>
              <a:t>, foo(</a:t>
            </a:r>
            <a:r>
              <a:rPr lang="en-US" sz="1800" dirty="0">
                <a:solidFill>
                  <a:srgbClr val="FF0000"/>
                </a:solidFill>
                <a:latin typeface="Courier"/>
                <a:cs typeface="Courier"/>
              </a:rPr>
              <a:t>5</a:t>
            </a:r>
            <a:r>
              <a:rPr lang="en-US" sz="1800" dirty="0">
                <a:latin typeface="Courier"/>
                <a:cs typeface="Courier"/>
              </a:rPr>
              <a:t>));</a:t>
            </a:r>
          </a:p>
          <a:p>
            <a:pPr algn="l"/>
            <a:r>
              <a:rPr lang="en-US" sz="1800" dirty="0">
                <a:latin typeface="Courier"/>
                <a:cs typeface="Courier"/>
              </a:rPr>
              <a:t>  return 0;</a:t>
            </a:r>
          </a:p>
          <a:p>
            <a:pPr algn="l"/>
            <a:r>
              <a:rPr lang="en-US" sz="1800" dirty="0">
                <a:latin typeface="Courier"/>
                <a:cs typeface="Courier"/>
              </a:rPr>
              <a:t>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03815" y="1828800"/>
            <a:ext cx="13159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Century Gothic"/>
                <a:cs typeface="Century Gothic"/>
              </a:rPr>
              <a:t>Names: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029200" y="2286000"/>
            <a:ext cx="2362200" cy="258532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342900" indent="-342900" algn="l">
              <a:buFont typeface="Arial"/>
              <a:buChar char="•"/>
            </a:pPr>
            <a:r>
              <a:rPr lang="en-US" sz="1800" dirty="0" err="1">
                <a:solidFill>
                  <a:srgbClr val="FF0000"/>
                </a:solidFill>
                <a:latin typeface="Courier"/>
                <a:cs typeface="Courier"/>
              </a:rPr>
              <a:t>incr</a:t>
            </a:r>
            <a:endParaRPr lang="en-US" sz="1800" dirty="0">
              <a:solidFill>
                <a:srgbClr val="FF0000"/>
              </a:solidFill>
              <a:latin typeface="Courier"/>
              <a:cs typeface="Courier"/>
            </a:endParaRP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solidFill>
                  <a:srgbClr val="FF0000"/>
                </a:solidFill>
                <a:latin typeface="Courier"/>
                <a:cs typeface="Courier"/>
              </a:rPr>
              <a:t>foo</a:t>
            </a: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latin typeface="Courier"/>
                <a:cs typeface="Courier"/>
              </a:rPr>
              <a:t>a</a:t>
            </a:r>
          </a:p>
          <a:p>
            <a:pPr marL="342900" indent="-342900" algn="l">
              <a:buFont typeface="Arial"/>
              <a:buChar char="•"/>
            </a:pPr>
            <a:r>
              <a:rPr lang="en-US" sz="1800" dirty="0" err="1">
                <a:latin typeface="Courier"/>
                <a:cs typeface="Courier"/>
              </a:rPr>
              <a:t>argc</a:t>
            </a:r>
            <a:endParaRPr lang="en-US" sz="1800" dirty="0">
              <a:latin typeface="Courier"/>
              <a:cs typeface="Courier"/>
            </a:endParaRPr>
          </a:p>
          <a:p>
            <a:pPr marL="342900" indent="-342900" algn="l">
              <a:buFont typeface="Arial"/>
              <a:buChar char="•"/>
            </a:pPr>
            <a:r>
              <a:rPr lang="en-US" sz="1800" dirty="0" err="1">
                <a:latin typeface="Courier"/>
                <a:cs typeface="Courier"/>
              </a:rPr>
              <a:t>argv</a:t>
            </a:r>
            <a:endParaRPr lang="en-US" sz="1800" dirty="0">
              <a:latin typeface="Courier"/>
              <a:cs typeface="Courier"/>
            </a:endParaRP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latin typeface="Courier"/>
                <a:cs typeface="Courier"/>
              </a:rPr>
              <a:t>b</a:t>
            </a: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solidFill>
                  <a:srgbClr val="FF0000"/>
                </a:solidFill>
                <a:latin typeface="Courier"/>
                <a:cs typeface="Courier"/>
              </a:rPr>
              <a:t>main</a:t>
            </a:r>
          </a:p>
          <a:p>
            <a:pPr marL="342900" indent="-342900" algn="l">
              <a:buFont typeface="Arial"/>
              <a:buChar char="•"/>
            </a:pPr>
            <a:r>
              <a:rPr lang="en-US" sz="1800" dirty="0" err="1">
                <a:solidFill>
                  <a:srgbClr val="FF0000"/>
                </a:solidFill>
                <a:latin typeface="Courier"/>
                <a:cs typeface="Courier"/>
              </a:rPr>
              <a:t>printf</a:t>
            </a:r>
            <a:endParaRPr lang="en-US" sz="1800" dirty="0">
              <a:solidFill>
                <a:srgbClr val="FF0000"/>
              </a:solidFill>
              <a:latin typeface="Courier"/>
              <a:cs typeface="Courier"/>
            </a:endParaRPr>
          </a:p>
          <a:p>
            <a:pPr marL="342900" indent="-342900">
              <a:buFont typeface="Arial"/>
              <a:buChar char="•"/>
            </a:pPr>
            <a:r>
              <a:rPr lang="en-US" sz="1800" dirty="0">
                <a:latin typeface="Courier"/>
                <a:cs typeface="Courier"/>
              </a:rPr>
              <a:t>"%d\n"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BD50AD7-B84E-0246-B85D-2DB4820334B6}"/>
              </a:ext>
            </a:extLst>
          </p:cNvPr>
          <p:cNvSpPr txBox="1"/>
          <p:nvPr/>
        </p:nvSpPr>
        <p:spPr>
          <a:xfrm>
            <a:off x="4495800" y="5257800"/>
            <a:ext cx="41825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Can find this with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readelf</a:t>
            </a:r>
            <a:r>
              <a:rPr lang="en-US" sz="1800" dirty="0">
                <a:latin typeface="Calibri" pitchFamily="34" charset="0"/>
              </a:rPr>
              <a:t>: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linux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readelf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–s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symbols.o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881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Local Symbols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1228725"/>
          </a:xfrm>
        </p:spPr>
        <p:txBody>
          <a:bodyPr/>
          <a:lstStyle/>
          <a:p>
            <a:r>
              <a:rPr lang="en-US" dirty="0"/>
              <a:t>Local non-static C variables vs. local static C variables</a:t>
            </a:r>
          </a:p>
          <a:p>
            <a:pPr lvl="1"/>
            <a:r>
              <a:rPr lang="en-US" dirty="0"/>
              <a:t>Local non-static C variables: stored on the stack </a:t>
            </a:r>
          </a:p>
          <a:p>
            <a:pPr lvl="1"/>
            <a:r>
              <a:rPr lang="en-US" dirty="0"/>
              <a:t>Local static C variables: stored in either </a:t>
            </a:r>
            <a:r>
              <a:rPr lang="en-US" dirty="0">
                <a:latin typeface="Courier New"/>
                <a:cs typeface="Courier New"/>
              </a:rPr>
              <a:t>.</a:t>
            </a:r>
            <a:r>
              <a:rPr lang="en-US" dirty="0" err="1">
                <a:latin typeface="Courier New"/>
                <a:cs typeface="Courier New"/>
              </a:rPr>
              <a:t>bss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/>
              <a:t>or </a:t>
            </a:r>
            <a:r>
              <a:rPr lang="en-US" dirty="0">
                <a:latin typeface="Courier New"/>
                <a:cs typeface="Courier New"/>
              </a:rPr>
              <a:t>.data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81213" y="2574147"/>
            <a:ext cx="3328787" cy="4249498"/>
          </a:xfrm>
          <a:prstGeom prst="rect">
            <a:avLst/>
          </a:prstGeom>
          <a:solidFill>
            <a:srgbClr val="F7F5C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static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x = 15;</a:t>
            </a:r>
          </a:p>
          <a:p>
            <a:endParaRPr lang="en-US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f() {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   static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x = 17;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   return x++;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en-US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g() {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   static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x = 19;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   return x += 14;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en-US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h() {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   return x += 27;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267200" y="3505200"/>
            <a:ext cx="4343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latin typeface="Calibri" pitchFamily="34" charset="0"/>
              </a:rPr>
              <a:t>Compiler allocates space in </a:t>
            </a:r>
            <a:r>
              <a:rPr lang="en-US" sz="2000">
                <a:latin typeface="Courier New"/>
                <a:cs typeface="Courier New"/>
              </a:rPr>
              <a:t>.data </a:t>
            </a:r>
            <a:r>
              <a:rPr lang="en-US" sz="2000">
                <a:latin typeface="Calibri" pitchFamily="34" charset="0"/>
              </a:rPr>
              <a:t>for each definition of </a:t>
            </a:r>
            <a:r>
              <a:rPr lang="en-US" sz="2000">
                <a:latin typeface="Courier New"/>
                <a:cs typeface="Courier New"/>
              </a:rPr>
              <a:t>x</a:t>
            </a:r>
          </a:p>
          <a:p>
            <a:endParaRPr lang="en-US" sz="2000">
              <a:latin typeface="Calibri" pitchFamily="34" charset="0"/>
            </a:endParaRPr>
          </a:p>
          <a:p>
            <a:r>
              <a:rPr lang="en-US" sz="2000">
                <a:latin typeface="Calibri" pitchFamily="34" charset="0"/>
              </a:rPr>
              <a:t>Creates local symbols in the symbol table with unique names, e.g., </a:t>
            </a:r>
            <a:r>
              <a:rPr lang="en-US" sz="2000">
                <a:latin typeface="Courier New"/>
                <a:cs typeface="Courier New"/>
              </a:rPr>
              <a:t>x</a:t>
            </a:r>
            <a:r>
              <a:rPr lang="en-US" sz="2000">
                <a:latin typeface="Calibri" pitchFamily="34" charset="0"/>
              </a:rPr>
              <a:t>, </a:t>
            </a:r>
            <a:r>
              <a:rPr lang="en-US" sz="2000">
                <a:latin typeface="Courier New"/>
                <a:cs typeface="Courier New"/>
              </a:rPr>
              <a:t>x.1721</a:t>
            </a:r>
            <a:r>
              <a:rPr lang="en-US" sz="2000">
                <a:latin typeface="Calibri" pitchFamily="34" charset="0"/>
              </a:rPr>
              <a:t> and </a:t>
            </a:r>
            <a:r>
              <a:rPr lang="en-US" sz="2000">
                <a:latin typeface="Courier New"/>
                <a:cs typeface="Courier New"/>
              </a:rPr>
              <a:t>x.1724</a:t>
            </a:r>
            <a:r>
              <a:rPr lang="en-US" sz="2000">
                <a:latin typeface="Calibri" pitchFamily="34" charset="0"/>
              </a:rPr>
              <a:t>.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621392" y="6478338"/>
            <a:ext cx="2175470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static-</a:t>
            </a: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local.c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589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40266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How Linker Resolves Duplicate Symbol Definitions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5613" y="1754188"/>
            <a:ext cx="8307387" cy="144621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Program symbols are either </a:t>
            </a:r>
            <a:r>
              <a:rPr lang="en-GB" i="1" dirty="0"/>
              <a:t>strong</a:t>
            </a:r>
            <a:r>
              <a:rPr lang="en-GB" dirty="0"/>
              <a:t> or </a:t>
            </a:r>
            <a:r>
              <a:rPr lang="en-GB" i="1" dirty="0"/>
              <a:t>weak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Strong</a:t>
            </a:r>
            <a:r>
              <a:rPr lang="en-GB" dirty="0"/>
              <a:t>: procedures and initialized </a:t>
            </a:r>
            <a:r>
              <a:rPr lang="en-GB" dirty="0" err="1"/>
              <a:t>globals</a:t>
            </a:r>
            <a:endParaRPr lang="en-GB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Weak</a:t>
            </a:r>
            <a:r>
              <a:rPr lang="en-GB" dirty="0"/>
              <a:t>: uninitialized </a:t>
            </a:r>
            <a:r>
              <a:rPr lang="en-GB" dirty="0" err="1"/>
              <a:t>globals</a:t>
            </a:r>
            <a:endParaRPr lang="en-GB" dirty="0"/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Or ones declared with specifier </a:t>
            </a:r>
            <a:r>
              <a:rPr lang="en-GB" b="1" dirty="0">
                <a:latin typeface="Courier New" charset="0"/>
                <a:ea typeface="Courier New" charset="0"/>
                <a:cs typeface="Courier New" charset="0"/>
              </a:rPr>
              <a:t>extern</a:t>
            </a: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2470150" y="3893119"/>
            <a:ext cx="1560340" cy="113608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int foo=5;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1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p1() 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4981575" y="3893119"/>
            <a:ext cx="1284624" cy="113608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int foo;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1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p2() 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2462213" y="3523232"/>
            <a:ext cx="717550" cy="354012"/>
          </a:xfrm>
          <a:prstGeom prst="rect">
            <a:avLst/>
          </a:prstGeom>
          <a:noFill/>
          <a:ln w="324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Courier New" pitchFamily="49" charset="0"/>
                <a:ea typeface="msgothic" charset="0"/>
                <a:cs typeface="msgothic" charset="0"/>
              </a:rPr>
              <a:t>p1.c</a:t>
            </a: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4976813" y="3523232"/>
            <a:ext cx="717550" cy="354012"/>
          </a:xfrm>
          <a:prstGeom prst="rect">
            <a:avLst/>
          </a:prstGeom>
          <a:noFill/>
          <a:ln w="324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Courier New" pitchFamily="49" charset="0"/>
                <a:ea typeface="msgothic" charset="0"/>
                <a:cs typeface="msgothic" charset="0"/>
              </a:rPr>
              <a:t>p2.c</a:t>
            </a: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7242175" y="4391593"/>
            <a:ext cx="785513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strong</a:t>
            </a:r>
          </a:p>
        </p:txBody>
      </p:sp>
      <p:sp>
        <p:nvSpPr>
          <p:cNvPr id="24584" name="Line 8"/>
          <p:cNvSpPr>
            <a:spLocks noChangeShapeType="1"/>
          </p:cNvSpPr>
          <p:nvPr/>
        </p:nvSpPr>
        <p:spPr bwMode="auto">
          <a:xfrm flipH="1">
            <a:off x="6327775" y="4572000"/>
            <a:ext cx="917575" cy="1588"/>
          </a:xfrm>
          <a:prstGeom prst="line">
            <a:avLst/>
          </a:prstGeom>
          <a:noFill/>
          <a:ln w="25560">
            <a:solidFill>
              <a:srgbClr val="99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990000"/>
              </a:solidFill>
            </a:endParaRPr>
          </a:p>
        </p:txBody>
      </p:sp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7242175" y="3883594"/>
            <a:ext cx="691321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weak</a:t>
            </a:r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 flipH="1">
            <a:off x="6324600" y="4070877"/>
            <a:ext cx="917575" cy="1588"/>
          </a:xfrm>
          <a:prstGeom prst="line">
            <a:avLst/>
          </a:prstGeom>
          <a:noFill/>
          <a:ln w="25560">
            <a:solidFill>
              <a:srgbClr val="99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990000"/>
              </a:solidFill>
            </a:endParaRPr>
          </a:p>
        </p:txBody>
      </p:sp>
      <p:sp>
        <p:nvSpPr>
          <p:cNvPr id="24587" name="Text Box 11"/>
          <p:cNvSpPr txBox="1">
            <a:spLocks noChangeArrowheads="1"/>
          </p:cNvSpPr>
          <p:nvPr/>
        </p:nvSpPr>
        <p:spPr bwMode="auto">
          <a:xfrm>
            <a:off x="704850" y="4431282"/>
            <a:ext cx="785513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strong</a:t>
            </a:r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 flipH="1">
            <a:off x="1520825" y="4645594"/>
            <a:ext cx="917575" cy="1588"/>
          </a:xfrm>
          <a:prstGeom prst="line">
            <a:avLst/>
          </a:prstGeom>
          <a:noFill/>
          <a:ln w="25560">
            <a:solidFill>
              <a:srgbClr val="990000"/>
            </a:solidFill>
            <a:miter lim="800000"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89" name="Text Box 13"/>
          <p:cNvSpPr txBox="1">
            <a:spLocks noChangeArrowheads="1"/>
          </p:cNvSpPr>
          <p:nvPr/>
        </p:nvSpPr>
        <p:spPr bwMode="auto">
          <a:xfrm>
            <a:off x="704850" y="3889415"/>
            <a:ext cx="785513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strong</a:t>
            </a:r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 flipH="1">
            <a:off x="1520825" y="4072468"/>
            <a:ext cx="917575" cy="1588"/>
          </a:xfrm>
          <a:prstGeom prst="line">
            <a:avLst/>
          </a:prstGeom>
          <a:noFill/>
          <a:ln w="25560">
            <a:solidFill>
              <a:srgbClr val="990000"/>
            </a:solidFill>
            <a:miter lim="800000"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3" grpId="0"/>
      <p:bldP spid="24584" grpId="0" animBg="1"/>
      <p:bldP spid="24585" grpId="0"/>
      <p:bldP spid="24586" grpId="0" animBg="1"/>
      <p:bldP spid="24587" grpId="0"/>
      <p:bldP spid="24588" grpId="0" animBg="1"/>
      <p:bldP spid="24589" grpId="0"/>
      <p:bldP spid="2459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4BEC0-AC3A-4C70-B558-66F27FA31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018" y="435678"/>
            <a:ext cx="7896225" cy="762000"/>
          </a:xfrm>
        </p:spPr>
        <p:txBody>
          <a:bodyPr/>
          <a:lstStyle/>
          <a:p>
            <a:r>
              <a:rPr lang="en-US" dirty="0"/>
              <a:t>Malloc Lab and Code Reviews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510DB7-B0D9-44A4-A1FA-598665396D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1362074"/>
            <a:ext cx="7896225" cy="5191125"/>
          </a:xfrm>
        </p:spPr>
        <p:txBody>
          <a:bodyPr/>
          <a:lstStyle/>
          <a:p>
            <a:r>
              <a:rPr lang="en-US" dirty="0"/>
              <a:t>Malloc Deadlines</a:t>
            </a:r>
          </a:p>
          <a:p>
            <a:pPr lvl="1"/>
            <a:r>
              <a:rPr lang="en-US" dirty="0"/>
              <a:t>Checkpoint due Friday July 7</a:t>
            </a:r>
          </a:p>
          <a:p>
            <a:pPr lvl="1"/>
            <a:r>
              <a:rPr lang="en-US" dirty="0"/>
              <a:t>Final Submission due Friday July 14</a:t>
            </a:r>
          </a:p>
          <a:p>
            <a:endParaRPr lang="en-US" dirty="0"/>
          </a:p>
          <a:p>
            <a:r>
              <a:rPr lang="en-US" dirty="0"/>
              <a:t>Malloc (Final) Bootcamp</a:t>
            </a:r>
          </a:p>
          <a:p>
            <a:pPr lvl="1"/>
            <a:r>
              <a:rPr lang="en-US" dirty="0"/>
              <a:t>Friday July 7 as lecture</a:t>
            </a:r>
          </a:p>
          <a:p>
            <a:pPr lvl="1"/>
            <a:r>
              <a:rPr lang="en-US" dirty="0"/>
              <a:t>Most helpful if you have finished the checkpoint (or are close)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Code Reviews</a:t>
            </a:r>
          </a:p>
          <a:p>
            <a:pPr lvl="1"/>
            <a:r>
              <a:rPr lang="en-US" dirty="0"/>
              <a:t>All labs from cache lab onwards will be code reviewed one-on-one</a:t>
            </a:r>
          </a:p>
          <a:p>
            <a:pPr lvl="1"/>
            <a:r>
              <a:rPr lang="en-US" dirty="0"/>
              <a:t>You must make an appointment with a TA for this part of the grade</a:t>
            </a:r>
          </a:p>
        </p:txBody>
      </p:sp>
    </p:spTree>
    <p:extLst>
      <p:ext uri="{BB962C8B-B14F-4D97-AF65-F5344CB8AC3E}">
        <p14:creationId xmlns:p14="http://schemas.microsoft.com/office/powerpoint/2010/main" val="1611791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79412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Linker’s Symbol Rules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07387" cy="522446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Rule 1: Multiple strong symbols are not allowed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Each item can be defined only once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Otherwise: Linker error</a:t>
            </a:r>
          </a:p>
          <a:p>
            <a:pPr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Rule 2: Given a strong symbol and multiple weak symbols, choose the strong symbol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References to the weak symbol resolve to the strong symbol</a:t>
            </a:r>
          </a:p>
          <a:p>
            <a:pPr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Rule 3: If there are multiple weak symbols, pick an arbitrary one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Can override this with </a:t>
            </a:r>
            <a:r>
              <a:rPr lang="en-GB" b="1" err="1">
                <a:latin typeface="Courier New" pitchFamily="49" charset="0"/>
              </a:rPr>
              <a:t>gcc</a:t>
            </a:r>
            <a:r>
              <a:rPr lang="en-GB" b="1">
                <a:latin typeface="Courier New" pitchFamily="49" charset="0"/>
              </a:rPr>
              <a:t> –</a:t>
            </a:r>
            <a:r>
              <a:rPr lang="en-GB" b="1" err="1">
                <a:latin typeface="Courier New" pitchFamily="49" charset="0"/>
              </a:rPr>
              <a:t>fno</a:t>
            </a:r>
            <a:r>
              <a:rPr lang="en-GB" b="1">
                <a:latin typeface="Courier New" pitchFamily="49" charset="0"/>
              </a:rPr>
              <a:t>-common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>
              <a:latin typeface="Courier New" pitchFamily="49" charset="0"/>
            </a:endParaRP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/>
              <a:t>Puzzles on the next slide</a:t>
            </a:r>
          </a:p>
          <a:p>
            <a:pPr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	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 bwMode="auto">
          <a:xfrm>
            <a:off x="0" y="3962400"/>
            <a:ext cx="9144000" cy="110384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>
              <a:latin typeface="Calibri" pitchFamily="34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0" y="1879599"/>
            <a:ext cx="9144000" cy="109855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>
              <a:latin typeface="Calibri" pitchFamily="34" charset="0"/>
            </a:endParaRPr>
          </a:p>
        </p:txBody>
      </p:sp>
      <p:sp>
        <p:nvSpPr>
          <p:cNvPr id="2662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27038" y="2841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Linker Puzzles</a:t>
            </a:r>
          </a:p>
        </p:txBody>
      </p:sp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533400" y="2165350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1983961" y="2165350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p2() {}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533400" y="3079750"/>
            <a:ext cx="1045777" cy="788935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int y;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1983961" y="3079750"/>
            <a:ext cx="1292639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double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p2() {}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533400" y="4129088"/>
            <a:ext cx="1169208" cy="788935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x=7;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y=5;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1983961" y="4129088"/>
            <a:ext cx="1292639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double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p2() {}</a:t>
            </a: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533400" y="5195888"/>
            <a:ext cx="1169208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x=7;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1983961" y="5195888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p2() {}</a:t>
            </a:r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533400" y="1174750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1983961" y="1174750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3819525" y="1304925"/>
            <a:ext cx="4047431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Link time error: two strong symbols (</a:t>
            </a:r>
            <a:r>
              <a:rPr lang="en-GB" sz="1800">
                <a:latin typeface="Courier New" pitchFamily="49" charset="0"/>
                <a:ea typeface="msgothic" charset="0"/>
                <a:cs typeface="msgothic" charset="0"/>
              </a:rPr>
              <a:t>p1</a:t>
            </a: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26637" name="Text Box 13"/>
          <p:cNvSpPr txBox="1">
            <a:spLocks noChangeArrowheads="1"/>
          </p:cNvSpPr>
          <p:nvPr/>
        </p:nvSpPr>
        <p:spPr bwMode="auto">
          <a:xfrm>
            <a:off x="3794125" y="2159000"/>
            <a:ext cx="4397079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References to  </a:t>
            </a:r>
            <a:r>
              <a:rPr lang="en-GB" sz="1800"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 will refer to the same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uninitialized int. Is this what you really want?</a:t>
            </a:r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3824287" y="3194050"/>
            <a:ext cx="3611671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Writes to </a:t>
            </a:r>
            <a:r>
              <a:rPr lang="en-GB" sz="1800"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 in </a:t>
            </a:r>
            <a:r>
              <a:rPr lang="en-GB" sz="1800">
                <a:latin typeface="Courier New" pitchFamily="49" charset="0"/>
                <a:ea typeface="msgothic" charset="0"/>
                <a:cs typeface="msgothic" charset="0"/>
              </a:rPr>
              <a:t>p2</a:t>
            </a: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 might overwrite </a:t>
            </a:r>
            <a:r>
              <a:rPr lang="en-GB" sz="1800">
                <a:latin typeface="Courier New" pitchFamily="49" charset="0"/>
                <a:ea typeface="msgothic" charset="0"/>
                <a:cs typeface="msgothic" charset="0"/>
              </a:rPr>
              <a:t>y</a:t>
            </a: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!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Evil!</a:t>
            </a:r>
          </a:p>
        </p:txBody>
      </p:sp>
      <p:sp>
        <p:nvSpPr>
          <p:cNvPr id="26639" name="Text Box 15"/>
          <p:cNvSpPr txBox="1">
            <a:spLocks noChangeArrowheads="1"/>
          </p:cNvSpPr>
          <p:nvPr/>
        </p:nvSpPr>
        <p:spPr bwMode="auto">
          <a:xfrm>
            <a:off x="3829050" y="4140200"/>
            <a:ext cx="3696631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Writes to 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 in 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p2</a:t>
            </a:r>
            <a:r>
              <a:rPr lang="en-GB" sz="1800" b="0" dirty="0">
                <a:latin typeface="Calibri" panose="020F0502020204030204" pitchFamily="34" charset="0"/>
                <a:ea typeface="msgothic" charset="0"/>
                <a:cs typeface="Calibri" panose="020F0502020204030204" pitchFamily="34" charset="0"/>
              </a:rPr>
              <a:t> 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might overwrite 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y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!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Nasty! </a:t>
            </a:r>
          </a:p>
        </p:txBody>
      </p:sp>
      <p:sp>
        <p:nvSpPr>
          <p:cNvPr id="26641" name="Text Box 17"/>
          <p:cNvSpPr txBox="1">
            <a:spLocks noChangeArrowheads="1"/>
          </p:cNvSpPr>
          <p:nvPr/>
        </p:nvSpPr>
        <p:spPr bwMode="auto">
          <a:xfrm>
            <a:off x="440266" y="6051550"/>
            <a:ext cx="4459467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Important: Linker does not do type checking.</a:t>
            </a:r>
          </a:p>
        </p:txBody>
      </p:sp>
      <p:sp>
        <p:nvSpPr>
          <p:cNvPr id="26642" name="Text Box 18"/>
          <p:cNvSpPr txBox="1">
            <a:spLocks noChangeArrowheads="1"/>
          </p:cNvSpPr>
          <p:nvPr/>
        </p:nvSpPr>
        <p:spPr bwMode="auto">
          <a:xfrm>
            <a:off x="3824287" y="5159375"/>
            <a:ext cx="4654008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References to </a:t>
            </a:r>
            <a:r>
              <a:rPr lang="en-GB" sz="1800"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 will refer to the same initialized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variable.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6" grpId="0"/>
      <p:bldP spid="26637" grpId="0"/>
      <p:bldP spid="26638" grpId="0"/>
      <p:bldP spid="26639" grpId="0"/>
      <p:bldP spid="26641" grpId="0"/>
      <p:bldP spid="2664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6"/>
          <p:cNvSpPr>
            <a:spLocks noChangeArrowheads="1"/>
          </p:cNvSpPr>
          <p:nvPr/>
        </p:nvSpPr>
        <p:spPr bwMode="auto">
          <a:xfrm>
            <a:off x="4724400" y="1951672"/>
            <a:ext cx="4267200" cy="2848928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noAutofit/>
          </a:bodyPr>
          <a:lstStyle/>
          <a:p>
            <a:r>
              <a:rPr lang="en-US" sz="1800" dirty="0">
                <a:solidFill>
                  <a:srgbClr val="D7391E"/>
                </a:solidFill>
                <a:latin typeface="Courier New" charset="0"/>
                <a:ea typeface="Courier New" charset="0"/>
                <a:cs typeface="Courier New" charset="0"/>
              </a:rPr>
              <a:t>/* Global strong symbol */</a:t>
            </a:r>
          </a:p>
          <a:p>
            <a:r>
              <a:rPr lang="en-US" sz="1800" dirty="0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double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dirty="0">
                <a:solidFill>
                  <a:srgbClr val="C79C24"/>
                </a:solidFill>
                <a:latin typeface="Courier New" charset="0"/>
                <a:ea typeface="Courier New" charset="0"/>
                <a:cs typeface="Courier New" charset="0"/>
              </a:rPr>
              <a:t>x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= 3.14;</a:t>
            </a:r>
          </a:p>
          <a:p>
            <a:b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</a:br>
            <a:endParaRPr lang="en-US" sz="18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endParaRPr lang="is-IS" sz="1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201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Mismatch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4876799"/>
            <a:ext cx="7896225" cy="1457325"/>
          </a:xfrm>
        </p:spPr>
        <p:txBody>
          <a:bodyPr/>
          <a:lstStyle/>
          <a:p>
            <a:r>
              <a:rPr lang="en-US" dirty="0"/>
              <a:t>Compiles without any errors or warnings</a:t>
            </a:r>
          </a:p>
          <a:p>
            <a:r>
              <a:rPr lang="en-US" dirty="0"/>
              <a:t>What gets printed?</a:t>
            </a:r>
          </a:p>
        </p:txBody>
      </p:sp>
      <p:sp>
        <p:nvSpPr>
          <p:cNvPr id="201731" name="Rectangle 3"/>
          <p:cNvSpPr>
            <a:spLocks noChangeArrowheads="1"/>
          </p:cNvSpPr>
          <p:nvPr/>
        </p:nvSpPr>
        <p:spPr bwMode="auto">
          <a:xfrm>
            <a:off x="139700" y="1928812"/>
            <a:ext cx="4584700" cy="2871787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noAutofit/>
          </a:bodyPr>
          <a:lstStyle/>
          <a:p>
            <a:r>
              <a:rPr lang="en-US" sz="1800" dirty="0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long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dirty="0" err="1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dirty="0">
                <a:solidFill>
                  <a:srgbClr val="C79C24"/>
                </a:solidFill>
                <a:latin typeface="Courier New" charset="0"/>
                <a:ea typeface="Courier New" charset="0"/>
                <a:cs typeface="Courier New" charset="0"/>
              </a:rPr>
              <a:t>x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;  </a:t>
            </a:r>
            <a:r>
              <a:rPr lang="en-US" sz="1800" dirty="0">
                <a:solidFill>
                  <a:srgbClr val="D7391E"/>
                </a:solidFill>
                <a:latin typeface="Courier New" charset="0"/>
                <a:ea typeface="Courier New" charset="0"/>
                <a:cs typeface="Courier New" charset="0"/>
              </a:rPr>
              <a:t>/* Weak symbol */</a:t>
            </a:r>
            <a:b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</a:br>
            <a:endParaRPr lang="en-US" sz="18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800" dirty="0" err="1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dirty="0">
                <a:solidFill>
                  <a:srgbClr val="5E34FF"/>
                </a:solidFill>
                <a:latin typeface="Courier New" charset="0"/>
                <a:ea typeface="Courier New" charset="0"/>
                <a:cs typeface="Courier New" charset="0"/>
              </a:rPr>
              <a:t>main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1800" dirty="0" err="1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dirty="0" err="1">
                <a:solidFill>
                  <a:srgbClr val="C79C24"/>
                </a:solidFill>
                <a:latin typeface="Courier New" charset="0"/>
                <a:ea typeface="Courier New" charset="0"/>
                <a:cs typeface="Courier New" charset="0"/>
              </a:rPr>
              <a:t>argc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,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        </a:t>
            </a:r>
            <a:r>
              <a:rPr lang="en-US" sz="1800" dirty="0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char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*</a:t>
            </a:r>
            <a:r>
              <a:rPr lang="en-US" sz="1800" dirty="0" err="1">
                <a:solidFill>
                  <a:srgbClr val="C79C24"/>
                </a:solidFill>
                <a:latin typeface="Courier New" charset="0"/>
                <a:ea typeface="Courier New" charset="0"/>
                <a:cs typeface="Courier New" charset="0"/>
              </a:rPr>
              <a:t>argv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[]) {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sz="1800" dirty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printf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1800" dirty="0">
                <a:solidFill>
                  <a:srgbClr val="C59C9C"/>
                </a:solidFill>
                <a:latin typeface="Courier New" charset="0"/>
                <a:ea typeface="Courier New" charset="0"/>
                <a:cs typeface="Courier New" charset="0"/>
              </a:rPr>
              <a:t>"%</a:t>
            </a:r>
            <a:r>
              <a:rPr lang="en-US" sz="1800" dirty="0" err="1">
                <a:solidFill>
                  <a:srgbClr val="C59C9C"/>
                </a:solidFill>
                <a:latin typeface="Courier New" charset="0"/>
                <a:ea typeface="Courier New" charset="0"/>
                <a:cs typeface="Courier New" charset="0"/>
              </a:rPr>
              <a:t>ld</a:t>
            </a:r>
            <a:r>
              <a:rPr lang="en-US" sz="1800" dirty="0">
                <a:solidFill>
                  <a:srgbClr val="C59C9C"/>
                </a:solidFill>
                <a:latin typeface="Courier New" charset="0"/>
                <a:ea typeface="Courier New" charset="0"/>
                <a:cs typeface="Courier New" charset="0"/>
              </a:rPr>
              <a:t>\n"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, x);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1800" dirty="0">
                <a:solidFill>
                  <a:srgbClr val="D03BFF"/>
                </a:solidFill>
                <a:latin typeface="Courier New" charset="0"/>
                <a:ea typeface="Courier New" charset="0"/>
                <a:cs typeface="Courier New" charset="0"/>
              </a:rPr>
              <a:t>return 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0;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}</a:t>
            </a:r>
          </a:p>
          <a:p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4724400" y="1928812"/>
            <a:ext cx="4267200" cy="1477328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800" dirty="0">
                <a:solidFill>
                  <a:srgbClr val="D7391E"/>
                </a:solidFill>
                <a:latin typeface="Courier New" charset="0"/>
                <a:ea typeface="Courier New" charset="0"/>
                <a:cs typeface="Courier New" charset="0"/>
              </a:rPr>
              <a:t>/* Global strong symbol */</a:t>
            </a:r>
          </a:p>
          <a:p>
            <a:r>
              <a:rPr lang="en-US" sz="1800" dirty="0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double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dirty="0">
                <a:solidFill>
                  <a:srgbClr val="C79C24"/>
                </a:solidFill>
                <a:latin typeface="Courier New" charset="0"/>
                <a:ea typeface="Courier New" charset="0"/>
                <a:cs typeface="Courier New" charset="0"/>
              </a:rPr>
              <a:t>x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= 3.14;</a:t>
            </a:r>
          </a:p>
          <a:p>
            <a:b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</a:br>
            <a:endParaRPr lang="en-US" sz="18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endParaRPr lang="is-IS" sz="1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6096001" y="4433473"/>
            <a:ext cx="2895600" cy="354906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mismatch-</a:t>
            </a: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variable.c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2362200" y="4441590"/>
            <a:ext cx="2266950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mismatch-</a:t>
            </a: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b="9830"/>
          <a:stretch/>
        </p:blipFill>
        <p:spPr>
          <a:xfrm>
            <a:off x="3798110" y="5473204"/>
            <a:ext cx="3938833" cy="698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771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Global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Avoid if you can</a:t>
            </a:r>
          </a:p>
          <a:p>
            <a:endParaRPr lang="en-US" dirty="0"/>
          </a:p>
          <a:p>
            <a:r>
              <a:rPr lang="en-US" dirty="0"/>
              <a:t>Otherwise</a:t>
            </a:r>
          </a:p>
          <a:p>
            <a:pPr lvl="1"/>
            <a:r>
              <a:rPr lang="en-US" dirty="0"/>
              <a:t>Use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static </a:t>
            </a:r>
            <a:r>
              <a:rPr lang="en-US" dirty="0"/>
              <a:t>if you can</a:t>
            </a:r>
          </a:p>
          <a:p>
            <a:pPr lvl="1"/>
            <a:r>
              <a:rPr lang="en-US" dirty="0"/>
              <a:t>Initialize if you define a global variable</a:t>
            </a:r>
          </a:p>
          <a:p>
            <a:pPr lvl="1"/>
            <a:r>
              <a:rPr lang="en-US" dirty="0"/>
              <a:t>Use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extern</a:t>
            </a:r>
            <a:r>
              <a:rPr lang="en-US" dirty="0"/>
              <a:t> if you reference an external global variable</a:t>
            </a:r>
          </a:p>
          <a:p>
            <a:pPr lvl="2"/>
            <a:r>
              <a:rPr lang="en-US" dirty="0"/>
              <a:t>Treated as weak symbol</a:t>
            </a:r>
          </a:p>
          <a:p>
            <a:pPr lvl="2"/>
            <a:r>
              <a:rPr lang="en-US" dirty="0"/>
              <a:t>But also causes linker error if not defined in some file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of 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extern</a:t>
            </a:r>
            <a:r>
              <a:rPr lang="en-US" dirty="0"/>
              <a:t> in .h Files (#1)</a:t>
            </a:r>
          </a:p>
        </p:txBody>
      </p:sp>
      <p:sp>
        <p:nvSpPr>
          <p:cNvPr id="201731" name="Rectangle 3"/>
          <p:cNvSpPr>
            <a:spLocks noChangeArrowheads="1"/>
          </p:cNvSpPr>
          <p:nvPr/>
        </p:nvSpPr>
        <p:spPr bwMode="auto">
          <a:xfrm>
            <a:off x="825500" y="1624013"/>
            <a:ext cx="2803973" cy="1477328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ourier New"/>
                <a:cs typeface="Courier New"/>
              </a:rPr>
              <a:t>#include "</a:t>
            </a:r>
            <a:r>
              <a:rPr lang="en-US" sz="1800" err="1">
                <a:latin typeface="Courier New"/>
                <a:cs typeface="Courier New"/>
              </a:rPr>
              <a:t>global.h</a:t>
            </a:r>
            <a:r>
              <a:rPr lang="en-US" sz="1800">
                <a:latin typeface="Courier New"/>
                <a:cs typeface="Courier New"/>
              </a:rPr>
              <a:t>"</a:t>
            </a:r>
          </a:p>
          <a:p>
            <a:endParaRPr lang="en-US" sz="1800">
              <a:latin typeface="Courier New"/>
              <a:cs typeface="Courier New"/>
            </a:endParaRPr>
          </a:p>
          <a:p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f() {</a:t>
            </a:r>
          </a:p>
          <a:p>
            <a:r>
              <a:rPr lang="en-US" sz="1800">
                <a:latin typeface="Courier New"/>
                <a:cs typeface="Courier New"/>
              </a:rPr>
              <a:t>  return g+1;</a:t>
            </a:r>
          </a:p>
          <a:p>
            <a:r>
              <a:rPr lang="en-US" sz="1800">
                <a:latin typeface="Courier New"/>
                <a:cs typeface="Courier New"/>
              </a:rPr>
              <a:t>}</a:t>
            </a:r>
          </a:p>
        </p:txBody>
      </p:sp>
      <p:sp>
        <p:nvSpPr>
          <p:cNvPr id="201732" name="Rectangle 4"/>
          <p:cNvSpPr>
            <a:spLocks noChangeArrowheads="1"/>
          </p:cNvSpPr>
          <p:nvPr/>
        </p:nvSpPr>
        <p:spPr bwMode="auto">
          <a:xfrm>
            <a:off x="762000" y="1143000"/>
            <a:ext cx="922047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c1.c</a:t>
            </a:r>
          </a:p>
        </p:txBody>
      </p:sp>
      <p:sp>
        <p:nvSpPr>
          <p:cNvPr id="201733" name="Rectangle 5"/>
          <p:cNvSpPr>
            <a:spLocks noChangeArrowheads="1"/>
          </p:cNvSpPr>
          <p:nvPr/>
        </p:nvSpPr>
        <p:spPr bwMode="auto">
          <a:xfrm>
            <a:off x="4572000" y="1332636"/>
            <a:ext cx="1659429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err="1">
                <a:solidFill>
                  <a:srgbClr val="000000"/>
                </a:solidFill>
                <a:latin typeface="Courier New"/>
                <a:cs typeface="Courier New"/>
              </a:rPr>
              <a:t>global.h</a:t>
            </a:r>
            <a:endParaRPr lang="en-US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4648200" y="1792069"/>
            <a:ext cx="1976823" cy="646331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>
                <a:latin typeface="Courier New"/>
                <a:cs typeface="Courier New"/>
              </a:rPr>
              <a:t>extern </a:t>
            </a:r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g;</a:t>
            </a:r>
          </a:p>
          <a:p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f();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825500" y="3605213"/>
            <a:ext cx="5285421" cy="2862322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>
                <a:latin typeface="Courier New"/>
                <a:cs typeface="Courier New"/>
              </a:rPr>
              <a:t>#include &lt;</a:t>
            </a:r>
            <a:r>
              <a:rPr lang="en-US" sz="1800" dirty="0" err="1">
                <a:latin typeface="Courier New"/>
                <a:cs typeface="Courier New"/>
              </a:rPr>
              <a:t>stdio.h</a:t>
            </a:r>
            <a:r>
              <a:rPr lang="en-US" sz="1800" dirty="0">
                <a:latin typeface="Courier New"/>
                <a:cs typeface="Courier New"/>
              </a:rPr>
              <a:t>&gt;</a:t>
            </a:r>
          </a:p>
          <a:p>
            <a:r>
              <a:rPr lang="en-US" sz="1800" dirty="0">
                <a:latin typeface="Courier New"/>
                <a:cs typeface="Courier New"/>
              </a:rPr>
              <a:t>#include "</a:t>
            </a:r>
            <a:r>
              <a:rPr lang="en-US" sz="1800" dirty="0" err="1">
                <a:latin typeface="Courier New"/>
                <a:cs typeface="Courier New"/>
              </a:rPr>
              <a:t>global.h</a:t>
            </a:r>
            <a:r>
              <a:rPr lang="en-US" sz="1800" dirty="0">
                <a:latin typeface="Courier New"/>
                <a:cs typeface="Courier New"/>
              </a:rPr>
              <a:t>”</a:t>
            </a:r>
          </a:p>
          <a:p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g = 0;</a:t>
            </a:r>
          </a:p>
          <a:p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main(</a:t>
            </a:r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argc</a:t>
            </a:r>
            <a:r>
              <a:rPr lang="en-US" sz="1800" dirty="0">
                <a:latin typeface="Courier New"/>
                <a:cs typeface="Courier New"/>
              </a:rPr>
              <a:t>, char </a:t>
            </a:r>
            <a:r>
              <a:rPr lang="en-US" sz="1800" dirty="0" err="1">
                <a:latin typeface="Courier New"/>
                <a:cs typeface="Courier New"/>
              </a:rPr>
              <a:t>argv</a:t>
            </a:r>
            <a:r>
              <a:rPr lang="en-US" sz="1800" dirty="0">
                <a:latin typeface="Courier New"/>
                <a:cs typeface="Courier New"/>
              </a:rPr>
              <a:t>[]) {</a:t>
            </a:r>
          </a:p>
          <a:p>
            <a:r>
              <a:rPr lang="en-US" sz="1800" dirty="0">
                <a:latin typeface="Courier New"/>
                <a:cs typeface="Courier New"/>
              </a:rPr>
              <a:t>  </a:t>
            </a:r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t = f();</a:t>
            </a:r>
          </a:p>
          <a:p>
            <a:r>
              <a:rPr lang="en-US" sz="1800" dirty="0">
                <a:latin typeface="Courier New"/>
                <a:cs typeface="Courier New"/>
              </a:rPr>
              <a:t>  </a:t>
            </a:r>
            <a:r>
              <a:rPr lang="en-US" sz="1800" dirty="0" err="1">
                <a:latin typeface="Courier New"/>
                <a:cs typeface="Courier New"/>
              </a:rPr>
              <a:t>printf</a:t>
            </a:r>
            <a:r>
              <a:rPr lang="en-US" sz="1800" dirty="0">
                <a:latin typeface="Courier New"/>
                <a:cs typeface="Courier New"/>
              </a:rPr>
              <a:t>("Calling f yields %d\n", t);</a:t>
            </a:r>
          </a:p>
          <a:p>
            <a:r>
              <a:rPr lang="en-US" sz="1800" dirty="0">
                <a:latin typeface="Courier New"/>
                <a:cs typeface="Courier New"/>
              </a:rPr>
              <a:t>  return 0;</a:t>
            </a:r>
          </a:p>
          <a:p>
            <a:r>
              <a:rPr lang="en-US" sz="1800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762000" y="3195935"/>
            <a:ext cx="922047" cy="46166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ourier New"/>
                <a:cs typeface="Courier New"/>
              </a:rPr>
              <a:t>c2.c</a:t>
            </a:r>
          </a:p>
        </p:txBody>
      </p:sp>
    </p:spTree>
    <p:extLst>
      <p:ext uri="{BB962C8B-B14F-4D97-AF65-F5344CB8AC3E}">
        <p14:creationId xmlns:p14="http://schemas.microsoft.com/office/powerpoint/2010/main" val="29663652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of .h Files (#2)</a:t>
            </a:r>
          </a:p>
        </p:txBody>
      </p:sp>
      <p:sp>
        <p:nvSpPr>
          <p:cNvPr id="201731" name="Rectangle 3"/>
          <p:cNvSpPr>
            <a:spLocks noChangeArrowheads="1"/>
          </p:cNvSpPr>
          <p:nvPr/>
        </p:nvSpPr>
        <p:spPr bwMode="auto">
          <a:xfrm>
            <a:off x="825500" y="1624013"/>
            <a:ext cx="2803973" cy="1477328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ourier New"/>
                <a:cs typeface="Courier New"/>
              </a:rPr>
              <a:t>#include "</a:t>
            </a:r>
            <a:r>
              <a:rPr lang="en-US" sz="1800" err="1">
                <a:latin typeface="Courier New"/>
                <a:cs typeface="Courier New"/>
              </a:rPr>
              <a:t>global.h</a:t>
            </a:r>
            <a:r>
              <a:rPr lang="en-US" sz="1800">
                <a:latin typeface="Courier New"/>
                <a:cs typeface="Courier New"/>
              </a:rPr>
              <a:t>"</a:t>
            </a:r>
          </a:p>
          <a:p>
            <a:endParaRPr lang="en-US" sz="1800">
              <a:latin typeface="Courier New"/>
              <a:cs typeface="Courier New"/>
            </a:endParaRPr>
          </a:p>
          <a:p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f() {</a:t>
            </a:r>
          </a:p>
          <a:p>
            <a:r>
              <a:rPr lang="en-US" sz="1800">
                <a:latin typeface="Courier New"/>
                <a:cs typeface="Courier New"/>
              </a:rPr>
              <a:t>  return g+1;</a:t>
            </a:r>
          </a:p>
          <a:p>
            <a:r>
              <a:rPr lang="en-US" sz="1800">
                <a:latin typeface="Courier New"/>
                <a:cs typeface="Courier New"/>
              </a:rPr>
              <a:t>}</a:t>
            </a:r>
          </a:p>
        </p:txBody>
      </p:sp>
      <p:sp>
        <p:nvSpPr>
          <p:cNvPr id="201732" name="Rectangle 4"/>
          <p:cNvSpPr>
            <a:spLocks noChangeArrowheads="1"/>
          </p:cNvSpPr>
          <p:nvPr/>
        </p:nvSpPr>
        <p:spPr bwMode="auto">
          <a:xfrm>
            <a:off x="762000" y="1143000"/>
            <a:ext cx="922047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c1.c</a:t>
            </a:r>
          </a:p>
        </p:txBody>
      </p:sp>
      <p:sp>
        <p:nvSpPr>
          <p:cNvPr id="201733" name="Rectangle 5"/>
          <p:cNvSpPr>
            <a:spLocks noChangeArrowheads="1"/>
          </p:cNvSpPr>
          <p:nvPr/>
        </p:nvSpPr>
        <p:spPr bwMode="auto">
          <a:xfrm>
            <a:off x="4572000" y="912167"/>
            <a:ext cx="1659429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err="1">
                <a:solidFill>
                  <a:srgbClr val="000000"/>
                </a:solidFill>
                <a:latin typeface="Courier New"/>
                <a:cs typeface="Courier New"/>
              </a:rPr>
              <a:t>global.h</a:t>
            </a:r>
            <a:endParaRPr lang="en-US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4648200" y="1393180"/>
            <a:ext cx="3217547" cy="2031325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ourier New"/>
                <a:cs typeface="Courier New"/>
              </a:rPr>
              <a:t>#</a:t>
            </a:r>
            <a:r>
              <a:rPr lang="en-US" sz="1800" err="1">
                <a:latin typeface="Courier New"/>
                <a:cs typeface="Courier New"/>
              </a:rPr>
              <a:t>ifdef</a:t>
            </a:r>
            <a:r>
              <a:rPr lang="en-US" sz="1800">
                <a:latin typeface="Courier New"/>
                <a:cs typeface="Courier New"/>
              </a:rPr>
              <a:t> INITIALIZE</a:t>
            </a:r>
          </a:p>
          <a:p>
            <a:r>
              <a:rPr lang="en-US" sz="1800">
                <a:latin typeface="Courier New"/>
                <a:cs typeface="Courier New"/>
              </a:rPr>
              <a:t>  </a:t>
            </a:r>
            <a:r>
              <a:rPr lang="en-US" sz="1800" err="1">
                <a:solidFill>
                  <a:srgbClr val="FF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FF0000"/>
                </a:solidFill>
                <a:latin typeface="Courier New"/>
                <a:cs typeface="Courier New"/>
              </a:rPr>
              <a:t> g = 23;</a:t>
            </a:r>
          </a:p>
          <a:p>
            <a:r>
              <a:rPr lang="en-US" sz="1800">
                <a:solidFill>
                  <a:srgbClr val="FF0000"/>
                </a:solidFill>
                <a:latin typeface="Courier New"/>
                <a:cs typeface="Courier New"/>
              </a:rPr>
              <a:t>  static </a:t>
            </a:r>
            <a:r>
              <a:rPr lang="en-US" sz="1800" err="1">
                <a:solidFill>
                  <a:srgbClr val="FF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FF0000"/>
                </a:solidFill>
                <a:latin typeface="Courier New"/>
                <a:cs typeface="Courier New"/>
              </a:rPr>
              <a:t> init = 1;</a:t>
            </a:r>
          </a:p>
          <a:p>
            <a:r>
              <a:rPr lang="en-US" sz="1800">
                <a:latin typeface="Courier New"/>
                <a:cs typeface="Courier New"/>
              </a:rPr>
              <a:t>#else</a:t>
            </a:r>
          </a:p>
          <a:p>
            <a:r>
              <a:rPr lang="en-US" sz="1800">
                <a:latin typeface="Courier New"/>
                <a:cs typeface="Courier New"/>
              </a:rPr>
              <a:t>  extern </a:t>
            </a:r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g;</a:t>
            </a:r>
          </a:p>
          <a:p>
            <a:r>
              <a:rPr lang="en-US" sz="1800">
                <a:latin typeface="Courier New"/>
                <a:cs typeface="Courier New"/>
              </a:rPr>
              <a:t>  static </a:t>
            </a:r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init = 0;</a:t>
            </a:r>
          </a:p>
          <a:p>
            <a:r>
              <a:rPr lang="en-US" sz="1800">
                <a:latin typeface="Courier New"/>
                <a:cs typeface="Courier New"/>
              </a:rPr>
              <a:t>#</a:t>
            </a:r>
            <a:r>
              <a:rPr lang="en-US" sz="1800" err="1">
                <a:latin typeface="Courier New"/>
                <a:cs typeface="Courier New"/>
              </a:rPr>
              <a:t>endif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825500" y="3605213"/>
            <a:ext cx="5285421" cy="3139321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solidFill>
                  <a:srgbClr val="FF0000"/>
                </a:solidFill>
                <a:latin typeface="Courier New"/>
                <a:cs typeface="Courier New"/>
              </a:rPr>
              <a:t>#define INITIALIZE</a:t>
            </a:r>
          </a:p>
          <a:p>
            <a:r>
              <a:rPr lang="en-US" sz="1800">
                <a:latin typeface="Courier New"/>
                <a:cs typeface="Courier New"/>
              </a:rPr>
              <a:t>#include &lt;</a:t>
            </a:r>
            <a:r>
              <a:rPr lang="en-US" sz="1800" err="1">
                <a:latin typeface="Courier New"/>
                <a:cs typeface="Courier New"/>
              </a:rPr>
              <a:t>stdio.h</a:t>
            </a:r>
            <a:r>
              <a:rPr lang="en-US" sz="1800">
                <a:latin typeface="Courier New"/>
                <a:cs typeface="Courier New"/>
              </a:rPr>
              <a:t>&gt;</a:t>
            </a:r>
          </a:p>
          <a:p>
            <a:r>
              <a:rPr lang="en-US" sz="1800">
                <a:latin typeface="Courier New"/>
                <a:cs typeface="Courier New"/>
              </a:rPr>
              <a:t>#include "</a:t>
            </a:r>
            <a:r>
              <a:rPr lang="en-US" sz="1800" err="1">
                <a:latin typeface="Courier New"/>
                <a:cs typeface="Courier New"/>
              </a:rPr>
              <a:t>global.h</a:t>
            </a:r>
            <a:r>
              <a:rPr lang="en-US" sz="1800">
                <a:latin typeface="Courier New"/>
                <a:cs typeface="Courier New"/>
              </a:rPr>
              <a:t>"</a:t>
            </a:r>
          </a:p>
          <a:p>
            <a:endParaRPr lang="en-US" sz="1800">
              <a:latin typeface="Courier New"/>
              <a:cs typeface="Courier New"/>
            </a:endParaRPr>
          </a:p>
          <a:p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main(</a:t>
            </a:r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</a:t>
            </a:r>
            <a:r>
              <a:rPr lang="en-US" sz="1800" err="1">
                <a:latin typeface="Courier New"/>
                <a:cs typeface="Courier New"/>
              </a:rPr>
              <a:t>argc</a:t>
            </a:r>
            <a:r>
              <a:rPr lang="en-US" sz="1800">
                <a:latin typeface="Courier New"/>
                <a:cs typeface="Courier New"/>
              </a:rPr>
              <a:t>, char** </a:t>
            </a:r>
            <a:r>
              <a:rPr lang="en-US" sz="1800" err="1">
                <a:latin typeface="Courier New"/>
                <a:cs typeface="Courier New"/>
              </a:rPr>
              <a:t>argv</a:t>
            </a:r>
            <a:r>
              <a:rPr lang="en-US" sz="1800">
                <a:latin typeface="Courier New"/>
                <a:cs typeface="Courier New"/>
              </a:rPr>
              <a:t>) {</a:t>
            </a:r>
          </a:p>
          <a:p>
            <a:r>
              <a:rPr lang="en-US" sz="1800">
                <a:latin typeface="Courier New"/>
                <a:cs typeface="Courier New"/>
              </a:rPr>
              <a:t>  if (</a:t>
            </a:r>
            <a:r>
              <a:rPr lang="en-US" sz="1800" err="1">
                <a:latin typeface="Courier New"/>
                <a:cs typeface="Courier New"/>
              </a:rPr>
              <a:t>init</a:t>
            </a:r>
            <a:r>
              <a:rPr lang="en-US" sz="1800"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latin typeface="Courier New"/>
                <a:cs typeface="Courier New"/>
              </a:rPr>
              <a:t>    // do something, e.g., g=31;</a:t>
            </a:r>
          </a:p>
          <a:p>
            <a:r>
              <a:rPr lang="en-US" sz="1800">
                <a:latin typeface="Courier New"/>
                <a:cs typeface="Courier New"/>
              </a:rPr>
              <a:t>  </a:t>
            </a:r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t = f();</a:t>
            </a:r>
          </a:p>
          <a:p>
            <a:r>
              <a:rPr lang="en-US" sz="1800">
                <a:latin typeface="Courier New"/>
                <a:cs typeface="Courier New"/>
              </a:rPr>
              <a:t>  </a:t>
            </a:r>
            <a:r>
              <a:rPr lang="en-US" sz="1800" err="1">
                <a:latin typeface="Courier New"/>
                <a:cs typeface="Courier New"/>
              </a:rPr>
              <a:t>printf</a:t>
            </a:r>
            <a:r>
              <a:rPr lang="en-US" sz="1800">
                <a:latin typeface="Courier New"/>
                <a:cs typeface="Courier New"/>
              </a:rPr>
              <a:t>("Calling f yields %d\n", t);</a:t>
            </a:r>
          </a:p>
          <a:p>
            <a:r>
              <a:rPr lang="en-US" sz="1800">
                <a:latin typeface="Courier New"/>
                <a:cs typeface="Courier New"/>
              </a:rPr>
              <a:t>  return 0;</a:t>
            </a:r>
          </a:p>
          <a:p>
            <a:r>
              <a:rPr lang="en-US" sz="1800">
                <a:latin typeface="Courier New"/>
                <a:cs typeface="Courier New"/>
              </a:rPr>
              <a:t>}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762000" y="3195935"/>
            <a:ext cx="922047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c2.c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1077686" y="3940628"/>
            <a:ext cx="6882311" cy="838200"/>
            <a:chOff x="1077686" y="3940628"/>
            <a:chExt cx="6882311" cy="838200"/>
          </a:xfrm>
        </p:grpSpPr>
        <p:sp>
          <p:nvSpPr>
            <p:cNvPr id="2" name="Rectangle 1"/>
            <p:cNvSpPr/>
            <p:nvPr/>
          </p:nvSpPr>
          <p:spPr bwMode="auto">
            <a:xfrm>
              <a:off x="3997597" y="3940628"/>
              <a:ext cx="3962400" cy="8382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r>
                <a:rPr lang="en-US" sz="1800" err="1">
                  <a:solidFill>
                    <a:srgbClr val="FF0000"/>
                  </a:solidFill>
                  <a:latin typeface="Courier New"/>
                  <a:cs typeface="Courier New"/>
                </a:rPr>
                <a:t>int</a:t>
              </a:r>
              <a:r>
                <a:rPr lang="en-US" sz="1800">
                  <a:solidFill>
                    <a:srgbClr val="FF0000"/>
                  </a:solidFill>
                  <a:latin typeface="Courier New"/>
                  <a:cs typeface="Courier New"/>
                </a:rPr>
                <a:t> g = 23;</a:t>
              </a:r>
            </a:p>
            <a:p>
              <a:r>
                <a:rPr lang="en-US" sz="1800">
                  <a:solidFill>
                    <a:srgbClr val="FF0000"/>
                  </a:solidFill>
                  <a:latin typeface="Courier New"/>
                  <a:cs typeface="Courier New"/>
                </a:rPr>
                <a:t>static </a:t>
              </a:r>
              <a:r>
                <a:rPr lang="en-US" sz="1800" err="1">
                  <a:solidFill>
                    <a:srgbClr val="FF0000"/>
                  </a:solidFill>
                  <a:latin typeface="Courier New"/>
                  <a:cs typeface="Courier New"/>
                </a:rPr>
                <a:t>int</a:t>
              </a:r>
              <a:r>
                <a:rPr lang="en-US" sz="1800">
                  <a:solidFill>
                    <a:srgbClr val="FF0000"/>
                  </a:solidFill>
                  <a:latin typeface="Courier New"/>
                  <a:cs typeface="Courier New"/>
                </a:rPr>
                <a:t> </a:t>
              </a:r>
              <a:r>
                <a:rPr lang="en-US" sz="1800" err="1">
                  <a:solidFill>
                    <a:srgbClr val="FF0000"/>
                  </a:solidFill>
                  <a:latin typeface="Courier New"/>
                  <a:cs typeface="Courier New"/>
                </a:rPr>
                <a:t>init</a:t>
              </a:r>
              <a:r>
                <a:rPr lang="en-US" sz="1800">
                  <a:solidFill>
                    <a:srgbClr val="FF0000"/>
                  </a:solidFill>
                  <a:latin typeface="Courier New"/>
                  <a:cs typeface="Courier New"/>
                </a:rPr>
                <a:t> = 1;</a:t>
              </a:r>
            </a:p>
          </p:txBody>
        </p:sp>
        <p:cxnSp>
          <p:nvCxnSpPr>
            <p:cNvPr id="4" name="Straight Arrow Connector 3"/>
            <p:cNvCxnSpPr>
              <a:stCxn id="2" idx="1"/>
            </p:cNvCxnSpPr>
            <p:nvPr/>
          </p:nvCxnSpPr>
          <p:spPr bwMode="auto">
            <a:xfrm flipH="1">
              <a:off x="1077686" y="4359728"/>
              <a:ext cx="2919911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15" name="Group 14"/>
          <p:cNvGrpSpPr/>
          <p:nvPr/>
        </p:nvGrpSpPr>
        <p:grpSpPr>
          <a:xfrm>
            <a:off x="1223023" y="1393180"/>
            <a:ext cx="6882311" cy="838200"/>
            <a:chOff x="1077686" y="3940628"/>
            <a:chExt cx="6882311" cy="838200"/>
          </a:xfrm>
        </p:grpSpPr>
        <p:sp>
          <p:nvSpPr>
            <p:cNvPr id="16" name="Rectangle 15"/>
            <p:cNvSpPr/>
            <p:nvPr/>
          </p:nvSpPr>
          <p:spPr bwMode="auto">
            <a:xfrm>
              <a:off x="3997597" y="3940628"/>
              <a:ext cx="3962400" cy="8382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r>
                <a:rPr lang="en-US" sz="1800">
                  <a:latin typeface="Courier New"/>
                  <a:cs typeface="Courier New"/>
                </a:rPr>
                <a:t>extern </a:t>
              </a:r>
              <a:r>
                <a:rPr lang="en-US" sz="1800" err="1">
                  <a:latin typeface="Courier New"/>
                  <a:cs typeface="Courier New"/>
                </a:rPr>
                <a:t>int</a:t>
              </a:r>
              <a:r>
                <a:rPr lang="en-US" sz="1800">
                  <a:latin typeface="Courier New"/>
                  <a:cs typeface="Courier New"/>
                </a:rPr>
                <a:t> g;</a:t>
              </a:r>
            </a:p>
            <a:p>
              <a:r>
                <a:rPr lang="en-US" sz="1800">
                  <a:latin typeface="Courier New"/>
                  <a:cs typeface="Courier New"/>
                </a:rPr>
                <a:t>static </a:t>
              </a:r>
              <a:r>
                <a:rPr lang="en-US" sz="1800" err="1">
                  <a:latin typeface="Courier New"/>
                  <a:cs typeface="Courier New"/>
                </a:rPr>
                <a:t>int</a:t>
              </a:r>
              <a:r>
                <a:rPr lang="en-US" sz="1800">
                  <a:latin typeface="Courier New"/>
                  <a:cs typeface="Courier New"/>
                </a:rPr>
                <a:t> </a:t>
              </a:r>
              <a:r>
                <a:rPr lang="en-US" sz="1800" err="1">
                  <a:latin typeface="Courier New"/>
                  <a:cs typeface="Courier New"/>
                </a:rPr>
                <a:t>init</a:t>
              </a:r>
              <a:r>
                <a:rPr lang="en-US" sz="1800">
                  <a:latin typeface="Courier New"/>
                  <a:cs typeface="Courier New"/>
                </a:rPr>
                <a:t> = 0;</a:t>
              </a:r>
            </a:p>
          </p:txBody>
        </p:sp>
        <p:cxnSp>
          <p:nvCxnSpPr>
            <p:cNvPr id="17" name="Straight Arrow Connector 16"/>
            <p:cNvCxnSpPr>
              <a:stCxn id="16" idx="1"/>
            </p:cNvCxnSpPr>
            <p:nvPr/>
          </p:nvCxnSpPr>
          <p:spPr bwMode="auto">
            <a:xfrm flipH="1">
              <a:off x="1077686" y="4359728"/>
              <a:ext cx="2919911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1529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017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1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3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04813" y="3603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Linking Example</a:t>
            </a: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118002" y="2702650"/>
            <a:ext cx="4369846" cy="2587504"/>
          </a:xfrm>
          <a:prstGeom prst="rect">
            <a:avLst/>
          </a:prstGeom>
          <a:solidFill>
            <a:srgbClr val="F7F5C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sum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a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hu-HU" sz="180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hu-HU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hu-HU" sz="1800">
                <a:solidFill>
                  <a:srgbClr val="C1651C"/>
                </a:solidFill>
                <a:latin typeface="Courier New"/>
                <a:cs typeface="Courier New"/>
              </a:rPr>
              <a:t>array</a:t>
            </a:r>
            <a:r>
              <a:rPr lang="hu-HU" sz="1800">
                <a:solidFill>
                  <a:srgbClr val="000000"/>
                </a:solidFill>
                <a:latin typeface="Courier New"/>
                <a:cs typeface="Courier New"/>
              </a:rPr>
              <a:t>[2] = {1, 2};</a:t>
            </a:r>
          </a:p>
          <a:p>
            <a:endParaRPr lang="hu-HU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argc,char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val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r-FR" sz="1800" err="1">
                <a:solidFill>
                  <a:srgbClr val="000000"/>
                </a:solidFill>
                <a:latin typeface="Courier New"/>
                <a:cs typeface="Courier New"/>
              </a:rPr>
              <a:t>sum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r-FR" sz="1800" err="1">
                <a:solidFill>
                  <a:srgbClr val="000000"/>
                </a:solidFill>
                <a:latin typeface="Courier New"/>
                <a:cs typeface="Courier New"/>
              </a:rPr>
              <a:t>array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, 2);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val;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3182093" y="4931144"/>
            <a:ext cx="1008907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4487848" y="2704237"/>
            <a:ext cx="4253301" cy="2587504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sum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a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s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endParaRPr lang="fr-FR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80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(i = 0; i &lt; n; i++) {</a:t>
            </a: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    s += a[i];</a:t>
            </a: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8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 s;</a:t>
            </a:r>
          </a:p>
          <a:p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7758028" y="4913085"/>
            <a:ext cx="928772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sum.c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2245650"/>
      </p:ext>
    </p:extLst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72533" y="465667"/>
            <a:ext cx="75946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Step 2: Relocation</a:t>
            </a: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508174" y="3702050"/>
            <a:ext cx="2278062" cy="5334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main()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414865" y="3395828"/>
            <a:ext cx="1008907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main.o</a:t>
            </a: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508174" y="5032375"/>
            <a:ext cx="2278062" cy="5334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sum()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381000" y="4738689"/>
            <a:ext cx="874368" cy="357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err="1">
                <a:latin typeface="Courier New" pitchFamily="49" charset="0"/>
                <a:ea typeface="msgothic" charset="0"/>
                <a:cs typeface="msgothic" charset="0"/>
              </a:rPr>
              <a:t>sum.o</a:t>
            </a:r>
            <a:endParaRPr lang="en-GB" sz="1800" b="1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18444" name="Rectangle 12"/>
          <p:cNvSpPr>
            <a:spLocks noChangeArrowheads="1"/>
          </p:cNvSpPr>
          <p:nvPr/>
        </p:nvSpPr>
        <p:spPr bwMode="auto">
          <a:xfrm>
            <a:off x="508174" y="2057400"/>
            <a:ext cx="2278062" cy="5334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System code</a:t>
            </a:r>
          </a:p>
        </p:txBody>
      </p:sp>
      <p:sp>
        <p:nvSpPr>
          <p:cNvPr id="18446" name="Rectangle 14"/>
          <p:cNvSpPr>
            <a:spLocks noChangeArrowheads="1"/>
          </p:cNvSpPr>
          <p:nvPr/>
        </p:nvSpPr>
        <p:spPr bwMode="auto">
          <a:xfrm>
            <a:off x="508174" y="4235450"/>
            <a:ext cx="2278062" cy="3222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array[2]={1,2}</a:t>
            </a:r>
          </a:p>
        </p:txBody>
      </p:sp>
      <p:sp>
        <p:nvSpPr>
          <p:cNvPr id="18447" name="Rectangle 15"/>
          <p:cNvSpPr>
            <a:spLocks noChangeArrowheads="1"/>
          </p:cNvSpPr>
          <p:nvPr/>
        </p:nvSpPr>
        <p:spPr bwMode="auto">
          <a:xfrm>
            <a:off x="508174" y="2590800"/>
            <a:ext cx="2278062" cy="3619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System data</a:t>
            </a:r>
          </a:p>
        </p:txBody>
      </p:sp>
      <p:sp>
        <p:nvSpPr>
          <p:cNvPr id="18451" name="Text Box 19"/>
          <p:cNvSpPr txBox="1">
            <a:spLocks noChangeArrowheads="1"/>
          </p:cNvSpPr>
          <p:nvPr/>
        </p:nvSpPr>
        <p:spPr bwMode="auto">
          <a:xfrm>
            <a:off x="389467" y="1306513"/>
            <a:ext cx="3226502" cy="4564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err="1">
                <a:latin typeface="Calibri" pitchFamily="34" charset="0"/>
                <a:ea typeface="msgothic" charset="0"/>
                <a:cs typeface="msgothic" charset="0"/>
              </a:rPr>
              <a:t>Relocatable</a:t>
            </a:r>
            <a:r>
              <a:rPr lang="en-GB" b="1">
                <a:latin typeface="Calibri" pitchFamily="34" charset="0"/>
                <a:ea typeface="msgothic" charset="0"/>
                <a:cs typeface="msgothic" charset="0"/>
              </a:rPr>
              <a:t> Object Files</a:t>
            </a:r>
          </a:p>
        </p:txBody>
      </p:sp>
      <p:sp>
        <p:nvSpPr>
          <p:cNvPr id="18455" name="Text Box 23"/>
          <p:cNvSpPr txBox="1">
            <a:spLocks noChangeArrowheads="1"/>
          </p:cNvSpPr>
          <p:nvPr/>
        </p:nvSpPr>
        <p:spPr bwMode="auto">
          <a:xfrm>
            <a:off x="2778299" y="2112963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</a:p>
        </p:txBody>
      </p:sp>
      <p:sp>
        <p:nvSpPr>
          <p:cNvPr id="18456" name="Text Box 24"/>
          <p:cNvSpPr txBox="1">
            <a:spLocks noChangeArrowheads="1"/>
          </p:cNvSpPr>
          <p:nvPr/>
        </p:nvSpPr>
        <p:spPr bwMode="auto">
          <a:xfrm>
            <a:off x="2778299" y="2478088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.data</a:t>
            </a:r>
          </a:p>
        </p:txBody>
      </p:sp>
      <p:sp>
        <p:nvSpPr>
          <p:cNvPr id="18457" name="Text Box 25"/>
          <p:cNvSpPr txBox="1">
            <a:spLocks noChangeArrowheads="1"/>
          </p:cNvSpPr>
          <p:nvPr/>
        </p:nvSpPr>
        <p:spPr bwMode="auto">
          <a:xfrm>
            <a:off x="2778299" y="3741738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</a:p>
        </p:txBody>
      </p:sp>
      <p:sp>
        <p:nvSpPr>
          <p:cNvPr id="18458" name="Text Box 26"/>
          <p:cNvSpPr txBox="1">
            <a:spLocks noChangeArrowheads="1"/>
          </p:cNvSpPr>
          <p:nvPr/>
        </p:nvSpPr>
        <p:spPr bwMode="auto">
          <a:xfrm>
            <a:off x="2778299" y="4154488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.data</a:t>
            </a:r>
          </a:p>
        </p:txBody>
      </p:sp>
      <p:sp>
        <p:nvSpPr>
          <p:cNvPr id="18459" name="Text Box 27"/>
          <p:cNvSpPr txBox="1">
            <a:spLocks noChangeArrowheads="1"/>
          </p:cNvSpPr>
          <p:nvPr/>
        </p:nvSpPr>
        <p:spPr bwMode="auto">
          <a:xfrm>
            <a:off x="2778299" y="5103813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038600" y="1306513"/>
            <a:ext cx="4900862" cy="4635499"/>
            <a:chOff x="4038600" y="1306513"/>
            <a:chExt cx="4900862" cy="4635499"/>
          </a:xfrm>
        </p:grpSpPr>
        <p:sp>
          <p:nvSpPr>
            <p:cNvPr id="18440" name="Rectangle 8"/>
            <p:cNvSpPr>
              <a:spLocks noChangeArrowheads="1"/>
            </p:cNvSpPr>
            <p:nvPr/>
          </p:nvSpPr>
          <p:spPr bwMode="auto">
            <a:xfrm>
              <a:off x="5231591" y="2309813"/>
              <a:ext cx="2422525" cy="319087"/>
            </a:xfrm>
            <a:prstGeom prst="rect">
              <a:avLst/>
            </a:prstGeom>
            <a:solidFill>
              <a:srgbClr val="FFFFFF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alibri" pitchFamily="34" charset="0"/>
                  <a:ea typeface="msgothic" charset="0"/>
                  <a:cs typeface="msgothic" charset="0"/>
                </a:rPr>
                <a:t>Headers</a:t>
              </a:r>
            </a:p>
          </p:txBody>
        </p:sp>
        <p:sp>
          <p:nvSpPr>
            <p:cNvPr id="18441" name="Rectangle 9"/>
            <p:cNvSpPr>
              <a:spLocks noChangeArrowheads="1"/>
            </p:cNvSpPr>
            <p:nvPr/>
          </p:nvSpPr>
          <p:spPr bwMode="auto">
            <a:xfrm>
              <a:off x="5231591" y="2957513"/>
              <a:ext cx="2422525" cy="533400"/>
            </a:xfrm>
            <a:prstGeom prst="rect">
              <a:avLst/>
            </a:prstGeom>
            <a:solidFill>
              <a:srgbClr val="F6F5BD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ourier New" pitchFamily="49" charset="0"/>
                  <a:ea typeface="msgothic" charset="0"/>
                  <a:cs typeface="msgothic" charset="0"/>
                </a:rPr>
                <a:t>main()</a:t>
              </a:r>
            </a:p>
          </p:txBody>
        </p:sp>
        <p:sp>
          <p:nvSpPr>
            <p:cNvPr id="18442" name="Rectangle 10"/>
            <p:cNvSpPr>
              <a:spLocks noChangeArrowheads="1"/>
            </p:cNvSpPr>
            <p:nvPr/>
          </p:nvSpPr>
          <p:spPr bwMode="auto">
            <a:xfrm>
              <a:off x="5231591" y="3490913"/>
              <a:ext cx="2422525" cy="533400"/>
            </a:xfrm>
            <a:prstGeom prst="rect">
              <a:avLst/>
            </a:prstGeom>
            <a:solidFill>
              <a:srgbClr val="F6F5BD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sum()</a:t>
              </a:r>
            </a:p>
          </p:txBody>
        </p:sp>
        <p:sp>
          <p:nvSpPr>
            <p:cNvPr id="18443" name="Text Box 11"/>
            <p:cNvSpPr txBox="1">
              <a:spLocks noChangeArrowheads="1"/>
            </p:cNvSpPr>
            <p:nvPr/>
          </p:nvSpPr>
          <p:spPr bwMode="auto">
            <a:xfrm>
              <a:off x="4948237" y="2136774"/>
              <a:ext cx="309563" cy="3635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>
                  <a:latin typeface="Calibri" pitchFamily="34" charset="0"/>
                  <a:ea typeface="msgothic" charset="0"/>
                  <a:cs typeface="msgothic" charset="0"/>
                </a:rPr>
                <a:t>0</a:t>
              </a:r>
            </a:p>
          </p:txBody>
        </p:sp>
        <p:sp>
          <p:nvSpPr>
            <p:cNvPr id="18448" name="Rectangle 16"/>
            <p:cNvSpPr>
              <a:spLocks noChangeArrowheads="1"/>
            </p:cNvSpPr>
            <p:nvPr/>
          </p:nvSpPr>
          <p:spPr bwMode="auto">
            <a:xfrm>
              <a:off x="5231591" y="4024313"/>
              <a:ext cx="2422525" cy="533400"/>
            </a:xfrm>
            <a:prstGeom prst="rect">
              <a:avLst/>
            </a:prstGeom>
            <a:solidFill>
              <a:srgbClr val="F6F5BD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alibri" pitchFamily="34" charset="0"/>
                  <a:ea typeface="msgothic" charset="0"/>
                  <a:cs typeface="msgothic" charset="0"/>
                </a:rPr>
                <a:t>More system code</a:t>
              </a:r>
            </a:p>
          </p:txBody>
        </p:sp>
        <p:sp>
          <p:nvSpPr>
            <p:cNvPr id="18452" name="Text Box 20"/>
            <p:cNvSpPr txBox="1">
              <a:spLocks noChangeArrowheads="1"/>
            </p:cNvSpPr>
            <p:nvPr/>
          </p:nvSpPr>
          <p:spPr bwMode="auto">
            <a:xfrm>
              <a:off x="5105400" y="1306513"/>
              <a:ext cx="2995862" cy="45647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>
                  <a:latin typeface="Calibri" pitchFamily="34" charset="0"/>
                  <a:ea typeface="msgothic" charset="0"/>
                  <a:cs typeface="msgothic" charset="0"/>
                </a:rPr>
                <a:t>Executable Object File</a:t>
              </a:r>
            </a:p>
          </p:txBody>
        </p:sp>
        <p:sp>
          <p:nvSpPr>
            <p:cNvPr id="18453" name="AutoShape 21"/>
            <p:cNvSpPr>
              <a:spLocks/>
            </p:cNvSpPr>
            <p:nvPr/>
          </p:nvSpPr>
          <p:spPr bwMode="auto">
            <a:xfrm>
              <a:off x="7772400" y="2628899"/>
              <a:ext cx="304800" cy="1928813"/>
            </a:xfrm>
            <a:prstGeom prst="rightBrace">
              <a:avLst>
                <a:gd name="adj1" fmla="val 59766"/>
                <a:gd name="adj2" fmla="val 50000"/>
              </a:avLst>
            </a:prstGeom>
            <a:noFill/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4" name="Text Box 22"/>
            <p:cNvSpPr txBox="1">
              <a:spLocks noChangeArrowheads="1"/>
            </p:cNvSpPr>
            <p:nvPr/>
          </p:nvSpPr>
          <p:spPr bwMode="auto">
            <a:xfrm>
              <a:off x="8068413" y="3224742"/>
              <a:ext cx="871049" cy="35490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>
                  <a:latin typeface="Courier New" pitchFamily="49" charset="0"/>
                  <a:ea typeface="msgothic" charset="0"/>
                  <a:cs typeface="msgothic" charset="0"/>
                </a:rPr>
                <a:t>.text</a:t>
              </a:r>
            </a:p>
          </p:txBody>
        </p:sp>
        <p:sp>
          <p:nvSpPr>
            <p:cNvPr id="18462" name="Rectangle 30"/>
            <p:cNvSpPr>
              <a:spLocks noChangeArrowheads="1"/>
            </p:cNvSpPr>
            <p:nvPr/>
          </p:nvSpPr>
          <p:spPr bwMode="auto">
            <a:xfrm>
              <a:off x="5231591" y="5257800"/>
              <a:ext cx="2422525" cy="684212"/>
            </a:xfrm>
            <a:prstGeom prst="rect">
              <a:avLst/>
            </a:prstGeom>
            <a:solidFill>
              <a:srgbClr val="FFFFFF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ourier New" pitchFamily="49" charset="0"/>
                  <a:ea typeface="msgothic" charset="0"/>
                  <a:cs typeface="msgothic" charset="0"/>
                </a:rPr>
                <a:t>.symtab</a:t>
              </a:r>
            </a:p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ourier New" pitchFamily="49" charset="0"/>
                  <a:ea typeface="msgothic" charset="0"/>
                  <a:cs typeface="msgothic" charset="0"/>
                </a:rPr>
                <a:t>.debug</a:t>
              </a:r>
            </a:p>
          </p:txBody>
        </p:sp>
        <p:sp>
          <p:nvSpPr>
            <p:cNvPr id="18463" name="AutoShape 31"/>
            <p:cNvSpPr>
              <a:spLocks/>
            </p:cNvSpPr>
            <p:nvPr/>
          </p:nvSpPr>
          <p:spPr bwMode="auto">
            <a:xfrm>
              <a:off x="7730316" y="4557713"/>
              <a:ext cx="304800" cy="676275"/>
            </a:xfrm>
            <a:prstGeom prst="rightBrace">
              <a:avLst>
                <a:gd name="adj1" fmla="val 18490"/>
                <a:gd name="adj2" fmla="val 50000"/>
              </a:avLst>
            </a:prstGeom>
            <a:noFill/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64" name="Text Box 32"/>
            <p:cNvSpPr txBox="1">
              <a:spLocks noChangeArrowheads="1"/>
            </p:cNvSpPr>
            <p:nvPr/>
          </p:nvSpPr>
          <p:spPr bwMode="auto">
            <a:xfrm>
              <a:off x="8068413" y="4696354"/>
              <a:ext cx="871049" cy="35490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>
                  <a:latin typeface="Courier New" pitchFamily="49" charset="0"/>
                  <a:ea typeface="msgothic" charset="0"/>
                  <a:cs typeface="msgothic" charset="0"/>
                </a:rPr>
                <a:t>.data</a:t>
              </a:r>
            </a:p>
          </p:txBody>
        </p:sp>
        <p:sp>
          <p:nvSpPr>
            <p:cNvPr id="18467" name="Line 35"/>
            <p:cNvSpPr>
              <a:spLocks noChangeShapeType="1"/>
            </p:cNvSpPr>
            <p:nvPr/>
          </p:nvSpPr>
          <p:spPr bwMode="auto">
            <a:xfrm>
              <a:off x="4038600" y="4106070"/>
              <a:ext cx="836613" cy="1587"/>
            </a:xfrm>
            <a:prstGeom prst="line">
              <a:avLst/>
            </a:prstGeom>
            <a:noFill/>
            <a:ln w="76320">
              <a:solidFill>
                <a:schemeClr val="tx1">
                  <a:lumMod val="65000"/>
                  <a:lumOff val="35000"/>
                </a:schemeClr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468" name="Line 36"/>
            <p:cNvSpPr>
              <a:spLocks noChangeShapeType="1"/>
            </p:cNvSpPr>
            <p:nvPr/>
          </p:nvSpPr>
          <p:spPr bwMode="auto">
            <a:xfrm>
              <a:off x="4038600" y="2971800"/>
              <a:ext cx="836613" cy="392113"/>
            </a:xfrm>
            <a:prstGeom prst="line">
              <a:avLst/>
            </a:prstGeom>
            <a:noFill/>
            <a:ln w="76320">
              <a:solidFill>
                <a:schemeClr val="tx1">
                  <a:lumMod val="65000"/>
                  <a:lumOff val="35000"/>
                </a:schemeClr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469" name="Line 37"/>
            <p:cNvSpPr>
              <a:spLocks noChangeShapeType="1"/>
            </p:cNvSpPr>
            <p:nvPr/>
          </p:nvSpPr>
          <p:spPr bwMode="auto">
            <a:xfrm flipV="1">
              <a:off x="4038600" y="4849813"/>
              <a:ext cx="836613" cy="409575"/>
            </a:xfrm>
            <a:prstGeom prst="line">
              <a:avLst/>
            </a:prstGeom>
            <a:noFill/>
            <a:ln w="76320">
              <a:solidFill>
                <a:schemeClr val="tx1">
                  <a:lumMod val="65000"/>
                  <a:lumOff val="35000"/>
                </a:schemeClr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470" name="Rectangle 38"/>
            <p:cNvSpPr>
              <a:spLocks noChangeArrowheads="1"/>
            </p:cNvSpPr>
            <p:nvPr/>
          </p:nvSpPr>
          <p:spPr bwMode="auto">
            <a:xfrm>
              <a:off x="5231591" y="2633663"/>
              <a:ext cx="2422525" cy="319087"/>
            </a:xfrm>
            <a:prstGeom prst="rect">
              <a:avLst/>
            </a:prstGeom>
            <a:solidFill>
              <a:srgbClr val="F6F5BD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alibri" pitchFamily="34" charset="0"/>
                  <a:ea typeface="msgothic" charset="0"/>
                  <a:cs typeface="msgothic" charset="0"/>
                </a:rPr>
                <a:t>System code</a:t>
              </a:r>
            </a:p>
          </p:txBody>
        </p:sp>
        <p:sp>
          <p:nvSpPr>
            <p:cNvPr id="46" name="Rectangle 15"/>
            <p:cNvSpPr>
              <a:spLocks noChangeArrowheads="1"/>
            </p:cNvSpPr>
            <p:nvPr/>
          </p:nvSpPr>
          <p:spPr bwMode="auto">
            <a:xfrm>
              <a:off x="5231590" y="4564063"/>
              <a:ext cx="2422525" cy="36195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alibri" pitchFamily="34" charset="0"/>
                  <a:ea typeface="msgothic" charset="0"/>
                  <a:cs typeface="msgothic" charset="0"/>
                </a:rPr>
                <a:t>System data</a:t>
              </a:r>
            </a:p>
          </p:txBody>
        </p:sp>
        <p:sp>
          <p:nvSpPr>
            <p:cNvPr id="47" name="Rectangle 14"/>
            <p:cNvSpPr>
              <a:spLocks noChangeArrowheads="1"/>
            </p:cNvSpPr>
            <p:nvPr/>
          </p:nvSpPr>
          <p:spPr bwMode="auto">
            <a:xfrm>
              <a:off x="5231591" y="4942682"/>
              <a:ext cx="2422524" cy="32226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err="1">
                  <a:latin typeface="Courier New" pitchFamily="49" charset="0"/>
                  <a:ea typeface="msgothic" charset="0"/>
                  <a:cs typeface="msgothic" charset="0"/>
                </a:rPr>
                <a:t>int</a:t>
              </a:r>
              <a:r>
                <a:rPr lang="en-GB" sz="1600" b="1">
                  <a:latin typeface="Courier New" pitchFamily="49" charset="0"/>
                  <a:ea typeface="msgothic" charset="0"/>
                  <a:cs typeface="msgothic" charset="0"/>
                </a:rPr>
                <a:t> array[2]={1,2}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33904" y="445029"/>
            <a:ext cx="8716962" cy="782638"/>
          </a:xfrm>
          <a:ln/>
        </p:spPr>
        <p:txBody>
          <a:bodyPr/>
          <a:lstStyle/>
          <a:p>
            <a:pPr>
              <a:lnSpc>
                <a:spcPct val="82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Relocation Entries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5715000" y="6551633"/>
            <a:ext cx="2933713" cy="306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>
                <a:latin typeface="Calibri" pitchFamily="34" charset="0"/>
                <a:ea typeface="msgothic" charset="0"/>
                <a:cs typeface="msgothic" charset="0"/>
              </a:rPr>
              <a:t>Source: </a:t>
            </a:r>
            <a:r>
              <a:rPr lang="en-GB" sz="1400" b="1" err="1">
                <a:latin typeface="Courier New" pitchFamily="49" charset="0"/>
                <a:ea typeface="msgothic" charset="0"/>
                <a:cs typeface="msgothic" charset="0"/>
              </a:rPr>
              <a:t>objdump</a:t>
            </a:r>
            <a:r>
              <a:rPr lang="en-GB" sz="1400" b="1">
                <a:latin typeface="Courier New" pitchFamily="49" charset="0"/>
                <a:ea typeface="msgothic" charset="0"/>
                <a:cs typeface="msgothic" charset="0"/>
              </a:rPr>
              <a:t> –r –d </a:t>
            </a:r>
            <a:r>
              <a:rPr lang="en-GB" sz="1400" b="1" err="1">
                <a:latin typeface="Courier New" pitchFamily="49" charset="0"/>
                <a:ea typeface="msgothic" charset="0"/>
                <a:cs typeface="msgothic" charset="0"/>
              </a:rPr>
              <a:t>main.o</a:t>
            </a:r>
            <a:endParaRPr lang="en-GB" sz="1400" b="1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0" y="3581400"/>
            <a:ext cx="9144000" cy="2790636"/>
          </a:xfrm>
          <a:prstGeom prst="rect">
            <a:avLst/>
          </a:prstGeom>
          <a:solidFill>
            <a:schemeClr val="bg1">
              <a:lumMod val="9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0000000000000000 &lt;main&gt;:</a:t>
            </a:r>
          </a:p>
          <a:p>
            <a:r>
              <a:rPr lang="ro-RO" sz="1600">
                <a:solidFill>
                  <a:srgbClr val="000000"/>
                </a:solidFill>
                <a:latin typeface="Courier New"/>
                <a:cs typeface="Courier New"/>
              </a:rPr>
              <a:t>   0:   48 83 ec 08             sub    $0x8,%rsp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4:   be 02 00 00 00      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mov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$0x2,%esi</a:t>
            </a:r>
          </a:p>
          <a:p>
            <a:r>
              <a:rPr lang="sk-SK" sz="1600">
                <a:solidFill>
                  <a:srgbClr val="000000"/>
                </a:solidFill>
                <a:latin typeface="Courier New"/>
                <a:cs typeface="Courier New"/>
              </a:rPr>
              <a:t>   9:   bf 00 00 00 00          mov    $0x0,%edi      </a:t>
            </a:r>
            <a:r>
              <a:rPr lang="sk-SK" sz="1600">
                <a:solidFill>
                  <a:srgbClr val="3366FF"/>
                </a:solidFill>
                <a:latin typeface="Courier New"/>
                <a:cs typeface="Courier New"/>
              </a:rPr>
              <a:t># %edi = &amp;array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                    </a:t>
            </a:r>
            <a:r>
              <a:rPr lang="en-US" sz="1600">
                <a:solidFill>
                  <a:srgbClr val="FF0000"/>
                </a:solidFill>
                <a:latin typeface="Courier New"/>
                <a:cs typeface="Courier New"/>
              </a:rPr>
              <a:t>a: R_X86_64_32 array          </a:t>
            </a:r>
            <a:r>
              <a:rPr lang="en-US" sz="1600">
                <a:solidFill>
                  <a:srgbClr val="3366FF"/>
                </a:solidFill>
                <a:latin typeface="Courier New"/>
                <a:cs typeface="Courier New"/>
              </a:rPr>
              <a:t># Relocation entry</a:t>
            </a:r>
          </a:p>
          <a:p>
            <a:endParaRPr lang="en-US" sz="1600">
              <a:solidFill>
                <a:srgbClr val="3366FF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e:   e8 00 00 00 00      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callq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13 &lt;main+0x13&gt; </a:t>
            </a:r>
            <a:r>
              <a:rPr lang="en-US" sz="1600">
                <a:solidFill>
                  <a:srgbClr val="3366FF"/>
                </a:solidFill>
                <a:latin typeface="Courier New"/>
                <a:cs typeface="Courier New"/>
              </a:rPr>
              <a:t># sum()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                    </a:t>
            </a:r>
            <a:r>
              <a:rPr lang="en-US" sz="1600">
                <a:solidFill>
                  <a:srgbClr val="FF0000"/>
                </a:solidFill>
                <a:latin typeface="Courier New"/>
                <a:cs typeface="Courier New"/>
              </a:rPr>
              <a:t>f: R_X86_64_PC32 sum-0x4      </a:t>
            </a:r>
            <a:r>
              <a:rPr lang="en-US" sz="1600">
                <a:solidFill>
                  <a:srgbClr val="3366FF"/>
                </a:solidFill>
                <a:latin typeface="Courier New"/>
                <a:cs typeface="Courier New"/>
              </a:rPr>
              <a:t># Relocation entry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13:   48 83 c4 08             add    $0x8,%rsp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17:   c3                  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retq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ro-RO" sz="1600">
              <a:latin typeface="Courier New"/>
              <a:ea typeface="msgothic" charset="0"/>
              <a:cs typeface="Courier New"/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8067113" y="6014373"/>
            <a:ext cx="1067294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main.o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118002" y="1219200"/>
            <a:ext cx="4149198" cy="2310506"/>
          </a:xfrm>
          <a:prstGeom prst="rect">
            <a:avLst/>
          </a:prstGeom>
          <a:solidFill>
            <a:srgbClr val="F7F5C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hu-HU" sz="180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hu-HU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hu-HU" sz="1800">
                <a:solidFill>
                  <a:srgbClr val="C1651C"/>
                </a:solidFill>
                <a:latin typeface="Courier New"/>
                <a:cs typeface="Courier New"/>
              </a:rPr>
              <a:t>array</a:t>
            </a:r>
            <a:r>
              <a:rPr lang="hu-HU" sz="1800">
                <a:solidFill>
                  <a:srgbClr val="000000"/>
                </a:solidFill>
                <a:latin typeface="Courier New"/>
                <a:cs typeface="Courier New"/>
              </a:rPr>
              <a:t>[2] = {1, 2};</a:t>
            </a:r>
          </a:p>
          <a:p>
            <a:endParaRPr lang="hu-HU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argc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, char**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val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r-FR" sz="1800" err="1">
                <a:solidFill>
                  <a:srgbClr val="000000"/>
                </a:solidFill>
                <a:latin typeface="Courier New"/>
                <a:cs typeface="Courier New"/>
              </a:rPr>
              <a:t>sum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r-FR" sz="1800" err="1">
                <a:solidFill>
                  <a:srgbClr val="000000"/>
                </a:solidFill>
                <a:latin typeface="Courier New"/>
                <a:cs typeface="Courier New"/>
              </a:rPr>
              <a:t>array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, 2);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val;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3199906" y="3167984"/>
            <a:ext cx="1067294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250826" y="152400"/>
            <a:ext cx="8918575" cy="1135063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Relocated .text section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2400" y="3200400"/>
            <a:ext cx="181758" cy="328424"/>
          </a:xfrm>
          <a:prstGeom prst="rect">
            <a:avLst/>
          </a:prstGeom>
          <a:solidFill>
            <a:schemeClr val="bg1">
              <a:lumMod val="95000"/>
            </a:schemeClr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ro-RO" sz="160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76200" y="1330888"/>
            <a:ext cx="9017001" cy="4526497"/>
          </a:xfrm>
          <a:prstGeom prst="rect">
            <a:avLst/>
          </a:prstGeom>
          <a:solidFill>
            <a:schemeClr val="bg1">
              <a:lumMod val="9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00000000004004d0 &lt;main&gt;: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4004d0:       48 83 </a:t>
            </a:r>
            <a:r>
              <a:rPr lang="ro-RO" sz="1600" dirty="0" err="1">
                <a:solidFill>
                  <a:srgbClr val="000000"/>
                </a:solidFill>
                <a:latin typeface="Courier New"/>
                <a:cs typeface="Courier New"/>
              </a:rPr>
              <a:t>ec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08       sub    $0x8,%rsp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4004d4:       be 02 00 00 00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mov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$0x2,%esi</a:t>
            </a:r>
          </a:p>
          <a:p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 4004d9:       </a:t>
            </a:r>
            <a:r>
              <a:rPr lang="sk-SK" sz="1600" dirty="0" err="1">
                <a:solidFill>
                  <a:srgbClr val="000000"/>
                </a:solidFill>
                <a:latin typeface="Courier New"/>
                <a:cs typeface="Courier New"/>
              </a:rPr>
              <a:t>bf</a:t>
            </a:r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18 10 60 00    </a:t>
            </a:r>
            <a:r>
              <a:rPr lang="sk-SK" sz="1600" dirty="0" err="1">
                <a:solidFill>
                  <a:srgbClr val="000000"/>
                </a:solidFill>
                <a:latin typeface="Courier New"/>
                <a:cs typeface="Courier New"/>
              </a:rPr>
              <a:t>mov</a:t>
            </a:r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sk-SK" sz="1600" dirty="0">
                <a:solidFill>
                  <a:srgbClr val="7030A0"/>
                </a:solidFill>
                <a:latin typeface="Courier New"/>
                <a:cs typeface="Courier New"/>
              </a:rPr>
              <a:t>$0x601018</a:t>
            </a:r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,%edi  </a:t>
            </a:r>
            <a:r>
              <a:rPr lang="sk-SK" sz="1600" dirty="0">
                <a:latin typeface="Courier New"/>
                <a:cs typeface="Courier New"/>
              </a:rPr>
              <a:t># %</a:t>
            </a:r>
            <a:r>
              <a:rPr lang="sk-SK" sz="1600" dirty="0" err="1">
                <a:latin typeface="Courier New"/>
                <a:cs typeface="Courier New"/>
              </a:rPr>
              <a:t>edi</a:t>
            </a:r>
            <a:r>
              <a:rPr lang="sk-SK" sz="1600" dirty="0">
                <a:latin typeface="Courier New"/>
                <a:cs typeface="Courier New"/>
              </a:rPr>
              <a:t> = &amp;</a:t>
            </a:r>
            <a:r>
              <a:rPr lang="sk-SK" sz="1600" dirty="0" err="1">
                <a:latin typeface="Courier New"/>
                <a:cs typeface="Courier New"/>
              </a:rPr>
              <a:t>array</a:t>
            </a:r>
            <a:endParaRPr lang="sk-SK" sz="1600" dirty="0"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4004de:       e8 </a:t>
            </a:r>
            <a:r>
              <a:rPr lang="en-US" sz="1600" dirty="0">
                <a:solidFill>
                  <a:schemeClr val="accent1"/>
                </a:solidFill>
                <a:latin typeface="Courier New"/>
                <a:cs typeface="Courier New"/>
              </a:rPr>
              <a:t>05 00 00 00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callq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4004e8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&lt;sum&gt;    # sum()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>
                <a:solidFill>
                  <a:srgbClr val="3366FF"/>
                </a:solidFill>
                <a:latin typeface="Courier New"/>
                <a:cs typeface="Courier New"/>
              </a:rPr>
              <a:t>4004e3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:       48 83 c4 08       add    $0x8,%rsp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4004e7:       c3       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retq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00000000004004e8 &lt;sum&gt;:</a:t>
            </a:r>
          </a:p>
          <a:p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sk-SK" sz="1600" dirty="0">
                <a:solidFill>
                  <a:srgbClr val="FF0000"/>
                </a:solidFill>
                <a:latin typeface="Courier New"/>
                <a:cs typeface="Courier New"/>
              </a:rPr>
              <a:t>4004e8</a:t>
            </a:r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:       b8 00 00 00 00          </a:t>
            </a:r>
            <a:r>
              <a:rPr lang="sk-SK" sz="1600" dirty="0" err="1">
                <a:solidFill>
                  <a:srgbClr val="000000"/>
                </a:solidFill>
                <a:latin typeface="Courier New"/>
                <a:cs typeface="Courier New"/>
              </a:rPr>
              <a:t>mov</a:t>
            </a:r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   $0x0,%eax</a:t>
            </a:r>
          </a:p>
          <a:p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 4004ed:       ba 00 00 00 00          </a:t>
            </a:r>
            <a:r>
              <a:rPr lang="sk-SK" sz="1600" dirty="0" err="1">
                <a:solidFill>
                  <a:srgbClr val="000000"/>
                </a:solidFill>
                <a:latin typeface="Courier New"/>
                <a:cs typeface="Courier New"/>
              </a:rPr>
              <a:t>mov</a:t>
            </a:r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   $0x0,%edx</a:t>
            </a:r>
          </a:p>
          <a:p>
            <a:r>
              <a:rPr lang="cs-CZ" sz="1600" dirty="0">
                <a:solidFill>
                  <a:srgbClr val="000000"/>
                </a:solidFill>
                <a:latin typeface="Courier New"/>
                <a:cs typeface="Courier New"/>
              </a:rPr>
              <a:t>  4004f2:       </a:t>
            </a:r>
            <a:r>
              <a:rPr lang="cs-CZ" sz="1600" dirty="0" err="1">
                <a:solidFill>
                  <a:srgbClr val="000000"/>
                </a:solidFill>
                <a:latin typeface="Courier New"/>
                <a:cs typeface="Courier New"/>
              </a:rPr>
              <a:t>eb</a:t>
            </a:r>
            <a:r>
              <a:rPr lang="cs-CZ" sz="1600" dirty="0">
                <a:solidFill>
                  <a:srgbClr val="000000"/>
                </a:solidFill>
                <a:latin typeface="Courier New"/>
                <a:cs typeface="Courier New"/>
              </a:rPr>
              <a:t> 09                   </a:t>
            </a:r>
            <a:r>
              <a:rPr lang="cs-CZ" sz="1600" dirty="0" err="1">
                <a:solidFill>
                  <a:srgbClr val="000000"/>
                </a:solidFill>
                <a:latin typeface="Courier New"/>
                <a:cs typeface="Courier New"/>
              </a:rPr>
              <a:t>jmp</a:t>
            </a:r>
            <a:r>
              <a:rPr lang="cs-CZ" sz="1600" dirty="0">
                <a:solidFill>
                  <a:srgbClr val="000000"/>
                </a:solidFill>
                <a:latin typeface="Courier New"/>
                <a:cs typeface="Courier New"/>
              </a:rPr>
              <a:t>    4004fd &lt;sum+0x15&gt;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4004f4:       48 63 ca                </a:t>
            </a:r>
            <a:r>
              <a:rPr lang="ro-RO" sz="1600" dirty="0" err="1">
                <a:solidFill>
                  <a:srgbClr val="000000"/>
                </a:solidFill>
                <a:latin typeface="Courier New"/>
                <a:cs typeface="Courier New"/>
              </a:rPr>
              <a:t>movslq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%</a:t>
            </a:r>
            <a:r>
              <a:rPr lang="ro-RO" sz="1600" dirty="0" err="1">
                <a:solidFill>
                  <a:srgbClr val="000000"/>
                </a:solidFill>
                <a:latin typeface="Courier New"/>
                <a:cs typeface="Courier New"/>
              </a:rPr>
              <a:t>edx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,%</a:t>
            </a:r>
            <a:r>
              <a:rPr lang="ro-RO" sz="1600" dirty="0" err="1">
                <a:solidFill>
                  <a:srgbClr val="000000"/>
                </a:solidFill>
                <a:latin typeface="Courier New"/>
                <a:cs typeface="Courier New"/>
              </a:rPr>
              <a:t>rcx</a:t>
            </a:r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4004f7:       03 04 8f                add    (%rdi,%rcx,4),%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eax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4004fa:       83 c2 01                add    $0x1,%edx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4004fd:       39 f2                  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cmp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%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esi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,%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edx</a:t>
            </a:r>
            <a:endParaRPr lang="nl-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4004ff:       7c f3                  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jl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4004f4 &lt;sum+0xc&gt;</a:t>
            </a:r>
          </a:p>
          <a:p>
            <a:r>
              <a:rPr lang="hu-HU" sz="1600" dirty="0">
                <a:solidFill>
                  <a:srgbClr val="000000"/>
                </a:solidFill>
                <a:latin typeface="Courier New"/>
                <a:cs typeface="Courier New"/>
              </a:rPr>
              <a:t>  400501:       f3 c3                   </a:t>
            </a:r>
            <a:r>
              <a:rPr lang="hu-HU" sz="1600" dirty="0" err="1">
                <a:solidFill>
                  <a:srgbClr val="000000"/>
                </a:solidFill>
                <a:latin typeface="Courier New"/>
                <a:cs typeface="Courier New"/>
              </a:rPr>
              <a:t>repz</a:t>
            </a:r>
            <a:r>
              <a:rPr lang="hu-HU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hu-HU" sz="1600" dirty="0" err="1">
                <a:solidFill>
                  <a:srgbClr val="000000"/>
                </a:solidFill>
                <a:latin typeface="Courier New"/>
                <a:cs typeface="Courier New"/>
              </a:rPr>
              <a:t>retq</a:t>
            </a:r>
            <a:endParaRPr lang="ro-RO" sz="1600" dirty="0">
              <a:latin typeface="Courier New"/>
              <a:ea typeface="msgothic" charset="0"/>
              <a:cs typeface="Courier New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5370" y="5943600"/>
            <a:ext cx="62268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err="1">
                <a:latin typeface="Courier New"/>
                <a:cs typeface="Courier New"/>
              </a:rPr>
              <a:t>callq</a:t>
            </a:r>
            <a:r>
              <a:rPr lang="en-US" sz="2000">
                <a:latin typeface="Calibri" pitchFamily="34" charset="0"/>
              </a:rPr>
              <a:t> instruction uses PC-relative addressing for sum():  </a:t>
            </a:r>
          </a:p>
          <a:p>
            <a:r>
              <a:rPr lang="en-US" sz="2000">
                <a:solidFill>
                  <a:srgbClr val="FF0000"/>
                </a:solidFill>
                <a:latin typeface="Courier New"/>
                <a:cs typeface="Courier New"/>
              </a:rPr>
              <a:t>0x4004e8</a:t>
            </a:r>
            <a:r>
              <a:rPr lang="en-US" sz="2000">
                <a:latin typeface="Calibri" pitchFamily="34" charset="0"/>
              </a:rPr>
              <a:t> = </a:t>
            </a:r>
            <a:r>
              <a:rPr lang="en-US" sz="2000">
                <a:solidFill>
                  <a:srgbClr val="3366FF"/>
                </a:solidFill>
                <a:latin typeface="Courier New"/>
                <a:cs typeface="Courier New"/>
              </a:rPr>
              <a:t>0x4004e3</a:t>
            </a:r>
            <a:r>
              <a:rPr lang="en-US" sz="2000">
                <a:latin typeface="Calibri" pitchFamily="34" charset="0"/>
              </a:rPr>
              <a:t> + </a:t>
            </a:r>
            <a:r>
              <a:rPr lang="en-US" sz="2000">
                <a:solidFill>
                  <a:srgbClr val="00CC99"/>
                </a:solidFill>
                <a:latin typeface="Courier New"/>
                <a:cs typeface="Courier New"/>
              </a:rPr>
              <a:t>0x5</a:t>
            </a:r>
          </a:p>
        </p:txBody>
      </p:sp>
      <p:sp>
        <p:nvSpPr>
          <p:cNvPr id="3" name="Rectangle 2"/>
          <p:cNvSpPr/>
          <p:nvPr/>
        </p:nvSpPr>
        <p:spPr>
          <a:xfrm>
            <a:off x="5394598" y="6519446"/>
            <a:ext cx="313980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latin typeface="Courier New"/>
                <a:cs typeface="Courier New"/>
              </a:rPr>
              <a:t>Source: </a:t>
            </a:r>
            <a:r>
              <a:rPr lang="en-US" sz="1600" dirty="0" err="1">
                <a:latin typeface="Courier New"/>
                <a:cs typeface="Courier New"/>
              </a:rPr>
              <a:t>objdump</a:t>
            </a:r>
            <a:r>
              <a:rPr lang="en-US" sz="1600" dirty="0">
                <a:latin typeface="Courier New"/>
                <a:cs typeface="Courier New"/>
              </a:rPr>
              <a:t> -d </a:t>
            </a:r>
            <a:r>
              <a:rPr lang="en-US" sz="1600" dirty="0" err="1">
                <a:latin typeface="Courier New"/>
                <a:cs typeface="Courier New"/>
              </a:rPr>
              <a:t>prog</a:t>
            </a:r>
            <a:endParaRPr lang="en-US" sz="1600" dirty="0">
              <a:latin typeface="Courier New"/>
              <a:cs typeface="Courier New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/>
          <a:lstStyle/>
          <a:p>
            <a:r>
              <a:rPr lang="en-US" dirty="0"/>
              <a:t>Linking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Motivation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What it does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How it works</a:t>
            </a:r>
          </a:p>
          <a:p>
            <a:pPr lvl="1"/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Activity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Loading Executable Object Files</a:t>
            </a:r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323646" y="15677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ELF header</a:t>
            </a:r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323646" y="1948788"/>
            <a:ext cx="29718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Program header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(required for executables)</a:t>
            </a: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323646" y="2939388"/>
            <a:ext cx="2971800" cy="3810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.text section</a:t>
            </a: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323646" y="3701388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.data section</a:t>
            </a:r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323646" y="4082388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alibri" pitchFamily="34" charset="0"/>
                <a:ea typeface="msgothic" charset="0"/>
                <a:cs typeface="msgothic" charset="0"/>
              </a:rPr>
              <a:t>bss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323646" y="44633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alibri" pitchFamily="34" charset="0"/>
                <a:ea typeface="msgothic" charset="0"/>
                <a:cs typeface="msgothic" charset="0"/>
              </a:rPr>
              <a:t>symtab</a:t>
            </a:r>
            <a:endParaRPr lang="en-GB" sz="1600" b="1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3802" name="Rectangle 10"/>
          <p:cNvSpPr>
            <a:spLocks noChangeArrowheads="1"/>
          </p:cNvSpPr>
          <p:nvPr/>
        </p:nvSpPr>
        <p:spPr bwMode="auto">
          <a:xfrm>
            <a:off x="323646" y="48443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.debug</a:t>
            </a:r>
          </a:p>
        </p:txBody>
      </p:sp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323646" y="5987388"/>
            <a:ext cx="29718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Section header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(required for </a:t>
            </a:r>
            <a:r>
              <a:rPr lang="en-GB" sz="1600" b="1" err="1">
                <a:latin typeface="Calibri" pitchFamily="34" charset="0"/>
                <a:ea typeface="msgothic" charset="0"/>
                <a:cs typeface="msgothic" charset="0"/>
              </a:rPr>
              <a:t>relocatables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804" name="Text Box 12"/>
          <p:cNvSpPr txBox="1">
            <a:spLocks noChangeArrowheads="1"/>
          </p:cNvSpPr>
          <p:nvPr/>
        </p:nvSpPr>
        <p:spPr bwMode="auto">
          <a:xfrm>
            <a:off x="3269568" y="1413296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33805" name="Text Box 13"/>
          <p:cNvSpPr txBox="1">
            <a:spLocks noChangeArrowheads="1"/>
          </p:cNvSpPr>
          <p:nvPr/>
        </p:nvSpPr>
        <p:spPr bwMode="auto">
          <a:xfrm>
            <a:off x="198806" y="1236452"/>
            <a:ext cx="2285154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alibri" pitchFamily="34" charset="0"/>
                <a:ea typeface="msgothic" charset="0"/>
                <a:cs typeface="msgothic" charset="0"/>
              </a:rPr>
              <a:t>Executable Object File</a:t>
            </a:r>
          </a:p>
        </p:txBody>
      </p:sp>
      <p:sp>
        <p:nvSpPr>
          <p:cNvPr id="33806" name="Rectangle 14"/>
          <p:cNvSpPr>
            <a:spLocks noChangeArrowheads="1"/>
          </p:cNvSpPr>
          <p:nvPr/>
        </p:nvSpPr>
        <p:spPr bwMode="auto">
          <a:xfrm>
            <a:off x="4686829" y="1262063"/>
            <a:ext cx="2789237" cy="487362"/>
          </a:xfrm>
          <a:prstGeom prst="rect">
            <a:avLst/>
          </a:prstGeom>
          <a:solidFill>
            <a:srgbClr val="F1C7C7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Kernel virtual memory</a:t>
            </a:r>
          </a:p>
        </p:txBody>
      </p:sp>
      <p:sp>
        <p:nvSpPr>
          <p:cNvPr id="33807" name="Rectangle 15"/>
          <p:cNvSpPr>
            <a:spLocks noChangeArrowheads="1"/>
          </p:cNvSpPr>
          <p:nvPr/>
        </p:nvSpPr>
        <p:spPr bwMode="auto">
          <a:xfrm>
            <a:off x="4686829" y="2963863"/>
            <a:ext cx="2789237" cy="669925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Memory-mapped region for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shared libraries</a:t>
            </a:r>
          </a:p>
        </p:txBody>
      </p:sp>
      <p:sp>
        <p:nvSpPr>
          <p:cNvPr id="33808" name="Rectangle 16"/>
          <p:cNvSpPr>
            <a:spLocks noChangeArrowheads="1"/>
          </p:cNvSpPr>
          <p:nvPr/>
        </p:nvSpPr>
        <p:spPr bwMode="auto">
          <a:xfrm>
            <a:off x="4686829" y="3629025"/>
            <a:ext cx="2789237" cy="7239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09" name="Rectangle 17"/>
          <p:cNvSpPr>
            <a:spLocks noChangeArrowheads="1"/>
          </p:cNvSpPr>
          <p:nvPr/>
        </p:nvSpPr>
        <p:spPr bwMode="auto">
          <a:xfrm>
            <a:off x="4686830" y="4350808"/>
            <a:ext cx="2789237" cy="669925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Run-time heap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(created by 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810" name="Rectangle 18"/>
          <p:cNvSpPr>
            <a:spLocks noChangeArrowheads="1"/>
          </p:cNvSpPr>
          <p:nvPr/>
        </p:nvSpPr>
        <p:spPr bwMode="auto">
          <a:xfrm>
            <a:off x="4686829" y="2054225"/>
            <a:ext cx="2789237" cy="906463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11" name="Line 19"/>
          <p:cNvSpPr>
            <a:spLocks noChangeShapeType="1"/>
          </p:cNvSpPr>
          <p:nvPr/>
        </p:nvSpPr>
        <p:spPr bwMode="auto">
          <a:xfrm flipV="1">
            <a:off x="6076950" y="3957638"/>
            <a:ext cx="1588" cy="3841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12" name="Rectangle 20"/>
          <p:cNvSpPr>
            <a:spLocks noChangeArrowheads="1"/>
          </p:cNvSpPr>
          <p:nvPr/>
        </p:nvSpPr>
        <p:spPr bwMode="auto">
          <a:xfrm>
            <a:off x="4686829" y="1719263"/>
            <a:ext cx="2789237" cy="563562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User stack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(created at runtime)</a:t>
            </a:r>
          </a:p>
        </p:txBody>
      </p:sp>
      <p:sp>
        <p:nvSpPr>
          <p:cNvPr id="33814" name="Line 22"/>
          <p:cNvSpPr>
            <a:spLocks noChangeShapeType="1"/>
          </p:cNvSpPr>
          <p:nvPr/>
        </p:nvSpPr>
        <p:spPr bwMode="auto">
          <a:xfrm>
            <a:off x="6076950" y="2282825"/>
            <a:ext cx="1588" cy="228600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4686829" y="6312958"/>
            <a:ext cx="2789238" cy="396875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Unused</a:t>
            </a:r>
          </a:p>
        </p:txBody>
      </p:sp>
      <p:sp>
        <p:nvSpPr>
          <p:cNvPr id="33816" name="Text Box 24"/>
          <p:cNvSpPr txBox="1">
            <a:spLocks noChangeArrowheads="1"/>
          </p:cNvSpPr>
          <p:nvPr/>
        </p:nvSpPr>
        <p:spPr bwMode="auto">
          <a:xfrm>
            <a:off x="4421194" y="6531510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33817" name="Text Box 25"/>
          <p:cNvSpPr txBox="1">
            <a:spLocks noChangeArrowheads="1"/>
          </p:cNvSpPr>
          <p:nvPr/>
        </p:nvSpPr>
        <p:spPr bwMode="auto">
          <a:xfrm>
            <a:off x="7834221" y="2108200"/>
            <a:ext cx="869831" cy="80855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%</a:t>
            </a:r>
            <a:r>
              <a:rPr lang="en-GB" sz="1600" err="1">
                <a:latin typeface="Courier New" pitchFamily="49" charset="0"/>
                <a:ea typeface="msgothic" charset="0"/>
                <a:cs typeface="msgothic" charset="0"/>
              </a:rPr>
              <a:t>r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sp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(stack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pointer)</a:t>
            </a:r>
          </a:p>
        </p:txBody>
      </p:sp>
      <p:sp>
        <p:nvSpPr>
          <p:cNvPr id="33818" name="Line 26"/>
          <p:cNvSpPr>
            <a:spLocks noChangeShapeType="1"/>
          </p:cNvSpPr>
          <p:nvPr/>
        </p:nvSpPr>
        <p:spPr bwMode="auto">
          <a:xfrm flipH="1">
            <a:off x="7527834" y="2279650"/>
            <a:ext cx="384175" cy="1588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19" name="Text Box 27"/>
          <p:cNvSpPr txBox="1">
            <a:spLocks noChangeArrowheads="1"/>
          </p:cNvSpPr>
          <p:nvPr/>
        </p:nvSpPr>
        <p:spPr bwMode="auto">
          <a:xfrm>
            <a:off x="7677150" y="899576"/>
            <a:ext cx="1314450" cy="819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Memory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invisible to user code</a:t>
            </a:r>
          </a:p>
        </p:txBody>
      </p:sp>
      <p:sp>
        <p:nvSpPr>
          <p:cNvPr id="33820" name="Line 28"/>
          <p:cNvSpPr>
            <a:spLocks noChangeShapeType="1"/>
          </p:cNvSpPr>
          <p:nvPr/>
        </p:nvSpPr>
        <p:spPr bwMode="auto">
          <a:xfrm flipV="1">
            <a:off x="7543800" y="1257568"/>
            <a:ext cx="1588" cy="4603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21" name="Text Box 29"/>
          <p:cNvSpPr txBox="1">
            <a:spLocks noChangeArrowheads="1"/>
          </p:cNvSpPr>
          <p:nvPr/>
        </p:nvSpPr>
        <p:spPr bwMode="auto">
          <a:xfrm>
            <a:off x="7888288" y="4173538"/>
            <a:ext cx="552052" cy="3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brk</a:t>
            </a:r>
          </a:p>
        </p:txBody>
      </p:sp>
      <p:sp>
        <p:nvSpPr>
          <p:cNvPr id="33822" name="Line 30"/>
          <p:cNvSpPr>
            <a:spLocks noChangeShapeType="1"/>
          </p:cNvSpPr>
          <p:nvPr/>
        </p:nvSpPr>
        <p:spPr bwMode="auto">
          <a:xfrm flipH="1">
            <a:off x="7504113" y="4340225"/>
            <a:ext cx="384175" cy="1588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24" name="Text Box 32"/>
          <p:cNvSpPr txBox="1">
            <a:spLocks noChangeArrowheads="1"/>
          </p:cNvSpPr>
          <p:nvPr/>
        </p:nvSpPr>
        <p:spPr bwMode="auto">
          <a:xfrm>
            <a:off x="3810000" y="6172200"/>
            <a:ext cx="920542" cy="26994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latin typeface="Courier New" pitchFamily="49" charset="0"/>
                <a:ea typeface="msgothic" charset="0"/>
                <a:cs typeface="msgothic" charset="0"/>
              </a:rPr>
              <a:t>0x400000</a:t>
            </a:r>
          </a:p>
        </p:txBody>
      </p:sp>
      <p:sp>
        <p:nvSpPr>
          <p:cNvPr id="33826" name="Rectangle 34"/>
          <p:cNvSpPr>
            <a:spLocks noChangeArrowheads="1"/>
          </p:cNvSpPr>
          <p:nvPr/>
        </p:nvSpPr>
        <p:spPr bwMode="auto">
          <a:xfrm>
            <a:off x="4686829" y="5017558"/>
            <a:ext cx="2789238" cy="669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Read/write data segment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(.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, 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bss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827" name="Rectangle 35"/>
          <p:cNvSpPr>
            <a:spLocks noChangeArrowheads="1"/>
          </p:cNvSpPr>
          <p:nvPr/>
        </p:nvSpPr>
        <p:spPr bwMode="auto">
          <a:xfrm>
            <a:off x="4686829" y="5643033"/>
            <a:ext cx="2789238" cy="669925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Read-only code segment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.init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, .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text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rodata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828" name="AutoShape 36"/>
          <p:cNvSpPr>
            <a:spLocks/>
          </p:cNvSpPr>
          <p:nvPr/>
        </p:nvSpPr>
        <p:spPr bwMode="auto">
          <a:xfrm>
            <a:off x="7524750" y="5026025"/>
            <a:ext cx="76200" cy="1295400"/>
          </a:xfrm>
          <a:prstGeom prst="rightBrace">
            <a:avLst>
              <a:gd name="adj1" fmla="val 141667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29" name="Text Box 37"/>
          <p:cNvSpPr txBox="1">
            <a:spLocks noChangeArrowheads="1"/>
          </p:cNvSpPr>
          <p:nvPr/>
        </p:nvSpPr>
        <p:spPr bwMode="auto">
          <a:xfrm>
            <a:off x="7677150" y="5010150"/>
            <a:ext cx="1149459" cy="13009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Loaded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from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the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executable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file</a:t>
            </a:r>
          </a:p>
        </p:txBody>
      </p:sp>
      <p:sp>
        <p:nvSpPr>
          <p:cNvPr id="39" name="Rectangle 5"/>
          <p:cNvSpPr>
            <a:spLocks noChangeArrowheads="1"/>
          </p:cNvSpPr>
          <p:nvPr/>
        </p:nvSpPr>
        <p:spPr bwMode="auto">
          <a:xfrm>
            <a:off x="323646" y="3320388"/>
            <a:ext cx="2971800" cy="3810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alibri" pitchFamily="34" charset="0"/>
                <a:ea typeface="msgothic" charset="0"/>
                <a:cs typeface="msgothic" charset="0"/>
              </a:rPr>
              <a:t>rodata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323646" y="52253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.line</a:t>
            </a:r>
          </a:p>
        </p:txBody>
      </p:sp>
      <p:sp>
        <p:nvSpPr>
          <p:cNvPr id="41" name="Rectangle 4"/>
          <p:cNvSpPr>
            <a:spLocks noChangeArrowheads="1"/>
          </p:cNvSpPr>
          <p:nvPr/>
        </p:nvSpPr>
        <p:spPr bwMode="auto">
          <a:xfrm>
            <a:off x="323646" y="2558388"/>
            <a:ext cx="2971800" cy="3810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ini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t section</a:t>
            </a:r>
          </a:p>
        </p:txBody>
      </p:sp>
      <p:sp>
        <p:nvSpPr>
          <p:cNvPr id="42" name="Rectangle 10"/>
          <p:cNvSpPr>
            <a:spLocks noChangeArrowheads="1"/>
          </p:cNvSpPr>
          <p:nvPr/>
        </p:nvSpPr>
        <p:spPr bwMode="auto">
          <a:xfrm>
            <a:off x="323646" y="56063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alibri" pitchFamily="34" charset="0"/>
                <a:ea typeface="msgothic" charset="0"/>
                <a:cs typeface="msgothic" charset="0"/>
              </a:rPr>
              <a:t>strtab</a:t>
            </a:r>
            <a:endParaRPr lang="en-GB" sz="1600" b="1">
              <a:latin typeface="Calibri" pitchFamily="34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E25E9-861D-F5E0-F8F5-871A0175C9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BD7FB6-4A0B-AD54-497A-61F261C326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Get the activity</a:t>
            </a:r>
          </a:p>
          <a:p>
            <a:pPr lvl="1"/>
            <a:r>
              <a:rPr lang="en-US" dirty="0"/>
              <a:t>Go to Canvas → Assignments </a:t>
            </a:r>
          </a:p>
          <a:p>
            <a:pPr lvl="1"/>
            <a:r>
              <a:rPr lang="en-US" dirty="0"/>
              <a:t>Or here is a direct link: </a:t>
            </a:r>
            <a:r>
              <a:rPr lang="en-US" dirty="0">
                <a:hlinkClick r:id="rId2"/>
              </a:rPr>
              <a:t>https://www.cs.cmu.edu/~213/activities/linking.pdf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Form groups of 2</a:t>
            </a:r>
          </a:p>
          <a:p>
            <a:pPr lvl="1"/>
            <a:r>
              <a:rPr lang="en-US" dirty="0"/>
              <a:t>One person runs the activity on a shark machine</a:t>
            </a:r>
          </a:p>
          <a:p>
            <a:pPr lvl="1"/>
            <a:r>
              <a:rPr lang="en-US" dirty="0"/>
              <a:t>The other person fills in the answers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36832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Linking Recap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Usually: Just happens, no big deal</a:t>
            </a:r>
          </a:p>
          <a:p>
            <a:r>
              <a:rPr lang="en-US" dirty="0"/>
              <a:t>Sometimes: </a:t>
            </a:r>
            <a:r>
              <a:rPr lang="en-US"/>
              <a:t>Strange errors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93860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C Program</a:t>
            </a:r>
          </a:p>
        </p:txBody>
      </p:sp>
      <p:sp>
        <p:nvSpPr>
          <p:cNvPr id="201731" name="Rectangle 3"/>
          <p:cNvSpPr>
            <a:spLocks noChangeArrowheads="1"/>
          </p:cNvSpPr>
          <p:nvPr/>
        </p:nvSpPr>
        <p:spPr bwMode="auto">
          <a:xfrm>
            <a:off x="139700" y="1928813"/>
            <a:ext cx="4508500" cy="2862322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4A00FF"/>
                </a:solidFill>
                <a:latin typeface="Courier New"/>
                <a:cs typeface="Courier New"/>
              </a:rPr>
              <a:t>sum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 dirty="0">
                <a:solidFill>
                  <a:srgbClr val="C1651C"/>
                </a:solidFill>
                <a:latin typeface="Courier New"/>
                <a:cs typeface="Courier New"/>
              </a:rPr>
              <a:t>a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hu-HU" sz="1800" dirty="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hu-HU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hu-HU" sz="1800" dirty="0" err="1">
                <a:solidFill>
                  <a:srgbClr val="C1651C"/>
                </a:solidFill>
                <a:latin typeface="Courier New"/>
                <a:cs typeface="Courier New"/>
              </a:rPr>
              <a:t>array</a:t>
            </a:r>
            <a:r>
              <a:rPr lang="hu-HU" sz="1800" dirty="0">
                <a:solidFill>
                  <a:srgbClr val="000000"/>
                </a:solidFill>
                <a:latin typeface="Courier New"/>
                <a:cs typeface="Courier New"/>
              </a:rPr>
              <a:t>[2] = {1, 2};</a:t>
            </a:r>
          </a:p>
          <a:p>
            <a:endParaRPr lang="hu-HU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argc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, char**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800" dirty="0">
                <a:solidFill>
                  <a:srgbClr val="C1651C"/>
                </a:solidFill>
                <a:latin typeface="Courier New"/>
                <a:cs typeface="Courier New"/>
              </a:rPr>
              <a:t>val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r-FR" sz="1800" dirty="0" err="1">
                <a:solidFill>
                  <a:srgbClr val="000000"/>
                </a:solidFill>
                <a:latin typeface="Courier New"/>
                <a:cs typeface="Courier New"/>
              </a:rPr>
              <a:t>sum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r-FR" sz="1800" dirty="0" err="1">
                <a:solidFill>
                  <a:srgbClr val="000000"/>
                </a:solidFill>
                <a:latin typeface="Courier New"/>
                <a:cs typeface="Courier New"/>
              </a:rPr>
              <a:t>array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, 2);</a:t>
            </a:r>
          </a:p>
          <a:p>
            <a:r>
              <a:rPr lang="fr-FR" sz="1800" dirty="0">
                <a:solidFill>
                  <a:srgbClr val="C200FF"/>
                </a:solidFill>
                <a:latin typeface="Courier New"/>
                <a:cs typeface="Courier New"/>
              </a:rPr>
              <a:t>    return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 val;</a:t>
            </a:r>
          </a:p>
          <a:p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4724400" y="1928813"/>
            <a:ext cx="4256209" cy="2862323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sum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a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s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endParaRPr lang="fr-FR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80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(i = 0; i &lt; n; i++) {</a:t>
            </a: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    s += a[i];</a:t>
            </a: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8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 s;</a:t>
            </a:r>
          </a:p>
          <a:p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is-IS" sz="180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199906" y="4442937"/>
            <a:ext cx="1067294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7871984" y="4433473"/>
            <a:ext cx="928772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sum.c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Linking</a:t>
            </a:r>
          </a:p>
        </p:txBody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1219200"/>
            <a:ext cx="7772400" cy="1143000"/>
          </a:xfrm>
          <a:solidFill>
            <a:srgbClr val="E0E0E0"/>
          </a:solidFill>
          <a:ln>
            <a:solidFill>
              <a:srgbClr val="000004"/>
            </a:solidFill>
          </a:ln>
        </p:spPr>
        <p:txBody>
          <a:bodyPr/>
          <a:lstStyle/>
          <a:p>
            <a:r>
              <a:rPr lang="en-US" sz="2000">
                <a:latin typeface="Calibri"/>
                <a:cs typeface="Calibri"/>
              </a:rPr>
              <a:t>Programs are translated and linked using a </a:t>
            </a:r>
            <a:r>
              <a:rPr lang="en-US" sz="2000" i="1">
                <a:latin typeface="Calibri"/>
                <a:cs typeface="Calibri"/>
              </a:rPr>
              <a:t>compiler driver</a:t>
            </a:r>
            <a:r>
              <a:rPr lang="en-US" sz="2000">
                <a:latin typeface="Calibri"/>
                <a:cs typeface="Calibri"/>
              </a:rPr>
              <a:t>:</a:t>
            </a:r>
          </a:p>
          <a:p>
            <a:pPr lvl="1"/>
            <a:r>
              <a:rPr lang="en-US" sz="1800" err="1">
                <a:latin typeface="Courier New" charset="0"/>
              </a:rPr>
              <a:t>linux</a:t>
            </a:r>
            <a:r>
              <a:rPr lang="en-US" sz="1800">
                <a:latin typeface="Courier New" charset="0"/>
              </a:rPr>
              <a:t>&gt; </a:t>
            </a:r>
            <a:r>
              <a:rPr lang="en-US" sz="1800" i="1" err="1">
                <a:latin typeface="Courier New" charset="0"/>
              </a:rPr>
              <a:t>gcc</a:t>
            </a:r>
            <a:r>
              <a:rPr lang="en-US" sz="1800" i="1">
                <a:latin typeface="Courier New" charset="0"/>
              </a:rPr>
              <a:t> -</a:t>
            </a:r>
            <a:r>
              <a:rPr lang="en-US" sz="1800" i="1" err="1">
                <a:latin typeface="Courier New" charset="0"/>
              </a:rPr>
              <a:t>Og</a:t>
            </a:r>
            <a:r>
              <a:rPr lang="en-US" sz="1800" i="1">
                <a:latin typeface="Courier New" charset="0"/>
              </a:rPr>
              <a:t> -o </a:t>
            </a:r>
            <a:r>
              <a:rPr lang="en-US" sz="1800" i="1" err="1">
                <a:latin typeface="Courier New" charset="0"/>
              </a:rPr>
              <a:t>prog</a:t>
            </a:r>
            <a:r>
              <a:rPr lang="en-US" sz="1800" i="1">
                <a:latin typeface="Courier New" charset="0"/>
              </a:rPr>
              <a:t> </a:t>
            </a:r>
            <a:r>
              <a:rPr lang="en-US" sz="1800" i="1" err="1">
                <a:latin typeface="Courier New" charset="0"/>
              </a:rPr>
              <a:t>main.c</a:t>
            </a:r>
            <a:r>
              <a:rPr lang="en-US" sz="1800" i="1">
                <a:latin typeface="Courier New" charset="0"/>
              </a:rPr>
              <a:t> </a:t>
            </a:r>
            <a:r>
              <a:rPr lang="en-US" sz="1800" i="1" err="1">
                <a:latin typeface="Courier New" charset="0"/>
              </a:rPr>
              <a:t>sum.c</a:t>
            </a:r>
            <a:endParaRPr lang="en-US" sz="1800" i="1">
              <a:latin typeface="Courier New" charset="0"/>
            </a:endParaRPr>
          </a:p>
          <a:p>
            <a:pPr lvl="1"/>
            <a:r>
              <a:rPr lang="en-US" sz="1800" err="1">
                <a:latin typeface="Courier New" charset="0"/>
              </a:rPr>
              <a:t>linux</a:t>
            </a:r>
            <a:r>
              <a:rPr lang="en-US" sz="1800">
                <a:latin typeface="Courier New" charset="0"/>
              </a:rPr>
              <a:t>&gt; </a:t>
            </a:r>
            <a:r>
              <a:rPr lang="en-US" sz="1800" i="1">
                <a:latin typeface="Courier New" charset="0"/>
              </a:rPr>
              <a:t>./</a:t>
            </a:r>
            <a:r>
              <a:rPr lang="en-US" sz="1800" i="1" err="1">
                <a:latin typeface="Courier New" charset="0"/>
              </a:rPr>
              <a:t>prog</a:t>
            </a:r>
            <a:endParaRPr lang="en-US" sz="1800" i="1">
              <a:latin typeface="Courier New" charset="0"/>
            </a:endParaRPr>
          </a:p>
        </p:txBody>
      </p:sp>
      <p:sp>
        <p:nvSpPr>
          <p:cNvPr id="228356" name="Line 4"/>
          <p:cNvSpPr>
            <a:spLocks noChangeShapeType="1"/>
          </p:cNvSpPr>
          <p:nvPr/>
        </p:nvSpPr>
        <p:spPr bwMode="auto">
          <a:xfrm>
            <a:off x="2667000" y="30400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57" name="Rectangle 5"/>
          <p:cNvSpPr>
            <a:spLocks noChangeArrowheads="1"/>
          </p:cNvSpPr>
          <p:nvPr/>
        </p:nvSpPr>
        <p:spPr bwMode="auto">
          <a:xfrm>
            <a:off x="2057400" y="5097463"/>
            <a:ext cx="2971800" cy="366767"/>
          </a:xfrm>
          <a:prstGeom prst="rect">
            <a:avLst/>
          </a:prstGeom>
          <a:solidFill>
            <a:srgbClr val="DEDFF5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>
                <a:latin typeface="Calibri"/>
                <a:cs typeface="Calibri"/>
              </a:rPr>
              <a:t>Linker (ld)</a:t>
            </a:r>
          </a:p>
        </p:txBody>
      </p:sp>
      <p:sp>
        <p:nvSpPr>
          <p:cNvPr id="228358" name="Rectangle 6"/>
          <p:cNvSpPr>
            <a:spLocks noChangeArrowheads="1"/>
          </p:cNvSpPr>
          <p:nvPr/>
        </p:nvSpPr>
        <p:spPr bwMode="auto">
          <a:xfrm>
            <a:off x="1828800" y="3409950"/>
            <a:ext cx="1752600" cy="666750"/>
          </a:xfrm>
          <a:prstGeom prst="rect">
            <a:avLst/>
          </a:prstGeom>
          <a:solidFill>
            <a:srgbClr val="DEDFF5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>
                <a:latin typeface="Calibri"/>
                <a:cs typeface="Calibri"/>
              </a:rPr>
              <a:t>Translators</a:t>
            </a:r>
          </a:p>
          <a:p>
            <a:pPr algn="ctr"/>
            <a:r>
              <a:rPr lang="en-US" sz="1800">
                <a:latin typeface="Calibri"/>
                <a:cs typeface="Calibri"/>
              </a:rPr>
              <a:t>(</a:t>
            </a:r>
            <a:r>
              <a:rPr lang="en-US" sz="1800" err="1">
                <a:latin typeface="Calibri"/>
                <a:cs typeface="Calibri"/>
              </a:rPr>
              <a:t>cpp</a:t>
            </a:r>
            <a:r>
              <a:rPr lang="en-US" sz="1800">
                <a:latin typeface="Calibri"/>
                <a:cs typeface="Calibri"/>
              </a:rPr>
              <a:t>, cc1, as)</a:t>
            </a:r>
          </a:p>
        </p:txBody>
      </p:sp>
      <p:sp>
        <p:nvSpPr>
          <p:cNvPr id="228359" name="Text Box 7"/>
          <p:cNvSpPr txBox="1">
            <a:spLocks noChangeArrowheads="1"/>
          </p:cNvSpPr>
          <p:nvPr/>
        </p:nvSpPr>
        <p:spPr bwMode="auto">
          <a:xfrm>
            <a:off x="2133600" y="2667000"/>
            <a:ext cx="101579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err="1">
                <a:latin typeface="Courier New"/>
                <a:cs typeface="Courier New"/>
              </a:rPr>
              <a:t>main.c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228360" name="Text Box 8"/>
          <p:cNvSpPr txBox="1">
            <a:spLocks noChangeArrowheads="1"/>
          </p:cNvSpPr>
          <p:nvPr/>
        </p:nvSpPr>
        <p:spPr bwMode="auto">
          <a:xfrm>
            <a:off x="2268538" y="4343400"/>
            <a:ext cx="101579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ourier New"/>
                <a:cs typeface="Courier New"/>
              </a:rPr>
              <a:t>main.o</a:t>
            </a:r>
          </a:p>
        </p:txBody>
      </p:sp>
      <p:sp>
        <p:nvSpPr>
          <p:cNvPr id="228361" name="Rectangle 9"/>
          <p:cNvSpPr>
            <a:spLocks noChangeArrowheads="1"/>
          </p:cNvSpPr>
          <p:nvPr/>
        </p:nvSpPr>
        <p:spPr bwMode="auto">
          <a:xfrm>
            <a:off x="3733800" y="3409950"/>
            <a:ext cx="1797050" cy="666750"/>
          </a:xfrm>
          <a:prstGeom prst="rect">
            <a:avLst/>
          </a:prstGeom>
          <a:solidFill>
            <a:srgbClr val="DEDFF5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>
                <a:latin typeface="Calibri"/>
                <a:cs typeface="Calibri"/>
              </a:rPr>
              <a:t>Translators</a:t>
            </a:r>
          </a:p>
          <a:p>
            <a:pPr algn="ctr"/>
            <a:r>
              <a:rPr lang="en-US" sz="1800">
                <a:latin typeface="Calibri"/>
                <a:cs typeface="Calibri"/>
              </a:rPr>
              <a:t>(</a:t>
            </a:r>
            <a:r>
              <a:rPr lang="en-US" sz="1800" err="1">
                <a:latin typeface="Calibri"/>
                <a:cs typeface="Calibri"/>
              </a:rPr>
              <a:t>cpp</a:t>
            </a:r>
            <a:r>
              <a:rPr lang="en-US" sz="1800">
                <a:latin typeface="Calibri"/>
                <a:cs typeface="Calibri"/>
              </a:rPr>
              <a:t>, cc1, as)</a:t>
            </a:r>
          </a:p>
        </p:txBody>
      </p:sp>
      <p:sp>
        <p:nvSpPr>
          <p:cNvPr id="228362" name="Text Box 10"/>
          <p:cNvSpPr txBox="1">
            <a:spLocks noChangeArrowheads="1"/>
          </p:cNvSpPr>
          <p:nvPr/>
        </p:nvSpPr>
        <p:spPr bwMode="auto">
          <a:xfrm>
            <a:off x="4191000" y="2667000"/>
            <a:ext cx="87727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err="1">
                <a:latin typeface="Courier New"/>
                <a:cs typeface="Courier New"/>
              </a:rPr>
              <a:t>sum.c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228363" name="Text Box 11"/>
          <p:cNvSpPr txBox="1">
            <a:spLocks noChangeArrowheads="1"/>
          </p:cNvSpPr>
          <p:nvPr/>
        </p:nvSpPr>
        <p:spPr bwMode="auto">
          <a:xfrm>
            <a:off x="4268300" y="4343400"/>
            <a:ext cx="87727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err="1">
                <a:latin typeface="Courier New"/>
                <a:cs typeface="Courier New"/>
              </a:rPr>
              <a:t>sum.o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228364" name="Text Box 12"/>
          <p:cNvSpPr txBox="1">
            <a:spLocks noChangeArrowheads="1"/>
          </p:cNvSpPr>
          <p:nvPr/>
        </p:nvSpPr>
        <p:spPr bwMode="auto">
          <a:xfrm>
            <a:off x="3200400" y="5789613"/>
            <a:ext cx="73875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err="1">
                <a:latin typeface="Courier New"/>
                <a:cs typeface="Courier New"/>
              </a:rPr>
              <a:t>prog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228365" name="Line 13"/>
          <p:cNvSpPr>
            <a:spLocks noChangeShapeType="1"/>
          </p:cNvSpPr>
          <p:nvPr/>
        </p:nvSpPr>
        <p:spPr bwMode="auto">
          <a:xfrm>
            <a:off x="4659313" y="30400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66" name="Line 14"/>
          <p:cNvSpPr>
            <a:spLocks noChangeShapeType="1"/>
          </p:cNvSpPr>
          <p:nvPr/>
        </p:nvSpPr>
        <p:spPr bwMode="auto">
          <a:xfrm>
            <a:off x="2667000" y="41068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67" name="Line 15"/>
          <p:cNvSpPr>
            <a:spLocks noChangeShapeType="1"/>
          </p:cNvSpPr>
          <p:nvPr/>
        </p:nvSpPr>
        <p:spPr bwMode="auto">
          <a:xfrm>
            <a:off x="4659313" y="41068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68" name="Line 16"/>
          <p:cNvSpPr>
            <a:spLocks noChangeShapeType="1"/>
          </p:cNvSpPr>
          <p:nvPr/>
        </p:nvSpPr>
        <p:spPr bwMode="auto">
          <a:xfrm>
            <a:off x="4659313" y="47164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69" name="Line 17"/>
          <p:cNvSpPr>
            <a:spLocks noChangeShapeType="1"/>
          </p:cNvSpPr>
          <p:nvPr/>
        </p:nvSpPr>
        <p:spPr bwMode="auto">
          <a:xfrm>
            <a:off x="3559175" y="5489575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70" name="Line 18"/>
          <p:cNvSpPr>
            <a:spLocks noChangeShapeType="1"/>
          </p:cNvSpPr>
          <p:nvPr/>
        </p:nvSpPr>
        <p:spPr bwMode="auto">
          <a:xfrm>
            <a:off x="2667000" y="47164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71" name="Text Box 19"/>
          <p:cNvSpPr txBox="1">
            <a:spLocks noChangeArrowheads="1"/>
          </p:cNvSpPr>
          <p:nvPr/>
        </p:nvSpPr>
        <p:spPr bwMode="auto">
          <a:xfrm>
            <a:off x="5683250" y="2719388"/>
            <a:ext cx="132114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Source files</a:t>
            </a:r>
          </a:p>
        </p:txBody>
      </p:sp>
      <p:sp>
        <p:nvSpPr>
          <p:cNvPr id="228372" name="Text Box 20"/>
          <p:cNvSpPr txBox="1">
            <a:spLocks noChangeArrowheads="1"/>
          </p:cNvSpPr>
          <p:nvPr/>
        </p:nvSpPr>
        <p:spPr bwMode="auto">
          <a:xfrm>
            <a:off x="5619750" y="4264025"/>
            <a:ext cx="2404637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Separately compiled</a:t>
            </a:r>
          </a:p>
          <a:p>
            <a:r>
              <a:rPr lang="en-US" sz="1800" i="1" u="sng">
                <a:solidFill>
                  <a:srgbClr val="C00000"/>
                </a:solidFill>
                <a:latin typeface="Calibri"/>
                <a:cs typeface="Calibri"/>
              </a:rPr>
              <a:t>relocatable</a:t>
            </a:r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 object files</a:t>
            </a:r>
          </a:p>
        </p:txBody>
      </p:sp>
      <p:sp>
        <p:nvSpPr>
          <p:cNvPr id="228373" name="Text Box 21"/>
          <p:cNvSpPr txBox="1">
            <a:spLocks noChangeArrowheads="1"/>
          </p:cNvSpPr>
          <p:nvPr/>
        </p:nvSpPr>
        <p:spPr bwMode="auto">
          <a:xfrm>
            <a:off x="3999592" y="5607050"/>
            <a:ext cx="4077608" cy="92333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Fully linked </a:t>
            </a:r>
            <a:r>
              <a:rPr lang="en-US" sz="1800" i="1" u="sng">
                <a:solidFill>
                  <a:srgbClr val="C00000"/>
                </a:solidFill>
                <a:latin typeface="Calibri"/>
                <a:cs typeface="Calibri"/>
              </a:rPr>
              <a:t>executable</a:t>
            </a:r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 object file</a:t>
            </a:r>
          </a:p>
          <a:p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(contains code and data for all functions</a:t>
            </a:r>
          </a:p>
          <a:p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defined in </a:t>
            </a:r>
            <a:r>
              <a:rPr lang="en-US" sz="1800" i="1" err="1">
                <a:solidFill>
                  <a:srgbClr val="C00000"/>
                </a:solidFill>
                <a:latin typeface="Courier New"/>
                <a:cs typeface="Courier New"/>
              </a:rPr>
              <a:t>main.c</a:t>
            </a:r>
            <a:r>
              <a:rPr lang="en-US" sz="1800" i="1">
                <a:solidFill>
                  <a:srgbClr val="C00000"/>
                </a:solidFill>
                <a:latin typeface="Courier New"/>
                <a:cs typeface="Courier New"/>
              </a:rPr>
              <a:t> </a:t>
            </a:r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and</a:t>
            </a:r>
            <a:r>
              <a:rPr lang="en-US" sz="1800" i="1">
                <a:solidFill>
                  <a:srgbClr val="C00000"/>
                </a:solidFill>
                <a:latin typeface="Courier New"/>
                <a:cs typeface="Courier New"/>
              </a:rPr>
              <a:t> </a:t>
            </a:r>
            <a:r>
              <a:rPr lang="en-US" sz="1800" i="1" err="1">
                <a:solidFill>
                  <a:srgbClr val="C00000"/>
                </a:solidFill>
                <a:latin typeface="Courier New"/>
                <a:cs typeface="Courier New"/>
              </a:rPr>
              <a:t>sum.c</a:t>
            </a:r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8371" grpId="0"/>
      <p:bldP spid="228372" grpId="0"/>
      <p:bldP spid="22837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Linkers?</a:t>
            </a:r>
          </a:p>
        </p:txBody>
      </p:sp>
      <p:sp>
        <p:nvSpPr>
          <p:cNvPr id="19763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Reason 1: Modularity</a:t>
            </a:r>
          </a:p>
          <a:p>
            <a:endParaRPr lang="en-US" dirty="0"/>
          </a:p>
          <a:p>
            <a:pPr lvl="1"/>
            <a:r>
              <a:rPr lang="en-US" dirty="0"/>
              <a:t>Program can be written as a collection of smaller source files, rather than one monolithic mass.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Can build libraries of common functions</a:t>
            </a:r>
          </a:p>
          <a:p>
            <a:pPr lvl="2"/>
            <a:r>
              <a:rPr lang="en-US" dirty="0"/>
              <a:t>e.g., Math library, standard C library</a:t>
            </a:r>
          </a:p>
          <a:p>
            <a:pPr lvl="2"/>
            <a:r>
              <a:rPr lang="en-US" dirty="0"/>
              <a:t>Header files in C declare types that are defined in libraries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Linkers? (cont)</a:t>
            </a:r>
          </a:p>
        </p:txBody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Reason 2: Efficiency</a:t>
            </a:r>
          </a:p>
          <a:p>
            <a:pPr lvl="1"/>
            <a:r>
              <a:rPr lang="en-US" dirty="0"/>
              <a:t>Time: Separate compilation</a:t>
            </a:r>
          </a:p>
          <a:p>
            <a:pPr lvl="2"/>
            <a:r>
              <a:rPr lang="en-US" dirty="0"/>
              <a:t>Change one source file, compile, and then relink.</a:t>
            </a:r>
          </a:p>
          <a:p>
            <a:pPr lvl="2"/>
            <a:r>
              <a:rPr lang="en-US" dirty="0"/>
              <a:t>No need to recompile other source files.</a:t>
            </a:r>
          </a:p>
          <a:p>
            <a:pPr lvl="2"/>
            <a:r>
              <a:rPr lang="en-US" dirty="0"/>
              <a:t>Can compile multiple files concurrently.</a:t>
            </a:r>
          </a:p>
          <a:p>
            <a:pPr lvl="1"/>
            <a:r>
              <a:rPr lang="en-US" dirty="0"/>
              <a:t>Space: Libraries </a:t>
            </a:r>
          </a:p>
          <a:p>
            <a:pPr lvl="2"/>
            <a:r>
              <a:rPr lang="en-US" dirty="0"/>
              <a:t>Common functions can be aggregated into a single file...</a:t>
            </a:r>
          </a:p>
          <a:p>
            <a:pPr lvl="2"/>
            <a:r>
              <a:rPr lang="en-US" b="1" dirty="0"/>
              <a:t>Option 1: </a:t>
            </a:r>
            <a:r>
              <a:rPr lang="en-US" b="1" i="1" dirty="0"/>
              <a:t>Static Linking</a:t>
            </a:r>
          </a:p>
          <a:p>
            <a:pPr lvl="3"/>
            <a:r>
              <a:rPr lang="en-US" dirty="0"/>
              <a:t>Executable files and running memory images contain only the library code they actually use</a:t>
            </a:r>
          </a:p>
          <a:p>
            <a:pPr lvl="2"/>
            <a:r>
              <a:rPr lang="en-US" b="1" dirty="0"/>
              <a:t>Option 2: </a:t>
            </a:r>
            <a:r>
              <a:rPr lang="en-US" b="1" i="1" dirty="0"/>
              <a:t>Dynamic linking</a:t>
            </a:r>
          </a:p>
          <a:p>
            <a:pPr lvl="3"/>
            <a:r>
              <a:rPr lang="en-US" dirty="0"/>
              <a:t>Executable files contain no library code</a:t>
            </a:r>
          </a:p>
          <a:p>
            <a:pPr lvl="3"/>
            <a:r>
              <a:rPr lang="en-US" dirty="0"/>
              <a:t>During execution, single copy of library code can be shared across all executing processes</a:t>
            </a:r>
          </a:p>
          <a:p>
            <a:pPr marL="1371600" lvl="3" indent="0"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2" name="Rectangle 4"/>
          <p:cNvSpPr>
            <a:spLocks noGrp="1" noChangeArrowheads="1"/>
          </p:cNvSpPr>
          <p:nvPr>
            <p:ph type="title"/>
          </p:nvPr>
        </p:nvSpPr>
        <p:spPr>
          <a:xfrm>
            <a:off x="404813" y="457200"/>
            <a:ext cx="6986587" cy="781050"/>
          </a:xfrm>
        </p:spPr>
        <p:txBody>
          <a:bodyPr/>
          <a:lstStyle/>
          <a:p>
            <a:r>
              <a:rPr lang="en-US"/>
              <a:t>What Do Linkers Do?</a:t>
            </a:r>
          </a:p>
        </p:txBody>
      </p:sp>
      <p:sp>
        <p:nvSpPr>
          <p:cNvPr id="19661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1449388"/>
            <a:ext cx="8853487" cy="5484812"/>
          </a:xfrm>
        </p:spPr>
        <p:txBody>
          <a:bodyPr/>
          <a:lstStyle/>
          <a:p>
            <a:r>
              <a:rPr lang="en-US"/>
              <a:t>Step 1: Symbol resolution</a:t>
            </a:r>
          </a:p>
          <a:p>
            <a:pPr lvl="1"/>
            <a:endParaRPr lang="en-US"/>
          </a:p>
          <a:p>
            <a:pPr lvl="1"/>
            <a:r>
              <a:rPr lang="en-US"/>
              <a:t>Programs define and reference </a:t>
            </a:r>
            <a:r>
              <a:rPr lang="en-US" i="1"/>
              <a:t>symbols</a:t>
            </a:r>
            <a:r>
              <a:rPr lang="en-US"/>
              <a:t> (global variables and functions):</a:t>
            </a:r>
          </a:p>
          <a:p>
            <a:pPr lvl="2"/>
            <a:r>
              <a:rPr lang="en-US" sz="1800" b="1">
                <a:latin typeface="Courier New" charset="0"/>
              </a:rPr>
              <a:t>void swap() {…}   /* define symbol swap */</a:t>
            </a:r>
          </a:p>
          <a:p>
            <a:pPr lvl="2"/>
            <a:r>
              <a:rPr lang="en-US" sz="1800" b="1">
                <a:latin typeface="Courier New" charset="0"/>
              </a:rPr>
              <a:t>swap();           /* reference symbol swap */</a:t>
            </a:r>
          </a:p>
          <a:p>
            <a:pPr lvl="2"/>
            <a:r>
              <a:rPr lang="en-US" sz="1800" b="1" err="1">
                <a:latin typeface="Courier New" charset="0"/>
              </a:rPr>
              <a:t>int</a:t>
            </a:r>
            <a:r>
              <a:rPr lang="en-US" sz="1800" b="1">
                <a:latin typeface="Courier New" charset="0"/>
              </a:rPr>
              <a:t> *</a:t>
            </a:r>
            <a:r>
              <a:rPr lang="en-US" sz="1800" b="1" err="1">
                <a:latin typeface="Courier New" charset="0"/>
              </a:rPr>
              <a:t>xp</a:t>
            </a:r>
            <a:r>
              <a:rPr lang="en-US" sz="1800" b="1">
                <a:latin typeface="Courier New" charset="0"/>
              </a:rPr>
              <a:t> = &amp;</a:t>
            </a:r>
            <a:r>
              <a:rPr lang="en-US" sz="1800" b="1" err="1">
                <a:latin typeface="Courier New" charset="0"/>
              </a:rPr>
              <a:t>x</a:t>
            </a:r>
            <a:r>
              <a:rPr lang="en-US" sz="1800" b="1">
                <a:latin typeface="Courier New" charset="0"/>
              </a:rPr>
              <a:t>;     /* define symbol </a:t>
            </a:r>
            <a:r>
              <a:rPr lang="en-US" sz="1800" b="1" err="1">
                <a:latin typeface="Courier New" charset="0"/>
              </a:rPr>
              <a:t>xp</a:t>
            </a:r>
            <a:r>
              <a:rPr lang="en-US" sz="1800" b="1">
                <a:latin typeface="Courier New" charset="0"/>
              </a:rPr>
              <a:t>, reference </a:t>
            </a:r>
            <a:r>
              <a:rPr lang="en-US" sz="1800" b="1" err="1">
                <a:latin typeface="Courier New" charset="0"/>
              </a:rPr>
              <a:t>x</a:t>
            </a:r>
            <a:r>
              <a:rPr lang="en-US" sz="1800" b="1">
                <a:latin typeface="Courier New" charset="0"/>
              </a:rPr>
              <a:t> */</a:t>
            </a:r>
            <a:endParaRPr lang="en-US" sz="1800" b="1"/>
          </a:p>
          <a:p>
            <a:pPr lvl="1"/>
            <a:endParaRPr lang="en-US"/>
          </a:p>
          <a:p>
            <a:pPr lvl="1"/>
            <a:r>
              <a:rPr lang="en-US"/>
              <a:t>Symbol definitions are stored in object file (by assembler) in </a:t>
            </a:r>
            <a:r>
              <a:rPr lang="en-US" i="1"/>
              <a:t>symbol table</a:t>
            </a:r>
            <a:r>
              <a:rPr lang="en-US"/>
              <a:t>.</a:t>
            </a:r>
          </a:p>
          <a:p>
            <a:pPr lvl="2"/>
            <a:r>
              <a:rPr lang="en-US"/>
              <a:t>Symbol table is an array of entries</a:t>
            </a:r>
            <a:endParaRPr lang="en-US">
              <a:latin typeface="Courier New"/>
              <a:cs typeface="Courier New"/>
            </a:endParaRPr>
          </a:p>
          <a:p>
            <a:pPr lvl="2"/>
            <a:r>
              <a:rPr lang="en-US"/>
              <a:t>Each entry includes name, size, and location of symbol.</a:t>
            </a:r>
          </a:p>
          <a:p>
            <a:pPr lvl="1"/>
            <a:endParaRPr lang="en-US"/>
          </a:p>
          <a:p>
            <a:pPr lvl="1"/>
            <a:r>
              <a:rPr lang="en-US" b="1">
                <a:solidFill>
                  <a:srgbClr val="FF0000"/>
                </a:solidFill>
              </a:rPr>
              <a:t>During symbol resolution step, the linker associates each symbol reference with exactly one symbol definition.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Symbols in Example C Program</a:t>
            </a:r>
          </a:p>
        </p:txBody>
      </p:sp>
      <p:sp>
        <p:nvSpPr>
          <p:cNvPr id="201731" name="Rectangle 3"/>
          <p:cNvSpPr>
            <a:spLocks noChangeArrowheads="1"/>
          </p:cNvSpPr>
          <p:nvPr/>
        </p:nvSpPr>
        <p:spPr bwMode="auto">
          <a:xfrm>
            <a:off x="139700" y="1928813"/>
            <a:ext cx="4508500" cy="2862323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sum(</a:t>
            </a:r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*a, </a:t>
            </a:r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n);</a:t>
            </a:r>
          </a:p>
          <a:p>
            <a:endParaRPr lang="en-US" sz="1800">
              <a:latin typeface="Courier New"/>
              <a:cs typeface="Courier New"/>
            </a:endParaRPr>
          </a:p>
          <a:p>
            <a:r>
              <a:rPr lang="hu-HU" sz="1800">
                <a:latin typeface="Courier New"/>
                <a:cs typeface="Courier New"/>
              </a:rPr>
              <a:t>int </a:t>
            </a:r>
            <a:r>
              <a:rPr lang="hu-HU" sz="1800">
                <a:solidFill>
                  <a:schemeClr val="accent2"/>
                </a:solidFill>
                <a:latin typeface="Courier New"/>
                <a:cs typeface="Courier New"/>
              </a:rPr>
              <a:t>array</a:t>
            </a:r>
            <a:r>
              <a:rPr lang="hu-HU" sz="1800">
                <a:latin typeface="Courier New"/>
                <a:cs typeface="Courier New"/>
              </a:rPr>
              <a:t>[2] = {1, 2};</a:t>
            </a:r>
          </a:p>
          <a:p>
            <a:endParaRPr lang="hu-HU" sz="1800">
              <a:latin typeface="Courier New"/>
              <a:cs typeface="Courier New"/>
            </a:endParaRPr>
          </a:p>
          <a:p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3333CC"/>
                </a:solidFill>
                <a:latin typeface="Courier New"/>
                <a:cs typeface="Courier New"/>
              </a:rPr>
              <a:t>main</a:t>
            </a:r>
            <a:r>
              <a:rPr lang="en-US" sz="1800">
                <a:latin typeface="Courier New"/>
                <a:cs typeface="Courier New"/>
              </a:rPr>
              <a:t>(</a:t>
            </a:r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</a:t>
            </a:r>
            <a:r>
              <a:rPr lang="en-US" sz="1800" err="1">
                <a:latin typeface="Courier New"/>
                <a:cs typeface="Courier New"/>
              </a:rPr>
              <a:t>argc</a:t>
            </a:r>
            <a:r>
              <a:rPr lang="en-US" sz="1800">
                <a:latin typeface="Courier New"/>
                <a:cs typeface="Courier New"/>
              </a:rPr>
              <a:t>, char** </a:t>
            </a:r>
            <a:r>
              <a:rPr lang="en-US" sz="1800" err="1">
                <a:latin typeface="Courier New"/>
                <a:cs typeface="Courier New"/>
              </a:rPr>
              <a:t>argv</a:t>
            </a:r>
            <a:r>
              <a:rPr lang="en-US" sz="1800"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latin typeface="Courier New"/>
                <a:cs typeface="Courier New"/>
              </a:rPr>
              <a:t>{</a:t>
            </a:r>
          </a:p>
          <a:p>
            <a:r>
              <a:rPr lang="fr-FR" sz="1800">
                <a:latin typeface="Courier New"/>
                <a:cs typeface="Courier New"/>
              </a:rPr>
              <a:t>    </a:t>
            </a:r>
            <a:r>
              <a:rPr lang="fr-FR" sz="1800" err="1">
                <a:latin typeface="Courier New"/>
                <a:cs typeface="Courier New"/>
              </a:rPr>
              <a:t>int</a:t>
            </a:r>
            <a:r>
              <a:rPr lang="fr-FR" sz="1800">
                <a:latin typeface="Courier New"/>
                <a:cs typeface="Courier New"/>
              </a:rPr>
              <a:t> val = </a:t>
            </a:r>
            <a:r>
              <a:rPr lang="fr-FR" sz="1800" err="1">
                <a:solidFill>
                  <a:srgbClr val="C00000"/>
                </a:solidFill>
                <a:latin typeface="Courier New"/>
                <a:cs typeface="Courier New"/>
              </a:rPr>
              <a:t>sum</a:t>
            </a:r>
            <a:r>
              <a:rPr lang="fr-FR" sz="1800">
                <a:latin typeface="Courier New"/>
                <a:cs typeface="Courier New"/>
              </a:rPr>
              <a:t>(</a:t>
            </a:r>
            <a:r>
              <a:rPr lang="fr-FR" sz="1800" err="1">
                <a:latin typeface="Courier New"/>
                <a:cs typeface="Courier New"/>
              </a:rPr>
              <a:t>array</a:t>
            </a:r>
            <a:r>
              <a:rPr lang="fr-FR" sz="1800">
                <a:latin typeface="Courier New"/>
                <a:cs typeface="Courier New"/>
              </a:rPr>
              <a:t>, 2);</a:t>
            </a:r>
          </a:p>
          <a:p>
            <a:r>
              <a:rPr lang="fr-FR" sz="1800">
                <a:latin typeface="Courier New"/>
                <a:cs typeface="Courier New"/>
              </a:rPr>
              <a:t>    return val;</a:t>
            </a:r>
          </a:p>
          <a:p>
            <a:r>
              <a:rPr lang="fr-FR" sz="1800">
                <a:latin typeface="Courier New"/>
                <a:cs typeface="Courier New"/>
              </a:rPr>
              <a:t>}</a:t>
            </a:r>
          </a:p>
          <a:p>
            <a:endParaRPr lang="en-US" sz="1800">
              <a:latin typeface="Courier New"/>
              <a:cs typeface="Courier New"/>
            </a:endParaRPr>
          </a:p>
        </p:txBody>
      </p: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4724400" y="1928813"/>
            <a:ext cx="4256209" cy="2862323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3333CC"/>
                </a:solidFill>
                <a:latin typeface="Courier New"/>
                <a:cs typeface="Courier New"/>
              </a:rPr>
              <a:t>sum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*a,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n)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i, s = 0;</a:t>
            </a:r>
          </a:p>
          <a:p>
            <a:endParaRPr lang="fr-FR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for (i = 0; i &lt; n; i++) {</a:t>
            </a: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    s += a[i];</a:t>
            </a: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    return s;</a:t>
            </a:r>
          </a:p>
          <a:p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is-IS" sz="180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199906" y="4442937"/>
            <a:ext cx="1067294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7871984" y="4433473"/>
            <a:ext cx="928772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sum.c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" name="Oval 1"/>
          <p:cNvSpPr/>
          <p:nvPr/>
        </p:nvSpPr>
        <p:spPr bwMode="auto">
          <a:xfrm>
            <a:off x="685800" y="2514600"/>
            <a:ext cx="838200" cy="381000"/>
          </a:xfrm>
          <a:prstGeom prst="ellips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>
              <a:solidFill>
                <a:schemeClr val="accent2"/>
              </a:solidFill>
              <a:latin typeface="Calibri" pitchFamily="34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673497" y="3048000"/>
            <a:ext cx="838200" cy="381000"/>
          </a:xfrm>
          <a:prstGeom prst="ellips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>
              <a:solidFill>
                <a:schemeClr val="accent2"/>
              </a:solidFill>
              <a:latin typeface="Calibri" pitchFamily="34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5181600" y="1924613"/>
            <a:ext cx="838200" cy="381000"/>
          </a:xfrm>
          <a:prstGeom prst="ellips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>
              <a:solidFill>
                <a:schemeClr val="accent2"/>
              </a:solidFill>
              <a:latin typeface="Calibri" pitchFamily="34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1930436" y="3581400"/>
            <a:ext cx="838200" cy="381000"/>
          </a:xfrm>
          <a:prstGeom prst="ellipse">
            <a:avLst/>
          </a:pr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>
              <a:solidFill>
                <a:schemeClr val="accent2"/>
              </a:solidFill>
              <a:latin typeface="Calibri" pitchFamily="34" charset="0"/>
            </a:endParaRPr>
          </a:p>
        </p:txBody>
      </p:sp>
      <p:cxnSp>
        <p:nvCxnSpPr>
          <p:cNvPr id="4" name="Straight Connector 3"/>
          <p:cNvCxnSpPr>
            <a:stCxn id="2" idx="7"/>
          </p:cNvCxnSpPr>
          <p:nvPr/>
        </p:nvCxnSpPr>
        <p:spPr bwMode="auto">
          <a:xfrm flipV="1">
            <a:off x="1401248" y="1600200"/>
            <a:ext cx="2484952" cy="970196"/>
          </a:xfrm>
          <a:prstGeom prst="line">
            <a:avLst/>
          </a:prstGeom>
          <a:noFill/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9" idx="7"/>
          </p:cNvCxnSpPr>
          <p:nvPr/>
        </p:nvCxnSpPr>
        <p:spPr bwMode="auto">
          <a:xfrm flipV="1">
            <a:off x="1388945" y="1600200"/>
            <a:ext cx="2878255" cy="1503596"/>
          </a:xfrm>
          <a:prstGeom prst="line">
            <a:avLst/>
          </a:prstGeom>
          <a:noFill/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>
            <a:stCxn id="10" idx="1"/>
          </p:cNvCxnSpPr>
          <p:nvPr/>
        </p:nvCxnSpPr>
        <p:spPr bwMode="auto">
          <a:xfrm flipH="1" flipV="1">
            <a:off x="4495800" y="1600200"/>
            <a:ext cx="808552" cy="380209"/>
          </a:xfrm>
          <a:prstGeom prst="line">
            <a:avLst/>
          </a:prstGeom>
          <a:noFill/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3652169" y="1233496"/>
            <a:ext cx="1230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>
                <a:latin typeface="Calibri" pitchFamily="34" charset="0"/>
              </a:rPr>
              <a:t>Definitions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488908" y="4966320"/>
            <a:ext cx="1159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>
                <a:latin typeface="Calibri" pitchFamily="34" charset="0"/>
              </a:rPr>
              <a:t>Reference</a:t>
            </a:r>
          </a:p>
        </p:txBody>
      </p:sp>
      <p:cxnSp>
        <p:nvCxnSpPr>
          <p:cNvPr id="22" name="Straight Connector 21"/>
          <p:cNvCxnSpPr>
            <a:stCxn id="11" idx="5"/>
          </p:cNvCxnSpPr>
          <p:nvPr/>
        </p:nvCxnSpPr>
        <p:spPr bwMode="auto">
          <a:xfrm>
            <a:off x="2645884" y="3906604"/>
            <a:ext cx="1341952" cy="1046396"/>
          </a:xfrm>
          <a:prstGeom prst="line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05555710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2">
            <a:lumMod val="20000"/>
            <a:lumOff val="80000"/>
          </a:schemeClr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28928</TotalTime>
  <Words>3145</Words>
  <Application>Microsoft Office PowerPoint</Application>
  <PresentationFormat>On-screen Show (4:3)</PresentationFormat>
  <Paragraphs>631</Paragraphs>
  <Slides>32</Slides>
  <Notes>30</Notes>
  <HiddenSlides>1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3" baseType="lpstr">
      <vt:lpstr>Arial</vt:lpstr>
      <vt:lpstr>Arial Narrow</vt:lpstr>
      <vt:lpstr>Calibri</vt:lpstr>
      <vt:lpstr>Century Gothic</vt:lpstr>
      <vt:lpstr>Courier</vt:lpstr>
      <vt:lpstr>Courier New</vt:lpstr>
      <vt:lpstr>Noto Sans Symbols</vt:lpstr>
      <vt:lpstr>Times New Roman</vt:lpstr>
      <vt:lpstr>Wingdings</vt:lpstr>
      <vt:lpstr>Wingdings 2</vt:lpstr>
      <vt:lpstr>template2007</vt:lpstr>
      <vt:lpstr>Linking  15-213/15-513: Introduction to Computer Systems 15th Lecture, June 23, 2023</vt:lpstr>
      <vt:lpstr>Malloc Lab and Code Reviews</vt:lpstr>
      <vt:lpstr>Today</vt:lpstr>
      <vt:lpstr>Example C Program</vt:lpstr>
      <vt:lpstr>Linking</vt:lpstr>
      <vt:lpstr>Why Linkers?</vt:lpstr>
      <vt:lpstr>Why Linkers? (cont)</vt:lpstr>
      <vt:lpstr>What Do Linkers Do?</vt:lpstr>
      <vt:lpstr>Symbols in Example C Program</vt:lpstr>
      <vt:lpstr>What Do Linkers Do? (cont’d)</vt:lpstr>
      <vt:lpstr>Three Kinds of Object Files (Modules)</vt:lpstr>
      <vt:lpstr>Executable and Linkable Format (ELF)</vt:lpstr>
      <vt:lpstr>ELF Object File Format</vt:lpstr>
      <vt:lpstr>ELF Object File Format (cont.)</vt:lpstr>
      <vt:lpstr>Linker Symbols </vt:lpstr>
      <vt:lpstr>Step 1: Symbol Resolution</vt:lpstr>
      <vt:lpstr>Symbol Identification</vt:lpstr>
      <vt:lpstr>Local Symbols</vt:lpstr>
      <vt:lpstr>How Linker Resolves Duplicate Symbol Definitions</vt:lpstr>
      <vt:lpstr>Linker’s Symbol Rules</vt:lpstr>
      <vt:lpstr>Linker Puzzles</vt:lpstr>
      <vt:lpstr>Type Mismatch Example</vt:lpstr>
      <vt:lpstr>Global Variables</vt:lpstr>
      <vt:lpstr>Use of extern in .h Files (#1)</vt:lpstr>
      <vt:lpstr>Use of .h Files (#2)</vt:lpstr>
      <vt:lpstr>Linking Example</vt:lpstr>
      <vt:lpstr>Step 2: Relocation</vt:lpstr>
      <vt:lpstr>Relocation Entries</vt:lpstr>
      <vt:lpstr>Relocated .text section</vt:lpstr>
      <vt:lpstr>Loading Executable Object Files</vt:lpstr>
      <vt:lpstr>Activity</vt:lpstr>
      <vt:lpstr>Linking Recap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Brian Railing</cp:lastModifiedBy>
  <cp:revision>696</cp:revision>
  <cp:lastPrinted>2017-10-10T16:05:23Z</cp:lastPrinted>
  <dcterms:created xsi:type="dcterms:W3CDTF">2012-10-04T19:17:13Z</dcterms:created>
  <dcterms:modified xsi:type="dcterms:W3CDTF">2023-06-23T17:53:27Z</dcterms:modified>
</cp:coreProperties>
</file>