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9"/>
  </p:notesMasterIdLst>
  <p:handoutMasterIdLst>
    <p:handoutMasterId r:id="rId60"/>
  </p:handoutMasterIdLst>
  <p:sldIdLst>
    <p:sldId id="1426" r:id="rId2"/>
    <p:sldId id="1423" r:id="rId3"/>
    <p:sldId id="1389" r:id="rId4"/>
    <p:sldId id="1427" r:id="rId5"/>
    <p:sldId id="1391" r:id="rId6"/>
    <p:sldId id="1392" r:id="rId7"/>
    <p:sldId id="1393" r:id="rId8"/>
    <p:sldId id="1394" r:id="rId9"/>
    <p:sldId id="1395" r:id="rId10"/>
    <p:sldId id="1396" r:id="rId11"/>
    <p:sldId id="1397" r:id="rId12"/>
    <p:sldId id="1501" r:id="rId13"/>
    <p:sldId id="1502" r:id="rId14"/>
    <p:sldId id="1476" r:id="rId15"/>
    <p:sldId id="1418" r:id="rId16"/>
    <p:sldId id="1398" r:id="rId17"/>
    <p:sldId id="1495" r:id="rId18"/>
    <p:sldId id="1419" r:id="rId19"/>
    <p:sldId id="1496" r:id="rId20"/>
    <p:sldId id="1428" r:id="rId21"/>
    <p:sldId id="1499" r:id="rId22"/>
    <p:sldId id="1421" r:id="rId23"/>
    <p:sldId id="1430" r:id="rId24"/>
    <p:sldId id="1403" r:id="rId25"/>
    <p:sldId id="1429" r:id="rId26"/>
    <p:sldId id="1500" r:id="rId27"/>
    <p:sldId id="1485" r:id="rId28"/>
    <p:sldId id="1486" r:id="rId29"/>
    <p:sldId id="1404" r:id="rId30"/>
    <p:sldId id="1479" r:id="rId31"/>
    <p:sldId id="1497" r:id="rId32"/>
    <p:sldId id="1424" r:id="rId33"/>
    <p:sldId id="1487" r:id="rId34"/>
    <p:sldId id="1407" r:id="rId35"/>
    <p:sldId id="1408" r:id="rId36"/>
    <p:sldId id="1482" r:id="rId37"/>
    <p:sldId id="1409" r:id="rId38"/>
    <p:sldId id="1003" r:id="rId39"/>
    <p:sldId id="1489" r:id="rId40"/>
    <p:sldId id="1498" r:id="rId41"/>
    <p:sldId id="1491" r:id="rId42"/>
    <p:sldId id="1410" r:id="rId43"/>
    <p:sldId id="1411" r:id="rId44"/>
    <p:sldId id="1412" r:id="rId45"/>
    <p:sldId id="1413" r:id="rId46"/>
    <p:sldId id="1414" r:id="rId47"/>
    <p:sldId id="1494" r:id="rId48"/>
    <p:sldId id="1492" r:id="rId49"/>
    <p:sldId id="1493" r:id="rId50"/>
    <p:sldId id="1425" r:id="rId51"/>
    <p:sldId id="1436" r:id="rId52"/>
    <p:sldId id="1431" r:id="rId53"/>
    <p:sldId id="1432" r:id="rId54"/>
    <p:sldId id="1434" r:id="rId55"/>
    <p:sldId id="1435" r:id="rId56"/>
    <p:sldId id="1415" r:id="rId57"/>
    <p:sldId id="1416" r:id="rId58"/>
  </p:sldIdLst>
  <p:sldSz cx="9144000" cy="6858000" type="screen4x3"/>
  <p:notesSz cx="7302500" cy="9586913"/>
  <p:custDataLst>
    <p:tags r:id="rId6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9E77"/>
    <a:srgbClr val="7570B3"/>
    <a:srgbClr val="C00000"/>
    <a:srgbClr val="990000"/>
    <a:srgbClr val="E6E6E6"/>
    <a:srgbClr val="F7F5CD"/>
    <a:srgbClr val="DEDFF5"/>
    <a:srgbClr val="DBF2DA"/>
    <a:srgbClr val="F6F5BD"/>
    <a:srgbClr val="D5F1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06" autoAdjust="0"/>
    <p:restoredTop sz="94270" autoAdjust="0"/>
  </p:normalViewPr>
  <p:slideViewPr>
    <p:cSldViewPr snapToObjects="1">
      <p:cViewPr varScale="1">
        <p:scale>
          <a:sx n="72" d="100"/>
          <a:sy n="72" d="100"/>
        </p:scale>
        <p:origin x="1152" y="72"/>
      </p:cViewPr>
      <p:guideLst>
        <p:guide orient="horz" pos="2160"/>
        <p:guide pos="4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568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tags" Target="tags/tag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handoutMaster" Target="handoutMasters/handoutMaster1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3"/>
          <c:order val="3"/>
          <c:tx>
            <c:strRef>
              <c:f>Sheet1!$D$1</c:f>
              <c:strCache>
                <c:ptCount val="1"/>
                <c:pt idx="0">
                  <c:v>Allocated</c:v>
                </c:pt>
              </c:strCache>
            </c:strRef>
          </c:tx>
          <c:spPr>
            <a:ln w="28575" cap="rnd">
              <a:solidFill>
                <a:srgbClr val="1B9E77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1B9E77"/>
              </a:solidFill>
              <a:ln w="9525">
                <a:noFill/>
              </a:ln>
              <a:effectLst/>
            </c:spPr>
          </c:marker>
          <c:val>
            <c:numRef>
              <c:f>Sheet1!$D$2:$D$21</c:f>
              <c:numCache>
                <c:formatCode>General</c:formatCode>
                <c:ptCount val="20"/>
                <c:pt idx="0">
                  <c:v>0.11000044426673775</c:v>
                </c:pt>
                <c:pt idx="1">
                  <c:v>0.66626682660269221</c:v>
                </c:pt>
                <c:pt idx="2">
                  <c:v>0.66648895997156687</c:v>
                </c:pt>
                <c:pt idx="3">
                  <c:v>0.85290328313119201</c:v>
                </c:pt>
                <c:pt idx="4">
                  <c:v>0.66648895997156687</c:v>
                </c:pt>
                <c:pt idx="5">
                  <c:v>0.67581856146430319</c:v>
                </c:pt>
                <c:pt idx="6">
                  <c:v>0.71184859389577504</c:v>
                </c:pt>
                <c:pt idx="7">
                  <c:v>0.60184814962903732</c:v>
                </c:pt>
                <c:pt idx="8">
                  <c:v>0.62419476653782935</c:v>
                </c:pt>
                <c:pt idx="9">
                  <c:v>0.62397263316895468</c:v>
                </c:pt>
                <c:pt idx="10">
                  <c:v>1</c:v>
                </c:pt>
                <c:pt idx="11">
                  <c:v>0.44373361766404551</c:v>
                </c:pt>
                <c:pt idx="12">
                  <c:v>0.44524412457239326</c:v>
                </c:pt>
                <c:pt idx="13">
                  <c:v>6.9216757741347903E-2</c:v>
                </c:pt>
                <c:pt idx="14">
                  <c:v>4.6870140832555869E-2</c:v>
                </c:pt>
                <c:pt idx="15">
                  <c:v>4.7092274201430542E-2</c:v>
                </c:pt>
                <c:pt idx="16">
                  <c:v>3.7762672708694302E-2</c:v>
                </c:pt>
                <c:pt idx="17">
                  <c:v>3.6252165800346528E-2</c:v>
                </c:pt>
                <c:pt idx="18">
                  <c:v>2.2213336887467235E-4</c:v>
                </c:pt>
                <c:pt idx="1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1CAC-4A66-89F7-5C2A8FE3378D}"/>
            </c:ext>
          </c:extLst>
        </c:ser>
        <c:ser>
          <c:idx val="4"/>
          <c:order val="4"/>
          <c:tx>
            <c:strRef>
              <c:f>Sheet1!$E$1</c:f>
              <c:strCache>
                <c:ptCount val="1"/>
                <c:pt idx="0">
                  <c:v>Peak</c:v>
                </c:pt>
              </c:strCache>
            </c:strRef>
          </c:tx>
          <c:spPr>
            <a:ln w="28575" cap="rnd">
              <a:solidFill>
                <a:srgbClr val="7570B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7570B3"/>
              </a:solidFill>
              <a:ln w="9525">
                <a:noFill/>
              </a:ln>
              <a:effectLst/>
            </c:spPr>
          </c:marker>
          <c:val>
            <c:numRef>
              <c:f>Sheet1!$E$2:$E$21</c:f>
              <c:numCache>
                <c:formatCode>General</c:formatCode>
                <c:ptCount val="20"/>
                <c:pt idx="0">
                  <c:v>0.11000044426673775</c:v>
                </c:pt>
                <c:pt idx="1">
                  <c:v>0.66626682660269221</c:v>
                </c:pt>
                <c:pt idx="2">
                  <c:v>0.66648895997156687</c:v>
                </c:pt>
                <c:pt idx="3">
                  <c:v>0.85290328313119201</c:v>
                </c:pt>
                <c:pt idx="4">
                  <c:v>0.85290328313119201</c:v>
                </c:pt>
                <c:pt idx="5">
                  <c:v>0.85290328313119201</c:v>
                </c:pt>
                <c:pt idx="6">
                  <c:v>0.85290328313119201</c:v>
                </c:pt>
                <c:pt idx="7">
                  <c:v>0.85290328313119201</c:v>
                </c:pt>
                <c:pt idx="8">
                  <c:v>0.85290328313119201</c:v>
                </c:pt>
                <c:pt idx="9">
                  <c:v>0.85290328313119201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1CAC-4A66-89F7-5C2A8FE337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4784128"/>
        <c:axId val="624779968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Sheet1!$A$1</c15:sqref>
                        </c15:formulaRef>
                      </c:ext>
                    </c:extLst>
                    <c:strCache>
                      <c:ptCount val="1"/>
                      <c:pt idx="0">
                        <c:v>Step</c:v>
                      </c:pt>
                    </c:strCache>
                  </c:strRef>
                </c:tx>
                <c:spPr>
                  <a:ln w="28575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/>
                    </a:solidFill>
                    <a:ln w="9525">
                      <a:solidFill>
                        <a:schemeClr val="accent1"/>
                      </a:solidFill>
                    </a:ln>
                    <a:effectLst/>
                  </c:spPr>
                </c:marker>
                <c:val>
                  <c:numRef>
                    <c:extLst>
                      <c:ext uri="{02D57815-91ED-43cb-92C2-25804820EDAC}">
                        <c15:formulaRef>
                          <c15:sqref>Sheet1!$A$2:$A$21</c15:sqref>
                        </c15:formulaRef>
                      </c:ext>
                    </c:extLst>
                    <c:numCache>
                      <c:formatCode>General</c:formatCode>
                      <c:ptCount val="20"/>
                      <c:pt idx="0">
                        <c:v>1</c:v>
                      </c:pt>
                      <c:pt idx="1">
                        <c:v>2</c:v>
                      </c:pt>
                      <c:pt idx="2">
                        <c:v>3</c:v>
                      </c:pt>
                      <c:pt idx="3">
                        <c:v>4</c:v>
                      </c:pt>
                      <c:pt idx="4">
                        <c:v>5</c:v>
                      </c:pt>
                      <c:pt idx="5">
                        <c:v>6</c:v>
                      </c:pt>
                      <c:pt idx="6">
                        <c:v>7</c:v>
                      </c:pt>
                      <c:pt idx="7">
                        <c:v>8</c:v>
                      </c:pt>
                      <c:pt idx="8">
                        <c:v>9</c:v>
                      </c:pt>
                      <c:pt idx="9">
                        <c:v>10</c:v>
                      </c:pt>
                      <c:pt idx="10">
                        <c:v>11</c:v>
                      </c:pt>
                      <c:pt idx="11">
                        <c:v>12</c:v>
                      </c:pt>
                      <c:pt idx="12">
                        <c:v>13</c:v>
                      </c:pt>
                      <c:pt idx="13">
                        <c:v>14</c:v>
                      </c:pt>
                      <c:pt idx="14">
                        <c:v>15</c:v>
                      </c:pt>
                      <c:pt idx="15">
                        <c:v>16</c:v>
                      </c:pt>
                      <c:pt idx="16">
                        <c:v>17</c:v>
                      </c:pt>
                      <c:pt idx="17">
                        <c:v>18</c:v>
                      </c:pt>
                      <c:pt idx="18">
                        <c:v>19</c:v>
                      </c:pt>
                      <c:pt idx="19">
                        <c:v>20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0-1CAC-4A66-89F7-5C2A8FE3378D}"/>
                  </c:ext>
                </c:extLst>
              </c15:ser>
            </c15:filteredLineSeries>
            <c15:filteredLine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Allocated</c:v>
                      </c:pt>
                    </c:strCache>
                  </c:strRef>
                </c:tx>
                <c:spPr>
                  <a:ln w="28575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2"/>
                    </a:solidFill>
                    <a:ln w="9525">
                      <a:solidFill>
                        <a:schemeClr val="accent2"/>
                      </a:solidFill>
                    </a:ln>
                    <a:effectLst/>
                  </c:spPr>
                </c:marker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Sheet1!$B$2:$B$21</c15:sqref>
                        </c15:formulaRef>
                      </c:ext>
                    </c:extLst>
                    <c:numCache>
                      <c:formatCode>General</c:formatCode>
                      <c:ptCount val="20"/>
                      <c:pt idx="0">
                        <c:v>9904</c:v>
                      </c:pt>
                      <c:pt idx="1">
                        <c:v>59988</c:v>
                      </c:pt>
                      <c:pt idx="2">
                        <c:v>60008</c:v>
                      </c:pt>
                      <c:pt idx="3">
                        <c:v>76792</c:v>
                      </c:pt>
                      <c:pt idx="4">
                        <c:v>60008</c:v>
                      </c:pt>
                      <c:pt idx="5">
                        <c:v>60848</c:v>
                      </c:pt>
                      <c:pt idx="6">
                        <c:v>64092</c:v>
                      </c:pt>
                      <c:pt idx="7">
                        <c:v>54188</c:v>
                      </c:pt>
                      <c:pt idx="8">
                        <c:v>56200</c:v>
                      </c:pt>
                      <c:pt idx="9">
                        <c:v>56180</c:v>
                      </c:pt>
                      <c:pt idx="10">
                        <c:v>90036</c:v>
                      </c:pt>
                      <c:pt idx="11">
                        <c:v>39952</c:v>
                      </c:pt>
                      <c:pt idx="12">
                        <c:v>40088</c:v>
                      </c:pt>
                      <c:pt idx="13">
                        <c:v>6232</c:v>
                      </c:pt>
                      <c:pt idx="14">
                        <c:v>4220</c:v>
                      </c:pt>
                      <c:pt idx="15">
                        <c:v>4240</c:v>
                      </c:pt>
                      <c:pt idx="16">
                        <c:v>3400</c:v>
                      </c:pt>
                      <c:pt idx="17">
                        <c:v>3264</c:v>
                      </c:pt>
                      <c:pt idx="18">
                        <c:v>20</c:v>
                      </c:pt>
                      <c:pt idx="19">
                        <c:v>0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1-1CAC-4A66-89F7-5C2A8FE3378D}"/>
                  </c:ext>
                </c:extLst>
              </c15:ser>
            </c15:filteredLineSeries>
            <c15:filteredLine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Sheet1!$C$1</c15:sqref>
                        </c15:formulaRef>
                      </c:ext>
                    </c:extLst>
                    <c:strCache>
                      <c:ptCount val="1"/>
                      <c:pt idx="0">
                        <c:v>Peak</c:v>
                      </c:pt>
                    </c:strCache>
                  </c:strRef>
                </c:tx>
                <c:spPr>
                  <a:ln w="28575" cap="rnd">
                    <a:solidFill>
                      <a:schemeClr val="accent3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3"/>
                    </a:solidFill>
                    <a:ln w="9525">
                      <a:solidFill>
                        <a:schemeClr val="accent3"/>
                      </a:solidFill>
                    </a:ln>
                    <a:effectLst/>
                  </c:spPr>
                </c:marker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Sheet1!$C$2:$C$21</c15:sqref>
                        </c15:formulaRef>
                      </c:ext>
                    </c:extLst>
                    <c:numCache>
                      <c:formatCode>General</c:formatCode>
                      <c:ptCount val="20"/>
                      <c:pt idx="0">
                        <c:v>9904</c:v>
                      </c:pt>
                      <c:pt idx="1">
                        <c:v>59988</c:v>
                      </c:pt>
                      <c:pt idx="2">
                        <c:v>60008</c:v>
                      </c:pt>
                      <c:pt idx="3">
                        <c:v>76792</c:v>
                      </c:pt>
                      <c:pt idx="4">
                        <c:v>76792</c:v>
                      </c:pt>
                      <c:pt idx="5">
                        <c:v>76792</c:v>
                      </c:pt>
                      <c:pt idx="6">
                        <c:v>76792</c:v>
                      </c:pt>
                      <c:pt idx="7">
                        <c:v>76792</c:v>
                      </c:pt>
                      <c:pt idx="8">
                        <c:v>76792</c:v>
                      </c:pt>
                      <c:pt idx="9">
                        <c:v>76792</c:v>
                      </c:pt>
                      <c:pt idx="10">
                        <c:v>90036</c:v>
                      </c:pt>
                      <c:pt idx="11">
                        <c:v>90036</c:v>
                      </c:pt>
                      <c:pt idx="12">
                        <c:v>90036</c:v>
                      </c:pt>
                      <c:pt idx="13">
                        <c:v>90036</c:v>
                      </c:pt>
                      <c:pt idx="14">
                        <c:v>90036</c:v>
                      </c:pt>
                      <c:pt idx="15">
                        <c:v>90036</c:v>
                      </c:pt>
                      <c:pt idx="16">
                        <c:v>90036</c:v>
                      </c:pt>
                      <c:pt idx="17">
                        <c:v>90036</c:v>
                      </c:pt>
                      <c:pt idx="18">
                        <c:v>90036</c:v>
                      </c:pt>
                      <c:pt idx="19">
                        <c:v>90036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1CAC-4A66-89F7-5C2A8FE3378D}"/>
                  </c:ext>
                </c:extLst>
              </c15:ser>
            </c15:filteredLineSeries>
          </c:ext>
        </c:extLst>
      </c:lineChart>
      <c:catAx>
        <c:axId val="62478412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Step</a:t>
                </a:r>
                <a:endParaRPr lang="en-US" i="1" baseline="0" dirty="0">
                  <a:latin typeface="Cambria Math" panose="02040503050406030204" pitchFamily="18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4779968"/>
        <c:crosses val="autoZero"/>
        <c:auto val="1"/>
        <c:lblAlgn val="ctr"/>
        <c:lblOffset val="100"/>
        <c:noMultiLvlLbl val="0"/>
      </c:catAx>
      <c:valAx>
        <c:axId val="624779968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Normalized</a:t>
                </a:r>
                <a:r>
                  <a:rPr lang="en-US" baseline="0" dirty="0"/>
                  <a:t> Aggregate Memory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1.0830942210953494E-2"/>
              <c:y val="0.1347543636936504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4784128"/>
        <c:crosses val="autoZero"/>
        <c:crossBetween val="between"/>
        <c:majorUnit val="0.2"/>
        <c:minorUnit val="0.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7713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9697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3680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40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6600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3242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3335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070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60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5144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5625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6565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30541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84791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484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9065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12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51526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65113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74777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93015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33393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78594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94558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88711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02875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1886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78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42201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63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71345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63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53050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73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01924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5038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83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58707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93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08153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04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06161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23608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9715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93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3021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65179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04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59316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19927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94282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34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775345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742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 Box 1"/>
          <p:cNvSpPr txBox="1">
            <a:spLocks noChangeArrowheads="1"/>
          </p:cNvSpPr>
          <p:nvPr/>
        </p:nvSpPr>
        <p:spPr bwMode="auto">
          <a:xfrm>
            <a:off x="1261456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89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5549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99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527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09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2136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19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3782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30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296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>
                <a:latin typeface="Calibri" pitchFamily="34" charset="0"/>
              </a:rPr>
              <a:t>Bryant</a:t>
            </a:r>
            <a:r>
              <a:rPr lang="en-US" sz="1000" b="0" i="0" baseline="0">
                <a:latin typeface="Calibri" pitchFamily="34" charset="0"/>
              </a:rPr>
              <a:t> and </a:t>
            </a:r>
            <a:r>
              <a:rPr lang="en-US" sz="1000" b="0" i="0" baseline="0" err="1">
                <a:latin typeface="Calibri" pitchFamily="34" charset="0"/>
              </a:rPr>
              <a:t>O’Hallaron</a:t>
            </a:r>
            <a:r>
              <a:rPr lang="en-US" sz="1000" b="0" i="0" baseline="0">
                <a:latin typeface="Calibri" pitchFamily="34" charset="0"/>
              </a:rPr>
              <a:t>, Computer Systems: A Programmer’s Perspective, Third Edition</a:t>
            </a:r>
            <a:endParaRPr lang="en-US" sz="1000" b="0" i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https://canvas.cmu.edu/courses/30386/quizzes" TargetMode="Externa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58738" y="1600200"/>
            <a:ext cx="7772400" cy="4191000"/>
          </a:xfrm>
        </p:spPr>
        <p:txBody>
          <a:bodyPr anchor="t" anchorCtr="0"/>
          <a:lstStyle/>
          <a:p>
            <a:pPr marL="0" indent="0"/>
            <a:r>
              <a:rPr lang="en-US" dirty="0"/>
              <a:t>Dynamic Memory Allocation: </a:t>
            </a:r>
            <a:br>
              <a:rPr lang="en-US" dirty="0"/>
            </a:br>
            <a:r>
              <a:rPr lang="en-US" dirty="0"/>
              <a:t>Basic Concepts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15-213/15-513: Introduction to Computer Systems</a:t>
            </a:r>
            <a:br>
              <a:rPr lang="en-US" sz="2000" b="0" dirty="0"/>
            </a:br>
            <a:r>
              <a:rPr lang="en-US" sz="2000" b="0" dirty="0"/>
              <a:t>13</a:t>
            </a:r>
            <a:r>
              <a:rPr lang="en-US" sz="2000" b="0" baseline="30000" dirty="0"/>
              <a:t>th</a:t>
            </a:r>
            <a:r>
              <a:rPr lang="en-US" sz="2000" b="0" dirty="0"/>
              <a:t> Lecture, June 14, 2023</a:t>
            </a:r>
            <a:br>
              <a:rPr lang="en-US" sz="2000" b="0" dirty="0"/>
            </a:br>
            <a:br>
              <a:rPr lang="en-US" sz="2000" b="0" dirty="0"/>
            </a:br>
            <a:endParaRPr lang="en-US" sz="2000" b="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8AD929E-5519-958C-4474-00843D962712}"/>
              </a:ext>
            </a:extLst>
          </p:cNvPr>
          <p:cNvSpPr txBox="1"/>
          <p:nvPr/>
        </p:nvSpPr>
        <p:spPr>
          <a:xfrm>
            <a:off x="685800" y="4382815"/>
            <a:ext cx="461141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Instructors: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Brian Railing</a:t>
            </a:r>
          </a:p>
        </p:txBody>
      </p:sp>
    </p:spTree>
    <p:extLst>
      <p:ext uri="{BB962C8B-B14F-4D97-AF65-F5344CB8AC3E}">
        <p14:creationId xmlns:p14="http://schemas.microsoft.com/office/powerpoint/2010/main" val="681527752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364524" y="569913"/>
            <a:ext cx="7670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Performance Goal: Throughput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314" name="Rectangle 2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81000" y="1404938"/>
                <a:ext cx="8701087" cy="5224462"/>
              </a:xfrm>
              <a:ln/>
            </p:spPr>
            <p:txBody>
              <a:bodyPr/>
              <a:lstStyle/>
              <a:p>
                <a:pPr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Given some sequence of </a:t>
                </a:r>
                <a:r>
                  <a:rPr lang="en-GB" dirty="0" err="1">
                    <a:latin typeface="Courier New" pitchFamily="49" charset="0"/>
                  </a:rPr>
                  <a:t>malloc</a:t>
                </a:r>
                <a:r>
                  <a:rPr lang="en-GB" dirty="0"/>
                  <a:t> and </a:t>
                </a:r>
                <a:r>
                  <a:rPr lang="en-GB" dirty="0">
                    <a:latin typeface="Courier New" pitchFamily="49" charset="0"/>
                  </a:rPr>
                  <a:t>free</a:t>
                </a:r>
                <a:r>
                  <a:rPr lang="en-GB" dirty="0"/>
                  <a:t> requests:</a:t>
                </a:r>
              </a:p>
              <a:p>
                <a:pPr lvl="1"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</m:oMath>
                </a14:m>
                <a:endParaRPr lang="en-GB" i="1" baseline="-25000" dirty="0"/>
              </a:p>
              <a:p>
                <a:pPr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i="1" dirty="0"/>
              </a:p>
              <a:p>
                <a:pPr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Goals: maximize throughput and peak memory utilization</a:t>
                </a:r>
              </a:p>
              <a:p>
                <a:pPr lvl="1"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These goals are often conflicting</a:t>
                </a:r>
              </a:p>
              <a:p>
                <a:pPr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Throughput:</a:t>
                </a:r>
              </a:p>
              <a:p>
                <a:pPr lvl="1"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Number of completed requests per unit time</a:t>
                </a:r>
              </a:p>
              <a:p>
                <a:pPr lvl="1"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Example:</a:t>
                </a:r>
              </a:p>
              <a:p>
                <a:pPr lvl="2"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5,000  </a:t>
                </a:r>
                <a:r>
                  <a:rPr lang="en-GB" b="1" dirty="0" err="1">
                    <a:latin typeface="Courier New" pitchFamily="49" charset="0"/>
                  </a:rPr>
                  <a:t>malloc</a:t>
                </a:r>
                <a:r>
                  <a:rPr lang="en-GB" dirty="0"/>
                  <a:t> calls and 5,000 </a:t>
                </a:r>
                <a:r>
                  <a:rPr lang="en-GB" b="1" dirty="0">
                    <a:latin typeface="Courier New" pitchFamily="49" charset="0"/>
                  </a:rPr>
                  <a:t>free</a:t>
                </a:r>
                <a:r>
                  <a:rPr lang="en-GB" b="1" dirty="0"/>
                  <a:t> </a:t>
                </a:r>
                <a:r>
                  <a:rPr lang="en-GB" dirty="0"/>
                  <a:t>calls in 10 seconds </a:t>
                </a:r>
              </a:p>
              <a:p>
                <a:pPr lvl="2"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Throughput is 1,000 operations/second</a:t>
                </a:r>
              </a:p>
            </p:txBody>
          </p:sp>
        </mc:Choice>
        <mc:Fallback xmlns="">
          <p:sp>
            <p:nvSpPr>
              <p:cNvPr id="13314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81000" y="1404938"/>
                <a:ext cx="8701087" cy="5224462"/>
              </a:xfrm>
              <a:blipFill>
                <a:blip r:embed="rId3"/>
                <a:stretch>
                  <a:fillRect l="-70" t="-1166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56804398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699500" cy="109696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Performance Goal: Minimize Overhead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338" name="Rectangle 2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04800" y="1295400"/>
                <a:ext cx="8470900" cy="5216525"/>
              </a:xfrm>
              <a:ln/>
            </p:spPr>
            <p:txBody>
              <a:bodyPr/>
              <a:lstStyle/>
              <a:p>
                <a:pPr>
                  <a:lnSpc>
                    <a:spcPct val="83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Given some sequence of </a:t>
                </a:r>
                <a:r>
                  <a:rPr lang="en-GB" dirty="0" err="1">
                    <a:latin typeface="Courier New" pitchFamily="49" charset="0"/>
                  </a:rPr>
                  <a:t>malloc</a:t>
                </a:r>
                <a:r>
                  <a:rPr lang="en-GB" dirty="0"/>
                  <a:t> and </a:t>
                </a:r>
                <a:r>
                  <a:rPr lang="en-GB" dirty="0">
                    <a:latin typeface="Courier New" pitchFamily="49" charset="0"/>
                  </a:rPr>
                  <a:t>free</a:t>
                </a:r>
                <a:r>
                  <a:rPr lang="en-GB" dirty="0"/>
                  <a:t> requests:</a:t>
                </a:r>
              </a:p>
              <a:p>
                <a:pPr lvl="1">
                  <a:lnSpc>
                    <a:spcPct val="88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,…,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</m:oMath>
                </a14:m>
                <a:endParaRPr lang="en-GB" sz="1200" i="1" dirty="0"/>
              </a:p>
              <a:p>
                <a:pPr>
                  <a:lnSpc>
                    <a:spcPct val="83000"/>
                  </a:lnSpc>
                  <a:spcBef>
                    <a:spcPts val="1800"/>
                  </a:spcBef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i="1" dirty="0"/>
                  <a:t>After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𝒌</m:t>
                    </m:r>
                  </m:oMath>
                </a14:m>
                <a:r>
                  <a:rPr lang="en-GB" i="1" dirty="0"/>
                  <a:t> requests we have:</a:t>
                </a:r>
                <a:endParaRPr lang="en-GB" i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83000"/>
                  </a:lnSpc>
                  <a:spcBef>
                    <a:spcPts val="1800"/>
                  </a:spcBef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i="1" dirty="0">
                    <a:solidFill>
                      <a:srgbClr val="C00000"/>
                    </a:solidFill>
                  </a:rPr>
                  <a:t>Def:</a:t>
                </a:r>
                <a:r>
                  <a:rPr lang="en-GB" i="1" dirty="0"/>
                  <a:t> Aggregate payload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𝑷</m:t>
                        </m:r>
                      </m:e>
                      <m:sub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𝒌</m:t>
                        </m:r>
                      </m:sub>
                    </m:sSub>
                  </m:oMath>
                </a14:m>
                <a:r>
                  <a:rPr lang="en-GB" dirty="0"/>
                  <a:t> </a:t>
                </a:r>
              </a:p>
              <a:p>
                <a:pPr lvl="1">
                  <a:lnSpc>
                    <a:spcPct val="88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 </a:t>
                </a:r>
                <a:r>
                  <a:rPr lang="en-GB" b="1" dirty="0">
                    <a:latin typeface="Courier New" pitchFamily="49" charset="0"/>
                  </a:rPr>
                  <a:t>malloc(p)</a:t>
                </a:r>
                <a:r>
                  <a:rPr lang="en-GB" dirty="0"/>
                  <a:t> results in a block with a </a:t>
                </a:r>
                <a:r>
                  <a:rPr lang="en-GB" b="1" i="1" dirty="0">
                    <a:solidFill>
                      <a:srgbClr val="C00000"/>
                    </a:solidFill>
                  </a:rPr>
                  <a:t>payload</a:t>
                </a:r>
                <a:r>
                  <a:rPr lang="en-GB" dirty="0"/>
                  <a:t> of </a:t>
                </a:r>
                <a:r>
                  <a:rPr lang="en-GB" b="1" dirty="0">
                    <a:latin typeface="Courier New" pitchFamily="49" charset="0"/>
                  </a:rPr>
                  <a:t>p</a:t>
                </a:r>
                <a:r>
                  <a:rPr lang="en-GB" dirty="0"/>
                  <a:t> bytes</a:t>
                </a:r>
              </a:p>
              <a:p>
                <a:pPr lvl="1">
                  <a:lnSpc>
                    <a:spcPct val="88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The </a:t>
                </a:r>
                <a:r>
                  <a:rPr lang="en-GB" b="1" i="1" dirty="0">
                    <a:solidFill>
                      <a:srgbClr val="C00000"/>
                    </a:solidFill>
                  </a:rPr>
                  <a:t>aggregate payload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GB" dirty="0"/>
                  <a:t> is the sum of currently allocated payloads</a:t>
                </a:r>
              </a:p>
              <a:p>
                <a:pPr lvl="1">
                  <a:lnSpc>
                    <a:spcPct val="88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The </a:t>
                </a:r>
                <a:r>
                  <a:rPr lang="en-GB" b="1" i="1" dirty="0">
                    <a:solidFill>
                      <a:srgbClr val="C00000"/>
                    </a:solidFill>
                  </a:rPr>
                  <a:t>peak aggregate payload</a:t>
                </a:r>
                <a:r>
                  <a:rPr lang="en-GB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max</m:t>
                            </m:r>
                          </m:e>
                          <m:li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≤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lim>
                        </m:limLow>
                      </m:fName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func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dirty="0"/>
                  <a:t>is the maximum aggregate payload at any point in the sequence up to request </a:t>
                </a:r>
              </a:p>
              <a:p>
                <a:pPr>
                  <a:lnSpc>
                    <a:spcPct val="83000"/>
                  </a:lnSpc>
                  <a:spcBef>
                    <a:spcPts val="1800"/>
                  </a:spcBef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i="1" dirty="0">
                    <a:solidFill>
                      <a:srgbClr val="C00000"/>
                    </a:solidFill>
                  </a:rPr>
                  <a:t>Def:</a:t>
                </a:r>
                <a:r>
                  <a:rPr lang="en-GB" i="1" dirty="0"/>
                  <a:t> Current heap size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𝑯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𝒌</m:t>
                        </m:r>
                      </m:sub>
                    </m:sSub>
                  </m:oMath>
                </a14:m>
                <a:endParaRPr lang="en-GB" i="1" baseline="-25000" dirty="0"/>
              </a:p>
              <a:p>
                <a:pPr lvl="1">
                  <a:lnSpc>
                    <a:spcPct val="88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Assume heap only </a:t>
                </a:r>
                <a:r>
                  <a:rPr lang="en-GB" i="1" dirty="0"/>
                  <a:t>grows</a:t>
                </a:r>
                <a:r>
                  <a:rPr lang="en-GB" dirty="0"/>
                  <a:t> when allocator uses </a:t>
                </a:r>
                <a:r>
                  <a:rPr lang="en-GB" b="1" dirty="0" err="1">
                    <a:latin typeface="Courier New" pitchFamily="49" charset="0"/>
                  </a:rPr>
                  <a:t>sbrk</a:t>
                </a:r>
                <a:r>
                  <a:rPr lang="en-GB" dirty="0">
                    <a:cs typeface="Calibri" panose="020F0502020204030204" pitchFamily="34" charset="0"/>
                  </a:rPr>
                  <a:t>, never shrinks</a:t>
                </a:r>
              </a:p>
              <a:p>
                <a:pPr>
                  <a:lnSpc>
                    <a:spcPct val="83000"/>
                  </a:lnSpc>
                  <a:spcBef>
                    <a:spcPts val="1800"/>
                  </a:spcBef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i="1" dirty="0">
                    <a:solidFill>
                      <a:srgbClr val="C00000"/>
                    </a:solidFill>
                  </a:rPr>
                  <a:t>Def:</a:t>
                </a:r>
                <a:r>
                  <a:rPr lang="en-GB" i="1" dirty="0"/>
                  <a:t> Overhead,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𝑶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𝒌</m:t>
                        </m:r>
                      </m:sub>
                    </m:sSub>
                  </m:oMath>
                </a14:m>
                <a:endParaRPr lang="en-GB" i="1" dirty="0"/>
              </a:p>
              <a:p>
                <a:pPr lvl="1">
                  <a:lnSpc>
                    <a:spcPct val="83000"/>
                  </a:lnSpc>
                  <a:spcBef>
                    <a:spcPts val="480"/>
                  </a:spcBef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Fraction of heap space </a:t>
                </a:r>
                <a:r>
                  <a:rPr lang="en-GB" i="1" dirty="0"/>
                  <a:t>NOT </a:t>
                </a:r>
                <a:r>
                  <a:rPr lang="en-GB" dirty="0"/>
                  <a:t>used for program data</a:t>
                </a:r>
              </a:p>
              <a:p>
                <a:pPr lvl="1"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=(</m:t>
                    </m:r>
                    <m:f>
                      <m:fPr>
                        <m:type m:val="li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num>
                      <m:den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limLow>
                              <m:limLow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limLowPr>
                              <m:e>
                                <m:r>
                                  <m:rPr>
                                    <m:sty m:val="p"/>
                                  </m:rPr>
                                  <a:rPr lang="en-US" b="0" i="0" smtClean="0">
                                    <a:latin typeface="Cambria Math" panose="02040503050406030204" pitchFamily="18" charset="0"/>
                                  </a:rPr>
                                  <m:t>max</m:t>
                                </m:r>
                              </m:e>
                              <m:li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lim>
                            </m:limLow>
                          </m:fName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func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)−1.0</m:t>
                    </m:r>
                  </m:oMath>
                </a14:m>
                <a:endParaRPr lang="en-GB" baseline="-25000" dirty="0"/>
              </a:p>
            </p:txBody>
          </p:sp>
        </mc:Choice>
        <mc:Fallback xmlns="">
          <p:sp>
            <p:nvSpPr>
              <p:cNvPr id="14338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04800" y="1295400"/>
                <a:ext cx="8470900" cy="5216525"/>
              </a:xfrm>
              <a:blipFill>
                <a:blip r:embed="rId3"/>
                <a:stretch>
                  <a:fillRect l="-72" t="-2105" r="-288" b="-13567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4378984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BEEA3-F4C1-B040-9772-7FFC6A9C1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Benchmark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72B0D-D3C4-DC49-AA2B-ECA1980D39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371600"/>
            <a:ext cx="3565525" cy="4972050"/>
          </a:xfrm>
        </p:spPr>
        <p:txBody>
          <a:bodyPr/>
          <a:lstStyle/>
          <a:p>
            <a:r>
              <a:rPr lang="en-US" dirty="0"/>
              <a:t>Benchmark 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syn</a:t>
            </a:r>
            <a:r>
              <a:rPr lang="en-US" dirty="0"/>
              <a:t>-array-short</a:t>
            </a:r>
          </a:p>
          <a:p>
            <a:pPr lvl="1"/>
            <a:r>
              <a:rPr lang="en-US" dirty="0"/>
              <a:t>Trace provided with malloc lab</a:t>
            </a:r>
          </a:p>
          <a:p>
            <a:pPr lvl="1"/>
            <a:r>
              <a:rPr lang="en-US" dirty="0"/>
              <a:t>Allocate &amp; free 10 blocks</a:t>
            </a:r>
          </a:p>
          <a:p>
            <a:pPr lvl="1"/>
            <a:r>
              <a:rPr lang="en-US" dirty="0"/>
              <a:t>a = allocate</a:t>
            </a:r>
          </a:p>
          <a:p>
            <a:pPr lvl="1"/>
            <a:r>
              <a:rPr lang="en-US" dirty="0"/>
              <a:t>f = free</a:t>
            </a:r>
          </a:p>
          <a:p>
            <a:pPr lvl="1"/>
            <a:r>
              <a:rPr lang="en-US" dirty="0"/>
              <a:t>Bias toward allocate at beginning &amp; free at end</a:t>
            </a:r>
          </a:p>
          <a:p>
            <a:pPr lvl="1"/>
            <a:r>
              <a:rPr lang="en-US" dirty="0"/>
              <a:t>Blocks number 1–10</a:t>
            </a:r>
          </a:p>
          <a:p>
            <a:pPr lvl="1"/>
            <a:r>
              <a:rPr lang="en-US" dirty="0"/>
              <a:t>Allocated: Sum of all allocated amounts</a:t>
            </a:r>
          </a:p>
          <a:p>
            <a:pPr lvl="1"/>
            <a:r>
              <a:rPr lang="en-US" dirty="0"/>
              <a:t>Peak: Max so far of Allocated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C4A9EA1-1A49-3044-BF7A-B8A2B37770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9396745"/>
              </p:ext>
            </p:extLst>
          </p:nvPr>
        </p:nvGraphicFramePr>
        <p:xfrm>
          <a:off x="4038600" y="1197678"/>
          <a:ext cx="4800598" cy="53206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1276">
                  <a:extLst>
                    <a:ext uri="{9D8B030D-6E8A-4147-A177-3AD203B41FA5}">
                      <a16:colId xmlns:a16="http://schemas.microsoft.com/office/drawing/2014/main" val="870943100"/>
                    </a:ext>
                  </a:extLst>
                </a:gridCol>
                <a:gridCol w="1243213">
                  <a:extLst>
                    <a:ext uri="{9D8B030D-6E8A-4147-A177-3AD203B41FA5}">
                      <a16:colId xmlns:a16="http://schemas.microsoft.com/office/drawing/2014/main" val="3210380177"/>
                    </a:ext>
                  </a:extLst>
                </a:gridCol>
                <a:gridCol w="784018">
                  <a:extLst>
                    <a:ext uri="{9D8B030D-6E8A-4147-A177-3AD203B41FA5}">
                      <a16:colId xmlns:a16="http://schemas.microsoft.com/office/drawing/2014/main" val="1453360698"/>
                    </a:ext>
                  </a:extLst>
                </a:gridCol>
                <a:gridCol w="1095163">
                  <a:extLst>
                    <a:ext uri="{9D8B030D-6E8A-4147-A177-3AD203B41FA5}">
                      <a16:colId xmlns:a16="http://schemas.microsoft.com/office/drawing/2014/main" val="1437149604"/>
                    </a:ext>
                  </a:extLst>
                </a:gridCol>
                <a:gridCol w="1086928">
                  <a:extLst>
                    <a:ext uri="{9D8B030D-6E8A-4147-A177-3AD203B41FA5}">
                      <a16:colId xmlns:a16="http://schemas.microsoft.com/office/drawing/2014/main" val="469248413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Step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Command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Delta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Allocated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Peak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221399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0 9904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9904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9904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9904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5440218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1 50084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50084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59988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59988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521776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2 20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60008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60008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2818127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3 16784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16784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0375780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-16784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60008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7966939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4 840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60848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0475207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5 3244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3244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64092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4144061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-9904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54188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8061972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6 2012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56200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5654531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56180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8326974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7 33856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33856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427901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-50084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39952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2073094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8 136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40088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1250220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7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-33856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6232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1450114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7917627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9 20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4240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4011804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-840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4123242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8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-136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3264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3592812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5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-3244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411698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9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271218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89924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BEEA3-F4C1-B040-9772-7FFC6A9C1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923" y="435678"/>
            <a:ext cx="7592093" cy="762000"/>
          </a:xfrm>
        </p:spPr>
        <p:txBody>
          <a:bodyPr/>
          <a:lstStyle/>
          <a:p>
            <a:r>
              <a:rPr lang="en-US" dirty="0"/>
              <a:t>Benchmark Visualization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7772B0D-D3C4-DC49-AA2B-ECA1980D397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733800" y="5187518"/>
                <a:ext cx="5410200" cy="1365682"/>
              </a:xfrm>
            </p:spPr>
            <p:txBody>
              <a:bodyPr/>
              <a:lstStyle/>
              <a:p>
                <a:pPr lvl="1"/>
                <a:r>
                  <a:rPr lang="en-US" dirty="0"/>
                  <a:t>Plot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/>
                  <a:t> (allocated) and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max</m:t>
                        </m:r>
                      </m:e>
                      <m:li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≤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lim>
                    </m:limLow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/>
                  <a:t> (peak)</a:t>
                </a:r>
                <a:br>
                  <a:rPr lang="en-US" dirty="0"/>
                </a:br>
                <a:r>
                  <a:rPr lang="en-US" dirty="0"/>
                  <a:t>as a function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(step)</a:t>
                </a:r>
              </a:p>
              <a:p>
                <a:pPr lvl="1"/>
                <a:r>
                  <a:rPr lang="en-US" dirty="0"/>
                  <a:t>Y-axis normalized — fraction of maximum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7772B0D-D3C4-DC49-AA2B-ECA1980D397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733800" y="5187518"/>
                <a:ext cx="5410200" cy="1365682"/>
              </a:xfrm>
              <a:blipFill>
                <a:blip r:embed="rId2"/>
                <a:stretch>
                  <a:fillRect t="-31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EB7C7B9-2A8A-C943-AE9F-7167A826E1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5396743"/>
              </p:ext>
            </p:extLst>
          </p:nvPr>
        </p:nvGraphicFramePr>
        <p:xfrm>
          <a:off x="110334" y="1197678"/>
          <a:ext cx="4038600" cy="4267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7423">
                  <a:extLst>
                    <a:ext uri="{9D8B030D-6E8A-4147-A177-3AD203B41FA5}">
                      <a16:colId xmlns:a16="http://schemas.microsoft.com/office/drawing/2014/main" val="870943100"/>
                    </a:ext>
                  </a:extLst>
                </a:gridCol>
                <a:gridCol w="1045878">
                  <a:extLst>
                    <a:ext uri="{9D8B030D-6E8A-4147-A177-3AD203B41FA5}">
                      <a16:colId xmlns:a16="http://schemas.microsoft.com/office/drawing/2014/main" val="3210380177"/>
                    </a:ext>
                  </a:extLst>
                </a:gridCol>
                <a:gridCol w="659571">
                  <a:extLst>
                    <a:ext uri="{9D8B030D-6E8A-4147-A177-3AD203B41FA5}">
                      <a16:colId xmlns:a16="http://schemas.microsoft.com/office/drawing/2014/main" val="1453360698"/>
                    </a:ext>
                  </a:extLst>
                </a:gridCol>
                <a:gridCol w="921328">
                  <a:extLst>
                    <a:ext uri="{9D8B030D-6E8A-4147-A177-3AD203B41FA5}">
                      <a16:colId xmlns:a16="http://schemas.microsoft.com/office/drawing/2014/main" val="143714960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469248413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Step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Command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Delta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Allocated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Peak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221399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0 9904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9904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9904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9904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5440218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1 50084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50084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59988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59988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521776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2 20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60008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60008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2818127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3 16784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16784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0375780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3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-16784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60008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7966939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4 840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60848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0475207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5 3244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3244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64092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4144061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-9904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54188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8061972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6 2012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56200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5654531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56180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8326974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7 33856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33856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427901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-50084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39952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2073094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8 136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40088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1250220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7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-33856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6232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1450114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-2012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4220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7917627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9 20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4240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4011804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-840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4123242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8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-136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3264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3592812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5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-3244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411698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9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27121874"/>
                  </a:ext>
                </a:extLst>
              </a:tr>
            </a:tbl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3FB2E45F-4A4F-4609-BBE6-21720AA55F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55368411"/>
              </p:ext>
            </p:extLst>
          </p:nvPr>
        </p:nvGraphicFramePr>
        <p:xfrm>
          <a:off x="4343401" y="1197678"/>
          <a:ext cx="4690266" cy="38244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905614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D7E8F-4E8F-994E-8344-060F12C6D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Typical Benchmark Behavior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18D25-42CD-BD4F-9CA4-B628022CA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4419600"/>
            <a:ext cx="7896225" cy="1685925"/>
          </a:xfrm>
        </p:spPr>
        <p:txBody>
          <a:bodyPr/>
          <a:lstStyle/>
          <a:p>
            <a:r>
              <a:rPr lang="en-US" dirty="0"/>
              <a:t>Longer sequence of mallocs &amp; frees (40,000 blocks)</a:t>
            </a:r>
          </a:p>
          <a:p>
            <a:pPr lvl="1"/>
            <a:r>
              <a:rPr lang="en-US" dirty="0"/>
              <a:t>Starts with all mallocs, and shifts toward all frees</a:t>
            </a:r>
          </a:p>
          <a:p>
            <a:r>
              <a:rPr lang="en-US" dirty="0"/>
              <a:t>Allocator must manage space efficiently the whole time</a:t>
            </a:r>
          </a:p>
          <a:p>
            <a:endParaRPr lang="en-US" dirty="0"/>
          </a:p>
          <a:p>
            <a:r>
              <a:rPr lang="en-US" dirty="0"/>
              <a:t>Production allocators can shrink the heap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668A670-AA88-7A41-A1C8-C7D2746C17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0" y="1066800"/>
            <a:ext cx="5638800" cy="324176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2038F09-2355-4921-BDFA-F245F4ABD758}"/>
              </a:ext>
            </a:extLst>
          </p:cNvPr>
          <p:cNvSpPr txBox="1"/>
          <p:nvPr/>
        </p:nvSpPr>
        <p:spPr>
          <a:xfrm>
            <a:off x="7162800" y="2687684"/>
            <a:ext cx="330744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Allocated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FB1EF3-43AA-470E-B5E0-BFA484854D93}"/>
              </a:ext>
            </a:extLst>
          </p:cNvPr>
          <p:cNvSpPr txBox="1"/>
          <p:nvPr/>
        </p:nvSpPr>
        <p:spPr>
          <a:xfrm>
            <a:off x="7162800" y="2556200"/>
            <a:ext cx="228600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Peak</a:t>
            </a:r>
          </a:p>
        </p:txBody>
      </p:sp>
    </p:spTree>
    <p:extLst>
      <p:ext uri="{BB962C8B-B14F-4D97-AF65-F5344CB8AC3E}">
        <p14:creationId xmlns:p14="http://schemas.microsoft.com/office/powerpoint/2010/main" val="27844443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Poor memory utilization caused by </a:t>
            </a:r>
            <a:r>
              <a:rPr lang="en-GB" i="1" dirty="0">
                <a:solidFill>
                  <a:srgbClr val="C00000"/>
                </a:solidFill>
              </a:rPr>
              <a:t>fragmentation</a:t>
            </a:r>
            <a:endParaRPr lang="en-GB" dirty="0">
              <a:solidFill>
                <a:srgbClr val="C00000"/>
              </a:solidFill>
            </a:endParaRP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  <a:ea typeface="+mn-ea"/>
                <a:cs typeface="+mn-cs"/>
              </a:rPr>
              <a:t>Internal</a:t>
            </a:r>
            <a:r>
              <a:rPr lang="en-GB" dirty="0"/>
              <a:t> fragmentation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  <a:ea typeface="+mn-ea"/>
                <a:cs typeface="+mn-cs"/>
              </a:rPr>
              <a:t>External</a:t>
            </a:r>
            <a:r>
              <a:rPr lang="en-GB" dirty="0"/>
              <a:t> fragmentation</a:t>
            </a:r>
          </a:p>
        </p:txBody>
      </p:sp>
    </p:spTree>
    <p:extLst>
      <p:ext uri="{BB962C8B-B14F-4D97-AF65-F5344CB8AC3E}">
        <p14:creationId xmlns:p14="http://schemas.microsoft.com/office/powerpoint/2010/main" val="8275867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6731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Internal Fragmentation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220788"/>
            <a:ext cx="8307387" cy="5408612"/>
          </a:xfrm>
          <a:ln/>
        </p:spPr>
        <p:txBody>
          <a:bodyPr/>
          <a:lstStyle/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/>
              <a:t>For a given block, </a:t>
            </a:r>
            <a:r>
              <a:rPr lang="en-GB" sz="2200" i="1" dirty="0">
                <a:solidFill>
                  <a:srgbClr val="C00000"/>
                </a:solidFill>
              </a:rPr>
              <a:t>internal fragmentation </a:t>
            </a:r>
            <a:r>
              <a:rPr lang="en-GB" sz="2200" dirty="0"/>
              <a:t>occurs if payload is smaller than block size</a:t>
            </a:r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/>
              <a:t>Caused by 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a typeface="+mn-ea"/>
                <a:cs typeface="+mn-cs"/>
              </a:rPr>
              <a:t>Overhead of maintaining heap data structures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a typeface="+mn-ea"/>
                <a:cs typeface="+mn-cs"/>
              </a:rPr>
              <a:t>Padding for alignment purposes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a typeface="+mn-ea"/>
                <a:cs typeface="+mn-cs"/>
              </a:rPr>
              <a:t>Explicit policy decisions </a:t>
            </a:r>
            <a:br>
              <a:rPr lang="en-GB" dirty="0">
                <a:ea typeface="+mn-ea"/>
                <a:cs typeface="+mn-cs"/>
              </a:rPr>
            </a:br>
            <a:r>
              <a:rPr lang="en-GB" dirty="0">
                <a:ea typeface="+mn-ea"/>
                <a:cs typeface="+mn-cs"/>
              </a:rPr>
              <a:t>(e.g., to return a big block to satisfy a small request)</a:t>
            </a:r>
            <a:endParaRPr lang="en-GB" sz="2200" dirty="0"/>
          </a:p>
          <a:p>
            <a:pPr>
              <a:lnSpc>
                <a:spcPct val="88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/>
              <a:t>Depends only on the pattern of </a:t>
            </a:r>
            <a:r>
              <a:rPr lang="en-GB" sz="2200" i="1" dirty="0">
                <a:solidFill>
                  <a:srgbClr val="C00000"/>
                </a:solidFill>
              </a:rPr>
              <a:t>previous</a:t>
            </a:r>
            <a:r>
              <a:rPr lang="en-GB" sz="2200" dirty="0"/>
              <a:t> requests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Thus, easy to measure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094846" y="2895600"/>
            <a:ext cx="2819400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5914246" y="2895600"/>
            <a:ext cx="762000" cy="6096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2332846" y="2895600"/>
            <a:ext cx="762000" cy="6096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7148335" y="2911642"/>
            <a:ext cx="1402541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Internal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fragmentation</a:t>
            </a:r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 flipH="1">
            <a:off x="6321425" y="3200400"/>
            <a:ext cx="765175" cy="1588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68" name="AutoShape 8"/>
          <p:cNvSpPr>
            <a:spLocks/>
          </p:cNvSpPr>
          <p:nvPr/>
        </p:nvSpPr>
        <p:spPr bwMode="auto">
          <a:xfrm rot="16200000">
            <a:off x="4350559" y="495300"/>
            <a:ext cx="304800" cy="4343400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4184773" y="2133600"/>
            <a:ext cx="641820" cy="33663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B</a:t>
            </a:r>
            <a:r>
              <a:rPr lang="en-GB" sz="1600" b="1" dirty="0">
                <a:latin typeface="Calibri" pitchFamily="34" charset="0"/>
              </a:rPr>
              <a:t>lock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684814" y="2911642"/>
            <a:ext cx="1402541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Internal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fragmentation</a:t>
            </a:r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>
            <a:off x="2057400" y="3200400"/>
            <a:ext cx="685800" cy="1588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3750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D7E8F-4E8F-994E-8344-060F12C6D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Internal Fragmentation Effect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18D25-42CD-BD4F-9CA4-B628022CA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669" y="4528427"/>
            <a:ext cx="7896225" cy="2100973"/>
          </a:xfrm>
        </p:spPr>
        <p:txBody>
          <a:bodyPr/>
          <a:lstStyle/>
          <a:p>
            <a:r>
              <a:rPr lang="en-US" dirty="0"/>
              <a:t>Purple line: additional heap size due to</a:t>
            </a:r>
            <a:br>
              <a:rPr lang="en-US" dirty="0"/>
            </a:br>
            <a:r>
              <a:rPr lang="en-US" dirty="0"/>
              <a:t> allocator’s data + padding for alignment</a:t>
            </a:r>
          </a:p>
          <a:p>
            <a:pPr lvl="1"/>
            <a:r>
              <a:rPr lang="en-US" dirty="0"/>
              <a:t>For this benchmark, 1.5% overhead</a:t>
            </a:r>
          </a:p>
          <a:p>
            <a:pPr lvl="1"/>
            <a:r>
              <a:rPr lang="en-US" dirty="0"/>
              <a:t>Cannot achieve in practice</a:t>
            </a:r>
          </a:p>
          <a:p>
            <a:pPr lvl="1"/>
            <a:r>
              <a:rPr lang="en-US" dirty="0"/>
              <a:t>Especially since cannot move allocated blocks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8BF2F19-5202-3948-9D98-45D0B84F1F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1164150"/>
            <a:ext cx="5659165" cy="325347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0730564-5954-4D86-9DBA-C8320EBB4F3B}"/>
              </a:ext>
            </a:extLst>
          </p:cNvPr>
          <p:cNvSpPr txBox="1"/>
          <p:nvPr/>
        </p:nvSpPr>
        <p:spPr>
          <a:xfrm>
            <a:off x="6878955" y="2859212"/>
            <a:ext cx="330744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Allocated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40EB04-DDC6-4AA8-BC76-594E073F7305}"/>
              </a:ext>
            </a:extLst>
          </p:cNvPr>
          <p:cNvSpPr txBox="1"/>
          <p:nvPr/>
        </p:nvSpPr>
        <p:spPr>
          <a:xfrm>
            <a:off x="6878955" y="2727728"/>
            <a:ext cx="228600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Peak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5C7F0CB-621E-4553-A7E9-6B59B758D8C7}"/>
              </a:ext>
            </a:extLst>
          </p:cNvPr>
          <p:cNvSpPr txBox="1"/>
          <p:nvPr/>
        </p:nvSpPr>
        <p:spPr>
          <a:xfrm>
            <a:off x="6878955" y="2596244"/>
            <a:ext cx="781050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Peak + Internal Frag</a:t>
            </a:r>
          </a:p>
        </p:txBody>
      </p:sp>
    </p:spTree>
    <p:extLst>
      <p:ext uri="{BB962C8B-B14F-4D97-AF65-F5344CB8AC3E}">
        <p14:creationId xmlns:p14="http://schemas.microsoft.com/office/powerpoint/2010/main" val="24164380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External Fragmentation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Occurs when there is enough aggregate heap memory, but no single free block is large enough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Depends on the pattern of future requests</a:t>
            </a:r>
          </a:p>
          <a:p>
            <a:pPr lvl="1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Thus, difficult to measure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80" name="Text Box 91"/>
          <p:cNvSpPr txBox="1">
            <a:spLocks noChangeArrowheads="1"/>
          </p:cNvSpPr>
          <p:nvPr/>
        </p:nvSpPr>
        <p:spPr bwMode="auto">
          <a:xfrm>
            <a:off x="323656" y="4876800"/>
            <a:ext cx="2249632" cy="359010"/>
          </a:xfrm>
          <a:prstGeom prst="rect">
            <a:avLst/>
          </a:prstGeom>
          <a:solidFill>
            <a:srgbClr val="D5F1CF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p4 = malloc(</a:t>
            </a:r>
            <a:r>
              <a:rPr lang="en-GB" sz="1800" dirty="0">
                <a:latin typeface="Courier New" pitchFamily="49" charset="0"/>
              </a:rPr>
              <a:t>64</a:t>
            </a:r>
            <a:r>
              <a:rPr lang="en-GB" sz="1800" b="1" dirty="0">
                <a:latin typeface="Courier New" pitchFamily="49" charset="0"/>
              </a:rPr>
              <a:t>)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3200400" y="4782744"/>
            <a:ext cx="45018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Yikes! (what would happen now?)</a:t>
            </a:r>
          </a:p>
        </p:txBody>
      </p:sp>
      <p:sp>
        <p:nvSpPr>
          <p:cNvPr id="83" name="Text Box 19"/>
          <p:cNvSpPr txBox="1">
            <a:spLocks noChangeArrowheads="1"/>
          </p:cNvSpPr>
          <p:nvPr/>
        </p:nvSpPr>
        <p:spPr bwMode="auto">
          <a:xfrm>
            <a:off x="176831" y="2362200"/>
            <a:ext cx="2249632" cy="359010"/>
          </a:xfrm>
          <a:prstGeom prst="rect">
            <a:avLst/>
          </a:prstGeom>
          <a:solidFill>
            <a:srgbClr val="F6F5BD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p1 = malloc(32)</a:t>
            </a:r>
          </a:p>
        </p:txBody>
      </p:sp>
      <p:sp>
        <p:nvSpPr>
          <p:cNvPr id="84" name="Text Box 37"/>
          <p:cNvSpPr txBox="1">
            <a:spLocks noChangeArrowheads="1"/>
          </p:cNvSpPr>
          <p:nvPr/>
        </p:nvSpPr>
        <p:spPr bwMode="auto">
          <a:xfrm>
            <a:off x="176831" y="2971800"/>
            <a:ext cx="2249632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p2 = malloc(40)</a:t>
            </a:r>
          </a:p>
        </p:txBody>
      </p:sp>
      <p:sp>
        <p:nvSpPr>
          <p:cNvPr id="85" name="Text Box 55"/>
          <p:cNvSpPr txBox="1">
            <a:spLocks noChangeArrowheads="1"/>
          </p:cNvSpPr>
          <p:nvPr/>
        </p:nvSpPr>
        <p:spPr bwMode="auto">
          <a:xfrm>
            <a:off x="176831" y="3657600"/>
            <a:ext cx="2249632" cy="359010"/>
          </a:xfrm>
          <a:prstGeom prst="rect">
            <a:avLst/>
          </a:prstGeom>
          <a:solidFill>
            <a:srgbClr val="F1C7C7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p3 = malloc(48)</a:t>
            </a:r>
          </a:p>
        </p:txBody>
      </p:sp>
      <p:sp>
        <p:nvSpPr>
          <p:cNvPr id="86" name="Text Box 73"/>
          <p:cNvSpPr txBox="1">
            <a:spLocks noChangeArrowheads="1"/>
          </p:cNvSpPr>
          <p:nvPr/>
        </p:nvSpPr>
        <p:spPr bwMode="auto">
          <a:xfrm>
            <a:off x="533400" y="4263096"/>
            <a:ext cx="1284624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free(p2)</a:t>
            </a:r>
          </a:p>
        </p:txBody>
      </p:sp>
      <p:grpSp>
        <p:nvGrpSpPr>
          <p:cNvPr id="87" name="Group 86"/>
          <p:cNvGrpSpPr/>
          <p:nvPr/>
        </p:nvGrpSpPr>
        <p:grpSpPr>
          <a:xfrm>
            <a:off x="2992437" y="2393950"/>
            <a:ext cx="5486400" cy="304800"/>
            <a:chOff x="2992437" y="1614488"/>
            <a:chExt cx="5486400" cy="304800"/>
          </a:xfrm>
        </p:grpSpPr>
        <p:grpSp>
          <p:nvGrpSpPr>
            <p:cNvPr id="88" name="Group 87"/>
            <p:cNvGrpSpPr/>
            <p:nvPr/>
          </p:nvGrpSpPr>
          <p:grpSpPr>
            <a:xfrm>
              <a:off x="2992437" y="1614488"/>
              <a:ext cx="5181600" cy="304800"/>
              <a:chOff x="3006724" y="1614488"/>
              <a:chExt cx="5181600" cy="304800"/>
            </a:xfrm>
          </p:grpSpPr>
          <p:sp>
            <p:nvSpPr>
              <p:cNvPr id="90" name="Rectangle 2"/>
              <p:cNvSpPr>
                <a:spLocks noChangeArrowheads="1"/>
              </p:cNvSpPr>
              <p:nvPr/>
            </p:nvSpPr>
            <p:spPr bwMode="auto">
              <a:xfrm>
                <a:off x="30067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" name="Rectangle 3"/>
              <p:cNvSpPr>
                <a:spLocks noChangeArrowheads="1"/>
              </p:cNvSpPr>
              <p:nvPr/>
            </p:nvSpPr>
            <p:spPr bwMode="auto">
              <a:xfrm>
                <a:off x="33115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" name="Rectangle 4"/>
              <p:cNvSpPr>
                <a:spLocks noChangeArrowheads="1"/>
              </p:cNvSpPr>
              <p:nvPr/>
            </p:nvSpPr>
            <p:spPr bwMode="auto">
              <a:xfrm>
                <a:off x="36163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" name="Rectangle 5"/>
              <p:cNvSpPr>
                <a:spLocks noChangeArrowheads="1"/>
              </p:cNvSpPr>
              <p:nvPr/>
            </p:nvSpPr>
            <p:spPr bwMode="auto">
              <a:xfrm>
                <a:off x="39211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4" name="Rectangle 6"/>
              <p:cNvSpPr>
                <a:spLocks noChangeArrowheads="1"/>
              </p:cNvSpPr>
              <p:nvPr/>
            </p:nvSpPr>
            <p:spPr bwMode="auto">
              <a:xfrm>
                <a:off x="4225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" name="Rectangle 7"/>
              <p:cNvSpPr>
                <a:spLocks noChangeArrowheads="1"/>
              </p:cNvSpPr>
              <p:nvPr/>
            </p:nvSpPr>
            <p:spPr bwMode="auto">
              <a:xfrm>
                <a:off x="4530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6" name="Rectangle 8"/>
              <p:cNvSpPr>
                <a:spLocks noChangeArrowheads="1"/>
              </p:cNvSpPr>
              <p:nvPr/>
            </p:nvSpPr>
            <p:spPr bwMode="auto">
              <a:xfrm>
                <a:off x="4835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7" name="Rectangle 9"/>
              <p:cNvSpPr>
                <a:spLocks noChangeArrowheads="1"/>
              </p:cNvSpPr>
              <p:nvPr/>
            </p:nvSpPr>
            <p:spPr bwMode="auto">
              <a:xfrm>
                <a:off x="51403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8" name="Rectangle 10"/>
              <p:cNvSpPr>
                <a:spLocks noChangeArrowheads="1"/>
              </p:cNvSpPr>
              <p:nvPr/>
            </p:nvSpPr>
            <p:spPr bwMode="auto">
              <a:xfrm>
                <a:off x="54451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" name="Rectangle 11"/>
              <p:cNvSpPr>
                <a:spLocks noChangeArrowheads="1"/>
              </p:cNvSpPr>
              <p:nvPr/>
            </p:nvSpPr>
            <p:spPr bwMode="auto">
              <a:xfrm>
                <a:off x="5749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0" name="Rectangle 12"/>
              <p:cNvSpPr>
                <a:spLocks noChangeArrowheads="1"/>
              </p:cNvSpPr>
              <p:nvPr/>
            </p:nvSpPr>
            <p:spPr bwMode="auto">
              <a:xfrm>
                <a:off x="6054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" name="Rectangle 13"/>
              <p:cNvSpPr>
                <a:spLocks noChangeArrowheads="1"/>
              </p:cNvSpPr>
              <p:nvPr/>
            </p:nvSpPr>
            <p:spPr bwMode="auto">
              <a:xfrm>
                <a:off x="6359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" name="Rectangle 14"/>
              <p:cNvSpPr>
                <a:spLocks noChangeArrowheads="1"/>
              </p:cNvSpPr>
              <p:nvPr/>
            </p:nvSpPr>
            <p:spPr bwMode="auto">
              <a:xfrm>
                <a:off x="66643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" name="Rectangle 15"/>
              <p:cNvSpPr>
                <a:spLocks noChangeArrowheads="1"/>
              </p:cNvSpPr>
              <p:nvPr/>
            </p:nvSpPr>
            <p:spPr bwMode="auto">
              <a:xfrm>
                <a:off x="69691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" name="Rectangle 16"/>
              <p:cNvSpPr>
                <a:spLocks noChangeArrowheads="1"/>
              </p:cNvSpPr>
              <p:nvPr/>
            </p:nvSpPr>
            <p:spPr bwMode="auto">
              <a:xfrm>
                <a:off x="7273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" name="Rectangle 17"/>
              <p:cNvSpPr>
                <a:spLocks noChangeArrowheads="1"/>
              </p:cNvSpPr>
              <p:nvPr/>
            </p:nvSpPr>
            <p:spPr bwMode="auto">
              <a:xfrm>
                <a:off x="7578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" name="Rectangle 18"/>
              <p:cNvSpPr>
                <a:spLocks noChangeArrowheads="1"/>
              </p:cNvSpPr>
              <p:nvPr/>
            </p:nvSpPr>
            <p:spPr bwMode="auto">
              <a:xfrm>
                <a:off x="7883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89" name="Rectangle 9"/>
            <p:cNvSpPr>
              <a:spLocks noChangeArrowheads="1"/>
            </p:cNvSpPr>
            <p:nvPr/>
          </p:nvSpPr>
          <p:spPr bwMode="auto">
            <a:xfrm>
              <a:off x="8174037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2992437" y="3008875"/>
            <a:ext cx="5486400" cy="304800"/>
            <a:chOff x="2992437" y="2501901"/>
            <a:chExt cx="5486400" cy="304800"/>
          </a:xfrm>
        </p:grpSpPr>
        <p:sp>
          <p:nvSpPr>
            <p:cNvPr id="108" name="Rectangle 20"/>
            <p:cNvSpPr>
              <a:spLocks noChangeArrowheads="1"/>
            </p:cNvSpPr>
            <p:nvPr/>
          </p:nvSpPr>
          <p:spPr bwMode="auto">
            <a:xfrm>
              <a:off x="29924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" name="Rectangle 21"/>
            <p:cNvSpPr>
              <a:spLocks noChangeArrowheads="1"/>
            </p:cNvSpPr>
            <p:nvPr/>
          </p:nvSpPr>
          <p:spPr bwMode="auto">
            <a:xfrm>
              <a:off x="32972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" name="Rectangle 22"/>
            <p:cNvSpPr>
              <a:spLocks noChangeArrowheads="1"/>
            </p:cNvSpPr>
            <p:nvPr/>
          </p:nvSpPr>
          <p:spPr bwMode="auto">
            <a:xfrm>
              <a:off x="36020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" name="Rectangle 23"/>
            <p:cNvSpPr>
              <a:spLocks noChangeArrowheads="1"/>
            </p:cNvSpPr>
            <p:nvPr/>
          </p:nvSpPr>
          <p:spPr bwMode="auto">
            <a:xfrm>
              <a:off x="39068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" name="Rectangle 24"/>
            <p:cNvSpPr>
              <a:spLocks noChangeArrowheads="1"/>
            </p:cNvSpPr>
            <p:nvPr/>
          </p:nvSpPr>
          <p:spPr bwMode="auto">
            <a:xfrm>
              <a:off x="42116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" name="Rectangle 25"/>
            <p:cNvSpPr>
              <a:spLocks noChangeArrowheads="1"/>
            </p:cNvSpPr>
            <p:nvPr/>
          </p:nvSpPr>
          <p:spPr bwMode="auto">
            <a:xfrm>
              <a:off x="45164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" name="Rectangle 26"/>
            <p:cNvSpPr>
              <a:spLocks noChangeArrowheads="1"/>
            </p:cNvSpPr>
            <p:nvPr/>
          </p:nvSpPr>
          <p:spPr bwMode="auto">
            <a:xfrm>
              <a:off x="48212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" name="Rectangle 27"/>
            <p:cNvSpPr>
              <a:spLocks noChangeArrowheads="1"/>
            </p:cNvSpPr>
            <p:nvPr/>
          </p:nvSpPr>
          <p:spPr bwMode="auto">
            <a:xfrm>
              <a:off x="51260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" name="Rectangle 28"/>
            <p:cNvSpPr>
              <a:spLocks noChangeArrowheads="1"/>
            </p:cNvSpPr>
            <p:nvPr/>
          </p:nvSpPr>
          <p:spPr bwMode="auto">
            <a:xfrm>
              <a:off x="54308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7" name="Rectangle 29"/>
            <p:cNvSpPr>
              <a:spLocks noChangeArrowheads="1"/>
            </p:cNvSpPr>
            <p:nvPr/>
          </p:nvSpPr>
          <p:spPr bwMode="auto">
            <a:xfrm>
              <a:off x="57356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" name="Rectangle 30"/>
            <p:cNvSpPr>
              <a:spLocks noChangeArrowheads="1"/>
            </p:cNvSpPr>
            <p:nvPr/>
          </p:nvSpPr>
          <p:spPr bwMode="auto">
            <a:xfrm>
              <a:off x="60404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" name="Rectangle 31"/>
            <p:cNvSpPr>
              <a:spLocks noChangeArrowheads="1"/>
            </p:cNvSpPr>
            <p:nvPr/>
          </p:nvSpPr>
          <p:spPr bwMode="auto">
            <a:xfrm>
              <a:off x="63452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" name="Rectangle 32"/>
            <p:cNvSpPr>
              <a:spLocks noChangeArrowheads="1"/>
            </p:cNvSpPr>
            <p:nvPr/>
          </p:nvSpPr>
          <p:spPr bwMode="auto">
            <a:xfrm>
              <a:off x="66500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" name="Rectangle 33"/>
            <p:cNvSpPr>
              <a:spLocks noChangeArrowheads="1"/>
            </p:cNvSpPr>
            <p:nvPr/>
          </p:nvSpPr>
          <p:spPr bwMode="auto">
            <a:xfrm>
              <a:off x="69548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2" name="Rectangle 34"/>
            <p:cNvSpPr>
              <a:spLocks noChangeArrowheads="1"/>
            </p:cNvSpPr>
            <p:nvPr/>
          </p:nvSpPr>
          <p:spPr bwMode="auto">
            <a:xfrm>
              <a:off x="72596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" name="Rectangle 35"/>
            <p:cNvSpPr>
              <a:spLocks noChangeArrowheads="1"/>
            </p:cNvSpPr>
            <p:nvPr/>
          </p:nvSpPr>
          <p:spPr bwMode="auto">
            <a:xfrm>
              <a:off x="75644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" name="Rectangle 36"/>
            <p:cNvSpPr>
              <a:spLocks noChangeArrowheads="1"/>
            </p:cNvSpPr>
            <p:nvPr/>
          </p:nvSpPr>
          <p:spPr bwMode="auto">
            <a:xfrm>
              <a:off x="78692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" name="Rectangle 9"/>
            <p:cNvSpPr>
              <a:spLocks noChangeArrowheads="1"/>
            </p:cNvSpPr>
            <p:nvPr/>
          </p:nvSpPr>
          <p:spPr bwMode="auto">
            <a:xfrm>
              <a:off x="81740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26" name="Group 125"/>
          <p:cNvGrpSpPr/>
          <p:nvPr/>
        </p:nvGrpSpPr>
        <p:grpSpPr>
          <a:xfrm>
            <a:off x="2992437" y="3681785"/>
            <a:ext cx="5486400" cy="304800"/>
            <a:chOff x="2992437" y="3389313"/>
            <a:chExt cx="5486400" cy="304800"/>
          </a:xfrm>
        </p:grpSpPr>
        <p:sp>
          <p:nvSpPr>
            <p:cNvPr id="127" name="Rectangle 38"/>
            <p:cNvSpPr>
              <a:spLocks noChangeArrowheads="1"/>
            </p:cNvSpPr>
            <p:nvPr/>
          </p:nvSpPr>
          <p:spPr bwMode="auto">
            <a:xfrm>
              <a:off x="29924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" name="Rectangle 39"/>
            <p:cNvSpPr>
              <a:spLocks noChangeArrowheads="1"/>
            </p:cNvSpPr>
            <p:nvPr/>
          </p:nvSpPr>
          <p:spPr bwMode="auto">
            <a:xfrm>
              <a:off x="32972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" name="Rectangle 40"/>
            <p:cNvSpPr>
              <a:spLocks noChangeArrowheads="1"/>
            </p:cNvSpPr>
            <p:nvPr/>
          </p:nvSpPr>
          <p:spPr bwMode="auto">
            <a:xfrm>
              <a:off x="36020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" name="Rectangle 41"/>
            <p:cNvSpPr>
              <a:spLocks noChangeArrowheads="1"/>
            </p:cNvSpPr>
            <p:nvPr/>
          </p:nvSpPr>
          <p:spPr bwMode="auto">
            <a:xfrm>
              <a:off x="39068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1" name="Rectangle 42"/>
            <p:cNvSpPr>
              <a:spLocks noChangeArrowheads="1"/>
            </p:cNvSpPr>
            <p:nvPr/>
          </p:nvSpPr>
          <p:spPr bwMode="auto">
            <a:xfrm>
              <a:off x="42116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2" name="Rectangle 43"/>
            <p:cNvSpPr>
              <a:spLocks noChangeArrowheads="1"/>
            </p:cNvSpPr>
            <p:nvPr/>
          </p:nvSpPr>
          <p:spPr bwMode="auto">
            <a:xfrm>
              <a:off x="45164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" name="Rectangle 44"/>
            <p:cNvSpPr>
              <a:spLocks noChangeArrowheads="1"/>
            </p:cNvSpPr>
            <p:nvPr/>
          </p:nvSpPr>
          <p:spPr bwMode="auto">
            <a:xfrm>
              <a:off x="48212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" name="Rectangle 45"/>
            <p:cNvSpPr>
              <a:spLocks noChangeArrowheads="1"/>
            </p:cNvSpPr>
            <p:nvPr/>
          </p:nvSpPr>
          <p:spPr bwMode="auto">
            <a:xfrm>
              <a:off x="51260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5" name="Rectangle 46"/>
            <p:cNvSpPr>
              <a:spLocks noChangeArrowheads="1"/>
            </p:cNvSpPr>
            <p:nvPr/>
          </p:nvSpPr>
          <p:spPr bwMode="auto">
            <a:xfrm>
              <a:off x="54308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" name="Rectangle 47"/>
            <p:cNvSpPr>
              <a:spLocks noChangeArrowheads="1"/>
            </p:cNvSpPr>
            <p:nvPr/>
          </p:nvSpPr>
          <p:spPr bwMode="auto">
            <a:xfrm>
              <a:off x="5735637" y="3389313"/>
              <a:ext cx="3048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" name="Rectangle 48"/>
            <p:cNvSpPr>
              <a:spLocks noChangeArrowheads="1"/>
            </p:cNvSpPr>
            <p:nvPr/>
          </p:nvSpPr>
          <p:spPr bwMode="auto">
            <a:xfrm>
              <a:off x="60404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8" name="Rectangle 49"/>
            <p:cNvSpPr>
              <a:spLocks noChangeArrowheads="1"/>
            </p:cNvSpPr>
            <p:nvPr/>
          </p:nvSpPr>
          <p:spPr bwMode="auto">
            <a:xfrm>
              <a:off x="63452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" name="Rectangle 50"/>
            <p:cNvSpPr>
              <a:spLocks noChangeArrowheads="1"/>
            </p:cNvSpPr>
            <p:nvPr/>
          </p:nvSpPr>
          <p:spPr bwMode="auto">
            <a:xfrm>
              <a:off x="66500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0" name="Rectangle 51"/>
            <p:cNvSpPr>
              <a:spLocks noChangeArrowheads="1"/>
            </p:cNvSpPr>
            <p:nvPr/>
          </p:nvSpPr>
          <p:spPr bwMode="auto">
            <a:xfrm>
              <a:off x="69548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" name="Rectangle 52"/>
            <p:cNvSpPr>
              <a:spLocks noChangeArrowheads="1"/>
            </p:cNvSpPr>
            <p:nvPr/>
          </p:nvSpPr>
          <p:spPr bwMode="auto">
            <a:xfrm>
              <a:off x="72596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2" name="Rectangle 53"/>
            <p:cNvSpPr>
              <a:spLocks noChangeArrowheads="1"/>
            </p:cNvSpPr>
            <p:nvPr/>
          </p:nvSpPr>
          <p:spPr bwMode="auto">
            <a:xfrm>
              <a:off x="75644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" name="Rectangle 54"/>
            <p:cNvSpPr>
              <a:spLocks noChangeArrowheads="1"/>
            </p:cNvSpPr>
            <p:nvPr/>
          </p:nvSpPr>
          <p:spPr bwMode="auto">
            <a:xfrm>
              <a:off x="7869237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" name="Rectangle 9"/>
            <p:cNvSpPr>
              <a:spLocks noChangeArrowheads="1"/>
            </p:cNvSpPr>
            <p:nvPr/>
          </p:nvSpPr>
          <p:spPr bwMode="auto">
            <a:xfrm>
              <a:off x="8174037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5" name="Group 144"/>
          <p:cNvGrpSpPr/>
          <p:nvPr/>
        </p:nvGrpSpPr>
        <p:grpSpPr>
          <a:xfrm>
            <a:off x="2992437" y="4294847"/>
            <a:ext cx="5486400" cy="304800"/>
            <a:chOff x="2992437" y="4276726"/>
            <a:chExt cx="5486400" cy="304800"/>
          </a:xfrm>
        </p:grpSpPr>
        <p:sp>
          <p:nvSpPr>
            <p:cNvPr id="146" name="Rectangle 56"/>
            <p:cNvSpPr>
              <a:spLocks noChangeArrowheads="1"/>
            </p:cNvSpPr>
            <p:nvPr/>
          </p:nvSpPr>
          <p:spPr bwMode="auto">
            <a:xfrm>
              <a:off x="29924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" name="Rectangle 57"/>
            <p:cNvSpPr>
              <a:spLocks noChangeArrowheads="1"/>
            </p:cNvSpPr>
            <p:nvPr/>
          </p:nvSpPr>
          <p:spPr bwMode="auto">
            <a:xfrm>
              <a:off x="32972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8" name="Rectangle 58"/>
            <p:cNvSpPr>
              <a:spLocks noChangeArrowheads="1"/>
            </p:cNvSpPr>
            <p:nvPr/>
          </p:nvSpPr>
          <p:spPr bwMode="auto">
            <a:xfrm>
              <a:off x="36020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9" name="Rectangle 59"/>
            <p:cNvSpPr>
              <a:spLocks noChangeArrowheads="1"/>
            </p:cNvSpPr>
            <p:nvPr/>
          </p:nvSpPr>
          <p:spPr bwMode="auto">
            <a:xfrm>
              <a:off x="39068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0" name="Rectangle 60"/>
            <p:cNvSpPr>
              <a:spLocks noChangeArrowheads="1"/>
            </p:cNvSpPr>
            <p:nvPr/>
          </p:nvSpPr>
          <p:spPr bwMode="auto">
            <a:xfrm>
              <a:off x="42116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1" name="Rectangle 61"/>
            <p:cNvSpPr>
              <a:spLocks noChangeArrowheads="1"/>
            </p:cNvSpPr>
            <p:nvPr/>
          </p:nvSpPr>
          <p:spPr bwMode="auto">
            <a:xfrm>
              <a:off x="45164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" name="Rectangle 62"/>
            <p:cNvSpPr>
              <a:spLocks noChangeArrowheads="1"/>
            </p:cNvSpPr>
            <p:nvPr/>
          </p:nvSpPr>
          <p:spPr bwMode="auto">
            <a:xfrm>
              <a:off x="48212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" name="Rectangle 63"/>
            <p:cNvSpPr>
              <a:spLocks noChangeArrowheads="1"/>
            </p:cNvSpPr>
            <p:nvPr/>
          </p:nvSpPr>
          <p:spPr bwMode="auto">
            <a:xfrm>
              <a:off x="51260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" name="Rectangle 64"/>
            <p:cNvSpPr>
              <a:spLocks noChangeArrowheads="1"/>
            </p:cNvSpPr>
            <p:nvPr/>
          </p:nvSpPr>
          <p:spPr bwMode="auto">
            <a:xfrm>
              <a:off x="54308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" name="Rectangle 65"/>
            <p:cNvSpPr>
              <a:spLocks noChangeArrowheads="1"/>
            </p:cNvSpPr>
            <p:nvPr/>
          </p:nvSpPr>
          <p:spPr bwMode="auto">
            <a:xfrm>
              <a:off x="5735637" y="4276726"/>
              <a:ext cx="3048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6" name="Rectangle 66"/>
            <p:cNvSpPr>
              <a:spLocks noChangeArrowheads="1"/>
            </p:cNvSpPr>
            <p:nvPr/>
          </p:nvSpPr>
          <p:spPr bwMode="auto">
            <a:xfrm>
              <a:off x="60404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" name="Rectangle 67"/>
            <p:cNvSpPr>
              <a:spLocks noChangeArrowheads="1"/>
            </p:cNvSpPr>
            <p:nvPr/>
          </p:nvSpPr>
          <p:spPr bwMode="auto">
            <a:xfrm>
              <a:off x="63452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8" name="Rectangle 68"/>
            <p:cNvSpPr>
              <a:spLocks noChangeArrowheads="1"/>
            </p:cNvSpPr>
            <p:nvPr/>
          </p:nvSpPr>
          <p:spPr bwMode="auto">
            <a:xfrm>
              <a:off x="66500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9" name="Rectangle 69"/>
            <p:cNvSpPr>
              <a:spLocks noChangeArrowheads="1"/>
            </p:cNvSpPr>
            <p:nvPr/>
          </p:nvSpPr>
          <p:spPr bwMode="auto">
            <a:xfrm>
              <a:off x="69548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0" name="Rectangle 70"/>
            <p:cNvSpPr>
              <a:spLocks noChangeArrowheads="1"/>
            </p:cNvSpPr>
            <p:nvPr/>
          </p:nvSpPr>
          <p:spPr bwMode="auto">
            <a:xfrm>
              <a:off x="72596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1" name="Rectangle 71"/>
            <p:cNvSpPr>
              <a:spLocks noChangeArrowheads="1"/>
            </p:cNvSpPr>
            <p:nvPr/>
          </p:nvSpPr>
          <p:spPr bwMode="auto">
            <a:xfrm>
              <a:off x="75644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2" name="Rectangle 72"/>
            <p:cNvSpPr>
              <a:spLocks noChangeArrowheads="1"/>
            </p:cNvSpPr>
            <p:nvPr/>
          </p:nvSpPr>
          <p:spPr bwMode="auto">
            <a:xfrm>
              <a:off x="78692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" name="Rectangle 9"/>
            <p:cNvSpPr>
              <a:spLocks noChangeArrowheads="1"/>
            </p:cNvSpPr>
            <p:nvPr/>
          </p:nvSpPr>
          <p:spPr bwMode="auto">
            <a:xfrm>
              <a:off x="8174037" y="4276726"/>
              <a:ext cx="304800" cy="30015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70688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  <p:bldP spid="8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D7E8F-4E8F-994E-8344-060F12C6D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External Fragmentation Effect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18D25-42CD-BD4F-9CA4-B628022CA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289" y="4583997"/>
            <a:ext cx="8433731" cy="1838325"/>
          </a:xfrm>
        </p:spPr>
        <p:txBody>
          <a:bodyPr/>
          <a:lstStyle/>
          <a:p>
            <a:r>
              <a:rPr lang="en-US" dirty="0"/>
              <a:t>Green line: additional heap size due to external fragmentation</a:t>
            </a:r>
          </a:p>
          <a:p>
            <a:r>
              <a:rPr lang="en-US" dirty="0"/>
              <a:t>Best Fit: One allocation strategy</a:t>
            </a:r>
          </a:p>
          <a:p>
            <a:pPr lvl="1"/>
            <a:r>
              <a:rPr lang="en-US" dirty="0"/>
              <a:t>(To be discussed later)</a:t>
            </a:r>
          </a:p>
          <a:p>
            <a:pPr lvl="1"/>
            <a:r>
              <a:rPr lang="en-US" dirty="0"/>
              <a:t>Total overhead = 8.3% on this benchmark</a:t>
            </a:r>
          </a:p>
          <a:p>
            <a:pPr lvl="1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0F9DB34-6639-EB43-831B-4306796735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148910"/>
            <a:ext cx="5659165" cy="325347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84AE315-33DF-4230-AA8E-1A966D68D821}"/>
              </a:ext>
            </a:extLst>
          </p:cNvPr>
          <p:cNvSpPr txBox="1"/>
          <p:nvPr/>
        </p:nvSpPr>
        <p:spPr>
          <a:xfrm>
            <a:off x="6654165" y="2914612"/>
            <a:ext cx="330744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Allocated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5EA306-2DAC-4098-8186-B8027B1B35E9}"/>
              </a:ext>
            </a:extLst>
          </p:cNvPr>
          <p:cNvSpPr txBox="1"/>
          <p:nvPr/>
        </p:nvSpPr>
        <p:spPr>
          <a:xfrm>
            <a:off x="6654165" y="2783128"/>
            <a:ext cx="228600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Peak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B427E8F-DB51-4B26-A5ED-6171356EC90F}"/>
              </a:ext>
            </a:extLst>
          </p:cNvPr>
          <p:cNvSpPr txBox="1"/>
          <p:nvPr/>
        </p:nvSpPr>
        <p:spPr>
          <a:xfrm>
            <a:off x="6654165" y="2651644"/>
            <a:ext cx="781050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Peak + Internal Frag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2B4385C-28DA-401A-B839-ABF283CD7CFC}"/>
              </a:ext>
            </a:extLst>
          </p:cNvPr>
          <p:cNvSpPr txBox="1"/>
          <p:nvPr/>
        </p:nvSpPr>
        <p:spPr>
          <a:xfrm>
            <a:off x="6654165" y="2518139"/>
            <a:ext cx="781050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Peak + All Frag (Best Fit)</a:t>
            </a:r>
          </a:p>
        </p:txBody>
      </p:sp>
    </p:spTree>
    <p:extLst>
      <p:ext uri="{BB962C8B-B14F-4D97-AF65-F5344CB8AC3E}">
        <p14:creationId xmlns:p14="http://schemas.microsoft.com/office/powerpoint/2010/main" val="3695639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Basic concepts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Implicit free lists</a:t>
            </a:r>
          </a:p>
          <a:p>
            <a:pPr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0847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Implementation Issues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do we know how much memory to free given just a pointer?</a:t>
            </a:r>
          </a:p>
          <a:p>
            <a:endParaRPr lang="en-US" dirty="0"/>
          </a:p>
          <a:p>
            <a:r>
              <a:rPr lang="en-US" dirty="0"/>
              <a:t>How do we keep track of the free blocks?</a:t>
            </a:r>
          </a:p>
          <a:p>
            <a:endParaRPr lang="en-US" dirty="0"/>
          </a:p>
          <a:p>
            <a:r>
              <a:rPr lang="en-US" dirty="0"/>
              <a:t>What do we do with the extra space when allocating a structure that is smaller than the free block it is placed in?</a:t>
            </a:r>
          </a:p>
          <a:p>
            <a:endParaRPr lang="en-US" dirty="0"/>
          </a:p>
          <a:p>
            <a:r>
              <a:rPr lang="en-US" dirty="0"/>
              <a:t>How do we pick a block to use for allocation -- many might fit?</a:t>
            </a:r>
          </a:p>
          <a:p>
            <a:endParaRPr lang="en-US" dirty="0"/>
          </a:p>
          <a:p>
            <a:r>
              <a:rPr lang="en-US" dirty="0"/>
              <a:t>How do we reuse a block that has been freed?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9515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Knowing How Much to Free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197678"/>
            <a:ext cx="7896225" cy="5136447"/>
          </a:xfrm>
        </p:spPr>
        <p:txBody>
          <a:bodyPr/>
          <a:lstStyle/>
          <a:p>
            <a:r>
              <a:rPr lang="en-US" dirty="0"/>
              <a:t>Standard method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Keep the length (in bytes) of a block in the word </a:t>
            </a:r>
            <a:r>
              <a:rPr lang="en-GB" i="1" dirty="0"/>
              <a:t>preceding</a:t>
            </a:r>
            <a:r>
              <a:rPr lang="en-GB" dirty="0"/>
              <a:t> the block.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Including the header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This word is often called the </a:t>
            </a:r>
            <a:r>
              <a:rPr lang="en-GB" b="1" i="1" dirty="0">
                <a:solidFill>
                  <a:srgbClr val="C00000"/>
                </a:solidFill>
              </a:rPr>
              <a:t>header field</a:t>
            </a:r>
            <a:r>
              <a:rPr lang="en-GB" b="1" dirty="0">
                <a:solidFill>
                  <a:srgbClr val="C00000"/>
                </a:solidFill>
              </a:rPr>
              <a:t> </a:t>
            </a:r>
            <a:r>
              <a:rPr lang="en-GB" dirty="0"/>
              <a:t>or</a:t>
            </a:r>
            <a:r>
              <a:rPr lang="en-GB" i="1" dirty="0"/>
              <a:t> </a:t>
            </a:r>
            <a:r>
              <a:rPr lang="en-GB" b="1" i="1" dirty="0">
                <a:solidFill>
                  <a:srgbClr val="C00000"/>
                </a:solidFill>
              </a:rPr>
              <a:t>header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Requires an extra word for every allocated block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41305" y="4014429"/>
            <a:ext cx="2033227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p0 = malloc(32)</a:t>
            </a:r>
          </a:p>
        </p:txBody>
      </p:sp>
      <p:sp>
        <p:nvSpPr>
          <p:cNvPr id="40" name="Text Box 39"/>
          <p:cNvSpPr txBox="1">
            <a:spLocks noChangeArrowheads="1"/>
          </p:cNvSpPr>
          <p:nvPr/>
        </p:nvSpPr>
        <p:spPr bwMode="auto">
          <a:xfrm>
            <a:off x="5410200" y="3733800"/>
            <a:ext cx="425450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p0</a:t>
            </a:r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2511425" y="43434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2816225" y="43434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31210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34258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3730625" y="43434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4035425" y="43434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43402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Rectangle 47"/>
          <p:cNvSpPr>
            <a:spLocks noChangeArrowheads="1"/>
          </p:cNvSpPr>
          <p:nvPr/>
        </p:nvSpPr>
        <p:spPr bwMode="auto">
          <a:xfrm>
            <a:off x="46450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Rectangle 48"/>
          <p:cNvSpPr>
            <a:spLocks noChangeArrowheads="1"/>
          </p:cNvSpPr>
          <p:nvPr/>
        </p:nvSpPr>
        <p:spPr bwMode="auto">
          <a:xfrm>
            <a:off x="49498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5559425" y="43434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Rectangle 50"/>
          <p:cNvSpPr>
            <a:spLocks noChangeArrowheads="1"/>
          </p:cNvSpPr>
          <p:nvPr/>
        </p:nvSpPr>
        <p:spPr bwMode="auto">
          <a:xfrm>
            <a:off x="5864225" y="43434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6169025" y="43434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Rectangle 52"/>
          <p:cNvSpPr>
            <a:spLocks noChangeArrowheads="1"/>
          </p:cNvSpPr>
          <p:nvPr/>
        </p:nvSpPr>
        <p:spPr bwMode="auto">
          <a:xfrm>
            <a:off x="6473825" y="43434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53"/>
          <p:cNvSpPr>
            <a:spLocks noChangeArrowheads="1"/>
          </p:cNvSpPr>
          <p:nvPr/>
        </p:nvSpPr>
        <p:spPr bwMode="auto">
          <a:xfrm>
            <a:off x="6778625" y="43434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Rectangle 54"/>
          <p:cNvSpPr>
            <a:spLocks noChangeArrowheads="1"/>
          </p:cNvSpPr>
          <p:nvPr/>
        </p:nvSpPr>
        <p:spPr bwMode="auto">
          <a:xfrm>
            <a:off x="7083425" y="4343400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Line 55"/>
          <p:cNvSpPr>
            <a:spLocks noChangeShapeType="1"/>
          </p:cNvSpPr>
          <p:nvPr/>
        </p:nvSpPr>
        <p:spPr bwMode="auto">
          <a:xfrm>
            <a:off x="7078662" y="4152900"/>
            <a:ext cx="1588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185228" y="5665237"/>
            <a:ext cx="1169208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free(p0)</a:t>
            </a:r>
          </a:p>
        </p:txBody>
      </p:sp>
      <p:sp>
        <p:nvSpPr>
          <p:cNvPr id="58" name="Text Box 57"/>
          <p:cNvSpPr txBox="1">
            <a:spLocks noChangeArrowheads="1"/>
          </p:cNvSpPr>
          <p:nvPr/>
        </p:nvSpPr>
        <p:spPr bwMode="auto">
          <a:xfrm>
            <a:off x="4914985" y="5129816"/>
            <a:ext cx="995507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b</a:t>
            </a:r>
            <a:r>
              <a:rPr lang="en-GB" sz="1600" b="1" dirty="0">
                <a:latin typeface="Calibri" pitchFamily="34" charset="0"/>
              </a:rPr>
              <a:t>lock size</a:t>
            </a:r>
          </a:p>
        </p:txBody>
      </p:sp>
      <p:sp>
        <p:nvSpPr>
          <p:cNvPr id="60" name="Text Box 59"/>
          <p:cNvSpPr txBox="1">
            <a:spLocks noChangeArrowheads="1"/>
          </p:cNvSpPr>
          <p:nvPr/>
        </p:nvSpPr>
        <p:spPr bwMode="auto">
          <a:xfrm>
            <a:off x="6071611" y="5129816"/>
            <a:ext cx="93196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Payload</a:t>
            </a:r>
            <a:br>
              <a:rPr lang="en-GB" sz="1600" dirty="0">
                <a:latin typeface="Calibri" pitchFamily="34" charset="0"/>
              </a:rPr>
            </a:br>
            <a:r>
              <a:rPr lang="en-GB" sz="1600" dirty="0">
                <a:latin typeface="Calibri" pitchFamily="34" charset="0"/>
              </a:rPr>
              <a:t>(aligned)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5" name="Line 64"/>
          <p:cNvSpPr>
            <a:spLocks noChangeShapeType="1"/>
          </p:cNvSpPr>
          <p:nvPr/>
        </p:nvSpPr>
        <p:spPr bwMode="auto">
          <a:xfrm>
            <a:off x="5612113" y="4038600"/>
            <a:ext cx="1588" cy="3048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" name="Rectangle 66"/>
          <p:cNvSpPr>
            <a:spLocks noChangeArrowheads="1"/>
          </p:cNvSpPr>
          <p:nvPr/>
        </p:nvSpPr>
        <p:spPr bwMode="auto">
          <a:xfrm>
            <a:off x="5254625" y="4343400"/>
            <a:ext cx="304800" cy="3048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itchFamily="34" charset="0"/>
              </a:rPr>
              <a:t>48</a:t>
            </a:r>
          </a:p>
        </p:txBody>
      </p:sp>
      <p:sp>
        <p:nvSpPr>
          <p:cNvPr id="66" name="Line 65"/>
          <p:cNvSpPr>
            <a:spLocks noChangeShapeType="1"/>
          </p:cNvSpPr>
          <p:nvPr/>
        </p:nvSpPr>
        <p:spPr bwMode="auto">
          <a:xfrm>
            <a:off x="5254625" y="4166286"/>
            <a:ext cx="1588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cxnSp>
        <p:nvCxnSpPr>
          <p:cNvPr id="69" name="Straight Arrow Connector 68"/>
          <p:cNvCxnSpPr>
            <a:endCxn id="67" idx="2"/>
          </p:cNvCxnSpPr>
          <p:nvPr/>
        </p:nvCxnSpPr>
        <p:spPr bwMode="auto">
          <a:xfrm rot="16200000" flipV="1">
            <a:off x="5179695" y="4875530"/>
            <a:ext cx="457200" cy="2539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1" name="Straight Arrow Connector 70"/>
          <p:cNvCxnSpPr>
            <a:endCxn id="50" idx="2"/>
          </p:cNvCxnSpPr>
          <p:nvPr/>
        </p:nvCxnSpPr>
        <p:spPr bwMode="auto">
          <a:xfrm flipH="1" flipV="1">
            <a:off x="5711825" y="4648200"/>
            <a:ext cx="822593" cy="457200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3" name="Straight Arrow Connector 72"/>
          <p:cNvCxnSpPr>
            <a:endCxn id="51" idx="2"/>
          </p:cNvCxnSpPr>
          <p:nvPr/>
        </p:nvCxnSpPr>
        <p:spPr bwMode="auto">
          <a:xfrm flipH="1" flipV="1">
            <a:off x="6016625" y="4648200"/>
            <a:ext cx="517793" cy="457200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7" name="Straight Arrow Connector 76"/>
          <p:cNvCxnSpPr>
            <a:endCxn id="52" idx="2"/>
          </p:cNvCxnSpPr>
          <p:nvPr/>
        </p:nvCxnSpPr>
        <p:spPr bwMode="auto">
          <a:xfrm flipH="1" flipV="1">
            <a:off x="6321425" y="4648200"/>
            <a:ext cx="212993" cy="457200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9" name="Straight Arrow Connector 78"/>
          <p:cNvCxnSpPr>
            <a:endCxn id="53" idx="2"/>
          </p:cNvCxnSpPr>
          <p:nvPr/>
        </p:nvCxnSpPr>
        <p:spPr bwMode="auto">
          <a:xfrm flipV="1">
            <a:off x="6534418" y="4648200"/>
            <a:ext cx="91807" cy="457200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5114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8162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1210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4258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7306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0354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3402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46450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49498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55594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58642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61690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64738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67786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7083425" y="3429000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73882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52546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Rectangle 69"/>
          <p:cNvSpPr>
            <a:spLocks noChangeArrowheads="1"/>
          </p:cNvSpPr>
          <p:nvPr/>
        </p:nvSpPr>
        <p:spPr bwMode="auto">
          <a:xfrm>
            <a:off x="7696200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" name="Rectangle 71"/>
          <p:cNvSpPr>
            <a:spLocks noChangeArrowheads="1"/>
          </p:cNvSpPr>
          <p:nvPr/>
        </p:nvSpPr>
        <p:spPr bwMode="auto">
          <a:xfrm>
            <a:off x="73882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" name="Rectangle 73"/>
          <p:cNvSpPr>
            <a:spLocks noChangeArrowheads="1"/>
          </p:cNvSpPr>
          <p:nvPr/>
        </p:nvSpPr>
        <p:spPr bwMode="auto">
          <a:xfrm>
            <a:off x="7696200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5B00E4A-CEEF-4F2E-BFD4-019CB232A8B9}"/>
              </a:ext>
            </a:extLst>
          </p:cNvPr>
          <p:cNvGrpSpPr/>
          <p:nvPr/>
        </p:nvGrpSpPr>
        <p:grpSpPr>
          <a:xfrm>
            <a:off x="2474754" y="5991225"/>
            <a:ext cx="5489575" cy="304800"/>
            <a:chOff x="2474754" y="5991225"/>
            <a:chExt cx="5489575" cy="304800"/>
          </a:xfrm>
        </p:grpSpPr>
        <p:sp>
          <p:nvSpPr>
            <p:cNvPr id="76" name="Rectangle 75"/>
            <p:cNvSpPr>
              <a:spLocks noChangeArrowheads="1"/>
            </p:cNvSpPr>
            <p:nvPr/>
          </p:nvSpPr>
          <p:spPr bwMode="auto">
            <a:xfrm>
              <a:off x="24747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" name="Rectangle 77"/>
            <p:cNvSpPr>
              <a:spLocks noChangeArrowheads="1"/>
            </p:cNvSpPr>
            <p:nvPr/>
          </p:nvSpPr>
          <p:spPr bwMode="auto">
            <a:xfrm>
              <a:off x="27795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" name="Rectangle 79"/>
            <p:cNvSpPr>
              <a:spLocks noChangeArrowheads="1"/>
            </p:cNvSpPr>
            <p:nvPr/>
          </p:nvSpPr>
          <p:spPr bwMode="auto">
            <a:xfrm>
              <a:off x="3084354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" name="Rectangle 80"/>
            <p:cNvSpPr>
              <a:spLocks noChangeArrowheads="1"/>
            </p:cNvSpPr>
            <p:nvPr/>
          </p:nvSpPr>
          <p:spPr bwMode="auto">
            <a:xfrm>
              <a:off x="3389154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" name="Rectangle 81"/>
            <p:cNvSpPr>
              <a:spLocks noChangeArrowheads="1"/>
            </p:cNvSpPr>
            <p:nvPr/>
          </p:nvSpPr>
          <p:spPr bwMode="auto">
            <a:xfrm>
              <a:off x="36939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" name="Rectangle 82"/>
            <p:cNvSpPr>
              <a:spLocks noChangeArrowheads="1"/>
            </p:cNvSpPr>
            <p:nvPr/>
          </p:nvSpPr>
          <p:spPr bwMode="auto">
            <a:xfrm>
              <a:off x="39987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" name="Rectangle 83"/>
            <p:cNvSpPr>
              <a:spLocks noChangeArrowheads="1"/>
            </p:cNvSpPr>
            <p:nvPr/>
          </p:nvSpPr>
          <p:spPr bwMode="auto">
            <a:xfrm>
              <a:off x="4303554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" name="Rectangle 84"/>
            <p:cNvSpPr>
              <a:spLocks noChangeArrowheads="1"/>
            </p:cNvSpPr>
            <p:nvPr/>
          </p:nvSpPr>
          <p:spPr bwMode="auto">
            <a:xfrm>
              <a:off x="4608354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" name="Rectangle 85"/>
            <p:cNvSpPr>
              <a:spLocks noChangeArrowheads="1"/>
            </p:cNvSpPr>
            <p:nvPr/>
          </p:nvSpPr>
          <p:spPr bwMode="auto">
            <a:xfrm>
              <a:off x="4913154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" name="Rectangle 86"/>
            <p:cNvSpPr>
              <a:spLocks noChangeArrowheads="1"/>
            </p:cNvSpPr>
            <p:nvPr/>
          </p:nvSpPr>
          <p:spPr bwMode="auto">
            <a:xfrm>
              <a:off x="55227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" name="Rectangle 87"/>
            <p:cNvSpPr>
              <a:spLocks noChangeArrowheads="1"/>
            </p:cNvSpPr>
            <p:nvPr/>
          </p:nvSpPr>
          <p:spPr bwMode="auto">
            <a:xfrm>
              <a:off x="58275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" name="Rectangle 88"/>
            <p:cNvSpPr>
              <a:spLocks noChangeArrowheads="1"/>
            </p:cNvSpPr>
            <p:nvPr/>
          </p:nvSpPr>
          <p:spPr bwMode="auto">
            <a:xfrm>
              <a:off x="61323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" name="Rectangle 89"/>
            <p:cNvSpPr>
              <a:spLocks noChangeArrowheads="1"/>
            </p:cNvSpPr>
            <p:nvPr/>
          </p:nvSpPr>
          <p:spPr bwMode="auto">
            <a:xfrm>
              <a:off x="64371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" name="Rectangle 90"/>
            <p:cNvSpPr>
              <a:spLocks noChangeArrowheads="1"/>
            </p:cNvSpPr>
            <p:nvPr/>
          </p:nvSpPr>
          <p:spPr bwMode="auto">
            <a:xfrm>
              <a:off x="67419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" name="Rectangle 91"/>
            <p:cNvSpPr>
              <a:spLocks noChangeArrowheads="1"/>
            </p:cNvSpPr>
            <p:nvPr/>
          </p:nvSpPr>
          <p:spPr bwMode="auto">
            <a:xfrm>
              <a:off x="7046754" y="5991225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" name="Rectangle 92"/>
            <p:cNvSpPr>
              <a:spLocks noChangeArrowheads="1"/>
            </p:cNvSpPr>
            <p:nvPr/>
          </p:nvSpPr>
          <p:spPr bwMode="auto">
            <a:xfrm>
              <a:off x="7351554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" name="Rectangle 93"/>
            <p:cNvSpPr>
              <a:spLocks noChangeArrowheads="1"/>
            </p:cNvSpPr>
            <p:nvPr/>
          </p:nvSpPr>
          <p:spPr bwMode="auto">
            <a:xfrm>
              <a:off x="52179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" name="Rectangle 94"/>
            <p:cNvSpPr>
              <a:spLocks noChangeArrowheads="1"/>
            </p:cNvSpPr>
            <p:nvPr/>
          </p:nvSpPr>
          <p:spPr bwMode="auto">
            <a:xfrm>
              <a:off x="7659529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2DAAB07A-1BD3-1A43-BC7E-425097A88FF7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6932944" y="4648200"/>
            <a:ext cx="332214" cy="481616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97" name="Text Box 57">
            <a:extLst>
              <a:ext uri="{FF2B5EF4-FFF2-40B4-BE49-F238E27FC236}">
                <a16:creationId xmlns:a16="http://schemas.microsoft.com/office/drawing/2014/main" id="{19CC84AE-5FE0-5F4F-B739-B230F7FCB9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7448" y="5129816"/>
            <a:ext cx="1460762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Padding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(for alignment)</a:t>
            </a:r>
          </a:p>
        </p:txBody>
      </p:sp>
    </p:spTree>
    <p:extLst>
      <p:ext uri="{BB962C8B-B14F-4D97-AF65-F5344CB8AC3E}">
        <p14:creationId xmlns:p14="http://schemas.microsoft.com/office/powerpoint/2010/main" val="1183727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396875" y="1197678"/>
            <a:ext cx="7146925" cy="185032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Keeping Track of Free Blocks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54210"/>
            <a:ext cx="8289925" cy="5375190"/>
          </a:xfrm>
        </p:spPr>
        <p:txBody>
          <a:bodyPr/>
          <a:lstStyle/>
          <a:p>
            <a:r>
              <a:rPr lang="en-US" dirty="0"/>
              <a:t>Method 1: </a:t>
            </a:r>
            <a:r>
              <a:rPr lang="en-US" i="1" dirty="0">
                <a:solidFill>
                  <a:srgbClr val="C00000"/>
                </a:solidFill>
              </a:rPr>
              <a:t>Implicit list </a:t>
            </a:r>
            <a:r>
              <a:rPr lang="en-US" dirty="0"/>
              <a:t>using length—links all blocks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Method 2: </a:t>
            </a:r>
            <a:r>
              <a:rPr lang="en-GB" i="1" dirty="0">
                <a:solidFill>
                  <a:srgbClr val="C00000"/>
                </a:solidFill>
              </a:rPr>
              <a:t>Explicit list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/>
              <a:t>among the free blocks using pointers</a:t>
            </a:r>
          </a:p>
          <a:p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Method 3: </a:t>
            </a:r>
            <a:r>
              <a:rPr lang="en-GB" i="1" dirty="0">
                <a:solidFill>
                  <a:srgbClr val="C00000"/>
                </a:solidFill>
              </a:rPr>
              <a:t>Segregated free list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Different free lists for different size classes</a:t>
            </a:r>
            <a:endParaRPr lang="en-US" dirty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US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dirty="0"/>
              <a:t>Method 4: </a:t>
            </a:r>
            <a:r>
              <a:rPr lang="en-GB" i="1" dirty="0">
                <a:solidFill>
                  <a:srgbClr val="C00000"/>
                </a:solidFill>
              </a:rPr>
              <a:t>Blocks sorted by size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use a balanced tree (e.g., Red-Black tree) with pointers within each free block, and the length used as a key</a:t>
            </a:r>
          </a:p>
        </p:txBody>
      </p:sp>
      <p:sp>
        <p:nvSpPr>
          <p:cNvPr id="21" name="Freeform 39"/>
          <p:cNvSpPr>
            <a:spLocks/>
          </p:cNvSpPr>
          <p:nvPr/>
        </p:nvSpPr>
        <p:spPr bwMode="auto">
          <a:xfrm>
            <a:off x="17526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40"/>
          <p:cNvSpPr>
            <a:spLocks/>
          </p:cNvSpPr>
          <p:nvPr/>
        </p:nvSpPr>
        <p:spPr bwMode="auto">
          <a:xfrm>
            <a:off x="2981432" y="1959678"/>
            <a:ext cx="1819168" cy="231374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41"/>
          <p:cNvSpPr>
            <a:spLocks/>
          </p:cNvSpPr>
          <p:nvPr/>
        </p:nvSpPr>
        <p:spPr bwMode="auto">
          <a:xfrm>
            <a:off x="48387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7515332" y="1739897"/>
            <a:ext cx="15072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Need to tag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each block as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allocated/free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667893" y="3791634"/>
            <a:ext cx="13142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Need space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for pointers</a:t>
            </a:r>
          </a:p>
        </p:txBody>
      </p:sp>
      <p:sp>
        <p:nvSpPr>
          <p:cNvPr id="46" name="Text Box 410"/>
          <p:cNvSpPr txBox="1">
            <a:spLocks noChangeAspect="1" noChangeArrowheads="1"/>
          </p:cNvSpPr>
          <p:nvPr/>
        </p:nvSpPr>
        <p:spPr bwMode="auto">
          <a:xfrm>
            <a:off x="962681" y="1922408"/>
            <a:ext cx="744113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1288544" y="2209800"/>
            <a:ext cx="5188456" cy="311019"/>
            <a:chOff x="1288544" y="2209800"/>
            <a:chExt cx="5188456" cy="311019"/>
          </a:xfrm>
        </p:grpSpPr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7" name="Rectangle 7"/>
            <p:cNvSpPr>
              <a:spLocks noChangeArrowheads="1"/>
            </p:cNvSpPr>
            <p:nvPr/>
          </p:nvSpPr>
          <p:spPr bwMode="auto">
            <a:xfrm>
              <a:off x="1288544" y="2216019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1322111" y="3962399"/>
            <a:ext cx="5181600" cy="304800"/>
            <a:chOff x="1295400" y="2209800"/>
            <a:chExt cx="5181600" cy="304800"/>
          </a:xfrm>
        </p:grpSpPr>
        <p:sp>
          <p:nvSpPr>
            <p:cNvPr id="50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1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2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3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55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7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8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60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2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3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64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5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6" name="Rectangle 7"/>
            <p:cNvSpPr>
              <a:spLocks noChangeArrowheads="1"/>
            </p:cNvSpPr>
            <p:nvPr/>
          </p:nvSpPr>
          <p:spPr bwMode="auto">
            <a:xfrm>
              <a:off x="1295400" y="2209800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41" name="Freeform 38"/>
          <p:cNvSpPr>
            <a:spLocks/>
          </p:cNvSpPr>
          <p:nvPr/>
        </p:nvSpPr>
        <p:spPr bwMode="auto">
          <a:xfrm>
            <a:off x="2076381" y="3550334"/>
            <a:ext cx="2733568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Freeform 38"/>
          <p:cNvSpPr>
            <a:spLocks/>
          </p:cNvSpPr>
          <p:nvPr/>
        </p:nvSpPr>
        <p:spPr bwMode="auto">
          <a:xfrm>
            <a:off x="5103805" y="3621689"/>
            <a:ext cx="1677996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957F630D-B636-4E5C-99FE-DB0A2F896C83}"/>
              </a:ext>
            </a:extLst>
          </p:cNvPr>
          <p:cNvSpPr/>
          <p:nvPr/>
        </p:nvSpPr>
        <p:spPr bwMode="auto">
          <a:xfrm>
            <a:off x="174509" y="2135431"/>
            <a:ext cx="519688" cy="453538"/>
          </a:xfrm>
          <a:prstGeom prst="rightArrow">
            <a:avLst/>
          </a:prstGeom>
          <a:solidFill>
            <a:srgbClr val="C0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45225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67" grpId="0" animBg="1"/>
      <p:bldP spid="1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Basic concepts</a:t>
            </a:r>
          </a:p>
          <a:p>
            <a:r>
              <a:rPr lang="en-US" dirty="0"/>
              <a:t>Implicit free lists</a:t>
            </a:r>
          </a:p>
          <a:p>
            <a:pPr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9243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359376" y="473676"/>
            <a:ext cx="65913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Method 1: Implicit Free List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192212"/>
            <a:ext cx="8255000" cy="2160588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For each block we need both size and allocation status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Could store this information in two words: wasteful!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Standard trick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When blocks are aligned, some low-order address bits are always 0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Instead of storing an always-0 bit, use it as an allocated/free flag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When reading the Size word, must mask out this bit</a:t>
            </a:r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2971800" y="4279900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27" name="Text Box 4"/>
          <p:cNvSpPr txBox="1">
            <a:spLocks noChangeArrowheads="1"/>
          </p:cNvSpPr>
          <p:nvPr/>
        </p:nvSpPr>
        <p:spPr bwMode="auto">
          <a:xfrm>
            <a:off x="3423604" y="3610125"/>
            <a:ext cx="77544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 word</a:t>
            </a:r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821724" y="4707924"/>
            <a:ext cx="1623435" cy="99937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Format of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allocated and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free blocks</a:t>
            </a:r>
          </a:p>
        </p:txBody>
      </p:sp>
      <p:sp>
        <p:nvSpPr>
          <p:cNvPr id="29" name="Rectangle 6"/>
          <p:cNvSpPr>
            <a:spLocks noChangeArrowheads="1"/>
          </p:cNvSpPr>
          <p:nvPr/>
        </p:nvSpPr>
        <p:spPr bwMode="auto">
          <a:xfrm>
            <a:off x="2971800" y="4660900"/>
            <a:ext cx="1676400" cy="12858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</a:t>
            </a:r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5006975" y="4302556"/>
            <a:ext cx="2329982" cy="20257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1: Allocated block 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0: Free block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ize: total block size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ayload: application data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(allocated blocks only)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</p:txBody>
      </p:sp>
      <p:sp>
        <p:nvSpPr>
          <p:cNvPr id="31" name="Rectangle 8"/>
          <p:cNvSpPr>
            <a:spLocks noChangeArrowheads="1"/>
          </p:cNvSpPr>
          <p:nvPr/>
        </p:nvSpPr>
        <p:spPr bwMode="auto">
          <a:xfrm>
            <a:off x="4343400" y="42799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32" name="Rectangle 9"/>
          <p:cNvSpPr>
            <a:spLocks noChangeArrowheads="1"/>
          </p:cNvSpPr>
          <p:nvPr/>
        </p:nvSpPr>
        <p:spPr bwMode="auto">
          <a:xfrm>
            <a:off x="2971800" y="5943600"/>
            <a:ext cx="1676400" cy="6858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O</a:t>
            </a:r>
            <a:r>
              <a:rPr lang="en-GB" sz="1600" b="1" dirty="0">
                <a:latin typeface="Calibri" pitchFamily="34" charset="0"/>
              </a:rPr>
              <a:t>ptional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33" name="AutoShape 8"/>
          <p:cNvSpPr>
            <a:spLocks/>
          </p:cNvSpPr>
          <p:nvPr/>
        </p:nvSpPr>
        <p:spPr bwMode="auto">
          <a:xfrm rot="16200000">
            <a:off x="3695702" y="3222024"/>
            <a:ext cx="228600" cy="1676401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8836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/>
      <p:bldP spid="28" grpId="0"/>
      <p:bldP spid="29" grpId="0" animBg="1"/>
      <p:bldP spid="30" grpId="0"/>
      <p:bldP spid="31" grpId="0" animBg="1"/>
      <p:bldP spid="32" grpId="0" animBg="1"/>
      <p:bldP spid="3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Detailed Implicit Free List Example</a:t>
            </a:r>
          </a:p>
        </p:txBody>
      </p:sp>
      <p:sp>
        <p:nvSpPr>
          <p:cNvPr id="25" name="Text Box 404"/>
          <p:cNvSpPr txBox="1">
            <a:spLocks noChangeAspect="1" noChangeArrowheads="1"/>
          </p:cNvSpPr>
          <p:nvPr/>
        </p:nvSpPr>
        <p:spPr bwMode="auto">
          <a:xfrm>
            <a:off x="64887" y="2057400"/>
            <a:ext cx="685188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Start </a:t>
            </a:r>
          </a:p>
          <a:p>
            <a:pPr algn="ctr"/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</a:p>
          <a:p>
            <a:pPr algn="ctr"/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43" name="Line 429"/>
          <p:cNvSpPr>
            <a:spLocks noChangeAspect="1" noChangeShapeType="1"/>
          </p:cNvSpPr>
          <p:nvPr/>
        </p:nvSpPr>
        <p:spPr bwMode="auto">
          <a:xfrm flipV="1">
            <a:off x="1059691" y="4423936"/>
            <a:ext cx="0" cy="501025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44" name="Text Box 431"/>
          <p:cNvSpPr txBox="1">
            <a:spLocks noChangeAspect="1" noChangeArrowheads="1"/>
          </p:cNvSpPr>
          <p:nvPr/>
        </p:nvSpPr>
        <p:spPr bwMode="auto">
          <a:xfrm>
            <a:off x="1101482" y="4293275"/>
            <a:ext cx="1863209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r>
              <a:rPr lang="en-US" sz="2000" b="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Double-word</a:t>
            </a:r>
          </a:p>
          <a:p>
            <a:r>
              <a:rPr lang="en-US" sz="2000" b="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aligned</a:t>
            </a:r>
          </a:p>
        </p:txBody>
      </p:sp>
      <p:sp>
        <p:nvSpPr>
          <p:cNvPr id="5" name="Rectangle 432"/>
          <p:cNvSpPr>
            <a:spLocks noChangeAspect="1" noChangeArrowheads="1"/>
          </p:cNvSpPr>
          <p:nvPr/>
        </p:nvSpPr>
        <p:spPr bwMode="auto">
          <a:xfrm>
            <a:off x="6208814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379"/>
          <p:cNvSpPr>
            <a:spLocks noChangeAspect="1" noChangeArrowheads="1"/>
          </p:cNvSpPr>
          <p:nvPr/>
        </p:nvSpPr>
        <p:spPr bwMode="auto">
          <a:xfrm>
            <a:off x="1471696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16/0</a:t>
            </a:r>
          </a:p>
        </p:txBody>
      </p:sp>
      <p:sp>
        <p:nvSpPr>
          <p:cNvPr id="7" name="Rectangle 380"/>
          <p:cNvSpPr>
            <a:spLocks noChangeAspect="1" noChangeArrowheads="1"/>
          </p:cNvSpPr>
          <p:nvPr/>
        </p:nvSpPr>
        <p:spPr bwMode="auto">
          <a:xfrm>
            <a:off x="1867166" y="2310981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384"/>
          <p:cNvSpPr>
            <a:spLocks noChangeAspect="1" noChangeArrowheads="1"/>
          </p:cNvSpPr>
          <p:nvPr/>
        </p:nvSpPr>
        <p:spPr bwMode="auto">
          <a:xfrm>
            <a:off x="2247294" y="2310981"/>
            <a:ext cx="393766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32/1</a:t>
            </a:r>
          </a:p>
        </p:txBody>
      </p:sp>
      <p:sp>
        <p:nvSpPr>
          <p:cNvPr id="9" name="Rectangle 385"/>
          <p:cNvSpPr>
            <a:spLocks noChangeAspect="1" noChangeArrowheads="1"/>
          </p:cNvSpPr>
          <p:nvPr/>
        </p:nvSpPr>
        <p:spPr bwMode="auto">
          <a:xfrm>
            <a:off x="2641060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386"/>
          <p:cNvSpPr>
            <a:spLocks noChangeAspect="1" noChangeArrowheads="1"/>
          </p:cNvSpPr>
          <p:nvPr/>
        </p:nvSpPr>
        <p:spPr bwMode="auto">
          <a:xfrm>
            <a:off x="3036530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387" descr="Wide upward diagonal"/>
          <p:cNvSpPr>
            <a:spLocks noChangeAspect="1" noChangeArrowheads="1"/>
          </p:cNvSpPr>
          <p:nvPr/>
        </p:nvSpPr>
        <p:spPr bwMode="auto">
          <a:xfrm>
            <a:off x="3432001" y="2310981"/>
            <a:ext cx="393766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388"/>
          <p:cNvSpPr>
            <a:spLocks noChangeAspect="1" noChangeArrowheads="1"/>
          </p:cNvSpPr>
          <p:nvPr/>
        </p:nvSpPr>
        <p:spPr bwMode="auto">
          <a:xfrm>
            <a:off x="4248509" y="2310981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tangle 389"/>
          <p:cNvSpPr>
            <a:spLocks noChangeAspect="1" noChangeArrowheads="1"/>
          </p:cNvSpPr>
          <p:nvPr/>
        </p:nvSpPr>
        <p:spPr bwMode="auto">
          <a:xfrm>
            <a:off x="4642275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ectangle 390"/>
          <p:cNvSpPr>
            <a:spLocks noChangeAspect="1" noChangeArrowheads="1"/>
          </p:cNvSpPr>
          <p:nvPr/>
        </p:nvSpPr>
        <p:spPr bwMode="auto">
          <a:xfrm>
            <a:off x="5037745" y="2310981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Rectangle 391"/>
          <p:cNvSpPr>
            <a:spLocks noChangeAspect="1" noChangeArrowheads="1"/>
          </p:cNvSpPr>
          <p:nvPr/>
        </p:nvSpPr>
        <p:spPr bwMode="auto">
          <a:xfrm>
            <a:off x="5431511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Rectangle 392"/>
          <p:cNvSpPr>
            <a:spLocks noChangeAspect="1" noChangeArrowheads="1"/>
          </p:cNvSpPr>
          <p:nvPr/>
        </p:nvSpPr>
        <p:spPr bwMode="auto">
          <a:xfrm>
            <a:off x="5826981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Rectangle 393"/>
          <p:cNvSpPr>
            <a:spLocks noChangeAspect="1" noChangeArrowheads="1"/>
          </p:cNvSpPr>
          <p:nvPr/>
        </p:nvSpPr>
        <p:spPr bwMode="auto">
          <a:xfrm>
            <a:off x="6967367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32/1</a:t>
            </a:r>
          </a:p>
        </p:txBody>
      </p:sp>
      <p:sp>
        <p:nvSpPr>
          <p:cNvPr id="18" name="Rectangle 394"/>
          <p:cNvSpPr>
            <a:spLocks noChangeAspect="1" noChangeArrowheads="1"/>
          </p:cNvSpPr>
          <p:nvPr/>
        </p:nvSpPr>
        <p:spPr bwMode="auto">
          <a:xfrm>
            <a:off x="7362837" y="2310981"/>
            <a:ext cx="393766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Rectangle 395"/>
          <p:cNvSpPr>
            <a:spLocks noChangeAspect="1" noChangeArrowheads="1"/>
          </p:cNvSpPr>
          <p:nvPr/>
        </p:nvSpPr>
        <p:spPr bwMode="auto">
          <a:xfrm>
            <a:off x="3853039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64/0</a:t>
            </a:r>
          </a:p>
        </p:txBody>
      </p:sp>
      <p:sp>
        <p:nvSpPr>
          <p:cNvPr id="20" name="Freeform 396"/>
          <p:cNvSpPr>
            <a:spLocks noChangeAspect="1"/>
          </p:cNvSpPr>
          <p:nvPr/>
        </p:nvSpPr>
        <p:spPr bwMode="auto">
          <a:xfrm>
            <a:off x="1553517" y="1777268"/>
            <a:ext cx="806282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Freeform 397"/>
          <p:cNvSpPr>
            <a:spLocks noChangeAspect="1"/>
          </p:cNvSpPr>
          <p:nvPr/>
        </p:nvSpPr>
        <p:spPr bwMode="auto">
          <a:xfrm>
            <a:off x="2431393" y="1777268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Freeform 398"/>
          <p:cNvSpPr>
            <a:spLocks noChangeAspect="1"/>
          </p:cNvSpPr>
          <p:nvPr/>
        </p:nvSpPr>
        <p:spPr bwMode="auto">
          <a:xfrm>
            <a:off x="3955316" y="1759328"/>
            <a:ext cx="310069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Rectangle 399"/>
          <p:cNvSpPr>
            <a:spLocks noChangeAspect="1" noChangeArrowheads="1"/>
          </p:cNvSpPr>
          <p:nvPr/>
        </p:nvSpPr>
        <p:spPr bwMode="auto">
          <a:xfrm>
            <a:off x="7756602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Rectangle 403" descr="Wide upward diagonal"/>
          <p:cNvSpPr>
            <a:spLocks noChangeAspect="1" noChangeArrowheads="1"/>
          </p:cNvSpPr>
          <p:nvPr/>
        </p:nvSpPr>
        <p:spPr bwMode="auto">
          <a:xfrm>
            <a:off x="1076226" y="2310981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Rectangle 406"/>
          <p:cNvSpPr>
            <a:spLocks noChangeAspect="1" noChangeArrowheads="1"/>
          </p:cNvSpPr>
          <p:nvPr/>
        </p:nvSpPr>
        <p:spPr bwMode="auto">
          <a:xfrm>
            <a:off x="1471696" y="2308738"/>
            <a:ext cx="777303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Rectangle 407"/>
          <p:cNvSpPr>
            <a:spLocks noChangeAspect="1" noChangeArrowheads="1"/>
          </p:cNvSpPr>
          <p:nvPr/>
        </p:nvSpPr>
        <p:spPr bwMode="auto">
          <a:xfrm>
            <a:off x="2248999" y="2308738"/>
            <a:ext cx="1595518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Text Box 410"/>
          <p:cNvSpPr txBox="1">
            <a:spLocks noChangeAspect="1" noChangeArrowheads="1"/>
          </p:cNvSpPr>
          <p:nvPr/>
        </p:nvSpPr>
        <p:spPr bwMode="auto">
          <a:xfrm>
            <a:off x="8507026" y="1759328"/>
            <a:ext cx="588624" cy="5232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End</a:t>
            </a:r>
          </a:p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Block</a:t>
            </a:r>
          </a:p>
        </p:txBody>
      </p:sp>
      <p:sp>
        <p:nvSpPr>
          <p:cNvPr id="29" name="Line 411"/>
          <p:cNvSpPr>
            <a:spLocks noChangeAspect="1" noChangeShapeType="1"/>
          </p:cNvSpPr>
          <p:nvPr/>
        </p:nvSpPr>
        <p:spPr bwMode="auto">
          <a:xfrm flipV="1">
            <a:off x="1867166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0" name="Line 413"/>
          <p:cNvSpPr>
            <a:spLocks noChangeAspect="1" noChangeShapeType="1"/>
          </p:cNvSpPr>
          <p:nvPr/>
        </p:nvSpPr>
        <p:spPr bwMode="auto">
          <a:xfrm flipV="1">
            <a:off x="2644469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1" name="Line 414"/>
          <p:cNvSpPr>
            <a:spLocks noChangeAspect="1" noChangeShapeType="1"/>
          </p:cNvSpPr>
          <p:nvPr/>
        </p:nvSpPr>
        <p:spPr bwMode="auto">
          <a:xfrm flipV="1">
            <a:off x="3435410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2" name="Line 415"/>
          <p:cNvSpPr>
            <a:spLocks noChangeAspect="1" noChangeShapeType="1"/>
          </p:cNvSpPr>
          <p:nvPr/>
        </p:nvSpPr>
        <p:spPr bwMode="auto">
          <a:xfrm flipV="1">
            <a:off x="425362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3" name="Line 416"/>
          <p:cNvSpPr>
            <a:spLocks noChangeAspect="1" noChangeShapeType="1"/>
          </p:cNvSpPr>
          <p:nvPr/>
        </p:nvSpPr>
        <p:spPr bwMode="auto">
          <a:xfrm flipV="1">
            <a:off x="504456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4" name="Line 417"/>
          <p:cNvSpPr>
            <a:spLocks noChangeAspect="1" noChangeShapeType="1"/>
          </p:cNvSpPr>
          <p:nvPr/>
        </p:nvSpPr>
        <p:spPr bwMode="auto">
          <a:xfrm flipV="1">
            <a:off x="5821867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5" name="Line 418"/>
          <p:cNvSpPr>
            <a:spLocks noChangeAspect="1" noChangeShapeType="1"/>
          </p:cNvSpPr>
          <p:nvPr/>
        </p:nvSpPr>
        <p:spPr bwMode="auto">
          <a:xfrm flipV="1">
            <a:off x="7376473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6" name="Line 419"/>
          <p:cNvSpPr>
            <a:spLocks noChangeAspect="1" noChangeShapeType="1"/>
          </p:cNvSpPr>
          <p:nvPr/>
        </p:nvSpPr>
        <p:spPr bwMode="auto">
          <a:xfrm flipV="1">
            <a:off x="1089863" y="286487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7" name="Line 420"/>
          <p:cNvSpPr>
            <a:spLocks noChangeAspect="1" noChangeShapeType="1"/>
          </p:cNvSpPr>
          <p:nvPr/>
        </p:nvSpPr>
        <p:spPr bwMode="auto">
          <a:xfrm flipV="1">
            <a:off x="816741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8" name="Rectangle 421"/>
          <p:cNvSpPr>
            <a:spLocks noChangeAspect="1" noChangeArrowheads="1"/>
          </p:cNvSpPr>
          <p:nvPr/>
        </p:nvSpPr>
        <p:spPr bwMode="auto">
          <a:xfrm>
            <a:off x="8152073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9" name="Rectangle 409"/>
          <p:cNvSpPr>
            <a:spLocks noChangeAspect="1" noChangeArrowheads="1"/>
          </p:cNvSpPr>
          <p:nvPr/>
        </p:nvSpPr>
        <p:spPr bwMode="auto">
          <a:xfrm>
            <a:off x="6977595" y="2308738"/>
            <a:ext cx="1581880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Freeform 422"/>
          <p:cNvSpPr>
            <a:spLocks noChangeAspect="1"/>
          </p:cNvSpPr>
          <p:nvPr/>
        </p:nvSpPr>
        <p:spPr bwMode="auto">
          <a:xfrm>
            <a:off x="7108850" y="1752600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" name="Rectangle 423" descr="Wide upward diagonal"/>
          <p:cNvSpPr>
            <a:spLocks noChangeAspect="1" noChangeArrowheads="1"/>
          </p:cNvSpPr>
          <p:nvPr/>
        </p:nvSpPr>
        <p:spPr bwMode="auto">
          <a:xfrm>
            <a:off x="8549247" y="2310981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8/1</a:t>
            </a:r>
          </a:p>
        </p:txBody>
      </p:sp>
      <p:sp>
        <p:nvSpPr>
          <p:cNvPr id="42" name="Rectangle 426"/>
          <p:cNvSpPr>
            <a:spLocks noChangeAspect="1" noChangeArrowheads="1"/>
          </p:cNvSpPr>
          <p:nvPr/>
        </p:nvSpPr>
        <p:spPr bwMode="auto">
          <a:xfrm>
            <a:off x="8549246" y="2308738"/>
            <a:ext cx="432171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5" name="Rectangle 433"/>
          <p:cNvSpPr>
            <a:spLocks noChangeAspect="1" noChangeArrowheads="1"/>
          </p:cNvSpPr>
          <p:nvPr/>
        </p:nvSpPr>
        <p:spPr bwMode="auto">
          <a:xfrm>
            <a:off x="6590647" y="2293040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6" name="Rectangle 408"/>
          <p:cNvSpPr>
            <a:spLocks noChangeAspect="1" noChangeArrowheads="1"/>
          </p:cNvSpPr>
          <p:nvPr/>
        </p:nvSpPr>
        <p:spPr bwMode="auto">
          <a:xfrm>
            <a:off x="3844517" y="2308738"/>
            <a:ext cx="3136487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7" name="Line 434"/>
          <p:cNvSpPr>
            <a:spLocks noChangeAspect="1" noChangeShapeType="1"/>
          </p:cNvSpPr>
          <p:nvPr/>
        </p:nvSpPr>
        <p:spPr bwMode="auto">
          <a:xfrm flipV="1">
            <a:off x="658553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640409" y="4239161"/>
            <a:ext cx="5468548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Allocated blocks: </a:t>
            </a:r>
            <a:r>
              <a:rPr lang="en-US" sz="2000" b="0" dirty="0">
                <a:latin typeface="Calibri" pitchFamily="34" charset="0"/>
              </a:rPr>
              <a:t>shaded</a:t>
            </a:r>
          </a:p>
          <a:p>
            <a:r>
              <a:rPr lang="en-US" sz="2000" dirty="0">
                <a:latin typeface="Calibri" pitchFamily="34" charset="0"/>
              </a:rPr>
              <a:t>Free blocks: </a:t>
            </a:r>
            <a:r>
              <a:rPr lang="en-US" sz="2000" b="0" dirty="0" err="1">
                <a:latin typeface="Calibri" pitchFamily="34" charset="0"/>
              </a:rPr>
              <a:t>unshaded</a:t>
            </a:r>
            <a:endParaRPr lang="en-US" sz="2000" b="0" dirty="0">
              <a:latin typeface="Calibri" pitchFamily="34" charset="0"/>
            </a:endParaRPr>
          </a:p>
          <a:p>
            <a:r>
              <a:rPr lang="en-US" sz="2000" dirty="0">
                <a:latin typeface="Calibri" pitchFamily="34" charset="0"/>
              </a:rPr>
              <a:t>Headers: </a:t>
            </a:r>
            <a:r>
              <a:rPr lang="en-US" sz="2000" b="0" dirty="0">
                <a:latin typeface="Calibri" pitchFamily="34" charset="0"/>
              </a:rPr>
              <a:t>labeled with “size in words/allocated bit”</a:t>
            </a:r>
          </a:p>
          <a:p>
            <a:r>
              <a:rPr lang="en-US" sz="2000" b="0" dirty="0">
                <a:latin typeface="Calibri" pitchFamily="34" charset="0"/>
              </a:rPr>
              <a:t>Headers are at non-aligned positions</a:t>
            </a:r>
          </a:p>
          <a:p>
            <a:r>
              <a:rPr lang="en-US" sz="2000" b="0" dirty="0">
                <a:latin typeface="Calibri" pitchFamily="34" charset="0"/>
                <a:sym typeface="Wingdings" pitchFamily="2" charset="2"/>
              </a:rPr>
              <a:t> Payloads are aligned</a:t>
            </a:r>
            <a:endParaRPr lang="en-US" sz="2000" b="0" dirty="0">
              <a:latin typeface="Calibri" pitchFamily="34" charset="0"/>
            </a:endParaRPr>
          </a:p>
        </p:txBody>
      </p:sp>
      <p:sp>
        <p:nvSpPr>
          <p:cNvPr id="48" name="Text Box 410">
            <a:extLst>
              <a:ext uri="{FF2B5EF4-FFF2-40B4-BE49-F238E27FC236}">
                <a16:creationId xmlns:a16="http://schemas.microsoft.com/office/drawing/2014/main" id="{C20F70C2-92A6-485D-B2F2-20DB681AEA8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815250" y="1962811"/>
            <a:ext cx="744113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sp>
        <p:nvSpPr>
          <p:cNvPr id="49" name="Rectangle 423" descr="Wide upward diagonal">
            <a:extLst>
              <a:ext uri="{FF2B5EF4-FFF2-40B4-BE49-F238E27FC236}">
                <a16:creationId xmlns:a16="http://schemas.microsoft.com/office/drawing/2014/main" id="{FC57F0D1-D438-BD4A-9271-553F4174259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87313" y="2321153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4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" name="Rectangle 426">
            <a:extLst>
              <a:ext uri="{FF2B5EF4-FFF2-40B4-BE49-F238E27FC236}">
                <a16:creationId xmlns:a16="http://schemas.microsoft.com/office/drawing/2014/main" id="{D0B9C340-508F-7948-A9FD-A25FBAE7BCB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66800" y="2308738"/>
            <a:ext cx="415124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59FBF450-C7B2-314F-B635-6B0D606F55D8}"/>
              </a:ext>
            </a:extLst>
          </p:cNvPr>
          <p:cNvCxnSpPr>
            <a:cxnSpLocks/>
          </p:cNvCxnSpPr>
          <p:nvPr/>
        </p:nvCxnSpPr>
        <p:spPr bwMode="auto">
          <a:xfrm flipV="1">
            <a:off x="1553517" y="2836926"/>
            <a:ext cx="118143" cy="72905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F1A1CC67-8AD6-E045-A904-7328492983A6}"/>
              </a:ext>
            </a:extLst>
          </p:cNvPr>
          <p:cNvSpPr txBox="1"/>
          <p:nvPr/>
        </p:nvSpPr>
        <p:spPr>
          <a:xfrm>
            <a:off x="1101482" y="3568482"/>
            <a:ext cx="1563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heap_start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8D5E31EB-32C4-C04A-866F-79D07BBA5A1F}"/>
              </a:ext>
            </a:extLst>
          </p:cNvPr>
          <p:cNvCxnSpPr>
            <a:cxnSpLocks/>
          </p:cNvCxnSpPr>
          <p:nvPr/>
        </p:nvCxnSpPr>
        <p:spPr bwMode="auto">
          <a:xfrm flipV="1">
            <a:off x="8602090" y="2836926"/>
            <a:ext cx="118143" cy="72905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36CFA8AE-B288-0D4B-9296-E455D5A9DE5C}"/>
              </a:ext>
            </a:extLst>
          </p:cNvPr>
          <p:cNvSpPr txBox="1"/>
          <p:nvPr/>
        </p:nvSpPr>
        <p:spPr>
          <a:xfrm>
            <a:off x="7551768" y="3565982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heap_end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59632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Data Structures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371600"/>
            <a:ext cx="8307387" cy="5303838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Block declaration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 marL="0" indent="0">
              <a:lnSpc>
                <a:spcPct val="83000"/>
              </a:lnSpc>
              <a:spcBef>
                <a:spcPts val="125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Getting payload from block pointer</a:t>
            </a:r>
          </a:p>
          <a:p>
            <a:pPr marL="0" indent="0">
              <a:lnSpc>
                <a:spcPct val="83000"/>
              </a:lnSpc>
              <a:spcBef>
                <a:spcPts val="125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Getting header from payload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636372" y="1808625"/>
            <a:ext cx="7644714" cy="34073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AFD7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uint64_t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dirty="0">
              <a:solidFill>
                <a:srgbClr val="34A327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364106A2-4F35-3E4C-9124-21DAE53AA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849" y="2179580"/>
            <a:ext cx="7644714" cy="132562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endParaRPr lang="en-US" sz="1600" dirty="0">
              <a:solidFill>
                <a:srgbClr val="D03B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unsigned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payload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[0];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dirty="0">
              <a:solidFill>
                <a:srgbClr val="34A327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Rectangle 426">
            <a:extLst>
              <a:ext uri="{FF2B5EF4-FFF2-40B4-BE49-F238E27FC236}">
                <a16:creationId xmlns:a16="http://schemas.microsoft.com/office/drawing/2014/main" id="{0EE5D379-DC8F-6E42-9428-865EBAA692A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733800" y="1011007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7" name="Rectangle 426">
            <a:extLst>
              <a:ext uri="{FF2B5EF4-FFF2-40B4-BE49-F238E27FC236}">
                <a16:creationId xmlns:a16="http://schemas.microsoft.com/office/drawing/2014/main" id="{44CCAC0C-0B16-6E46-AE94-822FCD3CB61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47286" y="1011007"/>
            <a:ext cx="2386914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8" name="Text Box 3">
            <a:extLst>
              <a:ext uri="{FF2B5EF4-FFF2-40B4-BE49-F238E27FC236}">
                <a16:creationId xmlns:a16="http://schemas.microsoft.com/office/drawing/2014/main" id="{1BA153B4-513D-D249-8372-50FC879C72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993" y="4210013"/>
            <a:ext cx="7644714" cy="34073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(block-&gt;payload);</a:t>
            </a:r>
          </a:p>
        </p:txBody>
      </p:sp>
      <p:sp>
        <p:nvSpPr>
          <p:cNvPr id="9" name="Text Box 3">
            <a:extLst>
              <a:ext uri="{FF2B5EF4-FFF2-40B4-BE49-F238E27FC236}">
                <a16:creationId xmlns:a16="http://schemas.microsoft.com/office/drawing/2014/main" id="{7D3EE57C-6623-BF46-A2C5-1F8021A2EE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993" y="5075448"/>
            <a:ext cx="7644714" cy="58695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((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unsigned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bp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offsetof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payload));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3A9392F-E88E-4DC6-AD20-0E50359E573E}"/>
              </a:ext>
            </a:extLst>
          </p:cNvPr>
          <p:cNvSpPr txBox="1"/>
          <p:nvPr/>
        </p:nvSpPr>
        <p:spPr>
          <a:xfrm>
            <a:off x="5105400" y="2866277"/>
            <a:ext cx="2063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// Zero length array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2D6831-C96F-4A11-B2C9-E68664231E1F}"/>
              </a:ext>
            </a:extLst>
          </p:cNvPr>
          <p:cNvSpPr txBox="1"/>
          <p:nvPr/>
        </p:nvSpPr>
        <p:spPr>
          <a:xfrm>
            <a:off x="5743687" y="4726025"/>
            <a:ext cx="25934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//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bp</a:t>
            </a:r>
            <a:r>
              <a:rPr lang="en-US" sz="1800" dirty="0">
                <a:latin typeface="Calibri" pitchFamily="34" charset="0"/>
              </a:rPr>
              <a:t> points to a payload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6F0188C-6EA9-462A-9410-0A1E6DF18BDB}"/>
              </a:ext>
            </a:extLst>
          </p:cNvPr>
          <p:cNvSpPr txBox="1"/>
          <p:nvPr/>
        </p:nvSpPr>
        <p:spPr>
          <a:xfrm>
            <a:off x="5791200" y="3857992"/>
            <a:ext cx="2366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//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*block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0101570-5004-4EF7-9249-5BBE02D6CA5B}"/>
              </a:ext>
            </a:extLst>
          </p:cNvPr>
          <p:cNvSpPr txBox="1"/>
          <p:nvPr/>
        </p:nvSpPr>
        <p:spPr>
          <a:xfrm>
            <a:off x="807720" y="5946850"/>
            <a:ext cx="8339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 function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offsetof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(struct, member) </a:t>
            </a:r>
            <a:r>
              <a:rPr lang="en-US" sz="1800" dirty="0">
                <a:latin typeface="Calibri" pitchFamily="34" charset="0"/>
              </a:rPr>
              <a:t>returns offset of member within struct</a:t>
            </a:r>
          </a:p>
        </p:txBody>
      </p:sp>
    </p:spTree>
    <p:extLst>
      <p:ext uri="{BB962C8B-B14F-4D97-AF65-F5344CB8AC3E}">
        <p14:creationId xmlns:p14="http://schemas.microsoft.com/office/powerpoint/2010/main" val="51396874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/>
      <p:bldP spid="12" grpId="0"/>
      <p:bldP spid="1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Header access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371600"/>
            <a:ext cx="8307387" cy="5303838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Getting allocated bit from header</a:t>
            </a:r>
          </a:p>
          <a:p>
            <a:pPr marL="0" indent="0">
              <a:lnSpc>
                <a:spcPct val="83000"/>
              </a:lnSpc>
              <a:spcBef>
                <a:spcPts val="125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Getting size from header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Initializing header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636372" y="1752600"/>
            <a:ext cx="7644714" cy="34073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header &amp; 0x1;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94202E32-FDBF-1D40-8835-9BCED791B9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979056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516089CE-C65B-624A-8D7A-3A2F5FD666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7600" y="979056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12" name="Text Box 3">
            <a:extLst>
              <a:ext uri="{FF2B5EF4-FFF2-40B4-BE49-F238E27FC236}">
                <a16:creationId xmlns:a16="http://schemas.microsoft.com/office/drawing/2014/main" id="{00650ADE-C4E6-D844-A9C8-2F42E80235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6372" y="2618035"/>
            <a:ext cx="7644714" cy="34073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header &amp; ~0xfL;</a:t>
            </a:r>
          </a:p>
        </p:txBody>
      </p:sp>
      <p:sp>
        <p:nvSpPr>
          <p:cNvPr id="13" name="Text Box 3">
            <a:extLst>
              <a:ext uri="{FF2B5EF4-FFF2-40B4-BE49-F238E27FC236}">
                <a16:creationId xmlns:a16="http://schemas.microsoft.com/office/drawing/2014/main" id="{ABF1C6AB-7EA9-3C4D-9427-5727DDA2CD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863" y="3414024"/>
            <a:ext cx="7644714" cy="34073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block-&gt;header = size |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alloc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13975F4-60E8-E449-B45C-5C5DB58D2469}"/>
              </a:ext>
            </a:extLst>
          </p:cNvPr>
          <p:cNvSpPr txBox="1"/>
          <p:nvPr/>
        </p:nvSpPr>
        <p:spPr>
          <a:xfrm>
            <a:off x="5562600" y="3027676"/>
            <a:ext cx="2366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//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*block</a:t>
            </a:r>
          </a:p>
        </p:txBody>
      </p:sp>
    </p:spTree>
    <p:extLst>
      <p:ext uri="{BB962C8B-B14F-4D97-AF65-F5344CB8AC3E}">
        <p14:creationId xmlns:p14="http://schemas.microsoft.com/office/powerpoint/2010/main" val="312706274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Traversing list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2438400"/>
            <a:ext cx="8307387" cy="4237038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Find next block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364106A2-4F35-3E4C-9124-21DAE53AA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849" y="2865380"/>
            <a:ext cx="7644714" cy="132562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34A327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((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unsigned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block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+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9" name="Rectangle 426">
            <a:extLst>
              <a:ext uri="{FF2B5EF4-FFF2-40B4-BE49-F238E27FC236}">
                <a16:creationId xmlns:a16="http://schemas.microsoft.com/office/drawing/2014/main" id="{B29401E3-215B-5146-82C4-CF1A68204BB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7109" y="1210577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12" name="Rectangle 426">
            <a:extLst>
              <a:ext uri="{FF2B5EF4-FFF2-40B4-BE49-F238E27FC236}">
                <a16:creationId xmlns:a16="http://schemas.microsoft.com/office/drawing/2014/main" id="{04EB9BCB-F586-8240-8A68-D8F54663172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10595" y="1210577"/>
            <a:ext cx="1637405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13" name="Rectangle 426">
            <a:extLst>
              <a:ext uri="{FF2B5EF4-FFF2-40B4-BE49-F238E27FC236}">
                <a16:creationId xmlns:a16="http://schemas.microsoft.com/office/drawing/2014/main" id="{0A5551F7-B8F6-A34B-9BAC-7EFED719F8B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27067" y="1210577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14" name="Rectangle 426">
            <a:extLst>
              <a:ext uri="{FF2B5EF4-FFF2-40B4-BE49-F238E27FC236}">
                <a16:creationId xmlns:a16="http://schemas.microsoft.com/office/drawing/2014/main" id="{8AF4990B-B9D5-7041-8637-95244E37333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40553" y="1210577"/>
            <a:ext cx="2386914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15" name="Rectangle 426">
            <a:extLst>
              <a:ext uri="{FF2B5EF4-FFF2-40B4-BE49-F238E27FC236}">
                <a16:creationId xmlns:a16="http://schemas.microsoft.com/office/drawing/2014/main" id="{4152088A-EFA0-2146-B490-5386B1F8E5C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065813" y="1210577"/>
            <a:ext cx="1461254" cy="518016"/>
          </a:xfrm>
          <a:prstGeom prst="rect">
            <a:avLst/>
          </a:prstGeom>
          <a:solidFill>
            <a:schemeClr val="bg1">
              <a:lumMod val="6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EA3D02E-6AC6-4A48-9CC0-A09778C5DF41}"/>
              </a:ext>
            </a:extLst>
          </p:cNvPr>
          <p:cNvCxnSpPr>
            <a:cxnSpLocks/>
          </p:cNvCxnSpPr>
          <p:nvPr/>
        </p:nvCxnSpPr>
        <p:spPr bwMode="auto">
          <a:xfrm>
            <a:off x="596369" y="1959238"/>
            <a:ext cx="3930698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lg" len="med"/>
            <a:tailEnd type="stealth" w="med" len="med"/>
          </a:ln>
          <a:effectLst/>
        </p:spPr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E94D44B8-F660-2544-BA1B-272990625740}"/>
              </a:ext>
            </a:extLst>
          </p:cNvPr>
          <p:cNvSpPr txBox="1"/>
          <p:nvPr/>
        </p:nvSpPr>
        <p:spPr>
          <a:xfrm>
            <a:off x="2013074" y="1786241"/>
            <a:ext cx="109728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block size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1613921-FED7-0947-8C9C-9A451A43E8A4}"/>
              </a:ext>
            </a:extLst>
          </p:cNvPr>
          <p:cNvGrpSpPr/>
          <p:nvPr/>
        </p:nvGrpSpPr>
        <p:grpSpPr>
          <a:xfrm>
            <a:off x="411258" y="5275219"/>
            <a:ext cx="8280400" cy="1086569"/>
            <a:chOff x="411258" y="5275219"/>
            <a:chExt cx="8280400" cy="1086569"/>
          </a:xfrm>
        </p:grpSpPr>
        <p:sp>
          <p:nvSpPr>
            <p:cNvPr id="18" name="Rectangle 432">
              <a:extLst>
                <a:ext uri="{FF2B5EF4-FFF2-40B4-BE49-F238E27FC236}">
                  <a16:creationId xmlns:a16="http://schemas.microsoft.com/office/drawing/2014/main" id="{17753262-8468-1C4E-BBA3-AC182B720A0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804822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9" name="Rectangle 379">
              <a:extLst>
                <a:ext uri="{FF2B5EF4-FFF2-40B4-BE49-F238E27FC236}">
                  <a16:creationId xmlns:a16="http://schemas.microsoft.com/office/drawing/2014/main" id="{94DC8075-DD00-4740-BC39-B2E70C26F34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067704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16/0</a:t>
              </a:r>
            </a:p>
          </p:txBody>
        </p:sp>
        <p:sp>
          <p:nvSpPr>
            <p:cNvPr id="20" name="Rectangle 380">
              <a:extLst>
                <a:ext uri="{FF2B5EF4-FFF2-40B4-BE49-F238E27FC236}">
                  <a16:creationId xmlns:a16="http://schemas.microsoft.com/office/drawing/2014/main" id="{A1B57FD5-CED7-C043-B4E3-05EED507166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463174" y="5833600"/>
              <a:ext cx="393766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1" name="Rectangle 384">
              <a:extLst>
                <a:ext uri="{FF2B5EF4-FFF2-40B4-BE49-F238E27FC236}">
                  <a16:creationId xmlns:a16="http://schemas.microsoft.com/office/drawing/2014/main" id="{128BC9B5-CD54-5C46-A217-4BF294BE54B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843302" y="5833600"/>
              <a:ext cx="393766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32/1</a:t>
              </a:r>
            </a:p>
          </p:txBody>
        </p:sp>
        <p:sp>
          <p:nvSpPr>
            <p:cNvPr id="22" name="Rectangle 385">
              <a:extLst>
                <a:ext uri="{FF2B5EF4-FFF2-40B4-BE49-F238E27FC236}">
                  <a16:creationId xmlns:a16="http://schemas.microsoft.com/office/drawing/2014/main" id="{C8BD61A9-3E65-ED4F-B8E1-7BDB7481ACF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237068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3" name="Rectangle 386">
              <a:extLst>
                <a:ext uri="{FF2B5EF4-FFF2-40B4-BE49-F238E27FC236}">
                  <a16:creationId xmlns:a16="http://schemas.microsoft.com/office/drawing/2014/main" id="{D1FF1F95-BA6C-AA42-A457-1584B0EDA49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632538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" name="Rectangle 387" descr="Wide upward diagonal">
              <a:extLst>
                <a:ext uri="{FF2B5EF4-FFF2-40B4-BE49-F238E27FC236}">
                  <a16:creationId xmlns:a16="http://schemas.microsoft.com/office/drawing/2014/main" id="{4DD5C856-A8D2-6E4C-9E7D-AE62462613B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028009" y="5833600"/>
              <a:ext cx="393766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5" name="Rectangle 388">
              <a:extLst>
                <a:ext uri="{FF2B5EF4-FFF2-40B4-BE49-F238E27FC236}">
                  <a16:creationId xmlns:a16="http://schemas.microsoft.com/office/drawing/2014/main" id="{8C0D8AA1-4EA3-3B4D-8D34-C417B9E1B5C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844517" y="5833600"/>
              <a:ext cx="393766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" name="Rectangle 389">
              <a:extLst>
                <a:ext uri="{FF2B5EF4-FFF2-40B4-BE49-F238E27FC236}">
                  <a16:creationId xmlns:a16="http://schemas.microsoft.com/office/drawing/2014/main" id="{1173FB4F-2059-1543-A8BD-824DB9C6B21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238283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" name="Rectangle 390">
              <a:extLst>
                <a:ext uri="{FF2B5EF4-FFF2-40B4-BE49-F238E27FC236}">
                  <a16:creationId xmlns:a16="http://schemas.microsoft.com/office/drawing/2014/main" id="{80ABEF5A-A9CA-364F-8176-E8DC36D8C30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633753" y="5833600"/>
              <a:ext cx="393766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8" name="Rectangle 391">
              <a:extLst>
                <a:ext uri="{FF2B5EF4-FFF2-40B4-BE49-F238E27FC236}">
                  <a16:creationId xmlns:a16="http://schemas.microsoft.com/office/drawing/2014/main" id="{910B104E-7770-AE48-AA95-CA90F91787E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027519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9" name="Rectangle 392">
              <a:extLst>
                <a:ext uri="{FF2B5EF4-FFF2-40B4-BE49-F238E27FC236}">
                  <a16:creationId xmlns:a16="http://schemas.microsoft.com/office/drawing/2014/main" id="{EF349F64-07AF-C141-B38A-26AF87EE493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422989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0" name="Rectangle 393">
              <a:extLst>
                <a:ext uri="{FF2B5EF4-FFF2-40B4-BE49-F238E27FC236}">
                  <a16:creationId xmlns:a16="http://schemas.microsoft.com/office/drawing/2014/main" id="{F9548D73-1AA2-2542-91D4-B18F10C5337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563375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32/1</a:t>
              </a:r>
            </a:p>
          </p:txBody>
        </p:sp>
        <p:sp>
          <p:nvSpPr>
            <p:cNvPr id="31" name="Rectangle 394">
              <a:extLst>
                <a:ext uri="{FF2B5EF4-FFF2-40B4-BE49-F238E27FC236}">
                  <a16:creationId xmlns:a16="http://schemas.microsoft.com/office/drawing/2014/main" id="{4205B550-9DFE-F649-BCAE-E0491E338B4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958845" y="5833600"/>
              <a:ext cx="393766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2" name="Rectangle 395">
              <a:extLst>
                <a:ext uri="{FF2B5EF4-FFF2-40B4-BE49-F238E27FC236}">
                  <a16:creationId xmlns:a16="http://schemas.microsoft.com/office/drawing/2014/main" id="{5D83F805-FDD7-F340-956E-3EE7FBE71E5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49047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64/0</a:t>
              </a:r>
            </a:p>
          </p:txBody>
        </p:sp>
        <p:sp>
          <p:nvSpPr>
            <p:cNvPr id="33" name="Freeform 396">
              <a:extLst>
                <a:ext uri="{FF2B5EF4-FFF2-40B4-BE49-F238E27FC236}">
                  <a16:creationId xmlns:a16="http://schemas.microsoft.com/office/drawing/2014/main" id="{DF8C3AB1-54EB-814F-85E7-836DED597B7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49525" y="5299887"/>
              <a:ext cx="806282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528" y="0"/>
                </a:cxn>
                <a:cxn ang="0">
                  <a:pos x="960" y="144"/>
                </a:cxn>
              </a:cxnLst>
              <a:rect l="0" t="0" r="r" b="b"/>
              <a:pathLst>
                <a:path w="960" h="144">
                  <a:moveTo>
                    <a:pt x="0" y="144"/>
                  </a:moveTo>
                  <a:cubicBezTo>
                    <a:pt x="184" y="72"/>
                    <a:pt x="368" y="0"/>
                    <a:pt x="528" y="0"/>
                  </a:cubicBezTo>
                  <a:cubicBezTo>
                    <a:pt x="688" y="0"/>
                    <a:pt x="824" y="72"/>
                    <a:pt x="960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4" name="Freeform 397">
              <a:extLst>
                <a:ext uri="{FF2B5EF4-FFF2-40B4-BE49-F238E27FC236}">
                  <a16:creationId xmlns:a16="http://schemas.microsoft.com/office/drawing/2014/main" id="{2509CD23-B924-3849-96CB-156F9BE4D8D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027401" y="5299887"/>
              <a:ext cx="1493240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" name="Freeform 398">
              <a:extLst>
                <a:ext uri="{FF2B5EF4-FFF2-40B4-BE49-F238E27FC236}">
                  <a16:creationId xmlns:a16="http://schemas.microsoft.com/office/drawing/2014/main" id="{034360C2-B1CE-2644-9C56-8373BE3E40E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551324" y="5281947"/>
              <a:ext cx="3100690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576" y="0"/>
                </a:cxn>
                <a:cxn ang="0">
                  <a:pos x="1152" y="144"/>
                </a:cxn>
              </a:cxnLst>
              <a:rect l="0" t="0" r="r" b="b"/>
              <a:pathLst>
                <a:path w="1152" h="144">
                  <a:moveTo>
                    <a:pt x="0" y="144"/>
                  </a:moveTo>
                  <a:cubicBezTo>
                    <a:pt x="192" y="72"/>
                    <a:pt x="384" y="0"/>
                    <a:pt x="576" y="0"/>
                  </a:cubicBezTo>
                  <a:cubicBezTo>
                    <a:pt x="768" y="0"/>
                    <a:pt x="960" y="72"/>
                    <a:pt x="1152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6" name="Rectangle 399">
              <a:extLst>
                <a:ext uri="{FF2B5EF4-FFF2-40B4-BE49-F238E27FC236}">
                  <a16:creationId xmlns:a16="http://schemas.microsoft.com/office/drawing/2014/main" id="{D804C4DB-1613-644F-B9C2-CF96F0DFC58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352610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7" name="Rectangle 403" descr="Wide upward diagonal">
              <a:extLst>
                <a:ext uri="{FF2B5EF4-FFF2-40B4-BE49-F238E27FC236}">
                  <a16:creationId xmlns:a16="http://schemas.microsoft.com/office/drawing/2014/main" id="{B8D4BFFF-1F1A-B141-89C0-C8BEF4D1C3A8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72234" y="5833600"/>
              <a:ext cx="395470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8" name="Rectangle 406">
              <a:extLst>
                <a:ext uri="{FF2B5EF4-FFF2-40B4-BE49-F238E27FC236}">
                  <a16:creationId xmlns:a16="http://schemas.microsoft.com/office/drawing/2014/main" id="{B4278F0C-0A3D-584C-9292-D7F4062FFCA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067704" y="5831357"/>
              <a:ext cx="777303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9" name="Rectangle 407">
              <a:extLst>
                <a:ext uri="{FF2B5EF4-FFF2-40B4-BE49-F238E27FC236}">
                  <a16:creationId xmlns:a16="http://schemas.microsoft.com/office/drawing/2014/main" id="{D67D94D4-2DCA-8D47-A902-17710F356EF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845007" y="5831357"/>
              <a:ext cx="1595518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0" name="Text Box 410">
              <a:extLst>
                <a:ext uri="{FF2B5EF4-FFF2-40B4-BE49-F238E27FC236}">
                  <a16:creationId xmlns:a16="http://schemas.microsoft.com/office/drawing/2014/main" id="{6D1F142E-3812-5143-84A2-25B7856BB1FF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8103034" y="5281947"/>
              <a:ext cx="588624" cy="52322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End</a:t>
              </a:r>
            </a:p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Block</a:t>
              </a:r>
            </a:p>
          </p:txBody>
        </p:sp>
        <p:sp>
          <p:nvSpPr>
            <p:cNvPr id="41" name="Rectangle 421">
              <a:extLst>
                <a:ext uri="{FF2B5EF4-FFF2-40B4-BE49-F238E27FC236}">
                  <a16:creationId xmlns:a16="http://schemas.microsoft.com/office/drawing/2014/main" id="{B7FAF848-ACE6-5043-A4C3-0967626FFC6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748081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2" name="Rectangle 409">
              <a:extLst>
                <a:ext uri="{FF2B5EF4-FFF2-40B4-BE49-F238E27FC236}">
                  <a16:creationId xmlns:a16="http://schemas.microsoft.com/office/drawing/2014/main" id="{AB7FE2B7-8E9F-C942-9649-E6EFCEEE1A7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573603" y="5831357"/>
              <a:ext cx="1581880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3" name="Freeform 422">
              <a:extLst>
                <a:ext uri="{FF2B5EF4-FFF2-40B4-BE49-F238E27FC236}">
                  <a16:creationId xmlns:a16="http://schemas.microsoft.com/office/drawing/2014/main" id="{8F094046-F69E-E940-BDD1-0C8C90ABC4D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704858" y="5275219"/>
              <a:ext cx="1493240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4" name="Rectangle 423" descr="Wide upward diagonal">
              <a:extLst>
                <a:ext uri="{FF2B5EF4-FFF2-40B4-BE49-F238E27FC236}">
                  <a16:creationId xmlns:a16="http://schemas.microsoft.com/office/drawing/2014/main" id="{21C4B387-EA06-1D4A-999B-454F2B0693D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145255" y="5833600"/>
              <a:ext cx="395470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8/1</a:t>
              </a:r>
            </a:p>
          </p:txBody>
        </p:sp>
        <p:sp>
          <p:nvSpPr>
            <p:cNvPr id="45" name="Rectangle 426">
              <a:extLst>
                <a:ext uri="{FF2B5EF4-FFF2-40B4-BE49-F238E27FC236}">
                  <a16:creationId xmlns:a16="http://schemas.microsoft.com/office/drawing/2014/main" id="{3559B79E-CB1F-7245-9AB2-6BFB352476A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145254" y="5831357"/>
              <a:ext cx="432171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6" name="Rectangle 433">
              <a:extLst>
                <a:ext uri="{FF2B5EF4-FFF2-40B4-BE49-F238E27FC236}">
                  <a16:creationId xmlns:a16="http://schemas.microsoft.com/office/drawing/2014/main" id="{801820F4-5B78-8A46-BA07-BDB44A7C7569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186655" y="5815659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7" name="Rectangle 408">
              <a:extLst>
                <a:ext uri="{FF2B5EF4-FFF2-40B4-BE49-F238E27FC236}">
                  <a16:creationId xmlns:a16="http://schemas.microsoft.com/office/drawing/2014/main" id="{0F15BCEF-E7AC-BE4C-B547-B26605FBA0A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40525" y="5831357"/>
              <a:ext cx="3136487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8" name="Text Box 410">
              <a:extLst>
                <a:ext uri="{FF2B5EF4-FFF2-40B4-BE49-F238E27FC236}">
                  <a16:creationId xmlns:a16="http://schemas.microsoft.com/office/drawing/2014/main" id="{89D4B76E-30A6-3340-9EDB-17C1C78239B7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411258" y="5485430"/>
              <a:ext cx="744113" cy="3077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Unused</a:t>
              </a:r>
            </a:p>
          </p:txBody>
        </p:sp>
        <p:sp>
          <p:nvSpPr>
            <p:cNvPr id="49" name="Rectangle 423" descr="Wide upward diagonal">
              <a:extLst>
                <a:ext uri="{FF2B5EF4-FFF2-40B4-BE49-F238E27FC236}">
                  <a16:creationId xmlns:a16="http://schemas.microsoft.com/office/drawing/2014/main" id="{8E2B2541-9A70-1748-923D-6C1E95EC0BC9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83321" y="5843772"/>
              <a:ext cx="395470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sz="14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0" name="Rectangle 426">
              <a:extLst>
                <a:ext uri="{FF2B5EF4-FFF2-40B4-BE49-F238E27FC236}">
                  <a16:creationId xmlns:a16="http://schemas.microsoft.com/office/drawing/2014/main" id="{045FA684-1F9A-E144-B496-52EECAC904C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62808" y="5831357"/>
              <a:ext cx="415124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63211805"/>
      </p:ext>
    </p:extLst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Finding a Free Block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066800"/>
            <a:ext cx="8307387" cy="5608638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First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Search list from beginning, choose </a:t>
            </a:r>
            <a:r>
              <a:rPr lang="en-GB" sz="1800" b="1" i="1" dirty="0">
                <a:solidFill>
                  <a:srgbClr val="C00000"/>
                </a:solidFill>
              </a:rPr>
              <a:t>first</a:t>
            </a:r>
            <a:r>
              <a:rPr lang="en-GB" sz="1800" b="0" dirty="0"/>
              <a:t> free block that fits: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>
                <a:ea typeface="+mn-ea"/>
                <a:cs typeface="+mn-cs"/>
              </a:rPr>
              <a:t>Finding space for </a:t>
            </a:r>
            <a:r>
              <a:rPr lang="en-GB" sz="1800" b="1" dirty="0" err="1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asize</a:t>
            </a:r>
            <a:r>
              <a:rPr lang="en-GB" sz="1800" dirty="0">
                <a:ea typeface="+mn-ea"/>
                <a:cs typeface="+mn-cs"/>
              </a:rPr>
              <a:t> bytes (including header):</a:t>
            </a:r>
            <a:endParaRPr lang="en-GB" b="1" dirty="0">
              <a:latin typeface="+mn-lt"/>
              <a:ea typeface="+mn-ea"/>
              <a:cs typeface="Courier New" panose="02070309020205020404" pitchFamily="49" charset="0"/>
            </a:endParaRPr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636372" y="2102806"/>
            <a:ext cx="7644714" cy="304916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5E34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find_fit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34A327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(block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heap_start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block !=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heap_end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       block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(!(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get_alloc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(block))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&amp;&amp; 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(block)))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block;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1600" dirty="0">
                <a:solidFill>
                  <a:srgbClr val="D739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No fit found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E6E6A36-31F6-EE42-B3E8-897264A1281C}"/>
              </a:ext>
            </a:extLst>
          </p:cNvPr>
          <p:cNvGrpSpPr/>
          <p:nvPr/>
        </p:nvGrpSpPr>
        <p:grpSpPr>
          <a:xfrm>
            <a:off x="662808" y="5275219"/>
            <a:ext cx="7914617" cy="1086569"/>
            <a:chOff x="662808" y="5275219"/>
            <a:chExt cx="7914617" cy="1086569"/>
          </a:xfrm>
        </p:grpSpPr>
        <p:sp>
          <p:nvSpPr>
            <p:cNvPr id="6" name="Rectangle 432">
              <a:extLst>
                <a:ext uri="{FF2B5EF4-FFF2-40B4-BE49-F238E27FC236}">
                  <a16:creationId xmlns:a16="http://schemas.microsoft.com/office/drawing/2014/main" id="{11379019-2E0C-2240-95B6-8E6DA9631D5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804822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Rectangle 379">
              <a:extLst>
                <a:ext uri="{FF2B5EF4-FFF2-40B4-BE49-F238E27FC236}">
                  <a16:creationId xmlns:a16="http://schemas.microsoft.com/office/drawing/2014/main" id="{FC368B16-E340-6047-86B9-0F1FBFA1A37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067704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16/0</a:t>
              </a:r>
            </a:p>
          </p:txBody>
        </p:sp>
        <p:sp>
          <p:nvSpPr>
            <p:cNvPr id="8" name="Rectangle 380">
              <a:extLst>
                <a:ext uri="{FF2B5EF4-FFF2-40B4-BE49-F238E27FC236}">
                  <a16:creationId xmlns:a16="http://schemas.microsoft.com/office/drawing/2014/main" id="{F17A761E-19FE-3C4C-AC17-A97D96EACC6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463174" y="5833600"/>
              <a:ext cx="393766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" name="Rectangle 384">
              <a:extLst>
                <a:ext uri="{FF2B5EF4-FFF2-40B4-BE49-F238E27FC236}">
                  <a16:creationId xmlns:a16="http://schemas.microsoft.com/office/drawing/2014/main" id="{D7FCCE6C-C97E-5F4B-A7AA-7CF5EA8E467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843302" y="5833600"/>
              <a:ext cx="393766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32/1</a:t>
              </a:r>
            </a:p>
          </p:txBody>
        </p:sp>
        <p:sp>
          <p:nvSpPr>
            <p:cNvPr id="10" name="Rectangle 385">
              <a:extLst>
                <a:ext uri="{FF2B5EF4-FFF2-40B4-BE49-F238E27FC236}">
                  <a16:creationId xmlns:a16="http://schemas.microsoft.com/office/drawing/2014/main" id="{D75D1753-ABD4-F347-ACE4-67F5E606835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237068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" name="Rectangle 386">
              <a:extLst>
                <a:ext uri="{FF2B5EF4-FFF2-40B4-BE49-F238E27FC236}">
                  <a16:creationId xmlns:a16="http://schemas.microsoft.com/office/drawing/2014/main" id="{A05D53B2-3881-1F4C-9383-2C736516668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632538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Rectangle 387" descr="Wide upward diagonal">
              <a:extLst>
                <a:ext uri="{FF2B5EF4-FFF2-40B4-BE49-F238E27FC236}">
                  <a16:creationId xmlns:a16="http://schemas.microsoft.com/office/drawing/2014/main" id="{1AE142C1-3522-2E43-AAF7-CC373D9B57C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028009" y="5833600"/>
              <a:ext cx="393766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Rectangle 388">
              <a:extLst>
                <a:ext uri="{FF2B5EF4-FFF2-40B4-BE49-F238E27FC236}">
                  <a16:creationId xmlns:a16="http://schemas.microsoft.com/office/drawing/2014/main" id="{CA09F1CA-A386-494A-816C-F08B0E73063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844517" y="5833600"/>
              <a:ext cx="393766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" name="Rectangle 389">
              <a:extLst>
                <a:ext uri="{FF2B5EF4-FFF2-40B4-BE49-F238E27FC236}">
                  <a16:creationId xmlns:a16="http://schemas.microsoft.com/office/drawing/2014/main" id="{2B9DC7EF-4AA2-F440-B304-74F82B4C26A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238283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Rectangle 390">
              <a:extLst>
                <a:ext uri="{FF2B5EF4-FFF2-40B4-BE49-F238E27FC236}">
                  <a16:creationId xmlns:a16="http://schemas.microsoft.com/office/drawing/2014/main" id="{4BEB1C7D-2EE7-0A48-95BA-04F630F5087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633753" y="5833600"/>
              <a:ext cx="393766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ectangle 391">
              <a:extLst>
                <a:ext uri="{FF2B5EF4-FFF2-40B4-BE49-F238E27FC236}">
                  <a16:creationId xmlns:a16="http://schemas.microsoft.com/office/drawing/2014/main" id="{AA145364-1E21-B24C-A996-FE687338793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027519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Rectangle 392">
              <a:extLst>
                <a:ext uri="{FF2B5EF4-FFF2-40B4-BE49-F238E27FC236}">
                  <a16:creationId xmlns:a16="http://schemas.microsoft.com/office/drawing/2014/main" id="{4E84943D-C741-1744-ADBC-20082769BAC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422989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" name="Rectangle 393">
              <a:extLst>
                <a:ext uri="{FF2B5EF4-FFF2-40B4-BE49-F238E27FC236}">
                  <a16:creationId xmlns:a16="http://schemas.microsoft.com/office/drawing/2014/main" id="{757514EF-F88D-354B-9D3C-528EAF3C15A0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563375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32/1</a:t>
              </a:r>
            </a:p>
          </p:txBody>
        </p:sp>
        <p:sp>
          <p:nvSpPr>
            <p:cNvPr id="19" name="Rectangle 394">
              <a:extLst>
                <a:ext uri="{FF2B5EF4-FFF2-40B4-BE49-F238E27FC236}">
                  <a16:creationId xmlns:a16="http://schemas.microsoft.com/office/drawing/2014/main" id="{6DC658ED-0679-1545-9B44-F4680373C6FE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958845" y="5833600"/>
              <a:ext cx="393766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Rectangle 395">
              <a:extLst>
                <a:ext uri="{FF2B5EF4-FFF2-40B4-BE49-F238E27FC236}">
                  <a16:creationId xmlns:a16="http://schemas.microsoft.com/office/drawing/2014/main" id="{5515F899-40C7-ED43-BBD5-669D9F5EC77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49047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64/0</a:t>
              </a:r>
            </a:p>
          </p:txBody>
        </p:sp>
        <p:sp>
          <p:nvSpPr>
            <p:cNvPr id="21" name="Freeform 396">
              <a:extLst>
                <a:ext uri="{FF2B5EF4-FFF2-40B4-BE49-F238E27FC236}">
                  <a16:creationId xmlns:a16="http://schemas.microsoft.com/office/drawing/2014/main" id="{490413E1-E31C-354A-A345-E93C360FDA2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49525" y="5299887"/>
              <a:ext cx="806282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528" y="0"/>
                </a:cxn>
                <a:cxn ang="0">
                  <a:pos x="960" y="144"/>
                </a:cxn>
              </a:cxnLst>
              <a:rect l="0" t="0" r="r" b="b"/>
              <a:pathLst>
                <a:path w="960" h="144">
                  <a:moveTo>
                    <a:pt x="0" y="144"/>
                  </a:moveTo>
                  <a:cubicBezTo>
                    <a:pt x="184" y="72"/>
                    <a:pt x="368" y="0"/>
                    <a:pt x="528" y="0"/>
                  </a:cubicBezTo>
                  <a:cubicBezTo>
                    <a:pt x="688" y="0"/>
                    <a:pt x="824" y="72"/>
                    <a:pt x="960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2" name="Freeform 397">
              <a:extLst>
                <a:ext uri="{FF2B5EF4-FFF2-40B4-BE49-F238E27FC236}">
                  <a16:creationId xmlns:a16="http://schemas.microsoft.com/office/drawing/2014/main" id="{9BD9794B-F105-2643-BAC5-CA62081E64C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027401" y="5299887"/>
              <a:ext cx="1493240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3" name="Freeform 398">
              <a:extLst>
                <a:ext uri="{FF2B5EF4-FFF2-40B4-BE49-F238E27FC236}">
                  <a16:creationId xmlns:a16="http://schemas.microsoft.com/office/drawing/2014/main" id="{26DFE65C-AB85-A145-92C3-FC3474C7B96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551324" y="5281947"/>
              <a:ext cx="3100690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576" y="0"/>
                </a:cxn>
                <a:cxn ang="0">
                  <a:pos x="1152" y="144"/>
                </a:cxn>
              </a:cxnLst>
              <a:rect l="0" t="0" r="r" b="b"/>
              <a:pathLst>
                <a:path w="1152" h="144">
                  <a:moveTo>
                    <a:pt x="0" y="144"/>
                  </a:moveTo>
                  <a:cubicBezTo>
                    <a:pt x="192" y="72"/>
                    <a:pt x="384" y="0"/>
                    <a:pt x="576" y="0"/>
                  </a:cubicBezTo>
                  <a:cubicBezTo>
                    <a:pt x="768" y="0"/>
                    <a:pt x="960" y="72"/>
                    <a:pt x="1152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" name="Rectangle 399">
              <a:extLst>
                <a:ext uri="{FF2B5EF4-FFF2-40B4-BE49-F238E27FC236}">
                  <a16:creationId xmlns:a16="http://schemas.microsoft.com/office/drawing/2014/main" id="{19AA8580-BD8C-EE42-9983-2D5F87A2CB1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352610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5" name="Rectangle 403" descr="Wide upward diagonal">
              <a:extLst>
                <a:ext uri="{FF2B5EF4-FFF2-40B4-BE49-F238E27FC236}">
                  <a16:creationId xmlns:a16="http://schemas.microsoft.com/office/drawing/2014/main" id="{607CEC70-8FE1-B242-AD21-9FE70EE3AAF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72234" y="5833600"/>
              <a:ext cx="395470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" name="Rectangle 406">
              <a:extLst>
                <a:ext uri="{FF2B5EF4-FFF2-40B4-BE49-F238E27FC236}">
                  <a16:creationId xmlns:a16="http://schemas.microsoft.com/office/drawing/2014/main" id="{630E4C09-52E7-2B43-9B33-77ACDAFCA8A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067704" y="5831357"/>
              <a:ext cx="777303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" name="Rectangle 407">
              <a:extLst>
                <a:ext uri="{FF2B5EF4-FFF2-40B4-BE49-F238E27FC236}">
                  <a16:creationId xmlns:a16="http://schemas.microsoft.com/office/drawing/2014/main" id="{C8C8F49F-C701-AD42-ABE6-8345D3F03DA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845007" y="5831357"/>
              <a:ext cx="1595518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8" name="Text Box 410">
              <a:extLst>
                <a:ext uri="{FF2B5EF4-FFF2-40B4-BE49-F238E27FC236}">
                  <a16:creationId xmlns:a16="http://schemas.microsoft.com/office/drawing/2014/main" id="{55388226-21D2-9C42-A207-31F6CA05E054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8304981" y="5389668"/>
              <a:ext cx="184730" cy="3077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ctr"/>
              <a:endParaRPr lang="en-US" sz="14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9" name="Rectangle 421">
              <a:extLst>
                <a:ext uri="{FF2B5EF4-FFF2-40B4-BE49-F238E27FC236}">
                  <a16:creationId xmlns:a16="http://schemas.microsoft.com/office/drawing/2014/main" id="{86E68BCA-3707-F148-BD84-BA7F6E8B92E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748081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0" name="Rectangle 409">
              <a:extLst>
                <a:ext uri="{FF2B5EF4-FFF2-40B4-BE49-F238E27FC236}">
                  <a16:creationId xmlns:a16="http://schemas.microsoft.com/office/drawing/2014/main" id="{059133AE-DD13-E446-8A65-D84C2916D35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573603" y="5831357"/>
              <a:ext cx="1581880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1" name="Freeform 422">
              <a:extLst>
                <a:ext uri="{FF2B5EF4-FFF2-40B4-BE49-F238E27FC236}">
                  <a16:creationId xmlns:a16="http://schemas.microsoft.com/office/drawing/2014/main" id="{F77F7B1D-A4B2-4341-9604-A65A6694B2A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704858" y="5275219"/>
              <a:ext cx="1493240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2" name="Rectangle 423" descr="Wide upward diagonal">
              <a:extLst>
                <a:ext uri="{FF2B5EF4-FFF2-40B4-BE49-F238E27FC236}">
                  <a16:creationId xmlns:a16="http://schemas.microsoft.com/office/drawing/2014/main" id="{F093CE4B-DADC-404C-878A-64E7A11DED1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145255" y="5833600"/>
              <a:ext cx="395470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8/1</a:t>
              </a:r>
            </a:p>
          </p:txBody>
        </p:sp>
        <p:sp>
          <p:nvSpPr>
            <p:cNvPr id="33" name="Rectangle 426">
              <a:extLst>
                <a:ext uri="{FF2B5EF4-FFF2-40B4-BE49-F238E27FC236}">
                  <a16:creationId xmlns:a16="http://schemas.microsoft.com/office/drawing/2014/main" id="{F584C566-42D3-3341-9278-567AED0CC6E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145254" y="5831357"/>
              <a:ext cx="432171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4" name="Rectangle 433">
              <a:extLst>
                <a:ext uri="{FF2B5EF4-FFF2-40B4-BE49-F238E27FC236}">
                  <a16:creationId xmlns:a16="http://schemas.microsoft.com/office/drawing/2014/main" id="{2E797D93-3264-5A44-BB68-D8E3E67E218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186655" y="5815659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" name="Rectangle 408">
              <a:extLst>
                <a:ext uri="{FF2B5EF4-FFF2-40B4-BE49-F238E27FC236}">
                  <a16:creationId xmlns:a16="http://schemas.microsoft.com/office/drawing/2014/main" id="{05E0AFD4-7466-404B-9285-CFF5494F4409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40525" y="5831357"/>
              <a:ext cx="3136487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6" name="Text Box 410">
              <a:extLst>
                <a:ext uri="{FF2B5EF4-FFF2-40B4-BE49-F238E27FC236}">
                  <a16:creationId xmlns:a16="http://schemas.microsoft.com/office/drawing/2014/main" id="{A06905FE-074F-284C-8A7F-4117B31E816D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690949" y="5485430"/>
              <a:ext cx="184731" cy="3077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ctr"/>
              <a:endParaRPr lang="en-US" sz="14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7" name="Rectangle 423" descr="Wide upward diagonal">
              <a:extLst>
                <a:ext uri="{FF2B5EF4-FFF2-40B4-BE49-F238E27FC236}">
                  <a16:creationId xmlns:a16="http://schemas.microsoft.com/office/drawing/2014/main" id="{B1578B38-8C80-164D-91D1-1C50C7AEA33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83321" y="5843772"/>
              <a:ext cx="395470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sz="14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8" name="Rectangle 426">
              <a:extLst>
                <a:ext uri="{FF2B5EF4-FFF2-40B4-BE49-F238E27FC236}">
                  <a16:creationId xmlns:a16="http://schemas.microsoft.com/office/drawing/2014/main" id="{CA3DD7F1-BDF8-A747-9677-A382EC1E775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62808" y="5831357"/>
              <a:ext cx="415124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EDD6DDF9-3FE7-4C4F-BA7B-A22655D17199}"/>
              </a:ext>
            </a:extLst>
          </p:cNvPr>
          <p:cNvCxnSpPr>
            <a:cxnSpLocks/>
          </p:cNvCxnSpPr>
          <p:nvPr/>
        </p:nvCxnSpPr>
        <p:spPr bwMode="auto">
          <a:xfrm>
            <a:off x="699508" y="5491666"/>
            <a:ext cx="538469" cy="331762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CAF4987A-78E8-9D46-A1FD-E43647023B15}"/>
              </a:ext>
            </a:extLst>
          </p:cNvPr>
          <p:cNvSpPr txBox="1"/>
          <p:nvPr/>
        </p:nvSpPr>
        <p:spPr>
          <a:xfrm>
            <a:off x="108412" y="5122334"/>
            <a:ext cx="1563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heap_start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49B84B9C-15C6-BD40-B72C-3BBC0A7F32DB}"/>
              </a:ext>
            </a:extLst>
          </p:cNvPr>
          <p:cNvCxnSpPr>
            <a:cxnSpLocks/>
          </p:cNvCxnSpPr>
          <p:nvPr/>
        </p:nvCxnSpPr>
        <p:spPr bwMode="auto">
          <a:xfrm flipH="1">
            <a:off x="8357529" y="5453518"/>
            <a:ext cx="401997" cy="376363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781F8F45-51AA-DA42-8406-41C7ED88FD31}"/>
              </a:ext>
            </a:extLst>
          </p:cNvPr>
          <p:cNvSpPr txBox="1"/>
          <p:nvPr/>
        </p:nvSpPr>
        <p:spPr>
          <a:xfrm>
            <a:off x="7856468" y="5084186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heap_end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462908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Dynamic Memory Allocation	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idx="1"/>
          </p:nvPr>
        </p:nvSpPr>
        <p:spPr>
          <a:xfrm>
            <a:off x="280875" y="2940909"/>
            <a:ext cx="4093996" cy="3815473"/>
          </a:xfrm>
        </p:spPr>
        <p:txBody>
          <a:bodyPr/>
          <a:lstStyle/>
          <a:p>
            <a:r>
              <a:rPr lang="en-US" dirty="0"/>
              <a:t>Programmers use </a:t>
            </a:r>
            <a:r>
              <a:rPr lang="en-US" i="1" dirty="0">
                <a:solidFill>
                  <a:srgbClr val="990000"/>
                </a:solidFill>
              </a:rPr>
              <a:t>dynamic memory allocators </a:t>
            </a:r>
            <a:r>
              <a:rPr lang="en-US" dirty="0"/>
              <a:t>(such as </a:t>
            </a:r>
            <a:r>
              <a:rPr lang="en-US" dirty="0">
                <a:latin typeface="Courier New"/>
                <a:cs typeface="Courier New"/>
              </a:rPr>
              <a:t>malloc</a:t>
            </a:r>
            <a:r>
              <a:rPr lang="en-US" dirty="0"/>
              <a:t>) to acquire virtual memory (VM) at runtime</a:t>
            </a:r>
          </a:p>
          <a:p>
            <a:pPr lvl="1"/>
            <a:r>
              <a:rPr lang="en-US" dirty="0"/>
              <a:t>For data structures whose size is only known at runtime</a:t>
            </a:r>
          </a:p>
          <a:p>
            <a:r>
              <a:rPr lang="en-US" dirty="0"/>
              <a:t>Dynamic memory allocators manage an area of process VM known as the </a:t>
            </a:r>
            <a:r>
              <a:rPr lang="en-US" i="1" dirty="0">
                <a:solidFill>
                  <a:srgbClr val="990000"/>
                </a:solidFill>
              </a:rPr>
              <a:t>heap</a:t>
            </a:r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959F402-DA8D-4BA1-8DCC-12F3B2AF8AE4}"/>
              </a:ext>
            </a:extLst>
          </p:cNvPr>
          <p:cNvGrpSpPr/>
          <p:nvPr/>
        </p:nvGrpSpPr>
        <p:grpSpPr>
          <a:xfrm>
            <a:off x="701418" y="1362074"/>
            <a:ext cx="3505200" cy="1371600"/>
            <a:chOff x="4189412" y="1362075"/>
            <a:chExt cx="3505200" cy="1371600"/>
          </a:xfrm>
        </p:grpSpPr>
        <p:sp>
          <p:nvSpPr>
            <p:cNvPr id="29" name="Rectangle 4"/>
            <p:cNvSpPr>
              <a:spLocks noChangeArrowheads="1"/>
            </p:cNvSpPr>
            <p:nvPr/>
          </p:nvSpPr>
          <p:spPr bwMode="auto">
            <a:xfrm>
              <a:off x="4189412" y="1362075"/>
              <a:ext cx="3505200" cy="457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>
                  <a:latin typeface="+mn-lt"/>
                </a:rPr>
                <a:t>Application</a:t>
              </a:r>
            </a:p>
          </p:txBody>
        </p:sp>
        <p:sp>
          <p:nvSpPr>
            <p:cNvPr id="30" name="Rectangle 5"/>
            <p:cNvSpPr>
              <a:spLocks noChangeArrowheads="1"/>
            </p:cNvSpPr>
            <p:nvPr/>
          </p:nvSpPr>
          <p:spPr bwMode="auto">
            <a:xfrm>
              <a:off x="4189412" y="1819275"/>
              <a:ext cx="3505200" cy="4572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>
                  <a:latin typeface="+mn-lt"/>
                </a:rPr>
                <a:t>Dynamic Memory Allocator</a:t>
              </a:r>
            </a:p>
          </p:txBody>
        </p:sp>
        <p:sp>
          <p:nvSpPr>
            <p:cNvPr id="31" name="Rectangle 6"/>
            <p:cNvSpPr>
              <a:spLocks noChangeArrowheads="1"/>
            </p:cNvSpPr>
            <p:nvPr/>
          </p:nvSpPr>
          <p:spPr bwMode="auto">
            <a:xfrm>
              <a:off x="4189412" y="2276475"/>
              <a:ext cx="3505200" cy="457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+mn-lt"/>
                </a:rPr>
                <a:t>Heap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46547B32-6206-4367-B7C8-5DDEB992958D}"/>
              </a:ext>
            </a:extLst>
          </p:cNvPr>
          <p:cNvGrpSpPr/>
          <p:nvPr/>
        </p:nvGrpSpPr>
        <p:grpSpPr>
          <a:xfrm>
            <a:off x="3985528" y="1057491"/>
            <a:ext cx="5172476" cy="5876709"/>
            <a:chOff x="3985528" y="1057491"/>
            <a:chExt cx="5172476" cy="5876709"/>
          </a:xfrm>
        </p:grpSpPr>
        <p:sp>
          <p:nvSpPr>
            <p:cNvPr id="48" name="Rectangle 14">
              <a:extLst>
                <a:ext uri="{FF2B5EF4-FFF2-40B4-BE49-F238E27FC236}">
                  <a16:creationId xmlns:a16="http://schemas.microsoft.com/office/drawing/2014/main" id="{3C6BC731-BCC7-4ECB-9878-B084C0C644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1328954"/>
              <a:ext cx="2789237" cy="487362"/>
            </a:xfrm>
            <a:prstGeom prst="rect">
              <a:avLst/>
            </a:prstGeom>
            <a:solidFill>
              <a:srgbClr val="F1C7C7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Kernel virtual memory</a:t>
              </a:r>
            </a:p>
          </p:txBody>
        </p:sp>
        <p:sp>
          <p:nvSpPr>
            <p:cNvPr id="49" name="Rectangle 15">
              <a:extLst>
                <a:ext uri="{FF2B5EF4-FFF2-40B4-BE49-F238E27FC236}">
                  <a16:creationId xmlns:a16="http://schemas.microsoft.com/office/drawing/2014/main" id="{71DF70EE-8BA3-40E2-AC0D-4E5BC103D3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3030754"/>
              <a:ext cx="2789237" cy="669925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Memory-mapped region for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shared libraries</a:t>
              </a:r>
            </a:p>
          </p:txBody>
        </p:sp>
        <p:sp>
          <p:nvSpPr>
            <p:cNvPr id="50" name="Rectangle 16">
              <a:extLst>
                <a:ext uri="{FF2B5EF4-FFF2-40B4-BE49-F238E27FC236}">
                  <a16:creationId xmlns:a16="http://schemas.microsoft.com/office/drawing/2014/main" id="{4467A38E-A137-4ED9-A1C9-28C0DC7D7E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3695916"/>
              <a:ext cx="2789237" cy="7239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Rectangle 18">
              <a:extLst>
                <a:ext uri="{FF2B5EF4-FFF2-40B4-BE49-F238E27FC236}">
                  <a16:creationId xmlns:a16="http://schemas.microsoft.com/office/drawing/2014/main" id="{68B8D680-7A45-47D5-B75E-C44C19F688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2121116"/>
              <a:ext cx="2789237" cy="90646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Line 19">
              <a:extLst>
                <a:ext uri="{FF2B5EF4-FFF2-40B4-BE49-F238E27FC236}">
                  <a16:creationId xmlns:a16="http://schemas.microsoft.com/office/drawing/2014/main" id="{DEE5B908-3B29-4F80-8A43-61B4052051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88782" y="4024529"/>
              <a:ext cx="1588" cy="3841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Rectangle 20">
              <a:extLst>
                <a:ext uri="{FF2B5EF4-FFF2-40B4-BE49-F238E27FC236}">
                  <a16:creationId xmlns:a16="http://schemas.microsoft.com/office/drawing/2014/main" id="{DC92565D-8865-4ED7-ABD4-8546053FB1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1786154"/>
              <a:ext cx="2789237" cy="563562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User stack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(created at runtime)</a:t>
              </a:r>
            </a:p>
          </p:txBody>
        </p:sp>
        <p:sp>
          <p:nvSpPr>
            <p:cNvPr id="55" name="Line 21">
              <a:extLst>
                <a:ext uri="{FF2B5EF4-FFF2-40B4-BE49-F238E27FC236}">
                  <a16:creationId xmlns:a16="http://schemas.microsoft.com/office/drawing/2014/main" id="{489F7873-687C-4A92-B1E0-FFF5AB5646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88782" y="2805329"/>
              <a:ext cx="1588" cy="2317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Line 22">
              <a:extLst>
                <a:ext uri="{FF2B5EF4-FFF2-40B4-BE49-F238E27FC236}">
                  <a16:creationId xmlns:a16="http://schemas.microsoft.com/office/drawing/2014/main" id="{7F85D09C-7BA7-4CEC-A02C-8D764B0990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88782" y="2349716"/>
              <a:ext cx="1588" cy="228600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Rectangle 23">
              <a:extLst>
                <a:ext uri="{FF2B5EF4-FFF2-40B4-BE49-F238E27FC236}">
                  <a16:creationId xmlns:a16="http://schemas.microsoft.com/office/drawing/2014/main" id="{D93691E9-1304-4426-A712-535E2AAEDA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6379849"/>
              <a:ext cx="2789238" cy="396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Unused</a:t>
              </a:r>
            </a:p>
          </p:txBody>
        </p:sp>
        <p:sp>
          <p:nvSpPr>
            <p:cNvPr id="58" name="Text Box 24">
              <a:extLst>
                <a:ext uri="{FF2B5EF4-FFF2-40B4-BE49-F238E27FC236}">
                  <a16:creationId xmlns:a16="http://schemas.microsoft.com/office/drawing/2014/main" id="{69070789-7074-4E29-9825-CA47170452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33026" y="6598401"/>
              <a:ext cx="285954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0</a:t>
              </a:r>
            </a:p>
          </p:txBody>
        </p:sp>
        <p:sp>
          <p:nvSpPr>
            <p:cNvPr id="59" name="Text Box 25">
              <a:extLst>
                <a:ext uri="{FF2B5EF4-FFF2-40B4-BE49-F238E27FC236}">
                  <a16:creationId xmlns:a16="http://schemas.microsoft.com/office/drawing/2014/main" id="{3A65B827-6A3C-4488-88A6-40D81BD391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46053" y="2175091"/>
              <a:ext cx="869831" cy="80855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%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rsp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(stack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pointer)</a:t>
              </a:r>
            </a:p>
          </p:txBody>
        </p:sp>
        <p:sp>
          <p:nvSpPr>
            <p:cNvPr id="60" name="Line 26">
              <a:extLst>
                <a:ext uri="{FF2B5EF4-FFF2-40B4-BE49-F238E27FC236}">
                  <a16:creationId xmlns:a16="http://schemas.microsoft.com/office/drawing/2014/main" id="{0DE4F69E-885B-4E2B-A696-A98D610F55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839666" y="2346541"/>
              <a:ext cx="384175" cy="1588"/>
            </a:xfrm>
            <a:prstGeom prst="line">
              <a:avLst/>
            </a:prstGeom>
            <a:noFill/>
            <a:ln w="324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Text Box 27">
              <a:extLst>
                <a:ext uri="{FF2B5EF4-FFF2-40B4-BE49-F238E27FC236}">
                  <a16:creationId xmlns:a16="http://schemas.microsoft.com/office/drawing/2014/main" id="{3095C856-5C32-4095-A5F8-54ECCE7670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08032" y="1057491"/>
              <a:ext cx="1149972" cy="81836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Memory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invisible to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user code</a:t>
              </a:r>
            </a:p>
          </p:txBody>
        </p:sp>
        <p:sp>
          <p:nvSpPr>
            <p:cNvPr id="62" name="Line 28">
              <a:extLst>
                <a:ext uri="{FF2B5EF4-FFF2-40B4-BE49-F238E27FC236}">
                  <a16:creationId xmlns:a16="http://schemas.microsoft.com/office/drawing/2014/main" id="{9974C533-5AC4-4A28-AA60-8A8181E18B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855632" y="1324459"/>
              <a:ext cx="1588" cy="4603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Text Box 29">
              <a:extLst>
                <a:ext uri="{FF2B5EF4-FFF2-40B4-BE49-F238E27FC236}">
                  <a16:creationId xmlns:a16="http://schemas.microsoft.com/office/drawing/2014/main" id="{F5216458-C0DC-4DA7-9E11-D6122C2BEE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22275" y="4242017"/>
              <a:ext cx="1082454" cy="29700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ea typeface="msgothic" charset="0"/>
                  <a:cs typeface="Calibri" panose="020F0502020204030204" pitchFamily="34" charset="0"/>
                </a:rPr>
                <a:t>“The break”</a:t>
              </a:r>
            </a:p>
          </p:txBody>
        </p:sp>
        <p:sp>
          <p:nvSpPr>
            <p:cNvPr id="64" name="Line 30">
              <a:extLst>
                <a:ext uri="{FF2B5EF4-FFF2-40B4-BE49-F238E27FC236}">
                  <a16:creationId xmlns:a16="http://schemas.microsoft.com/office/drawing/2014/main" id="{0D03DCEE-4D5D-474D-B273-F51B91F9B2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815944" y="4407116"/>
              <a:ext cx="259605" cy="1588"/>
            </a:xfrm>
            <a:prstGeom prst="line">
              <a:avLst/>
            </a:prstGeom>
            <a:noFill/>
            <a:ln w="324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5" name="Text Box 32">
              <a:extLst>
                <a:ext uri="{FF2B5EF4-FFF2-40B4-BE49-F238E27FC236}">
                  <a16:creationId xmlns:a16="http://schemas.microsoft.com/office/drawing/2014/main" id="{A9EA6A47-1273-4984-91DA-0AD78F8ECF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5528" y="6256343"/>
              <a:ext cx="1043672" cy="29918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ourier New" pitchFamily="49" charset="0"/>
                  <a:ea typeface="msgothic" charset="0"/>
                  <a:cs typeface="msgothic" charset="0"/>
                </a:rPr>
                <a:t>0x400000</a:t>
              </a:r>
            </a:p>
          </p:txBody>
        </p:sp>
        <p:sp>
          <p:nvSpPr>
            <p:cNvPr id="66" name="Rectangle 34">
              <a:extLst>
                <a:ext uri="{FF2B5EF4-FFF2-40B4-BE49-F238E27FC236}">
                  <a16:creationId xmlns:a16="http://schemas.microsoft.com/office/drawing/2014/main" id="{A34C9A30-356D-41C0-A8B6-38A25A8CB6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5084449"/>
              <a:ext cx="2789238" cy="66992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Read/write segment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(.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data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, .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bss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)</a:t>
              </a:r>
            </a:p>
          </p:txBody>
        </p:sp>
        <p:sp>
          <p:nvSpPr>
            <p:cNvPr id="67" name="Rectangle 35">
              <a:extLst>
                <a:ext uri="{FF2B5EF4-FFF2-40B4-BE49-F238E27FC236}">
                  <a16:creationId xmlns:a16="http://schemas.microsoft.com/office/drawing/2014/main" id="{F6E1B079-3169-48E3-B21E-9B83D7C1D1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5709924"/>
              <a:ext cx="2789238" cy="669925"/>
            </a:xfrm>
            <a:prstGeom prst="rect">
              <a:avLst/>
            </a:prstGeom>
            <a:solidFill>
              <a:srgbClr val="F6F5BD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Read-only segment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.init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, .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text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, 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.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rodata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)</a:t>
              </a:r>
            </a:p>
          </p:txBody>
        </p:sp>
        <p:sp>
          <p:nvSpPr>
            <p:cNvPr id="68" name="AutoShape 36">
              <a:extLst>
                <a:ext uri="{FF2B5EF4-FFF2-40B4-BE49-F238E27FC236}">
                  <a16:creationId xmlns:a16="http://schemas.microsoft.com/office/drawing/2014/main" id="{A5118769-711D-4D83-971A-3B3ED1712A8F}"/>
                </a:ext>
              </a:extLst>
            </p:cNvPr>
            <p:cNvSpPr>
              <a:spLocks/>
            </p:cNvSpPr>
            <p:nvPr/>
          </p:nvSpPr>
          <p:spPr bwMode="auto">
            <a:xfrm>
              <a:off x="7836582" y="5092916"/>
              <a:ext cx="76200" cy="1295400"/>
            </a:xfrm>
            <a:prstGeom prst="rightBrace">
              <a:avLst>
                <a:gd name="adj1" fmla="val 141667"/>
                <a:gd name="adj2" fmla="val 50000"/>
              </a:avLst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Text Box 37">
              <a:extLst>
                <a:ext uri="{FF2B5EF4-FFF2-40B4-BE49-F238E27FC236}">
                  <a16:creationId xmlns:a16="http://schemas.microsoft.com/office/drawing/2014/main" id="{BDD0E81B-FCD2-476D-9F94-60248BFF36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88982" y="5077041"/>
              <a:ext cx="1149459" cy="13009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Loaded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from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the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executable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file</a:t>
              </a:r>
            </a:p>
          </p:txBody>
        </p:sp>
        <p:sp>
          <p:nvSpPr>
            <p:cNvPr id="51" name="Rectangle 17">
              <a:extLst>
                <a:ext uri="{FF2B5EF4-FFF2-40B4-BE49-F238E27FC236}">
                  <a16:creationId xmlns:a16="http://schemas.microsoft.com/office/drawing/2014/main" id="{8D2750E6-4CB4-4B36-B725-F6B8B2E9CD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2" y="4417699"/>
              <a:ext cx="2789237" cy="669925"/>
            </a:xfrm>
            <a:prstGeom prst="rect">
              <a:avLst/>
            </a:prstGeom>
            <a:solidFill>
              <a:srgbClr val="D5F1CF"/>
            </a:solidFill>
            <a:ln w="381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Run-time heap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(created by 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malloc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774442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Finding a Free Block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066800"/>
            <a:ext cx="8307387" cy="5608638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First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Search list from beginning, choose </a:t>
            </a:r>
            <a:r>
              <a:rPr lang="en-GB" sz="1800" b="1" i="1" dirty="0">
                <a:solidFill>
                  <a:srgbClr val="C00000"/>
                </a:solidFill>
              </a:rPr>
              <a:t>first</a:t>
            </a:r>
            <a:r>
              <a:rPr lang="en-GB" sz="1800" b="0" dirty="0"/>
              <a:t> free block that fits:</a:t>
            </a: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Can take linear time in total number of blocks (allocated and free)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In practice it can cause “splinters” at beginning of list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Next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Like first fit, but search list starting where previous search finished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Should often be faster than first fit: avoids re-scanning unhelpful blocks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Some research suggests that fragmentation is worse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Best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Search the list, choose the </a:t>
            </a:r>
            <a:r>
              <a:rPr lang="en-GB" sz="1800" b="1" i="1" dirty="0">
                <a:solidFill>
                  <a:srgbClr val="C00000"/>
                </a:solidFill>
              </a:rPr>
              <a:t>best</a:t>
            </a:r>
            <a:r>
              <a:rPr lang="en-GB" sz="1800" b="0" dirty="0"/>
              <a:t> free block: fits, with fewest bytes left over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Keeps fragments small—usually improves memory utilization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Will typically run slower than first fit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Still a greedy algorithm.  No guarantee of optimality</a:t>
            </a:r>
            <a:endParaRPr lang="en-GB" sz="1800" b="0" dirty="0"/>
          </a:p>
        </p:txBody>
      </p:sp>
    </p:spTree>
    <p:extLst>
      <p:ext uri="{BB962C8B-B14F-4D97-AF65-F5344CB8AC3E}">
        <p14:creationId xmlns:p14="http://schemas.microsoft.com/office/powerpoint/2010/main" val="60113003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D7E8F-4E8F-994E-8344-060F12C6D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Strategies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18D25-42CD-BD4F-9CA4-B628022CA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669" y="4417627"/>
            <a:ext cx="7896225" cy="1838325"/>
          </a:xfrm>
        </p:spPr>
        <p:txBody>
          <a:bodyPr/>
          <a:lstStyle/>
          <a:p>
            <a:r>
              <a:rPr lang="en-US" dirty="0"/>
              <a:t>Total Overheads (for this benchmark)</a:t>
            </a:r>
          </a:p>
          <a:p>
            <a:pPr lvl="1">
              <a:tabLst>
                <a:tab pos="2738438" algn="dec"/>
              </a:tabLst>
            </a:pPr>
            <a:r>
              <a:rPr lang="en-US" dirty="0"/>
              <a:t>Perfect Fit: 	1.6%</a:t>
            </a:r>
          </a:p>
          <a:p>
            <a:pPr lvl="1">
              <a:tabLst>
                <a:tab pos="2738438" algn="dec"/>
              </a:tabLst>
            </a:pPr>
            <a:r>
              <a:rPr lang="en-US" dirty="0"/>
              <a:t>Best Fit:	8.3%</a:t>
            </a:r>
          </a:p>
          <a:p>
            <a:pPr lvl="1">
              <a:tabLst>
                <a:tab pos="2738438" algn="dec"/>
              </a:tabLst>
            </a:pPr>
            <a:r>
              <a:rPr lang="en-US" dirty="0"/>
              <a:t>First Fit:	11.9%</a:t>
            </a:r>
          </a:p>
          <a:p>
            <a:pPr lvl="1">
              <a:tabLst>
                <a:tab pos="2738438" algn="dec"/>
              </a:tabLst>
            </a:pPr>
            <a:r>
              <a:rPr lang="en-US" dirty="0"/>
              <a:t>Next Fit:	21.6%</a:t>
            </a:r>
          </a:p>
          <a:p>
            <a:pPr lvl="1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EE1ED6-C2CD-7F43-8615-53B28668C5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1133484"/>
            <a:ext cx="5659166" cy="3253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6007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266700" y="493713"/>
            <a:ext cx="8610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Allocating in Free Block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2244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Allocating in a free block: </a:t>
            </a:r>
            <a:r>
              <a:rPr lang="en-GB" i="1" dirty="0">
                <a:solidFill>
                  <a:srgbClr val="C00000"/>
                </a:solidFill>
              </a:rPr>
              <a:t>splitting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Since allocated space might be smaller than free space, we might want to split the block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20574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23622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26670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29718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32766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35814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38862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41910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48006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51054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54102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57150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60198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9" name="Rectangle 17"/>
          <p:cNvSpPr>
            <a:spLocks noChangeArrowheads="1"/>
          </p:cNvSpPr>
          <p:nvPr/>
        </p:nvSpPr>
        <p:spPr bwMode="auto">
          <a:xfrm>
            <a:off x="6324600" y="2751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23570" name="Rectangle 18"/>
          <p:cNvSpPr>
            <a:spLocks noChangeArrowheads="1"/>
          </p:cNvSpPr>
          <p:nvPr/>
        </p:nvSpPr>
        <p:spPr bwMode="auto">
          <a:xfrm>
            <a:off x="6629400" y="2751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1" name="Rectangle 19"/>
          <p:cNvSpPr>
            <a:spLocks noChangeArrowheads="1"/>
          </p:cNvSpPr>
          <p:nvPr/>
        </p:nvSpPr>
        <p:spPr bwMode="auto">
          <a:xfrm>
            <a:off x="44958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48</a:t>
            </a:r>
          </a:p>
        </p:txBody>
      </p:sp>
      <p:sp>
        <p:nvSpPr>
          <p:cNvPr id="23572" name="Freeform 20"/>
          <p:cNvSpPr>
            <a:spLocks/>
          </p:cNvSpPr>
          <p:nvPr/>
        </p:nvSpPr>
        <p:spPr bwMode="auto">
          <a:xfrm>
            <a:off x="3429000" y="2514600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3" name="Freeform 21"/>
          <p:cNvSpPr>
            <a:spLocks/>
          </p:cNvSpPr>
          <p:nvPr/>
        </p:nvSpPr>
        <p:spPr bwMode="auto">
          <a:xfrm>
            <a:off x="4648200" y="2514600"/>
            <a:ext cx="18288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4" name="Rectangle 22"/>
          <p:cNvSpPr>
            <a:spLocks noChangeArrowheads="1"/>
          </p:cNvSpPr>
          <p:nvPr/>
        </p:nvSpPr>
        <p:spPr bwMode="auto">
          <a:xfrm>
            <a:off x="32766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23575" name="Rectangle 23"/>
          <p:cNvSpPr>
            <a:spLocks noChangeArrowheads="1"/>
          </p:cNvSpPr>
          <p:nvPr/>
        </p:nvSpPr>
        <p:spPr bwMode="auto">
          <a:xfrm>
            <a:off x="35814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6" name="Rectangle 24"/>
          <p:cNvSpPr>
            <a:spLocks noChangeArrowheads="1"/>
          </p:cNvSpPr>
          <p:nvPr/>
        </p:nvSpPr>
        <p:spPr bwMode="auto">
          <a:xfrm>
            <a:off x="38862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7" name="Rectangle 25"/>
          <p:cNvSpPr>
            <a:spLocks noChangeArrowheads="1"/>
          </p:cNvSpPr>
          <p:nvPr/>
        </p:nvSpPr>
        <p:spPr bwMode="auto">
          <a:xfrm>
            <a:off x="41910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8" name="Rectangle 26"/>
          <p:cNvSpPr>
            <a:spLocks noChangeArrowheads="1"/>
          </p:cNvSpPr>
          <p:nvPr/>
        </p:nvSpPr>
        <p:spPr bwMode="auto">
          <a:xfrm>
            <a:off x="4800600" y="4250789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9" name="Rectangle 27"/>
          <p:cNvSpPr>
            <a:spLocks noChangeArrowheads="1"/>
          </p:cNvSpPr>
          <p:nvPr/>
        </p:nvSpPr>
        <p:spPr bwMode="auto">
          <a:xfrm>
            <a:off x="5105400" y="4250789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0" name="Rectangle 28"/>
          <p:cNvSpPr>
            <a:spLocks noChangeArrowheads="1"/>
          </p:cNvSpPr>
          <p:nvPr/>
        </p:nvSpPr>
        <p:spPr bwMode="auto">
          <a:xfrm>
            <a:off x="5410200" y="4250789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1" name="Rectangle 29"/>
          <p:cNvSpPr>
            <a:spLocks noChangeArrowheads="1"/>
          </p:cNvSpPr>
          <p:nvPr/>
        </p:nvSpPr>
        <p:spPr bwMode="auto">
          <a:xfrm>
            <a:off x="5715000" y="4250789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2" name="Rectangle 30"/>
          <p:cNvSpPr>
            <a:spLocks noChangeArrowheads="1"/>
          </p:cNvSpPr>
          <p:nvPr/>
        </p:nvSpPr>
        <p:spPr bwMode="auto">
          <a:xfrm>
            <a:off x="6019800" y="4250789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3" name="Rectangle 31"/>
          <p:cNvSpPr>
            <a:spLocks noChangeArrowheads="1"/>
          </p:cNvSpPr>
          <p:nvPr/>
        </p:nvSpPr>
        <p:spPr bwMode="auto">
          <a:xfrm>
            <a:off x="6324600" y="4250789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23584" name="Rectangle 32"/>
          <p:cNvSpPr>
            <a:spLocks noChangeArrowheads="1"/>
          </p:cNvSpPr>
          <p:nvPr/>
        </p:nvSpPr>
        <p:spPr bwMode="auto">
          <a:xfrm>
            <a:off x="6629400" y="4250789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5" name="Rectangle 33"/>
          <p:cNvSpPr>
            <a:spLocks noChangeArrowheads="1"/>
          </p:cNvSpPr>
          <p:nvPr/>
        </p:nvSpPr>
        <p:spPr bwMode="auto">
          <a:xfrm>
            <a:off x="4495800" y="4250789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23586" name="Freeform 34"/>
          <p:cNvSpPr>
            <a:spLocks/>
          </p:cNvSpPr>
          <p:nvPr/>
        </p:nvSpPr>
        <p:spPr bwMode="auto">
          <a:xfrm>
            <a:off x="3429000" y="4013951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7" name="Line 35"/>
          <p:cNvSpPr>
            <a:spLocks noChangeShapeType="1"/>
          </p:cNvSpPr>
          <p:nvPr/>
        </p:nvSpPr>
        <p:spPr bwMode="auto">
          <a:xfrm flipV="1">
            <a:off x="4638408" y="3054651"/>
            <a:ext cx="1588" cy="231775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88" name="Text Box 36"/>
          <p:cNvSpPr txBox="1">
            <a:spLocks noChangeArrowheads="1"/>
          </p:cNvSpPr>
          <p:nvPr/>
        </p:nvSpPr>
        <p:spPr bwMode="auto">
          <a:xfrm>
            <a:off x="4482833" y="3208638"/>
            <a:ext cx="29236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</a:t>
            </a:r>
          </a:p>
        </p:txBody>
      </p:sp>
      <p:sp>
        <p:nvSpPr>
          <p:cNvPr id="23589" name="Freeform 37"/>
          <p:cNvSpPr>
            <a:spLocks/>
          </p:cNvSpPr>
          <p:nvPr/>
        </p:nvSpPr>
        <p:spPr bwMode="auto">
          <a:xfrm>
            <a:off x="2209800" y="2514600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0" name="Text Box 38"/>
          <p:cNvSpPr txBox="1">
            <a:spLocks noChangeArrowheads="1"/>
          </p:cNvSpPr>
          <p:nvPr/>
        </p:nvSpPr>
        <p:spPr bwMode="auto">
          <a:xfrm>
            <a:off x="5715000" y="4236201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23591" name="Freeform 39"/>
          <p:cNvSpPr>
            <a:spLocks/>
          </p:cNvSpPr>
          <p:nvPr/>
        </p:nvSpPr>
        <p:spPr bwMode="auto">
          <a:xfrm>
            <a:off x="4572000" y="4013951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92" name="Freeform 40"/>
          <p:cNvSpPr>
            <a:spLocks/>
          </p:cNvSpPr>
          <p:nvPr/>
        </p:nvSpPr>
        <p:spPr bwMode="auto">
          <a:xfrm>
            <a:off x="5867400" y="4090151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93" name="Rectangle 41"/>
          <p:cNvSpPr>
            <a:spLocks noChangeArrowheads="1"/>
          </p:cNvSpPr>
          <p:nvPr/>
        </p:nvSpPr>
        <p:spPr bwMode="auto">
          <a:xfrm>
            <a:off x="20574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23594" name="Rectangle 42"/>
          <p:cNvSpPr>
            <a:spLocks noChangeArrowheads="1"/>
          </p:cNvSpPr>
          <p:nvPr/>
        </p:nvSpPr>
        <p:spPr bwMode="auto">
          <a:xfrm>
            <a:off x="23622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95" name="Rectangle 43"/>
          <p:cNvSpPr>
            <a:spLocks noChangeArrowheads="1"/>
          </p:cNvSpPr>
          <p:nvPr/>
        </p:nvSpPr>
        <p:spPr bwMode="auto">
          <a:xfrm>
            <a:off x="26670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96" name="Rectangle 44"/>
          <p:cNvSpPr>
            <a:spLocks noChangeArrowheads="1"/>
          </p:cNvSpPr>
          <p:nvPr/>
        </p:nvSpPr>
        <p:spPr bwMode="auto">
          <a:xfrm>
            <a:off x="29718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97" name="Freeform 45"/>
          <p:cNvSpPr>
            <a:spLocks/>
          </p:cNvSpPr>
          <p:nvPr/>
        </p:nvSpPr>
        <p:spPr bwMode="auto">
          <a:xfrm>
            <a:off x="2209800" y="4013951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98" name="Text Box 46"/>
          <p:cNvSpPr txBox="1">
            <a:spLocks noChangeArrowheads="1"/>
          </p:cNvSpPr>
          <p:nvPr/>
        </p:nvSpPr>
        <p:spPr bwMode="auto">
          <a:xfrm>
            <a:off x="442113" y="3685639"/>
            <a:ext cx="2314095" cy="3130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 pitchFamily="49" charset="0"/>
              </a:rPr>
              <a:t>s</a:t>
            </a:r>
            <a:r>
              <a:rPr lang="en-GB" sz="1600" b="1" dirty="0" err="1">
                <a:latin typeface="Courier New" pitchFamily="49" charset="0"/>
              </a:rPr>
              <a:t>plit_block</a:t>
            </a:r>
            <a:r>
              <a:rPr lang="en-GB" sz="1600" b="1" dirty="0">
                <a:latin typeface="Courier New" pitchFamily="49" charset="0"/>
              </a:rPr>
              <a:t>(p, 32)</a:t>
            </a:r>
          </a:p>
        </p:txBody>
      </p:sp>
      <p:sp>
        <p:nvSpPr>
          <p:cNvPr id="48" name="Rectangle 7"/>
          <p:cNvSpPr>
            <a:spLocks noChangeArrowheads="1"/>
          </p:cNvSpPr>
          <p:nvPr/>
        </p:nvSpPr>
        <p:spPr bwMode="auto">
          <a:xfrm>
            <a:off x="1752600" y="2756693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9" name="Rectangle 7"/>
          <p:cNvSpPr>
            <a:spLocks noChangeArrowheads="1"/>
          </p:cNvSpPr>
          <p:nvPr/>
        </p:nvSpPr>
        <p:spPr bwMode="auto">
          <a:xfrm>
            <a:off x="1752600" y="4245534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0" name="Rectangle 7"/>
          <p:cNvSpPr>
            <a:spLocks noChangeArrowheads="1"/>
          </p:cNvSpPr>
          <p:nvPr/>
        </p:nvSpPr>
        <p:spPr bwMode="auto">
          <a:xfrm>
            <a:off x="6934200" y="2751438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51" name="Rectangle 7"/>
          <p:cNvSpPr>
            <a:spLocks noChangeArrowheads="1"/>
          </p:cNvSpPr>
          <p:nvPr/>
        </p:nvSpPr>
        <p:spPr bwMode="auto">
          <a:xfrm>
            <a:off x="6934200" y="4250789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52" name="Freeform 40"/>
          <p:cNvSpPr>
            <a:spLocks/>
          </p:cNvSpPr>
          <p:nvPr/>
        </p:nvSpPr>
        <p:spPr bwMode="auto">
          <a:xfrm>
            <a:off x="6492766" y="4083801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3" name="Freeform 40"/>
          <p:cNvSpPr>
            <a:spLocks/>
          </p:cNvSpPr>
          <p:nvPr/>
        </p:nvSpPr>
        <p:spPr bwMode="auto">
          <a:xfrm>
            <a:off x="6492766" y="2578372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751240"/>
      </p:ext>
    </p:extLst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Splitting Free Block</a:t>
            </a:r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14478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17526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20574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23622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26670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1" name="Rectangle 19"/>
          <p:cNvSpPr>
            <a:spLocks noChangeArrowheads="1"/>
          </p:cNvSpPr>
          <p:nvPr/>
        </p:nvSpPr>
        <p:spPr bwMode="auto">
          <a:xfrm>
            <a:off x="11430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64</a:t>
            </a:r>
          </a:p>
        </p:txBody>
      </p:sp>
      <p:sp>
        <p:nvSpPr>
          <p:cNvPr id="23573" name="Freeform 21"/>
          <p:cNvSpPr>
            <a:spLocks/>
          </p:cNvSpPr>
          <p:nvPr/>
        </p:nvSpPr>
        <p:spPr bwMode="auto">
          <a:xfrm>
            <a:off x="1295400" y="2016217"/>
            <a:ext cx="25146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7" name="Line 35"/>
          <p:cNvSpPr>
            <a:spLocks noChangeShapeType="1"/>
          </p:cNvSpPr>
          <p:nvPr/>
        </p:nvSpPr>
        <p:spPr bwMode="auto">
          <a:xfrm flipV="1">
            <a:off x="1285608" y="2556268"/>
            <a:ext cx="1588" cy="231775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88" name="Text Box 36"/>
          <p:cNvSpPr txBox="1">
            <a:spLocks noChangeArrowheads="1"/>
          </p:cNvSpPr>
          <p:nvPr/>
        </p:nvSpPr>
        <p:spPr bwMode="auto">
          <a:xfrm>
            <a:off x="1130033" y="2710255"/>
            <a:ext cx="29236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</a:t>
            </a:r>
          </a:p>
        </p:txBody>
      </p:sp>
      <p:sp>
        <p:nvSpPr>
          <p:cNvPr id="23598" name="Text Box 46"/>
          <p:cNvSpPr txBox="1">
            <a:spLocks noChangeArrowheads="1"/>
          </p:cNvSpPr>
          <p:nvPr/>
        </p:nvSpPr>
        <p:spPr bwMode="auto">
          <a:xfrm>
            <a:off x="1252750" y="1537406"/>
            <a:ext cx="2314095" cy="3130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 pitchFamily="49" charset="0"/>
              </a:rPr>
              <a:t>s</a:t>
            </a:r>
            <a:r>
              <a:rPr lang="en-GB" sz="1600" b="1" dirty="0" err="1">
                <a:latin typeface="Courier New" pitchFamily="49" charset="0"/>
              </a:rPr>
              <a:t>plit_block</a:t>
            </a:r>
            <a:r>
              <a:rPr lang="en-GB" sz="1600" b="1" dirty="0">
                <a:latin typeface="Courier New" pitchFamily="49" charset="0"/>
              </a:rPr>
              <a:t>(p, 32)</a:t>
            </a:r>
          </a:p>
        </p:txBody>
      </p:sp>
      <p:sp>
        <p:nvSpPr>
          <p:cNvPr id="54" name="Text Box 3">
            <a:extLst>
              <a:ext uri="{FF2B5EF4-FFF2-40B4-BE49-F238E27FC236}">
                <a16:creationId xmlns:a16="http://schemas.microsoft.com/office/drawing/2014/main" id="{0913349A-0DA6-0D4D-BE44-E5B7F6369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288733"/>
            <a:ext cx="7587631" cy="270337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Warning: This code is incomplete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dirty="0">
              <a:solidFill>
                <a:srgbClr val="C200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split_block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&gt;=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min_block_size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dirty="0">
              <a:solidFill>
                <a:srgbClr val="990000"/>
              </a:solidFill>
              <a:latin typeface="Courier New" pitchFamily="49" charset="0"/>
            </a:endParaRPr>
          </a:p>
        </p:txBody>
      </p:sp>
      <p:sp>
        <p:nvSpPr>
          <p:cNvPr id="56" name="Rectangle 26">
            <a:extLst>
              <a:ext uri="{FF2B5EF4-FFF2-40B4-BE49-F238E27FC236}">
                <a16:creationId xmlns:a16="http://schemas.microsoft.com/office/drawing/2014/main" id="{0BD4316E-33AC-E146-B62A-8D5D179367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Rectangle 27">
            <a:extLst>
              <a:ext uri="{FF2B5EF4-FFF2-40B4-BE49-F238E27FC236}">
                <a16:creationId xmlns:a16="http://schemas.microsoft.com/office/drawing/2014/main" id="{34A1DFD5-00D3-F344-8FBA-31CB4B1BC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28">
            <a:extLst>
              <a:ext uri="{FF2B5EF4-FFF2-40B4-BE49-F238E27FC236}">
                <a16:creationId xmlns:a16="http://schemas.microsoft.com/office/drawing/2014/main" id="{6213B4D3-A16C-CC41-BB93-A47FA5E78B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" name="Rectangle 29">
            <a:extLst>
              <a:ext uri="{FF2B5EF4-FFF2-40B4-BE49-F238E27FC236}">
                <a16:creationId xmlns:a16="http://schemas.microsoft.com/office/drawing/2014/main" id="{ADDECBD6-DE3B-4241-8789-3A38AACD03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Rectangle 30">
            <a:extLst>
              <a:ext uri="{FF2B5EF4-FFF2-40B4-BE49-F238E27FC236}">
                <a16:creationId xmlns:a16="http://schemas.microsoft.com/office/drawing/2014/main" id="{76E4B0EB-53CB-A743-A566-A6ECF408FD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Rectangle 31">
            <a:extLst>
              <a:ext uri="{FF2B5EF4-FFF2-40B4-BE49-F238E27FC236}">
                <a16:creationId xmlns:a16="http://schemas.microsoft.com/office/drawing/2014/main" id="{BAC06A72-7839-4D4D-B377-BDD8A8798B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225174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62" name="Rectangle 33">
            <a:extLst>
              <a:ext uri="{FF2B5EF4-FFF2-40B4-BE49-F238E27FC236}">
                <a16:creationId xmlns:a16="http://schemas.microsoft.com/office/drawing/2014/main" id="{0FC26091-B1BF-B04E-9E58-E7F769F6A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3" name="Text Box 38">
            <a:extLst>
              <a:ext uri="{FF2B5EF4-FFF2-40B4-BE49-F238E27FC236}">
                <a16:creationId xmlns:a16="http://schemas.microsoft.com/office/drawing/2014/main" id="{07B0A060-8B50-314C-BFA3-C1ED168247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2251747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4" name="Freeform 39">
            <a:extLst>
              <a:ext uri="{FF2B5EF4-FFF2-40B4-BE49-F238E27FC236}">
                <a16:creationId xmlns:a16="http://schemas.microsoft.com/office/drawing/2014/main" id="{8F0FC706-06F0-3E4B-B6AD-A66EC20D741F}"/>
              </a:ext>
            </a:extLst>
          </p:cNvPr>
          <p:cNvSpPr>
            <a:spLocks/>
          </p:cNvSpPr>
          <p:nvPr/>
        </p:nvSpPr>
        <p:spPr bwMode="auto">
          <a:xfrm>
            <a:off x="4724400" y="2032751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Freeform 40">
            <a:extLst>
              <a:ext uri="{FF2B5EF4-FFF2-40B4-BE49-F238E27FC236}">
                <a16:creationId xmlns:a16="http://schemas.microsoft.com/office/drawing/2014/main" id="{DD063996-1BEF-B64B-A6EB-7BE35B12BC8A}"/>
              </a:ext>
            </a:extLst>
          </p:cNvPr>
          <p:cNvSpPr>
            <a:spLocks/>
          </p:cNvSpPr>
          <p:nvPr/>
        </p:nvSpPr>
        <p:spPr bwMode="auto">
          <a:xfrm>
            <a:off x="6019800" y="2032751"/>
            <a:ext cx="1295400" cy="2286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Rectangle 15">
            <a:extLst>
              <a:ext uri="{FF2B5EF4-FFF2-40B4-BE49-F238E27FC236}">
                <a16:creationId xmlns:a16="http://schemas.microsoft.com/office/drawing/2014/main" id="{FCB0DD16-59BC-7A40-8EBF-8FC6B2383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5986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Rectangle 16">
            <a:extLst>
              <a:ext uri="{FF2B5EF4-FFF2-40B4-BE49-F238E27FC236}">
                <a16:creationId xmlns:a16="http://schemas.microsoft.com/office/drawing/2014/main" id="{9F415903-F296-0A48-8B3F-BCB40A5336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0786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Rectangle 31">
            <a:extLst>
              <a:ext uri="{FF2B5EF4-FFF2-40B4-BE49-F238E27FC236}">
                <a16:creationId xmlns:a16="http://schemas.microsoft.com/office/drawing/2014/main" id="{AEB76C5A-C2F8-8441-8DFB-758DFBFF37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9688" y="225174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28" name="Rectangle 15">
            <a:extLst>
              <a:ext uri="{FF2B5EF4-FFF2-40B4-BE49-F238E27FC236}">
                <a16:creationId xmlns:a16="http://schemas.microsoft.com/office/drawing/2014/main" id="{1B2A6B84-C100-724F-A0CE-ED8C2251A4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Rectangle 16">
            <a:extLst>
              <a:ext uri="{FF2B5EF4-FFF2-40B4-BE49-F238E27FC236}">
                <a16:creationId xmlns:a16="http://schemas.microsoft.com/office/drawing/2014/main" id="{DE4370CA-44FB-1D45-AD8E-6344FC9A92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6477081"/>
      </p:ext>
    </p:extLst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266700" y="533400"/>
            <a:ext cx="72009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Freeing a Block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4341812"/>
          </a:xfrm>
          <a:ln/>
        </p:spPr>
        <p:txBody>
          <a:bodyPr/>
          <a:lstStyle/>
          <a:p>
            <a:pPr marL="346075" indent="-346075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/>
              <a:t>Simplest implementation:</a:t>
            </a:r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/>
              <a:t>Need only clear the “allocated” flag</a:t>
            </a:r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/>
              <a:t>But can lead to “false fragmentation” </a:t>
            </a:r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</p:txBody>
      </p:sp>
      <p:grpSp>
        <p:nvGrpSpPr>
          <p:cNvPr id="54" name="Group 53"/>
          <p:cNvGrpSpPr/>
          <p:nvPr/>
        </p:nvGrpSpPr>
        <p:grpSpPr>
          <a:xfrm>
            <a:off x="2133600" y="3167513"/>
            <a:ext cx="4876800" cy="541638"/>
            <a:chOff x="2133600" y="3167513"/>
            <a:chExt cx="4876800" cy="541638"/>
          </a:xfrm>
        </p:grpSpPr>
        <p:sp>
          <p:nvSpPr>
            <p:cNvPr id="24579" name="Rectangle 3"/>
            <p:cNvSpPr>
              <a:spLocks noChangeArrowheads="1"/>
            </p:cNvSpPr>
            <p:nvPr/>
          </p:nvSpPr>
          <p:spPr bwMode="auto">
            <a:xfrm>
              <a:off x="33528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24580" name="Rectangle 4"/>
            <p:cNvSpPr>
              <a:spLocks noChangeArrowheads="1"/>
            </p:cNvSpPr>
            <p:nvPr/>
          </p:nvSpPr>
          <p:spPr bwMode="auto">
            <a:xfrm>
              <a:off x="36576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1" name="Rectangle 5"/>
            <p:cNvSpPr>
              <a:spLocks noChangeArrowheads="1"/>
            </p:cNvSpPr>
            <p:nvPr/>
          </p:nvSpPr>
          <p:spPr bwMode="auto">
            <a:xfrm>
              <a:off x="39624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2" name="Rectangle 6"/>
            <p:cNvSpPr>
              <a:spLocks noChangeArrowheads="1"/>
            </p:cNvSpPr>
            <p:nvPr/>
          </p:nvSpPr>
          <p:spPr bwMode="auto">
            <a:xfrm>
              <a:off x="42672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3" name="Rectangle 7"/>
            <p:cNvSpPr>
              <a:spLocks noChangeArrowheads="1"/>
            </p:cNvSpPr>
            <p:nvPr/>
          </p:nvSpPr>
          <p:spPr bwMode="auto">
            <a:xfrm>
              <a:off x="48768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4" name="Rectangle 8"/>
            <p:cNvSpPr>
              <a:spLocks noChangeArrowheads="1"/>
            </p:cNvSpPr>
            <p:nvPr/>
          </p:nvSpPr>
          <p:spPr bwMode="auto">
            <a:xfrm>
              <a:off x="51816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5" name="Rectangle 9"/>
            <p:cNvSpPr>
              <a:spLocks noChangeArrowheads="1"/>
            </p:cNvSpPr>
            <p:nvPr/>
          </p:nvSpPr>
          <p:spPr bwMode="auto">
            <a:xfrm>
              <a:off x="54864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6" name="Rectangle 10"/>
            <p:cNvSpPr>
              <a:spLocks noChangeArrowheads="1"/>
            </p:cNvSpPr>
            <p:nvPr/>
          </p:nvSpPr>
          <p:spPr bwMode="auto">
            <a:xfrm>
              <a:off x="57912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24587" name="Rectangle 11"/>
            <p:cNvSpPr>
              <a:spLocks noChangeArrowheads="1"/>
            </p:cNvSpPr>
            <p:nvPr/>
          </p:nvSpPr>
          <p:spPr bwMode="auto">
            <a:xfrm>
              <a:off x="60960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8" name="Rectangle 12"/>
            <p:cNvSpPr>
              <a:spLocks noChangeArrowheads="1"/>
            </p:cNvSpPr>
            <p:nvPr/>
          </p:nvSpPr>
          <p:spPr bwMode="auto">
            <a:xfrm>
              <a:off x="6400800" y="34043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24589" name="Rectangle 13"/>
            <p:cNvSpPr>
              <a:spLocks noChangeArrowheads="1"/>
            </p:cNvSpPr>
            <p:nvPr/>
          </p:nvSpPr>
          <p:spPr bwMode="auto">
            <a:xfrm>
              <a:off x="6705600" y="34043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90" name="Rectangle 14"/>
            <p:cNvSpPr>
              <a:spLocks noChangeArrowheads="1"/>
            </p:cNvSpPr>
            <p:nvPr/>
          </p:nvSpPr>
          <p:spPr bwMode="auto">
            <a:xfrm>
              <a:off x="45720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24591" name="Freeform 15"/>
            <p:cNvSpPr>
              <a:spLocks/>
            </p:cNvSpPr>
            <p:nvPr/>
          </p:nvSpPr>
          <p:spPr bwMode="auto">
            <a:xfrm>
              <a:off x="3505200" y="31675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93" name="Freeform 17"/>
            <p:cNvSpPr>
              <a:spLocks/>
            </p:cNvSpPr>
            <p:nvPr/>
          </p:nvSpPr>
          <p:spPr bwMode="auto">
            <a:xfrm>
              <a:off x="4648200" y="3167513"/>
              <a:ext cx="12954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432" y="0"/>
                </a:cxn>
                <a:cxn ang="0">
                  <a:pos x="816" y="144"/>
                </a:cxn>
              </a:cxnLst>
              <a:rect l="0" t="0" r="r" b="b"/>
              <a:pathLst>
                <a:path w="816" h="144">
                  <a:moveTo>
                    <a:pt x="0" y="144"/>
                  </a:moveTo>
                  <a:cubicBezTo>
                    <a:pt x="148" y="72"/>
                    <a:pt x="296" y="0"/>
                    <a:pt x="432" y="0"/>
                  </a:cubicBezTo>
                  <a:cubicBezTo>
                    <a:pt x="568" y="0"/>
                    <a:pt x="692" y="72"/>
                    <a:pt x="816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94" name="Freeform 18"/>
            <p:cNvSpPr>
              <a:spLocks/>
            </p:cNvSpPr>
            <p:nvPr/>
          </p:nvSpPr>
          <p:spPr bwMode="auto">
            <a:xfrm>
              <a:off x="5943600" y="3243713"/>
              <a:ext cx="609600" cy="152400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92" y="0"/>
                </a:cxn>
                <a:cxn ang="0">
                  <a:pos x="384" y="96"/>
                </a:cxn>
              </a:cxnLst>
              <a:rect l="0" t="0" r="r" b="b"/>
              <a:pathLst>
                <a:path w="384" h="96">
                  <a:moveTo>
                    <a:pt x="0" y="96"/>
                  </a:moveTo>
                  <a:cubicBezTo>
                    <a:pt x="64" y="48"/>
                    <a:pt x="128" y="0"/>
                    <a:pt x="192" y="0"/>
                  </a:cubicBezTo>
                  <a:cubicBezTo>
                    <a:pt x="256" y="0"/>
                    <a:pt x="320" y="48"/>
                    <a:pt x="384" y="9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611" name="Rectangle 35"/>
            <p:cNvSpPr>
              <a:spLocks noChangeArrowheads="1"/>
            </p:cNvSpPr>
            <p:nvPr/>
          </p:nvSpPr>
          <p:spPr bwMode="auto">
            <a:xfrm>
              <a:off x="21336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24612" name="Rectangle 36"/>
            <p:cNvSpPr>
              <a:spLocks noChangeArrowheads="1"/>
            </p:cNvSpPr>
            <p:nvPr/>
          </p:nvSpPr>
          <p:spPr bwMode="auto">
            <a:xfrm>
              <a:off x="24384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613" name="Rectangle 37"/>
            <p:cNvSpPr>
              <a:spLocks noChangeArrowheads="1"/>
            </p:cNvSpPr>
            <p:nvPr/>
          </p:nvSpPr>
          <p:spPr bwMode="auto">
            <a:xfrm>
              <a:off x="27432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614" name="Rectangle 38"/>
            <p:cNvSpPr>
              <a:spLocks noChangeArrowheads="1"/>
            </p:cNvSpPr>
            <p:nvPr/>
          </p:nvSpPr>
          <p:spPr bwMode="auto">
            <a:xfrm>
              <a:off x="30480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615" name="Freeform 39"/>
            <p:cNvSpPr>
              <a:spLocks/>
            </p:cNvSpPr>
            <p:nvPr/>
          </p:nvSpPr>
          <p:spPr bwMode="auto">
            <a:xfrm>
              <a:off x="2286000" y="31675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825500" y="3707564"/>
            <a:ext cx="6184900" cy="1016836"/>
            <a:chOff x="825500" y="3707564"/>
            <a:chExt cx="6184900" cy="1016836"/>
          </a:xfrm>
        </p:grpSpPr>
        <p:sp>
          <p:nvSpPr>
            <p:cNvPr id="24595" name="Text Box 19"/>
            <p:cNvSpPr txBox="1">
              <a:spLocks noChangeArrowheads="1"/>
            </p:cNvSpPr>
            <p:nvPr/>
          </p:nvSpPr>
          <p:spPr bwMode="auto">
            <a:xfrm>
              <a:off x="825500" y="3863139"/>
              <a:ext cx="1045777" cy="3259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</a:rPr>
                <a:t>free(p)</a:t>
              </a:r>
            </a:p>
          </p:txBody>
        </p:sp>
        <p:sp>
          <p:nvSpPr>
            <p:cNvPr id="24596" name="Text Box 20"/>
            <p:cNvSpPr txBox="1">
              <a:spLocks noChangeArrowheads="1"/>
            </p:cNvSpPr>
            <p:nvPr/>
          </p:nvSpPr>
          <p:spPr bwMode="auto">
            <a:xfrm>
              <a:off x="4573588" y="3785351"/>
              <a:ext cx="305190" cy="32964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</a:rPr>
                <a:t>p</a:t>
              </a:r>
            </a:p>
          </p:txBody>
        </p:sp>
        <p:sp>
          <p:nvSpPr>
            <p:cNvPr id="24597" name="Line 21"/>
            <p:cNvSpPr>
              <a:spLocks noChangeShapeType="1"/>
            </p:cNvSpPr>
            <p:nvPr/>
          </p:nvSpPr>
          <p:spPr bwMode="auto">
            <a:xfrm flipV="1">
              <a:off x="4724400" y="3707564"/>
              <a:ext cx="1588" cy="155575"/>
            </a:xfrm>
            <a:prstGeom prst="line">
              <a:avLst/>
            </a:prstGeom>
            <a:noFill/>
            <a:ln w="2556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598" name="Rectangle 22"/>
            <p:cNvSpPr>
              <a:spLocks noChangeArrowheads="1"/>
            </p:cNvSpPr>
            <p:nvPr/>
          </p:nvSpPr>
          <p:spPr bwMode="auto">
            <a:xfrm>
              <a:off x="21336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4599" name="Rectangle 23"/>
            <p:cNvSpPr>
              <a:spLocks noChangeArrowheads="1"/>
            </p:cNvSpPr>
            <p:nvPr/>
          </p:nvSpPr>
          <p:spPr bwMode="auto">
            <a:xfrm>
              <a:off x="24384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0" name="Rectangle 24"/>
            <p:cNvSpPr>
              <a:spLocks noChangeArrowheads="1"/>
            </p:cNvSpPr>
            <p:nvPr/>
          </p:nvSpPr>
          <p:spPr bwMode="auto">
            <a:xfrm>
              <a:off x="27432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1" name="Rectangle 25"/>
            <p:cNvSpPr>
              <a:spLocks noChangeArrowheads="1"/>
            </p:cNvSpPr>
            <p:nvPr/>
          </p:nvSpPr>
          <p:spPr bwMode="auto">
            <a:xfrm>
              <a:off x="30480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2" name="Rectangle 26"/>
            <p:cNvSpPr>
              <a:spLocks noChangeArrowheads="1"/>
            </p:cNvSpPr>
            <p:nvPr/>
          </p:nvSpPr>
          <p:spPr bwMode="auto">
            <a:xfrm>
              <a:off x="33528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4603" name="Rectangle 27"/>
            <p:cNvSpPr>
              <a:spLocks noChangeArrowheads="1"/>
            </p:cNvSpPr>
            <p:nvPr/>
          </p:nvSpPr>
          <p:spPr bwMode="auto">
            <a:xfrm>
              <a:off x="36576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4" name="Rectangle 28"/>
            <p:cNvSpPr>
              <a:spLocks noChangeArrowheads="1"/>
            </p:cNvSpPr>
            <p:nvPr/>
          </p:nvSpPr>
          <p:spPr bwMode="auto">
            <a:xfrm>
              <a:off x="39624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5" name="Rectangle 29"/>
            <p:cNvSpPr>
              <a:spLocks noChangeArrowheads="1"/>
            </p:cNvSpPr>
            <p:nvPr/>
          </p:nvSpPr>
          <p:spPr bwMode="auto">
            <a:xfrm>
              <a:off x="42672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6" name="Rectangle 30"/>
            <p:cNvSpPr>
              <a:spLocks noChangeArrowheads="1"/>
            </p:cNvSpPr>
            <p:nvPr/>
          </p:nvSpPr>
          <p:spPr bwMode="auto">
            <a:xfrm>
              <a:off x="6400800" y="43949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16</a:t>
              </a:r>
              <a:endParaRPr lang="en-GB" sz="1600" b="1" dirty="0">
                <a:latin typeface="Calibri" pitchFamily="34" charset="0"/>
              </a:endParaRPr>
            </a:p>
          </p:txBody>
        </p:sp>
        <p:sp>
          <p:nvSpPr>
            <p:cNvPr id="24607" name="Rectangle 31"/>
            <p:cNvSpPr>
              <a:spLocks noChangeArrowheads="1"/>
            </p:cNvSpPr>
            <p:nvPr/>
          </p:nvSpPr>
          <p:spPr bwMode="auto">
            <a:xfrm>
              <a:off x="6705600" y="43949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8" name="Freeform 32"/>
            <p:cNvSpPr>
              <a:spLocks/>
            </p:cNvSpPr>
            <p:nvPr/>
          </p:nvSpPr>
          <p:spPr bwMode="auto">
            <a:xfrm>
              <a:off x="3505200" y="41581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9" name="Freeform 33"/>
            <p:cNvSpPr>
              <a:spLocks/>
            </p:cNvSpPr>
            <p:nvPr/>
          </p:nvSpPr>
          <p:spPr bwMode="auto">
            <a:xfrm>
              <a:off x="2286000" y="41581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6" name="Rectangle 40"/>
            <p:cNvSpPr>
              <a:spLocks noChangeArrowheads="1"/>
            </p:cNvSpPr>
            <p:nvPr/>
          </p:nvSpPr>
          <p:spPr bwMode="auto">
            <a:xfrm>
              <a:off x="48768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7" name="Rectangle 41"/>
            <p:cNvSpPr>
              <a:spLocks noChangeArrowheads="1"/>
            </p:cNvSpPr>
            <p:nvPr/>
          </p:nvSpPr>
          <p:spPr bwMode="auto">
            <a:xfrm>
              <a:off x="51816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8" name="Rectangle 42"/>
            <p:cNvSpPr>
              <a:spLocks noChangeArrowheads="1"/>
            </p:cNvSpPr>
            <p:nvPr/>
          </p:nvSpPr>
          <p:spPr bwMode="auto">
            <a:xfrm>
              <a:off x="54864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9" name="Rectangle 43"/>
            <p:cNvSpPr>
              <a:spLocks noChangeArrowheads="1"/>
            </p:cNvSpPr>
            <p:nvPr/>
          </p:nvSpPr>
          <p:spPr bwMode="auto">
            <a:xfrm>
              <a:off x="57912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0" name="Rectangle 44"/>
            <p:cNvSpPr>
              <a:spLocks noChangeArrowheads="1"/>
            </p:cNvSpPr>
            <p:nvPr/>
          </p:nvSpPr>
          <p:spPr bwMode="auto">
            <a:xfrm>
              <a:off x="60960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1" name="Rectangle 45"/>
            <p:cNvSpPr>
              <a:spLocks noChangeArrowheads="1"/>
            </p:cNvSpPr>
            <p:nvPr/>
          </p:nvSpPr>
          <p:spPr bwMode="auto">
            <a:xfrm>
              <a:off x="45720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4622" name="Text Box 46"/>
            <p:cNvSpPr txBox="1">
              <a:spLocks noChangeArrowheads="1"/>
            </p:cNvSpPr>
            <p:nvPr/>
          </p:nvSpPr>
          <p:spPr bwMode="auto">
            <a:xfrm>
              <a:off x="5776913" y="4388601"/>
              <a:ext cx="390148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16</a:t>
              </a:r>
            </a:p>
          </p:txBody>
        </p:sp>
        <p:sp>
          <p:nvSpPr>
            <p:cNvPr id="24623" name="Freeform 47"/>
            <p:cNvSpPr>
              <a:spLocks/>
            </p:cNvSpPr>
            <p:nvPr/>
          </p:nvSpPr>
          <p:spPr bwMode="auto">
            <a:xfrm>
              <a:off x="4648200" y="4158113"/>
              <a:ext cx="12954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432" y="0"/>
                </a:cxn>
                <a:cxn ang="0">
                  <a:pos x="816" y="144"/>
                </a:cxn>
              </a:cxnLst>
              <a:rect l="0" t="0" r="r" b="b"/>
              <a:pathLst>
                <a:path w="816" h="144">
                  <a:moveTo>
                    <a:pt x="0" y="144"/>
                  </a:moveTo>
                  <a:cubicBezTo>
                    <a:pt x="148" y="72"/>
                    <a:pt x="296" y="0"/>
                    <a:pt x="432" y="0"/>
                  </a:cubicBezTo>
                  <a:cubicBezTo>
                    <a:pt x="568" y="0"/>
                    <a:pt x="692" y="72"/>
                    <a:pt x="816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4" name="Freeform 48"/>
            <p:cNvSpPr>
              <a:spLocks/>
            </p:cNvSpPr>
            <p:nvPr/>
          </p:nvSpPr>
          <p:spPr bwMode="auto">
            <a:xfrm>
              <a:off x="5943600" y="4234313"/>
              <a:ext cx="609600" cy="152400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92" y="0"/>
                </a:cxn>
                <a:cxn ang="0">
                  <a:pos x="384" y="96"/>
                </a:cxn>
              </a:cxnLst>
              <a:rect l="0" t="0" r="r" b="b"/>
              <a:pathLst>
                <a:path w="384" h="96">
                  <a:moveTo>
                    <a:pt x="0" y="96"/>
                  </a:moveTo>
                  <a:cubicBezTo>
                    <a:pt x="64" y="48"/>
                    <a:pt x="128" y="0"/>
                    <a:pt x="192" y="0"/>
                  </a:cubicBezTo>
                  <a:cubicBezTo>
                    <a:pt x="256" y="0"/>
                    <a:pt x="320" y="48"/>
                    <a:pt x="384" y="9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4625" name="Text Box 49"/>
          <p:cNvSpPr txBox="1">
            <a:spLocks noChangeArrowheads="1"/>
          </p:cNvSpPr>
          <p:nvPr/>
        </p:nvSpPr>
        <p:spPr bwMode="auto">
          <a:xfrm>
            <a:off x="841375" y="4967828"/>
            <a:ext cx="1786364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malloc(5*SIZ)</a:t>
            </a:r>
          </a:p>
        </p:txBody>
      </p:sp>
      <p:sp>
        <p:nvSpPr>
          <p:cNvPr id="24626" name="Text Box 50"/>
          <p:cNvSpPr txBox="1">
            <a:spLocks noChangeArrowheads="1"/>
          </p:cNvSpPr>
          <p:nvPr/>
        </p:nvSpPr>
        <p:spPr bwMode="auto">
          <a:xfrm>
            <a:off x="2728743" y="4890302"/>
            <a:ext cx="925616" cy="47122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2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i="1" dirty="0">
                <a:solidFill>
                  <a:srgbClr val="C00000"/>
                </a:solidFill>
                <a:latin typeface="Calibri" pitchFamily="34" charset="0"/>
              </a:rPr>
              <a:t>Yike</a:t>
            </a:r>
            <a:r>
              <a:rPr lang="en-GB" b="1" i="1" dirty="0">
                <a:solidFill>
                  <a:srgbClr val="C00000"/>
                </a:solidFill>
                <a:latin typeface="Calibri" pitchFamily="34" charset="0"/>
              </a:rPr>
              <a:t>s!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334000" y="5079753"/>
            <a:ext cx="375615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GB" i="1" dirty="0">
                <a:solidFill>
                  <a:srgbClr val="C00000"/>
                </a:solidFill>
                <a:latin typeface="+mj-lt"/>
              </a:rPr>
              <a:t>There is enough contiguous</a:t>
            </a:r>
          </a:p>
          <a:p>
            <a:pPr marL="0" lvl="1"/>
            <a:r>
              <a:rPr lang="en-GB" i="1" dirty="0">
                <a:solidFill>
                  <a:srgbClr val="C00000"/>
                </a:solidFill>
                <a:latin typeface="+mj-lt"/>
              </a:rPr>
              <a:t>free space, but the allocator</a:t>
            </a:r>
            <a:br>
              <a:rPr lang="en-GB" i="1" dirty="0">
                <a:solidFill>
                  <a:srgbClr val="C00000"/>
                </a:solidFill>
                <a:latin typeface="+mj-lt"/>
              </a:rPr>
            </a:br>
            <a:r>
              <a:rPr lang="en-GB" i="1" dirty="0">
                <a:solidFill>
                  <a:srgbClr val="C00000"/>
                </a:solidFill>
                <a:latin typeface="+mj-lt"/>
              </a:rPr>
              <a:t>won’t be able to find it</a:t>
            </a:r>
          </a:p>
          <a:p>
            <a:endParaRPr lang="en-US" sz="1800" dirty="0">
              <a:latin typeface="+mj-lt"/>
            </a:endParaRPr>
          </a:p>
        </p:txBody>
      </p:sp>
      <p:sp>
        <p:nvSpPr>
          <p:cNvPr id="55" name="Rectangle 7"/>
          <p:cNvSpPr>
            <a:spLocks noChangeArrowheads="1"/>
          </p:cNvSpPr>
          <p:nvPr/>
        </p:nvSpPr>
        <p:spPr bwMode="auto">
          <a:xfrm>
            <a:off x="1828410" y="3402764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" name="Rectangle 7"/>
          <p:cNvSpPr>
            <a:spLocks noChangeArrowheads="1"/>
          </p:cNvSpPr>
          <p:nvPr/>
        </p:nvSpPr>
        <p:spPr bwMode="auto">
          <a:xfrm>
            <a:off x="1822066" y="4386713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Rectangle 7"/>
          <p:cNvSpPr>
            <a:spLocks noChangeArrowheads="1"/>
          </p:cNvSpPr>
          <p:nvPr/>
        </p:nvSpPr>
        <p:spPr bwMode="auto">
          <a:xfrm>
            <a:off x="7010400" y="340435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58" name="Rectangle 7"/>
          <p:cNvSpPr>
            <a:spLocks noChangeArrowheads="1"/>
          </p:cNvSpPr>
          <p:nvPr/>
        </p:nvSpPr>
        <p:spPr bwMode="auto">
          <a:xfrm>
            <a:off x="7010400" y="439495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59" name="Freeform 40"/>
          <p:cNvSpPr>
            <a:spLocks/>
          </p:cNvSpPr>
          <p:nvPr/>
        </p:nvSpPr>
        <p:spPr bwMode="auto">
          <a:xfrm>
            <a:off x="6555828" y="3239294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Freeform 40"/>
          <p:cNvSpPr>
            <a:spLocks/>
          </p:cNvSpPr>
          <p:nvPr/>
        </p:nvSpPr>
        <p:spPr bwMode="auto">
          <a:xfrm>
            <a:off x="6566338" y="4216134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32736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25" grpId="0"/>
      <p:bldP spid="24626" grpId="0"/>
      <p:bldP spid="53" grpId="0"/>
      <p:bldP spid="56" grpId="0" animBg="1"/>
      <p:bldP spid="58" grpId="0" animBg="1"/>
      <p:bldP spid="6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67691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Coalescing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19689" y="1220788"/>
            <a:ext cx="8307387" cy="5486400"/>
          </a:xfrm>
          <a:ln>
            <a:prstDash val="sysDash"/>
          </a:ln>
        </p:spPr>
        <p:txBody>
          <a:bodyPr/>
          <a:lstStyle/>
          <a:p>
            <a:pPr>
              <a:lnSpc>
                <a:spcPct val="83000"/>
              </a:lnSpc>
              <a:spcBef>
                <a:spcPts val="1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Join </a:t>
            </a:r>
            <a:r>
              <a:rPr lang="en-GB" i="1" dirty="0">
                <a:solidFill>
                  <a:srgbClr val="C00000"/>
                </a:solidFill>
              </a:rPr>
              <a:t>(coalesce) </a:t>
            </a:r>
            <a:r>
              <a:rPr lang="en-GB" dirty="0"/>
              <a:t>with next/previous blocks, if they are free</a:t>
            </a:r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Coalescing with next block</a:t>
            </a:r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marL="1144588" lvl="2" indent="-236538">
              <a:lnSpc>
                <a:spcPct val="91000"/>
              </a:lnSpc>
              <a:buSzPct val="90000"/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  </a:t>
            </a:r>
            <a:r>
              <a:rPr lang="en-GB" b="0" dirty="0">
                <a:latin typeface="Courier New" pitchFamily="49" charset="0"/>
              </a:rPr>
              <a:t> </a:t>
            </a: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  <p:sp>
        <p:nvSpPr>
          <p:cNvPr id="25647" name="Rectangle 47"/>
          <p:cNvSpPr>
            <a:spLocks noChangeArrowheads="1"/>
          </p:cNvSpPr>
          <p:nvPr/>
        </p:nvSpPr>
        <p:spPr bwMode="auto">
          <a:xfrm>
            <a:off x="1981200" y="2597150"/>
            <a:ext cx="6477000" cy="1663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48" name="Rectangle 48"/>
          <p:cNvSpPr>
            <a:spLocks noChangeArrowheads="1"/>
          </p:cNvSpPr>
          <p:nvPr/>
        </p:nvSpPr>
        <p:spPr bwMode="auto">
          <a:xfrm>
            <a:off x="1074738" y="2597150"/>
            <a:ext cx="7535862" cy="354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3"/>
          <p:cNvSpPr>
            <a:spLocks noChangeArrowheads="1"/>
          </p:cNvSpPr>
          <p:nvPr/>
        </p:nvSpPr>
        <p:spPr bwMode="auto">
          <a:xfrm>
            <a:off x="35814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38862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" name="Rectangle 5"/>
          <p:cNvSpPr>
            <a:spLocks noChangeArrowheads="1"/>
          </p:cNvSpPr>
          <p:nvPr/>
        </p:nvSpPr>
        <p:spPr bwMode="auto">
          <a:xfrm>
            <a:off x="41910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Rectangle 6"/>
          <p:cNvSpPr>
            <a:spLocks noChangeArrowheads="1"/>
          </p:cNvSpPr>
          <p:nvPr/>
        </p:nvSpPr>
        <p:spPr bwMode="auto">
          <a:xfrm>
            <a:off x="44958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7"/>
          <p:cNvSpPr>
            <a:spLocks noChangeArrowheads="1"/>
          </p:cNvSpPr>
          <p:nvPr/>
        </p:nvSpPr>
        <p:spPr bwMode="auto">
          <a:xfrm>
            <a:off x="51054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" name="Rectangle 8"/>
          <p:cNvSpPr>
            <a:spLocks noChangeArrowheads="1"/>
          </p:cNvSpPr>
          <p:nvPr/>
        </p:nvSpPr>
        <p:spPr bwMode="auto">
          <a:xfrm>
            <a:off x="54102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Rectangle 9"/>
          <p:cNvSpPr>
            <a:spLocks noChangeArrowheads="1"/>
          </p:cNvSpPr>
          <p:nvPr/>
        </p:nvSpPr>
        <p:spPr bwMode="auto">
          <a:xfrm>
            <a:off x="57150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Rectangle 10"/>
          <p:cNvSpPr>
            <a:spLocks noChangeArrowheads="1"/>
          </p:cNvSpPr>
          <p:nvPr/>
        </p:nvSpPr>
        <p:spPr bwMode="auto">
          <a:xfrm>
            <a:off x="60198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2" name="Rectangle 11"/>
          <p:cNvSpPr>
            <a:spLocks noChangeArrowheads="1"/>
          </p:cNvSpPr>
          <p:nvPr/>
        </p:nvSpPr>
        <p:spPr bwMode="auto">
          <a:xfrm>
            <a:off x="63246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3" name="Rectangle 12"/>
          <p:cNvSpPr>
            <a:spLocks noChangeArrowheads="1"/>
          </p:cNvSpPr>
          <p:nvPr/>
        </p:nvSpPr>
        <p:spPr bwMode="auto">
          <a:xfrm>
            <a:off x="6629400" y="24137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64" name="Rectangle 13"/>
          <p:cNvSpPr>
            <a:spLocks noChangeArrowheads="1"/>
          </p:cNvSpPr>
          <p:nvPr/>
        </p:nvSpPr>
        <p:spPr bwMode="auto">
          <a:xfrm>
            <a:off x="6934200" y="24137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Rectangle 14"/>
          <p:cNvSpPr>
            <a:spLocks noChangeArrowheads="1"/>
          </p:cNvSpPr>
          <p:nvPr/>
        </p:nvSpPr>
        <p:spPr bwMode="auto">
          <a:xfrm>
            <a:off x="48006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6" name="Freeform 15"/>
          <p:cNvSpPr>
            <a:spLocks/>
          </p:cNvSpPr>
          <p:nvPr/>
        </p:nvSpPr>
        <p:spPr bwMode="auto">
          <a:xfrm>
            <a:off x="3733800" y="21769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7" name="Text Box 16"/>
          <p:cNvSpPr txBox="1">
            <a:spLocks noChangeArrowheads="1"/>
          </p:cNvSpPr>
          <p:nvPr/>
        </p:nvSpPr>
        <p:spPr bwMode="auto">
          <a:xfrm>
            <a:off x="6030227" y="2407401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68" name="Freeform 17"/>
          <p:cNvSpPr>
            <a:spLocks/>
          </p:cNvSpPr>
          <p:nvPr/>
        </p:nvSpPr>
        <p:spPr bwMode="auto">
          <a:xfrm>
            <a:off x="4876800" y="2176913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9" name="Freeform 18"/>
          <p:cNvSpPr>
            <a:spLocks/>
          </p:cNvSpPr>
          <p:nvPr/>
        </p:nvSpPr>
        <p:spPr bwMode="auto">
          <a:xfrm>
            <a:off x="6172200" y="2253113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0" name="Text Box 19"/>
          <p:cNvSpPr txBox="1">
            <a:spLocks noChangeArrowheads="1"/>
          </p:cNvSpPr>
          <p:nvPr/>
        </p:nvSpPr>
        <p:spPr bwMode="auto">
          <a:xfrm>
            <a:off x="1054100" y="2872539"/>
            <a:ext cx="1045777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free(p)</a:t>
            </a:r>
          </a:p>
        </p:txBody>
      </p:sp>
      <p:sp>
        <p:nvSpPr>
          <p:cNvPr id="71" name="Text Box 20"/>
          <p:cNvSpPr txBox="1">
            <a:spLocks noChangeArrowheads="1"/>
          </p:cNvSpPr>
          <p:nvPr/>
        </p:nvSpPr>
        <p:spPr bwMode="auto">
          <a:xfrm>
            <a:off x="4802188" y="2794751"/>
            <a:ext cx="305190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p</a:t>
            </a:r>
          </a:p>
        </p:txBody>
      </p:sp>
      <p:sp>
        <p:nvSpPr>
          <p:cNvPr id="72" name="Line 21"/>
          <p:cNvSpPr>
            <a:spLocks noChangeShapeType="1"/>
          </p:cNvSpPr>
          <p:nvPr/>
        </p:nvSpPr>
        <p:spPr bwMode="auto">
          <a:xfrm flipV="1">
            <a:off x="4953000" y="2716964"/>
            <a:ext cx="1588" cy="155575"/>
          </a:xfrm>
          <a:prstGeom prst="line">
            <a:avLst/>
          </a:prstGeom>
          <a:noFill/>
          <a:ln w="2556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3" name="Rectangle 22"/>
          <p:cNvSpPr>
            <a:spLocks noChangeArrowheads="1"/>
          </p:cNvSpPr>
          <p:nvPr/>
        </p:nvSpPr>
        <p:spPr bwMode="auto">
          <a:xfrm>
            <a:off x="23622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74" name="Rectangle 23"/>
          <p:cNvSpPr>
            <a:spLocks noChangeArrowheads="1"/>
          </p:cNvSpPr>
          <p:nvPr/>
        </p:nvSpPr>
        <p:spPr bwMode="auto">
          <a:xfrm>
            <a:off x="26670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5" name="Rectangle 24"/>
          <p:cNvSpPr>
            <a:spLocks noChangeArrowheads="1"/>
          </p:cNvSpPr>
          <p:nvPr/>
        </p:nvSpPr>
        <p:spPr bwMode="auto">
          <a:xfrm>
            <a:off x="29718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6" name="Rectangle 25"/>
          <p:cNvSpPr>
            <a:spLocks noChangeArrowheads="1"/>
          </p:cNvSpPr>
          <p:nvPr/>
        </p:nvSpPr>
        <p:spPr bwMode="auto">
          <a:xfrm>
            <a:off x="3276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7" name="Rectangle 26"/>
          <p:cNvSpPr>
            <a:spLocks noChangeArrowheads="1"/>
          </p:cNvSpPr>
          <p:nvPr/>
        </p:nvSpPr>
        <p:spPr bwMode="auto">
          <a:xfrm>
            <a:off x="35814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78" name="Rectangle 27"/>
          <p:cNvSpPr>
            <a:spLocks noChangeArrowheads="1"/>
          </p:cNvSpPr>
          <p:nvPr/>
        </p:nvSpPr>
        <p:spPr bwMode="auto">
          <a:xfrm>
            <a:off x="38862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9" name="Rectangle 28"/>
          <p:cNvSpPr>
            <a:spLocks noChangeArrowheads="1"/>
          </p:cNvSpPr>
          <p:nvPr/>
        </p:nvSpPr>
        <p:spPr bwMode="auto">
          <a:xfrm>
            <a:off x="41910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0" name="Rectangle 29"/>
          <p:cNvSpPr>
            <a:spLocks noChangeArrowheads="1"/>
          </p:cNvSpPr>
          <p:nvPr/>
        </p:nvSpPr>
        <p:spPr bwMode="auto">
          <a:xfrm>
            <a:off x="44958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1" name="Rectangle 30"/>
          <p:cNvSpPr>
            <a:spLocks noChangeArrowheads="1"/>
          </p:cNvSpPr>
          <p:nvPr/>
        </p:nvSpPr>
        <p:spPr bwMode="auto">
          <a:xfrm>
            <a:off x="6629400" y="34043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82" name="Rectangle 31"/>
          <p:cNvSpPr>
            <a:spLocks noChangeArrowheads="1"/>
          </p:cNvSpPr>
          <p:nvPr/>
        </p:nvSpPr>
        <p:spPr bwMode="auto">
          <a:xfrm>
            <a:off x="6934200" y="34043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3" name="Freeform 32"/>
          <p:cNvSpPr>
            <a:spLocks/>
          </p:cNvSpPr>
          <p:nvPr/>
        </p:nvSpPr>
        <p:spPr bwMode="auto">
          <a:xfrm>
            <a:off x="3733800" y="31675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" name="Freeform 33"/>
          <p:cNvSpPr>
            <a:spLocks/>
          </p:cNvSpPr>
          <p:nvPr/>
        </p:nvSpPr>
        <p:spPr bwMode="auto">
          <a:xfrm>
            <a:off x="2514600" y="31675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Rectangle 35"/>
          <p:cNvSpPr>
            <a:spLocks noChangeArrowheads="1"/>
          </p:cNvSpPr>
          <p:nvPr/>
        </p:nvSpPr>
        <p:spPr bwMode="auto">
          <a:xfrm>
            <a:off x="23622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86" name="Rectangle 36"/>
          <p:cNvSpPr>
            <a:spLocks noChangeArrowheads="1"/>
          </p:cNvSpPr>
          <p:nvPr/>
        </p:nvSpPr>
        <p:spPr bwMode="auto">
          <a:xfrm>
            <a:off x="26670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7" name="Rectangle 37"/>
          <p:cNvSpPr>
            <a:spLocks noChangeArrowheads="1"/>
          </p:cNvSpPr>
          <p:nvPr/>
        </p:nvSpPr>
        <p:spPr bwMode="auto">
          <a:xfrm>
            <a:off x="29718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8" name="Rectangle 38"/>
          <p:cNvSpPr>
            <a:spLocks noChangeArrowheads="1"/>
          </p:cNvSpPr>
          <p:nvPr/>
        </p:nvSpPr>
        <p:spPr bwMode="auto">
          <a:xfrm>
            <a:off x="32766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9" name="Freeform 39"/>
          <p:cNvSpPr>
            <a:spLocks/>
          </p:cNvSpPr>
          <p:nvPr/>
        </p:nvSpPr>
        <p:spPr bwMode="auto">
          <a:xfrm>
            <a:off x="2514600" y="21769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0" name="Rectangle 40"/>
          <p:cNvSpPr>
            <a:spLocks noChangeArrowheads="1"/>
          </p:cNvSpPr>
          <p:nvPr/>
        </p:nvSpPr>
        <p:spPr bwMode="auto">
          <a:xfrm>
            <a:off x="51054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1" name="Rectangle 41"/>
          <p:cNvSpPr>
            <a:spLocks noChangeArrowheads="1"/>
          </p:cNvSpPr>
          <p:nvPr/>
        </p:nvSpPr>
        <p:spPr bwMode="auto">
          <a:xfrm>
            <a:off x="54102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" name="Rectangle 42"/>
          <p:cNvSpPr>
            <a:spLocks noChangeArrowheads="1"/>
          </p:cNvSpPr>
          <p:nvPr/>
        </p:nvSpPr>
        <p:spPr bwMode="auto">
          <a:xfrm>
            <a:off x="57150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3" name="Rectangle 43"/>
          <p:cNvSpPr>
            <a:spLocks noChangeArrowheads="1"/>
          </p:cNvSpPr>
          <p:nvPr/>
        </p:nvSpPr>
        <p:spPr bwMode="auto">
          <a:xfrm>
            <a:off x="60198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4" name="Rectangle 44"/>
          <p:cNvSpPr>
            <a:spLocks noChangeArrowheads="1"/>
          </p:cNvSpPr>
          <p:nvPr/>
        </p:nvSpPr>
        <p:spPr bwMode="auto">
          <a:xfrm>
            <a:off x="6324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5" name="Rectangle 45"/>
          <p:cNvSpPr>
            <a:spLocks noChangeArrowheads="1"/>
          </p:cNvSpPr>
          <p:nvPr/>
        </p:nvSpPr>
        <p:spPr bwMode="auto">
          <a:xfrm>
            <a:off x="4800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48</a:t>
            </a:r>
          </a:p>
        </p:txBody>
      </p:sp>
      <p:sp>
        <p:nvSpPr>
          <p:cNvPr id="96" name="Text Box 46"/>
          <p:cNvSpPr txBox="1">
            <a:spLocks noChangeArrowheads="1"/>
          </p:cNvSpPr>
          <p:nvPr/>
        </p:nvSpPr>
        <p:spPr bwMode="auto">
          <a:xfrm>
            <a:off x="6030227" y="3398001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97" name="Freeform 47"/>
          <p:cNvSpPr>
            <a:spLocks/>
          </p:cNvSpPr>
          <p:nvPr/>
        </p:nvSpPr>
        <p:spPr bwMode="auto">
          <a:xfrm>
            <a:off x="4876800" y="3167513"/>
            <a:ext cx="19050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TextBox 98"/>
          <p:cNvSpPr txBox="1"/>
          <p:nvPr/>
        </p:nvSpPr>
        <p:spPr>
          <a:xfrm>
            <a:off x="7799195" y="2570831"/>
            <a:ext cx="10627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logically</a:t>
            </a:r>
          </a:p>
          <a:p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gone</a:t>
            </a:r>
          </a:p>
        </p:txBody>
      </p:sp>
      <p:cxnSp>
        <p:nvCxnSpPr>
          <p:cNvPr id="101" name="Straight Arrow Connector 100"/>
          <p:cNvCxnSpPr>
            <a:stCxn id="99" idx="1"/>
            <a:endCxn id="96" idx="0"/>
          </p:cNvCxnSpPr>
          <p:nvPr/>
        </p:nvCxnSpPr>
        <p:spPr bwMode="auto">
          <a:xfrm flipH="1">
            <a:off x="6225301" y="2924774"/>
            <a:ext cx="1573894" cy="473227"/>
          </a:xfrm>
          <a:prstGeom prst="straightConnector1">
            <a:avLst/>
          </a:prstGeom>
          <a:noFill/>
          <a:ln w="28575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53" name="Rectangle 7"/>
          <p:cNvSpPr>
            <a:spLocks noChangeArrowheads="1"/>
          </p:cNvSpPr>
          <p:nvPr/>
        </p:nvSpPr>
        <p:spPr bwMode="auto">
          <a:xfrm>
            <a:off x="2048981" y="240740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8" name="Rectangle 7"/>
          <p:cNvSpPr>
            <a:spLocks noChangeArrowheads="1"/>
          </p:cNvSpPr>
          <p:nvPr/>
        </p:nvSpPr>
        <p:spPr bwMode="auto">
          <a:xfrm>
            <a:off x="2057400" y="3398450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0" name="Rectangle 7"/>
          <p:cNvSpPr>
            <a:spLocks noChangeArrowheads="1"/>
          </p:cNvSpPr>
          <p:nvPr/>
        </p:nvSpPr>
        <p:spPr bwMode="auto">
          <a:xfrm>
            <a:off x="7247419" y="2411738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102" name="Rectangle 7"/>
          <p:cNvSpPr>
            <a:spLocks noChangeArrowheads="1"/>
          </p:cNvSpPr>
          <p:nvPr/>
        </p:nvSpPr>
        <p:spPr bwMode="auto">
          <a:xfrm>
            <a:off x="7247419" y="340435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103" name="Freeform 18"/>
          <p:cNvSpPr>
            <a:spLocks/>
          </p:cNvSpPr>
          <p:nvPr/>
        </p:nvSpPr>
        <p:spPr bwMode="auto">
          <a:xfrm>
            <a:off x="6803685" y="2232299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4" name="Freeform 18"/>
          <p:cNvSpPr>
            <a:spLocks/>
          </p:cNvSpPr>
          <p:nvPr/>
        </p:nvSpPr>
        <p:spPr bwMode="auto">
          <a:xfrm>
            <a:off x="6803685" y="3230187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97098"/>
      </p:ext>
    </p:extLst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67691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Coalescing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67795" y="1219200"/>
            <a:ext cx="8307387" cy="5486400"/>
          </a:xfrm>
          <a:ln>
            <a:prstDash val="sysDash"/>
          </a:ln>
        </p:spPr>
        <p:txBody>
          <a:bodyPr/>
          <a:lstStyle/>
          <a:p>
            <a:pPr>
              <a:lnSpc>
                <a:spcPct val="83000"/>
              </a:lnSpc>
              <a:spcBef>
                <a:spcPts val="1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Join </a:t>
            </a:r>
            <a:r>
              <a:rPr lang="en-GB" i="1" dirty="0">
                <a:solidFill>
                  <a:srgbClr val="C00000"/>
                </a:solidFill>
              </a:rPr>
              <a:t>(coalesce) </a:t>
            </a:r>
            <a:r>
              <a:rPr lang="en-GB" dirty="0"/>
              <a:t>with next block, if it is free</a:t>
            </a:r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Coalescing with next block</a:t>
            </a:r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marL="1144588" lvl="2" indent="-236538">
              <a:lnSpc>
                <a:spcPct val="91000"/>
              </a:lnSpc>
              <a:buSzPct val="90000"/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  </a:t>
            </a:r>
            <a:r>
              <a:rPr lang="en-GB" b="0" dirty="0">
                <a:latin typeface="Courier New" pitchFamily="49" charset="0"/>
              </a:rPr>
              <a:t> </a:t>
            </a: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do we coalesce with </a:t>
            </a:r>
            <a:r>
              <a:rPr lang="en-GB" i="1" dirty="0"/>
              <a:t>previous</a:t>
            </a:r>
            <a:r>
              <a:rPr lang="en-GB" dirty="0"/>
              <a:t> block?</a:t>
            </a:r>
          </a:p>
          <a:p>
            <a:pPr lvl="2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do we know where it starts?</a:t>
            </a:r>
          </a:p>
          <a:p>
            <a:pPr lvl="2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can we determine whether its allocated?</a:t>
            </a:r>
          </a:p>
        </p:txBody>
      </p:sp>
      <p:sp>
        <p:nvSpPr>
          <p:cNvPr id="25647" name="Rectangle 47"/>
          <p:cNvSpPr>
            <a:spLocks noChangeArrowheads="1"/>
          </p:cNvSpPr>
          <p:nvPr/>
        </p:nvSpPr>
        <p:spPr bwMode="auto">
          <a:xfrm>
            <a:off x="1981200" y="2597150"/>
            <a:ext cx="6477000" cy="1663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48" name="Rectangle 48"/>
          <p:cNvSpPr>
            <a:spLocks noChangeArrowheads="1"/>
          </p:cNvSpPr>
          <p:nvPr/>
        </p:nvSpPr>
        <p:spPr bwMode="auto">
          <a:xfrm>
            <a:off x="1074738" y="2597150"/>
            <a:ext cx="7535862" cy="354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3"/>
          <p:cNvSpPr>
            <a:spLocks noChangeArrowheads="1"/>
          </p:cNvSpPr>
          <p:nvPr/>
        </p:nvSpPr>
        <p:spPr bwMode="auto">
          <a:xfrm>
            <a:off x="3581400" y="24137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3886200" y="24137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" name="Rectangle 5"/>
          <p:cNvSpPr>
            <a:spLocks noChangeArrowheads="1"/>
          </p:cNvSpPr>
          <p:nvPr/>
        </p:nvSpPr>
        <p:spPr bwMode="auto">
          <a:xfrm>
            <a:off x="4191000" y="24137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Rectangle 6"/>
          <p:cNvSpPr>
            <a:spLocks noChangeArrowheads="1"/>
          </p:cNvSpPr>
          <p:nvPr/>
        </p:nvSpPr>
        <p:spPr bwMode="auto">
          <a:xfrm>
            <a:off x="4495800" y="24137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7"/>
          <p:cNvSpPr>
            <a:spLocks noChangeArrowheads="1"/>
          </p:cNvSpPr>
          <p:nvPr/>
        </p:nvSpPr>
        <p:spPr bwMode="auto">
          <a:xfrm>
            <a:off x="51054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" name="Rectangle 8"/>
          <p:cNvSpPr>
            <a:spLocks noChangeArrowheads="1"/>
          </p:cNvSpPr>
          <p:nvPr/>
        </p:nvSpPr>
        <p:spPr bwMode="auto">
          <a:xfrm>
            <a:off x="54102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Rectangle 9"/>
          <p:cNvSpPr>
            <a:spLocks noChangeArrowheads="1"/>
          </p:cNvSpPr>
          <p:nvPr/>
        </p:nvSpPr>
        <p:spPr bwMode="auto">
          <a:xfrm>
            <a:off x="57150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Rectangle 10"/>
          <p:cNvSpPr>
            <a:spLocks noChangeArrowheads="1"/>
          </p:cNvSpPr>
          <p:nvPr/>
        </p:nvSpPr>
        <p:spPr bwMode="auto">
          <a:xfrm>
            <a:off x="60198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2" name="Rectangle 11"/>
          <p:cNvSpPr>
            <a:spLocks noChangeArrowheads="1"/>
          </p:cNvSpPr>
          <p:nvPr/>
        </p:nvSpPr>
        <p:spPr bwMode="auto">
          <a:xfrm>
            <a:off x="63246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3" name="Rectangle 12"/>
          <p:cNvSpPr>
            <a:spLocks noChangeArrowheads="1"/>
          </p:cNvSpPr>
          <p:nvPr/>
        </p:nvSpPr>
        <p:spPr bwMode="auto">
          <a:xfrm>
            <a:off x="6629400" y="24137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64" name="Rectangle 13"/>
          <p:cNvSpPr>
            <a:spLocks noChangeArrowheads="1"/>
          </p:cNvSpPr>
          <p:nvPr/>
        </p:nvSpPr>
        <p:spPr bwMode="auto">
          <a:xfrm>
            <a:off x="6934200" y="24137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Rectangle 14"/>
          <p:cNvSpPr>
            <a:spLocks noChangeArrowheads="1"/>
          </p:cNvSpPr>
          <p:nvPr/>
        </p:nvSpPr>
        <p:spPr bwMode="auto">
          <a:xfrm>
            <a:off x="48006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7" name="Text Box 16"/>
          <p:cNvSpPr txBox="1">
            <a:spLocks noChangeArrowheads="1"/>
          </p:cNvSpPr>
          <p:nvPr/>
        </p:nvSpPr>
        <p:spPr bwMode="auto">
          <a:xfrm>
            <a:off x="6030227" y="2407401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68" name="Freeform 17"/>
          <p:cNvSpPr>
            <a:spLocks/>
          </p:cNvSpPr>
          <p:nvPr/>
        </p:nvSpPr>
        <p:spPr bwMode="auto">
          <a:xfrm>
            <a:off x="4876800" y="2176913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9" name="Freeform 18"/>
          <p:cNvSpPr>
            <a:spLocks/>
          </p:cNvSpPr>
          <p:nvPr/>
        </p:nvSpPr>
        <p:spPr bwMode="auto">
          <a:xfrm>
            <a:off x="6172200" y="2253113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0" name="Text Box 19"/>
          <p:cNvSpPr txBox="1">
            <a:spLocks noChangeArrowheads="1"/>
          </p:cNvSpPr>
          <p:nvPr/>
        </p:nvSpPr>
        <p:spPr bwMode="auto">
          <a:xfrm>
            <a:off x="1054100" y="2872539"/>
            <a:ext cx="1045777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free(p)</a:t>
            </a:r>
          </a:p>
        </p:txBody>
      </p:sp>
      <p:sp>
        <p:nvSpPr>
          <p:cNvPr id="71" name="Text Box 20"/>
          <p:cNvSpPr txBox="1">
            <a:spLocks noChangeArrowheads="1"/>
          </p:cNvSpPr>
          <p:nvPr/>
        </p:nvSpPr>
        <p:spPr bwMode="auto">
          <a:xfrm>
            <a:off x="4802188" y="2794751"/>
            <a:ext cx="305190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p</a:t>
            </a:r>
          </a:p>
        </p:txBody>
      </p:sp>
      <p:sp>
        <p:nvSpPr>
          <p:cNvPr id="72" name="Line 21"/>
          <p:cNvSpPr>
            <a:spLocks noChangeShapeType="1"/>
          </p:cNvSpPr>
          <p:nvPr/>
        </p:nvSpPr>
        <p:spPr bwMode="auto">
          <a:xfrm flipV="1">
            <a:off x="4953000" y="2716964"/>
            <a:ext cx="1588" cy="155575"/>
          </a:xfrm>
          <a:prstGeom prst="line">
            <a:avLst/>
          </a:prstGeom>
          <a:noFill/>
          <a:ln w="2556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" name="Rectangle 22"/>
          <p:cNvSpPr>
            <a:spLocks noChangeArrowheads="1"/>
          </p:cNvSpPr>
          <p:nvPr/>
        </p:nvSpPr>
        <p:spPr bwMode="auto">
          <a:xfrm>
            <a:off x="23622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64</a:t>
            </a:r>
          </a:p>
        </p:txBody>
      </p:sp>
      <p:sp>
        <p:nvSpPr>
          <p:cNvPr id="74" name="Rectangle 23"/>
          <p:cNvSpPr>
            <a:spLocks noChangeArrowheads="1"/>
          </p:cNvSpPr>
          <p:nvPr/>
        </p:nvSpPr>
        <p:spPr bwMode="auto">
          <a:xfrm>
            <a:off x="26670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5" name="Rectangle 24"/>
          <p:cNvSpPr>
            <a:spLocks noChangeArrowheads="1"/>
          </p:cNvSpPr>
          <p:nvPr/>
        </p:nvSpPr>
        <p:spPr bwMode="auto">
          <a:xfrm>
            <a:off x="29718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6" name="Rectangle 25"/>
          <p:cNvSpPr>
            <a:spLocks noChangeArrowheads="1"/>
          </p:cNvSpPr>
          <p:nvPr/>
        </p:nvSpPr>
        <p:spPr bwMode="auto">
          <a:xfrm>
            <a:off x="3276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7" name="Rectangle 26"/>
          <p:cNvSpPr>
            <a:spLocks noChangeArrowheads="1"/>
          </p:cNvSpPr>
          <p:nvPr/>
        </p:nvSpPr>
        <p:spPr bwMode="auto">
          <a:xfrm>
            <a:off x="3581400" y="34043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8" name="Rectangle 27"/>
          <p:cNvSpPr>
            <a:spLocks noChangeArrowheads="1"/>
          </p:cNvSpPr>
          <p:nvPr/>
        </p:nvSpPr>
        <p:spPr bwMode="auto">
          <a:xfrm>
            <a:off x="3886200" y="34043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9" name="Rectangle 28"/>
          <p:cNvSpPr>
            <a:spLocks noChangeArrowheads="1"/>
          </p:cNvSpPr>
          <p:nvPr/>
        </p:nvSpPr>
        <p:spPr bwMode="auto">
          <a:xfrm>
            <a:off x="4191000" y="34043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0" name="Rectangle 29"/>
          <p:cNvSpPr>
            <a:spLocks noChangeArrowheads="1"/>
          </p:cNvSpPr>
          <p:nvPr/>
        </p:nvSpPr>
        <p:spPr bwMode="auto">
          <a:xfrm>
            <a:off x="4495800" y="34043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1" name="Rectangle 30"/>
          <p:cNvSpPr>
            <a:spLocks noChangeArrowheads="1"/>
          </p:cNvSpPr>
          <p:nvPr/>
        </p:nvSpPr>
        <p:spPr bwMode="auto">
          <a:xfrm>
            <a:off x="6629400" y="34043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82" name="Rectangle 31"/>
          <p:cNvSpPr>
            <a:spLocks noChangeArrowheads="1"/>
          </p:cNvSpPr>
          <p:nvPr/>
        </p:nvSpPr>
        <p:spPr bwMode="auto">
          <a:xfrm>
            <a:off x="6934200" y="34043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" name="Freeform 33"/>
          <p:cNvSpPr>
            <a:spLocks/>
          </p:cNvSpPr>
          <p:nvPr/>
        </p:nvSpPr>
        <p:spPr bwMode="auto">
          <a:xfrm>
            <a:off x="2514600" y="3167513"/>
            <a:ext cx="2362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Rectangle 35"/>
          <p:cNvSpPr>
            <a:spLocks noChangeArrowheads="1"/>
          </p:cNvSpPr>
          <p:nvPr/>
        </p:nvSpPr>
        <p:spPr bwMode="auto">
          <a:xfrm>
            <a:off x="23622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64</a:t>
            </a:r>
          </a:p>
        </p:txBody>
      </p:sp>
      <p:sp>
        <p:nvSpPr>
          <p:cNvPr id="86" name="Rectangle 36"/>
          <p:cNvSpPr>
            <a:spLocks noChangeArrowheads="1"/>
          </p:cNvSpPr>
          <p:nvPr/>
        </p:nvSpPr>
        <p:spPr bwMode="auto">
          <a:xfrm>
            <a:off x="26670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7" name="Rectangle 37"/>
          <p:cNvSpPr>
            <a:spLocks noChangeArrowheads="1"/>
          </p:cNvSpPr>
          <p:nvPr/>
        </p:nvSpPr>
        <p:spPr bwMode="auto">
          <a:xfrm>
            <a:off x="29718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8" name="Rectangle 38"/>
          <p:cNvSpPr>
            <a:spLocks noChangeArrowheads="1"/>
          </p:cNvSpPr>
          <p:nvPr/>
        </p:nvSpPr>
        <p:spPr bwMode="auto">
          <a:xfrm>
            <a:off x="32766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9" name="Freeform 39"/>
          <p:cNvSpPr>
            <a:spLocks/>
          </p:cNvSpPr>
          <p:nvPr/>
        </p:nvSpPr>
        <p:spPr bwMode="auto">
          <a:xfrm>
            <a:off x="2514600" y="2176913"/>
            <a:ext cx="2362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0" name="Rectangle 40"/>
          <p:cNvSpPr>
            <a:spLocks noChangeArrowheads="1"/>
          </p:cNvSpPr>
          <p:nvPr/>
        </p:nvSpPr>
        <p:spPr bwMode="auto">
          <a:xfrm>
            <a:off x="51054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1" name="Rectangle 41"/>
          <p:cNvSpPr>
            <a:spLocks noChangeArrowheads="1"/>
          </p:cNvSpPr>
          <p:nvPr/>
        </p:nvSpPr>
        <p:spPr bwMode="auto">
          <a:xfrm>
            <a:off x="54102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" name="Rectangle 42"/>
          <p:cNvSpPr>
            <a:spLocks noChangeArrowheads="1"/>
          </p:cNvSpPr>
          <p:nvPr/>
        </p:nvSpPr>
        <p:spPr bwMode="auto">
          <a:xfrm>
            <a:off x="57150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3" name="Rectangle 43"/>
          <p:cNvSpPr>
            <a:spLocks noChangeArrowheads="1"/>
          </p:cNvSpPr>
          <p:nvPr/>
        </p:nvSpPr>
        <p:spPr bwMode="auto">
          <a:xfrm>
            <a:off x="60198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4" name="Rectangle 44"/>
          <p:cNvSpPr>
            <a:spLocks noChangeArrowheads="1"/>
          </p:cNvSpPr>
          <p:nvPr/>
        </p:nvSpPr>
        <p:spPr bwMode="auto">
          <a:xfrm>
            <a:off x="6324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5" name="Rectangle 45"/>
          <p:cNvSpPr>
            <a:spLocks noChangeArrowheads="1"/>
          </p:cNvSpPr>
          <p:nvPr/>
        </p:nvSpPr>
        <p:spPr bwMode="auto">
          <a:xfrm>
            <a:off x="4800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48</a:t>
            </a:r>
          </a:p>
        </p:txBody>
      </p:sp>
      <p:sp>
        <p:nvSpPr>
          <p:cNvPr id="96" name="Text Box 46"/>
          <p:cNvSpPr txBox="1">
            <a:spLocks noChangeArrowheads="1"/>
          </p:cNvSpPr>
          <p:nvPr/>
        </p:nvSpPr>
        <p:spPr bwMode="auto">
          <a:xfrm>
            <a:off x="6030227" y="3398001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97" name="Freeform 47"/>
          <p:cNvSpPr>
            <a:spLocks/>
          </p:cNvSpPr>
          <p:nvPr/>
        </p:nvSpPr>
        <p:spPr bwMode="auto">
          <a:xfrm>
            <a:off x="4876800" y="3167513"/>
            <a:ext cx="19050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TextBox 98"/>
          <p:cNvSpPr txBox="1"/>
          <p:nvPr/>
        </p:nvSpPr>
        <p:spPr>
          <a:xfrm>
            <a:off x="7799195" y="2570831"/>
            <a:ext cx="10627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logically</a:t>
            </a:r>
          </a:p>
          <a:p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gone</a:t>
            </a:r>
          </a:p>
        </p:txBody>
      </p:sp>
      <p:cxnSp>
        <p:nvCxnSpPr>
          <p:cNvPr id="101" name="Straight Arrow Connector 100"/>
          <p:cNvCxnSpPr>
            <a:stCxn id="99" idx="1"/>
            <a:endCxn id="96" idx="0"/>
          </p:cNvCxnSpPr>
          <p:nvPr/>
        </p:nvCxnSpPr>
        <p:spPr bwMode="auto">
          <a:xfrm flipH="1">
            <a:off x="6225301" y="2924774"/>
            <a:ext cx="1573894" cy="473227"/>
          </a:xfrm>
          <a:prstGeom prst="straightConnector1">
            <a:avLst/>
          </a:prstGeom>
          <a:noFill/>
          <a:ln w="28575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53" name="Rectangle 7"/>
          <p:cNvSpPr>
            <a:spLocks noChangeArrowheads="1"/>
          </p:cNvSpPr>
          <p:nvPr/>
        </p:nvSpPr>
        <p:spPr bwMode="auto">
          <a:xfrm>
            <a:off x="2048981" y="240740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8" name="Rectangle 7"/>
          <p:cNvSpPr>
            <a:spLocks noChangeArrowheads="1"/>
          </p:cNvSpPr>
          <p:nvPr/>
        </p:nvSpPr>
        <p:spPr bwMode="auto">
          <a:xfrm>
            <a:off x="2057400" y="3398450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0" name="Rectangle 7"/>
          <p:cNvSpPr>
            <a:spLocks noChangeArrowheads="1"/>
          </p:cNvSpPr>
          <p:nvPr/>
        </p:nvSpPr>
        <p:spPr bwMode="auto">
          <a:xfrm>
            <a:off x="7247419" y="2411738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102" name="Rectangle 7"/>
          <p:cNvSpPr>
            <a:spLocks noChangeArrowheads="1"/>
          </p:cNvSpPr>
          <p:nvPr/>
        </p:nvSpPr>
        <p:spPr bwMode="auto">
          <a:xfrm>
            <a:off x="7247419" y="340435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103" name="Freeform 18"/>
          <p:cNvSpPr>
            <a:spLocks/>
          </p:cNvSpPr>
          <p:nvPr/>
        </p:nvSpPr>
        <p:spPr bwMode="auto">
          <a:xfrm>
            <a:off x="6803685" y="2232299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4" name="Freeform 18"/>
          <p:cNvSpPr>
            <a:spLocks/>
          </p:cNvSpPr>
          <p:nvPr/>
        </p:nvSpPr>
        <p:spPr bwMode="auto">
          <a:xfrm>
            <a:off x="6803685" y="3230187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4879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763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Bidirectional Coalescing 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04127" y="1220788"/>
            <a:ext cx="8307387" cy="1325562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Boundary tags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sz="2000" b="0" dirty="0"/>
              <a:t>[Knuth73]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Replicate size/allocated word at “bottom” (end) of free blocks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Allows us to traverse the “list” backwards, but requires extra space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Important and general technique!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3111500" y="4275288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381000" y="4703913"/>
            <a:ext cx="1623435" cy="99937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Format of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allocated and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free blocks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3111500" y="4656288"/>
            <a:ext cx="1676400" cy="12858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 and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5083175" y="4222691"/>
            <a:ext cx="2353025" cy="20257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1: Allocated block 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0: Free block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ize: Total block size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ayload: Application data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(allocated blocks only)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4483100" y="4275288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3109913" y="5936872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4483100" y="5936872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1296937" y="5910498"/>
            <a:ext cx="1326815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Boundary tag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(footer)</a:t>
            </a:r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2590800" y="6104088"/>
            <a:ext cx="5334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9" name="Group 38"/>
          <p:cNvGrpSpPr/>
          <p:nvPr/>
        </p:nvGrpSpPr>
        <p:grpSpPr>
          <a:xfrm>
            <a:off x="1524000" y="2895600"/>
            <a:ext cx="5486400" cy="785054"/>
            <a:chOff x="1524000" y="5706762"/>
            <a:chExt cx="5486400" cy="785054"/>
          </a:xfrm>
        </p:grpSpPr>
        <p:sp>
          <p:nvSpPr>
            <p:cNvPr id="26637" name="Rectangle 13"/>
            <p:cNvSpPr>
              <a:spLocks noChangeArrowheads="1"/>
            </p:cNvSpPr>
            <p:nvPr/>
          </p:nvSpPr>
          <p:spPr bwMode="auto">
            <a:xfrm>
              <a:off x="15240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6638" name="Rectangle 14"/>
            <p:cNvSpPr>
              <a:spLocks noChangeArrowheads="1"/>
            </p:cNvSpPr>
            <p:nvPr/>
          </p:nvSpPr>
          <p:spPr bwMode="auto">
            <a:xfrm>
              <a:off x="18288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9" name="Rectangle 15"/>
            <p:cNvSpPr>
              <a:spLocks noChangeArrowheads="1"/>
            </p:cNvSpPr>
            <p:nvPr/>
          </p:nvSpPr>
          <p:spPr bwMode="auto">
            <a:xfrm>
              <a:off x="21336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0" name="Rectangle 16"/>
            <p:cNvSpPr>
              <a:spLocks noChangeArrowheads="1"/>
            </p:cNvSpPr>
            <p:nvPr/>
          </p:nvSpPr>
          <p:spPr bwMode="auto">
            <a:xfrm>
              <a:off x="24384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6641" name="Rectangle 17"/>
            <p:cNvSpPr>
              <a:spLocks noChangeArrowheads="1"/>
            </p:cNvSpPr>
            <p:nvPr/>
          </p:nvSpPr>
          <p:spPr bwMode="auto">
            <a:xfrm>
              <a:off x="27432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6642" name="Rectangle 18"/>
            <p:cNvSpPr>
              <a:spLocks noChangeArrowheads="1"/>
            </p:cNvSpPr>
            <p:nvPr/>
          </p:nvSpPr>
          <p:spPr bwMode="auto">
            <a:xfrm>
              <a:off x="30480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3" name="Rectangle 19"/>
            <p:cNvSpPr>
              <a:spLocks noChangeArrowheads="1"/>
            </p:cNvSpPr>
            <p:nvPr/>
          </p:nvSpPr>
          <p:spPr bwMode="auto">
            <a:xfrm>
              <a:off x="33528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4" name="Rectangle 20"/>
            <p:cNvSpPr>
              <a:spLocks noChangeArrowheads="1"/>
            </p:cNvSpPr>
            <p:nvPr/>
          </p:nvSpPr>
          <p:spPr bwMode="auto">
            <a:xfrm>
              <a:off x="36576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6645" name="Rectangle 21"/>
            <p:cNvSpPr>
              <a:spLocks noChangeArrowheads="1"/>
            </p:cNvSpPr>
            <p:nvPr/>
          </p:nvSpPr>
          <p:spPr bwMode="auto">
            <a:xfrm>
              <a:off x="42672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6" name="Rectangle 22"/>
            <p:cNvSpPr>
              <a:spLocks noChangeArrowheads="1"/>
            </p:cNvSpPr>
            <p:nvPr/>
          </p:nvSpPr>
          <p:spPr bwMode="auto">
            <a:xfrm>
              <a:off x="45720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7" name="Rectangle 23"/>
            <p:cNvSpPr>
              <a:spLocks noChangeArrowheads="1"/>
            </p:cNvSpPr>
            <p:nvPr/>
          </p:nvSpPr>
          <p:spPr bwMode="auto">
            <a:xfrm>
              <a:off x="48768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8" name="Rectangle 24"/>
            <p:cNvSpPr>
              <a:spLocks noChangeArrowheads="1"/>
            </p:cNvSpPr>
            <p:nvPr/>
          </p:nvSpPr>
          <p:spPr bwMode="auto">
            <a:xfrm>
              <a:off x="51816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9" name="Rectangle 25"/>
            <p:cNvSpPr>
              <a:spLocks noChangeArrowheads="1"/>
            </p:cNvSpPr>
            <p:nvPr/>
          </p:nvSpPr>
          <p:spPr bwMode="auto">
            <a:xfrm>
              <a:off x="54864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48</a:t>
              </a:r>
            </a:p>
          </p:txBody>
        </p:sp>
        <p:sp>
          <p:nvSpPr>
            <p:cNvPr id="26650" name="Rectangle 26"/>
            <p:cNvSpPr>
              <a:spLocks noChangeArrowheads="1"/>
            </p:cNvSpPr>
            <p:nvPr/>
          </p:nvSpPr>
          <p:spPr bwMode="auto">
            <a:xfrm>
              <a:off x="57912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6651" name="Rectangle 27"/>
            <p:cNvSpPr>
              <a:spLocks noChangeArrowheads="1"/>
            </p:cNvSpPr>
            <p:nvPr/>
          </p:nvSpPr>
          <p:spPr bwMode="auto">
            <a:xfrm>
              <a:off x="60960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2" name="Rectangle 28"/>
            <p:cNvSpPr>
              <a:spLocks noChangeArrowheads="1"/>
            </p:cNvSpPr>
            <p:nvPr/>
          </p:nvSpPr>
          <p:spPr bwMode="auto">
            <a:xfrm>
              <a:off x="39624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48</a:t>
              </a:r>
            </a:p>
          </p:txBody>
        </p:sp>
        <p:sp>
          <p:nvSpPr>
            <p:cNvPr id="26653" name="Freeform 29"/>
            <p:cNvSpPr>
              <a:spLocks/>
            </p:cNvSpPr>
            <p:nvPr/>
          </p:nvSpPr>
          <p:spPr bwMode="auto">
            <a:xfrm>
              <a:off x="2895600" y="5706762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4" name="Freeform 30"/>
            <p:cNvSpPr>
              <a:spLocks/>
            </p:cNvSpPr>
            <p:nvPr/>
          </p:nvSpPr>
          <p:spPr bwMode="auto">
            <a:xfrm>
              <a:off x="4114800" y="5706762"/>
              <a:ext cx="18288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576" y="0"/>
                </a:cxn>
                <a:cxn ang="0">
                  <a:pos x="1152" y="144"/>
                </a:cxn>
              </a:cxnLst>
              <a:rect l="0" t="0" r="r" b="b"/>
              <a:pathLst>
                <a:path w="1152" h="144">
                  <a:moveTo>
                    <a:pt x="0" y="144"/>
                  </a:moveTo>
                  <a:cubicBezTo>
                    <a:pt x="192" y="72"/>
                    <a:pt x="384" y="0"/>
                    <a:pt x="576" y="0"/>
                  </a:cubicBezTo>
                  <a:cubicBezTo>
                    <a:pt x="768" y="0"/>
                    <a:pt x="960" y="72"/>
                    <a:pt x="1152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5" name="Freeform 31"/>
            <p:cNvSpPr>
              <a:spLocks/>
            </p:cNvSpPr>
            <p:nvPr/>
          </p:nvSpPr>
          <p:spPr bwMode="auto">
            <a:xfrm>
              <a:off x="1676400" y="5706762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6" name="Rectangle 32"/>
            <p:cNvSpPr>
              <a:spLocks noChangeArrowheads="1"/>
            </p:cNvSpPr>
            <p:nvPr/>
          </p:nvSpPr>
          <p:spPr bwMode="auto">
            <a:xfrm>
              <a:off x="64008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7" name="Rectangle 33"/>
            <p:cNvSpPr>
              <a:spLocks noChangeArrowheads="1"/>
            </p:cNvSpPr>
            <p:nvPr/>
          </p:nvSpPr>
          <p:spPr bwMode="auto">
            <a:xfrm>
              <a:off x="67056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6658" name="Freeform 34"/>
            <p:cNvSpPr>
              <a:spLocks/>
            </p:cNvSpPr>
            <p:nvPr/>
          </p:nvSpPr>
          <p:spPr bwMode="auto">
            <a:xfrm>
              <a:off x="2590800" y="6263216"/>
              <a:ext cx="1219200" cy="228600"/>
            </a:xfrm>
            <a:custGeom>
              <a:avLst/>
              <a:gdLst/>
              <a:ahLst/>
              <a:cxnLst>
                <a:cxn ang="0">
                  <a:pos x="768" y="0"/>
                </a:cxn>
                <a:cxn ang="0">
                  <a:pos x="336" y="144"/>
                </a:cxn>
                <a:cxn ang="0">
                  <a:pos x="0" y="0"/>
                </a:cxn>
              </a:cxnLst>
              <a:rect l="0" t="0" r="r" b="b"/>
              <a:pathLst>
                <a:path w="768" h="144">
                  <a:moveTo>
                    <a:pt x="768" y="0"/>
                  </a:moveTo>
                  <a:cubicBezTo>
                    <a:pt x="616" y="72"/>
                    <a:pt x="464" y="144"/>
                    <a:pt x="336" y="144"/>
                  </a:cubicBezTo>
                  <a:cubicBezTo>
                    <a:pt x="208" y="144"/>
                    <a:pt x="104" y="72"/>
                    <a:pt x="0" y="0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9" name="Freeform 35"/>
            <p:cNvSpPr>
              <a:spLocks/>
            </p:cNvSpPr>
            <p:nvPr/>
          </p:nvSpPr>
          <p:spPr bwMode="auto">
            <a:xfrm>
              <a:off x="3810000" y="6263216"/>
              <a:ext cx="1828800" cy="228600"/>
            </a:xfrm>
            <a:custGeom>
              <a:avLst/>
              <a:gdLst/>
              <a:ahLst/>
              <a:cxnLst>
                <a:cxn ang="0">
                  <a:pos x="1152" y="0"/>
                </a:cxn>
                <a:cxn ang="0">
                  <a:pos x="576" y="144"/>
                </a:cxn>
                <a:cxn ang="0">
                  <a:pos x="0" y="0"/>
                </a:cxn>
              </a:cxnLst>
              <a:rect l="0" t="0" r="r" b="b"/>
              <a:pathLst>
                <a:path w="1152" h="144">
                  <a:moveTo>
                    <a:pt x="1152" y="0"/>
                  </a:moveTo>
                  <a:cubicBezTo>
                    <a:pt x="960" y="72"/>
                    <a:pt x="768" y="144"/>
                    <a:pt x="576" y="144"/>
                  </a:cubicBezTo>
                  <a:cubicBezTo>
                    <a:pt x="384" y="144"/>
                    <a:pt x="192" y="72"/>
                    <a:pt x="0" y="0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60" name="Freeform 36"/>
            <p:cNvSpPr>
              <a:spLocks/>
            </p:cNvSpPr>
            <p:nvPr/>
          </p:nvSpPr>
          <p:spPr bwMode="auto">
            <a:xfrm>
              <a:off x="5638800" y="6263216"/>
              <a:ext cx="1219200" cy="228600"/>
            </a:xfrm>
            <a:custGeom>
              <a:avLst/>
              <a:gdLst/>
              <a:ahLst/>
              <a:cxnLst>
                <a:cxn ang="0">
                  <a:pos x="768" y="0"/>
                </a:cxn>
                <a:cxn ang="0">
                  <a:pos x="384" y="144"/>
                </a:cxn>
                <a:cxn ang="0">
                  <a:pos x="0" y="0"/>
                </a:cxn>
              </a:cxnLst>
              <a:rect l="0" t="0" r="r" b="b"/>
              <a:pathLst>
                <a:path w="768" h="144">
                  <a:moveTo>
                    <a:pt x="768" y="0"/>
                  </a:moveTo>
                  <a:cubicBezTo>
                    <a:pt x="640" y="72"/>
                    <a:pt x="512" y="144"/>
                    <a:pt x="384" y="144"/>
                  </a:cubicBezTo>
                  <a:cubicBezTo>
                    <a:pt x="256" y="144"/>
                    <a:pt x="63" y="23"/>
                    <a:pt x="0" y="0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661" name="Text Box 37"/>
          <p:cNvSpPr txBox="1">
            <a:spLocks noChangeArrowheads="1"/>
          </p:cNvSpPr>
          <p:nvPr/>
        </p:nvSpPr>
        <p:spPr bwMode="auto">
          <a:xfrm>
            <a:off x="1788680" y="4267200"/>
            <a:ext cx="80212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Header</a:t>
            </a:r>
          </a:p>
        </p:txBody>
      </p:sp>
      <p:sp>
        <p:nvSpPr>
          <p:cNvPr id="26662" name="Line 38"/>
          <p:cNvSpPr>
            <a:spLocks noChangeShapeType="1"/>
          </p:cNvSpPr>
          <p:nvPr/>
        </p:nvSpPr>
        <p:spPr bwMode="auto">
          <a:xfrm>
            <a:off x="2590800" y="4427688"/>
            <a:ext cx="5334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0" name="Rectangle 7"/>
          <p:cNvSpPr>
            <a:spLocks noChangeArrowheads="1"/>
          </p:cNvSpPr>
          <p:nvPr/>
        </p:nvSpPr>
        <p:spPr bwMode="auto">
          <a:xfrm>
            <a:off x="1219200" y="3132438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+mn-lt"/>
              </a:rPr>
              <a:t>8</a:t>
            </a:r>
          </a:p>
        </p:txBody>
      </p:sp>
      <p:sp>
        <p:nvSpPr>
          <p:cNvPr id="41" name="Rectangle 7"/>
          <p:cNvSpPr>
            <a:spLocks noChangeArrowheads="1"/>
          </p:cNvSpPr>
          <p:nvPr/>
        </p:nvSpPr>
        <p:spPr bwMode="auto">
          <a:xfrm>
            <a:off x="7013028" y="3132438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+mn-lt"/>
              </a:rPr>
              <a:t>8</a:t>
            </a:r>
          </a:p>
        </p:txBody>
      </p:sp>
      <p:sp>
        <p:nvSpPr>
          <p:cNvPr id="42" name="Freeform 31"/>
          <p:cNvSpPr>
            <a:spLocks/>
          </p:cNvSpPr>
          <p:nvPr/>
        </p:nvSpPr>
        <p:spPr bwMode="auto">
          <a:xfrm>
            <a:off x="5943600" y="2880784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Freeform 34"/>
          <p:cNvSpPr>
            <a:spLocks/>
          </p:cNvSpPr>
          <p:nvPr/>
        </p:nvSpPr>
        <p:spPr bwMode="auto">
          <a:xfrm>
            <a:off x="1368972" y="3473450"/>
            <a:ext cx="1219200" cy="228600"/>
          </a:xfrm>
          <a:custGeom>
            <a:avLst/>
            <a:gdLst/>
            <a:ahLst/>
            <a:cxnLst>
              <a:cxn ang="0">
                <a:pos x="768" y="0"/>
              </a:cxn>
              <a:cxn ang="0">
                <a:pos x="336" y="144"/>
              </a:cxn>
              <a:cxn ang="0">
                <a:pos x="0" y="0"/>
              </a:cxn>
            </a:cxnLst>
            <a:rect l="0" t="0" r="r" b="b"/>
            <a:pathLst>
              <a:path w="768" h="144">
                <a:moveTo>
                  <a:pt x="768" y="0"/>
                </a:moveTo>
                <a:cubicBezTo>
                  <a:pt x="616" y="72"/>
                  <a:pt x="464" y="144"/>
                  <a:pt x="336" y="144"/>
                </a:cubicBezTo>
                <a:cubicBezTo>
                  <a:pt x="208" y="144"/>
                  <a:pt x="104" y="72"/>
                  <a:pt x="0" y="0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7703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animBg="1"/>
      <p:bldP spid="26629" grpId="0"/>
      <p:bldP spid="26630" grpId="0" animBg="1"/>
      <p:bldP spid="26631" grpId="0"/>
      <p:bldP spid="26632" grpId="0" animBg="1"/>
      <p:bldP spid="26633" grpId="0" animBg="1"/>
      <p:bldP spid="26634" grpId="0" animBg="1"/>
      <p:bldP spid="26635" grpId="0"/>
      <p:bldP spid="26636" grpId="0" animBg="1"/>
      <p:bldP spid="26661" grpId="0"/>
      <p:bldP spid="26662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BAB0A-8370-4611-84AE-E17CD55C5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0C0E32-2CEE-46FF-ABEE-2A4199E049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https://canvas.cmu.edu/courses/30386/quizzes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6861033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C90B7-D4C9-5F4A-8293-F672914F9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with Footers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21488-06B9-234C-9136-0FA88C299E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4" y="1477704"/>
            <a:ext cx="7896225" cy="497205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Locating footer of current block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48E4D1A2-31A5-0748-A715-0551BB06EE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629" y="3277224"/>
            <a:ext cx="7644714" cy="18180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dsize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2*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600" dirty="0">
              <a:solidFill>
                <a:srgbClr val="D422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61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header_to_footer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6122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(block-&gt;payload +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Rectangle 426">
            <a:extLst>
              <a:ext uri="{FF2B5EF4-FFF2-40B4-BE49-F238E27FC236}">
                <a16:creationId xmlns:a16="http://schemas.microsoft.com/office/drawing/2014/main" id="{411BCAAE-8D0C-534C-897F-C547447468F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7109" y="1158384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7" name="Rectangle 426">
            <a:extLst>
              <a:ext uri="{FF2B5EF4-FFF2-40B4-BE49-F238E27FC236}">
                <a16:creationId xmlns:a16="http://schemas.microsoft.com/office/drawing/2014/main" id="{E890654B-6CBF-034D-A610-D420A215059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10595" y="1158384"/>
            <a:ext cx="1637405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8" name="Rectangle 426">
            <a:extLst>
              <a:ext uri="{FF2B5EF4-FFF2-40B4-BE49-F238E27FC236}">
                <a16:creationId xmlns:a16="http://schemas.microsoft.com/office/drawing/2014/main" id="{D7879BA3-02C0-8146-8DE0-20481C50085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876800" y="1158384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9" name="Rectangle 426">
            <a:extLst>
              <a:ext uri="{FF2B5EF4-FFF2-40B4-BE49-F238E27FC236}">
                <a16:creationId xmlns:a16="http://schemas.microsoft.com/office/drawing/2014/main" id="{4D09C876-1767-8E4E-BBDF-860CF68D3AF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690286" y="1158384"/>
            <a:ext cx="2386914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10" name="Rectangle 426">
            <a:extLst>
              <a:ext uri="{FF2B5EF4-FFF2-40B4-BE49-F238E27FC236}">
                <a16:creationId xmlns:a16="http://schemas.microsoft.com/office/drawing/2014/main" id="{31E2DC10-7BB8-C842-A6EA-D5052282135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065813" y="1158384"/>
            <a:ext cx="997501" cy="518016"/>
          </a:xfrm>
          <a:prstGeom prst="rect">
            <a:avLst/>
          </a:prstGeom>
          <a:solidFill>
            <a:schemeClr val="bg1">
              <a:lumMod val="6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sp>
        <p:nvSpPr>
          <p:cNvPr id="11" name="Rectangle 426">
            <a:extLst>
              <a:ext uri="{FF2B5EF4-FFF2-40B4-BE49-F238E27FC236}">
                <a16:creationId xmlns:a16="http://schemas.microsoft.com/office/drawing/2014/main" id="{53B4AFB8-330F-5946-974A-BCA2806B830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063314" y="1158384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footer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D5C4E34-B263-EB45-B767-302AD6D3EEC0}"/>
              </a:ext>
            </a:extLst>
          </p:cNvPr>
          <p:cNvGrpSpPr/>
          <p:nvPr/>
        </p:nvGrpSpPr>
        <p:grpSpPr>
          <a:xfrm>
            <a:off x="1410595" y="1981200"/>
            <a:ext cx="4279691" cy="369332"/>
            <a:chOff x="1410595" y="1732003"/>
            <a:chExt cx="4279691" cy="369332"/>
          </a:xfrm>
        </p:grpSpPr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0B6B2081-4EBC-4A4F-8E1C-61D12C281F7D}"/>
                </a:ext>
              </a:extLst>
            </p:cNvPr>
            <p:cNvCxnSpPr/>
            <p:nvPr/>
          </p:nvCxnSpPr>
          <p:spPr bwMode="auto">
            <a:xfrm>
              <a:off x="1410595" y="1905000"/>
              <a:ext cx="4279691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lg" len="med"/>
              <a:tailEnd type="stealth" w="med" len="med"/>
            </a:ln>
            <a:effectLst/>
          </p:spPr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810BE3A3-2871-444E-A0C5-1CCD98BFF525}"/>
                </a:ext>
              </a:extLst>
            </p:cNvPr>
            <p:cNvSpPr txBox="1"/>
            <p:nvPr/>
          </p:nvSpPr>
          <p:spPr>
            <a:xfrm>
              <a:off x="3051927" y="1732003"/>
              <a:ext cx="648447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asize</a:t>
              </a:r>
              <a:endParaRPr lang="en-US" sz="1800" dirty="0">
                <a:latin typeface="Calibri" pitchFamily="34" charset="0"/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5BB4ACD-476A-2A43-BC68-13B00F3202F8}"/>
              </a:ext>
            </a:extLst>
          </p:cNvPr>
          <p:cNvGrpSpPr/>
          <p:nvPr/>
        </p:nvGrpSpPr>
        <p:grpSpPr>
          <a:xfrm>
            <a:off x="4039660" y="2286000"/>
            <a:ext cx="1650626" cy="369332"/>
            <a:chOff x="4039660" y="1985054"/>
            <a:chExt cx="1650626" cy="369332"/>
          </a:xfrm>
        </p:grpSpPr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07758980-8404-964F-9C52-DAA177093E99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4039660" y="2209800"/>
              <a:ext cx="1650626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stealth" w="lg" len="med"/>
              <a:tailEnd type="none" w="med" len="med"/>
            </a:ln>
            <a:effectLst/>
          </p:spPr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D466BEA5-C711-C34A-ACCC-11E382FBE587}"/>
                </a:ext>
              </a:extLst>
            </p:cNvPr>
            <p:cNvSpPr txBox="1"/>
            <p:nvPr/>
          </p:nvSpPr>
          <p:spPr>
            <a:xfrm>
              <a:off x="4572000" y="1985054"/>
              <a:ext cx="658065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dsize</a:t>
              </a:r>
              <a:endParaRPr lang="en-US" sz="1800" dirty="0">
                <a:latin typeface="Calibri" pitchFamily="34" charset="0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9629C0F-CE1B-6746-B3D3-CF08D0D2D97C}"/>
              </a:ext>
            </a:extLst>
          </p:cNvPr>
          <p:cNvGrpSpPr/>
          <p:nvPr/>
        </p:nvGrpSpPr>
        <p:grpSpPr>
          <a:xfrm>
            <a:off x="597109" y="1739817"/>
            <a:ext cx="4279691" cy="369332"/>
            <a:chOff x="1410595" y="1732003"/>
            <a:chExt cx="4279691" cy="369332"/>
          </a:xfrm>
        </p:grpSpPr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EC587E4F-4D88-3A4A-B25E-8A5D7554CA71}"/>
                </a:ext>
              </a:extLst>
            </p:cNvPr>
            <p:cNvCxnSpPr/>
            <p:nvPr/>
          </p:nvCxnSpPr>
          <p:spPr bwMode="auto">
            <a:xfrm>
              <a:off x="1410595" y="1905000"/>
              <a:ext cx="4279691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lg" len="med"/>
              <a:tailEnd type="stealth" w="med" len="med"/>
            </a:ln>
            <a:effectLst/>
          </p:spPr>
        </p:cxn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719530BC-7436-8844-A9C4-9FDA00CE055C}"/>
                </a:ext>
              </a:extLst>
            </p:cNvPr>
            <p:cNvSpPr txBox="1"/>
            <p:nvPr/>
          </p:nvSpPr>
          <p:spPr>
            <a:xfrm>
              <a:off x="3051927" y="1732003"/>
              <a:ext cx="648447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asize</a:t>
              </a:r>
              <a:endParaRPr lang="en-US" sz="1800" dirty="0"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75632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Memory Allocation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671637"/>
            <a:ext cx="7896225" cy="4348163"/>
          </a:xfrm>
        </p:spPr>
        <p:txBody>
          <a:bodyPr/>
          <a:lstStyle/>
          <a:p>
            <a:r>
              <a:rPr lang="en-US" dirty="0"/>
              <a:t>Allocator maintains heap as collection of variable sized </a:t>
            </a:r>
            <a:r>
              <a:rPr lang="en-US" i="1" dirty="0">
                <a:solidFill>
                  <a:srgbClr val="990000"/>
                </a:solidFill>
              </a:rPr>
              <a:t>blocks</a:t>
            </a:r>
            <a:r>
              <a:rPr lang="en-US" dirty="0">
                <a:solidFill>
                  <a:srgbClr val="000000"/>
                </a:solidFill>
              </a:rPr>
              <a:t>, which are either </a:t>
            </a:r>
            <a:r>
              <a:rPr lang="en-US" i="1" dirty="0">
                <a:solidFill>
                  <a:srgbClr val="990000"/>
                </a:solidFill>
              </a:rPr>
              <a:t>allocated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i="1" dirty="0">
                <a:solidFill>
                  <a:srgbClr val="990000"/>
                </a:solidFill>
              </a:rPr>
              <a:t>free</a:t>
            </a:r>
          </a:p>
          <a:p>
            <a:r>
              <a:rPr lang="en-US" dirty="0"/>
              <a:t>Types of allocators</a:t>
            </a:r>
          </a:p>
          <a:p>
            <a:pPr lvl="1"/>
            <a:r>
              <a:rPr lang="en-US" b="1" i="1" dirty="0">
                <a:solidFill>
                  <a:srgbClr val="990000"/>
                </a:solidFill>
              </a:rPr>
              <a:t>Explicit allocator</a:t>
            </a:r>
            <a:r>
              <a:rPr lang="en-US" b="1" dirty="0"/>
              <a:t>:  </a:t>
            </a:r>
            <a:r>
              <a:rPr lang="en-US" dirty="0"/>
              <a:t>application allocates and frees space </a:t>
            </a:r>
          </a:p>
          <a:p>
            <a:pPr lvl="2"/>
            <a:r>
              <a:rPr lang="en-US" dirty="0"/>
              <a:t>e.g.,  </a:t>
            </a:r>
            <a:r>
              <a:rPr lang="en-US" b="1" dirty="0" err="1">
                <a:latin typeface="Courier New"/>
                <a:cs typeface="Courier New"/>
              </a:rPr>
              <a:t>malloc</a:t>
            </a:r>
            <a:r>
              <a:rPr lang="en-US" dirty="0"/>
              <a:t> and </a:t>
            </a:r>
            <a:r>
              <a:rPr lang="en-US" b="1" dirty="0">
                <a:latin typeface="Courier New"/>
                <a:cs typeface="Courier New"/>
              </a:rPr>
              <a:t>free</a:t>
            </a:r>
            <a:r>
              <a:rPr lang="en-US" dirty="0"/>
              <a:t> in C</a:t>
            </a:r>
          </a:p>
          <a:p>
            <a:pPr lvl="1"/>
            <a:r>
              <a:rPr lang="en-US" b="1" i="1" dirty="0">
                <a:solidFill>
                  <a:srgbClr val="990000"/>
                </a:solidFill>
              </a:rPr>
              <a:t>Implicit allocator:</a:t>
            </a:r>
            <a:r>
              <a:rPr lang="en-US" dirty="0"/>
              <a:t> application allocates, but does not free space</a:t>
            </a:r>
          </a:p>
          <a:p>
            <a:pPr lvl="2"/>
            <a:r>
              <a:rPr lang="en-US" dirty="0"/>
              <a:t>e.g.,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dirty="0"/>
              <a:t> and garbage collection in Java</a:t>
            </a:r>
          </a:p>
          <a:p>
            <a:endParaRPr lang="en-US" dirty="0"/>
          </a:p>
          <a:p>
            <a:r>
              <a:rPr lang="en-US" dirty="0"/>
              <a:t>Will discuss simple explicit memory allocation today</a:t>
            </a:r>
          </a:p>
        </p:txBody>
      </p:sp>
    </p:spTree>
    <p:extLst>
      <p:ext uri="{BB962C8B-B14F-4D97-AF65-F5344CB8AC3E}">
        <p14:creationId xmlns:p14="http://schemas.microsoft.com/office/powerpoint/2010/main" val="131287935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C90B7-D4C9-5F4A-8293-F672914F9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with Footers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21488-06B9-234C-9136-0FA88C299E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4" y="1477704"/>
            <a:ext cx="7896225" cy="497205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Locating footer of previous block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2CBDA5E7-A8BE-4940-884E-202D7E218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629" y="3424029"/>
            <a:ext cx="7644714" cy="107939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61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find_prev_footer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6122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sz="1600" dirty="0">
                <a:solidFill>
                  <a:srgbClr val="E0332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               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&amp;(block-&gt;header) - 1;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Rectangle 426">
            <a:extLst>
              <a:ext uri="{FF2B5EF4-FFF2-40B4-BE49-F238E27FC236}">
                <a16:creationId xmlns:a16="http://schemas.microsoft.com/office/drawing/2014/main" id="{411BCAAE-8D0C-534C-897F-C547447468F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7109" y="1158384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7" name="Rectangle 426">
            <a:extLst>
              <a:ext uri="{FF2B5EF4-FFF2-40B4-BE49-F238E27FC236}">
                <a16:creationId xmlns:a16="http://schemas.microsoft.com/office/drawing/2014/main" id="{E890654B-6CBF-034D-A610-D420A215059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10595" y="1158384"/>
            <a:ext cx="1637405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8" name="Rectangle 426">
            <a:extLst>
              <a:ext uri="{FF2B5EF4-FFF2-40B4-BE49-F238E27FC236}">
                <a16:creationId xmlns:a16="http://schemas.microsoft.com/office/drawing/2014/main" id="{D7879BA3-02C0-8146-8DE0-20481C50085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876800" y="1158384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9" name="Rectangle 426">
            <a:extLst>
              <a:ext uri="{FF2B5EF4-FFF2-40B4-BE49-F238E27FC236}">
                <a16:creationId xmlns:a16="http://schemas.microsoft.com/office/drawing/2014/main" id="{4D09C876-1767-8E4E-BBDF-860CF68D3AF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690286" y="1158384"/>
            <a:ext cx="2386914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10" name="Rectangle 426">
            <a:extLst>
              <a:ext uri="{FF2B5EF4-FFF2-40B4-BE49-F238E27FC236}">
                <a16:creationId xmlns:a16="http://schemas.microsoft.com/office/drawing/2014/main" id="{31E2DC10-7BB8-C842-A6EA-D5052282135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065813" y="1158384"/>
            <a:ext cx="997501" cy="518016"/>
          </a:xfrm>
          <a:prstGeom prst="rect">
            <a:avLst/>
          </a:prstGeom>
          <a:solidFill>
            <a:schemeClr val="bg1">
              <a:lumMod val="6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sp>
        <p:nvSpPr>
          <p:cNvPr id="11" name="Rectangle 426">
            <a:extLst>
              <a:ext uri="{FF2B5EF4-FFF2-40B4-BE49-F238E27FC236}">
                <a16:creationId xmlns:a16="http://schemas.microsoft.com/office/drawing/2014/main" id="{53B4AFB8-330F-5946-974A-BCA2806B830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063314" y="1158384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footer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7758980-8404-964F-9C52-DAA177093E99}"/>
              </a:ext>
            </a:extLst>
          </p:cNvPr>
          <p:cNvCxnSpPr>
            <a:cxnSpLocks/>
          </p:cNvCxnSpPr>
          <p:nvPr/>
        </p:nvCxnSpPr>
        <p:spPr bwMode="auto">
          <a:xfrm>
            <a:off x="4063314" y="1975437"/>
            <a:ext cx="813486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stealth" w="lg" len="med"/>
            <a:tailEnd type="none" w="med" len="med"/>
          </a:ln>
          <a:effectLst/>
        </p:spPr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D466BEA5-C711-C34A-ACCC-11E382FBE587}"/>
              </a:ext>
            </a:extLst>
          </p:cNvPr>
          <p:cNvSpPr txBox="1"/>
          <p:nvPr/>
        </p:nvSpPr>
        <p:spPr>
          <a:xfrm>
            <a:off x="4045069" y="2110092"/>
            <a:ext cx="84997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1 word</a:t>
            </a:r>
          </a:p>
        </p:txBody>
      </p:sp>
    </p:spTree>
    <p:extLst>
      <p:ext uri="{BB962C8B-B14F-4D97-AF65-F5344CB8AC3E}">
        <p14:creationId xmlns:p14="http://schemas.microsoft.com/office/powerpoint/2010/main" val="286941271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Splitting Free Block: Full Version</a:t>
            </a:r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14478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17526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20574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23622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26670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1" name="Rectangle 19"/>
          <p:cNvSpPr>
            <a:spLocks noChangeArrowheads="1"/>
          </p:cNvSpPr>
          <p:nvPr/>
        </p:nvSpPr>
        <p:spPr bwMode="auto">
          <a:xfrm>
            <a:off x="11430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64</a:t>
            </a:r>
          </a:p>
        </p:txBody>
      </p:sp>
      <p:sp>
        <p:nvSpPr>
          <p:cNvPr id="23573" name="Freeform 21"/>
          <p:cNvSpPr>
            <a:spLocks/>
          </p:cNvSpPr>
          <p:nvPr/>
        </p:nvSpPr>
        <p:spPr bwMode="auto">
          <a:xfrm>
            <a:off x="1295400" y="2016217"/>
            <a:ext cx="25146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7" name="Line 35"/>
          <p:cNvSpPr>
            <a:spLocks noChangeShapeType="1"/>
          </p:cNvSpPr>
          <p:nvPr/>
        </p:nvSpPr>
        <p:spPr bwMode="auto">
          <a:xfrm flipV="1">
            <a:off x="1285608" y="2556268"/>
            <a:ext cx="1588" cy="231775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88" name="Text Box 36"/>
          <p:cNvSpPr txBox="1">
            <a:spLocks noChangeArrowheads="1"/>
          </p:cNvSpPr>
          <p:nvPr/>
        </p:nvSpPr>
        <p:spPr bwMode="auto">
          <a:xfrm>
            <a:off x="1130033" y="2710255"/>
            <a:ext cx="29236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</a:t>
            </a:r>
          </a:p>
        </p:txBody>
      </p:sp>
      <p:sp>
        <p:nvSpPr>
          <p:cNvPr id="23598" name="Text Box 46"/>
          <p:cNvSpPr txBox="1">
            <a:spLocks noChangeArrowheads="1"/>
          </p:cNvSpPr>
          <p:nvPr/>
        </p:nvSpPr>
        <p:spPr bwMode="auto">
          <a:xfrm>
            <a:off x="1252750" y="1537406"/>
            <a:ext cx="2314095" cy="3130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 pitchFamily="49" charset="0"/>
              </a:rPr>
              <a:t>s</a:t>
            </a:r>
            <a:r>
              <a:rPr lang="en-GB" sz="1600" b="1" dirty="0" err="1">
                <a:latin typeface="Courier New" pitchFamily="49" charset="0"/>
              </a:rPr>
              <a:t>plit_block</a:t>
            </a:r>
            <a:r>
              <a:rPr lang="en-GB" sz="1600" b="1" dirty="0">
                <a:latin typeface="Courier New" pitchFamily="49" charset="0"/>
              </a:rPr>
              <a:t>(p, 32)</a:t>
            </a:r>
          </a:p>
        </p:txBody>
      </p:sp>
      <p:sp>
        <p:nvSpPr>
          <p:cNvPr id="54" name="Text Box 3">
            <a:extLst>
              <a:ext uri="{FF2B5EF4-FFF2-40B4-BE49-F238E27FC236}">
                <a16:creationId xmlns:a16="http://schemas.microsoft.com/office/drawing/2014/main" id="{0913349A-0DA6-0D4D-BE44-E5B7F6369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288733"/>
            <a:ext cx="7587631" cy="273286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split_block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&gt;=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min_block_size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write_footer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write_footer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dirty="0">
              <a:solidFill>
                <a:srgbClr val="990000"/>
              </a:solidFill>
              <a:latin typeface="Courier New" pitchFamily="49" charset="0"/>
            </a:endParaRPr>
          </a:p>
        </p:txBody>
      </p:sp>
      <p:sp>
        <p:nvSpPr>
          <p:cNvPr id="56" name="Rectangle 26">
            <a:extLst>
              <a:ext uri="{FF2B5EF4-FFF2-40B4-BE49-F238E27FC236}">
                <a16:creationId xmlns:a16="http://schemas.microsoft.com/office/drawing/2014/main" id="{0BD4316E-33AC-E146-B62A-8D5D179367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Rectangle 27">
            <a:extLst>
              <a:ext uri="{FF2B5EF4-FFF2-40B4-BE49-F238E27FC236}">
                <a16:creationId xmlns:a16="http://schemas.microsoft.com/office/drawing/2014/main" id="{34A1DFD5-00D3-F344-8FBA-31CB4B1BC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28">
            <a:extLst>
              <a:ext uri="{FF2B5EF4-FFF2-40B4-BE49-F238E27FC236}">
                <a16:creationId xmlns:a16="http://schemas.microsoft.com/office/drawing/2014/main" id="{6213B4D3-A16C-CC41-BB93-A47FA5E78B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59" name="Rectangle 29">
            <a:extLst>
              <a:ext uri="{FF2B5EF4-FFF2-40B4-BE49-F238E27FC236}">
                <a16:creationId xmlns:a16="http://schemas.microsoft.com/office/drawing/2014/main" id="{ADDECBD6-DE3B-4241-8789-3A38AACD03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Rectangle 30">
            <a:extLst>
              <a:ext uri="{FF2B5EF4-FFF2-40B4-BE49-F238E27FC236}">
                <a16:creationId xmlns:a16="http://schemas.microsoft.com/office/drawing/2014/main" id="{76E4B0EB-53CB-A743-A566-A6ECF408FD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1" name="Rectangle 31">
            <a:extLst>
              <a:ext uri="{FF2B5EF4-FFF2-40B4-BE49-F238E27FC236}">
                <a16:creationId xmlns:a16="http://schemas.microsoft.com/office/drawing/2014/main" id="{BAC06A72-7839-4D4D-B377-BDD8A8798B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225174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62" name="Rectangle 33">
            <a:extLst>
              <a:ext uri="{FF2B5EF4-FFF2-40B4-BE49-F238E27FC236}">
                <a16:creationId xmlns:a16="http://schemas.microsoft.com/office/drawing/2014/main" id="{0FC26091-B1BF-B04E-9E58-E7F769F6A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3" name="Text Box 38">
            <a:extLst>
              <a:ext uri="{FF2B5EF4-FFF2-40B4-BE49-F238E27FC236}">
                <a16:creationId xmlns:a16="http://schemas.microsoft.com/office/drawing/2014/main" id="{07B0A060-8B50-314C-BFA3-C1ED168247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2251747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4" name="Freeform 39">
            <a:extLst>
              <a:ext uri="{FF2B5EF4-FFF2-40B4-BE49-F238E27FC236}">
                <a16:creationId xmlns:a16="http://schemas.microsoft.com/office/drawing/2014/main" id="{8F0FC706-06F0-3E4B-B6AD-A66EC20D741F}"/>
              </a:ext>
            </a:extLst>
          </p:cNvPr>
          <p:cNvSpPr>
            <a:spLocks/>
          </p:cNvSpPr>
          <p:nvPr/>
        </p:nvSpPr>
        <p:spPr bwMode="auto">
          <a:xfrm>
            <a:off x="4724400" y="2032751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Freeform 40">
            <a:extLst>
              <a:ext uri="{FF2B5EF4-FFF2-40B4-BE49-F238E27FC236}">
                <a16:creationId xmlns:a16="http://schemas.microsoft.com/office/drawing/2014/main" id="{DD063996-1BEF-B64B-A6EB-7BE35B12BC8A}"/>
              </a:ext>
            </a:extLst>
          </p:cNvPr>
          <p:cNvSpPr>
            <a:spLocks/>
          </p:cNvSpPr>
          <p:nvPr/>
        </p:nvSpPr>
        <p:spPr bwMode="auto">
          <a:xfrm>
            <a:off x="6019800" y="2032751"/>
            <a:ext cx="1200912" cy="2286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Rectangle 15">
            <a:extLst>
              <a:ext uri="{FF2B5EF4-FFF2-40B4-BE49-F238E27FC236}">
                <a16:creationId xmlns:a16="http://schemas.microsoft.com/office/drawing/2014/main" id="{FCB0DD16-59BC-7A40-8EBF-8FC6B2383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5986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Rectangle 16">
            <a:extLst>
              <a:ext uri="{FF2B5EF4-FFF2-40B4-BE49-F238E27FC236}">
                <a16:creationId xmlns:a16="http://schemas.microsoft.com/office/drawing/2014/main" id="{9F415903-F296-0A48-8B3F-BCB40A5336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0786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64</a:t>
            </a:r>
          </a:p>
        </p:txBody>
      </p:sp>
      <p:sp>
        <p:nvSpPr>
          <p:cNvPr id="27" name="Rectangle 31">
            <a:extLst>
              <a:ext uri="{FF2B5EF4-FFF2-40B4-BE49-F238E27FC236}">
                <a16:creationId xmlns:a16="http://schemas.microsoft.com/office/drawing/2014/main" id="{AEB76C5A-C2F8-8441-8DFB-758DFBFF37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9688" y="225174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28" name="Rectangle 15">
            <a:extLst>
              <a:ext uri="{FF2B5EF4-FFF2-40B4-BE49-F238E27FC236}">
                <a16:creationId xmlns:a16="http://schemas.microsoft.com/office/drawing/2014/main" id="{1B2A6B84-C100-724F-A0CE-ED8C2251A4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Rectangle 16">
            <a:extLst>
              <a:ext uri="{FF2B5EF4-FFF2-40B4-BE49-F238E27FC236}">
                <a16:creationId xmlns:a16="http://schemas.microsoft.com/office/drawing/2014/main" id="{DE4370CA-44FB-1D45-AD8E-6344FC9A92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231631"/>
      </p:ext>
    </p:extLst>
  </p:cSld>
  <p:clrMapOvr>
    <a:masterClrMapping/>
  </p:clrMapOvr>
  <p:transition spd="med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444500" y="569913"/>
            <a:ext cx="70231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</a:t>
            </a: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2438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2438400" y="25908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2438400" y="32004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3962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3962400" y="25908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3962400" y="32004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5486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5486400" y="25908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5486400" y="32004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7010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7010400" y="25908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  <p:sp>
        <p:nvSpPr>
          <p:cNvPr id="27661" name="Rectangle 13"/>
          <p:cNvSpPr>
            <a:spLocks noChangeArrowheads="1"/>
          </p:cNvSpPr>
          <p:nvPr/>
        </p:nvSpPr>
        <p:spPr bwMode="auto">
          <a:xfrm>
            <a:off x="7010400" y="32004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368176" y="2749550"/>
            <a:ext cx="1284624" cy="63835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B</a:t>
            </a:r>
            <a:r>
              <a:rPr lang="en-GB" sz="1800" b="1" dirty="0">
                <a:latin typeface="Calibri" pitchFamily="34" charset="0"/>
              </a:rPr>
              <a:t>lock being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</a:rPr>
              <a:t>freed</a:t>
            </a:r>
          </a:p>
        </p:txBody>
      </p:sp>
      <p:sp>
        <p:nvSpPr>
          <p:cNvPr id="27663" name="Line 15"/>
          <p:cNvSpPr>
            <a:spLocks noChangeShapeType="1"/>
          </p:cNvSpPr>
          <p:nvPr/>
        </p:nvSpPr>
        <p:spPr bwMode="auto">
          <a:xfrm>
            <a:off x="1828800" y="3048000"/>
            <a:ext cx="4572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64" name="Text Box 16"/>
          <p:cNvSpPr txBox="1">
            <a:spLocks noChangeArrowheads="1"/>
          </p:cNvSpPr>
          <p:nvPr/>
        </p:nvSpPr>
        <p:spPr bwMode="auto">
          <a:xfrm>
            <a:off x="2590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1</a:t>
            </a:r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4114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2</a:t>
            </a:r>
          </a:p>
        </p:txBody>
      </p:sp>
      <p:sp>
        <p:nvSpPr>
          <p:cNvPr id="27666" name="Text Box 18"/>
          <p:cNvSpPr txBox="1">
            <a:spLocks noChangeArrowheads="1"/>
          </p:cNvSpPr>
          <p:nvPr/>
        </p:nvSpPr>
        <p:spPr bwMode="auto">
          <a:xfrm>
            <a:off x="5638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3</a:t>
            </a:r>
          </a:p>
        </p:txBody>
      </p:sp>
      <p:sp>
        <p:nvSpPr>
          <p:cNvPr id="27667" name="Text Box 19"/>
          <p:cNvSpPr txBox="1">
            <a:spLocks noChangeArrowheads="1"/>
          </p:cNvSpPr>
          <p:nvPr/>
        </p:nvSpPr>
        <p:spPr bwMode="auto">
          <a:xfrm>
            <a:off x="7162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4</a:t>
            </a:r>
          </a:p>
        </p:txBody>
      </p:sp>
    </p:spTree>
    <p:extLst>
      <p:ext uri="{BB962C8B-B14F-4D97-AF65-F5344CB8AC3E}">
        <p14:creationId xmlns:p14="http://schemas.microsoft.com/office/powerpoint/2010/main" val="383329448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483417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1)</a:t>
            </a: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683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687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8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690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91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2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3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694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95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581400" y="1905000"/>
            <a:ext cx="2514600" cy="2743200"/>
            <a:chOff x="3581400" y="1905000"/>
            <a:chExt cx="2514600" cy="2743200"/>
          </a:xfrm>
        </p:grpSpPr>
        <p:sp>
          <p:nvSpPr>
            <p:cNvPr id="28696" name="Rectangle 24"/>
            <p:cNvSpPr>
              <a:spLocks noChangeArrowheads="1"/>
            </p:cNvSpPr>
            <p:nvPr/>
          </p:nvSpPr>
          <p:spPr bwMode="auto">
            <a:xfrm>
              <a:off x="4419600" y="19050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8697" name="Rectangle 25"/>
            <p:cNvSpPr>
              <a:spLocks noChangeArrowheads="1"/>
            </p:cNvSpPr>
            <p:nvPr/>
          </p:nvSpPr>
          <p:spPr bwMode="auto">
            <a:xfrm>
              <a:off x="5715000" y="19050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8698" name="Rectangle 26"/>
            <p:cNvSpPr>
              <a:spLocks noChangeArrowheads="1"/>
            </p:cNvSpPr>
            <p:nvPr/>
          </p:nvSpPr>
          <p:spPr bwMode="auto">
            <a:xfrm>
              <a:off x="4419600" y="2209800"/>
              <a:ext cx="1676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9" name="Rectangle 27"/>
            <p:cNvSpPr>
              <a:spLocks noChangeArrowheads="1"/>
            </p:cNvSpPr>
            <p:nvPr/>
          </p:nvSpPr>
          <p:spPr bwMode="auto">
            <a:xfrm>
              <a:off x="4419600" y="25146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0" name="Rectangle 28"/>
            <p:cNvSpPr>
              <a:spLocks noChangeArrowheads="1"/>
            </p:cNvSpPr>
            <p:nvPr/>
          </p:nvSpPr>
          <p:spPr bwMode="auto">
            <a:xfrm>
              <a:off x="4419600" y="25146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8701" name="Rectangle 29"/>
            <p:cNvSpPr>
              <a:spLocks noChangeArrowheads="1"/>
            </p:cNvSpPr>
            <p:nvPr/>
          </p:nvSpPr>
          <p:spPr bwMode="auto">
            <a:xfrm>
              <a:off x="5715000" y="25146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8702" name="Rectangle 30"/>
            <p:cNvSpPr>
              <a:spLocks noChangeArrowheads="1"/>
            </p:cNvSpPr>
            <p:nvPr/>
          </p:nvSpPr>
          <p:spPr bwMode="auto">
            <a:xfrm>
              <a:off x="4419600" y="19050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3" name="Line 31"/>
            <p:cNvSpPr>
              <a:spLocks noChangeShapeType="1"/>
            </p:cNvSpPr>
            <p:nvPr/>
          </p:nvSpPr>
          <p:spPr bwMode="auto">
            <a:xfrm>
              <a:off x="5257800" y="4191000"/>
              <a:ext cx="1588" cy="45720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8704" name="Rectangle 32"/>
            <p:cNvSpPr>
              <a:spLocks noChangeArrowheads="1"/>
            </p:cNvSpPr>
            <p:nvPr/>
          </p:nvSpPr>
          <p:spPr bwMode="auto">
            <a:xfrm>
              <a:off x="4419600" y="2819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</a:t>
              </a:r>
            </a:p>
          </p:txBody>
        </p:sp>
        <p:sp>
          <p:nvSpPr>
            <p:cNvPr id="28705" name="Rectangle 33"/>
            <p:cNvSpPr>
              <a:spLocks noChangeArrowheads="1"/>
            </p:cNvSpPr>
            <p:nvPr/>
          </p:nvSpPr>
          <p:spPr bwMode="auto">
            <a:xfrm>
              <a:off x="5715000" y="2819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8706" name="Rectangle 34"/>
            <p:cNvSpPr>
              <a:spLocks noChangeArrowheads="1"/>
            </p:cNvSpPr>
            <p:nvPr/>
          </p:nvSpPr>
          <p:spPr bwMode="auto">
            <a:xfrm>
              <a:off x="4419600" y="3124200"/>
              <a:ext cx="1676400" cy="3048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7" name="Rectangle 35"/>
            <p:cNvSpPr>
              <a:spLocks noChangeArrowheads="1"/>
            </p:cNvSpPr>
            <p:nvPr/>
          </p:nvSpPr>
          <p:spPr bwMode="auto">
            <a:xfrm>
              <a:off x="4419600" y="34290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8" name="Rectangle 36"/>
            <p:cNvSpPr>
              <a:spLocks noChangeArrowheads="1"/>
            </p:cNvSpPr>
            <p:nvPr/>
          </p:nvSpPr>
          <p:spPr bwMode="auto">
            <a:xfrm>
              <a:off x="4419600" y="3429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</a:t>
              </a:r>
            </a:p>
          </p:txBody>
        </p:sp>
        <p:sp>
          <p:nvSpPr>
            <p:cNvPr id="28709" name="Rectangle 37"/>
            <p:cNvSpPr>
              <a:spLocks noChangeArrowheads="1"/>
            </p:cNvSpPr>
            <p:nvPr/>
          </p:nvSpPr>
          <p:spPr bwMode="auto">
            <a:xfrm>
              <a:off x="5715000" y="3429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8710" name="Rectangle 38"/>
            <p:cNvSpPr>
              <a:spLocks noChangeArrowheads="1"/>
            </p:cNvSpPr>
            <p:nvPr/>
          </p:nvSpPr>
          <p:spPr bwMode="auto">
            <a:xfrm>
              <a:off x="4419600" y="28194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1" name="Rectangle 39"/>
            <p:cNvSpPr>
              <a:spLocks noChangeArrowheads="1"/>
            </p:cNvSpPr>
            <p:nvPr/>
          </p:nvSpPr>
          <p:spPr bwMode="auto">
            <a:xfrm>
              <a:off x="4419600" y="37338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28712" name="Rectangle 40"/>
            <p:cNvSpPr>
              <a:spLocks noChangeArrowheads="1"/>
            </p:cNvSpPr>
            <p:nvPr/>
          </p:nvSpPr>
          <p:spPr bwMode="auto">
            <a:xfrm>
              <a:off x="5715000" y="37338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8713" name="Rectangle 41"/>
            <p:cNvSpPr>
              <a:spLocks noChangeArrowheads="1"/>
            </p:cNvSpPr>
            <p:nvPr/>
          </p:nvSpPr>
          <p:spPr bwMode="auto">
            <a:xfrm>
              <a:off x="4419600" y="4038600"/>
              <a:ext cx="1676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4" name="Rectangle 42"/>
            <p:cNvSpPr>
              <a:spLocks noChangeArrowheads="1"/>
            </p:cNvSpPr>
            <p:nvPr/>
          </p:nvSpPr>
          <p:spPr bwMode="auto">
            <a:xfrm>
              <a:off x="44196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5" name="Rectangle 43"/>
            <p:cNvSpPr>
              <a:spLocks noChangeArrowheads="1"/>
            </p:cNvSpPr>
            <p:nvPr/>
          </p:nvSpPr>
          <p:spPr bwMode="auto">
            <a:xfrm>
              <a:off x="4419600" y="43434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28716" name="Rectangle 44"/>
            <p:cNvSpPr>
              <a:spLocks noChangeArrowheads="1"/>
            </p:cNvSpPr>
            <p:nvPr/>
          </p:nvSpPr>
          <p:spPr bwMode="auto">
            <a:xfrm>
              <a:off x="5715000" y="43434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8717" name="Rectangle 45"/>
            <p:cNvSpPr>
              <a:spLocks noChangeArrowheads="1"/>
            </p:cNvSpPr>
            <p:nvPr/>
          </p:nvSpPr>
          <p:spPr bwMode="auto">
            <a:xfrm>
              <a:off x="4419600" y="37338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8" name="Line 46"/>
            <p:cNvSpPr>
              <a:spLocks noChangeShapeType="1"/>
            </p:cNvSpPr>
            <p:nvPr/>
          </p:nvSpPr>
          <p:spPr bwMode="auto">
            <a:xfrm>
              <a:off x="35814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6722343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533400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2)</a:t>
            </a:r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8" name="Rectangle 22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9719" name="Rectangle 23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20" name="Rectangle 24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1" name="Rectangle 25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9723" name="Rectangle 27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24" name="Rectangle 28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5" name="Rectangle 29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26" name="Rectangle 30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9727" name="Rectangle 31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8" name="Rectangle 32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9" name="Rectangle 33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30" name="Rectangle 34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9731" name="Rectangle 35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733800" y="1905000"/>
            <a:ext cx="2514600" cy="2743200"/>
            <a:chOff x="3733800" y="1905000"/>
            <a:chExt cx="2514600" cy="2743200"/>
          </a:xfrm>
        </p:grpSpPr>
        <p:sp>
          <p:nvSpPr>
            <p:cNvPr id="29697" name="Rectangle 1"/>
            <p:cNvSpPr>
              <a:spLocks noChangeArrowheads="1"/>
            </p:cNvSpPr>
            <p:nvPr/>
          </p:nvSpPr>
          <p:spPr bwMode="auto">
            <a:xfrm>
              <a:off x="4572000" y="19050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9698" name="Rectangle 2"/>
            <p:cNvSpPr>
              <a:spLocks noChangeArrowheads="1"/>
            </p:cNvSpPr>
            <p:nvPr/>
          </p:nvSpPr>
          <p:spPr bwMode="auto">
            <a:xfrm>
              <a:off x="5867400" y="19050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9699" name="Rectangle 3"/>
            <p:cNvSpPr>
              <a:spLocks noChangeArrowheads="1"/>
            </p:cNvSpPr>
            <p:nvPr/>
          </p:nvSpPr>
          <p:spPr bwMode="auto">
            <a:xfrm>
              <a:off x="4572000" y="2209800"/>
              <a:ext cx="1676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1" name="Rectangle 5"/>
            <p:cNvSpPr>
              <a:spLocks noChangeArrowheads="1"/>
            </p:cNvSpPr>
            <p:nvPr/>
          </p:nvSpPr>
          <p:spPr bwMode="auto">
            <a:xfrm>
              <a:off x="4572000" y="25146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2" name="Rectangle 6"/>
            <p:cNvSpPr>
              <a:spLocks noChangeArrowheads="1"/>
            </p:cNvSpPr>
            <p:nvPr/>
          </p:nvSpPr>
          <p:spPr bwMode="auto">
            <a:xfrm>
              <a:off x="4572000" y="25146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9703" name="Rectangle 7"/>
            <p:cNvSpPr>
              <a:spLocks noChangeArrowheads="1"/>
            </p:cNvSpPr>
            <p:nvPr/>
          </p:nvSpPr>
          <p:spPr bwMode="auto">
            <a:xfrm>
              <a:off x="5867400" y="25146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9704" name="Rectangle 8"/>
            <p:cNvSpPr>
              <a:spLocks noChangeArrowheads="1"/>
            </p:cNvSpPr>
            <p:nvPr/>
          </p:nvSpPr>
          <p:spPr bwMode="auto">
            <a:xfrm>
              <a:off x="4572000" y="19050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4572000" y="2819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n+m2</a:t>
              </a: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5867400" y="2819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45720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4572000" y="4343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n+m2</a:t>
              </a:r>
            </a:p>
          </p:txBody>
        </p:sp>
        <p:sp>
          <p:nvSpPr>
            <p:cNvPr id="29709" name="Rectangle 13"/>
            <p:cNvSpPr>
              <a:spLocks noChangeArrowheads="1"/>
            </p:cNvSpPr>
            <p:nvPr/>
          </p:nvSpPr>
          <p:spPr bwMode="auto">
            <a:xfrm>
              <a:off x="5867400" y="4343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9732" name="Line 36"/>
            <p:cNvSpPr>
              <a:spLocks noChangeShapeType="1"/>
            </p:cNvSpPr>
            <p:nvPr/>
          </p:nvSpPr>
          <p:spPr bwMode="auto">
            <a:xfrm>
              <a:off x="37338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733" name="Rectangle 37"/>
            <p:cNvSpPr>
              <a:spLocks noChangeArrowheads="1"/>
            </p:cNvSpPr>
            <p:nvPr/>
          </p:nvSpPr>
          <p:spPr bwMode="auto">
            <a:xfrm>
              <a:off x="4572000" y="3124200"/>
              <a:ext cx="1676400" cy="12192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4" name="Rectangle 38"/>
            <p:cNvSpPr>
              <a:spLocks noChangeArrowheads="1"/>
            </p:cNvSpPr>
            <p:nvPr/>
          </p:nvSpPr>
          <p:spPr bwMode="auto">
            <a:xfrm>
              <a:off x="4572000" y="2819400"/>
              <a:ext cx="1676400" cy="1828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9842043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8382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3)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9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3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36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7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38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1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42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43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581400" y="1905000"/>
            <a:ext cx="2514600" cy="2743200"/>
            <a:chOff x="3581400" y="1905000"/>
            <a:chExt cx="2514600" cy="2743200"/>
          </a:xfrm>
        </p:grpSpPr>
        <p:sp>
          <p:nvSpPr>
            <p:cNvPr id="30744" name="Rectangle 24"/>
            <p:cNvSpPr>
              <a:spLocks noChangeArrowheads="1"/>
            </p:cNvSpPr>
            <p:nvPr/>
          </p:nvSpPr>
          <p:spPr bwMode="auto">
            <a:xfrm>
              <a:off x="4419600" y="1905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n+m1</a:t>
              </a:r>
            </a:p>
          </p:txBody>
        </p:sp>
        <p:sp>
          <p:nvSpPr>
            <p:cNvPr id="30745" name="Rectangle 25"/>
            <p:cNvSpPr>
              <a:spLocks noChangeArrowheads="1"/>
            </p:cNvSpPr>
            <p:nvPr/>
          </p:nvSpPr>
          <p:spPr bwMode="auto">
            <a:xfrm>
              <a:off x="5715000" y="1905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0746" name="Rectangle 26"/>
            <p:cNvSpPr>
              <a:spLocks noChangeArrowheads="1"/>
            </p:cNvSpPr>
            <p:nvPr/>
          </p:nvSpPr>
          <p:spPr bwMode="auto">
            <a:xfrm>
              <a:off x="4419600" y="2209800"/>
              <a:ext cx="1676400" cy="12192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7" name="Line 27"/>
            <p:cNvSpPr>
              <a:spLocks noChangeShapeType="1"/>
            </p:cNvSpPr>
            <p:nvPr/>
          </p:nvSpPr>
          <p:spPr bwMode="auto">
            <a:xfrm>
              <a:off x="5257800" y="4191000"/>
              <a:ext cx="1588" cy="45720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48" name="Rectangle 28"/>
            <p:cNvSpPr>
              <a:spLocks noChangeArrowheads="1"/>
            </p:cNvSpPr>
            <p:nvPr/>
          </p:nvSpPr>
          <p:spPr bwMode="auto">
            <a:xfrm>
              <a:off x="4419600" y="34290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9" name="Rectangle 29"/>
            <p:cNvSpPr>
              <a:spLocks noChangeArrowheads="1"/>
            </p:cNvSpPr>
            <p:nvPr/>
          </p:nvSpPr>
          <p:spPr bwMode="auto">
            <a:xfrm>
              <a:off x="4419600" y="3429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n+m1</a:t>
              </a:r>
            </a:p>
          </p:txBody>
        </p:sp>
        <p:sp>
          <p:nvSpPr>
            <p:cNvPr id="30750" name="Rectangle 30"/>
            <p:cNvSpPr>
              <a:spLocks noChangeArrowheads="1"/>
            </p:cNvSpPr>
            <p:nvPr/>
          </p:nvSpPr>
          <p:spPr bwMode="auto">
            <a:xfrm>
              <a:off x="5715000" y="3429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0751" name="Rectangle 31"/>
            <p:cNvSpPr>
              <a:spLocks noChangeArrowheads="1"/>
            </p:cNvSpPr>
            <p:nvPr/>
          </p:nvSpPr>
          <p:spPr bwMode="auto">
            <a:xfrm>
              <a:off x="4419600" y="37338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30752" name="Rectangle 32"/>
            <p:cNvSpPr>
              <a:spLocks noChangeArrowheads="1"/>
            </p:cNvSpPr>
            <p:nvPr/>
          </p:nvSpPr>
          <p:spPr bwMode="auto">
            <a:xfrm>
              <a:off x="5715000" y="37338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0753" name="Rectangle 33"/>
            <p:cNvSpPr>
              <a:spLocks noChangeArrowheads="1"/>
            </p:cNvSpPr>
            <p:nvPr/>
          </p:nvSpPr>
          <p:spPr bwMode="auto">
            <a:xfrm>
              <a:off x="4419600" y="4038600"/>
              <a:ext cx="1676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4" name="Rectangle 34"/>
            <p:cNvSpPr>
              <a:spLocks noChangeArrowheads="1"/>
            </p:cNvSpPr>
            <p:nvPr/>
          </p:nvSpPr>
          <p:spPr bwMode="auto">
            <a:xfrm>
              <a:off x="44196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5" name="Rectangle 35"/>
            <p:cNvSpPr>
              <a:spLocks noChangeArrowheads="1"/>
            </p:cNvSpPr>
            <p:nvPr/>
          </p:nvSpPr>
          <p:spPr bwMode="auto">
            <a:xfrm>
              <a:off x="4419600" y="43434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30756" name="Rectangle 36"/>
            <p:cNvSpPr>
              <a:spLocks noChangeArrowheads="1"/>
            </p:cNvSpPr>
            <p:nvPr/>
          </p:nvSpPr>
          <p:spPr bwMode="auto">
            <a:xfrm>
              <a:off x="5715000" y="43434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0757" name="Rectangle 37"/>
            <p:cNvSpPr>
              <a:spLocks noChangeArrowheads="1"/>
            </p:cNvSpPr>
            <p:nvPr/>
          </p:nvSpPr>
          <p:spPr bwMode="auto">
            <a:xfrm>
              <a:off x="4419600" y="37338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8" name="Line 38"/>
            <p:cNvSpPr>
              <a:spLocks noChangeShapeType="1"/>
            </p:cNvSpPr>
            <p:nvPr/>
          </p:nvSpPr>
          <p:spPr bwMode="auto">
            <a:xfrm>
              <a:off x="35814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59" name="Rectangle 39"/>
            <p:cNvSpPr>
              <a:spLocks noChangeArrowheads="1"/>
            </p:cNvSpPr>
            <p:nvPr/>
          </p:nvSpPr>
          <p:spPr bwMode="auto">
            <a:xfrm>
              <a:off x="4419600" y="1905000"/>
              <a:ext cx="1676400" cy="1828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235074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8382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4)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3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1756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7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8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1759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1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1762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63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4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5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1766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67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581400" y="1905000"/>
            <a:ext cx="2514600" cy="2743200"/>
            <a:chOff x="3581400" y="1905000"/>
            <a:chExt cx="2514600" cy="2743200"/>
          </a:xfrm>
        </p:grpSpPr>
        <p:sp>
          <p:nvSpPr>
            <p:cNvPr id="31768" name="Rectangle 24"/>
            <p:cNvSpPr>
              <a:spLocks noChangeArrowheads="1"/>
            </p:cNvSpPr>
            <p:nvPr/>
          </p:nvSpPr>
          <p:spPr bwMode="auto">
            <a:xfrm>
              <a:off x="4419600" y="1905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n+m1+m2</a:t>
              </a:r>
            </a:p>
          </p:txBody>
        </p:sp>
        <p:sp>
          <p:nvSpPr>
            <p:cNvPr id="31769" name="Rectangle 25"/>
            <p:cNvSpPr>
              <a:spLocks noChangeArrowheads="1"/>
            </p:cNvSpPr>
            <p:nvPr/>
          </p:nvSpPr>
          <p:spPr bwMode="auto">
            <a:xfrm>
              <a:off x="5715000" y="1905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1770" name="Rectangle 26"/>
            <p:cNvSpPr>
              <a:spLocks noChangeArrowheads="1"/>
            </p:cNvSpPr>
            <p:nvPr/>
          </p:nvSpPr>
          <p:spPr bwMode="auto">
            <a:xfrm>
              <a:off x="4419600" y="2209800"/>
              <a:ext cx="1676400" cy="21336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1" name="Rectangle 27"/>
            <p:cNvSpPr>
              <a:spLocks noChangeArrowheads="1"/>
            </p:cNvSpPr>
            <p:nvPr/>
          </p:nvSpPr>
          <p:spPr bwMode="auto">
            <a:xfrm>
              <a:off x="44196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2" name="Rectangle 28"/>
            <p:cNvSpPr>
              <a:spLocks noChangeArrowheads="1"/>
            </p:cNvSpPr>
            <p:nvPr/>
          </p:nvSpPr>
          <p:spPr bwMode="auto">
            <a:xfrm>
              <a:off x="4419600" y="4343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n+m1+m2</a:t>
              </a:r>
            </a:p>
          </p:txBody>
        </p:sp>
        <p:sp>
          <p:nvSpPr>
            <p:cNvPr id="31773" name="Rectangle 29"/>
            <p:cNvSpPr>
              <a:spLocks noChangeArrowheads="1"/>
            </p:cNvSpPr>
            <p:nvPr/>
          </p:nvSpPr>
          <p:spPr bwMode="auto">
            <a:xfrm>
              <a:off x="5715000" y="4343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1774" name="Line 30"/>
            <p:cNvSpPr>
              <a:spLocks noChangeShapeType="1"/>
            </p:cNvSpPr>
            <p:nvPr/>
          </p:nvSpPr>
          <p:spPr bwMode="auto">
            <a:xfrm>
              <a:off x="35814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775" name="Rectangle 31"/>
            <p:cNvSpPr>
              <a:spLocks noChangeArrowheads="1"/>
            </p:cNvSpPr>
            <p:nvPr/>
          </p:nvSpPr>
          <p:spPr bwMode="auto">
            <a:xfrm>
              <a:off x="4419600" y="1905000"/>
              <a:ext cx="1676400" cy="27432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14957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48DD5-9A08-1346-BACB-69A1B5265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Heap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673D4E-D4BC-8C42-9022-4792FBB6E0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275" y="3635193"/>
            <a:ext cx="7896225" cy="1685925"/>
          </a:xfrm>
        </p:spPr>
        <p:txBody>
          <a:bodyPr/>
          <a:lstStyle/>
          <a:p>
            <a:r>
              <a:rPr lang="en-US" dirty="0"/>
              <a:t>Dummy footer before first header</a:t>
            </a:r>
          </a:p>
          <a:p>
            <a:pPr lvl="1"/>
            <a:r>
              <a:rPr lang="en-US" dirty="0"/>
              <a:t>Marked as allocated</a:t>
            </a:r>
          </a:p>
          <a:p>
            <a:pPr lvl="1"/>
            <a:r>
              <a:rPr lang="en-US" dirty="0"/>
              <a:t>Prevents accidental coalescing when freeing first block</a:t>
            </a:r>
          </a:p>
          <a:p>
            <a:r>
              <a:rPr lang="en-US" dirty="0"/>
              <a:t>Dummy header after last footer</a:t>
            </a:r>
          </a:p>
          <a:p>
            <a:pPr lvl="1"/>
            <a:r>
              <a:rPr lang="en-US" dirty="0"/>
              <a:t>Prevents accidental coalescing when freeing final block</a:t>
            </a:r>
          </a:p>
        </p:txBody>
      </p:sp>
      <p:sp>
        <p:nvSpPr>
          <p:cNvPr id="4" name="Text Box 404">
            <a:extLst>
              <a:ext uri="{FF2B5EF4-FFF2-40B4-BE49-F238E27FC236}">
                <a16:creationId xmlns:a16="http://schemas.microsoft.com/office/drawing/2014/main" id="{70379A58-8BD0-CC4A-916C-02C12D14A1C3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-5217" y="1524583"/>
            <a:ext cx="685188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Start </a:t>
            </a:r>
          </a:p>
          <a:p>
            <a:pPr algn="ctr"/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</a:p>
          <a:p>
            <a:pPr algn="ctr"/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5" name="Rectangle 432">
            <a:extLst>
              <a:ext uri="{FF2B5EF4-FFF2-40B4-BE49-F238E27FC236}">
                <a16:creationId xmlns:a16="http://schemas.microsoft.com/office/drawing/2014/main" id="{65CF36F6-5BFE-EE4A-83F7-E01904D948D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38710" y="1778164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379">
            <a:extLst>
              <a:ext uri="{FF2B5EF4-FFF2-40B4-BE49-F238E27FC236}">
                <a16:creationId xmlns:a16="http://schemas.microsoft.com/office/drawing/2014/main" id="{85DCB663-026A-964B-964B-41EC599C4B2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01592" y="1778164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16/0</a:t>
            </a:r>
          </a:p>
        </p:txBody>
      </p:sp>
      <p:sp>
        <p:nvSpPr>
          <p:cNvPr id="7" name="Rectangle 380">
            <a:extLst>
              <a:ext uri="{FF2B5EF4-FFF2-40B4-BE49-F238E27FC236}">
                <a16:creationId xmlns:a16="http://schemas.microsoft.com/office/drawing/2014/main" id="{A4E1FF19-352F-1642-B31D-727FC274599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797062" y="1778164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384">
            <a:extLst>
              <a:ext uri="{FF2B5EF4-FFF2-40B4-BE49-F238E27FC236}">
                <a16:creationId xmlns:a16="http://schemas.microsoft.com/office/drawing/2014/main" id="{FC3B16EE-027C-8742-979E-F6F3C499175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77190" y="1778164"/>
            <a:ext cx="393766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32/1</a:t>
            </a:r>
          </a:p>
        </p:txBody>
      </p:sp>
      <p:sp>
        <p:nvSpPr>
          <p:cNvPr id="9" name="Rectangle 385">
            <a:extLst>
              <a:ext uri="{FF2B5EF4-FFF2-40B4-BE49-F238E27FC236}">
                <a16:creationId xmlns:a16="http://schemas.microsoft.com/office/drawing/2014/main" id="{62AA4D0B-A54E-0C4B-B2D5-EC71988831F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570956" y="1778164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386">
            <a:extLst>
              <a:ext uri="{FF2B5EF4-FFF2-40B4-BE49-F238E27FC236}">
                <a16:creationId xmlns:a16="http://schemas.microsoft.com/office/drawing/2014/main" id="{F6F3E9E2-97AF-8840-BF4C-E85BAAF50D4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966426" y="1778164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387" descr="Wide upward diagonal">
            <a:extLst>
              <a:ext uri="{FF2B5EF4-FFF2-40B4-BE49-F238E27FC236}">
                <a16:creationId xmlns:a16="http://schemas.microsoft.com/office/drawing/2014/main" id="{1933AEAE-FFEF-D640-9D5A-4D3A4ED60F9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361897" y="1778164"/>
            <a:ext cx="393766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388">
            <a:extLst>
              <a:ext uri="{FF2B5EF4-FFF2-40B4-BE49-F238E27FC236}">
                <a16:creationId xmlns:a16="http://schemas.microsoft.com/office/drawing/2014/main" id="{CC10959E-213F-B643-9E2B-0C00B89AAC6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178405" y="1778164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tangle 389">
            <a:extLst>
              <a:ext uri="{FF2B5EF4-FFF2-40B4-BE49-F238E27FC236}">
                <a16:creationId xmlns:a16="http://schemas.microsoft.com/office/drawing/2014/main" id="{F10957A9-FEF0-BD48-AA85-095325CE5F9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72171" y="1778164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ectangle 390">
            <a:extLst>
              <a:ext uri="{FF2B5EF4-FFF2-40B4-BE49-F238E27FC236}">
                <a16:creationId xmlns:a16="http://schemas.microsoft.com/office/drawing/2014/main" id="{2410FEC7-0143-9143-BC10-C1FD9957F75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67641" y="1778164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Rectangle 391">
            <a:extLst>
              <a:ext uri="{FF2B5EF4-FFF2-40B4-BE49-F238E27FC236}">
                <a16:creationId xmlns:a16="http://schemas.microsoft.com/office/drawing/2014/main" id="{1C501B21-E9F8-0946-8F20-01AF3592BCA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61407" y="1778164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Rectangle 392">
            <a:extLst>
              <a:ext uri="{FF2B5EF4-FFF2-40B4-BE49-F238E27FC236}">
                <a16:creationId xmlns:a16="http://schemas.microsoft.com/office/drawing/2014/main" id="{D251DC28-6B82-C24B-99F3-30AD007101E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756877" y="1778164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Rectangle 393">
            <a:extLst>
              <a:ext uri="{FF2B5EF4-FFF2-40B4-BE49-F238E27FC236}">
                <a16:creationId xmlns:a16="http://schemas.microsoft.com/office/drawing/2014/main" id="{B445F971-1EBE-BE44-A4DB-E6905D7511A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897263" y="1778164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32/1</a:t>
            </a:r>
          </a:p>
        </p:txBody>
      </p:sp>
      <p:sp>
        <p:nvSpPr>
          <p:cNvPr id="18" name="Rectangle 394">
            <a:extLst>
              <a:ext uri="{FF2B5EF4-FFF2-40B4-BE49-F238E27FC236}">
                <a16:creationId xmlns:a16="http://schemas.microsoft.com/office/drawing/2014/main" id="{145855D7-E2E9-574E-82AA-A4D88BC1437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292733" y="1778164"/>
            <a:ext cx="393766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Rectangle 395">
            <a:extLst>
              <a:ext uri="{FF2B5EF4-FFF2-40B4-BE49-F238E27FC236}">
                <a16:creationId xmlns:a16="http://schemas.microsoft.com/office/drawing/2014/main" id="{5221A83E-4D2E-F34A-8478-815505111E0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782935" y="1778164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64/0</a:t>
            </a:r>
          </a:p>
        </p:txBody>
      </p:sp>
      <p:sp>
        <p:nvSpPr>
          <p:cNvPr id="20" name="Freeform 396">
            <a:extLst>
              <a:ext uri="{FF2B5EF4-FFF2-40B4-BE49-F238E27FC236}">
                <a16:creationId xmlns:a16="http://schemas.microsoft.com/office/drawing/2014/main" id="{BBFBFBB4-11AD-1947-86CB-5BD09049B56F}"/>
              </a:ext>
            </a:extLst>
          </p:cNvPr>
          <p:cNvSpPr>
            <a:spLocks noChangeAspect="1"/>
          </p:cNvSpPr>
          <p:nvPr/>
        </p:nvSpPr>
        <p:spPr bwMode="auto">
          <a:xfrm>
            <a:off x="1483413" y="1244451"/>
            <a:ext cx="806282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Freeform 397">
            <a:extLst>
              <a:ext uri="{FF2B5EF4-FFF2-40B4-BE49-F238E27FC236}">
                <a16:creationId xmlns:a16="http://schemas.microsoft.com/office/drawing/2014/main" id="{E7E27105-3F30-1349-9529-33BC6F457719}"/>
              </a:ext>
            </a:extLst>
          </p:cNvPr>
          <p:cNvSpPr>
            <a:spLocks noChangeAspect="1"/>
          </p:cNvSpPr>
          <p:nvPr/>
        </p:nvSpPr>
        <p:spPr bwMode="auto">
          <a:xfrm>
            <a:off x="2361289" y="1244451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Freeform 398">
            <a:extLst>
              <a:ext uri="{FF2B5EF4-FFF2-40B4-BE49-F238E27FC236}">
                <a16:creationId xmlns:a16="http://schemas.microsoft.com/office/drawing/2014/main" id="{9AE16E60-6A81-B641-B27D-844EA77B98AD}"/>
              </a:ext>
            </a:extLst>
          </p:cNvPr>
          <p:cNvSpPr>
            <a:spLocks noChangeAspect="1"/>
          </p:cNvSpPr>
          <p:nvPr/>
        </p:nvSpPr>
        <p:spPr bwMode="auto">
          <a:xfrm>
            <a:off x="3885212" y="1226511"/>
            <a:ext cx="310069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Rectangle 399">
            <a:extLst>
              <a:ext uri="{FF2B5EF4-FFF2-40B4-BE49-F238E27FC236}">
                <a16:creationId xmlns:a16="http://schemas.microsoft.com/office/drawing/2014/main" id="{33CB287F-1B5B-AD4E-9DA2-79CC4797FA9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686498" y="1778164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Rectangle 403" descr="Wide upward diagonal">
            <a:extLst>
              <a:ext uri="{FF2B5EF4-FFF2-40B4-BE49-F238E27FC236}">
                <a16:creationId xmlns:a16="http://schemas.microsoft.com/office/drawing/2014/main" id="{3806F205-1FF0-A44A-A147-72850810EAF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06122" y="1778164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Rectangle 406">
            <a:extLst>
              <a:ext uri="{FF2B5EF4-FFF2-40B4-BE49-F238E27FC236}">
                <a16:creationId xmlns:a16="http://schemas.microsoft.com/office/drawing/2014/main" id="{8AFED5CD-76BE-A84F-A5B8-4359C76870E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01592" y="1775921"/>
            <a:ext cx="777303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Rectangle 407">
            <a:extLst>
              <a:ext uri="{FF2B5EF4-FFF2-40B4-BE49-F238E27FC236}">
                <a16:creationId xmlns:a16="http://schemas.microsoft.com/office/drawing/2014/main" id="{BF3DF15B-AB87-A440-A3E7-8CB2F923900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78895" y="1775921"/>
            <a:ext cx="1595518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Text Box 410">
            <a:extLst>
              <a:ext uri="{FF2B5EF4-FFF2-40B4-BE49-F238E27FC236}">
                <a16:creationId xmlns:a16="http://schemas.microsoft.com/office/drawing/2014/main" id="{FFC3387C-27D5-3B4A-A2A3-72DAE5B6DCF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8354432" y="1226511"/>
            <a:ext cx="753603" cy="5232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Dummy</a:t>
            </a:r>
          </a:p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28" name="Line 411">
            <a:extLst>
              <a:ext uri="{FF2B5EF4-FFF2-40B4-BE49-F238E27FC236}">
                <a16:creationId xmlns:a16="http://schemas.microsoft.com/office/drawing/2014/main" id="{30FC193B-1327-D740-814D-75DA319C2EF0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1797062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9" name="Line 413">
            <a:extLst>
              <a:ext uri="{FF2B5EF4-FFF2-40B4-BE49-F238E27FC236}">
                <a16:creationId xmlns:a16="http://schemas.microsoft.com/office/drawing/2014/main" id="{4018F795-EDF6-4540-9E97-A8D29BDC63B8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2574365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0" name="Line 414">
            <a:extLst>
              <a:ext uri="{FF2B5EF4-FFF2-40B4-BE49-F238E27FC236}">
                <a16:creationId xmlns:a16="http://schemas.microsoft.com/office/drawing/2014/main" id="{773CF921-093C-6743-AC42-D6BA06F923CB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3365306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1" name="Line 415">
            <a:extLst>
              <a:ext uri="{FF2B5EF4-FFF2-40B4-BE49-F238E27FC236}">
                <a16:creationId xmlns:a16="http://schemas.microsoft.com/office/drawing/2014/main" id="{43F677CB-EB84-3F47-9407-474C1C089889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4183520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2" name="Line 416">
            <a:extLst>
              <a:ext uri="{FF2B5EF4-FFF2-40B4-BE49-F238E27FC236}">
                <a16:creationId xmlns:a16="http://schemas.microsoft.com/office/drawing/2014/main" id="{E964BF6B-8692-CD40-B179-3EB046D10D8E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4974460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3" name="Line 417">
            <a:extLst>
              <a:ext uri="{FF2B5EF4-FFF2-40B4-BE49-F238E27FC236}">
                <a16:creationId xmlns:a16="http://schemas.microsoft.com/office/drawing/2014/main" id="{9D68AA1E-A2C8-F646-9F03-ED2D320AD546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5751763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4" name="Line 418">
            <a:extLst>
              <a:ext uri="{FF2B5EF4-FFF2-40B4-BE49-F238E27FC236}">
                <a16:creationId xmlns:a16="http://schemas.microsoft.com/office/drawing/2014/main" id="{6A944FE4-C051-494E-B04E-922C5FA9E7C2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7306369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5" name="Line 419">
            <a:extLst>
              <a:ext uri="{FF2B5EF4-FFF2-40B4-BE49-F238E27FC236}">
                <a16:creationId xmlns:a16="http://schemas.microsoft.com/office/drawing/2014/main" id="{DC00F17B-813B-B348-9157-A45A9CF57791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1019759" y="233205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6" name="Line 420">
            <a:extLst>
              <a:ext uri="{FF2B5EF4-FFF2-40B4-BE49-F238E27FC236}">
                <a16:creationId xmlns:a16="http://schemas.microsoft.com/office/drawing/2014/main" id="{CB834BE8-501D-F948-87D4-3CDEE16B9483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8097310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7" name="Rectangle 421">
            <a:extLst>
              <a:ext uri="{FF2B5EF4-FFF2-40B4-BE49-F238E27FC236}">
                <a16:creationId xmlns:a16="http://schemas.microsoft.com/office/drawing/2014/main" id="{2ED9BF4C-0EFC-3E4A-B6CD-ECE79F8B488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081969" y="1778164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8" name="Rectangle 409">
            <a:extLst>
              <a:ext uri="{FF2B5EF4-FFF2-40B4-BE49-F238E27FC236}">
                <a16:creationId xmlns:a16="http://schemas.microsoft.com/office/drawing/2014/main" id="{D39476AC-AEAE-1842-AE50-717C56E4FFF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07491" y="1775921"/>
            <a:ext cx="1581880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9" name="Freeform 422">
            <a:extLst>
              <a:ext uri="{FF2B5EF4-FFF2-40B4-BE49-F238E27FC236}">
                <a16:creationId xmlns:a16="http://schemas.microsoft.com/office/drawing/2014/main" id="{CC3ED302-C35A-7E49-9F7E-6A11209FE3A2}"/>
              </a:ext>
            </a:extLst>
          </p:cNvPr>
          <p:cNvSpPr>
            <a:spLocks noChangeAspect="1"/>
          </p:cNvSpPr>
          <p:nvPr/>
        </p:nvSpPr>
        <p:spPr bwMode="auto">
          <a:xfrm>
            <a:off x="7038746" y="1219783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Rectangle 423" descr="Wide upward diagonal">
            <a:extLst>
              <a:ext uri="{FF2B5EF4-FFF2-40B4-BE49-F238E27FC236}">
                <a16:creationId xmlns:a16="http://schemas.microsoft.com/office/drawing/2014/main" id="{6E5B736B-0C4C-EF47-B697-7B1EBCAAB5E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479143" y="1778164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8/1</a:t>
            </a:r>
          </a:p>
        </p:txBody>
      </p:sp>
      <p:sp>
        <p:nvSpPr>
          <p:cNvPr id="41" name="Rectangle 426">
            <a:extLst>
              <a:ext uri="{FF2B5EF4-FFF2-40B4-BE49-F238E27FC236}">
                <a16:creationId xmlns:a16="http://schemas.microsoft.com/office/drawing/2014/main" id="{2F92AD51-900A-C640-8BAC-5E957811C90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479142" y="1775921"/>
            <a:ext cx="432171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2" name="Rectangle 433">
            <a:extLst>
              <a:ext uri="{FF2B5EF4-FFF2-40B4-BE49-F238E27FC236}">
                <a16:creationId xmlns:a16="http://schemas.microsoft.com/office/drawing/2014/main" id="{9FC076A2-AB26-C042-81A8-81FAB3F32EF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520543" y="1760223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3" name="Rectangle 408">
            <a:extLst>
              <a:ext uri="{FF2B5EF4-FFF2-40B4-BE49-F238E27FC236}">
                <a16:creationId xmlns:a16="http://schemas.microsoft.com/office/drawing/2014/main" id="{9CA9E588-D406-E340-A6C7-F28E5C5C40B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774413" y="1775921"/>
            <a:ext cx="3136487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4" name="Line 434">
            <a:extLst>
              <a:ext uri="{FF2B5EF4-FFF2-40B4-BE49-F238E27FC236}">
                <a16:creationId xmlns:a16="http://schemas.microsoft.com/office/drawing/2014/main" id="{C4ABADE9-D0AD-F94B-9CDC-DD43B96C35E0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6515430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5" name="Text Box 410">
            <a:extLst>
              <a:ext uri="{FF2B5EF4-FFF2-40B4-BE49-F238E27FC236}">
                <a16:creationId xmlns:a16="http://schemas.microsoft.com/office/drawing/2014/main" id="{5AE69997-1C5E-6340-8D28-385793BBD54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775647" y="1205607"/>
            <a:ext cx="753603" cy="5232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Dummy</a:t>
            </a:r>
          </a:p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Footer</a:t>
            </a:r>
          </a:p>
        </p:txBody>
      </p:sp>
      <p:sp>
        <p:nvSpPr>
          <p:cNvPr id="46" name="Rectangle 423" descr="Wide upward diagonal">
            <a:extLst>
              <a:ext uri="{FF2B5EF4-FFF2-40B4-BE49-F238E27FC236}">
                <a16:creationId xmlns:a16="http://schemas.microsoft.com/office/drawing/2014/main" id="{F6A21A00-474C-7849-9D1A-637265ADA6C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17209" y="1788336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8/1</a:t>
            </a:r>
          </a:p>
        </p:txBody>
      </p:sp>
      <p:sp>
        <p:nvSpPr>
          <p:cNvPr id="47" name="Rectangle 426">
            <a:extLst>
              <a:ext uri="{FF2B5EF4-FFF2-40B4-BE49-F238E27FC236}">
                <a16:creationId xmlns:a16="http://schemas.microsoft.com/office/drawing/2014/main" id="{35726C7D-745A-054F-88CB-EB57C2C1AC8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96696" y="1775921"/>
            <a:ext cx="415124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CA88F2D0-8D5B-2F4E-835D-DE638114E024}"/>
              </a:ext>
            </a:extLst>
          </p:cNvPr>
          <p:cNvCxnSpPr>
            <a:cxnSpLocks/>
          </p:cNvCxnSpPr>
          <p:nvPr/>
        </p:nvCxnSpPr>
        <p:spPr bwMode="auto">
          <a:xfrm flipV="1">
            <a:off x="1483413" y="2304109"/>
            <a:ext cx="118143" cy="72905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F611ABE7-6692-7341-9CF1-20DC15B80F5D}"/>
              </a:ext>
            </a:extLst>
          </p:cNvPr>
          <p:cNvSpPr txBox="1"/>
          <p:nvPr/>
        </p:nvSpPr>
        <p:spPr>
          <a:xfrm>
            <a:off x="1031378" y="3035665"/>
            <a:ext cx="1563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heap_start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AC692D83-1A91-DB45-955C-75E806CAD3E3}"/>
              </a:ext>
            </a:extLst>
          </p:cNvPr>
          <p:cNvCxnSpPr>
            <a:cxnSpLocks/>
          </p:cNvCxnSpPr>
          <p:nvPr/>
        </p:nvCxnSpPr>
        <p:spPr bwMode="auto">
          <a:xfrm flipV="1">
            <a:off x="8531986" y="2304109"/>
            <a:ext cx="118143" cy="72905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54C9BBE3-A676-3C4A-842C-C7153FE48D18}"/>
              </a:ext>
            </a:extLst>
          </p:cNvPr>
          <p:cNvSpPr txBox="1"/>
          <p:nvPr/>
        </p:nvSpPr>
        <p:spPr>
          <a:xfrm>
            <a:off x="7481664" y="3033165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heap_end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881877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96DD-91A6-EC4E-B211-688E1325D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Top-Level Malloc Code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E58227D2-C7D8-7C4D-8949-986E7587B2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290369"/>
            <a:ext cx="6229888" cy="477271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dsize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2*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600" dirty="0">
              <a:solidFill>
                <a:srgbClr val="39A428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61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mm_malloc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39A428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round_up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(size +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find_fit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(block == </a:t>
            </a:r>
            <a:r>
              <a:rPr lang="en-US" sz="1600" dirty="0">
                <a:solidFill>
                  <a:srgbClr val="69C0B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69C0B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69C0B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write_footer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69C0B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split_block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header_to_payload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GB" sz="1600" dirty="0">
              <a:solidFill>
                <a:srgbClr val="99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E60248-76CD-3D40-929E-DAC935F3F2C7}"/>
              </a:ext>
            </a:extLst>
          </p:cNvPr>
          <p:cNvSpPr/>
          <p:nvPr/>
        </p:nvSpPr>
        <p:spPr>
          <a:xfrm>
            <a:off x="6275033" y="1905000"/>
            <a:ext cx="2895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round_up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(n, m)</a:t>
            </a:r>
          </a:p>
          <a:p>
            <a:pPr algn="ctr"/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</a:p>
          <a:p>
            <a:pPr algn="ctr"/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 *((n+m-1)/m)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69356325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96DD-91A6-EC4E-B211-688E1325D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Top-Level Free Code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E58227D2-C7D8-7C4D-8949-986E7587B2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228406"/>
            <a:ext cx="5489301" cy="255672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61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mm_free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bp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39A428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payload_to_header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(bp);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size, </a:t>
            </a:r>
            <a:r>
              <a:rPr lang="en-US" sz="1600" dirty="0">
                <a:solidFill>
                  <a:srgbClr val="69C0B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write_footer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size, </a:t>
            </a:r>
            <a:r>
              <a:rPr lang="en-US" sz="1600" dirty="0">
                <a:solidFill>
                  <a:srgbClr val="69C0B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coalesce_block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03185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424248" y="417513"/>
            <a:ext cx="5943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The </a:t>
            </a:r>
            <a:r>
              <a:rPr lang="en-GB" dirty="0" err="1">
                <a:latin typeface="Courier New"/>
                <a:cs typeface="Courier New"/>
              </a:rPr>
              <a:t>malloc</a:t>
            </a:r>
            <a:r>
              <a:rPr lang="en-GB" dirty="0"/>
              <a:t> Package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2913" y="1126524"/>
            <a:ext cx="8624887" cy="5486400"/>
          </a:xfrm>
          <a:ln/>
        </p:spPr>
        <p:txBody>
          <a:bodyPr/>
          <a:lstStyle/>
          <a:p>
            <a:pPr marL="346075" indent="-346075">
              <a:lnSpc>
                <a:spcPct val="94000"/>
              </a:lnSpc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Courier New" pitchFamily="49" charset="0"/>
              </a:rPr>
              <a:t>#include &lt;</a:t>
            </a:r>
            <a:r>
              <a:rPr lang="en-GB" sz="2000" dirty="0" err="1">
                <a:latin typeface="Courier New" pitchFamily="49" charset="0"/>
              </a:rPr>
              <a:t>stdlib.h</a:t>
            </a:r>
            <a:r>
              <a:rPr lang="en-GB" sz="2000" dirty="0">
                <a:latin typeface="Courier New" pitchFamily="49" charset="0"/>
              </a:rPr>
              <a:t>&gt;</a:t>
            </a:r>
          </a:p>
          <a:p>
            <a:pPr marL="346075" indent="-346075">
              <a:lnSpc>
                <a:spcPct val="94000"/>
              </a:lnSpc>
              <a:spcBef>
                <a:spcPts val="1200"/>
              </a:spcBef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Courier New" pitchFamily="49" charset="0"/>
              </a:rPr>
              <a:t>void *</a:t>
            </a:r>
            <a:r>
              <a:rPr lang="en-GB" sz="2000" dirty="0" err="1">
                <a:latin typeface="Courier New" pitchFamily="49" charset="0"/>
              </a:rPr>
              <a:t>malloc</a:t>
            </a:r>
            <a:r>
              <a:rPr lang="en-GB" sz="2000" dirty="0">
                <a:latin typeface="Courier New" pitchFamily="49" charset="0"/>
              </a:rPr>
              <a:t>(</a:t>
            </a:r>
            <a:r>
              <a:rPr lang="en-GB" sz="2000" dirty="0" err="1">
                <a:latin typeface="Courier New" pitchFamily="49" charset="0"/>
              </a:rPr>
              <a:t>size_t</a:t>
            </a:r>
            <a:r>
              <a:rPr lang="en-GB" sz="2000" dirty="0">
                <a:latin typeface="Courier New" pitchFamily="49" charset="0"/>
              </a:rPr>
              <a:t> size)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Successful:</a:t>
            </a:r>
          </a:p>
          <a:p>
            <a:pPr lvl="2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Returns a pointer to a memory block of at least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size</a:t>
            </a:r>
            <a:r>
              <a:rPr lang="en-GB" dirty="0"/>
              <a:t> bytes</a:t>
            </a:r>
            <a:br>
              <a:rPr lang="en-GB" dirty="0"/>
            </a:br>
            <a:r>
              <a:rPr lang="en-GB" dirty="0"/>
              <a:t>aligned to a 16-byte boundary (on x86-64)</a:t>
            </a:r>
          </a:p>
          <a:p>
            <a:pPr lvl="2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If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size == 0</a:t>
            </a:r>
            <a:r>
              <a:rPr lang="en-GB" dirty="0"/>
              <a:t>, returns NULL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Unsuccessful: returns NULL (0) and sets </a:t>
            </a:r>
            <a:r>
              <a:rPr lang="en-GB" b="1" dirty="0" err="1">
                <a:latin typeface="Courier New"/>
                <a:cs typeface="Courier New"/>
              </a:rPr>
              <a:t>errno</a:t>
            </a:r>
            <a:endParaRPr lang="en-GB" dirty="0">
              <a:latin typeface="+mn-lt"/>
              <a:cs typeface="Courier New"/>
            </a:endParaRPr>
          </a:p>
          <a:p>
            <a:pPr marL="346075" indent="-346075">
              <a:lnSpc>
                <a:spcPct val="94000"/>
              </a:lnSpc>
              <a:spcBef>
                <a:spcPts val="1200"/>
              </a:spcBef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Courier New" pitchFamily="49" charset="0"/>
              </a:rPr>
              <a:t>void free(void *p)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Returns the block pointed at by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p</a:t>
            </a:r>
            <a:r>
              <a:rPr lang="en-GB" dirty="0"/>
              <a:t> to pool of available memory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latin typeface="Courier New" pitchFamily="49" charset="0"/>
                <a:cs typeface="Courier New" pitchFamily="49" charset="0"/>
              </a:rPr>
              <a:t>p</a:t>
            </a:r>
            <a:r>
              <a:rPr lang="en-GB" dirty="0"/>
              <a:t> must come from a previous call to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GB" dirty="0">
                <a:cs typeface="Calibri" panose="020F0502020204030204" pitchFamily="34" charset="0"/>
              </a:rPr>
              <a:t>, </a:t>
            </a:r>
            <a:r>
              <a:rPr lang="en-GB" b="1" dirty="0" err="1">
                <a:latin typeface="Courier New" pitchFamily="49" charset="0"/>
                <a:cs typeface="Courier New" pitchFamily="49" charset="0"/>
              </a:rPr>
              <a:t>calloc</a:t>
            </a:r>
            <a:r>
              <a:rPr lang="en-GB" dirty="0">
                <a:cs typeface="Calibri" panose="020F0502020204030204" pitchFamily="34" charset="0"/>
              </a:rPr>
              <a:t>, or </a:t>
            </a:r>
            <a:r>
              <a:rPr lang="en-GB" b="1" dirty="0" err="1">
                <a:latin typeface="Courier New" pitchFamily="49" charset="0"/>
                <a:cs typeface="Courier New" pitchFamily="49" charset="0"/>
              </a:rPr>
              <a:t>realloc</a:t>
            </a:r>
            <a:endParaRPr lang="en-GB" b="1" dirty="0">
              <a:latin typeface="Courier New" pitchFamily="49" charset="0"/>
              <a:cs typeface="Courier New" pitchFamily="49" charset="0"/>
            </a:endParaRPr>
          </a:p>
          <a:p>
            <a:pPr marL="346075" indent="-346075">
              <a:lnSpc>
                <a:spcPct val="94000"/>
              </a:lnSpc>
              <a:spcBef>
                <a:spcPts val="1200"/>
              </a:spcBef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cs typeface="Calibri" panose="020F0502020204030204" pitchFamily="34" charset="0"/>
              </a:rPr>
              <a:t>Other functions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>
                <a:latin typeface="Courier New"/>
                <a:cs typeface="Courier New"/>
              </a:rPr>
              <a:t>calloc</a:t>
            </a:r>
            <a:r>
              <a:rPr lang="en-GB" b="1" dirty="0"/>
              <a:t>:</a:t>
            </a:r>
            <a:r>
              <a:rPr lang="en-GB" dirty="0"/>
              <a:t> Version of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/>
              <a:t> that initializes allocated block to zero 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>
                <a:latin typeface="Courier New"/>
                <a:cs typeface="Courier New"/>
              </a:rPr>
              <a:t>realloc</a:t>
            </a:r>
            <a:r>
              <a:rPr lang="en-GB" b="1" dirty="0">
                <a:latin typeface="Courier New"/>
                <a:cs typeface="Courier New"/>
              </a:rPr>
              <a:t>:</a:t>
            </a:r>
            <a:r>
              <a:rPr lang="en-GB" dirty="0"/>
              <a:t> Changes the size of a previously allocated block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>
                <a:latin typeface="Courier New"/>
                <a:cs typeface="Courier New"/>
              </a:rPr>
              <a:t>sbrk</a:t>
            </a:r>
            <a:r>
              <a:rPr lang="en-GB" b="1" dirty="0"/>
              <a:t>:</a:t>
            </a:r>
            <a:r>
              <a:rPr lang="en-GB" dirty="0"/>
              <a:t> Used internally by allocators to grow or shrink the heap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156703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Disadvantages of Boundary Tags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52550"/>
            <a:ext cx="7896225" cy="4972050"/>
          </a:xfrm>
        </p:spPr>
        <p:txBody>
          <a:bodyPr/>
          <a:lstStyle/>
          <a:p>
            <a:r>
              <a:rPr lang="en-US" dirty="0"/>
              <a:t>Internal fragmentation</a:t>
            </a:r>
          </a:p>
          <a:p>
            <a:endParaRPr lang="en-US" dirty="0"/>
          </a:p>
          <a:p>
            <a:r>
              <a:rPr lang="en-US" dirty="0"/>
              <a:t>Can it be optimized?</a:t>
            </a:r>
          </a:p>
          <a:p>
            <a:pPr lvl="1"/>
            <a:r>
              <a:rPr lang="en-US" dirty="0"/>
              <a:t>Which blocks need the footer tag?</a:t>
            </a:r>
          </a:p>
          <a:p>
            <a:pPr lvl="1"/>
            <a:r>
              <a:rPr lang="en-US" dirty="0"/>
              <a:t>What does that mean?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93F57139-4973-46EF-A295-D3149FB01D9D}"/>
              </a:ext>
            </a:extLst>
          </p:cNvPr>
          <p:cNvGrpSpPr/>
          <p:nvPr/>
        </p:nvGrpSpPr>
        <p:grpSpPr>
          <a:xfrm>
            <a:off x="6172200" y="1981200"/>
            <a:ext cx="1677987" cy="2042584"/>
            <a:chOff x="3109913" y="4275288"/>
            <a:chExt cx="1677987" cy="204258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247B472C-40D0-47BD-A8FD-125D396322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1500" y="4275288"/>
              <a:ext cx="1370013" cy="3810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S</a:t>
              </a:r>
              <a:r>
                <a:rPr lang="en-GB" sz="1600" b="1" dirty="0">
                  <a:latin typeface="Calibri" pitchFamily="34" charset="0"/>
                </a:rPr>
                <a:t>ize</a:t>
              </a:r>
            </a:p>
          </p:txBody>
        </p:sp>
        <p:sp>
          <p:nvSpPr>
            <p:cNvPr id="5" name="Rectangle 6">
              <a:extLst>
                <a:ext uri="{FF2B5EF4-FFF2-40B4-BE49-F238E27FC236}">
                  <a16:creationId xmlns:a16="http://schemas.microsoft.com/office/drawing/2014/main" id="{9C049783-DB1F-4D16-B893-899494DCED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1500" y="4656288"/>
              <a:ext cx="1676400" cy="1285875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P</a:t>
              </a:r>
              <a:r>
                <a:rPr lang="en-GB" sz="1600" b="1" dirty="0">
                  <a:latin typeface="Calibri" pitchFamily="34" charset="0"/>
                </a:rPr>
                <a:t>ayload and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padding</a:t>
              </a:r>
            </a:p>
          </p:txBody>
        </p:sp>
        <p:sp>
          <p:nvSpPr>
            <p:cNvPr id="6" name="Rectangle 8">
              <a:extLst>
                <a:ext uri="{FF2B5EF4-FFF2-40B4-BE49-F238E27FC236}">
                  <a16:creationId xmlns:a16="http://schemas.microsoft.com/office/drawing/2014/main" id="{C930DBF7-B355-470B-A8F1-628DEE31B0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3100" y="4275288"/>
              <a:ext cx="304800" cy="381000"/>
            </a:xfrm>
            <a:prstGeom prst="rect">
              <a:avLst/>
            </a:prstGeom>
            <a:solidFill>
              <a:srgbClr val="EBAFA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a</a:t>
              </a:r>
            </a:p>
          </p:txBody>
        </p:sp>
        <p:sp>
          <p:nvSpPr>
            <p:cNvPr id="7" name="Rectangle 9">
              <a:extLst>
                <a:ext uri="{FF2B5EF4-FFF2-40B4-BE49-F238E27FC236}">
                  <a16:creationId xmlns:a16="http://schemas.microsoft.com/office/drawing/2014/main" id="{A8B5133E-3153-4C43-89E6-96984164B8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09913" y="5936872"/>
              <a:ext cx="1370012" cy="3810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S</a:t>
              </a:r>
              <a:r>
                <a:rPr lang="en-GB" sz="1600" b="1" dirty="0">
                  <a:latin typeface="Calibri" pitchFamily="34" charset="0"/>
                </a:rPr>
                <a:t>ize</a:t>
              </a:r>
            </a:p>
          </p:txBody>
        </p:sp>
        <p:sp>
          <p:nvSpPr>
            <p:cNvPr id="8" name="Rectangle 10">
              <a:extLst>
                <a:ext uri="{FF2B5EF4-FFF2-40B4-BE49-F238E27FC236}">
                  <a16:creationId xmlns:a16="http://schemas.microsoft.com/office/drawing/2014/main" id="{8E78BD71-016E-4E92-8921-292A900FF5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3100" y="5936872"/>
              <a:ext cx="304800" cy="381000"/>
            </a:xfrm>
            <a:prstGeom prst="rect">
              <a:avLst/>
            </a:prstGeom>
            <a:solidFill>
              <a:srgbClr val="EBAFA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1423839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 Boundary Tag for Allocated Blocks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990600" y="3340779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442404" y="2671004"/>
            <a:ext cx="77544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 word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990600" y="3721779"/>
            <a:ext cx="1676400" cy="12858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025775" y="3363435"/>
            <a:ext cx="2931550" cy="202478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a = 1: Allocated block 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a = 0: Free block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b = 1: Previous block is allocated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b = 0: Previous block is free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ize: block size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ayload: application data</a:t>
            </a: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2362200" y="3340779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b</a:t>
            </a:r>
            <a:r>
              <a:rPr lang="en-GB" sz="1600" dirty="0">
                <a:solidFill>
                  <a:srgbClr val="0070C0"/>
                </a:solidFill>
                <a:latin typeface="Calibri" pitchFamily="34" charset="0"/>
              </a:rPr>
              <a:t>1</a:t>
            </a:r>
            <a:endParaRPr lang="en-GB" sz="1600" b="1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990600" y="5004479"/>
            <a:ext cx="1676400" cy="6858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O</a:t>
            </a:r>
            <a:r>
              <a:rPr lang="en-GB" sz="1600" b="1" dirty="0">
                <a:latin typeface="Calibri" pitchFamily="34" charset="0"/>
              </a:rPr>
              <a:t>ptional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10" name="AutoShape 8"/>
          <p:cNvSpPr>
            <a:spLocks/>
          </p:cNvSpPr>
          <p:nvPr/>
        </p:nvSpPr>
        <p:spPr bwMode="auto">
          <a:xfrm rot="16200000">
            <a:off x="1714502" y="2282903"/>
            <a:ext cx="228600" cy="1676401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6399213" y="3306385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6400801" y="3692603"/>
            <a:ext cx="1676400" cy="16166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Unallocated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7772401" y="3306385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b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6399214" y="5309279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7769226" y="5309279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b</a:t>
            </a:r>
            <a:r>
              <a:rPr lang="en-GB" sz="1600" dirty="0">
                <a:solidFill>
                  <a:srgbClr val="0070C0"/>
                </a:solidFill>
                <a:latin typeface="Calibri" pitchFamily="34" charset="0"/>
              </a:rPr>
              <a:t>0</a:t>
            </a:r>
            <a:endParaRPr lang="en-GB" sz="1600" b="1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6855231" y="2637644"/>
            <a:ext cx="77544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 word</a:t>
            </a:r>
          </a:p>
        </p:txBody>
      </p:sp>
      <p:sp>
        <p:nvSpPr>
          <p:cNvPr id="17" name="AutoShape 8"/>
          <p:cNvSpPr>
            <a:spLocks/>
          </p:cNvSpPr>
          <p:nvPr/>
        </p:nvSpPr>
        <p:spPr bwMode="auto">
          <a:xfrm rot="16200000">
            <a:off x="7127329" y="2249543"/>
            <a:ext cx="228600" cy="1676401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219201" y="5906869"/>
            <a:ext cx="10824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Allocated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929844" y="5830669"/>
            <a:ext cx="7008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Free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</a:p>
        </p:txBody>
      </p:sp>
      <p:sp>
        <p:nvSpPr>
          <p:cNvPr id="20" name="Content Placeholder 2"/>
          <p:cNvSpPr>
            <a:spLocks noGrp="1"/>
          </p:cNvSpPr>
          <p:nvPr>
            <p:ph idx="1"/>
          </p:nvPr>
        </p:nvSpPr>
        <p:spPr>
          <a:xfrm>
            <a:off x="396875" y="1352550"/>
            <a:ext cx="8442325" cy="897985"/>
          </a:xfrm>
        </p:spPr>
        <p:txBody>
          <a:bodyPr/>
          <a:lstStyle/>
          <a:p>
            <a:r>
              <a:rPr lang="en-US" dirty="0"/>
              <a:t>Boundary tag needed only for free blocks</a:t>
            </a:r>
          </a:p>
          <a:p>
            <a:r>
              <a:rPr lang="en-US" dirty="0"/>
              <a:t>When sizes are multiples of 16, have 4 spare bits</a:t>
            </a:r>
          </a:p>
        </p:txBody>
      </p:sp>
    </p:spTree>
    <p:extLst>
      <p:ext uri="{BB962C8B-B14F-4D97-AF65-F5344CB8AC3E}">
        <p14:creationId xmlns:p14="http://schemas.microsoft.com/office/powerpoint/2010/main" val="142149522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2743200" y="2209800"/>
            <a:ext cx="1676400" cy="6096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xfrm>
            <a:off x="537180" y="656693"/>
            <a:ext cx="85344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No Boundary Tag for Allocated Blocks</a:t>
            </a:r>
            <a:br>
              <a:rPr lang="en-GB" dirty="0"/>
            </a:br>
            <a:r>
              <a:rPr lang="en-GB" dirty="0"/>
              <a:t>(Case 1)</a:t>
            </a:r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2743200" y="1918245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4038600" y="19050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27432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2743200" y="3132123"/>
            <a:ext cx="1676400" cy="6096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2743200" y="2829964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687" name="Rectangle 15"/>
          <p:cNvSpPr>
            <a:spLocks noChangeArrowheads="1"/>
          </p:cNvSpPr>
          <p:nvPr/>
        </p:nvSpPr>
        <p:spPr bwMode="auto">
          <a:xfrm>
            <a:off x="40386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8688" name="Rectangle 16"/>
          <p:cNvSpPr>
            <a:spLocks noChangeArrowheads="1"/>
          </p:cNvSpPr>
          <p:nvPr/>
        </p:nvSpPr>
        <p:spPr bwMode="auto">
          <a:xfrm>
            <a:off x="27432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1" name="Rectangle 19"/>
          <p:cNvSpPr>
            <a:spLocks noChangeArrowheads="1"/>
          </p:cNvSpPr>
          <p:nvPr/>
        </p:nvSpPr>
        <p:spPr bwMode="auto">
          <a:xfrm>
            <a:off x="2745828" y="4054344"/>
            <a:ext cx="1676400" cy="6096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3" name="Rectangle 21"/>
          <p:cNvSpPr>
            <a:spLocks noChangeArrowheads="1"/>
          </p:cNvSpPr>
          <p:nvPr/>
        </p:nvSpPr>
        <p:spPr bwMode="auto">
          <a:xfrm>
            <a:off x="2735189" y="3752185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694" name="Rectangle 22"/>
          <p:cNvSpPr>
            <a:spLocks noChangeArrowheads="1"/>
          </p:cNvSpPr>
          <p:nvPr/>
        </p:nvSpPr>
        <p:spPr bwMode="auto">
          <a:xfrm>
            <a:off x="4030589" y="3744262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8695" name="Rectangle 23"/>
          <p:cNvSpPr>
            <a:spLocks noChangeArrowheads="1"/>
          </p:cNvSpPr>
          <p:nvPr/>
        </p:nvSpPr>
        <p:spPr bwMode="auto">
          <a:xfrm>
            <a:off x="27432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4572000" y="1905000"/>
            <a:ext cx="2514600" cy="2743885"/>
            <a:chOff x="4572000" y="1905000"/>
            <a:chExt cx="2514600" cy="2743885"/>
          </a:xfrm>
        </p:grpSpPr>
        <p:sp>
          <p:nvSpPr>
            <p:cNvPr id="28698" name="Rectangle 26"/>
            <p:cNvSpPr>
              <a:spLocks noChangeArrowheads="1"/>
            </p:cNvSpPr>
            <p:nvPr/>
          </p:nvSpPr>
          <p:spPr bwMode="auto">
            <a:xfrm>
              <a:off x="5410200" y="2205682"/>
              <a:ext cx="1676400" cy="6096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0" name="Rectangle 28"/>
            <p:cNvSpPr>
              <a:spLocks noChangeArrowheads="1"/>
            </p:cNvSpPr>
            <p:nvPr/>
          </p:nvSpPr>
          <p:spPr bwMode="auto">
            <a:xfrm>
              <a:off x="5410200" y="1912883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8701" name="Rectangle 29"/>
            <p:cNvSpPr>
              <a:spLocks noChangeArrowheads="1"/>
            </p:cNvSpPr>
            <p:nvPr/>
          </p:nvSpPr>
          <p:spPr bwMode="auto">
            <a:xfrm>
              <a:off x="6705600" y="192453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?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28702" name="Rectangle 30"/>
            <p:cNvSpPr>
              <a:spLocks noChangeArrowheads="1"/>
            </p:cNvSpPr>
            <p:nvPr/>
          </p:nvSpPr>
          <p:spPr bwMode="auto">
            <a:xfrm>
              <a:off x="5410200" y="19050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3" name="Line 31"/>
            <p:cNvSpPr>
              <a:spLocks noChangeShapeType="1"/>
            </p:cNvSpPr>
            <p:nvPr/>
          </p:nvSpPr>
          <p:spPr bwMode="auto">
            <a:xfrm>
              <a:off x="6248400" y="4191000"/>
              <a:ext cx="1588" cy="45720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8704" name="Rectangle 32"/>
            <p:cNvSpPr>
              <a:spLocks noChangeArrowheads="1"/>
            </p:cNvSpPr>
            <p:nvPr/>
          </p:nvSpPr>
          <p:spPr bwMode="auto">
            <a:xfrm>
              <a:off x="5410200" y="2819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</a:t>
              </a:r>
            </a:p>
          </p:txBody>
        </p:sp>
        <p:sp>
          <p:nvSpPr>
            <p:cNvPr id="28705" name="Rectangle 33"/>
            <p:cNvSpPr>
              <a:spLocks noChangeArrowheads="1"/>
            </p:cNvSpPr>
            <p:nvPr/>
          </p:nvSpPr>
          <p:spPr bwMode="auto">
            <a:xfrm>
              <a:off x="6705600" y="2819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8706" name="Rectangle 34"/>
            <p:cNvSpPr>
              <a:spLocks noChangeArrowheads="1"/>
            </p:cNvSpPr>
            <p:nvPr/>
          </p:nvSpPr>
          <p:spPr bwMode="auto">
            <a:xfrm>
              <a:off x="5410200" y="3124200"/>
              <a:ext cx="1676400" cy="3048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7" name="Rectangle 35"/>
            <p:cNvSpPr>
              <a:spLocks noChangeArrowheads="1"/>
            </p:cNvSpPr>
            <p:nvPr/>
          </p:nvSpPr>
          <p:spPr bwMode="auto">
            <a:xfrm>
              <a:off x="5410200" y="34290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8" name="Rectangle 36"/>
            <p:cNvSpPr>
              <a:spLocks noChangeArrowheads="1"/>
            </p:cNvSpPr>
            <p:nvPr/>
          </p:nvSpPr>
          <p:spPr bwMode="auto">
            <a:xfrm>
              <a:off x="5410200" y="3429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</a:t>
              </a:r>
            </a:p>
          </p:txBody>
        </p:sp>
        <p:sp>
          <p:nvSpPr>
            <p:cNvPr id="28709" name="Rectangle 37"/>
            <p:cNvSpPr>
              <a:spLocks noChangeArrowheads="1"/>
            </p:cNvSpPr>
            <p:nvPr/>
          </p:nvSpPr>
          <p:spPr bwMode="auto">
            <a:xfrm>
              <a:off x="6705600" y="3429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8710" name="Rectangle 38"/>
            <p:cNvSpPr>
              <a:spLocks noChangeArrowheads="1"/>
            </p:cNvSpPr>
            <p:nvPr/>
          </p:nvSpPr>
          <p:spPr bwMode="auto">
            <a:xfrm>
              <a:off x="5410200" y="28194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3" name="Rectangle 41"/>
            <p:cNvSpPr>
              <a:spLocks noChangeArrowheads="1"/>
            </p:cNvSpPr>
            <p:nvPr/>
          </p:nvSpPr>
          <p:spPr bwMode="auto">
            <a:xfrm>
              <a:off x="5410200" y="4039285"/>
              <a:ext cx="1676400" cy="6096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5" name="Rectangle 43"/>
            <p:cNvSpPr>
              <a:spLocks noChangeArrowheads="1"/>
            </p:cNvSpPr>
            <p:nvPr/>
          </p:nvSpPr>
          <p:spPr bwMode="auto">
            <a:xfrm>
              <a:off x="5410200" y="3753677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28716" name="Rectangle 44"/>
            <p:cNvSpPr>
              <a:spLocks noChangeArrowheads="1"/>
            </p:cNvSpPr>
            <p:nvPr/>
          </p:nvSpPr>
          <p:spPr bwMode="auto">
            <a:xfrm>
              <a:off x="6705600" y="3744351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28717" name="Rectangle 45"/>
            <p:cNvSpPr>
              <a:spLocks noChangeArrowheads="1"/>
            </p:cNvSpPr>
            <p:nvPr/>
          </p:nvSpPr>
          <p:spPr bwMode="auto">
            <a:xfrm>
              <a:off x="5410200" y="37338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8" name="Line 46"/>
            <p:cNvSpPr>
              <a:spLocks noChangeShapeType="1"/>
            </p:cNvSpPr>
            <p:nvPr/>
          </p:nvSpPr>
          <p:spPr bwMode="auto">
            <a:xfrm>
              <a:off x="45720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762000" y="5334000"/>
            <a:ext cx="64522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Header: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	</a:t>
            </a:r>
            <a:r>
              <a:rPr lang="en-US" sz="1800" dirty="0">
                <a:latin typeface="Calibri" pitchFamily="34" charset="0"/>
              </a:rPr>
              <a:t>Use 2 bits (address bits always zero due to alignment):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	(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previous block allocated</a:t>
            </a:r>
            <a:r>
              <a:rPr lang="en-US" sz="1800" dirty="0">
                <a:latin typeface="Calibri" pitchFamily="34" charset="0"/>
              </a:rPr>
              <a:t>)&lt;&lt;1 | (</a:t>
            </a:r>
            <a:r>
              <a:rPr lang="en-US" sz="1800" dirty="0">
                <a:solidFill>
                  <a:srgbClr val="0070C0"/>
                </a:solidFill>
                <a:latin typeface="Calibri" pitchFamily="34" charset="0"/>
              </a:rPr>
              <a:t>current block allocated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47800" y="2047104"/>
            <a:ext cx="10048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previous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595369" y="2857412"/>
            <a:ext cx="7120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being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freed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593167" y="3944720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next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</p:spTree>
    <p:extLst>
      <p:ext uri="{BB962C8B-B14F-4D97-AF65-F5344CB8AC3E}">
        <p14:creationId xmlns:p14="http://schemas.microsoft.com/office/powerpoint/2010/main" val="313305604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685800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No Boundary Tag for Allocated Blocks (Case 2)</a:t>
            </a:r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2514600" y="2235036"/>
            <a:ext cx="1676400" cy="6096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2514600" y="1925501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3810000" y="1925501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2514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>
            <a:off x="3352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20" name="Rectangle 24"/>
          <p:cNvSpPr>
            <a:spLocks noChangeArrowheads="1"/>
          </p:cNvSpPr>
          <p:nvPr/>
        </p:nvSpPr>
        <p:spPr bwMode="auto">
          <a:xfrm>
            <a:off x="2525110" y="3109214"/>
            <a:ext cx="1676400" cy="6096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2504090" y="2839901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9723" name="Rectangle 27"/>
          <p:cNvSpPr>
            <a:spLocks noChangeArrowheads="1"/>
          </p:cNvSpPr>
          <p:nvPr/>
        </p:nvSpPr>
        <p:spPr bwMode="auto">
          <a:xfrm>
            <a:off x="3796862" y="2834386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9724" name="Rectangle 28"/>
          <p:cNvSpPr>
            <a:spLocks noChangeArrowheads="1"/>
          </p:cNvSpPr>
          <p:nvPr/>
        </p:nvSpPr>
        <p:spPr bwMode="auto">
          <a:xfrm>
            <a:off x="2514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5" name="Rectangle 29"/>
          <p:cNvSpPr>
            <a:spLocks noChangeArrowheads="1"/>
          </p:cNvSpPr>
          <p:nvPr/>
        </p:nvSpPr>
        <p:spPr bwMode="auto">
          <a:xfrm>
            <a:off x="2514600" y="37338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26" name="Rectangle 30"/>
          <p:cNvSpPr>
            <a:spLocks noChangeArrowheads="1"/>
          </p:cNvSpPr>
          <p:nvPr/>
        </p:nvSpPr>
        <p:spPr bwMode="auto">
          <a:xfrm>
            <a:off x="3810000" y="37338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29727" name="Rectangle 31"/>
          <p:cNvSpPr>
            <a:spLocks noChangeArrowheads="1"/>
          </p:cNvSpPr>
          <p:nvPr/>
        </p:nvSpPr>
        <p:spPr bwMode="auto">
          <a:xfrm>
            <a:off x="2514600" y="4038600"/>
            <a:ext cx="1676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8" name="Rectangle 32"/>
          <p:cNvSpPr>
            <a:spLocks noChangeArrowheads="1"/>
          </p:cNvSpPr>
          <p:nvPr/>
        </p:nvSpPr>
        <p:spPr bwMode="auto">
          <a:xfrm>
            <a:off x="2514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9" name="Rectangle 33"/>
          <p:cNvSpPr>
            <a:spLocks noChangeArrowheads="1"/>
          </p:cNvSpPr>
          <p:nvPr/>
        </p:nvSpPr>
        <p:spPr bwMode="auto">
          <a:xfrm>
            <a:off x="2514600" y="43434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30" name="Rectangle 34"/>
          <p:cNvSpPr>
            <a:spLocks noChangeArrowheads="1"/>
          </p:cNvSpPr>
          <p:nvPr/>
        </p:nvSpPr>
        <p:spPr bwMode="auto">
          <a:xfrm>
            <a:off x="3810000" y="43434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29731" name="Rectangle 35"/>
          <p:cNvSpPr>
            <a:spLocks noChangeArrowheads="1"/>
          </p:cNvSpPr>
          <p:nvPr/>
        </p:nvSpPr>
        <p:spPr bwMode="auto">
          <a:xfrm>
            <a:off x="2514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4495800" y="1905000"/>
            <a:ext cx="2514600" cy="2743200"/>
            <a:chOff x="4495800" y="1905000"/>
            <a:chExt cx="2514600" cy="2743200"/>
          </a:xfrm>
        </p:grpSpPr>
        <p:sp>
          <p:nvSpPr>
            <p:cNvPr id="29699" name="Rectangle 3"/>
            <p:cNvSpPr>
              <a:spLocks noChangeArrowheads="1"/>
            </p:cNvSpPr>
            <p:nvPr/>
          </p:nvSpPr>
          <p:spPr bwMode="auto">
            <a:xfrm>
              <a:off x="5334000" y="2219394"/>
              <a:ext cx="1676400" cy="6096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2" name="Rectangle 6"/>
            <p:cNvSpPr>
              <a:spLocks noChangeArrowheads="1"/>
            </p:cNvSpPr>
            <p:nvPr/>
          </p:nvSpPr>
          <p:spPr bwMode="auto">
            <a:xfrm>
              <a:off x="5334000" y="1924844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9703" name="Rectangle 7"/>
            <p:cNvSpPr>
              <a:spLocks noChangeArrowheads="1"/>
            </p:cNvSpPr>
            <p:nvPr/>
          </p:nvSpPr>
          <p:spPr bwMode="auto">
            <a:xfrm>
              <a:off x="6629400" y="1925501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?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29704" name="Rectangle 8"/>
            <p:cNvSpPr>
              <a:spLocks noChangeArrowheads="1"/>
            </p:cNvSpPr>
            <p:nvPr/>
          </p:nvSpPr>
          <p:spPr bwMode="auto">
            <a:xfrm>
              <a:off x="5334000" y="19050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334000" y="2819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n+m2</a:t>
              </a: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6629400" y="2819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53340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334000" y="4343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n+m2</a:t>
              </a:r>
            </a:p>
          </p:txBody>
        </p:sp>
        <p:sp>
          <p:nvSpPr>
            <p:cNvPr id="29709" name="Rectangle 13"/>
            <p:cNvSpPr>
              <a:spLocks noChangeArrowheads="1"/>
            </p:cNvSpPr>
            <p:nvPr/>
          </p:nvSpPr>
          <p:spPr bwMode="auto">
            <a:xfrm>
              <a:off x="6629400" y="4343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9732" name="Line 36"/>
            <p:cNvSpPr>
              <a:spLocks noChangeShapeType="1"/>
            </p:cNvSpPr>
            <p:nvPr/>
          </p:nvSpPr>
          <p:spPr bwMode="auto">
            <a:xfrm>
              <a:off x="44958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733" name="Rectangle 37"/>
            <p:cNvSpPr>
              <a:spLocks noChangeArrowheads="1"/>
            </p:cNvSpPr>
            <p:nvPr/>
          </p:nvSpPr>
          <p:spPr bwMode="auto">
            <a:xfrm>
              <a:off x="5334000" y="3124200"/>
              <a:ext cx="1676400" cy="12192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4" name="Rectangle 38"/>
            <p:cNvSpPr>
              <a:spLocks noChangeArrowheads="1"/>
            </p:cNvSpPr>
            <p:nvPr/>
          </p:nvSpPr>
          <p:spPr bwMode="auto">
            <a:xfrm>
              <a:off x="5334000" y="2819400"/>
              <a:ext cx="1676400" cy="1828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1295400" y="2047104"/>
            <a:ext cx="10048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previous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442969" y="2857412"/>
            <a:ext cx="7120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being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freed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440767" y="3944720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next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D6F408B-09D8-4F4F-8A1C-7B5D6C9A673D}"/>
              </a:ext>
            </a:extLst>
          </p:cNvPr>
          <p:cNvSpPr txBox="1"/>
          <p:nvPr/>
        </p:nvSpPr>
        <p:spPr>
          <a:xfrm>
            <a:off x="762000" y="5334000"/>
            <a:ext cx="64522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Header: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	</a:t>
            </a:r>
            <a:r>
              <a:rPr lang="en-US" sz="1800" dirty="0">
                <a:latin typeface="Calibri" pitchFamily="34" charset="0"/>
              </a:rPr>
              <a:t>Use 2 bits (address bits always zero due to alignment):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	(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previous block allocated</a:t>
            </a:r>
            <a:r>
              <a:rPr lang="en-US" sz="1800" dirty="0">
                <a:latin typeface="Calibri" pitchFamily="34" charset="0"/>
              </a:rPr>
              <a:t>)&lt;&lt;1 | (</a:t>
            </a:r>
            <a:r>
              <a:rPr lang="en-US" sz="1800" dirty="0">
                <a:solidFill>
                  <a:srgbClr val="0070C0"/>
                </a:solidFill>
                <a:latin typeface="Calibri" pitchFamily="34" charset="0"/>
              </a:rPr>
              <a:t>current block allocated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6613087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25908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862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2590800" y="22098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25908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2590800" y="25146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38862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25908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25908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38862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2590800" y="3124200"/>
            <a:ext cx="1676400" cy="588579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6" name="Rectangle 16"/>
          <p:cNvSpPr>
            <a:spLocks noChangeArrowheads="1"/>
          </p:cNvSpPr>
          <p:nvPr/>
        </p:nvSpPr>
        <p:spPr bwMode="auto">
          <a:xfrm>
            <a:off x="25908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7" name="Rectangle 17"/>
          <p:cNvSpPr>
            <a:spLocks noChangeArrowheads="1"/>
          </p:cNvSpPr>
          <p:nvPr/>
        </p:nvSpPr>
        <p:spPr bwMode="auto">
          <a:xfrm>
            <a:off x="25908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38" name="Rectangle 18"/>
          <p:cNvSpPr>
            <a:spLocks noChangeArrowheads="1"/>
          </p:cNvSpPr>
          <p:nvPr/>
        </p:nvSpPr>
        <p:spPr bwMode="auto">
          <a:xfrm>
            <a:off x="38862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2590800" y="4038600"/>
            <a:ext cx="1676400" cy="6096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3" name="Rectangle 23"/>
          <p:cNvSpPr>
            <a:spLocks noChangeArrowheads="1"/>
          </p:cNvSpPr>
          <p:nvPr/>
        </p:nvSpPr>
        <p:spPr bwMode="auto">
          <a:xfrm>
            <a:off x="25908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4" name="Rectangle 24"/>
          <p:cNvSpPr>
            <a:spLocks noChangeArrowheads="1"/>
          </p:cNvSpPr>
          <p:nvPr/>
        </p:nvSpPr>
        <p:spPr bwMode="auto">
          <a:xfrm>
            <a:off x="52578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n+m1</a:t>
            </a:r>
          </a:p>
        </p:txBody>
      </p:sp>
      <p:sp>
        <p:nvSpPr>
          <p:cNvPr id="30745" name="Rectangle 25"/>
          <p:cNvSpPr>
            <a:spLocks noChangeArrowheads="1"/>
          </p:cNvSpPr>
          <p:nvPr/>
        </p:nvSpPr>
        <p:spPr bwMode="auto">
          <a:xfrm>
            <a:off x="65532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0746" name="Rectangle 26"/>
          <p:cNvSpPr>
            <a:spLocks noChangeArrowheads="1"/>
          </p:cNvSpPr>
          <p:nvPr/>
        </p:nvSpPr>
        <p:spPr bwMode="auto">
          <a:xfrm>
            <a:off x="5257800" y="2209800"/>
            <a:ext cx="1676400" cy="12192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8" name="Rectangle 28"/>
          <p:cNvSpPr>
            <a:spLocks noChangeArrowheads="1"/>
          </p:cNvSpPr>
          <p:nvPr/>
        </p:nvSpPr>
        <p:spPr bwMode="auto">
          <a:xfrm>
            <a:off x="52578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9" name="Rectangle 29"/>
          <p:cNvSpPr>
            <a:spLocks noChangeArrowheads="1"/>
          </p:cNvSpPr>
          <p:nvPr/>
        </p:nvSpPr>
        <p:spPr bwMode="auto">
          <a:xfrm>
            <a:off x="5257800" y="3429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n+m1</a:t>
            </a:r>
          </a:p>
        </p:txBody>
      </p:sp>
      <p:sp>
        <p:nvSpPr>
          <p:cNvPr id="30750" name="Rectangle 30"/>
          <p:cNvSpPr>
            <a:spLocks noChangeArrowheads="1"/>
          </p:cNvSpPr>
          <p:nvPr/>
        </p:nvSpPr>
        <p:spPr bwMode="auto">
          <a:xfrm>
            <a:off x="6553200" y="3429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0751" name="Rectangle 31"/>
          <p:cNvSpPr>
            <a:spLocks noChangeArrowheads="1"/>
          </p:cNvSpPr>
          <p:nvPr/>
        </p:nvSpPr>
        <p:spPr bwMode="auto">
          <a:xfrm>
            <a:off x="52578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52" name="Rectangle 32"/>
          <p:cNvSpPr>
            <a:spLocks noChangeArrowheads="1"/>
          </p:cNvSpPr>
          <p:nvPr/>
        </p:nvSpPr>
        <p:spPr bwMode="auto">
          <a:xfrm>
            <a:off x="65532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0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0757" name="Rectangle 37"/>
          <p:cNvSpPr>
            <a:spLocks noChangeArrowheads="1"/>
          </p:cNvSpPr>
          <p:nvPr/>
        </p:nvSpPr>
        <p:spPr bwMode="auto">
          <a:xfrm>
            <a:off x="52578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8" name="Line 38"/>
          <p:cNvSpPr>
            <a:spLocks noChangeShapeType="1"/>
          </p:cNvSpPr>
          <p:nvPr/>
        </p:nvSpPr>
        <p:spPr bwMode="auto">
          <a:xfrm>
            <a:off x="4419600" y="3276600"/>
            <a:ext cx="6096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59" name="Rectangle 39"/>
          <p:cNvSpPr>
            <a:spLocks noChangeArrowheads="1"/>
          </p:cNvSpPr>
          <p:nvPr/>
        </p:nvSpPr>
        <p:spPr bwMode="auto">
          <a:xfrm>
            <a:off x="5257800" y="1905000"/>
            <a:ext cx="1676400" cy="18288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680348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No Boundary Tag for Allocated Blocks (Case 3)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371600" y="2047104"/>
            <a:ext cx="10048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previous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519169" y="2857412"/>
            <a:ext cx="7120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being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freed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516967" y="3944720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next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48" name="Rectangle 19"/>
          <p:cNvSpPr>
            <a:spLocks noChangeArrowheads="1"/>
          </p:cNvSpPr>
          <p:nvPr/>
        </p:nvSpPr>
        <p:spPr bwMode="auto">
          <a:xfrm>
            <a:off x="5266997" y="4038600"/>
            <a:ext cx="1667203" cy="6096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B192E3F-5DFB-4F1D-A433-3BBC743F2A14}"/>
              </a:ext>
            </a:extLst>
          </p:cNvPr>
          <p:cNvSpPr txBox="1"/>
          <p:nvPr/>
        </p:nvSpPr>
        <p:spPr>
          <a:xfrm>
            <a:off x="762000" y="5334000"/>
            <a:ext cx="64522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Header: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	</a:t>
            </a:r>
            <a:r>
              <a:rPr lang="en-US" sz="1800" dirty="0">
                <a:latin typeface="Calibri" pitchFamily="34" charset="0"/>
              </a:rPr>
              <a:t>Use 2 bits (address bits always zero due to alignment):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	(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previous block allocated</a:t>
            </a:r>
            <a:r>
              <a:rPr lang="en-US" sz="1800" dirty="0">
                <a:latin typeface="Calibri" pitchFamily="34" charset="0"/>
              </a:rPr>
              <a:t>)&lt;&lt;1 | (</a:t>
            </a:r>
            <a:r>
              <a:rPr lang="en-US" sz="1800" dirty="0">
                <a:solidFill>
                  <a:srgbClr val="0070C0"/>
                </a:solidFill>
                <a:latin typeface="Calibri" pitchFamily="34" charset="0"/>
              </a:rPr>
              <a:t>current block allocated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593088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4" grpId="0" animBg="1"/>
      <p:bldP spid="30745" grpId="0" animBg="1"/>
      <p:bldP spid="30746" grpId="0" animBg="1"/>
      <p:bldP spid="30748" grpId="0" animBg="1"/>
      <p:bldP spid="30749" grpId="0" animBg="1"/>
      <p:bldP spid="30750" grpId="0" animBg="1"/>
      <p:bldP spid="30751" grpId="0" animBg="1"/>
      <p:bldP spid="30752" grpId="0" animBg="1"/>
      <p:bldP spid="30757" grpId="0" animBg="1"/>
      <p:bldP spid="30758" grpId="0" animBg="1"/>
      <p:bldP spid="30759" grpId="0" animBg="1"/>
      <p:bldP spid="48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680348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No Boundary Tag for Allocated Blocks (Case 4)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255572" y="2021744"/>
            <a:ext cx="10048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previous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403141" y="2832052"/>
            <a:ext cx="7120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being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freed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400939" y="3919360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next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41" name="Rectangle 18"/>
          <p:cNvSpPr>
            <a:spLocks noChangeArrowheads="1"/>
          </p:cNvSpPr>
          <p:nvPr/>
        </p:nvSpPr>
        <p:spPr bwMode="auto">
          <a:xfrm>
            <a:off x="2514600" y="1925501"/>
            <a:ext cx="1295400" cy="304800"/>
          </a:xfrm>
          <a:prstGeom prst="rect">
            <a:avLst/>
          </a:prstGeom>
          <a:noFill/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42" name="Rectangle 19"/>
          <p:cNvSpPr>
            <a:spLocks noChangeArrowheads="1"/>
          </p:cNvSpPr>
          <p:nvPr/>
        </p:nvSpPr>
        <p:spPr bwMode="auto">
          <a:xfrm>
            <a:off x="3810000" y="1925501"/>
            <a:ext cx="381000" cy="304800"/>
          </a:xfrm>
          <a:prstGeom prst="rect">
            <a:avLst/>
          </a:prstGeom>
          <a:noFill/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44" name="Line 21"/>
          <p:cNvSpPr>
            <a:spLocks noChangeShapeType="1"/>
          </p:cNvSpPr>
          <p:nvPr/>
        </p:nvSpPr>
        <p:spPr bwMode="auto">
          <a:xfrm>
            <a:off x="3352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" name="Rectangle 24"/>
          <p:cNvSpPr>
            <a:spLocks noChangeArrowheads="1"/>
          </p:cNvSpPr>
          <p:nvPr/>
        </p:nvSpPr>
        <p:spPr bwMode="auto">
          <a:xfrm>
            <a:off x="2525110" y="3109214"/>
            <a:ext cx="1676400" cy="6096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Rectangle 26"/>
          <p:cNvSpPr>
            <a:spLocks noChangeArrowheads="1"/>
          </p:cNvSpPr>
          <p:nvPr/>
        </p:nvSpPr>
        <p:spPr bwMode="auto">
          <a:xfrm>
            <a:off x="2504090" y="2839901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47" name="Rectangle 27"/>
          <p:cNvSpPr>
            <a:spLocks noChangeArrowheads="1"/>
          </p:cNvSpPr>
          <p:nvPr/>
        </p:nvSpPr>
        <p:spPr bwMode="auto">
          <a:xfrm>
            <a:off x="3796862" y="2834386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0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48" name="Rectangle 28"/>
          <p:cNvSpPr>
            <a:spLocks noChangeArrowheads="1"/>
          </p:cNvSpPr>
          <p:nvPr/>
        </p:nvSpPr>
        <p:spPr bwMode="auto">
          <a:xfrm>
            <a:off x="2514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Rectangle 29"/>
          <p:cNvSpPr>
            <a:spLocks noChangeArrowheads="1"/>
          </p:cNvSpPr>
          <p:nvPr/>
        </p:nvSpPr>
        <p:spPr bwMode="auto">
          <a:xfrm>
            <a:off x="2514600" y="37338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50" name="Rectangle 30"/>
          <p:cNvSpPr>
            <a:spLocks noChangeArrowheads="1"/>
          </p:cNvSpPr>
          <p:nvPr/>
        </p:nvSpPr>
        <p:spPr bwMode="auto">
          <a:xfrm>
            <a:off x="3810000" y="37338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51" name="Rectangle 31"/>
          <p:cNvSpPr>
            <a:spLocks noChangeArrowheads="1"/>
          </p:cNvSpPr>
          <p:nvPr/>
        </p:nvSpPr>
        <p:spPr bwMode="auto">
          <a:xfrm>
            <a:off x="2514600" y="4038600"/>
            <a:ext cx="1676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Rectangle 32"/>
          <p:cNvSpPr>
            <a:spLocks noChangeArrowheads="1"/>
          </p:cNvSpPr>
          <p:nvPr/>
        </p:nvSpPr>
        <p:spPr bwMode="auto">
          <a:xfrm>
            <a:off x="2514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Rectangle 33"/>
          <p:cNvSpPr>
            <a:spLocks noChangeArrowheads="1"/>
          </p:cNvSpPr>
          <p:nvPr/>
        </p:nvSpPr>
        <p:spPr bwMode="auto">
          <a:xfrm>
            <a:off x="2514600" y="43434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54" name="Rectangle 34"/>
          <p:cNvSpPr>
            <a:spLocks noChangeArrowheads="1"/>
          </p:cNvSpPr>
          <p:nvPr/>
        </p:nvSpPr>
        <p:spPr bwMode="auto">
          <a:xfrm>
            <a:off x="3810000" y="43434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55" name="Rectangle 35"/>
          <p:cNvSpPr>
            <a:spLocks noChangeArrowheads="1"/>
          </p:cNvSpPr>
          <p:nvPr/>
        </p:nvSpPr>
        <p:spPr bwMode="auto">
          <a:xfrm>
            <a:off x="2514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Rectangle 6"/>
          <p:cNvSpPr>
            <a:spLocks noChangeArrowheads="1"/>
          </p:cNvSpPr>
          <p:nvPr/>
        </p:nvSpPr>
        <p:spPr bwMode="auto">
          <a:xfrm>
            <a:off x="2525110" y="2514600"/>
            <a:ext cx="128489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57" name="Rectangle 7"/>
          <p:cNvSpPr>
            <a:spLocks noChangeArrowheads="1"/>
          </p:cNvSpPr>
          <p:nvPr/>
        </p:nvSpPr>
        <p:spPr bwMode="auto">
          <a:xfrm>
            <a:off x="38100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43" name="Rectangle 20"/>
          <p:cNvSpPr>
            <a:spLocks noChangeArrowheads="1"/>
          </p:cNvSpPr>
          <p:nvPr/>
        </p:nvSpPr>
        <p:spPr bwMode="auto">
          <a:xfrm>
            <a:off x="2514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4255516" y="1907108"/>
            <a:ext cx="2514600" cy="2743200"/>
            <a:chOff x="4255516" y="1907108"/>
            <a:chExt cx="2514600" cy="2743200"/>
          </a:xfrm>
        </p:grpSpPr>
        <p:grpSp>
          <p:nvGrpSpPr>
            <p:cNvPr id="2" name="Group 1"/>
            <p:cNvGrpSpPr/>
            <p:nvPr/>
          </p:nvGrpSpPr>
          <p:grpSpPr>
            <a:xfrm>
              <a:off x="4255516" y="1907108"/>
              <a:ext cx="2514600" cy="2743200"/>
              <a:chOff x="3581400" y="1905000"/>
              <a:chExt cx="2514600" cy="2743200"/>
            </a:xfrm>
          </p:grpSpPr>
          <p:sp>
            <p:nvSpPr>
              <p:cNvPr id="31768" name="Rectangle 24"/>
              <p:cNvSpPr>
                <a:spLocks noChangeArrowheads="1"/>
              </p:cNvSpPr>
              <p:nvPr/>
            </p:nvSpPr>
            <p:spPr bwMode="auto">
              <a:xfrm>
                <a:off x="4419600" y="1905000"/>
                <a:ext cx="1295400" cy="304800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itchFamily="34" charset="0"/>
                  </a:rPr>
                  <a:t>n+m1+m2</a:t>
                </a:r>
              </a:p>
            </p:txBody>
          </p:sp>
          <p:sp>
            <p:nvSpPr>
              <p:cNvPr id="31770" name="Rectangle 26"/>
              <p:cNvSpPr>
                <a:spLocks noChangeArrowheads="1"/>
              </p:cNvSpPr>
              <p:nvPr/>
            </p:nvSpPr>
            <p:spPr bwMode="auto">
              <a:xfrm>
                <a:off x="4419600" y="2209800"/>
                <a:ext cx="1676400" cy="2133600"/>
              </a:xfrm>
              <a:prstGeom prst="rect">
                <a:avLst/>
              </a:prstGeom>
              <a:solidFill>
                <a:schemeClr val="bg1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71" name="Rectangle 27"/>
              <p:cNvSpPr>
                <a:spLocks noChangeArrowheads="1"/>
              </p:cNvSpPr>
              <p:nvPr/>
            </p:nvSpPr>
            <p:spPr bwMode="auto">
              <a:xfrm>
                <a:off x="4419600" y="4343400"/>
                <a:ext cx="1676400" cy="304800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72" name="Rectangle 28"/>
              <p:cNvSpPr>
                <a:spLocks noChangeArrowheads="1"/>
              </p:cNvSpPr>
              <p:nvPr/>
            </p:nvSpPr>
            <p:spPr bwMode="auto">
              <a:xfrm>
                <a:off x="4419600" y="4343400"/>
                <a:ext cx="1295400" cy="304800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itchFamily="34" charset="0"/>
                  </a:rPr>
                  <a:t>n+m1+m2</a:t>
                </a:r>
              </a:p>
            </p:txBody>
          </p:sp>
          <p:sp>
            <p:nvSpPr>
              <p:cNvPr id="31773" name="Rectangle 29"/>
              <p:cNvSpPr>
                <a:spLocks noChangeArrowheads="1"/>
              </p:cNvSpPr>
              <p:nvPr/>
            </p:nvSpPr>
            <p:spPr bwMode="auto">
              <a:xfrm>
                <a:off x="5715000" y="4343400"/>
                <a:ext cx="381000" cy="304800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GB" sz="1600" b="1" dirty="0">
                  <a:latin typeface="Calibri" pitchFamily="34" charset="0"/>
                </a:endParaRPr>
              </a:p>
            </p:txBody>
          </p:sp>
          <p:sp>
            <p:nvSpPr>
              <p:cNvPr id="31774" name="Line 30"/>
              <p:cNvSpPr>
                <a:spLocks noChangeShapeType="1"/>
              </p:cNvSpPr>
              <p:nvPr/>
            </p:nvSpPr>
            <p:spPr bwMode="auto">
              <a:xfrm>
                <a:off x="3581400" y="3276600"/>
                <a:ext cx="609600" cy="1588"/>
              </a:xfrm>
              <a:prstGeom prst="line">
                <a:avLst/>
              </a:prstGeom>
              <a:noFill/>
              <a:ln w="25560">
                <a:solidFill>
                  <a:schemeClr val="tx1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5" name="Rectangle 31"/>
              <p:cNvSpPr>
                <a:spLocks noChangeArrowheads="1"/>
              </p:cNvSpPr>
              <p:nvPr/>
            </p:nvSpPr>
            <p:spPr bwMode="auto">
              <a:xfrm>
                <a:off x="4419600" y="1905000"/>
                <a:ext cx="1676400" cy="27432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8" name="Rectangle 19"/>
            <p:cNvSpPr>
              <a:spLocks noChangeArrowheads="1"/>
            </p:cNvSpPr>
            <p:nvPr/>
          </p:nvSpPr>
          <p:spPr bwMode="auto">
            <a:xfrm>
              <a:off x="6385034" y="1907108"/>
              <a:ext cx="381000" cy="304800"/>
            </a:xfrm>
            <a:prstGeom prst="rect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?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59" name="Rectangle 19"/>
            <p:cNvSpPr>
              <a:spLocks noChangeArrowheads="1"/>
            </p:cNvSpPr>
            <p:nvPr/>
          </p:nvSpPr>
          <p:spPr bwMode="auto">
            <a:xfrm>
              <a:off x="6385034" y="4342880"/>
              <a:ext cx="381000" cy="304800"/>
            </a:xfrm>
            <a:prstGeom prst="rect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?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5F9A8C06-F363-4FD3-8696-FBFF22FDB6C2}"/>
              </a:ext>
            </a:extLst>
          </p:cNvPr>
          <p:cNvSpPr txBox="1"/>
          <p:nvPr/>
        </p:nvSpPr>
        <p:spPr>
          <a:xfrm>
            <a:off x="762000" y="5334000"/>
            <a:ext cx="64522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Header: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	</a:t>
            </a:r>
            <a:r>
              <a:rPr lang="en-US" sz="1800" dirty="0">
                <a:latin typeface="Calibri" pitchFamily="34" charset="0"/>
              </a:rPr>
              <a:t>Use 2 bits (address bits always zero due to alignment):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	(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previous block allocated</a:t>
            </a:r>
            <a:r>
              <a:rPr lang="en-US" sz="1800" dirty="0">
                <a:latin typeface="Calibri" pitchFamily="34" charset="0"/>
              </a:rPr>
              <a:t>)&lt;&lt;1 | (</a:t>
            </a:r>
            <a:r>
              <a:rPr lang="en-US" sz="1800" dirty="0">
                <a:solidFill>
                  <a:srgbClr val="0070C0"/>
                </a:solidFill>
                <a:latin typeface="Calibri" pitchFamily="34" charset="0"/>
              </a:rPr>
              <a:t>current block allocated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621715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xfrm>
            <a:off x="349469" y="381000"/>
            <a:ext cx="8382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Summary of Key Allocator Policies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066800"/>
            <a:ext cx="8307387" cy="5497512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Placement policy: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First-fit, next-fit, best-fit, etc.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Trades off lower throughput for less fragmentation	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Interesting observation</a:t>
            </a:r>
            <a:r>
              <a:rPr lang="en-GB" b="1" dirty="0">
                <a:solidFill>
                  <a:srgbClr val="C00000"/>
                </a:solidFill>
              </a:rPr>
              <a:t>: </a:t>
            </a:r>
            <a:r>
              <a:rPr lang="en-GB" dirty="0"/>
              <a:t>segregated free lists (next lecture) approximate a best fit placement policy without having to search entire free list</a:t>
            </a:r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Splitting policy: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When do we go ahead and split free blocks?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much internal fragmentation are we willing to tolerate?</a:t>
            </a:r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Coalescing policy: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Immediate coalescing: </a:t>
            </a:r>
            <a:r>
              <a:rPr lang="en-GB" dirty="0"/>
              <a:t>coalesce each time </a:t>
            </a:r>
            <a:r>
              <a:rPr lang="en-GB" b="1" dirty="0">
                <a:latin typeface="Courier New" pitchFamily="49" charset="0"/>
              </a:rPr>
              <a:t>free</a:t>
            </a:r>
            <a:r>
              <a:rPr lang="en-GB" b="1" dirty="0"/>
              <a:t> </a:t>
            </a:r>
            <a:r>
              <a:rPr lang="en-GB" dirty="0"/>
              <a:t>is called 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Deferred coalescing: </a:t>
            </a:r>
            <a:r>
              <a:rPr lang="en-GB" dirty="0"/>
              <a:t>try to improve performance of </a:t>
            </a:r>
            <a:r>
              <a:rPr lang="en-GB" b="1" dirty="0">
                <a:latin typeface="Courier New" pitchFamily="49" charset="0"/>
              </a:rPr>
              <a:t>free</a:t>
            </a:r>
            <a:r>
              <a:rPr lang="en-GB" b="1" dirty="0"/>
              <a:t> </a:t>
            </a:r>
            <a:r>
              <a:rPr lang="en-GB" dirty="0"/>
              <a:t>by deferring coalescing until needed.</a:t>
            </a:r>
          </a:p>
        </p:txBody>
      </p:sp>
    </p:spTree>
    <p:extLst>
      <p:ext uri="{BB962C8B-B14F-4D97-AF65-F5344CB8AC3E}">
        <p14:creationId xmlns:p14="http://schemas.microsoft.com/office/powerpoint/2010/main" val="3307740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xfrm>
            <a:off x="440724" y="458703"/>
            <a:ext cx="67564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Lists: Summary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0266" y="1160463"/>
            <a:ext cx="8307387" cy="5392737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Implementation: very simple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cost: 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linear time worst case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Free cost: 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constant time worst case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even with coalescing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Memory Overhead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will depend on placement policy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First-fit, next-fit or best-fit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Not used in practice for  </a:t>
            </a:r>
            <a:r>
              <a:rPr lang="en-GB" dirty="0">
                <a:latin typeface="Courier New" pitchFamily="49" charset="0"/>
              </a:rPr>
              <a:t>malloc/free </a:t>
            </a:r>
            <a:r>
              <a:rPr lang="en-GB" dirty="0"/>
              <a:t>because of linear-time allocation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used in many special purpose applications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However, the concepts of splitting and boundary tag coalescing are general to </a:t>
            </a:r>
            <a:r>
              <a:rPr lang="en-GB" i="1" dirty="0">
                <a:solidFill>
                  <a:srgbClr val="C00000"/>
                </a:solidFill>
              </a:rPr>
              <a:t>all</a:t>
            </a:r>
            <a:r>
              <a:rPr lang="en-GB" dirty="0"/>
              <a:t> allocators</a:t>
            </a:r>
          </a:p>
        </p:txBody>
      </p:sp>
    </p:spTree>
    <p:extLst>
      <p:ext uri="{BB962C8B-B14F-4D97-AF65-F5344CB8AC3E}">
        <p14:creationId xmlns:p14="http://schemas.microsoft.com/office/powerpoint/2010/main" val="344656115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07772" y="398978"/>
            <a:ext cx="59436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err="1">
                <a:latin typeface="Courier New"/>
                <a:cs typeface="Courier New"/>
              </a:rPr>
              <a:t>malloc</a:t>
            </a:r>
            <a:r>
              <a:rPr lang="en-GB" dirty="0"/>
              <a:t> Example</a:t>
            </a:r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533400" y="1143000"/>
            <a:ext cx="8077200" cy="5265161"/>
          </a:xfrm>
          <a:prstGeom prst="rect">
            <a:avLst/>
          </a:prstGeom>
          <a:solidFill>
            <a:srgbClr val="F6F5BD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92649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92649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stdlib.h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fr-FR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600" dirty="0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*</a:t>
            </a:r>
            <a:r>
              <a:rPr lang="fr-FR" sz="1600" dirty="0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fr-FR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fr-FR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</a:t>
            </a:r>
            <a:r>
              <a:rPr lang="fr-FR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Allocate</a:t>
            </a:r>
            <a:r>
              <a:rPr lang="fr-FR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 block of n longs */</a:t>
            </a:r>
            <a:endParaRPr lang="fr-FR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 = (</a:t>
            </a:r>
            <a:r>
              <a:rPr lang="en-US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malloc(n * </a:t>
            </a:r>
            <a:r>
              <a:rPr lang="en-US" sz="1600" dirty="0" err="1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(p == </a:t>
            </a:r>
            <a:r>
              <a:rPr lang="en-US" sz="1600" dirty="0">
                <a:solidFill>
                  <a:srgbClr val="2C929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fi-FI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perror(</a:t>
            </a:r>
            <a:r>
              <a:rPr lang="fi-FI" sz="1600" dirty="0" err="1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"malloc</a:t>
            </a:r>
            <a:r>
              <a:rPr lang="fi-FI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fi-F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exit(0);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endParaRPr lang="fi-FI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fi-FI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</a:t>
            </a:r>
            <a:r>
              <a:rPr lang="fi-FI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Initialize</a:t>
            </a:r>
            <a:r>
              <a:rPr lang="fi-FI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allocated</a:t>
            </a:r>
            <a:r>
              <a:rPr lang="fi-FI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fi-FI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*/</a:t>
            </a:r>
            <a:endParaRPr lang="fi-FI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(i=0; i&lt;n; i++)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p[i] = i;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da-DK" sz="1600" dirty="0">
                <a:solidFill>
                  <a:srgbClr val="99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Do </a:t>
            </a:r>
            <a:r>
              <a:rPr lang="da-DK" sz="1600" dirty="0" err="1">
                <a:solidFill>
                  <a:srgbClr val="99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something</a:t>
            </a:r>
            <a:r>
              <a:rPr lang="da-DK" sz="1600" dirty="0">
                <a:solidFill>
                  <a:srgbClr val="99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with p */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. . .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da-DK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Return </a:t>
            </a:r>
            <a:r>
              <a:rPr lang="da-DK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allocated</a:t>
            </a:r>
            <a:r>
              <a:rPr lang="da-DK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da-DK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da-DK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to the </a:t>
            </a:r>
            <a:r>
              <a:rPr lang="da-DK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heap</a:t>
            </a:r>
            <a:r>
              <a:rPr lang="da-DK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*/</a:t>
            </a:r>
            <a:endParaRPr lang="da-DK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free(p);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38381956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152400" y="435678"/>
            <a:ext cx="8991600" cy="762000"/>
          </a:xfrm>
        </p:spPr>
        <p:txBody>
          <a:bodyPr/>
          <a:lstStyle/>
          <a:p>
            <a:r>
              <a:rPr lang="en-GB" dirty="0"/>
              <a:t>Heap Visualization Convention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1 square = 1 “word” = 8 bytes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13001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16049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19097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22145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25193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28241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3128962" y="3918718"/>
            <a:ext cx="304800" cy="304800"/>
          </a:xfrm>
          <a:prstGeom prst="rect">
            <a:avLst/>
          </a:prstGeom>
          <a:noFill/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3433762" y="3918718"/>
            <a:ext cx="304800" cy="304800"/>
          </a:xfrm>
          <a:prstGeom prst="rect">
            <a:avLst/>
          </a:prstGeom>
          <a:noFill/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37385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40433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43481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46529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5" name="Rectangle 15"/>
          <p:cNvSpPr>
            <a:spLocks noChangeArrowheads="1"/>
          </p:cNvSpPr>
          <p:nvPr/>
        </p:nvSpPr>
        <p:spPr bwMode="auto">
          <a:xfrm>
            <a:off x="49577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52625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55673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58721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61769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64817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67865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70913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1186248" y="4572000"/>
            <a:ext cx="1484166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Allocated block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(4 words)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4130307" y="4572000"/>
            <a:ext cx="1095469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Free block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(2 words)</a:t>
            </a:r>
          </a:p>
        </p:txBody>
      </p:sp>
      <p:sp>
        <p:nvSpPr>
          <p:cNvPr id="10267" name="Rectangle 27"/>
          <p:cNvSpPr>
            <a:spLocks noChangeArrowheads="1"/>
          </p:cNvSpPr>
          <p:nvPr/>
        </p:nvSpPr>
        <p:spPr bwMode="auto">
          <a:xfrm>
            <a:off x="6532256" y="484580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8" name="Rectangle 28"/>
          <p:cNvSpPr>
            <a:spLocks noChangeArrowheads="1"/>
          </p:cNvSpPr>
          <p:nvPr/>
        </p:nvSpPr>
        <p:spPr bwMode="auto">
          <a:xfrm>
            <a:off x="6532256" y="522680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9" name="Text Box 29"/>
          <p:cNvSpPr txBox="1">
            <a:spLocks noChangeArrowheads="1"/>
          </p:cNvSpPr>
          <p:nvPr/>
        </p:nvSpPr>
        <p:spPr bwMode="auto">
          <a:xfrm>
            <a:off x="6913256" y="4845801"/>
            <a:ext cx="10424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Free word</a:t>
            </a:r>
          </a:p>
        </p:txBody>
      </p:sp>
      <p:sp>
        <p:nvSpPr>
          <p:cNvPr id="10270" name="Text Box 30"/>
          <p:cNvSpPr txBox="1">
            <a:spLocks noChangeArrowheads="1"/>
          </p:cNvSpPr>
          <p:nvPr/>
        </p:nvSpPr>
        <p:spPr bwMode="auto">
          <a:xfrm>
            <a:off x="6910081" y="5226801"/>
            <a:ext cx="1471919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Allocated word</a:t>
            </a:r>
          </a:p>
        </p:txBody>
      </p:sp>
      <p:sp>
        <p:nvSpPr>
          <p:cNvPr id="32" name="AutoShape 17"/>
          <p:cNvSpPr>
            <a:spLocks/>
          </p:cNvSpPr>
          <p:nvPr/>
        </p:nvSpPr>
        <p:spPr bwMode="auto">
          <a:xfrm rot="16200000">
            <a:off x="1827796" y="3766318"/>
            <a:ext cx="182880" cy="1188720"/>
          </a:xfrm>
          <a:prstGeom prst="leftBrace">
            <a:avLst>
              <a:gd name="adj1" fmla="val 33333"/>
              <a:gd name="adj2" fmla="val 50901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AutoShape 17"/>
          <p:cNvSpPr>
            <a:spLocks/>
          </p:cNvSpPr>
          <p:nvPr/>
        </p:nvSpPr>
        <p:spPr bwMode="auto">
          <a:xfrm rot="16200000">
            <a:off x="4575400" y="4067718"/>
            <a:ext cx="180842" cy="583882"/>
          </a:xfrm>
          <a:prstGeom prst="leftBrace">
            <a:avLst>
              <a:gd name="adj1" fmla="val 33333"/>
              <a:gd name="adj2" fmla="val 50901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7285226D-9C2F-455F-9093-265AB3888B9F}"/>
              </a:ext>
            </a:extLst>
          </p:cNvPr>
          <p:cNvCxnSpPr>
            <a:cxnSpLocks/>
          </p:cNvCxnSpPr>
          <p:nvPr/>
        </p:nvCxnSpPr>
        <p:spPr bwMode="auto">
          <a:xfrm>
            <a:off x="1300162" y="3429000"/>
            <a:ext cx="0" cy="48971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C13CA7DB-E5B4-4652-B2B1-28861AC9842E}"/>
              </a:ext>
            </a:extLst>
          </p:cNvPr>
          <p:cNvCxnSpPr>
            <a:cxnSpLocks/>
          </p:cNvCxnSpPr>
          <p:nvPr/>
        </p:nvCxnSpPr>
        <p:spPr bwMode="auto">
          <a:xfrm>
            <a:off x="7396162" y="3429000"/>
            <a:ext cx="0" cy="48971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12F0FE1D-594A-4146-A734-DCB600A19287}"/>
              </a:ext>
            </a:extLst>
          </p:cNvPr>
          <p:cNvSpPr txBox="1"/>
          <p:nvPr/>
        </p:nvSpPr>
        <p:spPr>
          <a:xfrm>
            <a:off x="461963" y="2779194"/>
            <a:ext cx="16763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Lowest address within heap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0B29DAD-60BF-4F2C-9807-B743C62D6639}"/>
              </a:ext>
            </a:extLst>
          </p:cNvPr>
          <p:cNvSpPr txBox="1"/>
          <p:nvPr/>
        </p:nvSpPr>
        <p:spPr>
          <a:xfrm>
            <a:off x="6141243" y="2225196"/>
            <a:ext cx="25098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Highest address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within heap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(“the break”, adjustable by </a:t>
            </a:r>
            <a:r>
              <a:rPr lang="en-US" sz="1800" dirty="0" err="1">
                <a:latin typeface="Consolas" panose="020B0609020204030204" pitchFamily="49" charset="0"/>
              </a:rPr>
              <a:t>sbrk</a:t>
            </a:r>
            <a:r>
              <a:rPr lang="en-US" sz="1800" dirty="0">
                <a:latin typeface="Calibri" pitchFamily="34" charset="0"/>
              </a:rPr>
              <a:t> system call)</a:t>
            </a:r>
          </a:p>
        </p:txBody>
      </p:sp>
    </p:spTree>
    <p:extLst>
      <p:ext uri="{BB962C8B-B14F-4D97-AF65-F5344CB8AC3E}">
        <p14:creationId xmlns:p14="http://schemas.microsoft.com/office/powerpoint/2010/main" val="308794763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93713"/>
            <a:ext cx="64643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Allocation Example</a:t>
            </a:r>
            <a:br>
              <a:rPr lang="en-GB" dirty="0"/>
            </a:br>
            <a:r>
              <a:rPr lang="en-GB" dirty="0"/>
              <a:t>(Conceptual)</a:t>
            </a:r>
          </a:p>
        </p:txBody>
      </p: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176831" y="1582738"/>
            <a:ext cx="2249632" cy="359010"/>
          </a:xfrm>
          <a:prstGeom prst="rect">
            <a:avLst/>
          </a:prstGeom>
          <a:solidFill>
            <a:srgbClr val="F6F5BD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p1 = malloc(32)</a:t>
            </a:r>
          </a:p>
        </p:txBody>
      </p:sp>
      <p:sp>
        <p:nvSpPr>
          <p:cNvPr id="11301" name="Text Box 37"/>
          <p:cNvSpPr txBox="1">
            <a:spLocks noChangeArrowheads="1"/>
          </p:cNvSpPr>
          <p:nvPr/>
        </p:nvSpPr>
        <p:spPr bwMode="auto">
          <a:xfrm>
            <a:off x="176831" y="2464826"/>
            <a:ext cx="2249632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p2 = malloc(</a:t>
            </a:r>
            <a:r>
              <a:rPr lang="en-GB" sz="1800" dirty="0">
                <a:latin typeface="Courier New" pitchFamily="49" charset="0"/>
              </a:rPr>
              <a:t>40</a:t>
            </a:r>
            <a:r>
              <a:rPr lang="en-GB" sz="1800" b="1" dirty="0">
                <a:latin typeface="Courier New" pitchFamily="49" charset="0"/>
              </a:rPr>
              <a:t>)</a:t>
            </a:r>
          </a:p>
        </p:txBody>
      </p:sp>
      <p:sp>
        <p:nvSpPr>
          <p:cNvPr id="11319" name="Text Box 55"/>
          <p:cNvSpPr txBox="1">
            <a:spLocks noChangeArrowheads="1"/>
          </p:cNvSpPr>
          <p:nvPr/>
        </p:nvSpPr>
        <p:spPr bwMode="auto">
          <a:xfrm>
            <a:off x="176831" y="3365128"/>
            <a:ext cx="2249632" cy="359010"/>
          </a:xfrm>
          <a:prstGeom prst="rect">
            <a:avLst/>
          </a:prstGeom>
          <a:solidFill>
            <a:srgbClr val="F1C7C7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p3 = malloc(48)</a:t>
            </a:r>
          </a:p>
        </p:txBody>
      </p:sp>
      <p:sp>
        <p:nvSpPr>
          <p:cNvPr id="11337" name="Text Box 73"/>
          <p:cNvSpPr txBox="1">
            <a:spLocks noChangeArrowheads="1"/>
          </p:cNvSpPr>
          <p:nvPr/>
        </p:nvSpPr>
        <p:spPr bwMode="auto">
          <a:xfrm>
            <a:off x="533400" y="4244975"/>
            <a:ext cx="1284624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free(p2)</a:t>
            </a:r>
          </a:p>
        </p:txBody>
      </p:sp>
      <p:sp>
        <p:nvSpPr>
          <p:cNvPr id="11355" name="Text Box 91"/>
          <p:cNvSpPr txBox="1">
            <a:spLocks noChangeArrowheads="1"/>
          </p:cNvSpPr>
          <p:nvPr/>
        </p:nvSpPr>
        <p:spPr bwMode="auto">
          <a:xfrm>
            <a:off x="176831" y="5128926"/>
            <a:ext cx="2249632" cy="359010"/>
          </a:xfrm>
          <a:prstGeom prst="rect">
            <a:avLst/>
          </a:prstGeom>
          <a:solidFill>
            <a:srgbClr val="D5F1CF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p4 = malloc(</a:t>
            </a:r>
            <a:r>
              <a:rPr lang="en-GB" sz="1800" dirty="0">
                <a:latin typeface="Courier New" pitchFamily="49" charset="0"/>
              </a:rPr>
              <a:t>16</a:t>
            </a:r>
            <a:r>
              <a:rPr lang="en-GB" sz="1800" b="1" dirty="0">
                <a:latin typeface="Courier New" pitchFamily="49" charset="0"/>
              </a:rPr>
              <a:t>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992437" y="1614488"/>
            <a:ext cx="5486400" cy="304800"/>
            <a:chOff x="2992437" y="1614488"/>
            <a:chExt cx="5486400" cy="304800"/>
          </a:xfrm>
        </p:grpSpPr>
        <p:grpSp>
          <p:nvGrpSpPr>
            <p:cNvPr id="98" name="Group 97"/>
            <p:cNvGrpSpPr/>
            <p:nvPr/>
          </p:nvGrpSpPr>
          <p:grpSpPr>
            <a:xfrm>
              <a:off x="2992437" y="1614488"/>
              <a:ext cx="5181600" cy="304800"/>
              <a:chOff x="3006724" y="1614488"/>
              <a:chExt cx="5181600" cy="304800"/>
            </a:xfrm>
          </p:grpSpPr>
          <p:sp>
            <p:nvSpPr>
              <p:cNvPr id="11266" name="Rectangle 2"/>
              <p:cNvSpPr>
                <a:spLocks noChangeArrowheads="1"/>
              </p:cNvSpPr>
              <p:nvPr/>
            </p:nvSpPr>
            <p:spPr bwMode="auto">
              <a:xfrm>
                <a:off x="30067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7" name="Rectangle 3"/>
              <p:cNvSpPr>
                <a:spLocks noChangeArrowheads="1"/>
              </p:cNvSpPr>
              <p:nvPr/>
            </p:nvSpPr>
            <p:spPr bwMode="auto">
              <a:xfrm>
                <a:off x="33115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8" name="Rectangle 4"/>
              <p:cNvSpPr>
                <a:spLocks noChangeArrowheads="1"/>
              </p:cNvSpPr>
              <p:nvPr/>
            </p:nvSpPr>
            <p:spPr bwMode="auto">
              <a:xfrm>
                <a:off x="36163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9" name="Rectangle 5"/>
              <p:cNvSpPr>
                <a:spLocks noChangeArrowheads="1"/>
              </p:cNvSpPr>
              <p:nvPr/>
            </p:nvSpPr>
            <p:spPr bwMode="auto">
              <a:xfrm>
                <a:off x="39211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0" name="Rectangle 6"/>
              <p:cNvSpPr>
                <a:spLocks noChangeArrowheads="1"/>
              </p:cNvSpPr>
              <p:nvPr/>
            </p:nvSpPr>
            <p:spPr bwMode="auto">
              <a:xfrm>
                <a:off x="4225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1" name="Rectangle 7"/>
              <p:cNvSpPr>
                <a:spLocks noChangeArrowheads="1"/>
              </p:cNvSpPr>
              <p:nvPr/>
            </p:nvSpPr>
            <p:spPr bwMode="auto">
              <a:xfrm>
                <a:off x="4530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2" name="Rectangle 8"/>
              <p:cNvSpPr>
                <a:spLocks noChangeArrowheads="1"/>
              </p:cNvSpPr>
              <p:nvPr/>
            </p:nvSpPr>
            <p:spPr bwMode="auto">
              <a:xfrm>
                <a:off x="4835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3" name="Rectangle 9"/>
              <p:cNvSpPr>
                <a:spLocks noChangeArrowheads="1"/>
              </p:cNvSpPr>
              <p:nvPr/>
            </p:nvSpPr>
            <p:spPr bwMode="auto">
              <a:xfrm>
                <a:off x="51403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4" name="Rectangle 10"/>
              <p:cNvSpPr>
                <a:spLocks noChangeArrowheads="1"/>
              </p:cNvSpPr>
              <p:nvPr/>
            </p:nvSpPr>
            <p:spPr bwMode="auto">
              <a:xfrm>
                <a:off x="54451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5" name="Rectangle 11"/>
              <p:cNvSpPr>
                <a:spLocks noChangeArrowheads="1"/>
              </p:cNvSpPr>
              <p:nvPr/>
            </p:nvSpPr>
            <p:spPr bwMode="auto">
              <a:xfrm>
                <a:off x="5749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6" name="Rectangle 12"/>
              <p:cNvSpPr>
                <a:spLocks noChangeArrowheads="1"/>
              </p:cNvSpPr>
              <p:nvPr/>
            </p:nvSpPr>
            <p:spPr bwMode="auto">
              <a:xfrm>
                <a:off x="6054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7" name="Rectangle 13"/>
              <p:cNvSpPr>
                <a:spLocks noChangeArrowheads="1"/>
              </p:cNvSpPr>
              <p:nvPr/>
            </p:nvSpPr>
            <p:spPr bwMode="auto">
              <a:xfrm>
                <a:off x="6359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8" name="Rectangle 14"/>
              <p:cNvSpPr>
                <a:spLocks noChangeArrowheads="1"/>
              </p:cNvSpPr>
              <p:nvPr/>
            </p:nvSpPr>
            <p:spPr bwMode="auto">
              <a:xfrm>
                <a:off x="66643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9" name="Rectangle 15"/>
              <p:cNvSpPr>
                <a:spLocks noChangeArrowheads="1"/>
              </p:cNvSpPr>
              <p:nvPr/>
            </p:nvSpPr>
            <p:spPr bwMode="auto">
              <a:xfrm>
                <a:off x="69691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0" name="Rectangle 16"/>
              <p:cNvSpPr>
                <a:spLocks noChangeArrowheads="1"/>
              </p:cNvSpPr>
              <p:nvPr/>
            </p:nvSpPr>
            <p:spPr bwMode="auto">
              <a:xfrm>
                <a:off x="7273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1" name="Rectangle 17"/>
              <p:cNvSpPr>
                <a:spLocks noChangeArrowheads="1"/>
              </p:cNvSpPr>
              <p:nvPr/>
            </p:nvSpPr>
            <p:spPr bwMode="auto">
              <a:xfrm>
                <a:off x="7578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2" name="Rectangle 18"/>
              <p:cNvSpPr>
                <a:spLocks noChangeArrowheads="1"/>
              </p:cNvSpPr>
              <p:nvPr/>
            </p:nvSpPr>
            <p:spPr bwMode="auto">
              <a:xfrm>
                <a:off x="7883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101" name="Rectangle 9"/>
            <p:cNvSpPr>
              <a:spLocks noChangeArrowheads="1"/>
            </p:cNvSpPr>
            <p:nvPr/>
          </p:nvSpPr>
          <p:spPr bwMode="auto">
            <a:xfrm>
              <a:off x="8174037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992437" y="2501901"/>
            <a:ext cx="5486400" cy="304800"/>
            <a:chOff x="2992437" y="2501901"/>
            <a:chExt cx="5486400" cy="304800"/>
          </a:xfrm>
        </p:grpSpPr>
        <p:sp>
          <p:nvSpPr>
            <p:cNvPr id="11284" name="Rectangle 20"/>
            <p:cNvSpPr>
              <a:spLocks noChangeArrowheads="1"/>
            </p:cNvSpPr>
            <p:nvPr/>
          </p:nvSpPr>
          <p:spPr bwMode="auto">
            <a:xfrm>
              <a:off x="29924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5" name="Rectangle 21"/>
            <p:cNvSpPr>
              <a:spLocks noChangeArrowheads="1"/>
            </p:cNvSpPr>
            <p:nvPr/>
          </p:nvSpPr>
          <p:spPr bwMode="auto">
            <a:xfrm>
              <a:off x="32972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6" name="Rectangle 22"/>
            <p:cNvSpPr>
              <a:spLocks noChangeArrowheads="1"/>
            </p:cNvSpPr>
            <p:nvPr/>
          </p:nvSpPr>
          <p:spPr bwMode="auto">
            <a:xfrm>
              <a:off x="36020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7" name="Rectangle 23"/>
            <p:cNvSpPr>
              <a:spLocks noChangeArrowheads="1"/>
            </p:cNvSpPr>
            <p:nvPr/>
          </p:nvSpPr>
          <p:spPr bwMode="auto">
            <a:xfrm>
              <a:off x="39068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8" name="Rectangle 24"/>
            <p:cNvSpPr>
              <a:spLocks noChangeArrowheads="1"/>
            </p:cNvSpPr>
            <p:nvPr/>
          </p:nvSpPr>
          <p:spPr bwMode="auto">
            <a:xfrm>
              <a:off x="42116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9" name="Rectangle 25"/>
            <p:cNvSpPr>
              <a:spLocks noChangeArrowheads="1"/>
            </p:cNvSpPr>
            <p:nvPr/>
          </p:nvSpPr>
          <p:spPr bwMode="auto">
            <a:xfrm>
              <a:off x="45164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0" name="Rectangle 26"/>
            <p:cNvSpPr>
              <a:spLocks noChangeArrowheads="1"/>
            </p:cNvSpPr>
            <p:nvPr/>
          </p:nvSpPr>
          <p:spPr bwMode="auto">
            <a:xfrm>
              <a:off x="48212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1" name="Rectangle 27"/>
            <p:cNvSpPr>
              <a:spLocks noChangeArrowheads="1"/>
            </p:cNvSpPr>
            <p:nvPr/>
          </p:nvSpPr>
          <p:spPr bwMode="auto">
            <a:xfrm>
              <a:off x="51260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2" name="Rectangle 28"/>
            <p:cNvSpPr>
              <a:spLocks noChangeArrowheads="1"/>
            </p:cNvSpPr>
            <p:nvPr/>
          </p:nvSpPr>
          <p:spPr bwMode="auto">
            <a:xfrm>
              <a:off x="54308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3" name="Rectangle 29"/>
            <p:cNvSpPr>
              <a:spLocks noChangeArrowheads="1"/>
            </p:cNvSpPr>
            <p:nvPr/>
          </p:nvSpPr>
          <p:spPr bwMode="auto">
            <a:xfrm>
              <a:off x="57356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4" name="Rectangle 30"/>
            <p:cNvSpPr>
              <a:spLocks noChangeArrowheads="1"/>
            </p:cNvSpPr>
            <p:nvPr/>
          </p:nvSpPr>
          <p:spPr bwMode="auto">
            <a:xfrm>
              <a:off x="60404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5" name="Rectangle 31"/>
            <p:cNvSpPr>
              <a:spLocks noChangeArrowheads="1"/>
            </p:cNvSpPr>
            <p:nvPr/>
          </p:nvSpPr>
          <p:spPr bwMode="auto">
            <a:xfrm>
              <a:off x="63452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6" name="Rectangle 32"/>
            <p:cNvSpPr>
              <a:spLocks noChangeArrowheads="1"/>
            </p:cNvSpPr>
            <p:nvPr/>
          </p:nvSpPr>
          <p:spPr bwMode="auto">
            <a:xfrm>
              <a:off x="66500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7" name="Rectangle 33"/>
            <p:cNvSpPr>
              <a:spLocks noChangeArrowheads="1"/>
            </p:cNvSpPr>
            <p:nvPr/>
          </p:nvSpPr>
          <p:spPr bwMode="auto">
            <a:xfrm>
              <a:off x="69548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298" name="Rectangle 34"/>
            <p:cNvSpPr>
              <a:spLocks noChangeArrowheads="1"/>
            </p:cNvSpPr>
            <p:nvPr/>
          </p:nvSpPr>
          <p:spPr bwMode="auto">
            <a:xfrm>
              <a:off x="72596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9" name="Rectangle 35"/>
            <p:cNvSpPr>
              <a:spLocks noChangeArrowheads="1"/>
            </p:cNvSpPr>
            <p:nvPr/>
          </p:nvSpPr>
          <p:spPr bwMode="auto">
            <a:xfrm>
              <a:off x="75644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0" name="Rectangle 36"/>
            <p:cNvSpPr>
              <a:spLocks noChangeArrowheads="1"/>
            </p:cNvSpPr>
            <p:nvPr/>
          </p:nvSpPr>
          <p:spPr bwMode="auto">
            <a:xfrm>
              <a:off x="78692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" name="Rectangle 9"/>
            <p:cNvSpPr>
              <a:spLocks noChangeArrowheads="1"/>
            </p:cNvSpPr>
            <p:nvPr/>
          </p:nvSpPr>
          <p:spPr bwMode="auto">
            <a:xfrm>
              <a:off x="81740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2992437" y="3389313"/>
            <a:ext cx="5486400" cy="304800"/>
            <a:chOff x="2992437" y="3389313"/>
            <a:chExt cx="5486400" cy="304800"/>
          </a:xfrm>
        </p:grpSpPr>
        <p:sp>
          <p:nvSpPr>
            <p:cNvPr id="11302" name="Rectangle 38"/>
            <p:cNvSpPr>
              <a:spLocks noChangeArrowheads="1"/>
            </p:cNvSpPr>
            <p:nvPr/>
          </p:nvSpPr>
          <p:spPr bwMode="auto">
            <a:xfrm>
              <a:off x="29924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3" name="Rectangle 39"/>
            <p:cNvSpPr>
              <a:spLocks noChangeArrowheads="1"/>
            </p:cNvSpPr>
            <p:nvPr/>
          </p:nvSpPr>
          <p:spPr bwMode="auto">
            <a:xfrm>
              <a:off x="32972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4" name="Rectangle 40"/>
            <p:cNvSpPr>
              <a:spLocks noChangeArrowheads="1"/>
            </p:cNvSpPr>
            <p:nvPr/>
          </p:nvSpPr>
          <p:spPr bwMode="auto">
            <a:xfrm>
              <a:off x="36020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5" name="Rectangle 41"/>
            <p:cNvSpPr>
              <a:spLocks noChangeArrowheads="1"/>
            </p:cNvSpPr>
            <p:nvPr/>
          </p:nvSpPr>
          <p:spPr bwMode="auto">
            <a:xfrm>
              <a:off x="39068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6" name="Rectangle 42"/>
            <p:cNvSpPr>
              <a:spLocks noChangeArrowheads="1"/>
            </p:cNvSpPr>
            <p:nvPr/>
          </p:nvSpPr>
          <p:spPr bwMode="auto">
            <a:xfrm>
              <a:off x="42116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7" name="Rectangle 43"/>
            <p:cNvSpPr>
              <a:spLocks noChangeArrowheads="1"/>
            </p:cNvSpPr>
            <p:nvPr/>
          </p:nvSpPr>
          <p:spPr bwMode="auto">
            <a:xfrm>
              <a:off x="45164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8" name="Rectangle 44"/>
            <p:cNvSpPr>
              <a:spLocks noChangeArrowheads="1"/>
            </p:cNvSpPr>
            <p:nvPr/>
          </p:nvSpPr>
          <p:spPr bwMode="auto">
            <a:xfrm>
              <a:off x="48212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9" name="Rectangle 45"/>
            <p:cNvSpPr>
              <a:spLocks noChangeArrowheads="1"/>
            </p:cNvSpPr>
            <p:nvPr/>
          </p:nvSpPr>
          <p:spPr bwMode="auto">
            <a:xfrm>
              <a:off x="51260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0" name="Rectangle 46"/>
            <p:cNvSpPr>
              <a:spLocks noChangeArrowheads="1"/>
            </p:cNvSpPr>
            <p:nvPr/>
          </p:nvSpPr>
          <p:spPr bwMode="auto">
            <a:xfrm>
              <a:off x="54308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1" name="Rectangle 47"/>
            <p:cNvSpPr>
              <a:spLocks noChangeArrowheads="1"/>
            </p:cNvSpPr>
            <p:nvPr/>
          </p:nvSpPr>
          <p:spPr bwMode="auto">
            <a:xfrm>
              <a:off x="5735637" y="3389313"/>
              <a:ext cx="3048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2" name="Rectangle 48"/>
            <p:cNvSpPr>
              <a:spLocks noChangeArrowheads="1"/>
            </p:cNvSpPr>
            <p:nvPr/>
          </p:nvSpPr>
          <p:spPr bwMode="auto">
            <a:xfrm>
              <a:off x="60404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3" name="Rectangle 49"/>
            <p:cNvSpPr>
              <a:spLocks noChangeArrowheads="1"/>
            </p:cNvSpPr>
            <p:nvPr/>
          </p:nvSpPr>
          <p:spPr bwMode="auto">
            <a:xfrm>
              <a:off x="63452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4" name="Rectangle 50"/>
            <p:cNvSpPr>
              <a:spLocks noChangeArrowheads="1"/>
            </p:cNvSpPr>
            <p:nvPr/>
          </p:nvSpPr>
          <p:spPr bwMode="auto">
            <a:xfrm>
              <a:off x="66500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5" name="Rectangle 51"/>
            <p:cNvSpPr>
              <a:spLocks noChangeArrowheads="1"/>
            </p:cNvSpPr>
            <p:nvPr/>
          </p:nvSpPr>
          <p:spPr bwMode="auto">
            <a:xfrm>
              <a:off x="69548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6" name="Rectangle 52"/>
            <p:cNvSpPr>
              <a:spLocks noChangeArrowheads="1"/>
            </p:cNvSpPr>
            <p:nvPr/>
          </p:nvSpPr>
          <p:spPr bwMode="auto">
            <a:xfrm>
              <a:off x="72596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7" name="Rectangle 53"/>
            <p:cNvSpPr>
              <a:spLocks noChangeArrowheads="1"/>
            </p:cNvSpPr>
            <p:nvPr/>
          </p:nvSpPr>
          <p:spPr bwMode="auto">
            <a:xfrm>
              <a:off x="75644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8" name="Rectangle 54"/>
            <p:cNvSpPr>
              <a:spLocks noChangeArrowheads="1"/>
            </p:cNvSpPr>
            <p:nvPr/>
          </p:nvSpPr>
          <p:spPr bwMode="auto">
            <a:xfrm>
              <a:off x="7869237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" name="Rectangle 9"/>
            <p:cNvSpPr>
              <a:spLocks noChangeArrowheads="1"/>
            </p:cNvSpPr>
            <p:nvPr/>
          </p:nvSpPr>
          <p:spPr bwMode="auto">
            <a:xfrm>
              <a:off x="8174037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2992437" y="4272080"/>
            <a:ext cx="5486400" cy="309446"/>
            <a:chOff x="2992437" y="4272080"/>
            <a:chExt cx="5486400" cy="309446"/>
          </a:xfrm>
        </p:grpSpPr>
        <p:sp>
          <p:nvSpPr>
            <p:cNvPr id="11320" name="Rectangle 56"/>
            <p:cNvSpPr>
              <a:spLocks noChangeArrowheads="1"/>
            </p:cNvSpPr>
            <p:nvPr/>
          </p:nvSpPr>
          <p:spPr bwMode="auto">
            <a:xfrm>
              <a:off x="29924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1" name="Rectangle 57"/>
            <p:cNvSpPr>
              <a:spLocks noChangeArrowheads="1"/>
            </p:cNvSpPr>
            <p:nvPr/>
          </p:nvSpPr>
          <p:spPr bwMode="auto">
            <a:xfrm>
              <a:off x="32972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2" name="Rectangle 58"/>
            <p:cNvSpPr>
              <a:spLocks noChangeArrowheads="1"/>
            </p:cNvSpPr>
            <p:nvPr/>
          </p:nvSpPr>
          <p:spPr bwMode="auto">
            <a:xfrm>
              <a:off x="36020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3" name="Rectangle 59"/>
            <p:cNvSpPr>
              <a:spLocks noChangeArrowheads="1"/>
            </p:cNvSpPr>
            <p:nvPr/>
          </p:nvSpPr>
          <p:spPr bwMode="auto">
            <a:xfrm>
              <a:off x="39068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4" name="Rectangle 60"/>
            <p:cNvSpPr>
              <a:spLocks noChangeArrowheads="1"/>
            </p:cNvSpPr>
            <p:nvPr/>
          </p:nvSpPr>
          <p:spPr bwMode="auto">
            <a:xfrm>
              <a:off x="42116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5" name="Rectangle 61"/>
            <p:cNvSpPr>
              <a:spLocks noChangeArrowheads="1"/>
            </p:cNvSpPr>
            <p:nvPr/>
          </p:nvSpPr>
          <p:spPr bwMode="auto">
            <a:xfrm>
              <a:off x="45164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6" name="Rectangle 62"/>
            <p:cNvSpPr>
              <a:spLocks noChangeArrowheads="1"/>
            </p:cNvSpPr>
            <p:nvPr/>
          </p:nvSpPr>
          <p:spPr bwMode="auto">
            <a:xfrm>
              <a:off x="48212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7" name="Rectangle 63"/>
            <p:cNvSpPr>
              <a:spLocks noChangeArrowheads="1"/>
            </p:cNvSpPr>
            <p:nvPr/>
          </p:nvSpPr>
          <p:spPr bwMode="auto">
            <a:xfrm>
              <a:off x="51260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8" name="Rectangle 64"/>
            <p:cNvSpPr>
              <a:spLocks noChangeArrowheads="1"/>
            </p:cNvSpPr>
            <p:nvPr/>
          </p:nvSpPr>
          <p:spPr bwMode="auto">
            <a:xfrm>
              <a:off x="54308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9" name="Rectangle 65"/>
            <p:cNvSpPr>
              <a:spLocks noChangeArrowheads="1"/>
            </p:cNvSpPr>
            <p:nvPr/>
          </p:nvSpPr>
          <p:spPr bwMode="auto">
            <a:xfrm>
              <a:off x="5735637" y="4276726"/>
              <a:ext cx="3048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0" name="Rectangle 66"/>
            <p:cNvSpPr>
              <a:spLocks noChangeArrowheads="1"/>
            </p:cNvSpPr>
            <p:nvPr/>
          </p:nvSpPr>
          <p:spPr bwMode="auto">
            <a:xfrm>
              <a:off x="60404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1" name="Rectangle 67"/>
            <p:cNvSpPr>
              <a:spLocks noChangeArrowheads="1"/>
            </p:cNvSpPr>
            <p:nvPr/>
          </p:nvSpPr>
          <p:spPr bwMode="auto">
            <a:xfrm>
              <a:off x="63452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2" name="Rectangle 68"/>
            <p:cNvSpPr>
              <a:spLocks noChangeArrowheads="1"/>
            </p:cNvSpPr>
            <p:nvPr/>
          </p:nvSpPr>
          <p:spPr bwMode="auto">
            <a:xfrm>
              <a:off x="66500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3" name="Rectangle 69"/>
            <p:cNvSpPr>
              <a:spLocks noChangeArrowheads="1"/>
            </p:cNvSpPr>
            <p:nvPr/>
          </p:nvSpPr>
          <p:spPr bwMode="auto">
            <a:xfrm>
              <a:off x="69548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4" name="Rectangle 70"/>
            <p:cNvSpPr>
              <a:spLocks noChangeArrowheads="1"/>
            </p:cNvSpPr>
            <p:nvPr/>
          </p:nvSpPr>
          <p:spPr bwMode="auto">
            <a:xfrm>
              <a:off x="72596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5" name="Rectangle 71"/>
            <p:cNvSpPr>
              <a:spLocks noChangeArrowheads="1"/>
            </p:cNvSpPr>
            <p:nvPr/>
          </p:nvSpPr>
          <p:spPr bwMode="auto">
            <a:xfrm>
              <a:off x="75644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6" name="Rectangle 72"/>
            <p:cNvSpPr>
              <a:spLocks noChangeArrowheads="1"/>
            </p:cNvSpPr>
            <p:nvPr/>
          </p:nvSpPr>
          <p:spPr bwMode="auto">
            <a:xfrm>
              <a:off x="78692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" name="Rectangle 9"/>
            <p:cNvSpPr>
              <a:spLocks noChangeArrowheads="1"/>
            </p:cNvSpPr>
            <p:nvPr/>
          </p:nvSpPr>
          <p:spPr bwMode="auto">
            <a:xfrm>
              <a:off x="8174037" y="427208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992437" y="5164138"/>
            <a:ext cx="5486400" cy="304800"/>
            <a:chOff x="2992437" y="5164138"/>
            <a:chExt cx="5486400" cy="304800"/>
          </a:xfrm>
        </p:grpSpPr>
        <p:sp>
          <p:nvSpPr>
            <p:cNvPr id="11338" name="Rectangle 74"/>
            <p:cNvSpPr>
              <a:spLocks noChangeArrowheads="1"/>
            </p:cNvSpPr>
            <p:nvPr/>
          </p:nvSpPr>
          <p:spPr bwMode="auto">
            <a:xfrm>
              <a:off x="29924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9" name="Rectangle 75"/>
            <p:cNvSpPr>
              <a:spLocks noChangeArrowheads="1"/>
            </p:cNvSpPr>
            <p:nvPr/>
          </p:nvSpPr>
          <p:spPr bwMode="auto">
            <a:xfrm>
              <a:off x="32972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0" name="Rectangle 76"/>
            <p:cNvSpPr>
              <a:spLocks noChangeArrowheads="1"/>
            </p:cNvSpPr>
            <p:nvPr/>
          </p:nvSpPr>
          <p:spPr bwMode="auto">
            <a:xfrm>
              <a:off x="36020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1" name="Rectangle 77"/>
            <p:cNvSpPr>
              <a:spLocks noChangeArrowheads="1"/>
            </p:cNvSpPr>
            <p:nvPr/>
          </p:nvSpPr>
          <p:spPr bwMode="auto">
            <a:xfrm>
              <a:off x="39068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2" name="Rectangle 78"/>
            <p:cNvSpPr>
              <a:spLocks noChangeArrowheads="1"/>
            </p:cNvSpPr>
            <p:nvPr/>
          </p:nvSpPr>
          <p:spPr bwMode="auto">
            <a:xfrm>
              <a:off x="4211637" y="5164138"/>
              <a:ext cx="304800" cy="3048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3" name="Rectangle 79"/>
            <p:cNvSpPr>
              <a:spLocks noChangeArrowheads="1"/>
            </p:cNvSpPr>
            <p:nvPr/>
          </p:nvSpPr>
          <p:spPr bwMode="auto">
            <a:xfrm>
              <a:off x="4516437" y="5164138"/>
              <a:ext cx="304800" cy="3048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4" name="Rectangle 80"/>
            <p:cNvSpPr>
              <a:spLocks noChangeArrowheads="1"/>
            </p:cNvSpPr>
            <p:nvPr/>
          </p:nvSpPr>
          <p:spPr bwMode="auto">
            <a:xfrm>
              <a:off x="48212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5" name="Rectangle 81"/>
            <p:cNvSpPr>
              <a:spLocks noChangeArrowheads="1"/>
            </p:cNvSpPr>
            <p:nvPr/>
          </p:nvSpPr>
          <p:spPr bwMode="auto">
            <a:xfrm>
              <a:off x="51260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6" name="Rectangle 82"/>
            <p:cNvSpPr>
              <a:spLocks noChangeArrowheads="1"/>
            </p:cNvSpPr>
            <p:nvPr/>
          </p:nvSpPr>
          <p:spPr bwMode="auto">
            <a:xfrm>
              <a:off x="54308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7" name="Rectangle 83"/>
            <p:cNvSpPr>
              <a:spLocks noChangeArrowheads="1"/>
            </p:cNvSpPr>
            <p:nvPr/>
          </p:nvSpPr>
          <p:spPr bwMode="auto">
            <a:xfrm>
              <a:off x="5735637" y="5164138"/>
              <a:ext cx="3048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8" name="Rectangle 84"/>
            <p:cNvSpPr>
              <a:spLocks noChangeArrowheads="1"/>
            </p:cNvSpPr>
            <p:nvPr/>
          </p:nvSpPr>
          <p:spPr bwMode="auto">
            <a:xfrm>
              <a:off x="60404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9" name="Rectangle 85"/>
            <p:cNvSpPr>
              <a:spLocks noChangeArrowheads="1"/>
            </p:cNvSpPr>
            <p:nvPr/>
          </p:nvSpPr>
          <p:spPr bwMode="auto">
            <a:xfrm>
              <a:off x="63452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0" name="Rectangle 86"/>
            <p:cNvSpPr>
              <a:spLocks noChangeArrowheads="1"/>
            </p:cNvSpPr>
            <p:nvPr/>
          </p:nvSpPr>
          <p:spPr bwMode="auto">
            <a:xfrm>
              <a:off x="66500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1" name="Rectangle 87"/>
            <p:cNvSpPr>
              <a:spLocks noChangeArrowheads="1"/>
            </p:cNvSpPr>
            <p:nvPr/>
          </p:nvSpPr>
          <p:spPr bwMode="auto">
            <a:xfrm>
              <a:off x="69548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2" name="Rectangle 88"/>
            <p:cNvSpPr>
              <a:spLocks noChangeArrowheads="1"/>
            </p:cNvSpPr>
            <p:nvPr/>
          </p:nvSpPr>
          <p:spPr bwMode="auto">
            <a:xfrm>
              <a:off x="72596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3" name="Rectangle 89"/>
            <p:cNvSpPr>
              <a:spLocks noChangeArrowheads="1"/>
            </p:cNvSpPr>
            <p:nvPr/>
          </p:nvSpPr>
          <p:spPr bwMode="auto">
            <a:xfrm>
              <a:off x="75644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4" name="Rectangle 90"/>
            <p:cNvSpPr>
              <a:spLocks noChangeArrowheads="1"/>
            </p:cNvSpPr>
            <p:nvPr/>
          </p:nvSpPr>
          <p:spPr bwMode="auto">
            <a:xfrm>
              <a:off x="78692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" name="Rectangle 9"/>
            <p:cNvSpPr>
              <a:spLocks noChangeArrowheads="1"/>
            </p:cNvSpPr>
            <p:nvPr/>
          </p:nvSpPr>
          <p:spPr bwMode="auto">
            <a:xfrm>
              <a:off x="81740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0ED7B75-82F1-43B3-953F-B363A08D6766}"/>
              </a:ext>
            </a:extLst>
          </p:cNvPr>
          <p:cNvCxnSpPr/>
          <p:nvPr/>
        </p:nvCxnSpPr>
        <p:spPr bwMode="auto">
          <a:xfrm>
            <a:off x="5888037" y="3160713"/>
            <a:ext cx="0" cy="38100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5683BF59-0985-4003-BC86-359056517436}"/>
              </a:ext>
            </a:extLst>
          </p:cNvPr>
          <p:cNvSpPr txBox="1"/>
          <p:nvPr/>
        </p:nvSpPr>
        <p:spPr>
          <a:xfrm>
            <a:off x="5845668" y="2976047"/>
            <a:ext cx="1913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Gap for alignment</a:t>
            </a:r>
          </a:p>
        </p:txBody>
      </p:sp>
    </p:spTree>
    <p:extLst>
      <p:ext uri="{BB962C8B-B14F-4D97-AF65-F5344CB8AC3E}">
        <p14:creationId xmlns:p14="http://schemas.microsoft.com/office/powerpoint/2010/main" val="105445141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342900" y="381000"/>
            <a:ext cx="55245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Constraints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2893" y="1143000"/>
            <a:ext cx="8542507" cy="5562600"/>
          </a:xfrm>
          <a:ln/>
        </p:spPr>
        <p:txBody>
          <a:bodyPr/>
          <a:lstStyle/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Applications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 issue arbitrary sequence of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/>
              <a:t> and </a:t>
            </a:r>
            <a:r>
              <a:rPr lang="en-GB" b="1" dirty="0">
                <a:latin typeface="Courier New"/>
                <a:cs typeface="Courier New"/>
              </a:rPr>
              <a:t>free</a:t>
            </a:r>
            <a:r>
              <a:rPr lang="en-GB" dirty="0"/>
              <a:t> requests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b="1" dirty="0">
                <a:latin typeface="Courier New"/>
                <a:cs typeface="Courier New"/>
              </a:rPr>
              <a:t>free</a:t>
            </a:r>
            <a:r>
              <a:rPr lang="en-GB" dirty="0">
                <a:cs typeface="Courier New"/>
              </a:rPr>
              <a:t> </a:t>
            </a:r>
            <a:r>
              <a:rPr lang="en-GB" dirty="0"/>
              <a:t>request must be to a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 err="1">
                <a:cs typeface="Courier New"/>
              </a:rPr>
              <a:t>’d</a:t>
            </a:r>
            <a:r>
              <a:rPr lang="en-GB" dirty="0">
                <a:cs typeface="Courier New"/>
              </a:rPr>
              <a:t> </a:t>
            </a:r>
            <a:r>
              <a:rPr lang="en-GB" dirty="0"/>
              <a:t> block</a:t>
            </a:r>
          </a:p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Explicit Allocators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Can’t control number or size of allocated blocks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respond immediately to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b="1" dirty="0">
                <a:cs typeface="Courier New"/>
              </a:rPr>
              <a:t> </a:t>
            </a:r>
            <a:r>
              <a:rPr lang="en-GB" dirty="0"/>
              <a:t>requests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can’t reorder or buffer requests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allocate blocks from free memory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can only place allocated blocks in free memory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align blocks so they satisfy all alignment requirements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16-byte (x86-64) alignment on 64-bit systems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 manipulate and modify only free memory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Can’t move the allocated blocks once they are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 err="1"/>
              <a:t>’d</a:t>
            </a:r>
            <a:endParaRPr lang="en-GB" dirty="0"/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compaction is not allowed.  </a:t>
            </a:r>
            <a:r>
              <a:rPr lang="en-GB" i="1" dirty="0"/>
              <a:t>Why not?</a:t>
            </a:r>
          </a:p>
        </p:txBody>
      </p:sp>
    </p:spTree>
    <p:extLst>
      <p:ext uri="{BB962C8B-B14F-4D97-AF65-F5344CB8AC3E}">
        <p14:creationId xmlns:p14="http://schemas.microsoft.com/office/powerpoint/2010/main" val="2218403476"/>
      </p:ext>
    </p:extLst>
  </p:cSld>
  <p:clrMapOvr>
    <a:masterClrMapping/>
  </p:clrMapOvr>
  <p:transition spd="med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>
            <a:lumMod val="20000"/>
            <a:lumOff val="80000"/>
          </a:schemeClr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30339</TotalTime>
  <Words>4089</Words>
  <Application>Microsoft Office PowerPoint</Application>
  <PresentationFormat>On-screen Show (4:3)</PresentationFormat>
  <Paragraphs>1152</Paragraphs>
  <Slides>57</Slides>
  <Notes>44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68" baseType="lpstr">
      <vt:lpstr>Arial</vt:lpstr>
      <vt:lpstr>Arial Narrow</vt:lpstr>
      <vt:lpstr>Calibri</vt:lpstr>
      <vt:lpstr>Cambria Math</vt:lpstr>
      <vt:lpstr>Consolas</vt:lpstr>
      <vt:lpstr>Courier New</vt:lpstr>
      <vt:lpstr>Noto Sans Symbols</vt:lpstr>
      <vt:lpstr>Times New Roman</vt:lpstr>
      <vt:lpstr>Wingdings</vt:lpstr>
      <vt:lpstr>Wingdings 2</vt:lpstr>
      <vt:lpstr>template2007</vt:lpstr>
      <vt:lpstr>Dynamic Memory Allocation:  Basic Concepts  15-213/15-513: Introduction to Computer Systems 13th Lecture, June 14, 2023  </vt:lpstr>
      <vt:lpstr>Today</vt:lpstr>
      <vt:lpstr>Dynamic Memory Allocation </vt:lpstr>
      <vt:lpstr>Dynamic Memory Allocation</vt:lpstr>
      <vt:lpstr>The malloc Package</vt:lpstr>
      <vt:lpstr>malloc Example</vt:lpstr>
      <vt:lpstr>Heap Visualization Convention</vt:lpstr>
      <vt:lpstr>Allocation Example (Conceptual)</vt:lpstr>
      <vt:lpstr>Constraints</vt:lpstr>
      <vt:lpstr>Performance Goal: Throughput</vt:lpstr>
      <vt:lpstr>Performance Goal: Minimize Overhead</vt:lpstr>
      <vt:lpstr>Benchmark Example</vt:lpstr>
      <vt:lpstr>Benchmark Visualization</vt:lpstr>
      <vt:lpstr>Typical Benchmark Behavior</vt:lpstr>
      <vt:lpstr>Fragmentation</vt:lpstr>
      <vt:lpstr>Internal Fragmentation</vt:lpstr>
      <vt:lpstr>Internal Fragmentation Effect</vt:lpstr>
      <vt:lpstr>External Fragmentation</vt:lpstr>
      <vt:lpstr>External Fragmentation Effect</vt:lpstr>
      <vt:lpstr>Implementation Issues</vt:lpstr>
      <vt:lpstr>Knowing How Much to Free</vt:lpstr>
      <vt:lpstr>Keeping Track of Free Blocks</vt:lpstr>
      <vt:lpstr>Today</vt:lpstr>
      <vt:lpstr>Method 1: Implicit Free List</vt:lpstr>
      <vt:lpstr>Detailed Implicit Free List Example</vt:lpstr>
      <vt:lpstr>Implicit List: Data Structures</vt:lpstr>
      <vt:lpstr>Implicit List: Header access</vt:lpstr>
      <vt:lpstr>Implicit List: Traversing list</vt:lpstr>
      <vt:lpstr>Implicit List: Finding a Free Block</vt:lpstr>
      <vt:lpstr>Implicit List: Finding a Free Block</vt:lpstr>
      <vt:lpstr>Comparing Strategies</vt:lpstr>
      <vt:lpstr>Implicit List: Allocating in Free Block</vt:lpstr>
      <vt:lpstr>Implicit List: Splitting Free Block</vt:lpstr>
      <vt:lpstr>Implicit List: Freeing a Block</vt:lpstr>
      <vt:lpstr>Implicit List: Coalescing</vt:lpstr>
      <vt:lpstr>Implicit List: Coalescing</vt:lpstr>
      <vt:lpstr>Implicit List: Bidirectional Coalescing </vt:lpstr>
      <vt:lpstr>Quiz</vt:lpstr>
      <vt:lpstr>Implementation with Footers</vt:lpstr>
      <vt:lpstr>Implementation with Footers</vt:lpstr>
      <vt:lpstr>Splitting Free Block: Full Version</vt:lpstr>
      <vt:lpstr>Constant Time Coalescing</vt:lpstr>
      <vt:lpstr>Constant Time Coalescing (Case 1)</vt:lpstr>
      <vt:lpstr>Constant Time Coalescing (Case 2)</vt:lpstr>
      <vt:lpstr>Constant Time Coalescing (Case 3)</vt:lpstr>
      <vt:lpstr>Constant Time Coalescing (Case 4)</vt:lpstr>
      <vt:lpstr>Heap Structure</vt:lpstr>
      <vt:lpstr>Top-Level Malloc Code</vt:lpstr>
      <vt:lpstr>Top-Level Free Code</vt:lpstr>
      <vt:lpstr>Disadvantages of Boundary Tags</vt:lpstr>
      <vt:lpstr>No Boundary Tag for Allocated Blocks</vt:lpstr>
      <vt:lpstr>No Boundary Tag for Allocated Blocks (Case 1)</vt:lpstr>
      <vt:lpstr>No Boundary Tag for Allocated Blocks (Case 2)</vt:lpstr>
      <vt:lpstr>No Boundary Tag for Allocated Blocks (Case 3)</vt:lpstr>
      <vt:lpstr>No Boundary Tag for Allocated Blocks (Case 4)</vt:lpstr>
      <vt:lpstr>Summary of Key Allocator Policies</vt:lpstr>
      <vt:lpstr>Implicit Lists: 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Brian Railing</cp:lastModifiedBy>
  <cp:revision>736</cp:revision>
  <cp:lastPrinted>2019-10-16T16:43:26Z</cp:lastPrinted>
  <dcterms:created xsi:type="dcterms:W3CDTF">2012-10-04T19:17:13Z</dcterms:created>
  <dcterms:modified xsi:type="dcterms:W3CDTF">2023-06-15T18:00:43Z</dcterms:modified>
</cp:coreProperties>
</file>