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542" r:id="rId2"/>
    <p:sldId id="1308" r:id="rId3"/>
    <p:sldId id="1344" r:id="rId4"/>
    <p:sldId id="1350" r:id="rId5"/>
    <p:sldId id="1351" r:id="rId6"/>
    <p:sldId id="1352" r:id="rId7"/>
    <p:sldId id="1353" r:id="rId8"/>
    <p:sldId id="1354" r:id="rId9"/>
    <p:sldId id="1243" r:id="rId10"/>
    <p:sldId id="1290" r:id="rId11"/>
    <p:sldId id="1291" r:id="rId12"/>
    <p:sldId id="1292" r:id="rId13"/>
    <p:sldId id="1293" r:id="rId14"/>
    <p:sldId id="1294" r:id="rId15"/>
    <p:sldId id="1300" r:id="rId16"/>
    <p:sldId id="1301" r:id="rId17"/>
    <p:sldId id="1369" r:id="rId18"/>
    <p:sldId id="1370" r:id="rId19"/>
    <p:sldId id="1257" r:id="rId20"/>
    <p:sldId id="1303" r:id="rId21"/>
    <p:sldId id="1381" r:id="rId22"/>
    <p:sldId id="1305" r:id="rId23"/>
    <p:sldId id="1309" r:id="rId24"/>
    <p:sldId id="1323" r:id="rId25"/>
    <p:sldId id="1264" r:id="rId26"/>
    <p:sldId id="1252" r:id="rId27"/>
    <p:sldId id="1330" r:id="rId28"/>
    <p:sldId id="1331" r:id="rId29"/>
    <p:sldId id="1332" r:id="rId30"/>
    <p:sldId id="1335" r:id="rId31"/>
    <p:sldId id="1313" r:id="rId32"/>
    <p:sldId id="1387" r:id="rId33"/>
    <p:sldId id="1273" r:id="rId34"/>
    <p:sldId id="1274" r:id="rId35"/>
    <p:sldId id="1275" r:id="rId36"/>
    <p:sldId id="1276" r:id="rId37"/>
    <p:sldId id="1377" r:id="rId38"/>
    <p:sldId id="1378" r:id="rId39"/>
    <p:sldId id="1278" r:id="rId40"/>
    <p:sldId id="1280" r:id="rId41"/>
    <p:sldId id="1379" r:id="rId42"/>
    <p:sldId id="1282" r:id="rId43"/>
    <p:sldId id="1314" r:id="rId44"/>
    <p:sldId id="1322" r:id="rId45"/>
    <p:sldId id="1315" r:id="rId46"/>
    <p:sldId id="1316" r:id="rId47"/>
    <p:sldId id="1317" r:id="rId48"/>
    <p:sldId id="1318" r:id="rId49"/>
    <p:sldId id="1319" r:id="rId50"/>
    <p:sldId id="1320" r:id="rId51"/>
    <p:sldId id="1321" r:id="rId52"/>
    <p:sldId id="1336" r:id="rId53"/>
    <p:sldId id="1364" r:id="rId54"/>
    <p:sldId id="1355" r:id="rId55"/>
    <p:sldId id="1373" r:id="rId56"/>
    <p:sldId id="1374" r:id="rId57"/>
    <p:sldId id="1356" r:id="rId58"/>
    <p:sldId id="1357" r:id="rId59"/>
    <p:sldId id="1358" r:id="rId60"/>
    <p:sldId id="1359" r:id="rId61"/>
    <p:sldId id="1345" r:id="rId62"/>
    <p:sldId id="1347" r:id="rId63"/>
    <p:sldId id="1360" r:id="rId64"/>
    <p:sldId id="1361" r:id="rId65"/>
    <p:sldId id="1362" r:id="rId66"/>
    <p:sldId id="1363" r:id="rId67"/>
    <p:sldId id="1365" r:id="rId68"/>
    <p:sldId id="1366" r:id="rId69"/>
    <p:sldId id="1367" r:id="rId70"/>
    <p:sldId id="1368" r:id="rId71"/>
  </p:sldIdLst>
  <p:sldSz cx="9144000" cy="6858000" type="screen4x3"/>
  <p:notesSz cx="7302500" cy="9586913"/>
  <p:custDataLst>
    <p:tags r:id="rId7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90282-6FAD-4B77-8F72-03AEE064100A}" v="747" dt="2018-10-04T04:17:44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5" autoAdjust="0"/>
    <p:restoredTop sz="91156" autoAdjust="0"/>
  </p:normalViewPr>
  <p:slideViewPr>
    <p:cSldViewPr snapToObjects="1">
      <p:cViewPr varScale="1">
        <p:scale>
          <a:sx n="70" d="100"/>
          <a:sy n="70" d="100"/>
        </p:scale>
        <p:origin x="1224" y="60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12834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Slopes of spatial locality – increase stride, degrade throughput because burn through blocks faster</a:t>
            </a:r>
          </a:p>
          <a:p>
            <a:r>
              <a:rPr lang="en-US" dirty="0"/>
              <a:t>Ridges of temporal – if after warm up, whole dataset in cache, every thing’s a hit.</a:t>
            </a:r>
          </a:p>
          <a:p>
            <a:r>
              <a:rPr lang="en-US" dirty="0"/>
              <a:t>Prefetching – do better than we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29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Matrix Multiplication image from Wikimedia, attribution: 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File:Matrix</a:t>
            </a:r>
            <a:r>
              <a:rPr lang="en-US" dirty="0"/>
              <a:t> multiplication </a:t>
            </a:r>
            <a:r>
              <a:rPr lang="en-US" dirty="0" err="1"/>
              <a:t>diagram.svg:User:BilouSee</a:t>
            </a:r>
            <a:r>
              <a:rPr lang="en-US" dirty="0"/>
              <a:t> below. - This file was derived from: Matrix multiplication </a:t>
            </a:r>
            <a:r>
              <a:rPr lang="en-US" dirty="0" err="1"/>
              <a:t>diagram.svg</a:t>
            </a:r>
            <a:r>
              <a:rPr lang="en-US" dirty="0"/>
              <a:t>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=15175268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61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593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</a:t>
            </a:r>
            <a:r>
              <a:rPr lang="en-US" dirty="0" err="1"/>
              <a:t>tha</a:t>
            </a:r>
            <a:r>
              <a:rPr lang="en-US" dirty="0"/>
              <a:t>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9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579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55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14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0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113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620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8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cmu.edu/courses/34989/quizzes/103054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 dirty="0"/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15-213/14-513/15-513: Introduction to Computer Systems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10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th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 Lecture,  June 9, 2023</a:t>
            </a:r>
            <a:endParaRPr lang="en-US" sz="2000" b="0" dirty="0"/>
          </a:p>
        </p:txBody>
      </p:sp>
      <p:sp>
        <p:nvSpPr>
          <p:cNvPr id="2" name="Shape 80">
            <a:extLst>
              <a:ext uri="{FF2B5EF4-FFF2-40B4-BE49-F238E27FC236}">
                <a16:creationId xmlns:a16="http://schemas.microsoft.com/office/drawing/2014/main" id="{1497365A-C04D-3C1B-314F-3FF8A2AA2C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5800" y="4419600"/>
            <a:ext cx="767873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Instructors: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>
              <a:spcBef>
                <a:spcPct val="20000"/>
              </a:spcBef>
              <a:buClr>
                <a:srgbClr val="990000"/>
              </a:buClr>
              <a:buSzPct val="60000"/>
              <a:defRPr/>
            </a:pPr>
            <a:r>
              <a:rPr lang="en-US" sz="2000" kern="0" dirty="0">
                <a:solidFill>
                  <a:schemeClr val="tx1"/>
                </a:solidFill>
                <a:latin typeface="Calibri" pitchFamily="34" charset="0"/>
              </a:rPr>
              <a:t>Brian Railing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(address space size 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S=4 sets, E=1 Blocks/set, B=2 bytes/block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memory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has </a:t>
            </a:r>
            <a:r>
              <a:rPr lang="en-GB"/>
              <a:t>been written to)</a:t>
            </a:r>
            <a:endParaRPr lang="en-GB" dirty="0"/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C527-D2A5-4698-9728-35512B95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Write-back Write-allocate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76054-0FD1-49E3-8A45-129D66313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write to address X is issued</a:t>
            </a:r>
          </a:p>
          <a:p>
            <a:r>
              <a:rPr lang="en-US" dirty="0"/>
              <a:t>If it is a hit</a:t>
            </a:r>
          </a:p>
          <a:p>
            <a:pPr lvl="1"/>
            <a:r>
              <a:rPr lang="en-US" dirty="0"/>
              <a:t>Update the contents of block</a:t>
            </a:r>
          </a:p>
          <a:p>
            <a:pPr lvl="1"/>
            <a:r>
              <a:rPr lang="en-US" dirty="0"/>
              <a:t>Set dirty bit to 1 (bit is sticky and only cleared on eviction)</a:t>
            </a:r>
          </a:p>
          <a:p>
            <a:pPr lvl="1"/>
            <a:endParaRPr lang="en-US" dirty="0"/>
          </a:p>
          <a:p>
            <a:r>
              <a:rPr lang="en-US" dirty="0"/>
              <a:t>If it is a miss</a:t>
            </a:r>
          </a:p>
          <a:p>
            <a:pPr lvl="1"/>
            <a:r>
              <a:rPr lang="en-US" dirty="0"/>
              <a:t>Fetch block from memory (per a read miss)</a:t>
            </a:r>
          </a:p>
          <a:p>
            <a:pPr lvl="1"/>
            <a:r>
              <a:rPr lang="en-US" dirty="0"/>
              <a:t>The perform the write operations (per a write hit)</a:t>
            </a:r>
          </a:p>
          <a:p>
            <a:endParaRPr lang="en-US" dirty="0"/>
          </a:p>
          <a:p>
            <a:r>
              <a:rPr lang="en-US" dirty="0"/>
              <a:t>If a line is evicted and dirty bit is set to 1</a:t>
            </a:r>
          </a:p>
          <a:p>
            <a:pPr lvl="1"/>
            <a:r>
              <a:rPr lang="en-US" dirty="0"/>
              <a:t>The entire block of 2</a:t>
            </a:r>
            <a:r>
              <a:rPr lang="en-US" baseline="30000" dirty="0"/>
              <a:t>b</a:t>
            </a:r>
            <a:r>
              <a:rPr lang="en-US" dirty="0"/>
              <a:t> bytes are written back to memory</a:t>
            </a:r>
          </a:p>
          <a:p>
            <a:pPr lvl="1"/>
            <a:r>
              <a:rPr lang="en-US" dirty="0"/>
              <a:t>Dirty bit is cleared (set to 0)</a:t>
            </a:r>
          </a:p>
          <a:p>
            <a:pPr lvl="1"/>
            <a:r>
              <a:rPr lang="en-US" dirty="0"/>
              <a:t>Line is replaced by new 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7F343-B1D2-46F1-9D3C-FBAFA5FE9329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F24B62-1833-45FE-BEB3-0A4906B24B0B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BBEDA3-F967-4754-9A8A-716DD61B75D7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0333E2-34E2-4E27-898F-ACC53266E13A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24D33A-D190-4E61-BBF1-5B06E6B0F86A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D317C5-CB96-44A1-AE26-662CDF076223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6B030C-2C11-439D-B953-385B27F957FF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F1018B-D5B2-4F24-A2E9-10AFB6E4D14D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4AB069-7D0E-4E83-BE0D-6413A25DF008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62244-EE9F-498D-A9E8-0FE0A9FD3B99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3B8161DD-1B53-4264-A821-168452F5847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79F0DB-323B-40BD-AC32-2CE5C9D81012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8C5D75-24E3-4626-882B-269CCDFB483C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4D40A4-E1FE-4882-8D96-8A489643DD87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6F302B9-D0C8-4393-8A92-65844516E220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7C7307-EEEC-437A-B137-6255C2312C0D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EB4685-EDA7-4DC0-8261-D80EB4A39354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13519C-9E2C-4AB9-8FA5-9B9F8FF9BB95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82978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62B9-23D4-40B8-83F3-809FC632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15C39-98AD-454D-91C7-92ADBC61D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>
                <a:hlinkClick r:id="rId2"/>
              </a:rPr>
              <a:t>https://canvas.cmu.edu/courses/34989/quizzes/103054</a:t>
            </a:r>
            <a:endParaRPr lang="en-US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08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D770-5EE2-F545-BE3E-CB150734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matrix multiplication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E54A61-CAEF-6A4D-A3C5-5D24A61787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8" y="1421812"/>
            <a:ext cx="566212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8289C-BBBA-284E-9502-6D1567BB94E5}"/>
              </a:ext>
            </a:extLst>
          </p:cNvPr>
          <p:cNvSpPr txBox="1"/>
          <p:nvPr/>
        </p:nvSpPr>
        <p:spPr>
          <a:xfrm>
            <a:off x="6019138" y="1828800"/>
            <a:ext cx="3124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Out[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j] = 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    dot product(A[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..], B[..,j])</a:t>
            </a:r>
          </a:p>
          <a:p>
            <a:r>
              <a:rPr lang="en-US" sz="1800" dirty="0">
                <a:latin typeface="Calibri" pitchFamily="34" charset="0"/>
              </a:rPr>
              <a:t> = sum ( 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0] * b[0,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a[I, 1] * b[1, j]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1251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a[</a:t>
            </a:r>
            <a:r>
              <a:rPr lang="en-US" dirty="0" err="1"/>
              <a:t>i</a:t>
            </a:r>
            <a:r>
              <a:rPr lang="en-US" dirty="0"/>
              <a:t>][j] = a[</a:t>
            </a:r>
            <a:r>
              <a:rPr lang="en-US" dirty="0" err="1"/>
              <a:t>i</a:t>
            </a:r>
            <a:r>
              <a:rPr lang="en-US" dirty="0"/>
              <a:t>*N + j]  where N is the number of columns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426458476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250717646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61466705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B*B/8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sz="1600" b="0" dirty="0"/>
              <a:t>Fit three blocks in cache!  </a:t>
            </a:r>
            <a:r>
              <a:rPr lang="en-US" sz="1600" dirty="0"/>
              <a:t>Two input, </a:t>
            </a:r>
            <a:r>
              <a:rPr lang="en-US" sz="1600"/>
              <a:t>one output.</a:t>
            </a:r>
            <a:endParaRPr lang="en-US" sz="16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1387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00507912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278611014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96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026675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3102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22338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20435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871944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/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73500" imgH="939800" progId="Equation.3">
                  <p:embed/>
                </p:oleObj>
              </mc:Choice>
              <mc:Fallback>
                <p:oleObj name="Equation" r:id="rId3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/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Most caches limit blocks at level k+1 to a small subset (sometimes a singleton) of the block positions at level k.</a:t>
            </a:r>
          </a:p>
          <a:p>
            <a:pPr lvl="2"/>
            <a:r>
              <a:rPr lang="en-US" dirty="0"/>
              <a:t>E.g. Block </a:t>
            </a:r>
            <a:r>
              <a:rPr lang="en-US" dirty="0" err="1"/>
              <a:t>i</a:t>
            </a:r>
            <a:r>
              <a:rPr lang="en-US" dirty="0"/>
              <a:t> at level k+1 must be placed in block (</a:t>
            </a:r>
            <a:r>
              <a:rPr lang="en-US" dirty="0" err="1"/>
              <a:t>i</a:t>
            </a:r>
            <a:r>
              <a:rPr lang="en-US" dirty="0"/>
              <a:t> mod 4) at level </a:t>
            </a:r>
            <a:r>
              <a:rPr lang="en-US" dirty="0" err="1"/>
              <a:t>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Conflict misses occur when the level </a:t>
            </a:r>
            <a:r>
              <a:rPr lang="en-US" dirty="0" err="1"/>
              <a:t>k</a:t>
            </a:r>
            <a:r>
              <a:rPr lang="en-US" dirty="0"/>
              <a:t> cache is large enough, but multiple data objects all map to the same level </a:t>
            </a:r>
            <a:r>
              <a:rPr lang="en-US" dirty="0" err="1"/>
              <a:t>k</a:t>
            </a:r>
            <a:r>
              <a:rPr lang="en-US" dirty="0"/>
              <a:t> block.</a:t>
            </a:r>
          </a:p>
          <a:p>
            <a:pPr lvl="2"/>
            <a:r>
              <a:rPr lang="en-US" dirty="0"/>
              <a:t>E.g. Referencing blocks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20964</TotalTime>
  <Words>6394</Words>
  <Application>Microsoft Office PowerPoint</Application>
  <PresentationFormat>On-screen Show (4:3)</PresentationFormat>
  <Paragraphs>1549</Paragraphs>
  <Slides>70</Slides>
  <Notes>55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</vt:lpstr>
      <vt:lpstr>Arial Narrow</vt:lpstr>
      <vt:lpstr>Calibri</vt:lpstr>
      <vt:lpstr>Courier New</vt:lpstr>
      <vt:lpstr>Noto Sans Symbols</vt:lpstr>
      <vt:lpstr>Times New Roman</vt:lpstr>
      <vt:lpstr>Wingdings</vt:lpstr>
      <vt:lpstr>Wingdings 2</vt:lpstr>
      <vt:lpstr>template2007</vt:lpstr>
      <vt:lpstr>Equation</vt:lpstr>
      <vt:lpstr>Cache Memories  15-213/14-513/15-513: Introduction to Computer Systems 10th Lecture,  June 9, 2023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 Recall: General Caching Concepts:  3 Types of Cache Misses</vt:lpstr>
      <vt:lpstr>Cache Memories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Practical Write-back Write-allocate</vt:lpstr>
      <vt:lpstr>Intel Core i7 Cache Hierarchy</vt:lpstr>
      <vt:lpstr>Cache Performance Metrics</vt:lpstr>
      <vt:lpstr>Let’s think about those numbers</vt:lpstr>
      <vt:lpstr>Writing Cache Friendly Code</vt:lpstr>
      <vt:lpstr>Quiz</vt:lpstr>
      <vt:lpstr>Today</vt:lpstr>
      <vt:lpstr>The Memory Mountain</vt:lpstr>
      <vt:lpstr>Memory Mountain Test Function</vt:lpstr>
      <vt:lpstr>The Memory Mountain</vt:lpstr>
      <vt:lpstr>Today</vt:lpstr>
      <vt:lpstr>Remember matrix multiplication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(ijk)</vt:lpstr>
      <vt:lpstr>Matrix Multiplication (kij)</vt:lpstr>
      <vt:lpstr>Matrix Multiplication (kij)</vt:lpstr>
      <vt:lpstr>Matrix Multiplication (jki)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Recall: Modern CPU Design</vt:lpstr>
      <vt:lpstr>What it Really Looks Like</vt:lpstr>
      <vt:lpstr>What it Really Looks Like (Cont.)</vt:lpstr>
      <vt:lpstr>Why Index Using Middle Bits? </vt:lpstr>
      <vt:lpstr>Illustration of Indexing Approaches</vt:lpstr>
      <vt:lpstr>Middle Bit Indexing</vt:lpstr>
      <vt:lpstr>High Bit Indexing</vt:lpstr>
      <vt:lpstr>Example: Core i7 L1 Data Cache</vt:lpstr>
      <vt:lpstr>Example: Core i7 L1 Data Cache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Brian Railing</cp:lastModifiedBy>
  <cp:revision>629</cp:revision>
  <cp:lastPrinted>2020-02-18T15:46:01Z</cp:lastPrinted>
  <dcterms:created xsi:type="dcterms:W3CDTF">2012-10-02T17:26:51Z</dcterms:created>
  <dcterms:modified xsi:type="dcterms:W3CDTF">2023-06-09T14:52:15Z</dcterms:modified>
</cp:coreProperties>
</file>