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336" r:id="rId2"/>
    <p:sldId id="542" r:id="rId3"/>
    <p:sldId id="1730" r:id="rId4"/>
    <p:sldId id="1204" r:id="rId5"/>
    <p:sldId id="1205" r:id="rId6"/>
    <p:sldId id="1206" r:id="rId7"/>
    <p:sldId id="1207" r:id="rId8"/>
    <p:sldId id="1208" r:id="rId9"/>
    <p:sldId id="1209" r:id="rId10"/>
    <p:sldId id="1210" r:id="rId11"/>
    <p:sldId id="1212" r:id="rId12"/>
    <p:sldId id="1211" r:id="rId13"/>
    <p:sldId id="1213" r:id="rId14"/>
    <p:sldId id="1214" r:id="rId15"/>
    <p:sldId id="1737" r:id="rId16"/>
    <p:sldId id="1531" r:id="rId17"/>
    <p:sldId id="1530" r:id="rId18"/>
    <p:sldId id="1532" r:id="rId19"/>
    <p:sldId id="1533" r:id="rId20"/>
    <p:sldId id="1534" r:id="rId21"/>
    <p:sldId id="1535" r:id="rId22"/>
    <p:sldId id="1536" r:id="rId23"/>
    <p:sldId id="1537" r:id="rId24"/>
    <p:sldId id="1538" r:id="rId25"/>
    <p:sldId id="1539" r:id="rId26"/>
    <p:sldId id="1540" r:id="rId27"/>
    <p:sldId id="1541" r:id="rId28"/>
    <p:sldId id="1542" r:id="rId29"/>
    <p:sldId id="1552" r:id="rId30"/>
    <p:sldId id="1580" r:id="rId31"/>
    <p:sldId id="1553" r:id="rId32"/>
    <p:sldId id="1571" r:id="rId33"/>
    <p:sldId id="1739" r:id="rId34"/>
    <p:sldId id="1556" r:id="rId35"/>
    <p:sldId id="1557" r:id="rId36"/>
    <p:sldId id="1558" r:id="rId37"/>
    <p:sldId id="1579" r:id="rId38"/>
    <p:sldId id="1578" r:id="rId39"/>
    <p:sldId id="1740" r:id="rId40"/>
    <p:sldId id="1529" r:id="rId41"/>
    <p:sldId id="1589" r:id="rId42"/>
    <p:sldId id="1591" r:id="rId43"/>
    <p:sldId id="1590" r:id="rId44"/>
    <p:sldId id="1581" r:id="rId45"/>
    <p:sldId id="1734" r:id="rId46"/>
    <p:sldId id="1584" r:id="rId47"/>
    <p:sldId id="1585" r:id="rId48"/>
    <p:sldId id="1631" r:id="rId49"/>
    <p:sldId id="1632" r:id="rId50"/>
    <p:sldId id="1633" r:id="rId51"/>
    <p:sldId id="1637" r:id="rId52"/>
    <p:sldId id="1639" r:id="rId53"/>
    <p:sldId id="1640" r:id="rId54"/>
    <p:sldId id="1634" r:id="rId55"/>
    <p:sldId id="1641" r:id="rId56"/>
    <p:sldId id="1635" r:id="rId57"/>
    <p:sldId id="1636" r:id="rId58"/>
    <p:sldId id="1735" r:id="rId59"/>
    <p:sldId id="1606" r:id="rId60"/>
    <p:sldId id="1607" r:id="rId61"/>
    <p:sldId id="1608" r:id="rId62"/>
    <p:sldId id="1613" r:id="rId63"/>
    <p:sldId id="1677" r:id="rId64"/>
    <p:sldId id="1678" r:id="rId65"/>
    <p:sldId id="1679" r:id="rId66"/>
    <p:sldId id="1680" r:id="rId67"/>
    <p:sldId id="1681" r:id="rId68"/>
    <p:sldId id="1682" r:id="rId69"/>
    <p:sldId id="1683" r:id="rId70"/>
    <p:sldId id="1684" r:id="rId71"/>
    <p:sldId id="1685" r:id="rId72"/>
    <p:sldId id="1686" r:id="rId73"/>
    <p:sldId id="1687" r:id="rId74"/>
    <p:sldId id="1697" r:id="rId75"/>
    <p:sldId id="1733" r:id="rId76"/>
    <p:sldId id="1738" r:id="rId77"/>
    <p:sldId id="1621" r:id="rId78"/>
    <p:sldId id="1622" r:id="rId79"/>
    <p:sldId id="1623" r:id="rId80"/>
    <p:sldId id="1624" r:id="rId81"/>
    <p:sldId id="1709" r:id="rId82"/>
    <p:sldId id="1627" r:id="rId83"/>
    <p:sldId id="1630" r:id="rId84"/>
    <p:sldId id="1625" r:id="rId85"/>
    <p:sldId id="1626" r:id="rId86"/>
    <p:sldId id="1700" r:id="rId87"/>
    <p:sldId id="1649" r:id="rId88"/>
    <p:sldId id="1647" r:id="rId89"/>
    <p:sldId id="1642" r:id="rId90"/>
    <p:sldId id="1643" r:id="rId91"/>
    <p:sldId id="1644" r:id="rId92"/>
    <p:sldId id="1645" r:id="rId93"/>
    <p:sldId id="1646" r:id="rId94"/>
    <p:sldId id="1543" r:id="rId95"/>
    <p:sldId id="1545" r:id="rId96"/>
  </p:sldIdLst>
  <p:sldSz cx="9144000" cy="6858000" type="screen4x3"/>
  <p:notesSz cx="7302500" cy="9586913"/>
  <p:custDataLst>
    <p:tags r:id="rId9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D5F1CF"/>
    <a:srgbClr val="FFC000"/>
    <a:srgbClr val="C00000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 autoAdjust="0"/>
    <p:restoredTop sz="87483" autoAdjust="0"/>
  </p:normalViewPr>
  <p:slideViewPr>
    <p:cSldViewPr snapToObjects="1">
      <p:cViewPr varScale="1">
        <p:scale>
          <a:sx n="110" d="100"/>
          <a:sy n="110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3546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gs" Target="tags/tag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9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brainstorm about what steps are required for each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strlen</a:t>
            </a:r>
            <a:r>
              <a:rPr lang="en-US" dirty="0"/>
              <a:t>(</a:t>
            </a:r>
            <a:r>
              <a:rPr lang="en-US" dirty="0" err="1"/>
              <a:t>buf</a:t>
            </a:r>
            <a:r>
              <a:rPr lang="en-US" dirty="0"/>
              <a:t>) ok here?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this not use </a:t>
            </a:r>
            <a:r>
              <a:rPr lang="en-US" dirty="0" err="1"/>
              <a:t>strlen</a:t>
            </a:r>
            <a:r>
              <a:rPr lang="en-US" dirty="0"/>
              <a:t>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entry includes the appropriate information for connect, bind,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883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not shown that walks the returns from </a:t>
            </a:r>
            <a:r>
              <a:rPr lang="en-US" dirty="0" err="1"/>
              <a:t>getaddrinfo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2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Protocol is usually 0.  Says what number protocol in the family to use and most have only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82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Bind attaches the protocol socket to a specific address on </a:t>
            </a:r>
            <a:r>
              <a:rPr lang="en-US"/>
              <a:t>the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07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53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openssl</a:t>
            </a:r>
            <a:r>
              <a:rPr lang="en-US" dirty="0"/>
              <a:t> </a:t>
            </a:r>
            <a:r>
              <a:rPr lang="en-US" dirty="0" err="1"/>
              <a:t>s_client</a:t>
            </a:r>
            <a:r>
              <a:rPr lang="en-US" dirty="0"/>
              <a:t> -connect www.somesite:443</a:t>
            </a:r>
          </a:p>
        </p:txBody>
      </p:sp>
    </p:spTree>
    <p:extLst>
      <p:ext uri="{BB962C8B-B14F-4D97-AF65-F5344CB8AC3E}">
        <p14:creationId xmlns:p14="http://schemas.microsoft.com/office/powerpoint/2010/main" val="7093935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Request header examples: brand name of the browser, domain name of the origin server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openssl</a:t>
            </a:r>
            <a:r>
              <a:rPr lang="en-US" dirty="0"/>
              <a:t> </a:t>
            </a:r>
            <a:r>
              <a:rPr lang="en-US" dirty="0" err="1"/>
              <a:t>s_client</a:t>
            </a:r>
            <a:r>
              <a:rPr lang="en-US" dirty="0"/>
              <a:t> -connect www.somesite:443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980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55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cpp.cs.gsu.edu/curriculum/sites/default/files/Edupar115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com/intl/en/ipv6/statistics.html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49105/quizzes/150047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tf.org/rfc/rfc2396.txt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:443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87060-9CA1-44CC-939E-8B0D1195A2F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E2BDB-EFF5-4A0C-917F-CE029070F9C4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404251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8734-5611-F72C-6F50-03004584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0D12C-8BB8-C5FF-4774-4973DD9BF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reading, but the file could grow</a:t>
            </a:r>
          </a:p>
          <a:p>
            <a:pPr lvl="1"/>
            <a:r>
              <a:rPr lang="en-US" dirty="0"/>
              <a:t>SFS </a:t>
            </a:r>
            <a:r>
              <a:rPr lang="en-US" dirty="0" err="1"/>
              <a:t>preallocates</a:t>
            </a:r>
            <a:r>
              <a:rPr lang="en-US" dirty="0"/>
              <a:t> space</a:t>
            </a:r>
          </a:p>
          <a:p>
            <a:pPr lvl="1"/>
            <a:r>
              <a:rPr lang="en-US" dirty="0"/>
              <a:t>Interesting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341795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93CB-B6BE-3910-B9F6-67D03F16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4568-23FB-5C59-DDBE-4C0DE6B9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free(), but …</a:t>
            </a:r>
          </a:p>
          <a:p>
            <a:pPr lvl="1"/>
            <a:r>
              <a:rPr lang="en-US" dirty="0"/>
              <a:t>Can open files be deleted?</a:t>
            </a:r>
          </a:p>
          <a:p>
            <a:endParaRPr lang="en-US" dirty="0"/>
          </a:p>
          <a:p>
            <a:r>
              <a:rPr lang="en-US" dirty="0"/>
              <a:t>Two steps:</a:t>
            </a:r>
          </a:p>
          <a:p>
            <a:pPr lvl="1"/>
            <a:r>
              <a:rPr lang="en-US" dirty="0"/>
              <a:t>Removing the mapping</a:t>
            </a:r>
          </a:p>
          <a:p>
            <a:pPr lvl="1"/>
            <a:r>
              <a:rPr lang="en-US" dirty="0"/>
              <a:t>Putting the blocks into the free list</a:t>
            </a:r>
          </a:p>
        </p:txBody>
      </p:sp>
    </p:spTree>
    <p:extLst>
      <p:ext uri="{BB962C8B-B14F-4D97-AF65-F5344CB8AC3E}">
        <p14:creationId xmlns:p14="http://schemas.microsoft.com/office/powerpoint/2010/main" val="123196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2893-FE21-90EB-5EEA-ADB09162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SFS Specific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5282-F309-D8DB-50F8-161ABC927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“Shark” File System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mmap</a:t>
            </a:r>
            <a:r>
              <a:rPr lang="en-US" dirty="0"/>
              <a:t> to bring the entire “disk” file into memory</a:t>
            </a:r>
          </a:p>
          <a:p>
            <a:pPr lvl="1"/>
            <a:r>
              <a:rPr lang="en-US" dirty="0"/>
              <a:t>Treats the disk as an array of 512-byte blocks</a:t>
            </a:r>
          </a:p>
          <a:p>
            <a:pPr lvl="1"/>
            <a:r>
              <a:rPr lang="en-US" dirty="0"/>
              <a:t>Block 0 is the superblock, other references to 0 are NULLs</a:t>
            </a:r>
          </a:p>
          <a:p>
            <a:pPr lvl="1"/>
            <a:r>
              <a:rPr lang="en-US" dirty="0"/>
              <a:t>Flat directory structure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1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1C54-CF17-7F06-8BA9-321F693E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7EE30-1CE5-E59B-F2C2-FC16EF2BC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https://tcpp.cs.gsu.edu/curriculum/sites/default/files/Edupar115.pdf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Scope of assignment:</a:t>
            </a:r>
          </a:p>
          <a:p>
            <a:pPr lvl="1"/>
            <a:r>
              <a:rPr lang="en-US" dirty="0"/>
              <a:t>Average of 200 lines of additional code</a:t>
            </a:r>
          </a:p>
          <a:p>
            <a:pPr lvl="1"/>
            <a:r>
              <a:rPr lang="en-US" dirty="0"/>
              <a:t>13 hours to complete (9 days of assigned work)</a:t>
            </a:r>
          </a:p>
          <a:p>
            <a:pPr lvl="1"/>
            <a:endParaRPr lang="en-US" dirty="0"/>
          </a:p>
          <a:p>
            <a:r>
              <a:rPr lang="en-US" dirty="0"/>
              <a:t>The tricky part is identifying critical sections</a:t>
            </a:r>
          </a:p>
          <a:p>
            <a:pPr lvl="1"/>
            <a:r>
              <a:rPr lang="en-US" dirty="0"/>
              <a:t>Critical sections are defined by the shared variable / resource</a:t>
            </a:r>
          </a:p>
          <a:p>
            <a:pPr lvl="1"/>
            <a:r>
              <a:rPr lang="en-US" dirty="0"/>
              <a:t>That can be two (or more) threads calling the same or different functions</a:t>
            </a:r>
          </a:p>
        </p:txBody>
      </p:sp>
    </p:spTree>
    <p:extLst>
      <p:ext uri="{BB962C8B-B14F-4D97-AF65-F5344CB8AC3E}">
        <p14:creationId xmlns:p14="http://schemas.microsoft.com/office/powerpoint/2010/main" val="316148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7FDD-4272-BCB2-D716-7C074BB3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</a:t>
            </a:r>
            <a:r>
              <a:rPr lang="en-US" dirty="0" err="1"/>
              <a:t>sfs_open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DDBC1-7163-F0CB-2F6B-2DFDAAA8C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sfs_filesystem_t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accessSuperBlock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int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int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emptyEntry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-1;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0; (unsigned long)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FILE_COUNT_LIMIT;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-&gt;files[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first_block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!= 0 &amp;&amp;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strcmp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-&gt;files[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].name,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== 0)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return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addOpenFileEntry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else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emptyEntry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-1 &amp;&amp;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-&gt;files[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first_block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0)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emptyEntry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930510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5BB00-7FA3-7CE2-6D57-9A5F64F6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A66D-998C-05C1-207F-97013985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3EB73-A691-6C79-9C13-5E9EEF270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File Systems</a:t>
            </a:r>
          </a:p>
          <a:p>
            <a:r>
              <a:rPr lang="en-US" dirty="0"/>
              <a:t>Network types and structures</a:t>
            </a:r>
          </a:p>
          <a:p>
            <a:r>
              <a:rPr lang="en-US" dirty="0">
                <a:solidFill>
                  <a:srgbClr val="B3B3B3"/>
                </a:solidFill>
              </a:rPr>
              <a:t>Locating a host</a:t>
            </a:r>
          </a:p>
          <a:p>
            <a:r>
              <a:rPr lang="en-US" dirty="0">
                <a:solidFill>
                  <a:srgbClr val="B3B3B3"/>
                </a:solidFill>
              </a:rPr>
              <a:t>Setting up a connection</a:t>
            </a:r>
          </a:p>
          <a:p>
            <a:endParaRPr lang="en-US" dirty="0">
              <a:solidFill>
                <a:srgbClr val="B3B3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(mostly optical) links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Also: SAN (Storage area network), MAN (Metropolitan), etc., etc.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 dirty="0"/>
              <a:t>Example Lowest Level: Ethernet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File Systems and Network Programming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15-213/15-513/14-513: Introduction to Computer Systems</a:t>
            </a:r>
            <a:br>
              <a:rPr lang="en-US" sz="2000" b="0" dirty="0"/>
            </a:br>
            <a:r>
              <a:rPr lang="en-US" sz="2000" b="0" dirty="0"/>
              <a:t>19</a:t>
            </a:r>
            <a:r>
              <a:rPr lang="en-US" sz="2000" b="0" baseline="30000" dirty="0"/>
              <a:t>th</a:t>
            </a:r>
            <a:r>
              <a:rPr lang="en-US" sz="2000" b="0" dirty="0"/>
              <a:t> Lecture, Nov 11, 2025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/>
              <a:t>Smooths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(User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As a convenience for humans, the Domain Name System maps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 </a:t>
            </a:r>
            <a:r>
              <a:rPr lang="en-US" dirty="0"/>
              <a:t>to IP addresses:</a:t>
            </a:r>
            <a:endParaRPr lang="en-US" i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hlinkClick r:id="rId3"/>
              </a:rPr>
              <a:t>www.cs.cmu.edu</a:t>
            </a:r>
            <a:r>
              <a:rPr lang="en-US" dirty="0"/>
              <a:t> “resolves to” 128.2.217.3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0642-FD76-56D6-2E72-5B322914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CC2F-0F43-E3A2-FA63-815A1326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  <a:p>
            <a:r>
              <a:rPr lang="en-US" dirty="0">
                <a:solidFill>
                  <a:srgbClr val="B3B3B3"/>
                </a:solidFill>
              </a:rPr>
              <a:t>Network types and structures</a:t>
            </a:r>
          </a:p>
          <a:p>
            <a:r>
              <a:rPr lang="en-US" dirty="0">
                <a:solidFill>
                  <a:srgbClr val="B3B3B3"/>
                </a:solidFill>
              </a:rPr>
              <a:t>Locating a host</a:t>
            </a:r>
          </a:p>
          <a:p>
            <a:r>
              <a:rPr lang="en-US" dirty="0">
                <a:solidFill>
                  <a:srgbClr val="B3B3B3"/>
                </a:solidFill>
              </a:rPr>
              <a:t>Setting up a connection</a:t>
            </a:r>
          </a:p>
          <a:p>
            <a:endParaRPr lang="en-US" dirty="0">
              <a:solidFill>
                <a:srgbClr val="B3B3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31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6067425" cy="3209925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IPv4</a:t>
            </a:r>
            <a:r>
              <a:rPr lang="en-US" dirty="0"/>
              <a:t> (Internet Protocol version 4) specified 1981</a:t>
            </a:r>
          </a:p>
          <a:p>
            <a:pPr lvl="1"/>
            <a:r>
              <a:rPr lang="en-US" dirty="0"/>
              <a:t>32-bit host addresses (192.0.2.43)</a:t>
            </a:r>
          </a:p>
          <a:p>
            <a:pPr lvl="1"/>
            <a:r>
              <a:rPr lang="en-US" dirty="0"/>
              <a:t>Known to not be enough for everyone since ~1990</a:t>
            </a:r>
          </a:p>
          <a:p>
            <a:r>
              <a:rPr lang="en-US" dirty="0"/>
              <a:t>IPv6 (Internet Protocol version 6) specified 1996</a:t>
            </a:r>
          </a:p>
          <a:p>
            <a:pPr lvl="1"/>
            <a:r>
              <a:rPr lang="en-US" dirty="0"/>
              <a:t>128-bit addresses (2001:0db8:0:0:0:0:cafe:la7e)</a:t>
            </a:r>
          </a:p>
          <a:p>
            <a:pPr lvl="1"/>
            <a:r>
              <a:rPr lang="en-US" dirty="0"/>
              <a:t>Intended to replace IPv4</a:t>
            </a:r>
          </a:p>
          <a:p>
            <a:pPr lvl="1"/>
            <a:r>
              <a:rPr lang="en-US" dirty="0"/>
              <a:t>Very slow adoption due to need to replace routers</a:t>
            </a:r>
            <a:br>
              <a:rPr lang="en-US" dirty="0"/>
            </a:br>
            <a:r>
              <a:rPr lang="en-US" dirty="0"/>
              <a:t>(CMU’s network doesn’t support IPv6 at all!)</a:t>
            </a:r>
          </a:p>
          <a:p>
            <a:pPr lvl="1"/>
            <a:endParaRPr lang="en-US" dirty="0"/>
          </a:p>
          <a:p>
            <a:r>
              <a:rPr lang="en-US" dirty="0"/>
              <a:t>Application programmers mostly don’t have to care</a:t>
            </a:r>
          </a:p>
          <a:p>
            <a:pPr lvl="1"/>
            <a:r>
              <a:rPr lang="en-US" dirty="0"/>
              <a:t>Sockets API makes it easy to write code that seamlessly uses either, as necessary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5838345"/>
            <a:ext cx="27767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to Google</a:t>
            </a:r>
          </a:p>
          <a:p>
            <a:r>
              <a:rPr lang="en-US" sz="900" dirty="0">
                <a:latin typeface="Calibri" pitchFamily="34" charset="0"/>
                <a:hlinkClick r:id="rId2"/>
              </a:rPr>
              <a:t>https://www.google.com/intl/en/ipv6/statistics.html</a:t>
            </a:r>
            <a:endParaRPr lang="en-US" sz="900" dirty="0">
              <a:latin typeface="Calibri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B68B71-6C6E-4715-919F-F531DAE672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02480" y="4572000"/>
            <a:ext cx="3871912" cy="17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A6D69-BFA1-FAF9-359D-32693C42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D58C-5CA7-186F-8CF6-563100CD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2933-3BB8-74CD-024D-452E2F58B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File Systems</a:t>
            </a:r>
          </a:p>
          <a:p>
            <a:r>
              <a:rPr lang="en-US" dirty="0">
                <a:solidFill>
                  <a:srgbClr val="B3B3B3"/>
                </a:solidFill>
              </a:rPr>
              <a:t>Network types and structures</a:t>
            </a:r>
          </a:p>
          <a:p>
            <a:r>
              <a:rPr lang="en-US" dirty="0"/>
              <a:t>Locating a host</a:t>
            </a:r>
          </a:p>
          <a:p>
            <a:r>
              <a:rPr lang="en-US" dirty="0">
                <a:solidFill>
                  <a:srgbClr val="B3B3B3"/>
                </a:solidFill>
              </a:rPr>
              <a:t>Setting up a connection</a:t>
            </a:r>
          </a:p>
          <a:p>
            <a:endParaRPr lang="en-US" dirty="0">
              <a:solidFill>
                <a:srgbClr val="B3B3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38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worldwide distributed database 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(Output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And backwards: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44697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18.25.0.23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18.25.0.23</a:t>
            </a:r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D100BF32-44C7-0149-90A9-FB331E2A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99069"/>
            <a:ext cx="663515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18.25.0.23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23.0.25.18.in-addr.arpa	name =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68B4-B643-8D20-7FBC-61001456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4531-096D-736D-EE04-7E7BC645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E0104-A7EE-E241-6CF7-EEAFE46CA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File Systems</a:t>
            </a:r>
          </a:p>
          <a:p>
            <a:r>
              <a:rPr lang="en-US" dirty="0">
                <a:solidFill>
                  <a:srgbClr val="B3B3B3"/>
                </a:solidFill>
              </a:rPr>
              <a:t>Network types and structures</a:t>
            </a:r>
          </a:p>
          <a:p>
            <a:r>
              <a:rPr lang="en-US" dirty="0">
                <a:solidFill>
                  <a:srgbClr val="B3B3B3"/>
                </a:solidFill>
              </a:rPr>
              <a:t>Locating a host</a:t>
            </a:r>
          </a:p>
          <a:p>
            <a:r>
              <a:rPr lang="en-US" dirty="0"/>
              <a:t>Setting up a connection</a:t>
            </a:r>
          </a:p>
          <a:p>
            <a:endParaRPr lang="en-US" dirty="0">
              <a:solidFill>
                <a:srgbClr val="B3B3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4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9DE8-9FBD-4969-D126-EF645FA30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B0172-A52D-7201-7DBA-14BEB851E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Manages disk blocks to provide a file abstraction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0D3CEC-A045-1083-6577-481FF8C2FA3C}"/>
              </a:ext>
            </a:extLst>
          </p:cNvPr>
          <p:cNvGrpSpPr/>
          <p:nvPr/>
        </p:nvGrpSpPr>
        <p:grpSpPr>
          <a:xfrm>
            <a:off x="1480752" y="4837710"/>
            <a:ext cx="4767648" cy="1258290"/>
            <a:chOff x="3048000" y="5561999"/>
            <a:chExt cx="4767648" cy="125829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B4B21094-D408-625E-CCEA-4803409D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5562600"/>
              <a:ext cx="433388" cy="441325"/>
            </a:xfrm>
            <a:prstGeom prst="rect">
              <a:avLst/>
            </a:prstGeom>
            <a:solidFill>
              <a:srgbClr val="D5F1C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800" dirty="0">
                  <a:latin typeface="Calibri" pitchFamily="34" charset="0"/>
                </a:rPr>
                <a:t>B</a:t>
              </a:r>
              <a:r>
                <a:rPr lang="en-US" sz="1800" baseline="-250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533DDBD-317C-E856-4D51-79BC735C9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388" y="5562600"/>
              <a:ext cx="433388" cy="441325"/>
            </a:xfrm>
            <a:prstGeom prst="rect">
              <a:avLst/>
            </a:prstGeom>
            <a:solidFill>
              <a:srgbClr val="D5F1C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800" dirty="0">
                  <a:latin typeface="Calibri" pitchFamily="34" charset="0"/>
                </a:rPr>
                <a:t>B</a:t>
              </a:r>
              <a:r>
                <a:rPr lang="en-US" sz="1800" baseline="-250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C725EF1A-FD6A-C47A-0BF0-4F1B7259F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775" y="5562600"/>
              <a:ext cx="1319213" cy="441325"/>
            </a:xfrm>
            <a:prstGeom prst="rect">
              <a:avLst/>
            </a:prstGeom>
            <a:solidFill>
              <a:srgbClr val="D5F1C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800" dirty="0">
                  <a:latin typeface="Calibri" pitchFamily="34" charset="0"/>
                </a:rPr>
                <a:t>• • •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1EDD71C-8DE0-48AC-DF96-CC07EEBE4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5562600"/>
              <a:ext cx="433388" cy="441325"/>
            </a:xfrm>
            <a:prstGeom prst="rect">
              <a:avLst/>
            </a:prstGeom>
            <a:solidFill>
              <a:srgbClr val="D5F1C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r>
                <a:rPr lang="en-US" sz="1800" dirty="0">
                  <a:latin typeface="Calibri" pitchFamily="34" charset="0"/>
                </a:rPr>
                <a:t>B</a:t>
              </a:r>
              <a:r>
                <a:rPr lang="en-US" sz="1800" baseline="-25000" dirty="0">
                  <a:latin typeface="Calibri" pitchFamily="34" charset="0"/>
                </a:rPr>
                <a:t>k-1</a:t>
              </a: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60FB5CD6-2446-B526-DD1A-DF57526AF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5562600"/>
              <a:ext cx="433388" cy="44132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r>
                <a:rPr lang="en-US" sz="1800" dirty="0" err="1">
                  <a:latin typeface="Calibri" pitchFamily="34" charset="0"/>
                </a:rPr>
                <a:t>B</a:t>
              </a:r>
              <a:r>
                <a:rPr lang="en-US" sz="1800" baseline="-25000" dirty="0" err="1">
                  <a:latin typeface="Calibri" pitchFamily="34" charset="0"/>
                </a:rPr>
                <a:t>k</a:t>
              </a:r>
              <a:endParaRPr lang="en-US" sz="1800" baseline="-25000" dirty="0">
                <a:latin typeface="Calibri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9989D610-1E58-A9B0-D39C-6DD043E78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384" y="5561999"/>
              <a:ext cx="433388" cy="44132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r>
                <a:rPr lang="en-US" sz="1800" dirty="0">
                  <a:latin typeface="Calibri" pitchFamily="34" charset="0"/>
                </a:rPr>
                <a:t>B</a:t>
              </a:r>
              <a:r>
                <a:rPr lang="en-US" sz="1800" baseline="-25000" dirty="0" err="1">
                  <a:latin typeface="Calibri" pitchFamily="34" charset="0"/>
                </a:rPr>
                <a:t>k+1</a:t>
              </a: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B337B581-B5E8-45A3-4190-7A4C024C6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435" y="5562600"/>
              <a:ext cx="1319213" cy="44132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800" dirty="0">
                  <a:latin typeface="Calibri" pitchFamily="34" charset="0"/>
                </a:rPr>
                <a:t>• • •</a:t>
              </a: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C8A741B2-9F01-2E4B-78DD-845773CF4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51826" y="6011562"/>
              <a:ext cx="0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200FED08-492D-26AD-439D-0903121AE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8962" y="6358624"/>
              <a:ext cx="31759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Current file position = k</a:t>
              </a:r>
            </a:p>
          </p:txBody>
        </p:sp>
      </p:grpSp>
      <p:sp>
        <p:nvSpPr>
          <p:cNvPr id="21" name="Oval 2">
            <a:extLst>
              <a:ext uri="{FF2B5EF4-FFF2-40B4-BE49-F238E27FC236}">
                <a16:creationId xmlns:a16="http://schemas.microsoft.com/office/drawing/2014/main" id="{63AE229A-90B1-9E02-2BF7-70C566743B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8188" y="2468563"/>
            <a:ext cx="1716087" cy="17145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015A771-162F-E8F8-AE55-8C1CB429DA46}"/>
              </a:ext>
            </a:extLst>
          </p:cNvPr>
          <p:cNvGrpSpPr>
            <a:grpSpLocks/>
          </p:cNvGrpSpPr>
          <p:nvPr/>
        </p:nvGrpSpPr>
        <p:grpSpPr bwMode="auto">
          <a:xfrm>
            <a:off x="735013" y="2468563"/>
            <a:ext cx="7799387" cy="1722437"/>
            <a:chOff x="463" y="1317"/>
            <a:chExt cx="4913" cy="1085"/>
          </a:xfrm>
        </p:grpSpPr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58C4EBE1-C9C6-6EFB-60CC-805D7382C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" y="1317"/>
              <a:ext cx="1088" cy="1085"/>
              <a:chOff x="463" y="1317"/>
              <a:chExt cx="1088" cy="1085"/>
            </a:xfrm>
          </p:grpSpPr>
          <p:sp>
            <p:nvSpPr>
              <p:cNvPr id="25" name="Line 5">
                <a:extLst>
                  <a:ext uri="{FF2B5EF4-FFF2-40B4-BE49-F238E27FC236}">
                    <a16:creationId xmlns:a16="http://schemas.microsoft.com/office/drawing/2014/main" id="{3AA27D61-CB94-E7AD-75B9-A2C3C9C337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06" y="1317"/>
                <a:ext cx="0" cy="10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6">
                <a:extLst>
                  <a:ext uri="{FF2B5EF4-FFF2-40B4-BE49-F238E27FC236}">
                    <a16:creationId xmlns:a16="http://schemas.microsoft.com/office/drawing/2014/main" id="{5849ABE4-6A3E-C466-A5B0-4002244238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1008" y="1319"/>
                <a:ext cx="0" cy="10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7">
                <a:extLst>
                  <a:ext uri="{FF2B5EF4-FFF2-40B4-BE49-F238E27FC236}">
                    <a16:creationId xmlns:a16="http://schemas.microsoft.com/office/drawing/2014/main" id="{43C39509-F778-D5C4-E07B-9744D0D8190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600000">
                <a:off x="1004" y="1321"/>
                <a:ext cx="0" cy="10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8">
                <a:extLst>
                  <a:ext uri="{FF2B5EF4-FFF2-40B4-BE49-F238E27FC236}">
                    <a16:creationId xmlns:a16="http://schemas.microsoft.com/office/drawing/2014/main" id="{09A1C1A9-C25B-8371-8894-0CFF21B98EE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1004" y="1307"/>
                <a:ext cx="0" cy="10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9">
                <a:extLst>
                  <a:ext uri="{FF2B5EF4-FFF2-40B4-BE49-F238E27FC236}">
                    <a16:creationId xmlns:a16="http://schemas.microsoft.com/office/drawing/2014/main" id="{59C2621A-42B8-8D8D-3BF2-DF9C00E94EA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7200000">
                <a:off x="1011" y="1300"/>
                <a:ext cx="0" cy="10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0">
                <a:extLst>
                  <a:ext uri="{FF2B5EF4-FFF2-40B4-BE49-F238E27FC236}">
                    <a16:creationId xmlns:a16="http://schemas.microsoft.com/office/drawing/2014/main" id="{B027E9D7-11D5-7BDB-D1FE-E9796E8E0FC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9000000">
                <a:off x="1017" y="1322"/>
                <a:ext cx="0" cy="10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D37F88C5-4C3E-C37D-9EE6-9893E18E3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488"/>
              <a:ext cx="3600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b">
              <a:prstTxWarp prst="textNoShape">
                <a:avLst/>
              </a:prstTxWarp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800">
                  <a:solidFill>
                    <a:schemeClr val="tx2"/>
                  </a:solidFill>
                  <a:latin typeface="Arial" charset="0"/>
                </a:rPr>
                <a:t>Tracks divided into sectors</a:t>
              </a:r>
            </a:p>
          </p:txBody>
        </p:sp>
      </p:grpSp>
      <p:grpSp>
        <p:nvGrpSpPr>
          <p:cNvPr id="31" name="Group 13">
            <a:extLst>
              <a:ext uri="{FF2B5EF4-FFF2-40B4-BE49-F238E27FC236}">
                <a16:creationId xmlns:a16="http://schemas.microsoft.com/office/drawing/2014/main" id="{4F869A4D-D609-5DB7-AF83-0E1706E82970}"/>
              </a:ext>
            </a:extLst>
          </p:cNvPr>
          <p:cNvGrpSpPr>
            <a:grpSpLocks/>
          </p:cNvGrpSpPr>
          <p:nvPr/>
        </p:nvGrpSpPr>
        <p:grpSpPr bwMode="auto">
          <a:xfrm>
            <a:off x="928688" y="1901825"/>
            <a:ext cx="7300912" cy="2117725"/>
            <a:chOff x="585" y="960"/>
            <a:chExt cx="4599" cy="1334"/>
          </a:xfrm>
        </p:grpSpPr>
        <p:grpSp>
          <p:nvGrpSpPr>
            <p:cNvPr id="32" name="Group 14">
              <a:extLst>
                <a:ext uri="{FF2B5EF4-FFF2-40B4-BE49-F238E27FC236}">
                  <a16:creationId xmlns:a16="http://schemas.microsoft.com/office/drawing/2014/main" id="{C840FF54-629E-4810-EA58-1FCAEE56E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" y="1430"/>
              <a:ext cx="865" cy="864"/>
              <a:chOff x="585" y="1430"/>
              <a:chExt cx="865" cy="864"/>
            </a:xfrm>
          </p:grpSpPr>
          <p:sp>
            <p:nvSpPr>
              <p:cNvPr id="34" name="Oval 15">
                <a:extLst>
                  <a:ext uri="{FF2B5EF4-FFF2-40B4-BE49-F238E27FC236}">
                    <a16:creationId xmlns:a16="http://schemas.microsoft.com/office/drawing/2014/main" id="{56EC7848-8F5F-5C52-A868-B259EBEEC6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0" y="1765"/>
                <a:ext cx="216" cy="21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6">
                <a:extLst>
                  <a:ext uri="{FF2B5EF4-FFF2-40B4-BE49-F238E27FC236}">
                    <a16:creationId xmlns:a16="http://schemas.microsoft.com/office/drawing/2014/main" id="{6663E1B7-39F1-3AED-9630-F4523AF9A3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85" y="1430"/>
                <a:ext cx="865" cy="86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EDDE5647-1DF5-D69A-D8AA-E68B6D9EBE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93" y="1538"/>
                <a:ext cx="649" cy="6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6326A838-58CA-696B-0485-D40D387A74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2" y="1657"/>
                <a:ext cx="432" cy="4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Rectangle 19">
              <a:extLst>
                <a:ext uri="{FF2B5EF4-FFF2-40B4-BE49-F238E27FC236}">
                  <a16:creationId xmlns:a16="http://schemas.microsoft.com/office/drawing/2014/main" id="{1128427F-9B42-49A9-E20D-4E2073A15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960"/>
              <a:ext cx="3408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b">
              <a:prstTxWarp prst="textNoShape">
                <a:avLst/>
              </a:prstTxWarp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800" dirty="0">
                  <a:solidFill>
                    <a:schemeClr val="tx2"/>
                  </a:solidFill>
                  <a:latin typeface="Arial" charset="0"/>
                </a:rPr>
                <a:t>Surface* organized into tracks</a:t>
              </a:r>
            </a:p>
          </p:txBody>
        </p:sp>
      </p:grpSp>
      <p:sp>
        <p:nvSpPr>
          <p:cNvPr id="39" name="Arrow: Up-Down 38">
            <a:extLst>
              <a:ext uri="{FF2B5EF4-FFF2-40B4-BE49-F238E27FC236}">
                <a16:creationId xmlns:a16="http://schemas.microsoft.com/office/drawing/2014/main" id="{F45E0BEB-FF01-665E-6401-4ACC780B3412}"/>
              </a:ext>
            </a:extLst>
          </p:cNvPr>
          <p:cNvSpPr/>
          <p:nvPr/>
        </p:nvSpPr>
        <p:spPr bwMode="auto">
          <a:xfrm rot="3819513">
            <a:off x="5283996" y="3246395"/>
            <a:ext cx="609594" cy="1734623"/>
          </a:xfrm>
          <a:prstGeom prst="upDownArrow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AF3076-B56E-CCE7-D099-D56EB8968AF5}"/>
              </a:ext>
            </a:extLst>
          </p:cNvPr>
          <p:cNvSpPr txBox="1"/>
          <p:nvPr/>
        </p:nvSpPr>
        <p:spPr>
          <a:xfrm>
            <a:off x="228600" y="6477000"/>
            <a:ext cx="759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*Durable storage has many architectures, but ultimately they expose “blocks”</a:t>
            </a:r>
          </a:p>
        </p:txBody>
      </p:sp>
    </p:spTree>
    <p:extLst>
      <p:ext uri="{BB962C8B-B14F-4D97-AF65-F5344CB8AC3E}">
        <p14:creationId xmlns:p14="http://schemas.microsoft.com/office/powerpoint/2010/main" val="30874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most often communicate by sending streams of bytes over TCP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Unencrypted Web servers:    http 80</a:t>
            </a:r>
          </a:p>
          <a:p>
            <a:pPr lvl="1"/>
            <a:r>
              <a:rPr lang="en-US" dirty="0"/>
              <a:t>SSL/TLS encrypted Web: https 443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6D0C7-7A41-A2A9-75C8-D71163AE8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A1F7-9614-BF10-11AF-15C7CC78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https://canvas.cmu.edu/courses/49105/quizzes</a:t>
            </a:r>
            <a:r>
              <a:rPr lang="en-US">
                <a:hlinkClick r:id="rId2"/>
              </a:rPr>
              <a:t>/150047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24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Using the FD abstraction lets you reuse code &amp; interfaces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DCBA-3772-AC2E-794B-68B3CFAC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File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BCC5C-50E6-D2AD-A7E0-FB2886FC7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File systems start by formatting raw disk blocks</a:t>
            </a:r>
          </a:p>
          <a:p>
            <a:pPr lvl="1"/>
            <a:r>
              <a:rPr lang="en-US" dirty="0"/>
              <a:t>Designate one (or more) blocks as “super”</a:t>
            </a:r>
          </a:p>
          <a:p>
            <a:pPr lvl="1"/>
            <a:r>
              <a:rPr lang="en-US" dirty="0"/>
              <a:t>Record the rest of the blocks as free</a:t>
            </a:r>
          </a:p>
        </p:txBody>
      </p:sp>
    </p:spTree>
    <p:extLst>
      <p:ext uri="{BB962C8B-B14F-4D97-AF65-F5344CB8AC3E}">
        <p14:creationId xmlns:p14="http://schemas.microsoft.com/office/powerpoint/2010/main" val="27135105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044B-E47C-767C-11C8-EA9539E3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Digging Deeper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6C304AD-AC35-4AF3-3997-CE5993ADDF7A}"/>
              </a:ext>
            </a:extLst>
          </p:cNvPr>
          <p:cNvSpPr/>
          <p:nvPr/>
        </p:nvSpPr>
        <p:spPr bwMode="auto">
          <a:xfrm>
            <a:off x="4952035" y="1676400"/>
            <a:ext cx="2193925" cy="40279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i="1" dirty="0"/>
              <a:t>  Start server</a:t>
            </a:r>
          </a:p>
        </p:txBody>
      </p:sp>
      <p:sp>
        <p:nvSpPr>
          <p:cNvPr id="5" name="Line 17">
            <a:extLst>
              <a:ext uri="{FF2B5EF4-FFF2-40B4-BE49-F238E27FC236}">
                <a16:creationId xmlns:a16="http://schemas.microsoft.com/office/drawing/2014/main" id="{84404524-5327-25E2-747A-03585BEA7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5360" y="3492216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Line 18">
            <a:extLst>
              <a:ext uri="{FF2B5EF4-FFF2-40B4-BE49-F238E27FC236}">
                <a16:creationId xmlns:a16="http://schemas.microsoft.com/office/drawing/2014/main" id="{148B6105-779B-4ABA-9A0E-6DFC95DB8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5360" y="4178016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7203F095-3F8C-E0FA-7D87-AA0C37F9D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360" y="3154079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56FD12F7-813F-2F25-33DB-AD33A051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360" y="4503454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listen</a:t>
            </a:r>
          </a:p>
        </p:txBody>
      </p:sp>
      <p:sp>
        <p:nvSpPr>
          <p:cNvPr id="10" name="Text Box 51">
            <a:extLst>
              <a:ext uri="{FF2B5EF4-FFF2-40B4-BE49-F238E27FC236}">
                <a16:creationId xmlns:a16="http://schemas.microsoft.com/office/drawing/2014/main" id="{FA5F5B5B-B376-9286-AEF3-2CA88830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960" y="3473436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8FF07135-BC32-7722-52D9-37808CE7B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5360" y="281462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56678DBB-A834-215E-7A14-34AFA575B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360" y="2476486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591468ED-11A5-AAD8-B850-D3EC78F9A26D}"/>
              </a:ext>
            </a:extLst>
          </p:cNvPr>
          <p:cNvSpPr/>
          <p:nvPr/>
        </p:nvSpPr>
        <p:spPr bwMode="auto">
          <a:xfrm>
            <a:off x="1281901" y="1676387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i="1" dirty="0"/>
              <a:t>Start server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708F5493-CF4B-1E42-740F-6ADFC72D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701" y="2476486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3BBD32E3-4261-4715-B6F1-789C68632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235" y="3833515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bind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AAADDC-6D7E-790C-7507-DDD73F06A54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67123" y="2666986"/>
            <a:ext cx="2037312" cy="452437"/>
          </a:xfrm>
          <a:prstGeom prst="straightConnector1">
            <a:avLst/>
          </a:prstGeom>
          <a:noFill/>
          <a:ln w="28575">
            <a:solidFill>
              <a:srgbClr val="000000"/>
            </a:solidFill>
            <a:miter lim="800000"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7706F8-2C05-BF1C-2DDF-AD049361A22F}"/>
              </a:ext>
            </a:extLst>
          </p:cNvPr>
          <p:cNvCxnSpPr>
            <a:cxnSpLocks/>
          </p:cNvCxnSpPr>
          <p:nvPr/>
        </p:nvCxnSpPr>
        <p:spPr bwMode="auto">
          <a:xfrm>
            <a:off x="3034501" y="4162979"/>
            <a:ext cx="2069934" cy="530975"/>
          </a:xfrm>
          <a:prstGeom prst="straightConnector1">
            <a:avLst/>
          </a:prstGeom>
          <a:noFill/>
          <a:ln w="28575">
            <a:solidFill>
              <a:srgbClr val="000000"/>
            </a:solidFill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84888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E96D-150E-F6F2-070D-CC2FC915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a File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AF049-6767-AE87-BE6F-37FEB949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“Super” block is the master block with information</a:t>
            </a:r>
          </a:p>
          <a:p>
            <a:pPr lvl="1"/>
            <a:r>
              <a:rPr lang="en-US" dirty="0"/>
              <a:t>Type information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Root directory</a:t>
            </a:r>
          </a:p>
          <a:p>
            <a:pPr lvl="1"/>
            <a:r>
              <a:rPr lang="en-US" dirty="0"/>
              <a:t>Free blocks</a:t>
            </a:r>
          </a:p>
          <a:p>
            <a:pPr lvl="1"/>
            <a:endParaRPr lang="en-US" dirty="0"/>
          </a:p>
          <a:p>
            <a:r>
              <a:rPr lang="en-US" dirty="0"/>
              <a:t>SFS has a flat directory structure, so the root directory is part of the superblock</a:t>
            </a:r>
          </a:p>
        </p:txBody>
      </p:sp>
    </p:spTree>
    <p:extLst>
      <p:ext uri="{BB962C8B-B14F-4D97-AF65-F5344CB8AC3E}">
        <p14:creationId xmlns:p14="http://schemas.microsoft.com/office/powerpoint/2010/main" val="33592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Interface: </a:t>
            </a:r>
            <a:r>
              <a:rPr lang="en-US" dirty="0">
                <a:latin typeface="Courier New"/>
                <a:cs typeface="Courier New"/>
              </a:rPr>
              <a:t>socket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771525"/>
          </a:xfrm>
        </p:spPr>
        <p:txBody>
          <a:bodyPr/>
          <a:lstStyle/>
          <a:p>
            <a:r>
              <a:rPr lang="en-US" dirty="0"/>
              <a:t>Clients and servers use the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 to create a </a:t>
            </a:r>
            <a:r>
              <a:rPr lang="en-US" i="1" dirty="0"/>
              <a:t>socket descriptor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28323" y="2209800"/>
            <a:ext cx="5848677" cy="33855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socket(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domain,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type,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protocol)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8323" y="3124200"/>
            <a:ext cx="5971807" cy="33855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clientfd</a:t>
            </a:r>
            <a:r>
              <a:rPr lang="en-US" sz="1600" dirty="0">
                <a:latin typeface="Courier New" pitchFamily="49" charset="0"/>
              </a:rPr>
              <a:t> = socket(AF_INET, SOCK_STREAM, 0);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1" y="3886200"/>
            <a:ext cx="281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Indicates that we are using 32-bit IPV4 addresses</a:t>
            </a:r>
          </a:p>
        </p:txBody>
      </p:sp>
      <p:cxnSp>
        <p:nvCxnSpPr>
          <p:cNvPr id="10" name="Straight Arrow Connector 9"/>
          <p:cNvCxnSpPr>
            <a:stCxn id="8" idx="0"/>
            <a:endCxn id="7" idx="2"/>
          </p:cNvCxnSpPr>
          <p:nvPr/>
        </p:nvCxnSpPr>
        <p:spPr bwMode="auto">
          <a:xfrm flipV="1">
            <a:off x="2400301" y="3462754"/>
            <a:ext cx="1213926" cy="423446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724400" y="3886200"/>
            <a:ext cx="2819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Indicates that the socket will be the end point of a reliable (TCP) connection</a:t>
            </a:r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 bwMode="auto">
          <a:xfrm flipH="1" flipV="1">
            <a:off x="5257800" y="3462754"/>
            <a:ext cx="876300" cy="423446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B026A5-274B-47F2-9AF3-1385843E234D}"/>
              </a:ext>
            </a:extLst>
          </p:cNvPr>
          <p:cNvSpPr txBox="1"/>
          <p:nvPr/>
        </p:nvSpPr>
        <p:spPr>
          <a:xfrm>
            <a:off x="6781800" y="3048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Protocol specific!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4E0DA-C737-43C1-BF5B-40C19613E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96" y="5326648"/>
            <a:ext cx="6726521" cy="58477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 pitchFamily="49" charset="0"/>
              </a:rPr>
              <a:t>int </a:t>
            </a:r>
            <a:r>
              <a:rPr lang="en-US" sz="1600" dirty="0" err="1">
                <a:latin typeface="Courier New" pitchFamily="49" charset="0"/>
              </a:rPr>
              <a:t>clientfd</a:t>
            </a:r>
            <a:r>
              <a:rPr lang="en-US" sz="1600" dirty="0">
                <a:latin typeface="Courier New" pitchFamily="49" charset="0"/>
              </a:rPr>
              <a:t> = socket(ai-&gt;</a:t>
            </a:r>
            <a:r>
              <a:rPr lang="en-US" sz="1600" dirty="0" err="1">
                <a:latin typeface="Courier New" pitchFamily="49" charset="0"/>
              </a:rPr>
              <a:t>ai_family</a:t>
            </a:r>
            <a:r>
              <a:rPr lang="en-US" sz="1600" dirty="0">
                <a:latin typeface="Courier New" pitchFamily="49" charset="0"/>
              </a:rPr>
              <a:t>, ai-&gt;</a:t>
            </a:r>
            <a:r>
              <a:rPr lang="en-US" sz="1600" dirty="0" err="1">
                <a:latin typeface="Courier New" pitchFamily="49" charset="0"/>
              </a:rPr>
              <a:t>ai_socktype</a:t>
            </a:r>
            <a:r>
              <a:rPr lang="en-US" sz="1600" dirty="0">
                <a:latin typeface="Courier New" pitchFamily="49" charset="0"/>
              </a:rPr>
              <a:t>,</a:t>
            </a:r>
          </a:p>
          <a:p>
            <a:r>
              <a:rPr lang="en-US" sz="1600" dirty="0">
                <a:latin typeface="Courier New" pitchFamily="49" charset="0"/>
              </a:rPr>
              <a:t>                      ai-&gt;</a:t>
            </a:r>
            <a:r>
              <a:rPr lang="en-US" sz="1600" dirty="0" err="1">
                <a:latin typeface="Courier New" pitchFamily="49" charset="0"/>
              </a:rPr>
              <a:t>ai_protocol</a:t>
            </a:r>
            <a:r>
              <a:rPr lang="en-US" sz="1600" dirty="0">
                <a:latin typeface="Courier New" pitchFamily="49" charset="0"/>
              </a:rPr>
              <a:t>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171BD-8392-452A-A049-203A617CCCCC}"/>
              </a:ext>
            </a:extLst>
          </p:cNvPr>
          <p:cNvSpPr txBox="1"/>
          <p:nvPr/>
        </p:nvSpPr>
        <p:spPr>
          <a:xfrm>
            <a:off x="4961466" y="5930882"/>
            <a:ext cx="364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Use </a:t>
            </a:r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getaddrinfo</a:t>
            </a: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 and you don’t have to know or care which protocol!</a:t>
            </a:r>
          </a:p>
        </p:txBody>
      </p:sp>
    </p:spTree>
    <p:extLst>
      <p:ext uri="{BB962C8B-B14F-4D97-AF65-F5344CB8AC3E}">
        <p14:creationId xmlns:p14="http://schemas.microsoft.com/office/powerpoint/2010/main" val="66467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18667032-8B5B-4D47-BEBA-68675874C80B}"/>
              </a:ext>
            </a:extLst>
          </p:cNvPr>
          <p:cNvSpPr/>
          <p:nvPr/>
        </p:nvSpPr>
        <p:spPr bwMode="auto">
          <a:xfrm>
            <a:off x="4435475" y="152414"/>
            <a:ext cx="2193925" cy="40279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i="1" dirty="0"/>
              <a:t> 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934200" y="22860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Sockets Interface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4" name="Line 16"/>
          <p:cNvSpPr>
            <a:spLocks noChangeShapeType="1"/>
          </p:cNvSpPr>
          <p:nvPr/>
        </p:nvSpPr>
        <p:spPr bwMode="auto">
          <a:xfrm>
            <a:off x="2819400" y="2028555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5" name="Line 17"/>
          <p:cNvSpPr>
            <a:spLocks noChangeShapeType="1"/>
          </p:cNvSpPr>
          <p:nvPr/>
        </p:nvSpPr>
        <p:spPr bwMode="auto">
          <a:xfrm>
            <a:off x="5638800" y="19682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6" name="Line 18"/>
          <p:cNvSpPr>
            <a:spLocks noChangeShapeType="1"/>
          </p:cNvSpPr>
          <p:nvPr/>
        </p:nvSpPr>
        <p:spPr bwMode="auto">
          <a:xfrm>
            <a:off x="5638800" y="26540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9" name="Rectangle 21"/>
          <p:cNvSpPr>
            <a:spLocks noChangeArrowheads="1"/>
          </p:cNvSpPr>
          <p:nvPr/>
        </p:nvSpPr>
        <p:spPr bwMode="auto">
          <a:xfrm>
            <a:off x="2057400" y="16300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0" name="Rectangle 22"/>
          <p:cNvSpPr>
            <a:spLocks noChangeArrowheads="1"/>
          </p:cNvSpPr>
          <p:nvPr/>
        </p:nvSpPr>
        <p:spPr bwMode="auto">
          <a:xfrm>
            <a:off x="4876800" y="16300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1" name="Rectangle 23"/>
          <p:cNvSpPr>
            <a:spLocks noChangeArrowheads="1"/>
          </p:cNvSpPr>
          <p:nvPr/>
        </p:nvSpPr>
        <p:spPr bwMode="auto">
          <a:xfrm>
            <a:off x="4876800" y="2304780"/>
            <a:ext cx="1447800" cy="381000"/>
          </a:xfrm>
          <a:prstGeom prst="rect">
            <a:avLst/>
          </a:prstGeom>
          <a:solidFill>
            <a:srgbClr val="8585E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bind</a:t>
            </a:r>
          </a:p>
        </p:txBody>
      </p:sp>
      <p:sp>
        <p:nvSpPr>
          <p:cNvPr id="759832" name="Rectangle 24"/>
          <p:cNvSpPr>
            <a:spLocks noChangeArrowheads="1"/>
          </p:cNvSpPr>
          <p:nvPr/>
        </p:nvSpPr>
        <p:spPr bwMode="auto">
          <a:xfrm>
            <a:off x="4876800" y="2979468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listen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rio_writen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7239941" y="4847955"/>
            <a:ext cx="1675459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</a:t>
            </a:r>
          </a:p>
          <a:p>
            <a:r>
              <a:rPr lang="en-US" sz="1600" dirty="0">
                <a:latin typeface="Calibri" pitchFamily="34" charset="0"/>
              </a:rPr>
              <a:t>next client</a:t>
            </a:r>
          </a:p>
        </p:txBody>
      </p:sp>
      <p:sp>
        <p:nvSpPr>
          <p:cNvPr id="759858" name="AutoShape 50"/>
          <p:cNvSpPr>
            <a:spLocks/>
          </p:cNvSpPr>
          <p:nvPr/>
        </p:nvSpPr>
        <p:spPr bwMode="auto">
          <a:xfrm>
            <a:off x="6477000" y="952500"/>
            <a:ext cx="152400" cy="2447655"/>
          </a:xfrm>
          <a:prstGeom prst="rightBrace">
            <a:avLst>
              <a:gd name="adj1" fmla="val 958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59" name="Text Box 51"/>
          <p:cNvSpPr txBox="1">
            <a:spLocks noChangeArrowheads="1"/>
          </p:cNvSpPr>
          <p:nvPr/>
        </p:nvSpPr>
        <p:spPr bwMode="auto">
          <a:xfrm>
            <a:off x="6629400" y="194945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0" name="AutoShape 52"/>
          <p:cNvSpPr>
            <a:spLocks/>
          </p:cNvSpPr>
          <p:nvPr/>
        </p:nvSpPr>
        <p:spPr bwMode="auto">
          <a:xfrm>
            <a:off x="1752600" y="952500"/>
            <a:ext cx="152400" cy="3133455"/>
          </a:xfrm>
          <a:prstGeom prst="leftBrace">
            <a:avLst>
              <a:gd name="adj1" fmla="val 13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61" name="Text Box 53"/>
          <p:cNvSpPr txBox="1">
            <a:spLocks noChangeArrowheads="1"/>
          </p:cNvSpPr>
          <p:nvPr/>
        </p:nvSpPr>
        <p:spPr bwMode="auto">
          <a:xfrm>
            <a:off x="0" y="228600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759863" name="Rectangle 55"/>
          <p:cNvSpPr>
            <a:spLocks noChangeArrowheads="1"/>
          </p:cNvSpPr>
          <p:nvPr/>
        </p:nvSpPr>
        <p:spPr bwMode="auto">
          <a:xfrm>
            <a:off x="2057400" y="36874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connect</a:t>
            </a: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5638800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50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2819401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29FDF-FA01-4A00-8E6F-70300793A766}"/>
              </a:ext>
            </a:extLst>
          </p:cNvPr>
          <p:cNvSpPr txBox="1"/>
          <p:nvPr/>
        </p:nvSpPr>
        <p:spPr>
          <a:xfrm>
            <a:off x="4402853" y="1966300"/>
            <a:ext cx="89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531E52-A675-4E20-87E6-1287B78241B2}"/>
              </a:ext>
            </a:extLst>
          </p:cNvPr>
          <p:cNvSpPr txBox="1"/>
          <p:nvPr/>
        </p:nvSpPr>
        <p:spPr>
          <a:xfrm>
            <a:off x="3174239" y="1968230"/>
            <a:ext cx="9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Calibri" pitchFamily="34" charset="0"/>
              </a:rPr>
              <a:t>clientfd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020DB4F-39CD-4117-A979-B03818B83DA9}"/>
              </a:ext>
            </a:extLst>
          </p:cNvPr>
          <p:cNvSpPr txBox="1"/>
          <p:nvPr/>
        </p:nvSpPr>
        <p:spPr>
          <a:xfrm>
            <a:off x="3325703" y="1269316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0D58F0-1EA6-4CA5-B9F1-88775A92F96D}"/>
              </a:ext>
            </a:extLst>
          </p:cNvPr>
          <p:cNvSpPr txBox="1"/>
          <p:nvPr/>
        </p:nvSpPr>
        <p:spPr>
          <a:xfrm>
            <a:off x="4481317" y="1290846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</p:spTree>
    <p:extLst>
      <p:ext uri="{BB962C8B-B14F-4D97-AF65-F5344CB8AC3E}">
        <p14:creationId xmlns:p14="http://schemas.microsoft.com/office/powerpoint/2010/main" val="196277976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Interface: </a:t>
            </a:r>
            <a:r>
              <a:rPr lang="en-US" dirty="0">
                <a:latin typeface="Courier New"/>
                <a:cs typeface="Courier New"/>
              </a:rPr>
              <a:t>bind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213725" cy="771525"/>
          </a:xfrm>
        </p:spPr>
        <p:txBody>
          <a:bodyPr/>
          <a:lstStyle/>
          <a:p>
            <a:r>
              <a:rPr lang="en-US" dirty="0"/>
              <a:t>A server uses 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dirty="0"/>
              <a:t> to ask the kernel to associate the server’s socket address with a socket descriptor: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     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Our convention:</a:t>
            </a:r>
            <a:r>
              <a:rPr lang="en-US" dirty="0">
                <a:latin typeface="+mn-lt"/>
              </a:rPr>
              <a:t> </a:t>
            </a:r>
            <a:r>
              <a:rPr lang="en-US" sz="1600" dirty="0">
                <a:latin typeface="Courier New" pitchFamily="49" charset="0"/>
              </a:rPr>
              <a:t>typedef struct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SA;</a:t>
            </a:r>
            <a:endParaRPr lang="en-US" dirty="0"/>
          </a:p>
          <a:p>
            <a:r>
              <a:rPr lang="en-US" dirty="0"/>
              <a:t>Process can read bytes that arrive on the connection whose endpoint is  </a:t>
            </a:r>
            <a:r>
              <a:rPr lang="en-US" dirty="0" err="1">
                <a:latin typeface="Courier New"/>
                <a:cs typeface="Courier New"/>
              </a:rPr>
              <a:t>addr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by reading from descriptor </a:t>
            </a:r>
            <a:r>
              <a:rPr lang="en-US" dirty="0" err="1">
                <a:latin typeface="Courier New"/>
                <a:cs typeface="Courier New"/>
              </a:rPr>
              <a:t>sockfd</a:t>
            </a:r>
            <a:endParaRPr lang="en-US" dirty="0"/>
          </a:p>
          <a:p>
            <a:r>
              <a:rPr lang="en-US" dirty="0"/>
              <a:t>Similarly, writes to </a:t>
            </a:r>
            <a:r>
              <a:rPr lang="en-US" dirty="0" err="1">
                <a:latin typeface="Courier New"/>
                <a:cs typeface="Courier New"/>
              </a:rPr>
              <a:t>sockfd</a:t>
            </a:r>
            <a:r>
              <a:rPr lang="en-US" dirty="0"/>
              <a:t> are transferred along connection whose endpoint is </a:t>
            </a:r>
            <a:r>
              <a:rPr lang="en-US" dirty="0" err="1">
                <a:latin typeface="Courier New"/>
                <a:cs typeface="Courier New"/>
              </a:rPr>
              <a:t>addr</a:t>
            </a:r>
            <a:endParaRPr lang="en-US" dirty="0"/>
          </a:p>
          <a:p>
            <a:r>
              <a:rPr lang="en-US" dirty="0">
                <a:latin typeface="+mn-lt"/>
                <a:cs typeface="Courier New"/>
              </a:rPr>
              <a:t>Best practice is to use 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+mn-lt"/>
                <a:cs typeface="Courier New"/>
              </a:rPr>
              <a:t>  to supply the arguments </a:t>
            </a:r>
            <a:r>
              <a:rPr lang="en-US" dirty="0" err="1">
                <a:latin typeface="Courier New"/>
                <a:cs typeface="Courier New"/>
              </a:rPr>
              <a:t>addr</a:t>
            </a:r>
            <a:r>
              <a:rPr lang="en-US" dirty="0">
                <a:latin typeface="+mn-lt"/>
                <a:cs typeface="Courier New"/>
              </a:rPr>
              <a:t> and </a:t>
            </a:r>
            <a:r>
              <a:rPr lang="en-US" dirty="0" err="1">
                <a:latin typeface="Courier New"/>
                <a:cs typeface="Courier New"/>
              </a:rPr>
              <a:t>addrlen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43000" y="2248972"/>
            <a:ext cx="6341199" cy="33855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bind(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sockfd</a:t>
            </a:r>
            <a:r>
              <a:rPr lang="en-US" sz="1600" dirty="0">
                <a:latin typeface="Courier New" pitchFamily="49" charset="0"/>
              </a:rPr>
              <a:t>, SA *</a:t>
            </a:r>
            <a:r>
              <a:rPr lang="en-US" sz="1600" dirty="0" err="1">
                <a:latin typeface="Courier New" pitchFamily="49" charset="0"/>
              </a:rPr>
              <a:t>addr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addrlen</a:t>
            </a:r>
            <a:r>
              <a:rPr lang="en-US" sz="1600" dirty="0">
                <a:latin typeface="Courier New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6197095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934200" y="22860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Sockets Interface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4" name="Line 16"/>
          <p:cNvSpPr>
            <a:spLocks noChangeShapeType="1"/>
          </p:cNvSpPr>
          <p:nvPr/>
        </p:nvSpPr>
        <p:spPr bwMode="auto">
          <a:xfrm>
            <a:off x="2819400" y="2028555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5" name="Line 17"/>
          <p:cNvSpPr>
            <a:spLocks noChangeShapeType="1"/>
          </p:cNvSpPr>
          <p:nvPr/>
        </p:nvSpPr>
        <p:spPr bwMode="auto">
          <a:xfrm>
            <a:off x="5638800" y="19682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6" name="Line 18"/>
          <p:cNvSpPr>
            <a:spLocks noChangeShapeType="1"/>
          </p:cNvSpPr>
          <p:nvPr/>
        </p:nvSpPr>
        <p:spPr bwMode="auto">
          <a:xfrm>
            <a:off x="5638800" y="26540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9" name="Rectangle 21"/>
          <p:cNvSpPr>
            <a:spLocks noChangeArrowheads="1"/>
          </p:cNvSpPr>
          <p:nvPr/>
        </p:nvSpPr>
        <p:spPr bwMode="auto">
          <a:xfrm>
            <a:off x="2057400" y="16300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0" name="Rectangle 22"/>
          <p:cNvSpPr>
            <a:spLocks noChangeArrowheads="1"/>
          </p:cNvSpPr>
          <p:nvPr/>
        </p:nvSpPr>
        <p:spPr bwMode="auto">
          <a:xfrm>
            <a:off x="4876800" y="16300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1" name="Rectangle 23"/>
          <p:cNvSpPr>
            <a:spLocks noChangeArrowheads="1"/>
          </p:cNvSpPr>
          <p:nvPr/>
        </p:nvSpPr>
        <p:spPr bwMode="auto">
          <a:xfrm>
            <a:off x="4876800" y="230478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bind</a:t>
            </a:r>
          </a:p>
        </p:txBody>
      </p:sp>
      <p:sp>
        <p:nvSpPr>
          <p:cNvPr id="759832" name="Rectangle 24"/>
          <p:cNvSpPr>
            <a:spLocks noChangeArrowheads="1"/>
          </p:cNvSpPr>
          <p:nvPr/>
        </p:nvSpPr>
        <p:spPr bwMode="auto">
          <a:xfrm>
            <a:off x="4876800" y="2979468"/>
            <a:ext cx="1447800" cy="381000"/>
          </a:xfrm>
          <a:prstGeom prst="rect">
            <a:avLst/>
          </a:prstGeom>
          <a:solidFill>
            <a:srgbClr val="8585E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listen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rio_writen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7239941" y="4847955"/>
            <a:ext cx="1675459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</a:t>
            </a:r>
          </a:p>
          <a:p>
            <a:r>
              <a:rPr lang="en-US" sz="1600" dirty="0">
                <a:latin typeface="Calibri" pitchFamily="34" charset="0"/>
              </a:rPr>
              <a:t>next client</a:t>
            </a:r>
          </a:p>
        </p:txBody>
      </p:sp>
      <p:sp>
        <p:nvSpPr>
          <p:cNvPr id="759858" name="AutoShape 50"/>
          <p:cNvSpPr>
            <a:spLocks/>
          </p:cNvSpPr>
          <p:nvPr/>
        </p:nvSpPr>
        <p:spPr bwMode="auto">
          <a:xfrm>
            <a:off x="6477000" y="952500"/>
            <a:ext cx="152400" cy="2447655"/>
          </a:xfrm>
          <a:prstGeom prst="rightBrace">
            <a:avLst>
              <a:gd name="adj1" fmla="val 958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59" name="Text Box 51"/>
          <p:cNvSpPr txBox="1">
            <a:spLocks noChangeArrowheads="1"/>
          </p:cNvSpPr>
          <p:nvPr/>
        </p:nvSpPr>
        <p:spPr bwMode="auto">
          <a:xfrm>
            <a:off x="6629400" y="194945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0" name="AutoShape 52"/>
          <p:cNvSpPr>
            <a:spLocks/>
          </p:cNvSpPr>
          <p:nvPr/>
        </p:nvSpPr>
        <p:spPr bwMode="auto">
          <a:xfrm>
            <a:off x="1752600" y="952500"/>
            <a:ext cx="152400" cy="3133455"/>
          </a:xfrm>
          <a:prstGeom prst="leftBrace">
            <a:avLst>
              <a:gd name="adj1" fmla="val 13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61" name="Text Box 53"/>
          <p:cNvSpPr txBox="1">
            <a:spLocks noChangeArrowheads="1"/>
          </p:cNvSpPr>
          <p:nvPr/>
        </p:nvSpPr>
        <p:spPr bwMode="auto">
          <a:xfrm>
            <a:off x="0" y="228600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759863" name="Rectangle 55"/>
          <p:cNvSpPr>
            <a:spLocks noChangeArrowheads="1"/>
          </p:cNvSpPr>
          <p:nvPr/>
        </p:nvSpPr>
        <p:spPr bwMode="auto">
          <a:xfrm>
            <a:off x="2057400" y="36874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connect</a:t>
            </a: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5638800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50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2819401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0" y="952500"/>
            <a:ext cx="1523999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1B7502-79D7-473E-B60E-F03C706E6664}"/>
              </a:ext>
            </a:extLst>
          </p:cNvPr>
          <p:cNvSpPr txBox="1"/>
          <p:nvPr/>
        </p:nvSpPr>
        <p:spPr>
          <a:xfrm>
            <a:off x="4460147" y="1298215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DE22D8-D0F5-4C7A-A275-9E7DC29C114E}"/>
              </a:ext>
            </a:extLst>
          </p:cNvPr>
          <p:cNvSpPr txBox="1"/>
          <p:nvPr/>
        </p:nvSpPr>
        <p:spPr>
          <a:xfrm>
            <a:off x="4402853" y="1966300"/>
            <a:ext cx="87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EC9257-6CC8-4F3E-AC34-4A1EEF2AAC69}"/>
              </a:ext>
            </a:extLst>
          </p:cNvPr>
          <p:cNvSpPr txBox="1"/>
          <p:nvPr/>
        </p:nvSpPr>
        <p:spPr>
          <a:xfrm>
            <a:off x="3998367" y="2639652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r>
              <a:rPr lang="en-US" sz="1800" dirty="0">
                <a:latin typeface="Calibri" pitchFamily="34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&lt;-&gt; SA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3B6828D-518C-4A69-B891-1C673125AB3F}"/>
              </a:ext>
            </a:extLst>
          </p:cNvPr>
          <p:cNvSpPr txBox="1"/>
          <p:nvPr/>
        </p:nvSpPr>
        <p:spPr>
          <a:xfrm>
            <a:off x="3253362" y="1291127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9E760A8-A3B3-4E14-969C-811AB2330F73}"/>
              </a:ext>
            </a:extLst>
          </p:cNvPr>
          <p:cNvSpPr txBox="1"/>
          <p:nvPr/>
        </p:nvSpPr>
        <p:spPr>
          <a:xfrm>
            <a:off x="3174239" y="1968230"/>
            <a:ext cx="9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clientfd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1913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Interface: </a:t>
            </a:r>
            <a:r>
              <a:rPr lang="en-US" dirty="0">
                <a:latin typeface="Courier New"/>
                <a:cs typeface="Courier New"/>
              </a:rPr>
              <a:t>listen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5267325"/>
          </a:xfrm>
        </p:spPr>
        <p:txBody>
          <a:bodyPr/>
          <a:lstStyle/>
          <a:p>
            <a:r>
              <a:rPr lang="en-US" dirty="0"/>
              <a:t>Kernel assumes that descriptor from socket function is an </a:t>
            </a:r>
            <a:r>
              <a:rPr lang="en-US" i="1" dirty="0">
                <a:solidFill>
                  <a:srgbClr val="FF0000"/>
                </a:solidFill>
              </a:rPr>
              <a:t>active socket </a:t>
            </a:r>
            <a:r>
              <a:rPr lang="en-US" dirty="0"/>
              <a:t>that will be on the client end</a:t>
            </a:r>
          </a:p>
          <a:p>
            <a:r>
              <a:rPr lang="en-US" dirty="0"/>
              <a:t>A server calls the listen function to tell the kernel that a descriptor will be used by a server rather than a client: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Converts </a:t>
            </a:r>
            <a:r>
              <a:rPr lang="en-US" dirty="0" err="1">
                <a:latin typeface="Courier New"/>
                <a:cs typeface="Courier New"/>
              </a:rPr>
              <a:t>sockfd</a:t>
            </a:r>
            <a:r>
              <a:rPr lang="en-US" dirty="0"/>
              <a:t> from an active socket to a </a:t>
            </a:r>
            <a:r>
              <a:rPr lang="en-US" i="1" dirty="0">
                <a:solidFill>
                  <a:srgbClr val="FF0000"/>
                </a:solidFill>
              </a:rPr>
              <a:t>listening socket</a:t>
            </a:r>
            <a:r>
              <a:rPr lang="en-US" dirty="0"/>
              <a:t> that can accept connection requests from clients. </a:t>
            </a:r>
          </a:p>
          <a:p>
            <a:pPr lvl="1"/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backlog </a:t>
            </a:r>
            <a:r>
              <a:rPr lang="en-US" dirty="0">
                <a:latin typeface="+mn-lt"/>
                <a:cs typeface="Courier New"/>
              </a:rPr>
              <a:t>is a hint about the number of outstanding connection requests that the kernel should queue up before starting to refuse requests (128-ish by default)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05000" y="3200725"/>
            <a:ext cx="4617370" cy="33855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listen(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sockfd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backlog);</a:t>
            </a:r>
          </a:p>
        </p:txBody>
      </p:sp>
    </p:spTree>
    <p:extLst>
      <p:ext uri="{BB962C8B-B14F-4D97-AF65-F5344CB8AC3E}">
        <p14:creationId xmlns:p14="http://schemas.microsoft.com/office/powerpoint/2010/main" val="13113117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934200" y="22860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Sockets Interface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4" name="Line 16"/>
          <p:cNvSpPr>
            <a:spLocks noChangeShapeType="1"/>
          </p:cNvSpPr>
          <p:nvPr/>
        </p:nvSpPr>
        <p:spPr bwMode="auto">
          <a:xfrm>
            <a:off x="2819400" y="2028555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5" name="Line 17"/>
          <p:cNvSpPr>
            <a:spLocks noChangeShapeType="1"/>
          </p:cNvSpPr>
          <p:nvPr/>
        </p:nvSpPr>
        <p:spPr bwMode="auto">
          <a:xfrm>
            <a:off x="5638800" y="19682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6" name="Line 18"/>
          <p:cNvSpPr>
            <a:spLocks noChangeShapeType="1"/>
          </p:cNvSpPr>
          <p:nvPr/>
        </p:nvSpPr>
        <p:spPr bwMode="auto">
          <a:xfrm>
            <a:off x="5638800" y="26540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9" name="Rectangle 21"/>
          <p:cNvSpPr>
            <a:spLocks noChangeArrowheads="1"/>
          </p:cNvSpPr>
          <p:nvPr/>
        </p:nvSpPr>
        <p:spPr bwMode="auto">
          <a:xfrm>
            <a:off x="2057400" y="16300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0" name="Rectangle 22"/>
          <p:cNvSpPr>
            <a:spLocks noChangeArrowheads="1"/>
          </p:cNvSpPr>
          <p:nvPr/>
        </p:nvSpPr>
        <p:spPr bwMode="auto">
          <a:xfrm>
            <a:off x="4876800" y="16300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1" name="Rectangle 23"/>
          <p:cNvSpPr>
            <a:spLocks noChangeArrowheads="1"/>
          </p:cNvSpPr>
          <p:nvPr/>
        </p:nvSpPr>
        <p:spPr bwMode="auto">
          <a:xfrm>
            <a:off x="4876800" y="230478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bind</a:t>
            </a:r>
          </a:p>
        </p:txBody>
      </p:sp>
      <p:sp>
        <p:nvSpPr>
          <p:cNvPr id="759832" name="Rectangle 24"/>
          <p:cNvSpPr>
            <a:spLocks noChangeArrowheads="1"/>
          </p:cNvSpPr>
          <p:nvPr/>
        </p:nvSpPr>
        <p:spPr bwMode="auto">
          <a:xfrm>
            <a:off x="4876800" y="2979468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listen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rio_writen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7239941" y="4847955"/>
            <a:ext cx="1675459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</a:t>
            </a:r>
          </a:p>
          <a:p>
            <a:r>
              <a:rPr lang="en-US" sz="1600" dirty="0">
                <a:latin typeface="Calibri" pitchFamily="34" charset="0"/>
              </a:rPr>
              <a:t>next client</a:t>
            </a:r>
          </a:p>
        </p:txBody>
      </p:sp>
      <p:sp>
        <p:nvSpPr>
          <p:cNvPr id="759858" name="AutoShape 50"/>
          <p:cNvSpPr>
            <a:spLocks/>
          </p:cNvSpPr>
          <p:nvPr/>
        </p:nvSpPr>
        <p:spPr bwMode="auto">
          <a:xfrm>
            <a:off x="6477000" y="952500"/>
            <a:ext cx="152400" cy="2447655"/>
          </a:xfrm>
          <a:prstGeom prst="rightBrace">
            <a:avLst>
              <a:gd name="adj1" fmla="val 958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59" name="Text Box 51"/>
          <p:cNvSpPr txBox="1">
            <a:spLocks noChangeArrowheads="1"/>
          </p:cNvSpPr>
          <p:nvPr/>
        </p:nvSpPr>
        <p:spPr bwMode="auto">
          <a:xfrm>
            <a:off x="6629400" y="194945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0" name="AutoShape 52"/>
          <p:cNvSpPr>
            <a:spLocks/>
          </p:cNvSpPr>
          <p:nvPr/>
        </p:nvSpPr>
        <p:spPr bwMode="auto">
          <a:xfrm>
            <a:off x="1752600" y="952500"/>
            <a:ext cx="152400" cy="3133455"/>
          </a:xfrm>
          <a:prstGeom prst="leftBrace">
            <a:avLst>
              <a:gd name="adj1" fmla="val 13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61" name="Text Box 53"/>
          <p:cNvSpPr txBox="1">
            <a:spLocks noChangeArrowheads="1"/>
          </p:cNvSpPr>
          <p:nvPr/>
        </p:nvSpPr>
        <p:spPr bwMode="auto">
          <a:xfrm>
            <a:off x="0" y="228600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8585E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759863" name="Rectangle 55"/>
          <p:cNvSpPr>
            <a:spLocks noChangeArrowheads="1"/>
          </p:cNvSpPr>
          <p:nvPr/>
        </p:nvSpPr>
        <p:spPr bwMode="auto">
          <a:xfrm>
            <a:off x="2057400" y="36874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connect</a:t>
            </a: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5638800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50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2819401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0" y="952500"/>
            <a:ext cx="1523997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9A24AF-089D-40D3-879F-BA334380BCBA}"/>
              </a:ext>
            </a:extLst>
          </p:cNvPr>
          <p:cNvSpPr txBox="1"/>
          <p:nvPr/>
        </p:nvSpPr>
        <p:spPr>
          <a:xfrm>
            <a:off x="3159894" y="1287135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69183C-E367-420F-B022-6CF7DF735CB1}"/>
              </a:ext>
            </a:extLst>
          </p:cNvPr>
          <p:cNvSpPr txBox="1"/>
          <p:nvPr/>
        </p:nvSpPr>
        <p:spPr>
          <a:xfrm>
            <a:off x="3174239" y="1968230"/>
            <a:ext cx="9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clientfd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798754-7918-4205-8102-650AE86D983E}"/>
              </a:ext>
            </a:extLst>
          </p:cNvPr>
          <p:cNvSpPr txBox="1"/>
          <p:nvPr/>
        </p:nvSpPr>
        <p:spPr>
          <a:xfrm>
            <a:off x="4435475" y="1287135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114D17-B209-4772-94B1-A64BF5A69909}"/>
              </a:ext>
            </a:extLst>
          </p:cNvPr>
          <p:cNvSpPr txBox="1"/>
          <p:nvPr/>
        </p:nvSpPr>
        <p:spPr>
          <a:xfrm>
            <a:off x="4402853" y="1966300"/>
            <a:ext cx="87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01BA6D-FB28-4AA5-B7C5-5CD1C8E2488D}"/>
              </a:ext>
            </a:extLst>
          </p:cNvPr>
          <p:cNvSpPr txBox="1"/>
          <p:nvPr/>
        </p:nvSpPr>
        <p:spPr>
          <a:xfrm>
            <a:off x="3998367" y="2639652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 &lt;-&gt; SA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828761-455A-402B-905C-C00320E7B7FE}"/>
              </a:ext>
            </a:extLst>
          </p:cNvPr>
          <p:cNvSpPr txBox="1"/>
          <p:nvPr/>
        </p:nvSpPr>
        <p:spPr>
          <a:xfrm>
            <a:off x="5789068" y="3300452"/>
            <a:ext cx="17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listening </a:t>
            </a:r>
            <a:r>
              <a:rPr lang="en-US" sz="180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2097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Interface: </a:t>
            </a:r>
            <a:r>
              <a:rPr lang="en-US" dirty="0">
                <a:latin typeface="Courier New"/>
                <a:cs typeface="Courier New"/>
              </a:rPr>
              <a:t>accept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5267325"/>
          </a:xfrm>
        </p:spPr>
        <p:txBody>
          <a:bodyPr/>
          <a:lstStyle/>
          <a:p>
            <a:r>
              <a:rPr lang="en-US" dirty="0"/>
              <a:t>Servers wait for connection requests from clients by calling </a:t>
            </a:r>
            <a:r>
              <a:rPr lang="en-US" dirty="0">
                <a:latin typeface="Courier New"/>
                <a:cs typeface="Courier New"/>
              </a:rPr>
              <a:t>accept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Waits for connection request to arrive on the connection bound to </a:t>
            </a:r>
            <a:r>
              <a:rPr lang="en-US" dirty="0" err="1">
                <a:latin typeface="Courier New"/>
                <a:cs typeface="Courier New"/>
              </a:rPr>
              <a:t>listenfd</a:t>
            </a:r>
            <a:r>
              <a:rPr lang="en-US" dirty="0"/>
              <a:t>, then fills in client’s socket address in </a:t>
            </a:r>
            <a:r>
              <a:rPr lang="en-US" dirty="0" err="1">
                <a:latin typeface="Courier New"/>
                <a:cs typeface="Courier New"/>
              </a:rPr>
              <a:t>addr</a:t>
            </a:r>
            <a:r>
              <a:rPr lang="en-US" dirty="0"/>
              <a:t> and size of the socket address in </a:t>
            </a:r>
            <a:r>
              <a:rPr lang="en-US" dirty="0" err="1">
                <a:latin typeface="Courier New"/>
                <a:cs typeface="Courier New"/>
              </a:rPr>
              <a:t>addrlen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Returns a </a:t>
            </a:r>
            <a:r>
              <a:rPr lang="en-US" i="1" dirty="0">
                <a:solidFill>
                  <a:srgbClr val="FF0000"/>
                </a:solidFill>
              </a:rPr>
              <a:t>connected descriptor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connfd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/>
              <a:t>that can be used to communicate with the client via Unix I/O routines. </a:t>
            </a: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43000" y="2266604"/>
            <a:ext cx="6218069" cy="33855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accept(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listenfd</a:t>
            </a:r>
            <a:r>
              <a:rPr lang="en-US" sz="1600" dirty="0">
                <a:latin typeface="Courier New" pitchFamily="49" charset="0"/>
              </a:rPr>
              <a:t>, SA *</a:t>
            </a:r>
            <a:r>
              <a:rPr lang="en-US" sz="1600" dirty="0" err="1">
                <a:latin typeface="Courier New" pitchFamily="49" charset="0"/>
              </a:rPr>
              <a:t>addr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addrlen</a:t>
            </a:r>
            <a:r>
              <a:rPr lang="en-US" sz="1600" dirty="0">
                <a:latin typeface="Courier New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627587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F78F-4FC4-EB1C-C4E5-B96017B6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5D6F-3CB9-F36B-EF9E-5830F077F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directory is a special file</a:t>
            </a:r>
          </a:p>
          <a:p>
            <a:pPr lvl="1"/>
            <a:r>
              <a:rPr lang="en-US" dirty="0"/>
              <a:t>Maps strings to files</a:t>
            </a:r>
          </a:p>
          <a:p>
            <a:pPr lvl="1"/>
            <a:r>
              <a:rPr lang="en-US" dirty="0"/>
              <a:t>Those files could also be directories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5A3D0-A19C-6F12-2FEC-72CBD127890C}"/>
              </a:ext>
            </a:extLst>
          </p:cNvPr>
          <p:cNvSpPr txBox="1"/>
          <p:nvPr/>
        </p:nvSpPr>
        <p:spPr>
          <a:xfrm>
            <a:off x="666924" y="4191000"/>
            <a:ext cx="78101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for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0; (unsigned long)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&lt; FILE_COUNT_LIMIT;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superBlock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-&gt;files[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first_block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!= 0 &amp;&amp;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strcmp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superBlock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-&gt;files[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].name,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fileName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== 0)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return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addOpenFileEntry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fileEntry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C62833-6C19-DA23-7A7F-F65AB56F9D80}"/>
              </a:ext>
            </a:extLst>
          </p:cNvPr>
          <p:cNvCxnSpPr/>
          <p:nvPr/>
        </p:nvCxnSpPr>
        <p:spPr bwMode="auto">
          <a:xfrm>
            <a:off x="990600" y="3657600"/>
            <a:ext cx="457200" cy="5334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650C04-9334-FB01-60E1-1D962433FBC3}"/>
              </a:ext>
            </a:extLst>
          </p:cNvPr>
          <p:cNvSpPr txBox="1"/>
          <p:nvPr/>
        </p:nvSpPr>
        <p:spPr>
          <a:xfrm>
            <a:off x="192847" y="3308537"/>
            <a:ext cx="18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Index in directory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0649BE-36C0-5D37-065E-CB2D1F68C62B}"/>
              </a:ext>
            </a:extLst>
          </p:cNvPr>
          <p:cNvCxnSpPr/>
          <p:nvPr/>
        </p:nvCxnSpPr>
        <p:spPr bwMode="auto">
          <a:xfrm flipH="1">
            <a:off x="6477000" y="3657600"/>
            <a:ext cx="76200" cy="5334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04605C-10B3-5CD1-AD06-17ABD312EF5D}"/>
              </a:ext>
            </a:extLst>
          </p:cNvPr>
          <p:cNvSpPr txBox="1"/>
          <p:nvPr/>
        </p:nvSpPr>
        <p:spPr>
          <a:xfrm>
            <a:off x="5453924" y="3322895"/>
            <a:ext cx="219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Max files in directory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2D91C9-0B44-834A-C7C4-F3F9E1814402}"/>
              </a:ext>
            </a:extLst>
          </p:cNvPr>
          <p:cNvCxnSpPr/>
          <p:nvPr/>
        </p:nvCxnSpPr>
        <p:spPr bwMode="auto">
          <a:xfrm flipH="1">
            <a:off x="6858000" y="4191000"/>
            <a:ext cx="1143000" cy="4572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E6C52C-AA44-8DD5-1B04-A025127590D7}"/>
              </a:ext>
            </a:extLst>
          </p:cNvPr>
          <p:cNvSpPr txBox="1"/>
          <p:nvPr/>
        </p:nvSpPr>
        <p:spPr>
          <a:xfrm>
            <a:off x="7426898" y="3860680"/>
            <a:ext cx="118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Allocated?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C4139C-A99F-E55D-C130-4194086B6E1A}"/>
              </a:ext>
            </a:extLst>
          </p:cNvPr>
          <p:cNvCxnSpPr/>
          <p:nvPr/>
        </p:nvCxnSpPr>
        <p:spPr bwMode="auto">
          <a:xfrm flipH="1" flipV="1">
            <a:off x="6400800" y="5105973"/>
            <a:ext cx="381000" cy="6096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DD31D4-ADA1-E4E2-79E2-F38929C23335}"/>
              </a:ext>
            </a:extLst>
          </p:cNvPr>
          <p:cNvSpPr txBox="1"/>
          <p:nvPr/>
        </p:nvSpPr>
        <p:spPr>
          <a:xfrm>
            <a:off x="6109180" y="5715573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Check name</a:t>
            </a:r>
          </a:p>
        </p:txBody>
      </p:sp>
    </p:spTree>
    <p:extLst>
      <p:ext uri="{BB962C8B-B14F-4D97-AF65-F5344CB8AC3E}">
        <p14:creationId xmlns:p14="http://schemas.microsoft.com/office/powerpoint/2010/main" val="9940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57200" y="4268787"/>
            <a:ext cx="6400800" cy="1283136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934200" y="22860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Sockets Interface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4" name="Line 16"/>
          <p:cNvSpPr>
            <a:spLocks noChangeShapeType="1"/>
          </p:cNvSpPr>
          <p:nvPr/>
        </p:nvSpPr>
        <p:spPr bwMode="auto">
          <a:xfrm>
            <a:off x="2819400" y="2028555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5" name="Line 17"/>
          <p:cNvSpPr>
            <a:spLocks noChangeShapeType="1"/>
          </p:cNvSpPr>
          <p:nvPr/>
        </p:nvSpPr>
        <p:spPr bwMode="auto">
          <a:xfrm>
            <a:off x="5638800" y="19682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6" name="Line 18"/>
          <p:cNvSpPr>
            <a:spLocks noChangeShapeType="1"/>
          </p:cNvSpPr>
          <p:nvPr/>
        </p:nvSpPr>
        <p:spPr bwMode="auto">
          <a:xfrm>
            <a:off x="5638800" y="26540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9" name="Rectangle 21"/>
          <p:cNvSpPr>
            <a:spLocks noChangeArrowheads="1"/>
          </p:cNvSpPr>
          <p:nvPr/>
        </p:nvSpPr>
        <p:spPr bwMode="auto">
          <a:xfrm>
            <a:off x="2057400" y="16300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0" name="Rectangle 22"/>
          <p:cNvSpPr>
            <a:spLocks noChangeArrowheads="1"/>
          </p:cNvSpPr>
          <p:nvPr/>
        </p:nvSpPr>
        <p:spPr bwMode="auto">
          <a:xfrm>
            <a:off x="4876800" y="16300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1" name="Rectangle 23"/>
          <p:cNvSpPr>
            <a:spLocks noChangeArrowheads="1"/>
          </p:cNvSpPr>
          <p:nvPr/>
        </p:nvSpPr>
        <p:spPr bwMode="auto">
          <a:xfrm>
            <a:off x="4876800" y="230478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bind</a:t>
            </a:r>
          </a:p>
        </p:txBody>
      </p:sp>
      <p:sp>
        <p:nvSpPr>
          <p:cNvPr id="759832" name="Rectangle 24"/>
          <p:cNvSpPr>
            <a:spLocks noChangeArrowheads="1"/>
          </p:cNvSpPr>
          <p:nvPr/>
        </p:nvSpPr>
        <p:spPr bwMode="auto">
          <a:xfrm>
            <a:off x="4876800" y="2979468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listen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rio_writen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7239941" y="4847955"/>
            <a:ext cx="1675459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</a:t>
            </a:r>
          </a:p>
          <a:p>
            <a:r>
              <a:rPr lang="en-US" sz="1600" dirty="0">
                <a:latin typeface="Calibri" pitchFamily="34" charset="0"/>
              </a:rPr>
              <a:t>next client</a:t>
            </a:r>
          </a:p>
        </p:txBody>
      </p:sp>
      <p:sp>
        <p:nvSpPr>
          <p:cNvPr id="759858" name="AutoShape 50"/>
          <p:cNvSpPr>
            <a:spLocks/>
          </p:cNvSpPr>
          <p:nvPr/>
        </p:nvSpPr>
        <p:spPr bwMode="auto">
          <a:xfrm>
            <a:off x="6477000" y="952500"/>
            <a:ext cx="152400" cy="2447655"/>
          </a:xfrm>
          <a:prstGeom prst="rightBrace">
            <a:avLst>
              <a:gd name="adj1" fmla="val 958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59" name="Text Box 51"/>
          <p:cNvSpPr txBox="1">
            <a:spLocks noChangeArrowheads="1"/>
          </p:cNvSpPr>
          <p:nvPr/>
        </p:nvSpPr>
        <p:spPr bwMode="auto">
          <a:xfrm>
            <a:off x="6629400" y="194945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0" name="AutoShape 52"/>
          <p:cNvSpPr>
            <a:spLocks/>
          </p:cNvSpPr>
          <p:nvPr/>
        </p:nvSpPr>
        <p:spPr bwMode="auto">
          <a:xfrm>
            <a:off x="1752600" y="952500"/>
            <a:ext cx="152400" cy="3133455"/>
          </a:xfrm>
          <a:prstGeom prst="leftBrace">
            <a:avLst>
              <a:gd name="adj1" fmla="val 13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61" name="Text Box 53"/>
          <p:cNvSpPr txBox="1">
            <a:spLocks noChangeArrowheads="1"/>
          </p:cNvSpPr>
          <p:nvPr/>
        </p:nvSpPr>
        <p:spPr bwMode="auto">
          <a:xfrm>
            <a:off x="0" y="228600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759863" name="Rectangle 55"/>
          <p:cNvSpPr>
            <a:spLocks noChangeArrowheads="1"/>
          </p:cNvSpPr>
          <p:nvPr/>
        </p:nvSpPr>
        <p:spPr bwMode="auto">
          <a:xfrm>
            <a:off x="2057400" y="3687493"/>
            <a:ext cx="1524000" cy="381000"/>
          </a:xfrm>
          <a:prstGeom prst="rect">
            <a:avLst/>
          </a:prstGeom>
          <a:solidFill>
            <a:srgbClr val="8585E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connect</a:t>
            </a: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5638800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50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2819401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0" y="952500"/>
            <a:ext cx="1523997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CD9B02-6C3E-4CA9-8657-D84D796BDEED}"/>
              </a:ext>
            </a:extLst>
          </p:cNvPr>
          <p:cNvSpPr txBox="1"/>
          <p:nvPr/>
        </p:nvSpPr>
        <p:spPr>
          <a:xfrm>
            <a:off x="5789068" y="3300452"/>
            <a:ext cx="17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listening </a:t>
            </a:r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DFA895E-FAA6-495C-8610-1ADD6904498F}"/>
              </a:ext>
            </a:extLst>
          </p:cNvPr>
          <p:cNvSpPr txBox="1"/>
          <p:nvPr/>
        </p:nvSpPr>
        <p:spPr>
          <a:xfrm>
            <a:off x="3198747" y="1270858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E19494-E2E2-4155-B76C-7E37C79303E7}"/>
              </a:ext>
            </a:extLst>
          </p:cNvPr>
          <p:cNvSpPr txBox="1"/>
          <p:nvPr/>
        </p:nvSpPr>
        <p:spPr>
          <a:xfrm>
            <a:off x="4435475" y="1292810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33EF733-DA29-4B07-9856-A35CBAF0656B}"/>
              </a:ext>
            </a:extLst>
          </p:cNvPr>
          <p:cNvSpPr txBox="1"/>
          <p:nvPr/>
        </p:nvSpPr>
        <p:spPr>
          <a:xfrm>
            <a:off x="3174239" y="1968230"/>
            <a:ext cx="9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clientfd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66432F-8D31-4E0E-818D-B56FF61DD59D}"/>
              </a:ext>
            </a:extLst>
          </p:cNvPr>
          <p:cNvSpPr txBox="1"/>
          <p:nvPr/>
        </p:nvSpPr>
        <p:spPr>
          <a:xfrm>
            <a:off x="4402853" y="1966300"/>
            <a:ext cx="87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EE6385-EE1B-4A6F-9D17-2A97C6F7996D}"/>
              </a:ext>
            </a:extLst>
          </p:cNvPr>
          <p:cNvSpPr txBox="1"/>
          <p:nvPr/>
        </p:nvSpPr>
        <p:spPr>
          <a:xfrm>
            <a:off x="3998367" y="2639652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 &lt;-&gt; SA</a:t>
            </a:r>
          </a:p>
        </p:txBody>
      </p:sp>
    </p:spTree>
    <p:extLst>
      <p:ext uri="{BB962C8B-B14F-4D97-AF65-F5344CB8AC3E}">
        <p14:creationId xmlns:p14="http://schemas.microsoft.com/office/powerpoint/2010/main" val="208089241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Interface: </a:t>
            </a:r>
            <a:r>
              <a:rPr lang="en-US" dirty="0">
                <a:latin typeface="Courier New"/>
                <a:cs typeface="Courier New"/>
              </a:rPr>
              <a:t>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061325" cy="771525"/>
          </a:xfrm>
        </p:spPr>
        <p:txBody>
          <a:bodyPr/>
          <a:lstStyle/>
          <a:p>
            <a:r>
              <a:rPr lang="en-US" dirty="0"/>
              <a:t>A client establishes a connection with a server by calling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connect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Attempts to establish a connection with server at socket address </a:t>
            </a:r>
            <a:r>
              <a:rPr lang="en-US" dirty="0" err="1">
                <a:latin typeface="Courier New"/>
                <a:cs typeface="Courier New"/>
              </a:rPr>
              <a:t>addr</a:t>
            </a:r>
            <a:endParaRPr lang="en-US" dirty="0">
              <a:latin typeface="Courier New"/>
              <a:cs typeface="Courier New"/>
            </a:endParaRPr>
          </a:p>
          <a:p>
            <a:pPr lvl="1"/>
            <a:r>
              <a:rPr lang="en-US" dirty="0">
                <a:latin typeface="+mn-lt"/>
                <a:cs typeface="Courier New"/>
              </a:rPr>
              <a:t>If successful, then </a:t>
            </a:r>
            <a:r>
              <a:rPr lang="en-US" b="1" dirty="0" err="1">
                <a:latin typeface="Courier New"/>
                <a:cs typeface="Courier New"/>
              </a:rPr>
              <a:t>clientfd</a:t>
            </a:r>
            <a:r>
              <a:rPr lang="en-US" dirty="0">
                <a:latin typeface="+mn-lt"/>
                <a:cs typeface="Courier New"/>
              </a:rPr>
              <a:t> is now ready for reading and writing. 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Resulting connection is  characterized by socket pair</a:t>
            </a:r>
          </a:p>
          <a:p>
            <a:pPr marL="457200" lvl="1" indent="0">
              <a:buNone/>
            </a:pPr>
            <a:r>
              <a:rPr lang="en-US" dirty="0">
                <a:latin typeface="+mn-lt"/>
                <a:cs typeface="Courier New"/>
              </a:rPr>
              <a:t>	</a:t>
            </a:r>
            <a:r>
              <a:rPr lang="en-US" dirty="0">
                <a:latin typeface="Courier New"/>
                <a:cs typeface="Courier New"/>
              </a:rPr>
              <a:t>(</a:t>
            </a:r>
            <a:r>
              <a:rPr lang="en-US" b="1" dirty="0" err="1">
                <a:latin typeface="Courier New"/>
                <a:cs typeface="Courier New"/>
              </a:rPr>
              <a:t>x:y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b="1" dirty="0" err="1">
                <a:latin typeface="Courier New"/>
                <a:cs typeface="Courier New"/>
              </a:rPr>
              <a:t>addr.sin_addr:addr.sin_port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  <a:p>
            <a:pPr lvl="2"/>
            <a:r>
              <a:rPr lang="en-US" b="1" dirty="0">
                <a:latin typeface="Courier New"/>
                <a:cs typeface="Courier New"/>
              </a:rPr>
              <a:t>x</a:t>
            </a:r>
            <a:r>
              <a:rPr lang="en-US" dirty="0">
                <a:latin typeface="+mn-lt"/>
                <a:cs typeface="Courier New"/>
              </a:rPr>
              <a:t> is client address</a:t>
            </a:r>
          </a:p>
          <a:p>
            <a:pPr lvl="2"/>
            <a:r>
              <a:rPr lang="en-US" b="1" dirty="0">
                <a:latin typeface="Courier New"/>
                <a:cs typeface="Courier New"/>
              </a:rPr>
              <a:t>y</a:t>
            </a:r>
            <a:r>
              <a:rPr lang="en-US" dirty="0">
                <a:latin typeface="+mn-lt"/>
                <a:cs typeface="Courier New"/>
              </a:rPr>
              <a:t> is ephemeral port that uniquely identifies client process on client host</a:t>
            </a:r>
          </a:p>
          <a:p>
            <a:r>
              <a:rPr lang="en-US" dirty="0">
                <a:latin typeface="+mn-lt"/>
                <a:cs typeface="Courier New"/>
              </a:rPr>
              <a:t>Best practice is to use 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+mn-lt"/>
                <a:cs typeface="Courier New"/>
              </a:rPr>
              <a:t>  to supply the arguments </a:t>
            </a:r>
            <a:r>
              <a:rPr lang="en-US" dirty="0" err="1">
                <a:latin typeface="Courier New"/>
                <a:cs typeface="Courier New"/>
              </a:rPr>
              <a:t>addr</a:t>
            </a:r>
            <a:r>
              <a:rPr lang="en-US" dirty="0">
                <a:latin typeface="+mn-lt"/>
                <a:cs typeface="Courier New"/>
              </a:rPr>
              <a:t> and </a:t>
            </a:r>
            <a:r>
              <a:rPr lang="en-US" dirty="0" err="1">
                <a:latin typeface="Courier New"/>
                <a:cs typeface="Courier New"/>
              </a:rPr>
              <a:t>addrlen</a:t>
            </a:r>
            <a:r>
              <a:rPr lang="en-US" dirty="0">
                <a:latin typeface="+mn-lt"/>
                <a:cs typeface="Courier New"/>
              </a:rPr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2209800"/>
            <a:ext cx="6956852" cy="33855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connect(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clientfd</a:t>
            </a:r>
            <a:r>
              <a:rPr lang="en-US" sz="1600" dirty="0">
                <a:latin typeface="Courier New" pitchFamily="49" charset="0"/>
              </a:rPr>
              <a:t>, SA *</a:t>
            </a:r>
            <a:r>
              <a:rPr lang="en-US" sz="1600" dirty="0" err="1">
                <a:latin typeface="Courier New" pitchFamily="49" charset="0"/>
              </a:rPr>
              <a:t>addr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addrlen</a:t>
            </a:r>
            <a:r>
              <a:rPr lang="en-US" sz="1600" dirty="0">
                <a:latin typeface="Courier New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103628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9120" y="476655"/>
            <a:ext cx="8382000" cy="573087"/>
          </a:xfrm>
        </p:spPr>
        <p:txBody>
          <a:bodyPr/>
          <a:lstStyle/>
          <a:p>
            <a:r>
              <a:rPr lang="en-US" dirty="0">
                <a:latin typeface="Courier New" pitchFamily="49" charset="0"/>
              </a:rPr>
              <a:t>connect/accept</a:t>
            </a:r>
            <a:r>
              <a:rPr lang="en-US" dirty="0"/>
              <a:t> Illustrated</a:t>
            </a:r>
          </a:p>
        </p:txBody>
      </p:sp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3145359" y="123883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40358" name="Rectangle 6"/>
          <p:cNvSpPr>
            <a:spLocks noChangeArrowheads="1"/>
          </p:cNvSpPr>
          <p:nvPr/>
        </p:nvSpPr>
        <p:spPr bwMode="auto">
          <a:xfrm>
            <a:off x="469900" y="1576388"/>
            <a:ext cx="1058863" cy="581025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40359" name="Text Box 7"/>
          <p:cNvSpPr txBox="1">
            <a:spLocks noChangeArrowheads="1"/>
          </p:cNvSpPr>
          <p:nvPr/>
        </p:nvSpPr>
        <p:spPr bwMode="auto">
          <a:xfrm>
            <a:off x="5011738" y="1456920"/>
            <a:ext cx="3294062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1. Server blocks in </a:t>
            </a:r>
            <a:r>
              <a:rPr lang="en-US" sz="1800" i="1" dirty="0">
                <a:latin typeface="Courier New" pitchFamily="49" charset="0"/>
              </a:rPr>
              <a:t>accept</a:t>
            </a:r>
            <a:r>
              <a:rPr lang="en-US" sz="1800" i="1" dirty="0">
                <a:latin typeface="Calibri" pitchFamily="34" charset="0"/>
              </a:rPr>
              <a:t>, waiting for connection request on listening descriptor </a:t>
            </a:r>
            <a:r>
              <a:rPr lang="en-US" sz="1800" i="1" dirty="0" err="1">
                <a:latin typeface="Courier New" pitchFamily="49" charset="0"/>
              </a:rPr>
              <a:t>listenfd</a:t>
            </a:r>
            <a:endParaRPr lang="en-US" sz="1800" i="1" dirty="0">
              <a:latin typeface="Calibri" pitchFamily="34" charset="0"/>
            </a:endParaRPr>
          </a:p>
        </p:txBody>
      </p:sp>
      <p:sp>
        <p:nvSpPr>
          <p:cNvPr id="740360" name="Text Box 8"/>
          <p:cNvSpPr txBox="1">
            <a:spLocks noChangeArrowheads="1"/>
          </p:cNvSpPr>
          <p:nvPr/>
        </p:nvSpPr>
        <p:spPr bwMode="auto">
          <a:xfrm>
            <a:off x="1003300" y="2106613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clientfd</a:t>
            </a: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3449638" y="1576388"/>
            <a:ext cx="1058862" cy="581025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40363" name="Text Box 11"/>
          <p:cNvSpPr txBox="1">
            <a:spLocks noChangeArrowheads="1"/>
          </p:cNvSpPr>
          <p:nvPr/>
        </p:nvSpPr>
        <p:spPr bwMode="auto">
          <a:xfrm>
            <a:off x="3145360" y="3107323"/>
            <a:ext cx="117211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40365" name="Rectangle 13"/>
          <p:cNvSpPr>
            <a:spLocks noChangeArrowheads="1"/>
          </p:cNvSpPr>
          <p:nvPr/>
        </p:nvSpPr>
        <p:spPr bwMode="auto">
          <a:xfrm>
            <a:off x="469900" y="3444875"/>
            <a:ext cx="1058863" cy="581025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40366" name="Text Box 14"/>
          <p:cNvSpPr txBox="1">
            <a:spLocks noChangeArrowheads="1"/>
          </p:cNvSpPr>
          <p:nvPr/>
        </p:nvSpPr>
        <p:spPr bwMode="auto">
          <a:xfrm>
            <a:off x="1003300" y="397510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clientfd</a:t>
            </a:r>
          </a:p>
        </p:txBody>
      </p:sp>
      <p:sp>
        <p:nvSpPr>
          <p:cNvPr id="740367" name="Rectangle 15"/>
          <p:cNvSpPr>
            <a:spLocks noChangeArrowheads="1"/>
          </p:cNvSpPr>
          <p:nvPr/>
        </p:nvSpPr>
        <p:spPr bwMode="auto">
          <a:xfrm>
            <a:off x="3449638" y="3444875"/>
            <a:ext cx="1058862" cy="581025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40368" name="Line 16"/>
          <p:cNvSpPr>
            <a:spLocks noChangeShapeType="1"/>
          </p:cNvSpPr>
          <p:nvPr/>
        </p:nvSpPr>
        <p:spPr bwMode="auto">
          <a:xfrm>
            <a:off x="1536700" y="3575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40369" name="Text Box 17"/>
          <p:cNvSpPr txBox="1">
            <a:spLocks noChangeArrowheads="1"/>
          </p:cNvSpPr>
          <p:nvPr/>
        </p:nvSpPr>
        <p:spPr bwMode="auto">
          <a:xfrm>
            <a:off x="5048250" y="3308350"/>
            <a:ext cx="38671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2. Client makes connection request by calling and blocking in </a:t>
            </a:r>
            <a:r>
              <a:rPr lang="en-US" sz="1800" i="1" dirty="0">
                <a:latin typeface="Courier New" pitchFamily="49" charset="0"/>
              </a:rPr>
              <a:t>connect</a:t>
            </a:r>
          </a:p>
        </p:txBody>
      </p:sp>
      <p:sp>
        <p:nvSpPr>
          <p:cNvPr id="740377" name="Text Box 25"/>
          <p:cNvSpPr txBox="1">
            <a:spLocks noChangeArrowheads="1"/>
          </p:cNvSpPr>
          <p:nvPr/>
        </p:nvSpPr>
        <p:spPr bwMode="auto">
          <a:xfrm>
            <a:off x="1358514" y="2990850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sp>
        <p:nvSpPr>
          <p:cNvPr id="740371" name="Text Box 19"/>
          <p:cNvSpPr txBox="1">
            <a:spLocks noChangeArrowheads="1"/>
          </p:cNvSpPr>
          <p:nvPr/>
        </p:nvSpPr>
        <p:spPr bwMode="auto">
          <a:xfrm>
            <a:off x="3132660" y="4937711"/>
            <a:ext cx="117211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40373" name="Rectangle 21"/>
          <p:cNvSpPr>
            <a:spLocks noChangeArrowheads="1"/>
          </p:cNvSpPr>
          <p:nvPr/>
        </p:nvSpPr>
        <p:spPr bwMode="auto">
          <a:xfrm>
            <a:off x="457200" y="5275263"/>
            <a:ext cx="1058863" cy="581025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40374" name="Text Box 22"/>
          <p:cNvSpPr txBox="1">
            <a:spLocks noChangeArrowheads="1"/>
          </p:cNvSpPr>
          <p:nvPr/>
        </p:nvSpPr>
        <p:spPr bwMode="auto">
          <a:xfrm>
            <a:off x="990600" y="5805488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clientfd</a:t>
            </a:r>
          </a:p>
        </p:txBody>
      </p:sp>
      <p:sp>
        <p:nvSpPr>
          <p:cNvPr id="740375" name="Rectangle 23"/>
          <p:cNvSpPr>
            <a:spLocks noChangeArrowheads="1"/>
          </p:cNvSpPr>
          <p:nvPr/>
        </p:nvSpPr>
        <p:spPr bwMode="auto">
          <a:xfrm>
            <a:off x="3436938" y="5275263"/>
            <a:ext cx="1058862" cy="581025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40376" name="Text Box 24"/>
          <p:cNvSpPr txBox="1">
            <a:spLocks noChangeArrowheads="1"/>
          </p:cNvSpPr>
          <p:nvPr/>
        </p:nvSpPr>
        <p:spPr bwMode="auto">
          <a:xfrm>
            <a:off x="5057775" y="5137241"/>
            <a:ext cx="4010025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3. Server returns </a:t>
            </a:r>
            <a:r>
              <a:rPr lang="en-US" sz="1800" i="1" dirty="0" err="1">
                <a:latin typeface="Courier New" pitchFamily="49" charset="0"/>
              </a:rPr>
              <a:t>connfd</a:t>
            </a:r>
            <a:r>
              <a:rPr lang="en-US" sz="1800" i="1" dirty="0">
                <a:latin typeface="Calibri" pitchFamily="34" charset="0"/>
              </a:rPr>
              <a:t> from </a:t>
            </a:r>
            <a:r>
              <a:rPr lang="en-US" sz="1800" i="1" dirty="0">
                <a:latin typeface="Courier New" pitchFamily="49" charset="0"/>
              </a:rPr>
              <a:t>accept</a:t>
            </a:r>
            <a:r>
              <a:rPr lang="en-US" sz="1800" i="1" dirty="0">
                <a:latin typeface="Calibri" pitchFamily="34" charset="0"/>
              </a:rPr>
              <a:t>. Client returns from </a:t>
            </a:r>
            <a:r>
              <a:rPr lang="en-US" sz="1800" i="1" dirty="0">
                <a:latin typeface="Courier New" pitchFamily="49" charset="0"/>
              </a:rPr>
              <a:t>connect</a:t>
            </a:r>
            <a:r>
              <a:rPr lang="en-US" sz="1800" i="1" dirty="0">
                <a:latin typeface="Calibri" pitchFamily="34" charset="0"/>
              </a:rPr>
              <a:t>. Connection is now established between </a:t>
            </a:r>
            <a:r>
              <a:rPr lang="en-US" sz="1800" i="1" dirty="0" err="1">
                <a:latin typeface="Courier New" pitchFamily="49" charset="0"/>
              </a:rPr>
              <a:t>clientfd</a:t>
            </a:r>
            <a:r>
              <a:rPr lang="en-US" sz="1800" i="1" dirty="0">
                <a:latin typeface="Calibri" pitchFamily="34" charset="0"/>
              </a:rPr>
              <a:t>  and  </a:t>
            </a:r>
            <a:r>
              <a:rPr lang="en-US" sz="1800" i="1" dirty="0" err="1">
                <a:latin typeface="Courier New" pitchFamily="49" charset="0"/>
              </a:rPr>
              <a:t>connfd</a:t>
            </a:r>
            <a:endParaRPr lang="en-US" sz="1800" i="1" dirty="0">
              <a:latin typeface="Calibri" pitchFamily="34" charset="0"/>
            </a:endParaRPr>
          </a:p>
        </p:txBody>
      </p:sp>
      <p:sp>
        <p:nvSpPr>
          <p:cNvPr id="740378" name="Oval 26"/>
          <p:cNvSpPr>
            <a:spLocks noChangeAspect="1" noChangeArrowheads="1"/>
          </p:cNvSpPr>
          <p:nvPr/>
        </p:nvSpPr>
        <p:spPr bwMode="auto">
          <a:xfrm>
            <a:off x="3388804" y="5664200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740379" name="Text Box 27"/>
          <p:cNvSpPr txBox="1">
            <a:spLocks noChangeArrowheads="1"/>
          </p:cNvSpPr>
          <p:nvPr/>
        </p:nvSpPr>
        <p:spPr bwMode="auto">
          <a:xfrm>
            <a:off x="3246567" y="5817186"/>
            <a:ext cx="92525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connfd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40380" name="Line 28"/>
          <p:cNvSpPr>
            <a:spLocks noChangeShapeType="1"/>
          </p:cNvSpPr>
          <p:nvPr/>
        </p:nvSpPr>
        <p:spPr bwMode="auto">
          <a:xfrm>
            <a:off x="1651000" y="5722938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40357" name="Oval 5"/>
          <p:cNvSpPr>
            <a:spLocks noChangeAspect="1" noChangeArrowheads="1"/>
          </p:cNvSpPr>
          <p:nvPr/>
        </p:nvSpPr>
        <p:spPr bwMode="auto">
          <a:xfrm>
            <a:off x="1459285" y="1952625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740364" name="Oval 12"/>
          <p:cNvSpPr>
            <a:spLocks noChangeAspect="1" noChangeArrowheads="1"/>
          </p:cNvSpPr>
          <p:nvPr/>
        </p:nvSpPr>
        <p:spPr bwMode="auto">
          <a:xfrm>
            <a:off x="1459285" y="3821113"/>
            <a:ext cx="128588" cy="128587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740372" name="Oval 20"/>
          <p:cNvSpPr>
            <a:spLocks noChangeAspect="1" noChangeArrowheads="1"/>
          </p:cNvSpPr>
          <p:nvPr/>
        </p:nvSpPr>
        <p:spPr bwMode="auto">
          <a:xfrm>
            <a:off x="1459285" y="5651500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740355" name="Oval 3"/>
          <p:cNvSpPr>
            <a:spLocks noChangeAspect="1" noChangeArrowheads="1"/>
          </p:cNvSpPr>
          <p:nvPr/>
        </p:nvSpPr>
        <p:spPr bwMode="auto">
          <a:xfrm>
            <a:off x="3388805" y="1635125"/>
            <a:ext cx="128587" cy="128588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40362" name="Oval 10"/>
          <p:cNvSpPr>
            <a:spLocks noChangeAspect="1" noChangeArrowheads="1"/>
          </p:cNvSpPr>
          <p:nvPr/>
        </p:nvSpPr>
        <p:spPr bwMode="auto">
          <a:xfrm>
            <a:off x="3388805" y="3503613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40370" name="Oval 18"/>
          <p:cNvSpPr>
            <a:spLocks noChangeAspect="1" noChangeArrowheads="1"/>
          </p:cNvSpPr>
          <p:nvPr/>
        </p:nvSpPr>
        <p:spPr bwMode="auto">
          <a:xfrm>
            <a:off x="3388805" y="5334000"/>
            <a:ext cx="128587" cy="128588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63" grpId="0"/>
      <p:bldP spid="740365" grpId="0" animBg="1"/>
      <p:bldP spid="740366" grpId="0"/>
      <p:bldP spid="740367" grpId="0" animBg="1"/>
      <p:bldP spid="740368" grpId="0" animBg="1"/>
      <p:bldP spid="740369" grpId="0"/>
      <p:bldP spid="740377" grpId="0"/>
      <p:bldP spid="740371" grpId="0"/>
      <p:bldP spid="740373" grpId="0" animBg="1"/>
      <p:bldP spid="740374" grpId="0"/>
      <p:bldP spid="740375" grpId="0" animBg="1"/>
      <p:bldP spid="740376" grpId="0"/>
      <p:bldP spid="740378" grpId="0" animBg="1"/>
      <p:bldP spid="740379" grpId="0"/>
      <p:bldP spid="740380" grpId="0" animBg="1"/>
      <p:bldP spid="740364" grpId="0" animBg="1"/>
      <p:bldP spid="740372" grpId="0" animBg="1"/>
      <p:bldP spid="740362" grpId="0" animBg="1"/>
      <p:bldP spid="74037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 vs. Listening Descriptors</a:t>
            </a:r>
          </a:p>
        </p:txBody>
      </p:sp>
      <p:sp>
        <p:nvSpPr>
          <p:cNvPr id="7536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64450" y="1362074"/>
            <a:ext cx="7896225" cy="51911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Listening descriptor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End point for client connection </a:t>
            </a:r>
            <a:r>
              <a:rPr lang="en-US" u="sng" dirty="0"/>
              <a:t>requests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Created once and exists for lifetime of the server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Connected descriptor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End point of the </a:t>
            </a:r>
            <a:r>
              <a:rPr lang="en-US" u="sng" dirty="0"/>
              <a:t>connection</a:t>
            </a:r>
            <a:r>
              <a:rPr lang="en-US" dirty="0"/>
              <a:t> between client and server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new descriptor is created each time the server accepts a connection request from a client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Exists only as long as it takes to service client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Why the distinction?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Allows for concurrent servers that can communicate over many client connections simultaneously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E.g., Each time we receive a new request, we fork a child to handle the request</a:t>
            </a:r>
          </a:p>
          <a:p>
            <a:pPr>
              <a:lnSpc>
                <a:spcPct val="8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47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57200" y="4268787"/>
            <a:ext cx="6400800" cy="1283136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4" name="Line 16"/>
          <p:cNvSpPr>
            <a:spLocks noChangeShapeType="1"/>
          </p:cNvSpPr>
          <p:nvPr/>
        </p:nvSpPr>
        <p:spPr bwMode="auto">
          <a:xfrm>
            <a:off x="2819400" y="2028555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5" name="Line 17"/>
          <p:cNvSpPr>
            <a:spLocks noChangeShapeType="1"/>
          </p:cNvSpPr>
          <p:nvPr/>
        </p:nvSpPr>
        <p:spPr bwMode="auto">
          <a:xfrm>
            <a:off x="5638800" y="19682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6" name="Line 18"/>
          <p:cNvSpPr>
            <a:spLocks noChangeShapeType="1"/>
          </p:cNvSpPr>
          <p:nvPr/>
        </p:nvSpPr>
        <p:spPr bwMode="auto">
          <a:xfrm>
            <a:off x="5638800" y="26540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9" name="Rectangle 21"/>
          <p:cNvSpPr>
            <a:spLocks noChangeArrowheads="1"/>
          </p:cNvSpPr>
          <p:nvPr/>
        </p:nvSpPr>
        <p:spPr bwMode="auto">
          <a:xfrm>
            <a:off x="2057400" y="16300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0" name="Rectangle 22"/>
          <p:cNvSpPr>
            <a:spLocks noChangeArrowheads="1"/>
          </p:cNvSpPr>
          <p:nvPr/>
        </p:nvSpPr>
        <p:spPr bwMode="auto">
          <a:xfrm>
            <a:off x="4876800" y="16300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socket</a:t>
            </a:r>
          </a:p>
        </p:txBody>
      </p:sp>
      <p:sp>
        <p:nvSpPr>
          <p:cNvPr id="759831" name="Rectangle 23"/>
          <p:cNvSpPr>
            <a:spLocks noChangeArrowheads="1"/>
          </p:cNvSpPr>
          <p:nvPr/>
        </p:nvSpPr>
        <p:spPr bwMode="auto">
          <a:xfrm>
            <a:off x="4876800" y="230478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bind</a:t>
            </a:r>
          </a:p>
        </p:txBody>
      </p:sp>
      <p:sp>
        <p:nvSpPr>
          <p:cNvPr id="759832" name="Rectangle 24"/>
          <p:cNvSpPr>
            <a:spLocks noChangeArrowheads="1"/>
          </p:cNvSpPr>
          <p:nvPr/>
        </p:nvSpPr>
        <p:spPr bwMode="auto">
          <a:xfrm>
            <a:off x="4876800" y="2979468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listen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rio_writen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rio_readlineb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7239941" y="4847955"/>
            <a:ext cx="1675459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</a:t>
            </a:r>
          </a:p>
          <a:p>
            <a:r>
              <a:rPr lang="en-US" sz="1600" dirty="0">
                <a:latin typeface="Calibri" pitchFamily="34" charset="0"/>
              </a:rPr>
              <a:t>next client</a:t>
            </a:r>
          </a:p>
        </p:txBody>
      </p:sp>
      <p:sp>
        <p:nvSpPr>
          <p:cNvPr id="759858" name="AutoShape 50"/>
          <p:cNvSpPr>
            <a:spLocks/>
          </p:cNvSpPr>
          <p:nvPr/>
        </p:nvSpPr>
        <p:spPr bwMode="auto">
          <a:xfrm>
            <a:off x="6477000" y="952500"/>
            <a:ext cx="152400" cy="2447655"/>
          </a:xfrm>
          <a:prstGeom prst="rightBrace">
            <a:avLst>
              <a:gd name="adj1" fmla="val 958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59" name="Text Box 51"/>
          <p:cNvSpPr txBox="1">
            <a:spLocks noChangeArrowheads="1"/>
          </p:cNvSpPr>
          <p:nvPr/>
        </p:nvSpPr>
        <p:spPr bwMode="auto">
          <a:xfrm>
            <a:off x="6629400" y="194945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open_listenfd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0" name="AutoShape 52"/>
          <p:cNvSpPr>
            <a:spLocks/>
          </p:cNvSpPr>
          <p:nvPr/>
        </p:nvSpPr>
        <p:spPr bwMode="auto">
          <a:xfrm>
            <a:off x="1752600" y="952500"/>
            <a:ext cx="152400" cy="3133455"/>
          </a:xfrm>
          <a:prstGeom prst="leftBrace">
            <a:avLst>
              <a:gd name="adj1" fmla="val 13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61" name="Text Box 53"/>
          <p:cNvSpPr txBox="1">
            <a:spLocks noChangeArrowheads="1"/>
          </p:cNvSpPr>
          <p:nvPr/>
        </p:nvSpPr>
        <p:spPr bwMode="auto">
          <a:xfrm>
            <a:off x="0" y="2286000"/>
            <a:ext cx="1773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open_clientfd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759863" name="Rectangle 55"/>
          <p:cNvSpPr>
            <a:spLocks noChangeArrowheads="1"/>
          </p:cNvSpPr>
          <p:nvPr/>
        </p:nvSpPr>
        <p:spPr bwMode="auto">
          <a:xfrm>
            <a:off x="2057400" y="3687493"/>
            <a:ext cx="15240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connect</a:t>
            </a: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5638800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500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2819401" y="12906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0" y="952500"/>
            <a:ext cx="1523999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getaddrinfo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CD9B02-6C3E-4CA9-8657-D84D796BDEED}"/>
              </a:ext>
            </a:extLst>
          </p:cNvPr>
          <p:cNvSpPr txBox="1"/>
          <p:nvPr/>
        </p:nvSpPr>
        <p:spPr>
          <a:xfrm>
            <a:off x="5789068" y="3300452"/>
            <a:ext cx="17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listening </a:t>
            </a:r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8C37F7-3721-4CC0-9720-EDE45DAFC591}"/>
              </a:ext>
            </a:extLst>
          </p:cNvPr>
          <p:cNvSpPr txBox="1"/>
          <p:nvPr/>
        </p:nvSpPr>
        <p:spPr>
          <a:xfrm>
            <a:off x="6052653" y="3970303"/>
            <a:ext cx="195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connected </a:t>
            </a:r>
            <a:r>
              <a:rPr lang="en-US" sz="1800" dirty="0" err="1">
                <a:solidFill>
                  <a:srgbClr val="C00000"/>
                </a:solidFill>
                <a:latin typeface="Calibri" pitchFamily="34" charset="0"/>
              </a:rPr>
              <a:t>connfd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C974AF-B15D-46DA-9D4A-9632368BD0E9}"/>
              </a:ext>
            </a:extLst>
          </p:cNvPr>
          <p:cNvSpPr txBox="1"/>
          <p:nvPr/>
        </p:nvSpPr>
        <p:spPr>
          <a:xfrm>
            <a:off x="2770111" y="3970303"/>
            <a:ext cx="266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connected (to SA) </a:t>
            </a:r>
            <a:r>
              <a:rPr lang="en-US" sz="1800" dirty="0" err="1">
                <a:solidFill>
                  <a:srgbClr val="C00000"/>
                </a:solidFill>
                <a:latin typeface="Calibri" pitchFamily="34" charset="0"/>
              </a:rPr>
              <a:t>clientfd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DFA895E-FAA6-495C-8610-1ADD6904498F}"/>
              </a:ext>
            </a:extLst>
          </p:cNvPr>
          <p:cNvSpPr txBox="1"/>
          <p:nvPr/>
        </p:nvSpPr>
        <p:spPr>
          <a:xfrm>
            <a:off x="3266503" y="1296384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E19494-E2E2-4155-B76C-7E37C79303E7}"/>
              </a:ext>
            </a:extLst>
          </p:cNvPr>
          <p:cNvSpPr txBox="1"/>
          <p:nvPr/>
        </p:nvSpPr>
        <p:spPr>
          <a:xfrm>
            <a:off x="4485141" y="1302276"/>
            <a:ext cx="79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SA list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33EF733-DA29-4B07-9856-A35CBAF0656B}"/>
              </a:ext>
            </a:extLst>
          </p:cNvPr>
          <p:cNvSpPr txBox="1"/>
          <p:nvPr/>
        </p:nvSpPr>
        <p:spPr>
          <a:xfrm>
            <a:off x="3174239" y="1968230"/>
            <a:ext cx="9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clientfd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66432F-8D31-4E0E-818D-B56FF61DD59D}"/>
              </a:ext>
            </a:extLst>
          </p:cNvPr>
          <p:cNvSpPr txBox="1"/>
          <p:nvPr/>
        </p:nvSpPr>
        <p:spPr>
          <a:xfrm>
            <a:off x="4402853" y="1966300"/>
            <a:ext cx="87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endParaRPr lang="en-US" sz="18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EE6385-EE1B-4A6F-9D17-2A97C6F7996D}"/>
              </a:ext>
            </a:extLst>
          </p:cNvPr>
          <p:cNvSpPr txBox="1"/>
          <p:nvPr/>
        </p:nvSpPr>
        <p:spPr>
          <a:xfrm>
            <a:off x="3998367" y="2639652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C00000"/>
                </a:solidFill>
                <a:latin typeface="Calibri" pitchFamily="34" charset="0"/>
              </a:rPr>
              <a:t>listenfd</a:t>
            </a:r>
            <a:r>
              <a:rPr lang="en-US" sz="1800" b="0" dirty="0">
                <a:solidFill>
                  <a:srgbClr val="C00000"/>
                </a:solidFill>
                <a:latin typeface="Calibri" pitchFamily="34" charset="0"/>
              </a:rPr>
              <a:t> &lt;-&gt; SA</a:t>
            </a:r>
          </a:p>
        </p:txBody>
      </p:sp>
    </p:spTree>
    <p:extLst>
      <p:ext uri="{BB962C8B-B14F-4D97-AF65-F5344CB8AC3E}">
        <p14:creationId xmlns:p14="http://schemas.microsoft.com/office/powerpoint/2010/main" val="210184552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D5B1E3B-B019-ABE6-ABCC-4262729E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5309-87FD-A850-655B-CE6927F3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A5A25-A666-12DA-A870-8822BE463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types and structures</a:t>
            </a:r>
          </a:p>
          <a:p>
            <a:r>
              <a:rPr lang="en-US"/>
              <a:t>Locating a host</a:t>
            </a:r>
            <a:endParaRPr lang="en-US" dirty="0"/>
          </a:p>
          <a:p>
            <a:r>
              <a:rPr lang="en-US" dirty="0"/>
              <a:t>Setting up a connection</a:t>
            </a:r>
          </a:p>
          <a:p>
            <a:r>
              <a:rPr lang="en-US" dirty="0"/>
              <a:t>HTTP Example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916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F0160B-70BD-35C7-B5C1-A010F433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3AC8A-9AC9-976B-5B64-7217D3FE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3F0FA-B74D-6349-8F80-3B522CBE1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File Systems</a:t>
            </a:r>
          </a:p>
          <a:p>
            <a:r>
              <a:rPr lang="en-US" dirty="0">
                <a:solidFill>
                  <a:srgbClr val="B3B3B3"/>
                </a:solidFill>
              </a:rPr>
              <a:t>Network types and structures</a:t>
            </a:r>
          </a:p>
          <a:p>
            <a:r>
              <a:rPr lang="en-US" dirty="0">
                <a:solidFill>
                  <a:srgbClr val="B3B3B3"/>
                </a:solidFill>
              </a:rPr>
              <a:t>Locating a host</a:t>
            </a:r>
          </a:p>
          <a:p>
            <a:r>
              <a:rPr lang="en-US" dirty="0">
                <a:solidFill>
                  <a:srgbClr val="B3B3B3"/>
                </a:solidFill>
              </a:rPr>
              <a:t>Setting up a connection</a:t>
            </a:r>
          </a:p>
          <a:p>
            <a:r>
              <a:rPr lang="en-US" dirty="0"/>
              <a:t>HTTP Example</a:t>
            </a:r>
          </a:p>
          <a:p>
            <a:endParaRPr lang="en-US" dirty="0">
              <a:solidFill>
                <a:srgbClr val="B3B3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299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373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Web Server Basics</a:t>
            </a:r>
          </a:p>
        </p:txBody>
      </p:sp>
      <p:sp>
        <p:nvSpPr>
          <p:cNvPr id="758787" name="Oval 3"/>
          <p:cNvSpPr>
            <a:spLocks noChangeArrowheads="1"/>
          </p:cNvSpPr>
          <p:nvPr/>
        </p:nvSpPr>
        <p:spPr bwMode="auto">
          <a:xfrm>
            <a:off x="7546975" y="1676400"/>
            <a:ext cx="1368425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>
                <a:latin typeface="+mn-lt"/>
              </a:rPr>
              <a:t>Web</a:t>
            </a:r>
          </a:p>
          <a:p>
            <a:pPr algn="ctr" defTabSz="912813"/>
            <a:r>
              <a:rPr lang="en-US" sz="1800">
                <a:latin typeface="+mn-lt"/>
              </a:rPr>
              <a:t>server</a:t>
            </a:r>
          </a:p>
        </p:txBody>
      </p:sp>
      <p:sp>
        <p:nvSpPr>
          <p:cNvPr id="758788" name="Line 4"/>
          <p:cNvSpPr>
            <a:spLocks noChangeShapeType="1"/>
          </p:cNvSpPr>
          <p:nvPr/>
        </p:nvSpPr>
        <p:spPr bwMode="auto">
          <a:xfrm>
            <a:off x="5859463" y="1976438"/>
            <a:ext cx="174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758789" name="Text Box 5"/>
          <p:cNvSpPr txBox="1">
            <a:spLocks noChangeArrowheads="1"/>
          </p:cNvSpPr>
          <p:nvPr/>
        </p:nvSpPr>
        <p:spPr bwMode="auto">
          <a:xfrm>
            <a:off x="5781675" y="1594132"/>
            <a:ext cx="161156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request</a:t>
            </a:r>
          </a:p>
        </p:txBody>
      </p:sp>
      <p:sp>
        <p:nvSpPr>
          <p:cNvPr id="758790" name="Line 6"/>
          <p:cNvSpPr>
            <a:spLocks noChangeShapeType="1"/>
          </p:cNvSpPr>
          <p:nvPr/>
        </p:nvSpPr>
        <p:spPr bwMode="auto">
          <a:xfrm>
            <a:off x="6011863" y="2584450"/>
            <a:ext cx="1446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758791" name="Text Box 7"/>
          <p:cNvSpPr txBox="1">
            <a:spLocks noChangeArrowheads="1"/>
          </p:cNvSpPr>
          <p:nvPr/>
        </p:nvSpPr>
        <p:spPr bwMode="auto">
          <a:xfrm>
            <a:off x="5789613" y="2708964"/>
            <a:ext cx="174917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response</a:t>
            </a:r>
          </a:p>
          <a:p>
            <a:pPr defTabSz="912813"/>
            <a:r>
              <a:rPr lang="en-US" sz="1800" dirty="0">
                <a:latin typeface="+mn-lt"/>
              </a:rPr>
              <a:t>(content)</a:t>
            </a:r>
          </a:p>
        </p:txBody>
      </p:sp>
      <p:sp>
        <p:nvSpPr>
          <p:cNvPr id="7587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03212" y="1598613"/>
            <a:ext cx="4186238" cy="4687887"/>
          </a:xfrm>
          <a:noFill/>
          <a:ln/>
        </p:spPr>
        <p:txBody>
          <a:bodyPr lIns="90343" tIns="44379" rIns="90343" bIns="44379"/>
          <a:lstStyle/>
          <a:p>
            <a:r>
              <a:rPr lang="en-US" sz="2000" dirty="0"/>
              <a:t>Clients and servers communicate using  the </a:t>
            </a:r>
            <a:r>
              <a:rPr lang="en-US" sz="2000" dirty="0" err="1"/>
              <a:t>HyperText</a:t>
            </a:r>
            <a:r>
              <a:rPr lang="en-US" sz="2000" dirty="0"/>
              <a:t> Transfer Protocol (HTTP)</a:t>
            </a:r>
          </a:p>
          <a:p>
            <a:pPr lvl="1"/>
            <a:r>
              <a:rPr lang="en-US" sz="1800" dirty="0"/>
              <a:t>Client and server establish TCP connection</a:t>
            </a:r>
          </a:p>
          <a:p>
            <a:pPr lvl="1"/>
            <a:r>
              <a:rPr lang="en-US" sz="1800" dirty="0"/>
              <a:t>Client requests content</a:t>
            </a:r>
          </a:p>
          <a:p>
            <a:pPr lvl="1"/>
            <a:r>
              <a:rPr lang="en-US" sz="1800" dirty="0"/>
              <a:t>Server responds with requested content</a:t>
            </a:r>
          </a:p>
          <a:p>
            <a:pPr lvl="1"/>
            <a:r>
              <a:rPr lang="en-US" sz="1800" dirty="0"/>
              <a:t>Client and server close connection (eventually)</a:t>
            </a:r>
          </a:p>
          <a:p>
            <a:r>
              <a:rPr lang="en-US" sz="2000" dirty="0"/>
              <a:t>Current version is HTTP/2.0</a:t>
            </a:r>
            <a:br>
              <a:rPr lang="en-US" sz="2000" dirty="0"/>
            </a:br>
            <a:r>
              <a:rPr lang="en-US" sz="2000" dirty="0"/>
              <a:t>but HTTP/1.1 widely used still</a:t>
            </a:r>
          </a:p>
          <a:p>
            <a:pPr lvl="1"/>
            <a:r>
              <a:rPr lang="en-US" sz="1800" dirty="0"/>
              <a:t>RFC 2616, June, 1999. </a:t>
            </a:r>
          </a:p>
        </p:txBody>
      </p:sp>
      <p:sp>
        <p:nvSpPr>
          <p:cNvPr id="758793" name="Oval 9"/>
          <p:cNvSpPr>
            <a:spLocks noChangeArrowheads="1"/>
          </p:cNvSpPr>
          <p:nvPr/>
        </p:nvSpPr>
        <p:spPr bwMode="auto">
          <a:xfrm>
            <a:off x="4641850" y="1676400"/>
            <a:ext cx="1370013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+mn-lt"/>
              </a:rPr>
              <a:t>Web</a:t>
            </a:r>
          </a:p>
          <a:p>
            <a:pPr algn="ctr" defTabSz="912813"/>
            <a:r>
              <a:rPr lang="en-US" sz="1800" dirty="0">
                <a:latin typeface="+mn-lt"/>
              </a:rPr>
              <a:t>client</a:t>
            </a:r>
          </a:p>
          <a:p>
            <a:pPr algn="ctr" defTabSz="912813"/>
            <a:r>
              <a:rPr lang="en-US" sz="1800" dirty="0">
                <a:latin typeface="+mn-lt"/>
              </a:rPr>
              <a:t>(browser) </a:t>
            </a:r>
          </a:p>
        </p:txBody>
      </p:sp>
      <p:sp>
        <p:nvSpPr>
          <p:cNvPr id="763908" name="Text Box 1028"/>
          <p:cNvSpPr txBox="1">
            <a:spLocks noChangeArrowheads="1"/>
          </p:cNvSpPr>
          <p:nvPr/>
        </p:nvSpPr>
        <p:spPr bwMode="auto">
          <a:xfrm>
            <a:off x="303213" y="5949950"/>
            <a:ext cx="757130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Courier New" pitchFamily="49" charset="0"/>
              </a:rPr>
              <a:t>http://www.w3.org/Protocols/rfc2616/rfc2616.html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572000" y="4953000"/>
            <a:ext cx="1828800" cy="609600"/>
          </a:xfrm>
          <a:prstGeom prst="rect">
            <a:avLst/>
          </a:prstGeom>
          <a:solidFill>
            <a:srgbClr val="D5F1CF"/>
          </a:solidFill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IP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343400"/>
            <a:ext cx="1828800" cy="609600"/>
          </a:xfrm>
          <a:prstGeom prst="rect">
            <a:avLst/>
          </a:prstGeom>
          <a:solidFill>
            <a:srgbClr val="F6F5BD"/>
          </a:solidFill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TCP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572000" y="3733800"/>
            <a:ext cx="1828800" cy="609600"/>
          </a:xfrm>
          <a:prstGeom prst="rect">
            <a:avLst/>
          </a:prstGeom>
          <a:solidFill>
            <a:srgbClr val="F1C7C7"/>
          </a:solidFill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HTTP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5149334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Datagrams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4507468"/>
            <a:ext cx="96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Streams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0800" y="3865602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Web content</a:t>
            </a:r>
          </a:p>
        </p:txBody>
      </p:sp>
    </p:spTree>
    <p:extLst>
      <p:ext uri="{BB962C8B-B14F-4D97-AF65-F5344CB8AC3E}">
        <p14:creationId xmlns:p14="http://schemas.microsoft.com/office/powerpoint/2010/main" val="26290389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5646738" cy="573087"/>
          </a:xfrm>
        </p:spPr>
        <p:txBody>
          <a:bodyPr/>
          <a:lstStyle/>
          <a:p>
            <a:r>
              <a:rPr lang="en-US"/>
              <a:t>Web Content</a:t>
            </a:r>
          </a:p>
        </p:txBody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1220788"/>
            <a:ext cx="8853487" cy="5224462"/>
          </a:xfrm>
        </p:spPr>
        <p:txBody>
          <a:bodyPr/>
          <a:lstStyle/>
          <a:p>
            <a:pPr>
              <a:tabLst>
                <a:tab pos="4403725" algn="l"/>
              </a:tabLst>
            </a:pPr>
            <a:r>
              <a:rPr lang="en-US" dirty="0"/>
              <a:t>Web servers return </a:t>
            </a:r>
            <a:r>
              <a:rPr lang="en-US" i="1" dirty="0">
                <a:solidFill>
                  <a:srgbClr val="FF0000"/>
                </a:solidFill>
              </a:rPr>
              <a:t>content</a:t>
            </a:r>
            <a:r>
              <a:rPr lang="en-US" dirty="0"/>
              <a:t> to clients</a:t>
            </a:r>
          </a:p>
          <a:p>
            <a:pPr lvl="1">
              <a:tabLst>
                <a:tab pos="4403725" algn="l"/>
              </a:tabLst>
            </a:pPr>
            <a:r>
              <a:rPr lang="en-US" i="1" dirty="0"/>
              <a:t>content: </a:t>
            </a:r>
            <a:r>
              <a:rPr lang="en-US" dirty="0"/>
              <a:t>a sequence of bytes with an associated MIME (Multipurpose Internet Mail Extensions) type</a:t>
            </a:r>
          </a:p>
          <a:p>
            <a:pPr>
              <a:tabLst>
                <a:tab pos="4403725" algn="l"/>
              </a:tabLst>
            </a:pPr>
            <a:endParaRPr lang="en-US" dirty="0"/>
          </a:p>
          <a:p>
            <a:pPr>
              <a:tabLst>
                <a:tab pos="4403725" algn="l"/>
              </a:tabLst>
            </a:pPr>
            <a:r>
              <a:rPr lang="en-US" dirty="0"/>
              <a:t>Example MIME types</a:t>
            </a:r>
          </a:p>
          <a:p>
            <a:pPr lvl="1">
              <a:tabLst>
                <a:tab pos="4403725" algn="l"/>
              </a:tabLst>
            </a:pPr>
            <a:r>
              <a:rPr lang="en-US" b="1" dirty="0">
                <a:latin typeface="Courier New" pitchFamily="49" charset="0"/>
              </a:rPr>
              <a:t>text/html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/>
              <a:t>HTML</a:t>
            </a:r>
            <a:r>
              <a:rPr lang="en-US" dirty="0"/>
              <a:t> document</a:t>
            </a:r>
          </a:p>
          <a:p>
            <a:pPr lvl="1">
              <a:tabLst>
                <a:tab pos="4403725" algn="l"/>
              </a:tabLst>
            </a:pPr>
            <a:r>
              <a:rPr lang="en-US" b="1" dirty="0">
                <a:latin typeface="Courier New" pitchFamily="49" charset="0"/>
              </a:rPr>
              <a:t>text/plain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/>
              <a:t>Unformatted text</a:t>
            </a:r>
          </a:p>
          <a:p>
            <a:pPr lvl="1">
              <a:tabLst>
                <a:tab pos="4403725" algn="l"/>
              </a:tabLst>
            </a:pPr>
            <a:r>
              <a:rPr lang="en-US" b="1" dirty="0">
                <a:latin typeface="Courier New" pitchFamily="49" charset="0"/>
              </a:rPr>
              <a:t>image/gif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/>
              <a:t>Binary image encoded in GIF format</a:t>
            </a:r>
          </a:p>
          <a:p>
            <a:pPr lvl="1">
              <a:tabLst>
                <a:tab pos="4403725" algn="l"/>
              </a:tabLst>
            </a:pPr>
            <a:r>
              <a:rPr lang="en-US" b="1" dirty="0">
                <a:latin typeface="Courier New"/>
                <a:cs typeface="Courier New"/>
              </a:rPr>
              <a:t>image/</a:t>
            </a:r>
            <a:r>
              <a:rPr lang="en-US" b="1" dirty="0" err="1">
                <a:latin typeface="Courier New"/>
                <a:cs typeface="Courier New"/>
              </a:rPr>
              <a:t>png</a:t>
            </a:r>
            <a:r>
              <a:rPr lang="en-US" dirty="0"/>
              <a:t>	Binary image encoded in PNG format</a:t>
            </a:r>
          </a:p>
          <a:p>
            <a:pPr lvl="1">
              <a:tabLst>
                <a:tab pos="4403725" algn="l"/>
              </a:tabLst>
            </a:pPr>
            <a:r>
              <a:rPr lang="en-US" b="1" dirty="0">
                <a:latin typeface="Courier New" pitchFamily="49" charset="0"/>
              </a:rPr>
              <a:t>image/jpeg</a:t>
            </a:r>
            <a:r>
              <a:rPr lang="en-US" dirty="0"/>
              <a:t>	Binary image encoded in JPEG format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5832939"/>
            <a:ext cx="8634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  <a:cs typeface="Courier New"/>
              </a:rPr>
              <a:t>You can find the complete list of MIME types at:</a:t>
            </a:r>
          </a:p>
          <a:p>
            <a:r>
              <a:rPr lang="en-US" sz="1800" dirty="0">
                <a:latin typeface="Courier New"/>
                <a:cs typeface="Courier New"/>
              </a:rPr>
              <a:t>http://</a:t>
            </a:r>
            <a:r>
              <a:rPr lang="en-US" sz="1800" dirty="0" err="1">
                <a:latin typeface="Courier New"/>
                <a:cs typeface="Courier New"/>
              </a:rPr>
              <a:t>www.iana.org</a:t>
            </a:r>
            <a:r>
              <a:rPr lang="en-US" sz="1800" dirty="0">
                <a:latin typeface="Courier New"/>
                <a:cs typeface="Courier New"/>
              </a:rPr>
              <a:t>/assignments/media-types/media-</a:t>
            </a:r>
            <a:r>
              <a:rPr lang="en-US" sz="1800" dirty="0" err="1">
                <a:latin typeface="Courier New"/>
                <a:cs typeface="Courier New"/>
              </a:rPr>
              <a:t>types.xhtml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80424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8077200" cy="573087"/>
          </a:xfrm>
        </p:spPr>
        <p:txBody>
          <a:bodyPr lIns="91294" tIns="45647" rIns="91294" bIns="45647" anchor="t"/>
          <a:lstStyle/>
          <a:p>
            <a:r>
              <a:rPr lang="en-US"/>
              <a:t>Static and Dynamic Content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37" y="1362075"/>
            <a:ext cx="8823325" cy="4972050"/>
          </a:xfrm>
        </p:spPr>
        <p:txBody>
          <a:bodyPr lIns="91294" tIns="45647" rIns="91294" bIns="45647"/>
          <a:lstStyle/>
          <a:p>
            <a:r>
              <a:rPr lang="en-US" dirty="0"/>
              <a:t>The content returned in HTTP responses can be either </a:t>
            </a:r>
            <a:r>
              <a:rPr lang="en-US" i="1" dirty="0">
                <a:solidFill>
                  <a:srgbClr val="FF0000"/>
                </a:solidFill>
              </a:rPr>
              <a:t>static</a:t>
            </a:r>
            <a:r>
              <a:rPr lang="en-US" dirty="0"/>
              <a:t> or </a:t>
            </a:r>
            <a:r>
              <a:rPr lang="en-US" i="1" dirty="0">
                <a:solidFill>
                  <a:srgbClr val="FF0000"/>
                </a:solidFill>
              </a:rPr>
              <a:t>dynamic</a:t>
            </a:r>
            <a:endParaRPr lang="en-US" dirty="0"/>
          </a:p>
          <a:p>
            <a:pPr lvl="1"/>
            <a:r>
              <a:rPr lang="en-US" i="1" dirty="0"/>
              <a:t>Static content</a:t>
            </a:r>
            <a:r>
              <a:rPr lang="en-US" dirty="0"/>
              <a:t>: content stored in files and retrieved in response to an HTTP request</a:t>
            </a:r>
          </a:p>
          <a:p>
            <a:pPr lvl="2"/>
            <a:r>
              <a:rPr lang="en-US" dirty="0"/>
              <a:t>Examples: HTML files, images, audio clips, </a:t>
            </a:r>
            <a:r>
              <a:rPr lang="en-US" dirty="0" err="1"/>
              <a:t>Javascript</a:t>
            </a:r>
            <a:r>
              <a:rPr lang="en-US" dirty="0"/>
              <a:t> programs</a:t>
            </a:r>
          </a:p>
          <a:p>
            <a:pPr lvl="2"/>
            <a:r>
              <a:rPr lang="en-US" dirty="0"/>
              <a:t>Request identifies which content file</a:t>
            </a:r>
          </a:p>
          <a:p>
            <a:pPr lvl="1"/>
            <a:r>
              <a:rPr lang="en-US" i="1" dirty="0"/>
              <a:t>Dynamic content</a:t>
            </a:r>
            <a:r>
              <a:rPr lang="en-US" dirty="0"/>
              <a:t>: content produced on-the-fly in response to an HTTP request</a:t>
            </a:r>
          </a:p>
          <a:p>
            <a:pPr lvl="2"/>
            <a:r>
              <a:rPr lang="en-US" dirty="0"/>
              <a:t>Example: content produced by a program executed by the server on behalf of the client</a:t>
            </a:r>
          </a:p>
          <a:p>
            <a:pPr lvl="2"/>
            <a:r>
              <a:rPr lang="en-US" dirty="0"/>
              <a:t>Request identifies file containing executable code</a:t>
            </a:r>
          </a:p>
          <a:p>
            <a:r>
              <a:rPr lang="en-US" i="1" dirty="0"/>
              <a:t>Web content associated with a file that is managed by the server</a:t>
            </a:r>
          </a:p>
        </p:txBody>
      </p:sp>
    </p:spTree>
    <p:extLst>
      <p:ext uri="{BB962C8B-B14F-4D97-AF65-F5344CB8AC3E}">
        <p14:creationId xmlns:p14="http://schemas.microsoft.com/office/powerpoint/2010/main" val="376365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36E0-21BC-E80B-09AC-DB012CDF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6A6EA-CE1A-6DE2-48EB-5D8E4570D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file</a:t>
            </a:r>
          </a:p>
          <a:p>
            <a:r>
              <a:rPr lang="en-US" dirty="0"/>
              <a:t>Create the three table entries</a:t>
            </a:r>
          </a:p>
          <a:p>
            <a:pPr lvl="1"/>
            <a:r>
              <a:rPr lang="en-US" dirty="0"/>
              <a:t>Find an available file descriptor</a:t>
            </a:r>
          </a:p>
          <a:p>
            <a:pPr lvl="1"/>
            <a:r>
              <a:rPr lang="en-US" dirty="0"/>
              <a:t>Allocate an open file table entry</a:t>
            </a:r>
          </a:p>
          <a:p>
            <a:pPr lvl="2"/>
            <a:r>
              <a:rPr lang="en-US" dirty="0"/>
              <a:t>Pos, permissions,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Load file info into memory</a:t>
            </a:r>
          </a:p>
          <a:p>
            <a:pPr lvl="2"/>
            <a:r>
              <a:rPr lang="en-US" dirty="0"/>
              <a:t>*SFS is always in-memory, so this is implicit </a:t>
            </a:r>
          </a:p>
        </p:txBody>
      </p:sp>
    </p:spTree>
    <p:extLst>
      <p:ext uri="{BB962C8B-B14F-4D97-AF65-F5344CB8AC3E}">
        <p14:creationId xmlns:p14="http://schemas.microsoft.com/office/powerpoint/2010/main" val="37061252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8382000" cy="573087"/>
          </a:xfrm>
        </p:spPr>
        <p:txBody>
          <a:bodyPr/>
          <a:lstStyle/>
          <a:p>
            <a:r>
              <a:rPr lang="en-US" dirty="0"/>
              <a:t>URLs and how clients and servers use them</a:t>
            </a:r>
          </a:p>
        </p:txBody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1220788"/>
            <a:ext cx="8307387" cy="5408612"/>
          </a:xfrm>
        </p:spPr>
        <p:txBody>
          <a:bodyPr/>
          <a:lstStyle/>
          <a:p>
            <a:r>
              <a:rPr lang="en-US" dirty="0"/>
              <a:t>Unique name for a file: URL (Universal Resource Locator)</a:t>
            </a:r>
          </a:p>
          <a:p>
            <a:r>
              <a:rPr lang="en-US" dirty="0"/>
              <a:t>Example URL: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http://www.cmu.edu:80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</a:p>
          <a:p>
            <a:r>
              <a:rPr lang="en-US" dirty="0"/>
              <a:t>Clients use </a:t>
            </a:r>
            <a:r>
              <a:rPr lang="en-US" i="1" dirty="0">
                <a:solidFill>
                  <a:srgbClr val="000000"/>
                </a:solidFill>
              </a:rPr>
              <a:t>prefix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http://www.cmu.edu:80</a:t>
            </a:r>
            <a:r>
              <a:rPr lang="en-US" dirty="0"/>
              <a:t>) to infer:</a:t>
            </a:r>
          </a:p>
          <a:p>
            <a:pPr lvl="1"/>
            <a:r>
              <a:rPr lang="en-US" dirty="0"/>
              <a:t>What kind (protocol) of server to contact (HTTP)</a:t>
            </a:r>
          </a:p>
          <a:p>
            <a:pPr lvl="1"/>
            <a:r>
              <a:rPr lang="en-US" dirty="0"/>
              <a:t>Where the server is (</a:t>
            </a:r>
            <a:r>
              <a:rPr lang="en-US" b="1" dirty="0">
                <a:latin typeface="Courier New" pitchFamily="49" charset="0"/>
              </a:rPr>
              <a:t>www.cmu.edu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port it is listening on (80)</a:t>
            </a:r>
          </a:p>
          <a:p>
            <a:r>
              <a:rPr lang="en-US" dirty="0"/>
              <a:t>Servers use </a:t>
            </a:r>
            <a:r>
              <a:rPr lang="en-US" i="1" dirty="0">
                <a:solidFill>
                  <a:srgbClr val="000000"/>
                </a:solidFill>
              </a:rPr>
              <a:t>suffix</a:t>
            </a:r>
            <a:r>
              <a:rPr lang="en-US" dirty="0"/>
              <a:t> (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  <a:r>
              <a:rPr lang="en-US" dirty="0"/>
              <a:t>) to:</a:t>
            </a:r>
          </a:p>
          <a:p>
            <a:pPr lvl="1"/>
            <a:r>
              <a:rPr lang="en-US" dirty="0"/>
              <a:t>Determine if request is for static or dynamic content.</a:t>
            </a:r>
          </a:p>
          <a:p>
            <a:pPr lvl="2"/>
            <a:r>
              <a:rPr lang="en-US" dirty="0"/>
              <a:t>No hard and fast rules for this</a:t>
            </a:r>
          </a:p>
          <a:p>
            <a:pPr lvl="2"/>
            <a:r>
              <a:rPr lang="en-US" dirty="0"/>
              <a:t>One convention: executables reside in </a:t>
            </a:r>
            <a:r>
              <a:rPr lang="en-US" b="1" dirty="0" err="1">
                <a:latin typeface="Courier New" pitchFamily="49" charset="0"/>
              </a:rPr>
              <a:t>cgi</a:t>
            </a:r>
            <a:r>
              <a:rPr lang="en-US" b="1" dirty="0">
                <a:latin typeface="Courier New" pitchFamily="49" charset="0"/>
              </a:rPr>
              <a:t>-bin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directory</a:t>
            </a:r>
          </a:p>
          <a:p>
            <a:pPr lvl="1"/>
            <a:r>
              <a:rPr lang="en-US" dirty="0"/>
              <a:t>Find file on file system</a:t>
            </a:r>
          </a:p>
          <a:p>
            <a:pPr lvl="2"/>
            <a:r>
              <a:rPr lang="en-US" dirty="0"/>
              <a:t>Initial “</a:t>
            </a:r>
            <a:r>
              <a:rPr lang="en-US" b="1" dirty="0">
                <a:latin typeface="Courier New" pitchFamily="49" charset="0"/>
              </a:rPr>
              <a:t>/</a:t>
            </a:r>
            <a:r>
              <a:rPr lang="en-US" dirty="0"/>
              <a:t>” in suffix denotes home directory for requested content.</a:t>
            </a:r>
          </a:p>
          <a:p>
            <a:pPr lvl="2"/>
            <a:r>
              <a:rPr lang="en-US" dirty="0"/>
              <a:t>Minimal suffix is “</a:t>
            </a:r>
            <a:r>
              <a:rPr lang="en-US" b="1" dirty="0">
                <a:latin typeface="Courier New" pitchFamily="49" charset="0"/>
              </a:rPr>
              <a:t>/</a:t>
            </a:r>
            <a:r>
              <a:rPr lang="en-US" dirty="0"/>
              <a:t>”, which server expands to configured default filename (usually, </a:t>
            </a:r>
            <a:r>
              <a:rPr lang="en-US" b="1" dirty="0" err="1">
                <a:latin typeface="Courier New" pitchFamily="49" charset="0"/>
              </a:rPr>
              <a:t>index.html</a:t>
            </a:r>
            <a:r>
              <a:rPr lang="en-US" dirty="0"/>
              <a:t>)	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36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47501" cy="914401"/>
          </a:xfrm>
        </p:spPr>
        <p:txBody>
          <a:bodyPr/>
          <a:lstStyle/>
          <a:p>
            <a:r>
              <a:rPr lang="en-US" dirty="0"/>
              <a:t>HTTP Request Example</a:t>
            </a:r>
          </a:p>
        </p:txBody>
      </p:sp>
      <p:sp>
        <p:nvSpPr>
          <p:cNvPr id="763907" name="Rectangle 3"/>
          <p:cNvSpPr>
            <a:spLocks noChangeArrowheads="1"/>
          </p:cNvSpPr>
          <p:nvPr/>
        </p:nvSpPr>
        <p:spPr bwMode="auto">
          <a:xfrm>
            <a:off x="-1" y="806708"/>
            <a:ext cx="9144001" cy="784830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GET /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HTTP/1.1           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request line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Host: 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www.cmu.edu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required HTTP/1.1 header</a:t>
            </a:r>
          </a:p>
          <a:p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                                        Client: blank line terminates headers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HTTP standard requires that each text line end with </a:t>
            </a:r>
            <a:r>
              <a:rPr lang="en-US" dirty="0">
                <a:latin typeface="Courier New"/>
                <a:cs typeface="Courier New"/>
              </a:rPr>
              <a:t>“\r\n”</a:t>
            </a:r>
          </a:p>
          <a:p>
            <a:r>
              <a:rPr lang="en-US" dirty="0"/>
              <a:t>Blank line (</a:t>
            </a:r>
            <a:r>
              <a:rPr lang="en-US" dirty="0">
                <a:latin typeface="Courier New"/>
                <a:cs typeface="Courier New"/>
              </a:rPr>
              <a:t>“\r\n”</a:t>
            </a:r>
            <a:r>
              <a:rPr lang="en-US" dirty="0"/>
              <a:t>) terminates request and response headers</a:t>
            </a:r>
          </a:p>
        </p:txBody>
      </p:sp>
    </p:spTree>
    <p:extLst>
      <p:ext uri="{BB962C8B-B14F-4D97-AF65-F5344CB8AC3E}">
        <p14:creationId xmlns:p14="http://schemas.microsoft.com/office/powerpoint/2010/main" val="37612337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88038" cy="573088"/>
          </a:xfrm>
        </p:spPr>
        <p:txBody>
          <a:bodyPr/>
          <a:lstStyle/>
          <a:p>
            <a:r>
              <a:rPr lang="en-US"/>
              <a:t>HTTP Requests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4"/>
            <a:ext cx="8289925" cy="5191125"/>
          </a:xfrm>
          <a:ln/>
        </p:spPr>
        <p:txBody>
          <a:bodyPr/>
          <a:lstStyle/>
          <a:p>
            <a:r>
              <a:rPr lang="en-US" dirty="0"/>
              <a:t>HTTP request is a </a:t>
            </a:r>
            <a:r>
              <a:rPr lang="en-US" i="1" dirty="0">
                <a:solidFill>
                  <a:srgbClr val="FF0000"/>
                </a:solidFill>
              </a:rPr>
              <a:t>request line</a:t>
            </a:r>
            <a:r>
              <a:rPr lang="en-US" dirty="0"/>
              <a:t>, followed by zero or more </a:t>
            </a:r>
            <a:r>
              <a:rPr lang="en-US" i="1" dirty="0">
                <a:solidFill>
                  <a:srgbClr val="FF0000"/>
                </a:solidFill>
              </a:rPr>
              <a:t>request headers</a:t>
            </a:r>
          </a:p>
          <a:p>
            <a:endParaRPr lang="en-US" dirty="0"/>
          </a:p>
          <a:p>
            <a:r>
              <a:rPr lang="en-US" dirty="0"/>
              <a:t>Request line: </a:t>
            </a:r>
            <a:r>
              <a:rPr lang="en-US" dirty="0">
                <a:latin typeface="Courier New" pitchFamily="49" charset="0"/>
              </a:rPr>
              <a:t>&lt;method&gt; &lt;</a:t>
            </a:r>
            <a:r>
              <a:rPr lang="en-US" dirty="0" err="1">
                <a:latin typeface="Courier New" pitchFamily="49" charset="0"/>
              </a:rPr>
              <a:t>uri</a:t>
            </a:r>
            <a:r>
              <a:rPr lang="en-US" dirty="0">
                <a:latin typeface="Courier New" pitchFamily="49" charset="0"/>
              </a:rPr>
              <a:t>&gt; &lt;version&gt;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&lt;method&gt; </a:t>
            </a:r>
            <a:r>
              <a:rPr lang="en-US" dirty="0"/>
              <a:t>is one of  </a:t>
            </a:r>
            <a:r>
              <a:rPr lang="en-US" b="1" dirty="0">
                <a:latin typeface="Courier New" pitchFamily="49" charset="0"/>
              </a:rPr>
              <a:t>GET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</a:rPr>
              <a:t>POST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</a:rPr>
              <a:t>OPTIONS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</a:rPr>
              <a:t>HEAD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</a:rPr>
              <a:t>PUT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</a:rPr>
              <a:t>DELETE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/>
              <a:t>or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TRACE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</a:t>
            </a:r>
            <a:r>
              <a:rPr lang="en-US" b="1" dirty="0"/>
              <a:t> </a:t>
            </a:r>
            <a:r>
              <a:rPr lang="en-US" dirty="0"/>
              <a:t>is typically URL for proxies, URL suffix for servers</a:t>
            </a:r>
          </a:p>
          <a:p>
            <a:pPr lvl="2"/>
            <a:r>
              <a:rPr lang="en-US" dirty="0"/>
              <a:t>A URL is a type of URI (Uniform Resource Identifier)</a:t>
            </a:r>
          </a:p>
          <a:p>
            <a:pPr lvl="2"/>
            <a:r>
              <a:rPr lang="en-US" dirty="0"/>
              <a:t>See </a:t>
            </a:r>
            <a:r>
              <a:rPr lang="en-US" dirty="0">
                <a:hlinkClick r:id="rId3"/>
              </a:rPr>
              <a:t>http://www.ietf.org/rfc/rfc2396.txt</a:t>
            </a:r>
            <a:endParaRPr lang="en-US" dirty="0"/>
          </a:p>
          <a:p>
            <a:pPr lvl="1"/>
            <a:r>
              <a:rPr lang="en-US" b="1" dirty="0">
                <a:latin typeface="Courier New" pitchFamily="49" charset="0"/>
              </a:rPr>
              <a:t>&lt;version&gt;</a:t>
            </a:r>
            <a:r>
              <a:rPr lang="en-US" b="1" dirty="0"/>
              <a:t> </a:t>
            </a:r>
            <a:r>
              <a:rPr lang="en-US" dirty="0"/>
              <a:t>is HTTP version of request (</a:t>
            </a:r>
            <a:r>
              <a:rPr lang="en-US" b="1" dirty="0">
                <a:latin typeface="Courier New" pitchFamily="49" charset="0"/>
              </a:rPr>
              <a:t>HTTP/1.0</a:t>
            </a:r>
            <a:r>
              <a:rPr lang="en-US" dirty="0"/>
              <a:t> or </a:t>
            </a:r>
            <a:r>
              <a:rPr lang="en-US" b="1" dirty="0">
                <a:latin typeface="Courier New" pitchFamily="49" charset="0"/>
              </a:rPr>
              <a:t>HTTP/1.1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Request headers: </a:t>
            </a:r>
            <a:r>
              <a:rPr lang="en-US" dirty="0">
                <a:latin typeface="Courier New" pitchFamily="49" charset="0"/>
              </a:rPr>
              <a:t>&lt;header name&gt;: &lt;header data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Provide additional information to the server</a:t>
            </a:r>
          </a:p>
          <a:p>
            <a:pPr lvl="1"/>
            <a:endParaRPr lang="en-US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095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6154738" cy="573087"/>
          </a:xfrm>
        </p:spPr>
        <p:txBody>
          <a:bodyPr/>
          <a:lstStyle/>
          <a:p>
            <a:r>
              <a:rPr lang="en-US"/>
              <a:t>HTTP Responses</a:t>
            </a:r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066800"/>
            <a:ext cx="8699500" cy="557033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HTTP response is a </a:t>
            </a:r>
            <a:r>
              <a:rPr lang="en-US" i="1" dirty="0">
                <a:solidFill>
                  <a:srgbClr val="FF0000"/>
                </a:solidFill>
              </a:rPr>
              <a:t>response line</a:t>
            </a:r>
            <a:r>
              <a:rPr lang="en-US" dirty="0"/>
              <a:t> followed by zero or more </a:t>
            </a:r>
            <a:r>
              <a:rPr lang="en-US" i="1" dirty="0">
                <a:solidFill>
                  <a:srgbClr val="FF0000"/>
                </a:solidFill>
              </a:rPr>
              <a:t>response headers</a:t>
            </a:r>
            <a:r>
              <a:rPr lang="en-US" dirty="0"/>
              <a:t>, possibly followed by </a:t>
            </a:r>
            <a:r>
              <a:rPr lang="en-US" i="1" dirty="0">
                <a:solidFill>
                  <a:srgbClr val="FF0000"/>
                </a:solidFill>
              </a:rPr>
              <a:t>content</a:t>
            </a:r>
            <a:r>
              <a:rPr lang="en-US" dirty="0"/>
              <a:t>, with blank line (“</a:t>
            </a:r>
            <a:r>
              <a:rPr lang="en-US" dirty="0">
                <a:latin typeface="Courier New"/>
                <a:cs typeface="Courier New"/>
              </a:rPr>
              <a:t>\r\n</a:t>
            </a:r>
            <a:r>
              <a:rPr lang="en-US" dirty="0"/>
              <a:t>”) separating headers from content. 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Response line: </a:t>
            </a:r>
          </a:p>
          <a:p>
            <a:pPr>
              <a:lnSpc>
                <a:spcPct val="85000"/>
              </a:lnSpc>
              <a:buNone/>
            </a:pPr>
            <a:r>
              <a:rPr lang="en-US" dirty="0"/>
              <a:t>		</a:t>
            </a:r>
            <a:r>
              <a:rPr lang="en-US" dirty="0">
                <a:latin typeface="Courier New" pitchFamily="49" charset="0"/>
              </a:rPr>
              <a:t>&lt;version&gt; &lt;status code&gt; &lt;status </a:t>
            </a:r>
            <a:r>
              <a:rPr lang="en-US" dirty="0" err="1">
                <a:latin typeface="Courier New" pitchFamily="49" charset="0"/>
              </a:rPr>
              <a:t>msg</a:t>
            </a:r>
            <a:r>
              <a:rPr lang="en-US" dirty="0">
                <a:latin typeface="Courier New" pitchFamily="49" charset="0"/>
              </a:rPr>
              <a:t>&gt;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&lt;version&gt; is HTTP version of the response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&lt;status code&gt; is numeric status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&lt;status </a:t>
            </a:r>
            <a:r>
              <a:rPr lang="en-US" dirty="0" err="1"/>
              <a:t>msg</a:t>
            </a:r>
            <a:r>
              <a:rPr lang="en-US" dirty="0"/>
              <a:t>&gt; is corresponding English text</a:t>
            </a:r>
          </a:p>
          <a:p>
            <a:pPr lvl="2">
              <a:lnSpc>
                <a:spcPct val="97000"/>
              </a:lnSpc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200 	OK</a:t>
            </a:r>
            <a:r>
              <a:rPr lang="en-US" dirty="0"/>
              <a:t>		Request was handled without error</a:t>
            </a:r>
          </a:p>
          <a:p>
            <a:pPr lvl="2">
              <a:lnSpc>
                <a:spcPct val="97000"/>
              </a:lnSpc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301	Moved</a:t>
            </a:r>
            <a:r>
              <a:rPr lang="en-US" dirty="0"/>
              <a:t>		Provide alternate URL</a:t>
            </a:r>
          </a:p>
          <a:p>
            <a:pPr lvl="2">
              <a:lnSpc>
                <a:spcPct val="97000"/>
              </a:lnSpc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404	Not found</a:t>
            </a:r>
            <a:r>
              <a:rPr lang="en-US" dirty="0"/>
              <a:t>	Server couldn’t find the file</a:t>
            </a:r>
          </a:p>
          <a:p>
            <a:pPr>
              <a:lnSpc>
                <a:spcPct val="85000"/>
              </a:lnSpc>
            </a:pPr>
            <a:r>
              <a:rPr lang="en-US" dirty="0"/>
              <a:t>Response headers: </a:t>
            </a:r>
            <a:r>
              <a:rPr lang="en-US" dirty="0">
                <a:latin typeface="Courier New" pitchFamily="49" charset="0"/>
              </a:rPr>
              <a:t>&lt;header name&gt;: &lt;header data&gt;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 additional information about response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Content-Type</a:t>
            </a:r>
            <a:r>
              <a:rPr lang="en-US" dirty="0">
                <a:latin typeface="Courier New" pitchFamily="49" charset="0"/>
              </a:rPr>
              <a:t>: </a:t>
            </a:r>
            <a:r>
              <a:rPr lang="en-US" dirty="0"/>
              <a:t>MIME type of content in response body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Content-Length</a:t>
            </a:r>
            <a:r>
              <a:rPr lang="en-US" dirty="0">
                <a:latin typeface="Courier New" pitchFamily="49" charset="0"/>
              </a:rPr>
              <a:t>: </a:t>
            </a:r>
            <a:r>
              <a:rPr lang="en-US" dirty="0"/>
              <a:t>Length of content in response body</a:t>
            </a:r>
          </a:p>
          <a:p>
            <a:pPr>
              <a:lnSpc>
                <a:spcPct val="8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47501" cy="914401"/>
          </a:xfrm>
        </p:spPr>
        <p:txBody>
          <a:bodyPr/>
          <a:lstStyle/>
          <a:p>
            <a:r>
              <a:rPr lang="en-US" dirty="0"/>
              <a:t>Example HTTP Transaction</a:t>
            </a:r>
          </a:p>
        </p:txBody>
      </p:sp>
      <p:sp>
        <p:nvSpPr>
          <p:cNvPr id="763907" name="Rectangle 3"/>
          <p:cNvSpPr>
            <a:spLocks noChangeArrowheads="1"/>
          </p:cNvSpPr>
          <p:nvPr/>
        </p:nvSpPr>
        <p:spPr bwMode="auto">
          <a:xfrm>
            <a:off x="-1" y="806708"/>
            <a:ext cx="9144001" cy="4708981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whaleshark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&gt; telnet 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www.cmu.edu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80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open connection to server 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Trying 128.2.42.52...    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Telnet prints 3 lines to terminal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Connected to WWW-CMU-PROD-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VIP.ANDREW.cmu.edu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.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Escape character is '^]'.</a:t>
            </a:r>
          </a:p>
          <a:p>
            <a:r>
              <a:rPr lang="en-US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GET /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HTTP/1.1           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request line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Host: 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www.cmu.edu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required HTTP/1.1 header</a:t>
            </a:r>
          </a:p>
          <a:p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                                        Client: blank line terminates headers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HTTP/1.1 </a:t>
            </a:r>
            <a:r>
              <a:rPr lang="en-US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301 Moved Permanently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</a:t>
            </a:r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Server: response line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Date: Wed, 05 Nov 2014 17:05:11 GMT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followed by 5 response headers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Server: Apache/1.3.42 (Unix)      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this is an Apache server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Location: </a:t>
            </a:r>
            <a:r>
              <a:rPr lang="sk-SK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http://www.cmu.edu/index.shtml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page has moved here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Transfer-Encoding: chunked        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response body will be chunked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Content-Type: text/html; charset=...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expect HTML in response body</a:t>
            </a:r>
          </a:p>
          <a:p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                                        Server: empty line terminates headers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15c                               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first line in response body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&lt;HTML&gt;&lt;HEAD&gt;                            </a:t>
            </a:r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Server: start of HTML content</a:t>
            </a:r>
          </a:p>
          <a:p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…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&lt;/BODY&gt;&lt;/HTML&gt;                          </a:t>
            </a:r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Server: end of HTML content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0                                       </a:t>
            </a:r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Server: last line in response body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Connection closed by foreign host.      </a:t>
            </a:r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Server: closes connection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HTTP standard requires that each text line end with </a:t>
            </a:r>
            <a:r>
              <a:rPr lang="en-US" dirty="0">
                <a:latin typeface="Courier New"/>
                <a:cs typeface="Courier New"/>
              </a:rPr>
              <a:t>“\r\n”</a:t>
            </a:r>
          </a:p>
          <a:p>
            <a:r>
              <a:rPr lang="en-US" dirty="0"/>
              <a:t>Blank line (</a:t>
            </a:r>
            <a:r>
              <a:rPr lang="en-US" dirty="0">
                <a:latin typeface="Courier New"/>
                <a:cs typeface="Courier New"/>
              </a:rPr>
              <a:t>“\r\n”</a:t>
            </a:r>
            <a:r>
              <a:rPr lang="en-US" dirty="0"/>
              <a:t>) terminates request and response headers</a:t>
            </a:r>
          </a:p>
        </p:txBody>
      </p:sp>
    </p:spTree>
    <p:extLst>
      <p:ext uri="{BB962C8B-B14F-4D97-AF65-F5344CB8AC3E}">
        <p14:creationId xmlns:p14="http://schemas.microsoft.com/office/powerpoint/2010/main" val="11160323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8477630" cy="573087"/>
          </a:xfrm>
        </p:spPr>
        <p:txBody>
          <a:bodyPr/>
          <a:lstStyle/>
          <a:p>
            <a:r>
              <a:rPr lang="en-US" dirty="0"/>
              <a:t>Example HTTP Transaction, Take 2</a:t>
            </a:r>
          </a:p>
        </p:txBody>
      </p:sp>
      <p:sp>
        <p:nvSpPr>
          <p:cNvPr id="763907" name="Rectangle 3"/>
          <p:cNvSpPr>
            <a:spLocks noChangeArrowheads="1"/>
          </p:cNvSpPr>
          <p:nvPr/>
        </p:nvSpPr>
        <p:spPr bwMode="auto">
          <a:xfrm>
            <a:off x="0" y="1206500"/>
            <a:ext cx="9144000" cy="4478149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whaleshark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&gt; telnet 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www.cmu.edu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80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open connection to server 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Trying 128.2.42.52...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                   Telnet prints 3 lines to terminal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Connected to WWW-CMU-PROD-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VIP.ANDREW.cmu.edu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.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Escape character is '^]'.</a:t>
            </a:r>
          </a:p>
          <a:p>
            <a:r>
              <a:rPr lang="en-US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GET /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index.shtml</a:t>
            </a:r>
            <a:r>
              <a:rPr lang="en-US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HTTP/1.1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request line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Host: www.cmu.edu                       </a:t>
            </a:r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Client: required HTTP/1.1 header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FF0000"/>
                </a:solidFill>
                <a:latin typeface="Courier New"/>
                <a:cs typeface="Courier New"/>
              </a:rPr>
              <a:t>                                        Client: blank line terminates headers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HTTP/1.1 </a:t>
            </a:r>
            <a:r>
              <a:rPr lang="en-US" sz="1500" dirty="0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cs typeface="Courier New"/>
              </a:rPr>
              <a:t>200 OK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           </a:t>
            </a:r>
            <a:r>
              <a:rPr lang="en-US" sz="1500" dirty="0">
                <a:solidFill>
                  <a:srgbClr val="0000FF"/>
                </a:solidFill>
                <a:latin typeface="Courier New"/>
                <a:cs typeface="Courier New"/>
              </a:rPr>
              <a:t>Server: response line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Date: Wed, 05 Nov 2014 17:37:26 GMT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followed by 4 response headers</a:t>
            </a:r>
            <a:endParaRPr lang="sk-SK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Server: Apache/1.3.42 (Unix)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Transfer-Encoding: chunked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Content-Type: text/html; charset=... </a:t>
            </a:r>
          </a:p>
          <a:p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                                        Server: empty line terminates headers</a:t>
            </a:r>
            <a:endParaRPr lang="sk-SK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1000                              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begin response body</a:t>
            </a:r>
            <a:endParaRPr lang="sk-SK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&lt;html ..&gt;                         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first line of HTML content</a:t>
            </a:r>
            <a:endParaRPr lang="sk-SK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…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&lt;/html&gt;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0                                 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end response body</a:t>
            </a:r>
            <a:endParaRPr lang="sk-SK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Connection closed by foreign host.      </a:t>
            </a:r>
            <a:r>
              <a:rPr lang="sk-SK" sz="1500" dirty="0">
                <a:solidFill>
                  <a:srgbClr val="0000FF"/>
                </a:solidFill>
                <a:latin typeface="Courier New"/>
                <a:cs typeface="Courier New"/>
              </a:rPr>
              <a:t>Server: close connection</a:t>
            </a:r>
            <a:endParaRPr lang="sk-SK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4006836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185" y="152400"/>
            <a:ext cx="8477630" cy="573087"/>
          </a:xfrm>
        </p:spPr>
        <p:txBody>
          <a:bodyPr/>
          <a:lstStyle/>
          <a:p>
            <a:r>
              <a:rPr lang="en-US" dirty="0"/>
              <a:t>Example HTTP(S) Transaction, Take 3</a:t>
            </a:r>
          </a:p>
        </p:txBody>
      </p:sp>
      <p:sp>
        <p:nvSpPr>
          <p:cNvPr id="763907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6555641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whaleshark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openssl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ourier New"/>
                <a:cs typeface="Courier New"/>
              </a:rPr>
              <a:t>s_client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  <a:hlinkClick r:id="rId3"/>
              </a:rPr>
              <a:t>www.cs.cmu.edu:443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CONNECTED(00000005) 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…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Certificate chain          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…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-                                                                            Server certificate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-----BEGIN CERTIFICATE-----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MIIGDjCCBPagAwIBAgIRAMiF7LBPDoySilnNoU+mp+gwDQYJKoZIhvcNAQELBQAw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djELMAkGA1UEBhMCVVMxCzAJBgNVBAgTAk1JMRIwEAYDVQQHEwlBbm4gQXJib3Ix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EjAQBgNVBAoTCUludGVybmV0MjERMA8GA1UECxMISW5Db21tb24xHzAdBgNVBAMT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wkWkvDVBBCwKXrShVxQNsj6J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…</a:t>
            </a: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-----END CERTIFICATE-----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subject=/C=US/postalCode=15213/ST=PA/L=Pittsburgh/street=5000 Forbes Ave/O=Carnegie Mellon University/OU=School of Computer Science/CN=www.cs.cmu.edu         issuer=/C=US/ST=MI/L=Ann Arbor/O=Internet2/OU=InCommon/CN=InCommon RSA Server CA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SSL handshake has read 6274 bytes and written 483 bytes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…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&gt;</a:t>
            </a: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GET / HTTP/1.0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HTTP/1.1 200 OK 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Date: Tue, 12 Nov 2019 04:22:15 GMT    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Server: Apache/2.4.10 (Ubuntu)        </a:t>
            </a:r>
            <a:b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</a:br>
            <a:r>
              <a:rPr lang="sk-SK" sz="1500" dirty="0">
                <a:solidFill>
                  <a:srgbClr val="000000"/>
                </a:solidFill>
                <a:latin typeface="Courier New"/>
                <a:cs typeface="Courier New"/>
              </a:rPr>
              <a:t>Set-Cookie: SHIBLOCATION=scsweb; path=/; domain=.cs.cmu.edu 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... HTML Content Continues Below ...</a:t>
            </a:r>
          </a:p>
        </p:txBody>
      </p:sp>
    </p:spTree>
    <p:extLst>
      <p:ext uri="{BB962C8B-B14F-4D97-AF65-F5344CB8AC3E}">
        <p14:creationId xmlns:p14="http://schemas.microsoft.com/office/powerpoint/2010/main" val="2931158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DE34-FB70-EE0C-56B3-80BD70BD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3233-5B6D-9CF7-B3D2-494B147F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213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41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81EBF-B957-435A-B9A2-B2DFD293F518}"/>
              </a:ext>
            </a:extLst>
          </p:cNvPr>
          <p:cNvSpPr txBox="1"/>
          <p:nvPr/>
        </p:nvSpPr>
        <p:spPr>
          <a:xfrm>
            <a:off x="2175933" y="613993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Courier New" panose="02070309020205020404" pitchFamily="49" charset="0"/>
                <a:cs typeface="Courier New" panose="02070309020205020404" pitchFamily="49" charset="0"/>
              </a:rPr>
              <a:t>The ARPANET in December 1970</a:t>
            </a:r>
          </a:p>
        </p:txBody>
      </p:sp>
    </p:spTree>
    <p:extLst>
      <p:ext uri="{BB962C8B-B14F-4D97-AF65-F5344CB8AC3E}">
        <p14:creationId xmlns:p14="http://schemas.microsoft.com/office/powerpoint/2010/main" val="63336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36F3-D4D0-3501-F3A3-572A9A77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966F-EC3B-5822-AB20-226429BBF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file system will map file pos to disk blocks</a:t>
            </a:r>
          </a:p>
          <a:p>
            <a:r>
              <a:rPr lang="en-US" dirty="0"/>
              <a:t>Lots of ways to map</a:t>
            </a:r>
          </a:p>
          <a:p>
            <a:pPr lvl="1"/>
            <a:r>
              <a:rPr lang="en-US" dirty="0"/>
              <a:t>Contiguous</a:t>
            </a:r>
          </a:p>
          <a:p>
            <a:pPr lvl="1"/>
            <a:r>
              <a:rPr lang="en-US" dirty="0"/>
              <a:t>Linked / FAT</a:t>
            </a:r>
          </a:p>
          <a:p>
            <a:pPr lvl="1"/>
            <a:r>
              <a:rPr lang="en-US" dirty="0"/>
              <a:t>Indexed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75FB30-547D-7573-9023-042DF9C2ACC7}"/>
              </a:ext>
            </a:extLst>
          </p:cNvPr>
          <p:cNvCxnSpPr/>
          <p:nvPr/>
        </p:nvCxnSpPr>
        <p:spPr bwMode="auto">
          <a:xfrm flipH="1">
            <a:off x="2667000" y="2819400"/>
            <a:ext cx="16002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CA837A-DAE1-F8F7-FB5A-3339728DC631}"/>
              </a:ext>
            </a:extLst>
          </p:cNvPr>
          <p:cNvSpPr txBox="1"/>
          <p:nvPr/>
        </p:nvSpPr>
        <p:spPr>
          <a:xfrm>
            <a:off x="4319205" y="2634734"/>
            <a:ext cx="50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SFS</a:t>
            </a:r>
          </a:p>
        </p:txBody>
      </p:sp>
    </p:spTree>
    <p:extLst>
      <p:ext uri="{BB962C8B-B14F-4D97-AF65-F5344CB8AC3E}">
        <p14:creationId xmlns:p14="http://schemas.microsoft.com/office/powerpoint/2010/main" val="40339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67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36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09C5159-6535-4BC7-864D-B44AA0398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66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25946163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  <p:extLst>
      <p:ext uri="{BB962C8B-B14F-4D97-AF65-F5344CB8AC3E}">
        <p14:creationId xmlns:p14="http://schemas.microsoft.com/office/powerpoint/2010/main" val="40185057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12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24698</TotalTime>
  <Words>6902</Words>
  <Application>Microsoft Macintosh PowerPoint</Application>
  <PresentationFormat>On-screen Show (4:3)</PresentationFormat>
  <Paragraphs>1398</Paragraphs>
  <Slides>95</Slides>
  <Notes>60</Notes>
  <HiddenSlides>35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File Systems and Network Programming  15-213/15-513/14-513: Introduction to Computer Systems 19th Lecture, Nov 11, 2025</vt:lpstr>
      <vt:lpstr>Today</vt:lpstr>
      <vt:lpstr>File System</vt:lpstr>
      <vt:lpstr>Making a File System</vt:lpstr>
      <vt:lpstr>Managing a File System</vt:lpstr>
      <vt:lpstr>Finding a File</vt:lpstr>
      <vt:lpstr>Opening a File</vt:lpstr>
      <vt:lpstr>Reading a File</vt:lpstr>
      <vt:lpstr>Writing a File</vt:lpstr>
      <vt:lpstr>Deleting a File</vt:lpstr>
      <vt:lpstr>SFS Specific Notes</vt:lpstr>
      <vt:lpstr>Further Notes</vt:lpstr>
      <vt:lpstr>Part of sfs_open</vt:lpstr>
      <vt:lpstr>Today</vt:lpstr>
      <vt:lpstr>Computer Networks</vt:lpstr>
      <vt:lpstr>Hardware Organization of a Network Host</vt:lpstr>
      <vt:lpstr>Example Lowest Level: Ethernet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Today</vt:lpstr>
      <vt:lpstr>(2) Internet Domain Names</vt:lpstr>
      <vt:lpstr>Domain Naming System (DNS)</vt:lpstr>
      <vt:lpstr>Properties of DNS Mappings</vt:lpstr>
      <vt:lpstr>Properties of DNS Mappings (cont)</vt:lpstr>
      <vt:lpstr>Properties of DNS Mappings (cont)</vt:lpstr>
      <vt:lpstr>Today</vt:lpstr>
      <vt:lpstr>A Client-Server Transaction</vt:lpstr>
      <vt:lpstr>(3) Internet Connections</vt:lpstr>
      <vt:lpstr>Well-known Service Names and Ports</vt:lpstr>
      <vt:lpstr>Anatomy of a Connection</vt:lpstr>
      <vt:lpstr>Using Ports to Identify Services</vt:lpstr>
      <vt:lpstr>Quiz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Digging Deeper</vt:lpstr>
      <vt:lpstr>Host and Service Conversion: getaddrinfo</vt:lpstr>
      <vt:lpstr>Host and Service Conversion: getaddrinfo</vt:lpstr>
      <vt:lpstr>Linked List Returned by getaddrinfo</vt:lpstr>
      <vt:lpstr>Running hostinfo</vt:lpstr>
      <vt:lpstr>Sockets Interface: socket</vt:lpstr>
      <vt:lpstr>Sockets Interface</vt:lpstr>
      <vt:lpstr>Sockets Interface: bind</vt:lpstr>
      <vt:lpstr>Sockets Interface</vt:lpstr>
      <vt:lpstr>Sockets Interface: listen</vt:lpstr>
      <vt:lpstr>Sockets Interface</vt:lpstr>
      <vt:lpstr>Sockets Interface: accept</vt:lpstr>
      <vt:lpstr>Sockets Interface</vt:lpstr>
      <vt:lpstr>Sockets Interface: connect</vt:lpstr>
      <vt:lpstr>connect/accept Illustrated</vt:lpstr>
      <vt:lpstr>Connected vs. Listening Descriptors</vt:lpstr>
      <vt:lpstr>PowerPoint Presentation</vt:lpstr>
      <vt:lpstr>Outline</vt:lpstr>
      <vt:lpstr>Today</vt:lpstr>
      <vt:lpstr>Web Server Basics</vt:lpstr>
      <vt:lpstr>Web Content</vt:lpstr>
      <vt:lpstr>Static and Dynamic Content</vt:lpstr>
      <vt:lpstr>URLs and how clients and servers use them</vt:lpstr>
      <vt:lpstr>HTTP Request Example</vt:lpstr>
      <vt:lpstr>HTTP Requests</vt:lpstr>
      <vt:lpstr>HTTP Responses</vt:lpstr>
      <vt:lpstr>Example HTTP Transaction</vt:lpstr>
      <vt:lpstr>Example HTTP Transaction, Take 2</vt:lpstr>
      <vt:lpstr>Example HTTP(S) Transaction, Take 3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Map of 460 Billion Device Connections to the Internet collected by the Carna Botnet</vt:lpstr>
      <vt:lpstr>Basic Internet Components</vt:lpstr>
      <vt:lpstr>Internet Connection Hierarchy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Mohammad Taha Khan</cp:lastModifiedBy>
  <cp:revision>944</cp:revision>
  <cp:lastPrinted>1999-09-20T15:19:18Z</cp:lastPrinted>
  <dcterms:created xsi:type="dcterms:W3CDTF">2012-11-06T16:54:28Z</dcterms:created>
  <dcterms:modified xsi:type="dcterms:W3CDTF">2025-11-10T23:50:01Z</dcterms:modified>
</cp:coreProperties>
</file>