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5"/>
  </p:notesMasterIdLst>
  <p:sldIdLst>
    <p:sldId id="336" r:id="rId2"/>
    <p:sldId id="542" r:id="rId3"/>
    <p:sldId id="315" r:id="rId4"/>
    <p:sldId id="31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17" r:id="rId15"/>
    <p:sldId id="318" r:id="rId16"/>
    <p:sldId id="267" r:id="rId17"/>
    <p:sldId id="268" r:id="rId18"/>
    <p:sldId id="269" r:id="rId19"/>
    <p:sldId id="270" r:id="rId20"/>
    <p:sldId id="271" r:id="rId21"/>
    <p:sldId id="319" r:id="rId22"/>
    <p:sldId id="272" r:id="rId23"/>
    <p:sldId id="273" r:id="rId24"/>
    <p:sldId id="283" r:id="rId25"/>
    <p:sldId id="284" r:id="rId26"/>
    <p:sldId id="285" r:id="rId27"/>
    <p:sldId id="286" r:id="rId28"/>
    <p:sldId id="287" r:id="rId29"/>
    <p:sldId id="1479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1577" r:id="rId46"/>
    <p:sldId id="1582" r:id="rId47"/>
    <p:sldId id="1580" r:id="rId48"/>
    <p:sldId id="1581" r:id="rId49"/>
    <p:sldId id="1583" r:id="rId50"/>
    <p:sldId id="1564" r:id="rId51"/>
    <p:sldId id="1570" r:id="rId52"/>
    <p:sldId id="1571" r:id="rId53"/>
    <p:sldId id="1572" r:id="rId54"/>
  </p:sldIdLst>
  <p:sldSz cx="9144000" cy="6858000" type="screen4x3"/>
  <p:notesSz cx="7302500" cy="9586913"/>
  <p:embeddedFontLst>
    <p:embeddedFont>
      <p:font typeface="Arial Narrow" panose="020B0606020202030204" pitchFamily="34" charset="0"/>
      <p:regular r:id="rId56"/>
      <p:bold r:id="rId57"/>
      <p:italic r:id="rId58"/>
      <p:boldItalic r:id="rId59"/>
    </p:embeddedFont>
    <p:embeddedFont>
      <p:font typeface="Consolas" panose="020B0609020204030204" pitchFamily="49" charset="0"/>
      <p:regular r:id="rId60"/>
      <p:bold r:id="rId61"/>
      <p:italic r:id="rId62"/>
      <p:boldItalic r:id="rId63"/>
    </p:embeddedFont>
    <p:embeddedFont>
      <p:font typeface="Gill Sans MT" panose="020B0502020104020203" pitchFamily="34" charset="0"/>
      <p:regular r:id="rId64"/>
      <p:bold r:id="rId65"/>
      <p:italic r:id="rId66"/>
      <p:boldItalic r:id="rId67"/>
    </p:embeddedFont>
    <p:embeddedFont>
      <p:font typeface="Gill Sans MT Condensed" panose="020B0506020104020203" pitchFamily="34" charset="0"/>
      <p:regular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000000"/>
          </p15:clr>
        </p15:guide>
        <p15:guide id="2" pos="33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C7C7"/>
    <a:srgbClr val="F5E1E1"/>
    <a:srgbClr val="C1651C"/>
    <a:srgbClr val="2D961E"/>
    <a:srgbClr val="DEBDFF"/>
    <a:srgbClr val="CC99FF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7EA4E-E9C8-4FD7-970B-AD008CC4318D}" v="13" dt="2025-11-06T02:42:59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4872" y="342"/>
      </p:cViewPr>
      <p:guideLst>
        <p:guide orient="horz" pos="672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1985774-1B0A-40AD-A23A-A292F9AB7A32}"/>
    <pc:docChg chg="custSel addSld delSld modSld sldOrd">
      <pc:chgData name="Phil Gibbons" userId="f619c6e5d38ed7a7" providerId="LiveId" clId="{11985774-1B0A-40AD-A23A-A292F9AB7A32}" dt="2025-11-06T03:40:33.750" v="187" actId="20577"/>
      <pc:docMkLst>
        <pc:docMk/>
      </pc:docMkLst>
      <pc:sldChg chg="delSp modSp del mod">
        <pc:chgData name="Phil Gibbons" userId="f619c6e5d38ed7a7" providerId="LiveId" clId="{11985774-1B0A-40AD-A23A-A292F9AB7A32}" dt="2025-11-06T01:39:30.788" v="44" actId="47"/>
        <pc:sldMkLst>
          <pc:docMk/>
          <pc:sldMk cId="0" sldId="256"/>
        </pc:sldMkLst>
        <pc:spChg chg="del">
          <ac:chgData name="Phil Gibbons" userId="f619c6e5d38ed7a7" providerId="LiveId" clId="{11985774-1B0A-40AD-A23A-A292F9AB7A32}" dt="2025-11-05T22:45:07.207" v="12" actId="478"/>
          <ac:spMkLst>
            <pc:docMk/>
            <pc:sldMk cId="0" sldId="256"/>
            <ac:spMk id="4" creationId="{A831A220-0B63-C535-6C78-E3C8CE4303FE}"/>
          </ac:spMkLst>
        </pc:spChg>
        <pc:spChg chg="mod">
          <ac:chgData name="Phil Gibbons" userId="f619c6e5d38ed7a7" providerId="LiveId" clId="{11985774-1B0A-40AD-A23A-A292F9AB7A32}" dt="2025-11-05T22:45:03.146" v="11" actId="20577"/>
          <ac:spMkLst>
            <pc:docMk/>
            <pc:sldMk cId="0" sldId="256"/>
            <ac:spMk id="66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06T03:40:33.750" v="187" actId="20577"/>
        <pc:sldMkLst>
          <pc:docMk/>
          <pc:sldMk cId="0" sldId="258"/>
        </pc:sldMkLst>
        <pc:spChg chg="mod">
          <ac:chgData name="Phil Gibbons" userId="f619c6e5d38ed7a7" providerId="LiveId" clId="{11985774-1B0A-40AD-A23A-A292F9AB7A32}" dt="2025-11-06T03:40:33.750" v="187" actId="20577"/>
          <ac:spMkLst>
            <pc:docMk/>
            <pc:sldMk cId="0" sldId="258"/>
            <ac:spMk id="91" creationId="{00000000-0000-0000-0000-000000000000}"/>
          </ac:spMkLst>
        </pc:spChg>
      </pc:sldChg>
      <pc:sldChg chg="modAnim">
        <pc:chgData name="Phil Gibbons" userId="f619c6e5d38ed7a7" providerId="LiveId" clId="{11985774-1B0A-40AD-A23A-A292F9AB7A32}" dt="2025-11-06T01:52:19.023" v="49"/>
        <pc:sldMkLst>
          <pc:docMk/>
          <pc:sldMk cId="0" sldId="262"/>
        </pc:sldMkLst>
      </pc:sldChg>
      <pc:sldChg chg="modSp mod">
        <pc:chgData name="Phil Gibbons" userId="f619c6e5d38ed7a7" providerId="LiveId" clId="{11985774-1B0A-40AD-A23A-A292F9AB7A32}" dt="2025-11-06T02:03:13.102" v="91" actId="6549"/>
        <pc:sldMkLst>
          <pc:docMk/>
          <pc:sldMk cId="0" sldId="269"/>
        </pc:sldMkLst>
        <pc:spChg chg="mod">
          <ac:chgData name="Phil Gibbons" userId="f619c6e5d38ed7a7" providerId="LiveId" clId="{11985774-1B0A-40AD-A23A-A292F9AB7A32}" dt="2025-11-06T02:03:13.102" v="91" actId="6549"/>
          <ac:spMkLst>
            <pc:docMk/>
            <pc:sldMk cId="0" sldId="269"/>
            <ac:spMk id="247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06T02:05:39.704" v="94" actId="20577"/>
        <pc:sldMkLst>
          <pc:docMk/>
          <pc:sldMk cId="0" sldId="285"/>
        </pc:sldMkLst>
        <pc:spChg chg="mod">
          <ac:chgData name="Phil Gibbons" userId="f619c6e5d38ed7a7" providerId="LiveId" clId="{11985774-1B0A-40AD-A23A-A292F9AB7A32}" dt="2025-11-06T02:05:39.704" v="94" actId="20577"/>
          <ac:spMkLst>
            <pc:docMk/>
            <pc:sldMk cId="0" sldId="285"/>
            <ac:spMk id="395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1-06T01:56:06.633" v="56" actId="115"/>
        <pc:sldMkLst>
          <pc:docMk/>
          <pc:sldMk cId="914290129" sldId="317"/>
        </pc:sldMkLst>
        <pc:spChg chg="mod">
          <ac:chgData name="Phil Gibbons" userId="f619c6e5d38ed7a7" providerId="LiveId" clId="{11985774-1B0A-40AD-A23A-A292F9AB7A32}" dt="2025-11-06T01:55:59.336" v="55" actId="115"/>
          <ac:spMkLst>
            <pc:docMk/>
            <pc:sldMk cId="914290129" sldId="317"/>
            <ac:spMk id="3" creationId="{A563D405-7CA7-477B-B151-BD1D76FCF245}"/>
          </ac:spMkLst>
        </pc:spChg>
        <pc:spChg chg="mod">
          <ac:chgData name="Phil Gibbons" userId="f619c6e5d38ed7a7" providerId="LiveId" clId="{11985774-1B0A-40AD-A23A-A292F9AB7A32}" dt="2025-11-06T01:54:57.210" v="50" actId="1076"/>
          <ac:spMkLst>
            <pc:docMk/>
            <pc:sldMk cId="914290129" sldId="317"/>
            <ac:spMk id="4" creationId="{E4D8D61F-3536-4B99-9578-9E0A939AA856}"/>
          </ac:spMkLst>
        </pc:spChg>
        <pc:spChg chg="mod">
          <ac:chgData name="Phil Gibbons" userId="f619c6e5d38ed7a7" providerId="LiveId" clId="{11985774-1B0A-40AD-A23A-A292F9AB7A32}" dt="2025-11-06T01:56:06.633" v="56" actId="115"/>
          <ac:spMkLst>
            <pc:docMk/>
            <pc:sldMk cId="914290129" sldId="317"/>
            <ac:spMk id="5" creationId="{5B3CCFFB-E85E-4981-AA3C-485420412AFE}"/>
          </ac:spMkLst>
        </pc:spChg>
        <pc:graphicFrameChg chg="mod">
          <ac:chgData name="Phil Gibbons" userId="f619c6e5d38ed7a7" providerId="LiveId" clId="{11985774-1B0A-40AD-A23A-A292F9AB7A32}" dt="2025-11-06T01:55:04.262" v="51" actId="1076"/>
          <ac:graphicFrameMkLst>
            <pc:docMk/>
            <pc:sldMk cId="914290129" sldId="317"/>
            <ac:graphicFrameMk id="7" creationId="{569F2156-47E4-46E1-994D-C7E6F07B7AEC}"/>
          </ac:graphicFrameMkLst>
        </pc:graphicFrameChg>
        <pc:graphicFrameChg chg="mod">
          <ac:chgData name="Phil Gibbons" userId="f619c6e5d38ed7a7" providerId="LiveId" clId="{11985774-1B0A-40AD-A23A-A292F9AB7A32}" dt="2025-11-06T01:55:13.392" v="52" actId="1076"/>
          <ac:graphicFrameMkLst>
            <pc:docMk/>
            <pc:sldMk cId="914290129" sldId="317"/>
            <ac:graphicFrameMk id="9" creationId="{A62EE8BA-20DA-4E6C-B851-A1A5E0C67EFD}"/>
          </ac:graphicFrameMkLst>
        </pc:graphicFrameChg>
      </pc:sldChg>
      <pc:sldChg chg="modSp mod modAnim">
        <pc:chgData name="Phil Gibbons" userId="f619c6e5d38ed7a7" providerId="LiveId" clId="{11985774-1B0A-40AD-A23A-A292F9AB7A32}" dt="2025-11-06T02:01:07.883" v="80" actId="113"/>
        <pc:sldMkLst>
          <pc:docMk/>
          <pc:sldMk cId="3666269609" sldId="318"/>
        </pc:sldMkLst>
        <pc:spChg chg="mod">
          <ac:chgData name="Phil Gibbons" userId="f619c6e5d38ed7a7" providerId="LiveId" clId="{11985774-1B0A-40AD-A23A-A292F9AB7A32}" dt="2025-11-06T02:00:50.120" v="77" actId="404"/>
          <ac:spMkLst>
            <pc:docMk/>
            <pc:sldMk cId="3666269609" sldId="318"/>
            <ac:spMk id="7" creationId="{5412F92F-9B46-40E0-9A1C-241B84924968}"/>
          </ac:spMkLst>
        </pc:spChg>
        <pc:spChg chg="mod">
          <ac:chgData name="Phil Gibbons" userId="f619c6e5d38ed7a7" providerId="LiveId" clId="{11985774-1B0A-40AD-A23A-A292F9AB7A32}" dt="2025-11-06T02:01:07.883" v="80" actId="113"/>
          <ac:spMkLst>
            <pc:docMk/>
            <pc:sldMk cId="3666269609" sldId="318"/>
            <ac:spMk id="8" creationId="{09010650-B0F9-44DE-A3F5-C61AF98E31DB}"/>
          </ac:spMkLst>
        </pc:spChg>
      </pc:sldChg>
      <pc:sldChg chg="add">
        <pc:chgData name="Phil Gibbons" userId="f619c6e5d38ed7a7" providerId="LiveId" clId="{11985774-1B0A-40AD-A23A-A292F9AB7A32}" dt="2025-11-06T01:39:01.828" v="13"/>
        <pc:sldMkLst>
          <pc:docMk/>
          <pc:sldMk cId="4042517480" sldId="336"/>
        </pc:sldMkLst>
      </pc:sldChg>
      <pc:sldChg chg="modSp add mod">
        <pc:chgData name="Phil Gibbons" userId="f619c6e5d38ed7a7" providerId="LiveId" clId="{11985774-1B0A-40AD-A23A-A292F9AB7A32}" dt="2025-11-06T01:39:28.092" v="43" actId="20577"/>
        <pc:sldMkLst>
          <pc:docMk/>
          <pc:sldMk cId="0" sldId="542"/>
        </pc:sldMkLst>
        <pc:spChg chg="mod">
          <ac:chgData name="Phil Gibbons" userId="f619c6e5d38ed7a7" providerId="LiveId" clId="{11985774-1B0A-40AD-A23A-A292F9AB7A32}" dt="2025-11-06T01:39:28.092" v="43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11-06T01:40:49.406" v="46" actId="47"/>
        <pc:sldMkLst>
          <pc:docMk/>
          <pc:sldMk cId="768610330" sldId="1003"/>
        </pc:sldMkLst>
      </pc:sldChg>
      <pc:sldChg chg="modSp add mod ord">
        <pc:chgData name="Phil Gibbons" userId="f619c6e5d38ed7a7" providerId="LiveId" clId="{11985774-1B0A-40AD-A23A-A292F9AB7A32}" dt="2025-11-06T02:42:56.674" v="102" actId="20577"/>
        <pc:sldMkLst>
          <pc:docMk/>
          <pc:sldMk cId="3532746815" sldId="1479"/>
        </pc:sldMkLst>
        <pc:spChg chg="mod">
          <ac:chgData name="Phil Gibbons" userId="f619c6e5d38ed7a7" providerId="LiveId" clId="{11985774-1B0A-40AD-A23A-A292F9AB7A32}" dt="2025-11-06T02:42:56.674" v="102" actId="20577"/>
          <ac:spMkLst>
            <pc:docMk/>
            <pc:sldMk cId="3532746815" sldId="1479"/>
            <ac:spMk id="3" creationId="{29A08CDB-7538-88B1-D3E0-086D274574E2}"/>
          </ac:spMkLst>
        </pc:spChg>
      </pc:sldChg>
      <pc:sldChg chg="delSp mod delAnim">
        <pc:chgData name="Phil Gibbons" userId="f619c6e5d38ed7a7" providerId="LiveId" clId="{11985774-1B0A-40AD-A23A-A292F9AB7A32}" dt="2025-11-06T03:32:14.036" v="103" actId="478"/>
        <pc:sldMkLst>
          <pc:docMk/>
          <pc:sldMk cId="3436189431" sldId="1581"/>
        </pc:sldMkLst>
        <pc:spChg chg="del">
          <ac:chgData name="Phil Gibbons" userId="f619c6e5d38ed7a7" providerId="LiveId" clId="{11985774-1B0A-40AD-A23A-A292F9AB7A32}" dt="2025-11-06T03:32:14.036" v="103" actId="478"/>
          <ac:spMkLst>
            <pc:docMk/>
            <pc:sldMk cId="3436189431" sldId="158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309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84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99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52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35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860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51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63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89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4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uxcommand.org/lc3_lts0090.php" TargetMode="External"/><Relationship Id="rId2" Type="http://schemas.openxmlformats.org/officeDocument/2006/relationships/hyperlink" Target="https://linuxfoundation.org/blog/classic-sysadmin-understanding-linux-file-permiss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connected.com/linux-file-permissions-complete-guid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9105/quizzes/15003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Directories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Directory consists of an array of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entries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(also called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entry maps a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filenam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to a file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directory contains at least two entries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(dot) maps to the directory itself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(dot dot) maps to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parent directory</a:t>
            </a:r>
            <a:b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directory hierarchy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(next slide)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Commands for manipulating directories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mkdir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create empty directory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view directory contents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rmdir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delete empty directory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Directory Hierarchy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28600" y="1362075"/>
            <a:ext cx="889952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files are organized as a hierarchy anchored by root directory named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(slash)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maintains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working directory (cwd)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process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Modified using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command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bin/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dev/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etc/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home/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usr/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tty1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group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passwd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droh/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bryant/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include/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bin/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vim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57" name="Shape 157"/>
          <p:cNvCxnSpPr>
            <a:stCxn id="139" idx="2"/>
            <a:endCxn id="140" idx="0"/>
          </p:cNvCxnSpPr>
          <p:nvPr/>
        </p:nvCxnSpPr>
        <p:spPr>
          <a:xfrm flipH="1">
            <a:off x="512999" y="2548354"/>
            <a:ext cx="36033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Shape 158"/>
          <p:cNvCxnSpPr>
            <a:stCxn id="139" idx="2"/>
            <a:endCxn id="141" idx="0"/>
          </p:cNvCxnSpPr>
          <p:nvPr/>
        </p:nvCxnSpPr>
        <p:spPr>
          <a:xfrm flipH="1">
            <a:off x="1481699" y="2548354"/>
            <a:ext cx="26346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Shape 159"/>
          <p:cNvCxnSpPr>
            <a:stCxn id="139" idx="2"/>
            <a:endCxn id="142" idx="0"/>
          </p:cNvCxnSpPr>
          <p:nvPr/>
        </p:nvCxnSpPr>
        <p:spPr>
          <a:xfrm flipH="1">
            <a:off x="2715299" y="2548354"/>
            <a:ext cx="14010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Shape 160"/>
          <p:cNvCxnSpPr>
            <a:stCxn id="139" idx="2"/>
            <a:endCxn id="143" idx="0"/>
          </p:cNvCxnSpPr>
          <p:nvPr/>
        </p:nvCxnSpPr>
        <p:spPr>
          <a:xfrm>
            <a:off x="4116299" y="2548354"/>
            <a:ext cx="7413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Shape 161"/>
          <p:cNvCxnSpPr>
            <a:stCxn id="139" idx="2"/>
            <a:endCxn id="144" idx="0"/>
          </p:cNvCxnSpPr>
          <p:nvPr/>
        </p:nvCxnSpPr>
        <p:spPr>
          <a:xfrm>
            <a:off x="4116299" y="2548354"/>
            <a:ext cx="33174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Shape 162"/>
          <p:cNvCxnSpPr>
            <a:stCxn id="143" idx="2"/>
            <a:endCxn id="149" idx="0"/>
          </p:cNvCxnSpPr>
          <p:nvPr/>
        </p:nvCxnSpPr>
        <p:spPr>
          <a:xfrm flipH="1">
            <a:off x="4429840" y="3272254"/>
            <a:ext cx="427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Shape 163"/>
          <p:cNvCxnSpPr>
            <a:stCxn id="143" idx="2"/>
            <a:endCxn id="150" idx="0"/>
          </p:cNvCxnSpPr>
          <p:nvPr/>
        </p:nvCxnSpPr>
        <p:spPr>
          <a:xfrm>
            <a:off x="4857640" y="3272254"/>
            <a:ext cx="562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Shape 164"/>
          <p:cNvCxnSpPr>
            <a:stCxn id="149" idx="2"/>
          </p:cNvCxnSpPr>
          <p:nvPr/>
        </p:nvCxnSpPr>
        <p:spPr>
          <a:xfrm>
            <a:off x="4429709" y="3919954"/>
            <a:ext cx="0" cy="5376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Shape 165"/>
          <p:cNvCxnSpPr>
            <a:stCxn id="140" idx="2"/>
            <a:endCxn id="145" idx="0"/>
          </p:cNvCxnSpPr>
          <p:nvPr/>
        </p:nvCxnSpPr>
        <p:spPr>
          <a:xfrm>
            <a:off x="512948" y="3272254"/>
            <a:ext cx="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Shape 166"/>
          <p:cNvCxnSpPr>
            <a:stCxn id="141" idx="2"/>
            <a:endCxn id="146" idx="0"/>
          </p:cNvCxnSpPr>
          <p:nvPr/>
        </p:nvCxnSpPr>
        <p:spPr>
          <a:xfrm>
            <a:off x="1481595" y="3272254"/>
            <a:ext cx="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Shape 167"/>
          <p:cNvCxnSpPr>
            <a:stCxn id="142" idx="2"/>
            <a:endCxn id="147" idx="0"/>
          </p:cNvCxnSpPr>
          <p:nvPr/>
        </p:nvCxnSpPr>
        <p:spPr>
          <a:xfrm flipH="1">
            <a:off x="2357529" y="3272254"/>
            <a:ext cx="3579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Shape 168"/>
          <p:cNvCxnSpPr>
            <a:stCxn id="142" idx="2"/>
            <a:endCxn id="148" idx="0"/>
          </p:cNvCxnSpPr>
          <p:nvPr/>
        </p:nvCxnSpPr>
        <p:spPr>
          <a:xfrm>
            <a:off x="2715429" y="3272254"/>
            <a:ext cx="4803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Shape 169"/>
          <p:cNvCxnSpPr>
            <a:stCxn id="144" idx="2"/>
            <a:endCxn id="151" idx="0"/>
          </p:cNvCxnSpPr>
          <p:nvPr/>
        </p:nvCxnSpPr>
        <p:spPr>
          <a:xfrm flipH="1">
            <a:off x="6680805" y="3272254"/>
            <a:ext cx="7530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Shape 170"/>
          <p:cNvCxnSpPr>
            <a:stCxn id="144" idx="2"/>
            <a:endCxn id="152" idx="0"/>
          </p:cNvCxnSpPr>
          <p:nvPr/>
        </p:nvCxnSpPr>
        <p:spPr>
          <a:xfrm>
            <a:off x="7433805" y="3272254"/>
            <a:ext cx="685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Shape 171"/>
          <p:cNvCxnSpPr>
            <a:stCxn id="151" idx="2"/>
            <a:endCxn id="153" idx="0"/>
          </p:cNvCxnSpPr>
          <p:nvPr/>
        </p:nvCxnSpPr>
        <p:spPr>
          <a:xfrm flipH="1">
            <a:off x="6162155" y="3919954"/>
            <a:ext cx="51870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Shape 172"/>
          <p:cNvCxnSpPr>
            <a:stCxn id="151" idx="2"/>
            <a:endCxn id="155" idx="0"/>
          </p:cNvCxnSpPr>
          <p:nvPr/>
        </p:nvCxnSpPr>
        <p:spPr>
          <a:xfrm>
            <a:off x="6680855" y="3919954"/>
            <a:ext cx="53340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Shape 173"/>
          <p:cNvCxnSpPr>
            <a:stCxn id="152" idx="2"/>
            <a:endCxn id="154" idx="0"/>
          </p:cNvCxnSpPr>
          <p:nvPr/>
        </p:nvCxnSpPr>
        <p:spPr>
          <a:xfrm>
            <a:off x="8119605" y="3919954"/>
            <a:ext cx="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Shape 174"/>
          <p:cNvCxnSpPr>
            <a:stCxn id="155" idx="2"/>
            <a:endCxn id="156" idx="0"/>
          </p:cNvCxnSpPr>
          <p:nvPr/>
        </p:nvCxnSpPr>
        <p:spPr>
          <a:xfrm>
            <a:off x="7214255" y="4758154"/>
            <a:ext cx="0" cy="5421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Shape 175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hello.c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Pathnames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8525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Locations of files in the hierarchy denoted by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pathnames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Absolute pathname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with ‘/’ and denotes path from root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/home/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hello.c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pathname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denotes path from current working directory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hello.c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bin/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dev/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etc/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home/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usr/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tty1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group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passwd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droh/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bryant/</a:t>
            </a:r>
            <a:endParaRPr sz="1600" b="1">
              <a:solidFill>
                <a:srgbClr val="3333C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include/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bin/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vim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00" name="Shape 200"/>
          <p:cNvCxnSpPr>
            <a:stCxn id="182" idx="2"/>
            <a:endCxn id="183" idx="0"/>
          </p:cNvCxnSpPr>
          <p:nvPr/>
        </p:nvCxnSpPr>
        <p:spPr>
          <a:xfrm flipH="1">
            <a:off x="512999" y="3843754"/>
            <a:ext cx="36033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Shape 201"/>
          <p:cNvCxnSpPr>
            <a:stCxn id="182" idx="2"/>
            <a:endCxn id="184" idx="0"/>
          </p:cNvCxnSpPr>
          <p:nvPr/>
        </p:nvCxnSpPr>
        <p:spPr>
          <a:xfrm flipH="1">
            <a:off x="1481699" y="3843754"/>
            <a:ext cx="26346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Shape 202"/>
          <p:cNvCxnSpPr>
            <a:stCxn id="182" idx="2"/>
            <a:endCxn id="185" idx="0"/>
          </p:cNvCxnSpPr>
          <p:nvPr/>
        </p:nvCxnSpPr>
        <p:spPr>
          <a:xfrm flipH="1">
            <a:off x="2715299" y="3843754"/>
            <a:ext cx="14010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Shape 203"/>
          <p:cNvCxnSpPr>
            <a:stCxn id="182" idx="2"/>
            <a:endCxn id="186" idx="0"/>
          </p:cNvCxnSpPr>
          <p:nvPr/>
        </p:nvCxnSpPr>
        <p:spPr>
          <a:xfrm>
            <a:off x="4116299" y="3843754"/>
            <a:ext cx="7413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Shape 204"/>
          <p:cNvCxnSpPr>
            <a:stCxn id="182" idx="2"/>
            <a:endCxn id="187" idx="0"/>
          </p:cNvCxnSpPr>
          <p:nvPr/>
        </p:nvCxnSpPr>
        <p:spPr>
          <a:xfrm>
            <a:off x="4116299" y="3843754"/>
            <a:ext cx="3317400" cy="385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Shape 205"/>
          <p:cNvCxnSpPr>
            <a:stCxn id="186" idx="2"/>
            <a:endCxn id="192" idx="0"/>
          </p:cNvCxnSpPr>
          <p:nvPr/>
        </p:nvCxnSpPr>
        <p:spPr>
          <a:xfrm flipH="1">
            <a:off x="4429840" y="4567654"/>
            <a:ext cx="427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Shape 206"/>
          <p:cNvCxnSpPr>
            <a:stCxn id="186" idx="2"/>
            <a:endCxn id="193" idx="0"/>
          </p:cNvCxnSpPr>
          <p:nvPr/>
        </p:nvCxnSpPr>
        <p:spPr>
          <a:xfrm>
            <a:off x="4857640" y="4567654"/>
            <a:ext cx="562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Shape 207"/>
          <p:cNvCxnSpPr>
            <a:stCxn id="192" idx="2"/>
          </p:cNvCxnSpPr>
          <p:nvPr/>
        </p:nvCxnSpPr>
        <p:spPr>
          <a:xfrm>
            <a:off x="4429709" y="5215354"/>
            <a:ext cx="0" cy="5376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Shape 208"/>
          <p:cNvCxnSpPr>
            <a:stCxn id="183" idx="2"/>
            <a:endCxn id="188" idx="0"/>
          </p:cNvCxnSpPr>
          <p:nvPr/>
        </p:nvCxnSpPr>
        <p:spPr>
          <a:xfrm>
            <a:off x="512948" y="4567654"/>
            <a:ext cx="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Shape 209"/>
          <p:cNvCxnSpPr>
            <a:stCxn id="184" idx="2"/>
            <a:endCxn id="189" idx="0"/>
          </p:cNvCxnSpPr>
          <p:nvPr/>
        </p:nvCxnSpPr>
        <p:spPr>
          <a:xfrm>
            <a:off x="1481595" y="4567654"/>
            <a:ext cx="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Shape 210"/>
          <p:cNvCxnSpPr>
            <a:stCxn id="185" idx="2"/>
            <a:endCxn id="190" idx="0"/>
          </p:cNvCxnSpPr>
          <p:nvPr/>
        </p:nvCxnSpPr>
        <p:spPr>
          <a:xfrm flipH="1">
            <a:off x="2357529" y="4567654"/>
            <a:ext cx="3579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Shape 211"/>
          <p:cNvCxnSpPr>
            <a:stCxn id="185" idx="2"/>
            <a:endCxn id="191" idx="0"/>
          </p:cNvCxnSpPr>
          <p:nvPr/>
        </p:nvCxnSpPr>
        <p:spPr>
          <a:xfrm>
            <a:off x="2715429" y="4567654"/>
            <a:ext cx="4803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Shape 212"/>
          <p:cNvCxnSpPr>
            <a:stCxn id="187" idx="2"/>
            <a:endCxn id="194" idx="0"/>
          </p:cNvCxnSpPr>
          <p:nvPr/>
        </p:nvCxnSpPr>
        <p:spPr>
          <a:xfrm flipH="1">
            <a:off x="6680805" y="4567654"/>
            <a:ext cx="7530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Shape 213"/>
          <p:cNvCxnSpPr>
            <a:stCxn id="187" idx="2"/>
            <a:endCxn id="195" idx="0"/>
          </p:cNvCxnSpPr>
          <p:nvPr/>
        </p:nvCxnSpPr>
        <p:spPr>
          <a:xfrm>
            <a:off x="7433805" y="4567654"/>
            <a:ext cx="685800" cy="3090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Shape 214"/>
          <p:cNvCxnSpPr>
            <a:stCxn id="194" idx="2"/>
            <a:endCxn id="196" idx="0"/>
          </p:cNvCxnSpPr>
          <p:nvPr/>
        </p:nvCxnSpPr>
        <p:spPr>
          <a:xfrm flipH="1">
            <a:off x="6162155" y="5215354"/>
            <a:ext cx="51870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Shape 215"/>
          <p:cNvCxnSpPr>
            <a:stCxn id="194" idx="2"/>
            <a:endCxn id="198" idx="0"/>
          </p:cNvCxnSpPr>
          <p:nvPr/>
        </p:nvCxnSpPr>
        <p:spPr>
          <a:xfrm>
            <a:off x="6680855" y="5215354"/>
            <a:ext cx="53340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Shape 216"/>
          <p:cNvCxnSpPr>
            <a:stCxn id="195" idx="2"/>
            <a:endCxn id="197" idx="0"/>
          </p:cNvCxnSpPr>
          <p:nvPr/>
        </p:nvCxnSpPr>
        <p:spPr>
          <a:xfrm>
            <a:off x="8119605" y="5215354"/>
            <a:ext cx="0" cy="499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Shape 217"/>
          <p:cNvCxnSpPr>
            <a:stCxn id="198" idx="2"/>
            <a:endCxn id="199" idx="0"/>
          </p:cNvCxnSpPr>
          <p:nvPr/>
        </p:nvCxnSpPr>
        <p:spPr>
          <a:xfrm>
            <a:off x="7214255" y="6053554"/>
            <a:ext cx="0" cy="5421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Shape 218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hello.c</a:t>
            </a:r>
            <a:endParaRPr sz="16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cwd: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/home/bryant</a:t>
            </a:r>
            <a:endParaRPr sz="1800" b="1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56286" y="493712"/>
            <a:ext cx="649605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Files</a:t>
            </a: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 file informs the kernel that you are getting ready to access that file</a:t>
            </a:r>
            <a:endParaRPr dirty="0"/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a small identifying integer </a:t>
            </a:r>
            <a:r>
              <a:rPr lang="en-US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file descriptor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== -1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that an error occurred</a:t>
            </a:r>
            <a:endParaRPr dirty="0"/>
          </a:p>
          <a:p>
            <a:pPr marL="342900" marR="0" lvl="0" indent="-3429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process begins life with three open files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0: standard input (stdin)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standard output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stdout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 standard error (stderr)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These could be files, pipes, your terminal, or even a network connection!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fd;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file descriptor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((fd = open("/etc/hosts", O_RDONLY)) &lt;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perror("open");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exit(1);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B0EA-BA10-4C8A-A654-6688A7A2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ways to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3D405-7CA7-477B-B151-BD1D76FCF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67" y="1727198"/>
            <a:ext cx="4040188" cy="447675"/>
          </a:xfrm>
        </p:spPr>
        <p:txBody>
          <a:bodyPr/>
          <a:lstStyle/>
          <a:p>
            <a:pPr marL="137160" indent="0"/>
            <a:r>
              <a:rPr lang="en-US" sz="2000" u="sng" dirty="0"/>
              <a:t>Open an existing file</a:t>
            </a:r>
            <a:r>
              <a:rPr lang="en-US" sz="2000" dirty="0"/>
              <a:t>:</a:t>
            </a:r>
          </a:p>
          <a:p>
            <a:pPr marL="13716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open(path, flags)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D61F-3536-4B99-9578-9E0A939AA85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7848" y="2174874"/>
            <a:ext cx="5054600" cy="4408487"/>
          </a:xfrm>
        </p:spPr>
        <p:txBody>
          <a:bodyPr/>
          <a:lstStyle/>
          <a:p>
            <a:pPr marL="13716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dirty="0"/>
              <a:t> must include exactly one of: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Flags may also include (use | to combine)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(and many more… consult the open() </a:t>
            </a:r>
            <a:r>
              <a:rPr lang="en-US" sz="1800" dirty="0" err="1"/>
              <a:t>manpage</a:t>
            </a:r>
            <a:r>
              <a:rPr lang="en-US" sz="18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CCFFB-E85E-4981-AA3C-485420412AF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287308" cy="639762"/>
          </a:xfrm>
        </p:spPr>
        <p:txBody>
          <a:bodyPr/>
          <a:lstStyle/>
          <a:p>
            <a:r>
              <a:rPr lang="en-US" sz="2000" u="sng" dirty="0"/>
              <a:t>Open or create a file</a:t>
            </a:r>
            <a:r>
              <a:rPr lang="en-US" sz="2000" dirty="0"/>
              <a:t>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open(path, flags, mode)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C4574-EF89-4F7A-AB1D-DA32827D8525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748742" y="2174874"/>
            <a:ext cx="4041775" cy="3951288"/>
          </a:xfrm>
        </p:spPr>
        <p:txBody>
          <a:bodyPr/>
          <a:lstStyle/>
          <a:p>
            <a:pPr marL="13716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dirty="0"/>
              <a:t> must include 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and exactly one of: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and maybe also some of: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69F2156-47E4-46E1-994D-C7E6F07B7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36505"/>
              </p:ext>
            </p:extLst>
          </p:nvPr>
        </p:nvGraphicFramePr>
        <p:xfrm>
          <a:off x="353483" y="2580800"/>
          <a:ext cx="3829580" cy="1112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71563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2758017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O_RDONLY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want to read from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O_WRONLY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want to write to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O_RDWR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Want to do 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53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7BAAD1-042D-4D90-A255-B957716D1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42889"/>
              </p:ext>
            </p:extLst>
          </p:nvPr>
        </p:nvGraphicFramePr>
        <p:xfrm>
          <a:off x="4852460" y="2584265"/>
          <a:ext cx="4041774" cy="3708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75808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2865966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O_CREAT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the file if it doesn’t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2030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62EE8BA-20DA-4E6C-B851-A1A5E0C67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06520"/>
              </p:ext>
            </p:extLst>
          </p:nvPr>
        </p:nvGraphicFramePr>
        <p:xfrm>
          <a:off x="340651" y="4379117"/>
          <a:ext cx="4205288" cy="1112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05429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3099859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O_APPEND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writes go to the very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O_TRUNC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 existing contents if 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O_CLOEXEC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 this file if </a:t>
                      </a:r>
                      <a:r>
                        <a:rPr lang="en-US" dirty="0" err="1"/>
                        <a:t>execve</a:t>
                      </a:r>
                      <a:r>
                        <a:rPr lang="en-US" dirty="0"/>
                        <a:t>() is 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8416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4556BB-F1D7-4125-B26F-15D34DD86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16719"/>
              </p:ext>
            </p:extLst>
          </p:nvPr>
        </p:nvGraphicFramePr>
        <p:xfrm>
          <a:off x="4854839" y="3340629"/>
          <a:ext cx="3829580" cy="7416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16541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2713039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O_WRONLY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want to write to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O_RDWR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Want to write and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531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5521F7CA-E006-494F-BA1B-9C33AC0E3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54167"/>
              </p:ext>
            </p:extLst>
          </p:nvPr>
        </p:nvGraphicFramePr>
        <p:xfrm>
          <a:off x="4852460" y="4683126"/>
          <a:ext cx="4182004" cy="14833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252538">
                  <a:extLst>
                    <a:ext uri="{9D8B030D-6E8A-4147-A177-3AD203B41FA5}">
                      <a16:colId xmlns:a16="http://schemas.microsoft.com/office/drawing/2014/main" val="54354380"/>
                    </a:ext>
                  </a:extLst>
                </a:gridCol>
                <a:gridCol w="2929466">
                  <a:extLst>
                    <a:ext uri="{9D8B030D-6E8A-4147-A177-3AD203B41FA5}">
                      <a16:colId xmlns:a16="http://schemas.microsoft.com/office/drawing/2014/main" val="383197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O_EXCL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Fail if file does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2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O_APPEND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writes go to the very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O_TRUNC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 existing contents if 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O_CLOEXEC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 this file if </a:t>
                      </a:r>
                      <a:r>
                        <a:rPr lang="en-US" dirty="0" err="1"/>
                        <a:t>execve</a:t>
                      </a:r>
                      <a:r>
                        <a:rPr lang="en-US" dirty="0"/>
                        <a:t>() is 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8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29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12F92F-9B46-40E0-9A1C-241B8492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third argument to </a:t>
            </a:r>
            <a:r>
              <a:rPr lang="en-US" sz="3200" b="0" dirty="0">
                <a:latin typeface="Consolas" panose="020B0609020204030204" pitchFamily="49" charset="0"/>
              </a:rPr>
              <a:t>open</a:t>
            </a:r>
            <a:endParaRPr lang="en-US" b="0" dirty="0">
              <a:latin typeface="Consolas" panose="020B0609020204030204" pitchFamily="49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010650-B0F9-44DE-A3F5-C61AF98E3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Yes, </a:t>
            </a:r>
            <a:r>
              <a:rPr lang="en-US" sz="2100" b="0" dirty="0">
                <a:latin typeface="Consolas" panose="020B0609020204030204" pitchFamily="49" charset="0"/>
              </a:rPr>
              <a:t>open</a:t>
            </a:r>
            <a:r>
              <a:rPr lang="en-US" dirty="0"/>
              <a:t> takes either two or three arguments</a:t>
            </a:r>
          </a:p>
          <a:p>
            <a:pPr lvl="1"/>
            <a:r>
              <a:rPr lang="en-US" dirty="0"/>
              <a:t>Bet you thought you couldn’t do that in C</a:t>
            </a:r>
          </a:p>
          <a:p>
            <a:pPr lvl="1"/>
            <a:r>
              <a:rPr lang="en-US" dirty="0"/>
              <a:t>Look through 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/include/</a:t>
            </a:r>
            <a:r>
              <a:rPr lang="en-US" dirty="0" err="1">
                <a:latin typeface="Consolas" panose="020B0609020204030204" pitchFamily="49" charset="0"/>
              </a:rPr>
              <a:t>fcntl.h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and try to figure out how it’s done</a:t>
            </a:r>
          </a:p>
          <a:p>
            <a:pPr lvl="1"/>
            <a:r>
              <a:rPr lang="en-US" dirty="0"/>
              <a:t>Third argument must be present when O_CREAT appears in second argument; ignored otherwise</a:t>
            </a:r>
          </a:p>
          <a:p>
            <a:r>
              <a:rPr lang="en-US" dirty="0"/>
              <a:t>Third argument (</a:t>
            </a:r>
            <a:r>
              <a:rPr lang="en-US" sz="2100" b="0" dirty="0">
                <a:latin typeface="Consolas" panose="020B0609020204030204" pitchFamily="49" charset="0"/>
              </a:rPr>
              <a:t>mode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/>
              <a:t> gives </a:t>
            </a:r>
            <a:r>
              <a:rPr lang="en-US" i="1" dirty="0"/>
              <a:t>default access permissions</a:t>
            </a:r>
            <a:br>
              <a:rPr lang="en-US" i="1" dirty="0"/>
            </a:br>
            <a:r>
              <a:rPr lang="en-US" dirty="0"/>
              <a:t>for newly created files</a:t>
            </a:r>
          </a:p>
          <a:p>
            <a:pPr lvl="1"/>
            <a:r>
              <a:rPr lang="en-US" dirty="0"/>
              <a:t>Modified by </a:t>
            </a:r>
            <a:r>
              <a:rPr lang="en-US" i="1" dirty="0" err="1"/>
              <a:t>umask</a:t>
            </a:r>
            <a:r>
              <a:rPr lang="en-US" dirty="0"/>
              <a:t> setting (see  </a:t>
            </a:r>
            <a:r>
              <a:rPr lang="en-US" dirty="0">
                <a:latin typeface="Consolas" panose="020B0609020204030204" pitchFamily="49" charset="0"/>
              </a:rPr>
              <a:t>man </a:t>
            </a:r>
            <a:r>
              <a:rPr lang="en-US" dirty="0" err="1">
                <a:latin typeface="Consolas" panose="020B0609020204030204" pitchFamily="49" charset="0"/>
              </a:rPr>
              <a:t>umask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DEFFILEMODE (from </a:t>
            </a:r>
            <a:r>
              <a:rPr lang="en-US" dirty="0">
                <a:latin typeface="Consolas" panose="020B0609020204030204" pitchFamily="49" charset="0"/>
              </a:rPr>
              <a:t>sys/</a:t>
            </a:r>
            <a:r>
              <a:rPr lang="en-US" dirty="0" err="1">
                <a:latin typeface="Consolas" panose="020B0609020204030204" pitchFamily="49" charset="0"/>
              </a:rPr>
              <a:t>stat.h</a:t>
            </a:r>
            <a:r>
              <a:rPr lang="en-US" dirty="0"/>
              <a:t>) unless you have a specific reason to want something else</a:t>
            </a:r>
          </a:p>
          <a:p>
            <a:pPr lvl="1"/>
            <a:r>
              <a:rPr lang="en-US" dirty="0"/>
              <a:t>More explanation:</a:t>
            </a:r>
          </a:p>
          <a:p>
            <a:pPr lvl="2"/>
            <a:r>
              <a:rPr lang="en-US" sz="1800" dirty="0">
                <a:hlinkClick r:id="rId2"/>
              </a:rPr>
              <a:t>https://linuxfoundation.org/blog/classic-sysadmin-understanding-linux-file-permissions/</a:t>
            </a:r>
            <a:endParaRPr lang="en-US" sz="1800" dirty="0"/>
          </a:p>
          <a:p>
            <a:pPr lvl="2"/>
            <a:r>
              <a:rPr lang="en-US" sz="1800" dirty="0">
                <a:hlinkClick r:id="rId3"/>
              </a:rPr>
              <a:t>https://linuxcommand.org/lc3_lts0090.php</a:t>
            </a:r>
            <a:endParaRPr lang="en-US" sz="1800" dirty="0"/>
          </a:p>
          <a:p>
            <a:pPr lvl="2"/>
            <a:r>
              <a:rPr lang="en-US" sz="1700" dirty="0">
                <a:hlinkClick r:id="rId4"/>
              </a:rPr>
              <a:t>https://devconnected.com/linux-file-permissions-complete-guide/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662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Files</a:t>
            </a: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a file informs the kernel that you are finished accessing that file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care not to close any file more than once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/>
              <a:t>Same as not calling free() twice on the same pointer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endParaRPr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Closing a file can fail!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/>
              <a:t>Well, not exactly </a:t>
            </a:r>
            <a:r>
              <a:rPr lang="en-US" i="1" dirty="0"/>
              <a:t>fail</a:t>
            </a:r>
            <a:r>
              <a:rPr lang="en-US" dirty="0"/>
              <a:t>—the file is still closed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/>
              <a:t>The OS is taking this opportunity to report a </a:t>
            </a:r>
            <a:r>
              <a:rPr lang="en-US" i="1" dirty="0"/>
              <a:t>delayed error</a:t>
            </a:r>
            <a:br>
              <a:rPr lang="en-US" dirty="0"/>
            </a:br>
            <a:r>
              <a:rPr lang="en-US" dirty="0"/>
              <a:t>from a previous write operation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/>
              <a:t>You might silently lose data if you don’t check!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850900" y="2218266"/>
            <a:ext cx="6324600" cy="13123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(close(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&lt; 0)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fprintf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(stderr, "%s: write error: %s",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filename,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strerror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errno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exit(1);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4960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Files</a:t>
            </a: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 file copies bytes from the current file position to memory, and then updates file position</a:t>
            </a:r>
            <a:endParaRPr dirty="0"/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number of bytes read from file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endParaRPr sz="24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type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ssize_t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signed integer</a:t>
            </a:r>
            <a:endParaRPr sz="20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nbytes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0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that an error occurred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Short counts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nbytes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are possible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are not errors!</a:t>
            </a:r>
            <a:endParaRPr dirty="0"/>
          </a:p>
        </p:txBody>
      </p:sp>
      <p:sp>
        <p:nvSpPr>
          <p:cNvPr id="240" name="Shape 240"/>
          <p:cNvSpPr txBox="1"/>
          <p:nvPr/>
        </p:nvSpPr>
        <p:spPr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buf[512];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fd; 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file descriptor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nbytes;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number of bytes read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Open file fd ... 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Then read up to 512 bytes from file fd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((nbytes = read(fd, buf, sizeof(buf))) &lt;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perror("read");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exit(1);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634163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Files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 file copies bytes from memory to the current file position, and then updates current file position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number of bytes written from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file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nbytes &lt; 0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that an error occurred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with reads, short counts are possible and are not errors!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[512];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      </a:t>
            </a:r>
            <a:r>
              <a:rPr lang="en-US" sz="16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file descriptor */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nbytes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  </a:t>
            </a:r>
            <a:r>
              <a:rPr lang="en-US" sz="16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number of bytes written */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Open the file </a:t>
            </a:r>
            <a:r>
              <a:rPr lang="en-US" sz="1600" b="1" dirty="0" err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16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 ... */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Then write up to 512 bytes from </a:t>
            </a:r>
            <a:r>
              <a:rPr lang="en-US" sz="1600" b="1" dirty="0" err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 sz="16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 to file </a:t>
            </a:r>
            <a:r>
              <a:rPr lang="en-US" sz="1600" b="1" dirty="0" err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16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((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nbytes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write(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 &lt; 0)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perror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("write");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exit(1);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Unix I/O example</a:t>
            </a: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Copying stdin 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stdout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one byte at a time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1015979" y="1718732"/>
            <a:ext cx="6461125" cy="255454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92649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600" b="1" dirty="0" err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dirty="0">
                <a:ea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(read(STDIN_FILENO, &amp;c, 1) != 0)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write(STDOUT_FILENO, &amp;c, 1);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55" name="Shape 255"/>
          <p:cNvGrpSpPr/>
          <p:nvPr/>
        </p:nvGrpSpPr>
        <p:grpSpPr>
          <a:xfrm>
            <a:off x="2300220" y="2670038"/>
            <a:ext cx="6386580" cy="2477218"/>
            <a:chOff x="2317173" y="3067972"/>
            <a:chExt cx="6386580" cy="2477218"/>
          </a:xfrm>
        </p:grpSpPr>
        <p:sp>
          <p:nvSpPr>
            <p:cNvPr id="256" name="Shape 256"/>
            <p:cNvSpPr/>
            <p:nvPr/>
          </p:nvSpPr>
          <p:spPr>
            <a:xfrm>
              <a:off x="2317173" y="3067972"/>
              <a:ext cx="457200" cy="685800"/>
            </a:xfrm>
            <a:prstGeom prst="noSmoking">
              <a:avLst>
                <a:gd name="adj" fmla="val 18750"/>
              </a:avLst>
            </a:prstGeom>
            <a:solidFill>
              <a:srgbClr val="FF0000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2774373" y="5083525"/>
              <a:ext cx="59293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Always check return codes from system calls!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System 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15-213/15-513/14-513: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6, 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Unix I/O example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Copying stdin 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stdout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one byte at a time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1016001" y="1714855"/>
            <a:ext cx="6461125" cy="470746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92649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600" b="1" dirty="0" err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unistd.h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600" b="1" dirty="0">
                <a:solidFill>
                  <a:srgbClr val="92649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1600" b="1" dirty="0" err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dirty="0">
                <a:ea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for (;;)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</a:t>
            </a:r>
            <a:r>
              <a:rPr lang="en-US" sz="1600" b="1" dirty="0" err="1">
                <a:solidFill>
                  <a:srgbClr val="2D961E"/>
                </a:solidFill>
                <a:latin typeface="Courier New"/>
                <a:cs typeface="Courier New"/>
                <a:sym typeface="Courier New"/>
              </a:rPr>
              <a:t>ssize_t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/>
                <a:cs typeface="Courier New"/>
                <a:sym typeface="Courier New"/>
              </a:rPr>
              <a:t>nread</a:t>
            </a:r>
            <a:r>
              <a:rPr lang="en-US" sz="1600" b="1" dirty="0">
                <a:solidFill>
                  <a:srgbClr val="C1651C"/>
                </a:solidFill>
                <a:latin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= read(STDIN_FILENO, &amp;c, 1);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if (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nread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 == 0)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return 0;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} else if (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nread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 &lt; 0) {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perror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("stdin");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return 1;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}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if (write(STDOUT_FILENO, &amp;c, 1) &lt; 1)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perror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("</a:t>
            </a:r>
            <a:r>
              <a:rPr lang="en-US" sz="1600" b="1" dirty="0" err="1">
                <a:latin typeface="Courier New"/>
                <a:cs typeface="Courier New"/>
                <a:sym typeface="Courier New"/>
              </a:rPr>
              <a:t>stdout</a:t>
            </a:r>
            <a:r>
              <a:rPr lang="en-US" sz="1600" b="1" dirty="0">
                <a:latin typeface="Courier New"/>
                <a:cs typeface="Courier New"/>
                <a:sym typeface="Courier New"/>
              </a:rPr>
              <a:t>: write error");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    return 1;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    }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Unix I/O example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Copying stdin to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stdout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one byte at a time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1016001" y="1718731"/>
            <a:ext cx="6461125" cy="2345269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92649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600" b="1" dirty="0" err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csapp.h</a:t>
            </a:r>
            <a:r>
              <a:rPr lang="en-US" sz="1600" b="1" dirty="0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4A00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dirty="0">
                <a:ea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while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(Read(STDIN_FILENO, &amp;c, 1) != 0)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Write(STDOUT_FILENO, &amp;c, 1);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cs typeface="Courier New"/>
                <a:sym typeface="Courier New"/>
              </a:rPr>
              <a:t>    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816A9-8C9A-4547-9089-B28F8DC92D02}"/>
              </a:ext>
            </a:extLst>
          </p:cNvPr>
          <p:cNvSpPr txBox="1"/>
          <p:nvPr/>
        </p:nvSpPr>
        <p:spPr>
          <a:xfrm>
            <a:off x="1515533" y="4986867"/>
            <a:ext cx="6798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“Stevens wrappers” make things shorter…</a:t>
            </a:r>
          </a:p>
          <a:p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they don’t let you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recover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from errors</a:t>
            </a:r>
            <a:r>
              <a:rPr lang="en-US" sz="28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75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Short Counts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counts can occur in these situations: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Encountering (end-of-file) EOF on reads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text lines from a terminal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writing network sockets, pipes, etc.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counts never occur in these situations: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from disk files (except for EOF)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to disk files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is to always allow for short counts. 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Unix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Standard I/O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Which I/O when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Metadata, sharing, and redirection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384193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Functions</a:t>
            </a: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 standard library (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libc.so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contains a collection of higher-level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standard I/O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Documented in Appendix B of K&amp;R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standard I/O functions: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and closing files (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fopen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fclose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writing bytes (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fread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fwrite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writing text lines (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fputs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Formatted reading and writing (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fscanf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fprintf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Streams</a:t>
            </a: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models open files as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streams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Abstraction for a file descriptor and a buffer in memory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programs begin life with three open streams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(defined in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stdio.h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(standard input)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(standard output)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(standard error)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extern FILE *stdin;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standard input  (descriptor 0)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extern FILE *stdout;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standard output (descriptor 1)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extern FILE *stderr;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standard error  (descriptor 2)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fprintf(stdout, "Hello, world\n");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Buffered I/O: Motivation</a:t>
            </a: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often read/write one character at a time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getc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putc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ungetc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gets,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fgets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line of text one character at a time, stopping at newline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as Unix I/O calls is expensive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 Unix kernel calls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10,000 clock cycles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Solution: Buffered read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Unix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grab block of bytes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input functions take one byte at a time from buffer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Refill buffer when empty</a:t>
            </a:r>
            <a:endParaRPr dirty="0"/>
          </a:p>
        </p:txBody>
      </p:sp>
      <p:sp>
        <p:nvSpPr>
          <p:cNvPr id="396" name="Shape 396"/>
          <p:cNvSpPr/>
          <p:nvPr/>
        </p:nvSpPr>
        <p:spPr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unread</a:t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 read</a:t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1464276" y="5807075"/>
            <a:ext cx="6096000" cy="4413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609600" y="5831299"/>
            <a:ext cx="8423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Buffer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Buffering in Standard I/O</a:t>
            </a: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functions use buffered I/O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 flushed to output fd on “\n”, call to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fflush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exit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return from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main.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544762" y="1905000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printf("h");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26209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30781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34591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39163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43735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8307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\n</a:t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52879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5745162" y="3995737"/>
            <a:ext cx="457200" cy="2286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415" name="Shape 415"/>
          <p:cNvCxnSpPr/>
          <p:nvPr/>
        </p:nvCxnSpPr>
        <p:spPr>
          <a:xfrm>
            <a:off x="2849562" y="2319337"/>
            <a:ext cx="0" cy="1676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6" name="Shape 416"/>
          <p:cNvSpPr txBox="1"/>
          <p:nvPr/>
        </p:nvSpPr>
        <p:spPr>
          <a:xfrm>
            <a:off x="3001962" y="2133600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printf("e");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Shape 417"/>
          <p:cNvCxnSpPr/>
          <p:nvPr/>
        </p:nvCxnSpPr>
        <p:spPr>
          <a:xfrm>
            <a:off x="3306762" y="2471737"/>
            <a:ext cx="0" cy="1524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8" name="Shape 418"/>
          <p:cNvSpPr txBox="1"/>
          <p:nvPr/>
        </p:nvSpPr>
        <p:spPr>
          <a:xfrm>
            <a:off x="3382962" y="2363787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printf("l");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Shape 419"/>
          <p:cNvCxnSpPr/>
          <p:nvPr/>
        </p:nvCxnSpPr>
        <p:spPr>
          <a:xfrm>
            <a:off x="5059362" y="3462337"/>
            <a:ext cx="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0" name="Shape 420"/>
          <p:cNvSpPr txBox="1"/>
          <p:nvPr/>
        </p:nvSpPr>
        <p:spPr>
          <a:xfrm>
            <a:off x="3759200" y="2624137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printf("l");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Shape 421"/>
          <p:cNvCxnSpPr/>
          <p:nvPr/>
        </p:nvCxnSpPr>
        <p:spPr>
          <a:xfrm>
            <a:off x="4525962" y="3233737"/>
            <a:ext cx="0" cy="762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2" name="Shape 422"/>
          <p:cNvSpPr txBox="1"/>
          <p:nvPr/>
        </p:nvSpPr>
        <p:spPr>
          <a:xfrm>
            <a:off x="4140200" y="2897187"/>
            <a:ext cx="1651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printf("o");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627562" y="3157537"/>
            <a:ext cx="1773238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printf("\n");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Shape 424"/>
          <p:cNvCxnSpPr/>
          <p:nvPr/>
        </p:nvCxnSpPr>
        <p:spPr>
          <a:xfrm>
            <a:off x="3687762" y="2700337"/>
            <a:ext cx="0" cy="1295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5" name="Shape 425"/>
          <p:cNvCxnSpPr/>
          <p:nvPr/>
        </p:nvCxnSpPr>
        <p:spPr>
          <a:xfrm>
            <a:off x="4144962" y="2928937"/>
            <a:ext cx="0" cy="1066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Shape 426"/>
          <p:cNvCxnSpPr/>
          <p:nvPr/>
        </p:nvCxnSpPr>
        <p:spPr>
          <a:xfrm>
            <a:off x="3916362" y="4300537"/>
            <a:ext cx="0" cy="82296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7" name="Shape 427"/>
          <p:cNvSpPr txBox="1"/>
          <p:nvPr/>
        </p:nvSpPr>
        <p:spPr>
          <a:xfrm>
            <a:off x="3992562" y="4510087"/>
            <a:ext cx="22320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fflush(stdout);</a:t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1630362" y="3076574"/>
            <a:ext cx="5937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buf</a:t>
            </a:r>
            <a:endParaRPr/>
          </a:p>
        </p:txBody>
      </p:sp>
      <p:cxnSp>
        <p:nvCxnSpPr>
          <p:cNvPr id="429" name="Shape 429"/>
          <p:cNvCxnSpPr/>
          <p:nvPr/>
        </p:nvCxnSpPr>
        <p:spPr>
          <a:xfrm>
            <a:off x="1935162" y="3394075"/>
            <a:ext cx="685800" cy="60166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0" name="Shape 430"/>
          <p:cNvSpPr txBox="1"/>
          <p:nvPr/>
        </p:nvSpPr>
        <p:spPr>
          <a:xfrm>
            <a:off x="2659400" y="5195887"/>
            <a:ext cx="25282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write(1, buf, 6);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357018" y="4572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Buffering in Action</a:t>
            </a: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see this buffering in action for yourself, using the always fascinating Linux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strace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program:</a:t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3276600" y="2438400"/>
            <a:ext cx="5638800" cy="181588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strace ./hello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execve("./hello", ["hello"], [/* ... */]).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write(1, "hello\n", 6)               = 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exit_group(0)                        =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printf("h");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printf("e");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printf("l");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printf("l");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printf("o");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printf("\n");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fflush(stdout);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exit(0);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AAC4E-4520-1184-1E6E-3B958809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75ED-F165-4149-C6D0-A64BCE58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08CDB-7538-88B1-D3E0-086D2745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https://canvas.cmu.edu/courses/49105/quizzes/150036/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74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BC72-1AC1-42CA-B198-A28D3728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level: below standard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58761-8DC4-426D-868C-C6D206EE1110}"/>
              </a:ext>
            </a:extLst>
          </p:cNvPr>
          <p:cNvSpPr/>
          <p:nvPr/>
        </p:nvSpPr>
        <p:spPr>
          <a:xfrm>
            <a:off x="357018" y="1540934"/>
            <a:ext cx="4555066" cy="3352800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#include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stdio.h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int main(void)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FILE *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fopen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("output.txt", "w");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if (!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("output.txt");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fputs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("baby shark (do doo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dooo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)\n",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if (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fclose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("output.txt");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return 0;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1C12965D-FA86-46B4-9AEF-0C92E43EA45A}"/>
              </a:ext>
            </a:extLst>
          </p:cNvPr>
          <p:cNvSpPr/>
          <p:nvPr/>
        </p:nvSpPr>
        <p:spPr>
          <a:xfrm>
            <a:off x="5520267" y="1261533"/>
            <a:ext cx="3266715" cy="1803399"/>
          </a:xfrm>
          <a:prstGeom prst="borderCallout2">
            <a:avLst>
              <a:gd name="adj1" fmla="val 4464"/>
              <a:gd name="adj2" fmla="val -5984"/>
              <a:gd name="adj3" fmla="val 4464"/>
              <a:gd name="adj4" fmla="val -12643"/>
              <a:gd name="adj5" fmla="val 59823"/>
              <a:gd name="adj6" fmla="val -331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FILE *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fopen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(const char *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fname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    const char *mode)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int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</a:rPr>
              <a:t>open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fname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          __mode2flags(mode),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          DEFFILEPERMS);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if 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== -1)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return NULL;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return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fdopen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, mode);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CA828583-646F-4F39-BE24-60A1EC3DFB32}"/>
              </a:ext>
            </a:extLst>
          </p:cNvPr>
          <p:cNvSpPr/>
          <p:nvPr/>
        </p:nvSpPr>
        <p:spPr>
          <a:xfrm>
            <a:off x="5520267" y="3234269"/>
            <a:ext cx="3266715" cy="1964267"/>
          </a:xfrm>
          <a:prstGeom prst="borderCallout2">
            <a:avLst>
              <a:gd name="adj1" fmla="val 6250"/>
              <a:gd name="adj2" fmla="val -5482"/>
              <a:gd name="adj3" fmla="val 6250"/>
              <a:gd name="adj4" fmla="val -12002"/>
              <a:gd name="adj5" fmla="val 8848"/>
              <a:gd name="adj6" fmla="val -2178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int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fputs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(const char *s, FILE *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size_t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n =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strlen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(s);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while (n &gt; 0)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ssize_t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written =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    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</a:rPr>
              <a:t>write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-&gt;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, s, n);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if (written &lt; 0) return EOF;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n -= written;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    s += written;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return 0;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D0386703-8813-40BB-9757-E05ECEEFC449}"/>
              </a:ext>
            </a:extLst>
          </p:cNvPr>
          <p:cNvSpPr/>
          <p:nvPr/>
        </p:nvSpPr>
        <p:spPr>
          <a:xfrm>
            <a:off x="5520266" y="5367874"/>
            <a:ext cx="3266715" cy="973660"/>
          </a:xfrm>
          <a:prstGeom prst="borderCallout2">
            <a:avLst>
              <a:gd name="adj1" fmla="val 6250"/>
              <a:gd name="adj2" fmla="val -5482"/>
              <a:gd name="adj3" fmla="val 6250"/>
              <a:gd name="adj4" fmla="val -12002"/>
              <a:gd name="adj5" fmla="val -177120"/>
              <a:gd name="adj6" fmla="val -9746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int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fclose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(FILE *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int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rv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</a:rPr>
              <a:t>close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-&gt;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fd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__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ffree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fp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return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rv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4A3D42E7-BDFD-4D98-9751-1AEC93ED75C5}"/>
              </a:ext>
            </a:extLst>
          </p:cNvPr>
          <p:cNvSpPr/>
          <p:nvPr/>
        </p:nvSpPr>
        <p:spPr>
          <a:xfrm flipH="1">
            <a:off x="838196" y="5198536"/>
            <a:ext cx="2650067" cy="12530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500"/>
              <a:gd name="adj6" fmla="val -89478"/>
            </a:avLst>
          </a:prstGeom>
          <a:solidFill>
            <a:srgbClr val="DEBD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globl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close</a:t>
            </a:r>
          </a:p>
          <a:p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</a:rPr>
              <a:t>close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mov $3, %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eax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syscall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cmp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$-4096, %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rax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jae</a:t>
            </a:r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__</a:t>
            </a:r>
            <a:r>
              <a:rPr lang="en-US" sz="1100" dirty="0" err="1">
                <a:solidFill>
                  <a:schemeClr val="tx1"/>
                </a:solidFill>
                <a:latin typeface="Consolas" panose="020B0609020204030204" pitchFamily="49" charset="0"/>
              </a:rPr>
              <a:t>syscall_error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    ret</a:t>
            </a:r>
          </a:p>
        </p:txBody>
      </p:sp>
    </p:spTree>
    <p:extLst>
      <p:ext uri="{BB962C8B-B14F-4D97-AF65-F5344CB8AC3E}">
        <p14:creationId xmlns:p14="http://schemas.microsoft.com/office/powerpoint/2010/main" val="36418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Unix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Standard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I/O when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Metadata, sharing, and redirection</a:t>
            </a:r>
            <a:endParaRPr sz="2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389970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 and Cons of Unix I/O</a:t>
            </a: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is the most general form of I/O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I/O packages are implemented using Unix I/O functions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provides functions for accessing file metadata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functions are async-signal-safe and can be used safely in signal handlers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Dealing with short counts is tricky and error prone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reading of text lines requires some form of buffering, also tricky and error prone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375955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 and Cons of Standard I/O</a:t>
            </a:r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Buffering increases efficiency by decreasing the number of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 calls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counts are handled automatically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no function for accessing file metadata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functions are not async-signal-safe, and not appropriate for signal handlers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I/O is not appropriate for input and output on network sockets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poorly documented restrictions on streams that interact badly with restrictions on sockets (CS:APP3e, Sec 10.11)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6878638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I/O Functions</a:t>
            </a:r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rule: use the highest-level I/O functions you can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C programmers are able to do all of their work using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standard I/O functions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be sure to understand the functions you use!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to use standard I/O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When working with “ordinary” files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to use raw Unix I/O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Inside signal handlers, because Unix I/O is async-signal-safe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When you are reading and writing network sockets</a:t>
            </a:r>
          </a:p>
          <a:p>
            <a:pPr marL="1200150" lvl="2" indent="-285750">
              <a:buClr>
                <a:srgbClr val="990000"/>
              </a:buClr>
              <a:buSzPts val="2200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Libraries dedicated to buffered network I/O make this easier</a:t>
            </a:r>
          </a:p>
          <a:p>
            <a:pPr marL="1200150" lvl="2" indent="-285750">
              <a:buClr>
                <a:srgbClr val="990000"/>
              </a:buClr>
              <a:buSzPts val="2200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CS:APP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_*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functions;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libevent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libuv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rare cases when you need absolute highest performance</a:t>
            </a:r>
            <a:endParaRPr dirty="0"/>
          </a:p>
        </p:txBody>
      </p:sp>
      <p:sp>
        <p:nvSpPr>
          <p:cNvPr id="481" name="Shape 481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396875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Aside: Working with Binary Files</a:t>
            </a:r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Functions you should </a:t>
            </a:r>
            <a:r>
              <a:rPr lang="en-US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never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use on binary files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Text-oriented I/O: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rio_readlineb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 EOL characters. 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functions like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rio_readnb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instead</a:t>
            </a:r>
            <a:endParaRPr dirty="0"/>
          </a:p>
          <a:p>
            <a: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String functions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strlen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strcpy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strcat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Interprets byte value 0 (end of string) as special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Unix I/O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Standard I/O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rgbClr val="7F7F7F"/>
                </a:solidFill>
              </a:rPr>
              <a:t>Which I/O when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Metadata, sharing, and redirection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Metadata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data about data, in this case file data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Per-file metadata maintained by kernel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accessed by users with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fstat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functions</a:t>
            </a: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Metadata returned by the stat and fstat functions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stat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dev_t         st_dev;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Device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ino_t         st_ino;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inode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mode_t        st_mode;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Protection and file type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nlink_t       st_nlink;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Number of hard links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uid_t         st_uid;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User ID of owner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gid_t         st_gid; 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Group ID of owner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dev_t         st_rdev;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Device type (if inode device)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off_t         st_size; 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Total size, in bytes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unsigned long st_blksize;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Blocksize for filesystem I/O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unsigned long st_blocks;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Number of blocks allocated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time_t        st_atime;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Time of last access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time_t        st_mtime;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Time of last modification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time_t        st_ctime;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Time of last change */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332707" y="3048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Accessing File Metadata</a:t>
            </a:r>
            <a:endParaRPr/>
          </a:p>
        </p:txBody>
      </p:sp>
      <p:sp>
        <p:nvSpPr>
          <p:cNvPr id="507" name="Shape 507"/>
          <p:cNvSpPr txBox="1"/>
          <p:nvPr/>
        </p:nvSpPr>
        <p:spPr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4A00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argc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**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argv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*</a:t>
            </a:r>
            <a:r>
              <a:rPr lang="en-US" sz="1600" b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readok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Stat(argv[1], &amp;stat);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(S_ISREG(stat.st_mode))     </a:t>
            </a:r>
            <a:r>
              <a:rPr lang="en-US" sz="1600" b="1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Determine file type */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"regular"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(S_ISDIR(stat.st_mode))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"directory"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type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"other"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((stat.st_mode &amp; S_IRUSR)) </a:t>
            </a:r>
            <a:r>
              <a:rPr lang="en-US" sz="1600" b="1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Check read access */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readok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"yes"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readok = 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"no"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</a:t>
            </a:r>
            <a:r>
              <a:rPr lang="en-US" sz="1600" b="1">
                <a:solidFill>
                  <a:srgbClr val="9D206F"/>
                </a:solidFill>
                <a:latin typeface="Courier New"/>
                <a:ea typeface="Courier New"/>
                <a:cs typeface="Courier New"/>
                <a:sym typeface="Courier New"/>
              </a:rPr>
              <a:t>"type: %s, read: %s\n"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type, readok);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exit(0);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08" name="Shape 508"/>
          <p:cNvSpPr txBox="1"/>
          <p:nvPr/>
        </p:nvSpPr>
        <p:spPr>
          <a:xfrm>
            <a:off x="4876801" y="1143000"/>
            <a:ext cx="4114800" cy="181588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./statcheck statcheck.c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type: regular, read: yes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chmod 000 statcheck.c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./statcheck statcheck.c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type: regular, read: 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./statcheck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type: directory, read: yes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statcheck.c</a:t>
            </a:r>
            <a:endParaRPr sz="1800" b="1">
              <a:solidFill>
                <a:srgbClr val="7F7F7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the Unix Kernel Represents Open Files</a:t>
            </a:r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descriptors referencing two distinct open files. Descriptor 1 (stdout) points to terminal, and descriptor 4 points to open disk file</a:t>
            </a: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526" name="Shape 526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527" name="Shape 527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531" name="Shape 531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532" name="Shape 532"/>
          <p:cNvCxnSpPr/>
          <p:nvPr/>
        </p:nvCxnSpPr>
        <p:spPr>
          <a:xfrm rot="10800000" flipH="1">
            <a:off x="1828800" y="3657599"/>
            <a:ext cx="2039938" cy="35242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33" name="Shape 533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536" name="Shape 536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Shape 538"/>
          <p:cNvCxnSpPr/>
          <p:nvPr/>
        </p:nvCxnSpPr>
        <p:spPr>
          <a:xfrm>
            <a:off x="1828800" y="4683125"/>
            <a:ext cx="2057400" cy="6985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39" name="Shape 539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540" name="Shape 540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541" name="Shape 541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542" name="Shape 542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43" name="Shape 543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544" name="Shape 544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6477000" y="52292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548" name="Shape 548"/>
          <p:cNvSpPr/>
          <p:nvPr/>
        </p:nvSpPr>
        <p:spPr>
          <a:xfrm rot="5400000">
            <a:off x="6858000" y="57626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6477000" y="5534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6477000" y="5838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3758514" y="3352800"/>
            <a:ext cx="15495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 (terminal)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3766752" y="5029200"/>
            <a:ext cx="1157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 (disk)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Shape 553"/>
          <p:cNvSpPr txBox="1"/>
          <p:nvPr/>
        </p:nvSpPr>
        <p:spPr>
          <a:xfrm>
            <a:off x="7975600" y="3886200"/>
            <a:ext cx="914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struct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Shape 555"/>
          <p:cNvCxnSpPr/>
          <p:nvPr/>
        </p:nvCxnSpPr>
        <p:spPr>
          <a:xfrm rot="10800000" flipH="1">
            <a:off x="4706938" y="5229224"/>
            <a:ext cx="1770062" cy="25717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56" name="Shape 556"/>
          <p:cNvSpPr txBox="1"/>
          <p:nvPr/>
        </p:nvSpPr>
        <p:spPr>
          <a:xfrm>
            <a:off x="76200" y="6248400"/>
            <a:ext cx="35177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File pos is maintained per open file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Sharing</a:t>
            </a:r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distinct descriptors sharing the same disk file through two distinct open file table entries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Calling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with the same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filename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573" name="Shape 573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574" name="Shape 574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578" name="Shape 578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579" name="Shape 579"/>
          <p:cNvCxnSpPr/>
          <p:nvPr/>
        </p:nvCxnSpPr>
        <p:spPr>
          <a:xfrm rot="10800000" flipH="1">
            <a:off x="2116138" y="3657595"/>
            <a:ext cx="1752600" cy="733429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80" name="Shape 580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583" name="Shape 583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5" name="Shape 585"/>
          <p:cNvCxnSpPr/>
          <p:nvPr/>
        </p:nvCxnSpPr>
        <p:spPr>
          <a:xfrm>
            <a:off x="2116138" y="4683125"/>
            <a:ext cx="1770062" cy="6985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86" name="Shape 586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587" name="Shape 587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588" name="Shape 588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589" name="Shape 589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90" name="Shape 590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591" name="Shape 591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594" name="Shape 594"/>
          <p:cNvSpPr txBox="1"/>
          <p:nvPr/>
        </p:nvSpPr>
        <p:spPr>
          <a:xfrm>
            <a:off x="3758514" y="3352800"/>
            <a:ext cx="116870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 (disk)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3766752" y="5029200"/>
            <a:ext cx="1157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 (disk)</a:t>
            </a:r>
            <a:endParaRPr/>
          </a:p>
        </p:txBody>
      </p:sp>
      <p:cxnSp>
        <p:nvCxnSpPr>
          <p:cNvPr id="596" name="Shape 596"/>
          <p:cNvCxnSpPr/>
          <p:nvPr/>
        </p:nvCxnSpPr>
        <p:spPr>
          <a:xfrm rot="10800000" flipH="1">
            <a:off x="4706938" y="3641725"/>
            <a:ext cx="1770062" cy="1844674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97" name="Shape 597"/>
          <p:cNvSpPr txBox="1"/>
          <p:nvPr/>
        </p:nvSpPr>
        <p:spPr>
          <a:xfrm>
            <a:off x="5091797" y="6203484"/>
            <a:ext cx="38372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Different logical but same physical file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4D172E1-0422-428E-956C-1F5A001A7916}"/>
              </a:ext>
            </a:extLst>
          </p:cNvPr>
          <p:cNvSpPr/>
          <p:nvPr/>
        </p:nvSpPr>
        <p:spPr>
          <a:xfrm>
            <a:off x="5940928" y="1739413"/>
            <a:ext cx="2178605" cy="2734035"/>
          </a:xfrm>
          <a:prstGeom prst="rect">
            <a:avLst/>
          </a:prstGeom>
          <a:solidFill>
            <a:srgbClr val="F5E1E1"/>
          </a:solidFill>
          <a:ln>
            <a:solidFill>
              <a:srgbClr val="F1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17E807-00B5-4D82-90C3-942FA841919D}"/>
              </a:ext>
            </a:extLst>
          </p:cNvPr>
          <p:cNvSpPr/>
          <p:nvPr/>
        </p:nvSpPr>
        <p:spPr>
          <a:xfrm>
            <a:off x="3530600" y="1584103"/>
            <a:ext cx="1507067" cy="50029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E5FA1B-7E2F-4D7A-AB41-61109D70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two sets?</a:t>
            </a:r>
          </a:p>
        </p:txBody>
      </p:sp>
      <p:sp>
        <p:nvSpPr>
          <p:cNvPr id="4" name="Shape 78">
            <a:extLst>
              <a:ext uri="{FF2B5EF4-FFF2-40B4-BE49-F238E27FC236}">
                <a16:creationId xmlns:a16="http://schemas.microsoft.com/office/drawing/2014/main" id="{C526A4DF-A5A5-4296-8A9D-29CF6EACC4FF}"/>
              </a:ext>
            </a:extLst>
          </p:cNvPr>
          <p:cNvSpPr txBox="1"/>
          <p:nvPr/>
        </p:nvSpPr>
        <p:spPr>
          <a:xfrm>
            <a:off x="357762" y="1739413"/>
            <a:ext cx="1046716" cy="630766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fopen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fdopen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D526C274-C07D-42A1-9EBF-A4AA04BA6F5F}"/>
              </a:ext>
            </a:extLst>
          </p:cNvPr>
          <p:cNvSpPr txBox="1"/>
          <p:nvPr/>
        </p:nvSpPr>
        <p:spPr>
          <a:xfrm>
            <a:off x="3814805" y="6025457"/>
            <a:ext cx="908647" cy="3388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</a:t>
            </a:r>
            <a:endParaRPr dirty="0"/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17A6164C-88CA-46CA-84C2-E7E8562E2585}"/>
              </a:ext>
            </a:extLst>
          </p:cNvPr>
          <p:cNvSpPr txBox="1"/>
          <p:nvPr/>
        </p:nvSpPr>
        <p:spPr>
          <a:xfrm>
            <a:off x="3814805" y="5296194"/>
            <a:ext cx="908647" cy="31961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endParaRPr dirty="0"/>
          </a:p>
        </p:txBody>
      </p:sp>
      <p:sp>
        <p:nvSpPr>
          <p:cNvPr id="9" name="Shape 79">
            <a:extLst>
              <a:ext uri="{FF2B5EF4-FFF2-40B4-BE49-F238E27FC236}">
                <a16:creationId xmlns:a16="http://schemas.microsoft.com/office/drawing/2014/main" id="{BA8C552B-F83F-4F50-84CC-59570C2E8025}"/>
              </a:ext>
            </a:extLst>
          </p:cNvPr>
          <p:cNvSpPr txBox="1"/>
          <p:nvPr/>
        </p:nvSpPr>
        <p:spPr>
          <a:xfrm>
            <a:off x="3814806" y="3950595"/>
            <a:ext cx="908647" cy="3388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endParaRPr dirty="0"/>
          </a:p>
        </p:txBody>
      </p:sp>
      <p:sp>
        <p:nvSpPr>
          <p:cNvPr id="10" name="Shape 79">
            <a:extLst>
              <a:ext uri="{FF2B5EF4-FFF2-40B4-BE49-F238E27FC236}">
                <a16:creationId xmlns:a16="http://schemas.microsoft.com/office/drawing/2014/main" id="{B329CF7E-8B04-4F5B-A274-795801E886D3}"/>
              </a:ext>
            </a:extLst>
          </p:cNvPr>
          <p:cNvSpPr txBox="1"/>
          <p:nvPr/>
        </p:nvSpPr>
        <p:spPr>
          <a:xfrm>
            <a:off x="3814807" y="2747128"/>
            <a:ext cx="908647" cy="3388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endParaRPr dirty="0"/>
          </a:p>
        </p:txBody>
      </p:sp>
      <p:sp>
        <p:nvSpPr>
          <p:cNvPr id="11" name="Shape 79">
            <a:extLst>
              <a:ext uri="{FF2B5EF4-FFF2-40B4-BE49-F238E27FC236}">
                <a16:creationId xmlns:a16="http://schemas.microsoft.com/office/drawing/2014/main" id="{A4155A1F-6199-4C9A-8596-3E34BF1218B5}"/>
              </a:ext>
            </a:extLst>
          </p:cNvPr>
          <p:cNvSpPr txBox="1"/>
          <p:nvPr/>
        </p:nvSpPr>
        <p:spPr>
          <a:xfrm>
            <a:off x="3814807" y="1894988"/>
            <a:ext cx="909593" cy="31961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endParaRPr dirty="0"/>
          </a:p>
        </p:txBody>
      </p:sp>
      <p:sp>
        <p:nvSpPr>
          <p:cNvPr id="12" name="Shape 78">
            <a:extLst>
              <a:ext uri="{FF2B5EF4-FFF2-40B4-BE49-F238E27FC236}">
                <a16:creationId xmlns:a16="http://schemas.microsoft.com/office/drawing/2014/main" id="{22E418A4-6125-4F92-9C3C-04C51A0B73D4}"/>
              </a:ext>
            </a:extLst>
          </p:cNvPr>
          <p:cNvSpPr txBox="1"/>
          <p:nvPr/>
        </p:nvSpPr>
        <p:spPr>
          <a:xfrm>
            <a:off x="357762" y="3464781"/>
            <a:ext cx="1046716" cy="1310501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fwrite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fprintf</a:t>
            </a:r>
            <a:b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fputs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fputc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fflush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" name="Shape 78">
            <a:extLst>
              <a:ext uri="{FF2B5EF4-FFF2-40B4-BE49-F238E27FC236}">
                <a16:creationId xmlns:a16="http://schemas.microsoft.com/office/drawing/2014/main" id="{A974BC9B-063F-4A41-8B3E-4D85C91DFCE7}"/>
              </a:ext>
            </a:extLst>
          </p:cNvPr>
          <p:cNvSpPr txBox="1"/>
          <p:nvPr/>
        </p:nvSpPr>
        <p:spPr>
          <a:xfrm>
            <a:off x="357762" y="5307173"/>
            <a:ext cx="1046716" cy="297659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fclose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" name="Shape 78">
            <a:extLst>
              <a:ext uri="{FF2B5EF4-FFF2-40B4-BE49-F238E27FC236}">
                <a16:creationId xmlns:a16="http://schemas.microsoft.com/office/drawing/2014/main" id="{82F9E52A-8A07-47EE-A250-8E3E12A37E38}"/>
              </a:ext>
            </a:extLst>
          </p:cNvPr>
          <p:cNvSpPr txBox="1"/>
          <p:nvPr/>
        </p:nvSpPr>
        <p:spPr>
          <a:xfrm>
            <a:off x="357762" y="4775282"/>
            <a:ext cx="1046716" cy="542150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fseek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ftell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81CB0AF9-A7CD-4730-8315-7B39EAB8C28F}"/>
              </a:ext>
            </a:extLst>
          </p:cNvPr>
          <p:cNvSpPr txBox="1"/>
          <p:nvPr/>
        </p:nvSpPr>
        <p:spPr>
          <a:xfrm>
            <a:off x="3814806" y="4886549"/>
            <a:ext cx="909593" cy="31961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lseek</a:t>
            </a:r>
            <a:endParaRPr dirty="0"/>
          </a:p>
        </p:txBody>
      </p:sp>
      <p:sp>
        <p:nvSpPr>
          <p:cNvPr id="16" name="Shape 78">
            <a:extLst>
              <a:ext uri="{FF2B5EF4-FFF2-40B4-BE49-F238E27FC236}">
                <a16:creationId xmlns:a16="http://schemas.microsoft.com/office/drawing/2014/main" id="{DE3AE066-5FC0-42FB-91BE-EB6434D9D770}"/>
              </a:ext>
            </a:extLst>
          </p:cNvPr>
          <p:cNvSpPr txBox="1"/>
          <p:nvPr/>
        </p:nvSpPr>
        <p:spPr>
          <a:xfrm>
            <a:off x="357762" y="2368347"/>
            <a:ext cx="1046716" cy="1096434"/>
          </a:xfrm>
          <a:prstGeom prst="rect">
            <a:avLst/>
          </a:prstGeom>
          <a:solidFill>
            <a:srgbClr val="D5F1C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fread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fscanf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fgets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fgetc</a:t>
            </a:r>
            <a:endParaRPr lang="en-US"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42CB01-06FE-410F-A507-7C6F0E9AAFA5}"/>
              </a:ext>
            </a:extLst>
          </p:cNvPr>
          <p:cNvCxnSpPr>
            <a:stCxn id="4" idx="3"/>
            <a:endCxn id="11" idx="1"/>
          </p:cNvCxnSpPr>
          <p:nvPr/>
        </p:nvCxnSpPr>
        <p:spPr>
          <a:xfrm>
            <a:off x="1404478" y="2054796"/>
            <a:ext cx="241032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E417FB-47E6-4D44-B04A-B04B0FE01AE3}"/>
              </a:ext>
            </a:extLst>
          </p:cNvPr>
          <p:cNvCxnSpPr>
            <a:stCxn id="16" idx="3"/>
            <a:endCxn id="10" idx="1"/>
          </p:cNvCxnSpPr>
          <p:nvPr/>
        </p:nvCxnSpPr>
        <p:spPr>
          <a:xfrm>
            <a:off x="1404478" y="2916564"/>
            <a:ext cx="241032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A7BB8C-BE44-4A5A-8BAC-18B06453AD87}"/>
              </a:ext>
            </a:extLst>
          </p:cNvPr>
          <p:cNvCxnSpPr>
            <a:stCxn id="12" idx="3"/>
            <a:endCxn id="9" idx="1"/>
          </p:cNvCxnSpPr>
          <p:nvPr/>
        </p:nvCxnSpPr>
        <p:spPr>
          <a:xfrm flipV="1">
            <a:off x="1404478" y="4120031"/>
            <a:ext cx="241032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6037F-C268-47A2-AFDA-45CD4C114BC1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1404478" y="5046357"/>
            <a:ext cx="24103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A63689-569B-4AE6-A2A2-2AEEFD8704FB}"/>
              </a:ext>
            </a:extLst>
          </p:cNvPr>
          <p:cNvCxnSpPr>
            <a:stCxn id="13" idx="3"/>
            <a:endCxn id="8" idx="1"/>
          </p:cNvCxnSpPr>
          <p:nvPr/>
        </p:nvCxnSpPr>
        <p:spPr>
          <a:xfrm flipV="1">
            <a:off x="1404478" y="5456002"/>
            <a:ext cx="241032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hape 81">
            <a:extLst>
              <a:ext uri="{FF2B5EF4-FFF2-40B4-BE49-F238E27FC236}">
                <a16:creationId xmlns:a16="http://schemas.microsoft.com/office/drawing/2014/main" id="{2E714666-4206-4B6D-AE90-0710D2461B2D}"/>
              </a:ext>
            </a:extLst>
          </p:cNvPr>
          <p:cNvSpPr txBox="1"/>
          <p:nvPr/>
        </p:nvSpPr>
        <p:spPr>
          <a:xfrm>
            <a:off x="6109165" y="2507904"/>
            <a:ext cx="1841500" cy="817318"/>
          </a:xfrm>
          <a:prstGeom prst="rect">
            <a:avLst/>
          </a:prstGeom>
          <a:solidFill>
            <a:srgbClr val="F1C7C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rio_readn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rio_readlineb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rio_readnb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" name="Shape 81">
            <a:extLst>
              <a:ext uri="{FF2B5EF4-FFF2-40B4-BE49-F238E27FC236}">
                <a16:creationId xmlns:a16="http://schemas.microsoft.com/office/drawing/2014/main" id="{784E9020-E7C6-4203-AB10-5D3DAD9D1FD4}"/>
              </a:ext>
            </a:extLst>
          </p:cNvPr>
          <p:cNvSpPr txBox="1"/>
          <p:nvPr/>
        </p:nvSpPr>
        <p:spPr>
          <a:xfrm>
            <a:off x="6109165" y="3950594"/>
            <a:ext cx="1841500" cy="338871"/>
          </a:xfrm>
          <a:prstGeom prst="rect">
            <a:avLst/>
          </a:prstGeom>
          <a:solidFill>
            <a:srgbClr val="F1C7C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rio_writen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" name="Shape 81">
            <a:extLst>
              <a:ext uri="{FF2B5EF4-FFF2-40B4-BE49-F238E27FC236}">
                <a16:creationId xmlns:a16="http://schemas.microsoft.com/office/drawing/2014/main" id="{59D3A2D0-7886-4E8A-A803-2B0505CDD993}"/>
              </a:ext>
            </a:extLst>
          </p:cNvPr>
          <p:cNvSpPr txBox="1"/>
          <p:nvPr/>
        </p:nvSpPr>
        <p:spPr>
          <a:xfrm>
            <a:off x="6109165" y="1885360"/>
            <a:ext cx="1841500" cy="338871"/>
          </a:xfrm>
          <a:prstGeom prst="rect">
            <a:avLst/>
          </a:prstGeom>
          <a:solidFill>
            <a:srgbClr val="F1C7C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rio_readinitb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3994C2-6D7F-48E2-9B92-647828CD8AB3}"/>
              </a:ext>
            </a:extLst>
          </p:cNvPr>
          <p:cNvCxnSpPr>
            <a:stCxn id="33" idx="1"/>
            <a:endCxn id="11" idx="3"/>
          </p:cNvCxnSpPr>
          <p:nvPr/>
        </p:nvCxnSpPr>
        <p:spPr>
          <a:xfrm flipH="1">
            <a:off x="4724400" y="2054796"/>
            <a:ext cx="13847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7C4AE9-0AAD-4340-9B66-26B232BEB3B0}"/>
              </a:ext>
            </a:extLst>
          </p:cNvPr>
          <p:cNvCxnSpPr>
            <a:stCxn id="31" idx="1"/>
            <a:endCxn id="10" idx="3"/>
          </p:cNvCxnSpPr>
          <p:nvPr/>
        </p:nvCxnSpPr>
        <p:spPr>
          <a:xfrm flipH="1">
            <a:off x="4723454" y="2916563"/>
            <a:ext cx="138571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E5B58E-29A4-4FEB-A90C-9ECC45AB3839}"/>
              </a:ext>
            </a:extLst>
          </p:cNvPr>
          <p:cNvCxnSpPr>
            <a:stCxn id="32" idx="1"/>
            <a:endCxn id="9" idx="3"/>
          </p:cNvCxnSpPr>
          <p:nvPr/>
        </p:nvCxnSpPr>
        <p:spPr>
          <a:xfrm flipH="1">
            <a:off x="4723453" y="4120030"/>
            <a:ext cx="138571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A6AE9C-B3D2-419D-8924-768DECCB2955}"/>
              </a:ext>
            </a:extLst>
          </p:cNvPr>
          <p:cNvSpPr txBox="1"/>
          <p:nvPr/>
        </p:nvSpPr>
        <p:spPr>
          <a:xfrm>
            <a:off x="5037667" y="5627938"/>
            <a:ext cx="324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control</a:t>
            </a:r>
            <a:br>
              <a:rPr lang="en-US" dirty="0"/>
            </a:br>
            <a:r>
              <a:rPr lang="en-US" dirty="0"/>
              <a:t>Minimum convenience</a:t>
            </a:r>
          </a:p>
          <a:p>
            <a:r>
              <a:rPr lang="en-US" dirty="0"/>
              <a:t>Can be used from signal handlers</a:t>
            </a:r>
          </a:p>
          <a:p>
            <a:r>
              <a:rPr lang="en-US" dirty="0"/>
              <a:t>Can be used for network connections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26F308-0138-46C3-9A11-7696E29DE17E}"/>
              </a:ext>
            </a:extLst>
          </p:cNvPr>
          <p:cNvSpPr txBox="1"/>
          <p:nvPr/>
        </p:nvSpPr>
        <p:spPr>
          <a:xfrm>
            <a:off x="130759" y="5627937"/>
            <a:ext cx="324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control</a:t>
            </a:r>
            <a:br>
              <a:rPr lang="en-US" dirty="0"/>
            </a:br>
            <a:r>
              <a:rPr lang="en-US" dirty="0"/>
              <a:t>More convenience</a:t>
            </a:r>
          </a:p>
          <a:p>
            <a:r>
              <a:rPr lang="en-US" dirty="0"/>
              <a:t>Not safe in signal handlers</a:t>
            </a:r>
          </a:p>
          <a:p>
            <a:r>
              <a:rPr lang="en-US" dirty="0"/>
              <a:t>Not safe with network connections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0FD17F-BC67-4750-A6F8-E9637C6EF108}"/>
              </a:ext>
            </a:extLst>
          </p:cNvPr>
          <p:cNvSpPr txBox="1"/>
          <p:nvPr/>
        </p:nvSpPr>
        <p:spPr>
          <a:xfrm>
            <a:off x="5543505" y="4513672"/>
            <a:ext cx="324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write your own set of high-level convenient functions if you want!</a:t>
            </a:r>
          </a:p>
        </p:txBody>
      </p:sp>
    </p:spTree>
    <p:extLst>
      <p:ext uri="{BB962C8B-B14F-4D97-AF65-F5344CB8AC3E}">
        <p14:creationId xmlns:p14="http://schemas.microsoft.com/office/powerpoint/2010/main" val="25586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12" grpId="0" animBg="1"/>
      <p:bldP spid="13" grpId="0" animBg="1"/>
      <p:bldP spid="14" grpId="0" animBg="1"/>
      <p:bldP spid="16" grpId="0" animBg="1"/>
      <p:bldP spid="31" grpId="0" animBg="1"/>
      <p:bldP spid="32" grpId="0" animBg="1"/>
      <p:bldP spid="33" grpId="0" animBg="1"/>
      <p:bldP spid="27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Processes Share Files: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child process inherits its parent’s open files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situation unchanged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 (use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fcntl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change)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call:</a:t>
            </a: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614" name="Shape 614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615" name="Shape 615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616" name="Shape 616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619" name="Shape 619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620" name="Shape 620"/>
          <p:cNvCxnSpPr/>
          <p:nvPr/>
        </p:nvCxnSpPr>
        <p:spPr>
          <a:xfrm rot="10800000" flipH="1">
            <a:off x="1828800" y="3657599"/>
            <a:ext cx="2039938" cy="35242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21" name="Shape 621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624" name="Shape 624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Shape 626"/>
          <p:cNvCxnSpPr/>
          <p:nvPr/>
        </p:nvCxnSpPr>
        <p:spPr>
          <a:xfrm>
            <a:off x="1828800" y="4683125"/>
            <a:ext cx="2057400" cy="6985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27" name="Shape 627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628" name="Shape 628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629" name="Shape 629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630" name="Shape 630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31" name="Shape 631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632" name="Shape 632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6477000" y="52292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636" name="Shape 636"/>
          <p:cNvSpPr/>
          <p:nvPr/>
        </p:nvSpPr>
        <p:spPr>
          <a:xfrm rot="5400000">
            <a:off x="6858000" y="57626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6477000" y="5534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6477000" y="5838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639" name="Shape 639"/>
          <p:cNvSpPr txBox="1"/>
          <p:nvPr/>
        </p:nvSpPr>
        <p:spPr>
          <a:xfrm>
            <a:off x="3758514" y="3352800"/>
            <a:ext cx="15495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 (terminal)</a:t>
            </a:r>
            <a:endParaRPr/>
          </a:p>
        </p:txBody>
      </p:sp>
      <p:sp>
        <p:nvSpPr>
          <p:cNvPr id="640" name="Shape 640"/>
          <p:cNvSpPr txBox="1"/>
          <p:nvPr/>
        </p:nvSpPr>
        <p:spPr>
          <a:xfrm>
            <a:off x="3766752" y="5029200"/>
            <a:ext cx="1157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 (disk)</a:t>
            </a:r>
            <a:endParaRPr/>
          </a:p>
        </p:txBody>
      </p:sp>
      <p:cxnSp>
        <p:nvCxnSpPr>
          <p:cNvPr id="641" name="Shape 641"/>
          <p:cNvCxnSpPr/>
          <p:nvPr/>
        </p:nvCxnSpPr>
        <p:spPr>
          <a:xfrm rot="10800000" flipH="1">
            <a:off x="4706938" y="5229224"/>
            <a:ext cx="1770062" cy="25717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xfrm>
            <a:off x="272983" y="3810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Processes Share Files: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endParaRPr sz="3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child process inherits its parent’s open files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Child’s table same as parent’s, and +1 to each refcnt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658" name="Shape 658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659" name="Shape 659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660" name="Shape 660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refcnt=2</a:t>
            </a:r>
            <a:endParaRPr sz="14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Shape 663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664" name="Shape 664"/>
          <p:cNvCxnSpPr/>
          <p:nvPr/>
        </p:nvCxnSpPr>
        <p:spPr>
          <a:xfrm rot="10800000" flipH="1">
            <a:off x="1828800" y="3657599"/>
            <a:ext cx="2039938" cy="35242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65" name="Shape 665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refcnt=2</a:t>
            </a:r>
            <a:endParaRPr sz="14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8" name="Shape 668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0" name="Shape 670"/>
          <p:cNvCxnSpPr/>
          <p:nvPr/>
        </p:nvCxnSpPr>
        <p:spPr>
          <a:xfrm>
            <a:off x="1828800" y="4683125"/>
            <a:ext cx="2057400" cy="650875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71" name="Shape 671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72" name="Shape 672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673" name="Shape 673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6477000" y="52292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677" name="Shape 677"/>
          <p:cNvSpPr/>
          <p:nvPr/>
        </p:nvSpPr>
        <p:spPr>
          <a:xfrm rot="5400000">
            <a:off x="6858000" y="57626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6477000" y="5534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6477000" y="5838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680" name="Shape 680"/>
          <p:cNvSpPr txBox="1"/>
          <p:nvPr/>
        </p:nvSpPr>
        <p:spPr>
          <a:xfrm>
            <a:off x="3758514" y="3352800"/>
            <a:ext cx="15495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 (terminal)</a:t>
            </a:r>
            <a:endParaRPr/>
          </a:p>
        </p:txBody>
      </p:sp>
      <p:sp>
        <p:nvSpPr>
          <p:cNvPr id="681" name="Shape 681"/>
          <p:cNvSpPr txBox="1"/>
          <p:nvPr/>
        </p:nvSpPr>
        <p:spPr>
          <a:xfrm>
            <a:off x="3766752" y="5029200"/>
            <a:ext cx="1157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 (disk)</a:t>
            </a:r>
            <a:endParaRPr/>
          </a:p>
        </p:txBody>
      </p:sp>
      <p:cxnSp>
        <p:nvCxnSpPr>
          <p:cNvPr id="682" name="Shape 682"/>
          <p:cNvCxnSpPr/>
          <p:nvPr/>
        </p:nvCxnSpPr>
        <p:spPr>
          <a:xfrm rot="10800000" flipH="1">
            <a:off x="4706938" y="5229224"/>
            <a:ext cx="1770062" cy="25717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83" name="Shape 683"/>
          <p:cNvSpPr/>
          <p:nvPr/>
        </p:nvSpPr>
        <p:spPr>
          <a:xfrm>
            <a:off x="1507524" y="54102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1507524" y="56388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1507524" y="58674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1507524" y="60960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1507524" y="63246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897924" y="54102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897924" y="56388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897924" y="58674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897924" y="60960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897924" y="63246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693" name="Shape 693"/>
          <p:cNvSpPr txBox="1"/>
          <p:nvPr/>
        </p:nvSpPr>
        <p:spPr>
          <a:xfrm>
            <a:off x="1397558" y="3352800"/>
            <a:ext cx="8194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Shape 694"/>
          <p:cNvSpPr txBox="1"/>
          <p:nvPr/>
        </p:nvSpPr>
        <p:spPr>
          <a:xfrm>
            <a:off x="1389742" y="5105400"/>
            <a:ext cx="6142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5" name="Shape 695"/>
          <p:cNvCxnSpPr/>
          <p:nvPr/>
        </p:nvCxnSpPr>
        <p:spPr>
          <a:xfrm rot="-5400000">
            <a:off x="1808070" y="3695608"/>
            <a:ext cx="2064922" cy="2056414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96" name="Shape 696"/>
          <p:cNvCxnSpPr/>
          <p:nvPr/>
        </p:nvCxnSpPr>
        <p:spPr>
          <a:xfrm rot="10800000" flipH="1">
            <a:off x="1812324" y="5334000"/>
            <a:ext cx="2073876" cy="110799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97" name="Shape 697"/>
          <p:cNvSpPr txBox="1"/>
          <p:nvPr/>
        </p:nvSpPr>
        <p:spPr>
          <a:xfrm>
            <a:off x="5218758" y="6452779"/>
            <a:ext cx="3283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File is shared between processes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364524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I/O Redirection</a:t>
            </a:r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does a shell implement I/O redirection?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ls &gt; foo.txt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By calling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dup2(oldfd, newfd)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(per-process) descriptor table entry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oldfd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to entry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newfd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04" name="Shape 704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705" name="Shape 705"/>
            <p:cNvSpPr/>
            <p:nvPr/>
          </p:nvSpPr>
          <p:spPr>
            <a:xfrm>
              <a:off x="1825324" y="4221162"/>
              <a:ext cx="919163" cy="344488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1825324" y="4565650"/>
              <a:ext cx="919163" cy="344487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1825324" y="4910137"/>
              <a:ext cx="919163" cy="344488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1825324" y="5254625"/>
              <a:ext cx="919163" cy="344487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09" name="Shape 709"/>
            <p:cNvSpPr/>
            <p:nvPr/>
          </p:nvSpPr>
          <p:spPr>
            <a:xfrm>
              <a:off x="1825324" y="5599112"/>
              <a:ext cx="919163" cy="344488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906162" y="4221162"/>
              <a:ext cx="919162" cy="344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0</a:t>
              </a: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906162" y="4565650"/>
              <a:ext cx="919162" cy="344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1</a:t>
              </a: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906162" y="4910137"/>
              <a:ext cx="919162" cy="344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2</a:t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906162" y="5254625"/>
              <a:ext cx="919162" cy="344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3</a:t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906162" y="5599112"/>
              <a:ext cx="919162" cy="344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fd 4</a:t>
              </a:r>
              <a:endParaRPr/>
            </a:p>
          </p:txBody>
        </p:sp>
      </p:grpSp>
      <p:sp>
        <p:nvSpPr>
          <p:cNvPr id="715" name="Shape 715"/>
          <p:cNvSpPr txBox="1"/>
          <p:nvPr/>
        </p:nvSpPr>
        <p:spPr>
          <a:xfrm>
            <a:off x="1141798" y="3611562"/>
            <a:ext cx="27503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dup2(4,1)</a:t>
            </a:r>
            <a:endParaRPr/>
          </a:p>
        </p:txBody>
      </p:sp>
      <p:grpSp>
        <p:nvGrpSpPr>
          <p:cNvPr id="716" name="Shape 716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717" name="Shape 71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718" name="Shape 718"/>
              <p:cNvSpPr/>
              <p:nvPr/>
            </p:nvSpPr>
            <p:spPr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Shape 719"/>
              <p:cNvSpPr/>
              <p:nvPr/>
            </p:nvSpPr>
            <p:spPr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b</a:t>
                </a:r>
                <a:endParaRPr/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Shape 721"/>
              <p:cNvSpPr/>
              <p:nvPr/>
            </p:nvSpPr>
            <p:spPr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22" name="Shape 722"/>
              <p:cNvSpPr/>
              <p:nvPr/>
            </p:nvSpPr>
            <p:spPr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b</a:t>
                </a:r>
                <a:endParaRPr/>
              </a:p>
            </p:txBody>
          </p:sp>
          <p:sp>
            <p:nvSpPr>
              <p:cNvPr id="723" name="Shape 723"/>
              <p:cNvSpPr/>
              <p:nvPr/>
            </p:nvSpPr>
            <p:spPr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0</a:t>
                </a:r>
                <a:endParaRPr/>
              </a:p>
            </p:txBody>
          </p:sp>
          <p:sp>
            <p:nvSpPr>
              <p:cNvPr id="724" name="Shape 724"/>
              <p:cNvSpPr/>
              <p:nvPr/>
            </p:nvSpPr>
            <p:spPr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1</a:t>
                </a:r>
                <a:endParaRPr/>
              </a:p>
            </p:txBody>
          </p:sp>
          <p:sp>
            <p:nvSpPr>
              <p:cNvPr id="725" name="Shape 725"/>
              <p:cNvSpPr/>
              <p:nvPr/>
            </p:nvSpPr>
            <p:spPr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2</a:t>
                </a:r>
                <a:endParaRPr/>
              </a:p>
            </p:txBody>
          </p:sp>
          <p:sp>
            <p:nvSpPr>
              <p:cNvPr id="726" name="Shape 726"/>
              <p:cNvSpPr/>
              <p:nvPr/>
            </p:nvSpPr>
            <p:spPr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3</a:t>
                </a:r>
                <a:endParaRPr/>
              </a:p>
            </p:txBody>
          </p:sp>
          <p:sp>
            <p:nvSpPr>
              <p:cNvPr id="727" name="Shape 727"/>
              <p:cNvSpPr/>
              <p:nvPr/>
            </p:nvSpPr>
            <p:spPr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fd 4</a:t>
                </a:r>
                <a:endParaRPr/>
              </a:p>
            </p:txBody>
          </p:sp>
        </p:grpSp>
        <p:sp>
          <p:nvSpPr>
            <p:cNvPr id="728" name="Shape 728"/>
            <p:cNvSpPr txBox="1"/>
            <p:nvPr/>
          </p:nvSpPr>
          <p:spPr>
            <a:xfrm>
              <a:off x="5462973" y="3611562"/>
              <a:ext cx="2529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Descriptor table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after</a:t>
              </a: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dup2(4,1)</a:t>
              </a: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3624648" y="5059362"/>
              <a:ext cx="1295400" cy="5921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I/O Redirection Example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Step #1: open file to which stdout should be redirected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Happens in child executing shell code, before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6" name="Shape 736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Shape 737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Shape 739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746" name="Shape 746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747" name="Shape 747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748" name="Shape 748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refcnt=1</a:t>
            </a:r>
            <a:endParaRPr/>
          </a:p>
        </p:txBody>
      </p:sp>
      <p:sp>
        <p:nvSpPr>
          <p:cNvPr id="751" name="Shape 751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752" name="Shape 752"/>
          <p:cNvCxnSpPr/>
          <p:nvPr/>
        </p:nvCxnSpPr>
        <p:spPr>
          <a:xfrm rot="10800000" flipH="1">
            <a:off x="1828800" y="3657599"/>
            <a:ext cx="2039938" cy="35242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53" name="Shape 753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Shape 754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755" name="Shape 755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756" name="Shape 756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757" name="Shape 757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58" name="Shape 758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759" name="Shape 759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762" name="Shape 762"/>
          <p:cNvSpPr txBox="1"/>
          <p:nvPr/>
        </p:nvSpPr>
        <p:spPr>
          <a:xfrm>
            <a:off x="3758514" y="3352800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3" name="Shape 763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764" name="Shape 764"/>
            <p:cNvSpPr/>
            <p:nvPr/>
          </p:nvSpPr>
          <p:spPr>
            <a:xfrm>
              <a:off x="3868738" y="5638800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pos</a:t>
              </a: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3868738" y="5943600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refcnt=1</a:t>
              </a: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 rot="5400000">
              <a:off x="4249738" y="5867400"/>
              <a:ext cx="304800" cy="1066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3868738" y="5334000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8" name="Shape 768"/>
            <p:cNvCxnSpPr/>
            <p:nvPr/>
          </p:nvCxnSpPr>
          <p:spPr>
            <a:xfrm>
              <a:off x="1828800" y="4683125"/>
              <a:ext cx="2057400" cy="698500"/>
            </a:xfrm>
            <a:prstGeom prst="straightConnector1">
              <a:avLst/>
            </a:prstGeom>
            <a:noFill/>
            <a:ln w="25400" cap="flat" cmpd="sng">
              <a:solidFill>
                <a:srgbClr val="60606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769" name="Shape 769"/>
            <p:cNvSpPr/>
            <p:nvPr/>
          </p:nvSpPr>
          <p:spPr>
            <a:xfrm>
              <a:off x="6477000" y="5229225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access</a:t>
              </a: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 rot="5400000">
              <a:off x="6858000" y="5762625"/>
              <a:ext cx="304800" cy="1066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6477000" y="5534025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size</a:t>
              </a: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477000" y="5838825"/>
              <a:ext cx="1066800" cy="30480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type</a:t>
              </a:r>
              <a:endParaRPr/>
            </a:p>
          </p:txBody>
        </p:sp>
        <p:sp>
          <p:nvSpPr>
            <p:cNvPr id="773" name="Shape 773"/>
            <p:cNvSpPr txBox="1"/>
            <p:nvPr/>
          </p:nvSpPr>
          <p:spPr>
            <a:xfrm>
              <a:off x="3766752" y="5029200"/>
              <a:ext cx="6431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 B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4" name="Shape 774"/>
            <p:cNvCxnSpPr/>
            <p:nvPr/>
          </p:nvCxnSpPr>
          <p:spPr>
            <a:xfrm rot="10800000" flipH="1">
              <a:off x="4706938" y="5229224"/>
              <a:ext cx="1770062" cy="257175"/>
            </a:xfrm>
            <a:prstGeom prst="straightConnector1">
              <a:avLst/>
            </a:prstGeom>
            <a:noFill/>
            <a:ln w="25400" cap="flat" cmpd="sng">
              <a:solidFill>
                <a:srgbClr val="60606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title"/>
          </p:nvPr>
        </p:nvSpPr>
        <p:spPr>
          <a:xfrm>
            <a:off x="357018" y="4572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I/O Redirection Example (cont.)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#2: call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dup2(4,1)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 fd=1 (stdout) to refer to disk file pointed at by fd=4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1506538" y="36703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1506538" y="38989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Shape 783"/>
          <p:cNvSpPr/>
          <p:nvPr/>
        </p:nvSpPr>
        <p:spPr>
          <a:xfrm>
            <a:off x="1506538" y="41275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1506538" y="43561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1506538" y="4584700"/>
            <a:ext cx="609600" cy="2286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896938" y="36703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0</a:t>
            </a: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896938" y="38989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1</a:t>
            </a: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896938" y="41275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2</a:t>
            </a: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896938" y="43561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3</a:t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896938" y="45847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 4</a:t>
            </a:r>
            <a:endParaRPr/>
          </a:p>
        </p:txBody>
      </p:sp>
      <p:sp>
        <p:nvSpPr>
          <p:cNvPr id="791" name="Shape 791"/>
          <p:cNvSpPr txBox="1"/>
          <p:nvPr/>
        </p:nvSpPr>
        <p:spPr>
          <a:xfrm>
            <a:off x="610550" y="2636222"/>
            <a:ext cx="2390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Descriptor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[one table per process]</a:t>
            </a:r>
            <a:endParaRPr/>
          </a:p>
        </p:txBody>
      </p:sp>
      <p:sp>
        <p:nvSpPr>
          <p:cNvPr id="792" name="Shape 792"/>
          <p:cNvSpPr txBox="1"/>
          <p:nvPr/>
        </p:nvSpPr>
        <p:spPr>
          <a:xfrm>
            <a:off x="31594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 file table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793" name="Shape 793"/>
          <p:cNvSpPr txBox="1"/>
          <p:nvPr/>
        </p:nvSpPr>
        <p:spPr>
          <a:xfrm>
            <a:off x="5750291" y="2636222"/>
            <a:ext cx="2532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v-node table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[shared by all processes]</a:t>
            </a:r>
            <a:endParaRPr/>
          </a:p>
        </p:txBody>
      </p:sp>
      <p:sp>
        <p:nvSpPr>
          <p:cNvPr id="794" name="Shape 794"/>
          <p:cNvSpPr/>
          <p:nvPr/>
        </p:nvSpPr>
        <p:spPr>
          <a:xfrm>
            <a:off x="3868738" y="3962400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795" name="Shape 795"/>
          <p:cNvSpPr/>
          <p:nvPr/>
        </p:nvSpPr>
        <p:spPr>
          <a:xfrm>
            <a:off x="3868738" y="4267200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refcnt=0</a:t>
            </a:r>
            <a:endParaRPr sz="14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6" name="Shape 796"/>
          <p:cNvSpPr/>
          <p:nvPr/>
        </p:nvSpPr>
        <p:spPr>
          <a:xfrm rot="5400000">
            <a:off x="4249738" y="4191000"/>
            <a:ext cx="304800" cy="1066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cxnSp>
        <p:nvCxnSpPr>
          <p:cNvPr id="797" name="Shape 797"/>
          <p:cNvCxnSpPr/>
          <p:nvPr/>
        </p:nvCxnSpPr>
        <p:spPr>
          <a:xfrm>
            <a:off x="1828800" y="4010023"/>
            <a:ext cx="2057400" cy="135773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98" name="Shape 798"/>
          <p:cNvSpPr/>
          <p:nvPr/>
        </p:nvSpPr>
        <p:spPr>
          <a:xfrm>
            <a:off x="3868738" y="3657600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3868738" y="56388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pos</a:t>
            </a: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3868738" y="59436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refcnt=2</a:t>
            </a:r>
            <a:endParaRPr sz="14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1" name="Shape 801"/>
          <p:cNvSpPr/>
          <p:nvPr/>
        </p:nvSpPr>
        <p:spPr>
          <a:xfrm rot="5400000">
            <a:off x="4249738" y="5867400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3868738" y="5334000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3" name="Shape 803"/>
          <p:cNvCxnSpPr/>
          <p:nvPr/>
        </p:nvCxnSpPr>
        <p:spPr>
          <a:xfrm>
            <a:off x="1828800" y="4683125"/>
            <a:ext cx="2057400" cy="69850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04" name="Shape 804"/>
          <p:cNvSpPr txBox="1"/>
          <p:nvPr/>
        </p:nvSpPr>
        <p:spPr>
          <a:xfrm>
            <a:off x="228600" y="40862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endParaRPr/>
          </a:p>
        </p:txBody>
      </p:sp>
      <p:sp>
        <p:nvSpPr>
          <p:cNvPr id="805" name="Shape 805"/>
          <p:cNvSpPr txBox="1"/>
          <p:nvPr/>
        </p:nvSpPr>
        <p:spPr>
          <a:xfrm>
            <a:off x="228600" y="3857625"/>
            <a:ext cx="822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endParaRPr/>
          </a:p>
        </p:txBody>
      </p:sp>
      <p:sp>
        <p:nvSpPr>
          <p:cNvPr id="806" name="Shape 806"/>
          <p:cNvSpPr txBox="1"/>
          <p:nvPr/>
        </p:nvSpPr>
        <p:spPr>
          <a:xfrm>
            <a:off x="334963" y="3629025"/>
            <a:ext cx="7159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stdin</a:t>
            </a:r>
            <a:endParaRPr/>
          </a:p>
        </p:txBody>
      </p:sp>
      <p:cxnSp>
        <p:nvCxnSpPr>
          <p:cNvPr id="807" name="Shape 807"/>
          <p:cNvCxnSpPr/>
          <p:nvPr/>
        </p:nvCxnSpPr>
        <p:spPr>
          <a:xfrm rot="10800000" flipH="1">
            <a:off x="4786313" y="3641725"/>
            <a:ext cx="1690687" cy="153988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08" name="Shape 808"/>
          <p:cNvSpPr/>
          <p:nvPr/>
        </p:nvSpPr>
        <p:spPr>
          <a:xfrm>
            <a:off x="6477000" y="3629025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809" name="Shape 809"/>
          <p:cNvSpPr/>
          <p:nvPr/>
        </p:nvSpPr>
        <p:spPr>
          <a:xfrm rot="5400000">
            <a:off x="6858000" y="4162425"/>
            <a:ext cx="304800" cy="1066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10" name="Shape 810"/>
          <p:cNvSpPr/>
          <p:nvPr/>
        </p:nvSpPr>
        <p:spPr>
          <a:xfrm>
            <a:off x="6477000" y="3933825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6477000" y="4238625"/>
            <a:ext cx="1066800" cy="304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6477000" y="52292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access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 rot="5400000">
            <a:off x="6858000" y="5762625"/>
            <a:ext cx="304800" cy="1066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6477000" y="55340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</a:t>
            </a: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6477000" y="5838825"/>
            <a:ext cx="1066800" cy="304800"/>
          </a:xfrm>
          <a:prstGeom prst="rect">
            <a:avLst/>
          </a:prstGeom>
          <a:solidFill>
            <a:srgbClr val="D5D5F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</a:t>
            </a:r>
            <a:endParaRPr/>
          </a:p>
        </p:txBody>
      </p:sp>
      <p:sp>
        <p:nvSpPr>
          <p:cNvPr id="816" name="Shape 816"/>
          <p:cNvSpPr txBox="1"/>
          <p:nvPr/>
        </p:nvSpPr>
        <p:spPr>
          <a:xfrm>
            <a:off x="3758514" y="3352800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3766752" y="5029200"/>
            <a:ext cx="6431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8" name="Shape 818"/>
          <p:cNvCxnSpPr/>
          <p:nvPr/>
        </p:nvCxnSpPr>
        <p:spPr>
          <a:xfrm rot="10800000" flipH="1">
            <a:off x="4706938" y="5229224"/>
            <a:ext cx="1770062" cy="257175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19" name="Shape 819"/>
          <p:cNvSpPr txBox="1"/>
          <p:nvPr/>
        </p:nvSpPr>
        <p:spPr>
          <a:xfrm>
            <a:off x="15715" y="6183868"/>
            <a:ext cx="37835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Two descriptors point to the same file</a:t>
            </a:r>
            <a:endParaRPr sz="18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Supplementary slides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47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78184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	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400" b="1" i="0" u="none" strike="noStrike" cap="none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CSAPP </a:t>
            </a: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10.1-10.4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 I/O				</a:t>
            </a: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CSAPP 10.10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I/O when				</a:t>
            </a: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CSAPP 10.11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Metadata, sharing, and redirection	</a:t>
            </a: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CSAPP 10.6, 10.8-10.9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 (cont.)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569913"/>
            <a:ext cx="49530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Overview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sequence of bytes: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.... , B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.... , B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m-1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 fact: All I/O devices are represented as files: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/dev/sda2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(disk partition)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/dev/tty2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(terminal)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/dev/null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(discard all writes / read empty file)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 fact: Kernel data structures are exposed as files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cat /proc/$$/status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b="1" dirty="0">
                <a:latin typeface="Courier New"/>
                <a:cs typeface="Courier New"/>
                <a:sym typeface="Courier New"/>
              </a:rPr>
              <a:t>ls -l /proc/$$/</a:t>
            </a:r>
            <a:r>
              <a:rPr lang="en-US" b="1" dirty="0" err="1">
                <a:latin typeface="Courier New"/>
                <a:cs typeface="Courier New"/>
                <a:sym typeface="Courier New"/>
              </a:rPr>
              <a:t>fd</a:t>
            </a:r>
            <a:r>
              <a:rPr lang="en-US" b="1" dirty="0">
                <a:latin typeface="Courier New"/>
                <a:cs typeface="Courier New"/>
                <a:sym typeface="Courier New"/>
              </a:rPr>
              <a:t>/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b="1" dirty="0">
                <a:latin typeface="Courier New"/>
                <a:cs typeface="Courier New"/>
                <a:sym typeface="Courier New"/>
              </a:rPr>
              <a:t>ls –RC /sys/devices | less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03237" y="438150"/>
            <a:ext cx="8716963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I/O Overview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offers a set of basic operations for all files</a:t>
            </a:r>
            <a:endParaRPr sz="24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and closing files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writing a file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write()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up information about a file (size, type, last modification time, …)</a:t>
            </a:r>
          </a:p>
          <a:p>
            <a:pPr marL="1200150" lvl="2" indent="-285750">
              <a:buClr>
                <a:srgbClr val="990000"/>
              </a:buClr>
              <a:buSzPts val="2200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the </a:t>
            </a:r>
            <a:r>
              <a:rPr lang="en-US" sz="20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current file position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(seek)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next offset into file to read or write</a:t>
            </a:r>
            <a:endParaRPr dirty="0"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lseek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0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1599285" y="5064794"/>
            <a:ext cx="6285033" cy="1457076"/>
            <a:chOff x="3048000" y="5562600"/>
            <a:chExt cx="6285033" cy="1457076"/>
          </a:xfrm>
        </p:grpSpPr>
        <p:sp>
          <p:nvSpPr>
            <p:cNvPr id="105" name="Shape 105"/>
            <p:cNvSpPr/>
            <p:nvPr/>
          </p:nvSpPr>
          <p:spPr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• •</a:t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5233987" y="5562600"/>
              <a:ext cx="559787" cy="441325"/>
            </a:xfrm>
            <a:prstGeom prst="rect">
              <a:avLst/>
            </a:prstGeom>
            <a:solidFill>
              <a:srgbClr val="D5F1C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k-1</a:t>
              </a:r>
              <a:endParaRPr dirty="0"/>
            </a:p>
          </p:txBody>
        </p:sp>
        <p:sp>
          <p:nvSpPr>
            <p:cNvPr id="109" name="Shape 109"/>
            <p:cNvSpPr/>
            <p:nvPr/>
          </p:nvSpPr>
          <p:spPr>
            <a:xfrm>
              <a:off x="5793773" y="5562600"/>
              <a:ext cx="559787" cy="441325"/>
            </a:xfrm>
            <a:prstGeom prst="rect">
              <a:avLst/>
            </a:prstGeom>
            <a:solidFill>
              <a:srgbClr val="E5E5E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endParaRPr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6353808" y="5562600"/>
              <a:ext cx="559788" cy="441325"/>
            </a:xfrm>
            <a:prstGeom prst="rect">
              <a:avLst/>
            </a:prstGeom>
            <a:solidFill>
              <a:srgbClr val="E5E5E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1800" b="1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k+1</a:t>
              </a:r>
              <a:endParaRPr dirty="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6913596" y="5562600"/>
              <a:ext cx="1319213" cy="441325"/>
            </a:xfrm>
            <a:prstGeom prst="rect">
              <a:avLst/>
            </a:prstGeom>
            <a:solidFill>
              <a:srgbClr val="E5E5E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• •</a:t>
              </a:r>
              <a:endParaRPr/>
            </a:p>
          </p:txBody>
        </p:sp>
        <p:cxnSp>
          <p:nvCxnSpPr>
            <p:cNvPr id="112" name="Shape 112"/>
            <p:cNvCxnSpPr/>
            <p:nvPr/>
          </p:nvCxnSpPr>
          <p:spPr>
            <a:xfrm rot="10800000">
              <a:off x="5793774" y="6046866"/>
              <a:ext cx="0" cy="3810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3" name="Shape 113"/>
            <p:cNvSpPr txBox="1"/>
            <p:nvPr/>
          </p:nvSpPr>
          <p:spPr>
            <a:xfrm>
              <a:off x="5513880" y="6134678"/>
              <a:ext cx="3819153" cy="884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 file position = k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(</a:t>
              </a:r>
              <a:r>
                <a:rPr lang="en-US" sz="2400" b="1" i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between</a:t>
              </a:r>
              <a:r>
                <a:rPr lang="en-US" sz="24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bytes k-1 and k)</a:t>
              </a:r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Types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file has a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indicating its role in the system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file: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Stores arbitrary data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Directory: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 for a related group of files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Socket: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communicating with a process on another machine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file types beyond our scope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pipes (FIFOs)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Symbolic links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and block devices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Files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32"/>
              <a:buFont typeface="Noto Sans Symbols"/>
              <a:buChar char="⬛"/>
            </a:pP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regular file contains arbitrary data</a:t>
            </a:r>
            <a:endParaRPr sz="222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990000"/>
              </a:buClr>
              <a:buSzPts val="1332"/>
              <a:buFont typeface="Noto Sans Symbols"/>
              <a:buChar char="⬛"/>
            </a:pP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often distinguish between </a:t>
            </a:r>
            <a:r>
              <a:rPr lang="en-US" sz="22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</a:t>
            </a: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files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files </a:t>
            </a:r>
            <a:r>
              <a:rPr lang="en-US" sz="1850" dirty="0"/>
              <a:t>contain human-readable text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files are everything else (object files, JPEG images, …)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 doesn’t care! It’s all just bytes!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990000"/>
              </a:buClr>
              <a:buSzPts val="1332"/>
              <a:buFont typeface="Noto Sans Symbols"/>
              <a:buChar char="⬛"/>
            </a:pP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file is sequence of </a:t>
            </a:r>
            <a:r>
              <a:rPr lang="en-US" sz="222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lines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line is sequence of characters terminated (not separated!)</a:t>
            </a:r>
            <a:b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18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line indicator</a:t>
            </a:r>
            <a:endParaRPr lang="en-US" sz="185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dirty="0"/>
              <a:t>Characters are defined by a </a:t>
            </a:r>
            <a:r>
              <a:rPr lang="en-US" sz="1850" i="1" dirty="0"/>
              <a:t>text encoding</a:t>
            </a:r>
            <a:r>
              <a:rPr lang="en-US" sz="1850" dirty="0"/>
              <a:t> (ASCII, UTF-8, EUC-JP, …)</a:t>
            </a:r>
            <a:endParaRPr lang="en-US" dirty="0"/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990000"/>
              </a:buClr>
              <a:buSzPts val="1332"/>
              <a:buFont typeface="Noto Sans Symbols"/>
              <a:buChar char="⬛"/>
            </a:pP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line (EOL) indicators:</a:t>
            </a:r>
            <a:endParaRPr lang="en-US"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“Unix”: Single byte </a:t>
            </a:r>
            <a:r>
              <a:rPr lang="en-US" sz="185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0x0A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feed (LF)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990000"/>
              </a:buClr>
              <a:buSzPts val="2035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DOS, Windows: Two bytes </a:t>
            </a:r>
            <a:r>
              <a:rPr lang="en-US" sz="185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0x0D 0x0A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1143000" marR="0" lvl="2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Noto Sans Symbols"/>
              <a:buChar char="▪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Carriage return (CR) followed by line feed (LF)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Noto Sans Symbols"/>
              <a:buChar char="▪"/>
            </a:pPr>
            <a:r>
              <a:rPr lang="en-US" sz="1850" dirty="0"/>
              <a:t>Also used by many Internet protocols</a:t>
            </a:r>
            <a:endParaRPr lang="en-US" sz="1800" dirty="0"/>
          </a:p>
          <a:p>
            <a:pPr marL="742950" lvl="1" indent="-285750">
              <a:lnSpc>
                <a:spcPct val="90000"/>
              </a:lnSpc>
              <a:spcBef>
                <a:spcPts val="370"/>
              </a:spcBef>
              <a:buSzPts val="2035"/>
            </a:pPr>
            <a:r>
              <a:rPr lang="en-US" sz="1800" dirty="0"/>
              <a:t>C library translates to '\n'</a:t>
            </a:r>
            <a:endParaRPr lang="en-US"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4707457"/>
            <a:ext cx="25908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5590</Words>
  <Application>Microsoft Office PowerPoint</Application>
  <PresentationFormat>On-screen Show (4:3)</PresentationFormat>
  <Paragraphs>1027</Paragraphs>
  <Slides>53</Slides>
  <Notes>48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Calibri</vt:lpstr>
      <vt:lpstr>Wingdings</vt:lpstr>
      <vt:lpstr>Noto Sans Symbols</vt:lpstr>
      <vt:lpstr>Arial</vt:lpstr>
      <vt:lpstr>Gill Sans MT</vt:lpstr>
      <vt:lpstr>Courier New</vt:lpstr>
      <vt:lpstr>Gill Sans MT Condensed</vt:lpstr>
      <vt:lpstr>Times New Roman</vt:lpstr>
      <vt:lpstr>Consolas</vt:lpstr>
      <vt:lpstr>Arial Narrow</vt:lpstr>
      <vt:lpstr>template2007</vt:lpstr>
      <vt:lpstr>PowerPoint Presentation</vt:lpstr>
      <vt:lpstr>System Level I/O  15-213/15-513/14-513: Introduction to Computer Systems 18th Lecture, November 6, 2025</vt:lpstr>
      <vt:lpstr>System level: below standard level</vt:lpstr>
      <vt:lpstr>Why do we have two sets?</vt:lpstr>
      <vt:lpstr>Today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Lots of ways to call open</vt:lpstr>
      <vt:lpstr>The third argument to open</vt:lpstr>
      <vt:lpstr>Closing Files</vt:lpstr>
      <vt:lpstr>Reading Files</vt:lpstr>
      <vt:lpstr>Writing Files</vt:lpstr>
      <vt:lpstr>Simple Unix I/O example</vt:lpstr>
      <vt:lpstr>Simple Unix I/O example</vt:lpstr>
      <vt:lpstr>Simple Unix I/O example</vt:lpstr>
      <vt:lpstr>On Short Counts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Quiz</vt:lpstr>
      <vt:lpstr>Today</vt:lpstr>
      <vt:lpstr>Pros and Cons of Unix I/O</vt:lpstr>
      <vt:lpstr>Pros and Cons of Standard I/O</vt:lpstr>
      <vt:lpstr>Choosing I/O Functions</vt:lpstr>
      <vt:lpstr>Aside: Working with Binary Files</vt:lpstr>
      <vt:lpstr>Today</vt:lpstr>
      <vt:lpstr>File Metadata</vt:lpstr>
      <vt:lpstr>Example of Accessing File Metadata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Supplementary slides</vt:lpstr>
      <vt:lpstr>The RIO Package (213/CS:APP Package)</vt:lpstr>
      <vt:lpstr>Unbuffered RIO Input and Output</vt:lpstr>
      <vt:lpstr>Buffered RIO Input Functions</vt:lpstr>
      <vt:lpstr>Buffered RIO Input Functions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System-Level I/O  15-213: Introduction to Computer Systems  16th Lecture, June 28, 2018</dc:title>
  <dc:creator>Brian Railing</dc:creator>
  <cp:lastModifiedBy>Phil Gibbons</cp:lastModifiedBy>
  <cp:revision>33</cp:revision>
  <dcterms:modified xsi:type="dcterms:W3CDTF">2025-11-06T03:40:37Z</dcterms:modified>
</cp:coreProperties>
</file>