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9"/>
  </p:notesMasterIdLst>
  <p:handoutMasterIdLst>
    <p:handoutMasterId r:id="rId70"/>
  </p:handoutMasterIdLst>
  <p:sldIdLst>
    <p:sldId id="336" r:id="rId2"/>
    <p:sldId id="542" r:id="rId3"/>
    <p:sldId id="1278" r:id="rId4"/>
    <p:sldId id="543" r:id="rId5"/>
    <p:sldId id="544" r:id="rId6"/>
    <p:sldId id="1250" r:id="rId7"/>
    <p:sldId id="1253" r:id="rId8"/>
    <p:sldId id="1249" r:id="rId9"/>
    <p:sldId id="1204" r:id="rId10"/>
    <p:sldId id="1218" r:id="rId11"/>
    <p:sldId id="1254" r:id="rId12"/>
    <p:sldId id="1263" r:id="rId13"/>
    <p:sldId id="1264" r:id="rId14"/>
    <p:sldId id="1274" r:id="rId15"/>
    <p:sldId id="1255" r:id="rId16"/>
    <p:sldId id="1217" r:id="rId17"/>
    <p:sldId id="1216" r:id="rId18"/>
    <p:sldId id="1433" r:id="rId19"/>
    <p:sldId id="1432" r:id="rId20"/>
    <p:sldId id="1434" r:id="rId21"/>
    <p:sldId id="1435" r:id="rId22"/>
    <p:sldId id="1265" r:id="rId23"/>
    <p:sldId id="1266" r:id="rId24"/>
    <p:sldId id="1267" r:id="rId25"/>
    <p:sldId id="1438" r:id="rId26"/>
    <p:sldId id="1268" r:id="rId27"/>
    <p:sldId id="1269" r:id="rId28"/>
    <p:sldId id="1270" r:id="rId29"/>
    <p:sldId id="1261" r:id="rId30"/>
    <p:sldId id="1288" r:id="rId31"/>
    <p:sldId id="1220" r:id="rId32"/>
    <p:sldId id="1284" r:id="rId33"/>
    <p:sldId id="1271" r:id="rId34"/>
    <p:sldId id="1272" r:id="rId35"/>
    <p:sldId id="1273" r:id="rId36"/>
    <p:sldId id="1221" r:id="rId37"/>
    <p:sldId id="1238" r:id="rId38"/>
    <p:sldId id="1239" r:id="rId39"/>
    <p:sldId id="1226" r:id="rId40"/>
    <p:sldId id="1279" r:id="rId41"/>
    <p:sldId id="1228" r:id="rId42"/>
    <p:sldId id="1229" r:id="rId43"/>
    <p:sldId id="1230" r:id="rId44"/>
    <p:sldId id="1280" r:id="rId45"/>
    <p:sldId id="1231" r:id="rId46"/>
    <p:sldId id="1232" r:id="rId47"/>
    <p:sldId id="1233" r:id="rId48"/>
    <p:sldId id="1246" r:id="rId49"/>
    <p:sldId id="1275" r:id="rId50"/>
    <p:sldId id="1430" r:id="rId51"/>
    <p:sldId id="1003" r:id="rId52"/>
    <p:sldId id="1436" r:id="rId53"/>
    <p:sldId id="1213" r:id="rId54"/>
    <p:sldId id="1439" r:id="rId55"/>
    <p:sldId id="1310" r:id="rId56"/>
    <p:sldId id="1309" r:id="rId57"/>
    <p:sldId id="1289" r:id="rId58"/>
    <p:sldId id="1292" r:id="rId59"/>
    <p:sldId id="1293" r:id="rId60"/>
    <p:sldId id="1294" r:id="rId61"/>
    <p:sldId id="1295" r:id="rId62"/>
    <p:sldId id="1296" r:id="rId63"/>
    <p:sldId id="1299" r:id="rId64"/>
    <p:sldId id="1297" r:id="rId65"/>
    <p:sldId id="1437" r:id="rId66"/>
    <p:sldId id="1235" r:id="rId67"/>
    <p:sldId id="1236" r:id="rId68"/>
  </p:sldIdLst>
  <p:sldSz cx="9144000" cy="6858000" type="screen4x3"/>
  <p:notesSz cx="7302500" cy="9586913"/>
  <p:custDataLst>
    <p:tags r:id="rId71"/>
  </p:custDataLst>
  <p:defaultTextStyle>
    <a:defPPr>
      <a:defRPr lang="en-US"/>
    </a:defPPr>
    <a:lvl1pPr algn="l" rtl="0" eaLnBrk="0" fontAlgn="base" hangingPunct="0">
      <a:spcBef>
        <a:spcPct val="0"/>
      </a:spcBef>
      <a:spcAft>
        <a:spcPct val="0"/>
      </a:spcAft>
      <a:defRPr sz="2400" b="1" kern="1200">
        <a:solidFill>
          <a:schemeClr val="tx1"/>
        </a:solidFill>
        <a:latin typeface="Arial Narrow" pitchFamily="34" charset="0"/>
        <a:ea typeface="+mn-ea"/>
        <a:cs typeface="+mn-cs"/>
      </a:defRPr>
    </a:lvl1pPr>
    <a:lvl2pPr marL="457200" algn="l" rtl="0" eaLnBrk="0" fontAlgn="base" hangingPunct="0">
      <a:spcBef>
        <a:spcPct val="0"/>
      </a:spcBef>
      <a:spcAft>
        <a:spcPct val="0"/>
      </a:spcAft>
      <a:defRPr sz="2400" b="1" kern="1200">
        <a:solidFill>
          <a:schemeClr val="tx1"/>
        </a:solidFill>
        <a:latin typeface="Arial Narrow" pitchFamily="34" charset="0"/>
        <a:ea typeface="+mn-ea"/>
        <a:cs typeface="+mn-cs"/>
      </a:defRPr>
    </a:lvl2pPr>
    <a:lvl3pPr marL="914400" algn="l" rtl="0" eaLnBrk="0" fontAlgn="base" hangingPunct="0">
      <a:spcBef>
        <a:spcPct val="0"/>
      </a:spcBef>
      <a:spcAft>
        <a:spcPct val="0"/>
      </a:spcAft>
      <a:defRPr sz="2400" b="1" kern="1200">
        <a:solidFill>
          <a:schemeClr val="tx1"/>
        </a:solidFill>
        <a:latin typeface="Arial Narrow" pitchFamily="34" charset="0"/>
        <a:ea typeface="+mn-ea"/>
        <a:cs typeface="+mn-cs"/>
      </a:defRPr>
    </a:lvl3pPr>
    <a:lvl4pPr marL="1371600" algn="l" rtl="0" eaLnBrk="0" fontAlgn="base" hangingPunct="0">
      <a:spcBef>
        <a:spcPct val="0"/>
      </a:spcBef>
      <a:spcAft>
        <a:spcPct val="0"/>
      </a:spcAft>
      <a:defRPr sz="2400" b="1" kern="1200">
        <a:solidFill>
          <a:schemeClr val="tx1"/>
        </a:solidFill>
        <a:latin typeface="Arial Narrow" pitchFamily="34" charset="0"/>
        <a:ea typeface="+mn-ea"/>
        <a:cs typeface="+mn-cs"/>
      </a:defRPr>
    </a:lvl4pPr>
    <a:lvl5pPr marL="1828800" algn="l" rtl="0" eaLnBrk="0" fontAlgn="base" hangingPunct="0">
      <a:spcBef>
        <a:spcPct val="0"/>
      </a:spcBef>
      <a:spcAft>
        <a:spcPct val="0"/>
      </a:spcAft>
      <a:defRPr sz="2400" b="1" kern="1200">
        <a:solidFill>
          <a:schemeClr val="tx1"/>
        </a:solidFill>
        <a:latin typeface="Arial Narrow" pitchFamily="34" charset="0"/>
        <a:ea typeface="+mn-ea"/>
        <a:cs typeface="+mn-cs"/>
      </a:defRPr>
    </a:lvl5pPr>
    <a:lvl6pPr marL="2286000" algn="l" defTabSz="914400" rtl="0" eaLnBrk="1" latinLnBrk="0" hangingPunct="1">
      <a:defRPr sz="2400" b="1" kern="1200">
        <a:solidFill>
          <a:schemeClr val="tx1"/>
        </a:solidFill>
        <a:latin typeface="Arial Narrow" pitchFamily="34" charset="0"/>
        <a:ea typeface="+mn-ea"/>
        <a:cs typeface="+mn-cs"/>
      </a:defRPr>
    </a:lvl6pPr>
    <a:lvl7pPr marL="2743200" algn="l" defTabSz="914400" rtl="0" eaLnBrk="1" latinLnBrk="0" hangingPunct="1">
      <a:defRPr sz="2400" b="1" kern="1200">
        <a:solidFill>
          <a:schemeClr val="tx1"/>
        </a:solidFill>
        <a:latin typeface="Arial Narrow" pitchFamily="34" charset="0"/>
        <a:ea typeface="+mn-ea"/>
        <a:cs typeface="+mn-cs"/>
      </a:defRPr>
    </a:lvl7pPr>
    <a:lvl8pPr marL="3200400" algn="l" defTabSz="914400" rtl="0" eaLnBrk="1" latinLnBrk="0" hangingPunct="1">
      <a:defRPr sz="2400" b="1" kern="1200">
        <a:solidFill>
          <a:schemeClr val="tx1"/>
        </a:solidFill>
        <a:latin typeface="Arial Narrow" pitchFamily="34" charset="0"/>
        <a:ea typeface="+mn-ea"/>
        <a:cs typeface="+mn-cs"/>
      </a:defRPr>
    </a:lvl8pPr>
    <a:lvl9pPr marL="3657600" algn="l" defTabSz="914400" rtl="0" eaLnBrk="1" latinLnBrk="0" hangingPunct="1">
      <a:defRPr sz="2400" b="1" kern="1200">
        <a:solidFill>
          <a:schemeClr val="tx1"/>
        </a:solidFill>
        <a:latin typeface="Arial Narrow"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2418"/>
    <a:srgbClr val="F6F5BD"/>
    <a:srgbClr val="DBD5BD"/>
    <a:srgbClr val="D2D8C0"/>
    <a:srgbClr val="AB8D8D"/>
    <a:srgbClr val="DED8C4"/>
    <a:srgbClr val="E9E1C9"/>
    <a:srgbClr val="F7F5CD"/>
    <a:srgbClr val="990000"/>
    <a:srgbClr val="D5F1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712" autoAdjust="0"/>
    <p:restoredTop sz="87264" autoAdjust="0"/>
  </p:normalViewPr>
  <p:slideViewPr>
    <p:cSldViewPr snapToObjects="1">
      <p:cViewPr varScale="1">
        <p:scale>
          <a:sx n="137" d="100"/>
          <a:sy n="137" d="100"/>
        </p:scale>
        <p:origin x="2408" y="200"/>
      </p:cViewPr>
      <p:guideLst>
        <p:guide orient="horz" pos="2160"/>
        <p:guide pos="2880"/>
      </p:guideLst>
    </p:cSldViewPr>
  </p:slideViewPr>
  <p:notesTextViewPr>
    <p:cViewPr>
      <p:scale>
        <a:sx n="3" d="2"/>
        <a:sy n="3" d="2"/>
      </p:scale>
      <p:origin x="0" y="0"/>
    </p:cViewPr>
  </p:notesTextViewPr>
  <p:sorterViewPr>
    <p:cViewPr varScale="1">
      <p:scale>
        <a:sx n="1" d="1"/>
        <a:sy n="1" d="1"/>
      </p:scale>
      <p:origin x="0" y="-13740"/>
    </p:cViewPr>
  </p:sorterViewPr>
  <p:notesViewPr>
    <p:cSldViewPr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2930" name="Rectangle 2"/>
          <p:cNvSpPr>
            <a:spLocks noGrp="1" noChangeArrowheads="1"/>
          </p:cNvSpPr>
          <p:nvPr>
            <p:ph type="hdr" sz="quarter"/>
          </p:nvPr>
        </p:nvSpPr>
        <p:spPr bwMode="auto">
          <a:xfrm>
            <a:off x="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defTabSz="965200">
              <a:defRPr sz="1200" smtClean="0">
                <a:latin typeface="Times New Roman" pitchFamily="18" charset="0"/>
              </a:defRPr>
            </a:lvl1pPr>
          </a:lstStyle>
          <a:p>
            <a:pPr>
              <a:defRPr/>
            </a:pPr>
            <a:r>
              <a:rPr lang="en-US"/>
              <a:t>DAC 2001 Tutorial</a:t>
            </a:r>
          </a:p>
        </p:txBody>
      </p:sp>
      <p:sp>
        <p:nvSpPr>
          <p:cNvPr id="252931" name="Rectangle 3"/>
          <p:cNvSpPr>
            <a:spLocks noGrp="1" noChangeArrowheads="1"/>
          </p:cNvSpPr>
          <p:nvPr>
            <p:ph type="dt" sz="quarter" idx="1"/>
          </p:nvPr>
        </p:nvSpPr>
        <p:spPr bwMode="auto">
          <a:xfrm>
            <a:off x="4171950" y="0"/>
            <a:ext cx="3130550" cy="482600"/>
          </a:xfrm>
          <a:prstGeom prst="rect">
            <a:avLst/>
          </a:prstGeom>
          <a:noFill/>
          <a:ln w="9525">
            <a:noFill/>
            <a:miter lim="800000"/>
            <a:headEnd/>
            <a:tailEnd/>
          </a:ln>
          <a:effectLst/>
        </p:spPr>
        <p:txBody>
          <a:bodyPr vert="horz" wrap="square" lIns="96422" tIns="48211" rIns="96422" bIns="48211" numCol="1" anchor="t" anchorCtr="0" compatLnSpc="1">
            <a:prstTxWarp prst="textNoShape">
              <a:avLst/>
            </a:prstTxWarp>
          </a:bodyPr>
          <a:lstStyle>
            <a:lvl1pPr algn="r" defTabSz="965200">
              <a:defRPr sz="1200" smtClean="0">
                <a:latin typeface="Times New Roman" pitchFamily="18" charset="0"/>
              </a:defRPr>
            </a:lvl1pPr>
          </a:lstStyle>
          <a:p>
            <a:pPr>
              <a:defRPr/>
            </a:pPr>
            <a:endParaRPr lang="en-US"/>
          </a:p>
        </p:txBody>
      </p:sp>
      <p:sp>
        <p:nvSpPr>
          <p:cNvPr id="252932" name="Rectangle 4"/>
          <p:cNvSpPr>
            <a:spLocks noGrp="1" noChangeArrowheads="1"/>
          </p:cNvSpPr>
          <p:nvPr>
            <p:ph type="ftr" sz="quarter" idx="2"/>
          </p:nvPr>
        </p:nvSpPr>
        <p:spPr bwMode="auto">
          <a:xfrm>
            <a:off x="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defTabSz="965200">
              <a:defRPr sz="1200" smtClean="0">
                <a:latin typeface="Times New Roman" pitchFamily="18" charset="0"/>
                <a:cs typeface="Times New Roman" pitchFamily="18" charset="0"/>
              </a:defRPr>
            </a:lvl1pPr>
          </a:lstStyle>
          <a:p>
            <a:pPr>
              <a:defRPr/>
            </a:pPr>
            <a:r>
              <a:rPr lang="en-US"/>
              <a:t>©R.A. Rutenbar, 2001</a:t>
            </a:r>
          </a:p>
        </p:txBody>
      </p:sp>
      <p:sp>
        <p:nvSpPr>
          <p:cNvPr id="252933" name="Rectangle 5"/>
          <p:cNvSpPr>
            <a:spLocks noGrp="1" noChangeArrowheads="1"/>
          </p:cNvSpPr>
          <p:nvPr>
            <p:ph type="sldNum" sz="quarter" idx="3"/>
          </p:nvPr>
        </p:nvSpPr>
        <p:spPr bwMode="auto">
          <a:xfrm>
            <a:off x="4171950" y="9091613"/>
            <a:ext cx="3130550" cy="482600"/>
          </a:xfrm>
          <a:prstGeom prst="rect">
            <a:avLst/>
          </a:prstGeom>
          <a:noFill/>
          <a:ln w="9525">
            <a:noFill/>
            <a:miter lim="800000"/>
            <a:headEnd/>
            <a:tailEnd/>
          </a:ln>
          <a:effectLst/>
        </p:spPr>
        <p:txBody>
          <a:bodyPr vert="horz" wrap="square" lIns="96422" tIns="48211" rIns="96422" bIns="48211" numCol="1" anchor="b" anchorCtr="0" compatLnSpc="1">
            <a:prstTxWarp prst="textNoShape">
              <a:avLst/>
            </a:prstTxWarp>
          </a:bodyPr>
          <a:lstStyle>
            <a:lvl1pPr algn="r" defTabSz="965200">
              <a:defRPr sz="1200" smtClean="0">
                <a:latin typeface="Times New Roman" pitchFamily="18" charset="0"/>
              </a:defRPr>
            </a:lvl1pPr>
          </a:lstStyle>
          <a:p>
            <a:pPr>
              <a:defRPr/>
            </a:pPr>
            <a:fld id="{83587096-7852-44F5-9A71-D621B1FF2472}" type="slidenum">
              <a:rPr lang="en-US"/>
              <a:pPr>
                <a:defRPr/>
              </a:pPr>
              <a:t>‹#›</a:t>
            </a:fld>
            <a:endParaRPr lang="en-US"/>
          </a:p>
        </p:txBody>
      </p:sp>
    </p:spTree>
    <p:extLst>
      <p:ext uri="{BB962C8B-B14F-4D97-AF65-F5344CB8AC3E}">
        <p14:creationId xmlns:p14="http://schemas.microsoft.com/office/powerpoint/2010/main" val="1788216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8578" name="Rectangle 2"/>
          <p:cNvSpPr>
            <a:spLocks noGrp="1" noChangeArrowheads="1"/>
          </p:cNvSpPr>
          <p:nvPr>
            <p:ph type="hdr" sz="quarter"/>
          </p:nvPr>
        </p:nvSpPr>
        <p:spPr bwMode="auto">
          <a:xfrm>
            <a:off x="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79" name="Rectangle 3"/>
          <p:cNvSpPr>
            <a:spLocks noGrp="1" noChangeArrowheads="1"/>
          </p:cNvSpPr>
          <p:nvPr>
            <p:ph type="dt" idx="1"/>
          </p:nvPr>
        </p:nvSpPr>
        <p:spPr bwMode="auto">
          <a:xfrm>
            <a:off x="4114800" y="0"/>
            <a:ext cx="3200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atin typeface="Times New Roman" pitchFamily="18" charset="0"/>
              </a:defRPr>
            </a:lvl1pPr>
          </a:lstStyle>
          <a:p>
            <a:pPr>
              <a:defRPr/>
            </a:pPr>
            <a:endParaRPr lang="en-US"/>
          </a:p>
        </p:txBody>
      </p:sp>
      <p:sp>
        <p:nvSpPr>
          <p:cNvPr id="50180" name="Rectangle 4"/>
          <p:cNvSpPr>
            <a:spLocks noGrp="1" noRot="1" noChangeAspect="1" noChangeArrowheads="1" noTextEdit="1"/>
          </p:cNvSpPr>
          <p:nvPr>
            <p:ph type="sldImg" idx="2"/>
          </p:nvPr>
        </p:nvSpPr>
        <p:spPr bwMode="auto">
          <a:xfrm>
            <a:off x="1219200" y="685800"/>
            <a:ext cx="4876800" cy="3657600"/>
          </a:xfrm>
          <a:prstGeom prst="rect">
            <a:avLst/>
          </a:prstGeom>
          <a:noFill/>
          <a:ln w="9525">
            <a:solidFill>
              <a:srgbClr val="000000"/>
            </a:solidFill>
            <a:miter lim="800000"/>
            <a:headEnd/>
            <a:tailEnd/>
          </a:ln>
        </p:spPr>
      </p:sp>
      <p:sp>
        <p:nvSpPr>
          <p:cNvPr id="408581" name="Rectangle 5"/>
          <p:cNvSpPr>
            <a:spLocks noGrp="1" noChangeArrowheads="1"/>
          </p:cNvSpPr>
          <p:nvPr>
            <p:ph type="body" sz="quarter" idx="3"/>
          </p:nvPr>
        </p:nvSpPr>
        <p:spPr bwMode="auto">
          <a:xfrm>
            <a:off x="990600" y="4572000"/>
            <a:ext cx="5334000" cy="426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08582" name="Rectangle 6"/>
          <p:cNvSpPr>
            <a:spLocks noGrp="1" noChangeArrowheads="1"/>
          </p:cNvSpPr>
          <p:nvPr>
            <p:ph type="ftr" sz="quarter" idx="4"/>
          </p:nvPr>
        </p:nvSpPr>
        <p:spPr bwMode="auto">
          <a:xfrm>
            <a:off x="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atin typeface="Times New Roman" pitchFamily="18" charset="0"/>
              </a:defRPr>
            </a:lvl1pPr>
          </a:lstStyle>
          <a:p>
            <a:pPr>
              <a:defRPr/>
            </a:pPr>
            <a:endParaRPr lang="en-US"/>
          </a:p>
        </p:txBody>
      </p:sp>
      <p:sp>
        <p:nvSpPr>
          <p:cNvPr id="408583" name="Rectangle 7"/>
          <p:cNvSpPr>
            <a:spLocks noGrp="1" noChangeArrowheads="1"/>
          </p:cNvSpPr>
          <p:nvPr>
            <p:ph type="sldNum" sz="quarter" idx="5"/>
          </p:nvPr>
        </p:nvSpPr>
        <p:spPr bwMode="auto">
          <a:xfrm>
            <a:off x="4114800" y="9144000"/>
            <a:ext cx="3200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atin typeface="Times New Roman" pitchFamily="18" charset="0"/>
              </a:defRPr>
            </a:lvl1pPr>
          </a:lstStyle>
          <a:p>
            <a:pPr>
              <a:defRPr/>
            </a:pPr>
            <a:fld id="{40F64717-A5A5-4C4E-9291-2F18B7410B06}" type="slidenum">
              <a:rPr lang="en-US"/>
              <a:pPr>
                <a:defRPr/>
              </a:pPr>
              <a:t>‹#›</a:t>
            </a:fld>
            <a:endParaRPr lang="en-US"/>
          </a:p>
        </p:txBody>
      </p:sp>
    </p:spTree>
    <p:extLst>
      <p:ext uri="{BB962C8B-B14F-4D97-AF65-F5344CB8AC3E}">
        <p14:creationId xmlns:p14="http://schemas.microsoft.com/office/powerpoint/2010/main" val="18172546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a:t>
            </a:fld>
            <a:endParaRPr lang="en-US"/>
          </a:p>
        </p:txBody>
      </p:sp>
    </p:spTree>
    <p:extLst>
      <p:ext uri="{BB962C8B-B14F-4D97-AF65-F5344CB8AC3E}">
        <p14:creationId xmlns:p14="http://schemas.microsoft.com/office/powerpoint/2010/main" val="246899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dirty="0"/>
              <a:t>There’s a special program called the </a:t>
            </a:r>
            <a:r>
              <a:rPr lang="en-US" i="1" dirty="0"/>
              <a:t>kernel</a:t>
            </a:r>
            <a:r>
              <a:rPr lang="en-US" dirty="0"/>
              <a:t> that takes control of the computer every so often and changes what process is running.</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here’s how that works.  There’s only one CPU, so only one set of CPU registers, so every process that’s not running has its registers saved to memory.</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11</a:t>
            </a:fld>
            <a:endParaRPr lang="en-US"/>
          </a:p>
        </p:txBody>
      </p:sp>
    </p:spTree>
    <p:extLst>
      <p:ext uri="{BB962C8B-B14F-4D97-AF65-F5344CB8AC3E}">
        <p14:creationId xmlns:p14="http://schemas.microsoft.com/office/powerpoint/2010/main" val="2230723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switch away from A, we save process A’s registers in memory…</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12</a:t>
            </a:fld>
            <a:endParaRPr lang="en-US"/>
          </a:p>
        </p:txBody>
      </p:sp>
    </p:spTree>
    <p:extLst>
      <p:ext uri="{BB962C8B-B14F-4D97-AF65-F5344CB8AC3E}">
        <p14:creationId xmlns:p14="http://schemas.microsoft.com/office/powerpoint/2010/main" val="41208465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then we select B as the process to run next. The algorithm for selecting B (as opposed to C or any other process) is called the </a:t>
            </a:r>
            <a:r>
              <a:rPr lang="en-US" i="1" dirty="0"/>
              <a:t>scheduler</a:t>
            </a:r>
            <a:r>
              <a:rPr lang="en-US" dirty="0"/>
              <a: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13</a:t>
            </a:fld>
            <a:endParaRPr lang="en-US"/>
          </a:p>
        </p:txBody>
      </p:sp>
    </p:spTree>
    <p:extLst>
      <p:ext uri="{BB962C8B-B14F-4D97-AF65-F5344CB8AC3E}">
        <p14:creationId xmlns:p14="http://schemas.microsoft.com/office/powerpoint/2010/main" val="3171836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we load in process B’s registers from memory.</a:t>
            </a:r>
          </a:p>
          <a:p>
            <a:endParaRPr lang="en-US" dirty="0"/>
          </a:p>
          <a:p>
            <a:r>
              <a:rPr lang="en-US" dirty="0"/>
              <a:t>Ask: how change address space?  (kernel uses new page tables for this process, PTBR value stored with context)</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14</a:t>
            </a:fld>
            <a:endParaRPr lang="en-US"/>
          </a:p>
        </p:txBody>
      </p:sp>
    </p:spTree>
    <p:extLst>
      <p:ext uri="{BB962C8B-B14F-4D97-AF65-F5344CB8AC3E}">
        <p14:creationId xmlns:p14="http://schemas.microsoft.com/office/powerpoint/2010/main" val="1277665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Nowadays computers have more than one CPU so they really can run more than one process simultaneously, but usually there are many more processes than there are CPUs so we still use context switching.  The kernel picks the next process to run on each CPU more or less independently of the others.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15</a:t>
            </a:fld>
            <a:endParaRPr lang="en-US"/>
          </a:p>
        </p:txBody>
      </p:sp>
    </p:spTree>
    <p:extLst>
      <p:ext uri="{BB962C8B-B14F-4D97-AF65-F5344CB8AC3E}">
        <p14:creationId xmlns:p14="http://schemas.microsoft.com/office/powerpoint/2010/main" val="27052711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r>
              <a:rPr lang="en-US" dirty="0"/>
              <a:t>Whether we have one or many CPU cores, human users perceive the computer to be running many processes simultaneously, because context switches can happen many times a second.</a:t>
            </a:r>
          </a:p>
          <a:p>
            <a:endParaRPr lang="en-US" dirty="0"/>
          </a:p>
          <a:p>
            <a:r>
              <a:rPr lang="en-US" dirty="0"/>
              <a:t>Unfortunately, we’ve created a new problem for ourselves.  Programs that are running at the same time can interfere with each other. We’ll talk a lot more about this in a couple weeks, but for now you should know how to tell when this can happen.</a:t>
            </a:r>
          </a:p>
          <a:p>
            <a:endParaRPr lang="en-US" dirty="0"/>
          </a:p>
          <a:p>
            <a:r>
              <a:rPr lang="en-US" dirty="0"/>
              <a:t>[next] Process A and B are </a:t>
            </a:r>
            <a:r>
              <a:rPr lang="en-US" i="1" dirty="0"/>
              <a:t>concurrent</a:t>
            </a:r>
            <a:r>
              <a:rPr lang="en-US" dirty="0"/>
              <a:t>: the whole time that B is running, A is also running.</a:t>
            </a:r>
          </a:p>
          <a:p>
            <a:r>
              <a:rPr lang="en-US" dirty="0"/>
              <a:t>[next] A and C are also concurrent, even though there’s only a little overlap.</a:t>
            </a:r>
            <a:br>
              <a:rPr lang="en-US" dirty="0"/>
            </a:br>
            <a:r>
              <a:rPr lang="en-US" dirty="0"/>
              <a:t>[next] But B and C don’t overlap at all, so we call them sequential.</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9410" name="Rectangle 2"/>
          <p:cNvSpPr>
            <a:spLocks noGrp="1" noRot="1" noChangeAspect="1" noChangeArrowheads="1" noTextEdit="1"/>
          </p:cNvSpPr>
          <p:nvPr>
            <p:ph type="sldImg"/>
          </p:nvPr>
        </p:nvSpPr>
        <p:spPr>
          <a:ln/>
        </p:spPr>
      </p:sp>
      <p:sp>
        <p:nvSpPr>
          <p:cNvPr id="529411" name="Rectangle 3"/>
          <p:cNvSpPr>
            <a:spLocks noGrp="1" noChangeArrowheads="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If there’s only one CPU, then A, B, and C can’t truly run at the same time, but their execution is interleaved, so they can still mess each other up.</a:t>
            </a: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said the kernel takes control of the CPU every so often and picks another process to run.  How is that possible?</a:t>
            </a:r>
          </a:p>
          <a:p>
            <a:endParaRPr lang="en-US" dirty="0"/>
          </a:p>
          <a:p>
            <a:r>
              <a:rPr lang="en-US" dirty="0"/>
              <a:t>[next] Very often it takes control because the program asked it to do something.  There’s a special CPU instruction – on the x86 it’s “</a:t>
            </a:r>
            <a:r>
              <a:rPr lang="en-US" dirty="0" err="1"/>
              <a:t>syscall</a:t>
            </a:r>
            <a:r>
              <a:rPr lang="en-US" dirty="0"/>
              <a:t>” – that makes a function call into the kernel. Any time you do that, the kernel might switch to some other program for a while.</a:t>
            </a:r>
          </a:p>
          <a:p>
            <a:endParaRPr lang="en-US" dirty="0"/>
          </a:p>
          <a:p>
            <a:r>
              <a:rPr lang="en-US" dirty="0"/>
              <a:t>There are several other ways the kernel can take control. You heard about one of them last time – page faults.  We’ll talk more about these other ways on Tuesday.</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18</a:t>
            </a:fld>
            <a:endParaRPr lang="en-US"/>
          </a:p>
        </p:txBody>
      </p:sp>
    </p:spTree>
    <p:extLst>
      <p:ext uri="{BB962C8B-B14F-4D97-AF65-F5344CB8AC3E}">
        <p14:creationId xmlns:p14="http://schemas.microsoft.com/office/powerpoint/2010/main" val="11539649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19</a:t>
            </a:fld>
            <a:endParaRPr lang="en-US"/>
          </a:p>
        </p:txBody>
      </p:sp>
    </p:spTree>
    <p:extLst>
      <p:ext uri="{BB962C8B-B14F-4D97-AF65-F5344CB8AC3E}">
        <p14:creationId xmlns:p14="http://schemas.microsoft.com/office/powerpoint/2010/main" val="1451945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endParaRPr lang="en-US"/>
          </a:p>
        </p:txBody>
      </p:sp>
      <p:sp>
        <p:nvSpPr>
          <p:cNvPr id="51204" name="Slide Number Placeholder 3"/>
          <p:cNvSpPr>
            <a:spLocks noGrp="1"/>
          </p:cNvSpPr>
          <p:nvPr>
            <p:ph type="sldNum" sz="quarter" idx="5"/>
          </p:nvPr>
        </p:nvSpPr>
        <p:spPr>
          <a:noFill/>
        </p:spPr>
        <p:txBody>
          <a:bodyPr/>
          <a:lstStyle/>
          <a:p>
            <a:fld id="{7F803353-72E2-470C-8E67-87750F01FAF1}"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dug into the code of the C library, you might see that </a:t>
            </a:r>
            <a:r>
              <a:rPr lang="en-US" dirty="0" err="1"/>
              <a:t>fopen</a:t>
            </a:r>
            <a:r>
              <a:rPr lang="en-US" dirty="0"/>
              <a:t> uses another function called just “open” to do most of its work, but “open” is defined in assembly language and it doesn’t seem to do very much, it just puts a constant in EAX and uses this special “</a:t>
            </a:r>
            <a:r>
              <a:rPr lang="en-US" dirty="0" err="1"/>
              <a:t>syscall</a:t>
            </a:r>
            <a:r>
              <a:rPr lang="en-US" dirty="0"/>
              <a:t>” instruction and then compares RAX with another constant and either returns or jumps to error handling code.</a:t>
            </a:r>
          </a:p>
          <a:p>
            <a:endParaRPr lang="en-US" dirty="0"/>
          </a:p>
          <a:p>
            <a:r>
              <a:rPr lang="en-US" dirty="0"/>
              <a:t>Well, like I said, “</a:t>
            </a:r>
            <a:r>
              <a:rPr lang="en-US" dirty="0" err="1"/>
              <a:t>syscall</a:t>
            </a:r>
            <a:r>
              <a:rPr lang="en-US" dirty="0"/>
              <a:t>” makes a function call into the kernel.  The kernel will do all the real work.  It gets the arguments to open from the usual argument registers, and the value it returns in RAX is either the return value or an error code.</a:t>
            </a:r>
          </a:p>
          <a:p>
            <a:endParaRPr lang="en-US" dirty="0"/>
          </a:p>
          <a:p>
            <a:r>
              <a:rPr lang="en-US" dirty="0"/>
              <a:t>We have to use a special instruction to call the kernel because the kernel has special privileges. It can do things like change the page tables and talk directly to I/O devices.  So you can’t just jump into its code anywhere.</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20</a:t>
            </a:fld>
            <a:endParaRPr lang="en-US"/>
          </a:p>
        </p:txBody>
      </p:sp>
    </p:spTree>
    <p:extLst>
      <p:ext uri="{BB962C8B-B14F-4D97-AF65-F5344CB8AC3E}">
        <p14:creationId xmlns:p14="http://schemas.microsoft.com/office/powerpoint/2010/main" val="29240949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There’s almost 400 different system calls on current </a:t>
            </a:r>
            <a:r>
              <a:rPr lang="en-US" dirty="0" err="1"/>
              <a:t>Unixes</a:t>
            </a:r>
            <a:r>
              <a:rPr lang="en-US" dirty="0"/>
              <a:t> – this is the list from Linux kernel 6.0. Many are only useful in very specific circumstances – for instance, there’s one that adjusts the system’s idea of how long one second is.  In case the quartz oscillator built into the computer isn’t accurate enough. You’re probably never going to write code that uses that one.</a:t>
            </a:r>
          </a:p>
          <a:p>
            <a:endParaRPr lang="en-US" dirty="0"/>
          </a:p>
          <a:p>
            <a:r>
              <a:rPr lang="en-US" dirty="0"/>
              <a:t>By way of comparison there are something like twenty </a:t>
            </a:r>
            <a:r>
              <a:rPr lang="en-US" i="1" dirty="0"/>
              <a:t>thousand</a:t>
            </a:r>
            <a:r>
              <a:rPr lang="en-US" dirty="0"/>
              <a:t> documented functions in the C library.</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21</a:t>
            </a:fld>
            <a:endParaRPr lang="en-US"/>
          </a:p>
        </p:txBody>
      </p:sp>
    </p:spTree>
    <p:extLst>
      <p:ext uri="{BB962C8B-B14F-4D97-AF65-F5344CB8AC3E}">
        <p14:creationId xmlns:p14="http://schemas.microsoft.com/office/powerpoint/2010/main" val="36186123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r>
              <a:rPr lang="en-US" dirty="0"/>
              <a:t>Almost all system calls can fail, and it’s your responsibility to check.  Usually they return minus 1 when they fail, but there are exceptions, always check the </a:t>
            </a:r>
            <a:r>
              <a:rPr lang="en-US" dirty="0" err="1"/>
              <a:t>manpage</a:t>
            </a:r>
            <a:r>
              <a:rPr lang="en-US" dirty="0"/>
              <a:t>.  When they fail, they set a global variable </a:t>
            </a:r>
            <a:r>
              <a:rPr lang="en-US" dirty="0" err="1"/>
              <a:t>errno</a:t>
            </a:r>
            <a:r>
              <a:rPr lang="en-US" dirty="0"/>
              <a:t> to a code that tells you why they failed.  You can use the </a:t>
            </a:r>
            <a:r>
              <a:rPr lang="en-US" dirty="0" err="1"/>
              <a:t>strerror</a:t>
            </a:r>
            <a:r>
              <a:rPr lang="en-US" dirty="0"/>
              <a:t> function to turn that code into a string for an error message.</a:t>
            </a:r>
          </a:p>
          <a:p>
            <a:endParaRPr lang="en-US" dirty="0"/>
          </a:p>
          <a:p>
            <a:r>
              <a:rPr lang="en-US" dirty="0"/>
              <a:t>What do you do when something fails? It depends on the program.  Often you should just stop.  Write an error message to stderr – include </a:t>
            </a:r>
            <a:r>
              <a:rPr lang="en-US" dirty="0" err="1"/>
              <a:t>strerror</a:t>
            </a:r>
            <a:r>
              <a:rPr lang="en-US" dirty="0"/>
              <a:t> of </a:t>
            </a:r>
            <a:r>
              <a:rPr lang="en-US" dirty="0" err="1"/>
              <a:t>errno</a:t>
            </a:r>
            <a:r>
              <a:rPr lang="en-US" dirty="0"/>
              <a:t> – and then exit the program.  Note: exit 1.  Exit code 0 means your program succeeded in doing what it was meant to do.  If a system call failed, that didn’t happen.</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gets repetitive writing </a:t>
            </a:r>
            <a:r>
              <a:rPr lang="en-US" dirty="0" err="1"/>
              <a:t>fprintf</a:t>
            </a:r>
            <a:r>
              <a:rPr lang="en-US" dirty="0"/>
              <a:t> stderr blah blah </a:t>
            </a:r>
            <a:r>
              <a:rPr lang="en-US" dirty="0" err="1"/>
              <a:t>strerror</a:t>
            </a:r>
            <a:r>
              <a:rPr lang="en-US" dirty="0"/>
              <a:t> </a:t>
            </a:r>
            <a:r>
              <a:rPr lang="en-US" dirty="0" err="1"/>
              <a:t>errno</a:t>
            </a:r>
            <a:r>
              <a:rPr lang="en-US" dirty="0"/>
              <a:t> blah exit 1, so some people like to define a helper function that encapsulates it.  You’ll see this in the starter code for shell and proxy.  But this is only the Right Thing if exiting is the Right Thing.</a:t>
            </a:r>
          </a:p>
          <a:p>
            <a:endParaRPr lang="en-US" dirty="0"/>
          </a:p>
          <a:p>
            <a:r>
              <a:rPr lang="en-US" dirty="0"/>
              <a:t>[next] The textbook’s sample code has bugs in some of its error reporting functions.  If you see exit 0 in an error reporting function, change it to 1.</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23</a:t>
            </a:fld>
            <a:endParaRPr lang="en-US"/>
          </a:p>
        </p:txBody>
      </p:sp>
    </p:spTree>
    <p:extLst>
      <p:ext uri="{BB962C8B-B14F-4D97-AF65-F5344CB8AC3E}">
        <p14:creationId xmlns:p14="http://schemas.microsoft.com/office/powerpoint/2010/main" val="4440866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textbook, and these slides, compact things even further with “Stevens wrappers” that encapsulate both the error handling and the actual system call.  Whenever you see a system call spelled with an uppercase first letter, it’s one of these wrappers. It takes the same arguments as the bare system call and it returns </a:t>
            </a:r>
            <a:r>
              <a:rPr lang="en-US" i="1" dirty="0"/>
              <a:t>only</a:t>
            </a:r>
            <a:r>
              <a:rPr lang="en-US" dirty="0"/>
              <a:t> if it succeeds.</a:t>
            </a:r>
          </a:p>
          <a:p>
            <a:endParaRPr lang="en-US" dirty="0"/>
          </a:p>
          <a:p>
            <a:r>
              <a:rPr lang="en-US" dirty="0"/>
              <a:t>We like this for the slides because it gets the error handling out of the way and makes the slides easier to read, but it’s almost never the right thing to do in a real program, because, again, exiting isn’t always the right thing.</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24</a:t>
            </a:fld>
            <a:endParaRPr lang="en-US"/>
          </a:p>
        </p:txBody>
      </p:sp>
    </p:spTree>
    <p:extLst>
      <p:ext uri="{BB962C8B-B14F-4D97-AF65-F5344CB8AC3E}">
        <p14:creationId xmlns:p14="http://schemas.microsoft.com/office/powerpoint/2010/main" val="42620954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How do we create new processes, load programs into them, set them running, wait for them to be done?  With system calls.</a:t>
            </a:r>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25</a:t>
            </a:fld>
            <a:endParaRPr lang="en-US"/>
          </a:p>
        </p:txBody>
      </p:sp>
    </p:spTree>
    <p:extLst>
      <p:ext uri="{BB962C8B-B14F-4D97-AF65-F5344CB8AC3E}">
        <p14:creationId xmlns:p14="http://schemas.microsoft.com/office/powerpoint/2010/main" val="1455566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Every process has a process ID, a code number that identifies it.  PIDs don’t change over the lifetime of a process, but they might get reused after a process terminates.</a:t>
            </a:r>
          </a:p>
          <a:p>
            <a:endParaRPr lang="en-US" dirty="0"/>
          </a:p>
          <a:p>
            <a:r>
              <a:rPr lang="en-US" dirty="0"/>
              <a:t>Every process also has a parent process – the process that started it, and will be notified when it terminates.  (Unlike in biology, computer processes tend to outlive their children.) (If a parent process does terminate first, its children will all be reassigned to have special process number 1 as their parent.  Process 1 never terminates.)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26</a:t>
            </a:fld>
            <a:endParaRPr lang="en-US"/>
          </a:p>
        </p:txBody>
      </p:sp>
    </p:spTree>
    <p:extLst>
      <p:ext uri="{BB962C8B-B14F-4D97-AF65-F5344CB8AC3E}">
        <p14:creationId xmlns:p14="http://schemas.microsoft.com/office/powerpoint/2010/main" val="32260143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Exit is another of those rare system calls that can’t fail.</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28</a:t>
            </a:fld>
            <a:endParaRPr lang="en-US"/>
          </a:p>
        </p:txBody>
      </p:sp>
    </p:spTree>
    <p:extLst>
      <p:ext uri="{BB962C8B-B14F-4D97-AF65-F5344CB8AC3E}">
        <p14:creationId xmlns:p14="http://schemas.microsoft.com/office/powerpoint/2010/main" val="14172267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5554" name="Rectangle 2"/>
          <p:cNvSpPr>
            <a:spLocks noGrp="1" noRot="1" noChangeAspect="1" noChangeArrowheads="1" noTextEdit="1"/>
          </p:cNvSpPr>
          <p:nvPr>
            <p:ph type="sldImg"/>
          </p:nvPr>
        </p:nvSpPr>
        <p:spPr>
          <a:ln/>
        </p:spPr>
      </p:sp>
      <p:sp>
        <p:nvSpPr>
          <p:cNvPr id="53555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35</a:t>
            </a:fld>
            <a:endParaRPr lang="en-US"/>
          </a:p>
        </p:txBody>
      </p:sp>
    </p:spTree>
    <p:extLst>
      <p:ext uri="{BB962C8B-B14F-4D97-AF65-F5344CB8AC3E}">
        <p14:creationId xmlns:p14="http://schemas.microsoft.com/office/powerpoint/2010/main" val="35476469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r>
              <a:rPr lang="en-US" dirty="0"/>
              <a:t>Run ./forks</a:t>
            </a:r>
            <a:r>
              <a:rPr lang="en-US" baseline="0" dirty="0"/>
              <a:t> 2</a:t>
            </a:r>
          </a:p>
          <a:p>
            <a:endParaRPr lang="en-US" baseline="0" dirty="0"/>
          </a:p>
          <a:p>
            <a:r>
              <a:rPr lang="en-US" baseline="0" dirty="0"/>
              <a:t>(Similarly for other examples)</a:t>
            </a:r>
          </a:p>
          <a:p>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1698" name="Rectangle 2"/>
          <p:cNvSpPr>
            <a:spLocks noGrp="1" noRot="1" noChangeAspect="1" noChangeArrowheads="1" noTextEdit="1"/>
          </p:cNvSpPr>
          <p:nvPr>
            <p:ph type="sldImg"/>
          </p:nvPr>
        </p:nvSpPr>
        <p:spPr>
          <a:ln/>
        </p:spPr>
      </p:sp>
      <p:sp>
        <p:nvSpPr>
          <p:cNvPr id="54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Rot="1" noChangeAspect="1" noChangeArrowheads="1" noTextEdit="1"/>
          </p:cNvSpPr>
          <p:nvPr>
            <p:ph type="sldImg"/>
          </p:nvPr>
        </p:nvSpPr>
        <p:spPr>
          <a:ln/>
        </p:spPr>
      </p:sp>
      <p:sp>
        <p:nvSpPr>
          <p:cNvPr id="54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3746" name="Rectangle 2"/>
          <p:cNvSpPr>
            <a:spLocks noGrp="1" noRot="1" noChangeAspect="1" noChangeArrowheads="1" noTextEdit="1"/>
          </p:cNvSpPr>
          <p:nvPr>
            <p:ph type="sldImg"/>
          </p:nvPr>
        </p:nvSpPr>
        <p:spPr>
          <a:ln/>
        </p:spPr>
      </p:sp>
      <p:sp>
        <p:nvSpPr>
          <p:cNvPr id="5437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Grp="1" noRot="1" noChangeAspect="1" noChangeArrowheads="1" noTextEdit="1"/>
          </p:cNvSpPr>
          <p:nvPr>
            <p:ph type="sldImg"/>
          </p:nvPr>
        </p:nvSpPr>
        <p:spPr>
          <a:ln/>
        </p:spPr>
      </p:sp>
      <p:sp>
        <p:nvSpPr>
          <p:cNvPr id="5457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earliest digital computers could only run one program at a time, start to finish. You couldn’t work directly with them. You had to give the “operator” – that’s this lady in the picture – a stack of punch cards with your program and your data, and when it was your program’s turn they’d put it into the computer and let it run. Hours later, maybe days later, you’d get back another stack of punch cards with the output. Or the compile errors. Nobody liked this.</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4</a:t>
            </a:fld>
            <a:endParaRPr lang="en-US"/>
          </a:p>
        </p:txBody>
      </p:sp>
    </p:spTree>
    <p:extLst>
      <p:ext uri="{BB962C8B-B14F-4D97-AF65-F5344CB8AC3E}">
        <p14:creationId xmlns:p14="http://schemas.microsoft.com/office/powerpoint/2010/main" val="3823714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Rot="1" noChangeAspect="1" noChangeArrowheads="1" noTextEdit="1"/>
          </p:cNvSpPr>
          <p:nvPr>
            <p:ph type="sldImg"/>
          </p:nvPr>
        </p:nvSpPr>
        <p:spPr>
          <a:ln/>
        </p:spPr>
      </p:sp>
      <p:sp>
        <p:nvSpPr>
          <p:cNvPr id="544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p:txBody>
          <a:bodyPr/>
          <a:lstStyle/>
          <a:p>
            <a:r>
              <a:rPr lang="en-US" dirty="0"/>
              <a:t>Will consistently terminate in order, even with random delays.</a:t>
            </a:r>
            <a:endParaRPr lang="en-US" baseline="0" dirty="0"/>
          </a:p>
          <a:p>
            <a:endParaRPr lang="en-US" baseline="0" dirty="0"/>
          </a:p>
          <a:p>
            <a:r>
              <a:rPr lang="en-US" baseline="0" dirty="0"/>
              <a:t>But, can turn off delays on parent with</a:t>
            </a:r>
          </a:p>
          <a:p>
            <a:endParaRPr lang="en-US" baseline="0" dirty="0"/>
          </a:p>
          <a:p>
            <a:r>
              <a:rPr lang="en-US" baseline="0" dirty="0" err="1"/>
              <a:t>setenv</a:t>
            </a:r>
            <a:r>
              <a:rPr lang="en-US" baseline="0" dirty="0"/>
              <a:t> PARENT 0</a:t>
            </a:r>
          </a:p>
          <a:p>
            <a:endParaRPr lang="en-US" baseline="0" dirty="0"/>
          </a:p>
          <a:p>
            <a:r>
              <a:rPr lang="en-US" baseline="0" dirty="0"/>
              <a:t>Then see variations in termination order</a:t>
            </a:r>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7842" name="Rectangle 2"/>
          <p:cNvSpPr>
            <a:spLocks noGrp="1" noRot="1" noChangeAspect="1" noChangeArrowheads="1" noTextEdit="1"/>
          </p:cNvSpPr>
          <p:nvPr>
            <p:ph type="sldImg"/>
          </p:nvPr>
        </p:nvSpPr>
        <p:spPr>
          <a:ln/>
        </p:spPr>
      </p:sp>
      <p:sp>
        <p:nvSpPr>
          <p:cNvPr id="547843" name="Rectangle 3"/>
          <p:cNvSpPr>
            <a:spLocks noGrp="1" noChangeArrowheads="1"/>
          </p:cNvSpPr>
          <p:nvPr>
            <p:ph type="body" idx="1"/>
          </p:nvPr>
        </p:nvSpPr>
        <p:spPr/>
        <p:txBody>
          <a:bodyPr/>
          <a:lstStyle/>
          <a:p>
            <a:r>
              <a:rPr lang="en-US" dirty="0"/>
              <a:t>Will always terminate in reverse order</a:t>
            </a:r>
          </a:p>
          <a:p>
            <a:endParaRPr lang="en-US" dirty="0"/>
          </a:p>
          <a:p>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9890" name="Rectangle 2"/>
          <p:cNvSpPr>
            <a:spLocks noGrp="1" noRot="1" noChangeAspect="1" noChangeArrowheads="1" noTextEdit="1"/>
          </p:cNvSpPr>
          <p:nvPr>
            <p:ph type="sldImg"/>
          </p:nvPr>
        </p:nvSpPr>
        <p:spPr>
          <a:ln/>
        </p:spPr>
      </p:sp>
      <p:sp>
        <p:nvSpPr>
          <p:cNvPr id="5498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3" name="Text Box 1"/>
          <p:cNvSpPr txBox="1">
            <a:spLocks noChangeArrowheads="1"/>
          </p:cNvSpPr>
          <p:nvPr/>
        </p:nvSpPr>
        <p:spPr bwMode="auto">
          <a:xfrm>
            <a:off x="1347244" y="725326"/>
            <a:ext cx="4609703" cy="3582829"/>
          </a:xfrm>
          <a:prstGeom prst="rect">
            <a:avLst/>
          </a:prstGeom>
          <a:solidFill>
            <a:srgbClr val="FFFFFF"/>
          </a:solidFill>
          <a:ln w="9525">
            <a:solidFill>
              <a:srgbClr val="000000"/>
            </a:solidFill>
            <a:miter lim="800000"/>
            <a:headEnd/>
            <a:tailEnd/>
          </a:ln>
          <a:effectLst/>
        </p:spPr>
        <p:txBody>
          <a:bodyPr wrap="none" lIns="99340" tIns="49670" rIns="99340" bIns="49670" anchor="ctr"/>
          <a:lstStyle/>
          <a:p>
            <a:endParaRPr lang="en-US"/>
          </a:p>
        </p:txBody>
      </p:sp>
      <p:sp>
        <p:nvSpPr>
          <p:cNvPr id="69634" name="Rectangle 2"/>
          <p:cNvSpPr txBox="1">
            <a:spLocks noGrp="1" noChangeArrowheads="1"/>
          </p:cNvSpPr>
          <p:nvPr>
            <p:ph type="body"/>
          </p:nvPr>
        </p:nvSpPr>
        <p:spPr bwMode="auto">
          <a:xfrm>
            <a:off x="973667" y="4553434"/>
            <a:ext cx="5355167" cy="4316914"/>
          </a:xfrm>
          <a:prstGeom prst="rect">
            <a:avLst/>
          </a:prstGeom>
          <a:noFill/>
          <a:ln>
            <a:round/>
            <a:headEnd/>
            <a:tailEnd/>
          </a:ln>
        </p:spPr>
        <p:txBody>
          <a:bodyPr wrap="none" anchor="ctr"/>
          <a:lstStyle/>
          <a:p>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0F64717-A5A5-4C4E-9291-2F18B7410B06}" type="slidenum">
              <a:rPr lang="en-US" smtClean="0"/>
              <a:pPr>
                <a:defRPr/>
              </a:pPr>
              <a:t>52</a:t>
            </a:fld>
            <a:endParaRPr lang="en-US"/>
          </a:p>
        </p:txBody>
      </p:sp>
    </p:spTree>
    <p:extLst>
      <p:ext uri="{BB962C8B-B14F-4D97-AF65-F5344CB8AC3E}">
        <p14:creationId xmlns:p14="http://schemas.microsoft.com/office/powerpoint/2010/main" val="40273131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i="0" dirty="0"/>
              <a:t>Thinking back to the 1960s again, for people to be able to share a computer, it’s not enough for the computer to have processes. We need a way for each user to communicate with the computer directly, and tell it to start up processes and run programs.  We need a user interface.</a:t>
            </a:r>
          </a:p>
          <a:p>
            <a:endParaRPr lang="en-US" i="0" dirty="0"/>
          </a:p>
          <a:p>
            <a:r>
              <a:rPr lang="en-US" i="0" dirty="0"/>
              <a:t>The specific kind of user interface we need is called a </a:t>
            </a:r>
            <a:r>
              <a:rPr lang="en-US" i="1" dirty="0"/>
              <a:t>shell</a:t>
            </a:r>
            <a:r>
              <a:rPr lang="en-US" i="0" dirty="0"/>
              <a:t>.  A shell is a program that runs other programs, as instructed by the user.  When you log into the sharks and type commands, the program that receives and executes those commands is a shell program.</a:t>
            </a:r>
          </a:p>
          <a:p>
            <a:endParaRPr lang="en-US" i="0" dirty="0"/>
          </a:p>
          <a:p>
            <a:r>
              <a:rPr lang="en-US" i="0" dirty="0"/>
              <a:t>I’m showing an example of a </a:t>
            </a:r>
            <a:r>
              <a:rPr lang="en-US" i="1" dirty="0"/>
              <a:t>command line </a:t>
            </a:r>
            <a:r>
              <a:rPr lang="en-US" i="0" dirty="0"/>
              <a:t>shell, but they don’t have to work that way.  The desktop interface on Windows and Mac is also a shell, because its primary purpose is to start other programs for you.  It might even be called a shell internally.</a:t>
            </a:r>
          </a:p>
        </p:txBody>
      </p:sp>
    </p:spTree>
    <p:extLst>
      <p:ext uri="{BB962C8B-B14F-4D97-AF65-F5344CB8AC3E}">
        <p14:creationId xmlns:p14="http://schemas.microsoft.com/office/powerpoint/2010/main" val="40442502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dirty="0"/>
              <a:t>In the next several slides I’m going to go over the internals of a very simple command line shell, taken directly from the textbook.  It’s missing a lot of features that a real shell would have, but it’s enough to give you the idea of how they work.</a:t>
            </a:r>
          </a:p>
        </p:txBody>
      </p:sp>
    </p:spTree>
    <p:extLst>
      <p:ext uri="{BB962C8B-B14F-4D97-AF65-F5344CB8AC3E}">
        <p14:creationId xmlns:p14="http://schemas.microsoft.com/office/powerpoint/2010/main" val="42306884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dirty="0"/>
              <a:t>Try:</a:t>
            </a:r>
          </a:p>
          <a:p>
            <a:endParaRPr lang="en-US" dirty="0"/>
          </a:p>
          <a:p>
            <a:r>
              <a:rPr lang="en-US" dirty="0"/>
              <a:t>./</a:t>
            </a:r>
            <a:r>
              <a:rPr lang="en-US" dirty="0" err="1"/>
              <a:t>shellx</a:t>
            </a:r>
            <a:endParaRPr lang="en-US" dirty="0"/>
          </a:p>
          <a:p>
            <a:r>
              <a:rPr lang="en-US" dirty="0"/>
              <a:t>&gt;/bin/</a:t>
            </a:r>
            <a:r>
              <a:rPr lang="en-US" dirty="0" err="1"/>
              <a:t>ls</a:t>
            </a:r>
            <a:r>
              <a:rPr lang="en-US" dirty="0"/>
              <a:t> –l </a:t>
            </a:r>
            <a:r>
              <a:rPr lang="en-US" dirty="0" err="1"/>
              <a:t>csapp.c</a:t>
            </a:r>
            <a:endParaRPr lang="en-US" dirty="0"/>
          </a:p>
          <a:p>
            <a:r>
              <a:rPr lang="en-US" dirty="0"/>
              <a:t>&gt;./delay</a:t>
            </a:r>
            <a:r>
              <a:rPr lang="en-US" baseline="0" dirty="0"/>
              <a:t> 5</a:t>
            </a:r>
          </a:p>
          <a:p>
            <a:r>
              <a:rPr lang="en-US" baseline="0" dirty="0"/>
              <a:t>&gt;./delay 5 &amp;</a:t>
            </a:r>
          </a:p>
          <a:p>
            <a:r>
              <a:rPr lang="en-US" baseline="0" dirty="0"/>
              <a:t>&gt;/bin/</a:t>
            </a:r>
            <a:r>
              <a:rPr lang="en-US" baseline="0" dirty="0" err="1"/>
              <a:t>ls</a:t>
            </a:r>
            <a:r>
              <a:rPr lang="en-US" baseline="0" dirty="0"/>
              <a:t> </a:t>
            </a:r>
            <a:r>
              <a:rPr lang="en-US" baseline="0" dirty="0" err="1"/>
              <a:t>csapp.c</a:t>
            </a:r>
            <a:endParaRPr lang="en-US" baseline="0" dirty="0"/>
          </a:p>
          <a:p>
            <a:r>
              <a:rPr lang="en-US" baseline="0" dirty="0"/>
              <a:t>&gt;quit</a:t>
            </a:r>
          </a:p>
          <a:p>
            <a:endParaRPr lang="en-US" dirty="0"/>
          </a:p>
          <a:p>
            <a:endParaRPr lang="en-US" dirty="0"/>
          </a:p>
          <a:p>
            <a:endParaRPr lang="en-US" dirty="0"/>
          </a:p>
        </p:txBody>
      </p:sp>
    </p:spTree>
    <p:extLst>
      <p:ext uri="{BB962C8B-B14F-4D97-AF65-F5344CB8AC3E}">
        <p14:creationId xmlns:p14="http://schemas.microsoft.com/office/powerpoint/2010/main" val="31358462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would be better if we could debug our programs interactively. But, if only one person at a time can interact with the computer, everyone else has to wait until they’re done…  What if lots of people could use it at the same time, somehow?</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5</a:t>
            </a:fld>
            <a:endParaRPr lang="en-US"/>
          </a:p>
        </p:txBody>
      </p:sp>
    </p:spTree>
    <p:extLst>
      <p:ext uri="{BB962C8B-B14F-4D97-AF65-F5344CB8AC3E}">
        <p14:creationId xmlns:p14="http://schemas.microsoft.com/office/powerpoint/2010/main" val="37914835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10" name="Rectangle 2"/>
          <p:cNvSpPr>
            <a:spLocks noGrp="1" noRot="1" noChangeAspect="1" noChangeArrowheads="1" noTextEdit="1"/>
          </p:cNvSpPr>
          <p:nvPr>
            <p:ph type="sldImg"/>
          </p:nvPr>
        </p:nvSpPr>
        <p:spPr>
          <a:ln/>
        </p:spPr>
      </p:sp>
      <p:sp>
        <p:nvSpPr>
          <p:cNvPr id="580611" name="Rectangle 3"/>
          <p:cNvSpPr>
            <a:spLocks noGrp="1" noChangeArrowheads="1"/>
          </p:cNvSpPr>
          <p:nvPr>
            <p:ph type="body" idx="1"/>
          </p:nvPr>
        </p:nvSpPr>
        <p:spPr/>
        <p:txBody>
          <a:bodyPr/>
          <a:lstStyle/>
          <a:p>
            <a:r>
              <a:rPr lang="en-US" dirty="0"/>
              <a:t>Try:</a:t>
            </a:r>
          </a:p>
          <a:p>
            <a:endParaRPr lang="en-US" dirty="0"/>
          </a:p>
          <a:p>
            <a:r>
              <a:rPr lang="en-US" dirty="0"/>
              <a:t>./</a:t>
            </a:r>
            <a:r>
              <a:rPr lang="en-US" dirty="0" err="1"/>
              <a:t>shellx</a:t>
            </a:r>
            <a:endParaRPr lang="en-US" dirty="0"/>
          </a:p>
          <a:p>
            <a:r>
              <a:rPr lang="en-US" dirty="0"/>
              <a:t>&gt;/bin/</a:t>
            </a:r>
            <a:r>
              <a:rPr lang="en-US" dirty="0" err="1"/>
              <a:t>ls</a:t>
            </a:r>
            <a:r>
              <a:rPr lang="en-US" dirty="0"/>
              <a:t> –l </a:t>
            </a:r>
            <a:r>
              <a:rPr lang="en-US" dirty="0" err="1"/>
              <a:t>csapp.c</a:t>
            </a:r>
            <a:endParaRPr lang="en-US" dirty="0"/>
          </a:p>
          <a:p>
            <a:r>
              <a:rPr lang="en-US" dirty="0"/>
              <a:t>&gt;./delay</a:t>
            </a:r>
            <a:r>
              <a:rPr lang="en-US" baseline="0" dirty="0"/>
              <a:t> 5</a:t>
            </a:r>
          </a:p>
          <a:p>
            <a:r>
              <a:rPr lang="en-US" baseline="0" dirty="0"/>
              <a:t>&gt;./delay 5 &amp;</a:t>
            </a:r>
          </a:p>
          <a:p>
            <a:r>
              <a:rPr lang="en-US" baseline="0" dirty="0"/>
              <a:t>&gt;/bin/</a:t>
            </a:r>
            <a:r>
              <a:rPr lang="en-US" baseline="0" dirty="0" err="1"/>
              <a:t>ls</a:t>
            </a:r>
            <a:r>
              <a:rPr lang="en-US" baseline="0" dirty="0"/>
              <a:t> </a:t>
            </a:r>
            <a:r>
              <a:rPr lang="en-US" baseline="0" dirty="0" err="1"/>
              <a:t>csapp.c</a:t>
            </a:r>
            <a:endParaRPr lang="en-US" baseline="0" dirty="0"/>
          </a:p>
          <a:p>
            <a:r>
              <a:rPr lang="en-US" baseline="0" dirty="0"/>
              <a:t>&gt;quit</a:t>
            </a:r>
          </a:p>
          <a:p>
            <a:endParaRPr lang="en-US" dirty="0"/>
          </a:p>
          <a:p>
            <a:endParaRPr lang="en-US" dirty="0"/>
          </a:p>
          <a:p>
            <a:endParaRPr lang="en-US" dirty="0"/>
          </a:p>
        </p:txBody>
      </p:sp>
    </p:spTree>
    <p:extLst>
      <p:ext uri="{BB962C8B-B14F-4D97-AF65-F5344CB8AC3E}">
        <p14:creationId xmlns:p14="http://schemas.microsoft.com/office/powerpoint/2010/main" val="35327914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050183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622404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9290394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15740213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r>
              <a:rPr lang="en-US" dirty="0"/>
              <a:t>The special exit code 127 means “</a:t>
            </a:r>
            <a:r>
              <a:rPr lang="en-US" dirty="0" err="1"/>
              <a:t>execve</a:t>
            </a:r>
            <a:r>
              <a:rPr lang="en-US" dirty="0"/>
              <a:t> failed”.</a:t>
            </a:r>
          </a:p>
        </p:txBody>
      </p:sp>
    </p:spTree>
    <p:extLst>
      <p:ext uri="{BB962C8B-B14F-4D97-AF65-F5344CB8AC3E}">
        <p14:creationId xmlns:p14="http://schemas.microsoft.com/office/powerpoint/2010/main" val="16309670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45871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6105457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1634" name="Rectangle 2"/>
          <p:cNvSpPr>
            <a:spLocks noGrp="1" noRot="1" noChangeAspect="1" noChangeArrowheads="1" noTextEdit="1"/>
          </p:cNvSpPr>
          <p:nvPr>
            <p:ph type="sldImg"/>
          </p:nvPr>
        </p:nvSpPr>
        <p:spPr>
          <a:ln/>
        </p:spPr>
      </p:sp>
      <p:sp>
        <p:nvSpPr>
          <p:cNvPr id="581635" name="Rectangle 3"/>
          <p:cNvSpPr>
            <a:spLocks noGrp="1" noChangeArrowheads="1"/>
          </p:cNvSpPr>
          <p:nvPr>
            <p:ph type="body" idx="1"/>
          </p:nvPr>
        </p:nvSpPr>
        <p:spPr/>
        <p:txBody>
          <a:bodyPr/>
          <a:lstStyle/>
          <a:p>
            <a:r>
              <a:rPr lang="en-US" dirty="0"/>
              <a:t>Not reaping background jobs, only </a:t>
            </a:r>
            <a:r>
              <a:rPr lang="en-US" dirty="0" err="1"/>
              <a:t>fg</a:t>
            </a:r>
            <a:r>
              <a:rPr lang="en-US" dirty="0"/>
              <a:t> ones via </a:t>
            </a:r>
            <a:r>
              <a:rPr lang="en-US" dirty="0" err="1"/>
              <a:t>waitpid</a:t>
            </a:r>
            <a:endParaRPr lang="en-US" dirty="0"/>
          </a:p>
          <a:p>
            <a:endParaRPr lang="en-US" dirty="0"/>
          </a:p>
          <a:p>
            <a:endParaRPr lang="en-US" dirty="0"/>
          </a:p>
        </p:txBody>
      </p:sp>
    </p:spTree>
    <p:extLst>
      <p:ext uri="{BB962C8B-B14F-4D97-AF65-F5344CB8AC3E}">
        <p14:creationId xmlns:p14="http://schemas.microsoft.com/office/powerpoint/2010/main" val="368954155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86082" name="Text Box 2"/>
          <p:cNvSpPr txBox="1">
            <a:spLocks noChangeArrowheads="1"/>
          </p:cNvSpPr>
          <p:nvPr/>
        </p:nvSpPr>
        <p:spPr bwMode="auto">
          <a:xfrm>
            <a:off x="1211159" y="703032"/>
            <a:ext cx="4565716" cy="3467573"/>
          </a:xfrm>
          <a:prstGeom prst="rect">
            <a:avLst/>
          </a:prstGeom>
          <a:solidFill>
            <a:srgbClr val="FFFFFF"/>
          </a:solidFill>
          <a:ln w="9525">
            <a:solidFill>
              <a:srgbClr val="000000"/>
            </a:solidFill>
            <a:miter lim="800000"/>
            <a:headEnd/>
            <a:tailEnd/>
          </a:ln>
          <a:effectLst/>
        </p:spPr>
        <p:txBody>
          <a:bodyPr wrap="none" lIns="87934" tIns="43967" rIns="87934" bIns="43967" anchor="ctr"/>
          <a:lstStyle/>
          <a:p>
            <a:endParaRPr lang="en-US" dirty="0">
              <a:latin typeface="Calibri" pitchFamily="34" charset="0"/>
            </a:endParaRPr>
          </a:p>
        </p:txBody>
      </p:sp>
      <p:sp>
        <p:nvSpPr>
          <p:cNvPr id="686083" name="Rectangle 3"/>
          <p:cNvSpPr txBox="1">
            <a:spLocks noGrp="1" noChangeArrowheads="1"/>
          </p:cNvSpPr>
          <p:nvPr>
            <p:ph type="body"/>
          </p:nvPr>
        </p:nvSpPr>
        <p:spPr>
          <a:ln/>
        </p:spPr>
        <p:txBody>
          <a:bodyPr wrap="none" anchor="ctr"/>
          <a:lstStyle/>
          <a:p>
            <a:r>
              <a:rPr lang="en-US" dirty="0"/>
              <a:t>./</a:t>
            </a:r>
            <a:r>
              <a:rPr lang="en-US" dirty="0" err="1"/>
              <a:t>shellex</a:t>
            </a:r>
            <a:endParaRPr lang="en-US" dirty="0"/>
          </a:p>
          <a:p>
            <a:r>
              <a:rPr lang="en-US" dirty="0"/>
              <a:t>&gt;./delay</a:t>
            </a:r>
            <a:r>
              <a:rPr lang="en-US" baseline="0" dirty="0"/>
              <a:t> 10 &amp;</a:t>
            </a:r>
          </a:p>
          <a:p>
            <a:r>
              <a:rPr lang="en-US" baseline="0" dirty="0"/>
              <a:t>&gt;/bin/</a:t>
            </a:r>
            <a:r>
              <a:rPr lang="en-US" baseline="0" dirty="0" err="1"/>
              <a:t>ps</a:t>
            </a:r>
            <a:endParaRPr lang="en-US" baseline="0" dirty="0"/>
          </a:p>
          <a:p>
            <a:r>
              <a:rPr lang="en-US" baseline="0" dirty="0"/>
              <a:t>...</a:t>
            </a:r>
          </a:p>
          <a:p>
            <a:r>
              <a:rPr lang="en-US" baseline="0" dirty="0"/>
              <a:t>&gt;/bin/</a:t>
            </a:r>
            <a:r>
              <a:rPr lang="en-US" baseline="0" dirty="0" err="1"/>
              <a:t>ps</a:t>
            </a:r>
            <a:endParaRPr lang="en-US" baseline="0" dirty="0"/>
          </a:p>
          <a:p>
            <a:endParaRPr lang="en-US" baseline="0" dirty="0"/>
          </a:p>
          <a:p>
            <a:endParaRPr lang="en-US" dirty="0"/>
          </a:p>
        </p:txBody>
      </p:sp>
    </p:spTree>
    <p:extLst>
      <p:ext uri="{BB962C8B-B14F-4D97-AF65-F5344CB8AC3E}">
        <p14:creationId xmlns:p14="http://schemas.microsoft.com/office/powerpoint/2010/main" val="3721423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t>Suppose we wrap a container around all the computer’s state that relates to a particular program it’s running. That container is called a </a:t>
            </a:r>
            <a:r>
              <a:rPr lang="en-US" i="1" dirty="0"/>
              <a:t>process</a:t>
            </a:r>
            <a:r>
              <a:rPr lang="en-US" dirty="0"/>
              <a:t>.</a:t>
            </a:r>
          </a:p>
          <a:p>
            <a:endParaRPr lang="en-US" dirty="0"/>
          </a:p>
          <a:p>
            <a:r>
              <a:rPr lang="en-US" dirty="0"/>
              <a:t>[advance animation] Then we could make room for more than one container on the same hardware.  This is what virtual memory was originally invented for.  In the physical RAM, each program takes up a different region, but the code running in each process sees only its own data, at virtual addresses that are chosen for the program’s convenience.</a:t>
            </a:r>
          </a:p>
          <a:p>
            <a:endParaRPr lang="en-US" dirty="0"/>
          </a:p>
          <a:p>
            <a:r>
              <a:rPr lang="en-US" dirty="0"/>
              <a:t>Now lots of people can run programs at once and it’s not a problem if some programs are waiting for people to type at them, the computer can do something else in the meantime.  This is called time sharing.</a:t>
            </a:r>
          </a:p>
          <a:p>
            <a:endParaRPr lang="en-US" dirty="0"/>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6</a:t>
            </a:fld>
            <a:endParaRPr lang="en-US"/>
          </a:p>
        </p:txBody>
      </p:sp>
    </p:spTree>
    <p:extLst>
      <p:ext uri="{BB962C8B-B14F-4D97-AF65-F5344CB8AC3E}">
        <p14:creationId xmlns:p14="http://schemas.microsoft.com/office/powerpoint/2010/main" val="21738977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0914" name="Rectangle 2"/>
          <p:cNvSpPr>
            <a:spLocks noGrp="1" noRot="1" noChangeAspect="1" noChangeArrowheads="1" noTextEdit="1"/>
          </p:cNvSpPr>
          <p:nvPr>
            <p:ph type="sldImg"/>
          </p:nvPr>
        </p:nvSpPr>
        <p:spPr>
          <a:ln/>
        </p:spPr>
      </p:sp>
      <p:sp>
        <p:nvSpPr>
          <p:cNvPr id="550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Rot="1" noChangeAspect="1" noChangeArrowheads="1" noTextEdit="1"/>
          </p:cNvSpPr>
          <p:nvPr>
            <p:ph type="sldImg"/>
          </p:nvPr>
        </p:nvSpPr>
        <p:spPr>
          <a:ln/>
        </p:spPr>
      </p:sp>
      <p:sp>
        <p:nvSpPr>
          <p:cNvPr id="551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do time sharing all the time in this class. Every shark has at least two people logged into it 24x7, every semester.</a:t>
            </a:r>
          </a:p>
          <a:p>
            <a:endParaRPr lang="en-US" dirty="0"/>
          </a:p>
          <a:p>
            <a:r>
              <a:rPr lang="en-US" dirty="0"/>
              <a:t>This is a screen shot of the “top” program, from yesterday, on </a:t>
            </a:r>
            <a:r>
              <a:rPr lang="en-US" dirty="0" err="1"/>
              <a:t>hammerheadshark</a:t>
            </a:r>
            <a:r>
              <a:rPr lang="en-US" dirty="0"/>
              <a:t>.  It gives you an interactive list of every process a Unix style computer is running.  Windows has the same display, but they call it the Task Manager.</a:t>
            </a:r>
          </a:p>
        </p:txBody>
      </p:sp>
      <p:sp>
        <p:nvSpPr>
          <p:cNvPr id="4" name="Slide Number Placeholder 3"/>
          <p:cNvSpPr>
            <a:spLocks noGrp="1"/>
          </p:cNvSpPr>
          <p:nvPr>
            <p:ph type="sldNum" sz="quarter" idx="5"/>
          </p:nvPr>
        </p:nvSpPr>
        <p:spPr/>
        <p:txBody>
          <a:bodyPr/>
          <a:lstStyle/>
          <a:p>
            <a:pPr>
              <a:defRPr/>
            </a:pPr>
            <a:fld id="{40F64717-A5A5-4C4E-9291-2F18B7410B06}" type="slidenum">
              <a:rPr lang="en-US" smtClean="0"/>
              <a:pPr>
                <a:defRPr/>
              </a:pPr>
              <a:t>7</a:t>
            </a:fld>
            <a:endParaRPr lang="en-US"/>
          </a:p>
        </p:txBody>
      </p:sp>
    </p:spTree>
    <p:extLst>
      <p:ext uri="{BB962C8B-B14F-4D97-AF65-F5344CB8AC3E}">
        <p14:creationId xmlns:p14="http://schemas.microsoft.com/office/powerpoint/2010/main" val="15118172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Grp="1" noRot="1" noChangeAspect="1" noChangeArrowheads="1" noTextEdit="1"/>
          </p:cNvSpPr>
          <p:nvPr>
            <p:ph type="sldImg"/>
          </p:nvPr>
        </p:nvSpPr>
        <p:spPr>
          <a:ln/>
        </p:spPr>
      </p:sp>
      <p:sp>
        <p:nvSpPr>
          <p:cNvPr id="527363" name="Rectangle 3"/>
          <p:cNvSpPr>
            <a:spLocks noGrp="1" noChangeArrowheads="1"/>
          </p:cNvSpPr>
          <p:nvPr>
            <p:ph type="body" idx="1"/>
          </p:nvPr>
        </p:nvSpPr>
        <p:spPr/>
        <p:txBody>
          <a:bodyPr/>
          <a:lstStyle/>
          <a:p>
            <a:r>
              <a:rPr lang="en-US" dirty="0"/>
              <a:t>Let me emphasize that a process is not the same thing as a program.  A program is a collection of code that does something useful.  A process is a container that you “load” a program into in order to run it.  You can have more than one process executing the same program – if you’ve ever opened up two terminal windows on the same shark that’s what you were doing. </a:t>
            </a:r>
          </a:p>
          <a:p>
            <a:endParaRPr lang="en-US" dirty="0"/>
          </a:p>
          <a:p>
            <a:r>
              <a:rPr lang="en-US" dirty="0"/>
              <a:t>The two key abstractions that the process – the container – gives us are the private virtual address space, like we keep saying, each program only sees its own RAM.  But also, it gives us a private view of the CPU. Each program sees the CPU executing only its own code. This is called logical control flow.</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Rot="1" noChangeAspect="1" noChangeArrowheads="1" noTextEdit="1"/>
          </p:cNvSpPr>
          <p:nvPr>
            <p:ph type="sldImg"/>
          </p:nvPr>
        </p:nvSpPr>
        <p:spPr>
          <a:ln/>
        </p:spPr>
      </p:sp>
      <p:sp>
        <p:nvSpPr>
          <p:cNvPr id="514051" name="Rectangle 3"/>
          <p:cNvSpPr>
            <a:spLocks noGrp="1" noChangeArrowheads="1"/>
          </p:cNvSpPr>
          <p:nvPr>
            <p:ph type="body" idx="1"/>
          </p:nvPr>
        </p:nvSpPr>
        <p:spPr/>
        <p:txBody>
          <a:bodyPr/>
          <a:lstStyle/>
          <a:p>
            <a:r>
              <a:rPr lang="en-US" dirty="0"/>
              <a:t>Even today, it’s still true that one CPU core runs one program at a time…</a:t>
            </a:r>
          </a:p>
          <a:p>
            <a:endParaRPr lang="en-US" dirty="0"/>
          </a:p>
          <a:p>
            <a:r>
              <a:rPr lang="en-US" dirty="0"/>
              <a:t>But it doesn’t have to run one program start to finish.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08012"/>
            <a:ext cx="7772400" cy="1470025"/>
          </a:xfrm>
        </p:spPr>
        <p:txBody>
          <a:bodyPr/>
          <a:lstStyle>
            <a:lvl1pPr>
              <a:defRPr>
                <a:latin typeface="Calibri" pitchFamily="34" charset="0"/>
              </a:defRPr>
            </a:lvl1pPr>
          </a:lstStyle>
          <a:p>
            <a:r>
              <a:rPr lang="en-US" dirty="0"/>
              <a:t>Click to edit Master title style</a:t>
            </a:r>
          </a:p>
        </p:txBody>
      </p:sp>
      <p:sp>
        <p:nvSpPr>
          <p:cNvPr id="3" name="Subtitle 2"/>
          <p:cNvSpPr>
            <a:spLocks noGrp="1"/>
          </p:cNvSpPr>
          <p:nvPr>
            <p:ph type="subTitle" idx="1"/>
          </p:nvPr>
        </p:nvSpPr>
        <p:spPr>
          <a:xfrm>
            <a:off x="685800" y="3886200"/>
            <a:ext cx="7677492" cy="1752600"/>
          </a:xfrm>
        </p:spPr>
        <p:txBody>
          <a:bodyPr/>
          <a:lstStyle>
            <a:lvl1pPr marL="0" indent="0" algn="l">
              <a:buNone/>
              <a:defRPr sz="2000" b="0">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8013" y="228600"/>
            <a:ext cx="2185987" cy="6105525"/>
          </a:xfrm>
        </p:spPr>
        <p:txBody>
          <a:bodyPr vert="eaVert"/>
          <a:lstStyle>
            <a:lvl1pPr>
              <a:defRPr>
                <a:latin typeface="Calibri"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396875" y="228600"/>
            <a:ext cx="6408738" cy="6105525"/>
          </a:xfrm>
        </p:spPr>
        <p:txBody>
          <a:bodyPr vert="eaVert"/>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quarter" idx="2"/>
          </p:nvPr>
        </p:nvSpPr>
        <p:spPr>
          <a:xfrm>
            <a:off x="4662488" y="1362075"/>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3"/>
          </p:nvPr>
        </p:nvSpPr>
        <p:spPr>
          <a:xfrm>
            <a:off x="4662488" y="3924300"/>
            <a:ext cx="3871912" cy="2409825"/>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96875" y="228600"/>
            <a:ext cx="8747125" cy="762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sz="half" idx="1"/>
          </p:nvPr>
        </p:nvSpPr>
        <p:spPr>
          <a:xfrm>
            <a:off x="638175" y="1362075"/>
            <a:ext cx="3871913"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7592093" cy="762000"/>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itchFamily="34" charset="0"/>
              </a:defRPr>
            </a:lvl1pPr>
            <a:lvl2pPr>
              <a:defRPr>
                <a:latin typeface="Calibri" pitchFamily="34" charset="0"/>
              </a:defRPr>
            </a:lvl2pPr>
            <a:lvl3pPr>
              <a:defRPr>
                <a:latin typeface="Calibri" pitchFamily="34" charset="0"/>
              </a:defRPr>
            </a:lvl3pPr>
            <a:lvl4pPr>
              <a:defRPr>
                <a:latin typeface="Calibri" pitchFamily="34" charset="0"/>
              </a:defRPr>
            </a:lvl4pPr>
            <a:lvl5pPr>
              <a:defRPr>
                <a:latin typeface="Calibri"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atin typeface="Calibri"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sz="half" idx="1"/>
          </p:nvPr>
        </p:nvSpPr>
        <p:spPr>
          <a:xfrm>
            <a:off x="638175" y="1362075"/>
            <a:ext cx="3871913"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62488" y="1362075"/>
            <a:ext cx="3871912" cy="4972050"/>
          </a:xfrm>
        </p:spPr>
        <p:txBody>
          <a:bodyPr/>
          <a:lstStyle>
            <a:lvl1pPr>
              <a:defRPr sz="2800">
                <a:latin typeface="Calibri" pitchFamily="34" charset="0"/>
              </a:defRPr>
            </a:lvl1pPr>
            <a:lvl2pPr>
              <a:defRPr sz="2400">
                <a:latin typeface="Calibri" pitchFamily="34" charset="0"/>
              </a:defRPr>
            </a:lvl2pPr>
            <a:lvl3pPr>
              <a:defRPr sz="2000">
                <a:latin typeface="Calibri" pitchFamily="34" charset="0"/>
              </a:defRPr>
            </a:lvl3pPr>
            <a:lvl4pPr>
              <a:defRPr sz="1800">
                <a:latin typeface="Calibri" pitchFamily="34" charset="0"/>
              </a:defRPr>
            </a:lvl4pPr>
            <a:lvl5pPr>
              <a:defRPr sz="1800">
                <a:latin typeface="Calibri"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atin typeface="Calibri"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atin typeface="Calibri"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Calibri" pitchFamily="34" charset="0"/>
              </a:defRPr>
            </a:lvl1pPr>
            <a:lvl2pPr>
              <a:defRPr sz="2000">
                <a:latin typeface="Calibri" pitchFamily="34" charset="0"/>
              </a:defRPr>
            </a:lvl2pPr>
            <a:lvl3pPr>
              <a:defRPr sz="1800">
                <a:latin typeface="Calibri" pitchFamily="34" charset="0"/>
              </a:defRPr>
            </a:lvl3pPr>
            <a:lvl4pPr>
              <a:defRPr sz="1600">
                <a:latin typeface="Calibri" pitchFamily="34" charset="0"/>
              </a:defRPr>
            </a:lvl4pPr>
            <a:lvl5pPr>
              <a:defRPr sz="1600">
                <a:latin typeface="Calibri"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57762" y="445070"/>
            <a:ext cx="7591425" cy="762000"/>
          </a:xfrm>
        </p:spPr>
        <p:txBody>
          <a:bodyPr/>
          <a:lstStyle>
            <a:lvl1pPr>
              <a:defRPr>
                <a:latin typeface="Calibri" pitchFamily="34" charset="0"/>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atin typeface="Calibri" pitchFamily="34" charset="0"/>
              </a:defRPr>
            </a:lvl1pPr>
            <a:lvl2pPr>
              <a:defRPr sz="2800">
                <a:latin typeface="Calibri" pitchFamily="34" charset="0"/>
              </a:defRPr>
            </a:lvl2pPr>
            <a:lvl3pPr>
              <a:defRPr sz="2400">
                <a:latin typeface="Calibri" pitchFamily="34" charset="0"/>
              </a:defRPr>
            </a:lvl3pPr>
            <a:lvl4pPr>
              <a:defRPr sz="2000">
                <a:latin typeface="Calibri" pitchFamily="34" charset="0"/>
              </a:defRPr>
            </a:lvl4pPr>
            <a:lvl5pPr>
              <a:defRPr sz="2000">
                <a:latin typeface="Calibri"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atin typeface="Calibri"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atin typeface="Calibri"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374090" y="371182"/>
            <a:ext cx="7591425"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8195" name="Rectangle 3"/>
          <p:cNvSpPr>
            <a:spLocks noGrp="1" noChangeArrowheads="1"/>
          </p:cNvSpPr>
          <p:nvPr>
            <p:ph type="body" idx="1"/>
          </p:nvPr>
        </p:nvSpPr>
        <p:spPr bwMode="auto">
          <a:xfrm>
            <a:off x="396875" y="1362075"/>
            <a:ext cx="7896225" cy="49720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2" name="Rectangle 8"/>
          <p:cNvSpPr>
            <a:spLocks noChangeArrowheads="1"/>
          </p:cNvSpPr>
          <p:nvPr/>
        </p:nvSpPr>
        <p:spPr bwMode="auto">
          <a:xfrm>
            <a:off x="0" y="0"/>
            <a:ext cx="9144000" cy="228600"/>
          </a:xfrm>
          <a:prstGeom prst="rect">
            <a:avLst/>
          </a:prstGeom>
          <a:solidFill>
            <a:srgbClr val="990000"/>
          </a:solidFill>
          <a:ln w="9525">
            <a:noFill/>
            <a:miter lim="800000"/>
            <a:headEnd/>
            <a:tailEnd/>
          </a:ln>
          <a:effectLst/>
        </p:spPr>
        <p:txBody>
          <a:bodyPr wrap="none" anchor="ctr"/>
          <a:lstStyle/>
          <a:p>
            <a:pPr algn="ctr">
              <a:defRPr/>
            </a:pPr>
            <a:endParaRPr lang="en-US" b="0">
              <a:latin typeface="Times New Roman" pitchFamily="18" charset="0"/>
            </a:endParaRPr>
          </a:p>
        </p:txBody>
      </p:sp>
      <p:sp>
        <p:nvSpPr>
          <p:cNvPr id="7" name="Text Box 5"/>
          <p:cNvSpPr txBox="1">
            <a:spLocks noChangeArrowheads="1"/>
          </p:cNvSpPr>
          <p:nvPr/>
        </p:nvSpPr>
        <p:spPr bwMode="auto">
          <a:xfrm>
            <a:off x="7897813" y="-26988"/>
            <a:ext cx="1309687" cy="277813"/>
          </a:xfrm>
          <a:prstGeom prst="rect">
            <a:avLst/>
          </a:prstGeom>
          <a:noFill/>
          <a:ln w="25400">
            <a:noFill/>
            <a:miter lim="800000"/>
            <a:headEnd/>
            <a:tailEnd/>
          </a:ln>
          <a:effectLst/>
        </p:spPr>
        <p:txBody>
          <a:bodyPr>
            <a:spAutoFit/>
          </a:bodyPr>
          <a:lstStyle/>
          <a:p>
            <a:pPr>
              <a:defRPr/>
            </a:pPr>
            <a:r>
              <a:rPr lang="en-US" sz="1200" dirty="0">
                <a:solidFill>
                  <a:schemeClr val="bg1"/>
                </a:solidFill>
                <a:latin typeface="Times New Roman" pitchFamily="18" charset="0"/>
              </a:rPr>
              <a:t>Carnegie Mellon</a:t>
            </a:r>
          </a:p>
        </p:txBody>
      </p:sp>
      <p:sp>
        <p:nvSpPr>
          <p:cNvPr id="8" name="Rectangle 7"/>
          <p:cNvSpPr/>
          <p:nvPr userDrawn="1"/>
        </p:nvSpPr>
        <p:spPr>
          <a:xfrm>
            <a:off x="8830843" y="6611779"/>
            <a:ext cx="313157" cy="246221"/>
          </a:xfrm>
          <a:prstGeom prst="rect">
            <a:avLst/>
          </a:prstGeom>
        </p:spPr>
        <p:txBody>
          <a:bodyPr wrap="none">
            <a:spAutoFit/>
          </a:bodyPr>
          <a:lstStyle/>
          <a:p>
            <a:fld id="{F5551B27-49BC-4291-80C6-707CDCF1D651}" type="slidenum">
              <a:rPr kumimoji="0" lang="en-US" sz="1000" b="1" i="0" u="none" strike="noStrike" kern="1200" cap="none" spc="0" normalizeH="0" baseline="0" noProof="0" smtClean="0">
                <a:ln>
                  <a:noFill/>
                </a:ln>
                <a:solidFill>
                  <a:srgbClr val="000000"/>
                </a:solidFill>
                <a:effectLst/>
                <a:uLnTx/>
                <a:uFillTx/>
                <a:latin typeface="Arial Narrow" pitchFamily="-96" charset="0"/>
                <a:ea typeface="ＭＳ Ｐゴシック" pitchFamily="-96" charset="-128"/>
                <a:cs typeface="ＭＳ Ｐゴシック" pitchFamily="-96" charset="-128"/>
              </a:rPr>
              <a:pPr/>
              <a:t>‹#›</a:t>
            </a:fld>
            <a:endParaRPr lang="en-US" dirty="0"/>
          </a:p>
        </p:txBody>
      </p:sp>
      <p:sp>
        <p:nvSpPr>
          <p:cNvPr id="9" name="TextBox 8"/>
          <p:cNvSpPr txBox="1"/>
          <p:nvPr userDrawn="1"/>
        </p:nvSpPr>
        <p:spPr>
          <a:xfrm>
            <a:off x="-16031" y="6629400"/>
            <a:ext cx="4649342" cy="246221"/>
          </a:xfrm>
          <a:prstGeom prst="rect">
            <a:avLst/>
          </a:prstGeom>
          <a:noFill/>
        </p:spPr>
        <p:txBody>
          <a:bodyPr wrap="none" rtlCol="0">
            <a:spAutoFit/>
          </a:bodyPr>
          <a:lstStyle/>
          <a:p>
            <a:r>
              <a:rPr lang="en-US" sz="1000" b="0" i="0" dirty="0">
                <a:latin typeface="Calibri" pitchFamily="34" charset="0"/>
              </a:rPr>
              <a:t>Bryant</a:t>
            </a:r>
            <a:r>
              <a:rPr lang="en-US" sz="1000" b="0" i="0" baseline="0" dirty="0">
                <a:latin typeface="Calibri" pitchFamily="34" charset="0"/>
              </a:rPr>
              <a:t> and </a:t>
            </a:r>
            <a:r>
              <a:rPr lang="en-US" sz="1000" b="0" i="0" baseline="0" dirty="0" err="1">
                <a:latin typeface="Calibri" pitchFamily="34" charset="0"/>
              </a:rPr>
              <a:t>O’Hallaron</a:t>
            </a:r>
            <a:r>
              <a:rPr lang="en-US" sz="1000" b="0" i="0" baseline="0" dirty="0">
                <a:latin typeface="Calibri" pitchFamily="34" charset="0"/>
              </a:rPr>
              <a:t>, Computer Systems: A Programmer’s Perspective, Third Edition</a:t>
            </a:r>
            <a:endParaRPr lang="en-US" sz="1000" b="0" i="0" dirty="0">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 id="2147483649" r:id="rId13"/>
  </p:sldLayoutIdLst>
  <p:txStyles>
    <p:titleStyle>
      <a:lvl1pPr marL="119063" indent="-119063" algn="l" rtl="0" eaLnBrk="1" fontAlgn="base" hangingPunct="1">
        <a:spcBef>
          <a:spcPct val="0"/>
        </a:spcBef>
        <a:spcAft>
          <a:spcPct val="0"/>
        </a:spcAft>
        <a:defRPr sz="3600" b="1">
          <a:solidFill>
            <a:schemeClr val="tx1"/>
          </a:solidFill>
          <a:latin typeface="Calibri" pitchFamily="34" charset="0"/>
          <a:ea typeface="+mj-ea"/>
          <a:cs typeface="+mj-cs"/>
        </a:defRPr>
      </a:lvl1pPr>
      <a:lvl2pPr marL="119063" indent="-119063" algn="l" rtl="0" eaLnBrk="1" fontAlgn="base" hangingPunct="1">
        <a:spcBef>
          <a:spcPct val="0"/>
        </a:spcBef>
        <a:spcAft>
          <a:spcPct val="0"/>
        </a:spcAft>
        <a:defRPr sz="3600" b="1">
          <a:solidFill>
            <a:schemeClr val="tx1"/>
          </a:solidFill>
          <a:latin typeface="Arial Narrow" pitchFamily="34" charset="0"/>
        </a:defRPr>
      </a:lvl2pPr>
      <a:lvl3pPr marL="119063" indent="-119063" algn="l" rtl="0" eaLnBrk="1" fontAlgn="base" hangingPunct="1">
        <a:spcBef>
          <a:spcPct val="0"/>
        </a:spcBef>
        <a:spcAft>
          <a:spcPct val="0"/>
        </a:spcAft>
        <a:defRPr sz="3600" b="1">
          <a:solidFill>
            <a:schemeClr val="tx1"/>
          </a:solidFill>
          <a:latin typeface="Arial Narrow" pitchFamily="34" charset="0"/>
        </a:defRPr>
      </a:lvl3pPr>
      <a:lvl4pPr marL="119063" indent="-119063" algn="l" rtl="0" eaLnBrk="1" fontAlgn="base" hangingPunct="1">
        <a:spcBef>
          <a:spcPct val="0"/>
        </a:spcBef>
        <a:spcAft>
          <a:spcPct val="0"/>
        </a:spcAft>
        <a:defRPr sz="3600" b="1">
          <a:solidFill>
            <a:schemeClr val="tx1"/>
          </a:solidFill>
          <a:latin typeface="Arial Narrow" pitchFamily="34" charset="0"/>
        </a:defRPr>
      </a:lvl4pPr>
      <a:lvl5pPr marL="119063" indent="-119063" algn="l" rtl="0" eaLnBrk="1" fontAlgn="base" hangingPunct="1">
        <a:spcBef>
          <a:spcPct val="0"/>
        </a:spcBef>
        <a:spcAft>
          <a:spcPct val="0"/>
        </a:spcAft>
        <a:defRPr sz="3600" b="1">
          <a:solidFill>
            <a:schemeClr val="tx1"/>
          </a:solidFill>
          <a:latin typeface="Arial Narrow" pitchFamily="34" charset="0"/>
        </a:defRPr>
      </a:lvl5pPr>
      <a:lvl6pPr marL="576263" algn="l" rtl="0" eaLnBrk="1" fontAlgn="base" hangingPunct="1">
        <a:spcBef>
          <a:spcPct val="0"/>
        </a:spcBef>
        <a:spcAft>
          <a:spcPct val="0"/>
        </a:spcAft>
        <a:defRPr sz="3600" b="1">
          <a:solidFill>
            <a:schemeClr val="tx1"/>
          </a:solidFill>
          <a:latin typeface="Arial Narrow" pitchFamily="34" charset="0"/>
        </a:defRPr>
      </a:lvl6pPr>
      <a:lvl7pPr marL="1033463" algn="l" rtl="0" eaLnBrk="1" fontAlgn="base" hangingPunct="1">
        <a:spcBef>
          <a:spcPct val="0"/>
        </a:spcBef>
        <a:spcAft>
          <a:spcPct val="0"/>
        </a:spcAft>
        <a:defRPr sz="3600" b="1">
          <a:solidFill>
            <a:schemeClr val="tx1"/>
          </a:solidFill>
          <a:latin typeface="Arial Narrow" pitchFamily="34" charset="0"/>
        </a:defRPr>
      </a:lvl7pPr>
      <a:lvl8pPr marL="1490663" algn="l" rtl="0" eaLnBrk="1" fontAlgn="base" hangingPunct="1">
        <a:spcBef>
          <a:spcPct val="0"/>
        </a:spcBef>
        <a:spcAft>
          <a:spcPct val="0"/>
        </a:spcAft>
        <a:defRPr sz="3600" b="1">
          <a:solidFill>
            <a:schemeClr val="tx1"/>
          </a:solidFill>
          <a:latin typeface="Arial Narrow" pitchFamily="34" charset="0"/>
        </a:defRPr>
      </a:lvl8pPr>
      <a:lvl9pPr marL="1947863" algn="l" rtl="0" eaLnBrk="1" fontAlgn="base" hangingPunct="1">
        <a:spcBef>
          <a:spcPct val="0"/>
        </a:spcBef>
        <a:spcAft>
          <a:spcPct val="0"/>
        </a:spcAft>
        <a:defRPr sz="3600" b="1">
          <a:solidFill>
            <a:schemeClr val="tx1"/>
          </a:solidFill>
          <a:latin typeface="Arial Narrow" pitchFamily="34" charset="0"/>
        </a:defRPr>
      </a:lvl9pPr>
    </p:titleStyle>
    <p:body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g"/><Relationship Id="rId4" Type="http://schemas.openxmlformats.org/officeDocument/2006/relationships/image" Target="../media/image4.jpe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canvas.cmu.edu/courses/49105/quizzes/150044/"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292" y="1295400"/>
            <a:ext cx="9093416" cy="4724400"/>
          </a:xfrm>
        </p:spPr>
      </p:pic>
      <p:sp>
        <p:nvSpPr>
          <p:cNvPr id="3" name="TextBox 2">
            <a:extLst>
              <a:ext uri="{FF2B5EF4-FFF2-40B4-BE49-F238E27FC236}">
                <a16:creationId xmlns:a16="http://schemas.microsoft.com/office/drawing/2014/main" id="{EFB87060-9CA1-44CC-939E-8B0D1195A2FF}"/>
              </a:ext>
            </a:extLst>
          </p:cNvPr>
          <p:cNvSpPr txBox="1"/>
          <p:nvPr/>
        </p:nvSpPr>
        <p:spPr>
          <a:xfrm>
            <a:off x="4231075" y="4648200"/>
            <a:ext cx="894796" cy="369332"/>
          </a:xfrm>
          <a:prstGeom prst="rect">
            <a:avLst/>
          </a:prstGeom>
          <a:noFill/>
        </p:spPr>
        <p:txBody>
          <a:bodyPr wrap="none" rtlCol="0">
            <a:spAutoFit/>
          </a:bodyPr>
          <a:lstStyle/>
          <a:p>
            <a:r>
              <a:rPr lang="en-US" sz="1800" b="1" dirty="0">
                <a:solidFill>
                  <a:schemeClr val="bg1">
                    <a:lumMod val="75000"/>
                  </a:schemeClr>
                </a:solidFill>
                <a:effectLst>
                  <a:outerShdw blurRad="38100" dist="38100" dir="2700000" algn="tl">
                    <a:srgbClr val="000000">
                      <a:alpha val="43137"/>
                    </a:srgbClr>
                  </a:outerShdw>
                </a:effectLst>
                <a:latin typeface="Gill Sans MT" panose="020B0502020104020203" pitchFamily="34" charset="0"/>
              </a:rPr>
              <a:t>14-513</a:t>
            </a:r>
          </a:p>
        </p:txBody>
      </p:sp>
      <p:sp>
        <p:nvSpPr>
          <p:cNvPr id="5" name="TextBox 4">
            <a:extLst>
              <a:ext uri="{FF2B5EF4-FFF2-40B4-BE49-F238E27FC236}">
                <a16:creationId xmlns:a16="http://schemas.microsoft.com/office/drawing/2014/main" id="{ADFE2BDB-EFF5-4A0C-917F-CE029070F9C4}"/>
              </a:ext>
            </a:extLst>
          </p:cNvPr>
          <p:cNvSpPr txBox="1"/>
          <p:nvPr/>
        </p:nvSpPr>
        <p:spPr>
          <a:xfrm>
            <a:off x="6705600" y="4709756"/>
            <a:ext cx="611066" cy="338554"/>
          </a:xfrm>
          <a:prstGeom prst="rect">
            <a:avLst/>
          </a:prstGeom>
          <a:noFill/>
        </p:spPr>
        <p:txBody>
          <a:bodyPr wrap="none" rtlCol="0">
            <a:spAutoFit/>
          </a:bodyPr>
          <a:lstStyle/>
          <a:p>
            <a:r>
              <a:rPr lang="en-US" sz="1600" b="1" dirty="0">
                <a:solidFill>
                  <a:schemeClr val="bg1">
                    <a:lumMod val="75000"/>
                  </a:schemeClr>
                </a:solidFill>
                <a:effectLst>
                  <a:outerShdw blurRad="38100" dist="38100" dir="2700000" algn="tl">
                    <a:srgbClr val="000000">
                      <a:alpha val="43137"/>
                    </a:srgbClr>
                  </a:outerShdw>
                </a:effectLst>
                <a:latin typeface="Gill Sans MT Condensed" panose="020B0506020104020203" pitchFamily="34" charset="0"/>
              </a:rPr>
              <a:t>18-613</a:t>
            </a:r>
          </a:p>
        </p:txBody>
      </p:sp>
    </p:spTree>
    <p:extLst>
      <p:ext uri="{BB962C8B-B14F-4D97-AF65-F5344CB8AC3E}">
        <p14:creationId xmlns:p14="http://schemas.microsoft.com/office/powerpoint/2010/main" val="4042517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ectangle 34"/>
          <p:cNvSpPr/>
          <p:nvPr/>
        </p:nvSpPr>
        <p:spPr bwMode="auto">
          <a:xfrm>
            <a:off x="2120444" y="5485260"/>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6" name="Rectangle 35"/>
          <p:cNvSpPr/>
          <p:nvPr/>
        </p:nvSpPr>
        <p:spPr bwMode="auto">
          <a:xfrm>
            <a:off x="2120444" y="50598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7" name="Rectangle 36"/>
          <p:cNvSpPr/>
          <p:nvPr/>
        </p:nvSpPr>
        <p:spPr bwMode="auto">
          <a:xfrm>
            <a:off x="2120444" y="5910710"/>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4" name="Rectangle 33"/>
          <p:cNvSpPr/>
          <p:nvPr/>
        </p:nvSpPr>
        <p:spPr bwMode="auto">
          <a:xfrm>
            <a:off x="2120444" y="4628466"/>
            <a:ext cx="4495800" cy="425450"/>
          </a:xfrm>
          <a:prstGeom prst="rect">
            <a:avLst/>
          </a:prstGeom>
          <a:solidFill>
            <a:srgbClr val="F1C7C7"/>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3" name="Rectangle 32"/>
          <p:cNvSpPr/>
          <p:nvPr/>
        </p:nvSpPr>
        <p:spPr bwMode="auto">
          <a:xfrm>
            <a:off x="2120444" y="4203016"/>
            <a:ext cx="4495800" cy="425450"/>
          </a:xfrm>
          <a:prstGeom prst="rect">
            <a:avLst/>
          </a:prstGeom>
          <a:solidFill>
            <a:schemeClr val="bg1">
              <a:lumMod val="9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487426" name="Rectangle 2"/>
          <p:cNvSpPr>
            <a:spLocks noGrp="1" noChangeArrowheads="1"/>
          </p:cNvSpPr>
          <p:nvPr>
            <p:ph type="title"/>
          </p:nvPr>
        </p:nvSpPr>
        <p:spPr>
          <a:xfrm>
            <a:off x="380088" y="387578"/>
            <a:ext cx="5842000" cy="573088"/>
          </a:xfrm>
        </p:spPr>
        <p:txBody>
          <a:bodyPr/>
          <a:lstStyle/>
          <a:p>
            <a:r>
              <a:rPr lang="en-US"/>
              <a:t>Context Switching</a:t>
            </a:r>
          </a:p>
        </p:txBody>
      </p:sp>
      <p:sp>
        <p:nvSpPr>
          <p:cNvPr id="487427" name="Rectangle 3"/>
          <p:cNvSpPr>
            <a:spLocks noGrp="1" noChangeArrowheads="1"/>
          </p:cNvSpPr>
          <p:nvPr>
            <p:ph type="body" idx="1"/>
          </p:nvPr>
        </p:nvSpPr>
        <p:spPr>
          <a:xfrm>
            <a:off x="381000" y="1104900"/>
            <a:ext cx="8294687" cy="2552700"/>
          </a:xfrm>
        </p:spPr>
        <p:txBody>
          <a:bodyPr/>
          <a:lstStyle/>
          <a:p>
            <a:r>
              <a:rPr lang="en-US" dirty="0"/>
              <a:t>Processes are managed by a shared chunk of memory-resident OS code called the </a:t>
            </a:r>
            <a:r>
              <a:rPr lang="en-US" i="1" dirty="0">
                <a:solidFill>
                  <a:srgbClr val="C00000"/>
                </a:solidFill>
              </a:rPr>
              <a:t>kernel</a:t>
            </a:r>
          </a:p>
          <a:p>
            <a:pPr lvl="1"/>
            <a:r>
              <a:rPr lang="en-US" dirty="0"/>
              <a:t>Important: the kernel is not a separate process, but rather runs as part of some existing process.</a:t>
            </a:r>
          </a:p>
          <a:p>
            <a:r>
              <a:rPr lang="en-US" dirty="0"/>
              <a:t>Control flow passes from one process to another via a </a:t>
            </a:r>
            <a:r>
              <a:rPr lang="en-US" i="1" dirty="0">
                <a:solidFill>
                  <a:srgbClr val="C00000"/>
                </a:solidFill>
              </a:rPr>
              <a:t>context switch</a:t>
            </a:r>
            <a:endParaRPr lang="en-US" dirty="0">
              <a:solidFill>
                <a:srgbClr val="C00000"/>
              </a:solidFill>
            </a:endParaRPr>
          </a:p>
          <a:p>
            <a:pPr marL="457200" lvl="1" indent="0">
              <a:buNone/>
            </a:pPr>
            <a:endParaRPr lang="en-US" dirty="0"/>
          </a:p>
        </p:txBody>
      </p:sp>
      <p:sp>
        <p:nvSpPr>
          <p:cNvPr id="487428" name="Text Box 4"/>
          <p:cNvSpPr txBox="1">
            <a:spLocks noChangeArrowheads="1"/>
          </p:cNvSpPr>
          <p:nvPr/>
        </p:nvSpPr>
        <p:spPr bwMode="auto">
          <a:xfrm>
            <a:off x="2342466" y="3581400"/>
            <a:ext cx="1097160"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Calibri" pitchFamily="34" charset="0"/>
              </a:rPr>
              <a:t>Process A</a:t>
            </a:r>
          </a:p>
        </p:txBody>
      </p:sp>
      <p:sp>
        <p:nvSpPr>
          <p:cNvPr id="487429" name="Text Box 5"/>
          <p:cNvSpPr txBox="1">
            <a:spLocks noChangeArrowheads="1"/>
          </p:cNvSpPr>
          <p:nvPr/>
        </p:nvSpPr>
        <p:spPr bwMode="auto">
          <a:xfrm>
            <a:off x="3865458" y="3581400"/>
            <a:ext cx="1087542" cy="369332"/>
          </a:xfrm>
          <a:prstGeom prst="rect">
            <a:avLst/>
          </a:prstGeom>
          <a:noFill/>
          <a:ln w="25400">
            <a:noFill/>
            <a:miter lim="800000"/>
            <a:headEnd/>
            <a:tailEnd/>
          </a:ln>
          <a:effectLst/>
        </p:spPr>
        <p:txBody>
          <a:bodyPr wrap="none">
            <a:spAutoFit/>
          </a:bodyPr>
          <a:lstStyle/>
          <a:p>
            <a:pPr>
              <a:lnSpc>
                <a:spcPct val="100000"/>
              </a:lnSpc>
            </a:pPr>
            <a:r>
              <a:rPr lang="en-US" sz="1800" i="1" dirty="0">
                <a:solidFill>
                  <a:srgbClr val="C00000"/>
                </a:solidFill>
                <a:latin typeface="Calibri" pitchFamily="34" charset="0"/>
              </a:rPr>
              <a:t>Process B</a:t>
            </a:r>
          </a:p>
        </p:txBody>
      </p:sp>
      <p:sp>
        <p:nvSpPr>
          <p:cNvPr id="487430" name="Line 6"/>
          <p:cNvSpPr>
            <a:spLocks noChangeShapeType="1"/>
          </p:cNvSpPr>
          <p:nvPr/>
        </p:nvSpPr>
        <p:spPr bwMode="auto">
          <a:xfrm flipH="1">
            <a:off x="2895600" y="4206200"/>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487435" name="Line 11"/>
          <p:cNvSpPr>
            <a:spLocks noChangeShapeType="1"/>
          </p:cNvSpPr>
          <p:nvPr/>
        </p:nvSpPr>
        <p:spPr bwMode="auto">
          <a:xfrm flipH="1">
            <a:off x="3721100" y="3581400"/>
            <a:ext cx="12700" cy="3124200"/>
          </a:xfrm>
          <a:prstGeom prst="line">
            <a:avLst/>
          </a:prstGeom>
          <a:noFill/>
          <a:ln w="25400">
            <a:solidFill>
              <a:schemeClr val="tx1"/>
            </a:solidFill>
            <a:prstDash val="dash"/>
            <a:round/>
            <a:headEnd/>
            <a:tailEnd/>
          </a:ln>
          <a:effectLst/>
        </p:spPr>
        <p:txBody>
          <a:bodyPr wrap="none" anchor="ctr"/>
          <a:lstStyle/>
          <a:p>
            <a:endParaRPr lang="en-US" dirty="0">
              <a:latin typeface="Calibri" pitchFamily="34" charset="0"/>
            </a:endParaRPr>
          </a:p>
        </p:txBody>
      </p:sp>
      <p:sp>
        <p:nvSpPr>
          <p:cNvPr id="487436" name="Text Box 12"/>
          <p:cNvSpPr txBox="1">
            <a:spLocks noChangeArrowheads="1"/>
          </p:cNvSpPr>
          <p:nvPr/>
        </p:nvSpPr>
        <p:spPr bwMode="auto">
          <a:xfrm>
            <a:off x="5422900" y="426720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37" name="Text Box 13"/>
          <p:cNvSpPr txBox="1">
            <a:spLocks noChangeArrowheads="1"/>
          </p:cNvSpPr>
          <p:nvPr/>
        </p:nvSpPr>
        <p:spPr bwMode="auto">
          <a:xfrm>
            <a:off x="5422900" y="4681538"/>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487438" name="Text Box 14"/>
          <p:cNvSpPr txBox="1">
            <a:spLocks noChangeArrowheads="1"/>
          </p:cNvSpPr>
          <p:nvPr/>
        </p:nvSpPr>
        <p:spPr bwMode="auto">
          <a:xfrm>
            <a:off x="5422900" y="5094288"/>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39" name="Text Box 15"/>
          <p:cNvSpPr txBox="1">
            <a:spLocks noChangeArrowheads="1"/>
          </p:cNvSpPr>
          <p:nvPr/>
        </p:nvSpPr>
        <p:spPr bwMode="auto">
          <a:xfrm>
            <a:off x="5405438" y="5530850"/>
            <a:ext cx="1171859"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kernel code</a:t>
            </a:r>
          </a:p>
        </p:txBody>
      </p:sp>
      <p:sp>
        <p:nvSpPr>
          <p:cNvPr id="487440" name="Text Box 16"/>
          <p:cNvSpPr txBox="1">
            <a:spLocks noChangeArrowheads="1"/>
          </p:cNvSpPr>
          <p:nvPr/>
        </p:nvSpPr>
        <p:spPr bwMode="auto">
          <a:xfrm>
            <a:off x="5422900" y="5988050"/>
            <a:ext cx="1009187" cy="338554"/>
          </a:xfrm>
          <a:prstGeom prst="rect">
            <a:avLst/>
          </a:prstGeom>
          <a:noFill/>
          <a:ln w="25400">
            <a:noFill/>
            <a:miter lim="800000"/>
            <a:headEnd/>
            <a:tailEnd/>
          </a:ln>
          <a:effectLst/>
        </p:spPr>
        <p:txBody>
          <a:bodyPr wrap="none">
            <a:spAutoFit/>
          </a:bodyPr>
          <a:lstStyle/>
          <a:p>
            <a:pPr algn="l">
              <a:lnSpc>
                <a:spcPct val="100000"/>
              </a:lnSpc>
            </a:pPr>
            <a:r>
              <a:rPr lang="en-US" sz="1600" dirty="0">
                <a:latin typeface="Calibri" pitchFamily="34" charset="0"/>
              </a:rPr>
              <a:t>user code</a:t>
            </a:r>
          </a:p>
        </p:txBody>
      </p:sp>
      <p:sp>
        <p:nvSpPr>
          <p:cNvPr id="487451" name="AutoShape 27"/>
          <p:cNvSpPr>
            <a:spLocks/>
          </p:cNvSpPr>
          <p:nvPr/>
        </p:nvSpPr>
        <p:spPr bwMode="auto">
          <a:xfrm>
            <a:off x="6858000" y="4627343"/>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487452" name="Text Box 28"/>
          <p:cNvSpPr txBox="1">
            <a:spLocks noChangeArrowheads="1"/>
          </p:cNvSpPr>
          <p:nvPr/>
        </p:nvSpPr>
        <p:spPr bwMode="auto">
          <a:xfrm>
            <a:off x="6937375" y="4648566"/>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487453" name="AutoShape 29"/>
          <p:cNvSpPr>
            <a:spLocks/>
          </p:cNvSpPr>
          <p:nvPr/>
        </p:nvSpPr>
        <p:spPr bwMode="auto">
          <a:xfrm>
            <a:off x="6858000" y="5496837"/>
            <a:ext cx="76200" cy="381000"/>
          </a:xfrm>
          <a:prstGeom prst="rightBrace">
            <a:avLst>
              <a:gd name="adj1" fmla="val 41667"/>
              <a:gd name="adj2" fmla="val 50000"/>
            </a:avLst>
          </a:prstGeom>
          <a:noFill/>
          <a:ln w="25400">
            <a:solidFill>
              <a:schemeClr val="tx1"/>
            </a:solidFill>
            <a:round/>
            <a:headEnd/>
            <a:tailEnd/>
          </a:ln>
          <a:effectLst/>
        </p:spPr>
        <p:txBody>
          <a:bodyPr wrap="none" anchor="ctr"/>
          <a:lstStyle/>
          <a:p>
            <a:pPr>
              <a:lnSpc>
                <a:spcPct val="100000"/>
              </a:lnSpc>
            </a:pPr>
            <a:endParaRPr lang="en-US" sz="1600" dirty="0">
              <a:latin typeface="Calibri" pitchFamily="34" charset="0"/>
            </a:endParaRPr>
          </a:p>
        </p:txBody>
      </p:sp>
      <p:sp>
        <p:nvSpPr>
          <p:cNvPr id="487454" name="Text Box 30"/>
          <p:cNvSpPr txBox="1">
            <a:spLocks noChangeArrowheads="1"/>
          </p:cNvSpPr>
          <p:nvPr/>
        </p:nvSpPr>
        <p:spPr bwMode="auto">
          <a:xfrm>
            <a:off x="6937375" y="5518060"/>
            <a:ext cx="1403654" cy="338554"/>
          </a:xfrm>
          <a:prstGeom prst="rect">
            <a:avLst/>
          </a:prstGeom>
          <a:noFill/>
          <a:ln w="25400">
            <a:noFill/>
            <a:miter lim="800000"/>
            <a:headEnd/>
            <a:tailEnd/>
          </a:ln>
          <a:effectLst/>
        </p:spPr>
        <p:txBody>
          <a:bodyPr wrap="none">
            <a:spAutoFit/>
          </a:bodyPr>
          <a:lstStyle/>
          <a:p>
            <a:pPr algn="l">
              <a:lnSpc>
                <a:spcPct val="100000"/>
              </a:lnSpc>
            </a:pPr>
            <a:r>
              <a:rPr lang="en-US" sz="1600" i="1" dirty="0">
                <a:latin typeface="Calibri" pitchFamily="34" charset="0"/>
              </a:rPr>
              <a:t>context switch</a:t>
            </a:r>
            <a:endParaRPr lang="en-US" sz="1600" dirty="0">
              <a:latin typeface="Calibri" pitchFamily="34" charset="0"/>
            </a:endParaRPr>
          </a:p>
        </p:txBody>
      </p:sp>
      <p:sp>
        <p:nvSpPr>
          <p:cNvPr id="31" name="Text Box 5"/>
          <p:cNvSpPr txBox="1">
            <a:spLocks noChangeArrowheads="1"/>
          </p:cNvSpPr>
          <p:nvPr/>
        </p:nvSpPr>
        <p:spPr bwMode="auto">
          <a:xfrm>
            <a:off x="533400" y="4953000"/>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32" name="Down Arrow 31"/>
          <p:cNvSpPr/>
          <p:nvPr/>
        </p:nvSpPr>
        <p:spPr bwMode="auto">
          <a:xfrm>
            <a:off x="1295400" y="4152900"/>
            <a:ext cx="457200" cy="24003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38" name="Line 6"/>
          <p:cNvSpPr>
            <a:spLocks noChangeShapeType="1"/>
          </p:cNvSpPr>
          <p:nvPr/>
        </p:nvSpPr>
        <p:spPr bwMode="auto">
          <a:xfrm flipH="1">
            <a:off x="2889250" y="59039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sp>
        <p:nvSpPr>
          <p:cNvPr id="39" name="Line 6"/>
          <p:cNvSpPr>
            <a:spLocks noChangeShapeType="1"/>
          </p:cNvSpPr>
          <p:nvPr/>
        </p:nvSpPr>
        <p:spPr bwMode="auto">
          <a:xfrm flipH="1">
            <a:off x="4489450" y="5065776"/>
            <a:ext cx="6350" cy="420624"/>
          </a:xfrm>
          <a:prstGeom prst="line">
            <a:avLst/>
          </a:prstGeom>
          <a:noFill/>
          <a:ln w="25400">
            <a:solidFill>
              <a:schemeClr val="tx1"/>
            </a:solidFill>
            <a:round/>
            <a:headEnd/>
            <a:tailEnd type="triangle" w="med" len="med"/>
          </a:ln>
          <a:effectLst/>
        </p:spPr>
        <p:txBody>
          <a:bodyPr wrap="none" anchor="ctr"/>
          <a:lstStyle/>
          <a:p>
            <a:endParaRPr lang="en-US" dirty="0">
              <a:latin typeface="Calibri" pitchFamily="34" charset="0"/>
            </a:endParaRPr>
          </a:p>
        </p:txBody>
      </p:sp>
      <p:cxnSp>
        <p:nvCxnSpPr>
          <p:cNvPr id="41" name="Straight Arrow Connector 40"/>
          <p:cNvCxnSpPr>
            <a:stCxn id="487430" idx="1"/>
            <a:endCxn id="39" idx="0"/>
          </p:cNvCxnSpPr>
          <p:nvPr/>
        </p:nvCxnSpPr>
        <p:spPr bwMode="auto">
          <a:xfrm rot="16200000" flipH="1">
            <a:off x="3476224" y="4046200"/>
            <a:ext cx="438952" cy="1600200"/>
          </a:xfrm>
          <a:prstGeom prst="straightConnector1">
            <a:avLst/>
          </a:prstGeom>
          <a:noFill/>
          <a:ln w="25400">
            <a:solidFill>
              <a:schemeClr val="tx1"/>
            </a:solidFill>
            <a:round/>
            <a:headEnd/>
            <a:tailEnd type="triangle" w="med" len="med"/>
          </a:ln>
          <a:effectLst/>
        </p:spPr>
      </p:cxnSp>
      <p:cxnSp>
        <p:nvCxnSpPr>
          <p:cNvPr id="43" name="Straight Arrow Connector 42"/>
          <p:cNvCxnSpPr>
            <a:stCxn id="39" idx="1"/>
            <a:endCxn id="38" idx="0"/>
          </p:cNvCxnSpPr>
          <p:nvPr/>
        </p:nvCxnSpPr>
        <p:spPr bwMode="auto">
          <a:xfrm rot="16200000" flipH="1" flipV="1">
            <a:off x="3483737" y="4898263"/>
            <a:ext cx="417576" cy="1593850"/>
          </a:xfrm>
          <a:prstGeom prst="straightConnector1">
            <a:avLst/>
          </a:prstGeom>
          <a:noFill/>
          <a:ln w="25400">
            <a:solidFill>
              <a:schemeClr val="tx1"/>
            </a:solidFill>
            <a:round/>
            <a:headEnd/>
            <a:tailEnd type="triangle" w="med" len="med"/>
          </a:ln>
          <a:effectLst/>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Context Switching (Uniprocessor)</a:t>
            </a:r>
          </a:p>
        </p:txBody>
      </p:sp>
      <p:sp>
        <p:nvSpPr>
          <p:cNvPr id="4" name="Text Placeholder 3"/>
          <p:cNvSpPr>
            <a:spLocks noGrp="1"/>
          </p:cNvSpPr>
          <p:nvPr>
            <p:ph idx="1"/>
          </p:nvPr>
        </p:nvSpPr>
        <p:spPr>
          <a:xfrm>
            <a:off x="533400" y="5257800"/>
            <a:ext cx="8534400" cy="1295400"/>
          </a:xfrm>
        </p:spPr>
        <p:txBody>
          <a:bodyPr>
            <a:normAutofit fontScale="92500" lnSpcReduction="20000"/>
          </a:bodyPr>
          <a:lstStyle/>
          <a:p>
            <a:r>
              <a:rPr lang="en-US" dirty="0"/>
              <a:t>Single processor executes multiple processes concurrently</a:t>
            </a:r>
          </a:p>
          <a:p>
            <a:pPr lvl="1"/>
            <a:r>
              <a:rPr lang="en-US" dirty="0"/>
              <a:t>Process executions interleaved (multitasking) </a:t>
            </a:r>
          </a:p>
          <a:p>
            <a:pPr lvl="1"/>
            <a:r>
              <a:rPr lang="en-US" dirty="0"/>
              <a:t>Address spaces managed by virtual memory system (like last week)</a:t>
            </a:r>
          </a:p>
          <a:p>
            <a:pPr lvl="1"/>
            <a:r>
              <a:rPr lang="en-US" dirty="0"/>
              <a:t>Register values for </a:t>
            </a:r>
            <a:r>
              <a:rPr lang="en-US" dirty="0" err="1"/>
              <a:t>nonexecuting</a:t>
            </a:r>
            <a:r>
              <a:rPr lang="en-US" dirty="0"/>
              <a:t> processes saved in memory</a:t>
            </a:r>
          </a:p>
        </p:txBody>
      </p:sp>
      <p:sp>
        <p:nvSpPr>
          <p:cNvPr id="13" name="Rectangle 12"/>
          <p:cNvSpPr/>
          <p:nvPr/>
        </p:nvSpPr>
        <p:spPr bwMode="auto">
          <a:xfrm>
            <a:off x="9144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10527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Rectangle 2"/>
          <p:cNvSpPr/>
          <p:nvPr/>
        </p:nvSpPr>
        <p:spPr bwMode="auto">
          <a:xfrm>
            <a:off x="8382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5" name="Rectangle 34"/>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Tree>
    <p:extLst>
      <p:ext uri="{BB962C8B-B14F-4D97-AF65-F5344CB8AC3E}">
        <p14:creationId xmlns:p14="http://schemas.microsoft.com/office/powerpoint/2010/main" val="3007506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Context Switching (Uniprocessor)</a:t>
            </a:r>
          </a:p>
        </p:txBody>
      </p:sp>
      <p:sp>
        <p:nvSpPr>
          <p:cNvPr id="4" name="Text Placeholder 3"/>
          <p:cNvSpPr>
            <a:spLocks noGrp="1"/>
          </p:cNvSpPr>
          <p:nvPr>
            <p:ph idx="1"/>
          </p:nvPr>
        </p:nvSpPr>
        <p:spPr>
          <a:xfrm>
            <a:off x="533400" y="5257800"/>
            <a:ext cx="8534400" cy="533400"/>
          </a:xfrm>
        </p:spPr>
        <p:txBody>
          <a:bodyPr>
            <a:normAutofit/>
          </a:bodyPr>
          <a:lstStyle/>
          <a:p>
            <a:r>
              <a:rPr lang="en-US" dirty="0"/>
              <a:t>Save current registers in memory</a:t>
            </a:r>
          </a:p>
        </p:txBody>
      </p:sp>
      <p:sp>
        <p:nvSpPr>
          <p:cNvPr id="13" name="Rectangle 12"/>
          <p:cNvSpPr/>
          <p:nvPr/>
        </p:nvSpPr>
        <p:spPr bwMode="auto">
          <a:xfrm>
            <a:off x="9144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10527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Rectangle 2"/>
          <p:cNvSpPr/>
          <p:nvPr/>
        </p:nvSpPr>
        <p:spPr bwMode="auto">
          <a:xfrm>
            <a:off x="8382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29" name="Rectangle 28"/>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5" name="Rectangle 34"/>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5" name="Up Arrow 4"/>
          <p:cNvSpPr/>
          <p:nvPr/>
        </p:nvSpPr>
        <p:spPr bwMode="auto">
          <a:xfrm>
            <a:off x="1447800" y="3573699"/>
            <a:ext cx="228600" cy="464901"/>
          </a:xfrm>
          <a:prstGeom prst="upArrow">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Tree>
    <p:extLst>
      <p:ext uri="{BB962C8B-B14F-4D97-AF65-F5344CB8AC3E}">
        <p14:creationId xmlns:p14="http://schemas.microsoft.com/office/powerpoint/2010/main" val="15428842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2" name="Title 1"/>
          <p:cNvSpPr>
            <a:spLocks noGrp="1"/>
          </p:cNvSpPr>
          <p:nvPr>
            <p:ph type="title"/>
          </p:nvPr>
        </p:nvSpPr>
        <p:spPr>
          <a:xfrm>
            <a:off x="357018" y="435678"/>
            <a:ext cx="8482182" cy="762000"/>
          </a:xfrm>
        </p:spPr>
        <p:txBody>
          <a:bodyPr/>
          <a:lstStyle/>
          <a:p>
            <a:r>
              <a:rPr lang="en-US" dirty="0"/>
              <a:t>Context Switching (Uniprocessor)</a:t>
            </a:r>
          </a:p>
        </p:txBody>
      </p:sp>
      <p:sp>
        <p:nvSpPr>
          <p:cNvPr id="4" name="Text Placeholder 3"/>
          <p:cNvSpPr>
            <a:spLocks noGrp="1"/>
          </p:cNvSpPr>
          <p:nvPr>
            <p:ph idx="1"/>
          </p:nvPr>
        </p:nvSpPr>
        <p:spPr>
          <a:xfrm>
            <a:off x="533400" y="5257800"/>
            <a:ext cx="8534400" cy="533400"/>
          </a:xfrm>
        </p:spPr>
        <p:txBody>
          <a:bodyPr>
            <a:normAutofit/>
          </a:bodyPr>
          <a:lstStyle/>
          <a:p>
            <a:r>
              <a:rPr lang="en-US" dirty="0"/>
              <a:t>Schedule next process for execution</a:t>
            </a:r>
          </a:p>
        </p:txBody>
      </p:sp>
      <p:sp>
        <p:nvSpPr>
          <p:cNvPr id="13" name="Rectangle 12"/>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29" name="Rectangle 28"/>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23" name="Rectangle 22">
            <a:extLst>
              <a:ext uri="{FF2B5EF4-FFF2-40B4-BE49-F238E27FC236}">
                <a16:creationId xmlns:a16="http://schemas.microsoft.com/office/drawing/2014/main" id="{10E3A328-E063-41DD-9D07-6E6CD945C1B6}"/>
              </a:ext>
            </a:extLst>
          </p:cNvPr>
          <p:cNvSpPr/>
          <p:nvPr/>
        </p:nvSpPr>
        <p:spPr bwMode="auto">
          <a:xfrm>
            <a:off x="2729116"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Tree>
    <p:extLst>
      <p:ext uri="{BB962C8B-B14F-4D97-AF65-F5344CB8AC3E}">
        <p14:creationId xmlns:p14="http://schemas.microsoft.com/office/powerpoint/2010/main" val="3006959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Context Switching (Uniprocessor)</a:t>
            </a:r>
          </a:p>
        </p:txBody>
      </p:sp>
      <p:sp>
        <p:nvSpPr>
          <p:cNvPr id="4" name="Text Placeholder 3"/>
          <p:cNvSpPr>
            <a:spLocks noGrp="1"/>
          </p:cNvSpPr>
          <p:nvPr>
            <p:ph idx="1"/>
          </p:nvPr>
        </p:nvSpPr>
        <p:spPr>
          <a:xfrm>
            <a:off x="533400" y="5257800"/>
            <a:ext cx="8534400" cy="533400"/>
          </a:xfrm>
        </p:spPr>
        <p:txBody>
          <a:bodyPr>
            <a:normAutofit/>
          </a:bodyPr>
          <a:lstStyle/>
          <a:p>
            <a:r>
              <a:rPr lang="en-US" dirty="0"/>
              <a:t>Load saved registers and switch address space (context switch)</a:t>
            </a:r>
          </a:p>
        </p:txBody>
      </p:sp>
      <p:sp>
        <p:nvSpPr>
          <p:cNvPr id="13" name="Rectangle 12"/>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4" name="Rectangle 13"/>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15" name="Rectangle 14"/>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16" name="Rectangle 15"/>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17" name="Rectangle 16"/>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8" name="Rectangle 17"/>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9" name="Rectangle 18"/>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Rectangle 2"/>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29" name="Rectangle 28"/>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0" name="Rectangle 29"/>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1" name="Rectangle 30"/>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2" name="Rectangle 31"/>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3" name="Rectangle 32"/>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5" name="Rectangle 34"/>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36" name="Rectangle 35"/>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9" name="Rectangle 38"/>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0" name="Rectangle 39"/>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7" name="Rectangle 46"/>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9" name="Rectangle 48"/>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50" name="TextBox 49"/>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5" name="Up Arrow 4"/>
          <p:cNvSpPr/>
          <p:nvPr/>
        </p:nvSpPr>
        <p:spPr bwMode="auto">
          <a:xfrm flipV="1">
            <a:off x="3200400" y="3573699"/>
            <a:ext cx="228600" cy="464901"/>
          </a:xfrm>
          <a:prstGeom prst="upArrow">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endParaRPr lang="en-US"/>
          </a:p>
        </p:txBody>
      </p:sp>
    </p:spTree>
    <p:extLst>
      <p:ext uri="{BB962C8B-B14F-4D97-AF65-F5344CB8AC3E}">
        <p14:creationId xmlns:p14="http://schemas.microsoft.com/office/powerpoint/2010/main" val="10724146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018" y="435678"/>
            <a:ext cx="8482182" cy="762000"/>
          </a:xfrm>
        </p:spPr>
        <p:txBody>
          <a:bodyPr/>
          <a:lstStyle/>
          <a:p>
            <a:r>
              <a:rPr lang="en-US" dirty="0"/>
              <a:t>Context Switching (Multicore)</a:t>
            </a:r>
          </a:p>
        </p:txBody>
      </p:sp>
      <p:sp>
        <p:nvSpPr>
          <p:cNvPr id="4" name="Text Placeholder 3"/>
          <p:cNvSpPr>
            <a:spLocks noGrp="1"/>
          </p:cNvSpPr>
          <p:nvPr>
            <p:ph idx="1"/>
          </p:nvPr>
        </p:nvSpPr>
        <p:spPr>
          <a:xfrm>
            <a:off x="4343401" y="4110038"/>
            <a:ext cx="4952999" cy="2671762"/>
          </a:xfrm>
        </p:spPr>
        <p:txBody>
          <a:bodyPr/>
          <a:lstStyle/>
          <a:p>
            <a:r>
              <a:rPr lang="en-US" dirty="0"/>
              <a:t>Multicore processors</a:t>
            </a:r>
          </a:p>
          <a:p>
            <a:pPr marL="519113" lvl="1" indent="-179388"/>
            <a:r>
              <a:rPr lang="en-US" dirty="0"/>
              <a:t>Multiple CPUs on single chip</a:t>
            </a:r>
          </a:p>
          <a:p>
            <a:pPr marL="519113" lvl="1" indent="-179388"/>
            <a:r>
              <a:rPr lang="en-US" dirty="0"/>
              <a:t>Share main memory (and some caches)</a:t>
            </a:r>
          </a:p>
          <a:p>
            <a:pPr marL="519113" lvl="1" indent="-179388"/>
            <a:r>
              <a:rPr lang="en-US" dirty="0"/>
              <a:t>Each can execute a separate process</a:t>
            </a:r>
          </a:p>
          <a:p>
            <a:pPr marL="687388" lvl="2" indent="-168275"/>
            <a:r>
              <a:rPr lang="en-US" dirty="0"/>
              <a:t>Scheduling of processors onto cores done by kernel</a:t>
            </a:r>
          </a:p>
          <a:p>
            <a:endParaRPr lang="en-US" dirty="0"/>
          </a:p>
        </p:txBody>
      </p:sp>
      <p:sp>
        <p:nvSpPr>
          <p:cNvPr id="17" name="Rectangle 16"/>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18" name="Rectangle 17"/>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23" name="Rectangle 22"/>
          <p:cNvSpPr/>
          <p:nvPr/>
        </p:nvSpPr>
        <p:spPr bwMode="auto">
          <a:xfrm>
            <a:off x="751396" y="1219200"/>
            <a:ext cx="6030404" cy="2506896"/>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28" name="Rectangle 27"/>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29" name="Rectangle 28"/>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0" name="Rectangle 29"/>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1" name="Rectangle 30"/>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2" name="Rectangle 31"/>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37" name="Rectangle 36"/>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38" name="Rectangle 37"/>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39" name="Rectangle 38"/>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0" name="Rectangle 39"/>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2" name="Rectangle 41"/>
          <p:cNvSpPr/>
          <p:nvPr/>
        </p:nvSpPr>
        <p:spPr bwMode="auto">
          <a:xfrm>
            <a:off x="5321670" y="17895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43" name="Rectangle 42"/>
          <p:cNvSpPr/>
          <p:nvPr/>
        </p:nvSpPr>
        <p:spPr bwMode="auto">
          <a:xfrm>
            <a:off x="5321670" y="20943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4" name="Rectangle 43"/>
          <p:cNvSpPr/>
          <p:nvPr/>
        </p:nvSpPr>
        <p:spPr bwMode="auto">
          <a:xfrm>
            <a:off x="5321670" y="266717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5" name="Rectangle 44"/>
          <p:cNvSpPr/>
          <p:nvPr/>
        </p:nvSpPr>
        <p:spPr bwMode="auto">
          <a:xfrm>
            <a:off x="5321670" y="238309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46" name="Rectangle 45"/>
          <p:cNvSpPr/>
          <p:nvPr/>
        </p:nvSpPr>
        <p:spPr bwMode="auto">
          <a:xfrm>
            <a:off x="5321670" y="3040298"/>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Saved registers</a:t>
            </a:r>
          </a:p>
        </p:txBody>
      </p:sp>
      <p:sp>
        <p:nvSpPr>
          <p:cNvPr id="47" name="TextBox 46"/>
          <p:cNvSpPr txBox="1"/>
          <p:nvPr/>
        </p:nvSpPr>
        <p:spPr>
          <a:xfrm>
            <a:off x="4343400" y="2165366"/>
            <a:ext cx="513106" cy="646331"/>
          </a:xfrm>
          <a:prstGeom prst="rect">
            <a:avLst/>
          </a:prstGeom>
          <a:noFill/>
        </p:spPr>
        <p:txBody>
          <a:bodyPr wrap="none" rtlCol="0">
            <a:spAutoFit/>
          </a:bodyPr>
          <a:lstStyle/>
          <a:p>
            <a:r>
              <a:rPr lang="en-US" sz="3600" dirty="0">
                <a:latin typeface="Calibri" pitchFamily="34" charset="0"/>
              </a:rPr>
              <a:t>…</a:t>
            </a:r>
          </a:p>
        </p:txBody>
      </p:sp>
      <p:sp>
        <p:nvSpPr>
          <p:cNvPr id="49" name="Rectangle 48"/>
          <p:cNvSpPr/>
          <p:nvPr/>
        </p:nvSpPr>
        <p:spPr bwMode="auto">
          <a:xfrm>
            <a:off x="914400" y="4046304"/>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50" name="Rectangle 49"/>
          <p:cNvSpPr/>
          <p:nvPr/>
        </p:nvSpPr>
        <p:spPr bwMode="auto">
          <a:xfrm>
            <a:off x="1052716" y="4503504"/>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51" name="Rectangle 50"/>
          <p:cNvSpPr/>
          <p:nvPr/>
        </p:nvSpPr>
        <p:spPr bwMode="auto">
          <a:xfrm>
            <a:off x="838200" y="1676400"/>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Tree>
    <p:extLst>
      <p:ext uri="{BB962C8B-B14F-4D97-AF65-F5344CB8AC3E}">
        <p14:creationId xmlns:p14="http://schemas.microsoft.com/office/powerpoint/2010/main" val="1658267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p:nvPr>
        </p:nvSpPr>
        <p:spPr>
          <a:xfrm>
            <a:off x="381000" y="533400"/>
            <a:ext cx="8458200" cy="573088"/>
          </a:xfrm>
        </p:spPr>
        <p:txBody>
          <a:bodyPr/>
          <a:lstStyle/>
          <a:p>
            <a:r>
              <a:rPr lang="en-US"/>
              <a:t>User View of Concurrent Processes</a:t>
            </a:r>
          </a:p>
        </p:txBody>
      </p:sp>
      <p:sp>
        <p:nvSpPr>
          <p:cNvPr id="486403" name="Rectangle 3"/>
          <p:cNvSpPr>
            <a:spLocks noGrp="1" noChangeArrowheads="1"/>
          </p:cNvSpPr>
          <p:nvPr>
            <p:ph type="body" idx="1"/>
          </p:nvPr>
        </p:nvSpPr>
        <p:spPr>
          <a:xfrm>
            <a:off x="410031" y="1285875"/>
            <a:ext cx="7896225" cy="1990725"/>
          </a:xfrm>
        </p:spPr>
        <p:txBody>
          <a:bodyPr/>
          <a:lstStyle/>
          <a:p>
            <a:r>
              <a:rPr lang="en-US" dirty="0"/>
              <a:t>Two processes </a:t>
            </a:r>
            <a:r>
              <a:rPr lang="en-US" i="1" dirty="0"/>
              <a:t>run </a:t>
            </a:r>
            <a:r>
              <a:rPr lang="en-US" i="1" dirty="0">
                <a:solidFill>
                  <a:srgbClr val="C00000"/>
                </a:solidFill>
              </a:rPr>
              <a:t>concurrently</a:t>
            </a:r>
            <a:r>
              <a:rPr lang="en-US" dirty="0"/>
              <a:t> (</a:t>
            </a:r>
            <a:r>
              <a:rPr lang="en-US" i="1" dirty="0"/>
              <a:t>are concurrent)</a:t>
            </a:r>
            <a:r>
              <a:rPr lang="en-US" dirty="0"/>
              <a:t> if their execution overlaps in time</a:t>
            </a:r>
          </a:p>
          <a:p>
            <a:r>
              <a:rPr lang="en-US" dirty="0"/>
              <a:t>Otherwise, they are </a:t>
            </a:r>
            <a:r>
              <a:rPr lang="en-US" i="1" dirty="0">
                <a:solidFill>
                  <a:srgbClr val="C00000"/>
                </a:solidFill>
              </a:rPr>
              <a:t>sequential</a:t>
            </a:r>
          </a:p>
          <a:p>
            <a:r>
              <a:rPr lang="en-US" dirty="0"/>
              <a:t>Appears as if concurrent processes run in parallel with each other</a:t>
            </a:r>
          </a:p>
          <a:p>
            <a:pPr lvl="1"/>
            <a:r>
              <a:rPr lang="en-US" dirty="0"/>
              <a:t>This means they can interfere with each other</a:t>
            </a:r>
            <a:br>
              <a:rPr lang="en-US" dirty="0"/>
            </a:br>
            <a:r>
              <a:rPr lang="en-US" dirty="0"/>
              <a:t>(more on that in a couple weeks)</a:t>
            </a:r>
          </a:p>
        </p:txBody>
      </p:sp>
      <p:grpSp>
        <p:nvGrpSpPr>
          <p:cNvPr id="2" name="Group 1">
            <a:extLst>
              <a:ext uri="{FF2B5EF4-FFF2-40B4-BE49-F238E27FC236}">
                <a16:creationId xmlns:a16="http://schemas.microsoft.com/office/drawing/2014/main" id="{9FB5E6E6-28DD-4CC6-B5A7-BE069AFF248E}"/>
              </a:ext>
            </a:extLst>
          </p:cNvPr>
          <p:cNvGrpSpPr/>
          <p:nvPr/>
        </p:nvGrpSpPr>
        <p:grpSpPr>
          <a:xfrm>
            <a:off x="1538743" y="4495800"/>
            <a:ext cx="5638800" cy="1447800"/>
            <a:chOff x="1219200" y="3810000"/>
            <a:chExt cx="5638800" cy="1447800"/>
          </a:xfrm>
        </p:grpSpPr>
        <p:sp>
          <p:nvSpPr>
            <p:cNvPr id="486405" name="Text Box 5"/>
            <p:cNvSpPr txBox="1">
              <a:spLocks noChangeArrowheads="1"/>
            </p:cNvSpPr>
            <p:nvPr/>
          </p:nvSpPr>
          <p:spPr bwMode="auto">
            <a:xfrm>
              <a:off x="1219200" y="4311650"/>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486406" name="Line 6"/>
            <p:cNvSpPr>
              <a:spLocks noChangeShapeType="1"/>
            </p:cNvSpPr>
            <p:nvPr/>
          </p:nvSpPr>
          <p:spPr bwMode="auto">
            <a:xfrm>
              <a:off x="3276600" y="41910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07" name="Text Box 7"/>
            <p:cNvSpPr txBox="1">
              <a:spLocks noChangeArrowheads="1"/>
            </p:cNvSpPr>
            <p:nvPr/>
          </p:nvSpPr>
          <p:spPr bwMode="auto">
            <a:xfrm>
              <a:off x="2709863" y="3810000"/>
              <a:ext cx="99969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A</a:t>
              </a:r>
            </a:p>
          </p:txBody>
        </p:sp>
        <p:sp>
          <p:nvSpPr>
            <p:cNvPr id="486408" name="Text Box 8"/>
            <p:cNvSpPr txBox="1">
              <a:spLocks noChangeArrowheads="1"/>
            </p:cNvSpPr>
            <p:nvPr/>
          </p:nvSpPr>
          <p:spPr bwMode="auto">
            <a:xfrm>
              <a:off x="4233863" y="3810000"/>
              <a:ext cx="990079"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B</a:t>
              </a:r>
            </a:p>
          </p:txBody>
        </p:sp>
        <p:sp>
          <p:nvSpPr>
            <p:cNvPr id="486409" name="Text Box 9"/>
            <p:cNvSpPr txBox="1">
              <a:spLocks noChangeArrowheads="1"/>
            </p:cNvSpPr>
            <p:nvPr/>
          </p:nvSpPr>
          <p:spPr bwMode="auto">
            <a:xfrm>
              <a:off x="5757863" y="3810000"/>
              <a:ext cx="98366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C</a:t>
              </a:r>
            </a:p>
          </p:txBody>
        </p:sp>
        <p:sp>
          <p:nvSpPr>
            <p:cNvPr id="486410" name="Line 10"/>
            <p:cNvSpPr>
              <a:spLocks noChangeShapeType="1"/>
            </p:cNvSpPr>
            <p:nvPr/>
          </p:nvSpPr>
          <p:spPr bwMode="auto">
            <a:xfrm>
              <a:off x="4800600" y="43434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1" name="Line 11"/>
            <p:cNvSpPr>
              <a:spLocks noChangeShapeType="1"/>
            </p:cNvSpPr>
            <p:nvPr/>
          </p:nvSpPr>
          <p:spPr bwMode="auto">
            <a:xfrm>
              <a:off x="6324600" y="46482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2" name="Line 12"/>
            <p:cNvSpPr>
              <a:spLocks noChangeShapeType="1"/>
            </p:cNvSpPr>
            <p:nvPr/>
          </p:nvSpPr>
          <p:spPr bwMode="auto">
            <a:xfrm>
              <a:off x="3276600" y="44958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3" name="Line 13"/>
            <p:cNvSpPr>
              <a:spLocks noChangeShapeType="1"/>
            </p:cNvSpPr>
            <p:nvPr/>
          </p:nvSpPr>
          <p:spPr bwMode="auto">
            <a:xfrm>
              <a:off x="2819400" y="41910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6414" name="Line 14"/>
            <p:cNvSpPr>
              <a:spLocks noChangeShapeType="1"/>
            </p:cNvSpPr>
            <p:nvPr/>
          </p:nvSpPr>
          <p:spPr bwMode="auto">
            <a:xfrm>
              <a:off x="2819400" y="48006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6415" name="Line 15"/>
            <p:cNvSpPr>
              <a:spLocks noChangeShapeType="1"/>
            </p:cNvSpPr>
            <p:nvPr/>
          </p:nvSpPr>
          <p:spPr bwMode="auto">
            <a:xfrm>
              <a:off x="6324600" y="4953000"/>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6416" name="Line 16"/>
            <p:cNvSpPr>
              <a:spLocks noChangeShapeType="1"/>
            </p:cNvSpPr>
            <p:nvPr/>
          </p:nvSpPr>
          <p:spPr bwMode="auto">
            <a:xfrm>
              <a:off x="2819400" y="43434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6417" name="Line 17"/>
            <p:cNvSpPr>
              <a:spLocks noChangeShapeType="1"/>
            </p:cNvSpPr>
            <p:nvPr/>
          </p:nvSpPr>
          <p:spPr bwMode="auto">
            <a:xfrm>
              <a:off x="2819400" y="4648200"/>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18" name="Down Arrow 17"/>
            <p:cNvSpPr/>
            <p:nvPr/>
          </p:nvSpPr>
          <p:spPr bwMode="auto">
            <a:xfrm>
              <a:off x="1981200" y="4000500"/>
              <a:ext cx="457200" cy="12573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cxnSp>
        <p:nvCxnSpPr>
          <p:cNvPr id="4" name="Straight Arrow Connector 3">
            <a:extLst>
              <a:ext uri="{FF2B5EF4-FFF2-40B4-BE49-F238E27FC236}">
                <a16:creationId xmlns:a16="http://schemas.microsoft.com/office/drawing/2014/main" id="{AD319164-4D4D-45FC-8567-9E8AFB3A3FB8}"/>
              </a:ext>
            </a:extLst>
          </p:cNvPr>
          <p:cNvCxnSpPr>
            <a:stCxn id="486406" idx="1"/>
          </p:cNvCxnSpPr>
          <p:nvPr/>
        </p:nvCxnSpPr>
        <p:spPr bwMode="auto">
          <a:xfrm>
            <a:off x="3596144" y="5181600"/>
            <a:ext cx="1523999" cy="0"/>
          </a:xfrm>
          <a:prstGeom prst="straightConnector1">
            <a:avLst/>
          </a:prstGeom>
          <a:noFill/>
          <a:ln w="25400" cap="flat" cmpd="sng" algn="ctr">
            <a:solidFill>
              <a:srgbClr val="C00000"/>
            </a:solidFill>
            <a:prstDash val="solid"/>
            <a:round/>
            <a:headEnd type="triangle"/>
            <a:tailEnd type="triangle"/>
          </a:ln>
          <a:effectLst/>
        </p:spPr>
      </p:cxnSp>
      <p:sp>
        <p:nvSpPr>
          <p:cNvPr id="5" name="Callout: Bent Line 4">
            <a:extLst>
              <a:ext uri="{FF2B5EF4-FFF2-40B4-BE49-F238E27FC236}">
                <a16:creationId xmlns:a16="http://schemas.microsoft.com/office/drawing/2014/main" id="{D3314F70-D76A-4F2C-9792-7ACE8BFF732D}"/>
              </a:ext>
            </a:extLst>
          </p:cNvPr>
          <p:cNvSpPr/>
          <p:nvPr/>
        </p:nvSpPr>
        <p:spPr bwMode="auto">
          <a:xfrm>
            <a:off x="7467600" y="4019554"/>
            <a:ext cx="983666" cy="476246"/>
          </a:xfrm>
          <a:prstGeom prst="borderCallout2">
            <a:avLst>
              <a:gd name="adj1" fmla="val 18750"/>
              <a:gd name="adj2" fmla="val -678"/>
              <a:gd name="adj3" fmla="val 18750"/>
              <a:gd name="adj4" fmla="val -16667"/>
              <a:gd name="adj5" fmla="val 243513"/>
              <a:gd name="adj6" fmla="val -269767"/>
            </a:avLst>
          </a:prstGeom>
          <a:noFill/>
          <a:ln w="25400" cap="flat" cmpd="sng" algn="ctr">
            <a:solidFill>
              <a:srgbClr val="C00000"/>
            </a:solidFill>
            <a:prstDash val="solid"/>
            <a:round/>
            <a:headEnd type="none" w="med" len="med"/>
            <a:tailEnd type="arrow" w="med" len="med"/>
          </a:ln>
          <a:effectLst/>
        </p:spPr>
        <p:txBody>
          <a:bodyPr rtlCol="0" anchor="ctr"/>
          <a:lstStyle/>
          <a:p>
            <a:pPr algn="ctr"/>
            <a:r>
              <a:rPr lang="en-US" sz="1400" dirty="0"/>
              <a:t>A and B concurrent</a:t>
            </a:r>
          </a:p>
        </p:txBody>
      </p:sp>
      <p:sp>
        <p:nvSpPr>
          <p:cNvPr id="22" name="Callout: Bent Line 21">
            <a:extLst>
              <a:ext uri="{FF2B5EF4-FFF2-40B4-BE49-F238E27FC236}">
                <a16:creationId xmlns:a16="http://schemas.microsoft.com/office/drawing/2014/main" id="{0BA28022-6F85-4A37-9B31-ADB2FEA246AB}"/>
              </a:ext>
            </a:extLst>
          </p:cNvPr>
          <p:cNvSpPr/>
          <p:nvPr/>
        </p:nvSpPr>
        <p:spPr bwMode="auto">
          <a:xfrm>
            <a:off x="7467600" y="4687983"/>
            <a:ext cx="983666" cy="476246"/>
          </a:xfrm>
          <a:prstGeom prst="borderCallout2">
            <a:avLst>
              <a:gd name="adj1" fmla="val 18750"/>
              <a:gd name="adj2" fmla="val -678"/>
              <a:gd name="adj3" fmla="val 18750"/>
              <a:gd name="adj4" fmla="val -16667"/>
              <a:gd name="adj5" fmla="val 153159"/>
              <a:gd name="adj6" fmla="val -197588"/>
            </a:avLst>
          </a:prstGeom>
          <a:noFill/>
          <a:ln w="25400" cap="flat" cmpd="sng" algn="ctr">
            <a:solidFill>
              <a:srgbClr val="C00000"/>
            </a:solidFill>
            <a:prstDash val="solid"/>
            <a:round/>
            <a:headEnd type="none" w="med" len="med"/>
            <a:tailEnd type="arrow" w="med" len="med"/>
          </a:ln>
          <a:effectLst/>
        </p:spPr>
        <p:txBody>
          <a:bodyPr rtlCol="0" anchor="ctr"/>
          <a:lstStyle/>
          <a:p>
            <a:pPr algn="ctr"/>
            <a:r>
              <a:rPr lang="en-US" sz="1400" dirty="0"/>
              <a:t>A and C concurrent</a:t>
            </a:r>
          </a:p>
        </p:txBody>
      </p:sp>
      <p:cxnSp>
        <p:nvCxnSpPr>
          <p:cNvPr id="23" name="Straight Arrow Connector 22">
            <a:extLst>
              <a:ext uri="{FF2B5EF4-FFF2-40B4-BE49-F238E27FC236}">
                <a16:creationId xmlns:a16="http://schemas.microsoft.com/office/drawing/2014/main" id="{1D56FBB8-DDA1-49E5-9E0F-FA1C38A5431A}"/>
              </a:ext>
            </a:extLst>
          </p:cNvPr>
          <p:cNvCxnSpPr>
            <a:cxnSpLocks/>
          </p:cNvCxnSpPr>
          <p:nvPr/>
        </p:nvCxnSpPr>
        <p:spPr bwMode="auto">
          <a:xfrm>
            <a:off x="3596143" y="5410200"/>
            <a:ext cx="3048000" cy="0"/>
          </a:xfrm>
          <a:prstGeom prst="straightConnector1">
            <a:avLst/>
          </a:prstGeom>
          <a:noFill/>
          <a:ln w="25400" cap="flat" cmpd="sng" algn="ctr">
            <a:solidFill>
              <a:srgbClr val="C00000"/>
            </a:solidFill>
            <a:prstDash val="solid"/>
            <a:round/>
            <a:headEnd type="triangle"/>
            <a:tailEnd type="triangle"/>
          </a:ln>
          <a:effectLst/>
        </p:spPr>
      </p:cxnSp>
      <p:sp>
        <p:nvSpPr>
          <p:cNvPr id="25" name="Callout: Bent Line 24">
            <a:extLst>
              <a:ext uri="{FF2B5EF4-FFF2-40B4-BE49-F238E27FC236}">
                <a16:creationId xmlns:a16="http://schemas.microsoft.com/office/drawing/2014/main" id="{72551FDD-7518-4A60-861C-BB3C5307211B}"/>
              </a:ext>
            </a:extLst>
          </p:cNvPr>
          <p:cNvSpPr/>
          <p:nvPr/>
        </p:nvSpPr>
        <p:spPr bwMode="auto">
          <a:xfrm>
            <a:off x="7467600" y="5357084"/>
            <a:ext cx="983666" cy="476246"/>
          </a:xfrm>
          <a:prstGeom prst="borderCallout2">
            <a:avLst>
              <a:gd name="adj1" fmla="val 84256"/>
              <a:gd name="adj2" fmla="val 416"/>
              <a:gd name="adj3" fmla="val 84256"/>
              <a:gd name="adj4" fmla="val -22135"/>
              <a:gd name="adj5" fmla="val -442"/>
              <a:gd name="adj6" fmla="val -133064"/>
            </a:avLst>
          </a:prstGeom>
          <a:noFill/>
          <a:ln w="25400" cap="flat" cmpd="sng" algn="ctr">
            <a:solidFill>
              <a:schemeClr val="accent1">
                <a:lumMod val="75000"/>
              </a:schemeClr>
            </a:solidFill>
            <a:prstDash val="solid"/>
            <a:round/>
            <a:headEnd type="none" w="med" len="med"/>
            <a:tailEnd type="arrow" w="med" len="med"/>
          </a:ln>
          <a:effectLst/>
        </p:spPr>
        <p:txBody>
          <a:bodyPr rtlCol="0" anchor="ctr"/>
          <a:lstStyle/>
          <a:p>
            <a:pPr algn="ctr"/>
            <a:r>
              <a:rPr lang="en-US" sz="1400" dirty="0"/>
              <a:t>B and C sequential</a:t>
            </a:r>
          </a:p>
        </p:txBody>
      </p:sp>
      <p:cxnSp>
        <p:nvCxnSpPr>
          <p:cNvPr id="8" name="Straight Connector 7">
            <a:extLst>
              <a:ext uri="{FF2B5EF4-FFF2-40B4-BE49-F238E27FC236}">
                <a16:creationId xmlns:a16="http://schemas.microsoft.com/office/drawing/2014/main" id="{F76B8390-0A55-4929-B28A-8872CEC6F7AB}"/>
              </a:ext>
            </a:extLst>
          </p:cNvPr>
          <p:cNvCxnSpPr/>
          <p:nvPr/>
        </p:nvCxnSpPr>
        <p:spPr bwMode="auto">
          <a:xfrm>
            <a:off x="5120143" y="5334000"/>
            <a:ext cx="1524000" cy="0"/>
          </a:xfrm>
          <a:prstGeom prst="line">
            <a:avLst/>
          </a:prstGeom>
          <a:ln w="19050">
            <a:solidFill>
              <a:schemeClr val="accent1">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xit" presetSubtype="0" fill="hold" grpId="1" nodeType="withEffect">
                                  <p:stCondLst>
                                    <p:cond delay="0"/>
                                  </p:stCondLst>
                                  <p:childTnLst>
                                    <p:set>
                                      <p:cBhvr>
                                        <p:cTn id="26" dur="1" fill="hold">
                                          <p:stCondLst>
                                            <p:cond delay="0"/>
                                          </p:stCondLst>
                                        </p:cTn>
                                        <p:tgtEl>
                                          <p:spTgt spid="2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22" grpId="0" animBg="1"/>
      <p:bldP spid="22" grpId="1" animBg="1"/>
      <p:bldP spid="2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ChangeArrowheads="1"/>
          </p:cNvSpPr>
          <p:nvPr>
            <p:ph type="title"/>
          </p:nvPr>
        </p:nvSpPr>
        <p:spPr>
          <a:xfrm>
            <a:off x="406400" y="493712"/>
            <a:ext cx="7289800" cy="573088"/>
          </a:xfrm>
        </p:spPr>
        <p:txBody>
          <a:bodyPr/>
          <a:lstStyle/>
          <a:p>
            <a:r>
              <a:rPr lang="en-US" dirty="0"/>
              <a:t>Traditional (Uniprocessor) Reality</a:t>
            </a:r>
          </a:p>
        </p:txBody>
      </p:sp>
      <p:grpSp>
        <p:nvGrpSpPr>
          <p:cNvPr id="2" name="Group 1">
            <a:extLst>
              <a:ext uri="{FF2B5EF4-FFF2-40B4-BE49-F238E27FC236}">
                <a16:creationId xmlns:a16="http://schemas.microsoft.com/office/drawing/2014/main" id="{C620293B-7D43-456C-8566-F9046D01D93E}"/>
              </a:ext>
            </a:extLst>
          </p:cNvPr>
          <p:cNvGrpSpPr/>
          <p:nvPr/>
        </p:nvGrpSpPr>
        <p:grpSpPr>
          <a:xfrm>
            <a:off x="1510360" y="4117507"/>
            <a:ext cx="5694653" cy="2133600"/>
            <a:chOff x="1208015" y="4274372"/>
            <a:chExt cx="5694653" cy="2133600"/>
          </a:xfrm>
        </p:grpSpPr>
        <p:sp>
          <p:nvSpPr>
            <p:cNvPr id="485383" name="Line 7"/>
            <p:cNvSpPr>
              <a:spLocks noChangeShapeType="1"/>
            </p:cNvSpPr>
            <p:nvPr/>
          </p:nvSpPr>
          <p:spPr bwMode="auto">
            <a:xfrm>
              <a:off x="3321268" y="4655372"/>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84" name="Text Box 8"/>
            <p:cNvSpPr txBox="1">
              <a:spLocks noChangeArrowheads="1"/>
            </p:cNvSpPr>
            <p:nvPr/>
          </p:nvSpPr>
          <p:spPr bwMode="auto">
            <a:xfrm>
              <a:off x="2819400" y="4274372"/>
              <a:ext cx="99969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A</a:t>
              </a:r>
            </a:p>
          </p:txBody>
        </p:sp>
        <p:sp>
          <p:nvSpPr>
            <p:cNvPr id="485385" name="Text Box 9"/>
            <p:cNvSpPr txBox="1">
              <a:spLocks noChangeArrowheads="1"/>
            </p:cNvSpPr>
            <p:nvPr/>
          </p:nvSpPr>
          <p:spPr bwMode="auto">
            <a:xfrm>
              <a:off x="4343400" y="4274372"/>
              <a:ext cx="990079"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B</a:t>
              </a:r>
            </a:p>
          </p:txBody>
        </p:sp>
        <p:sp>
          <p:nvSpPr>
            <p:cNvPr id="485386" name="Text Box 10"/>
            <p:cNvSpPr txBox="1">
              <a:spLocks noChangeArrowheads="1"/>
            </p:cNvSpPr>
            <p:nvPr/>
          </p:nvSpPr>
          <p:spPr bwMode="auto">
            <a:xfrm>
              <a:off x="5867400" y="4274372"/>
              <a:ext cx="983667" cy="338554"/>
            </a:xfrm>
            <a:prstGeom prst="rect">
              <a:avLst/>
            </a:prstGeom>
            <a:noFill/>
            <a:ln w="25400">
              <a:noFill/>
              <a:miter lim="800000"/>
              <a:headEnd/>
              <a:tailEnd/>
            </a:ln>
            <a:effectLst/>
          </p:spPr>
          <p:txBody>
            <a:bodyPr wrap="none">
              <a:spAutoFit/>
            </a:bodyPr>
            <a:lstStyle/>
            <a:p>
              <a:pPr algn="l">
                <a:lnSpc>
                  <a:spcPct val="100000"/>
                </a:lnSpc>
              </a:pPr>
              <a:r>
                <a:rPr lang="en-US" sz="1600" i="1" dirty="0">
                  <a:solidFill>
                    <a:srgbClr val="C00000"/>
                  </a:solidFill>
                  <a:latin typeface="Calibri" pitchFamily="34" charset="0"/>
                </a:rPr>
                <a:t>Process C</a:t>
              </a:r>
            </a:p>
          </p:txBody>
        </p:sp>
        <p:sp>
          <p:nvSpPr>
            <p:cNvPr id="485387" name="Line 11"/>
            <p:cNvSpPr>
              <a:spLocks noChangeShapeType="1"/>
            </p:cNvSpPr>
            <p:nvPr/>
          </p:nvSpPr>
          <p:spPr bwMode="auto">
            <a:xfrm>
              <a:off x="4845268" y="4960172"/>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88" name="Line 12"/>
            <p:cNvSpPr>
              <a:spLocks noChangeShapeType="1"/>
            </p:cNvSpPr>
            <p:nvPr/>
          </p:nvSpPr>
          <p:spPr bwMode="auto">
            <a:xfrm>
              <a:off x="6369268" y="5264972"/>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89" name="Line 13"/>
            <p:cNvSpPr>
              <a:spLocks noChangeShapeType="1"/>
            </p:cNvSpPr>
            <p:nvPr/>
          </p:nvSpPr>
          <p:spPr bwMode="auto">
            <a:xfrm>
              <a:off x="3321268" y="5569772"/>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90" name="Line 14"/>
            <p:cNvSpPr>
              <a:spLocks noChangeShapeType="1"/>
            </p:cNvSpPr>
            <p:nvPr/>
          </p:nvSpPr>
          <p:spPr bwMode="auto">
            <a:xfrm>
              <a:off x="6369268" y="5874572"/>
              <a:ext cx="0" cy="304800"/>
            </a:xfrm>
            <a:prstGeom prst="line">
              <a:avLst/>
            </a:prstGeom>
            <a:noFill/>
            <a:ln w="25400">
              <a:solidFill>
                <a:schemeClr val="tx1"/>
              </a:solidFill>
              <a:round/>
              <a:headEnd/>
              <a:tailEnd/>
            </a:ln>
            <a:effectLst/>
          </p:spPr>
          <p:txBody>
            <a:bodyPr wrap="none" anchor="ctr"/>
            <a:lstStyle/>
            <a:p>
              <a:endParaRPr lang="en-US" dirty="0">
                <a:latin typeface="Calibri" pitchFamily="34" charset="0"/>
              </a:endParaRPr>
            </a:p>
          </p:txBody>
        </p:sp>
        <p:sp>
          <p:nvSpPr>
            <p:cNvPr id="485391" name="Line 15"/>
            <p:cNvSpPr>
              <a:spLocks noChangeShapeType="1"/>
            </p:cNvSpPr>
            <p:nvPr/>
          </p:nvSpPr>
          <p:spPr bwMode="auto">
            <a:xfrm>
              <a:off x="2864068" y="4960172"/>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2" name="Line 16"/>
            <p:cNvSpPr>
              <a:spLocks noChangeShapeType="1"/>
            </p:cNvSpPr>
            <p:nvPr/>
          </p:nvSpPr>
          <p:spPr bwMode="auto">
            <a:xfrm>
              <a:off x="2864068" y="5264972"/>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3" name="Line 17"/>
            <p:cNvSpPr>
              <a:spLocks noChangeShapeType="1"/>
            </p:cNvSpPr>
            <p:nvPr/>
          </p:nvSpPr>
          <p:spPr bwMode="auto">
            <a:xfrm>
              <a:off x="2864068" y="5569772"/>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4" name="Line 18"/>
            <p:cNvSpPr>
              <a:spLocks noChangeShapeType="1"/>
            </p:cNvSpPr>
            <p:nvPr/>
          </p:nvSpPr>
          <p:spPr bwMode="auto">
            <a:xfrm>
              <a:off x="2864068" y="5874572"/>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485395" name="Line 19"/>
            <p:cNvSpPr>
              <a:spLocks noChangeShapeType="1"/>
            </p:cNvSpPr>
            <p:nvPr/>
          </p:nvSpPr>
          <p:spPr bwMode="auto">
            <a:xfrm>
              <a:off x="2864068" y="6179372"/>
              <a:ext cx="4038600" cy="0"/>
            </a:xfrm>
            <a:prstGeom prst="line">
              <a:avLst/>
            </a:prstGeom>
            <a:noFill/>
            <a:ln w="3175">
              <a:solidFill>
                <a:schemeClr val="tx1"/>
              </a:solidFill>
              <a:prstDash val="dash"/>
              <a:round/>
              <a:headEnd/>
              <a:tailEnd/>
            </a:ln>
            <a:effectLst/>
          </p:spPr>
          <p:txBody>
            <a:bodyPr wrap="none" anchor="ctr"/>
            <a:lstStyle/>
            <a:p>
              <a:endParaRPr lang="en-US" dirty="0">
                <a:latin typeface="Calibri" pitchFamily="34" charset="0"/>
              </a:endParaRPr>
            </a:p>
          </p:txBody>
        </p:sp>
        <p:sp>
          <p:nvSpPr>
            <p:cNvPr id="20" name="Text Box 1031"/>
            <p:cNvSpPr txBox="1">
              <a:spLocks noChangeArrowheads="1"/>
            </p:cNvSpPr>
            <p:nvPr/>
          </p:nvSpPr>
          <p:spPr bwMode="auto">
            <a:xfrm>
              <a:off x="1208015" y="5184307"/>
              <a:ext cx="817853" cy="461665"/>
            </a:xfrm>
            <a:prstGeom prst="rect">
              <a:avLst/>
            </a:prstGeom>
            <a:noFill/>
            <a:ln w="25400">
              <a:noFill/>
              <a:miter lim="800000"/>
              <a:headEnd/>
              <a:tailEnd/>
            </a:ln>
            <a:effectLst/>
          </p:spPr>
          <p:txBody>
            <a:bodyPr wrap="square">
              <a:spAutoFit/>
            </a:bodyPr>
            <a:lstStyle/>
            <a:p>
              <a:pPr algn="l">
                <a:lnSpc>
                  <a:spcPct val="100000"/>
                </a:lnSpc>
              </a:pPr>
              <a:r>
                <a:rPr lang="en-US" dirty="0">
                  <a:latin typeface="Calibri" pitchFamily="34" charset="0"/>
                </a:rPr>
                <a:t>Time</a:t>
              </a:r>
            </a:p>
          </p:txBody>
        </p:sp>
        <p:sp>
          <p:nvSpPr>
            <p:cNvPr id="21" name="Down Arrow 20"/>
            <p:cNvSpPr/>
            <p:nvPr/>
          </p:nvSpPr>
          <p:spPr bwMode="auto">
            <a:xfrm>
              <a:off x="1949668" y="4807772"/>
              <a:ext cx="457200" cy="1600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grpSp>
      <p:sp>
        <p:nvSpPr>
          <p:cNvPr id="4" name="Content Placeholder 3">
            <a:extLst>
              <a:ext uri="{FF2B5EF4-FFF2-40B4-BE49-F238E27FC236}">
                <a16:creationId xmlns:a16="http://schemas.microsoft.com/office/drawing/2014/main" id="{B029C074-4DDF-4127-B2AF-5E2CEABEAA21}"/>
              </a:ext>
            </a:extLst>
          </p:cNvPr>
          <p:cNvSpPr>
            <a:spLocks noGrp="1"/>
          </p:cNvSpPr>
          <p:nvPr>
            <p:ph idx="1"/>
          </p:nvPr>
        </p:nvSpPr>
        <p:spPr/>
        <p:txBody>
          <a:bodyPr/>
          <a:lstStyle/>
          <a:p>
            <a:r>
              <a:rPr lang="en-US" dirty="0"/>
              <a:t>Only one process runs at a time</a:t>
            </a:r>
          </a:p>
          <a:p>
            <a:r>
              <a:rPr lang="en-US" dirty="0"/>
              <a:t>A and B execution is </a:t>
            </a:r>
            <a:r>
              <a:rPr lang="en-US" i="1" dirty="0"/>
              <a:t>interleaved</a:t>
            </a:r>
            <a:r>
              <a:rPr lang="en-US" dirty="0"/>
              <a:t>, not truly concurrent</a:t>
            </a:r>
          </a:p>
          <a:p>
            <a:r>
              <a:rPr lang="en-US" dirty="0"/>
              <a:t>Similarly for A and C</a:t>
            </a:r>
          </a:p>
          <a:p>
            <a:r>
              <a:rPr lang="en-US" dirty="0"/>
              <a:t>Still possible for A and B / A and C to interfere with each other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2B5F0-0396-4B47-AA33-181B541BF1AA}"/>
              </a:ext>
            </a:extLst>
          </p:cNvPr>
          <p:cNvSpPr>
            <a:spLocks noGrp="1"/>
          </p:cNvSpPr>
          <p:nvPr>
            <p:ph type="title"/>
          </p:nvPr>
        </p:nvSpPr>
        <p:spPr/>
        <p:txBody>
          <a:bodyPr/>
          <a:lstStyle/>
          <a:p>
            <a:r>
              <a:rPr lang="en-US" dirty="0"/>
              <a:t>How does the kernel take control?</a:t>
            </a:r>
          </a:p>
        </p:txBody>
      </p:sp>
      <p:sp>
        <p:nvSpPr>
          <p:cNvPr id="3" name="Content Placeholder 2">
            <a:extLst>
              <a:ext uri="{FF2B5EF4-FFF2-40B4-BE49-F238E27FC236}">
                <a16:creationId xmlns:a16="http://schemas.microsoft.com/office/drawing/2014/main" id="{6C8C3863-D9EB-4E22-A236-2637055FD378}"/>
              </a:ext>
            </a:extLst>
          </p:cNvPr>
          <p:cNvSpPr>
            <a:spLocks noGrp="1"/>
          </p:cNvSpPr>
          <p:nvPr>
            <p:ph idx="1"/>
          </p:nvPr>
        </p:nvSpPr>
        <p:spPr>
          <a:xfrm>
            <a:off x="396875" y="1362075"/>
            <a:ext cx="7896225" cy="2219325"/>
          </a:xfrm>
        </p:spPr>
        <p:txBody>
          <a:bodyPr/>
          <a:lstStyle/>
          <a:p>
            <a:r>
              <a:rPr lang="en-US" dirty="0"/>
              <a:t>The CPU executes instructions in sequence</a:t>
            </a:r>
          </a:p>
          <a:p>
            <a:r>
              <a:rPr lang="en-US" dirty="0"/>
              <a:t>We don’t write “now run kernel code” in our programs…</a:t>
            </a:r>
          </a:p>
          <a:p>
            <a:pPr lvl="1"/>
            <a:r>
              <a:rPr lang="en-US" i="1" dirty="0"/>
              <a:t>Or do we??</a:t>
            </a:r>
          </a:p>
        </p:txBody>
      </p:sp>
      <p:sp>
        <p:nvSpPr>
          <p:cNvPr id="4" name="Text Box 1027">
            <a:extLst>
              <a:ext uri="{FF2B5EF4-FFF2-40B4-BE49-F238E27FC236}">
                <a16:creationId xmlns:a16="http://schemas.microsoft.com/office/drawing/2014/main" id="{EECFEB97-551A-46BC-95B9-E5BA2303BB8A}"/>
              </a:ext>
            </a:extLst>
          </p:cNvPr>
          <p:cNvSpPr txBox="1">
            <a:spLocks noChangeArrowheads="1"/>
          </p:cNvSpPr>
          <p:nvPr/>
        </p:nvSpPr>
        <p:spPr bwMode="auto">
          <a:xfrm>
            <a:off x="3190875" y="3460750"/>
            <a:ext cx="1774012" cy="2677656"/>
          </a:xfrm>
          <a:prstGeom prst="rect">
            <a:avLst/>
          </a:prstGeom>
          <a:noFill/>
          <a:ln w="25400">
            <a:noFill/>
            <a:miter lim="800000"/>
            <a:headEnd/>
            <a:tailEnd/>
          </a:ln>
          <a:effectLst/>
        </p:spPr>
        <p:txBody>
          <a:bodyPr wrap="none">
            <a:spAutoFit/>
          </a:bodyPr>
          <a:lstStyle/>
          <a:p>
            <a:pPr>
              <a:lnSpc>
                <a:spcPct val="100000"/>
              </a:lnSpc>
            </a:pPr>
            <a:r>
              <a:rPr lang="en-US" dirty="0">
                <a:solidFill>
                  <a:schemeClr val="tx1">
                    <a:lumMod val="50000"/>
                    <a:lumOff val="50000"/>
                  </a:schemeClr>
                </a:solidFill>
                <a:latin typeface="Calibri" pitchFamily="34" charset="0"/>
              </a:rPr>
              <a:t>&lt;startup&gt;</a:t>
            </a:r>
          </a:p>
          <a:p>
            <a:pPr>
              <a:lnSpc>
                <a:spcPct val="100000"/>
              </a:lnSpc>
            </a:pPr>
            <a:r>
              <a:rPr lang="en-US" dirty="0">
                <a:latin typeface="Calibri" pitchFamily="34" charset="0"/>
              </a:rPr>
              <a:t>inst</a:t>
            </a:r>
            <a:r>
              <a:rPr lang="en-US" baseline="-25000" dirty="0">
                <a:latin typeface="Calibri" pitchFamily="34" charset="0"/>
              </a:rPr>
              <a:t>1</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2</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3</a:t>
            </a:r>
            <a:endParaRPr lang="en-US" dirty="0">
              <a:latin typeface="Calibri" pitchFamily="34" charset="0"/>
            </a:endParaRPr>
          </a:p>
          <a:p>
            <a:pPr>
              <a:lnSpc>
                <a:spcPct val="100000"/>
              </a:lnSpc>
            </a:pPr>
            <a:r>
              <a:rPr lang="en-US" dirty="0">
                <a:latin typeface="Calibri" pitchFamily="34" charset="0"/>
              </a:rPr>
              <a:t>…</a:t>
            </a:r>
          </a:p>
          <a:p>
            <a:pPr>
              <a:lnSpc>
                <a:spcPct val="100000"/>
              </a:lnSpc>
            </a:pPr>
            <a:r>
              <a:rPr lang="en-US" dirty="0" err="1">
                <a:latin typeface="Calibri" pitchFamily="34" charset="0"/>
              </a:rPr>
              <a:t>inst</a:t>
            </a:r>
            <a:r>
              <a:rPr lang="en-US" baseline="-25000" dirty="0" err="1">
                <a:latin typeface="Calibri" pitchFamily="34" charset="0"/>
              </a:rPr>
              <a:t>n</a:t>
            </a:r>
            <a:endParaRPr lang="en-US" dirty="0">
              <a:latin typeface="Calibri" pitchFamily="34" charset="0"/>
            </a:endParaRPr>
          </a:p>
          <a:p>
            <a:pPr>
              <a:lnSpc>
                <a:spcPct val="100000"/>
              </a:lnSpc>
            </a:pPr>
            <a:r>
              <a:rPr lang="en-US" dirty="0">
                <a:solidFill>
                  <a:schemeClr val="tx1">
                    <a:lumMod val="50000"/>
                    <a:lumOff val="50000"/>
                  </a:schemeClr>
                </a:solidFill>
                <a:latin typeface="Calibri" pitchFamily="34" charset="0"/>
              </a:rPr>
              <a:t>&lt;shutdown&gt;</a:t>
            </a:r>
          </a:p>
        </p:txBody>
      </p:sp>
      <p:sp>
        <p:nvSpPr>
          <p:cNvPr id="5" name="Text Box 1029">
            <a:extLst>
              <a:ext uri="{FF2B5EF4-FFF2-40B4-BE49-F238E27FC236}">
                <a16:creationId xmlns:a16="http://schemas.microsoft.com/office/drawing/2014/main" id="{DD845F3E-E146-4317-95B6-BE7580E2A210}"/>
              </a:ext>
            </a:extLst>
          </p:cNvPr>
          <p:cNvSpPr txBox="1">
            <a:spLocks noChangeArrowheads="1"/>
          </p:cNvSpPr>
          <p:nvPr/>
        </p:nvSpPr>
        <p:spPr bwMode="auto">
          <a:xfrm>
            <a:off x="3190875" y="2895600"/>
            <a:ext cx="2816412" cy="461665"/>
          </a:xfrm>
          <a:prstGeom prst="rect">
            <a:avLst/>
          </a:prstGeom>
          <a:noFill/>
          <a:ln w="25400">
            <a:noFill/>
            <a:miter lim="800000"/>
            <a:headEnd/>
            <a:tailEnd/>
          </a:ln>
          <a:effectLst/>
        </p:spPr>
        <p:txBody>
          <a:bodyPr wrap="none">
            <a:spAutoFit/>
          </a:bodyPr>
          <a:lstStyle/>
          <a:p>
            <a:pPr algn="l">
              <a:lnSpc>
                <a:spcPct val="100000"/>
              </a:lnSpc>
            </a:pPr>
            <a:r>
              <a:rPr lang="en-US" i="1" dirty="0">
                <a:solidFill>
                  <a:srgbClr val="C00000"/>
                </a:solidFill>
                <a:latin typeface="Calibri" pitchFamily="34" charset="0"/>
              </a:rPr>
              <a:t>Physical control flow</a:t>
            </a:r>
          </a:p>
        </p:txBody>
      </p:sp>
      <p:sp>
        <p:nvSpPr>
          <p:cNvPr id="6" name="Text Box 1031">
            <a:extLst>
              <a:ext uri="{FF2B5EF4-FFF2-40B4-BE49-F238E27FC236}">
                <a16:creationId xmlns:a16="http://schemas.microsoft.com/office/drawing/2014/main" id="{14F1FCFA-501E-429F-AD37-6FBBE6676913}"/>
              </a:ext>
            </a:extLst>
          </p:cNvPr>
          <p:cNvSpPr txBox="1">
            <a:spLocks noChangeArrowheads="1"/>
          </p:cNvSpPr>
          <p:nvPr/>
        </p:nvSpPr>
        <p:spPr bwMode="auto">
          <a:xfrm>
            <a:off x="1544347" y="4370685"/>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7" name="Down Arrow 7">
            <a:extLst>
              <a:ext uri="{FF2B5EF4-FFF2-40B4-BE49-F238E27FC236}">
                <a16:creationId xmlns:a16="http://schemas.microsoft.com/office/drawing/2014/main" id="{22B62251-ADA2-4E0D-BE61-064855A51E54}"/>
              </a:ext>
            </a:extLst>
          </p:cNvPr>
          <p:cNvSpPr/>
          <p:nvPr/>
        </p:nvSpPr>
        <p:spPr bwMode="auto">
          <a:xfrm>
            <a:off x="2438400" y="3613150"/>
            <a:ext cx="457200" cy="2362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8" name="Text Box 1027">
            <a:extLst>
              <a:ext uri="{FF2B5EF4-FFF2-40B4-BE49-F238E27FC236}">
                <a16:creationId xmlns:a16="http://schemas.microsoft.com/office/drawing/2014/main" id="{AD1D63F2-B3A8-4555-90F9-D67BFBA4BE51}"/>
              </a:ext>
            </a:extLst>
          </p:cNvPr>
          <p:cNvSpPr txBox="1">
            <a:spLocks noChangeArrowheads="1"/>
          </p:cNvSpPr>
          <p:nvPr/>
        </p:nvSpPr>
        <p:spPr bwMode="auto">
          <a:xfrm>
            <a:off x="3194461" y="4563417"/>
            <a:ext cx="1000210" cy="461665"/>
          </a:xfrm>
          <a:prstGeom prst="rect">
            <a:avLst/>
          </a:prstGeom>
          <a:noFill/>
          <a:ln w="25400">
            <a:noFill/>
            <a:miter lim="800000"/>
            <a:headEnd/>
            <a:tailEnd/>
          </a:ln>
          <a:effectLst/>
        </p:spPr>
        <p:txBody>
          <a:bodyPr wrap="none">
            <a:spAutoFit/>
          </a:bodyPr>
          <a:lstStyle/>
          <a:p>
            <a:pPr>
              <a:lnSpc>
                <a:spcPct val="100000"/>
              </a:lnSpc>
            </a:pPr>
            <a:r>
              <a:rPr lang="en-US" dirty="0" err="1">
                <a:highlight>
                  <a:srgbClr val="FFFF00"/>
                </a:highlight>
                <a:latin typeface="Calibri" pitchFamily="34" charset="0"/>
              </a:rPr>
              <a:t>syscall</a:t>
            </a:r>
            <a:endParaRPr lang="en-US" dirty="0">
              <a:highlight>
                <a:srgbClr val="FFFF00"/>
              </a:highlight>
              <a:latin typeface="Calibri" pitchFamily="34" charset="0"/>
            </a:endParaRPr>
          </a:p>
        </p:txBody>
      </p:sp>
      <p:sp>
        <p:nvSpPr>
          <p:cNvPr id="9" name="Rectangle 8">
            <a:extLst>
              <a:ext uri="{FF2B5EF4-FFF2-40B4-BE49-F238E27FC236}">
                <a16:creationId xmlns:a16="http://schemas.microsoft.com/office/drawing/2014/main" id="{47F8CF38-D828-4961-B457-993D03262B6E}"/>
              </a:ext>
            </a:extLst>
          </p:cNvPr>
          <p:cNvSpPr/>
          <p:nvPr/>
        </p:nvSpPr>
        <p:spPr bwMode="auto">
          <a:xfrm>
            <a:off x="5867400" y="3613150"/>
            <a:ext cx="2081711" cy="2362200"/>
          </a:xfrm>
          <a:prstGeom prst="rect">
            <a:avLst/>
          </a:prstGeom>
          <a:solidFill>
            <a:srgbClr val="FFFF00"/>
          </a:solidFill>
          <a:ln w="25400" cap="flat" cmpd="sng" algn="ctr">
            <a:solidFill>
              <a:schemeClr val="tx1"/>
            </a:solidFill>
            <a:prstDash val="solid"/>
            <a:round/>
            <a:headEnd type="none" w="med" len="med"/>
            <a:tailEnd type="arrow" w="med" len="med"/>
          </a:ln>
          <a:effectLst/>
        </p:spPr>
        <p:txBody>
          <a:bodyPr rtlCol="0" anchor="ctr"/>
          <a:lstStyle/>
          <a:p>
            <a:r>
              <a:rPr lang="en-US" dirty="0">
                <a:solidFill>
                  <a:schemeClr val="bg2"/>
                </a:solidFill>
                <a:latin typeface="Calibri" panose="020F0502020204030204" pitchFamily="34" charset="0"/>
                <a:cs typeface="Calibri" panose="020F0502020204030204" pitchFamily="34" charset="0"/>
              </a:rPr>
              <a:t>&lt;kernel entry&gt;</a:t>
            </a:r>
          </a:p>
          <a:p>
            <a:pPr>
              <a:lnSpc>
                <a:spcPct val="100000"/>
              </a:lnSpc>
            </a:pPr>
            <a:r>
              <a:rPr lang="en-US" dirty="0" err="1">
                <a:latin typeface="Calibri" pitchFamily="34" charset="0"/>
              </a:rPr>
              <a:t>inst</a:t>
            </a:r>
            <a:r>
              <a:rPr lang="en-US" baseline="-25000" dirty="0" err="1">
                <a:latin typeface="Calibri" pitchFamily="34" charset="0"/>
              </a:rPr>
              <a:t>a</a:t>
            </a:r>
            <a:endParaRPr lang="en-US" dirty="0">
              <a:latin typeface="Calibri" pitchFamily="34" charset="0"/>
            </a:endParaRPr>
          </a:p>
          <a:p>
            <a:pPr>
              <a:lnSpc>
                <a:spcPct val="100000"/>
              </a:lnSpc>
            </a:pPr>
            <a:r>
              <a:rPr lang="en-US" dirty="0" err="1">
                <a:latin typeface="Calibri" pitchFamily="34" charset="0"/>
              </a:rPr>
              <a:t>inst</a:t>
            </a:r>
            <a:r>
              <a:rPr lang="en-US" baseline="-25000" dirty="0" err="1">
                <a:latin typeface="Calibri" pitchFamily="34" charset="0"/>
              </a:rPr>
              <a:t>b</a:t>
            </a:r>
            <a:endParaRPr lang="en-US" dirty="0">
              <a:latin typeface="Calibri" pitchFamily="34" charset="0"/>
            </a:endParaRPr>
          </a:p>
          <a:p>
            <a:pPr>
              <a:lnSpc>
                <a:spcPct val="100000"/>
              </a:lnSpc>
            </a:pPr>
            <a:r>
              <a:rPr lang="en-US" dirty="0" err="1">
                <a:latin typeface="Calibri" pitchFamily="34" charset="0"/>
              </a:rPr>
              <a:t>inst</a:t>
            </a:r>
            <a:r>
              <a:rPr lang="en-US" baseline="-25000" dirty="0" err="1">
                <a:latin typeface="Calibri" pitchFamily="34" charset="0"/>
              </a:rPr>
              <a:t>c</a:t>
            </a:r>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 </a:t>
            </a:r>
            <a:br>
              <a:rPr lang="en-US" dirty="0">
                <a:solidFill>
                  <a:schemeClr val="bg2"/>
                </a:solidFill>
                <a:latin typeface="Calibri" panose="020F0502020204030204" pitchFamily="34" charset="0"/>
                <a:cs typeface="Calibri" panose="020F0502020204030204" pitchFamily="34" charset="0"/>
              </a:rPr>
            </a:br>
            <a:r>
              <a:rPr lang="en-US" dirty="0">
                <a:solidFill>
                  <a:schemeClr val="bg2"/>
                </a:solidFill>
                <a:latin typeface="Calibri" panose="020F0502020204030204" pitchFamily="34" charset="0"/>
                <a:cs typeface="Calibri" panose="020F0502020204030204" pitchFamily="34" charset="0"/>
              </a:rPr>
              <a:t>&lt;kernel exit&gt;</a:t>
            </a:r>
          </a:p>
        </p:txBody>
      </p:sp>
      <p:cxnSp>
        <p:nvCxnSpPr>
          <p:cNvPr id="11" name="Straight Connector 10">
            <a:extLst>
              <a:ext uri="{FF2B5EF4-FFF2-40B4-BE49-F238E27FC236}">
                <a16:creationId xmlns:a16="http://schemas.microsoft.com/office/drawing/2014/main" id="{4A2F7739-6368-4EFA-8E8A-586C845EEA54}"/>
              </a:ext>
            </a:extLst>
          </p:cNvPr>
          <p:cNvCxnSpPr/>
          <p:nvPr/>
        </p:nvCxnSpPr>
        <p:spPr bwMode="auto">
          <a:xfrm flipH="1">
            <a:off x="4077881" y="3613150"/>
            <a:ext cx="1789519" cy="988367"/>
          </a:xfrm>
          <a:prstGeom prst="line">
            <a:avLst/>
          </a:prstGeom>
          <a:noFill/>
          <a:ln w="25400" cap="flat" cmpd="sng" algn="ctr">
            <a:solidFill>
              <a:schemeClr val="tx1"/>
            </a:solidFill>
            <a:prstDash val="solid"/>
            <a:round/>
            <a:headEnd type="none" w="med" len="med"/>
            <a:tailEnd type="none" w="med" len="med"/>
          </a:ln>
          <a:effectLst/>
        </p:spPr>
      </p:cxnSp>
      <p:cxnSp>
        <p:nvCxnSpPr>
          <p:cNvPr id="13" name="Straight Connector 12">
            <a:extLst>
              <a:ext uri="{FF2B5EF4-FFF2-40B4-BE49-F238E27FC236}">
                <a16:creationId xmlns:a16="http://schemas.microsoft.com/office/drawing/2014/main" id="{5489AC6D-EDC9-4504-A5E5-6A3EFE540984}"/>
              </a:ext>
            </a:extLst>
          </p:cNvPr>
          <p:cNvCxnSpPr>
            <a:cxnSpLocks/>
          </p:cNvCxnSpPr>
          <p:nvPr/>
        </p:nvCxnSpPr>
        <p:spPr bwMode="auto">
          <a:xfrm flipH="1" flipV="1">
            <a:off x="4077881" y="4953000"/>
            <a:ext cx="1789519" cy="1022350"/>
          </a:xfrm>
          <a:prstGeom prst="line">
            <a:avLst/>
          </a:prstGeom>
          <a:noFill/>
          <a:ln w="25400"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1443395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rgbClr val="808080"/>
                </a:solidFill>
              </a:rPr>
              <a:t>Processes</a:t>
            </a:r>
          </a:p>
          <a:p>
            <a:r>
              <a:rPr lang="en-US" dirty="0"/>
              <a:t>System Calls</a:t>
            </a:r>
          </a:p>
          <a:p>
            <a:r>
              <a:rPr lang="en-US" dirty="0">
                <a:solidFill>
                  <a:schemeClr val="bg2"/>
                </a:solidFill>
              </a:rPr>
              <a:t>Process Control</a:t>
            </a:r>
          </a:p>
          <a:p>
            <a:r>
              <a:rPr lang="en-US" dirty="0">
                <a:solidFill>
                  <a:srgbClr val="808080"/>
                </a:solidFill>
              </a:rPr>
              <a:t>Shells</a:t>
            </a:r>
          </a:p>
        </p:txBody>
      </p:sp>
    </p:spTree>
    <p:extLst>
      <p:ext uri="{BB962C8B-B14F-4D97-AF65-F5344CB8AC3E}">
        <p14:creationId xmlns:p14="http://schemas.microsoft.com/office/powerpoint/2010/main" val="2217489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ctrTitle"/>
          </p:nvPr>
        </p:nvSpPr>
        <p:spPr>
          <a:xfrm>
            <a:off x="685800" y="1708150"/>
            <a:ext cx="8077200" cy="1470025"/>
          </a:xfrm>
        </p:spPr>
        <p:txBody>
          <a:bodyPr/>
          <a:lstStyle/>
          <a:p>
            <a:pPr marL="0" indent="0"/>
            <a:r>
              <a:rPr lang="en-US" dirty="0"/>
              <a:t>Processes and Multitasking</a:t>
            </a:r>
            <a:br>
              <a:rPr lang="en-US" dirty="0"/>
            </a:br>
            <a:br>
              <a:rPr lang="en-US" dirty="0"/>
            </a:br>
            <a:r>
              <a:rPr lang="en-US" sz="2000" b="0" dirty="0"/>
              <a:t>15-213/15-513/14-513: Introduction to Computer Systems</a:t>
            </a:r>
            <a:br>
              <a:rPr lang="en-US" sz="2000" b="0" dirty="0"/>
            </a:br>
            <a:r>
              <a:rPr lang="en-US" sz="2000" b="0" dirty="0"/>
              <a:t>16</a:t>
            </a:r>
            <a:r>
              <a:rPr lang="en-US" sz="2000" b="0" baseline="30000" dirty="0"/>
              <a:t>th</a:t>
            </a:r>
            <a:r>
              <a:rPr lang="en-US" sz="2000" b="0" dirty="0"/>
              <a:t> Lecture, October 28, 2025</a:t>
            </a:r>
          </a:p>
        </p:txBody>
      </p:sp>
      <p:sp>
        <p:nvSpPr>
          <p:cNvPr id="2" name="TextBox 1"/>
          <p:cNvSpPr txBox="1"/>
          <p:nvPr/>
        </p:nvSpPr>
        <p:spPr>
          <a:xfrm>
            <a:off x="-965200" y="825500"/>
            <a:ext cx="184666" cy="369332"/>
          </a:xfrm>
          <a:prstGeom prst="rect">
            <a:avLst/>
          </a:prstGeom>
          <a:noFill/>
        </p:spPr>
        <p:txBody>
          <a:bodyPr wrap="none" rtlCol="0">
            <a:spAutoFit/>
          </a:bodyPr>
          <a:lstStyle/>
          <a:p>
            <a:endParaRPr lang="en-US" sz="1800" dirty="0">
              <a:latin typeface="Calibri"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C15E8-4158-43D8-ACA2-EB320E0B5DAD}"/>
              </a:ext>
            </a:extLst>
          </p:cNvPr>
          <p:cNvSpPr>
            <a:spLocks noGrp="1"/>
          </p:cNvSpPr>
          <p:nvPr>
            <p:ph type="title"/>
          </p:nvPr>
        </p:nvSpPr>
        <p:spPr/>
        <p:txBody>
          <a:bodyPr/>
          <a:lstStyle/>
          <a:p>
            <a:r>
              <a:rPr lang="en-US" dirty="0"/>
              <a:t>System Calls</a:t>
            </a:r>
          </a:p>
        </p:txBody>
      </p:sp>
      <p:sp>
        <p:nvSpPr>
          <p:cNvPr id="4" name="Content Placeholder 3">
            <a:extLst>
              <a:ext uri="{FF2B5EF4-FFF2-40B4-BE49-F238E27FC236}">
                <a16:creationId xmlns:a16="http://schemas.microsoft.com/office/drawing/2014/main" id="{3D7F8837-D400-48C8-9B08-DF04DA0DABD7}"/>
              </a:ext>
            </a:extLst>
          </p:cNvPr>
          <p:cNvSpPr>
            <a:spLocks noGrp="1"/>
          </p:cNvSpPr>
          <p:nvPr>
            <p:ph idx="1"/>
          </p:nvPr>
        </p:nvSpPr>
        <p:spPr>
          <a:xfrm>
            <a:off x="396875" y="1362075"/>
            <a:ext cx="4632325" cy="4972050"/>
          </a:xfrm>
        </p:spPr>
        <p:txBody>
          <a:bodyPr/>
          <a:lstStyle/>
          <a:p>
            <a:r>
              <a:rPr lang="en-US" dirty="0"/>
              <a:t>Whenever a program wants to cause an effect outside its own process, it must ask the kernel for help</a:t>
            </a:r>
          </a:p>
          <a:p>
            <a:r>
              <a:rPr lang="en-US" dirty="0"/>
              <a:t>Examples:</a:t>
            </a:r>
          </a:p>
          <a:p>
            <a:pPr lvl="1"/>
            <a:r>
              <a:rPr lang="en-US" dirty="0"/>
              <a:t>Read/write files</a:t>
            </a:r>
          </a:p>
          <a:p>
            <a:pPr lvl="1"/>
            <a:r>
              <a:rPr lang="en-US" dirty="0"/>
              <a:t>Get current time</a:t>
            </a:r>
          </a:p>
          <a:p>
            <a:pPr lvl="1"/>
            <a:r>
              <a:rPr lang="en-US" dirty="0"/>
              <a:t>Allocate RAM (</a:t>
            </a:r>
            <a:r>
              <a:rPr lang="en-US" dirty="0" err="1"/>
              <a:t>sbrk</a:t>
            </a:r>
            <a:r>
              <a:rPr lang="en-US" dirty="0"/>
              <a:t>)	</a:t>
            </a:r>
          </a:p>
          <a:p>
            <a:pPr lvl="1"/>
            <a:r>
              <a:rPr lang="en-US" dirty="0"/>
              <a:t>Create new processes</a:t>
            </a:r>
          </a:p>
        </p:txBody>
      </p:sp>
      <p:sp>
        <p:nvSpPr>
          <p:cNvPr id="6" name="Rectangle 5">
            <a:extLst>
              <a:ext uri="{FF2B5EF4-FFF2-40B4-BE49-F238E27FC236}">
                <a16:creationId xmlns:a16="http://schemas.microsoft.com/office/drawing/2014/main" id="{89C72F02-C3AB-41B9-8336-1EB85B1E8F7D}"/>
              </a:ext>
            </a:extLst>
          </p:cNvPr>
          <p:cNvSpPr/>
          <p:nvPr/>
        </p:nvSpPr>
        <p:spPr bwMode="auto">
          <a:xfrm>
            <a:off x="5054301" y="1600200"/>
            <a:ext cx="3717925" cy="4267200"/>
          </a:xfrm>
          <a:prstGeom prst="rect">
            <a:avLst/>
          </a:prstGeom>
          <a:solidFill>
            <a:srgbClr val="F6F5BD"/>
          </a:solidFill>
          <a:ln w="3175" cap="flat" cmpd="sng" algn="ctr">
            <a:solidFill>
              <a:schemeClr val="tx1"/>
            </a:solidFill>
            <a:prstDash val="solid"/>
            <a:round/>
            <a:headEnd type="none" w="med" len="med"/>
            <a:tailEnd type="arrow" w="med" len="med"/>
          </a:ln>
          <a:effectLst/>
        </p:spPr>
        <p:txBody>
          <a:bodyPr rtlCol="0" anchor="ctr"/>
          <a:lstStyle/>
          <a:p>
            <a:r>
              <a:rPr lang="en-US" sz="1400" dirty="0">
                <a:solidFill>
                  <a:schemeClr val="accent1">
                    <a:lumMod val="75000"/>
                  </a:schemeClr>
                </a:solidFill>
                <a:latin typeface="Courier New" panose="02070309020205020404" pitchFamily="49" charset="0"/>
                <a:cs typeface="Courier New" panose="02070309020205020404" pitchFamily="49" charset="0"/>
              </a:rPr>
              <a:t>// </a:t>
            </a:r>
            <a:r>
              <a:rPr lang="en-US" sz="1400" dirty="0" err="1">
                <a:solidFill>
                  <a:schemeClr val="accent1">
                    <a:lumMod val="75000"/>
                  </a:schemeClr>
                </a:solidFill>
                <a:latin typeface="Courier New" panose="02070309020205020404" pitchFamily="49" charset="0"/>
                <a:cs typeface="Courier New" panose="02070309020205020404" pitchFamily="49" charset="0"/>
              </a:rPr>
              <a:t>fopen.c</a:t>
            </a:r>
            <a:endParaRPr lang="en-US" sz="1400" dirty="0">
              <a:solidFill>
                <a:schemeClr val="accent1">
                  <a:lumMod val="75000"/>
                </a:schemeClr>
              </a:solidFill>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FILE *</a:t>
            </a:r>
            <a:r>
              <a:rPr lang="en-US" sz="1400" dirty="0" err="1">
                <a:latin typeface="Courier New" panose="02070309020205020404" pitchFamily="49" charset="0"/>
                <a:cs typeface="Courier New" panose="02070309020205020404" pitchFamily="49" charset="0"/>
              </a:rPr>
              <a:t>fopen</a:t>
            </a:r>
            <a:r>
              <a:rPr lang="en-US" sz="1400" dirty="0">
                <a:latin typeface="Courier New" panose="02070309020205020404" pitchFamily="49" charset="0"/>
                <a:cs typeface="Courier New" panose="02070309020205020404" pitchFamily="49" charset="0"/>
              </a:rPr>
              <a:t>(const char *</a:t>
            </a:r>
            <a:r>
              <a:rPr lang="en-US" sz="1400" dirty="0" err="1">
                <a:latin typeface="Courier New" panose="02070309020205020404" pitchFamily="49" charset="0"/>
                <a:cs typeface="Courier New" panose="02070309020205020404" pitchFamily="49" charset="0"/>
              </a:rPr>
              <a:t>fname</a:t>
            </a:r>
            <a:r>
              <a:rPr lang="en-US" sz="1400" dirty="0">
                <a:latin typeface="Courier New" panose="02070309020205020404" pitchFamily="49" charset="0"/>
                <a:cs typeface="Courier New" panose="02070309020205020404" pitchFamily="49" charset="0"/>
              </a:rPr>
              <a:t>,</a:t>
            </a:r>
            <a:br>
              <a:rPr lang="en-US" sz="1400" dirty="0">
                <a:latin typeface="Courier New" panose="02070309020205020404" pitchFamily="49" charset="0"/>
                <a:cs typeface="Courier New" panose="02070309020205020404" pitchFamily="49" charset="0"/>
              </a:rPr>
            </a:br>
            <a:r>
              <a:rPr lang="en-US" sz="1400" dirty="0">
                <a:latin typeface="Courier New" panose="02070309020205020404" pitchFamily="49" charset="0"/>
                <a:cs typeface="Courier New" panose="02070309020205020404" pitchFamily="49" charset="0"/>
              </a:rPr>
              <a:t>            const char *mode) {</a:t>
            </a:r>
          </a:p>
          <a:p>
            <a:r>
              <a:rPr lang="en-US" sz="1400" dirty="0">
                <a:latin typeface="Courier New" panose="02070309020205020404" pitchFamily="49" charset="0"/>
                <a:cs typeface="Courier New" panose="02070309020205020404" pitchFamily="49" charset="0"/>
              </a:rPr>
              <a:t>  int flags = mode2flags(mode);</a:t>
            </a:r>
          </a:p>
          <a:p>
            <a:r>
              <a:rPr lang="en-US" sz="1400" dirty="0">
                <a:latin typeface="Courier New" panose="02070309020205020404" pitchFamily="49" charset="0"/>
                <a:cs typeface="Courier New" panose="02070309020205020404" pitchFamily="49" charset="0"/>
              </a:rPr>
              <a:t>  if (!flags) return NULL;</a:t>
            </a:r>
          </a:p>
          <a:p>
            <a:r>
              <a:rPr lang="en-US" sz="1400" dirty="0">
                <a:latin typeface="Courier New" panose="02070309020205020404" pitchFamily="49" charset="0"/>
                <a:cs typeface="Courier New" panose="02070309020205020404" pitchFamily="49" charset="0"/>
              </a:rPr>
              <a:t>  int </a:t>
            </a:r>
            <a:r>
              <a:rPr lang="en-US" sz="1400" dirty="0" err="1">
                <a:latin typeface="Courier New" panose="02070309020205020404" pitchFamily="49" charset="0"/>
                <a:cs typeface="Courier New" panose="02070309020205020404" pitchFamily="49" charset="0"/>
              </a:rPr>
              <a:t>fd</a:t>
            </a:r>
            <a:r>
              <a:rPr lang="en-US" sz="1400" dirty="0">
                <a:latin typeface="Courier New" panose="02070309020205020404" pitchFamily="49" charset="0"/>
                <a:cs typeface="Courier New" panose="02070309020205020404" pitchFamily="49" charset="0"/>
              </a:rPr>
              <a:t> = </a:t>
            </a:r>
            <a:r>
              <a:rPr lang="en-US" sz="1400" dirty="0">
                <a:solidFill>
                  <a:schemeClr val="accent2"/>
                </a:solidFill>
                <a:latin typeface="Courier New" panose="02070309020205020404" pitchFamily="49" charset="0"/>
                <a:cs typeface="Courier New" panose="02070309020205020404" pitchFamily="49" charset="0"/>
              </a:rPr>
              <a:t>open</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fname</a:t>
            </a:r>
            <a:r>
              <a:rPr lang="en-US" sz="1400" dirty="0">
                <a:latin typeface="Courier New" panose="02070309020205020404" pitchFamily="49" charset="0"/>
                <a:cs typeface="Courier New" panose="02070309020205020404" pitchFamily="49" charset="0"/>
              </a:rPr>
              <a:t>, flags,</a:t>
            </a:r>
          </a:p>
          <a:p>
            <a:r>
              <a:rPr lang="en-US" sz="1400" dirty="0">
                <a:latin typeface="Courier New" panose="02070309020205020404" pitchFamily="49" charset="0"/>
                <a:cs typeface="Courier New" panose="02070309020205020404" pitchFamily="49" charset="0"/>
              </a:rPr>
              <a:t>                DEFPERMS);</a:t>
            </a:r>
          </a:p>
          <a:p>
            <a:r>
              <a:rPr lang="en-US" sz="1400" dirty="0">
                <a:latin typeface="Courier New" panose="02070309020205020404" pitchFamily="49" charset="0"/>
                <a:cs typeface="Courier New" panose="02070309020205020404" pitchFamily="49" charset="0"/>
              </a:rPr>
              <a:t>  if (</a:t>
            </a:r>
            <a:r>
              <a:rPr lang="en-US" sz="1400" dirty="0" err="1">
                <a:latin typeface="Courier New" panose="02070309020205020404" pitchFamily="49" charset="0"/>
                <a:cs typeface="Courier New" panose="02070309020205020404" pitchFamily="49" charset="0"/>
              </a:rPr>
              <a:t>fd</a:t>
            </a:r>
            <a:r>
              <a:rPr lang="en-US" sz="1400" dirty="0">
                <a:latin typeface="Courier New" panose="02070309020205020404" pitchFamily="49" charset="0"/>
                <a:cs typeface="Courier New" panose="02070309020205020404" pitchFamily="49" charset="0"/>
              </a:rPr>
              <a:t> == -1) return NULL;</a:t>
            </a:r>
          </a:p>
          <a:p>
            <a:r>
              <a:rPr lang="en-US" sz="1400" dirty="0">
                <a:latin typeface="Courier New" panose="02070309020205020404" pitchFamily="49" charset="0"/>
                <a:cs typeface="Courier New" panose="02070309020205020404" pitchFamily="49" charset="0"/>
              </a:rPr>
              <a:t>  return </a:t>
            </a:r>
            <a:r>
              <a:rPr lang="en-US" sz="1400" dirty="0" err="1">
                <a:latin typeface="Courier New" panose="02070309020205020404" pitchFamily="49" charset="0"/>
                <a:cs typeface="Courier New" panose="02070309020205020404" pitchFamily="49" charset="0"/>
              </a:rPr>
              <a:t>fdopen</a:t>
            </a:r>
            <a:r>
              <a:rPr lang="en-US" sz="1400" dirty="0">
                <a:latin typeface="Courier New" panose="02070309020205020404" pitchFamily="49" charset="0"/>
                <a:cs typeface="Courier New" panose="02070309020205020404" pitchFamily="49" charset="0"/>
              </a:rPr>
              <a:t>(</a:t>
            </a:r>
            <a:r>
              <a:rPr lang="en-US" sz="1400" dirty="0" err="1">
                <a:latin typeface="Courier New" panose="02070309020205020404" pitchFamily="49" charset="0"/>
                <a:cs typeface="Courier New" panose="02070309020205020404" pitchFamily="49" charset="0"/>
              </a:rPr>
              <a:t>fd</a:t>
            </a:r>
            <a:r>
              <a:rPr lang="en-US" sz="1400" dirty="0">
                <a:latin typeface="Courier New" panose="02070309020205020404" pitchFamily="49" charset="0"/>
                <a:cs typeface="Courier New" panose="02070309020205020404" pitchFamily="49" charset="0"/>
              </a:rPr>
              <a:t>, mode);</a:t>
            </a:r>
          </a:p>
          <a:p>
            <a:r>
              <a:rPr lang="en-US" sz="1400" dirty="0">
                <a:latin typeface="Courier New" panose="02070309020205020404" pitchFamily="49" charset="0"/>
                <a:cs typeface="Courier New" panose="02070309020205020404" pitchFamily="49" charset="0"/>
              </a:rPr>
              <a:t>}</a:t>
            </a:r>
          </a:p>
          <a:p>
            <a:endParaRPr lang="en-US" sz="1400" dirty="0">
              <a:latin typeface="Courier New" panose="02070309020205020404" pitchFamily="49" charset="0"/>
              <a:cs typeface="Courier New" panose="02070309020205020404" pitchFamily="49" charset="0"/>
            </a:endParaRPr>
          </a:p>
          <a:p>
            <a:r>
              <a:rPr lang="en-US" sz="1400" dirty="0">
                <a:solidFill>
                  <a:schemeClr val="accent1">
                    <a:lumMod val="75000"/>
                  </a:schemeClr>
                </a:solidFill>
                <a:latin typeface="Courier New" panose="02070309020205020404" pitchFamily="49" charset="0"/>
                <a:cs typeface="Courier New" panose="02070309020205020404" pitchFamily="49" charset="0"/>
              </a:rPr>
              <a:t>// </a:t>
            </a:r>
            <a:r>
              <a:rPr lang="en-US" sz="1400" dirty="0" err="1">
                <a:solidFill>
                  <a:schemeClr val="accent1">
                    <a:lumMod val="75000"/>
                  </a:schemeClr>
                </a:solidFill>
                <a:latin typeface="Courier New" panose="02070309020205020404" pitchFamily="49" charset="0"/>
                <a:cs typeface="Courier New" panose="02070309020205020404" pitchFamily="49" charset="0"/>
              </a:rPr>
              <a:t>open.S</a:t>
            </a:r>
            <a:endParaRPr lang="en-US" sz="1400" dirty="0">
              <a:solidFill>
                <a:schemeClr val="accent1">
                  <a:lumMod val="75000"/>
                </a:schemeClr>
              </a:solidFill>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.global open</a:t>
            </a:r>
          </a:p>
          <a:p>
            <a:r>
              <a:rPr lang="en-US" sz="1400" dirty="0">
                <a:solidFill>
                  <a:schemeClr val="accent2"/>
                </a:solidFill>
                <a:latin typeface="Courier New" panose="02070309020205020404" pitchFamily="49" charset="0"/>
                <a:cs typeface="Courier New" panose="02070309020205020404" pitchFamily="49" charset="0"/>
              </a:rPr>
              <a:t>open</a:t>
            </a:r>
            <a:r>
              <a:rPr lang="en-US" sz="1400" dirty="0">
                <a:latin typeface="Courier New" panose="02070309020205020404" pitchFamily="49" charset="0"/>
                <a:cs typeface="Courier New" panose="02070309020205020404" pitchFamily="49" charset="0"/>
              </a:rPr>
              <a:t>:</a:t>
            </a:r>
          </a:p>
          <a:p>
            <a:r>
              <a:rPr lang="en-US" sz="1400" dirty="0">
                <a:latin typeface="Courier New" panose="02070309020205020404" pitchFamily="49" charset="0"/>
                <a:cs typeface="Courier New" panose="02070309020205020404" pitchFamily="49" charset="0"/>
              </a:rPr>
              <a:t>    mov $</a:t>
            </a:r>
            <a:r>
              <a:rPr lang="en-US" sz="1400" dirty="0" err="1">
                <a:latin typeface="Courier New" panose="02070309020205020404" pitchFamily="49" charset="0"/>
                <a:cs typeface="Courier New" panose="02070309020205020404" pitchFamily="49" charset="0"/>
              </a:rPr>
              <a:t>SYS_open</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eax</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err="1">
                <a:solidFill>
                  <a:srgbClr val="FF0000"/>
                </a:solidFill>
                <a:latin typeface="Courier New" panose="02070309020205020404" pitchFamily="49" charset="0"/>
                <a:cs typeface="Courier New" panose="02070309020205020404" pitchFamily="49" charset="0"/>
              </a:rPr>
              <a:t>syscall</a:t>
            </a:r>
            <a:endParaRPr lang="en-US" sz="1400" dirty="0">
              <a:solidFill>
                <a:srgbClr val="FF0000"/>
              </a:solidFill>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cmp</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SYS_error_thresh</a:t>
            </a:r>
            <a:r>
              <a:rPr lang="en-US" sz="1400" dirty="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rax</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ja  __</a:t>
            </a:r>
            <a:r>
              <a:rPr lang="en-US" sz="1400" dirty="0" err="1">
                <a:latin typeface="Courier New" panose="02070309020205020404" pitchFamily="49" charset="0"/>
                <a:cs typeface="Courier New" panose="02070309020205020404" pitchFamily="49" charset="0"/>
              </a:rPr>
              <a:t>syscall_error</a:t>
            </a:r>
            <a:endParaRPr lang="en-US" sz="1400" dirty="0">
              <a:latin typeface="Courier New" panose="02070309020205020404" pitchFamily="49" charset="0"/>
              <a:cs typeface="Courier New" panose="02070309020205020404" pitchFamily="49" charset="0"/>
            </a:endParaRPr>
          </a:p>
          <a:p>
            <a:r>
              <a:rPr lang="en-US" sz="1400" dirty="0">
                <a:latin typeface="Courier New" panose="02070309020205020404" pitchFamily="49" charset="0"/>
                <a:cs typeface="Courier New" panose="02070309020205020404" pitchFamily="49" charset="0"/>
              </a:rPr>
              <a:t>    ret</a:t>
            </a:r>
          </a:p>
        </p:txBody>
      </p:sp>
    </p:spTree>
    <p:extLst>
      <p:ext uri="{BB962C8B-B14F-4D97-AF65-F5344CB8AC3E}">
        <p14:creationId xmlns:p14="http://schemas.microsoft.com/office/powerpoint/2010/main" val="9430551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1D90E-1F58-4C60-9D3C-C88F2FB9624B}"/>
              </a:ext>
            </a:extLst>
          </p:cNvPr>
          <p:cNvSpPr>
            <a:spLocks noGrp="1"/>
          </p:cNvSpPr>
          <p:nvPr>
            <p:ph type="title"/>
          </p:nvPr>
        </p:nvSpPr>
        <p:spPr/>
        <p:txBody>
          <a:bodyPr/>
          <a:lstStyle/>
          <a:p>
            <a:r>
              <a:rPr lang="en-US" dirty="0"/>
              <a:t>All the system calls</a:t>
            </a:r>
          </a:p>
        </p:txBody>
      </p:sp>
      <p:sp>
        <p:nvSpPr>
          <p:cNvPr id="3" name="Content Placeholder 2">
            <a:extLst>
              <a:ext uri="{FF2B5EF4-FFF2-40B4-BE49-F238E27FC236}">
                <a16:creationId xmlns:a16="http://schemas.microsoft.com/office/drawing/2014/main" id="{3715BF82-7AB0-465D-8DBD-81A92ECC6963}"/>
              </a:ext>
            </a:extLst>
          </p:cNvPr>
          <p:cNvSpPr>
            <a:spLocks noGrp="1"/>
          </p:cNvSpPr>
          <p:nvPr>
            <p:ph idx="1"/>
          </p:nvPr>
        </p:nvSpPr>
        <p:spPr>
          <a:xfrm>
            <a:off x="152400" y="1215047"/>
            <a:ext cx="9280525" cy="4972050"/>
          </a:xfrm>
        </p:spPr>
        <p:txBody>
          <a:bodyPr numCol="8" spcCol="91440"/>
          <a:lstStyle/>
          <a:p>
            <a:pPr marL="0" indent="0">
              <a:buNone/>
            </a:pPr>
            <a:r>
              <a:rPr lang="en-US" sz="700" b="0" dirty="0"/>
              <a:t>accept</a:t>
            </a:r>
          </a:p>
          <a:p>
            <a:pPr marL="0" indent="0">
              <a:buNone/>
            </a:pPr>
            <a:r>
              <a:rPr lang="en-US" sz="700" b="0" dirty="0"/>
              <a:t>accept4</a:t>
            </a:r>
          </a:p>
          <a:p>
            <a:pPr marL="0" indent="0">
              <a:buNone/>
            </a:pPr>
            <a:r>
              <a:rPr lang="en-US" sz="700" b="0" dirty="0"/>
              <a:t>acct</a:t>
            </a:r>
          </a:p>
          <a:p>
            <a:pPr marL="0" indent="0">
              <a:buNone/>
            </a:pPr>
            <a:r>
              <a:rPr lang="en-US" sz="700" b="0" dirty="0" err="1"/>
              <a:t>add_key</a:t>
            </a:r>
            <a:endParaRPr lang="en-US" sz="700" b="0" dirty="0"/>
          </a:p>
          <a:p>
            <a:pPr marL="0" indent="0">
              <a:buNone/>
            </a:pPr>
            <a:r>
              <a:rPr lang="en-US" sz="700" b="0" dirty="0" err="1"/>
              <a:t>adjtimex</a:t>
            </a:r>
            <a:endParaRPr lang="en-US" sz="700" b="0" dirty="0"/>
          </a:p>
          <a:p>
            <a:pPr marL="0" indent="0">
              <a:buNone/>
            </a:pPr>
            <a:r>
              <a:rPr lang="en-US" sz="700" b="0" dirty="0"/>
              <a:t>bind</a:t>
            </a:r>
          </a:p>
          <a:p>
            <a:pPr marL="0" indent="0">
              <a:buNone/>
            </a:pPr>
            <a:r>
              <a:rPr lang="en-US" sz="700" b="0" dirty="0" err="1"/>
              <a:t>bpf</a:t>
            </a:r>
            <a:endParaRPr lang="en-US" sz="700" b="0" dirty="0"/>
          </a:p>
          <a:p>
            <a:pPr marL="0" indent="0">
              <a:buNone/>
            </a:pPr>
            <a:r>
              <a:rPr lang="en-US" sz="700" b="0" dirty="0" err="1"/>
              <a:t>brk</a:t>
            </a:r>
            <a:endParaRPr lang="en-US" sz="700" b="0" dirty="0"/>
          </a:p>
          <a:p>
            <a:pPr marL="0" indent="0">
              <a:buNone/>
            </a:pPr>
            <a:r>
              <a:rPr lang="en-US" sz="700" b="0" dirty="0" err="1"/>
              <a:t>capget</a:t>
            </a:r>
            <a:endParaRPr lang="en-US" sz="700" b="0" dirty="0"/>
          </a:p>
          <a:p>
            <a:pPr marL="0" indent="0">
              <a:buNone/>
            </a:pPr>
            <a:r>
              <a:rPr lang="en-US" sz="700" b="0" dirty="0" err="1"/>
              <a:t>capset</a:t>
            </a:r>
            <a:endParaRPr lang="en-US" sz="700" b="0" dirty="0"/>
          </a:p>
          <a:p>
            <a:pPr marL="0" indent="0">
              <a:buNone/>
            </a:pPr>
            <a:r>
              <a:rPr lang="en-US" sz="700" b="0" dirty="0" err="1"/>
              <a:t>chdir</a:t>
            </a:r>
            <a:endParaRPr lang="en-US" sz="700" b="0" dirty="0"/>
          </a:p>
          <a:p>
            <a:pPr marL="0" indent="0">
              <a:buNone/>
            </a:pPr>
            <a:r>
              <a:rPr lang="en-US" sz="700" b="0" dirty="0"/>
              <a:t>chroot</a:t>
            </a:r>
          </a:p>
          <a:p>
            <a:pPr marL="0" indent="0">
              <a:buNone/>
            </a:pPr>
            <a:r>
              <a:rPr lang="en-US" sz="700" b="0" dirty="0" err="1"/>
              <a:t>clock_adjtime</a:t>
            </a:r>
            <a:endParaRPr lang="en-US" sz="700" b="0" dirty="0"/>
          </a:p>
          <a:p>
            <a:pPr marL="0" indent="0">
              <a:buNone/>
            </a:pPr>
            <a:r>
              <a:rPr lang="en-US" sz="700" b="0" dirty="0" err="1"/>
              <a:t>clock_getres</a:t>
            </a:r>
            <a:endParaRPr lang="en-US" sz="700" b="0" dirty="0"/>
          </a:p>
          <a:p>
            <a:pPr marL="0" indent="0">
              <a:buNone/>
            </a:pPr>
            <a:r>
              <a:rPr lang="en-US" sz="700" b="0" dirty="0" err="1"/>
              <a:t>clock_gettime</a:t>
            </a:r>
            <a:endParaRPr lang="en-US" sz="700" b="0" dirty="0"/>
          </a:p>
          <a:p>
            <a:pPr marL="0" indent="0">
              <a:buNone/>
            </a:pPr>
            <a:r>
              <a:rPr lang="en-US" sz="700" b="0" dirty="0" err="1"/>
              <a:t>clock_nanosleep</a:t>
            </a:r>
            <a:endParaRPr lang="en-US" sz="700" b="0" dirty="0"/>
          </a:p>
          <a:p>
            <a:pPr marL="0" indent="0">
              <a:buNone/>
            </a:pPr>
            <a:r>
              <a:rPr lang="en-US" sz="700" b="0" dirty="0" err="1"/>
              <a:t>clock_settime</a:t>
            </a:r>
            <a:endParaRPr lang="en-US" sz="700" b="0" dirty="0"/>
          </a:p>
          <a:p>
            <a:pPr marL="0" indent="0">
              <a:buNone/>
            </a:pPr>
            <a:r>
              <a:rPr lang="en-US" sz="700" b="0" dirty="0"/>
              <a:t>clone</a:t>
            </a:r>
          </a:p>
          <a:p>
            <a:pPr marL="0" indent="0">
              <a:buNone/>
            </a:pPr>
            <a:r>
              <a:rPr lang="en-US" sz="700" b="0" dirty="0"/>
              <a:t>clone3</a:t>
            </a:r>
          </a:p>
          <a:p>
            <a:pPr marL="0" indent="0">
              <a:buNone/>
            </a:pPr>
            <a:r>
              <a:rPr lang="en-US" sz="700" b="0" dirty="0"/>
              <a:t>close</a:t>
            </a:r>
          </a:p>
          <a:p>
            <a:pPr marL="0" indent="0">
              <a:buNone/>
            </a:pPr>
            <a:r>
              <a:rPr lang="en-US" sz="700" b="0" dirty="0" err="1"/>
              <a:t>close_range</a:t>
            </a:r>
            <a:endParaRPr lang="en-US" sz="700" b="0" dirty="0"/>
          </a:p>
          <a:p>
            <a:pPr marL="0" indent="0">
              <a:buNone/>
            </a:pPr>
            <a:r>
              <a:rPr lang="en-US" sz="700" b="0" dirty="0"/>
              <a:t>connect</a:t>
            </a:r>
          </a:p>
          <a:p>
            <a:pPr marL="0" indent="0">
              <a:buNone/>
            </a:pPr>
            <a:r>
              <a:rPr lang="en-US" sz="700" b="0" dirty="0" err="1"/>
              <a:t>copy_file_range</a:t>
            </a:r>
            <a:endParaRPr lang="en-US" sz="700" b="0" dirty="0"/>
          </a:p>
          <a:p>
            <a:pPr marL="0" indent="0">
              <a:buNone/>
            </a:pPr>
            <a:r>
              <a:rPr lang="en-US" sz="700" b="0" dirty="0" err="1"/>
              <a:t>delete_module</a:t>
            </a:r>
            <a:endParaRPr lang="en-US" sz="700" b="0" dirty="0"/>
          </a:p>
          <a:p>
            <a:pPr marL="0" indent="0">
              <a:buNone/>
            </a:pPr>
            <a:r>
              <a:rPr lang="en-US" sz="700" b="0" dirty="0"/>
              <a:t>dup</a:t>
            </a:r>
          </a:p>
          <a:p>
            <a:pPr marL="0" indent="0">
              <a:buNone/>
            </a:pPr>
            <a:r>
              <a:rPr lang="en-US" sz="700" b="0" dirty="0"/>
              <a:t>dup3</a:t>
            </a:r>
          </a:p>
          <a:p>
            <a:pPr marL="0" indent="0">
              <a:buNone/>
            </a:pPr>
            <a:r>
              <a:rPr lang="en-US" sz="700" b="0" dirty="0"/>
              <a:t>epoll_create1</a:t>
            </a:r>
          </a:p>
          <a:p>
            <a:pPr marL="0" indent="0">
              <a:buNone/>
            </a:pPr>
            <a:r>
              <a:rPr lang="en-US" sz="700" b="0" dirty="0" err="1"/>
              <a:t>epoll_ctl</a:t>
            </a:r>
            <a:endParaRPr lang="en-US" sz="700" b="0" dirty="0"/>
          </a:p>
          <a:p>
            <a:pPr marL="0" indent="0">
              <a:buNone/>
            </a:pPr>
            <a:r>
              <a:rPr lang="en-US" sz="700" b="0" dirty="0" err="1"/>
              <a:t>epoll_pwait</a:t>
            </a:r>
            <a:endParaRPr lang="en-US" sz="700" b="0" dirty="0"/>
          </a:p>
          <a:p>
            <a:pPr marL="0" indent="0">
              <a:buNone/>
            </a:pPr>
            <a:r>
              <a:rPr lang="en-US" sz="700" b="0" dirty="0"/>
              <a:t>epoll_pwait2</a:t>
            </a:r>
          </a:p>
          <a:p>
            <a:pPr marL="0" indent="0">
              <a:buNone/>
            </a:pPr>
            <a:r>
              <a:rPr lang="en-US" sz="700" b="0" dirty="0"/>
              <a:t>eventfd2</a:t>
            </a:r>
          </a:p>
          <a:p>
            <a:pPr marL="0" indent="0">
              <a:buNone/>
            </a:pPr>
            <a:r>
              <a:rPr lang="en-US" sz="700" b="0" dirty="0" err="1"/>
              <a:t>execve</a:t>
            </a:r>
            <a:endParaRPr lang="en-US" sz="700" b="0" dirty="0"/>
          </a:p>
          <a:p>
            <a:pPr marL="0" indent="0">
              <a:buNone/>
            </a:pPr>
            <a:r>
              <a:rPr lang="en-US" sz="700" b="0" dirty="0" err="1"/>
              <a:t>execveat</a:t>
            </a:r>
            <a:endParaRPr lang="en-US" sz="700" b="0" dirty="0"/>
          </a:p>
          <a:p>
            <a:pPr marL="0" indent="0">
              <a:buNone/>
            </a:pPr>
            <a:r>
              <a:rPr lang="en-US" sz="700" b="0" dirty="0"/>
              <a:t>exit</a:t>
            </a:r>
          </a:p>
          <a:p>
            <a:pPr marL="0" indent="0">
              <a:buNone/>
            </a:pPr>
            <a:r>
              <a:rPr lang="en-US" sz="700" b="0" dirty="0" err="1"/>
              <a:t>exit_group</a:t>
            </a:r>
            <a:endParaRPr lang="en-US" sz="700" b="0" dirty="0"/>
          </a:p>
          <a:p>
            <a:pPr marL="0" indent="0">
              <a:buNone/>
            </a:pPr>
            <a:r>
              <a:rPr lang="en-US" sz="700" b="0" dirty="0" err="1"/>
              <a:t>faccessat</a:t>
            </a:r>
            <a:endParaRPr lang="en-US" sz="700" b="0" dirty="0"/>
          </a:p>
          <a:p>
            <a:pPr marL="0" indent="0">
              <a:buNone/>
            </a:pPr>
            <a:r>
              <a:rPr lang="en-US" sz="700" b="0" dirty="0"/>
              <a:t>faccessat2</a:t>
            </a:r>
          </a:p>
          <a:p>
            <a:pPr marL="0" indent="0">
              <a:buNone/>
            </a:pPr>
            <a:r>
              <a:rPr lang="en-US" sz="700" b="0" dirty="0" err="1"/>
              <a:t>fallocate</a:t>
            </a:r>
            <a:endParaRPr lang="en-US" sz="700" b="0" dirty="0"/>
          </a:p>
          <a:p>
            <a:pPr marL="0" indent="0">
              <a:buNone/>
            </a:pPr>
            <a:r>
              <a:rPr lang="en-US" sz="700" b="0" dirty="0" err="1"/>
              <a:t>fanotify_init</a:t>
            </a:r>
            <a:endParaRPr lang="en-US" sz="700" b="0" dirty="0"/>
          </a:p>
          <a:p>
            <a:pPr marL="0" indent="0">
              <a:buNone/>
            </a:pPr>
            <a:r>
              <a:rPr lang="en-US" sz="700" b="0" dirty="0" err="1"/>
              <a:t>fanotify_mark</a:t>
            </a:r>
            <a:endParaRPr lang="en-US" sz="700" b="0" dirty="0"/>
          </a:p>
          <a:p>
            <a:pPr marL="0" indent="0">
              <a:buNone/>
            </a:pPr>
            <a:r>
              <a:rPr lang="en-US" sz="700" b="0" dirty="0" err="1"/>
              <a:t>fchdir</a:t>
            </a:r>
            <a:endParaRPr lang="en-US" sz="700" b="0" dirty="0"/>
          </a:p>
          <a:p>
            <a:pPr marL="0" indent="0">
              <a:buNone/>
            </a:pPr>
            <a:r>
              <a:rPr lang="en-US" sz="700" b="0" dirty="0" err="1"/>
              <a:t>fchmod</a:t>
            </a:r>
            <a:endParaRPr lang="en-US" sz="700" b="0" dirty="0"/>
          </a:p>
          <a:p>
            <a:pPr marL="0" indent="0">
              <a:buNone/>
            </a:pPr>
            <a:r>
              <a:rPr lang="en-US" sz="700" b="0" dirty="0" err="1"/>
              <a:t>fchmodat</a:t>
            </a:r>
            <a:endParaRPr lang="en-US" sz="700" b="0" dirty="0"/>
          </a:p>
          <a:p>
            <a:pPr marL="0" indent="0">
              <a:buNone/>
            </a:pPr>
            <a:r>
              <a:rPr lang="en-US" sz="700" b="0" dirty="0" err="1"/>
              <a:t>fchown</a:t>
            </a:r>
            <a:endParaRPr lang="en-US" sz="700" b="0" dirty="0"/>
          </a:p>
          <a:p>
            <a:pPr marL="0" indent="0">
              <a:buNone/>
            </a:pPr>
            <a:r>
              <a:rPr lang="en-US" sz="700" b="0" dirty="0" err="1"/>
              <a:t>fchownat</a:t>
            </a:r>
            <a:endParaRPr lang="en-US" sz="700" b="0" dirty="0"/>
          </a:p>
          <a:p>
            <a:pPr marL="0" indent="0">
              <a:buNone/>
            </a:pPr>
            <a:r>
              <a:rPr lang="en-US" sz="700" b="0" dirty="0" err="1"/>
              <a:t>fdatasync</a:t>
            </a:r>
            <a:endParaRPr lang="en-US" sz="700" b="0" dirty="0"/>
          </a:p>
          <a:p>
            <a:pPr marL="0" indent="0">
              <a:buNone/>
            </a:pPr>
            <a:r>
              <a:rPr lang="en-US" sz="700" b="0" dirty="0" err="1"/>
              <a:t>fgetxattr</a:t>
            </a:r>
            <a:endParaRPr lang="en-US" sz="700" b="0" dirty="0"/>
          </a:p>
          <a:p>
            <a:pPr marL="0" indent="0">
              <a:buNone/>
            </a:pPr>
            <a:r>
              <a:rPr lang="en-US" sz="700" b="0" dirty="0" err="1"/>
              <a:t>finit_module</a:t>
            </a:r>
            <a:endParaRPr lang="en-US" sz="700" b="0" dirty="0"/>
          </a:p>
          <a:p>
            <a:pPr marL="0" indent="0">
              <a:buNone/>
            </a:pPr>
            <a:r>
              <a:rPr lang="en-US" sz="700" b="0" dirty="0" err="1"/>
              <a:t>flistxattr</a:t>
            </a:r>
            <a:endParaRPr lang="en-US" sz="700" b="0" dirty="0"/>
          </a:p>
          <a:p>
            <a:pPr marL="0" indent="0">
              <a:buNone/>
            </a:pPr>
            <a:r>
              <a:rPr lang="en-US" sz="700" b="0" dirty="0"/>
              <a:t>flock</a:t>
            </a:r>
          </a:p>
          <a:p>
            <a:pPr marL="0" indent="0">
              <a:buNone/>
            </a:pPr>
            <a:r>
              <a:rPr lang="en-US" sz="700" b="0" dirty="0" err="1"/>
              <a:t>fremovexattr</a:t>
            </a:r>
            <a:endParaRPr lang="en-US" sz="700" b="0" dirty="0"/>
          </a:p>
          <a:p>
            <a:pPr marL="0" indent="0">
              <a:buNone/>
            </a:pPr>
            <a:r>
              <a:rPr lang="en-US" sz="700" b="0" dirty="0" err="1"/>
              <a:t>fsconfig</a:t>
            </a:r>
            <a:endParaRPr lang="en-US" sz="700" b="0" dirty="0"/>
          </a:p>
          <a:p>
            <a:pPr marL="0" indent="0">
              <a:buNone/>
            </a:pPr>
            <a:r>
              <a:rPr lang="en-US" sz="700" b="0" dirty="0" err="1"/>
              <a:t>fsetxattr</a:t>
            </a:r>
            <a:endParaRPr lang="en-US" sz="700" b="0" dirty="0"/>
          </a:p>
          <a:p>
            <a:pPr marL="0" indent="0">
              <a:buNone/>
            </a:pPr>
            <a:r>
              <a:rPr lang="en-US" sz="700" b="0" dirty="0" err="1"/>
              <a:t>fsmount</a:t>
            </a:r>
            <a:endParaRPr lang="en-US" sz="700" b="0" dirty="0"/>
          </a:p>
          <a:p>
            <a:pPr marL="0" indent="0">
              <a:buNone/>
            </a:pPr>
            <a:r>
              <a:rPr lang="en-US" sz="700" b="0" dirty="0" err="1"/>
              <a:t>fsopen</a:t>
            </a:r>
            <a:endParaRPr lang="en-US" sz="700" b="0" dirty="0"/>
          </a:p>
          <a:p>
            <a:pPr marL="0" indent="0">
              <a:buNone/>
            </a:pPr>
            <a:r>
              <a:rPr lang="en-US" sz="700" b="0" dirty="0" err="1"/>
              <a:t>fspick</a:t>
            </a:r>
            <a:endParaRPr lang="en-US" sz="700" b="0" dirty="0"/>
          </a:p>
          <a:p>
            <a:pPr marL="0" indent="0">
              <a:buNone/>
            </a:pPr>
            <a:r>
              <a:rPr lang="en-US" sz="700" b="0" dirty="0" err="1"/>
              <a:t>fsync</a:t>
            </a:r>
            <a:endParaRPr lang="en-US" sz="700" b="0" dirty="0"/>
          </a:p>
          <a:p>
            <a:pPr marL="0" indent="0">
              <a:buNone/>
            </a:pPr>
            <a:r>
              <a:rPr lang="en-US" sz="700" b="0" dirty="0" err="1"/>
              <a:t>futex</a:t>
            </a:r>
            <a:endParaRPr lang="en-US" sz="700" b="0" dirty="0"/>
          </a:p>
          <a:p>
            <a:pPr marL="0" indent="0">
              <a:buNone/>
            </a:pPr>
            <a:r>
              <a:rPr lang="en-US" sz="700" b="0" dirty="0" err="1"/>
              <a:t>futex_waitv</a:t>
            </a:r>
            <a:endParaRPr lang="en-US" sz="700" b="0" dirty="0"/>
          </a:p>
          <a:p>
            <a:pPr marL="0" indent="0">
              <a:buNone/>
            </a:pPr>
            <a:r>
              <a:rPr lang="en-US" sz="700" b="0" dirty="0" err="1"/>
              <a:t>get_mempolicy</a:t>
            </a:r>
            <a:endParaRPr lang="en-US" sz="700" b="0" dirty="0"/>
          </a:p>
          <a:p>
            <a:pPr marL="0" indent="0">
              <a:buNone/>
            </a:pPr>
            <a:r>
              <a:rPr lang="en-US" sz="700" b="0" dirty="0" err="1"/>
              <a:t>get_robust_list</a:t>
            </a:r>
            <a:endParaRPr lang="en-US" sz="700" b="0" dirty="0"/>
          </a:p>
          <a:p>
            <a:pPr marL="0" indent="0">
              <a:buNone/>
            </a:pPr>
            <a:r>
              <a:rPr lang="en-US" sz="700" b="0" dirty="0" err="1"/>
              <a:t>getcpu</a:t>
            </a:r>
            <a:endParaRPr lang="en-US" sz="700" b="0" dirty="0"/>
          </a:p>
          <a:p>
            <a:pPr marL="0" indent="0">
              <a:buNone/>
            </a:pPr>
            <a:r>
              <a:rPr lang="en-US" sz="700" b="0" dirty="0" err="1"/>
              <a:t>getcwd</a:t>
            </a:r>
            <a:endParaRPr lang="en-US" sz="700" b="0" dirty="0"/>
          </a:p>
          <a:p>
            <a:pPr marL="0" indent="0">
              <a:buNone/>
            </a:pPr>
            <a:r>
              <a:rPr lang="en-US" sz="700" b="0" dirty="0"/>
              <a:t>getdents64</a:t>
            </a:r>
          </a:p>
          <a:p>
            <a:pPr marL="0" indent="0">
              <a:buNone/>
            </a:pPr>
            <a:r>
              <a:rPr lang="en-US" sz="700" b="0" dirty="0" err="1"/>
              <a:t>getegid</a:t>
            </a:r>
            <a:endParaRPr lang="en-US" sz="700" b="0" dirty="0"/>
          </a:p>
          <a:p>
            <a:pPr marL="0" indent="0">
              <a:buNone/>
            </a:pPr>
            <a:r>
              <a:rPr lang="en-US" sz="700" b="0" dirty="0" err="1"/>
              <a:t>geteuid</a:t>
            </a:r>
            <a:endParaRPr lang="en-US" sz="700" b="0" dirty="0"/>
          </a:p>
          <a:p>
            <a:pPr marL="0" indent="0">
              <a:buNone/>
            </a:pPr>
            <a:r>
              <a:rPr lang="en-US" sz="700" b="0" dirty="0" err="1"/>
              <a:t>getgid</a:t>
            </a:r>
            <a:endParaRPr lang="en-US" sz="700" b="0" dirty="0"/>
          </a:p>
          <a:p>
            <a:pPr marL="0" indent="0">
              <a:buNone/>
            </a:pPr>
            <a:r>
              <a:rPr lang="en-US" sz="700" b="0" dirty="0" err="1"/>
              <a:t>getgroups</a:t>
            </a:r>
            <a:endParaRPr lang="en-US" sz="700" b="0" dirty="0"/>
          </a:p>
          <a:p>
            <a:pPr marL="0" indent="0">
              <a:buNone/>
            </a:pPr>
            <a:r>
              <a:rPr lang="en-US" sz="700" b="0" dirty="0" err="1"/>
              <a:t>getitimer</a:t>
            </a:r>
            <a:endParaRPr lang="en-US" sz="700" b="0" dirty="0"/>
          </a:p>
          <a:p>
            <a:pPr marL="0" indent="0">
              <a:buNone/>
            </a:pPr>
            <a:r>
              <a:rPr lang="en-US" sz="700" b="0" dirty="0" err="1"/>
              <a:t>getpeername</a:t>
            </a:r>
            <a:endParaRPr lang="en-US" sz="700" b="0" dirty="0"/>
          </a:p>
          <a:p>
            <a:pPr marL="0" indent="0">
              <a:buNone/>
            </a:pPr>
            <a:r>
              <a:rPr lang="en-US" sz="700" b="0" dirty="0" err="1"/>
              <a:t>getpgid</a:t>
            </a:r>
            <a:endParaRPr lang="en-US" sz="700" b="0" dirty="0"/>
          </a:p>
          <a:p>
            <a:pPr marL="0" indent="0">
              <a:buNone/>
            </a:pPr>
            <a:r>
              <a:rPr lang="en-US" sz="700" b="0" dirty="0" err="1"/>
              <a:t>getpid</a:t>
            </a:r>
            <a:endParaRPr lang="en-US" sz="700" b="0" dirty="0"/>
          </a:p>
          <a:p>
            <a:pPr marL="0" indent="0">
              <a:buNone/>
            </a:pPr>
            <a:r>
              <a:rPr lang="en-US" sz="700" b="0" dirty="0" err="1"/>
              <a:t>getppid</a:t>
            </a:r>
            <a:endParaRPr lang="en-US" sz="700" b="0" dirty="0"/>
          </a:p>
          <a:p>
            <a:pPr marL="0" indent="0">
              <a:buNone/>
            </a:pPr>
            <a:r>
              <a:rPr lang="en-US" sz="700" b="0" dirty="0" err="1"/>
              <a:t>getpriority</a:t>
            </a:r>
            <a:endParaRPr lang="en-US" sz="700" b="0" dirty="0"/>
          </a:p>
          <a:p>
            <a:pPr marL="0" indent="0">
              <a:buNone/>
            </a:pPr>
            <a:r>
              <a:rPr lang="en-US" sz="700" b="0" dirty="0" err="1"/>
              <a:t>getrandom</a:t>
            </a:r>
            <a:endParaRPr lang="en-US" sz="700" b="0" dirty="0"/>
          </a:p>
          <a:p>
            <a:pPr marL="0" indent="0">
              <a:buNone/>
            </a:pPr>
            <a:r>
              <a:rPr lang="en-US" sz="700" b="0" dirty="0" err="1"/>
              <a:t>getresgid</a:t>
            </a:r>
            <a:endParaRPr lang="en-US" sz="700" b="0" dirty="0"/>
          </a:p>
          <a:p>
            <a:pPr marL="0" indent="0">
              <a:buNone/>
            </a:pPr>
            <a:r>
              <a:rPr lang="en-US" sz="700" b="0" dirty="0" err="1"/>
              <a:t>getresuid</a:t>
            </a:r>
            <a:endParaRPr lang="en-US" sz="700" b="0" dirty="0"/>
          </a:p>
          <a:p>
            <a:pPr marL="0" indent="0">
              <a:buNone/>
            </a:pPr>
            <a:r>
              <a:rPr lang="en-US" sz="700" b="0" dirty="0" err="1"/>
              <a:t>getrlimit</a:t>
            </a:r>
            <a:endParaRPr lang="en-US" sz="700" b="0" dirty="0"/>
          </a:p>
          <a:p>
            <a:pPr marL="0" indent="0">
              <a:buNone/>
            </a:pPr>
            <a:r>
              <a:rPr lang="en-US" sz="700" b="0" dirty="0" err="1"/>
              <a:t>getrusage</a:t>
            </a:r>
            <a:endParaRPr lang="en-US" sz="700" b="0" dirty="0"/>
          </a:p>
          <a:p>
            <a:pPr marL="0" indent="0">
              <a:buNone/>
            </a:pPr>
            <a:r>
              <a:rPr lang="en-US" sz="700" b="0" dirty="0" err="1"/>
              <a:t>getsid</a:t>
            </a:r>
            <a:endParaRPr lang="en-US" sz="700" b="0" dirty="0"/>
          </a:p>
          <a:p>
            <a:pPr marL="0" indent="0">
              <a:buNone/>
            </a:pPr>
            <a:r>
              <a:rPr lang="en-US" sz="700" b="0" dirty="0" err="1"/>
              <a:t>getsockname</a:t>
            </a:r>
            <a:endParaRPr lang="en-US" sz="700" b="0" dirty="0"/>
          </a:p>
          <a:p>
            <a:pPr marL="0" indent="0">
              <a:buNone/>
            </a:pPr>
            <a:r>
              <a:rPr lang="en-US" sz="700" b="0" dirty="0" err="1"/>
              <a:t>getsockopt</a:t>
            </a:r>
            <a:endParaRPr lang="en-US" sz="700" b="0" dirty="0"/>
          </a:p>
          <a:p>
            <a:pPr marL="0" indent="0">
              <a:buNone/>
            </a:pPr>
            <a:r>
              <a:rPr lang="en-US" sz="700" b="0" dirty="0" err="1"/>
              <a:t>gettid</a:t>
            </a:r>
            <a:endParaRPr lang="en-US" sz="700" b="0" dirty="0"/>
          </a:p>
          <a:p>
            <a:pPr marL="0" indent="0">
              <a:buNone/>
            </a:pPr>
            <a:r>
              <a:rPr lang="en-US" sz="700" b="0" dirty="0" err="1"/>
              <a:t>gettimeofday</a:t>
            </a:r>
            <a:endParaRPr lang="en-US" sz="700" b="0" dirty="0"/>
          </a:p>
          <a:p>
            <a:pPr marL="0" indent="0">
              <a:buNone/>
            </a:pPr>
            <a:r>
              <a:rPr lang="en-US" sz="700" b="0" dirty="0" err="1"/>
              <a:t>getuid</a:t>
            </a:r>
            <a:endParaRPr lang="en-US" sz="700" b="0" dirty="0"/>
          </a:p>
          <a:p>
            <a:pPr marL="0" indent="0">
              <a:buNone/>
            </a:pPr>
            <a:r>
              <a:rPr lang="en-US" sz="700" b="0" dirty="0" err="1"/>
              <a:t>getxattr</a:t>
            </a:r>
            <a:endParaRPr lang="en-US" sz="700" b="0" dirty="0"/>
          </a:p>
          <a:p>
            <a:pPr marL="0" indent="0">
              <a:buNone/>
            </a:pPr>
            <a:r>
              <a:rPr lang="en-US" sz="700" b="0" dirty="0" err="1"/>
              <a:t>init_module</a:t>
            </a:r>
            <a:endParaRPr lang="en-US" sz="700" b="0" dirty="0"/>
          </a:p>
          <a:p>
            <a:pPr marL="0" indent="0">
              <a:buNone/>
            </a:pPr>
            <a:r>
              <a:rPr lang="en-US" sz="700" b="0" dirty="0" err="1"/>
              <a:t>inotify_add_watch</a:t>
            </a:r>
            <a:endParaRPr lang="en-US" sz="700" b="0" dirty="0"/>
          </a:p>
          <a:p>
            <a:pPr marL="0" indent="0">
              <a:buNone/>
            </a:pPr>
            <a:r>
              <a:rPr lang="en-US" sz="700" b="0" dirty="0"/>
              <a:t>inotify_init1</a:t>
            </a:r>
          </a:p>
          <a:p>
            <a:pPr marL="0" indent="0">
              <a:buNone/>
            </a:pPr>
            <a:r>
              <a:rPr lang="en-US" sz="700" b="0" dirty="0" err="1"/>
              <a:t>inotify_rm_watch</a:t>
            </a:r>
            <a:endParaRPr lang="en-US" sz="700" b="0" dirty="0"/>
          </a:p>
          <a:p>
            <a:pPr marL="0" indent="0">
              <a:buNone/>
            </a:pPr>
            <a:r>
              <a:rPr lang="en-US" sz="700" b="0" dirty="0" err="1"/>
              <a:t>io_cancel</a:t>
            </a:r>
            <a:endParaRPr lang="en-US" sz="700" b="0" dirty="0"/>
          </a:p>
          <a:p>
            <a:pPr marL="0" indent="0">
              <a:buNone/>
            </a:pPr>
            <a:r>
              <a:rPr lang="en-US" sz="700" b="0" dirty="0" err="1"/>
              <a:t>io_destroy</a:t>
            </a:r>
            <a:endParaRPr lang="en-US" sz="700" b="0" dirty="0"/>
          </a:p>
          <a:p>
            <a:pPr marL="0" indent="0">
              <a:buNone/>
            </a:pPr>
            <a:r>
              <a:rPr lang="en-US" sz="700" b="0" dirty="0" err="1"/>
              <a:t>io_getevents</a:t>
            </a:r>
            <a:endParaRPr lang="en-US" sz="700" b="0" dirty="0"/>
          </a:p>
          <a:p>
            <a:pPr marL="0" indent="0">
              <a:buNone/>
            </a:pPr>
            <a:r>
              <a:rPr lang="en-US" sz="700" b="0" dirty="0" err="1"/>
              <a:t>io_pgetevents</a:t>
            </a:r>
            <a:endParaRPr lang="en-US" sz="700" b="0" dirty="0"/>
          </a:p>
          <a:p>
            <a:pPr marL="0" indent="0">
              <a:buNone/>
            </a:pPr>
            <a:r>
              <a:rPr lang="en-US" sz="700" b="0" dirty="0" err="1"/>
              <a:t>io_setup</a:t>
            </a:r>
            <a:endParaRPr lang="en-US" sz="700" b="0" dirty="0"/>
          </a:p>
          <a:p>
            <a:pPr marL="0" indent="0">
              <a:buNone/>
            </a:pPr>
            <a:r>
              <a:rPr lang="en-US" sz="700" b="0" dirty="0" err="1"/>
              <a:t>io_submit</a:t>
            </a:r>
            <a:endParaRPr lang="en-US" sz="700" b="0" dirty="0"/>
          </a:p>
          <a:p>
            <a:pPr marL="0" indent="0">
              <a:buNone/>
            </a:pPr>
            <a:r>
              <a:rPr lang="en-US" sz="700" b="0" dirty="0" err="1"/>
              <a:t>io_uring_enter</a:t>
            </a:r>
            <a:endParaRPr lang="en-US" sz="700" b="0" dirty="0"/>
          </a:p>
          <a:p>
            <a:pPr marL="0" indent="0">
              <a:buNone/>
            </a:pPr>
            <a:r>
              <a:rPr lang="en-US" sz="700" b="0" dirty="0" err="1"/>
              <a:t>io_uring_register</a:t>
            </a:r>
            <a:endParaRPr lang="en-US" sz="700" b="0" dirty="0"/>
          </a:p>
          <a:p>
            <a:pPr marL="0" indent="0">
              <a:buNone/>
            </a:pPr>
            <a:r>
              <a:rPr lang="en-US" sz="700" b="0" dirty="0" err="1"/>
              <a:t>io_uring_setup</a:t>
            </a:r>
            <a:endParaRPr lang="en-US" sz="700" b="0" dirty="0"/>
          </a:p>
          <a:p>
            <a:pPr marL="0" indent="0">
              <a:buNone/>
            </a:pPr>
            <a:r>
              <a:rPr lang="en-US" sz="700" b="0" dirty="0" err="1"/>
              <a:t>ioctl</a:t>
            </a:r>
            <a:endParaRPr lang="en-US" sz="700" b="0" dirty="0"/>
          </a:p>
          <a:p>
            <a:pPr marL="0" indent="0">
              <a:buNone/>
            </a:pPr>
            <a:r>
              <a:rPr lang="en-US" sz="700" b="0" dirty="0" err="1"/>
              <a:t>ioprio_get</a:t>
            </a:r>
            <a:endParaRPr lang="en-US" sz="700" b="0" dirty="0"/>
          </a:p>
          <a:p>
            <a:pPr marL="0" indent="0">
              <a:buNone/>
            </a:pPr>
            <a:r>
              <a:rPr lang="en-US" sz="700" b="0" dirty="0" err="1"/>
              <a:t>ioprio_set</a:t>
            </a:r>
            <a:endParaRPr lang="en-US" sz="700" b="0" dirty="0"/>
          </a:p>
          <a:p>
            <a:pPr marL="0" indent="0">
              <a:buNone/>
            </a:pPr>
            <a:r>
              <a:rPr lang="en-US" sz="700" b="0" dirty="0" err="1"/>
              <a:t>kcmp</a:t>
            </a:r>
            <a:endParaRPr lang="en-US" sz="700" b="0" dirty="0"/>
          </a:p>
          <a:p>
            <a:pPr marL="0" indent="0">
              <a:buNone/>
            </a:pPr>
            <a:r>
              <a:rPr lang="en-US" sz="700" b="0" dirty="0" err="1"/>
              <a:t>kexec_file_load</a:t>
            </a:r>
            <a:endParaRPr lang="en-US" sz="700" b="0" dirty="0"/>
          </a:p>
          <a:p>
            <a:pPr marL="0" indent="0">
              <a:buNone/>
            </a:pPr>
            <a:r>
              <a:rPr lang="en-US" sz="700" b="0" dirty="0" err="1"/>
              <a:t>kexec_load</a:t>
            </a:r>
            <a:endParaRPr lang="en-US" sz="700" b="0" dirty="0"/>
          </a:p>
          <a:p>
            <a:pPr marL="0" indent="0">
              <a:buNone/>
            </a:pPr>
            <a:r>
              <a:rPr lang="en-US" sz="700" b="0" dirty="0" err="1"/>
              <a:t>keyctl</a:t>
            </a:r>
            <a:endParaRPr lang="en-US" sz="700" b="0" dirty="0"/>
          </a:p>
          <a:p>
            <a:pPr marL="0" indent="0">
              <a:buNone/>
            </a:pPr>
            <a:r>
              <a:rPr lang="en-US" sz="700" b="0" dirty="0"/>
              <a:t>kill</a:t>
            </a:r>
          </a:p>
          <a:p>
            <a:pPr marL="0" indent="0">
              <a:buNone/>
            </a:pPr>
            <a:r>
              <a:rPr lang="en-US" sz="700" b="0" dirty="0" err="1"/>
              <a:t>landlock_add_rule</a:t>
            </a:r>
            <a:endParaRPr lang="en-US" sz="700" b="0" dirty="0"/>
          </a:p>
          <a:p>
            <a:pPr marL="0" indent="0">
              <a:buNone/>
            </a:pPr>
            <a:r>
              <a:rPr lang="en-US" sz="700" b="0" dirty="0" err="1"/>
              <a:t>landlock_create_ruleset</a:t>
            </a:r>
            <a:endParaRPr lang="en-US" sz="700" b="0" dirty="0"/>
          </a:p>
          <a:p>
            <a:pPr marL="0" indent="0">
              <a:buNone/>
            </a:pPr>
            <a:r>
              <a:rPr lang="en-US" sz="700" b="0" dirty="0" err="1"/>
              <a:t>landlock_restrict_self</a:t>
            </a:r>
            <a:endParaRPr lang="en-US" sz="700" b="0" dirty="0"/>
          </a:p>
          <a:p>
            <a:pPr marL="0" indent="0">
              <a:buNone/>
            </a:pPr>
            <a:r>
              <a:rPr lang="en-US" sz="700" b="0" dirty="0" err="1"/>
              <a:t>lgetxattr</a:t>
            </a:r>
            <a:endParaRPr lang="en-US" sz="700" b="0" dirty="0"/>
          </a:p>
          <a:p>
            <a:pPr marL="0" indent="0">
              <a:buNone/>
            </a:pPr>
            <a:r>
              <a:rPr lang="en-US" sz="700" b="0" dirty="0" err="1"/>
              <a:t>linkat</a:t>
            </a:r>
            <a:endParaRPr lang="en-US" sz="700" b="0" dirty="0"/>
          </a:p>
          <a:p>
            <a:pPr marL="0" indent="0">
              <a:buNone/>
            </a:pPr>
            <a:r>
              <a:rPr lang="en-US" sz="700" b="0" dirty="0"/>
              <a:t>listen</a:t>
            </a:r>
          </a:p>
          <a:p>
            <a:pPr marL="0" indent="0">
              <a:buNone/>
            </a:pPr>
            <a:r>
              <a:rPr lang="en-US" sz="700" b="0" dirty="0" err="1"/>
              <a:t>listxattr</a:t>
            </a:r>
            <a:endParaRPr lang="en-US" sz="700" b="0" dirty="0"/>
          </a:p>
          <a:p>
            <a:pPr marL="0" indent="0">
              <a:buNone/>
            </a:pPr>
            <a:r>
              <a:rPr lang="en-US" sz="700" b="0" dirty="0" err="1"/>
              <a:t>llistxattr</a:t>
            </a:r>
            <a:endParaRPr lang="en-US" sz="700" b="0" dirty="0"/>
          </a:p>
          <a:p>
            <a:pPr marL="0" indent="0">
              <a:buNone/>
            </a:pPr>
            <a:r>
              <a:rPr lang="en-US" sz="700" b="0" dirty="0" err="1"/>
              <a:t>lookup_dcookie</a:t>
            </a:r>
            <a:endParaRPr lang="en-US" sz="700" b="0" dirty="0"/>
          </a:p>
          <a:p>
            <a:pPr marL="0" indent="0">
              <a:buNone/>
            </a:pPr>
            <a:r>
              <a:rPr lang="en-US" sz="700" b="0" dirty="0" err="1"/>
              <a:t>lremovexattr</a:t>
            </a:r>
            <a:endParaRPr lang="en-US" sz="700" b="0" dirty="0"/>
          </a:p>
          <a:p>
            <a:pPr marL="0" indent="0">
              <a:buNone/>
            </a:pPr>
            <a:r>
              <a:rPr lang="en-US" sz="700" b="0" dirty="0" err="1"/>
              <a:t>lsetxattr</a:t>
            </a:r>
            <a:endParaRPr lang="en-US" sz="700" b="0" dirty="0"/>
          </a:p>
          <a:p>
            <a:pPr marL="0" indent="0">
              <a:buNone/>
            </a:pPr>
            <a:r>
              <a:rPr lang="en-US" sz="700" b="0" dirty="0" err="1"/>
              <a:t>madvise</a:t>
            </a:r>
            <a:endParaRPr lang="en-US" sz="700" b="0" dirty="0"/>
          </a:p>
          <a:p>
            <a:pPr marL="0" indent="0">
              <a:buNone/>
            </a:pPr>
            <a:r>
              <a:rPr lang="en-US" sz="700" b="0" dirty="0" err="1"/>
              <a:t>mbind</a:t>
            </a:r>
            <a:endParaRPr lang="en-US" sz="700" b="0" dirty="0"/>
          </a:p>
          <a:p>
            <a:pPr marL="0" indent="0">
              <a:buNone/>
            </a:pPr>
            <a:r>
              <a:rPr lang="en-US" sz="700" b="0" dirty="0" err="1"/>
              <a:t>membarrier</a:t>
            </a:r>
            <a:endParaRPr lang="en-US" sz="700" b="0" dirty="0"/>
          </a:p>
          <a:p>
            <a:pPr marL="0" indent="0">
              <a:buNone/>
            </a:pPr>
            <a:r>
              <a:rPr lang="en-US" sz="700" b="0" dirty="0" err="1"/>
              <a:t>memfd_create</a:t>
            </a:r>
            <a:endParaRPr lang="en-US" sz="700" b="0" dirty="0"/>
          </a:p>
          <a:p>
            <a:pPr marL="0" indent="0">
              <a:buNone/>
            </a:pPr>
            <a:r>
              <a:rPr lang="en-US" sz="700" b="0" dirty="0" err="1"/>
              <a:t>memfd_secret</a:t>
            </a:r>
            <a:endParaRPr lang="en-US" sz="700" b="0" dirty="0"/>
          </a:p>
          <a:p>
            <a:pPr marL="0" indent="0">
              <a:buNone/>
            </a:pPr>
            <a:r>
              <a:rPr lang="en-US" sz="700" b="0" dirty="0" err="1"/>
              <a:t>migrate_pages</a:t>
            </a:r>
            <a:endParaRPr lang="en-US" sz="700" b="0" dirty="0"/>
          </a:p>
          <a:p>
            <a:pPr marL="0" indent="0">
              <a:buNone/>
            </a:pPr>
            <a:r>
              <a:rPr lang="en-US" sz="700" b="0" dirty="0" err="1"/>
              <a:t>mincore</a:t>
            </a:r>
            <a:endParaRPr lang="en-US" sz="700" b="0" dirty="0"/>
          </a:p>
          <a:p>
            <a:pPr marL="0" indent="0">
              <a:buNone/>
            </a:pPr>
            <a:r>
              <a:rPr lang="en-US" sz="700" b="0" dirty="0" err="1"/>
              <a:t>mkdirat</a:t>
            </a:r>
            <a:endParaRPr lang="en-US" sz="700" b="0" dirty="0"/>
          </a:p>
          <a:p>
            <a:pPr marL="0" indent="0">
              <a:buNone/>
            </a:pPr>
            <a:r>
              <a:rPr lang="en-US" sz="700" b="0" dirty="0" err="1"/>
              <a:t>mknodat</a:t>
            </a:r>
            <a:endParaRPr lang="en-US" sz="700" b="0" dirty="0"/>
          </a:p>
          <a:p>
            <a:pPr marL="0" indent="0">
              <a:buNone/>
            </a:pPr>
            <a:r>
              <a:rPr lang="en-US" sz="700" b="0" dirty="0" err="1"/>
              <a:t>mlock</a:t>
            </a:r>
            <a:endParaRPr lang="en-US" sz="700" b="0" dirty="0"/>
          </a:p>
          <a:p>
            <a:pPr marL="0" indent="0">
              <a:buNone/>
            </a:pPr>
            <a:r>
              <a:rPr lang="en-US" sz="700" b="0" dirty="0"/>
              <a:t>mlock2</a:t>
            </a:r>
          </a:p>
          <a:p>
            <a:pPr marL="0" indent="0">
              <a:buNone/>
            </a:pPr>
            <a:r>
              <a:rPr lang="en-US" sz="700" b="0" dirty="0" err="1"/>
              <a:t>mlockall</a:t>
            </a:r>
            <a:endParaRPr lang="en-US" sz="700" b="0" dirty="0"/>
          </a:p>
          <a:p>
            <a:pPr marL="0" indent="0">
              <a:buNone/>
            </a:pPr>
            <a:r>
              <a:rPr lang="en-US" sz="700" b="0" dirty="0"/>
              <a:t>mount</a:t>
            </a:r>
          </a:p>
          <a:p>
            <a:pPr marL="0" indent="0">
              <a:buNone/>
            </a:pPr>
            <a:r>
              <a:rPr lang="en-US" sz="700" b="0" dirty="0" err="1"/>
              <a:t>mount_setattr</a:t>
            </a:r>
            <a:endParaRPr lang="en-US" sz="700" b="0" dirty="0"/>
          </a:p>
          <a:p>
            <a:pPr marL="0" indent="0">
              <a:buNone/>
            </a:pPr>
            <a:r>
              <a:rPr lang="en-US" sz="700" b="0" dirty="0" err="1"/>
              <a:t>move_mount</a:t>
            </a:r>
            <a:endParaRPr lang="en-US" sz="700" b="0" dirty="0"/>
          </a:p>
          <a:p>
            <a:pPr marL="0" indent="0">
              <a:buNone/>
            </a:pPr>
            <a:r>
              <a:rPr lang="en-US" sz="700" b="0" dirty="0" err="1"/>
              <a:t>move_pages</a:t>
            </a:r>
            <a:endParaRPr lang="en-US" sz="700" b="0" dirty="0"/>
          </a:p>
          <a:p>
            <a:pPr marL="0" indent="0">
              <a:buNone/>
            </a:pPr>
            <a:r>
              <a:rPr lang="en-US" sz="700" b="0" dirty="0" err="1"/>
              <a:t>mprotect</a:t>
            </a:r>
            <a:endParaRPr lang="en-US" sz="700" b="0" dirty="0"/>
          </a:p>
          <a:p>
            <a:pPr marL="0" indent="0">
              <a:buNone/>
            </a:pPr>
            <a:r>
              <a:rPr lang="en-US" sz="700" b="0" dirty="0" err="1"/>
              <a:t>mq_getsetattr</a:t>
            </a:r>
            <a:endParaRPr lang="en-US" sz="700" b="0" dirty="0"/>
          </a:p>
          <a:p>
            <a:pPr marL="0" indent="0">
              <a:buNone/>
            </a:pPr>
            <a:r>
              <a:rPr lang="en-US" sz="700" b="0" dirty="0" err="1"/>
              <a:t>mq_notify</a:t>
            </a:r>
            <a:endParaRPr lang="en-US" sz="700" b="0" dirty="0"/>
          </a:p>
          <a:p>
            <a:pPr marL="0" indent="0">
              <a:buNone/>
            </a:pPr>
            <a:r>
              <a:rPr lang="en-US" sz="700" b="0" dirty="0" err="1"/>
              <a:t>mq_open</a:t>
            </a:r>
            <a:endParaRPr lang="en-US" sz="700" b="0" dirty="0"/>
          </a:p>
          <a:p>
            <a:pPr marL="0" indent="0">
              <a:buNone/>
            </a:pPr>
            <a:r>
              <a:rPr lang="en-US" sz="700" b="0" dirty="0" err="1"/>
              <a:t>mq_timedreceive</a:t>
            </a:r>
            <a:endParaRPr lang="en-US" sz="700" b="0" dirty="0"/>
          </a:p>
          <a:p>
            <a:pPr marL="0" indent="0">
              <a:buNone/>
            </a:pPr>
            <a:r>
              <a:rPr lang="en-US" sz="700" b="0" dirty="0" err="1"/>
              <a:t>mq_timedsend</a:t>
            </a:r>
            <a:endParaRPr lang="en-US" sz="700" b="0" dirty="0"/>
          </a:p>
          <a:p>
            <a:pPr marL="0" indent="0">
              <a:buNone/>
            </a:pPr>
            <a:r>
              <a:rPr lang="en-US" sz="700" b="0" dirty="0" err="1"/>
              <a:t>mq_unlink</a:t>
            </a:r>
            <a:endParaRPr lang="en-US" sz="700" b="0" dirty="0"/>
          </a:p>
          <a:p>
            <a:pPr marL="0" indent="0">
              <a:buNone/>
            </a:pPr>
            <a:r>
              <a:rPr lang="en-US" sz="700" b="0" dirty="0" err="1"/>
              <a:t>mremap</a:t>
            </a:r>
            <a:endParaRPr lang="en-US" sz="700" b="0" dirty="0"/>
          </a:p>
          <a:p>
            <a:pPr marL="0" indent="0">
              <a:buNone/>
            </a:pPr>
            <a:r>
              <a:rPr lang="en-US" sz="700" b="0" dirty="0" err="1"/>
              <a:t>msgctl</a:t>
            </a:r>
            <a:endParaRPr lang="en-US" sz="700" b="0" dirty="0"/>
          </a:p>
          <a:p>
            <a:pPr marL="0" indent="0">
              <a:buNone/>
            </a:pPr>
            <a:r>
              <a:rPr lang="en-US" sz="700" b="0" dirty="0" err="1"/>
              <a:t>msgget</a:t>
            </a:r>
            <a:endParaRPr lang="en-US" sz="700" b="0" dirty="0"/>
          </a:p>
          <a:p>
            <a:pPr marL="0" indent="0">
              <a:buNone/>
            </a:pPr>
            <a:r>
              <a:rPr lang="en-US" sz="700" b="0" dirty="0" err="1"/>
              <a:t>msgrcv</a:t>
            </a:r>
            <a:endParaRPr lang="en-US" sz="700" b="0" dirty="0"/>
          </a:p>
          <a:p>
            <a:pPr marL="0" indent="0">
              <a:buNone/>
            </a:pPr>
            <a:r>
              <a:rPr lang="en-US" sz="700" b="0" dirty="0" err="1"/>
              <a:t>msgsnd</a:t>
            </a:r>
            <a:endParaRPr lang="en-US" sz="700" b="0" dirty="0"/>
          </a:p>
          <a:p>
            <a:pPr marL="0" indent="0">
              <a:buNone/>
            </a:pPr>
            <a:r>
              <a:rPr lang="en-US" sz="700" b="0" dirty="0" err="1"/>
              <a:t>msync</a:t>
            </a:r>
            <a:endParaRPr lang="en-US" sz="700" b="0" dirty="0"/>
          </a:p>
          <a:p>
            <a:pPr marL="0" indent="0">
              <a:buNone/>
            </a:pPr>
            <a:r>
              <a:rPr lang="en-US" sz="700" b="0" dirty="0" err="1"/>
              <a:t>munlock</a:t>
            </a:r>
            <a:endParaRPr lang="en-US" sz="700" b="0" dirty="0"/>
          </a:p>
          <a:p>
            <a:pPr marL="0" indent="0">
              <a:buNone/>
            </a:pPr>
            <a:r>
              <a:rPr lang="en-US" sz="700" b="0" dirty="0" err="1"/>
              <a:t>munlockall</a:t>
            </a:r>
            <a:endParaRPr lang="en-US" sz="700" b="0" dirty="0"/>
          </a:p>
          <a:p>
            <a:pPr marL="0" indent="0">
              <a:buNone/>
            </a:pPr>
            <a:r>
              <a:rPr lang="en-US" sz="700" b="0" dirty="0" err="1"/>
              <a:t>munmap</a:t>
            </a:r>
            <a:endParaRPr lang="en-US" sz="700" b="0" dirty="0"/>
          </a:p>
          <a:p>
            <a:pPr marL="0" indent="0">
              <a:buNone/>
            </a:pPr>
            <a:r>
              <a:rPr lang="en-US" sz="700" b="0" dirty="0" err="1"/>
              <a:t>name_to_handle_at</a:t>
            </a:r>
            <a:endParaRPr lang="en-US" sz="700" b="0" dirty="0"/>
          </a:p>
          <a:p>
            <a:pPr marL="0" indent="0">
              <a:buNone/>
            </a:pPr>
            <a:r>
              <a:rPr lang="en-US" sz="700" b="0" dirty="0" err="1"/>
              <a:t>nanosleep</a:t>
            </a:r>
            <a:endParaRPr lang="en-US" sz="700" b="0" dirty="0"/>
          </a:p>
          <a:p>
            <a:pPr marL="0" indent="0">
              <a:buNone/>
            </a:pPr>
            <a:r>
              <a:rPr lang="en-US" sz="700" b="0" dirty="0" err="1"/>
              <a:t>nfsservctl</a:t>
            </a:r>
            <a:endParaRPr lang="en-US" sz="700" b="0" dirty="0"/>
          </a:p>
          <a:p>
            <a:pPr marL="0" indent="0">
              <a:buNone/>
            </a:pPr>
            <a:r>
              <a:rPr lang="en-US" sz="700" b="0" dirty="0" err="1"/>
              <a:t>open_by_handle_at</a:t>
            </a:r>
            <a:endParaRPr lang="en-US" sz="700" b="0" dirty="0"/>
          </a:p>
          <a:p>
            <a:pPr marL="0" indent="0">
              <a:buNone/>
            </a:pPr>
            <a:r>
              <a:rPr lang="en-US" sz="700" b="0" dirty="0" err="1"/>
              <a:t>open_tree</a:t>
            </a:r>
            <a:endParaRPr lang="en-US" sz="700" b="0" dirty="0"/>
          </a:p>
          <a:p>
            <a:pPr marL="0" indent="0">
              <a:buNone/>
            </a:pPr>
            <a:r>
              <a:rPr lang="en-US" sz="700" b="0" dirty="0" err="1"/>
              <a:t>openat</a:t>
            </a:r>
            <a:endParaRPr lang="en-US" sz="700" b="0" dirty="0"/>
          </a:p>
          <a:p>
            <a:pPr marL="0" indent="0">
              <a:buNone/>
            </a:pPr>
            <a:r>
              <a:rPr lang="en-US" sz="700" b="0" dirty="0"/>
              <a:t>openat2</a:t>
            </a:r>
          </a:p>
          <a:p>
            <a:pPr marL="0" indent="0">
              <a:buNone/>
            </a:pPr>
            <a:r>
              <a:rPr lang="en-US" sz="700" b="0" dirty="0" err="1"/>
              <a:t>perf_event_open</a:t>
            </a:r>
            <a:endParaRPr lang="en-US" sz="700" b="0" dirty="0"/>
          </a:p>
          <a:p>
            <a:pPr marL="0" indent="0">
              <a:buNone/>
            </a:pPr>
            <a:r>
              <a:rPr lang="en-US" sz="700" b="0" dirty="0"/>
              <a:t>personality</a:t>
            </a:r>
          </a:p>
          <a:p>
            <a:pPr marL="0" indent="0">
              <a:buNone/>
            </a:pPr>
            <a:r>
              <a:rPr lang="en-US" sz="700" b="0" dirty="0" err="1"/>
              <a:t>pidfd_getfd</a:t>
            </a:r>
            <a:endParaRPr lang="en-US" sz="700" b="0" dirty="0"/>
          </a:p>
          <a:p>
            <a:pPr marL="0" indent="0">
              <a:buNone/>
            </a:pPr>
            <a:r>
              <a:rPr lang="en-US" sz="700" b="0" dirty="0" err="1"/>
              <a:t>pidfd_open</a:t>
            </a:r>
            <a:endParaRPr lang="en-US" sz="700" b="0" dirty="0"/>
          </a:p>
          <a:p>
            <a:pPr marL="0" indent="0">
              <a:buNone/>
            </a:pPr>
            <a:r>
              <a:rPr lang="en-US" sz="700" b="0" dirty="0" err="1"/>
              <a:t>pidfd_send_signal</a:t>
            </a:r>
            <a:endParaRPr lang="en-US" sz="700" b="0" dirty="0"/>
          </a:p>
          <a:p>
            <a:pPr marL="0" indent="0">
              <a:buNone/>
            </a:pPr>
            <a:r>
              <a:rPr lang="en-US" sz="700" b="0" dirty="0"/>
              <a:t>pipe2</a:t>
            </a:r>
          </a:p>
          <a:p>
            <a:pPr marL="0" indent="0">
              <a:buNone/>
            </a:pPr>
            <a:r>
              <a:rPr lang="en-US" sz="700" b="0" dirty="0" err="1"/>
              <a:t>pivot_root</a:t>
            </a:r>
            <a:endParaRPr lang="en-US" sz="700" b="0" dirty="0"/>
          </a:p>
          <a:p>
            <a:pPr marL="0" indent="0">
              <a:buNone/>
            </a:pPr>
            <a:r>
              <a:rPr lang="en-US" sz="700" b="0" dirty="0" err="1"/>
              <a:t>pkey_alloc</a:t>
            </a:r>
            <a:endParaRPr lang="en-US" sz="700" b="0" dirty="0"/>
          </a:p>
          <a:p>
            <a:pPr marL="0" indent="0">
              <a:buNone/>
            </a:pPr>
            <a:r>
              <a:rPr lang="en-US" sz="700" b="0" dirty="0" err="1"/>
              <a:t>pkey_free</a:t>
            </a:r>
            <a:endParaRPr lang="en-US" sz="700" b="0" dirty="0"/>
          </a:p>
          <a:p>
            <a:pPr marL="0" indent="0">
              <a:buNone/>
            </a:pPr>
            <a:r>
              <a:rPr lang="en-US" sz="700" b="0" dirty="0" err="1"/>
              <a:t>pkey_mprotect</a:t>
            </a:r>
            <a:endParaRPr lang="en-US" sz="700" b="0" dirty="0"/>
          </a:p>
          <a:p>
            <a:pPr marL="0" indent="0">
              <a:buNone/>
            </a:pPr>
            <a:r>
              <a:rPr lang="en-US" sz="700" b="0" dirty="0" err="1"/>
              <a:t>ppoll</a:t>
            </a:r>
            <a:endParaRPr lang="en-US" sz="700" b="0" dirty="0"/>
          </a:p>
          <a:p>
            <a:pPr marL="0" indent="0">
              <a:buNone/>
            </a:pPr>
            <a:r>
              <a:rPr lang="en-US" sz="700" b="0" dirty="0" err="1"/>
              <a:t>prctl</a:t>
            </a:r>
            <a:endParaRPr lang="en-US" sz="700" b="0" dirty="0"/>
          </a:p>
          <a:p>
            <a:pPr marL="0" indent="0">
              <a:buNone/>
            </a:pPr>
            <a:r>
              <a:rPr lang="en-US" sz="700" b="0" dirty="0"/>
              <a:t>pread64</a:t>
            </a:r>
          </a:p>
          <a:p>
            <a:pPr marL="0" indent="0">
              <a:buNone/>
            </a:pPr>
            <a:r>
              <a:rPr lang="en-US" sz="700" b="0" dirty="0" err="1"/>
              <a:t>preadv</a:t>
            </a:r>
            <a:endParaRPr lang="en-US" sz="700" b="0" dirty="0"/>
          </a:p>
          <a:p>
            <a:pPr marL="0" indent="0">
              <a:buNone/>
            </a:pPr>
            <a:r>
              <a:rPr lang="en-US" sz="700" b="0" dirty="0"/>
              <a:t>preadv2</a:t>
            </a:r>
          </a:p>
          <a:p>
            <a:pPr marL="0" indent="0">
              <a:buNone/>
            </a:pPr>
            <a:r>
              <a:rPr lang="en-US" sz="700" b="0" dirty="0"/>
              <a:t>prlimit64</a:t>
            </a:r>
          </a:p>
          <a:p>
            <a:pPr marL="0" indent="0">
              <a:buNone/>
            </a:pPr>
            <a:r>
              <a:rPr lang="en-US" sz="700" b="0" dirty="0" err="1"/>
              <a:t>process_madvise</a:t>
            </a:r>
            <a:endParaRPr lang="en-US" sz="700" b="0" dirty="0"/>
          </a:p>
          <a:p>
            <a:pPr marL="0" indent="0">
              <a:buNone/>
            </a:pPr>
            <a:r>
              <a:rPr lang="en-US" sz="700" b="0" dirty="0" err="1"/>
              <a:t>process_mrelease</a:t>
            </a:r>
            <a:endParaRPr lang="en-US" sz="700" b="0" dirty="0"/>
          </a:p>
          <a:p>
            <a:pPr marL="0" indent="0">
              <a:buNone/>
            </a:pPr>
            <a:r>
              <a:rPr lang="en-US" sz="700" b="0" dirty="0" err="1"/>
              <a:t>process_vm_readv</a:t>
            </a:r>
            <a:endParaRPr lang="en-US" sz="700" b="0" dirty="0"/>
          </a:p>
          <a:p>
            <a:pPr marL="0" indent="0">
              <a:buNone/>
            </a:pPr>
            <a:r>
              <a:rPr lang="en-US" sz="700" b="0" dirty="0" err="1"/>
              <a:t>process_vm_writev</a:t>
            </a:r>
            <a:endParaRPr lang="en-US" sz="700" b="0" dirty="0"/>
          </a:p>
          <a:p>
            <a:pPr marL="0" indent="0">
              <a:buNone/>
            </a:pPr>
            <a:r>
              <a:rPr lang="en-US" sz="700" b="0" dirty="0"/>
              <a:t>pselect6</a:t>
            </a:r>
          </a:p>
          <a:p>
            <a:pPr marL="0" indent="0">
              <a:buNone/>
            </a:pPr>
            <a:r>
              <a:rPr lang="en-US" sz="700" b="0" dirty="0" err="1"/>
              <a:t>ptrace</a:t>
            </a:r>
            <a:endParaRPr lang="en-US" sz="700" b="0" dirty="0"/>
          </a:p>
          <a:p>
            <a:pPr marL="0" indent="0">
              <a:buNone/>
            </a:pPr>
            <a:r>
              <a:rPr lang="en-US" sz="700" b="0" dirty="0"/>
              <a:t>pwrite64</a:t>
            </a:r>
          </a:p>
          <a:p>
            <a:pPr marL="0" indent="0">
              <a:buNone/>
            </a:pPr>
            <a:r>
              <a:rPr lang="en-US" sz="700" b="0" dirty="0" err="1"/>
              <a:t>pwritev</a:t>
            </a:r>
            <a:endParaRPr lang="en-US" sz="700" b="0" dirty="0"/>
          </a:p>
          <a:p>
            <a:pPr marL="0" indent="0">
              <a:buNone/>
            </a:pPr>
            <a:r>
              <a:rPr lang="en-US" sz="700" b="0" dirty="0"/>
              <a:t>pwritev2</a:t>
            </a:r>
          </a:p>
          <a:p>
            <a:pPr marL="0" indent="0">
              <a:buNone/>
            </a:pPr>
            <a:r>
              <a:rPr lang="en-US" sz="700" b="0" dirty="0" err="1"/>
              <a:t>quotactl</a:t>
            </a:r>
            <a:endParaRPr lang="en-US" sz="700" b="0" dirty="0"/>
          </a:p>
          <a:p>
            <a:pPr marL="0" indent="0">
              <a:buNone/>
            </a:pPr>
            <a:r>
              <a:rPr lang="en-US" sz="700" b="0" dirty="0" err="1"/>
              <a:t>quotactl_fd</a:t>
            </a:r>
            <a:endParaRPr lang="en-US" sz="700" b="0" dirty="0"/>
          </a:p>
          <a:p>
            <a:pPr marL="0" indent="0">
              <a:buNone/>
            </a:pPr>
            <a:r>
              <a:rPr lang="en-US" sz="700" b="0" dirty="0"/>
              <a:t>read</a:t>
            </a:r>
          </a:p>
          <a:p>
            <a:pPr marL="0" indent="0">
              <a:buNone/>
            </a:pPr>
            <a:r>
              <a:rPr lang="en-US" sz="700" b="0" dirty="0"/>
              <a:t>readahead</a:t>
            </a:r>
          </a:p>
          <a:p>
            <a:pPr marL="0" indent="0">
              <a:buNone/>
            </a:pPr>
            <a:r>
              <a:rPr lang="en-US" sz="700" b="0" dirty="0" err="1"/>
              <a:t>readlinkat</a:t>
            </a:r>
            <a:endParaRPr lang="en-US" sz="700" b="0" dirty="0"/>
          </a:p>
          <a:p>
            <a:pPr marL="0" indent="0">
              <a:buNone/>
            </a:pPr>
            <a:r>
              <a:rPr lang="en-US" sz="700" b="0" dirty="0" err="1"/>
              <a:t>readv</a:t>
            </a:r>
            <a:endParaRPr lang="en-US" sz="700" b="0" dirty="0"/>
          </a:p>
          <a:p>
            <a:pPr marL="0" indent="0">
              <a:buNone/>
            </a:pPr>
            <a:r>
              <a:rPr lang="en-US" sz="700" b="0" dirty="0"/>
              <a:t>reboot</a:t>
            </a:r>
          </a:p>
          <a:p>
            <a:pPr marL="0" indent="0">
              <a:buNone/>
            </a:pPr>
            <a:r>
              <a:rPr lang="en-US" sz="700" b="0" dirty="0" err="1"/>
              <a:t>recvfrom</a:t>
            </a:r>
            <a:endParaRPr lang="en-US" sz="700" b="0" dirty="0"/>
          </a:p>
          <a:p>
            <a:pPr marL="0" indent="0">
              <a:buNone/>
            </a:pPr>
            <a:r>
              <a:rPr lang="en-US" sz="700" b="0" dirty="0" err="1"/>
              <a:t>recvmmsg</a:t>
            </a:r>
            <a:endParaRPr lang="en-US" sz="700" b="0" dirty="0"/>
          </a:p>
          <a:p>
            <a:pPr marL="0" indent="0">
              <a:buNone/>
            </a:pPr>
            <a:r>
              <a:rPr lang="en-US" sz="700" b="0" dirty="0" err="1"/>
              <a:t>recvmsg</a:t>
            </a:r>
            <a:endParaRPr lang="en-US" sz="700" b="0" dirty="0"/>
          </a:p>
          <a:p>
            <a:pPr marL="0" indent="0">
              <a:buNone/>
            </a:pPr>
            <a:r>
              <a:rPr lang="en-US" sz="700" b="0" dirty="0" err="1"/>
              <a:t>remap_file_pages</a:t>
            </a:r>
            <a:endParaRPr lang="en-US" sz="700" b="0" dirty="0"/>
          </a:p>
          <a:p>
            <a:pPr marL="0" indent="0">
              <a:buNone/>
            </a:pPr>
            <a:r>
              <a:rPr lang="en-US" sz="700" b="0" dirty="0" err="1"/>
              <a:t>removexattr</a:t>
            </a:r>
            <a:endParaRPr lang="en-US" sz="700" b="0" dirty="0"/>
          </a:p>
          <a:p>
            <a:pPr marL="0" indent="0">
              <a:buNone/>
            </a:pPr>
            <a:r>
              <a:rPr lang="en-US" sz="700" b="0" dirty="0" err="1"/>
              <a:t>renameat</a:t>
            </a:r>
            <a:endParaRPr lang="en-US" sz="700" b="0" dirty="0"/>
          </a:p>
          <a:p>
            <a:pPr marL="0" indent="0">
              <a:buNone/>
            </a:pPr>
            <a:r>
              <a:rPr lang="en-US" sz="700" b="0" dirty="0"/>
              <a:t>renameat2</a:t>
            </a:r>
          </a:p>
          <a:p>
            <a:pPr marL="0" indent="0">
              <a:buNone/>
            </a:pPr>
            <a:r>
              <a:rPr lang="en-US" sz="700" b="0" dirty="0" err="1"/>
              <a:t>request_key</a:t>
            </a:r>
            <a:endParaRPr lang="en-US" sz="700" b="0" dirty="0"/>
          </a:p>
          <a:p>
            <a:pPr marL="0" indent="0">
              <a:buNone/>
            </a:pPr>
            <a:r>
              <a:rPr lang="en-US" sz="700" b="0" dirty="0" err="1"/>
              <a:t>restart_syscall</a:t>
            </a:r>
            <a:endParaRPr lang="en-US" sz="700" b="0" dirty="0"/>
          </a:p>
          <a:p>
            <a:pPr marL="0" indent="0">
              <a:buNone/>
            </a:pPr>
            <a:r>
              <a:rPr lang="en-US" sz="700" b="0" dirty="0" err="1"/>
              <a:t>rseq</a:t>
            </a:r>
            <a:endParaRPr lang="en-US" sz="700" b="0" dirty="0"/>
          </a:p>
          <a:p>
            <a:pPr marL="0" indent="0">
              <a:buNone/>
            </a:pPr>
            <a:r>
              <a:rPr lang="en-US" sz="700" b="0" dirty="0" err="1"/>
              <a:t>rt_sigaction</a:t>
            </a:r>
            <a:endParaRPr lang="en-US" sz="700" b="0" dirty="0"/>
          </a:p>
          <a:p>
            <a:pPr marL="0" indent="0">
              <a:buNone/>
            </a:pPr>
            <a:r>
              <a:rPr lang="en-US" sz="700" b="0" dirty="0" err="1"/>
              <a:t>rt_sigpending</a:t>
            </a:r>
            <a:endParaRPr lang="en-US" sz="700" b="0" dirty="0"/>
          </a:p>
          <a:p>
            <a:pPr marL="0" indent="0">
              <a:buNone/>
            </a:pPr>
            <a:r>
              <a:rPr lang="en-US" sz="700" b="0" dirty="0" err="1"/>
              <a:t>rt_sigprocmask</a:t>
            </a:r>
            <a:endParaRPr lang="en-US" sz="700" b="0" dirty="0"/>
          </a:p>
          <a:p>
            <a:pPr marL="0" indent="0">
              <a:buNone/>
            </a:pPr>
            <a:r>
              <a:rPr lang="en-US" sz="700" b="0" dirty="0" err="1"/>
              <a:t>rt_sigqueueinfo</a:t>
            </a:r>
            <a:endParaRPr lang="en-US" sz="700" b="0" dirty="0"/>
          </a:p>
          <a:p>
            <a:pPr marL="0" indent="0">
              <a:buNone/>
            </a:pPr>
            <a:r>
              <a:rPr lang="en-US" sz="700" b="0" dirty="0" err="1"/>
              <a:t>rt_sigreturn</a:t>
            </a:r>
            <a:endParaRPr lang="en-US" sz="700" b="0" dirty="0"/>
          </a:p>
          <a:p>
            <a:pPr marL="0" indent="0">
              <a:buNone/>
            </a:pPr>
            <a:r>
              <a:rPr lang="en-US" sz="700" b="0" dirty="0" err="1"/>
              <a:t>rt_sigsuspend</a:t>
            </a:r>
            <a:endParaRPr lang="en-US" sz="700" b="0" dirty="0"/>
          </a:p>
          <a:p>
            <a:pPr marL="0" indent="0">
              <a:buNone/>
            </a:pPr>
            <a:r>
              <a:rPr lang="en-US" sz="700" b="0" dirty="0" err="1"/>
              <a:t>rt_sigtimedwait</a:t>
            </a:r>
            <a:endParaRPr lang="en-US" sz="700" b="0" dirty="0"/>
          </a:p>
          <a:p>
            <a:pPr marL="0" indent="0">
              <a:buNone/>
            </a:pPr>
            <a:r>
              <a:rPr lang="en-US" sz="700" b="0" dirty="0" err="1"/>
              <a:t>rt_tgsigqueueinfo</a:t>
            </a:r>
            <a:endParaRPr lang="en-US" sz="700" b="0" dirty="0"/>
          </a:p>
          <a:p>
            <a:pPr marL="0" indent="0">
              <a:buNone/>
            </a:pPr>
            <a:r>
              <a:rPr lang="en-US" sz="700" b="0" dirty="0" err="1"/>
              <a:t>sched_get_priority_max</a:t>
            </a:r>
            <a:endParaRPr lang="en-US" sz="700" b="0" dirty="0"/>
          </a:p>
          <a:p>
            <a:pPr marL="0" indent="0">
              <a:buNone/>
            </a:pPr>
            <a:r>
              <a:rPr lang="en-US" sz="700" b="0" dirty="0" err="1"/>
              <a:t>sched_get_priority_min</a:t>
            </a:r>
            <a:endParaRPr lang="en-US" sz="700" b="0" dirty="0"/>
          </a:p>
          <a:p>
            <a:pPr marL="0" indent="0">
              <a:buNone/>
            </a:pPr>
            <a:r>
              <a:rPr lang="en-US" sz="700" b="0" dirty="0" err="1"/>
              <a:t>sched_getaffinity</a:t>
            </a:r>
            <a:endParaRPr lang="en-US" sz="700" b="0" dirty="0"/>
          </a:p>
          <a:p>
            <a:pPr marL="0" indent="0">
              <a:buNone/>
            </a:pPr>
            <a:r>
              <a:rPr lang="en-US" sz="700" b="0" dirty="0" err="1"/>
              <a:t>sched_getattr</a:t>
            </a:r>
            <a:endParaRPr lang="en-US" sz="700" b="0" dirty="0"/>
          </a:p>
          <a:p>
            <a:pPr marL="0" indent="0">
              <a:buNone/>
            </a:pPr>
            <a:r>
              <a:rPr lang="en-US" sz="700" b="0" dirty="0" err="1"/>
              <a:t>sched_getparam</a:t>
            </a:r>
            <a:endParaRPr lang="en-US" sz="700" b="0" dirty="0"/>
          </a:p>
          <a:p>
            <a:pPr marL="0" indent="0">
              <a:buNone/>
            </a:pPr>
            <a:r>
              <a:rPr lang="en-US" sz="700" b="0" dirty="0" err="1"/>
              <a:t>sched_getscheduler</a:t>
            </a:r>
            <a:endParaRPr lang="en-US" sz="700" b="0" dirty="0"/>
          </a:p>
          <a:p>
            <a:pPr marL="0" indent="0">
              <a:buNone/>
            </a:pPr>
            <a:r>
              <a:rPr lang="en-US" sz="700" b="0" dirty="0" err="1"/>
              <a:t>sched_rr_get_interval</a:t>
            </a:r>
            <a:endParaRPr lang="en-US" sz="700" b="0" dirty="0"/>
          </a:p>
          <a:p>
            <a:pPr marL="0" indent="0">
              <a:buNone/>
            </a:pPr>
            <a:r>
              <a:rPr lang="en-US" sz="700" b="0" dirty="0" err="1"/>
              <a:t>sched_setaffinity</a:t>
            </a:r>
            <a:endParaRPr lang="en-US" sz="700" b="0" dirty="0"/>
          </a:p>
          <a:p>
            <a:pPr marL="0" indent="0">
              <a:buNone/>
            </a:pPr>
            <a:r>
              <a:rPr lang="en-US" sz="700" b="0" dirty="0" err="1"/>
              <a:t>sched_setattr</a:t>
            </a:r>
            <a:endParaRPr lang="en-US" sz="700" b="0" dirty="0"/>
          </a:p>
          <a:p>
            <a:pPr marL="0" indent="0">
              <a:buNone/>
            </a:pPr>
            <a:r>
              <a:rPr lang="en-US" sz="700" b="0" dirty="0" err="1"/>
              <a:t>sched_setparam</a:t>
            </a:r>
            <a:endParaRPr lang="en-US" sz="700" b="0" dirty="0"/>
          </a:p>
          <a:p>
            <a:pPr marL="0" indent="0">
              <a:buNone/>
            </a:pPr>
            <a:r>
              <a:rPr lang="en-US" sz="700" b="0" dirty="0" err="1"/>
              <a:t>sched_setscheduler</a:t>
            </a:r>
            <a:endParaRPr lang="en-US" sz="700" b="0" dirty="0"/>
          </a:p>
          <a:p>
            <a:pPr marL="0" indent="0">
              <a:buNone/>
            </a:pPr>
            <a:r>
              <a:rPr lang="en-US" sz="700" b="0" dirty="0" err="1"/>
              <a:t>sched_yield</a:t>
            </a:r>
            <a:endParaRPr lang="en-US" sz="700" b="0" dirty="0"/>
          </a:p>
          <a:p>
            <a:pPr marL="0" indent="0">
              <a:buNone/>
            </a:pPr>
            <a:r>
              <a:rPr lang="en-US" sz="700" b="0" dirty="0"/>
              <a:t>seccomp</a:t>
            </a:r>
          </a:p>
          <a:p>
            <a:pPr marL="0" indent="0">
              <a:buNone/>
            </a:pPr>
            <a:r>
              <a:rPr lang="en-US" sz="700" b="0" dirty="0" err="1"/>
              <a:t>semctl</a:t>
            </a:r>
            <a:endParaRPr lang="en-US" sz="700" b="0" dirty="0"/>
          </a:p>
          <a:p>
            <a:pPr marL="0" indent="0">
              <a:buNone/>
            </a:pPr>
            <a:r>
              <a:rPr lang="en-US" sz="700" b="0" dirty="0" err="1"/>
              <a:t>semget</a:t>
            </a:r>
            <a:endParaRPr lang="en-US" sz="700" b="0" dirty="0"/>
          </a:p>
          <a:p>
            <a:pPr marL="0" indent="0">
              <a:buNone/>
            </a:pPr>
            <a:r>
              <a:rPr lang="en-US" sz="700" b="0" dirty="0" err="1"/>
              <a:t>semop</a:t>
            </a:r>
            <a:endParaRPr lang="en-US" sz="700" b="0" dirty="0"/>
          </a:p>
          <a:p>
            <a:pPr marL="0" indent="0">
              <a:buNone/>
            </a:pPr>
            <a:r>
              <a:rPr lang="en-US" sz="700" b="0" dirty="0" err="1"/>
              <a:t>semtimedop</a:t>
            </a:r>
            <a:endParaRPr lang="en-US" sz="700" b="0" dirty="0"/>
          </a:p>
          <a:p>
            <a:pPr marL="0" indent="0">
              <a:buNone/>
            </a:pPr>
            <a:r>
              <a:rPr lang="en-US" sz="700" b="0" dirty="0" err="1"/>
              <a:t>sendmmsg</a:t>
            </a:r>
            <a:endParaRPr lang="en-US" sz="700" b="0" dirty="0"/>
          </a:p>
          <a:p>
            <a:pPr marL="0" indent="0">
              <a:buNone/>
            </a:pPr>
            <a:r>
              <a:rPr lang="en-US" sz="700" b="0" dirty="0" err="1"/>
              <a:t>sendmsg</a:t>
            </a:r>
            <a:endParaRPr lang="en-US" sz="700" b="0" dirty="0"/>
          </a:p>
          <a:p>
            <a:pPr marL="0" indent="0">
              <a:buNone/>
            </a:pPr>
            <a:r>
              <a:rPr lang="en-US" sz="700" b="0" dirty="0" err="1"/>
              <a:t>sendto</a:t>
            </a:r>
            <a:endParaRPr lang="en-US" sz="700" b="0" dirty="0"/>
          </a:p>
          <a:p>
            <a:pPr marL="0" indent="0">
              <a:buNone/>
            </a:pPr>
            <a:r>
              <a:rPr lang="en-US" sz="700" b="0" dirty="0" err="1"/>
              <a:t>set_mempolicy</a:t>
            </a:r>
            <a:endParaRPr lang="en-US" sz="700" b="0" dirty="0"/>
          </a:p>
          <a:p>
            <a:pPr marL="0" indent="0">
              <a:buNone/>
            </a:pPr>
            <a:r>
              <a:rPr lang="en-US" sz="700" b="0" dirty="0" err="1"/>
              <a:t>set_mempolicy_home_node</a:t>
            </a:r>
            <a:endParaRPr lang="en-US" sz="700" b="0" dirty="0"/>
          </a:p>
          <a:p>
            <a:pPr marL="0" indent="0">
              <a:buNone/>
            </a:pPr>
            <a:r>
              <a:rPr lang="en-US" sz="700" b="0" dirty="0" err="1"/>
              <a:t>set_robust_list</a:t>
            </a:r>
            <a:endParaRPr lang="en-US" sz="700" b="0" dirty="0"/>
          </a:p>
          <a:p>
            <a:pPr marL="0" indent="0">
              <a:buNone/>
            </a:pPr>
            <a:r>
              <a:rPr lang="en-US" sz="700" b="0" dirty="0" err="1"/>
              <a:t>set_tid_address</a:t>
            </a:r>
            <a:endParaRPr lang="en-US" sz="700" b="0" dirty="0"/>
          </a:p>
          <a:p>
            <a:pPr marL="0" indent="0">
              <a:buNone/>
            </a:pPr>
            <a:r>
              <a:rPr lang="en-US" sz="700" b="0" dirty="0" err="1"/>
              <a:t>setdomainname</a:t>
            </a:r>
            <a:endParaRPr lang="en-US" sz="700" b="0" dirty="0"/>
          </a:p>
          <a:p>
            <a:pPr marL="0" indent="0">
              <a:buNone/>
            </a:pPr>
            <a:r>
              <a:rPr lang="en-US" sz="700" b="0" dirty="0" err="1"/>
              <a:t>setfsgid</a:t>
            </a:r>
            <a:endParaRPr lang="en-US" sz="700" b="0" dirty="0"/>
          </a:p>
          <a:p>
            <a:pPr marL="0" indent="0">
              <a:buNone/>
            </a:pPr>
            <a:r>
              <a:rPr lang="en-US" sz="700" b="0" dirty="0" err="1"/>
              <a:t>setfsuid</a:t>
            </a:r>
            <a:endParaRPr lang="en-US" sz="700" b="0" dirty="0"/>
          </a:p>
          <a:p>
            <a:pPr marL="0" indent="0">
              <a:buNone/>
            </a:pPr>
            <a:r>
              <a:rPr lang="en-US" sz="700" b="0" dirty="0" err="1"/>
              <a:t>setgid</a:t>
            </a:r>
            <a:endParaRPr lang="en-US" sz="700" b="0" dirty="0"/>
          </a:p>
          <a:p>
            <a:pPr marL="0" indent="0">
              <a:buNone/>
            </a:pPr>
            <a:r>
              <a:rPr lang="en-US" sz="700" b="0" dirty="0" err="1"/>
              <a:t>setgroups</a:t>
            </a:r>
            <a:endParaRPr lang="en-US" sz="700" b="0" dirty="0"/>
          </a:p>
          <a:p>
            <a:pPr marL="0" indent="0">
              <a:buNone/>
            </a:pPr>
            <a:r>
              <a:rPr lang="en-US" sz="700" b="0" dirty="0" err="1"/>
              <a:t>sethostname</a:t>
            </a:r>
            <a:endParaRPr lang="en-US" sz="700" b="0" dirty="0"/>
          </a:p>
          <a:p>
            <a:pPr marL="0" indent="0">
              <a:buNone/>
            </a:pPr>
            <a:r>
              <a:rPr lang="en-US" sz="700" b="0" dirty="0" err="1"/>
              <a:t>setitimer</a:t>
            </a:r>
            <a:endParaRPr lang="en-US" sz="700" b="0" dirty="0"/>
          </a:p>
          <a:p>
            <a:pPr marL="0" indent="0">
              <a:buNone/>
            </a:pPr>
            <a:r>
              <a:rPr lang="en-US" sz="700" b="0" dirty="0" err="1"/>
              <a:t>setns</a:t>
            </a:r>
            <a:endParaRPr lang="en-US" sz="700" b="0" dirty="0"/>
          </a:p>
          <a:p>
            <a:pPr marL="0" indent="0">
              <a:buNone/>
            </a:pPr>
            <a:r>
              <a:rPr lang="en-US" sz="700" b="0" dirty="0" err="1"/>
              <a:t>setpgid</a:t>
            </a:r>
            <a:endParaRPr lang="en-US" sz="700" b="0" dirty="0"/>
          </a:p>
          <a:p>
            <a:pPr marL="0" indent="0">
              <a:buNone/>
            </a:pPr>
            <a:r>
              <a:rPr lang="en-US" sz="700" b="0" dirty="0" err="1"/>
              <a:t>setpriority</a:t>
            </a:r>
            <a:endParaRPr lang="en-US" sz="700" b="0" dirty="0"/>
          </a:p>
          <a:p>
            <a:pPr marL="0" indent="0">
              <a:buNone/>
            </a:pPr>
            <a:r>
              <a:rPr lang="en-US" sz="700" b="0" dirty="0" err="1"/>
              <a:t>setregid</a:t>
            </a:r>
            <a:endParaRPr lang="en-US" sz="700" b="0" dirty="0"/>
          </a:p>
          <a:p>
            <a:pPr marL="0" indent="0">
              <a:buNone/>
            </a:pPr>
            <a:r>
              <a:rPr lang="en-US" sz="700" b="0" dirty="0" err="1"/>
              <a:t>setresgid</a:t>
            </a:r>
            <a:endParaRPr lang="en-US" sz="700" b="0" dirty="0"/>
          </a:p>
          <a:p>
            <a:pPr marL="0" indent="0">
              <a:buNone/>
            </a:pPr>
            <a:r>
              <a:rPr lang="en-US" sz="700" b="0" dirty="0" err="1"/>
              <a:t>setresuid</a:t>
            </a:r>
            <a:endParaRPr lang="en-US" sz="700" b="0" dirty="0"/>
          </a:p>
          <a:p>
            <a:pPr marL="0" indent="0">
              <a:buNone/>
            </a:pPr>
            <a:r>
              <a:rPr lang="en-US" sz="700" b="0" dirty="0" err="1"/>
              <a:t>setreuid</a:t>
            </a:r>
            <a:endParaRPr lang="en-US" sz="700" b="0" dirty="0"/>
          </a:p>
          <a:p>
            <a:pPr marL="0" indent="0">
              <a:buNone/>
            </a:pPr>
            <a:r>
              <a:rPr lang="en-US" sz="700" b="0" dirty="0" err="1"/>
              <a:t>setrlimit</a:t>
            </a:r>
            <a:endParaRPr lang="en-US" sz="700" b="0" dirty="0"/>
          </a:p>
          <a:p>
            <a:pPr marL="0" indent="0">
              <a:buNone/>
            </a:pPr>
            <a:r>
              <a:rPr lang="en-US" sz="700" b="0" dirty="0" err="1"/>
              <a:t>setsid</a:t>
            </a:r>
            <a:endParaRPr lang="en-US" sz="700" b="0" dirty="0"/>
          </a:p>
          <a:p>
            <a:pPr marL="0" indent="0">
              <a:buNone/>
            </a:pPr>
            <a:r>
              <a:rPr lang="en-US" sz="700" b="0" dirty="0" err="1"/>
              <a:t>setsockopt</a:t>
            </a:r>
            <a:endParaRPr lang="en-US" sz="700" b="0" dirty="0"/>
          </a:p>
          <a:p>
            <a:pPr marL="0" indent="0">
              <a:buNone/>
            </a:pPr>
            <a:r>
              <a:rPr lang="en-US" sz="700" b="0" dirty="0" err="1"/>
              <a:t>settimeofday</a:t>
            </a:r>
            <a:endParaRPr lang="en-US" sz="700" b="0" dirty="0"/>
          </a:p>
          <a:p>
            <a:pPr marL="0" indent="0">
              <a:buNone/>
            </a:pPr>
            <a:r>
              <a:rPr lang="en-US" sz="700" b="0" dirty="0" err="1"/>
              <a:t>setuid</a:t>
            </a:r>
            <a:endParaRPr lang="en-US" sz="700" b="0" dirty="0"/>
          </a:p>
          <a:p>
            <a:pPr marL="0" indent="0">
              <a:buNone/>
            </a:pPr>
            <a:r>
              <a:rPr lang="en-US" sz="700" b="0" dirty="0" err="1"/>
              <a:t>setxattr</a:t>
            </a:r>
            <a:endParaRPr lang="en-US" sz="700" b="0" dirty="0"/>
          </a:p>
          <a:p>
            <a:pPr marL="0" indent="0">
              <a:buNone/>
            </a:pPr>
            <a:r>
              <a:rPr lang="en-US" sz="700" b="0" dirty="0" err="1"/>
              <a:t>shmat</a:t>
            </a:r>
            <a:endParaRPr lang="en-US" sz="700" b="0" dirty="0"/>
          </a:p>
          <a:p>
            <a:pPr marL="0" indent="0">
              <a:buNone/>
            </a:pPr>
            <a:r>
              <a:rPr lang="en-US" sz="700" b="0" dirty="0" err="1"/>
              <a:t>shmctl</a:t>
            </a:r>
            <a:endParaRPr lang="en-US" sz="700" b="0" dirty="0"/>
          </a:p>
          <a:p>
            <a:pPr marL="0" indent="0">
              <a:buNone/>
            </a:pPr>
            <a:r>
              <a:rPr lang="en-US" sz="700" b="0" dirty="0" err="1"/>
              <a:t>shmdt</a:t>
            </a:r>
            <a:endParaRPr lang="en-US" sz="700" b="0" dirty="0"/>
          </a:p>
          <a:p>
            <a:pPr marL="0" indent="0">
              <a:buNone/>
            </a:pPr>
            <a:r>
              <a:rPr lang="en-US" sz="700" b="0" dirty="0" err="1"/>
              <a:t>shmget</a:t>
            </a:r>
            <a:endParaRPr lang="en-US" sz="700" b="0" dirty="0"/>
          </a:p>
          <a:p>
            <a:pPr marL="0" indent="0">
              <a:buNone/>
            </a:pPr>
            <a:r>
              <a:rPr lang="en-US" sz="700" b="0" dirty="0"/>
              <a:t>shutdown</a:t>
            </a:r>
          </a:p>
          <a:p>
            <a:pPr marL="0" indent="0">
              <a:buNone/>
            </a:pPr>
            <a:r>
              <a:rPr lang="en-US" sz="700" b="0" dirty="0" err="1"/>
              <a:t>sigaltstack</a:t>
            </a:r>
            <a:endParaRPr lang="en-US" sz="700" b="0" dirty="0"/>
          </a:p>
          <a:p>
            <a:pPr marL="0" indent="0">
              <a:buNone/>
            </a:pPr>
            <a:r>
              <a:rPr lang="en-US" sz="700" b="0" dirty="0"/>
              <a:t>signalfd4</a:t>
            </a:r>
          </a:p>
          <a:p>
            <a:pPr marL="0" indent="0">
              <a:buNone/>
            </a:pPr>
            <a:r>
              <a:rPr lang="en-US" sz="700" b="0" dirty="0"/>
              <a:t>socket</a:t>
            </a:r>
          </a:p>
          <a:p>
            <a:pPr marL="0" indent="0">
              <a:buNone/>
            </a:pPr>
            <a:r>
              <a:rPr lang="en-US" sz="700" b="0" dirty="0" err="1"/>
              <a:t>socketpair</a:t>
            </a:r>
            <a:endParaRPr lang="en-US" sz="700" b="0" dirty="0"/>
          </a:p>
          <a:p>
            <a:pPr marL="0" indent="0">
              <a:buNone/>
            </a:pPr>
            <a:r>
              <a:rPr lang="en-US" sz="700" b="0" dirty="0"/>
              <a:t>splice</a:t>
            </a:r>
          </a:p>
          <a:p>
            <a:pPr marL="0" indent="0">
              <a:buNone/>
            </a:pPr>
            <a:r>
              <a:rPr lang="en-US" sz="700" b="0" dirty="0" err="1"/>
              <a:t>statx</a:t>
            </a:r>
            <a:endParaRPr lang="en-US" sz="700" b="0" dirty="0"/>
          </a:p>
          <a:p>
            <a:pPr marL="0" indent="0">
              <a:buNone/>
            </a:pPr>
            <a:r>
              <a:rPr lang="en-US" sz="700" b="0" dirty="0" err="1"/>
              <a:t>swapoff</a:t>
            </a:r>
            <a:endParaRPr lang="en-US" sz="700" b="0" dirty="0"/>
          </a:p>
          <a:p>
            <a:pPr marL="0" indent="0">
              <a:buNone/>
            </a:pPr>
            <a:r>
              <a:rPr lang="en-US" sz="700" b="0" dirty="0" err="1"/>
              <a:t>swapon</a:t>
            </a:r>
            <a:endParaRPr lang="en-US" sz="700" b="0" dirty="0"/>
          </a:p>
          <a:p>
            <a:pPr marL="0" indent="0">
              <a:buNone/>
            </a:pPr>
            <a:r>
              <a:rPr lang="en-US" sz="700" b="0" dirty="0" err="1"/>
              <a:t>symlinkat</a:t>
            </a:r>
            <a:endParaRPr lang="en-US" sz="700" b="0" dirty="0"/>
          </a:p>
          <a:p>
            <a:pPr marL="0" indent="0">
              <a:buNone/>
            </a:pPr>
            <a:r>
              <a:rPr lang="en-US" sz="700" b="0" dirty="0"/>
              <a:t>sync</a:t>
            </a:r>
          </a:p>
          <a:p>
            <a:pPr marL="0" indent="0">
              <a:buNone/>
            </a:pPr>
            <a:r>
              <a:rPr lang="en-US" sz="700" b="0" dirty="0" err="1"/>
              <a:t>sync_file_range</a:t>
            </a:r>
            <a:endParaRPr lang="en-US" sz="700" b="0" dirty="0"/>
          </a:p>
          <a:p>
            <a:pPr marL="0" indent="0">
              <a:buNone/>
            </a:pPr>
            <a:r>
              <a:rPr lang="en-US" sz="700" b="0" dirty="0"/>
              <a:t>sync_file_range2</a:t>
            </a:r>
          </a:p>
          <a:p>
            <a:pPr marL="0" indent="0">
              <a:buNone/>
            </a:pPr>
            <a:r>
              <a:rPr lang="en-US" sz="700" b="0" dirty="0" err="1"/>
              <a:t>syncfs</a:t>
            </a:r>
            <a:endParaRPr lang="en-US" sz="700" b="0" dirty="0"/>
          </a:p>
          <a:p>
            <a:pPr marL="0" indent="0">
              <a:buNone/>
            </a:pPr>
            <a:r>
              <a:rPr lang="en-US" sz="700" b="0" dirty="0" err="1"/>
              <a:t>sysinfo</a:t>
            </a:r>
            <a:endParaRPr lang="en-US" sz="700" b="0" dirty="0"/>
          </a:p>
          <a:p>
            <a:pPr marL="0" indent="0">
              <a:buNone/>
            </a:pPr>
            <a:r>
              <a:rPr lang="en-US" sz="700" b="0" dirty="0"/>
              <a:t>syslog</a:t>
            </a:r>
          </a:p>
          <a:p>
            <a:pPr marL="0" indent="0">
              <a:buNone/>
            </a:pPr>
            <a:r>
              <a:rPr lang="en-US" sz="700" b="0" dirty="0"/>
              <a:t>tee</a:t>
            </a:r>
          </a:p>
          <a:p>
            <a:pPr marL="0" indent="0">
              <a:buNone/>
            </a:pPr>
            <a:r>
              <a:rPr lang="en-US" sz="700" b="0" dirty="0" err="1"/>
              <a:t>tgkill</a:t>
            </a:r>
            <a:endParaRPr lang="en-US" sz="700" b="0" dirty="0"/>
          </a:p>
          <a:p>
            <a:pPr marL="0" indent="0">
              <a:buNone/>
            </a:pPr>
            <a:r>
              <a:rPr lang="en-US" sz="700" b="0" dirty="0" err="1"/>
              <a:t>timer_create</a:t>
            </a:r>
            <a:endParaRPr lang="en-US" sz="700" b="0" dirty="0"/>
          </a:p>
          <a:p>
            <a:pPr marL="0" indent="0">
              <a:buNone/>
            </a:pPr>
            <a:r>
              <a:rPr lang="en-US" sz="700" b="0" dirty="0" err="1"/>
              <a:t>timer_delete</a:t>
            </a:r>
            <a:endParaRPr lang="en-US" sz="700" b="0" dirty="0"/>
          </a:p>
          <a:p>
            <a:pPr marL="0" indent="0">
              <a:buNone/>
            </a:pPr>
            <a:r>
              <a:rPr lang="en-US" sz="700" b="0" dirty="0" err="1"/>
              <a:t>timer_getoverrun</a:t>
            </a:r>
            <a:endParaRPr lang="en-US" sz="700" b="0" dirty="0"/>
          </a:p>
          <a:p>
            <a:pPr marL="0" indent="0">
              <a:buNone/>
            </a:pPr>
            <a:r>
              <a:rPr lang="en-US" sz="700" b="0" dirty="0" err="1"/>
              <a:t>timer_gettime</a:t>
            </a:r>
            <a:endParaRPr lang="en-US" sz="700" b="0" dirty="0"/>
          </a:p>
          <a:p>
            <a:pPr marL="0" indent="0">
              <a:buNone/>
            </a:pPr>
            <a:r>
              <a:rPr lang="en-US" sz="700" b="0" dirty="0" err="1"/>
              <a:t>timer_settime</a:t>
            </a:r>
            <a:endParaRPr lang="en-US" sz="700" b="0" dirty="0"/>
          </a:p>
          <a:p>
            <a:pPr marL="0" indent="0">
              <a:buNone/>
            </a:pPr>
            <a:r>
              <a:rPr lang="en-US" sz="700" b="0" dirty="0" err="1"/>
              <a:t>timerfd_create</a:t>
            </a:r>
            <a:endParaRPr lang="en-US" sz="700" b="0" dirty="0"/>
          </a:p>
          <a:p>
            <a:pPr marL="0" indent="0">
              <a:buNone/>
            </a:pPr>
            <a:r>
              <a:rPr lang="en-US" sz="700" b="0" dirty="0" err="1"/>
              <a:t>timerfd_gettime</a:t>
            </a:r>
            <a:endParaRPr lang="en-US" sz="700" b="0" dirty="0"/>
          </a:p>
          <a:p>
            <a:pPr marL="0" indent="0">
              <a:buNone/>
            </a:pPr>
            <a:r>
              <a:rPr lang="en-US" sz="700" b="0" dirty="0" err="1"/>
              <a:t>timerfd_settime</a:t>
            </a:r>
            <a:endParaRPr lang="en-US" sz="700" b="0" dirty="0"/>
          </a:p>
          <a:p>
            <a:pPr marL="0" indent="0">
              <a:buNone/>
            </a:pPr>
            <a:r>
              <a:rPr lang="en-US" sz="700" b="0" dirty="0"/>
              <a:t>times</a:t>
            </a:r>
          </a:p>
          <a:p>
            <a:pPr marL="0" indent="0">
              <a:buNone/>
            </a:pPr>
            <a:r>
              <a:rPr lang="en-US" sz="700" b="0" dirty="0" err="1"/>
              <a:t>tkill</a:t>
            </a:r>
            <a:endParaRPr lang="en-US" sz="700" b="0" dirty="0"/>
          </a:p>
          <a:p>
            <a:pPr marL="0" indent="0">
              <a:buNone/>
            </a:pPr>
            <a:r>
              <a:rPr lang="en-US" sz="700" b="0" dirty="0" err="1"/>
              <a:t>umask</a:t>
            </a:r>
            <a:endParaRPr lang="en-US" sz="700" b="0" dirty="0"/>
          </a:p>
          <a:p>
            <a:pPr marL="0" indent="0">
              <a:buNone/>
            </a:pPr>
            <a:r>
              <a:rPr lang="en-US" sz="700" b="0" dirty="0"/>
              <a:t>umount2</a:t>
            </a:r>
          </a:p>
          <a:p>
            <a:pPr marL="0" indent="0">
              <a:buNone/>
            </a:pPr>
            <a:r>
              <a:rPr lang="en-US" sz="700" b="0" dirty="0" err="1"/>
              <a:t>uname</a:t>
            </a:r>
            <a:endParaRPr lang="en-US" sz="700" b="0" dirty="0"/>
          </a:p>
          <a:p>
            <a:pPr marL="0" indent="0">
              <a:buNone/>
            </a:pPr>
            <a:r>
              <a:rPr lang="en-US" sz="700" b="0" dirty="0" err="1"/>
              <a:t>unlinkat</a:t>
            </a:r>
            <a:endParaRPr lang="en-US" sz="700" b="0" dirty="0"/>
          </a:p>
          <a:p>
            <a:pPr marL="0" indent="0">
              <a:buNone/>
            </a:pPr>
            <a:r>
              <a:rPr lang="en-US" sz="700" b="0" dirty="0" err="1"/>
              <a:t>unshare</a:t>
            </a:r>
            <a:endParaRPr lang="en-US" sz="700" b="0" dirty="0"/>
          </a:p>
          <a:p>
            <a:pPr marL="0" indent="0">
              <a:buNone/>
            </a:pPr>
            <a:r>
              <a:rPr lang="en-US" sz="700" b="0" dirty="0" err="1"/>
              <a:t>userfaultfd</a:t>
            </a:r>
            <a:endParaRPr lang="en-US" sz="700" b="0" dirty="0"/>
          </a:p>
          <a:p>
            <a:pPr marL="0" indent="0">
              <a:buNone/>
            </a:pPr>
            <a:r>
              <a:rPr lang="en-US" sz="700" b="0" dirty="0" err="1"/>
              <a:t>utimensat</a:t>
            </a:r>
            <a:endParaRPr lang="en-US" sz="700" b="0" dirty="0"/>
          </a:p>
          <a:p>
            <a:pPr marL="0" indent="0">
              <a:buNone/>
            </a:pPr>
            <a:r>
              <a:rPr lang="en-US" sz="700" b="0" dirty="0" err="1"/>
              <a:t>vhangup</a:t>
            </a:r>
            <a:endParaRPr lang="en-US" sz="700" b="0" dirty="0"/>
          </a:p>
          <a:p>
            <a:pPr marL="0" indent="0">
              <a:buNone/>
            </a:pPr>
            <a:r>
              <a:rPr lang="en-US" sz="700" b="0" dirty="0" err="1"/>
              <a:t>vmsplice</a:t>
            </a:r>
            <a:endParaRPr lang="en-US" sz="700" b="0" dirty="0"/>
          </a:p>
          <a:p>
            <a:pPr marL="0" indent="0">
              <a:buNone/>
            </a:pPr>
            <a:r>
              <a:rPr lang="en-US" sz="700" b="0" dirty="0"/>
              <a:t>wait4</a:t>
            </a:r>
          </a:p>
          <a:p>
            <a:pPr marL="0" indent="0">
              <a:buNone/>
            </a:pPr>
            <a:r>
              <a:rPr lang="en-US" sz="700" b="0" dirty="0" err="1"/>
              <a:t>waitid</a:t>
            </a:r>
            <a:endParaRPr lang="en-US" sz="700" b="0" dirty="0"/>
          </a:p>
          <a:p>
            <a:pPr marL="0" indent="0">
              <a:buNone/>
            </a:pPr>
            <a:r>
              <a:rPr lang="en-US" sz="700" b="0" dirty="0"/>
              <a:t>write</a:t>
            </a:r>
          </a:p>
          <a:p>
            <a:pPr marL="0" indent="0">
              <a:buNone/>
            </a:pPr>
            <a:r>
              <a:rPr lang="en-US" sz="700" b="0" dirty="0" err="1"/>
              <a:t>writev</a:t>
            </a:r>
            <a:endParaRPr lang="en-US" sz="700" b="0" dirty="0"/>
          </a:p>
          <a:p>
            <a:pPr marL="0" indent="0">
              <a:buNone/>
            </a:pPr>
            <a:endParaRPr lang="en-US" sz="700" b="0" dirty="0"/>
          </a:p>
        </p:txBody>
      </p:sp>
    </p:spTree>
    <p:extLst>
      <p:ext uri="{BB962C8B-B14F-4D97-AF65-F5344CB8AC3E}">
        <p14:creationId xmlns:p14="http://schemas.microsoft.com/office/powerpoint/2010/main" val="2330256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ChangeArrowheads="1"/>
          </p:cNvSpPr>
          <p:nvPr>
            <p:ph type="title"/>
          </p:nvPr>
        </p:nvSpPr>
        <p:spPr>
          <a:xfrm>
            <a:off x="380088" y="387578"/>
            <a:ext cx="7620912" cy="573088"/>
          </a:xfrm>
        </p:spPr>
        <p:txBody>
          <a:bodyPr/>
          <a:lstStyle/>
          <a:p>
            <a:r>
              <a:rPr lang="en-US" dirty="0"/>
              <a:t>System Call Error Handling</a:t>
            </a:r>
          </a:p>
        </p:txBody>
      </p:sp>
      <p:sp>
        <p:nvSpPr>
          <p:cNvPr id="487427" name="Rectangle 3"/>
          <p:cNvSpPr>
            <a:spLocks noGrp="1" noChangeArrowheads="1"/>
          </p:cNvSpPr>
          <p:nvPr>
            <p:ph type="body" idx="1"/>
          </p:nvPr>
        </p:nvSpPr>
        <p:spPr>
          <a:xfrm>
            <a:off x="381000" y="1104899"/>
            <a:ext cx="8294687" cy="2647771"/>
          </a:xfrm>
        </p:spPr>
        <p:txBody>
          <a:bodyPr/>
          <a:lstStyle/>
          <a:p>
            <a:r>
              <a:rPr lang="en-US" dirty="0"/>
              <a:t>Almost all system-level operations can fail</a:t>
            </a:r>
          </a:p>
          <a:p>
            <a:pPr lvl="1"/>
            <a:r>
              <a:rPr lang="en-US" dirty="0"/>
              <a:t>Only exception is the handful of functions that return </a:t>
            </a:r>
            <a:r>
              <a:rPr lang="en-US" dirty="0">
                <a:latin typeface="Courier New"/>
                <a:cs typeface="Courier New"/>
              </a:rPr>
              <a:t>void</a:t>
            </a:r>
          </a:p>
          <a:p>
            <a:pPr lvl="1"/>
            <a:r>
              <a:rPr lang="en-US" dirty="0"/>
              <a:t>You must explicitly check for failure</a:t>
            </a:r>
          </a:p>
          <a:p>
            <a:r>
              <a:rPr lang="en-US" dirty="0"/>
              <a:t>On error, most system-level functions return −1 and set global variable </a:t>
            </a:r>
            <a:r>
              <a:rPr lang="en-US" dirty="0" err="1">
                <a:latin typeface="Courier New"/>
                <a:cs typeface="Courier New"/>
              </a:rPr>
              <a:t>errno</a:t>
            </a:r>
            <a:r>
              <a:rPr lang="en-US" dirty="0"/>
              <a:t> to indicate cause. </a:t>
            </a:r>
          </a:p>
          <a:p>
            <a:r>
              <a:rPr lang="en-US" dirty="0"/>
              <a:t>Example:</a:t>
            </a:r>
          </a:p>
          <a:p>
            <a:pPr marL="457200" lvl="1" indent="0">
              <a:buNone/>
            </a:pPr>
            <a:endParaRPr lang="en-US" dirty="0"/>
          </a:p>
        </p:txBody>
      </p:sp>
      <p:sp>
        <p:nvSpPr>
          <p:cNvPr id="28" name="Text Box 4"/>
          <p:cNvSpPr txBox="1">
            <a:spLocks noChangeArrowheads="1"/>
          </p:cNvSpPr>
          <p:nvPr/>
        </p:nvSpPr>
        <p:spPr bwMode="auto">
          <a:xfrm>
            <a:off x="228600" y="3810000"/>
            <a:ext cx="8594019" cy="1477328"/>
          </a:xfrm>
          <a:prstGeom prst="rect">
            <a:avLst/>
          </a:prstGeom>
          <a:solidFill>
            <a:srgbClr val="F6F5BD"/>
          </a:solidFill>
          <a:ln w="3175">
            <a:solidFill>
              <a:schemeClr val="tx1"/>
            </a:solidFill>
            <a:miter lim="800000"/>
            <a:headEnd/>
            <a:tailEnd/>
          </a:ln>
          <a:effectLst/>
        </p:spPr>
        <p:txBody>
          <a:bodyPr wrap="none">
            <a:spAutoFit/>
          </a:bodyPr>
          <a:lstStyle/>
          <a:p>
            <a:r>
              <a:rPr lang="nb-NO" sz="1800" dirty="0">
                <a:solidFill>
                  <a:srgbClr val="000000"/>
                </a:solidFill>
                <a:latin typeface="Courier New"/>
                <a:cs typeface="Courier New"/>
              </a:rPr>
              <a:t>    pid_t pid = fork();</a:t>
            </a:r>
          </a:p>
          <a:p>
            <a:r>
              <a:rPr lang="nb-NO" sz="1800" dirty="0">
                <a:solidFill>
                  <a:srgbClr val="000000"/>
                </a:solidFill>
                <a:latin typeface="Courier New"/>
                <a:cs typeface="Courier New"/>
              </a:rPr>
              <a:t>    </a:t>
            </a:r>
            <a:r>
              <a:rPr lang="nb-NO" sz="1800" dirty="0">
                <a:solidFill>
                  <a:srgbClr val="C200FF"/>
                </a:solidFill>
                <a:latin typeface="Courier New"/>
                <a:cs typeface="Courier New"/>
              </a:rPr>
              <a:t>if</a:t>
            </a:r>
            <a:r>
              <a:rPr lang="nb-NO" sz="1800" dirty="0">
                <a:solidFill>
                  <a:srgbClr val="000000"/>
                </a:solidFill>
                <a:latin typeface="Courier New"/>
                <a:cs typeface="Courier New"/>
              </a:rPr>
              <a:t> (pid == -1) {</a:t>
            </a:r>
          </a:p>
          <a:p>
            <a:r>
              <a:rPr lang="nb-NO" sz="1800" dirty="0">
                <a:solidFill>
                  <a:srgbClr val="000000"/>
                </a:solidFill>
                <a:latin typeface="Courier New"/>
                <a:cs typeface="Courier New"/>
              </a:rPr>
              <a:t>        </a:t>
            </a:r>
            <a:r>
              <a:rPr lang="nb-NO" sz="1800" dirty="0" err="1">
                <a:solidFill>
                  <a:srgbClr val="000000"/>
                </a:solidFill>
                <a:latin typeface="Courier New"/>
                <a:cs typeface="Courier New"/>
              </a:rPr>
              <a:t>fprintf</a:t>
            </a:r>
            <a:r>
              <a:rPr lang="nb-NO" sz="1800" dirty="0">
                <a:solidFill>
                  <a:srgbClr val="000000"/>
                </a:solidFill>
                <a:latin typeface="Courier New"/>
                <a:cs typeface="Courier New"/>
              </a:rPr>
              <a:t>(</a:t>
            </a:r>
            <a:r>
              <a:rPr lang="nb-NO" sz="1800" dirty="0" err="1">
                <a:solidFill>
                  <a:srgbClr val="000000"/>
                </a:solidFill>
                <a:latin typeface="Courier New"/>
                <a:cs typeface="Courier New"/>
              </a:rPr>
              <a:t>stderr</a:t>
            </a:r>
            <a:r>
              <a:rPr lang="nb-NO" sz="1800" dirty="0">
                <a:solidFill>
                  <a:srgbClr val="000000"/>
                </a:solidFill>
                <a:latin typeface="Courier New"/>
                <a:cs typeface="Courier New"/>
              </a:rPr>
              <a:t>, </a:t>
            </a:r>
            <a:r>
              <a:rPr lang="nb-NO" sz="1800" dirty="0">
                <a:solidFill>
                  <a:srgbClr val="9D206F"/>
                </a:solidFill>
                <a:latin typeface="Courier New"/>
                <a:cs typeface="Courier New"/>
              </a:rPr>
              <a:t>"fork </a:t>
            </a:r>
            <a:r>
              <a:rPr lang="nb-NO" sz="1800" dirty="0" err="1">
                <a:solidFill>
                  <a:srgbClr val="9D206F"/>
                </a:solidFill>
                <a:latin typeface="Courier New"/>
                <a:cs typeface="Courier New"/>
              </a:rPr>
              <a:t>error</a:t>
            </a:r>
            <a:r>
              <a:rPr lang="nb-NO" sz="1800" dirty="0">
                <a:solidFill>
                  <a:srgbClr val="9D206F"/>
                </a:solidFill>
                <a:latin typeface="Courier New"/>
                <a:cs typeface="Courier New"/>
              </a:rPr>
              <a:t>: %s\n"</a:t>
            </a:r>
            <a:r>
              <a:rPr lang="nb-NO" sz="1800" dirty="0">
                <a:solidFill>
                  <a:srgbClr val="000000"/>
                </a:solidFill>
                <a:latin typeface="Courier New"/>
                <a:cs typeface="Courier New"/>
              </a:rPr>
              <a:t>, </a:t>
            </a:r>
            <a:r>
              <a:rPr lang="nb-NO" sz="1800" dirty="0" err="1">
                <a:solidFill>
                  <a:srgbClr val="000000"/>
                </a:solidFill>
                <a:latin typeface="Courier New"/>
                <a:cs typeface="Courier New"/>
              </a:rPr>
              <a:t>strerror</a:t>
            </a:r>
            <a:r>
              <a:rPr lang="nb-NO" sz="1800" dirty="0">
                <a:solidFill>
                  <a:srgbClr val="000000"/>
                </a:solidFill>
                <a:latin typeface="Courier New"/>
                <a:cs typeface="Courier New"/>
              </a:rPr>
              <a:t>(</a:t>
            </a:r>
            <a:r>
              <a:rPr lang="nb-NO" sz="1800" dirty="0" err="1">
                <a:solidFill>
                  <a:srgbClr val="000000"/>
                </a:solidFill>
                <a:latin typeface="Courier New"/>
                <a:cs typeface="Courier New"/>
              </a:rPr>
              <a:t>errno</a:t>
            </a:r>
            <a:r>
              <a:rPr lang="nb-NO" sz="1800" dirty="0">
                <a:solidFill>
                  <a:srgbClr val="000000"/>
                </a:solidFill>
                <a:latin typeface="Courier New"/>
                <a:cs typeface="Courier New"/>
              </a:rPr>
              <a:t>));</a:t>
            </a:r>
          </a:p>
          <a:p>
            <a:r>
              <a:rPr lang="nb-NO" sz="1800" dirty="0">
                <a:solidFill>
                  <a:srgbClr val="000000"/>
                </a:solidFill>
                <a:latin typeface="Courier New"/>
                <a:cs typeface="Courier New"/>
              </a:rPr>
              <a:t>        exit(1);</a:t>
            </a:r>
          </a:p>
          <a:p>
            <a:r>
              <a:rPr lang="nb-NO" sz="1800" dirty="0">
                <a:solidFill>
                  <a:srgbClr val="000000"/>
                </a:solidFill>
                <a:latin typeface="Courier New"/>
                <a:cs typeface="Courier New"/>
              </a:rPr>
              <a:t>    }</a:t>
            </a:r>
            <a:endParaRPr lang="en-US" sz="1800" dirty="0">
              <a:latin typeface="Courier New"/>
              <a:cs typeface="Courier New"/>
            </a:endParaRPr>
          </a:p>
        </p:txBody>
      </p:sp>
    </p:spTree>
    <p:extLst>
      <p:ext uri="{BB962C8B-B14F-4D97-AF65-F5344CB8AC3E}">
        <p14:creationId xmlns:p14="http://schemas.microsoft.com/office/powerpoint/2010/main" val="21640803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Error-reporting functions	</a:t>
            </a:r>
          </a:p>
        </p:txBody>
      </p:sp>
      <p:sp>
        <p:nvSpPr>
          <p:cNvPr id="3" name="Content Placeholder 2"/>
          <p:cNvSpPr>
            <a:spLocks noGrp="1"/>
          </p:cNvSpPr>
          <p:nvPr>
            <p:ph idx="1"/>
          </p:nvPr>
        </p:nvSpPr>
        <p:spPr>
          <a:xfrm>
            <a:off x="396875" y="1362075"/>
            <a:ext cx="7896225" cy="466725"/>
          </a:xfrm>
        </p:spPr>
        <p:txBody>
          <a:bodyPr/>
          <a:lstStyle/>
          <a:p>
            <a:r>
              <a:rPr lang="en-US" dirty="0"/>
              <a:t>Can simplify somewhat using an </a:t>
            </a:r>
            <a:r>
              <a:rPr lang="en-US" i="1" dirty="0"/>
              <a:t>error-reporting function</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Not always appropriate to exit when something goes wrong.</a:t>
            </a:r>
          </a:p>
        </p:txBody>
      </p:sp>
      <p:sp>
        <p:nvSpPr>
          <p:cNvPr id="4" name="Text Box 4"/>
          <p:cNvSpPr txBox="1">
            <a:spLocks noChangeArrowheads="1"/>
          </p:cNvSpPr>
          <p:nvPr/>
        </p:nvSpPr>
        <p:spPr bwMode="auto">
          <a:xfrm>
            <a:off x="433209" y="1981200"/>
            <a:ext cx="7664854" cy="1477328"/>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err="1">
                <a:solidFill>
                  <a:srgbClr val="4A00FF"/>
                </a:solidFill>
                <a:latin typeface="Courier New"/>
                <a:cs typeface="Courier New"/>
              </a:rPr>
              <a:t>unix_error</a:t>
            </a:r>
            <a:r>
              <a:rPr lang="en-US" sz="1800" dirty="0">
                <a:solidFill>
                  <a:srgbClr val="000000"/>
                </a:solidFill>
                <a:latin typeface="Courier New"/>
                <a:cs typeface="Courier New"/>
              </a:rPr>
              <a:t>(</a:t>
            </a:r>
            <a:r>
              <a:rPr lang="en-US" sz="1800" dirty="0">
                <a:solidFill>
                  <a:srgbClr val="2D961E"/>
                </a:solidFill>
                <a:latin typeface="Courier New"/>
                <a:cs typeface="Courier New"/>
              </a:rPr>
              <a:t>char</a:t>
            </a:r>
            <a:r>
              <a:rPr lang="en-US" sz="1800" dirty="0">
                <a:solidFill>
                  <a:srgbClr val="000000"/>
                </a:solidFill>
                <a:latin typeface="Courier New"/>
                <a:cs typeface="Courier New"/>
              </a:rPr>
              <a:t> *</a:t>
            </a:r>
            <a:r>
              <a:rPr lang="en-US" sz="1800" dirty="0" err="1">
                <a:solidFill>
                  <a:srgbClr val="C1651C"/>
                </a:solidFill>
                <a:latin typeface="Courier New"/>
                <a:cs typeface="Courier New"/>
              </a:rPr>
              <a:t>msg</a:t>
            </a:r>
            <a:r>
              <a:rPr lang="en-US" sz="1800" dirty="0">
                <a:solidFill>
                  <a:srgbClr val="000000"/>
                </a:solidFill>
                <a:latin typeface="Courier New"/>
                <a:cs typeface="Courier New"/>
              </a:rPr>
              <a:t>) </a:t>
            </a:r>
            <a:r>
              <a:rPr lang="en-US" sz="1800" dirty="0">
                <a:solidFill>
                  <a:srgbClr val="CB2418"/>
                </a:solidFill>
                <a:latin typeface="Courier New"/>
                <a:cs typeface="Courier New"/>
              </a:rPr>
              <a:t>/* Unix-style error */</a:t>
            </a:r>
            <a:endParaRPr lang="en-US" sz="1800" dirty="0">
              <a:solidFill>
                <a:srgbClr val="000000"/>
              </a:solidFill>
              <a:latin typeface="Courier New"/>
              <a:cs typeface="Courier New"/>
            </a:endParaRPr>
          </a:p>
          <a:p>
            <a:r>
              <a:rPr lang="en-US"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fprintf</a:t>
            </a:r>
            <a:r>
              <a:rPr lang="en-US" sz="1800" dirty="0">
                <a:solidFill>
                  <a:srgbClr val="000000"/>
                </a:solidFill>
                <a:latin typeface="Courier New"/>
                <a:cs typeface="Courier New"/>
              </a:rPr>
              <a:t>(</a:t>
            </a:r>
            <a:r>
              <a:rPr lang="en-US" sz="1800" dirty="0" err="1">
                <a:solidFill>
                  <a:srgbClr val="000000"/>
                </a:solidFill>
                <a:latin typeface="Courier New"/>
                <a:cs typeface="Courier New"/>
              </a:rPr>
              <a:t>stderr</a:t>
            </a:r>
            <a:r>
              <a:rPr lang="en-US" sz="1800" dirty="0">
                <a:solidFill>
                  <a:srgbClr val="000000"/>
                </a:solidFill>
                <a:latin typeface="Courier New"/>
                <a:cs typeface="Courier New"/>
              </a:rPr>
              <a:t>, </a:t>
            </a:r>
            <a:r>
              <a:rPr lang="en-US" sz="1800" dirty="0">
                <a:solidFill>
                  <a:srgbClr val="9D206F"/>
                </a:solidFill>
                <a:latin typeface="Courier New"/>
                <a:cs typeface="Courier New"/>
              </a:rPr>
              <a:t>"%s: %s\n"</a:t>
            </a:r>
            <a:r>
              <a:rPr lang="en-US" sz="1800" dirty="0">
                <a:solidFill>
                  <a:srgbClr val="000000"/>
                </a:solidFill>
                <a:latin typeface="Courier New"/>
                <a:cs typeface="Courier New"/>
              </a:rPr>
              <a:t>, </a:t>
            </a:r>
            <a:r>
              <a:rPr lang="en-US" sz="1800" dirty="0" err="1">
                <a:solidFill>
                  <a:srgbClr val="000000"/>
                </a:solidFill>
                <a:latin typeface="Courier New"/>
                <a:cs typeface="Courier New"/>
              </a:rPr>
              <a:t>msg</a:t>
            </a:r>
            <a:r>
              <a:rPr lang="en-US" sz="1800" dirty="0">
                <a:solidFill>
                  <a:srgbClr val="000000"/>
                </a:solidFill>
                <a:latin typeface="Courier New"/>
                <a:cs typeface="Courier New"/>
              </a:rPr>
              <a:t>, </a:t>
            </a:r>
            <a:r>
              <a:rPr lang="en-US" sz="1800" dirty="0" err="1">
                <a:solidFill>
                  <a:srgbClr val="000000"/>
                </a:solidFill>
                <a:latin typeface="Courier New"/>
                <a:cs typeface="Courier New"/>
              </a:rPr>
              <a:t>strerror</a:t>
            </a:r>
            <a:r>
              <a:rPr lang="en-US" sz="1800" dirty="0">
                <a:solidFill>
                  <a:srgbClr val="000000"/>
                </a:solidFill>
                <a:latin typeface="Courier New"/>
                <a:cs typeface="Courier New"/>
              </a:rPr>
              <a:t>(</a:t>
            </a:r>
            <a:r>
              <a:rPr lang="en-US" sz="1800" dirty="0" err="1">
                <a:solidFill>
                  <a:srgbClr val="000000"/>
                </a:solidFill>
                <a:latin typeface="Courier New"/>
                <a:cs typeface="Courier New"/>
              </a:rPr>
              <a:t>errno</a:t>
            </a:r>
            <a:r>
              <a:rPr lang="en-US" sz="1800" dirty="0">
                <a:solidFill>
                  <a:srgbClr val="000000"/>
                </a:solidFill>
                <a:latin typeface="Courier New"/>
                <a:cs typeface="Courier New"/>
              </a:rPr>
              <a:t>));</a:t>
            </a:r>
          </a:p>
          <a:p>
            <a:r>
              <a:rPr lang="en-US" sz="1800" dirty="0">
                <a:solidFill>
                  <a:srgbClr val="000000"/>
                </a:solidFill>
                <a:latin typeface="Courier New"/>
                <a:cs typeface="Courier New"/>
              </a:rPr>
              <a:t>    exit(1);</a:t>
            </a:r>
          </a:p>
          <a:p>
            <a:r>
              <a:rPr lang="en-US" sz="1800" dirty="0">
                <a:solidFill>
                  <a:srgbClr val="000000"/>
                </a:solidFill>
                <a:latin typeface="Courier New"/>
                <a:cs typeface="Courier New"/>
              </a:rPr>
              <a:t>}</a:t>
            </a:r>
            <a:endParaRPr lang="en-US" sz="1800" dirty="0">
              <a:latin typeface="Courier New"/>
              <a:cs typeface="Courier New"/>
            </a:endParaRPr>
          </a:p>
        </p:txBody>
      </p:sp>
      <p:sp>
        <p:nvSpPr>
          <p:cNvPr id="5" name="Text Box 4"/>
          <p:cNvSpPr txBox="1">
            <a:spLocks noChangeArrowheads="1"/>
          </p:cNvSpPr>
          <p:nvPr/>
        </p:nvSpPr>
        <p:spPr bwMode="auto">
          <a:xfrm>
            <a:off x="433209" y="4098667"/>
            <a:ext cx="4182555" cy="923330"/>
          </a:xfrm>
          <a:prstGeom prst="rect">
            <a:avLst/>
          </a:prstGeom>
          <a:solidFill>
            <a:srgbClr val="F6F5BD"/>
          </a:solidFill>
          <a:ln w="3175">
            <a:solidFill>
              <a:schemeClr val="tx1"/>
            </a:solidFill>
            <a:miter lim="800000"/>
            <a:headEnd/>
            <a:tailEnd/>
          </a:ln>
          <a:effectLst/>
        </p:spPr>
        <p:txBody>
          <a:bodyPr wrap="none">
            <a:spAutoFit/>
          </a:bodyPr>
          <a:lstStyle/>
          <a:p>
            <a:r>
              <a:rPr lang="nb-NO" sz="1800" dirty="0">
                <a:solidFill>
                  <a:srgbClr val="000000"/>
                </a:solidFill>
                <a:latin typeface="Courier New"/>
                <a:cs typeface="Courier New"/>
              </a:rPr>
              <a:t>  pid_t pid = fork();</a:t>
            </a:r>
          </a:p>
          <a:p>
            <a:r>
              <a:rPr lang="nb-NO" sz="1800" dirty="0">
                <a:solidFill>
                  <a:srgbClr val="C200FF"/>
                </a:solidFill>
                <a:latin typeface="Courier New"/>
                <a:cs typeface="Courier New"/>
              </a:rPr>
              <a:t>  if</a:t>
            </a:r>
            <a:r>
              <a:rPr lang="nb-NO" sz="1800" dirty="0">
                <a:solidFill>
                  <a:srgbClr val="000000"/>
                </a:solidFill>
                <a:latin typeface="Courier New"/>
                <a:cs typeface="Courier New"/>
              </a:rPr>
              <a:t> (pid == -1)</a:t>
            </a:r>
          </a:p>
          <a:p>
            <a:r>
              <a:rPr lang="nb-NO" sz="1800" dirty="0">
                <a:solidFill>
                  <a:srgbClr val="000000"/>
                </a:solidFill>
                <a:latin typeface="Courier New"/>
                <a:cs typeface="Courier New"/>
              </a:rPr>
              <a:t>    </a:t>
            </a:r>
            <a:r>
              <a:rPr lang="nb-NO" sz="1800" dirty="0" err="1">
                <a:solidFill>
                  <a:srgbClr val="000000"/>
                </a:solidFill>
                <a:latin typeface="Courier New"/>
                <a:cs typeface="Courier New"/>
              </a:rPr>
              <a:t>unix_error</a:t>
            </a:r>
            <a:r>
              <a:rPr lang="nb-NO" sz="1800" dirty="0">
                <a:solidFill>
                  <a:srgbClr val="000000"/>
                </a:solidFill>
                <a:latin typeface="Courier New"/>
                <a:cs typeface="Courier New"/>
              </a:rPr>
              <a:t>(</a:t>
            </a:r>
            <a:r>
              <a:rPr lang="nb-NO" sz="1800" dirty="0">
                <a:solidFill>
                  <a:srgbClr val="9D206F"/>
                </a:solidFill>
                <a:latin typeface="Courier New"/>
                <a:cs typeface="Courier New"/>
              </a:rPr>
              <a:t>"fork </a:t>
            </a:r>
            <a:r>
              <a:rPr lang="nb-NO" sz="1800" dirty="0" err="1">
                <a:solidFill>
                  <a:srgbClr val="9D206F"/>
                </a:solidFill>
                <a:latin typeface="Courier New"/>
                <a:cs typeface="Courier New"/>
              </a:rPr>
              <a:t>error</a:t>
            </a:r>
            <a:r>
              <a:rPr lang="nb-NO" sz="1800" dirty="0">
                <a:solidFill>
                  <a:srgbClr val="9D206F"/>
                </a:solidFill>
                <a:latin typeface="Courier New"/>
                <a:cs typeface="Courier New"/>
              </a:rPr>
              <a:t>"</a:t>
            </a:r>
            <a:r>
              <a:rPr lang="nb-NO" sz="1800" dirty="0">
                <a:solidFill>
                  <a:srgbClr val="000000"/>
                </a:solidFill>
                <a:latin typeface="Courier New"/>
                <a:cs typeface="Courier New"/>
              </a:rPr>
              <a:t>);</a:t>
            </a:r>
            <a:endParaRPr lang="en-US" sz="1800" dirty="0">
              <a:latin typeface="Courier New"/>
              <a:cs typeface="Courier New"/>
            </a:endParaRPr>
          </a:p>
        </p:txBody>
      </p:sp>
      <p:grpSp>
        <p:nvGrpSpPr>
          <p:cNvPr id="10" name="Group 9"/>
          <p:cNvGrpSpPr/>
          <p:nvPr/>
        </p:nvGrpSpPr>
        <p:grpSpPr>
          <a:xfrm>
            <a:off x="1981200" y="3200400"/>
            <a:ext cx="7010400" cy="1359932"/>
            <a:chOff x="1447800" y="3048000"/>
            <a:chExt cx="7010400" cy="1359932"/>
          </a:xfrm>
        </p:grpSpPr>
        <p:sp>
          <p:nvSpPr>
            <p:cNvPr id="7" name="TextBox 6"/>
            <p:cNvSpPr txBox="1"/>
            <p:nvPr/>
          </p:nvSpPr>
          <p:spPr>
            <a:xfrm>
              <a:off x="5410200" y="4038600"/>
              <a:ext cx="3048000" cy="369332"/>
            </a:xfrm>
            <a:prstGeom prst="rect">
              <a:avLst/>
            </a:prstGeom>
            <a:solidFill>
              <a:srgbClr val="FFC000"/>
            </a:solidFill>
          </p:spPr>
          <p:txBody>
            <a:bodyPr wrap="square" rtlCol="0">
              <a:spAutoFit/>
            </a:bodyPr>
            <a:lstStyle/>
            <a:p>
              <a:r>
                <a:rPr lang="en-US" sz="1800" dirty="0">
                  <a:latin typeface="Calibri" pitchFamily="34" charset="0"/>
                </a:rPr>
                <a:t>Note: </a:t>
              </a:r>
              <a:r>
                <a:rPr lang="en-US" sz="1800" dirty="0" err="1">
                  <a:latin typeface="Calibri" pitchFamily="34" charset="0"/>
                </a:rPr>
                <a:t>csapp.c</a:t>
              </a:r>
              <a:r>
                <a:rPr lang="en-US" sz="1800" dirty="0">
                  <a:latin typeface="Calibri" pitchFamily="34" charset="0"/>
                </a:rPr>
                <a:t> exits with 0.</a:t>
              </a:r>
            </a:p>
          </p:txBody>
        </p:sp>
        <p:cxnSp>
          <p:nvCxnSpPr>
            <p:cNvPr id="9" name="Straight Arrow Connector 8"/>
            <p:cNvCxnSpPr>
              <a:stCxn id="7" idx="1"/>
            </p:cNvCxnSpPr>
            <p:nvPr/>
          </p:nvCxnSpPr>
          <p:spPr bwMode="auto">
            <a:xfrm flipH="1" flipV="1">
              <a:off x="1447800" y="3048000"/>
              <a:ext cx="3962400" cy="1175266"/>
            </a:xfrm>
            <a:prstGeom prst="straightConnector1">
              <a:avLst/>
            </a:prstGeom>
            <a:noFill/>
            <a:ln w="25400" cap="flat" cmpd="sng" algn="ctr">
              <a:solidFill>
                <a:schemeClr val="tx1"/>
              </a:solidFill>
              <a:prstDash val="solid"/>
              <a:round/>
              <a:headEnd type="none" w="med" len="med"/>
              <a:tailEnd type="arrow"/>
            </a:ln>
            <a:effectLst/>
          </p:spPr>
        </p:cxnSp>
      </p:grpSp>
    </p:spTree>
    <p:extLst>
      <p:ext uri="{BB962C8B-B14F-4D97-AF65-F5344CB8AC3E}">
        <p14:creationId xmlns:p14="http://schemas.microsoft.com/office/powerpoint/2010/main" val="330448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Error-handling Wrappers	</a:t>
            </a:r>
          </a:p>
        </p:txBody>
      </p:sp>
      <p:sp>
        <p:nvSpPr>
          <p:cNvPr id="3" name="Content Placeholder 2"/>
          <p:cNvSpPr>
            <a:spLocks noGrp="1"/>
          </p:cNvSpPr>
          <p:nvPr>
            <p:ph idx="1"/>
          </p:nvPr>
        </p:nvSpPr>
        <p:spPr>
          <a:xfrm>
            <a:off x="396875" y="1362075"/>
            <a:ext cx="7896225" cy="847725"/>
          </a:xfrm>
        </p:spPr>
        <p:txBody>
          <a:bodyPr/>
          <a:lstStyle/>
          <a:p>
            <a:r>
              <a:rPr lang="en-US" dirty="0"/>
              <a:t>We simplify the code we present to you even further by using Stevens</a:t>
            </a:r>
            <a:r>
              <a:rPr lang="en-US" baseline="30000" dirty="0"/>
              <a:t>1</a:t>
            </a:r>
            <a:r>
              <a:rPr lang="en-US" dirty="0"/>
              <a:t>-style error-handling wrappers:</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NOT what you generally want to do in a real application</a:t>
            </a:r>
          </a:p>
          <a:p>
            <a:pPr marL="0" indent="0">
              <a:buNone/>
            </a:pPr>
            <a:endParaRPr lang="en-US" sz="1000" baseline="30000" dirty="0"/>
          </a:p>
          <a:p>
            <a:pPr marL="0" indent="0">
              <a:buNone/>
            </a:pPr>
            <a:r>
              <a:rPr lang="en-US" sz="1200" baseline="30000" dirty="0"/>
              <a:t>1</a:t>
            </a:r>
            <a:r>
              <a:rPr lang="en-US" sz="1200" dirty="0"/>
              <a:t>e.g., in “UNIX Network Programming: The sockets networking API“ W. Richard Stevens</a:t>
            </a:r>
          </a:p>
        </p:txBody>
      </p:sp>
      <p:sp>
        <p:nvSpPr>
          <p:cNvPr id="4" name="Text Box 4"/>
          <p:cNvSpPr txBox="1">
            <a:spLocks noChangeArrowheads="1"/>
          </p:cNvSpPr>
          <p:nvPr/>
        </p:nvSpPr>
        <p:spPr bwMode="auto">
          <a:xfrm>
            <a:off x="433209" y="2408872"/>
            <a:ext cx="4770769" cy="2308324"/>
          </a:xfrm>
          <a:prstGeom prst="rect">
            <a:avLst/>
          </a:prstGeom>
          <a:solidFill>
            <a:srgbClr val="F6F5BD"/>
          </a:solidFill>
          <a:ln w="3175">
            <a:solidFill>
              <a:schemeClr val="tx1"/>
            </a:solidFill>
            <a:miter lim="800000"/>
            <a:headEnd/>
            <a:tailEnd/>
          </a:ln>
          <a:effectLst/>
        </p:spPr>
        <p:txBody>
          <a:bodyPr wrap="none">
            <a:spAutoFit/>
          </a:bodyPr>
          <a:lstStyle/>
          <a:p>
            <a:r>
              <a:rPr lang="en-US" sz="1800" dirty="0" err="1">
                <a:solidFill>
                  <a:srgbClr val="2D961E"/>
                </a:solidFill>
                <a:latin typeface="Courier New"/>
                <a:cs typeface="Courier New"/>
              </a:rPr>
              <a:t>pid_t</a:t>
            </a:r>
            <a:r>
              <a:rPr lang="en-US" sz="1800" dirty="0">
                <a:solidFill>
                  <a:srgbClr val="000000"/>
                </a:solidFill>
                <a:latin typeface="Courier New"/>
                <a:cs typeface="Courier New"/>
              </a:rPr>
              <a:t> </a:t>
            </a:r>
            <a:r>
              <a:rPr lang="en-US" sz="1800" dirty="0">
                <a:solidFill>
                  <a:srgbClr val="4A00FF"/>
                </a:solidFill>
                <a:latin typeface="Courier New"/>
                <a:cs typeface="Courier New"/>
              </a:rPr>
              <a:t>Fork</a:t>
            </a:r>
            <a:r>
              <a:rPr lang="en-US" sz="1800" dirty="0">
                <a:solidFill>
                  <a:srgbClr val="000000"/>
                </a:solidFill>
                <a:latin typeface="Courier New"/>
                <a:cs typeface="Courier New"/>
              </a:rPr>
              <a:t>(</a:t>
            </a:r>
            <a:r>
              <a:rPr lang="en-US" sz="1800" dirty="0">
                <a:solidFill>
                  <a:srgbClr val="2D961E"/>
                </a:solidFill>
                <a:latin typeface="Courier New"/>
                <a:cs typeface="Courier New"/>
              </a:rPr>
              <a:t>void</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fi-FI" sz="1800" dirty="0">
                <a:solidFill>
                  <a:srgbClr val="000000"/>
                </a:solidFill>
                <a:latin typeface="Courier New"/>
                <a:cs typeface="Courier New"/>
              </a:rPr>
              <a:t>    </a:t>
            </a:r>
            <a:r>
              <a:rPr lang="fi-FI" sz="1800" dirty="0">
                <a:solidFill>
                  <a:srgbClr val="2D961E"/>
                </a:solidFill>
                <a:latin typeface="Courier New"/>
                <a:cs typeface="Courier New"/>
              </a:rPr>
              <a:t>pid_t</a:t>
            </a:r>
            <a:r>
              <a:rPr lang="fi-FI" sz="1800" dirty="0">
                <a:solidFill>
                  <a:srgbClr val="000000"/>
                </a:solidFill>
                <a:latin typeface="Courier New"/>
                <a:cs typeface="Courier New"/>
              </a:rPr>
              <a:t> </a:t>
            </a:r>
            <a:r>
              <a:rPr lang="fi-FI" sz="1800" dirty="0">
                <a:solidFill>
                  <a:srgbClr val="C1651C"/>
                </a:solidFill>
                <a:latin typeface="Courier New"/>
                <a:cs typeface="Courier New"/>
              </a:rPr>
              <a:t>pid </a:t>
            </a:r>
            <a:r>
              <a:rPr lang="fi-FI" sz="1800" dirty="0">
                <a:latin typeface="Courier New"/>
                <a:cs typeface="Courier New"/>
              </a:rPr>
              <a:t>= fork()</a:t>
            </a:r>
            <a:r>
              <a:rPr lang="fi-FI" sz="1800" dirty="0">
                <a:solidFill>
                  <a:srgbClr val="000000"/>
                </a:solidFill>
                <a:latin typeface="Courier New"/>
                <a:cs typeface="Courier New"/>
              </a:rPr>
              <a:t>;</a:t>
            </a:r>
          </a:p>
          <a:p>
            <a:endParaRPr lang="fi-FI" sz="1800" dirty="0">
              <a:solidFill>
                <a:srgbClr val="000000"/>
              </a:solidFill>
              <a:latin typeface="Courier New"/>
              <a:cs typeface="Courier New"/>
            </a:endParaRPr>
          </a:p>
          <a:p>
            <a:r>
              <a:rPr lang="nb-NO" sz="1800" dirty="0">
                <a:solidFill>
                  <a:srgbClr val="000000"/>
                </a:solidFill>
                <a:latin typeface="Courier New"/>
                <a:cs typeface="Courier New"/>
              </a:rPr>
              <a:t>    </a:t>
            </a:r>
            <a:r>
              <a:rPr lang="nb-NO" sz="1800" dirty="0">
                <a:solidFill>
                  <a:srgbClr val="C200FF"/>
                </a:solidFill>
                <a:latin typeface="Courier New"/>
                <a:cs typeface="Courier New"/>
              </a:rPr>
              <a:t>if</a:t>
            </a:r>
            <a:r>
              <a:rPr lang="nb-NO" sz="1800" dirty="0">
                <a:solidFill>
                  <a:srgbClr val="000000"/>
                </a:solidFill>
                <a:latin typeface="Courier New"/>
                <a:cs typeface="Courier New"/>
              </a:rPr>
              <a:t> (pid == -1)</a:t>
            </a:r>
          </a:p>
          <a:p>
            <a:r>
              <a:rPr lang="nb-NO" sz="1800" dirty="0">
                <a:solidFill>
                  <a:srgbClr val="000000"/>
                </a:solidFill>
                <a:latin typeface="Courier New"/>
                <a:cs typeface="Courier New"/>
              </a:rPr>
              <a:t>        </a:t>
            </a:r>
            <a:r>
              <a:rPr lang="nb-NO" sz="1800" dirty="0" err="1">
                <a:solidFill>
                  <a:srgbClr val="000000"/>
                </a:solidFill>
                <a:latin typeface="Courier New"/>
                <a:cs typeface="Courier New"/>
              </a:rPr>
              <a:t>unix_error</a:t>
            </a:r>
            <a:r>
              <a:rPr lang="nb-NO" sz="1800" dirty="0">
                <a:solidFill>
                  <a:srgbClr val="000000"/>
                </a:solidFill>
                <a:latin typeface="Courier New"/>
                <a:cs typeface="Courier New"/>
              </a:rPr>
              <a:t>(</a:t>
            </a:r>
            <a:r>
              <a:rPr lang="nb-NO" sz="1800" dirty="0">
                <a:solidFill>
                  <a:srgbClr val="9D206F"/>
                </a:solidFill>
                <a:latin typeface="Courier New"/>
                <a:cs typeface="Courier New"/>
              </a:rPr>
              <a:t>"Fork </a:t>
            </a:r>
            <a:r>
              <a:rPr lang="nb-NO" sz="1800" dirty="0" err="1">
                <a:solidFill>
                  <a:srgbClr val="9D206F"/>
                </a:solidFill>
                <a:latin typeface="Courier New"/>
                <a:cs typeface="Courier New"/>
              </a:rPr>
              <a:t>error</a:t>
            </a:r>
            <a:r>
              <a:rPr lang="nb-NO" sz="1800" dirty="0">
                <a:solidFill>
                  <a:srgbClr val="9D206F"/>
                </a:solidFill>
                <a:latin typeface="Courier New"/>
                <a:cs typeface="Courier New"/>
              </a:rPr>
              <a:t>"</a:t>
            </a:r>
            <a:r>
              <a:rPr lang="nb-NO" sz="1800" dirty="0">
                <a:solidFill>
                  <a:srgbClr val="000000"/>
                </a:solidFill>
                <a:latin typeface="Courier New"/>
                <a:cs typeface="Courier New"/>
              </a:rPr>
              <a:t>);</a:t>
            </a:r>
          </a:p>
          <a:p>
            <a:r>
              <a:rPr lang="nb-NO" sz="1800" dirty="0">
                <a:solidFill>
                  <a:srgbClr val="000000"/>
                </a:solidFill>
                <a:latin typeface="Courier New"/>
                <a:cs typeface="Courier New"/>
              </a:rPr>
              <a:t>    </a:t>
            </a:r>
            <a:r>
              <a:rPr lang="nb-NO" sz="1800" dirty="0" err="1">
                <a:solidFill>
                  <a:srgbClr val="C200FF"/>
                </a:solidFill>
                <a:latin typeface="Courier New"/>
                <a:cs typeface="Courier New"/>
              </a:rPr>
              <a:t>return</a:t>
            </a:r>
            <a:r>
              <a:rPr lang="nb-NO" sz="1800" dirty="0">
                <a:solidFill>
                  <a:srgbClr val="000000"/>
                </a:solidFill>
                <a:latin typeface="Courier New"/>
                <a:cs typeface="Courier New"/>
              </a:rPr>
              <a:t> </a:t>
            </a:r>
            <a:r>
              <a:rPr lang="nb-NO" sz="1800" dirty="0" err="1">
                <a:solidFill>
                  <a:srgbClr val="000000"/>
                </a:solidFill>
                <a:latin typeface="Courier New"/>
                <a:cs typeface="Courier New"/>
              </a:rPr>
              <a:t>pid</a:t>
            </a:r>
            <a:r>
              <a:rPr lang="nb-NO" sz="1800" dirty="0">
                <a:solidFill>
                  <a:srgbClr val="000000"/>
                </a:solidFill>
                <a:latin typeface="Courier New"/>
                <a:cs typeface="Courier New"/>
              </a:rPr>
              <a:t>;</a:t>
            </a:r>
          </a:p>
          <a:p>
            <a:r>
              <a:rPr lang="nb-NO" sz="1800" dirty="0">
                <a:solidFill>
                  <a:srgbClr val="000000"/>
                </a:solidFill>
                <a:latin typeface="Courier New"/>
                <a:cs typeface="Courier New"/>
              </a:rPr>
              <a:t>}</a:t>
            </a:r>
            <a:endParaRPr lang="en-US" sz="1800" dirty="0">
              <a:latin typeface="Courier New"/>
              <a:cs typeface="Courier New"/>
            </a:endParaRPr>
          </a:p>
        </p:txBody>
      </p:sp>
      <p:sp>
        <p:nvSpPr>
          <p:cNvPr id="5" name="Text Box 4"/>
          <p:cNvSpPr txBox="1">
            <a:spLocks noChangeArrowheads="1"/>
          </p:cNvSpPr>
          <p:nvPr/>
        </p:nvSpPr>
        <p:spPr bwMode="auto">
          <a:xfrm>
            <a:off x="474116" y="5221069"/>
            <a:ext cx="6383884" cy="369332"/>
          </a:xfrm>
          <a:prstGeom prst="rect">
            <a:avLst/>
          </a:prstGeom>
          <a:solidFill>
            <a:srgbClr val="F6F5BD"/>
          </a:solidFill>
          <a:ln w="3175">
            <a:solidFill>
              <a:schemeClr val="tx1"/>
            </a:solidFill>
            <a:miter lim="800000"/>
            <a:headEnd/>
            <a:tailEnd/>
          </a:ln>
          <a:effectLst/>
        </p:spPr>
        <p:txBody>
          <a:bodyPr wrap="square">
            <a:spAutoFit/>
          </a:bodyPr>
          <a:lstStyle/>
          <a:p>
            <a:r>
              <a:rPr lang="nb-NO" sz="1800" dirty="0">
                <a:solidFill>
                  <a:srgbClr val="000000"/>
                </a:solidFill>
                <a:latin typeface="Courier New"/>
                <a:cs typeface="Courier New"/>
              </a:rPr>
              <a:t> </a:t>
            </a:r>
            <a:r>
              <a:rPr lang="fi-FI" sz="1800" dirty="0">
                <a:solidFill>
                  <a:srgbClr val="000000"/>
                </a:solidFill>
                <a:latin typeface="Courier New"/>
                <a:cs typeface="Courier New"/>
              </a:rPr>
              <a:t> pid = Fork(); </a:t>
            </a:r>
            <a:r>
              <a:rPr lang="fi-FI" sz="1800" i="1" dirty="0">
                <a:solidFill>
                  <a:schemeClr val="accent1">
                    <a:lumMod val="75000"/>
                  </a:schemeClr>
                </a:solidFill>
                <a:latin typeface="Courier New"/>
                <a:cs typeface="Courier New"/>
              </a:rPr>
              <a:t>// Only returns if successful</a:t>
            </a:r>
            <a:endParaRPr lang="en-US" sz="1800" i="1" dirty="0">
              <a:solidFill>
                <a:schemeClr val="accent1">
                  <a:lumMod val="75000"/>
                </a:schemeClr>
              </a:solidFill>
              <a:latin typeface="Courier New"/>
              <a:cs typeface="Courier New"/>
            </a:endParaRPr>
          </a:p>
        </p:txBody>
      </p:sp>
    </p:spTree>
    <p:extLst>
      <p:ext uri="{BB962C8B-B14F-4D97-AF65-F5344CB8AC3E}">
        <p14:creationId xmlns:p14="http://schemas.microsoft.com/office/powerpoint/2010/main" val="16390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rgbClr val="808080"/>
                </a:solidFill>
              </a:rPr>
              <a:t>Processes</a:t>
            </a:r>
          </a:p>
          <a:p>
            <a:r>
              <a:rPr lang="en-US" dirty="0">
                <a:solidFill>
                  <a:schemeClr val="bg2"/>
                </a:solidFill>
              </a:rPr>
              <a:t>System Calls</a:t>
            </a:r>
          </a:p>
          <a:p>
            <a:r>
              <a:rPr lang="en-US" dirty="0"/>
              <a:t>Process Control</a:t>
            </a:r>
          </a:p>
          <a:p>
            <a:r>
              <a:rPr lang="en-US" dirty="0">
                <a:solidFill>
                  <a:schemeClr val="bg1">
                    <a:lumMod val="50000"/>
                  </a:schemeClr>
                </a:solidFill>
              </a:rPr>
              <a:t>Shells</a:t>
            </a:r>
          </a:p>
        </p:txBody>
      </p:sp>
    </p:spTree>
    <p:extLst>
      <p:ext uri="{BB962C8B-B14F-4D97-AF65-F5344CB8AC3E}">
        <p14:creationId xmlns:p14="http://schemas.microsoft.com/office/powerpoint/2010/main" val="24542374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Obtaining Process IDs</a:t>
            </a:r>
          </a:p>
        </p:txBody>
      </p:sp>
      <p:sp>
        <p:nvSpPr>
          <p:cNvPr id="3" name="Content Placeholder 2"/>
          <p:cNvSpPr>
            <a:spLocks noGrp="1"/>
          </p:cNvSpPr>
          <p:nvPr>
            <p:ph idx="1"/>
          </p:nvPr>
        </p:nvSpPr>
        <p:spPr>
          <a:xfrm>
            <a:off x="396875" y="1362075"/>
            <a:ext cx="7896225" cy="2524125"/>
          </a:xfrm>
        </p:spPr>
        <p:txBody>
          <a:bodyPr/>
          <a:lstStyle/>
          <a:p>
            <a:r>
              <a:rPr lang="en-US" dirty="0" err="1">
                <a:latin typeface="Courier New"/>
                <a:cs typeface="Courier New"/>
              </a:rPr>
              <a:t>pid_t</a:t>
            </a:r>
            <a:r>
              <a:rPr lang="en-US" dirty="0">
                <a:latin typeface="Courier New"/>
                <a:cs typeface="Courier New"/>
              </a:rPr>
              <a:t> </a:t>
            </a:r>
            <a:r>
              <a:rPr lang="en-US" dirty="0" err="1">
                <a:latin typeface="Courier New"/>
                <a:cs typeface="Courier New"/>
              </a:rPr>
              <a:t>getpid</a:t>
            </a:r>
            <a:r>
              <a:rPr lang="en-US" dirty="0">
                <a:latin typeface="Courier New"/>
                <a:cs typeface="Courier New"/>
              </a:rPr>
              <a:t>(void)</a:t>
            </a:r>
          </a:p>
          <a:p>
            <a:pPr lvl="1"/>
            <a:r>
              <a:rPr lang="en-US" dirty="0">
                <a:latin typeface="Calibri"/>
                <a:cs typeface="Calibri"/>
              </a:rPr>
              <a:t>Returns PID of current process</a:t>
            </a:r>
          </a:p>
          <a:p>
            <a:pPr lvl="1"/>
            <a:endParaRPr lang="en-US" dirty="0">
              <a:latin typeface="Calibri"/>
              <a:cs typeface="Calibri"/>
            </a:endParaRPr>
          </a:p>
          <a:p>
            <a:r>
              <a:rPr lang="en-US" dirty="0" err="1">
                <a:latin typeface="Courier New"/>
                <a:cs typeface="Courier New"/>
              </a:rPr>
              <a:t>pid_t</a:t>
            </a:r>
            <a:r>
              <a:rPr lang="en-US" dirty="0">
                <a:latin typeface="Courier New"/>
                <a:cs typeface="Courier New"/>
              </a:rPr>
              <a:t> </a:t>
            </a:r>
            <a:r>
              <a:rPr lang="en-US" dirty="0" err="1">
                <a:latin typeface="Courier New"/>
                <a:cs typeface="Courier New"/>
              </a:rPr>
              <a:t>getppid</a:t>
            </a:r>
            <a:r>
              <a:rPr lang="en-US" dirty="0">
                <a:latin typeface="Courier New"/>
                <a:cs typeface="Courier New"/>
              </a:rPr>
              <a:t>(void)</a:t>
            </a:r>
          </a:p>
          <a:p>
            <a:pPr lvl="1"/>
            <a:r>
              <a:rPr lang="en-US" dirty="0">
                <a:latin typeface="Calibri"/>
                <a:cs typeface="Calibri"/>
              </a:rPr>
              <a:t>Returns PID of parent process</a:t>
            </a:r>
          </a:p>
          <a:p>
            <a:pPr lvl="1"/>
            <a:endParaRPr lang="en-US" dirty="0">
              <a:latin typeface="Calibri"/>
              <a:cs typeface="Calibri"/>
            </a:endParaRPr>
          </a:p>
          <a:p>
            <a:pPr lvl="1"/>
            <a:endParaRPr lang="en-US" dirty="0">
              <a:latin typeface="Calibri"/>
              <a:cs typeface="Calibri"/>
            </a:endParaRPr>
          </a:p>
        </p:txBody>
      </p:sp>
    </p:spTree>
    <p:extLst>
      <p:ext uri="{BB962C8B-B14F-4D97-AF65-F5344CB8AC3E}">
        <p14:creationId xmlns:p14="http://schemas.microsoft.com/office/powerpoint/2010/main" val="438395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States</a:t>
            </a:r>
          </a:p>
        </p:txBody>
      </p:sp>
      <p:sp>
        <p:nvSpPr>
          <p:cNvPr id="3" name="Content Placeholder 2"/>
          <p:cNvSpPr>
            <a:spLocks noGrp="1"/>
          </p:cNvSpPr>
          <p:nvPr>
            <p:ph idx="1"/>
          </p:nvPr>
        </p:nvSpPr>
        <p:spPr>
          <a:xfrm>
            <a:off x="396875" y="1362075"/>
            <a:ext cx="7896225" cy="5038725"/>
          </a:xfrm>
        </p:spPr>
        <p:txBody>
          <a:bodyPr/>
          <a:lstStyle/>
          <a:p>
            <a:pPr marL="0" indent="0">
              <a:buNone/>
            </a:pPr>
            <a:r>
              <a:rPr lang="en-US" dirty="0">
                <a:latin typeface="Calibri"/>
                <a:cs typeface="Calibri"/>
              </a:rPr>
              <a:t>At any time, each process is either:</a:t>
            </a:r>
          </a:p>
          <a:p>
            <a:pPr>
              <a:lnSpc>
                <a:spcPct val="150000"/>
              </a:lnSpc>
            </a:pPr>
            <a:r>
              <a:rPr lang="en-US" dirty="0">
                <a:latin typeface="Calibri"/>
                <a:cs typeface="Calibri"/>
              </a:rPr>
              <a:t>Running</a:t>
            </a:r>
          </a:p>
          <a:p>
            <a:pPr lvl="1"/>
            <a:r>
              <a:rPr lang="en-US" dirty="0">
                <a:latin typeface="Calibri"/>
                <a:cs typeface="Calibri"/>
              </a:rPr>
              <a:t>Process is either executing instructions, or it </a:t>
            </a:r>
            <a:r>
              <a:rPr lang="en-US" i="1" dirty="0">
                <a:latin typeface="Calibri"/>
                <a:cs typeface="Calibri"/>
              </a:rPr>
              <a:t>could be</a:t>
            </a:r>
            <a:r>
              <a:rPr lang="en-US" dirty="0">
                <a:latin typeface="Calibri"/>
                <a:cs typeface="Calibri"/>
              </a:rPr>
              <a:t> executing instructions if there were enough CPU cores.</a:t>
            </a:r>
          </a:p>
          <a:p>
            <a:r>
              <a:rPr lang="en-US" dirty="0">
                <a:latin typeface="Calibri"/>
                <a:cs typeface="Calibri"/>
              </a:rPr>
              <a:t>Blocked / Sleeping</a:t>
            </a:r>
          </a:p>
          <a:p>
            <a:pPr lvl="1"/>
            <a:r>
              <a:rPr lang="en-US" dirty="0">
                <a:latin typeface="Calibri"/>
                <a:cs typeface="Calibri"/>
              </a:rPr>
              <a:t>Process cannot execute any more instructions until some external event happens (usually I/O).</a:t>
            </a:r>
          </a:p>
          <a:p>
            <a:r>
              <a:rPr lang="en-US" dirty="0">
                <a:latin typeface="Calibri"/>
                <a:cs typeface="Calibri"/>
              </a:rPr>
              <a:t>Stopped</a:t>
            </a:r>
          </a:p>
          <a:p>
            <a:pPr lvl="1"/>
            <a:r>
              <a:rPr lang="en-US" dirty="0">
                <a:latin typeface="Calibri"/>
                <a:cs typeface="Calibri"/>
              </a:rPr>
              <a:t>Process has been prevented from executing by user action (control-Z).</a:t>
            </a:r>
          </a:p>
          <a:p>
            <a:r>
              <a:rPr lang="en-US" dirty="0">
                <a:latin typeface="Calibri"/>
                <a:cs typeface="Calibri"/>
              </a:rPr>
              <a:t>Terminated / Zombie</a:t>
            </a:r>
          </a:p>
          <a:p>
            <a:pPr lvl="1"/>
            <a:r>
              <a:rPr lang="en-US" dirty="0">
                <a:latin typeface="Calibri"/>
                <a:cs typeface="Calibri"/>
              </a:rPr>
              <a:t>Process is finished.  Parent process has not yet been notified.</a:t>
            </a:r>
          </a:p>
        </p:txBody>
      </p:sp>
    </p:spTree>
    <p:extLst>
      <p:ext uri="{BB962C8B-B14F-4D97-AF65-F5344CB8AC3E}">
        <p14:creationId xmlns:p14="http://schemas.microsoft.com/office/powerpoint/2010/main" val="37858219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Terminating Processes	</a:t>
            </a:r>
          </a:p>
        </p:txBody>
      </p:sp>
      <p:sp>
        <p:nvSpPr>
          <p:cNvPr id="3" name="Content Placeholder 2"/>
          <p:cNvSpPr>
            <a:spLocks noGrp="1"/>
          </p:cNvSpPr>
          <p:nvPr>
            <p:ph idx="1"/>
          </p:nvPr>
        </p:nvSpPr>
        <p:spPr>
          <a:xfrm>
            <a:off x="396875" y="1362075"/>
            <a:ext cx="8670925" cy="5089525"/>
          </a:xfrm>
        </p:spPr>
        <p:txBody>
          <a:bodyPr/>
          <a:lstStyle/>
          <a:p>
            <a:r>
              <a:rPr lang="en-US" dirty="0"/>
              <a:t>Process becomes terminated for one of three reasons:</a:t>
            </a:r>
          </a:p>
          <a:p>
            <a:pPr lvl="1"/>
            <a:r>
              <a:rPr lang="en-US" dirty="0"/>
              <a:t>Receiving a signal whose default action is to terminate (next lecture)</a:t>
            </a:r>
          </a:p>
          <a:p>
            <a:pPr lvl="1"/>
            <a:r>
              <a:rPr lang="en-US" dirty="0"/>
              <a:t>Returning from the </a:t>
            </a:r>
            <a:r>
              <a:rPr lang="en-US" b="1" dirty="0">
                <a:latin typeface="Courier New"/>
                <a:cs typeface="Courier New"/>
              </a:rPr>
              <a:t>main</a:t>
            </a:r>
            <a:r>
              <a:rPr lang="en-US" dirty="0"/>
              <a:t> routine</a:t>
            </a:r>
          </a:p>
          <a:p>
            <a:pPr lvl="1"/>
            <a:r>
              <a:rPr lang="en-US" dirty="0"/>
              <a:t>Calling the </a:t>
            </a:r>
            <a:r>
              <a:rPr lang="en-US" b="1" dirty="0">
                <a:latin typeface="Courier New"/>
                <a:cs typeface="Courier New"/>
              </a:rPr>
              <a:t>exit</a:t>
            </a:r>
            <a:r>
              <a:rPr lang="en-US" dirty="0"/>
              <a:t> function</a:t>
            </a:r>
          </a:p>
          <a:p>
            <a:pPr lvl="1"/>
            <a:endParaRPr lang="en-US" dirty="0"/>
          </a:p>
          <a:p>
            <a:r>
              <a:rPr lang="en-US" dirty="0">
                <a:latin typeface="Courier New"/>
                <a:cs typeface="Courier New"/>
              </a:rPr>
              <a:t>void exit(</a:t>
            </a:r>
            <a:r>
              <a:rPr lang="en-US" dirty="0" err="1">
                <a:latin typeface="Courier New"/>
                <a:cs typeface="Courier New"/>
              </a:rPr>
              <a:t>int</a:t>
            </a:r>
            <a:r>
              <a:rPr lang="en-US" dirty="0">
                <a:latin typeface="Courier New"/>
                <a:cs typeface="Courier New"/>
              </a:rPr>
              <a:t> status)</a:t>
            </a:r>
          </a:p>
          <a:p>
            <a:pPr lvl="1"/>
            <a:r>
              <a:rPr lang="en-US" dirty="0"/>
              <a:t>Terminates with an </a:t>
            </a:r>
            <a:r>
              <a:rPr lang="en-US" i="1" dirty="0"/>
              <a:t>exit status </a:t>
            </a:r>
            <a:r>
              <a:rPr lang="en-US" dirty="0"/>
              <a:t>of </a:t>
            </a:r>
            <a:r>
              <a:rPr lang="en-US" b="1" dirty="0">
                <a:latin typeface="Courier New"/>
                <a:cs typeface="Courier New"/>
              </a:rPr>
              <a:t>status</a:t>
            </a:r>
          </a:p>
          <a:p>
            <a:pPr lvl="1"/>
            <a:r>
              <a:rPr lang="en-US" dirty="0">
                <a:latin typeface="Calibri"/>
                <a:cs typeface="Calibri"/>
              </a:rPr>
              <a:t>Convention: normal return status is 0, nonzero on error</a:t>
            </a:r>
          </a:p>
          <a:p>
            <a:pPr lvl="1"/>
            <a:r>
              <a:rPr lang="en-US" dirty="0">
                <a:latin typeface="Calibri"/>
                <a:cs typeface="Calibri"/>
              </a:rPr>
              <a:t>Another way to explicitly set the exit status is to return an integer value from the main routine</a:t>
            </a:r>
          </a:p>
          <a:p>
            <a:pPr lvl="1"/>
            <a:endParaRPr lang="en-US" dirty="0">
              <a:latin typeface="Calibri"/>
              <a:cs typeface="Calibri"/>
            </a:endParaRPr>
          </a:p>
          <a:p>
            <a:r>
              <a:rPr lang="en-US" dirty="0">
                <a:latin typeface="Courier New"/>
                <a:cs typeface="Courier New"/>
              </a:rPr>
              <a:t>exit</a:t>
            </a:r>
            <a:r>
              <a:rPr lang="en-US" dirty="0">
                <a:latin typeface="Calibri"/>
                <a:cs typeface="Calibri"/>
              </a:rPr>
              <a:t> is called </a:t>
            </a:r>
            <a:r>
              <a:rPr lang="en-US" dirty="0">
                <a:solidFill>
                  <a:srgbClr val="FF0000"/>
                </a:solidFill>
                <a:latin typeface="Calibri"/>
                <a:cs typeface="Calibri"/>
              </a:rPr>
              <a:t>once</a:t>
            </a:r>
            <a:r>
              <a:rPr lang="en-US" dirty="0">
                <a:latin typeface="Calibri"/>
                <a:cs typeface="Calibri"/>
              </a:rPr>
              <a:t> but </a:t>
            </a:r>
            <a:r>
              <a:rPr lang="en-US" dirty="0">
                <a:solidFill>
                  <a:srgbClr val="FF0000"/>
                </a:solidFill>
                <a:latin typeface="Calibri"/>
                <a:cs typeface="Calibri"/>
              </a:rPr>
              <a:t>never </a:t>
            </a:r>
            <a:r>
              <a:rPr lang="en-US" dirty="0">
                <a:latin typeface="Calibri"/>
                <a:cs typeface="Calibri"/>
              </a:rPr>
              <a:t>returns.</a:t>
            </a:r>
          </a:p>
          <a:p>
            <a:endParaRPr lang="en-US" dirty="0"/>
          </a:p>
          <a:p>
            <a:endParaRPr lang="en-US" dirty="0"/>
          </a:p>
        </p:txBody>
      </p:sp>
    </p:spTree>
    <p:extLst>
      <p:ext uri="{BB962C8B-B14F-4D97-AF65-F5344CB8AC3E}">
        <p14:creationId xmlns:p14="http://schemas.microsoft.com/office/powerpoint/2010/main" val="3401449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a:xfrm>
            <a:off x="352426" y="493712"/>
            <a:ext cx="7159078" cy="573088"/>
          </a:xfrm>
        </p:spPr>
        <p:txBody>
          <a:bodyPr/>
          <a:lstStyle/>
          <a:p>
            <a:r>
              <a:rPr lang="en-US" dirty="0">
                <a:latin typeface="Calibri"/>
                <a:cs typeface="Calibri"/>
              </a:rPr>
              <a:t>Creating Processes</a:t>
            </a:r>
            <a:endParaRPr lang="en-US" dirty="0"/>
          </a:p>
        </p:txBody>
      </p:sp>
      <p:sp>
        <p:nvSpPr>
          <p:cNvPr id="489475" name="Rectangle 3"/>
          <p:cNvSpPr>
            <a:spLocks noGrp="1" noChangeArrowheads="1"/>
          </p:cNvSpPr>
          <p:nvPr>
            <p:ph type="body" idx="1"/>
          </p:nvPr>
        </p:nvSpPr>
        <p:spPr>
          <a:xfrm>
            <a:off x="367844" y="1282244"/>
            <a:ext cx="8015287" cy="5270956"/>
          </a:xfrm>
        </p:spPr>
        <p:txBody>
          <a:bodyPr/>
          <a:lstStyle/>
          <a:p>
            <a:r>
              <a:rPr lang="en-US" i="1" dirty="0">
                <a:latin typeface="Calibri"/>
                <a:cs typeface="Calibri"/>
              </a:rPr>
              <a:t>Parent process </a:t>
            </a:r>
            <a:r>
              <a:rPr lang="en-US" dirty="0">
                <a:latin typeface="Calibri"/>
                <a:cs typeface="Calibri"/>
              </a:rPr>
              <a:t>creates a new running </a:t>
            </a:r>
            <a:r>
              <a:rPr lang="en-US" i="1" dirty="0">
                <a:latin typeface="Calibri"/>
                <a:cs typeface="Calibri"/>
              </a:rPr>
              <a:t>child process </a:t>
            </a:r>
            <a:r>
              <a:rPr lang="en-US" dirty="0">
                <a:latin typeface="Calibri"/>
                <a:cs typeface="Calibri"/>
              </a:rPr>
              <a:t>by calling </a:t>
            </a:r>
            <a:r>
              <a:rPr lang="en-US" dirty="0">
                <a:latin typeface="Courier New"/>
                <a:cs typeface="Courier New"/>
              </a:rPr>
              <a:t>fork</a:t>
            </a:r>
          </a:p>
          <a:p>
            <a:pPr marL="0" indent="0">
              <a:buNone/>
            </a:pPr>
            <a:endParaRPr lang="en-US" dirty="0">
              <a:latin typeface="Courier New"/>
              <a:cs typeface="Courier New"/>
            </a:endParaRPr>
          </a:p>
          <a:p>
            <a:r>
              <a:rPr lang="en-US" dirty="0" err="1">
                <a:latin typeface="Courier New" pitchFamily="49" charset="0"/>
              </a:rPr>
              <a:t>int</a:t>
            </a:r>
            <a:r>
              <a:rPr lang="en-US" dirty="0">
                <a:latin typeface="Courier New" pitchFamily="49" charset="0"/>
              </a:rPr>
              <a:t> fork(void)</a:t>
            </a:r>
            <a:endParaRPr lang="en-US" dirty="0"/>
          </a:p>
          <a:p>
            <a:pPr lvl="1"/>
            <a:r>
              <a:rPr lang="en-US" dirty="0"/>
              <a:t>Returns 0 to the child process, child’s PID to parent process</a:t>
            </a:r>
            <a:endParaRPr lang="en-US" dirty="0">
              <a:latin typeface="Calibri"/>
              <a:cs typeface="Calibri"/>
            </a:endParaRPr>
          </a:p>
          <a:p>
            <a:pPr lvl="1"/>
            <a:r>
              <a:rPr lang="en-US" dirty="0">
                <a:latin typeface="Calibri"/>
                <a:cs typeface="Calibri"/>
              </a:rPr>
              <a:t>Child is </a:t>
            </a:r>
            <a:r>
              <a:rPr lang="en-US" i="1" dirty="0">
                <a:latin typeface="Calibri"/>
                <a:cs typeface="Calibri"/>
              </a:rPr>
              <a:t>almost</a:t>
            </a:r>
            <a:r>
              <a:rPr lang="en-US" dirty="0">
                <a:latin typeface="Calibri"/>
                <a:cs typeface="Calibri"/>
              </a:rPr>
              <a:t> identical to parent:</a:t>
            </a:r>
          </a:p>
          <a:p>
            <a:pPr lvl="2"/>
            <a:r>
              <a:rPr lang="en-US" dirty="0">
                <a:latin typeface="Calibri"/>
                <a:cs typeface="Calibri"/>
              </a:rPr>
              <a:t>Child get an identical (but separate) copy of the parent’s virtual address space.</a:t>
            </a:r>
          </a:p>
          <a:p>
            <a:pPr lvl="2"/>
            <a:r>
              <a:rPr lang="en-US" dirty="0">
                <a:latin typeface="Calibri"/>
                <a:cs typeface="Calibri"/>
              </a:rPr>
              <a:t>Child gets identical copies of the parent’s open file descriptors</a:t>
            </a:r>
          </a:p>
          <a:p>
            <a:pPr lvl="2"/>
            <a:r>
              <a:rPr lang="en-US" dirty="0">
                <a:latin typeface="Calibri"/>
                <a:cs typeface="Calibri"/>
              </a:rPr>
              <a:t>Child has a different PID than the parent</a:t>
            </a:r>
          </a:p>
          <a:p>
            <a:pPr lvl="2"/>
            <a:endParaRPr lang="en-US" dirty="0">
              <a:latin typeface="Calibri"/>
              <a:cs typeface="Calibri"/>
            </a:endParaRPr>
          </a:p>
          <a:p>
            <a:r>
              <a:rPr lang="en-US" dirty="0">
                <a:latin typeface="Courier New"/>
                <a:cs typeface="Courier New"/>
              </a:rPr>
              <a:t>fork</a:t>
            </a:r>
            <a:r>
              <a:rPr lang="en-US" dirty="0"/>
              <a:t> is interesting (and often confusing) because </a:t>
            </a:r>
            <a:br>
              <a:rPr lang="en-US" dirty="0"/>
            </a:br>
            <a:r>
              <a:rPr lang="en-US" dirty="0"/>
              <a:t>it is called </a:t>
            </a:r>
            <a:r>
              <a:rPr lang="en-US" i="1" dirty="0">
                <a:solidFill>
                  <a:srgbClr val="C00000"/>
                </a:solidFill>
              </a:rPr>
              <a:t>once</a:t>
            </a:r>
            <a:r>
              <a:rPr lang="en-US" i="1" dirty="0"/>
              <a:t> </a:t>
            </a:r>
            <a:r>
              <a:rPr lang="en-US" dirty="0"/>
              <a:t>but returns </a:t>
            </a:r>
            <a:r>
              <a:rPr lang="en-US" i="1" dirty="0">
                <a:solidFill>
                  <a:srgbClr val="C00000"/>
                </a:solidFill>
              </a:rPr>
              <a:t>twice</a:t>
            </a:r>
          </a:p>
        </p:txBody>
      </p:sp>
    </p:spTree>
    <p:extLst>
      <p:ext uri="{BB962C8B-B14F-4D97-AF65-F5344CB8AC3E}">
        <p14:creationId xmlns:p14="http://schemas.microsoft.com/office/powerpoint/2010/main" val="200805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t>Processes</a:t>
            </a:r>
          </a:p>
          <a:p>
            <a:r>
              <a:rPr lang="en-US" dirty="0">
                <a:solidFill>
                  <a:schemeClr val="bg2"/>
                </a:solidFill>
              </a:rPr>
              <a:t>System Calls</a:t>
            </a:r>
          </a:p>
          <a:p>
            <a:r>
              <a:rPr lang="en-US" dirty="0">
                <a:solidFill>
                  <a:schemeClr val="bg2"/>
                </a:solidFill>
              </a:rPr>
              <a:t>Process Control</a:t>
            </a:r>
          </a:p>
          <a:p>
            <a:r>
              <a:rPr lang="en-US" dirty="0">
                <a:solidFill>
                  <a:schemeClr val="bg2"/>
                </a:solidFill>
              </a:rPr>
              <a:t>Shells</a:t>
            </a:r>
          </a:p>
        </p:txBody>
      </p:sp>
    </p:spTree>
    <p:extLst>
      <p:ext uri="{BB962C8B-B14F-4D97-AF65-F5344CB8AC3E}">
        <p14:creationId xmlns:p14="http://schemas.microsoft.com/office/powerpoint/2010/main" val="4151027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View of </a:t>
            </a:r>
            <a:r>
              <a:rPr lang="en-US" dirty="0">
                <a:latin typeface="Courier New"/>
                <a:cs typeface="Courier New"/>
              </a:rPr>
              <a:t>fork</a:t>
            </a:r>
          </a:p>
        </p:txBody>
      </p:sp>
      <p:sp>
        <p:nvSpPr>
          <p:cNvPr id="4" name="Text Placeholder 3"/>
          <p:cNvSpPr>
            <a:spLocks noGrp="1"/>
          </p:cNvSpPr>
          <p:nvPr>
            <p:ph idx="1"/>
          </p:nvPr>
        </p:nvSpPr>
        <p:spPr>
          <a:xfrm>
            <a:off x="71744" y="5181599"/>
            <a:ext cx="7896225" cy="1323109"/>
          </a:xfrm>
        </p:spPr>
        <p:txBody>
          <a:bodyPr/>
          <a:lstStyle/>
          <a:p>
            <a:r>
              <a:rPr lang="en-US" dirty="0"/>
              <a:t>Make complete copy of execution state</a:t>
            </a:r>
          </a:p>
          <a:p>
            <a:pPr lvl="1"/>
            <a:r>
              <a:rPr lang="en-US" dirty="0"/>
              <a:t>Designate one as parent and one as child</a:t>
            </a:r>
          </a:p>
          <a:p>
            <a:pPr lvl="1"/>
            <a:r>
              <a:rPr lang="en-US" dirty="0"/>
              <a:t>Resume execution of parent or child</a:t>
            </a:r>
          </a:p>
          <a:p>
            <a:pPr lvl="1"/>
            <a:r>
              <a:rPr lang="en-US" dirty="0"/>
              <a:t>(Optimization: Use copy-on-write to avoid copying RAM)</a:t>
            </a:r>
          </a:p>
          <a:p>
            <a:pPr lvl="2"/>
            <a:endParaRPr lang="en-US" dirty="0"/>
          </a:p>
        </p:txBody>
      </p:sp>
      <p:sp>
        <p:nvSpPr>
          <p:cNvPr id="29" name="Rectangle 28"/>
          <p:cNvSpPr/>
          <p:nvPr/>
        </p:nvSpPr>
        <p:spPr bwMode="auto">
          <a:xfrm>
            <a:off x="2514600" y="1668696"/>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30" name="Rectangle 29"/>
          <p:cNvSpPr/>
          <p:nvPr/>
        </p:nvSpPr>
        <p:spPr bwMode="auto">
          <a:xfrm>
            <a:off x="2590800" y="40386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CPU</a:t>
            </a:r>
          </a:p>
        </p:txBody>
      </p:sp>
      <p:sp>
        <p:nvSpPr>
          <p:cNvPr id="31" name="Rectangle 30"/>
          <p:cNvSpPr/>
          <p:nvPr/>
        </p:nvSpPr>
        <p:spPr bwMode="auto">
          <a:xfrm>
            <a:off x="2729116" y="44958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Registers</a:t>
            </a:r>
          </a:p>
        </p:txBody>
      </p:sp>
      <p:sp>
        <p:nvSpPr>
          <p:cNvPr id="32" name="Rectangle 31"/>
          <p:cNvSpPr/>
          <p:nvPr/>
        </p:nvSpPr>
        <p:spPr bwMode="auto">
          <a:xfrm>
            <a:off x="751396" y="1219200"/>
            <a:ext cx="3301288" cy="27432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Memory</a:t>
            </a:r>
          </a:p>
        </p:txBody>
      </p:sp>
      <p:grpSp>
        <p:nvGrpSpPr>
          <p:cNvPr id="6" name="Group 5"/>
          <p:cNvGrpSpPr/>
          <p:nvPr/>
        </p:nvGrpSpPr>
        <p:grpSpPr>
          <a:xfrm>
            <a:off x="2730870" y="2025887"/>
            <a:ext cx="1066800" cy="1784110"/>
            <a:chOff x="2730870" y="1789589"/>
            <a:chExt cx="1066800" cy="1784110"/>
          </a:xfrm>
        </p:grpSpPr>
        <p:sp>
          <p:nvSpPr>
            <p:cNvPr id="53" name="Rectangle 52"/>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Stack</a:t>
              </a:r>
            </a:p>
          </p:txBody>
        </p:sp>
        <p:sp>
          <p:nvSpPr>
            <p:cNvPr id="54" name="Rectangle 53"/>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Heap</a:t>
              </a:r>
            </a:p>
          </p:txBody>
        </p:sp>
        <p:sp>
          <p:nvSpPr>
            <p:cNvPr id="55" name="Rectangle 54"/>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Code</a:t>
              </a:r>
            </a:p>
          </p:txBody>
        </p:sp>
        <p:sp>
          <p:nvSpPr>
            <p:cNvPr id="56" name="Rectangle 55"/>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Data</a:t>
              </a:r>
            </a:p>
          </p:txBody>
        </p:sp>
        <p:sp>
          <p:nvSpPr>
            <p:cNvPr id="57" name="Rectangle 56"/>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Saved registers</a:t>
              </a:r>
            </a:p>
          </p:txBody>
        </p:sp>
      </p:grpSp>
      <p:sp>
        <p:nvSpPr>
          <p:cNvPr id="64" name="Rectangle 63"/>
          <p:cNvSpPr/>
          <p:nvPr/>
        </p:nvSpPr>
        <p:spPr bwMode="auto">
          <a:xfrm>
            <a:off x="7325804" y="1668699"/>
            <a:ext cx="1538084" cy="3436704"/>
          </a:xfrm>
          <a:prstGeom prst="rect">
            <a:avLst/>
          </a:prstGeom>
          <a:noFill/>
          <a:ln w="25400" cap="flat" cmpd="sng" algn="ctr">
            <a:solidFill>
              <a:schemeClr val="tx1"/>
            </a:solidFill>
            <a:prstDash val="dot"/>
            <a:round/>
            <a:headEnd type="none" w="med" len="med"/>
            <a:tailEnd type="arrow" w="med" len="med"/>
          </a:ln>
          <a:effectLst/>
        </p:spPr>
        <p:txBody>
          <a:bodyPr rtlCol="0" anchor="ctr"/>
          <a:lstStyle/>
          <a:p>
            <a:pPr algn="ctr"/>
            <a:endParaRPr lang="en-US">
              <a:ln>
                <a:solidFill>
                  <a:schemeClr val="tx1"/>
                </a:solidFill>
                <a:prstDash val="dash"/>
              </a:ln>
            </a:endParaRPr>
          </a:p>
        </p:txBody>
      </p:sp>
      <p:sp>
        <p:nvSpPr>
          <p:cNvPr id="65" name="Rectangle 64"/>
          <p:cNvSpPr/>
          <p:nvPr/>
        </p:nvSpPr>
        <p:spPr bwMode="auto">
          <a:xfrm>
            <a:off x="7402004" y="4038603"/>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CPU</a:t>
            </a:r>
          </a:p>
        </p:txBody>
      </p:sp>
      <p:sp>
        <p:nvSpPr>
          <p:cNvPr id="66" name="Rectangle 65"/>
          <p:cNvSpPr/>
          <p:nvPr/>
        </p:nvSpPr>
        <p:spPr bwMode="auto">
          <a:xfrm>
            <a:off x="7540320" y="4495803"/>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Registers</a:t>
            </a:r>
          </a:p>
        </p:txBody>
      </p:sp>
      <p:sp>
        <p:nvSpPr>
          <p:cNvPr id="67" name="Rectangle 66"/>
          <p:cNvSpPr/>
          <p:nvPr/>
        </p:nvSpPr>
        <p:spPr bwMode="auto">
          <a:xfrm>
            <a:off x="5562600" y="1219202"/>
            <a:ext cx="3301288" cy="2743197"/>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latin typeface="Calibri"/>
                <a:cs typeface="Calibri"/>
              </a:rPr>
              <a:t>Memory</a:t>
            </a:r>
          </a:p>
        </p:txBody>
      </p:sp>
      <p:grpSp>
        <p:nvGrpSpPr>
          <p:cNvPr id="68" name="Group 67"/>
          <p:cNvGrpSpPr/>
          <p:nvPr/>
        </p:nvGrpSpPr>
        <p:grpSpPr>
          <a:xfrm>
            <a:off x="5851590" y="2025888"/>
            <a:ext cx="1066800" cy="1784110"/>
            <a:chOff x="1040386" y="1789587"/>
            <a:chExt cx="1066800" cy="1784110"/>
          </a:xfrm>
        </p:grpSpPr>
        <p:sp>
          <p:nvSpPr>
            <p:cNvPr id="69" name="Rectangle 68"/>
            <p:cNvSpPr/>
            <p:nvPr/>
          </p:nvSpPr>
          <p:spPr bwMode="auto">
            <a:xfrm>
              <a:off x="1040386" y="178958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Stack</a:t>
              </a:r>
            </a:p>
          </p:txBody>
        </p:sp>
        <p:sp>
          <p:nvSpPr>
            <p:cNvPr id="70" name="Rectangle 69"/>
            <p:cNvSpPr/>
            <p:nvPr/>
          </p:nvSpPr>
          <p:spPr bwMode="auto">
            <a:xfrm>
              <a:off x="1040386" y="209438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Heap</a:t>
              </a:r>
            </a:p>
          </p:txBody>
        </p:sp>
        <p:sp>
          <p:nvSpPr>
            <p:cNvPr id="71" name="Rectangle 70"/>
            <p:cNvSpPr/>
            <p:nvPr/>
          </p:nvSpPr>
          <p:spPr bwMode="auto">
            <a:xfrm>
              <a:off x="1040386" y="266717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Code</a:t>
              </a:r>
            </a:p>
          </p:txBody>
        </p:sp>
        <p:sp>
          <p:nvSpPr>
            <p:cNvPr id="72" name="Rectangle 71"/>
            <p:cNvSpPr/>
            <p:nvPr/>
          </p:nvSpPr>
          <p:spPr bwMode="auto">
            <a:xfrm>
              <a:off x="1040386" y="238309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Data</a:t>
              </a:r>
            </a:p>
          </p:txBody>
        </p:sp>
        <p:sp>
          <p:nvSpPr>
            <p:cNvPr id="73" name="Rectangle 72"/>
            <p:cNvSpPr/>
            <p:nvPr/>
          </p:nvSpPr>
          <p:spPr bwMode="auto">
            <a:xfrm>
              <a:off x="1040386" y="3040297"/>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Saved registers</a:t>
              </a:r>
            </a:p>
          </p:txBody>
        </p:sp>
      </p:grpSp>
      <p:grpSp>
        <p:nvGrpSpPr>
          <p:cNvPr id="74" name="Group 73"/>
          <p:cNvGrpSpPr/>
          <p:nvPr/>
        </p:nvGrpSpPr>
        <p:grpSpPr>
          <a:xfrm>
            <a:off x="7542074" y="2025890"/>
            <a:ext cx="1066800" cy="1784110"/>
            <a:chOff x="2730870" y="1789589"/>
            <a:chExt cx="1066800" cy="1784110"/>
          </a:xfrm>
        </p:grpSpPr>
        <p:sp>
          <p:nvSpPr>
            <p:cNvPr id="75" name="Rectangle 74"/>
            <p:cNvSpPr/>
            <p:nvPr/>
          </p:nvSpPr>
          <p:spPr bwMode="auto">
            <a:xfrm>
              <a:off x="2730870" y="1789589"/>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Stack</a:t>
              </a:r>
            </a:p>
          </p:txBody>
        </p:sp>
        <p:sp>
          <p:nvSpPr>
            <p:cNvPr id="76" name="Rectangle 75"/>
            <p:cNvSpPr/>
            <p:nvPr/>
          </p:nvSpPr>
          <p:spPr bwMode="auto">
            <a:xfrm>
              <a:off x="2730870" y="20943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Heap</a:t>
              </a:r>
            </a:p>
          </p:txBody>
        </p:sp>
        <p:sp>
          <p:nvSpPr>
            <p:cNvPr id="77" name="Rectangle 76"/>
            <p:cNvSpPr/>
            <p:nvPr/>
          </p:nvSpPr>
          <p:spPr bwMode="auto">
            <a:xfrm>
              <a:off x="2730870" y="266717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Code</a:t>
              </a:r>
            </a:p>
          </p:txBody>
        </p:sp>
        <p:sp>
          <p:nvSpPr>
            <p:cNvPr id="78" name="Rectangle 77"/>
            <p:cNvSpPr/>
            <p:nvPr/>
          </p:nvSpPr>
          <p:spPr bwMode="auto">
            <a:xfrm>
              <a:off x="2730870" y="2383094"/>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Data</a:t>
              </a:r>
            </a:p>
          </p:txBody>
        </p:sp>
        <p:sp>
          <p:nvSpPr>
            <p:cNvPr id="79" name="Rectangle 78"/>
            <p:cNvSpPr/>
            <p:nvPr/>
          </p:nvSpPr>
          <p:spPr bwMode="auto">
            <a:xfrm>
              <a:off x="2730870" y="3040299"/>
              <a:ext cx="1066800" cy="5334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latin typeface="Calibri"/>
                  <a:cs typeface="Calibri"/>
                </a:rPr>
                <a:t>Saved registers</a:t>
              </a:r>
            </a:p>
          </p:txBody>
        </p:sp>
      </p:grpSp>
      <p:sp>
        <p:nvSpPr>
          <p:cNvPr id="7" name="TextBox 6"/>
          <p:cNvSpPr txBox="1"/>
          <p:nvPr/>
        </p:nvSpPr>
        <p:spPr>
          <a:xfrm>
            <a:off x="5859287" y="1665022"/>
            <a:ext cx="1064491" cy="369332"/>
          </a:xfrm>
          <a:prstGeom prst="rect">
            <a:avLst/>
          </a:prstGeom>
          <a:noFill/>
        </p:spPr>
        <p:txBody>
          <a:bodyPr wrap="square" rtlCol="0">
            <a:spAutoFit/>
          </a:bodyPr>
          <a:lstStyle/>
          <a:p>
            <a:pPr algn="ctr"/>
            <a:r>
              <a:rPr lang="en-US" sz="1800" dirty="0">
                <a:latin typeface="Calibri" pitchFamily="34" charset="0"/>
              </a:rPr>
              <a:t>parent</a:t>
            </a:r>
          </a:p>
        </p:txBody>
      </p:sp>
      <p:sp>
        <p:nvSpPr>
          <p:cNvPr id="80" name="TextBox 79"/>
          <p:cNvSpPr txBox="1"/>
          <p:nvPr/>
        </p:nvSpPr>
        <p:spPr>
          <a:xfrm>
            <a:off x="7544383" y="1665022"/>
            <a:ext cx="1064491" cy="369332"/>
          </a:xfrm>
          <a:prstGeom prst="rect">
            <a:avLst/>
          </a:prstGeom>
          <a:noFill/>
        </p:spPr>
        <p:txBody>
          <a:bodyPr wrap="square" rtlCol="0">
            <a:spAutoFit/>
          </a:bodyPr>
          <a:lstStyle/>
          <a:p>
            <a:pPr algn="ctr"/>
            <a:r>
              <a:rPr lang="en-US" sz="1800" dirty="0">
                <a:latin typeface="Calibri" pitchFamily="34" charset="0"/>
              </a:rPr>
              <a:t>child</a:t>
            </a:r>
          </a:p>
        </p:txBody>
      </p:sp>
      <p:sp>
        <p:nvSpPr>
          <p:cNvPr id="8" name="TextBox 7"/>
          <p:cNvSpPr txBox="1"/>
          <p:nvPr/>
        </p:nvSpPr>
        <p:spPr>
          <a:xfrm>
            <a:off x="4495800" y="2131578"/>
            <a:ext cx="567934" cy="523220"/>
          </a:xfrm>
          <a:prstGeom prst="rect">
            <a:avLst/>
          </a:prstGeom>
          <a:noFill/>
        </p:spPr>
        <p:txBody>
          <a:bodyPr wrap="none" rtlCol="0">
            <a:spAutoFit/>
          </a:bodyPr>
          <a:lstStyle/>
          <a:p>
            <a:r>
              <a:rPr lang="en-US" sz="2800" dirty="0">
                <a:latin typeface="Wingdings"/>
                <a:ea typeface="Wingdings"/>
                <a:cs typeface="Wingdings"/>
                <a:sym typeface="Wingdings"/>
              </a:rPr>
              <a:t></a:t>
            </a:r>
            <a:endParaRPr lang="en-US" sz="2800" dirty="0">
              <a:latin typeface="Calibri" pitchFamily="34" charset="0"/>
            </a:endParaRPr>
          </a:p>
        </p:txBody>
      </p:sp>
    </p:spTree>
    <p:extLst>
      <p:ext uri="{BB962C8B-B14F-4D97-AF65-F5344CB8AC3E}">
        <p14:creationId xmlns:p14="http://schemas.microsoft.com/office/powerpoint/2010/main" val="40234306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81000" y="417512"/>
            <a:ext cx="5699125" cy="573088"/>
          </a:xfrm>
        </p:spPr>
        <p:txBody>
          <a:bodyPr/>
          <a:lstStyle/>
          <a:p>
            <a:r>
              <a:rPr lang="en-US" dirty="0">
                <a:latin typeface="Courier New"/>
                <a:cs typeface="Courier New"/>
              </a:rPr>
              <a:t>fork</a:t>
            </a:r>
            <a:r>
              <a:rPr lang="en-US" dirty="0"/>
              <a:t> Example</a:t>
            </a:r>
          </a:p>
        </p:txBody>
      </p:sp>
      <p:sp>
        <p:nvSpPr>
          <p:cNvPr id="490499" name="Text Box 3"/>
          <p:cNvSpPr txBox="1">
            <a:spLocks noChangeArrowheads="1"/>
          </p:cNvSpPr>
          <p:nvPr/>
        </p:nvSpPr>
        <p:spPr bwMode="auto">
          <a:xfrm>
            <a:off x="226540" y="1524000"/>
            <a:ext cx="4955060" cy="3785652"/>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x</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 </a:t>
            </a:r>
            <a:r>
              <a:rPr lang="fi-FI" sz="1600" dirty="0" err="1">
                <a:solidFill>
                  <a:srgbClr val="000000"/>
                </a:solidFill>
                <a:latin typeface="Courier New"/>
                <a:cs typeface="Courier New"/>
              </a:rPr>
              <a:t>Fork</a:t>
            </a:r>
            <a:r>
              <a:rPr lang="fi-FI"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a:solidFill>
                  <a:srgbClr val="000000"/>
                </a:solidFill>
                <a:latin typeface="Courier New"/>
                <a:cs typeface="Courier New"/>
              </a:rPr>
              <a:t>    </a:t>
            </a:r>
            <a:r>
              <a:rPr lang="fr-FR" sz="1600" dirty="0">
                <a:solidFill>
                  <a:srgbClr val="CB2418"/>
                </a:solidFill>
                <a:latin typeface="Courier New"/>
                <a:cs typeface="Courier New"/>
              </a:rPr>
              <a:t>/* Parent */</a:t>
            </a:r>
            <a:endParaRPr lang="fr-FR"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"parent: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a:t>
            </a:r>
          </a:p>
        </p:txBody>
      </p:sp>
      <p:sp>
        <p:nvSpPr>
          <p:cNvPr id="6" name="Text Box 4"/>
          <p:cNvSpPr txBox="1">
            <a:spLocks noChangeArrowheads="1"/>
          </p:cNvSpPr>
          <p:nvPr/>
        </p:nvSpPr>
        <p:spPr bwMode="auto">
          <a:xfrm>
            <a:off x="1036944" y="5638800"/>
            <a:ext cx="1782456" cy="79132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endParaRPr lang="en-GB" sz="1600" b="1" dirty="0">
              <a:latin typeface="Courier New"/>
              <a:ea typeface="msgothic" charset="0"/>
              <a:cs typeface="Courier New"/>
            </a:endParaRPr>
          </a:p>
        </p:txBody>
      </p:sp>
      <p:sp>
        <p:nvSpPr>
          <p:cNvPr id="7" name="Rectangle 3"/>
          <p:cNvSpPr>
            <a:spLocks noChangeArrowheads="1"/>
          </p:cNvSpPr>
          <p:nvPr/>
        </p:nvSpPr>
        <p:spPr bwMode="auto">
          <a:xfrm>
            <a:off x="4114306" y="4976337"/>
            <a:ext cx="1067294"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8" name="Rectangle 3"/>
          <p:cNvSpPr txBox="1">
            <a:spLocks noChangeArrowheads="1"/>
          </p:cNvSpPr>
          <p:nvPr/>
        </p:nvSpPr>
        <p:spPr bwMode="auto">
          <a:xfrm>
            <a:off x="5257800" y="1358444"/>
            <a:ext cx="3810000" cy="51947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latin typeface="Calibri"/>
                <a:cs typeface="Calibri"/>
              </a:rPr>
              <a:t>Call once, return twice</a:t>
            </a:r>
          </a:p>
          <a:p>
            <a:r>
              <a:rPr lang="en-US" dirty="0">
                <a:latin typeface="Calibri"/>
                <a:cs typeface="Calibri"/>
              </a:rPr>
              <a:t>Concurrent execution</a:t>
            </a:r>
          </a:p>
          <a:p>
            <a:pPr lvl="1"/>
            <a:r>
              <a:rPr lang="en-US" dirty="0">
                <a:latin typeface="Calibri"/>
                <a:cs typeface="Calibri"/>
              </a:rPr>
              <a:t>Can’t predict execution order of parent and child</a:t>
            </a:r>
          </a:p>
        </p:txBody>
      </p:sp>
      <p:sp>
        <p:nvSpPr>
          <p:cNvPr id="11" name="Text Box 4"/>
          <p:cNvSpPr txBox="1">
            <a:spLocks noChangeArrowheads="1"/>
          </p:cNvSpPr>
          <p:nvPr/>
        </p:nvSpPr>
        <p:spPr bwMode="auto">
          <a:xfrm>
            <a:off x="3048000" y="5638800"/>
            <a:ext cx="1786364" cy="788935"/>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parent: x=0</a:t>
            </a:r>
            <a:endParaRPr lang="en-GB" sz="1600" b="1" dirty="0">
              <a:latin typeface="Courier New"/>
              <a:ea typeface="msgothic" charset="0"/>
              <a:cs typeface="Courier New"/>
            </a:endParaRPr>
          </a:p>
        </p:txBody>
      </p:sp>
      <p:sp>
        <p:nvSpPr>
          <p:cNvPr id="12" name="Text Box 4"/>
          <p:cNvSpPr txBox="1">
            <a:spLocks noChangeArrowheads="1"/>
          </p:cNvSpPr>
          <p:nvPr/>
        </p:nvSpPr>
        <p:spPr bwMode="auto">
          <a:xfrm>
            <a:off x="5029200" y="5638800"/>
            <a:ext cx="1782456" cy="79132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endParaRPr lang="en-GB" sz="1600" b="1" dirty="0">
              <a:latin typeface="Courier New"/>
              <a:ea typeface="msgothic" charset="0"/>
              <a:cs typeface="Courier New"/>
            </a:endParaRPr>
          </a:p>
        </p:txBody>
      </p:sp>
      <p:sp>
        <p:nvSpPr>
          <p:cNvPr id="15" name="Text Box 4"/>
          <p:cNvSpPr txBox="1">
            <a:spLocks noChangeArrowheads="1"/>
          </p:cNvSpPr>
          <p:nvPr/>
        </p:nvSpPr>
        <p:spPr bwMode="auto">
          <a:xfrm>
            <a:off x="7010400" y="5638800"/>
            <a:ext cx="1782456" cy="79132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endParaRPr lang="en-GB" sz="1600" b="1" dirty="0">
              <a:latin typeface="Courier New"/>
              <a:ea typeface="msgothic" charset="0"/>
              <a:cs typeface="Courier New"/>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p:nvPr>
        </p:nvSpPr>
        <p:spPr>
          <a:xfrm>
            <a:off x="381000" y="417512"/>
            <a:ext cx="5699125" cy="573088"/>
          </a:xfrm>
        </p:spPr>
        <p:txBody>
          <a:bodyPr/>
          <a:lstStyle/>
          <a:p>
            <a:r>
              <a:rPr lang="en-US" dirty="0">
                <a:latin typeface="Courier New"/>
                <a:cs typeface="Courier New"/>
              </a:rPr>
              <a:t>fork</a:t>
            </a:r>
            <a:r>
              <a:rPr lang="en-US" dirty="0"/>
              <a:t> Example</a:t>
            </a:r>
          </a:p>
        </p:txBody>
      </p:sp>
      <p:sp>
        <p:nvSpPr>
          <p:cNvPr id="490499" name="Text Box 3"/>
          <p:cNvSpPr txBox="1">
            <a:spLocks noChangeArrowheads="1"/>
          </p:cNvSpPr>
          <p:nvPr/>
        </p:nvSpPr>
        <p:spPr bwMode="auto">
          <a:xfrm>
            <a:off x="236546" y="1066800"/>
            <a:ext cx="4955060" cy="3785652"/>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x</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 </a:t>
            </a:r>
            <a:r>
              <a:rPr lang="fi-FI" sz="1600" dirty="0" err="1">
                <a:solidFill>
                  <a:srgbClr val="000000"/>
                </a:solidFill>
                <a:latin typeface="Courier New"/>
                <a:cs typeface="Courier New"/>
              </a:rPr>
              <a:t>Fork</a:t>
            </a:r>
            <a:r>
              <a:rPr lang="fi-FI"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a:solidFill>
                  <a:srgbClr val="000000"/>
                </a:solidFill>
                <a:latin typeface="Courier New"/>
                <a:cs typeface="Courier New"/>
              </a:rPr>
              <a:t>    </a:t>
            </a:r>
            <a:r>
              <a:rPr lang="fr-FR" sz="1600" dirty="0">
                <a:solidFill>
                  <a:srgbClr val="CB2418"/>
                </a:solidFill>
                <a:latin typeface="Courier New"/>
                <a:cs typeface="Courier New"/>
              </a:rPr>
              <a:t>/* Parent */</a:t>
            </a:r>
            <a:endParaRPr lang="fr-FR"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"parent: x=%d\n"</a:t>
            </a:r>
            <a:r>
              <a:rPr lang="en-US" sz="1600" dirty="0">
                <a:solidFill>
                  <a:srgbClr val="000000"/>
                </a:solidFill>
                <a:latin typeface="Courier New"/>
                <a:cs typeface="Courier New"/>
              </a:rPr>
              <a:t>, --x);</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a:t>
            </a:r>
          </a:p>
        </p:txBody>
      </p:sp>
      <p:sp>
        <p:nvSpPr>
          <p:cNvPr id="6" name="Text Box 4"/>
          <p:cNvSpPr txBox="1">
            <a:spLocks noChangeArrowheads="1"/>
          </p:cNvSpPr>
          <p:nvPr/>
        </p:nvSpPr>
        <p:spPr bwMode="auto">
          <a:xfrm>
            <a:off x="2133600" y="5344894"/>
            <a:ext cx="1786364" cy="792590"/>
          </a:xfrm>
          <a:prstGeom prst="rect">
            <a:avLst/>
          </a:prstGeom>
          <a:solidFill>
            <a:srgbClr val="E6E6E6"/>
          </a:solidFill>
          <a:ln w="3240">
            <a:solidFill>
              <a:schemeClr val="tx1"/>
            </a:solid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err="1">
                <a:latin typeface="Courier New"/>
                <a:ea typeface="msgothic" charset="0"/>
                <a:cs typeface="Courier New"/>
              </a:rPr>
              <a:t>linux</a:t>
            </a:r>
            <a:r>
              <a:rPr lang="en-GB" sz="1600" dirty="0">
                <a:latin typeface="Courier New"/>
                <a:ea typeface="msgothic" charset="0"/>
                <a:cs typeface="Courier New"/>
              </a:rPr>
              <a:t>&gt; ./fork</a:t>
            </a: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b="1" dirty="0">
                <a:latin typeface="Courier New"/>
                <a:ea typeface="msgothic" charset="0"/>
                <a:cs typeface="Courier New"/>
              </a:rPr>
              <a:t>parent: x=0</a:t>
            </a:r>
            <a:endParaRPr lang="en-GB" sz="1600" dirty="0">
              <a:latin typeface="Courier New"/>
              <a:ea typeface="msgothic" charset="0"/>
              <a:cs typeface="Courier New"/>
            </a:endParaRPr>
          </a:p>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600" dirty="0">
                <a:latin typeface="Courier New"/>
                <a:ea typeface="msgothic" charset="0"/>
                <a:cs typeface="Courier New"/>
              </a:rPr>
              <a:t>child : x=2</a:t>
            </a:r>
          </a:p>
        </p:txBody>
      </p:sp>
      <p:sp>
        <p:nvSpPr>
          <p:cNvPr id="8" name="Rectangle 3"/>
          <p:cNvSpPr txBox="1">
            <a:spLocks noChangeArrowheads="1"/>
          </p:cNvSpPr>
          <p:nvPr/>
        </p:nvSpPr>
        <p:spPr bwMode="auto">
          <a:xfrm>
            <a:off x="5244004" y="689040"/>
            <a:ext cx="3810000" cy="42639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dirty="0">
                <a:latin typeface="Calibri"/>
                <a:cs typeface="Calibri"/>
              </a:rPr>
              <a:t>Call once, return twice</a:t>
            </a:r>
          </a:p>
          <a:p>
            <a:r>
              <a:rPr lang="en-US" dirty="0">
                <a:latin typeface="Calibri"/>
                <a:cs typeface="Calibri"/>
              </a:rPr>
              <a:t>Concurrent execution</a:t>
            </a:r>
          </a:p>
          <a:p>
            <a:pPr lvl="1"/>
            <a:r>
              <a:rPr lang="en-US" dirty="0">
                <a:latin typeface="Calibri"/>
                <a:cs typeface="Calibri"/>
              </a:rPr>
              <a:t>Can’t predict execution order of parent and child</a:t>
            </a:r>
          </a:p>
          <a:p>
            <a:r>
              <a:rPr lang="en-US" dirty="0">
                <a:latin typeface="Calibri"/>
                <a:cs typeface="Calibri"/>
              </a:rPr>
              <a:t>Duplicate but separate address space</a:t>
            </a:r>
          </a:p>
          <a:p>
            <a:pPr lvl="1"/>
            <a:r>
              <a:rPr lang="en-US" dirty="0">
                <a:latin typeface="Courier New"/>
                <a:cs typeface="Courier New"/>
              </a:rPr>
              <a:t>x</a:t>
            </a:r>
            <a:r>
              <a:rPr lang="en-US" dirty="0">
                <a:latin typeface="Calibri"/>
                <a:cs typeface="Calibri"/>
              </a:rPr>
              <a:t> has a value of 1 when fork returns in parent and child</a:t>
            </a:r>
          </a:p>
          <a:p>
            <a:pPr lvl="1"/>
            <a:r>
              <a:rPr lang="en-US" dirty="0">
                <a:latin typeface="Calibri"/>
                <a:cs typeface="Calibri"/>
              </a:rPr>
              <a:t>Subsequent changes to </a:t>
            </a:r>
            <a:r>
              <a:rPr lang="en-US" dirty="0">
                <a:latin typeface="Courier New"/>
                <a:cs typeface="Courier New"/>
              </a:rPr>
              <a:t>x</a:t>
            </a:r>
            <a:r>
              <a:rPr lang="en-US" dirty="0">
                <a:latin typeface="Calibri"/>
                <a:cs typeface="Calibri"/>
              </a:rPr>
              <a:t> are independent</a:t>
            </a:r>
          </a:p>
          <a:p>
            <a:r>
              <a:rPr lang="en-US" dirty="0">
                <a:latin typeface="Calibri"/>
                <a:cs typeface="Calibri"/>
              </a:rPr>
              <a:t>Shared open files</a:t>
            </a:r>
          </a:p>
          <a:p>
            <a:pPr lvl="1"/>
            <a:r>
              <a:rPr lang="en-US" dirty="0" err="1">
                <a:latin typeface="Courier New"/>
                <a:cs typeface="Courier New"/>
              </a:rPr>
              <a:t>stdout</a:t>
            </a:r>
            <a:r>
              <a:rPr lang="en-US" dirty="0">
                <a:latin typeface="Calibri"/>
                <a:cs typeface="Calibri"/>
              </a:rPr>
              <a:t> is the same in both parent and child</a:t>
            </a:r>
          </a:p>
        </p:txBody>
      </p:sp>
    </p:spTree>
    <p:extLst>
      <p:ext uri="{BB962C8B-B14F-4D97-AF65-F5344CB8AC3E}">
        <p14:creationId xmlns:p14="http://schemas.microsoft.com/office/powerpoint/2010/main" val="31140409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a:t>
            </a:r>
            <a:r>
              <a:rPr lang="en-US" dirty="0">
                <a:latin typeface="Courier New"/>
                <a:cs typeface="Courier New"/>
              </a:rPr>
              <a:t>fork</a:t>
            </a:r>
            <a:r>
              <a:rPr lang="en-US" dirty="0"/>
              <a:t> with Process Graphs</a:t>
            </a:r>
          </a:p>
        </p:txBody>
      </p:sp>
      <p:sp>
        <p:nvSpPr>
          <p:cNvPr id="3" name="Content Placeholder 2"/>
          <p:cNvSpPr>
            <a:spLocks noGrp="1"/>
          </p:cNvSpPr>
          <p:nvPr>
            <p:ph idx="1"/>
          </p:nvPr>
        </p:nvSpPr>
        <p:spPr>
          <a:xfrm>
            <a:off x="357019" y="1362075"/>
            <a:ext cx="8558382" cy="4657725"/>
          </a:xfrm>
        </p:spPr>
        <p:txBody>
          <a:bodyPr/>
          <a:lstStyle/>
          <a:p>
            <a:r>
              <a:rPr lang="en-US" dirty="0"/>
              <a:t>A </a:t>
            </a:r>
            <a:r>
              <a:rPr lang="en-US" i="1" dirty="0"/>
              <a:t>process graph </a:t>
            </a:r>
            <a:r>
              <a:rPr lang="en-US" dirty="0"/>
              <a:t>is a useful tool for capturing the partial ordering of statements in a concurrent program:</a:t>
            </a:r>
          </a:p>
          <a:p>
            <a:pPr lvl="1"/>
            <a:r>
              <a:rPr lang="en-US" dirty="0"/>
              <a:t>Each vertex is the execution of a statement</a:t>
            </a:r>
          </a:p>
          <a:p>
            <a:pPr lvl="1"/>
            <a:r>
              <a:rPr lang="en-US" dirty="0"/>
              <a:t>a -&gt; b means </a:t>
            </a:r>
            <a:r>
              <a:rPr lang="en-US" dirty="0">
                <a:latin typeface="Courier New"/>
                <a:cs typeface="Courier New"/>
              </a:rPr>
              <a:t>a</a:t>
            </a:r>
            <a:r>
              <a:rPr lang="en-US" dirty="0"/>
              <a:t> happens before b</a:t>
            </a:r>
          </a:p>
          <a:p>
            <a:pPr lvl="1"/>
            <a:r>
              <a:rPr lang="en-US" dirty="0"/>
              <a:t>Edges can be labeled with current value of variables</a:t>
            </a:r>
          </a:p>
          <a:p>
            <a:pPr lvl="1"/>
            <a:r>
              <a:rPr lang="en-US" dirty="0" err="1">
                <a:latin typeface="Courier New"/>
                <a:cs typeface="Courier New"/>
              </a:rPr>
              <a:t>printf</a:t>
            </a:r>
            <a:r>
              <a:rPr lang="en-US" dirty="0"/>
              <a:t> vertices can be labeled with output</a:t>
            </a:r>
          </a:p>
          <a:p>
            <a:pPr lvl="1"/>
            <a:r>
              <a:rPr lang="en-US" dirty="0"/>
              <a:t>Each graph begins with a vertex with no </a:t>
            </a:r>
            <a:r>
              <a:rPr lang="en-US" dirty="0" err="1"/>
              <a:t>inedges</a:t>
            </a:r>
            <a:r>
              <a:rPr lang="en-US" dirty="0"/>
              <a:t> </a:t>
            </a:r>
            <a:endParaRPr lang="en-US" dirty="0">
              <a:latin typeface="Courier New"/>
              <a:cs typeface="Courier New"/>
            </a:endParaRPr>
          </a:p>
          <a:p>
            <a:r>
              <a:rPr lang="en-US" dirty="0"/>
              <a:t>Any </a:t>
            </a:r>
            <a:r>
              <a:rPr lang="en-US" i="1" dirty="0"/>
              <a:t>topological sort </a:t>
            </a:r>
            <a:r>
              <a:rPr lang="en-US" dirty="0"/>
              <a:t>of the graph corresponds to a feasible total ordering. </a:t>
            </a:r>
          </a:p>
          <a:p>
            <a:pPr lvl="1"/>
            <a:r>
              <a:rPr lang="en-US" dirty="0"/>
              <a:t>Total ordering of vertices where all edges point from left to right</a:t>
            </a:r>
          </a:p>
          <a:p>
            <a:endParaRPr lang="en-US" dirty="0"/>
          </a:p>
        </p:txBody>
      </p:sp>
    </p:spTree>
    <p:extLst>
      <p:ext uri="{BB962C8B-B14F-4D97-AF65-F5344CB8AC3E}">
        <p14:creationId xmlns:p14="http://schemas.microsoft.com/office/powerpoint/2010/main" val="42675733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Graph Example</a:t>
            </a:r>
          </a:p>
        </p:txBody>
      </p:sp>
      <p:sp>
        <p:nvSpPr>
          <p:cNvPr id="26" name="Text Box 3"/>
          <p:cNvSpPr txBox="1">
            <a:spLocks noChangeArrowheads="1"/>
          </p:cNvSpPr>
          <p:nvPr/>
        </p:nvSpPr>
        <p:spPr bwMode="auto">
          <a:xfrm>
            <a:off x="76200" y="1472148"/>
            <a:ext cx="4912596" cy="3785652"/>
          </a:xfrm>
          <a:prstGeom prst="rect">
            <a:avLst/>
          </a:prstGeom>
          <a:solidFill>
            <a:srgbClr val="F6F5BD"/>
          </a:solidFill>
          <a:ln w="3175">
            <a:solidFill>
              <a:schemeClr val="tx1"/>
            </a:solidFill>
            <a:miter lim="800000"/>
            <a:headEnd/>
            <a:tailEnd/>
          </a:ln>
          <a:effectLst/>
        </p:spPr>
        <p:txBody>
          <a:bodyPr wrap="none">
            <a:spAutoFit/>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x</a:t>
            </a:r>
            <a:r>
              <a:rPr lang="fr-FR" sz="1600" dirty="0">
                <a:solidFill>
                  <a:srgbClr val="000000"/>
                </a:solidFill>
                <a:latin typeface="Courier New"/>
                <a:cs typeface="Courier New"/>
              </a:rPr>
              <a:t> = 1;</a:t>
            </a:r>
          </a:p>
          <a:p>
            <a:endParaRPr lang="fr-FR"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 </a:t>
            </a:r>
            <a:r>
              <a:rPr lang="fi-FI" sz="1600" dirty="0" err="1">
                <a:solidFill>
                  <a:srgbClr val="000000"/>
                </a:solidFill>
                <a:latin typeface="Courier New"/>
                <a:cs typeface="Courier New"/>
              </a:rPr>
              <a:t>Fork</a:t>
            </a:r>
            <a:r>
              <a:rPr lang="fi-FI"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0) {  </a:t>
            </a:r>
            <a:r>
              <a:rPr lang="en-US" sz="1600" dirty="0">
                <a:solidFill>
                  <a:srgbClr val="CB2418"/>
                </a:solidFill>
                <a:latin typeface="Courier New"/>
                <a:cs typeface="Courier New"/>
              </a:rPr>
              <a:t>/* Child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fr-FR" sz="1600" dirty="0">
                <a:solidFill>
                  <a:srgbClr val="000000"/>
                </a:solidFill>
                <a:latin typeface="Courier New"/>
                <a:cs typeface="Courier New"/>
              </a:rPr>
              <a:t>    </a:t>
            </a:r>
            <a:r>
              <a:rPr lang="fr-FR" sz="1600" dirty="0">
                <a:solidFill>
                  <a:srgbClr val="CB2418"/>
                </a:solidFill>
                <a:latin typeface="Courier New"/>
                <a:cs typeface="Courier New"/>
              </a:rPr>
              <a:t>/* Parent */</a:t>
            </a:r>
            <a:endParaRPr lang="fr-FR"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"parent: x=%d\n"</a:t>
            </a:r>
            <a:r>
              <a:rPr lang="en-US" sz="1600" dirty="0">
                <a:solidFill>
                  <a:srgbClr val="000000"/>
                </a:solidFill>
                <a:latin typeface="Courier New"/>
                <a:cs typeface="Courier New"/>
              </a:rPr>
              <a:t>, --x); </a:t>
            </a:r>
          </a:p>
          <a:p>
            <a:r>
              <a:rPr lang="en-US" sz="1600" dirty="0">
                <a:solidFill>
                  <a:srgbClr val="000000"/>
                </a:solidFill>
                <a:latin typeface="Courier New"/>
                <a:cs typeface="Courier New"/>
              </a:rPr>
              <a:t>    return 0;</a:t>
            </a:r>
          </a:p>
          <a:p>
            <a:r>
              <a:rPr lang="en-US" sz="1600" dirty="0">
                <a:solidFill>
                  <a:srgbClr val="000000"/>
                </a:solidFill>
                <a:latin typeface="Courier New"/>
                <a:cs typeface="Courier New"/>
              </a:rPr>
              <a:t>}</a:t>
            </a:r>
          </a:p>
        </p:txBody>
      </p:sp>
      <p:sp>
        <p:nvSpPr>
          <p:cNvPr id="4" name="Text Box 407"/>
          <p:cNvSpPr txBox="1">
            <a:spLocks noChangeArrowheads="1"/>
          </p:cNvSpPr>
          <p:nvPr/>
        </p:nvSpPr>
        <p:spPr bwMode="auto">
          <a:xfrm>
            <a:off x="6068150" y="2514600"/>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child: </a:t>
            </a:r>
            <a:r>
              <a:rPr lang="en-US" sz="1600" dirty="0" err="1">
                <a:solidFill>
                  <a:srgbClr val="FF0000"/>
                </a:solidFill>
                <a:latin typeface="Courier New" charset="0"/>
              </a:rPr>
              <a:t>x</a:t>
            </a:r>
            <a:r>
              <a:rPr lang="en-US" sz="1600" dirty="0">
                <a:solidFill>
                  <a:srgbClr val="FF0000"/>
                </a:solidFill>
                <a:latin typeface="Courier New" charset="0"/>
              </a:rPr>
              <a:t>=2</a:t>
            </a:r>
          </a:p>
        </p:txBody>
      </p:sp>
      <p:sp>
        <p:nvSpPr>
          <p:cNvPr id="5" name="Oval 4"/>
          <p:cNvSpPr>
            <a:spLocks noChangeAspect="1"/>
          </p:cNvSpPr>
          <p:nvPr/>
        </p:nvSpPr>
        <p:spPr>
          <a:xfrm>
            <a:off x="5192739" y="342815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6" name="TextBox 5"/>
          <p:cNvSpPr txBox="1"/>
          <p:nvPr/>
        </p:nvSpPr>
        <p:spPr>
          <a:xfrm>
            <a:off x="4931297" y="3468791"/>
            <a:ext cx="677189" cy="338554"/>
          </a:xfrm>
          <a:prstGeom prst="rect">
            <a:avLst/>
          </a:prstGeom>
          <a:noFill/>
        </p:spPr>
        <p:txBody>
          <a:bodyPr wrap="none" rtlCol="0">
            <a:spAutoFit/>
          </a:bodyPr>
          <a:lstStyle/>
          <a:p>
            <a:pPr algn="ctr"/>
            <a:r>
              <a:rPr lang="en-US" sz="1600" b="1" dirty="0">
                <a:latin typeface="Courier New"/>
                <a:cs typeface="Courier New"/>
              </a:rPr>
              <a:t>main</a:t>
            </a:r>
          </a:p>
        </p:txBody>
      </p:sp>
      <p:sp>
        <p:nvSpPr>
          <p:cNvPr id="7" name="Oval 6"/>
          <p:cNvSpPr>
            <a:spLocks noChangeAspect="1"/>
          </p:cNvSpPr>
          <p:nvPr/>
        </p:nvSpPr>
        <p:spPr>
          <a:xfrm>
            <a:off x="6106851" y="342815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8" name="Oval 7"/>
          <p:cNvSpPr>
            <a:spLocks noChangeAspect="1"/>
          </p:cNvSpPr>
          <p:nvPr/>
        </p:nvSpPr>
        <p:spPr>
          <a:xfrm>
            <a:off x="7037185" y="342815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 name="TextBox 8"/>
          <p:cNvSpPr txBox="1"/>
          <p:nvPr/>
        </p:nvSpPr>
        <p:spPr>
          <a:xfrm>
            <a:off x="5820629" y="3468791"/>
            <a:ext cx="795337" cy="338554"/>
          </a:xfrm>
          <a:prstGeom prst="rect">
            <a:avLst/>
          </a:prstGeom>
          <a:noFill/>
        </p:spPr>
        <p:txBody>
          <a:bodyPr wrap="square" rtlCol="0">
            <a:spAutoFit/>
          </a:bodyPr>
          <a:lstStyle/>
          <a:p>
            <a:pPr algn="ctr"/>
            <a:r>
              <a:rPr lang="en-US" sz="1600" b="1" dirty="0">
                <a:latin typeface="Courier New"/>
                <a:cs typeface="Courier New"/>
              </a:rPr>
              <a:t>fork</a:t>
            </a:r>
          </a:p>
        </p:txBody>
      </p:sp>
      <p:cxnSp>
        <p:nvCxnSpPr>
          <p:cNvPr id="10" name="Elbow Connector 35"/>
          <p:cNvCxnSpPr>
            <a:cxnSpLocks/>
            <a:stCxn id="9" idx="0"/>
          </p:cNvCxnSpPr>
          <p:nvPr/>
        </p:nvCxnSpPr>
        <p:spPr>
          <a:xfrm rot="5400000" flipH="1" flipV="1">
            <a:off x="6298220" y="2748477"/>
            <a:ext cx="640393" cy="800237"/>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1" name="Oval 10"/>
          <p:cNvSpPr>
            <a:spLocks noChangeAspect="1"/>
          </p:cNvSpPr>
          <p:nvPr/>
        </p:nvSpPr>
        <p:spPr>
          <a:xfrm>
            <a:off x="7021652" y="2783390"/>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12" name="Straight Arrow Connector 11"/>
          <p:cNvCxnSpPr/>
          <p:nvPr/>
        </p:nvCxnSpPr>
        <p:spPr>
          <a:xfrm flipV="1">
            <a:off x="6198291" y="3472178"/>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V="1">
            <a:off x="5284179" y="3472178"/>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607830" y="3468791"/>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5" name="TextBox 14"/>
          <p:cNvSpPr txBox="1"/>
          <p:nvPr/>
        </p:nvSpPr>
        <p:spPr>
          <a:xfrm>
            <a:off x="6607731" y="2811249"/>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6" name="Text Box 407"/>
          <p:cNvSpPr txBox="1">
            <a:spLocks noChangeArrowheads="1"/>
          </p:cNvSpPr>
          <p:nvPr/>
        </p:nvSpPr>
        <p:spPr bwMode="auto">
          <a:xfrm>
            <a:off x="5298814" y="3156378"/>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err="1">
                <a:latin typeface="Courier New" charset="0"/>
              </a:rPr>
              <a:t>x</a:t>
            </a:r>
            <a:r>
              <a:rPr lang="en-US" sz="1600" dirty="0">
                <a:latin typeface="Courier New" charset="0"/>
              </a:rPr>
              <a:t>==1</a:t>
            </a:r>
          </a:p>
        </p:txBody>
      </p:sp>
      <p:cxnSp>
        <p:nvCxnSpPr>
          <p:cNvPr id="17" name="Straight Arrow Connector 16"/>
          <p:cNvCxnSpPr/>
          <p:nvPr/>
        </p:nvCxnSpPr>
        <p:spPr>
          <a:xfrm flipV="1">
            <a:off x="7103855" y="2828395"/>
            <a:ext cx="874528" cy="915"/>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8" name="Oval 17"/>
          <p:cNvSpPr>
            <a:spLocks noChangeAspect="1"/>
          </p:cNvSpPr>
          <p:nvPr/>
        </p:nvSpPr>
        <p:spPr>
          <a:xfrm>
            <a:off x="7975351" y="2783390"/>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9" name="TextBox 18"/>
          <p:cNvSpPr txBox="1"/>
          <p:nvPr/>
        </p:nvSpPr>
        <p:spPr>
          <a:xfrm>
            <a:off x="7542234" y="2811249"/>
            <a:ext cx="947222" cy="338554"/>
          </a:xfrm>
          <a:prstGeom prst="rect">
            <a:avLst/>
          </a:prstGeom>
          <a:noFill/>
        </p:spPr>
        <p:txBody>
          <a:bodyPr wrap="square" rtlCol="0">
            <a:spAutoFit/>
          </a:bodyPr>
          <a:lstStyle/>
          <a:p>
            <a:pPr algn="ctr"/>
            <a:r>
              <a:rPr lang="en-US" sz="1600" b="1" dirty="0">
                <a:latin typeface="Courier New"/>
                <a:cs typeface="Courier New"/>
              </a:rPr>
              <a:t>exit</a:t>
            </a:r>
          </a:p>
        </p:txBody>
      </p:sp>
      <p:sp>
        <p:nvSpPr>
          <p:cNvPr id="20" name="Text Box 407"/>
          <p:cNvSpPr txBox="1">
            <a:spLocks noChangeArrowheads="1"/>
          </p:cNvSpPr>
          <p:nvPr/>
        </p:nvSpPr>
        <p:spPr bwMode="auto">
          <a:xfrm>
            <a:off x="6144350" y="3137103"/>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parent: </a:t>
            </a:r>
            <a:r>
              <a:rPr lang="en-US" sz="1600" dirty="0" err="1">
                <a:solidFill>
                  <a:srgbClr val="FF0000"/>
                </a:solidFill>
                <a:latin typeface="Courier New" charset="0"/>
              </a:rPr>
              <a:t>x</a:t>
            </a:r>
            <a:r>
              <a:rPr lang="en-US" sz="1600" dirty="0">
                <a:solidFill>
                  <a:srgbClr val="FF0000"/>
                </a:solidFill>
                <a:latin typeface="Courier New" charset="0"/>
              </a:rPr>
              <a:t>=0</a:t>
            </a:r>
          </a:p>
        </p:txBody>
      </p:sp>
      <p:cxnSp>
        <p:nvCxnSpPr>
          <p:cNvPr id="21" name="Straight Arrow Connector 20"/>
          <p:cNvCxnSpPr/>
          <p:nvPr/>
        </p:nvCxnSpPr>
        <p:spPr>
          <a:xfrm flipV="1">
            <a:off x="7103855" y="3464113"/>
            <a:ext cx="874528" cy="40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Oval 21"/>
          <p:cNvSpPr>
            <a:spLocks noChangeAspect="1"/>
          </p:cNvSpPr>
          <p:nvPr/>
        </p:nvSpPr>
        <p:spPr>
          <a:xfrm>
            <a:off x="7975351" y="341859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3" name="TextBox 22"/>
          <p:cNvSpPr txBox="1"/>
          <p:nvPr/>
        </p:nvSpPr>
        <p:spPr>
          <a:xfrm>
            <a:off x="7542234" y="3446452"/>
            <a:ext cx="947222" cy="338554"/>
          </a:xfrm>
          <a:prstGeom prst="rect">
            <a:avLst/>
          </a:prstGeom>
          <a:noFill/>
        </p:spPr>
        <p:txBody>
          <a:bodyPr wrap="square" rtlCol="0">
            <a:spAutoFit/>
          </a:bodyPr>
          <a:lstStyle/>
          <a:p>
            <a:pPr algn="ctr"/>
            <a:r>
              <a:rPr lang="en-US" sz="1600" b="1" dirty="0">
                <a:latin typeface="Courier New"/>
                <a:cs typeface="Courier New"/>
              </a:rPr>
              <a:t>exit</a:t>
            </a:r>
          </a:p>
        </p:txBody>
      </p:sp>
      <p:sp>
        <p:nvSpPr>
          <p:cNvPr id="24" name="TextBox 23"/>
          <p:cNvSpPr txBox="1"/>
          <p:nvPr/>
        </p:nvSpPr>
        <p:spPr>
          <a:xfrm>
            <a:off x="8380434" y="3290992"/>
            <a:ext cx="838163" cy="338554"/>
          </a:xfrm>
          <a:prstGeom prst="rect">
            <a:avLst/>
          </a:prstGeom>
          <a:noFill/>
        </p:spPr>
        <p:txBody>
          <a:bodyPr wrap="none" rtlCol="0">
            <a:spAutoFit/>
          </a:bodyPr>
          <a:lstStyle/>
          <a:p>
            <a:r>
              <a:rPr lang="en-US" sz="1600" i="1" dirty="0">
                <a:latin typeface="Arial"/>
                <a:cs typeface="Arial"/>
              </a:rPr>
              <a:t>Parent</a:t>
            </a:r>
          </a:p>
        </p:txBody>
      </p:sp>
      <p:sp>
        <p:nvSpPr>
          <p:cNvPr id="25" name="TextBox 24"/>
          <p:cNvSpPr txBox="1"/>
          <p:nvPr/>
        </p:nvSpPr>
        <p:spPr>
          <a:xfrm>
            <a:off x="8448912" y="2641972"/>
            <a:ext cx="701206" cy="338554"/>
          </a:xfrm>
          <a:prstGeom prst="rect">
            <a:avLst/>
          </a:prstGeom>
          <a:noFill/>
        </p:spPr>
        <p:txBody>
          <a:bodyPr wrap="none" rtlCol="0">
            <a:spAutoFit/>
          </a:bodyPr>
          <a:lstStyle/>
          <a:p>
            <a:r>
              <a:rPr lang="en-US" sz="1600" i="1" dirty="0">
                <a:latin typeface="Arial"/>
                <a:cs typeface="Arial"/>
              </a:rPr>
              <a:t>Child</a:t>
            </a:r>
          </a:p>
        </p:txBody>
      </p:sp>
      <p:sp>
        <p:nvSpPr>
          <p:cNvPr id="29" name="Rectangle 3"/>
          <p:cNvSpPr>
            <a:spLocks noChangeArrowheads="1"/>
          </p:cNvSpPr>
          <p:nvPr/>
        </p:nvSpPr>
        <p:spPr bwMode="auto">
          <a:xfrm>
            <a:off x="3963966" y="4900137"/>
            <a:ext cx="1067294"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fork.c</a:t>
            </a:r>
            <a:endParaRPr lang="en-GB" sz="1800" b="1" i="1" dirty="0">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4075173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Interpreting Process Graphs</a:t>
            </a:r>
          </a:p>
        </p:txBody>
      </p:sp>
      <p:sp>
        <p:nvSpPr>
          <p:cNvPr id="3" name="Content Placeholder 2"/>
          <p:cNvSpPr>
            <a:spLocks noGrp="1"/>
          </p:cNvSpPr>
          <p:nvPr>
            <p:ph idx="1"/>
          </p:nvPr>
        </p:nvSpPr>
        <p:spPr>
          <a:xfrm>
            <a:off x="152400" y="1362075"/>
            <a:ext cx="4700023" cy="3895725"/>
          </a:xfrm>
        </p:spPr>
        <p:txBody>
          <a:bodyPr/>
          <a:lstStyle/>
          <a:p>
            <a:r>
              <a:rPr lang="en-US" dirty="0"/>
              <a:t>Original graph:</a:t>
            </a:r>
          </a:p>
          <a:p>
            <a:endParaRPr lang="en-US" dirty="0"/>
          </a:p>
          <a:p>
            <a:endParaRPr lang="en-US" dirty="0"/>
          </a:p>
          <a:p>
            <a:endParaRPr lang="en-US" dirty="0"/>
          </a:p>
          <a:p>
            <a:endParaRPr lang="en-US" dirty="0"/>
          </a:p>
          <a:p>
            <a:r>
              <a:rPr lang="en-US" dirty="0" err="1"/>
              <a:t>Relabled</a:t>
            </a:r>
            <a:r>
              <a:rPr lang="en-US" dirty="0"/>
              <a:t> graph:</a:t>
            </a:r>
          </a:p>
          <a:p>
            <a:endParaRPr lang="en-US" dirty="0"/>
          </a:p>
          <a:p>
            <a:endParaRPr lang="en-US" dirty="0"/>
          </a:p>
          <a:p>
            <a:pPr marL="0" indent="0">
              <a:buNone/>
            </a:pPr>
            <a:endParaRPr lang="en-US" dirty="0"/>
          </a:p>
        </p:txBody>
      </p:sp>
      <p:grpSp>
        <p:nvGrpSpPr>
          <p:cNvPr id="4" name="Group 3"/>
          <p:cNvGrpSpPr/>
          <p:nvPr/>
        </p:nvGrpSpPr>
        <p:grpSpPr>
          <a:xfrm>
            <a:off x="767182" y="1831455"/>
            <a:ext cx="4085241" cy="1292745"/>
            <a:chOff x="2748382" y="2974455"/>
            <a:chExt cx="4085241" cy="1292745"/>
          </a:xfrm>
        </p:grpSpPr>
        <p:sp>
          <p:nvSpPr>
            <p:cNvPr id="5" name="Text Box 407"/>
            <p:cNvSpPr txBox="1">
              <a:spLocks noChangeArrowheads="1"/>
            </p:cNvSpPr>
            <p:nvPr/>
          </p:nvSpPr>
          <p:spPr bwMode="auto">
            <a:xfrm>
              <a:off x="3885235" y="2974455"/>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child: </a:t>
              </a:r>
              <a:r>
                <a:rPr lang="en-US" sz="1600" dirty="0" err="1">
                  <a:solidFill>
                    <a:srgbClr val="FF0000"/>
                  </a:solidFill>
                  <a:latin typeface="Courier New" charset="0"/>
                </a:rPr>
                <a:t>x</a:t>
              </a:r>
              <a:r>
                <a:rPr lang="en-US" sz="1600" dirty="0">
                  <a:solidFill>
                    <a:srgbClr val="FF0000"/>
                  </a:solidFill>
                  <a:latin typeface="Courier New" charset="0"/>
                </a:rPr>
                <a:t>=2</a:t>
              </a:r>
            </a:p>
          </p:txBody>
        </p:sp>
        <p:sp>
          <p:nvSpPr>
            <p:cNvPr id="6" name="Oval 5"/>
            <p:cNvSpPr>
              <a:spLocks noChangeAspect="1"/>
            </p:cNvSpPr>
            <p:nvPr/>
          </p:nvSpPr>
          <p:spPr>
            <a:xfrm>
              <a:off x="3009824" y="388800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7" name="TextBox 6"/>
            <p:cNvSpPr txBox="1"/>
            <p:nvPr/>
          </p:nvSpPr>
          <p:spPr>
            <a:xfrm>
              <a:off x="2748382" y="3928646"/>
              <a:ext cx="677189" cy="338554"/>
            </a:xfrm>
            <a:prstGeom prst="rect">
              <a:avLst/>
            </a:prstGeom>
            <a:noFill/>
          </p:spPr>
          <p:txBody>
            <a:bodyPr wrap="none" rtlCol="0">
              <a:spAutoFit/>
            </a:bodyPr>
            <a:lstStyle/>
            <a:p>
              <a:pPr algn="ctr"/>
              <a:r>
                <a:rPr lang="en-US" sz="1600" b="1" dirty="0">
                  <a:latin typeface="Courier New"/>
                  <a:cs typeface="Courier New"/>
                </a:rPr>
                <a:t>main</a:t>
              </a:r>
            </a:p>
          </p:txBody>
        </p:sp>
        <p:sp>
          <p:nvSpPr>
            <p:cNvPr id="8" name="Oval 7"/>
            <p:cNvSpPr>
              <a:spLocks noChangeAspect="1"/>
            </p:cNvSpPr>
            <p:nvPr/>
          </p:nvSpPr>
          <p:spPr>
            <a:xfrm>
              <a:off x="3923936" y="388800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9" name="Oval 8"/>
            <p:cNvSpPr>
              <a:spLocks noChangeAspect="1"/>
            </p:cNvSpPr>
            <p:nvPr/>
          </p:nvSpPr>
          <p:spPr>
            <a:xfrm>
              <a:off x="4854270" y="388800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10" name="TextBox 9"/>
            <p:cNvSpPr txBox="1"/>
            <p:nvPr/>
          </p:nvSpPr>
          <p:spPr>
            <a:xfrm>
              <a:off x="3637714" y="3928646"/>
              <a:ext cx="667623" cy="338554"/>
            </a:xfrm>
            <a:prstGeom prst="rect">
              <a:avLst/>
            </a:prstGeom>
            <a:noFill/>
          </p:spPr>
          <p:txBody>
            <a:bodyPr wrap="square" rtlCol="0">
              <a:spAutoFit/>
            </a:bodyPr>
            <a:lstStyle/>
            <a:p>
              <a:pPr algn="ctr"/>
              <a:r>
                <a:rPr lang="en-US" sz="1600" b="1" dirty="0">
                  <a:latin typeface="Courier New"/>
                  <a:cs typeface="Courier New"/>
                </a:rPr>
                <a:t>fork</a:t>
              </a:r>
            </a:p>
          </p:txBody>
        </p:sp>
        <p:cxnSp>
          <p:nvCxnSpPr>
            <p:cNvPr id="11" name="Elbow Connector 35"/>
            <p:cNvCxnSpPr>
              <a:stCxn id="10" idx="0"/>
            </p:cNvCxnSpPr>
            <p:nvPr/>
          </p:nvCxnSpPr>
          <p:spPr>
            <a:xfrm rot="5400000" flipH="1" flipV="1">
              <a:off x="4083375" y="3176401"/>
              <a:ext cx="640396" cy="8640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2" name="Oval 11"/>
            <p:cNvSpPr>
              <a:spLocks noChangeAspect="1"/>
            </p:cNvSpPr>
            <p:nvPr/>
          </p:nvSpPr>
          <p:spPr>
            <a:xfrm>
              <a:off x="4838737" y="324324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13" name="Straight Arrow Connector 12"/>
            <p:cNvCxnSpPr/>
            <p:nvPr/>
          </p:nvCxnSpPr>
          <p:spPr>
            <a:xfrm flipV="1">
              <a:off x="4015376" y="39320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3101264" y="39320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4424915" y="3928646"/>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6" name="TextBox 15"/>
            <p:cNvSpPr txBox="1"/>
            <p:nvPr/>
          </p:nvSpPr>
          <p:spPr>
            <a:xfrm>
              <a:off x="4424816" y="3271104"/>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7" name="Text Box 407"/>
            <p:cNvSpPr txBox="1">
              <a:spLocks noChangeArrowheads="1"/>
            </p:cNvSpPr>
            <p:nvPr/>
          </p:nvSpPr>
          <p:spPr bwMode="auto">
            <a:xfrm>
              <a:off x="3115899" y="3616233"/>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err="1">
                  <a:latin typeface="Courier New" charset="0"/>
                </a:rPr>
                <a:t>x</a:t>
              </a:r>
              <a:r>
                <a:rPr lang="en-US" sz="1600" dirty="0">
                  <a:latin typeface="Courier New" charset="0"/>
                </a:rPr>
                <a:t>==1</a:t>
              </a:r>
            </a:p>
          </p:txBody>
        </p:sp>
        <p:cxnSp>
          <p:nvCxnSpPr>
            <p:cNvPr id="18" name="Straight Arrow Connector 17"/>
            <p:cNvCxnSpPr/>
            <p:nvPr/>
          </p:nvCxnSpPr>
          <p:spPr>
            <a:xfrm flipV="1">
              <a:off x="4920940" y="3288765"/>
              <a:ext cx="1407322" cy="40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Oval 18"/>
            <p:cNvSpPr>
              <a:spLocks noChangeAspect="1"/>
            </p:cNvSpPr>
            <p:nvPr/>
          </p:nvSpPr>
          <p:spPr>
            <a:xfrm>
              <a:off x="6319518" y="324324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0" name="TextBox 19"/>
            <p:cNvSpPr txBox="1"/>
            <p:nvPr/>
          </p:nvSpPr>
          <p:spPr>
            <a:xfrm>
              <a:off x="5886401" y="3271104"/>
              <a:ext cx="947222" cy="338554"/>
            </a:xfrm>
            <a:prstGeom prst="rect">
              <a:avLst/>
            </a:prstGeom>
            <a:noFill/>
          </p:spPr>
          <p:txBody>
            <a:bodyPr wrap="square" rtlCol="0">
              <a:spAutoFit/>
            </a:bodyPr>
            <a:lstStyle/>
            <a:p>
              <a:pPr algn="ctr"/>
              <a:r>
                <a:rPr lang="en-US" sz="1600" b="1" dirty="0">
                  <a:latin typeface="Courier New"/>
                  <a:cs typeface="Courier New"/>
                </a:rPr>
                <a:t>exit</a:t>
              </a:r>
            </a:p>
          </p:txBody>
        </p:sp>
        <p:sp>
          <p:nvSpPr>
            <p:cNvPr id="21" name="Text Box 407"/>
            <p:cNvSpPr txBox="1">
              <a:spLocks noChangeArrowheads="1"/>
            </p:cNvSpPr>
            <p:nvPr/>
          </p:nvSpPr>
          <p:spPr bwMode="auto">
            <a:xfrm>
              <a:off x="3961435" y="3596958"/>
              <a:ext cx="1834033"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parent: </a:t>
              </a:r>
              <a:r>
                <a:rPr lang="en-US" sz="1600" dirty="0" err="1">
                  <a:solidFill>
                    <a:srgbClr val="FF0000"/>
                  </a:solidFill>
                  <a:latin typeface="Courier New" charset="0"/>
                </a:rPr>
                <a:t>x</a:t>
              </a:r>
              <a:r>
                <a:rPr lang="en-US" sz="1600" dirty="0">
                  <a:solidFill>
                    <a:srgbClr val="FF0000"/>
                  </a:solidFill>
                  <a:latin typeface="Courier New" charset="0"/>
                </a:rPr>
                <a:t>=0</a:t>
              </a:r>
            </a:p>
          </p:txBody>
        </p:sp>
        <p:cxnSp>
          <p:nvCxnSpPr>
            <p:cNvPr id="22" name="Straight Arrow Connector 21"/>
            <p:cNvCxnSpPr/>
            <p:nvPr/>
          </p:nvCxnSpPr>
          <p:spPr>
            <a:xfrm flipV="1">
              <a:off x="4920940" y="3923968"/>
              <a:ext cx="1407322" cy="40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Oval 22"/>
            <p:cNvSpPr>
              <a:spLocks noChangeAspect="1"/>
            </p:cNvSpPr>
            <p:nvPr/>
          </p:nvSpPr>
          <p:spPr>
            <a:xfrm>
              <a:off x="6319518" y="3878448"/>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24" name="TextBox 23"/>
            <p:cNvSpPr txBox="1"/>
            <p:nvPr/>
          </p:nvSpPr>
          <p:spPr>
            <a:xfrm>
              <a:off x="5886401" y="3906307"/>
              <a:ext cx="947222" cy="338554"/>
            </a:xfrm>
            <a:prstGeom prst="rect">
              <a:avLst/>
            </a:prstGeom>
            <a:noFill/>
          </p:spPr>
          <p:txBody>
            <a:bodyPr wrap="square" rtlCol="0">
              <a:spAutoFit/>
            </a:bodyPr>
            <a:lstStyle/>
            <a:p>
              <a:pPr algn="ctr"/>
              <a:r>
                <a:rPr lang="en-US" sz="1600" b="1" dirty="0">
                  <a:latin typeface="Courier New"/>
                  <a:cs typeface="Courier New"/>
                </a:rPr>
                <a:t>exit</a:t>
              </a:r>
            </a:p>
          </p:txBody>
        </p:sp>
      </p:grpSp>
      <p:sp>
        <p:nvSpPr>
          <p:cNvPr id="29" name="Oval 28"/>
          <p:cNvSpPr>
            <a:spLocks noChangeAspect="1"/>
          </p:cNvSpPr>
          <p:nvPr/>
        </p:nvSpPr>
        <p:spPr>
          <a:xfrm>
            <a:off x="976801" y="468624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0" name="TextBox 29"/>
          <p:cNvSpPr txBox="1"/>
          <p:nvPr/>
        </p:nvSpPr>
        <p:spPr>
          <a:xfrm>
            <a:off x="900055" y="4690646"/>
            <a:ext cx="307797" cy="338554"/>
          </a:xfrm>
          <a:prstGeom prst="rect">
            <a:avLst/>
          </a:prstGeom>
          <a:noFill/>
        </p:spPr>
        <p:txBody>
          <a:bodyPr wrap="none" rtlCol="0">
            <a:spAutoFit/>
          </a:bodyPr>
          <a:lstStyle/>
          <a:p>
            <a:pPr algn="ctr"/>
            <a:r>
              <a:rPr lang="en-US" sz="1600" b="1" dirty="0">
                <a:latin typeface="Courier New"/>
                <a:cs typeface="Courier New"/>
              </a:rPr>
              <a:t>a</a:t>
            </a:r>
          </a:p>
        </p:txBody>
      </p:sp>
      <p:sp>
        <p:nvSpPr>
          <p:cNvPr id="31" name="Oval 30"/>
          <p:cNvSpPr>
            <a:spLocks noChangeAspect="1"/>
          </p:cNvSpPr>
          <p:nvPr/>
        </p:nvSpPr>
        <p:spPr>
          <a:xfrm>
            <a:off x="1890913" y="468624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2" name="Oval 31"/>
          <p:cNvSpPr>
            <a:spLocks noChangeAspect="1"/>
          </p:cNvSpPr>
          <p:nvPr/>
        </p:nvSpPr>
        <p:spPr>
          <a:xfrm>
            <a:off x="2821247" y="4686243"/>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33" name="TextBox 32"/>
          <p:cNvSpPr txBox="1"/>
          <p:nvPr/>
        </p:nvSpPr>
        <p:spPr>
          <a:xfrm>
            <a:off x="1604691" y="4690646"/>
            <a:ext cx="667623" cy="338554"/>
          </a:xfrm>
          <a:prstGeom prst="rect">
            <a:avLst/>
          </a:prstGeom>
          <a:noFill/>
        </p:spPr>
        <p:txBody>
          <a:bodyPr wrap="square" rtlCol="0">
            <a:spAutoFit/>
          </a:bodyPr>
          <a:lstStyle/>
          <a:p>
            <a:pPr algn="ctr"/>
            <a:r>
              <a:rPr lang="en-US" sz="1600" b="1" dirty="0">
                <a:latin typeface="Courier New"/>
                <a:cs typeface="Courier New"/>
              </a:rPr>
              <a:t>b</a:t>
            </a:r>
          </a:p>
        </p:txBody>
      </p:sp>
      <p:cxnSp>
        <p:nvCxnSpPr>
          <p:cNvPr id="34" name="Elbow Connector 35"/>
          <p:cNvCxnSpPr>
            <a:cxnSpLocks/>
          </p:cNvCxnSpPr>
          <p:nvPr/>
        </p:nvCxnSpPr>
        <p:spPr>
          <a:xfrm rot="5400000" flipH="1" flipV="1">
            <a:off x="2068472" y="3956520"/>
            <a:ext cx="604159" cy="864094"/>
          </a:xfrm>
          <a:prstGeom prst="bentConnector2">
            <a:avLst/>
          </a:prstGeom>
          <a:ln w="12700" cmpd="sng">
            <a:solidFill>
              <a:srgbClr val="00B050"/>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Oval 34"/>
          <p:cNvSpPr>
            <a:spLocks noChangeAspect="1"/>
          </p:cNvSpPr>
          <p:nvPr/>
        </p:nvSpPr>
        <p:spPr>
          <a:xfrm>
            <a:off x="2805714" y="4041481"/>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cxnSp>
        <p:nvCxnSpPr>
          <p:cNvPr id="36" name="Straight Arrow Connector 35"/>
          <p:cNvCxnSpPr/>
          <p:nvPr/>
        </p:nvCxnSpPr>
        <p:spPr>
          <a:xfrm flipV="1">
            <a:off x="1982353" y="4730269"/>
            <a:ext cx="838894" cy="3388"/>
          </a:xfrm>
          <a:prstGeom prst="straightConnector1">
            <a:avLst/>
          </a:prstGeom>
          <a:ln w="12700" cmpd="sng">
            <a:solidFill>
              <a:schemeClr val="accent2">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V="1">
            <a:off x="1068241" y="4730269"/>
            <a:ext cx="838894" cy="3388"/>
          </a:xfrm>
          <a:prstGeom prst="straightConnector1">
            <a:avLst/>
          </a:prstGeom>
          <a:ln w="12700" cmpd="sng">
            <a:solidFill>
              <a:srgbClr val="C00000"/>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p:cNvCxnSpPr/>
          <p:nvPr/>
        </p:nvCxnSpPr>
        <p:spPr>
          <a:xfrm flipV="1">
            <a:off x="2887917" y="4087001"/>
            <a:ext cx="1407322" cy="400"/>
          </a:xfrm>
          <a:prstGeom prst="straightConnector1">
            <a:avLst/>
          </a:prstGeom>
          <a:ln w="12700" cmpd="sng">
            <a:solidFill>
              <a:srgbClr val="7030A0"/>
            </a:solidFill>
            <a:tailEnd type="triangle"/>
          </a:ln>
          <a:effectLst/>
        </p:spPr>
        <p:style>
          <a:lnRef idx="2">
            <a:schemeClr val="accent1"/>
          </a:lnRef>
          <a:fillRef idx="0">
            <a:schemeClr val="accent1"/>
          </a:fillRef>
          <a:effectRef idx="1">
            <a:schemeClr val="accent1"/>
          </a:effectRef>
          <a:fontRef idx="minor">
            <a:schemeClr val="tx1"/>
          </a:fontRef>
        </p:style>
      </p:cxnSp>
      <p:sp>
        <p:nvSpPr>
          <p:cNvPr id="42" name="Oval 41"/>
          <p:cNvSpPr>
            <a:spLocks noChangeAspect="1"/>
          </p:cNvSpPr>
          <p:nvPr/>
        </p:nvSpPr>
        <p:spPr>
          <a:xfrm>
            <a:off x="4286495" y="4041481"/>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3" name="TextBox 42"/>
          <p:cNvSpPr txBox="1"/>
          <p:nvPr/>
        </p:nvSpPr>
        <p:spPr>
          <a:xfrm>
            <a:off x="3853378" y="4035852"/>
            <a:ext cx="947222" cy="338554"/>
          </a:xfrm>
          <a:prstGeom prst="rect">
            <a:avLst/>
          </a:prstGeom>
          <a:noFill/>
        </p:spPr>
        <p:txBody>
          <a:bodyPr wrap="square" rtlCol="0">
            <a:spAutoFit/>
          </a:bodyPr>
          <a:lstStyle/>
          <a:p>
            <a:pPr algn="ctr"/>
            <a:r>
              <a:rPr lang="en-US" sz="1600" b="1" dirty="0">
                <a:latin typeface="Courier New"/>
                <a:cs typeface="Courier New"/>
              </a:rPr>
              <a:t>f</a:t>
            </a:r>
          </a:p>
        </p:txBody>
      </p:sp>
      <p:cxnSp>
        <p:nvCxnSpPr>
          <p:cNvPr id="45" name="Straight Arrow Connector 44"/>
          <p:cNvCxnSpPr/>
          <p:nvPr/>
        </p:nvCxnSpPr>
        <p:spPr>
          <a:xfrm flipV="1">
            <a:off x="2887917" y="4722204"/>
            <a:ext cx="1407322" cy="400"/>
          </a:xfrm>
          <a:prstGeom prst="straightConnector1">
            <a:avLst/>
          </a:prstGeom>
          <a:ln w="12700" cmpd="sng">
            <a:solidFill>
              <a:srgbClr val="00B0F0"/>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Oval 45"/>
          <p:cNvSpPr>
            <a:spLocks noChangeAspect="1"/>
          </p:cNvSpPr>
          <p:nvPr/>
        </p:nvSpPr>
        <p:spPr>
          <a:xfrm>
            <a:off x="4286495" y="4676684"/>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00"/>
          </a:p>
        </p:txBody>
      </p:sp>
      <p:sp>
        <p:nvSpPr>
          <p:cNvPr id="47" name="TextBox 46"/>
          <p:cNvSpPr txBox="1"/>
          <p:nvPr/>
        </p:nvSpPr>
        <p:spPr>
          <a:xfrm>
            <a:off x="3853378" y="4690646"/>
            <a:ext cx="947222" cy="338554"/>
          </a:xfrm>
          <a:prstGeom prst="rect">
            <a:avLst/>
          </a:prstGeom>
          <a:noFill/>
        </p:spPr>
        <p:txBody>
          <a:bodyPr wrap="square" rtlCol="0">
            <a:spAutoFit/>
          </a:bodyPr>
          <a:lstStyle/>
          <a:p>
            <a:pPr algn="ctr"/>
            <a:r>
              <a:rPr lang="en-US" sz="1600" b="1" dirty="0">
                <a:latin typeface="Courier New"/>
                <a:cs typeface="Courier New"/>
              </a:rPr>
              <a:t>d</a:t>
            </a:r>
          </a:p>
        </p:txBody>
      </p:sp>
      <p:sp>
        <p:nvSpPr>
          <p:cNvPr id="50" name="TextBox 49"/>
          <p:cNvSpPr txBox="1"/>
          <p:nvPr/>
        </p:nvSpPr>
        <p:spPr>
          <a:xfrm>
            <a:off x="2547076" y="4690646"/>
            <a:ext cx="667623" cy="338554"/>
          </a:xfrm>
          <a:prstGeom prst="rect">
            <a:avLst/>
          </a:prstGeom>
          <a:noFill/>
        </p:spPr>
        <p:txBody>
          <a:bodyPr wrap="square" rtlCol="0">
            <a:spAutoFit/>
          </a:bodyPr>
          <a:lstStyle/>
          <a:p>
            <a:pPr algn="ctr"/>
            <a:r>
              <a:rPr lang="en-US" sz="1600" dirty="0">
                <a:latin typeface="Courier New"/>
                <a:cs typeface="Courier New"/>
              </a:rPr>
              <a:t>c</a:t>
            </a:r>
            <a:endParaRPr lang="en-US" sz="1600" b="1" dirty="0">
              <a:latin typeface="Courier New"/>
              <a:cs typeface="Courier New"/>
            </a:endParaRPr>
          </a:p>
        </p:txBody>
      </p:sp>
      <p:sp>
        <p:nvSpPr>
          <p:cNvPr id="53" name="TextBox 52"/>
          <p:cNvSpPr txBox="1"/>
          <p:nvPr/>
        </p:nvSpPr>
        <p:spPr>
          <a:xfrm>
            <a:off x="2394676" y="4035852"/>
            <a:ext cx="947222" cy="338554"/>
          </a:xfrm>
          <a:prstGeom prst="rect">
            <a:avLst/>
          </a:prstGeom>
          <a:noFill/>
        </p:spPr>
        <p:txBody>
          <a:bodyPr wrap="square" rtlCol="0">
            <a:spAutoFit/>
          </a:bodyPr>
          <a:lstStyle/>
          <a:p>
            <a:pPr algn="ctr"/>
            <a:r>
              <a:rPr lang="en-US" sz="1600" dirty="0">
                <a:latin typeface="Courier New"/>
                <a:cs typeface="Courier New"/>
              </a:rPr>
              <a:t>e</a:t>
            </a:r>
            <a:endParaRPr lang="en-US" sz="1600" b="1" dirty="0">
              <a:latin typeface="Courier New"/>
              <a:cs typeface="Courier New"/>
            </a:endParaRPr>
          </a:p>
        </p:txBody>
      </p:sp>
      <p:sp>
        <p:nvSpPr>
          <p:cNvPr id="27" name="TextBox 26"/>
          <p:cNvSpPr txBox="1"/>
          <p:nvPr/>
        </p:nvSpPr>
        <p:spPr>
          <a:xfrm>
            <a:off x="5709045" y="4197350"/>
            <a:ext cx="298617" cy="369332"/>
          </a:xfrm>
          <a:prstGeom prst="rect">
            <a:avLst/>
          </a:prstGeom>
          <a:noFill/>
        </p:spPr>
        <p:txBody>
          <a:bodyPr wrap="none" rtlCol="0">
            <a:spAutoFit/>
          </a:bodyPr>
          <a:lstStyle/>
          <a:p>
            <a:r>
              <a:rPr lang="en-US" sz="1800" dirty="0">
                <a:latin typeface="Calibri" pitchFamily="34" charset="0"/>
              </a:rPr>
              <a:t>a</a:t>
            </a:r>
          </a:p>
        </p:txBody>
      </p:sp>
      <p:sp>
        <p:nvSpPr>
          <p:cNvPr id="48" name="TextBox 47"/>
          <p:cNvSpPr txBox="1"/>
          <p:nvPr/>
        </p:nvSpPr>
        <p:spPr>
          <a:xfrm>
            <a:off x="6265035" y="4197350"/>
            <a:ext cx="308535" cy="369332"/>
          </a:xfrm>
          <a:prstGeom prst="rect">
            <a:avLst/>
          </a:prstGeom>
          <a:noFill/>
        </p:spPr>
        <p:txBody>
          <a:bodyPr wrap="none" rtlCol="0">
            <a:spAutoFit/>
          </a:bodyPr>
          <a:lstStyle/>
          <a:p>
            <a:r>
              <a:rPr lang="en-US" sz="1800" dirty="0">
                <a:latin typeface="Calibri" pitchFamily="34" charset="0"/>
              </a:rPr>
              <a:t>b</a:t>
            </a:r>
          </a:p>
        </p:txBody>
      </p:sp>
      <p:sp>
        <p:nvSpPr>
          <p:cNvPr id="49" name="TextBox 48"/>
          <p:cNvSpPr txBox="1"/>
          <p:nvPr/>
        </p:nvSpPr>
        <p:spPr>
          <a:xfrm>
            <a:off x="6830943" y="4197350"/>
            <a:ext cx="308535" cy="369332"/>
          </a:xfrm>
          <a:prstGeom prst="rect">
            <a:avLst/>
          </a:prstGeom>
          <a:noFill/>
        </p:spPr>
        <p:txBody>
          <a:bodyPr wrap="none" rtlCol="0">
            <a:spAutoFit/>
          </a:bodyPr>
          <a:lstStyle/>
          <a:p>
            <a:r>
              <a:rPr lang="en-US" sz="1800" dirty="0">
                <a:latin typeface="Calibri" pitchFamily="34" charset="0"/>
              </a:rPr>
              <a:t>e</a:t>
            </a:r>
          </a:p>
        </p:txBody>
      </p:sp>
      <p:sp>
        <p:nvSpPr>
          <p:cNvPr id="51" name="TextBox 50"/>
          <p:cNvSpPr txBox="1"/>
          <p:nvPr/>
        </p:nvSpPr>
        <p:spPr>
          <a:xfrm>
            <a:off x="7396851" y="4197350"/>
            <a:ext cx="281259" cy="369332"/>
          </a:xfrm>
          <a:prstGeom prst="rect">
            <a:avLst/>
          </a:prstGeom>
          <a:noFill/>
        </p:spPr>
        <p:txBody>
          <a:bodyPr wrap="none" rtlCol="0">
            <a:spAutoFit/>
          </a:bodyPr>
          <a:lstStyle/>
          <a:p>
            <a:r>
              <a:rPr lang="en-US" sz="1800" dirty="0">
                <a:latin typeface="Calibri" pitchFamily="34" charset="0"/>
              </a:rPr>
              <a:t>c</a:t>
            </a:r>
          </a:p>
        </p:txBody>
      </p:sp>
      <p:sp>
        <p:nvSpPr>
          <p:cNvPr id="52" name="TextBox 51"/>
          <p:cNvSpPr txBox="1"/>
          <p:nvPr/>
        </p:nvSpPr>
        <p:spPr>
          <a:xfrm>
            <a:off x="7935483" y="4197350"/>
            <a:ext cx="261610" cy="369332"/>
          </a:xfrm>
          <a:prstGeom prst="rect">
            <a:avLst/>
          </a:prstGeom>
          <a:noFill/>
        </p:spPr>
        <p:txBody>
          <a:bodyPr wrap="none" rtlCol="0">
            <a:spAutoFit/>
          </a:bodyPr>
          <a:lstStyle/>
          <a:p>
            <a:r>
              <a:rPr lang="en-US" sz="1800" dirty="0">
                <a:latin typeface="Calibri" pitchFamily="34" charset="0"/>
              </a:rPr>
              <a:t>f</a:t>
            </a:r>
          </a:p>
        </p:txBody>
      </p:sp>
      <p:sp>
        <p:nvSpPr>
          <p:cNvPr id="55" name="TextBox 54"/>
          <p:cNvSpPr txBox="1"/>
          <p:nvPr/>
        </p:nvSpPr>
        <p:spPr>
          <a:xfrm>
            <a:off x="8454465" y="4197350"/>
            <a:ext cx="308535" cy="369332"/>
          </a:xfrm>
          <a:prstGeom prst="rect">
            <a:avLst/>
          </a:prstGeom>
          <a:noFill/>
        </p:spPr>
        <p:txBody>
          <a:bodyPr wrap="none" rtlCol="0">
            <a:spAutoFit/>
          </a:bodyPr>
          <a:lstStyle/>
          <a:p>
            <a:r>
              <a:rPr lang="en-US" sz="1800" dirty="0">
                <a:latin typeface="Calibri" pitchFamily="34" charset="0"/>
              </a:rPr>
              <a:t>d</a:t>
            </a:r>
          </a:p>
        </p:txBody>
      </p:sp>
      <p:cxnSp>
        <p:nvCxnSpPr>
          <p:cNvPr id="38" name="Curved Connector 37"/>
          <p:cNvCxnSpPr>
            <a:cxnSpLocks/>
          </p:cNvCxnSpPr>
          <p:nvPr/>
        </p:nvCxnSpPr>
        <p:spPr bwMode="auto">
          <a:xfrm rot="5400000" flipH="1" flipV="1">
            <a:off x="6138829" y="3916876"/>
            <a:ext cx="12700" cy="560949"/>
          </a:xfrm>
          <a:prstGeom prst="curvedConnector3">
            <a:avLst>
              <a:gd name="adj1" fmla="val 3200000"/>
            </a:avLst>
          </a:prstGeom>
          <a:noFill/>
          <a:ln w="25400" cap="flat" cmpd="sng" algn="ctr">
            <a:solidFill>
              <a:srgbClr val="FF0000"/>
            </a:solidFill>
            <a:prstDash val="solid"/>
            <a:round/>
            <a:headEnd type="none" w="med" len="med"/>
            <a:tailEnd type="triangle" w="lg" len="lg"/>
          </a:ln>
          <a:effectLst/>
        </p:spPr>
      </p:cxnSp>
      <p:cxnSp>
        <p:nvCxnSpPr>
          <p:cNvPr id="40" name="Curved Connector 39"/>
          <p:cNvCxnSpPr>
            <a:stCxn id="48" idx="0"/>
            <a:endCxn id="49" idx="0"/>
          </p:cNvCxnSpPr>
          <p:nvPr/>
        </p:nvCxnSpPr>
        <p:spPr bwMode="auto">
          <a:xfrm rot="5400000" flipH="1" flipV="1">
            <a:off x="6702257" y="3914396"/>
            <a:ext cx="12700" cy="565908"/>
          </a:xfrm>
          <a:prstGeom prst="curvedConnector3">
            <a:avLst>
              <a:gd name="adj1" fmla="val 4100000"/>
            </a:avLst>
          </a:prstGeom>
          <a:noFill/>
          <a:ln w="25400" cap="flat" cmpd="sng" algn="ctr">
            <a:solidFill>
              <a:srgbClr val="92D050"/>
            </a:solidFill>
            <a:prstDash val="solid"/>
            <a:round/>
            <a:headEnd type="none" w="med" len="med"/>
            <a:tailEnd type="triangle" w="lg" len="lg"/>
          </a:ln>
          <a:effectLst/>
        </p:spPr>
      </p:cxnSp>
      <p:cxnSp>
        <p:nvCxnSpPr>
          <p:cNvPr id="56" name="Curved Connector 55"/>
          <p:cNvCxnSpPr>
            <a:cxnSpLocks/>
          </p:cNvCxnSpPr>
          <p:nvPr/>
        </p:nvCxnSpPr>
        <p:spPr bwMode="auto">
          <a:xfrm rot="5400000" flipH="1" flipV="1">
            <a:off x="7525750" y="3656812"/>
            <a:ext cx="12700" cy="1081077"/>
          </a:xfrm>
          <a:prstGeom prst="curvedConnector3">
            <a:avLst>
              <a:gd name="adj1" fmla="val 3600000"/>
            </a:avLst>
          </a:prstGeom>
          <a:noFill/>
          <a:ln w="25400" cap="flat" cmpd="sng" algn="ctr">
            <a:solidFill>
              <a:srgbClr val="7030A0"/>
            </a:solidFill>
            <a:prstDash val="solid"/>
            <a:round/>
            <a:headEnd type="none" w="med" len="med"/>
            <a:tailEnd type="triangle" w="lg" len="lg"/>
          </a:ln>
          <a:effectLst/>
        </p:spPr>
      </p:cxnSp>
      <p:cxnSp>
        <p:nvCxnSpPr>
          <p:cNvPr id="58" name="Curved Connector 57"/>
          <p:cNvCxnSpPr>
            <a:stCxn id="48" idx="0"/>
            <a:endCxn id="51" idx="0"/>
          </p:cNvCxnSpPr>
          <p:nvPr/>
        </p:nvCxnSpPr>
        <p:spPr bwMode="auto">
          <a:xfrm rot="5400000" flipH="1" flipV="1">
            <a:off x="6978392" y="3638261"/>
            <a:ext cx="12700" cy="1118178"/>
          </a:xfrm>
          <a:prstGeom prst="curvedConnector3">
            <a:avLst>
              <a:gd name="adj1" fmla="val 3700000"/>
            </a:avLst>
          </a:prstGeom>
          <a:noFill/>
          <a:ln w="25400" cap="flat" cmpd="sng" algn="ctr">
            <a:solidFill>
              <a:schemeClr val="accent2">
                <a:lumMod val="75000"/>
              </a:schemeClr>
            </a:solidFill>
            <a:prstDash val="solid"/>
            <a:round/>
            <a:headEnd type="none" w="med" len="med"/>
            <a:tailEnd type="triangle" w="lg" len="lg"/>
          </a:ln>
          <a:effectLst/>
        </p:spPr>
      </p:cxnSp>
      <p:cxnSp>
        <p:nvCxnSpPr>
          <p:cNvPr id="60" name="Curved Connector 59"/>
          <p:cNvCxnSpPr>
            <a:stCxn id="51" idx="0"/>
            <a:endCxn id="55" idx="0"/>
          </p:cNvCxnSpPr>
          <p:nvPr/>
        </p:nvCxnSpPr>
        <p:spPr bwMode="auto">
          <a:xfrm rot="5400000" flipH="1" flipV="1">
            <a:off x="8073107" y="3661724"/>
            <a:ext cx="12700" cy="1071252"/>
          </a:xfrm>
          <a:prstGeom prst="curvedConnector3">
            <a:avLst>
              <a:gd name="adj1" fmla="val 3900000"/>
            </a:avLst>
          </a:prstGeom>
          <a:noFill/>
          <a:ln w="25400" cap="flat" cmpd="sng" algn="ctr">
            <a:solidFill>
              <a:srgbClr val="00B0F0"/>
            </a:solidFill>
            <a:prstDash val="solid"/>
            <a:round/>
            <a:headEnd type="none" w="med" len="med"/>
            <a:tailEnd type="triangle" w="lg" len="lg"/>
          </a:ln>
          <a:effectLst/>
        </p:spPr>
      </p:cxnSp>
      <p:sp>
        <p:nvSpPr>
          <p:cNvPr id="98" name="TextBox 97"/>
          <p:cNvSpPr txBox="1"/>
          <p:nvPr/>
        </p:nvSpPr>
        <p:spPr>
          <a:xfrm>
            <a:off x="5791200" y="3124200"/>
            <a:ext cx="3148368" cy="461665"/>
          </a:xfrm>
          <a:prstGeom prst="rect">
            <a:avLst/>
          </a:prstGeom>
          <a:noFill/>
        </p:spPr>
        <p:txBody>
          <a:bodyPr wrap="none" rtlCol="0">
            <a:spAutoFit/>
          </a:bodyPr>
          <a:lstStyle/>
          <a:p>
            <a:r>
              <a:rPr lang="en-US" dirty="0">
                <a:latin typeface="Calibri" pitchFamily="34" charset="0"/>
              </a:rPr>
              <a:t>Feasible total ordering:</a:t>
            </a:r>
          </a:p>
        </p:txBody>
      </p:sp>
      <p:grpSp>
        <p:nvGrpSpPr>
          <p:cNvPr id="25" name="Group 24">
            <a:extLst>
              <a:ext uri="{FF2B5EF4-FFF2-40B4-BE49-F238E27FC236}">
                <a16:creationId xmlns:a16="http://schemas.microsoft.com/office/drawing/2014/main" id="{435A35AD-5A5B-4C95-9263-9787122A7D9E}"/>
              </a:ext>
            </a:extLst>
          </p:cNvPr>
          <p:cNvGrpSpPr/>
          <p:nvPr/>
        </p:nvGrpSpPr>
        <p:grpSpPr>
          <a:xfrm>
            <a:off x="5709045" y="4871482"/>
            <a:ext cx="3153718" cy="1371600"/>
            <a:chOff x="5709045" y="5181600"/>
            <a:chExt cx="3153718" cy="1371600"/>
          </a:xfrm>
        </p:grpSpPr>
        <p:sp>
          <p:nvSpPr>
            <p:cNvPr id="74" name="TextBox 73"/>
            <p:cNvSpPr txBox="1"/>
            <p:nvPr/>
          </p:nvSpPr>
          <p:spPr>
            <a:xfrm>
              <a:off x="5709045" y="6183868"/>
              <a:ext cx="298617" cy="369332"/>
            </a:xfrm>
            <a:prstGeom prst="rect">
              <a:avLst/>
            </a:prstGeom>
            <a:noFill/>
          </p:spPr>
          <p:txBody>
            <a:bodyPr wrap="none" rtlCol="0">
              <a:spAutoFit/>
            </a:bodyPr>
            <a:lstStyle/>
            <a:p>
              <a:r>
                <a:rPr lang="en-US" sz="1800" dirty="0">
                  <a:latin typeface="Calibri" pitchFamily="34" charset="0"/>
                </a:rPr>
                <a:t>a</a:t>
              </a:r>
            </a:p>
          </p:txBody>
        </p:sp>
        <p:sp>
          <p:nvSpPr>
            <p:cNvPr id="75" name="TextBox 74"/>
            <p:cNvSpPr txBox="1"/>
            <p:nvPr/>
          </p:nvSpPr>
          <p:spPr>
            <a:xfrm>
              <a:off x="6265035" y="6183868"/>
              <a:ext cx="308535" cy="369332"/>
            </a:xfrm>
            <a:prstGeom prst="rect">
              <a:avLst/>
            </a:prstGeom>
            <a:noFill/>
          </p:spPr>
          <p:txBody>
            <a:bodyPr wrap="none" rtlCol="0">
              <a:spAutoFit/>
            </a:bodyPr>
            <a:lstStyle/>
            <a:p>
              <a:r>
                <a:rPr lang="en-US" sz="1800" dirty="0">
                  <a:latin typeface="Calibri" pitchFamily="34" charset="0"/>
                </a:rPr>
                <a:t>b</a:t>
              </a:r>
            </a:p>
          </p:txBody>
        </p:sp>
        <p:sp>
          <p:nvSpPr>
            <p:cNvPr id="76" name="TextBox 75"/>
            <p:cNvSpPr txBox="1"/>
            <p:nvPr/>
          </p:nvSpPr>
          <p:spPr>
            <a:xfrm>
              <a:off x="7991310" y="6183868"/>
              <a:ext cx="308535" cy="369332"/>
            </a:xfrm>
            <a:prstGeom prst="rect">
              <a:avLst/>
            </a:prstGeom>
            <a:noFill/>
          </p:spPr>
          <p:txBody>
            <a:bodyPr wrap="none" rtlCol="0">
              <a:spAutoFit/>
            </a:bodyPr>
            <a:lstStyle/>
            <a:p>
              <a:r>
                <a:rPr lang="en-US" sz="1800" dirty="0">
                  <a:latin typeface="Calibri" pitchFamily="34" charset="0"/>
                </a:rPr>
                <a:t>e</a:t>
              </a:r>
            </a:p>
          </p:txBody>
        </p:sp>
        <p:sp>
          <p:nvSpPr>
            <p:cNvPr id="77" name="TextBox 76"/>
            <p:cNvSpPr txBox="1"/>
            <p:nvPr/>
          </p:nvSpPr>
          <p:spPr>
            <a:xfrm>
              <a:off x="7485186" y="6183868"/>
              <a:ext cx="281259" cy="369332"/>
            </a:xfrm>
            <a:prstGeom prst="rect">
              <a:avLst/>
            </a:prstGeom>
            <a:noFill/>
          </p:spPr>
          <p:txBody>
            <a:bodyPr wrap="none" rtlCol="0">
              <a:spAutoFit/>
            </a:bodyPr>
            <a:lstStyle/>
            <a:p>
              <a:r>
                <a:rPr lang="en-US" sz="1800" dirty="0">
                  <a:latin typeface="Calibri" pitchFamily="34" charset="0"/>
                </a:rPr>
                <a:t>c</a:t>
              </a:r>
            </a:p>
          </p:txBody>
        </p:sp>
        <p:sp>
          <p:nvSpPr>
            <p:cNvPr id="78" name="TextBox 77"/>
            <p:cNvSpPr txBox="1"/>
            <p:nvPr/>
          </p:nvSpPr>
          <p:spPr>
            <a:xfrm>
              <a:off x="6928245" y="6183868"/>
              <a:ext cx="261610" cy="369332"/>
            </a:xfrm>
            <a:prstGeom prst="rect">
              <a:avLst/>
            </a:prstGeom>
            <a:noFill/>
          </p:spPr>
          <p:txBody>
            <a:bodyPr wrap="none" rtlCol="0">
              <a:spAutoFit/>
            </a:bodyPr>
            <a:lstStyle/>
            <a:p>
              <a:r>
                <a:rPr lang="en-US" sz="1800" dirty="0">
                  <a:latin typeface="Calibri" pitchFamily="34" charset="0"/>
                </a:rPr>
                <a:t>f</a:t>
              </a:r>
            </a:p>
          </p:txBody>
        </p:sp>
        <p:sp>
          <p:nvSpPr>
            <p:cNvPr id="79" name="TextBox 78"/>
            <p:cNvSpPr txBox="1"/>
            <p:nvPr/>
          </p:nvSpPr>
          <p:spPr>
            <a:xfrm>
              <a:off x="8454465" y="6183868"/>
              <a:ext cx="308535" cy="369332"/>
            </a:xfrm>
            <a:prstGeom prst="rect">
              <a:avLst/>
            </a:prstGeom>
            <a:noFill/>
          </p:spPr>
          <p:txBody>
            <a:bodyPr wrap="none" rtlCol="0">
              <a:spAutoFit/>
            </a:bodyPr>
            <a:lstStyle/>
            <a:p>
              <a:r>
                <a:rPr lang="en-US" sz="1800" dirty="0">
                  <a:latin typeface="Calibri" pitchFamily="34" charset="0"/>
                </a:rPr>
                <a:t>d</a:t>
              </a:r>
            </a:p>
          </p:txBody>
        </p:sp>
        <p:cxnSp>
          <p:nvCxnSpPr>
            <p:cNvPr id="80" name="Curved Connector 79"/>
            <p:cNvCxnSpPr>
              <a:cxnSpLocks/>
            </p:cNvCxnSpPr>
            <p:nvPr/>
          </p:nvCxnSpPr>
          <p:spPr bwMode="auto">
            <a:xfrm rot="5400000" flipH="1" flipV="1">
              <a:off x="6138829" y="5903394"/>
              <a:ext cx="12700" cy="560949"/>
            </a:xfrm>
            <a:prstGeom prst="curvedConnector3">
              <a:avLst>
                <a:gd name="adj1" fmla="val 3300000"/>
              </a:avLst>
            </a:prstGeom>
            <a:noFill/>
            <a:ln w="25400" cap="flat" cmpd="sng" algn="ctr">
              <a:solidFill>
                <a:srgbClr val="FF0000"/>
              </a:solidFill>
              <a:prstDash val="solid"/>
              <a:round/>
              <a:headEnd type="none" w="med" len="med"/>
              <a:tailEnd type="triangle" w="lg" len="lg"/>
            </a:ln>
            <a:effectLst/>
          </p:spPr>
        </p:cxnSp>
        <p:cxnSp>
          <p:nvCxnSpPr>
            <p:cNvPr id="81" name="Curved Connector 80"/>
            <p:cNvCxnSpPr>
              <a:cxnSpLocks/>
            </p:cNvCxnSpPr>
            <p:nvPr/>
          </p:nvCxnSpPr>
          <p:spPr bwMode="auto">
            <a:xfrm rot="5400000" flipH="1" flipV="1">
              <a:off x="7282441" y="5320731"/>
              <a:ext cx="12700" cy="1726275"/>
            </a:xfrm>
            <a:prstGeom prst="curvedConnector3">
              <a:avLst>
                <a:gd name="adj1" fmla="val 3500000"/>
              </a:avLst>
            </a:prstGeom>
            <a:noFill/>
            <a:ln w="25400" cap="flat" cmpd="sng" algn="ctr">
              <a:solidFill>
                <a:srgbClr val="92D050"/>
              </a:solidFill>
              <a:prstDash val="solid"/>
              <a:round/>
              <a:headEnd type="none" w="med" len="med"/>
              <a:tailEnd type="triangle" w="lg" len="lg"/>
            </a:ln>
            <a:effectLst/>
          </p:spPr>
        </p:cxnSp>
        <p:cxnSp>
          <p:nvCxnSpPr>
            <p:cNvPr id="82" name="Curved Connector 81"/>
            <p:cNvCxnSpPr>
              <a:stCxn id="76" idx="0"/>
              <a:endCxn id="78" idx="0"/>
            </p:cNvCxnSpPr>
            <p:nvPr/>
          </p:nvCxnSpPr>
          <p:spPr bwMode="auto">
            <a:xfrm rot="16200000" flipV="1">
              <a:off x="7602314" y="5640604"/>
              <a:ext cx="12700" cy="1086528"/>
            </a:xfrm>
            <a:prstGeom prst="curvedConnector3">
              <a:avLst>
                <a:gd name="adj1" fmla="val 4200000"/>
              </a:avLst>
            </a:prstGeom>
            <a:noFill/>
            <a:ln w="38100" cap="flat" cmpd="sng" algn="ctr">
              <a:solidFill>
                <a:srgbClr val="7030A0"/>
              </a:solidFill>
              <a:prstDash val="sysDot"/>
              <a:round/>
              <a:headEnd type="none" w="med" len="med"/>
              <a:tailEnd type="triangle" w="lg" len="lg"/>
            </a:ln>
            <a:effectLst/>
          </p:spPr>
        </p:cxnSp>
        <p:cxnSp>
          <p:nvCxnSpPr>
            <p:cNvPr id="83" name="Curved Connector 82"/>
            <p:cNvCxnSpPr>
              <a:cxnSpLocks/>
            </p:cNvCxnSpPr>
            <p:nvPr/>
          </p:nvCxnSpPr>
          <p:spPr bwMode="auto">
            <a:xfrm rot="5400000" flipH="1" flipV="1">
              <a:off x="7022561" y="5580612"/>
              <a:ext cx="12700" cy="1206513"/>
            </a:xfrm>
            <a:prstGeom prst="curvedConnector3">
              <a:avLst>
                <a:gd name="adj1" fmla="val 3600000"/>
              </a:avLst>
            </a:prstGeom>
            <a:noFill/>
            <a:ln w="25400" cap="flat" cmpd="sng" algn="ctr">
              <a:solidFill>
                <a:schemeClr val="accent2">
                  <a:lumMod val="75000"/>
                </a:schemeClr>
              </a:solidFill>
              <a:prstDash val="solid"/>
              <a:round/>
              <a:headEnd type="none" w="med" len="med"/>
              <a:tailEnd type="triangle" w="lg" len="lg"/>
            </a:ln>
            <a:effectLst/>
          </p:spPr>
        </p:cxnSp>
        <p:cxnSp>
          <p:nvCxnSpPr>
            <p:cNvPr id="84" name="Curved Connector 83"/>
            <p:cNvCxnSpPr>
              <a:cxnSpLocks/>
            </p:cNvCxnSpPr>
            <p:nvPr/>
          </p:nvCxnSpPr>
          <p:spPr bwMode="auto">
            <a:xfrm rot="5400000" flipH="1" flipV="1">
              <a:off x="8117275" y="5692410"/>
              <a:ext cx="12700" cy="982917"/>
            </a:xfrm>
            <a:prstGeom prst="curvedConnector3">
              <a:avLst>
                <a:gd name="adj1" fmla="val 3900000"/>
              </a:avLst>
            </a:prstGeom>
            <a:noFill/>
            <a:ln w="25400" cap="flat" cmpd="sng" algn="ctr">
              <a:solidFill>
                <a:srgbClr val="00B0F0"/>
              </a:solidFill>
              <a:prstDash val="solid"/>
              <a:round/>
              <a:headEnd type="none" w="med" len="med"/>
              <a:tailEnd type="triangle" w="lg" len="lg"/>
            </a:ln>
            <a:effectLst/>
          </p:spPr>
        </p:cxnSp>
        <p:sp>
          <p:nvSpPr>
            <p:cNvPr id="99" name="TextBox 98"/>
            <p:cNvSpPr txBox="1"/>
            <p:nvPr/>
          </p:nvSpPr>
          <p:spPr>
            <a:xfrm>
              <a:off x="5759349" y="5181600"/>
              <a:ext cx="3103414" cy="461665"/>
            </a:xfrm>
            <a:prstGeom prst="rect">
              <a:avLst/>
            </a:prstGeom>
            <a:noFill/>
          </p:spPr>
          <p:txBody>
            <a:bodyPr wrap="none" rtlCol="0">
              <a:spAutoFit/>
            </a:bodyPr>
            <a:lstStyle/>
            <a:p>
              <a:r>
                <a:rPr lang="en-US" dirty="0">
                  <a:latin typeface="Calibri" pitchFamily="34" charset="0"/>
                </a:rPr>
                <a:t>Feasible or Infeasible?</a:t>
              </a:r>
            </a:p>
          </p:txBody>
        </p:sp>
      </p:grpSp>
      <p:sp>
        <p:nvSpPr>
          <p:cNvPr id="26" name="TextBox 25">
            <a:extLst>
              <a:ext uri="{FF2B5EF4-FFF2-40B4-BE49-F238E27FC236}">
                <a16:creationId xmlns:a16="http://schemas.microsoft.com/office/drawing/2014/main" id="{C582C6F2-3601-4E07-8C09-3E3C95D6D927}"/>
              </a:ext>
            </a:extLst>
          </p:cNvPr>
          <p:cNvSpPr txBox="1"/>
          <p:nvPr/>
        </p:nvSpPr>
        <p:spPr>
          <a:xfrm>
            <a:off x="5681058" y="6324600"/>
            <a:ext cx="3259995" cy="369332"/>
          </a:xfrm>
          <a:prstGeom prst="rect">
            <a:avLst/>
          </a:prstGeom>
          <a:noFill/>
        </p:spPr>
        <p:txBody>
          <a:bodyPr wrap="none" rtlCol="0">
            <a:spAutoFit/>
          </a:bodyPr>
          <a:lstStyle/>
          <a:p>
            <a:r>
              <a:rPr lang="en-US" sz="1800" dirty="0">
                <a:solidFill>
                  <a:srgbClr val="AB8D8D"/>
                </a:solidFill>
                <a:latin typeface="Calibri" pitchFamily="34" charset="0"/>
              </a:rPr>
              <a:t>Infeasible: not a topological sort</a:t>
            </a:r>
          </a:p>
        </p:txBody>
      </p:sp>
    </p:spTree>
    <p:extLst>
      <p:ext uri="{BB962C8B-B14F-4D97-AF65-F5344CB8AC3E}">
        <p14:creationId xmlns:p14="http://schemas.microsoft.com/office/powerpoint/2010/main" val="1694273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381000" y="457200"/>
            <a:ext cx="8534400" cy="573088"/>
          </a:xfrm>
        </p:spPr>
        <p:txBody>
          <a:bodyPr/>
          <a:lstStyle/>
          <a:p>
            <a:r>
              <a:rPr lang="en-US" dirty="0">
                <a:latin typeface="Courier New"/>
                <a:cs typeface="Courier New"/>
              </a:rPr>
              <a:t>fork</a:t>
            </a:r>
            <a:r>
              <a:rPr lang="en-US" dirty="0"/>
              <a:t> Example: Two consecutive </a:t>
            </a:r>
            <a:r>
              <a:rPr lang="en-US" dirty="0">
                <a:latin typeface="Courier New"/>
                <a:cs typeface="Courier New"/>
              </a:rPr>
              <a:t>fork</a:t>
            </a:r>
            <a:r>
              <a:rPr lang="en-US" dirty="0"/>
              <a:t>s</a:t>
            </a:r>
          </a:p>
        </p:txBody>
      </p:sp>
      <p:sp>
        <p:nvSpPr>
          <p:cNvPr id="491523" name="Text Box 3"/>
          <p:cNvSpPr txBox="1">
            <a:spLocks noChangeArrowheads="1"/>
          </p:cNvSpPr>
          <p:nvPr/>
        </p:nvSpPr>
        <p:spPr bwMode="auto">
          <a:xfrm>
            <a:off x="228600" y="1676400"/>
            <a:ext cx="3009511" cy="2308324"/>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fork2</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"L0\n"</a:t>
            </a:r>
            <a:r>
              <a:rPr lang="ro-RO" sz="1800" dirty="0">
                <a:solidFill>
                  <a:srgbClr val="000000"/>
                </a:solidFill>
                <a:latin typeface="Courier New"/>
                <a:cs typeface="Courier New"/>
              </a:rPr>
              <a:t>);</a:t>
            </a:r>
          </a:p>
          <a:p>
            <a:r>
              <a:rPr lang="da-DK" sz="1800" dirty="0">
                <a:solidFill>
                  <a:srgbClr val="000000"/>
                </a:solidFill>
                <a:latin typeface="Courier New"/>
                <a:cs typeface="Courier New"/>
              </a:rPr>
              <a:t>    fork();</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"L1\n"</a:t>
            </a:r>
            <a:r>
              <a:rPr lang="ro-RO" sz="1800" dirty="0">
                <a:solidFill>
                  <a:srgbClr val="000000"/>
                </a:solidFill>
                <a:latin typeface="Courier New"/>
                <a:cs typeface="Courier New"/>
              </a:rPr>
              <a:t>);</a:t>
            </a:r>
          </a:p>
          <a:p>
            <a:r>
              <a:rPr lang="da-DK" sz="1800" dirty="0">
                <a:solidFill>
                  <a:srgbClr val="000000"/>
                </a:solidFill>
                <a:latin typeface="Courier New"/>
                <a:cs typeface="Courier New"/>
              </a:rPr>
              <a:t>    fork();</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"Bye\n"</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p:txBody>
      </p:sp>
      <p:grpSp>
        <p:nvGrpSpPr>
          <p:cNvPr id="16" name="Group 15"/>
          <p:cNvGrpSpPr/>
          <p:nvPr/>
        </p:nvGrpSpPr>
        <p:grpSpPr>
          <a:xfrm>
            <a:off x="3588921" y="1295400"/>
            <a:ext cx="4640679" cy="2667000"/>
            <a:chOff x="3124200" y="3505200"/>
            <a:chExt cx="4640679" cy="2667000"/>
          </a:xfrm>
        </p:grpSpPr>
        <p:sp>
          <p:nvSpPr>
            <p:cNvPr id="64" name="Oval 63"/>
            <p:cNvSpPr>
              <a:spLocks noChangeAspect="1"/>
            </p:cNvSpPr>
            <p:nvPr/>
          </p:nvSpPr>
          <p:spPr>
            <a:xfrm>
              <a:off x="3511276" y="57962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5" name="TextBox 64"/>
            <p:cNvSpPr txBox="1"/>
            <p:nvPr/>
          </p:nvSpPr>
          <p:spPr>
            <a:xfrm>
              <a:off x="3124200" y="5833646"/>
              <a:ext cx="928459" cy="338554"/>
            </a:xfrm>
            <a:prstGeom prst="rect">
              <a:avLst/>
            </a:prstGeom>
            <a:noFill/>
          </p:spPr>
          <p:txBody>
            <a:bodyPr wrap="non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66" name="Oval 65"/>
            <p:cNvSpPr>
              <a:spLocks noChangeAspect="1"/>
            </p:cNvSpPr>
            <p:nvPr/>
          </p:nvSpPr>
          <p:spPr>
            <a:xfrm>
              <a:off x="5365188" y="57835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295522" y="57869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9" name="TextBox 68"/>
            <p:cNvSpPr txBox="1"/>
            <p:nvPr/>
          </p:nvSpPr>
          <p:spPr>
            <a:xfrm>
              <a:off x="4915812" y="5820946"/>
              <a:ext cx="950256"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70" name="Elbow Connector 35"/>
            <p:cNvCxnSpPr/>
            <p:nvPr/>
          </p:nvCxnSpPr>
          <p:spPr>
            <a:xfrm rot="5400000" flipH="1" flipV="1">
              <a:off x="6465299" y="5057784"/>
              <a:ext cx="640392" cy="88593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1" name="Oval 70"/>
            <p:cNvSpPr>
              <a:spLocks noChangeAspect="1"/>
            </p:cNvSpPr>
            <p:nvPr/>
          </p:nvSpPr>
          <p:spPr>
            <a:xfrm>
              <a:off x="7244278" y="512212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2" name="Straight Arrow Connector 71"/>
            <p:cNvCxnSpPr/>
            <p:nvPr/>
          </p:nvCxnSpPr>
          <p:spPr>
            <a:xfrm flipV="1">
              <a:off x="5456628" y="58259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p:nvPr/>
          </p:nvCxnSpPr>
          <p:spPr>
            <a:xfrm flipV="1">
              <a:off x="3602716" y="58352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4" name="TextBox 73"/>
            <p:cNvSpPr txBox="1"/>
            <p:nvPr/>
          </p:nvSpPr>
          <p:spPr>
            <a:xfrm>
              <a:off x="5866167" y="5820946"/>
              <a:ext cx="947222" cy="338554"/>
            </a:xfrm>
            <a:prstGeom prst="rect">
              <a:avLst/>
            </a:prstGeom>
            <a:noFill/>
          </p:spPr>
          <p:txBody>
            <a:bodyPr wrap="square" rtlCol="0">
              <a:spAutoFit/>
            </a:bodyPr>
            <a:lstStyle/>
            <a:p>
              <a:pPr algn="ctr"/>
              <a:r>
                <a:rPr lang="en-US" sz="1600" b="1" dirty="0">
                  <a:latin typeface="Courier New"/>
                  <a:cs typeface="Courier New"/>
                </a:rPr>
                <a:t>fork</a:t>
              </a:r>
            </a:p>
          </p:txBody>
        </p:sp>
        <p:sp>
          <p:nvSpPr>
            <p:cNvPr id="75" name="TextBox 74"/>
            <p:cNvSpPr txBox="1"/>
            <p:nvPr/>
          </p:nvSpPr>
          <p:spPr>
            <a:xfrm>
              <a:off x="6817657" y="5105400"/>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76" name="Straight Arrow Connector 75"/>
            <p:cNvCxnSpPr/>
            <p:nvPr/>
          </p:nvCxnSpPr>
          <p:spPr>
            <a:xfrm flipV="1">
              <a:off x="6381242" y="58191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9" name="Oval 78"/>
            <p:cNvSpPr>
              <a:spLocks noChangeAspect="1"/>
            </p:cNvSpPr>
            <p:nvPr/>
          </p:nvSpPr>
          <p:spPr>
            <a:xfrm>
              <a:off x="7220136" y="57670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0" name="TextBox 79"/>
            <p:cNvSpPr txBox="1"/>
            <p:nvPr/>
          </p:nvSpPr>
          <p:spPr>
            <a:xfrm>
              <a:off x="6787989" y="5820946"/>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82" name="Oval 81"/>
            <p:cNvSpPr>
              <a:spLocks noChangeAspect="1"/>
            </p:cNvSpPr>
            <p:nvPr/>
          </p:nvSpPr>
          <p:spPr>
            <a:xfrm>
              <a:off x="4438088" y="57962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3" name="TextBox 82"/>
            <p:cNvSpPr txBox="1"/>
            <p:nvPr/>
          </p:nvSpPr>
          <p:spPr>
            <a:xfrm>
              <a:off x="4151866" y="5833646"/>
              <a:ext cx="733967" cy="338554"/>
            </a:xfrm>
            <a:prstGeom prst="rect">
              <a:avLst/>
            </a:prstGeom>
            <a:noFill/>
          </p:spPr>
          <p:txBody>
            <a:bodyPr wrap="square" rtlCol="0">
              <a:spAutoFit/>
            </a:bodyPr>
            <a:lstStyle/>
            <a:p>
              <a:pPr algn="ctr"/>
              <a:r>
                <a:rPr lang="en-US" sz="1600" b="1" dirty="0">
                  <a:latin typeface="Courier New"/>
                  <a:cs typeface="Courier New"/>
                </a:rPr>
                <a:t>fork</a:t>
              </a:r>
            </a:p>
          </p:txBody>
        </p:sp>
        <p:cxnSp>
          <p:nvCxnSpPr>
            <p:cNvPr id="84" name="Straight Arrow Connector 83"/>
            <p:cNvCxnSpPr/>
            <p:nvPr/>
          </p:nvCxnSpPr>
          <p:spPr>
            <a:xfrm flipV="1">
              <a:off x="4529528" y="58284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85" name="Elbow Connector 35"/>
            <p:cNvCxnSpPr>
              <a:endCxn id="86" idx="2"/>
            </p:cNvCxnSpPr>
            <p:nvPr/>
          </p:nvCxnSpPr>
          <p:spPr>
            <a:xfrm rot="5400000" flipH="1" flipV="1">
              <a:off x="4294242" y="4725345"/>
              <a:ext cx="1262381" cy="879511"/>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6" name="Oval 85"/>
            <p:cNvSpPr>
              <a:spLocks noChangeAspect="1"/>
            </p:cNvSpPr>
            <p:nvPr/>
          </p:nvSpPr>
          <p:spPr>
            <a:xfrm>
              <a:off x="5365188" y="44881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Oval 87"/>
            <p:cNvSpPr>
              <a:spLocks noChangeAspect="1"/>
            </p:cNvSpPr>
            <p:nvPr/>
          </p:nvSpPr>
          <p:spPr>
            <a:xfrm>
              <a:off x="6295522" y="44915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9" name="TextBox 88"/>
            <p:cNvSpPr txBox="1"/>
            <p:nvPr/>
          </p:nvSpPr>
          <p:spPr>
            <a:xfrm>
              <a:off x="4878277" y="4495800"/>
              <a:ext cx="1017034"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90" name="Elbow Connector 35"/>
            <p:cNvCxnSpPr/>
            <p:nvPr/>
          </p:nvCxnSpPr>
          <p:spPr>
            <a:xfrm rot="5400000" flipH="1" flipV="1">
              <a:off x="6476216" y="3743554"/>
              <a:ext cx="640396" cy="8640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1" name="Oval 90"/>
            <p:cNvSpPr>
              <a:spLocks noChangeAspect="1"/>
            </p:cNvSpPr>
            <p:nvPr/>
          </p:nvSpPr>
          <p:spPr>
            <a:xfrm>
              <a:off x="7244278" y="3796982"/>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2" name="Straight Arrow Connector 91"/>
            <p:cNvCxnSpPr/>
            <p:nvPr/>
          </p:nvCxnSpPr>
          <p:spPr>
            <a:xfrm flipV="1">
              <a:off x="5456628" y="45305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3" name="TextBox 92"/>
            <p:cNvSpPr txBox="1"/>
            <p:nvPr/>
          </p:nvSpPr>
          <p:spPr>
            <a:xfrm>
              <a:off x="5866167" y="4525546"/>
              <a:ext cx="947222" cy="338554"/>
            </a:xfrm>
            <a:prstGeom prst="rect">
              <a:avLst/>
            </a:prstGeom>
            <a:noFill/>
          </p:spPr>
          <p:txBody>
            <a:bodyPr wrap="square" rtlCol="0">
              <a:spAutoFit/>
            </a:bodyPr>
            <a:lstStyle/>
            <a:p>
              <a:pPr algn="ctr"/>
              <a:r>
                <a:rPr lang="en-US" sz="1600" b="1" dirty="0">
                  <a:latin typeface="Courier New"/>
                  <a:cs typeface="Courier New"/>
                </a:rPr>
                <a:t>fork</a:t>
              </a:r>
            </a:p>
          </p:txBody>
        </p:sp>
        <p:sp>
          <p:nvSpPr>
            <p:cNvPr id="94" name="TextBox 93"/>
            <p:cNvSpPr txBox="1"/>
            <p:nvPr/>
          </p:nvSpPr>
          <p:spPr>
            <a:xfrm>
              <a:off x="6817657" y="3846512"/>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cxnSp>
          <p:nvCxnSpPr>
            <p:cNvPr id="95" name="Straight Arrow Connector 94"/>
            <p:cNvCxnSpPr/>
            <p:nvPr/>
          </p:nvCxnSpPr>
          <p:spPr>
            <a:xfrm flipV="1">
              <a:off x="6381242" y="45237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98" name="Oval 97"/>
            <p:cNvSpPr>
              <a:spLocks noChangeAspect="1"/>
            </p:cNvSpPr>
            <p:nvPr/>
          </p:nvSpPr>
          <p:spPr>
            <a:xfrm>
              <a:off x="7220136" y="44716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9" name="TextBox 98"/>
            <p:cNvSpPr txBox="1"/>
            <p:nvPr/>
          </p:nvSpPr>
          <p:spPr>
            <a:xfrm>
              <a:off x="6787989" y="4525546"/>
              <a:ext cx="947222" cy="338554"/>
            </a:xfrm>
            <a:prstGeom prst="rect">
              <a:avLst/>
            </a:prstGeom>
            <a:noFill/>
          </p:spPr>
          <p:txBody>
            <a:bodyPr wrap="square" rtlCol="0">
              <a:spAutoFit/>
            </a:bodyPr>
            <a:lstStyle/>
            <a:p>
              <a:pPr algn="ctr"/>
              <a:r>
                <a:rPr lang="en-US" sz="1600" b="1" dirty="0" err="1">
                  <a:latin typeface="Courier New"/>
                  <a:cs typeface="Courier New"/>
                </a:rPr>
                <a:t>printf</a:t>
              </a:r>
              <a:endParaRPr lang="en-US" sz="1600" b="1" dirty="0">
                <a:latin typeface="Courier New"/>
                <a:cs typeface="Courier New"/>
              </a:endParaRPr>
            </a:p>
          </p:txBody>
        </p:sp>
        <p:sp>
          <p:nvSpPr>
            <p:cNvPr id="102" name="Text Box 407"/>
            <p:cNvSpPr txBox="1">
              <a:spLocks noChangeArrowheads="1"/>
            </p:cNvSpPr>
            <p:nvPr/>
          </p:nvSpPr>
          <p:spPr bwMode="auto">
            <a:xfrm>
              <a:off x="6913523" y="3505200"/>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Bye</a:t>
              </a:r>
            </a:p>
          </p:txBody>
        </p:sp>
        <p:sp>
          <p:nvSpPr>
            <p:cNvPr id="103" name="TextBox 102"/>
            <p:cNvSpPr txBox="1"/>
            <p:nvPr/>
          </p:nvSpPr>
          <p:spPr>
            <a:xfrm>
              <a:off x="3379073" y="5528846"/>
              <a:ext cx="430927" cy="338554"/>
            </a:xfrm>
            <a:prstGeom prst="rect">
              <a:avLst/>
            </a:prstGeom>
            <a:noFill/>
          </p:spPr>
          <p:txBody>
            <a:bodyPr wrap="none" rtlCol="0">
              <a:spAutoFit/>
            </a:bodyPr>
            <a:lstStyle/>
            <a:p>
              <a:pPr algn="ctr"/>
              <a:r>
                <a:rPr lang="en-US" sz="1600" b="1" dirty="0">
                  <a:solidFill>
                    <a:srgbClr val="FF0000"/>
                  </a:solidFill>
                  <a:latin typeface="Courier New"/>
                  <a:cs typeface="Courier New"/>
                </a:rPr>
                <a:t>L0</a:t>
              </a:r>
            </a:p>
          </p:txBody>
        </p:sp>
        <p:sp>
          <p:nvSpPr>
            <p:cNvPr id="106" name="TextBox 105"/>
            <p:cNvSpPr txBox="1"/>
            <p:nvPr/>
          </p:nvSpPr>
          <p:spPr>
            <a:xfrm>
              <a:off x="7034547" y="4800600"/>
              <a:ext cx="554058" cy="338554"/>
            </a:xfrm>
            <a:prstGeom prst="rect">
              <a:avLst/>
            </a:prstGeom>
            <a:noFill/>
          </p:spPr>
          <p:txBody>
            <a:bodyPr wrap="none" rtlCol="0">
              <a:spAutoFit/>
            </a:bodyPr>
            <a:lstStyle/>
            <a:p>
              <a:pPr algn="ctr"/>
              <a:r>
                <a:rPr lang="en-US" sz="1600" b="1" dirty="0">
                  <a:solidFill>
                    <a:srgbClr val="FF0000"/>
                  </a:solidFill>
                  <a:latin typeface="Courier New"/>
                  <a:cs typeface="Courier New"/>
                </a:rPr>
                <a:t>Bye</a:t>
              </a:r>
            </a:p>
          </p:txBody>
        </p:sp>
        <p:sp>
          <p:nvSpPr>
            <p:cNvPr id="107" name="TextBox 106"/>
            <p:cNvSpPr txBox="1"/>
            <p:nvPr/>
          </p:nvSpPr>
          <p:spPr>
            <a:xfrm>
              <a:off x="5207873" y="5496311"/>
              <a:ext cx="430927" cy="338554"/>
            </a:xfrm>
            <a:prstGeom prst="rect">
              <a:avLst/>
            </a:prstGeom>
            <a:noFill/>
          </p:spPr>
          <p:txBody>
            <a:bodyPr wrap="none" rtlCol="0">
              <a:spAutoFit/>
            </a:bodyPr>
            <a:lstStyle/>
            <a:p>
              <a:pPr algn="ctr"/>
              <a:r>
                <a:rPr lang="en-US" sz="1600" b="1" dirty="0">
                  <a:solidFill>
                    <a:srgbClr val="FF0000"/>
                  </a:solidFill>
                  <a:latin typeface="Courier New"/>
                  <a:cs typeface="Courier New"/>
                </a:rPr>
                <a:t>L1</a:t>
              </a:r>
            </a:p>
          </p:txBody>
        </p:sp>
        <p:sp>
          <p:nvSpPr>
            <p:cNvPr id="116" name="TextBox 115"/>
            <p:cNvSpPr txBox="1"/>
            <p:nvPr/>
          </p:nvSpPr>
          <p:spPr>
            <a:xfrm>
              <a:off x="5207873" y="4191000"/>
              <a:ext cx="430927" cy="338554"/>
            </a:xfrm>
            <a:prstGeom prst="rect">
              <a:avLst/>
            </a:prstGeom>
            <a:noFill/>
          </p:spPr>
          <p:txBody>
            <a:bodyPr wrap="none" rtlCol="0">
              <a:spAutoFit/>
            </a:bodyPr>
            <a:lstStyle/>
            <a:p>
              <a:pPr algn="ctr"/>
              <a:r>
                <a:rPr lang="en-US" sz="1600" b="1" dirty="0">
                  <a:solidFill>
                    <a:srgbClr val="FF0000"/>
                  </a:solidFill>
                  <a:latin typeface="Courier New"/>
                  <a:cs typeface="Courier New"/>
                </a:rPr>
                <a:t>L1</a:t>
              </a:r>
            </a:p>
          </p:txBody>
        </p:sp>
        <p:sp>
          <p:nvSpPr>
            <p:cNvPr id="117" name="TextBox 116"/>
            <p:cNvSpPr txBox="1"/>
            <p:nvPr/>
          </p:nvSpPr>
          <p:spPr>
            <a:xfrm>
              <a:off x="7010400" y="5452646"/>
              <a:ext cx="554058" cy="338554"/>
            </a:xfrm>
            <a:prstGeom prst="rect">
              <a:avLst/>
            </a:prstGeom>
            <a:noFill/>
          </p:spPr>
          <p:txBody>
            <a:bodyPr wrap="none" rtlCol="0">
              <a:spAutoFit/>
            </a:bodyPr>
            <a:lstStyle/>
            <a:p>
              <a:pPr algn="ctr"/>
              <a:r>
                <a:rPr lang="en-US" sz="1600" b="1" dirty="0">
                  <a:solidFill>
                    <a:srgbClr val="FF0000"/>
                  </a:solidFill>
                  <a:latin typeface="Courier New"/>
                  <a:cs typeface="Courier New"/>
                </a:rPr>
                <a:t>Bye</a:t>
              </a:r>
            </a:p>
          </p:txBody>
        </p:sp>
        <p:sp>
          <p:nvSpPr>
            <p:cNvPr id="118" name="Text Box 407"/>
            <p:cNvSpPr txBox="1">
              <a:spLocks noChangeArrowheads="1"/>
            </p:cNvSpPr>
            <p:nvPr/>
          </p:nvSpPr>
          <p:spPr bwMode="auto">
            <a:xfrm>
              <a:off x="6858000" y="4157246"/>
              <a:ext cx="795337" cy="338554"/>
            </a:xfrm>
            <a:prstGeom prst="rect">
              <a:avLst/>
            </a:prstGeom>
            <a:noFill/>
            <a:ln w="25400">
              <a:noFill/>
              <a:miter lim="800000"/>
              <a:headEnd/>
              <a:tailEnd/>
            </a:ln>
            <a:effectLst/>
          </p:spPr>
          <p:txBody>
            <a:bodyPr wrap="square">
              <a:prstTxWarp prst="textNoShape">
                <a:avLst/>
              </a:prstTxWarp>
              <a:spAutoFit/>
            </a:bodyPr>
            <a:lstStyle/>
            <a:p>
              <a:pPr algn="ctr"/>
              <a:r>
                <a:rPr lang="en-US" sz="1600" dirty="0">
                  <a:solidFill>
                    <a:srgbClr val="FF0000"/>
                  </a:solidFill>
                  <a:latin typeface="Courier New" charset="0"/>
                </a:rPr>
                <a:t>Bye</a:t>
              </a:r>
            </a:p>
          </p:txBody>
        </p:sp>
      </p:grpSp>
      <p:sp>
        <p:nvSpPr>
          <p:cNvPr id="17" name="TextBox 16"/>
          <p:cNvSpPr txBox="1"/>
          <p:nvPr/>
        </p:nvSpPr>
        <p:spPr>
          <a:xfrm>
            <a:off x="3747618" y="4267200"/>
            <a:ext cx="1737938" cy="2308324"/>
          </a:xfrm>
          <a:prstGeom prst="rect">
            <a:avLst/>
          </a:prstGeom>
          <a:noFill/>
        </p:spPr>
        <p:txBody>
          <a:bodyPr wrap="none" rtlCol="0">
            <a:spAutoFit/>
          </a:bodyPr>
          <a:lstStyle/>
          <a:p>
            <a:r>
              <a:rPr lang="en-US" sz="1800" dirty="0">
                <a:latin typeface="Calibri" pitchFamily="34" charset="0"/>
              </a:rPr>
              <a:t>Feasible output:</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p:txBody>
      </p:sp>
      <p:sp>
        <p:nvSpPr>
          <p:cNvPr id="121" name="TextBox 120"/>
          <p:cNvSpPr txBox="1"/>
          <p:nvPr/>
        </p:nvSpPr>
        <p:spPr>
          <a:xfrm>
            <a:off x="6554050" y="4267200"/>
            <a:ext cx="1890436" cy="2308324"/>
          </a:xfrm>
          <a:prstGeom prst="rect">
            <a:avLst/>
          </a:prstGeom>
          <a:noFill/>
        </p:spPr>
        <p:txBody>
          <a:bodyPr wrap="none" rtlCol="0">
            <a:spAutoFit/>
          </a:bodyPr>
          <a:lstStyle/>
          <a:p>
            <a:r>
              <a:rPr lang="en-US" sz="1800" dirty="0">
                <a:latin typeface="Calibri" pitchFamily="34" charset="0"/>
              </a:rPr>
              <a:t>Infeasible output:</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p:txBody>
      </p:sp>
      <p:sp>
        <p:nvSpPr>
          <p:cNvPr id="122" name="Rectangle 3"/>
          <p:cNvSpPr>
            <a:spLocks noChangeArrowheads="1"/>
          </p:cNvSpPr>
          <p:nvPr/>
        </p:nvSpPr>
        <p:spPr bwMode="auto">
          <a:xfrm>
            <a:off x="2090478" y="3640774"/>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2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457200" y="457200"/>
            <a:ext cx="8029551" cy="573088"/>
          </a:xfrm>
        </p:spPr>
        <p:txBody>
          <a:bodyPr/>
          <a:lstStyle/>
          <a:p>
            <a:r>
              <a:rPr lang="en-US" dirty="0">
                <a:latin typeface="Courier New"/>
                <a:cs typeface="Courier New"/>
              </a:rPr>
              <a:t>fork</a:t>
            </a:r>
            <a:r>
              <a:rPr lang="en-US" dirty="0"/>
              <a:t> Example: Nested </a:t>
            </a:r>
            <a:r>
              <a:rPr lang="en-US" dirty="0">
                <a:latin typeface="Courier New"/>
                <a:cs typeface="Courier New"/>
              </a:rPr>
              <a:t>fork</a:t>
            </a:r>
            <a:r>
              <a:rPr lang="en-US" dirty="0"/>
              <a:t>s in parent</a:t>
            </a:r>
          </a:p>
        </p:txBody>
      </p:sp>
      <p:sp>
        <p:nvSpPr>
          <p:cNvPr id="58" name="Text Box 3"/>
          <p:cNvSpPr txBox="1">
            <a:spLocks noChangeArrowheads="1"/>
          </p:cNvSpPr>
          <p:nvPr/>
        </p:nvSpPr>
        <p:spPr bwMode="auto">
          <a:xfrm>
            <a:off x="152400" y="1447800"/>
            <a:ext cx="3979165" cy="3139321"/>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fork4</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"L0\n"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"L1\n"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"L2\n"</a:t>
            </a:r>
            <a:r>
              <a:rPr lang="ro-RO" sz="1800" dirty="0">
                <a:solidFill>
                  <a:srgbClr val="000000"/>
                </a:solidFill>
                <a:latin typeface="Courier New"/>
                <a:cs typeface="Courier New"/>
              </a:rPr>
              <a:t>);</a:t>
            </a:r>
          </a:p>
          <a:p>
            <a:r>
              <a:rPr lang="ro-RO" sz="1800" dirty="0">
                <a:solidFill>
                  <a:srgbClr val="000000"/>
                </a:solidFill>
                <a:latin typeface="Courier New"/>
                <a:cs typeface="Courier New"/>
              </a:rPr>
              <a:t>	}</a:t>
            </a:r>
          </a:p>
          <a:p>
            <a:r>
              <a:rPr lang="ro-RO" sz="1800" dirty="0">
                <a:solidFill>
                  <a:srgbClr val="000000"/>
                </a:solidFill>
                <a:latin typeface="Courier New"/>
                <a:cs typeface="Courier New"/>
              </a:rPr>
              <a:t>    }</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"Bye\n"</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p:txBody>
      </p:sp>
      <p:grpSp>
        <p:nvGrpSpPr>
          <p:cNvPr id="2" name="Group 1"/>
          <p:cNvGrpSpPr>
            <a:grpSpLocks noChangeAspect="1"/>
          </p:cNvGrpSpPr>
          <p:nvPr/>
        </p:nvGrpSpPr>
        <p:grpSpPr>
          <a:xfrm>
            <a:off x="4090164" y="2068202"/>
            <a:ext cx="4863336" cy="1213951"/>
            <a:chOff x="2767585" y="4328459"/>
            <a:chExt cx="5721572" cy="1428183"/>
          </a:xfrm>
        </p:grpSpPr>
        <p:sp>
          <p:nvSpPr>
            <p:cNvPr id="28" name="Oval 27"/>
            <p:cNvSpPr>
              <a:spLocks noChangeAspect="1"/>
            </p:cNvSpPr>
            <p:nvPr/>
          </p:nvSpPr>
          <p:spPr>
            <a:xfrm>
              <a:off x="3206476" y="5339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9" name="TextBox 28"/>
            <p:cNvSpPr txBox="1"/>
            <p:nvPr/>
          </p:nvSpPr>
          <p:spPr>
            <a:xfrm>
              <a:off x="2767585" y="5376446"/>
              <a:ext cx="1032089" cy="380195"/>
            </a:xfrm>
            <a:prstGeom prst="rect">
              <a:avLst/>
            </a:prstGeom>
            <a:noFill/>
          </p:spPr>
          <p:txBody>
            <a:bodyPr wrap="non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30" name="Oval 29"/>
            <p:cNvSpPr>
              <a:spLocks noChangeAspect="1"/>
            </p:cNvSpPr>
            <p:nvPr/>
          </p:nvSpPr>
          <p:spPr>
            <a:xfrm>
              <a:off x="5060388" y="53263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1" name="Oval 30"/>
            <p:cNvSpPr>
              <a:spLocks noChangeAspect="1"/>
            </p:cNvSpPr>
            <p:nvPr/>
          </p:nvSpPr>
          <p:spPr>
            <a:xfrm>
              <a:off x="5990722" y="53297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2" name="TextBox 31"/>
            <p:cNvSpPr txBox="1"/>
            <p:nvPr/>
          </p:nvSpPr>
          <p:spPr>
            <a:xfrm>
              <a:off x="4611011" y="5363746"/>
              <a:ext cx="1084145"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33" name="Elbow Connector 35"/>
            <p:cNvCxnSpPr/>
            <p:nvPr/>
          </p:nvCxnSpPr>
          <p:spPr>
            <a:xfrm rot="5400000" flipH="1" flipV="1">
              <a:off x="6160499" y="4600584"/>
              <a:ext cx="640392" cy="88593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Oval 33"/>
            <p:cNvSpPr>
              <a:spLocks noChangeAspect="1"/>
            </p:cNvSpPr>
            <p:nvPr/>
          </p:nvSpPr>
          <p:spPr>
            <a:xfrm>
              <a:off x="6939478" y="466492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cxnSp>
          <p:nvCxnSpPr>
            <p:cNvPr id="35" name="Straight Arrow Connector 34"/>
            <p:cNvCxnSpPr/>
            <p:nvPr/>
          </p:nvCxnSpPr>
          <p:spPr>
            <a:xfrm flipV="1">
              <a:off x="5151828" y="53687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V="1">
              <a:off x="3297916" y="5378033"/>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7" name="TextBox 36"/>
            <p:cNvSpPr txBox="1"/>
            <p:nvPr/>
          </p:nvSpPr>
          <p:spPr>
            <a:xfrm>
              <a:off x="5561367" y="5363746"/>
              <a:ext cx="947222" cy="380196"/>
            </a:xfrm>
            <a:prstGeom prst="rect">
              <a:avLst/>
            </a:prstGeom>
            <a:noFill/>
          </p:spPr>
          <p:txBody>
            <a:bodyPr wrap="square" rtlCol="0">
              <a:spAutoFit/>
            </a:bodyPr>
            <a:lstStyle/>
            <a:p>
              <a:pPr algn="ctr"/>
              <a:r>
                <a:rPr lang="en-US" sz="1500" b="1" dirty="0">
                  <a:latin typeface="Courier New"/>
                  <a:cs typeface="Courier New"/>
                </a:rPr>
                <a:t>fork</a:t>
              </a:r>
            </a:p>
          </p:txBody>
        </p:sp>
        <p:sp>
          <p:nvSpPr>
            <p:cNvPr id="38" name="TextBox 37"/>
            <p:cNvSpPr txBox="1"/>
            <p:nvPr/>
          </p:nvSpPr>
          <p:spPr>
            <a:xfrm>
              <a:off x="6512857" y="4648200"/>
              <a:ext cx="1128428"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39" name="Straight Arrow Connector 38"/>
            <p:cNvCxnSpPr/>
            <p:nvPr/>
          </p:nvCxnSpPr>
          <p:spPr>
            <a:xfrm flipV="1">
              <a:off x="6076442" y="53619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0" name="Oval 39"/>
            <p:cNvSpPr>
              <a:spLocks noChangeAspect="1"/>
            </p:cNvSpPr>
            <p:nvPr/>
          </p:nvSpPr>
          <p:spPr>
            <a:xfrm>
              <a:off x="6915336" y="53098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1" name="TextBox 40"/>
            <p:cNvSpPr txBox="1"/>
            <p:nvPr/>
          </p:nvSpPr>
          <p:spPr>
            <a:xfrm>
              <a:off x="6435216" y="5363746"/>
              <a:ext cx="1192488"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42" name="Oval 41"/>
            <p:cNvSpPr>
              <a:spLocks noChangeAspect="1"/>
            </p:cNvSpPr>
            <p:nvPr/>
          </p:nvSpPr>
          <p:spPr>
            <a:xfrm>
              <a:off x="4133288" y="5339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3" name="TextBox 42"/>
            <p:cNvSpPr txBox="1"/>
            <p:nvPr/>
          </p:nvSpPr>
          <p:spPr>
            <a:xfrm>
              <a:off x="3847065" y="5376446"/>
              <a:ext cx="763947" cy="380196"/>
            </a:xfrm>
            <a:prstGeom prst="rect">
              <a:avLst/>
            </a:prstGeom>
            <a:noFill/>
          </p:spPr>
          <p:txBody>
            <a:bodyPr wrap="square" rtlCol="0">
              <a:spAutoFit/>
            </a:bodyPr>
            <a:lstStyle/>
            <a:p>
              <a:pPr algn="ctr"/>
              <a:r>
                <a:rPr lang="en-US" sz="1500" b="1" dirty="0">
                  <a:latin typeface="Courier New"/>
                  <a:cs typeface="Courier New"/>
                </a:rPr>
                <a:t>fork</a:t>
              </a:r>
            </a:p>
          </p:txBody>
        </p:sp>
        <p:cxnSp>
          <p:nvCxnSpPr>
            <p:cNvPr id="44" name="Straight Arrow Connector 43"/>
            <p:cNvCxnSpPr/>
            <p:nvPr/>
          </p:nvCxnSpPr>
          <p:spPr>
            <a:xfrm flipV="1">
              <a:off x="4224728" y="53712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5" name="Elbow Connector 35"/>
            <p:cNvCxnSpPr>
              <a:stCxn id="43" idx="0"/>
            </p:cNvCxnSpPr>
            <p:nvPr/>
          </p:nvCxnSpPr>
          <p:spPr>
            <a:xfrm rot="5400000" flipH="1" flipV="1">
              <a:off x="4307401" y="4620228"/>
              <a:ext cx="677858" cy="834582"/>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6" name="Oval 45"/>
            <p:cNvSpPr>
              <a:spLocks noChangeAspect="1"/>
            </p:cNvSpPr>
            <p:nvPr/>
          </p:nvSpPr>
          <p:spPr>
            <a:xfrm>
              <a:off x="5060388" y="46278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8" name="TextBox 47"/>
            <p:cNvSpPr txBox="1"/>
            <p:nvPr/>
          </p:nvSpPr>
          <p:spPr>
            <a:xfrm>
              <a:off x="4573477" y="4622800"/>
              <a:ext cx="1121679"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80" name="TextBox 79"/>
            <p:cNvSpPr txBox="1"/>
            <p:nvPr/>
          </p:nvSpPr>
          <p:spPr>
            <a:xfrm>
              <a:off x="3045305" y="4994354"/>
              <a:ext cx="488866" cy="380195"/>
            </a:xfrm>
            <a:prstGeom prst="rect">
              <a:avLst/>
            </a:prstGeom>
            <a:noFill/>
          </p:spPr>
          <p:txBody>
            <a:bodyPr wrap="none" rtlCol="0">
              <a:spAutoFit/>
            </a:bodyPr>
            <a:lstStyle/>
            <a:p>
              <a:pPr algn="ctr"/>
              <a:r>
                <a:rPr lang="en-US" sz="1500" b="1" dirty="0">
                  <a:solidFill>
                    <a:srgbClr val="FF0000"/>
                  </a:solidFill>
                  <a:latin typeface="Courier New"/>
                  <a:cs typeface="Courier New"/>
                </a:rPr>
                <a:t>L0</a:t>
              </a:r>
            </a:p>
          </p:txBody>
        </p:sp>
        <p:sp>
          <p:nvSpPr>
            <p:cNvPr id="81" name="TextBox 80"/>
            <p:cNvSpPr txBox="1"/>
            <p:nvPr/>
          </p:nvSpPr>
          <p:spPr>
            <a:xfrm>
              <a:off x="6694440" y="4328459"/>
              <a:ext cx="624672" cy="38019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sp>
          <p:nvSpPr>
            <p:cNvPr id="82" name="TextBox 81"/>
            <p:cNvSpPr txBox="1"/>
            <p:nvPr/>
          </p:nvSpPr>
          <p:spPr>
            <a:xfrm>
              <a:off x="4874105" y="4994354"/>
              <a:ext cx="488866" cy="380195"/>
            </a:xfrm>
            <a:prstGeom prst="rect">
              <a:avLst/>
            </a:prstGeom>
            <a:noFill/>
          </p:spPr>
          <p:txBody>
            <a:bodyPr wrap="none" rtlCol="0">
              <a:spAutoFit/>
            </a:bodyPr>
            <a:lstStyle/>
            <a:p>
              <a:pPr algn="ctr"/>
              <a:r>
                <a:rPr lang="en-US" sz="1500" b="1" dirty="0">
                  <a:solidFill>
                    <a:srgbClr val="FF0000"/>
                  </a:solidFill>
                  <a:latin typeface="Courier New"/>
                  <a:cs typeface="Courier New"/>
                </a:rPr>
                <a:t>L1</a:t>
              </a:r>
            </a:p>
          </p:txBody>
        </p:sp>
        <p:sp>
          <p:nvSpPr>
            <p:cNvPr id="83" name="TextBox 82"/>
            <p:cNvSpPr txBox="1"/>
            <p:nvPr/>
          </p:nvSpPr>
          <p:spPr>
            <a:xfrm>
              <a:off x="4806202" y="4328459"/>
              <a:ext cx="624672" cy="38019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sp>
          <p:nvSpPr>
            <p:cNvPr id="84" name="TextBox 83"/>
            <p:cNvSpPr txBox="1"/>
            <p:nvPr/>
          </p:nvSpPr>
          <p:spPr>
            <a:xfrm>
              <a:off x="6738196" y="4994354"/>
              <a:ext cx="488866" cy="380195"/>
            </a:xfrm>
            <a:prstGeom prst="rect">
              <a:avLst/>
            </a:prstGeom>
            <a:noFill/>
          </p:spPr>
          <p:txBody>
            <a:bodyPr wrap="none" rtlCol="0">
              <a:spAutoFit/>
            </a:bodyPr>
            <a:lstStyle/>
            <a:p>
              <a:pPr algn="ctr"/>
              <a:r>
                <a:rPr lang="en-US" sz="1500" b="1" dirty="0">
                  <a:solidFill>
                    <a:srgbClr val="FF0000"/>
                  </a:solidFill>
                  <a:latin typeface="Courier New"/>
                  <a:cs typeface="Courier New"/>
                </a:rPr>
                <a:t>L2</a:t>
              </a:r>
            </a:p>
          </p:txBody>
        </p:sp>
        <p:cxnSp>
          <p:nvCxnSpPr>
            <p:cNvPr id="86" name="Straight Arrow Connector 85"/>
            <p:cNvCxnSpPr/>
            <p:nvPr/>
          </p:nvCxnSpPr>
          <p:spPr>
            <a:xfrm flipV="1">
              <a:off x="7009706" y="5346700"/>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87" name="Oval 86"/>
            <p:cNvSpPr>
              <a:spLocks noChangeAspect="1"/>
            </p:cNvSpPr>
            <p:nvPr/>
          </p:nvSpPr>
          <p:spPr>
            <a:xfrm>
              <a:off x="7848600" y="5289981"/>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88" name="TextBox 87"/>
            <p:cNvSpPr txBox="1"/>
            <p:nvPr/>
          </p:nvSpPr>
          <p:spPr>
            <a:xfrm>
              <a:off x="7430411" y="5350088"/>
              <a:ext cx="1058746" cy="380196"/>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89" name="TextBox 88"/>
            <p:cNvSpPr txBox="1"/>
            <p:nvPr/>
          </p:nvSpPr>
          <p:spPr>
            <a:xfrm>
              <a:off x="7627705" y="4994354"/>
              <a:ext cx="624672" cy="38019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grpSp>
      <p:sp>
        <p:nvSpPr>
          <p:cNvPr id="90" name="TextBox 89"/>
          <p:cNvSpPr txBox="1"/>
          <p:nvPr/>
        </p:nvSpPr>
        <p:spPr>
          <a:xfrm>
            <a:off x="6819107" y="4129849"/>
            <a:ext cx="236571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L2</a:t>
            </a:r>
          </a:p>
          <a:p>
            <a:r>
              <a:rPr lang="en-US" sz="1800" dirty="0">
                <a:solidFill>
                  <a:srgbClr val="FF0000"/>
                </a:solidFill>
                <a:latin typeface="Courier New"/>
                <a:cs typeface="Courier New"/>
              </a:rPr>
              <a:t>Bye</a:t>
            </a:r>
          </a:p>
        </p:txBody>
      </p:sp>
      <p:sp>
        <p:nvSpPr>
          <p:cNvPr id="91" name="TextBox 90"/>
          <p:cNvSpPr txBox="1"/>
          <p:nvPr/>
        </p:nvSpPr>
        <p:spPr>
          <a:xfrm>
            <a:off x="4333332" y="4114800"/>
            <a:ext cx="230159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L2</a:t>
            </a:r>
          </a:p>
        </p:txBody>
      </p:sp>
      <p:sp>
        <p:nvSpPr>
          <p:cNvPr id="92" name="Rectangle 3"/>
          <p:cNvSpPr>
            <a:spLocks noChangeArrowheads="1"/>
          </p:cNvSpPr>
          <p:nvPr/>
        </p:nvSpPr>
        <p:spPr bwMode="auto">
          <a:xfrm>
            <a:off x="2915978" y="4224974"/>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47" name="TextBox 46">
            <a:extLst>
              <a:ext uri="{FF2B5EF4-FFF2-40B4-BE49-F238E27FC236}">
                <a16:creationId xmlns:a16="http://schemas.microsoft.com/office/drawing/2014/main" id="{E19E31C7-AED9-4681-91F8-7918C46BEE34}"/>
              </a:ext>
            </a:extLst>
          </p:cNvPr>
          <p:cNvSpPr txBox="1"/>
          <p:nvPr/>
        </p:nvSpPr>
        <p:spPr>
          <a:xfrm>
            <a:off x="4342900" y="6139934"/>
            <a:ext cx="1109150" cy="369332"/>
          </a:xfrm>
          <a:prstGeom prst="rect">
            <a:avLst/>
          </a:prstGeom>
          <a:noFill/>
        </p:spPr>
        <p:txBody>
          <a:bodyPr wrap="none" rtlCol="0">
            <a:spAutoFit/>
          </a:bodyPr>
          <a:lstStyle/>
          <a:p>
            <a:r>
              <a:rPr lang="en-US" sz="1800" dirty="0">
                <a:solidFill>
                  <a:srgbClr val="AB8D8D"/>
                </a:solidFill>
                <a:latin typeface="Calibri" pitchFamily="34" charset="0"/>
              </a:rPr>
              <a:t>Infeasible</a:t>
            </a:r>
          </a:p>
        </p:txBody>
      </p:sp>
      <p:sp>
        <p:nvSpPr>
          <p:cNvPr id="50" name="TextBox 49">
            <a:extLst>
              <a:ext uri="{FF2B5EF4-FFF2-40B4-BE49-F238E27FC236}">
                <a16:creationId xmlns:a16="http://schemas.microsoft.com/office/drawing/2014/main" id="{B8292EB2-1905-4049-B792-DEA3899F6AA4}"/>
              </a:ext>
            </a:extLst>
          </p:cNvPr>
          <p:cNvSpPr txBox="1"/>
          <p:nvPr/>
        </p:nvSpPr>
        <p:spPr>
          <a:xfrm>
            <a:off x="6804446" y="6139934"/>
            <a:ext cx="958724" cy="369332"/>
          </a:xfrm>
          <a:prstGeom prst="rect">
            <a:avLst/>
          </a:prstGeom>
          <a:noFill/>
        </p:spPr>
        <p:txBody>
          <a:bodyPr wrap="none" rtlCol="0">
            <a:spAutoFit/>
          </a:bodyPr>
          <a:lstStyle/>
          <a:p>
            <a:r>
              <a:rPr lang="en-US" sz="1800" dirty="0">
                <a:solidFill>
                  <a:srgbClr val="AB8D8D"/>
                </a:solidFill>
                <a:latin typeface="Calibri" pitchFamily="34" charset="0"/>
              </a:rPr>
              <a:t>Feasible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a:xfrm>
            <a:off x="380999" y="457200"/>
            <a:ext cx="8434737" cy="573088"/>
          </a:xfrm>
        </p:spPr>
        <p:txBody>
          <a:bodyPr/>
          <a:lstStyle/>
          <a:p>
            <a:r>
              <a:rPr lang="en-US" dirty="0">
                <a:latin typeface="Courier New"/>
                <a:cs typeface="Courier New"/>
              </a:rPr>
              <a:t>fork</a:t>
            </a:r>
            <a:r>
              <a:rPr lang="en-US" dirty="0"/>
              <a:t> Example: Nested </a:t>
            </a:r>
            <a:r>
              <a:rPr lang="en-US" dirty="0">
                <a:latin typeface="Courier New"/>
                <a:cs typeface="Courier New"/>
              </a:rPr>
              <a:t>fork</a:t>
            </a:r>
            <a:r>
              <a:rPr lang="en-US" dirty="0"/>
              <a:t>s in children</a:t>
            </a:r>
          </a:p>
        </p:txBody>
      </p:sp>
      <p:sp>
        <p:nvSpPr>
          <p:cNvPr id="26" name="Text Box 3"/>
          <p:cNvSpPr txBox="1">
            <a:spLocks noChangeArrowheads="1"/>
          </p:cNvSpPr>
          <p:nvPr/>
        </p:nvSpPr>
        <p:spPr bwMode="auto">
          <a:xfrm>
            <a:off x="173493" y="1536690"/>
            <a:ext cx="3979165" cy="3139321"/>
          </a:xfrm>
          <a:prstGeom prst="rect">
            <a:avLst/>
          </a:prstGeom>
          <a:solidFill>
            <a:srgbClr val="F6F5BD"/>
          </a:solidFill>
          <a:ln w="3175">
            <a:solidFill>
              <a:schemeClr val="tx1"/>
            </a:solidFill>
            <a:miter lim="800000"/>
            <a:headEnd/>
            <a:tailEnd/>
          </a:ln>
          <a:effectLst/>
        </p:spPr>
        <p:txBody>
          <a:bodyPr wrap="none">
            <a:spAutoFit/>
          </a:bodyPr>
          <a:lstStyle/>
          <a:p>
            <a:r>
              <a:rPr lang="en-US" sz="1800" dirty="0">
                <a:solidFill>
                  <a:srgbClr val="2D961E"/>
                </a:solidFill>
                <a:latin typeface="Courier New"/>
                <a:cs typeface="Courier New"/>
              </a:rPr>
              <a:t>void</a:t>
            </a:r>
            <a:r>
              <a:rPr lang="en-US" sz="1800" dirty="0">
                <a:solidFill>
                  <a:srgbClr val="000000"/>
                </a:solidFill>
                <a:latin typeface="Courier New"/>
                <a:cs typeface="Courier New"/>
              </a:rPr>
              <a:t> </a:t>
            </a:r>
            <a:r>
              <a:rPr lang="en-US" sz="1800" dirty="0">
                <a:solidFill>
                  <a:srgbClr val="4A00FF"/>
                </a:solidFill>
                <a:latin typeface="Courier New"/>
                <a:cs typeface="Courier New"/>
              </a:rPr>
              <a:t>fork5</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"L0\n"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"L1\n"</a:t>
            </a:r>
            <a:r>
              <a:rPr lang="ro-RO" sz="1800" dirty="0">
                <a:solidFill>
                  <a:srgbClr val="000000"/>
                </a:solidFill>
                <a:latin typeface="Courier New"/>
                <a:cs typeface="Courier New"/>
              </a:rPr>
              <a:t>);</a:t>
            </a:r>
          </a:p>
          <a:p>
            <a:r>
              <a:rPr lang="en-US" sz="1800" dirty="0">
                <a:solidFill>
                  <a:srgbClr val="000000"/>
                </a:solidFill>
                <a:latin typeface="Courier New"/>
                <a:cs typeface="Courier New"/>
              </a:rPr>
              <a:t>        </a:t>
            </a:r>
            <a:r>
              <a:rPr lang="en-US" sz="1800" dirty="0">
                <a:solidFill>
                  <a:srgbClr val="C200FF"/>
                </a:solidFill>
                <a:latin typeface="Courier New"/>
                <a:cs typeface="Courier New"/>
              </a:rPr>
              <a:t>if</a:t>
            </a:r>
            <a:r>
              <a:rPr lang="en-US" sz="1800" dirty="0">
                <a:solidFill>
                  <a:srgbClr val="000000"/>
                </a:solidFill>
                <a:latin typeface="Courier New"/>
                <a:cs typeface="Courier New"/>
              </a:rPr>
              <a:t> (fork() == 0) {</a:t>
            </a:r>
          </a:p>
          <a:p>
            <a:r>
              <a:rPr lang="ro-RO" sz="1800" dirty="0">
                <a:solidFill>
                  <a:srgbClr val="000000"/>
                </a:solidFill>
                <a:latin typeface="Courier New"/>
                <a:cs typeface="Courier New"/>
              </a:rPr>
              <a:t>            printf(</a:t>
            </a:r>
            <a:r>
              <a:rPr lang="ro-RO" sz="1800" dirty="0">
                <a:solidFill>
                  <a:srgbClr val="9D206F"/>
                </a:solidFill>
                <a:latin typeface="Courier New"/>
                <a:cs typeface="Courier New"/>
              </a:rPr>
              <a:t>"L2\n"</a:t>
            </a:r>
            <a:r>
              <a:rPr lang="ro-RO" sz="1800" dirty="0">
                <a:solidFill>
                  <a:srgbClr val="000000"/>
                </a:solidFill>
                <a:latin typeface="Courier New"/>
                <a:cs typeface="Courier New"/>
              </a:rPr>
              <a:t>);</a:t>
            </a:r>
          </a:p>
          <a:p>
            <a:r>
              <a:rPr lang="ro-RO" sz="1800" dirty="0">
                <a:solidFill>
                  <a:srgbClr val="000000"/>
                </a:solidFill>
                <a:latin typeface="Courier New"/>
                <a:cs typeface="Courier New"/>
              </a:rPr>
              <a:t>        }</a:t>
            </a:r>
          </a:p>
          <a:p>
            <a:r>
              <a:rPr lang="ro-RO" sz="1800" dirty="0">
                <a:solidFill>
                  <a:srgbClr val="000000"/>
                </a:solidFill>
                <a:latin typeface="Courier New"/>
                <a:cs typeface="Courier New"/>
              </a:rPr>
              <a:t>    }</a:t>
            </a:r>
          </a:p>
          <a:p>
            <a:r>
              <a:rPr lang="en-US" sz="1800" dirty="0">
                <a:solidFill>
                  <a:srgbClr val="000000"/>
                </a:solidFill>
                <a:latin typeface="Courier New"/>
                <a:cs typeface="Courier New"/>
              </a:rPr>
              <a:t>    </a:t>
            </a:r>
            <a:r>
              <a:rPr lang="en-US" sz="1800" dirty="0" err="1">
                <a:solidFill>
                  <a:srgbClr val="000000"/>
                </a:solidFill>
                <a:latin typeface="Courier New"/>
                <a:cs typeface="Courier New"/>
              </a:rPr>
              <a:t>printf</a:t>
            </a:r>
            <a:r>
              <a:rPr lang="en-US" sz="1800" dirty="0">
                <a:solidFill>
                  <a:srgbClr val="000000"/>
                </a:solidFill>
                <a:latin typeface="Courier New"/>
                <a:cs typeface="Courier New"/>
              </a:rPr>
              <a:t>(</a:t>
            </a:r>
            <a:r>
              <a:rPr lang="en-US" sz="1800" dirty="0">
                <a:solidFill>
                  <a:srgbClr val="9D206F"/>
                </a:solidFill>
                <a:latin typeface="Courier New"/>
                <a:cs typeface="Courier New"/>
              </a:rPr>
              <a:t>"Bye\n"</a:t>
            </a:r>
            <a:r>
              <a:rPr lang="en-US" sz="1800" dirty="0">
                <a:solidFill>
                  <a:srgbClr val="000000"/>
                </a:solidFill>
                <a:latin typeface="Courier New"/>
                <a:cs typeface="Courier New"/>
              </a:rPr>
              <a:t>);</a:t>
            </a:r>
          </a:p>
          <a:p>
            <a:r>
              <a:rPr lang="en-US" sz="1800" dirty="0">
                <a:solidFill>
                  <a:srgbClr val="000000"/>
                </a:solidFill>
                <a:latin typeface="Courier New"/>
                <a:cs typeface="Courier New"/>
              </a:rPr>
              <a:t>}</a:t>
            </a:r>
          </a:p>
        </p:txBody>
      </p:sp>
      <p:grpSp>
        <p:nvGrpSpPr>
          <p:cNvPr id="4" name="Group 3"/>
          <p:cNvGrpSpPr/>
          <p:nvPr/>
        </p:nvGrpSpPr>
        <p:grpSpPr>
          <a:xfrm>
            <a:off x="4153664" y="1799014"/>
            <a:ext cx="4863336" cy="1782386"/>
            <a:chOff x="4153664" y="1487067"/>
            <a:chExt cx="4863336" cy="1782386"/>
          </a:xfrm>
        </p:grpSpPr>
        <p:sp>
          <p:nvSpPr>
            <p:cNvPr id="49" name="Oval 48"/>
            <p:cNvSpPr>
              <a:spLocks noChangeAspect="1"/>
            </p:cNvSpPr>
            <p:nvPr/>
          </p:nvSpPr>
          <p:spPr>
            <a:xfrm>
              <a:off x="4526721" y="291453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0" name="TextBox 49"/>
            <p:cNvSpPr txBox="1"/>
            <p:nvPr/>
          </p:nvSpPr>
          <p:spPr>
            <a:xfrm>
              <a:off x="4153664" y="2946288"/>
              <a:ext cx="877276" cy="323165"/>
            </a:xfrm>
            <a:prstGeom prst="rect">
              <a:avLst/>
            </a:prstGeom>
            <a:noFill/>
          </p:spPr>
          <p:txBody>
            <a:bodyPr wrap="non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51" name="Oval 50"/>
            <p:cNvSpPr>
              <a:spLocks noChangeAspect="1"/>
            </p:cNvSpPr>
            <p:nvPr/>
          </p:nvSpPr>
          <p:spPr>
            <a:xfrm>
              <a:off x="6102546" y="2903739"/>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2" name="Oval 51"/>
            <p:cNvSpPr>
              <a:spLocks noChangeAspect="1"/>
            </p:cNvSpPr>
            <p:nvPr/>
          </p:nvSpPr>
          <p:spPr>
            <a:xfrm>
              <a:off x="6893330" y="233516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53" name="TextBox 52"/>
            <p:cNvSpPr txBox="1"/>
            <p:nvPr/>
          </p:nvSpPr>
          <p:spPr>
            <a:xfrm>
              <a:off x="5720576" y="2935493"/>
              <a:ext cx="921523"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54" name="Elbow Connector 35"/>
            <p:cNvCxnSpPr/>
            <p:nvPr/>
          </p:nvCxnSpPr>
          <p:spPr>
            <a:xfrm rot="5400000" flipH="1" flipV="1">
              <a:off x="7037642" y="1715351"/>
              <a:ext cx="544331" cy="753043"/>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5" name="Oval 54"/>
            <p:cNvSpPr>
              <a:spLocks noChangeAspect="1"/>
            </p:cNvSpPr>
            <p:nvPr/>
          </p:nvSpPr>
          <p:spPr>
            <a:xfrm>
              <a:off x="7699773" y="1770045"/>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cxnSp>
          <p:nvCxnSpPr>
            <p:cNvPr id="56" name="Straight Arrow Connector 55"/>
            <p:cNvCxnSpPr/>
            <p:nvPr/>
          </p:nvCxnSpPr>
          <p:spPr>
            <a:xfrm flipV="1">
              <a:off x="6180270" y="2368266"/>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p:nvPr/>
          </p:nvCxnSpPr>
          <p:spPr>
            <a:xfrm flipV="1">
              <a:off x="4604445" y="294763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8" name="TextBox 57"/>
            <p:cNvSpPr txBox="1"/>
            <p:nvPr/>
          </p:nvSpPr>
          <p:spPr>
            <a:xfrm>
              <a:off x="6528379" y="2305691"/>
              <a:ext cx="805139" cy="323165"/>
            </a:xfrm>
            <a:prstGeom prst="rect">
              <a:avLst/>
            </a:prstGeom>
            <a:noFill/>
          </p:spPr>
          <p:txBody>
            <a:bodyPr wrap="square" rtlCol="0">
              <a:spAutoFit/>
            </a:bodyPr>
            <a:lstStyle/>
            <a:p>
              <a:pPr algn="ctr"/>
              <a:r>
                <a:rPr lang="en-US" sz="1500" b="1" dirty="0">
                  <a:latin typeface="Courier New"/>
                  <a:cs typeface="Courier New"/>
                </a:rPr>
                <a:t>fork</a:t>
              </a:r>
            </a:p>
          </p:txBody>
        </p:sp>
        <p:sp>
          <p:nvSpPr>
            <p:cNvPr id="59" name="TextBox 58"/>
            <p:cNvSpPr txBox="1"/>
            <p:nvPr/>
          </p:nvSpPr>
          <p:spPr>
            <a:xfrm>
              <a:off x="7337145" y="1755826"/>
              <a:ext cx="959164"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60" name="Straight Arrow Connector 59"/>
            <p:cNvCxnSpPr/>
            <p:nvPr/>
          </p:nvCxnSpPr>
          <p:spPr>
            <a:xfrm flipV="1">
              <a:off x="6966192" y="236250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1" name="Oval 60"/>
            <p:cNvSpPr>
              <a:spLocks noChangeAspect="1"/>
            </p:cNvSpPr>
            <p:nvPr/>
          </p:nvSpPr>
          <p:spPr>
            <a:xfrm>
              <a:off x="7679252" y="2318247"/>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2" name="TextBox 61"/>
            <p:cNvSpPr txBox="1"/>
            <p:nvPr/>
          </p:nvSpPr>
          <p:spPr>
            <a:xfrm>
              <a:off x="7271150" y="2305691"/>
              <a:ext cx="1013615"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63" name="Oval 62"/>
            <p:cNvSpPr>
              <a:spLocks noChangeAspect="1"/>
            </p:cNvSpPr>
            <p:nvPr/>
          </p:nvSpPr>
          <p:spPr>
            <a:xfrm>
              <a:off x="5314512" y="2914534"/>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4" name="TextBox 63"/>
            <p:cNvSpPr txBox="1"/>
            <p:nvPr/>
          </p:nvSpPr>
          <p:spPr>
            <a:xfrm>
              <a:off x="5071222" y="2946288"/>
              <a:ext cx="649355" cy="323165"/>
            </a:xfrm>
            <a:prstGeom prst="rect">
              <a:avLst/>
            </a:prstGeom>
            <a:noFill/>
          </p:spPr>
          <p:txBody>
            <a:bodyPr wrap="square" rtlCol="0">
              <a:spAutoFit/>
            </a:bodyPr>
            <a:lstStyle/>
            <a:p>
              <a:pPr algn="ctr"/>
              <a:r>
                <a:rPr lang="en-US" sz="1500" b="1" dirty="0">
                  <a:latin typeface="Courier New"/>
                  <a:cs typeface="Courier New"/>
                </a:rPr>
                <a:t>fork</a:t>
              </a:r>
            </a:p>
          </p:txBody>
        </p:sp>
        <p:cxnSp>
          <p:nvCxnSpPr>
            <p:cNvPr id="65" name="Straight Arrow Connector 64"/>
            <p:cNvCxnSpPr/>
            <p:nvPr/>
          </p:nvCxnSpPr>
          <p:spPr>
            <a:xfrm flipV="1">
              <a:off x="5392235" y="2941877"/>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66" name="Elbow Connector 35"/>
            <p:cNvCxnSpPr>
              <a:stCxn id="64" idx="0"/>
            </p:cNvCxnSpPr>
            <p:nvPr/>
          </p:nvCxnSpPr>
          <p:spPr>
            <a:xfrm rot="5400000" flipH="1" flipV="1">
              <a:off x="5462509" y="2303503"/>
              <a:ext cx="576177" cy="709395"/>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67" name="Oval 66"/>
            <p:cNvSpPr>
              <a:spLocks noChangeAspect="1"/>
            </p:cNvSpPr>
            <p:nvPr/>
          </p:nvSpPr>
          <p:spPr>
            <a:xfrm>
              <a:off x="6102546" y="2310017"/>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68" name="TextBox 67"/>
            <p:cNvSpPr txBox="1"/>
            <p:nvPr/>
          </p:nvSpPr>
          <p:spPr>
            <a:xfrm>
              <a:off x="5562600" y="2305691"/>
              <a:ext cx="990551"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69" name="TextBox 68"/>
            <p:cNvSpPr txBox="1"/>
            <p:nvPr/>
          </p:nvSpPr>
          <p:spPr>
            <a:xfrm>
              <a:off x="4389726" y="2621511"/>
              <a:ext cx="415536" cy="323165"/>
            </a:xfrm>
            <a:prstGeom prst="rect">
              <a:avLst/>
            </a:prstGeom>
            <a:noFill/>
          </p:spPr>
          <p:txBody>
            <a:bodyPr wrap="none" rtlCol="0">
              <a:spAutoFit/>
            </a:bodyPr>
            <a:lstStyle/>
            <a:p>
              <a:pPr algn="ctr"/>
              <a:r>
                <a:rPr lang="en-US" sz="1500" b="1" dirty="0">
                  <a:solidFill>
                    <a:srgbClr val="FF0000"/>
                  </a:solidFill>
                  <a:latin typeface="Courier New"/>
                  <a:cs typeface="Courier New"/>
                </a:rPr>
                <a:t>L0</a:t>
              </a:r>
            </a:p>
          </p:txBody>
        </p:sp>
        <p:sp>
          <p:nvSpPr>
            <p:cNvPr id="70" name="TextBox 69"/>
            <p:cNvSpPr txBox="1"/>
            <p:nvPr/>
          </p:nvSpPr>
          <p:spPr>
            <a:xfrm>
              <a:off x="7549209" y="1487067"/>
              <a:ext cx="415536" cy="323165"/>
            </a:xfrm>
            <a:prstGeom prst="rect">
              <a:avLst/>
            </a:prstGeom>
            <a:noFill/>
          </p:spPr>
          <p:txBody>
            <a:bodyPr wrap="none" rtlCol="0">
              <a:spAutoFit/>
            </a:bodyPr>
            <a:lstStyle/>
            <a:p>
              <a:pPr algn="ctr"/>
              <a:r>
                <a:rPr lang="en-US" sz="1500" b="1" dirty="0">
                  <a:solidFill>
                    <a:srgbClr val="FF0000"/>
                  </a:solidFill>
                  <a:latin typeface="Courier New"/>
                  <a:cs typeface="Courier New"/>
                </a:rPr>
                <a:t>L2</a:t>
              </a:r>
            </a:p>
          </p:txBody>
        </p:sp>
        <p:sp>
          <p:nvSpPr>
            <p:cNvPr id="71" name="TextBox 70"/>
            <p:cNvSpPr txBox="1"/>
            <p:nvPr/>
          </p:nvSpPr>
          <p:spPr>
            <a:xfrm>
              <a:off x="5886489" y="2621511"/>
              <a:ext cx="530971" cy="32316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sp>
          <p:nvSpPr>
            <p:cNvPr id="72" name="TextBox 71"/>
            <p:cNvSpPr txBox="1"/>
            <p:nvPr/>
          </p:nvSpPr>
          <p:spPr>
            <a:xfrm>
              <a:off x="5944206" y="2055502"/>
              <a:ext cx="415536" cy="323165"/>
            </a:xfrm>
            <a:prstGeom prst="rect">
              <a:avLst/>
            </a:prstGeom>
            <a:noFill/>
          </p:spPr>
          <p:txBody>
            <a:bodyPr wrap="none" rtlCol="0">
              <a:spAutoFit/>
            </a:bodyPr>
            <a:lstStyle/>
            <a:p>
              <a:pPr algn="ctr"/>
              <a:r>
                <a:rPr lang="en-US" sz="1500" b="1" dirty="0">
                  <a:solidFill>
                    <a:srgbClr val="FF0000"/>
                  </a:solidFill>
                  <a:latin typeface="Courier New"/>
                  <a:cs typeface="Courier New"/>
                </a:rPr>
                <a:t>L1</a:t>
              </a:r>
            </a:p>
          </p:txBody>
        </p:sp>
        <p:sp>
          <p:nvSpPr>
            <p:cNvPr id="73" name="TextBox 72"/>
            <p:cNvSpPr txBox="1"/>
            <p:nvPr/>
          </p:nvSpPr>
          <p:spPr>
            <a:xfrm>
              <a:off x="7470966" y="2050056"/>
              <a:ext cx="530971" cy="32316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cxnSp>
          <p:nvCxnSpPr>
            <p:cNvPr id="74" name="Straight Arrow Connector 73"/>
            <p:cNvCxnSpPr/>
            <p:nvPr/>
          </p:nvCxnSpPr>
          <p:spPr>
            <a:xfrm flipV="1">
              <a:off x="7759467" y="1816191"/>
              <a:ext cx="713060" cy="2880"/>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75" name="Oval 74"/>
            <p:cNvSpPr>
              <a:spLocks noChangeAspect="1"/>
            </p:cNvSpPr>
            <p:nvPr/>
          </p:nvSpPr>
          <p:spPr>
            <a:xfrm>
              <a:off x="8472527" y="1767980"/>
              <a:ext cx="77724" cy="77724"/>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76" name="TextBox 75"/>
            <p:cNvSpPr txBox="1"/>
            <p:nvPr/>
          </p:nvSpPr>
          <p:spPr>
            <a:xfrm>
              <a:off x="8117066" y="1755826"/>
              <a:ext cx="899934" cy="323165"/>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77" name="TextBox 76"/>
            <p:cNvSpPr txBox="1"/>
            <p:nvPr/>
          </p:nvSpPr>
          <p:spPr>
            <a:xfrm>
              <a:off x="8284766" y="1487067"/>
              <a:ext cx="530971" cy="323165"/>
            </a:xfrm>
            <a:prstGeom prst="rect">
              <a:avLst/>
            </a:prstGeom>
            <a:noFill/>
          </p:spPr>
          <p:txBody>
            <a:bodyPr wrap="none" rtlCol="0">
              <a:spAutoFit/>
            </a:bodyPr>
            <a:lstStyle/>
            <a:p>
              <a:pPr algn="ctr"/>
              <a:r>
                <a:rPr lang="en-US" sz="1500" b="1" dirty="0">
                  <a:solidFill>
                    <a:srgbClr val="FF0000"/>
                  </a:solidFill>
                  <a:latin typeface="Courier New"/>
                  <a:cs typeface="Courier New"/>
                </a:rPr>
                <a:t>Bye</a:t>
              </a:r>
            </a:p>
          </p:txBody>
        </p:sp>
      </p:grpSp>
      <p:sp>
        <p:nvSpPr>
          <p:cNvPr id="78" name="TextBox 77"/>
          <p:cNvSpPr txBox="1"/>
          <p:nvPr/>
        </p:nvSpPr>
        <p:spPr>
          <a:xfrm>
            <a:off x="6778288" y="4278432"/>
            <a:ext cx="236571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L2</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p:txBody>
      </p:sp>
      <p:sp>
        <p:nvSpPr>
          <p:cNvPr id="79" name="TextBox 78"/>
          <p:cNvSpPr txBox="1"/>
          <p:nvPr/>
        </p:nvSpPr>
        <p:spPr>
          <a:xfrm>
            <a:off x="4325475" y="4276371"/>
            <a:ext cx="2301592" cy="2031325"/>
          </a:xfrm>
          <a:prstGeom prst="rect">
            <a:avLst/>
          </a:prstGeom>
          <a:noFill/>
        </p:spPr>
        <p:txBody>
          <a:bodyPr wrap="none" rtlCol="0">
            <a:spAutoFit/>
          </a:bodyPr>
          <a:lstStyle/>
          <a:p>
            <a:r>
              <a:rPr lang="en-US" sz="1800" dirty="0">
                <a:latin typeface="Calibri" pitchFamily="34" charset="0"/>
              </a:rPr>
              <a:t>Feasible or Infeasible?</a:t>
            </a:r>
          </a:p>
          <a:p>
            <a:r>
              <a:rPr lang="en-US" sz="1800" dirty="0">
                <a:solidFill>
                  <a:srgbClr val="FF0000"/>
                </a:solidFill>
                <a:latin typeface="Courier New"/>
                <a:cs typeface="Courier New"/>
              </a:rPr>
              <a:t>L0</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L1</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L2</a:t>
            </a:r>
          </a:p>
        </p:txBody>
      </p:sp>
      <p:sp>
        <p:nvSpPr>
          <p:cNvPr id="80" name="Rectangle 3"/>
          <p:cNvSpPr>
            <a:spLocks noChangeArrowheads="1"/>
          </p:cNvSpPr>
          <p:nvPr/>
        </p:nvSpPr>
        <p:spPr bwMode="auto">
          <a:xfrm>
            <a:off x="2904610" y="4318348"/>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37" name="TextBox 36">
            <a:extLst>
              <a:ext uri="{FF2B5EF4-FFF2-40B4-BE49-F238E27FC236}">
                <a16:creationId xmlns:a16="http://schemas.microsoft.com/office/drawing/2014/main" id="{52063E45-CAF6-4FAF-82FB-9BA550CD63DC}"/>
              </a:ext>
            </a:extLst>
          </p:cNvPr>
          <p:cNvSpPr txBox="1"/>
          <p:nvPr/>
        </p:nvSpPr>
        <p:spPr>
          <a:xfrm>
            <a:off x="4305410" y="6307696"/>
            <a:ext cx="1109150" cy="369332"/>
          </a:xfrm>
          <a:prstGeom prst="rect">
            <a:avLst/>
          </a:prstGeom>
          <a:noFill/>
        </p:spPr>
        <p:txBody>
          <a:bodyPr wrap="none" rtlCol="0">
            <a:spAutoFit/>
          </a:bodyPr>
          <a:lstStyle/>
          <a:p>
            <a:r>
              <a:rPr lang="en-US" sz="1800" dirty="0">
                <a:solidFill>
                  <a:srgbClr val="AB8D8D"/>
                </a:solidFill>
                <a:latin typeface="Calibri" pitchFamily="34" charset="0"/>
              </a:rPr>
              <a:t>Infeasible</a:t>
            </a:r>
          </a:p>
        </p:txBody>
      </p:sp>
      <p:sp>
        <p:nvSpPr>
          <p:cNvPr id="38" name="TextBox 37">
            <a:extLst>
              <a:ext uri="{FF2B5EF4-FFF2-40B4-BE49-F238E27FC236}">
                <a16:creationId xmlns:a16="http://schemas.microsoft.com/office/drawing/2014/main" id="{25AAF1CB-4857-44A8-800E-D007FE932D99}"/>
              </a:ext>
            </a:extLst>
          </p:cNvPr>
          <p:cNvSpPr txBox="1"/>
          <p:nvPr/>
        </p:nvSpPr>
        <p:spPr>
          <a:xfrm>
            <a:off x="6759390" y="6307696"/>
            <a:ext cx="958724" cy="369332"/>
          </a:xfrm>
          <a:prstGeom prst="rect">
            <a:avLst/>
          </a:prstGeom>
          <a:noFill/>
        </p:spPr>
        <p:txBody>
          <a:bodyPr wrap="none" rtlCol="0">
            <a:spAutoFit/>
          </a:bodyPr>
          <a:lstStyle/>
          <a:p>
            <a:r>
              <a:rPr lang="en-US" sz="1800" dirty="0">
                <a:solidFill>
                  <a:srgbClr val="AB8D8D"/>
                </a:solidFill>
                <a:latin typeface="Calibri" pitchFamily="34" charset="0"/>
              </a:rPr>
              <a:t>Feasible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381000" y="417512"/>
            <a:ext cx="6997700" cy="573088"/>
          </a:xfrm>
        </p:spPr>
        <p:txBody>
          <a:bodyPr/>
          <a:lstStyle/>
          <a:p>
            <a:r>
              <a:rPr lang="en-US" dirty="0"/>
              <a:t>Reaping Child Processes</a:t>
            </a:r>
          </a:p>
        </p:txBody>
      </p:sp>
      <p:sp>
        <p:nvSpPr>
          <p:cNvPr id="496643" name="Rectangle 3"/>
          <p:cNvSpPr>
            <a:spLocks noGrp="1" noChangeArrowheads="1"/>
          </p:cNvSpPr>
          <p:nvPr>
            <p:ph type="body" idx="1"/>
          </p:nvPr>
        </p:nvSpPr>
        <p:spPr>
          <a:xfrm>
            <a:off x="359679" y="914400"/>
            <a:ext cx="8307387" cy="5454650"/>
          </a:xfrm>
        </p:spPr>
        <p:txBody>
          <a:bodyPr/>
          <a:lstStyle/>
          <a:p>
            <a:r>
              <a:rPr lang="en-US" dirty="0"/>
              <a:t>Idea</a:t>
            </a:r>
          </a:p>
          <a:p>
            <a:pPr lvl="1"/>
            <a:r>
              <a:rPr lang="en-US" dirty="0"/>
              <a:t>When process terminates, it still consumes system resources</a:t>
            </a:r>
          </a:p>
          <a:p>
            <a:pPr lvl="2"/>
            <a:r>
              <a:rPr lang="en-US" dirty="0"/>
              <a:t>Examples: Exit status, various OS tables</a:t>
            </a:r>
          </a:p>
          <a:p>
            <a:pPr lvl="1"/>
            <a:r>
              <a:rPr lang="en-US" dirty="0"/>
              <a:t>Called a “zombie”</a:t>
            </a:r>
          </a:p>
          <a:p>
            <a:pPr lvl="2"/>
            <a:r>
              <a:rPr lang="en-US" dirty="0"/>
              <a:t>Living corpse, half alive and half dead</a:t>
            </a:r>
          </a:p>
          <a:p>
            <a:r>
              <a:rPr lang="en-US" dirty="0"/>
              <a:t>Reaping</a:t>
            </a:r>
          </a:p>
          <a:p>
            <a:pPr lvl="1"/>
            <a:r>
              <a:rPr lang="en-US" dirty="0"/>
              <a:t>Performed by parent on terminated child (using </a:t>
            </a:r>
            <a:r>
              <a:rPr lang="en-US" dirty="0">
                <a:latin typeface="Courier New"/>
                <a:cs typeface="Courier New"/>
              </a:rPr>
              <a:t>wait</a:t>
            </a:r>
            <a:r>
              <a:rPr lang="en-US" dirty="0"/>
              <a:t> or </a:t>
            </a:r>
            <a:r>
              <a:rPr lang="en-US" dirty="0" err="1">
                <a:latin typeface="Courier New"/>
                <a:cs typeface="Courier New"/>
              </a:rPr>
              <a:t>waitpid</a:t>
            </a:r>
            <a:r>
              <a:rPr lang="en-US" dirty="0"/>
              <a:t>)</a:t>
            </a:r>
          </a:p>
          <a:p>
            <a:pPr lvl="1"/>
            <a:r>
              <a:rPr lang="en-US" dirty="0"/>
              <a:t>Parent is given exit status information</a:t>
            </a:r>
          </a:p>
          <a:p>
            <a:pPr lvl="1"/>
            <a:r>
              <a:rPr lang="en-US" dirty="0"/>
              <a:t>Kernel then deletes zombie child process</a:t>
            </a:r>
          </a:p>
          <a:p>
            <a:r>
              <a:rPr lang="en-US" dirty="0"/>
              <a:t>What if parent doesn’t reap?</a:t>
            </a:r>
          </a:p>
          <a:p>
            <a:pPr lvl="1"/>
            <a:r>
              <a:rPr lang="en-US" dirty="0"/>
              <a:t>If any parent terminates without reaping a child, then the orphaned child should be reaped by </a:t>
            </a:r>
            <a:r>
              <a:rPr lang="en-US" b="1" dirty="0">
                <a:latin typeface="Courier New" pitchFamily="49" charset="0"/>
              </a:rPr>
              <a:t>init</a:t>
            </a:r>
            <a:r>
              <a:rPr lang="en-US" dirty="0"/>
              <a:t> process (</a:t>
            </a:r>
            <a:r>
              <a:rPr lang="en-US" dirty="0" err="1"/>
              <a:t>pid</a:t>
            </a:r>
            <a:r>
              <a:rPr lang="en-US" dirty="0"/>
              <a:t> == 1) </a:t>
            </a:r>
          </a:p>
          <a:p>
            <a:pPr lvl="2"/>
            <a:r>
              <a:rPr lang="en-US" dirty="0"/>
              <a:t>Unless it was </a:t>
            </a:r>
            <a:r>
              <a:rPr lang="en-US" b="1" dirty="0" err="1">
                <a:latin typeface="Courier New" panose="02070309020205020404" pitchFamily="49" charset="0"/>
                <a:cs typeface="Courier New" panose="02070309020205020404" pitchFamily="49" charset="0"/>
              </a:rPr>
              <a:t>init</a:t>
            </a:r>
            <a:r>
              <a:rPr lang="en-US" dirty="0"/>
              <a:t> that terminated! Then need to reboot…</a:t>
            </a:r>
          </a:p>
          <a:p>
            <a:pPr lvl="1"/>
            <a:r>
              <a:rPr lang="en-US" dirty="0"/>
              <a:t>So, only need explicit reaping in long-running processes</a:t>
            </a:r>
          </a:p>
          <a:p>
            <a:pPr lvl="2"/>
            <a:r>
              <a:rPr lang="en-US" dirty="0"/>
              <a:t>e.g., shells and servers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664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6643">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664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6643">
                                            <p:txEl>
                                              <p:pRg st="8" end="8"/>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96643">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96643">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6643">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96643">
                                            <p:txEl>
                                              <p:pRg st="12" end="1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9664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8D6BB-A50A-415E-A155-97A6F5AD2112}"/>
              </a:ext>
            </a:extLst>
          </p:cNvPr>
          <p:cNvSpPr>
            <a:spLocks noGrp="1"/>
          </p:cNvSpPr>
          <p:nvPr>
            <p:ph type="title"/>
          </p:nvPr>
        </p:nvSpPr>
        <p:spPr>
          <a:xfrm>
            <a:off x="357018" y="435678"/>
            <a:ext cx="7936082" cy="762000"/>
          </a:xfrm>
        </p:spPr>
        <p:txBody>
          <a:bodyPr/>
          <a:lstStyle/>
          <a:p>
            <a:r>
              <a:rPr lang="en-US" dirty="0"/>
              <a:t>Earliest days: One batch job at a time</a:t>
            </a:r>
          </a:p>
        </p:txBody>
      </p:sp>
      <p:pic>
        <p:nvPicPr>
          <p:cNvPr id="6" name="Content Placeholder 5">
            <a:extLst>
              <a:ext uri="{FF2B5EF4-FFF2-40B4-BE49-F238E27FC236}">
                <a16:creationId xmlns:a16="http://schemas.microsoft.com/office/drawing/2014/main" id="{9763ECF3-D2D3-46C6-AD8C-AB8C1C72768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47800" y="1249686"/>
            <a:ext cx="6248400" cy="4949904"/>
          </a:xfrm>
        </p:spPr>
      </p:pic>
      <p:sp>
        <p:nvSpPr>
          <p:cNvPr id="4" name="TextBox 3">
            <a:extLst>
              <a:ext uri="{FF2B5EF4-FFF2-40B4-BE49-F238E27FC236}">
                <a16:creationId xmlns:a16="http://schemas.microsoft.com/office/drawing/2014/main" id="{CEBF1439-C125-4B4F-A1DE-7D331D2DAC63}"/>
              </a:ext>
            </a:extLst>
          </p:cNvPr>
          <p:cNvSpPr txBox="1"/>
          <p:nvPr/>
        </p:nvSpPr>
        <p:spPr>
          <a:xfrm>
            <a:off x="2971800" y="6188040"/>
            <a:ext cx="4827668" cy="523220"/>
          </a:xfrm>
          <a:prstGeom prst="rect">
            <a:avLst/>
          </a:prstGeom>
          <a:noFill/>
        </p:spPr>
        <p:txBody>
          <a:bodyPr wrap="none" rtlCol="0">
            <a:spAutoFit/>
          </a:bodyPr>
          <a:lstStyle/>
          <a:p>
            <a:pPr algn="r"/>
            <a:r>
              <a:rPr lang="en-US" sz="1400" dirty="0">
                <a:latin typeface="Calibri" pitchFamily="34" charset="0"/>
              </a:rPr>
              <a:t>IBM 704 at Langley Research Center (NASA), 1957</a:t>
            </a:r>
            <a:br>
              <a:rPr lang="en-US" sz="1400" dirty="0">
                <a:latin typeface="Calibri" pitchFamily="34" charset="0"/>
              </a:rPr>
            </a:br>
            <a:r>
              <a:rPr lang="en-US" sz="1400" dirty="0">
                <a:latin typeface="Calibri" pitchFamily="34" charset="0"/>
              </a:rPr>
              <a:t>https://commons.wikimedia.org/w/index.php?curid=6455009</a:t>
            </a:r>
          </a:p>
        </p:txBody>
      </p:sp>
    </p:spTree>
    <p:extLst>
      <p:ext uri="{BB962C8B-B14F-4D97-AF65-F5344CB8AC3E}">
        <p14:creationId xmlns:p14="http://schemas.microsoft.com/office/powerpoint/2010/main" val="4144346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Text Box 2"/>
          <p:cNvSpPr txBox="1">
            <a:spLocks noChangeArrowheads="1"/>
          </p:cNvSpPr>
          <p:nvPr/>
        </p:nvSpPr>
        <p:spPr bwMode="auto">
          <a:xfrm>
            <a:off x="152400" y="2438400"/>
            <a:ext cx="4998484" cy="2554545"/>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7 &amp;</a:t>
            </a:r>
          </a:p>
          <a:p>
            <a:pPr algn="l">
              <a:lnSpc>
                <a:spcPct val="100000"/>
              </a:lnSpc>
            </a:pPr>
            <a:r>
              <a:rPr lang="en-US" sz="1600" dirty="0">
                <a:latin typeface="Courier New" pitchFamily="49" charset="0"/>
              </a:rPr>
              <a:t>[1] 6639</a:t>
            </a:r>
          </a:p>
          <a:p>
            <a:pPr algn="l">
              <a:lnSpc>
                <a:spcPct val="100000"/>
              </a:lnSpc>
            </a:pPr>
            <a:r>
              <a:rPr lang="en-US" sz="1600" dirty="0">
                <a:latin typeface="Courier New" pitchFamily="49" charset="0"/>
              </a:rPr>
              <a:t>Running Parent, PID = 6639</a:t>
            </a:r>
          </a:p>
          <a:p>
            <a:pPr algn="l">
              <a:lnSpc>
                <a:spcPct val="100000"/>
              </a:lnSpc>
            </a:pPr>
            <a:r>
              <a:rPr lang="en-US" sz="1600" dirty="0">
                <a:latin typeface="Courier New" pitchFamily="49" charset="0"/>
              </a:rPr>
              <a:t>Terminating Child, PID = 6640</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6639 ttyp9    00:00:03 forks</a:t>
            </a:r>
          </a:p>
          <a:p>
            <a:pPr algn="l">
              <a:lnSpc>
                <a:spcPct val="100000"/>
              </a:lnSpc>
            </a:pPr>
            <a:r>
              <a:rPr lang="en-US" sz="1600" dirty="0">
                <a:latin typeface="Courier New" pitchFamily="49" charset="0"/>
              </a:rPr>
              <a:t> 6640 ttyp9    00:00:00 forks &lt;defunct&gt;</a:t>
            </a:r>
          </a:p>
          <a:p>
            <a:pPr algn="l">
              <a:lnSpc>
                <a:spcPct val="100000"/>
              </a:lnSpc>
            </a:pPr>
            <a:r>
              <a:rPr lang="en-US" sz="1600" dirty="0">
                <a:latin typeface="Courier New" pitchFamily="49" charset="0"/>
              </a:rPr>
              <a:t> 6641 ttyp9    00:00:00 </a:t>
            </a:r>
            <a:r>
              <a:rPr lang="en-US" sz="1600" dirty="0" err="1">
                <a:latin typeface="Courier New" pitchFamily="49" charset="0"/>
              </a:rPr>
              <a:t>ps</a:t>
            </a:r>
            <a:endParaRPr lang="en-US" sz="1600" dirty="0">
              <a:latin typeface="Courier New" pitchFamily="49" charset="0"/>
            </a:endParaRPr>
          </a:p>
        </p:txBody>
      </p:sp>
      <p:sp>
        <p:nvSpPr>
          <p:cNvPr id="497667" name="Rectangle 3"/>
          <p:cNvSpPr>
            <a:spLocks noGrp="1" noChangeArrowheads="1"/>
          </p:cNvSpPr>
          <p:nvPr>
            <p:ph type="title"/>
          </p:nvPr>
        </p:nvSpPr>
        <p:spPr>
          <a:xfrm>
            <a:off x="381000" y="504825"/>
            <a:ext cx="2006600" cy="1095375"/>
          </a:xfrm>
        </p:spPr>
        <p:txBody>
          <a:bodyPr/>
          <a:lstStyle/>
          <a:p>
            <a:pPr marL="0" indent="0"/>
            <a:r>
              <a:rPr lang="en-US" dirty="0"/>
              <a:t>Zombie</a:t>
            </a:r>
            <a:br>
              <a:rPr lang="en-US" dirty="0"/>
            </a:br>
            <a:r>
              <a:rPr lang="en-US" dirty="0"/>
              <a:t>Example</a:t>
            </a:r>
          </a:p>
        </p:txBody>
      </p:sp>
      <p:sp>
        <p:nvSpPr>
          <p:cNvPr id="6" name="Rectangle 3"/>
          <p:cNvSpPr>
            <a:spLocks noChangeArrowheads="1"/>
          </p:cNvSpPr>
          <p:nvPr/>
        </p:nvSpPr>
        <p:spPr bwMode="auto">
          <a:xfrm>
            <a:off x="7796007" y="2586714"/>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12" name="Text Box 2"/>
          <p:cNvSpPr txBox="1">
            <a:spLocks noChangeArrowheads="1"/>
          </p:cNvSpPr>
          <p:nvPr/>
        </p:nvSpPr>
        <p:spPr bwMode="auto">
          <a:xfrm>
            <a:off x="152400" y="2438400"/>
            <a:ext cx="3764172" cy="1077218"/>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7 &amp;</a:t>
            </a:r>
          </a:p>
          <a:p>
            <a:pPr algn="l">
              <a:lnSpc>
                <a:spcPct val="100000"/>
              </a:lnSpc>
            </a:pPr>
            <a:r>
              <a:rPr lang="en-US" sz="1600" dirty="0">
                <a:latin typeface="Courier New" pitchFamily="49" charset="0"/>
              </a:rPr>
              <a:t>[1] 6639</a:t>
            </a:r>
          </a:p>
          <a:p>
            <a:pPr algn="l">
              <a:lnSpc>
                <a:spcPct val="100000"/>
              </a:lnSpc>
            </a:pPr>
            <a:r>
              <a:rPr lang="en-US" sz="1600" dirty="0">
                <a:latin typeface="Courier New" pitchFamily="49" charset="0"/>
              </a:rPr>
              <a:t>Running Parent, PID = 6639</a:t>
            </a:r>
          </a:p>
          <a:p>
            <a:pPr algn="l">
              <a:lnSpc>
                <a:spcPct val="100000"/>
              </a:lnSpc>
            </a:pPr>
            <a:r>
              <a:rPr lang="en-US" sz="1600" dirty="0">
                <a:latin typeface="Courier New" pitchFamily="49" charset="0"/>
              </a:rPr>
              <a:t>Terminating Child, PID = 6640</a:t>
            </a:r>
          </a:p>
        </p:txBody>
      </p:sp>
      <p:sp>
        <p:nvSpPr>
          <p:cNvPr id="13" name="Text Box 2"/>
          <p:cNvSpPr txBox="1">
            <a:spLocks noChangeArrowheads="1"/>
          </p:cNvSpPr>
          <p:nvPr/>
        </p:nvSpPr>
        <p:spPr bwMode="auto">
          <a:xfrm>
            <a:off x="152400" y="2438400"/>
            <a:ext cx="4998484" cy="4003675"/>
          </a:xfrm>
          <a:prstGeom prst="rect">
            <a:avLst/>
          </a:prstGeom>
          <a:solidFill>
            <a:srgbClr val="DDDDDD"/>
          </a:solidFill>
          <a:ln w="3175">
            <a:noFill/>
            <a:miter lim="800000"/>
            <a:headEnd/>
            <a:tailEnd/>
          </a:ln>
          <a:effectLst/>
        </p:spPr>
        <p:txBody>
          <a:bodyPr wrap="squar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7 &amp;</a:t>
            </a:r>
          </a:p>
          <a:p>
            <a:pPr algn="l">
              <a:lnSpc>
                <a:spcPct val="100000"/>
              </a:lnSpc>
            </a:pPr>
            <a:r>
              <a:rPr lang="en-US" sz="1600" dirty="0">
                <a:latin typeface="Courier New" pitchFamily="49" charset="0"/>
              </a:rPr>
              <a:t>[1] 6639</a:t>
            </a:r>
          </a:p>
          <a:p>
            <a:pPr algn="l">
              <a:lnSpc>
                <a:spcPct val="100000"/>
              </a:lnSpc>
            </a:pPr>
            <a:r>
              <a:rPr lang="en-US" sz="1600" dirty="0">
                <a:latin typeface="Courier New" pitchFamily="49" charset="0"/>
              </a:rPr>
              <a:t>Running Parent, PID = 6639</a:t>
            </a:r>
          </a:p>
          <a:p>
            <a:pPr algn="l">
              <a:lnSpc>
                <a:spcPct val="100000"/>
              </a:lnSpc>
            </a:pPr>
            <a:r>
              <a:rPr lang="en-US" sz="1600" dirty="0">
                <a:latin typeface="Courier New" pitchFamily="49" charset="0"/>
              </a:rPr>
              <a:t>Terminating Child, PID = 6640</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6639 ttyp9    00:00:03 forks</a:t>
            </a:r>
          </a:p>
          <a:p>
            <a:pPr algn="l">
              <a:lnSpc>
                <a:spcPct val="100000"/>
              </a:lnSpc>
            </a:pPr>
            <a:r>
              <a:rPr lang="en-US" sz="1600" dirty="0">
                <a:latin typeface="Courier New" pitchFamily="49" charset="0"/>
              </a:rPr>
              <a:t> 6640 ttyp9    00:00:00 forks &lt;defunct&gt;</a:t>
            </a:r>
          </a:p>
          <a:p>
            <a:pPr algn="l">
              <a:lnSpc>
                <a:spcPct val="100000"/>
              </a:lnSpc>
            </a:pPr>
            <a:r>
              <a:rPr lang="en-US" sz="1600" dirty="0">
                <a:latin typeface="Courier New" pitchFamily="49" charset="0"/>
              </a:rPr>
              <a:t> 6641 ttyp9    00:00:00 </a:t>
            </a:r>
            <a:r>
              <a:rPr lang="en-US" sz="1600" dirty="0" err="1">
                <a:latin typeface="Courier New" pitchFamily="49" charset="0"/>
              </a:rPr>
              <a:t>ps</a:t>
            </a:r>
            <a:endParaRPr lang="en-US" sz="1600" dirty="0">
              <a:latin typeface="Courier New" pitchFamily="49" charset="0"/>
            </a:endParaRPr>
          </a:p>
          <a:p>
            <a:pPr algn="l">
              <a:lnSpc>
                <a:spcPct val="100000"/>
              </a:lnSpc>
            </a:pPr>
            <a:r>
              <a:rPr lang="en-US" sz="1600" dirty="0" err="1">
                <a:latin typeface="Courier New" pitchFamily="49" charset="0"/>
              </a:rPr>
              <a:t>linux</a:t>
            </a:r>
            <a:r>
              <a:rPr lang="en-US" sz="1600" dirty="0">
                <a:latin typeface="Courier New" pitchFamily="49" charset="0"/>
              </a:rPr>
              <a:t>&gt;</a:t>
            </a:r>
            <a:r>
              <a:rPr lang="en-US" sz="1600" i="1" dirty="0">
                <a:latin typeface="Courier New" pitchFamily="49" charset="0"/>
              </a:rPr>
              <a:t> kill 6639</a:t>
            </a:r>
          </a:p>
          <a:p>
            <a:pPr algn="l">
              <a:lnSpc>
                <a:spcPct val="100000"/>
              </a:lnSpc>
            </a:pPr>
            <a:r>
              <a:rPr lang="en-US" sz="1600" dirty="0">
                <a:latin typeface="Courier New" pitchFamily="49" charset="0"/>
              </a:rPr>
              <a:t>[1]    Terminated</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6642 ttyp9    00:00:00 </a:t>
            </a:r>
            <a:r>
              <a:rPr lang="en-US" sz="1600" dirty="0" err="1">
                <a:latin typeface="Courier New" pitchFamily="49" charset="0"/>
              </a:rPr>
              <a:t>ps</a:t>
            </a:r>
            <a:endParaRPr lang="en-US" sz="1600" dirty="0">
              <a:latin typeface="Courier New" pitchFamily="49" charset="0"/>
            </a:endParaRPr>
          </a:p>
        </p:txBody>
      </p:sp>
      <p:sp>
        <p:nvSpPr>
          <p:cNvPr id="497668" name="Rectangle 4"/>
          <p:cNvSpPr>
            <a:spLocks noGrp="1" noChangeArrowheads="1"/>
          </p:cNvSpPr>
          <p:nvPr>
            <p:ph type="body" idx="1"/>
          </p:nvPr>
        </p:nvSpPr>
        <p:spPr>
          <a:xfrm>
            <a:off x="5638800" y="3994150"/>
            <a:ext cx="3505200" cy="2635250"/>
          </a:xfrm>
        </p:spPr>
        <p:txBody>
          <a:bodyPr/>
          <a:lstStyle/>
          <a:p>
            <a:r>
              <a:rPr lang="en-US" sz="2000" dirty="0" err="1">
                <a:latin typeface="Courier New" pitchFamily="49" charset="0"/>
              </a:rPr>
              <a:t>ps</a:t>
            </a:r>
            <a:r>
              <a:rPr lang="en-US" sz="2000" b="0" dirty="0"/>
              <a:t> shows child process as “defunct” (i.e., a zombie)</a:t>
            </a:r>
          </a:p>
          <a:p>
            <a:endParaRPr lang="en-US" sz="2000" b="0" dirty="0"/>
          </a:p>
          <a:p>
            <a:r>
              <a:rPr lang="en-US" sz="2000" b="0" dirty="0"/>
              <a:t>Killing parent allows child to be reaped by </a:t>
            </a:r>
            <a:r>
              <a:rPr lang="en-US" sz="2000" dirty="0" err="1">
                <a:latin typeface="Courier New" pitchFamily="49" charset="0"/>
              </a:rPr>
              <a:t>init</a:t>
            </a:r>
            <a:endParaRPr lang="en-US" sz="2000" dirty="0">
              <a:latin typeface="Courier New" pitchFamily="49" charset="0"/>
            </a:endParaRPr>
          </a:p>
        </p:txBody>
      </p:sp>
      <p:cxnSp>
        <p:nvCxnSpPr>
          <p:cNvPr id="3" name="Straight Arrow Connector 2"/>
          <p:cNvCxnSpPr/>
          <p:nvPr/>
        </p:nvCxnSpPr>
        <p:spPr bwMode="auto">
          <a:xfrm flipH="1">
            <a:off x="5067300" y="4419600"/>
            <a:ext cx="800101" cy="152400"/>
          </a:xfrm>
          <a:prstGeom prst="straightConnector1">
            <a:avLst/>
          </a:prstGeom>
          <a:noFill/>
          <a:ln w="38100" cap="flat" cmpd="sng" algn="ctr">
            <a:solidFill>
              <a:srgbClr val="FF0000"/>
            </a:solidFill>
            <a:prstDash val="solid"/>
            <a:round/>
            <a:headEnd type="none" w="med" len="med"/>
            <a:tailEnd type="arrow"/>
          </a:ln>
          <a:effectLst/>
        </p:spPr>
      </p:cxnSp>
      <p:grpSp>
        <p:nvGrpSpPr>
          <p:cNvPr id="11" name="Group 10"/>
          <p:cNvGrpSpPr/>
          <p:nvPr/>
        </p:nvGrpSpPr>
        <p:grpSpPr>
          <a:xfrm>
            <a:off x="3733800" y="5410200"/>
            <a:ext cx="2041080" cy="914400"/>
            <a:chOff x="3733800" y="5410200"/>
            <a:chExt cx="2041080" cy="914400"/>
          </a:xfrm>
        </p:grpSpPr>
        <p:cxnSp>
          <p:nvCxnSpPr>
            <p:cNvPr id="5" name="Straight Arrow Connector 4"/>
            <p:cNvCxnSpPr/>
            <p:nvPr/>
          </p:nvCxnSpPr>
          <p:spPr bwMode="auto">
            <a:xfrm flipH="1">
              <a:off x="4038600" y="5410200"/>
              <a:ext cx="1736280" cy="723900"/>
            </a:xfrm>
            <a:prstGeom prst="straightConnector1">
              <a:avLst/>
            </a:prstGeom>
            <a:noFill/>
            <a:ln w="38100" cap="flat" cmpd="sng" algn="ctr">
              <a:solidFill>
                <a:srgbClr val="FF0000"/>
              </a:solidFill>
              <a:prstDash val="solid"/>
              <a:round/>
              <a:headEnd type="none" w="med" len="med"/>
              <a:tailEnd type="arrow"/>
            </a:ln>
            <a:effectLst/>
          </p:spPr>
        </p:cxnSp>
        <p:sp>
          <p:nvSpPr>
            <p:cNvPr id="9" name="Right Brace 8"/>
            <p:cNvSpPr/>
            <p:nvPr/>
          </p:nvSpPr>
          <p:spPr bwMode="auto">
            <a:xfrm>
              <a:off x="3733800" y="5943600"/>
              <a:ext cx="228600" cy="381000"/>
            </a:xfrm>
            <a:prstGeom prst="rightBrace">
              <a:avLst/>
            </a:prstGeom>
            <a:noFill/>
            <a:ln w="25400" cap="flat" cmpd="sng" algn="ctr">
              <a:solidFill>
                <a:srgbClr val="FF0000"/>
              </a:solidFill>
              <a:prstDash val="solid"/>
              <a:round/>
              <a:headEnd type="none" w="med" len="med"/>
              <a:tailEnd type="none" w="med" len="med"/>
            </a:ln>
            <a:effectLst/>
          </p:spPr>
          <p:txBody>
            <a:bodyPr rtlCol="0" anchor="ctr"/>
            <a:lstStyle/>
            <a:p>
              <a:pPr algn="ctr"/>
              <a:endParaRPr lang="en-US"/>
            </a:p>
          </p:txBody>
        </p:sp>
      </p:grpSp>
      <p:sp>
        <p:nvSpPr>
          <p:cNvPr id="497669" name="Text Box 5"/>
          <p:cNvSpPr txBox="1">
            <a:spLocks noChangeArrowheads="1"/>
          </p:cNvSpPr>
          <p:nvPr/>
        </p:nvSpPr>
        <p:spPr bwMode="auto">
          <a:xfrm>
            <a:off x="2547938" y="482164"/>
            <a:ext cx="6453885" cy="2462213"/>
          </a:xfrm>
          <a:prstGeom prst="rect">
            <a:avLst/>
          </a:prstGeom>
          <a:solidFill>
            <a:srgbClr val="F6F5BD"/>
          </a:solidFill>
          <a:ln w="3175">
            <a:solidFill>
              <a:schemeClr val="tx1"/>
            </a:solidFill>
            <a:miter lim="800000"/>
            <a:headEnd/>
            <a:tailEnd/>
          </a:ln>
          <a:effectLst/>
        </p:spPr>
        <p:txBody>
          <a:bodyPr wrap="none">
            <a:spAutoFit/>
          </a:bodyPr>
          <a:lstStyle/>
          <a:p>
            <a:r>
              <a:rPr lang="en-US" sz="1400" dirty="0">
                <a:solidFill>
                  <a:srgbClr val="2D961E"/>
                </a:solidFill>
                <a:latin typeface="Courier New"/>
                <a:cs typeface="Courier New"/>
              </a:rPr>
              <a:t>void</a:t>
            </a:r>
            <a:r>
              <a:rPr lang="en-US" sz="1400" dirty="0">
                <a:solidFill>
                  <a:srgbClr val="000000"/>
                </a:solidFill>
                <a:latin typeface="Courier New"/>
                <a:cs typeface="Courier New"/>
              </a:rPr>
              <a:t> </a:t>
            </a:r>
            <a:r>
              <a:rPr lang="en-US" sz="1400" dirty="0">
                <a:solidFill>
                  <a:srgbClr val="4A00FF"/>
                </a:solidFill>
                <a:latin typeface="Courier New"/>
                <a:cs typeface="Courier New"/>
              </a:rPr>
              <a:t>fork7</a:t>
            </a:r>
            <a:r>
              <a:rPr lang="en-US" sz="1400" dirty="0">
                <a:solidFill>
                  <a:srgbClr val="000000"/>
                </a:solidFill>
                <a:latin typeface="Courier New"/>
                <a:cs typeface="Courier New"/>
              </a:rPr>
              <a:t>() {</a:t>
            </a:r>
          </a:p>
          <a:p>
            <a:r>
              <a:rPr lang="en-US" sz="1400" dirty="0">
                <a:solidFill>
                  <a:srgbClr val="000000"/>
                </a:solidFill>
                <a:latin typeface="Courier New"/>
                <a:cs typeface="Courier New"/>
              </a:rPr>
              <a:t>    </a:t>
            </a:r>
            <a:r>
              <a:rPr lang="en-US" sz="1400" dirty="0">
                <a:solidFill>
                  <a:srgbClr val="C200FF"/>
                </a:solidFill>
                <a:latin typeface="Courier New"/>
                <a:cs typeface="Courier New"/>
              </a:rPr>
              <a:t>if</a:t>
            </a:r>
            <a:r>
              <a:rPr lang="en-US" sz="1400" dirty="0">
                <a:solidFill>
                  <a:srgbClr val="000000"/>
                </a:solidFill>
                <a:latin typeface="Courier New"/>
                <a:cs typeface="Courier New"/>
              </a:rPr>
              <a:t> (fork() == 0) {</a:t>
            </a:r>
          </a:p>
          <a:p>
            <a:r>
              <a:rPr lang="en-US" sz="1400" dirty="0">
                <a:solidFill>
                  <a:srgbClr val="000000"/>
                </a:solidFill>
                <a:latin typeface="Courier New"/>
                <a:cs typeface="Courier New"/>
              </a:rPr>
              <a:t>        </a:t>
            </a:r>
            <a:r>
              <a:rPr lang="en-US" sz="1400" dirty="0">
                <a:solidFill>
                  <a:srgbClr val="CB2418"/>
                </a:solidFill>
                <a:latin typeface="Courier New"/>
                <a:cs typeface="Courier New"/>
              </a:rPr>
              <a:t>/* Child */</a:t>
            </a:r>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r>
              <a:rPr lang="en-US" sz="1400" dirty="0" err="1">
                <a:solidFill>
                  <a:srgbClr val="000000"/>
                </a:solidFill>
                <a:latin typeface="Courier New"/>
                <a:cs typeface="Courier New"/>
              </a:rPr>
              <a:t>printf</a:t>
            </a:r>
            <a:r>
              <a:rPr lang="en-US" sz="1400" dirty="0">
                <a:solidFill>
                  <a:srgbClr val="000000"/>
                </a:solidFill>
                <a:latin typeface="Courier New"/>
                <a:cs typeface="Courier New"/>
              </a:rPr>
              <a:t>(</a:t>
            </a:r>
            <a:r>
              <a:rPr lang="en-US" sz="1400" dirty="0">
                <a:solidFill>
                  <a:srgbClr val="9D206F"/>
                </a:solidFill>
                <a:latin typeface="Courier New"/>
                <a:cs typeface="Courier New"/>
              </a:rPr>
              <a:t>"Terminating Child, PID = %d\n"</a:t>
            </a:r>
            <a:r>
              <a:rPr lang="en-US" sz="1400" dirty="0">
                <a:solidFill>
                  <a:srgbClr val="000000"/>
                </a:solidFill>
                <a:latin typeface="Courier New"/>
                <a:cs typeface="Courier New"/>
              </a:rPr>
              <a:t>, </a:t>
            </a:r>
            <a:r>
              <a:rPr lang="en-US" sz="1400" dirty="0" err="1">
                <a:solidFill>
                  <a:srgbClr val="000000"/>
                </a:solidFill>
                <a:latin typeface="Courier New"/>
                <a:cs typeface="Courier New"/>
              </a:rPr>
              <a:t>getpid</a:t>
            </a:r>
            <a:r>
              <a:rPr lang="en-US" sz="1400" dirty="0">
                <a:solidFill>
                  <a:srgbClr val="000000"/>
                </a:solidFill>
                <a:latin typeface="Courier New"/>
                <a:cs typeface="Courier New"/>
              </a:rPr>
              <a:t>());</a:t>
            </a:r>
          </a:p>
          <a:p>
            <a:r>
              <a:rPr lang="en-US" sz="1400" dirty="0">
                <a:solidFill>
                  <a:srgbClr val="000000"/>
                </a:solidFill>
                <a:latin typeface="Courier New"/>
                <a:cs typeface="Courier New"/>
              </a:rPr>
              <a:t>        exit(0);</a:t>
            </a:r>
          </a:p>
          <a:p>
            <a:r>
              <a:rPr lang="da-DK" sz="1400" dirty="0">
                <a:solidFill>
                  <a:srgbClr val="000000"/>
                </a:solidFill>
                <a:latin typeface="Courier New"/>
                <a:cs typeface="Courier New"/>
              </a:rPr>
              <a:t>    } </a:t>
            </a:r>
            <a:r>
              <a:rPr lang="da-DK" sz="1400" dirty="0" err="1">
                <a:solidFill>
                  <a:srgbClr val="C200FF"/>
                </a:solidFill>
                <a:latin typeface="Courier New"/>
                <a:cs typeface="Courier New"/>
              </a:rPr>
              <a:t>else</a:t>
            </a:r>
            <a:r>
              <a:rPr lang="da-DK" sz="1400" dirty="0">
                <a:solidFill>
                  <a:srgbClr val="000000"/>
                </a:solidFill>
                <a:latin typeface="Courier New"/>
                <a:cs typeface="Courier New"/>
              </a:rPr>
              <a:t> {</a:t>
            </a:r>
          </a:p>
          <a:p>
            <a:r>
              <a:rPr lang="da-DK" sz="1400" dirty="0">
                <a:solidFill>
                  <a:srgbClr val="000000"/>
                </a:solidFill>
                <a:latin typeface="Courier New"/>
                <a:cs typeface="Courier New"/>
              </a:rPr>
              <a:t>        </a:t>
            </a:r>
            <a:r>
              <a:rPr lang="da-DK" sz="1400" dirty="0" err="1">
                <a:solidFill>
                  <a:srgbClr val="000000"/>
                </a:solidFill>
                <a:latin typeface="Courier New"/>
                <a:cs typeface="Courier New"/>
              </a:rPr>
              <a:t>printf</a:t>
            </a:r>
            <a:r>
              <a:rPr lang="da-DK" sz="1400" dirty="0">
                <a:solidFill>
                  <a:srgbClr val="000000"/>
                </a:solidFill>
                <a:latin typeface="Courier New"/>
                <a:cs typeface="Courier New"/>
              </a:rPr>
              <a:t>(</a:t>
            </a:r>
            <a:r>
              <a:rPr lang="da-DK" sz="1400" dirty="0">
                <a:solidFill>
                  <a:srgbClr val="9D206F"/>
                </a:solidFill>
                <a:latin typeface="Courier New"/>
                <a:cs typeface="Courier New"/>
              </a:rPr>
              <a:t>"</a:t>
            </a:r>
            <a:r>
              <a:rPr lang="da-DK" sz="1400" dirty="0" err="1">
                <a:solidFill>
                  <a:srgbClr val="9D206F"/>
                </a:solidFill>
                <a:latin typeface="Courier New"/>
                <a:cs typeface="Courier New"/>
              </a:rPr>
              <a:t>Running</a:t>
            </a:r>
            <a:r>
              <a:rPr lang="da-DK" sz="1400" dirty="0">
                <a:solidFill>
                  <a:srgbClr val="9D206F"/>
                </a:solidFill>
                <a:latin typeface="Courier New"/>
                <a:cs typeface="Courier New"/>
              </a:rPr>
              <a:t> </a:t>
            </a:r>
            <a:r>
              <a:rPr lang="da-DK" sz="1400" dirty="0" err="1">
                <a:solidFill>
                  <a:srgbClr val="9D206F"/>
                </a:solidFill>
                <a:latin typeface="Courier New"/>
                <a:cs typeface="Courier New"/>
              </a:rPr>
              <a:t>Parent</a:t>
            </a:r>
            <a:r>
              <a:rPr lang="da-DK" sz="1400" dirty="0">
                <a:solidFill>
                  <a:srgbClr val="9D206F"/>
                </a:solidFill>
                <a:latin typeface="Courier New"/>
                <a:cs typeface="Courier New"/>
              </a:rPr>
              <a:t>, PID = %d\n"</a:t>
            </a:r>
            <a:r>
              <a:rPr lang="da-DK" sz="1400" dirty="0">
                <a:solidFill>
                  <a:srgbClr val="000000"/>
                </a:solidFill>
                <a:latin typeface="Courier New"/>
                <a:cs typeface="Courier New"/>
              </a:rPr>
              <a:t>, </a:t>
            </a:r>
            <a:r>
              <a:rPr lang="da-DK" sz="1400" dirty="0" err="1">
                <a:solidFill>
                  <a:srgbClr val="000000"/>
                </a:solidFill>
                <a:latin typeface="Courier New"/>
                <a:cs typeface="Courier New"/>
              </a:rPr>
              <a:t>getpid</a:t>
            </a:r>
            <a:r>
              <a:rPr lang="da-DK" sz="1400" dirty="0">
                <a:solidFill>
                  <a:srgbClr val="000000"/>
                </a:solidFill>
                <a:latin typeface="Courier New"/>
                <a:cs typeface="Courier New"/>
              </a:rPr>
              <a:t>());</a:t>
            </a:r>
          </a:p>
          <a:p>
            <a:r>
              <a:rPr lang="en-US" sz="1400" dirty="0">
                <a:solidFill>
                  <a:srgbClr val="000000"/>
                </a:solidFill>
                <a:latin typeface="Courier New"/>
                <a:cs typeface="Courier New"/>
              </a:rPr>
              <a:t>        </a:t>
            </a:r>
            <a:r>
              <a:rPr lang="en-US" sz="1400" dirty="0">
                <a:solidFill>
                  <a:srgbClr val="C200FF"/>
                </a:solidFill>
                <a:latin typeface="Courier New"/>
                <a:cs typeface="Courier New"/>
              </a:rPr>
              <a:t>while</a:t>
            </a:r>
            <a:r>
              <a:rPr lang="en-US" sz="1400" dirty="0">
                <a:solidFill>
                  <a:srgbClr val="000000"/>
                </a:solidFill>
                <a:latin typeface="Courier New"/>
                <a:cs typeface="Courier New"/>
              </a:rPr>
              <a:t> (1)</a:t>
            </a:r>
          </a:p>
          <a:p>
            <a:r>
              <a:rPr lang="en-US" sz="1400" dirty="0">
                <a:solidFill>
                  <a:srgbClr val="000000"/>
                </a:solidFill>
                <a:latin typeface="Courier New"/>
                <a:cs typeface="Courier New"/>
              </a:rPr>
              <a:t>            ; </a:t>
            </a:r>
            <a:r>
              <a:rPr lang="en-US" sz="1400" dirty="0">
                <a:solidFill>
                  <a:srgbClr val="CB2418"/>
                </a:solidFill>
                <a:latin typeface="Courier New"/>
                <a:cs typeface="Courier New"/>
              </a:rPr>
              <a:t>/* Infinite loop */</a:t>
            </a:r>
            <a:endParaRPr lang="en-US" sz="1400" dirty="0">
              <a:solidFill>
                <a:srgbClr val="000000"/>
              </a:solidFill>
              <a:latin typeface="Courier New"/>
              <a:cs typeface="Courier New"/>
            </a:endParaRPr>
          </a:p>
          <a:p>
            <a:r>
              <a:rPr lang="en-US" sz="1400" dirty="0">
                <a:solidFill>
                  <a:srgbClr val="000000"/>
                </a:solidFill>
                <a:latin typeface="Courier New"/>
                <a:cs typeface="Courier New"/>
              </a:rPr>
              <a:t>    }</a:t>
            </a:r>
          </a:p>
          <a:p>
            <a:r>
              <a:rPr lang="en-US" sz="1400" dirty="0">
                <a:solidFill>
                  <a:srgbClr val="000000"/>
                </a:solidFill>
                <a:latin typeface="Courier New"/>
                <a:cs typeface="Courier New"/>
              </a:rPr>
              <a:t>}</a:t>
            </a:r>
          </a:p>
        </p:txBody>
      </p:sp>
    </p:spTree>
    <p:extLst>
      <p:ext uri="{BB962C8B-B14F-4D97-AF65-F5344CB8AC3E}">
        <p14:creationId xmlns:p14="http://schemas.microsoft.com/office/powerpoint/2010/main" val="231622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766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7668">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7668">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7666"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Text Box 2"/>
          <p:cNvSpPr txBox="1">
            <a:spLocks noChangeArrowheads="1"/>
          </p:cNvSpPr>
          <p:nvPr/>
        </p:nvSpPr>
        <p:spPr bwMode="auto">
          <a:xfrm>
            <a:off x="228600" y="3352800"/>
            <a:ext cx="3887603" cy="830997"/>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8</a:t>
            </a:r>
          </a:p>
          <a:p>
            <a:pPr algn="l">
              <a:lnSpc>
                <a:spcPct val="100000"/>
              </a:lnSpc>
            </a:pPr>
            <a:r>
              <a:rPr lang="en-US" sz="1600" dirty="0">
                <a:latin typeface="Courier New" pitchFamily="49" charset="0"/>
              </a:rPr>
              <a:t>Terminating Parent, PID = 6675</a:t>
            </a:r>
          </a:p>
          <a:p>
            <a:pPr algn="l">
              <a:lnSpc>
                <a:spcPct val="100000"/>
              </a:lnSpc>
            </a:pPr>
            <a:r>
              <a:rPr lang="en-US" sz="1600" dirty="0">
                <a:latin typeface="Courier New" pitchFamily="49" charset="0"/>
              </a:rPr>
              <a:t>Running Child, PID = 6676</a:t>
            </a:r>
          </a:p>
        </p:txBody>
      </p:sp>
      <p:sp>
        <p:nvSpPr>
          <p:cNvPr id="498691" name="Rectangle 3"/>
          <p:cNvSpPr>
            <a:spLocks noGrp="1" noChangeArrowheads="1"/>
          </p:cNvSpPr>
          <p:nvPr>
            <p:ph type="title"/>
          </p:nvPr>
        </p:nvSpPr>
        <p:spPr>
          <a:xfrm>
            <a:off x="152400" y="304800"/>
            <a:ext cx="3657600" cy="1617663"/>
          </a:xfrm>
        </p:spPr>
        <p:txBody>
          <a:bodyPr/>
          <a:lstStyle/>
          <a:p>
            <a:pPr marL="0" indent="0"/>
            <a:r>
              <a:rPr lang="en-US" dirty="0"/>
              <a:t>Non-</a:t>
            </a:r>
            <a:br>
              <a:rPr lang="en-US" dirty="0"/>
            </a:br>
            <a:r>
              <a:rPr lang="en-US" dirty="0"/>
              <a:t>terminating</a:t>
            </a:r>
            <a:br>
              <a:rPr lang="en-US" dirty="0"/>
            </a:br>
            <a:r>
              <a:rPr lang="en-US" dirty="0"/>
              <a:t>Child Example</a:t>
            </a:r>
          </a:p>
        </p:txBody>
      </p:sp>
      <p:sp>
        <p:nvSpPr>
          <p:cNvPr id="498692" name="Rectangle 4"/>
          <p:cNvSpPr>
            <a:spLocks noGrp="1" noChangeArrowheads="1"/>
          </p:cNvSpPr>
          <p:nvPr>
            <p:ph type="body" idx="1"/>
          </p:nvPr>
        </p:nvSpPr>
        <p:spPr>
          <a:xfrm>
            <a:off x="4356100" y="3765550"/>
            <a:ext cx="4330700" cy="2711450"/>
          </a:xfrm>
        </p:spPr>
        <p:txBody>
          <a:bodyPr/>
          <a:lstStyle/>
          <a:p>
            <a:r>
              <a:rPr lang="en-US" sz="2000" b="0" dirty="0"/>
              <a:t>Child process still active even though parent has terminated</a:t>
            </a:r>
          </a:p>
          <a:p>
            <a:endParaRPr lang="en-US" sz="2000" b="0" dirty="0"/>
          </a:p>
          <a:p>
            <a:r>
              <a:rPr lang="en-US" sz="2000" b="0" dirty="0"/>
              <a:t>Must kill child explicitly, or else will keep running indefinitely</a:t>
            </a:r>
          </a:p>
        </p:txBody>
      </p:sp>
      <p:sp>
        <p:nvSpPr>
          <p:cNvPr id="6" name="Rectangle 3"/>
          <p:cNvSpPr>
            <a:spLocks noChangeArrowheads="1"/>
          </p:cNvSpPr>
          <p:nvPr/>
        </p:nvSpPr>
        <p:spPr bwMode="auto">
          <a:xfrm>
            <a:off x="7824769" y="3258881"/>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9" name="Text Box 2"/>
          <p:cNvSpPr txBox="1">
            <a:spLocks noChangeArrowheads="1"/>
          </p:cNvSpPr>
          <p:nvPr/>
        </p:nvSpPr>
        <p:spPr bwMode="auto">
          <a:xfrm>
            <a:off x="228600" y="3352800"/>
            <a:ext cx="3887603" cy="2062103"/>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8</a:t>
            </a:r>
          </a:p>
          <a:p>
            <a:pPr algn="l">
              <a:lnSpc>
                <a:spcPct val="100000"/>
              </a:lnSpc>
            </a:pPr>
            <a:r>
              <a:rPr lang="en-US" sz="1600" dirty="0">
                <a:latin typeface="Courier New" pitchFamily="49" charset="0"/>
              </a:rPr>
              <a:t>Terminating Parent, PID = 6675</a:t>
            </a:r>
          </a:p>
          <a:p>
            <a:pPr algn="l">
              <a:lnSpc>
                <a:spcPct val="100000"/>
              </a:lnSpc>
            </a:pPr>
            <a:r>
              <a:rPr lang="en-US" sz="1600" dirty="0">
                <a:latin typeface="Courier New" pitchFamily="49" charset="0"/>
              </a:rPr>
              <a:t>Running Child, PID = 6676</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6676 ttyp9    00:00:06 forks</a:t>
            </a:r>
          </a:p>
          <a:p>
            <a:pPr algn="l">
              <a:lnSpc>
                <a:spcPct val="100000"/>
              </a:lnSpc>
            </a:pPr>
            <a:r>
              <a:rPr lang="en-US" sz="1600" dirty="0">
                <a:latin typeface="Courier New" pitchFamily="49" charset="0"/>
              </a:rPr>
              <a:t> 6677 ttyp9    00:00:00 </a:t>
            </a:r>
            <a:r>
              <a:rPr lang="en-US" sz="1600" dirty="0" err="1">
                <a:latin typeface="Courier New" pitchFamily="49" charset="0"/>
              </a:rPr>
              <a:t>ps</a:t>
            </a:r>
            <a:endParaRPr lang="en-US" sz="1600" dirty="0">
              <a:latin typeface="Courier New" pitchFamily="49" charset="0"/>
            </a:endParaRPr>
          </a:p>
        </p:txBody>
      </p:sp>
      <p:sp>
        <p:nvSpPr>
          <p:cNvPr id="10" name="Text Box 2"/>
          <p:cNvSpPr txBox="1">
            <a:spLocks noChangeArrowheads="1"/>
          </p:cNvSpPr>
          <p:nvPr/>
        </p:nvSpPr>
        <p:spPr bwMode="auto">
          <a:xfrm>
            <a:off x="228600" y="3352800"/>
            <a:ext cx="3851275" cy="3270250"/>
          </a:xfrm>
          <a:prstGeom prst="rect">
            <a:avLst/>
          </a:prstGeom>
          <a:solidFill>
            <a:srgbClr val="DDDDDD"/>
          </a:solidFill>
          <a:ln w="3175">
            <a:noFill/>
            <a:miter lim="800000"/>
            <a:headEnd/>
            <a:tailEnd/>
          </a:ln>
          <a:effectLst/>
        </p:spPr>
        <p:txBody>
          <a:bodyPr wrap="none">
            <a:spAutoFit/>
          </a:bodyPr>
          <a:lstStyle/>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a:latin typeface="Courier New" pitchFamily="49" charset="0"/>
              </a:rPr>
              <a:t>./forks 8</a:t>
            </a:r>
          </a:p>
          <a:p>
            <a:pPr algn="l">
              <a:lnSpc>
                <a:spcPct val="100000"/>
              </a:lnSpc>
            </a:pPr>
            <a:r>
              <a:rPr lang="en-US" sz="1600" dirty="0">
                <a:latin typeface="Courier New" pitchFamily="49" charset="0"/>
              </a:rPr>
              <a:t>Terminating Parent, PID = 6675</a:t>
            </a:r>
          </a:p>
          <a:p>
            <a:pPr algn="l">
              <a:lnSpc>
                <a:spcPct val="100000"/>
              </a:lnSpc>
            </a:pPr>
            <a:r>
              <a:rPr lang="en-US" sz="1600" dirty="0">
                <a:latin typeface="Courier New" pitchFamily="49" charset="0"/>
              </a:rPr>
              <a:t>Running Child, PID = 6676</a:t>
            </a:r>
          </a:p>
          <a:p>
            <a:pPr algn="l">
              <a:lnSpc>
                <a:spcPct val="100000"/>
              </a:lnSpc>
            </a:pPr>
            <a:r>
              <a:rPr lang="en-US" sz="1600" dirty="0" err="1">
                <a:latin typeface="Courier New" pitchFamily="49" charset="0"/>
              </a:rPr>
              <a:t>linux</a:t>
            </a:r>
            <a:r>
              <a:rPr lang="en-US" sz="1600" dirty="0">
                <a:latin typeface="Courier New" pitchFamily="49" charset="0"/>
              </a:rPr>
              <a:t>&gt; </a:t>
            </a:r>
            <a:r>
              <a:rPr lang="en-US" sz="1600" i="1" dirty="0" err="1">
                <a:latin typeface="Courier New" pitchFamily="49" charset="0"/>
              </a:rPr>
              <a:t>ps</a:t>
            </a:r>
            <a:endParaRPr lang="en-US" sz="1600" i="1"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6676 ttyp9    00:00:06 forks</a:t>
            </a:r>
          </a:p>
          <a:p>
            <a:pPr algn="l">
              <a:lnSpc>
                <a:spcPct val="100000"/>
              </a:lnSpc>
            </a:pPr>
            <a:r>
              <a:rPr lang="en-US" sz="1600" dirty="0">
                <a:latin typeface="Courier New" pitchFamily="49" charset="0"/>
              </a:rPr>
              <a:t> 6677 ttyp9    00:00:00 </a:t>
            </a:r>
            <a:r>
              <a:rPr lang="en-US" sz="1600" dirty="0" err="1">
                <a:latin typeface="Courier New" pitchFamily="49" charset="0"/>
              </a:rPr>
              <a:t>ps</a:t>
            </a:r>
            <a:endParaRPr lang="en-US" sz="1600" dirty="0">
              <a:latin typeface="Courier New" pitchFamily="49" charset="0"/>
            </a:endParaRPr>
          </a:p>
          <a:p>
            <a:pPr algn="l">
              <a:lnSpc>
                <a:spcPct val="100000"/>
              </a:lnSpc>
            </a:pPr>
            <a:r>
              <a:rPr lang="en-US" sz="1600" i="1" dirty="0" err="1">
                <a:latin typeface="Courier New" pitchFamily="49" charset="0"/>
              </a:rPr>
              <a:t>linux</a:t>
            </a:r>
            <a:r>
              <a:rPr lang="en-US" sz="1600" i="1" dirty="0">
                <a:latin typeface="Courier New" pitchFamily="49" charset="0"/>
              </a:rPr>
              <a:t>&gt;</a:t>
            </a:r>
            <a:r>
              <a:rPr lang="en-US" sz="1600" dirty="0">
                <a:latin typeface="Courier New" pitchFamily="49" charset="0"/>
              </a:rPr>
              <a:t> kill 6676</a:t>
            </a:r>
          </a:p>
          <a:p>
            <a:pPr algn="l">
              <a:lnSpc>
                <a:spcPct val="100000"/>
              </a:lnSpc>
            </a:pPr>
            <a:r>
              <a:rPr lang="en-US" sz="1600" i="1" dirty="0" err="1">
                <a:latin typeface="Courier New" pitchFamily="49" charset="0"/>
              </a:rPr>
              <a:t>linux</a:t>
            </a:r>
            <a:r>
              <a:rPr lang="en-US" sz="1600" i="1" dirty="0">
                <a:latin typeface="Courier New" pitchFamily="49" charset="0"/>
              </a:rPr>
              <a:t>&gt;</a:t>
            </a:r>
            <a:r>
              <a:rPr lang="en-US" sz="1600" dirty="0">
                <a:latin typeface="Courier New" pitchFamily="49" charset="0"/>
              </a:rPr>
              <a:t> </a:t>
            </a:r>
            <a:r>
              <a:rPr lang="en-US" sz="1600" dirty="0" err="1">
                <a:latin typeface="Courier New" pitchFamily="49" charset="0"/>
              </a:rPr>
              <a:t>ps</a:t>
            </a:r>
            <a:endParaRPr lang="en-US" sz="1600" dirty="0">
              <a:latin typeface="Courier New" pitchFamily="49" charset="0"/>
            </a:endParaRPr>
          </a:p>
          <a:p>
            <a:pPr algn="l">
              <a:lnSpc>
                <a:spcPct val="100000"/>
              </a:lnSpc>
            </a:pPr>
            <a:r>
              <a:rPr lang="en-US" sz="1600" dirty="0">
                <a:latin typeface="Courier New" pitchFamily="49" charset="0"/>
              </a:rPr>
              <a:t>  PID TTY          TIME CMD</a:t>
            </a:r>
          </a:p>
          <a:p>
            <a:pPr algn="l">
              <a:lnSpc>
                <a:spcPct val="100000"/>
              </a:lnSpc>
            </a:pPr>
            <a:r>
              <a:rPr lang="en-US" sz="1600" dirty="0">
                <a:latin typeface="Courier New" pitchFamily="49" charset="0"/>
              </a:rPr>
              <a:t> 6585 ttyp9    00:00:00 </a:t>
            </a:r>
            <a:r>
              <a:rPr lang="en-US" sz="1600" dirty="0" err="1">
                <a:latin typeface="Courier New" pitchFamily="49" charset="0"/>
              </a:rPr>
              <a:t>tcsh</a:t>
            </a:r>
            <a:endParaRPr lang="en-US" sz="1600" dirty="0">
              <a:latin typeface="Courier New" pitchFamily="49" charset="0"/>
            </a:endParaRPr>
          </a:p>
          <a:p>
            <a:pPr algn="l">
              <a:lnSpc>
                <a:spcPct val="100000"/>
              </a:lnSpc>
            </a:pPr>
            <a:r>
              <a:rPr lang="en-US" sz="1600" dirty="0">
                <a:latin typeface="Courier New" pitchFamily="49" charset="0"/>
              </a:rPr>
              <a:t> 6678 ttyp9    00:00:00 </a:t>
            </a:r>
            <a:r>
              <a:rPr lang="en-US" sz="1600" dirty="0" err="1">
                <a:latin typeface="Courier New" pitchFamily="49" charset="0"/>
              </a:rPr>
              <a:t>ps</a:t>
            </a:r>
            <a:endParaRPr lang="en-US" sz="1600" dirty="0">
              <a:latin typeface="Courier New" pitchFamily="49" charset="0"/>
            </a:endParaRPr>
          </a:p>
        </p:txBody>
      </p:sp>
      <p:sp>
        <p:nvSpPr>
          <p:cNvPr id="498693" name="Text Box 5"/>
          <p:cNvSpPr txBox="1">
            <a:spLocks noChangeArrowheads="1"/>
          </p:cNvSpPr>
          <p:nvPr/>
        </p:nvSpPr>
        <p:spPr bwMode="auto">
          <a:xfrm>
            <a:off x="3276600" y="279400"/>
            <a:ext cx="5743580" cy="3323987"/>
          </a:xfrm>
          <a:prstGeom prst="rect">
            <a:avLst/>
          </a:prstGeom>
          <a:solidFill>
            <a:srgbClr val="F6F5BD"/>
          </a:solidFill>
          <a:ln w="3175">
            <a:solidFill>
              <a:schemeClr val="tx1"/>
            </a:solidFill>
            <a:miter lim="800000"/>
            <a:headEnd/>
            <a:tailEnd/>
          </a:ln>
          <a:effectLst/>
        </p:spPr>
        <p:txBody>
          <a:bodyPr wrap="none">
            <a:spAutoFit/>
          </a:bodyPr>
          <a:lstStyle/>
          <a:p>
            <a:r>
              <a:rPr lang="en-US" sz="1500" dirty="0">
                <a:solidFill>
                  <a:srgbClr val="2D961E"/>
                </a:solidFill>
                <a:latin typeface="Courier New"/>
                <a:cs typeface="Courier New"/>
              </a:rPr>
              <a:t>void</a:t>
            </a:r>
            <a:r>
              <a:rPr lang="en-US" sz="1500" dirty="0">
                <a:solidFill>
                  <a:srgbClr val="000000"/>
                </a:solidFill>
                <a:latin typeface="Courier New"/>
                <a:cs typeface="Courier New"/>
              </a:rPr>
              <a:t> </a:t>
            </a:r>
            <a:r>
              <a:rPr lang="en-US" sz="1500" dirty="0">
                <a:solidFill>
                  <a:srgbClr val="4A00FF"/>
                </a:solidFill>
                <a:latin typeface="Courier New"/>
                <a:cs typeface="Courier New"/>
              </a:rPr>
              <a:t>fork8</a:t>
            </a:r>
            <a:r>
              <a:rPr lang="en-US" sz="1500" dirty="0">
                <a:solidFill>
                  <a:srgbClr val="000000"/>
                </a:solidFill>
                <a:latin typeface="Courier New"/>
                <a:cs typeface="Courier New"/>
              </a:rPr>
              <a:t>()</a:t>
            </a:r>
          </a:p>
          <a:p>
            <a:r>
              <a:rPr lang="en-US" sz="1500" dirty="0">
                <a:solidFill>
                  <a:srgbClr val="000000"/>
                </a:solidFill>
                <a:latin typeface="Courier New"/>
                <a:cs typeface="Courier New"/>
              </a:rPr>
              <a:t>{</a:t>
            </a:r>
          </a:p>
          <a:p>
            <a:r>
              <a:rPr lang="en-US" sz="1500" dirty="0">
                <a:solidFill>
                  <a:srgbClr val="000000"/>
                </a:solidFill>
                <a:latin typeface="Courier New"/>
                <a:cs typeface="Courier New"/>
              </a:rPr>
              <a:t>    </a:t>
            </a:r>
            <a:r>
              <a:rPr lang="en-US" sz="1500" dirty="0">
                <a:solidFill>
                  <a:srgbClr val="C200FF"/>
                </a:solidFill>
                <a:latin typeface="Courier New"/>
                <a:cs typeface="Courier New"/>
              </a:rPr>
              <a:t>if</a:t>
            </a:r>
            <a:r>
              <a:rPr lang="en-US" sz="1500" dirty="0">
                <a:solidFill>
                  <a:srgbClr val="000000"/>
                </a:solidFill>
                <a:latin typeface="Courier New"/>
                <a:cs typeface="Courier New"/>
              </a:rPr>
              <a:t> (fork() == 0) {</a:t>
            </a:r>
          </a:p>
          <a:p>
            <a:r>
              <a:rPr lang="en-US" sz="1500" dirty="0">
                <a:solidFill>
                  <a:srgbClr val="000000"/>
                </a:solidFill>
                <a:latin typeface="Courier New"/>
                <a:cs typeface="Courier New"/>
              </a:rPr>
              <a:t>        </a:t>
            </a:r>
            <a:r>
              <a:rPr lang="en-US" sz="1500" dirty="0">
                <a:solidFill>
                  <a:srgbClr val="CB2418"/>
                </a:solidFill>
                <a:latin typeface="Courier New"/>
                <a:cs typeface="Courier New"/>
              </a:rPr>
              <a:t>/* Child */</a:t>
            </a:r>
            <a:endParaRPr lang="en-US" sz="1500" dirty="0">
              <a:solidFill>
                <a:srgbClr val="000000"/>
              </a:solidFill>
              <a:latin typeface="Courier New"/>
              <a:cs typeface="Courier New"/>
            </a:endParaRPr>
          </a:p>
          <a:p>
            <a:r>
              <a:rPr lang="en-US" sz="1500" dirty="0">
                <a:solidFill>
                  <a:srgbClr val="000000"/>
                </a:solidFill>
                <a:latin typeface="Courier New"/>
                <a:cs typeface="Courier New"/>
              </a:rPr>
              <a:t>        </a:t>
            </a:r>
            <a:r>
              <a:rPr lang="en-US" sz="1500" dirty="0" err="1">
                <a:solidFill>
                  <a:srgbClr val="000000"/>
                </a:solidFill>
                <a:latin typeface="Courier New"/>
                <a:cs typeface="Courier New"/>
              </a:rPr>
              <a:t>printf</a:t>
            </a:r>
            <a:r>
              <a:rPr lang="en-US" sz="1500" dirty="0">
                <a:solidFill>
                  <a:srgbClr val="000000"/>
                </a:solidFill>
                <a:latin typeface="Courier New"/>
                <a:cs typeface="Courier New"/>
              </a:rPr>
              <a:t>(</a:t>
            </a:r>
            <a:r>
              <a:rPr lang="en-US" sz="1500" dirty="0">
                <a:solidFill>
                  <a:srgbClr val="9D206F"/>
                </a:solidFill>
                <a:latin typeface="Courier New"/>
                <a:cs typeface="Courier New"/>
              </a:rPr>
              <a:t>"Running Child, PID = %d\n"</a:t>
            </a:r>
            <a:r>
              <a:rPr lang="en-US" sz="1500" dirty="0">
                <a:solidFill>
                  <a:srgbClr val="000000"/>
                </a:solidFill>
                <a:latin typeface="Courier New"/>
                <a:cs typeface="Courier New"/>
              </a:rPr>
              <a:t>,</a:t>
            </a:r>
          </a:p>
          <a:p>
            <a:r>
              <a:rPr lang="is-IS" sz="1500" dirty="0">
                <a:solidFill>
                  <a:srgbClr val="000000"/>
                </a:solidFill>
                <a:latin typeface="Courier New"/>
                <a:cs typeface="Courier New"/>
              </a:rPr>
              <a:t>               getpid());</a:t>
            </a:r>
          </a:p>
          <a:p>
            <a:r>
              <a:rPr lang="en-US" sz="1500" dirty="0">
                <a:solidFill>
                  <a:srgbClr val="000000"/>
                </a:solidFill>
                <a:latin typeface="Courier New"/>
                <a:cs typeface="Courier New"/>
              </a:rPr>
              <a:t>        </a:t>
            </a:r>
            <a:r>
              <a:rPr lang="en-US" sz="1500" dirty="0">
                <a:solidFill>
                  <a:srgbClr val="C200FF"/>
                </a:solidFill>
                <a:latin typeface="Courier New"/>
                <a:cs typeface="Courier New"/>
              </a:rPr>
              <a:t>while</a:t>
            </a:r>
            <a:r>
              <a:rPr lang="en-US" sz="1500" dirty="0">
                <a:solidFill>
                  <a:srgbClr val="000000"/>
                </a:solidFill>
                <a:latin typeface="Courier New"/>
                <a:cs typeface="Courier New"/>
              </a:rPr>
              <a:t> (1)</a:t>
            </a:r>
          </a:p>
          <a:p>
            <a:r>
              <a:rPr lang="en-US" sz="1500" dirty="0">
                <a:solidFill>
                  <a:srgbClr val="000000"/>
                </a:solidFill>
                <a:latin typeface="Courier New"/>
                <a:cs typeface="Courier New"/>
              </a:rPr>
              <a:t>            ; </a:t>
            </a:r>
            <a:r>
              <a:rPr lang="en-US" sz="1500" dirty="0">
                <a:solidFill>
                  <a:srgbClr val="CB2418"/>
                </a:solidFill>
                <a:latin typeface="Courier New"/>
                <a:cs typeface="Courier New"/>
              </a:rPr>
              <a:t>/* Infinite loop */</a:t>
            </a:r>
            <a:endParaRPr lang="en-US" sz="1500" dirty="0">
              <a:solidFill>
                <a:srgbClr val="000000"/>
              </a:solidFill>
              <a:latin typeface="Courier New"/>
              <a:cs typeface="Courier New"/>
            </a:endParaRPr>
          </a:p>
          <a:p>
            <a:r>
              <a:rPr lang="da-DK" sz="1500" dirty="0">
                <a:solidFill>
                  <a:srgbClr val="000000"/>
                </a:solidFill>
                <a:latin typeface="Courier New"/>
                <a:cs typeface="Courier New"/>
              </a:rPr>
              <a:t>    } </a:t>
            </a:r>
            <a:r>
              <a:rPr lang="da-DK" sz="1500" dirty="0" err="1">
                <a:solidFill>
                  <a:srgbClr val="C200FF"/>
                </a:solidFill>
                <a:latin typeface="Courier New"/>
                <a:cs typeface="Courier New"/>
              </a:rPr>
              <a:t>else</a:t>
            </a:r>
            <a:r>
              <a:rPr lang="da-DK" sz="1500" dirty="0">
                <a:solidFill>
                  <a:srgbClr val="000000"/>
                </a:solidFill>
                <a:latin typeface="Courier New"/>
                <a:cs typeface="Courier New"/>
              </a:rPr>
              <a:t> {</a:t>
            </a:r>
          </a:p>
          <a:p>
            <a:r>
              <a:rPr lang="da-DK" sz="1500" dirty="0">
                <a:solidFill>
                  <a:srgbClr val="000000"/>
                </a:solidFill>
                <a:latin typeface="Courier New"/>
                <a:cs typeface="Courier New"/>
              </a:rPr>
              <a:t>        </a:t>
            </a:r>
            <a:r>
              <a:rPr lang="da-DK" sz="1500" dirty="0" err="1">
                <a:solidFill>
                  <a:srgbClr val="000000"/>
                </a:solidFill>
                <a:latin typeface="Courier New"/>
                <a:cs typeface="Courier New"/>
              </a:rPr>
              <a:t>printf</a:t>
            </a:r>
            <a:r>
              <a:rPr lang="da-DK" sz="1500" dirty="0">
                <a:solidFill>
                  <a:srgbClr val="000000"/>
                </a:solidFill>
                <a:latin typeface="Courier New"/>
                <a:cs typeface="Courier New"/>
              </a:rPr>
              <a:t>(</a:t>
            </a:r>
            <a:r>
              <a:rPr lang="da-DK" sz="1500" dirty="0">
                <a:solidFill>
                  <a:srgbClr val="9D206F"/>
                </a:solidFill>
                <a:latin typeface="Courier New"/>
                <a:cs typeface="Courier New"/>
              </a:rPr>
              <a:t>"</a:t>
            </a:r>
            <a:r>
              <a:rPr lang="da-DK" sz="1500" dirty="0" err="1">
                <a:solidFill>
                  <a:srgbClr val="9D206F"/>
                </a:solidFill>
                <a:latin typeface="Courier New"/>
                <a:cs typeface="Courier New"/>
              </a:rPr>
              <a:t>Terminating</a:t>
            </a:r>
            <a:r>
              <a:rPr lang="da-DK" sz="1500" dirty="0">
                <a:solidFill>
                  <a:srgbClr val="9D206F"/>
                </a:solidFill>
                <a:latin typeface="Courier New"/>
                <a:cs typeface="Courier New"/>
              </a:rPr>
              <a:t> </a:t>
            </a:r>
            <a:r>
              <a:rPr lang="da-DK" sz="1500" dirty="0" err="1">
                <a:solidFill>
                  <a:srgbClr val="9D206F"/>
                </a:solidFill>
                <a:latin typeface="Courier New"/>
                <a:cs typeface="Courier New"/>
              </a:rPr>
              <a:t>Parent</a:t>
            </a:r>
            <a:r>
              <a:rPr lang="da-DK" sz="1500" dirty="0">
                <a:solidFill>
                  <a:srgbClr val="9D206F"/>
                </a:solidFill>
                <a:latin typeface="Courier New"/>
                <a:cs typeface="Courier New"/>
              </a:rPr>
              <a:t>, PID = %d\n"</a:t>
            </a:r>
            <a:r>
              <a:rPr lang="da-DK" sz="1500" dirty="0">
                <a:solidFill>
                  <a:srgbClr val="000000"/>
                </a:solidFill>
                <a:latin typeface="Courier New"/>
                <a:cs typeface="Courier New"/>
              </a:rPr>
              <a:t>,</a:t>
            </a:r>
          </a:p>
          <a:p>
            <a:r>
              <a:rPr lang="is-IS" sz="1500" dirty="0">
                <a:solidFill>
                  <a:srgbClr val="000000"/>
                </a:solidFill>
                <a:latin typeface="Courier New"/>
                <a:cs typeface="Courier New"/>
              </a:rPr>
              <a:t>               getpid());</a:t>
            </a:r>
          </a:p>
          <a:p>
            <a:r>
              <a:rPr lang="is-IS" sz="1500" dirty="0">
                <a:solidFill>
                  <a:srgbClr val="000000"/>
                </a:solidFill>
                <a:latin typeface="Courier New"/>
                <a:cs typeface="Courier New"/>
              </a:rPr>
              <a:t>        exit(0);</a:t>
            </a:r>
          </a:p>
          <a:p>
            <a:r>
              <a:rPr lang="is-IS" sz="1500" dirty="0">
                <a:solidFill>
                  <a:srgbClr val="000000"/>
                </a:solidFill>
                <a:latin typeface="Courier New"/>
                <a:cs typeface="Courier New"/>
              </a:rPr>
              <a:t>    }</a:t>
            </a:r>
          </a:p>
          <a:p>
            <a:r>
              <a:rPr lang="is-IS" sz="1500" dirty="0">
                <a:solidFill>
                  <a:srgbClr val="000000"/>
                </a:solidFill>
                <a:latin typeface="Courier New"/>
                <a:cs typeface="Courier New"/>
              </a:rPr>
              <a:t>}</a:t>
            </a:r>
          </a:p>
        </p:txBody>
      </p:sp>
      <p:cxnSp>
        <p:nvCxnSpPr>
          <p:cNvPr id="5" name="Straight Arrow Connector 4"/>
          <p:cNvCxnSpPr/>
          <p:nvPr/>
        </p:nvCxnSpPr>
        <p:spPr bwMode="auto">
          <a:xfrm flipH="1">
            <a:off x="3810000" y="4038600"/>
            <a:ext cx="622300" cy="914400"/>
          </a:xfrm>
          <a:prstGeom prst="straightConnector1">
            <a:avLst/>
          </a:prstGeom>
          <a:noFill/>
          <a:ln w="38100" cap="flat" cmpd="sng" algn="ctr">
            <a:solidFill>
              <a:srgbClr val="FF0000"/>
            </a:solidFill>
            <a:prstDash val="solid"/>
            <a:round/>
            <a:headEnd type="none" w="med" len="med"/>
            <a:tailEnd type="arrow"/>
          </a:ln>
          <a:effectLst/>
        </p:spPr>
      </p:cxnSp>
      <p:cxnSp>
        <p:nvCxnSpPr>
          <p:cNvPr id="11" name="Straight Arrow Connector 10"/>
          <p:cNvCxnSpPr/>
          <p:nvPr/>
        </p:nvCxnSpPr>
        <p:spPr bwMode="auto">
          <a:xfrm flipH="1">
            <a:off x="2362200" y="5029200"/>
            <a:ext cx="2070100" cy="457200"/>
          </a:xfrm>
          <a:prstGeom prst="straightConnector1">
            <a:avLst/>
          </a:prstGeom>
          <a:noFill/>
          <a:ln w="38100" cap="flat" cmpd="sng" algn="ctr">
            <a:solidFill>
              <a:srgbClr val="FF0000"/>
            </a:solid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869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98692">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98692">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0" grpId="0" animBg="1"/>
      <p:bldP spid="9" grpId="0" animBg="1"/>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a:xfrm>
            <a:off x="304800" y="493712"/>
            <a:ext cx="8305800" cy="573088"/>
          </a:xfrm>
        </p:spPr>
        <p:txBody>
          <a:bodyPr/>
          <a:lstStyle/>
          <a:p>
            <a:r>
              <a:rPr lang="en-US" dirty="0">
                <a:latin typeface="Courier New" pitchFamily="49" charset="0"/>
              </a:rPr>
              <a:t>wait</a:t>
            </a:r>
            <a:r>
              <a:rPr lang="en-US" dirty="0"/>
              <a:t>: Synchronizing with Children</a:t>
            </a:r>
          </a:p>
        </p:txBody>
      </p:sp>
      <p:sp>
        <p:nvSpPr>
          <p:cNvPr id="499715" name="Rectangle 3"/>
          <p:cNvSpPr>
            <a:spLocks noGrp="1" noChangeArrowheads="1"/>
          </p:cNvSpPr>
          <p:nvPr>
            <p:ph type="body" idx="1"/>
          </p:nvPr>
        </p:nvSpPr>
        <p:spPr>
          <a:xfrm>
            <a:off x="304800" y="1295400"/>
            <a:ext cx="8255000" cy="4572000"/>
          </a:xfrm>
        </p:spPr>
        <p:txBody>
          <a:bodyPr/>
          <a:lstStyle/>
          <a:p>
            <a:r>
              <a:rPr lang="en-US" dirty="0">
                <a:latin typeface="Calibri"/>
                <a:cs typeface="Calibri"/>
              </a:rPr>
              <a:t>Parent reaps a child with one of these system calls:</a:t>
            </a:r>
            <a:endParaRPr lang="en-US" dirty="0">
              <a:latin typeface="Courier New" pitchFamily="49" charset="0"/>
            </a:endParaRPr>
          </a:p>
          <a:p>
            <a:pPr>
              <a:lnSpc>
                <a:spcPct val="150000"/>
              </a:lnSpc>
            </a:pPr>
            <a:r>
              <a:rPr lang="en-US" dirty="0" err="1">
                <a:latin typeface="Courier New" pitchFamily="49" charset="0"/>
              </a:rPr>
              <a:t>pid_t</a:t>
            </a:r>
            <a:r>
              <a:rPr lang="en-US" dirty="0">
                <a:latin typeface="Courier New" pitchFamily="49" charset="0"/>
              </a:rPr>
              <a:t> wait(int *status)</a:t>
            </a:r>
            <a:endParaRPr lang="en-US" dirty="0"/>
          </a:p>
          <a:p>
            <a:pPr lvl="1"/>
            <a:r>
              <a:rPr lang="en-US" dirty="0"/>
              <a:t>Suspends current process until one of its children terminates</a:t>
            </a:r>
          </a:p>
          <a:p>
            <a:pPr lvl="1"/>
            <a:r>
              <a:rPr lang="en-US" dirty="0"/>
              <a:t>Returns PID of child, records exit status in </a:t>
            </a:r>
            <a:r>
              <a:rPr lang="en-US" b="1" dirty="0">
                <a:latin typeface="Courier New" panose="02070309020205020404" pitchFamily="49" charset="0"/>
                <a:cs typeface="Courier New" panose="02070309020205020404" pitchFamily="49" charset="0"/>
              </a:rPr>
              <a:t>status</a:t>
            </a:r>
            <a:r>
              <a:rPr lang="en-US" dirty="0"/>
              <a:t> </a:t>
            </a:r>
          </a:p>
          <a:p>
            <a:pPr>
              <a:spcBef>
                <a:spcPts val="1800"/>
              </a:spcBef>
            </a:pPr>
            <a:r>
              <a:rPr lang="en-US" dirty="0" err="1">
                <a:latin typeface="Courier New" pitchFamily="49" charset="0"/>
              </a:rPr>
              <a:t>pid_t</a:t>
            </a:r>
            <a:r>
              <a:rPr lang="en-US" dirty="0">
                <a:latin typeface="Courier New" pitchFamily="49" charset="0"/>
              </a:rPr>
              <a:t> </a:t>
            </a:r>
            <a:r>
              <a:rPr lang="en-US" dirty="0" err="1">
                <a:latin typeface="Courier New" pitchFamily="49" charset="0"/>
              </a:rPr>
              <a:t>waitpid</a:t>
            </a:r>
            <a:r>
              <a:rPr lang="en-US" dirty="0">
                <a:latin typeface="Courier New" pitchFamily="49" charset="0"/>
              </a:rPr>
              <a:t>(</a:t>
            </a:r>
            <a:r>
              <a:rPr lang="en-US" dirty="0" err="1">
                <a:latin typeface="Courier New" pitchFamily="49" charset="0"/>
              </a:rPr>
              <a:t>pid_t</a:t>
            </a:r>
            <a:r>
              <a:rPr lang="en-US" dirty="0">
                <a:latin typeface="Courier New" pitchFamily="49" charset="0"/>
              </a:rPr>
              <a:t> </a:t>
            </a:r>
            <a:r>
              <a:rPr lang="en-US" dirty="0" err="1">
                <a:latin typeface="Courier New" pitchFamily="49" charset="0"/>
              </a:rPr>
              <a:t>pid</a:t>
            </a:r>
            <a:r>
              <a:rPr lang="en-US" dirty="0">
                <a:latin typeface="Courier New" pitchFamily="49" charset="0"/>
              </a:rPr>
              <a:t>, int *status,</a:t>
            </a:r>
            <a:br>
              <a:rPr lang="en-US" dirty="0">
                <a:latin typeface="Courier New" pitchFamily="49" charset="0"/>
              </a:rPr>
            </a:br>
            <a:r>
              <a:rPr lang="en-US" dirty="0">
                <a:latin typeface="Courier New" pitchFamily="49" charset="0"/>
              </a:rPr>
              <a:t>              int options)</a:t>
            </a:r>
            <a:endParaRPr lang="en-US" dirty="0"/>
          </a:p>
          <a:p>
            <a:pPr lvl="1"/>
            <a:r>
              <a:rPr lang="en-US" dirty="0"/>
              <a:t>More flexible version of </a:t>
            </a:r>
            <a:r>
              <a:rPr lang="en-US" b="1" dirty="0">
                <a:latin typeface="Courier New" panose="02070309020205020404" pitchFamily="49" charset="0"/>
                <a:cs typeface="Courier New" panose="02070309020205020404" pitchFamily="49" charset="0"/>
              </a:rPr>
              <a:t>wait</a:t>
            </a:r>
            <a:r>
              <a:rPr lang="en-US" dirty="0"/>
              <a:t>:</a:t>
            </a:r>
          </a:p>
          <a:p>
            <a:pPr lvl="1"/>
            <a:r>
              <a:rPr lang="en-US" dirty="0"/>
              <a:t>Can wait for a specific child or group of children</a:t>
            </a:r>
          </a:p>
          <a:p>
            <a:pPr lvl="1"/>
            <a:r>
              <a:rPr lang="en-US" dirty="0"/>
              <a:t>Can be told to return immediately if there are no children to reap</a:t>
            </a:r>
          </a:p>
          <a:p>
            <a:endParaRPr lang="en-US"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lstStyle/>
          <a:p>
            <a:r>
              <a:rPr lang="en-US">
                <a:latin typeface="Courier New" pitchFamily="49" charset="0"/>
              </a:rPr>
              <a:t>wait</a:t>
            </a:r>
            <a:r>
              <a:rPr lang="en-US"/>
              <a:t>: Synchronizing with Children</a:t>
            </a:r>
          </a:p>
        </p:txBody>
      </p:sp>
      <p:sp>
        <p:nvSpPr>
          <p:cNvPr id="506884" name="Text Box 4"/>
          <p:cNvSpPr txBox="1">
            <a:spLocks noChangeArrowheads="1"/>
          </p:cNvSpPr>
          <p:nvPr/>
        </p:nvSpPr>
        <p:spPr bwMode="auto">
          <a:xfrm>
            <a:off x="152400" y="1507391"/>
            <a:ext cx="5743580" cy="3293209"/>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fork9</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child_status</a:t>
            </a:r>
            <a:r>
              <a:rPr lang="en-US" sz="1600" dirty="0">
                <a:solidFill>
                  <a:srgbClr val="000000"/>
                </a:solidFill>
                <a:latin typeface="Courier New"/>
                <a:cs typeface="Courier New"/>
              </a:rPr>
              <a:t>;</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(fork() ==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"HC: hello from child\n"</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exit(0);</a:t>
            </a:r>
          </a:p>
          <a:p>
            <a:r>
              <a:rPr lang="da-DK" sz="1600" dirty="0">
                <a:solidFill>
                  <a:srgbClr val="000000"/>
                </a:solidFill>
                <a:latin typeface="Courier New"/>
                <a:cs typeface="Courier New"/>
              </a:rPr>
              <a:t>    } </a:t>
            </a:r>
            <a:r>
              <a:rPr lang="da-DK" sz="1600" dirty="0" err="1">
                <a:solidFill>
                  <a:srgbClr val="C200FF"/>
                </a:solidFill>
                <a:latin typeface="Courier New"/>
                <a:cs typeface="Courier New"/>
              </a:rPr>
              <a:t>else</a:t>
            </a:r>
            <a:r>
              <a:rPr lang="da-DK" sz="1600" dirty="0">
                <a:solidFill>
                  <a:srgbClr val="000000"/>
                </a:solidFill>
                <a:latin typeface="Courier New"/>
                <a:cs typeface="Courier New"/>
              </a:rPr>
              <a:t> {</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printf</a:t>
            </a:r>
            <a:r>
              <a:rPr lang="da-DK" sz="1600" dirty="0">
                <a:solidFill>
                  <a:srgbClr val="000000"/>
                </a:solidFill>
                <a:latin typeface="Courier New"/>
                <a:cs typeface="Courier New"/>
              </a:rPr>
              <a:t>(</a:t>
            </a:r>
            <a:r>
              <a:rPr lang="da-DK" sz="1600" dirty="0">
                <a:solidFill>
                  <a:srgbClr val="9D206F"/>
                </a:solidFill>
                <a:latin typeface="Courier New"/>
                <a:cs typeface="Courier New"/>
              </a:rPr>
              <a:t>"HP: </a:t>
            </a:r>
            <a:r>
              <a:rPr lang="da-DK" sz="1600" dirty="0" err="1">
                <a:solidFill>
                  <a:srgbClr val="9D206F"/>
                </a:solidFill>
                <a:latin typeface="Courier New"/>
                <a:cs typeface="Courier New"/>
              </a:rPr>
              <a:t>hello</a:t>
            </a:r>
            <a:r>
              <a:rPr lang="da-DK" sz="1600" dirty="0">
                <a:solidFill>
                  <a:srgbClr val="9D206F"/>
                </a:solidFill>
                <a:latin typeface="Courier New"/>
                <a:cs typeface="Courier New"/>
              </a:rPr>
              <a:t> from </a:t>
            </a:r>
            <a:r>
              <a:rPr lang="da-DK" sz="1600" dirty="0" err="1">
                <a:solidFill>
                  <a:srgbClr val="9D206F"/>
                </a:solidFill>
                <a:latin typeface="Courier New"/>
                <a:cs typeface="Courier New"/>
              </a:rPr>
              <a:t>parent</a:t>
            </a:r>
            <a:r>
              <a:rPr lang="da-DK" sz="1600" dirty="0">
                <a:solidFill>
                  <a:srgbClr val="9D206F"/>
                </a:solidFill>
                <a:latin typeface="Courier New"/>
                <a:cs typeface="Courier New"/>
              </a:rPr>
              <a:t>\n"</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wait</a:t>
            </a:r>
            <a:r>
              <a:rPr lang="da-DK" sz="1600" dirty="0">
                <a:solidFill>
                  <a:srgbClr val="000000"/>
                </a:solidFill>
                <a:latin typeface="Courier New"/>
                <a:cs typeface="Courier New"/>
              </a:rPr>
              <a:t>(&amp;</a:t>
            </a:r>
            <a:r>
              <a:rPr lang="da-DK" sz="1600" dirty="0" err="1">
                <a:solidFill>
                  <a:srgbClr val="000000"/>
                </a:solidFill>
                <a:latin typeface="Courier New"/>
                <a:cs typeface="Courier New"/>
              </a:rPr>
              <a:t>child_status</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printf</a:t>
            </a:r>
            <a:r>
              <a:rPr lang="da-DK" sz="1600" dirty="0">
                <a:solidFill>
                  <a:srgbClr val="000000"/>
                </a:solidFill>
                <a:latin typeface="Courier New"/>
                <a:cs typeface="Courier New"/>
              </a:rPr>
              <a:t>(</a:t>
            </a:r>
            <a:r>
              <a:rPr lang="da-DK" sz="1600" dirty="0">
                <a:solidFill>
                  <a:srgbClr val="9D206F"/>
                </a:solidFill>
                <a:latin typeface="Courier New"/>
                <a:cs typeface="Courier New"/>
              </a:rPr>
              <a:t>"CT: </a:t>
            </a:r>
            <a:r>
              <a:rPr lang="da-DK" sz="1600" dirty="0" err="1">
                <a:solidFill>
                  <a:srgbClr val="9D206F"/>
                </a:solidFill>
                <a:latin typeface="Courier New"/>
                <a:cs typeface="Courier New"/>
              </a:rPr>
              <a:t>child</a:t>
            </a:r>
            <a:r>
              <a:rPr lang="da-DK" sz="1600" dirty="0">
                <a:solidFill>
                  <a:srgbClr val="9D206F"/>
                </a:solidFill>
                <a:latin typeface="Courier New"/>
                <a:cs typeface="Courier New"/>
              </a:rPr>
              <a:t> has </a:t>
            </a:r>
            <a:r>
              <a:rPr lang="da-DK" sz="1600" dirty="0" err="1">
                <a:solidFill>
                  <a:srgbClr val="9D206F"/>
                </a:solidFill>
                <a:latin typeface="Courier New"/>
                <a:cs typeface="Courier New"/>
              </a:rPr>
              <a:t>terminated</a:t>
            </a:r>
            <a:r>
              <a:rPr lang="da-DK" sz="1600" dirty="0">
                <a:solidFill>
                  <a:srgbClr val="9D206F"/>
                </a:solidFill>
                <a:latin typeface="Courier New"/>
                <a:cs typeface="Courier New"/>
              </a:rPr>
              <a:t>\n"</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"Bye\n"</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p:txBody>
      </p:sp>
      <p:grpSp>
        <p:nvGrpSpPr>
          <p:cNvPr id="8" name="Group 7"/>
          <p:cNvGrpSpPr>
            <a:grpSpLocks noChangeAspect="1"/>
          </p:cNvGrpSpPr>
          <p:nvPr/>
        </p:nvGrpSpPr>
        <p:grpSpPr>
          <a:xfrm>
            <a:off x="5936076" y="1959174"/>
            <a:ext cx="3131724" cy="1850826"/>
            <a:chOff x="4592180" y="4635500"/>
            <a:chExt cx="3367445" cy="1990135"/>
          </a:xfrm>
        </p:grpSpPr>
        <p:sp>
          <p:nvSpPr>
            <p:cNvPr id="28" name="Oval 27"/>
            <p:cNvSpPr>
              <a:spLocks noChangeAspect="1"/>
            </p:cNvSpPr>
            <p:nvPr/>
          </p:nvSpPr>
          <p:spPr>
            <a:xfrm>
              <a:off x="5709180" y="62280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29" name="Oval 28"/>
            <p:cNvSpPr>
              <a:spLocks noChangeAspect="1"/>
            </p:cNvSpPr>
            <p:nvPr/>
          </p:nvSpPr>
          <p:spPr>
            <a:xfrm>
              <a:off x="6639514" y="62314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0" name="TextBox 29"/>
            <p:cNvSpPr txBox="1"/>
            <p:nvPr/>
          </p:nvSpPr>
          <p:spPr>
            <a:xfrm>
              <a:off x="5259804" y="6265446"/>
              <a:ext cx="950256" cy="347489"/>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33" name="Straight Arrow Connector 32"/>
            <p:cNvCxnSpPr/>
            <p:nvPr/>
          </p:nvCxnSpPr>
          <p:spPr>
            <a:xfrm flipV="1">
              <a:off x="5800620" y="62704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5" name="TextBox 34"/>
            <p:cNvSpPr txBox="1"/>
            <p:nvPr/>
          </p:nvSpPr>
          <p:spPr>
            <a:xfrm>
              <a:off x="6210159" y="6265446"/>
              <a:ext cx="947223" cy="347489"/>
            </a:xfrm>
            <a:prstGeom prst="rect">
              <a:avLst/>
            </a:prstGeom>
            <a:noFill/>
          </p:spPr>
          <p:txBody>
            <a:bodyPr wrap="square" rtlCol="0">
              <a:spAutoFit/>
            </a:bodyPr>
            <a:lstStyle/>
            <a:p>
              <a:pPr algn="ctr"/>
              <a:r>
                <a:rPr lang="en-US" sz="1500" b="1" dirty="0">
                  <a:latin typeface="Courier New"/>
                  <a:cs typeface="Courier New"/>
                </a:rPr>
                <a:t>wait</a:t>
              </a:r>
            </a:p>
          </p:txBody>
        </p:sp>
        <p:cxnSp>
          <p:nvCxnSpPr>
            <p:cNvPr id="37" name="Straight Arrow Connector 36"/>
            <p:cNvCxnSpPr/>
            <p:nvPr/>
          </p:nvCxnSpPr>
          <p:spPr>
            <a:xfrm flipV="1">
              <a:off x="6725234" y="6263645"/>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8" name="Oval 37"/>
            <p:cNvSpPr>
              <a:spLocks noChangeAspect="1"/>
            </p:cNvSpPr>
            <p:nvPr/>
          </p:nvSpPr>
          <p:spPr>
            <a:xfrm>
              <a:off x="7564128" y="6211575"/>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39" name="TextBox 38"/>
            <p:cNvSpPr txBox="1"/>
            <p:nvPr/>
          </p:nvSpPr>
          <p:spPr>
            <a:xfrm>
              <a:off x="7012402" y="6265446"/>
              <a:ext cx="947223" cy="347489"/>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sp>
          <p:nvSpPr>
            <p:cNvPr id="40" name="Oval 39"/>
            <p:cNvSpPr>
              <a:spLocks noChangeAspect="1"/>
            </p:cNvSpPr>
            <p:nvPr/>
          </p:nvSpPr>
          <p:spPr>
            <a:xfrm>
              <a:off x="4782080" y="62407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1" name="TextBox 40"/>
            <p:cNvSpPr txBox="1"/>
            <p:nvPr/>
          </p:nvSpPr>
          <p:spPr>
            <a:xfrm>
              <a:off x="4592180" y="6278146"/>
              <a:ext cx="799809" cy="347489"/>
            </a:xfrm>
            <a:prstGeom prst="rect">
              <a:avLst/>
            </a:prstGeom>
            <a:noFill/>
          </p:spPr>
          <p:txBody>
            <a:bodyPr wrap="square" rtlCol="0">
              <a:spAutoFit/>
            </a:bodyPr>
            <a:lstStyle/>
            <a:p>
              <a:pPr algn="ctr"/>
              <a:r>
                <a:rPr lang="en-US" sz="1500" b="1" dirty="0">
                  <a:latin typeface="Courier New"/>
                  <a:cs typeface="Courier New"/>
                </a:rPr>
                <a:t>fork</a:t>
              </a:r>
            </a:p>
          </p:txBody>
        </p:sp>
        <p:cxnSp>
          <p:nvCxnSpPr>
            <p:cNvPr id="42" name="Straight Arrow Connector 41"/>
            <p:cNvCxnSpPr/>
            <p:nvPr/>
          </p:nvCxnSpPr>
          <p:spPr>
            <a:xfrm flipV="1">
              <a:off x="4873520" y="6272957"/>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Elbow Connector 35"/>
            <p:cNvCxnSpPr>
              <a:endCxn id="44" idx="2"/>
            </p:cNvCxnSpPr>
            <p:nvPr/>
          </p:nvCxnSpPr>
          <p:spPr>
            <a:xfrm rot="5400000" flipH="1" flipV="1">
              <a:off x="4638234" y="5169845"/>
              <a:ext cx="1262381" cy="879511"/>
            </a:xfrm>
            <a:prstGeom prst="bentConnector2">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44" name="Oval 43"/>
            <p:cNvSpPr>
              <a:spLocks noChangeAspect="1"/>
            </p:cNvSpPr>
            <p:nvPr/>
          </p:nvSpPr>
          <p:spPr>
            <a:xfrm>
              <a:off x="5709180" y="4932689"/>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5" name="Oval 44"/>
            <p:cNvSpPr>
              <a:spLocks noChangeAspect="1"/>
            </p:cNvSpPr>
            <p:nvPr/>
          </p:nvSpPr>
          <p:spPr>
            <a:xfrm>
              <a:off x="6639514" y="4936077"/>
              <a:ext cx="91440" cy="91440"/>
            </a:xfrm>
            <a:prstGeom prst="ellipse">
              <a:avLst/>
            </a:prstGeom>
            <a:solidFill>
              <a:schemeClr val="tx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500"/>
            </a:p>
          </p:txBody>
        </p:sp>
        <p:sp>
          <p:nvSpPr>
            <p:cNvPr id="46" name="TextBox 45"/>
            <p:cNvSpPr txBox="1"/>
            <p:nvPr/>
          </p:nvSpPr>
          <p:spPr>
            <a:xfrm>
              <a:off x="5222269" y="4940300"/>
              <a:ext cx="1017034" cy="347489"/>
            </a:xfrm>
            <a:prstGeom prst="rect">
              <a:avLst/>
            </a:prstGeom>
            <a:noFill/>
          </p:spPr>
          <p:txBody>
            <a:bodyPr wrap="square" rtlCol="0">
              <a:spAutoFit/>
            </a:bodyPr>
            <a:lstStyle/>
            <a:p>
              <a:pPr algn="ctr"/>
              <a:r>
                <a:rPr lang="en-US" sz="1500" b="1" dirty="0" err="1">
                  <a:latin typeface="Courier New"/>
                  <a:cs typeface="Courier New"/>
                </a:rPr>
                <a:t>printf</a:t>
              </a:r>
              <a:endParaRPr lang="en-US" sz="1500" b="1" dirty="0">
                <a:latin typeface="Courier New"/>
                <a:cs typeface="Courier New"/>
              </a:endParaRPr>
            </a:p>
          </p:txBody>
        </p:sp>
        <p:cxnSp>
          <p:nvCxnSpPr>
            <p:cNvPr id="49" name="Straight Arrow Connector 48"/>
            <p:cNvCxnSpPr/>
            <p:nvPr/>
          </p:nvCxnSpPr>
          <p:spPr>
            <a:xfrm flipV="1">
              <a:off x="5800620" y="4975021"/>
              <a:ext cx="838894" cy="3388"/>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52" name="Straight Arrow Connector 51"/>
            <p:cNvCxnSpPr>
              <a:endCxn id="29" idx="7"/>
            </p:cNvCxnSpPr>
            <p:nvPr/>
          </p:nvCxnSpPr>
          <p:spPr>
            <a:xfrm flipH="1">
              <a:off x="6717563" y="4971633"/>
              <a:ext cx="7671" cy="1273235"/>
            </a:xfrm>
            <a:prstGeom prst="straightConnector1">
              <a:avLst/>
            </a:prstGeom>
            <a:ln w="12700" cmpd="sng">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54" name="TextBox 53"/>
            <p:cNvSpPr txBox="1"/>
            <p:nvPr/>
          </p:nvSpPr>
          <p:spPr>
            <a:xfrm>
              <a:off x="6242981" y="4639856"/>
              <a:ext cx="947223" cy="347489"/>
            </a:xfrm>
            <a:prstGeom prst="rect">
              <a:avLst/>
            </a:prstGeom>
            <a:noFill/>
          </p:spPr>
          <p:txBody>
            <a:bodyPr wrap="square" rtlCol="0">
              <a:spAutoFit/>
            </a:bodyPr>
            <a:lstStyle/>
            <a:p>
              <a:pPr algn="ctr"/>
              <a:r>
                <a:rPr lang="en-US" sz="1500" b="1" dirty="0">
                  <a:latin typeface="Courier New"/>
                  <a:cs typeface="Courier New"/>
                </a:rPr>
                <a:t>exit</a:t>
              </a:r>
            </a:p>
          </p:txBody>
        </p:sp>
        <p:sp>
          <p:nvSpPr>
            <p:cNvPr id="58" name="TextBox 57"/>
            <p:cNvSpPr txBox="1"/>
            <p:nvPr/>
          </p:nvSpPr>
          <p:spPr>
            <a:xfrm>
              <a:off x="5543922" y="5940811"/>
              <a:ext cx="446813" cy="347489"/>
            </a:xfrm>
            <a:prstGeom prst="rect">
              <a:avLst/>
            </a:prstGeom>
            <a:noFill/>
          </p:spPr>
          <p:txBody>
            <a:bodyPr wrap="none" rtlCol="0">
              <a:spAutoFit/>
            </a:bodyPr>
            <a:lstStyle/>
            <a:p>
              <a:pPr algn="ctr"/>
              <a:r>
                <a:rPr lang="en-US" sz="1500" b="1" dirty="0">
                  <a:solidFill>
                    <a:srgbClr val="FF0000"/>
                  </a:solidFill>
                  <a:latin typeface="Courier New"/>
                  <a:cs typeface="Courier New"/>
                </a:rPr>
                <a:t>HP</a:t>
              </a:r>
            </a:p>
          </p:txBody>
        </p:sp>
        <p:sp>
          <p:nvSpPr>
            <p:cNvPr id="59" name="TextBox 58"/>
            <p:cNvSpPr txBox="1"/>
            <p:nvPr/>
          </p:nvSpPr>
          <p:spPr>
            <a:xfrm>
              <a:off x="5543922" y="4635500"/>
              <a:ext cx="446813" cy="347489"/>
            </a:xfrm>
            <a:prstGeom prst="rect">
              <a:avLst/>
            </a:prstGeom>
            <a:noFill/>
          </p:spPr>
          <p:txBody>
            <a:bodyPr wrap="none" rtlCol="0">
              <a:spAutoFit/>
            </a:bodyPr>
            <a:lstStyle/>
            <a:p>
              <a:pPr algn="ctr"/>
              <a:r>
                <a:rPr lang="en-US" sz="1500" b="1" dirty="0">
                  <a:solidFill>
                    <a:srgbClr val="FF0000"/>
                  </a:solidFill>
                  <a:latin typeface="Courier New"/>
                  <a:cs typeface="Courier New"/>
                </a:rPr>
                <a:t>HC</a:t>
              </a:r>
            </a:p>
          </p:txBody>
        </p:sp>
        <p:sp>
          <p:nvSpPr>
            <p:cNvPr id="60" name="TextBox 59"/>
            <p:cNvSpPr txBox="1"/>
            <p:nvPr/>
          </p:nvSpPr>
          <p:spPr>
            <a:xfrm>
              <a:off x="7308765" y="5626100"/>
              <a:ext cx="570937" cy="595697"/>
            </a:xfrm>
            <a:prstGeom prst="rect">
              <a:avLst/>
            </a:prstGeom>
            <a:noFill/>
          </p:spPr>
          <p:txBody>
            <a:bodyPr wrap="none" rtlCol="0">
              <a:spAutoFit/>
            </a:bodyPr>
            <a:lstStyle/>
            <a:p>
              <a:pPr algn="ctr"/>
              <a:r>
                <a:rPr lang="en-US" sz="1500" b="1" dirty="0">
                  <a:solidFill>
                    <a:srgbClr val="FF0000"/>
                  </a:solidFill>
                  <a:latin typeface="Courier New"/>
                  <a:cs typeface="Courier New"/>
                </a:rPr>
                <a:t>CT</a:t>
              </a:r>
            </a:p>
            <a:p>
              <a:pPr algn="ctr"/>
              <a:r>
                <a:rPr lang="en-US" sz="1500" b="1" dirty="0">
                  <a:solidFill>
                    <a:srgbClr val="FF0000"/>
                  </a:solidFill>
                  <a:latin typeface="Courier New"/>
                  <a:cs typeface="Courier New"/>
                </a:rPr>
                <a:t>Bye</a:t>
              </a:r>
            </a:p>
          </p:txBody>
        </p:sp>
      </p:grpSp>
      <p:sp>
        <p:nvSpPr>
          <p:cNvPr id="62" name="Rectangle 3"/>
          <p:cNvSpPr>
            <a:spLocks noChangeArrowheads="1"/>
          </p:cNvSpPr>
          <p:nvPr/>
        </p:nvSpPr>
        <p:spPr bwMode="auto">
          <a:xfrm>
            <a:off x="4800600" y="4495800"/>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66" name="TextBox 65"/>
          <p:cNvSpPr txBox="1"/>
          <p:nvPr/>
        </p:nvSpPr>
        <p:spPr>
          <a:xfrm>
            <a:off x="3124200" y="4999672"/>
            <a:ext cx="1737938" cy="1477328"/>
          </a:xfrm>
          <a:prstGeom prst="rect">
            <a:avLst/>
          </a:prstGeom>
          <a:noFill/>
        </p:spPr>
        <p:txBody>
          <a:bodyPr wrap="none" rtlCol="0">
            <a:spAutoFit/>
          </a:bodyPr>
          <a:lstStyle/>
          <a:p>
            <a:r>
              <a:rPr lang="en-US" sz="1800" dirty="0">
                <a:latin typeface="Calibri" pitchFamily="34" charset="0"/>
              </a:rPr>
              <a:t>Feasible output:</a:t>
            </a:r>
          </a:p>
          <a:p>
            <a:r>
              <a:rPr lang="en-US" sz="1800" dirty="0">
                <a:solidFill>
                  <a:srgbClr val="FF0000"/>
                </a:solidFill>
                <a:latin typeface="Courier New"/>
                <a:cs typeface="Courier New"/>
              </a:rPr>
              <a:t>HC</a:t>
            </a:r>
          </a:p>
          <a:p>
            <a:r>
              <a:rPr lang="en-US" sz="1800" dirty="0">
                <a:solidFill>
                  <a:srgbClr val="FF0000"/>
                </a:solidFill>
                <a:latin typeface="Courier New"/>
                <a:cs typeface="Courier New"/>
              </a:rPr>
              <a:t>HP</a:t>
            </a:r>
          </a:p>
          <a:p>
            <a:r>
              <a:rPr lang="en-US" sz="1800" dirty="0">
                <a:solidFill>
                  <a:srgbClr val="FF0000"/>
                </a:solidFill>
                <a:latin typeface="Courier New"/>
                <a:cs typeface="Courier New"/>
              </a:rPr>
              <a:t>CT</a:t>
            </a:r>
          </a:p>
          <a:p>
            <a:r>
              <a:rPr lang="en-US" sz="1800" dirty="0">
                <a:solidFill>
                  <a:srgbClr val="FF0000"/>
                </a:solidFill>
                <a:latin typeface="Courier New"/>
                <a:cs typeface="Courier New"/>
              </a:rPr>
              <a:t>Bye</a:t>
            </a:r>
          </a:p>
        </p:txBody>
      </p:sp>
      <p:sp>
        <p:nvSpPr>
          <p:cNvPr id="67" name="TextBox 66"/>
          <p:cNvSpPr txBox="1"/>
          <p:nvPr/>
        </p:nvSpPr>
        <p:spPr>
          <a:xfrm>
            <a:off x="7024964" y="4999672"/>
            <a:ext cx="1890436" cy="1477328"/>
          </a:xfrm>
          <a:prstGeom prst="rect">
            <a:avLst/>
          </a:prstGeom>
          <a:noFill/>
        </p:spPr>
        <p:txBody>
          <a:bodyPr wrap="none" rtlCol="0">
            <a:spAutoFit/>
          </a:bodyPr>
          <a:lstStyle/>
          <a:p>
            <a:r>
              <a:rPr lang="en-US" sz="1800" dirty="0">
                <a:latin typeface="Calibri" pitchFamily="34" charset="0"/>
              </a:rPr>
              <a:t>Infeasible output:</a:t>
            </a:r>
          </a:p>
          <a:p>
            <a:r>
              <a:rPr lang="en-US" sz="1800" dirty="0">
                <a:solidFill>
                  <a:srgbClr val="FF0000"/>
                </a:solidFill>
                <a:latin typeface="Courier New"/>
                <a:cs typeface="Courier New"/>
              </a:rPr>
              <a:t>HP</a:t>
            </a:r>
          </a:p>
          <a:p>
            <a:r>
              <a:rPr lang="en-US" sz="1800" dirty="0">
                <a:solidFill>
                  <a:srgbClr val="FF0000"/>
                </a:solidFill>
                <a:latin typeface="Courier New"/>
                <a:cs typeface="Courier New"/>
              </a:rPr>
              <a:t>CT</a:t>
            </a:r>
          </a:p>
          <a:p>
            <a:r>
              <a:rPr lang="en-US" sz="1800" dirty="0">
                <a:solidFill>
                  <a:srgbClr val="FF0000"/>
                </a:solidFill>
                <a:latin typeface="Courier New"/>
                <a:cs typeface="Courier New"/>
              </a:rPr>
              <a:t>Bye</a:t>
            </a:r>
          </a:p>
          <a:p>
            <a:r>
              <a:rPr lang="en-US" sz="1800" dirty="0">
                <a:solidFill>
                  <a:srgbClr val="FF0000"/>
                </a:solidFill>
                <a:latin typeface="Courier New"/>
                <a:cs typeface="Courier New"/>
              </a:rPr>
              <a:t>HC</a:t>
            </a:r>
          </a:p>
        </p:txBody>
      </p:sp>
      <p:sp>
        <p:nvSpPr>
          <p:cNvPr id="31" name="TextBox 30"/>
          <p:cNvSpPr txBox="1"/>
          <p:nvPr/>
        </p:nvSpPr>
        <p:spPr>
          <a:xfrm>
            <a:off x="3124200" y="4999672"/>
            <a:ext cx="2743200" cy="1477328"/>
          </a:xfrm>
          <a:prstGeom prst="rect">
            <a:avLst/>
          </a:prstGeom>
          <a:noFill/>
        </p:spPr>
        <p:txBody>
          <a:bodyPr wrap="square" rtlCol="0">
            <a:spAutoFit/>
          </a:bodyPr>
          <a:lstStyle/>
          <a:p>
            <a:r>
              <a:rPr lang="en-US" sz="1800" dirty="0">
                <a:latin typeface="Calibri" pitchFamily="34" charset="0"/>
              </a:rPr>
              <a:t>Feasible output(s):</a:t>
            </a:r>
          </a:p>
          <a:p>
            <a:r>
              <a:rPr lang="en-US" sz="1800" dirty="0">
                <a:solidFill>
                  <a:srgbClr val="FF0000"/>
                </a:solidFill>
                <a:latin typeface="Courier New"/>
                <a:cs typeface="Courier New"/>
              </a:rPr>
              <a:t>HC	HP </a:t>
            </a:r>
          </a:p>
          <a:p>
            <a:r>
              <a:rPr lang="en-US" sz="1800" dirty="0">
                <a:solidFill>
                  <a:srgbClr val="FF0000"/>
                </a:solidFill>
                <a:latin typeface="Courier New"/>
                <a:cs typeface="Courier New"/>
              </a:rPr>
              <a:t>HP	HC </a:t>
            </a:r>
          </a:p>
          <a:p>
            <a:r>
              <a:rPr lang="en-US" sz="1800" dirty="0">
                <a:solidFill>
                  <a:srgbClr val="FF0000"/>
                </a:solidFill>
                <a:latin typeface="Courier New"/>
                <a:cs typeface="Courier New"/>
              </a:rPr>
              <a:t>CT	CT </a:t>
            </a:r>
          </a:p>
          <a:p>
            <a:r>
              <a:rPr lang="en-US" sz="1800" dirty="0">
                <a:solidFill>
                  <a:srgbClr val="FF0000"/>
                </a:solidFill>
                <a:latin typeface="Courier New"/>
                <a:cs typeface="Courier New"/>
              </a:rPr>
              <a:t>Bye	Bye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3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US" dirty="0"/>
              <a:t>wait: Status codes</a:t>
            </a:r>
          </a:p>
        </p:txBody>
      </p:sp>
      <p:sp>
        <p:nvSpPr>
          <p:cNvPr id="499715" name="Rectangle 3"/>
          <p:cNvSpPr>
            <a:spLocks noGrp="1" noChangeArrowheads="1"/>
          </p:cNvSpPr>
          <p:nvPr>
            <p:ph type="body" idx="1"/>
          </p:nvPr>
        </p:nvSpPr>
        <p:spPr/>
        <p:txBody>
          <a:bodyPr/>
          <a:lstStyle/>
          <a:p>
            <a:r>
              <a:rPr lang="en-US" dirty="0"/>
              <a:t>Return value of </a:t>
            </a:r>
            <a:r>
              <a:rPr lang="en-US" dirty="0">
                <a:latin typeface="Courier New" panose="02070309020205020404" pitchFamily="49" charset="0"/>
                <a:cs typeface="Courier New" panose="02070309020205020404" pitchFamily="49" charset="0"/>
              </a:rPr>
              <a:t>wait</a:t>
            </a:r>
            <a:r>
              <a:rPr lang="en-US" dirty="0"/>
              <a:t> is the </a:t>
            </a:r>
            <a:r>
              <a:rPr lang="en-US" dirty="0" err="1"/>
              <a:t>pid</a:t>
            </a:r>
            <a:r>
              <a:rPr lang="en-US" dirty="0"/>
              <a:t> of the child process that terminated</a:t>
            </a:r>
          </a:p>
          <a:p>
            <a:r>
              <a:rPr lang="en-US" dirty="0"/>
              <a:t>If </a:t>
            </a:r>
            <a:r>
              <a:rPr lang="en-US" dirty="0">
                <a:latin typeface="Courier New" panose="02070309020205020404" pitchFamily="49" charset="0"/>
                <a:cs typeface="Courier New" panose="02070309020205020404" pitchFamily="49" charset="0"/>
              </a:rPr>
              <a:t>status != NULL</a:t>
            </a:r>
            <a:r>
              <a:rPr lang="en-US" dirty="0"/>
              <a:t>, then the integer it points to will be set to a value that indicates the exit status</a:t>
            </a:r>
          </a:p>
          <a:p>
            <a:pPr lvl="1"/>
            <a:r>
              <a:rPr lang="en-US" dirty="0"/>
              <a:t>More information than the value passed to </a:t>
            </a:r>
            <a:r>
              <a:rPr lang="en-US" b="1" dirty="0">
                <a:latin typeface="Courier New" panose="02070309020205020404" pitchFamily="49" charset="0"/>
                <a:cs typeface="Courier New" panose="02070309020205020404" pitchFamily="49" charset="0"/>
              </a:rPr>
              <a:t>exit</a:t>
            </a:r>
          </a:p>
          <a:p>
            <a:pPr lvl="1"/>
            <a:r>
              <a:rPr lang="en-US" dirty="0"/>
              <a:t>Must be decoded, using macros defined in sys/</a:t>
            </a:r>
            <a:r>
              <a:rPr lang="en-US" dirty="0" err="1"/>
              <a:t>wait.h</a:t>
            </a:r>
            <a:endParaRPr lang="en-US" dirty="0"/>
          </a:p>
          <a:p>
            <a:pPr lvl="2"/>
            <a:r>
              <a:rPr lang="en-US" dirty="0"/>
              <a:t>WIFEXITED, WEXITSTATUS, WIFSIGNALED, WTERMSIG, WIFSTOPPED, WSTOPSIG, WIFCONTINUED</a:t>
            </a:r>
          </a:p>
          <a:p>
            <a:pPr lvl="2"/>
            <a:r>
              <a:rPr lang="en-US" dirty="0"/>
              <a:t>See textbook for details</a:t>
            </a:r>
          </a:p>
        </p:txBody>
      </p:sp>
    </p:spTree>
    <p:extLst>
      <p:ext uri="{BB962C8B-B14F-4D97-AF65-F5344CB8AC3E}">
        <p14:creationId xmlns:p14="http://schemas.microsoft.com/office/powerpoint/2010/main" val="22818940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a:xfrm>
            <a:off x="381000" y="381000"/>
            <a:ext cx="6553200" cy="573088"/>
          </a:xfrm>
        </p:spPr>
        <p:txBody>
          <a:bodyPr/>
          <a:lstStyle/>
          <a:p>
            <a:r>
              <a:rPr lang="en-US" dirty="0">
                <a:latin typeface="Courier New" pitchFamily="49" charset="0"/>
              </a:rPr>
              <a:t>Another wait </a:t>
            </a:r>
            <a:r>
              <a:rPr lang="en-US" dirty="0"/>
              <a:t>Example</a:t>
            </a:r>
          </a:p>
        </p:txBody>
      </p:sp>
      <p:sp>
        <p:nvSpPr>
          <p:cNvPr id="500739" name="Rectangle 3"/>
          <p:cNvSpPr>
            <a:spLocks noGrp="1" noChangeArrowheads="1"/>
          </p:cNvSpPr>
          <p:nvPr>
            <p:ph type="body" idx="1"/>
          </p:nvPr>
        </p:nvSpPr>
        <p:spPr>
          <a:xfrm>
            <a:off x="387578" y="1052512"/>
            <a:ext cx="8307388" cy="1233488"/>
          </a:xfrm>
        </p:spPr>
        <p:txBody>
          <a:bodyPr/>
          <a:lstStyle/>
          <a:p>
            <a:r>
              <a:rPr lang="en-US" sz="2000" b="0" dirty="0"/>
              <a:t>If multiple children completed, will take in arbitrary order</a:t>
            </a:r>
          </a:p>
          <a:p>
            <a:r>
              <a:rPr lang="en-US" sz="2000" b="0" dirty="0"/>
              <a:t>Can use macros WIFEXITED and WEXITSTATUS to get information about exit status</a:t>
            </a:r>
          </a:p>
        </p:txBody>
      </p:sp>
      <p:sp>
        <p:nvSpPr>
          <p:cNvPr id="500740" name="Text Box 4"/>
          <p:cNvSpPr txBox="1">
            <a:spLocks noChangeArrowheads="1"/>
          </p:cNvSpPr>
          <p:nvPr/>
        </p:nvSpPr>
        <p:spPr bwMode="auto">
          <a:xfrm>
            <a:off x="497084" y="2275106"/>
            <a:ext cx="7967145" cy="4278094"/>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fork10</a:t>
            </a:r>
            <a:r>
              <a:rPr lang="en-US" sz="1600" dirty="0">
                <a:solidFill>
                  <a:srgbClr val="000000"/>
                </a:solidFill>
                <a:latin typeface="Courier New"/>
                <a:cs typeface="Courier New"/>
              </a:rPr>
              <a:t>() {</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err="1">
                <a:solidFill>
                  <a:srgbClr val="000000"/>
                </a:solidFill>
                <a:latin typeface="Courier New"/>
                <a:cs typeface="Courier New"/>
              </a:rPr>
              <a:t>[N</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int</a:t>
            </a:r>
            <a:r>
              <a:rPr lang="fi-FI" sz="1600" dirty="0">
                <a:solidFill>
                  <a:srgbClr val="000000"/>
                </a:solidFill>
                <a:latin typeface="Courier New"/>
                <a:cs typeface="Courier New"/>
              </a:rPr>
              <a:t> </a:t>
            </a:r>
            <a:r>
              <a:rPr lang="fi-FI" sz="1600" dirty="0">
                <a:solidFill>
                  <a:srgbClr val="C1651C"/>
                </a:solidFill>
                <a:latin typeface="Courier New"/>
                <a:cs typeface="Courier New"/>
              </a:rPr>
              <a:t>i</a:t>
            </a:r>
            <a:r>
              <a:rPr lang="fi-FI" sz="1600" dirty="0">
                <a:solidFill>
                  <a:srgbClr val="000000"/>
                </a:solidFill>
                <a:latin typeface="Courier New"/>
                <a:cs typeface="Courier New"/>
              </a:rPr>
              <a:t>, </a:t>
            </a:r>
            <a:r>
              <a:rPr lang="fi-FI" sz="1600" dirty="0" err="1">
                <a:solidFill>
                  <a:srgbClr val="C1651C"/>
                </a:solidFill>
                <a:latin typeface="Courier New"/>
                <a:cs typeface="Courier New"/>
              </a:rPr>
              <a:t>child_status</a:t>
            </a:r>
            <a:r>
              <a:rPr lang="fi-FI" sz="1600" dirty="0">
                <a:solidFill>
                  <a:srgbClr val="000000"/>
                </a:solidFill>
                <a:latin typeface="Courier New"/>
                <a:cs typeface="Courier New"/>
              </a:rPr>
              <a:t>;</a:t>
            </a:r>
          </a:p>
          <a:p>
            <a:endParaRPr lang="fi-FI" sz="1600" dirty="0">
              <a:solidFill>
                <a:srgbClr val="000000"/>
              </a:solidFill>
              <a:latin typeface="Courier New"/>
              <a:cs typeface="Courier New"/>
            </a:endParaRP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0; i &lt; N; i++)</a:t>
            </a:r>
          </a:p>
          <a:p>
            <a:r>
              <a:rPr lang="nb-NO" sz="1600" dirty="0">
                <a:solidFill>
                  <a:srgbClr val="000000"/>
                </a:solidFill>
                <a:latin typeface="Courier New"/>
                <a:cs typeface="Courier New"/>
              </a:rPr>
              <a:t>        </a:t>
            </a:r>
            <a:r>
              <a:rPr lang="nb-NO" sz="1600" dirty="0" err="1">
                <a:solidFill>
                  <a:srgbClr val="C200FF"/>
                </a:solidFill>
                <a:latin typeface="Courier New"/>
                <a:cs typeface="Courier New"/>
              </a:rPr>
              <a:t>if</a:t>
            </a:r>
            <a:r>
              <a:rPr lang="nb-NO" sz="1600" dirty="0">
                <a:solidFill>
                  <a:srgbClr val="000000"/>
                </a:solidFill>
                <a:latin typeface="Courier New"/>
                <a:cs typeface="Courier New"/>
              </a:rPr>
              <a:t> ((</a:t>
            </a:r>
            <a:r>
              <a:rPr lang="nb-NO" sz="1600" dirty="0" err="1">
                <a:solidFill>
                  <a:srgbClr val="000000"/>
                </a:solidFill>
                <a:latin typeface="Courier New"/>
                <a:cs typeface="Courier New"/>
              </a:rPr>
              <a:t>pid</a:t>
            </a:r>
            <a:r>
              <a:rPr lang="nb-NO" sz="1600" dirty="0">
                <a:solidFill>
                  <a:srgbClr val="000000"/>
                </a:solidFill>
                <a:latin typeface="Courier New"/>
                <a:cs typeface="Courier New"/>
              </a:rPr>
              <a:t>[i] = fork()) == 0) {</a:t>
            </a:r>
          </a:p>
          <a:p>
            <a:r>
              <a:rPr lang="nb-NO" sz="1600" dirty="0">
                <a:solidFill>
                  <a:srgbClr val="000000"/>
                </a:solidFill>
                <a:latin typeface="Courier New"/>
                <a:cs typeface="Courier New"/>
              </a:rPr>
              <a:t>            exit(100+i); </a:t>
            </a:r>
            <a:r>
              <a:rPr lang="nb-NO" sz="1600" dirty="0">
                <a:solidFill>
                  <a:srgbClr val="CB2418"/>
                </a:solidFill>
                <a:latin typeface="Courier New"/>
                <a:cs typeface="Courier New"/>
              </a:rPr>
              <a:t>/* Child */</a:t>
            </a:r>
            <a:endParaRPr lang="nb-NO" sz="1600" dirty="0">
              <a:solidFill>
                <a:srgbClr val="000000"/>
              </a:solidFill>
              <a:latin typeface="Courier New"/>
              <a:cs typeface="Courier New"/>
            </a:endParaRPr>
          </a:p>
          <a:p>
            <a:r>
              <a:rPr lang="nb-NO"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for</a:t>
            </a:r>
            <a:r>
              <a:rPr lang="en-US" sz="1600" dirty="0">
                <a:solidFill>
                  <a:srgbClr val="000000"/>
                </a:solidFill>
                <a:latin typeface="Courier New"/>
                <a:cs typeface="Courier New"/>
              </a:rPr>
              <a:t> (</a:t>
            </a:r>
            <a:r>
              <a:rPr lang="en-US" sz="1600" dirty="0" err="1">
                <a:solidFill>
                  <a:srgbClr val="000000"/>
                </a:solidFill>
                <a:latin typeface="Courier New"/>
                <a:cs typeface="Courier New"/>
              </a:rPr>
              <a:t>i</a:t>
            </a:r>
            <a:r>
              <a:rPr lang="en-US" sz="1600" dirty="0">
                <a:solidFill>
                  <a:srgbClr val="000000"/>
                </a:solidFill>
                <a:latin typeface="Courier New"/>
                <a:cs typeface="Courier New"/>
              </a:rPr>
              <a:t> = 0; </a:t>
            </a:r>
            <a:r>
              <a:rPr lang="en-US" sz="1600" dirty="0" err="1">
                <a:solidFill>
                  <a:srgbClr val="000000"/>
                </a:solidFill>
                <a:latin typeface="Courier New"/>
                <a:cs typeface="Courier New"/>
              </a:rPr>
              <a:t>i</a:t>
            </a:r>
            <a:r>
              <a:rPr lang="en-US" sz="1600" dirty="0">
                <a:solidFill>
                  <a:srgbClr val="000000"/>
                </a:solidFill>
                <a:latin typeface="Courier New"/>
                <a:cs typeface="Courier New"/>
              </a:rPr>
              <a:t> &lt; N; </a:t>
            </a:r>
            <a:r>
              <a:rPr lang="en-US" sz="1600" dirty="0" err="1">
                <a:solidFill>
                  <a:srgbClr val="000000"/>
                </a:solidFill>
                <a:latin typeface="Courier New"/>
                <a:cs typeface="Courier New"/>
              </a:rPr>
              <a:t>i</a:t>
            </a:r>
            <a:r>
              <a:rPr lang="en-US" sz="1600" dirty="0">
                <a:solidFill>
                  <a:srgbClr val="000000"/>
                </a:solidFill>
                <a:latin typeface="Courier New"/>
                <a:cs typeface="Courier New"/>
              </a:rPr>
              <a:t>++) { </a:t>
            </a:r>
            <a:r>
              <a:rPr lang="en-US" sz="1600" dirty="0">
                <a:solidFill>
                  <a:srgbClr val="CB2418"/>
                </a:solidFill>
                <a:latin typeface="Courier New"/>
                <a:cs typeface="Courier New"/>
              </a:rPr>
              <a:t>/* Parent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pid_t</a:t>
            </a:r>
            <a:r>
              <a:rPr lang="en-US" sz="1600" dirty="0">
                <a:solidFill>
                  <a:srgbClr val="000000"/>
                </a:solidFill>
                <a:latin typeface="Courier New"/>
                <a:cs typeface="Courier New"/>
              </a:rPr>
              <a:t> </a:t>
            </a:r>
            <a:r>
              <a:rPr lang="en-US" sz="1600" dirty="0" err="1">
                <a:solidFill>
                  <a:srgbClr val="C1651C"/>
                </a:solidFill>
                <a:latin typeface="Courier New"/>
                <a:cs typeface="Courier New"/>
              </a:rPr>
              <a:t>wpid</a:t>
            </a:r>
            <a:r>
              <a:rPr lang="en-US" sz="1600" dirty="0">
                <a:solidFill>
                  <a:srgbClr val="000000"/>
                </a:solidFill>
                <a:latin typeface="Courier New"/>
                <a:cs typeface="Courier New"/>
              </a:rPr>
              <a:t> = wait(&amp;</a:t>
            </a:r>
            <a:r>
              <a:rPr lang="en-US" sz="1600" dirty="0" err="1">
                <a:solidFill>
                  <a:srgbClr val="000000"/>
                </a:solidFill>
                <a:latin typeface="Courier New"/>
                <a:cs typeface="Courier New"/>
              </a:rPr>
              <a:t>child_status</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(WIFEXITED(</a:t>
            </a:r>
            <a:r>
              <a:rPr lang="en-US" sz="1600" dirty="0" err="1">
                <a:solidFill>
                  <a:srgbClr val="000000"/>
                </a:solidFill>
                <a:latin typeface="Courier New"/>
                <a:cs typeface="Courier New"/>
              </a:rPr>
              <a:t>child_status</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%d terminated with exit status %d\n"</a:t>
            </a:r>
            <a:r>
              <a:rPr lang="en-US" sz="1600" dirty="0">
                <a:solidFill>
                  <a:srgbClr val="000000"/>
                </a:solidFill>
                <a:latin typeface="Courier New"/>
                <a:cs typeface="Courier New"/>
              </a:rPr>
              <a:t>,</a:t>
            </a:r>
          </a:p>
          <a:p>
            <a:r>
              <a:rPr lang="pl-PL" sz="1600" dirty="0">
                <a:solidFill>
                  <a:srgbClr val="000000"/>
                </a:solidFill>
                <a:latin typeface="Courier New"/>
                <a:cs typeface="Courier New"/>
              </a:rPr>
              <a:t>                   </a:t>
            </a:r>
            <a:r>
              <a:rPr lang="pl-PL" sz="1600" dirty="0" err="1">
                <a:solidFill>
                  <a:srgbClr val="000000"/>
                </a:solidFill>
                <a:latin typeface="Courier New"/>
                <a:cs typeface="Courier New"/>
              </a:rPr>
              <a:t>wpid</a:t>
            </a:r>
            <a:r>
              <a:rPr lang="pl-PL" sz="1600" dirty="0">
                <a:solidFill>
                  <a:srgbClr val="000000"/>
                </a:solidFill>
                <a:latin typeface="Courier New"/>
                <a:cs typeface="Courier New"/>
              </a:rPr>
              <a:t>, WEXITSTATUS(</a:t>
            </a:r>
            <a:r>
              <a:rPr lang="pl-PL" sz="1600" dirty="0" err="1">
                <a:solidFill>
                  <a:srgbClr val="000000"/>
                </a:solidFill>
                <a:latin typeface="Courier New"/>
                <a:cs typeface="Courier New"/>
              </a:rPr>
              <a:t>child_status</a:t>
            </a:r>
            <a:r>
              <a:rPr lang="pl-PL" sz="1600" dirty="0">
                <a:solidFill>
                  <a:srgbClr val="000000"/>
                </a:solidFill>
                <a:latin typeface="Courier New"/>
                <a:cs typeface="Courier New"/>
              </a:rPr>
              <a:t>));</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%d terminate abnormally\n"</a:t>
            </a:r>
            <a:r>
              <a:rPr lang="en-US" sz="1600" dirty="0">
                <a:solidFill>
                  <a:srgbClr val="000000"/>
                </a:solidFill>
                <a:latin typeface="Courier New"/>
                <a:cs typeface="Courier New"/>
              </a:rPr>
              <a:t>, </a:t>
            </a:r>
            <a:r>
              <a:rPr lang="en-US" sz="1600" dirty="0" err="1">
                <a:solidFill>
                  <a:srgbClr val="000000"/>
                </a:solidFill>
                <a:latin typeface="Courier New"/>
                <a:cs typeface="Courier New"/>
              </a:rPr>
              <a:t>wpid</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a:t>
            </a:r>
          </a:p>
        </p:txBody>
      </p:sp>
      <p:sp>
        <p:nvSpPr>
          <p:cNvPr id="5" name="Rectangle 3"/>
          <p:cNvSpPr>
            <a:spLocks noChangeArrowheads="1"/>
          </p:cNvSpPr>
          <p:nvPr/>
        </p:nvSpPr>
        <p:spPr bwMode="auto">
          <a:xfrm>
            <a:off x="7258413" y="6195537"/>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a:xfrm>
            <a:off x="367844" y="493712"/>
            <a:ext cx="8839200" cy="573088"/>
          </a:xfrm>
        </p:spPr>
        <p:txBody>
          <a:bodyPr/>
          <a:lstStyle/>
          <a:p>
            <a:r>
              <a:rPr lang="en-US" sz="3400" dirty="0" err="1">
                <a:latin typeface="Courier New" pitchFamily="49" charset="0"/>
              </a:rPr>
              <a:t>waitpid</a:t>
            </a:r>
            <a:r>
              <a:rPr lang="en-US" sz="3400" dirty="0"/>
              <a:t>: Waiting for a Specific Process</a:t>
            </a:r>
            <a:endParaRPr lang="en-US" sz="3400" dirty="0">
              <a:latin typeface="Courier New" pitchFamily="49" charset="0"/>
            </a:endParaRPr>
          </a:p>
        </p:txBody>
      </p:sp>
      <p:sp>
        <p:nvSpPr>
          <p:cNvPr id="501763" name="Rectangle 3"/>
          <p:cNvSpPr>
            <a:spLocks noGrp="1" noChangeArrowheads="1"/>
          </p:cNvSpPr>
          <p:nvPr>
            <p:ph type="body" idx="1"/>
          </p:nvPr>
        </p:nvSpPr>
        <p:spPr>
          <a:xfrm>
            <a:off x="381000" y="1262966"/>
            <a:ext cx="8610600" cy="1099234"/>
          </a:xfrm>
        </p:spPr>
        <p:txBody>
          <a:bodyPr/>
          <a:lstStyle/>
          <a:p>
            <a:r>
              <a:rPr lang="en-US" sz="2000" dirty="0" err="1">
                <a:latin typeface="Courier New" pitchFamily="49" charset="0"/>
              </a:rPr>
              <a:t>pid_t</a:t>
            </a:r>
            <a:r>
              <a:rPr lang="en-US" sz="2000" dirty="0">
                <a:latin typeface="Courier New" pitchFamily="49" charset="0"/>
              </a:rPr>
              <a:t> </a:t>
            </a:r>
            <a:r>
              <a:rPr lang="en-US" sz="2000" dirty="0" err="1">
                <a:latin typeface="Courier New" pitchFamily="49" charset="0"/>
              </a:rPr>
              <a:t>waitpid</a:t>
            </a:r>
            <a:r>
              <a:rPr lang="en-US" sz="2000" dirty="0">
                <a:latin typeface="Courier New" pitchFamily="49" charset="0"/>
              </a:rPr>
              <a:t>(</a:t>
            </a:r>
            <a:r>
              <a:rPr lang="en-US" sz="2000" dirty="0" err="1">
                <a:latin typeface="Courier New" pitchFamily="49" charset="0"/>
              </a:rPr>
              <a:t>pid_t</a:t>
            </a:r>
            <a:r>
              <a:rPr lang="en-US" sz="2000" dirty="0">
                <a:latin typeface="Courier New" pitchFamily="49" charset="0"/>
              </a:rPr>
              <a:t> </a:t>
            </a:r>
            <a:r>
              <a:rPr lang="en-US" sz="2000" dirty="0" err="1">
                <a:latin typeface="Courier New" pitchFamily="49" charset="0"/>
              </a:rPr>
              <a:t>pid</a:t>
            </a:r>
            <a:r>
              <a:rPr lang="en-US" sz="2000" dirty="0">
                <a:latin typeface="Courier New" pitchFamily="49" charset="0"/>
              </a:rPr>
              <a:t>, </a:t>
            </a:r>
            <a:r>
              <a:rPr lang="en-US" sz="2000" dirty="0" err="1">
                <a:latin typeface="Courier New" pitchFamily="49" charset="0"/>
              </a:rPr>
              <a:t>int</a:t>
            </a:r>
            <a:r>
              <a:rPr lang="en-US" sz="2000">
                <a:latin typeface="Courier New" pitchFamily="49" charset="0"/>
              </a:rPr>
              <a:t> *status</a:t>
            </a:r>
            <a:r>
              <a:rPr lang="en-US" sz="2000" dirty="0">
                <a:latin typeface="Courier New" pitchFamily="49" charset="0"/>
              </a:rPr>
              <a:t>, </a:t>
            </a:r>
            <a:r>
              <a:rPr lang="en-US" sz="2000" dirty="0" err="1">
                <a:latin typeface="Courier New" pitchFamily="49" charset="0"/>
              </a:rPr>
              <a:t>int</a:t>
            </a:r>
            <a:r>
              <a:rPr lang="en-US" sz="2000" dirty="0">
                <a:latin typeface="Courier New" pitchFamily="49" charset="0"/>
              </a:rPr>
              <a:t> options)</a:t>
            </a:r>
          </a:p>
          <a:p>
            <a:pPr lvl="1"/>
            <a:r>
              <a:rPr lang="en-US" dirty="0"/>
              <a:t>Suspends current process until specific process terminates</a:t>
            </a:r>
          </a:p>
          <a:p>
            <a:pPr lvl="1"/>
            <a:r>
              <a:rPr lang="en-US" dirty="0"/>
              <a:t>Various options (see textbook)</a:t>
            </a:r>
          </a:p>
        </p:txBody>
      </p:sp>
      <p:sp>
        <p:nvSpPr>
          <p:cNvPr id="501764" name="Text Box 4"/>
          <p:cNvSpPr txBox="1">
            <a:spLocks noChangeArrowheads="1"/>
          </p:cNvSpPr>
          <p:nvPr/>
        </p:nvSpPr>
        <p:spPr bwMode="auto">
          <a:xfrm>
            <a:off x="485286" y="2461716"/>
            <a:ext cx="7967145" cy="4278094"/>
          </a:xfrm>
          <a:prstGeom prst="rect">
            <a:avLst/>
          </a:prstGeom>
          <a:solidFill>
            <a:srgbClr val="F6F5BD"/>
          </a:solidFill>
          <a:ln w="3175">
            <a:solidFill>
              <a:schemeClr val="tx1"/>
            </a:solidFill>
            <a:miter lim="800000"/>
            <a:headEnd/>
            <a:tailEnd/>
          </a:ln>
          <a:effectLst/>
        </p:spPr>
        <p:txBody>
          <a:bodyPr wrap="none">
            <a:spAutoFit/>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a:solidFill>
                  <a:srgbClr val="4A00FF"/>
                </a:solidFill>
                <a:latin typeface="Courier New"/>
                <a:cs typeface="Courier New"/>
              </a:rPr>
              <a:t>fork11</a:t>
            </a:r>
            <a:r>
              <a:rPr lang="en-US" sz="1600" dirty="0">
                <a:solidFill>
                  <a:srgbClr val="000000"/>
                </a:solidFill>
                <a:latin typeface="Courier New"/>
                <a:cs typeface="Courier New"/>
              </a:rPr>
              <a:t>() {</a:t>
            </a: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err="1">
                <a:solidFill>
                  <a:srgbClr val="000000"/>
                </a:solidFill>
                <a:latin typeface="Courier New"/>
                <a:cs typeface="Courier New"/>
              </a:rPr>
              <a:t>[N</a:t>
            </a:r>
            <a:r>
              <a:rPr lang="fi-FI"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a:solidFill>
                  <a:srgbClr val="C1651C"/>
                </a:solidFill>
                <a:latin typeface="Courier New"/>
                <a:cs typeface="Courier New"/>
              </a:rPr>
              <a:t>i</a:t>
            </a:r>
            <a:r>
              <a:rPr lang="fr-FR" sz="1600" dirty="0">
                <a:solidFill>
                  <a:srgbClr val="000000"/>
                </a:solidFill>
                <a:latin typeface="Courier New"/>
                <a:cs typeface="Courier New"/>
              </a:rPr>
              <a:t>;</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child_status</a:t>
            </a:r>
            <a:r>
              <a:rPr lang="fr-FR" sz="1600" dirty="0">
                <a:solidFill>
                  <a:srgbClr val="000000"/>
                </a:solidFill>
                <a:latin typeface="Courier New"/>
                <a:cs typeface="Courier New"/>
              </a:rPr>
              <a:t>;</a:t>
            </a:r>
          </a:p>
          <a:p>
            <a:endParaRPr lang="fr-FR" sz="1600" dirty="0">
              <a:solidFill>
                <a:srgbClr val="000000"/>
              </a:solidFill>
              <a:latin typeface="Courier New"/>
              <a:cs typeface="Courier New"/>
            </a:endParaRP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0; i &lt; N; i++)</a:t>
            </a:r>
          </a:p>
          <a:p>
            <a:r>
              <a:rPr lang="nb-NO" sz="1600" dirty="0">
                <a:solidFill>
                  <a:srgbClr val="000000"/>
                </a:solidFill>
                <a:latin typeface="Courier New"/>
                <a:cs typeface="Courier New"/>
              </a:rPr>
              <a:t>        </a:t>
            </a:r>
            <a:r>
              <a:rPr lang="nb-NO" sz="1600" dirty="0" err="1">
                <a:solidFill>
                  <a:srgbClr val="C200FF"/>
                </a:solidFill>
                <a:latin typeface="Courier New"/>
                <a:cs typeface="Courier New"/>
              </a:rPr>
              <a:t>if</a:t>
            </a:r>
            <a:r>
              <a:rPr lang="nb-NO" sz="1600" dirty="0">
                <a:solidFill>
                  <a:srgbClr val="000000"/>
                </a:solidFill>
                <a:latin typeface="Courier New"/>
                <a:cs typeface="Courier New"/>
              </a:rPr>
              <a:t> ((</a:t>
            </a:r>
            <a:r>
              <a:rPr lang="nb-NO" sz="1600" dirty="0" err="1">
                <a:solidFill>
                  <a:srgbClr val="000000"/>
                </a:solidFill>
                <a:latin typeface="Courier New"/>
                <a:cs typeface="Courier New"/>
              </a:rPr>
              <a:t>pid</a:t>
            </a:r>
            <a:r>
              <a:rPr lang="nb-NO" sz="1600" dirty="0">
                <a:solidFill>
                  <a:srgbClr val="000000"/>
                </a:solidFill>
                <a:latin typeface="Courier New"/>
                <a:cs typeface="Courier New"/>
              </a:rPr>
              <a:t>[i] = fork()) == 0)</a:t>
            </a:r>
          </a:p>
          <a:p>
            <a:r>
              <a:rPr lang="nb-NO" sz="1600" dirty="0">
                <a:solidFill>
                  <a:srgbClr val="000000"/>
                </a:solidFill>
                <a:latin typeface="Courier New"/>
                <a:cs typeface="Courier New"/>
              </a:rPr>
              <a:t>            exit(100+i); </a:t>
            </a:r>
            <a:r>
              <a:rPr lang="nb-NO" sz="1600" dirty="0">
                <a:solidFill>
                  <a:srgbClr val="CB2418"/>
                </a:solidFill>
                <a:latin typeface="Courier New"/>
                <a:cs typeface="Courier New"/>
              </a:rPr>
              <a:t>/* Child */</a:t>
            </a:r>
            <a:endParaRPr lang="nb-NO" sz="1600" dirty="0">
              <a:solidFill>
                <a:srgbClr val="000000"/>
              </a:solidFill>
              <a:latin typeface="Courier New"/>
              <a:cs typeface="Courier New"/>
            </a:endParaRPr>
          </a:p>
          <a:p>
            <a:r>
              <a:rPr lang="da-DK" sz="1600" dirty="0">
                <a:solidFill>
                  <a:srgbClr val="000000"/>
                </a:solidFill>
                <a:latin typeface="Courier New"/>
                <a:cs typeface="Courier New"/>
              </a:rPr>
              <a:t>    </a:t>
            </a:r>
            <a:r>
              <a:rPr lang="da-DK" sz="1600" dirty="0">
                <a:solidFill>
                  <a:srgbClr val="C200FF"/>
                </a:solidFill>
                <a:latin typeface="Courier New"/>
                <a:cs typeface="Courier New"/>
              </a:rPr>
              <a:t>for</a:t>
            </a:r>
            <a:r>
              <a:rPr lang="da-DK" sz="1600" dirty="0">
                <a:solidFill>
                  <a:srgbClr val="000000"/>
                </a:solidFill>
                <a:latin typeface="Courier New"/>
                <a:cs typeface="Courier New"/>
              </a:rPr>
              <a:t> (i = N-1; i &gt;= 0; i--) {</a:t>
            </a:r>
          </a:p>
          <a:p>
            <a:r>
              <a:rPr lang="da-DK" sz="1600" dirty="0">
                <a:solidFill>
                  <a:srgbClr val="000000"/>
                </a:solidFill>
                <a:latin typeface="Courier New"/>
                <a:cs typeface="Courier New"/>
              </a:rPr>
              <a:t>        </a:t>
            </a:r>
            <a:r>
              <a:rPr lang="da-DK" sz="1600" dirty="0" err="1">
                <a:solidFill>
                  <a:srgbClr val="2D961E"/>
                </a:solidFill>
                <a:latin typeface="Courier New"/>
                <a:cs typeface="Courier New"/>
              </a:rPr>
              <a:t>pid_t</a:t>
            </a:r>
            <a:r>
              <a:rPr lang="da-DK" sz="1600" dirty="0">
                <a:solidFill>
                  <a:srgbClr val="000000"/>
                </a:solidFill>
                <a:latin typeface="Courier New"/>
                <a:cs typeface="Courier New"/>
              </a:rPr>
              <a:t> </a:t>
            </a:r>
            <a:r>
              <a:rPr lang="da-DK" sz="1600" dirty="0" err="1">
                <a:solidFill>
                  <a:srgbClr val="C1651C"/>
                </a:solidFill>
                <a:latin typeface="Courier New"/>
                <a:cs typeface="Courier New"/>
              </a:rPr>
              <a:t>wpid</a:t>
            </a:r>
            <a:r>
              <a:rPr lang="da-DK" sz="1600" dirty="0">
                <a:solidFill>
                  <a:srgbClr val="000000"/>
                </a:solidFill>
                <a:latin typeface="Courier New"/>
                <a:cs typeface="Courier New"/>
              </a:rPr>
              <a:t> = </a:t>
            </a:r>
            <a:r>
              <a:rPr lang="da-DK" sz="1600" dirty="0" err="1">
                <a:solidFill>
                  <a:srgbClr val="000000"/>
                </a:solidFill>
                <a:latin typeface="Courier New"/>
                <a:cs typeface="Courier New"/>
              </a:rPr>
              <a:t>waitpid</a:t>
            </a:r>
            <a:r>
              <a:rPr lang="da-DK" sz="1600" dirty="0">
                <a:solidFill>
                  <a:srgbClr val="000000"/>
                </a:solidFill>
                <a:latin typeface="Courier New"/>
                <a:cs typeface="Courier New"/>
              </a:rPr>
              <a:t>(</a:t>
            </a:r>
            <a:r>
              <a:rPr lang="da-DK" sz="1600" dirty="0" err="1">
                <a:solidFill>
                  <a:srgbClr val="000000"/>
                </a:solidFill>
                <a:latin typeface="Courier New"/>
                <a:cs typeface="Courier New"/>
              </a:rPr>
              <a:t>pid</a:t>
            </a:r>
            <a:r>
              <a:rPr lang="da-DK" sz="1600" dirty="0">
                <a:solidFill>
                  <a:srgbClr val="000000"/>
                </a:solidFill>
                <a:latin typeface="Courier New"/>
                <a:cs typeface="Courier New"/>
              </a:rPr>
              <a:t>[i], &amp;</a:t>
            </a:r>
            <a:r>
              <a:rPr lang="da-DK" sz="1600" dirty="0" err="1">
                <a:solidFill>
                  <a:srgbClr val="000000"/>
                </a:solidFill>
                <a:latin typeface="Courier New"/>
                <a:cs typeface="Courier New"/>
              </a:rPr>
              <a:t>child_status</a:t>
            </a:r>
            <a:r>
              <a:rPr lang="da-DK" sz="1600" dirty="0">
                <a:solidFill>
                  <a:srgbClr val="000000"/>
                </a:solidFill>
                <a:latin typeface="Courier New"/>
                <a:cs typeface="Courier New"/>
              </a:rPr>
              <a:t>, 0);</a:t>
            </a:r>
          </a:p>
          <a:p>
            <a:r>
              <a:rPr lang="da-DK" sz="1600" dirty="0">
                <a:solidFill>
                  <a:srgbClr val="000000"/>
                </a:solidFill>
                <a:latin typeface="Courier New"/>
                <a:cs typeface="Courier New"/>
              </a:rPr>
              <a:t>        </a:t>
            </a:r>
            <a:r>
              <a:rPr lang="da-DK" sz="1600" dirty="0" err="1">
                <a:solidFill>
                  <a:srgbClr val="C200FF"/>
                </a:solidFill>
                <a:latin typeface="Courier New"/>
                <a:cs typeface="Courier New"/>
              </a:rPr>
              <a:t>if</a:t>
            </a:r>
            <a:r>
              <a:rPr lang="da-DK" sz="1600" dirty="0">
                <a:solidFill>
                  <a:srgbClr val="000000"/>
                </a:solidFill>
                <a:latin typeface="Courier New"/>
                <a:cs typeface="Courier New"/>
              </a:rPr>
              <a:t> (WIFEXITED(</a:t>
            </a:r>
            <a:r>
              <a:rPr lang="da-DK" sz="1600" dirty="0" err="1">
                <a:solidFill>
                  <a:srgbClr val="000000"/>
                </a:solidFill>
                <a:latin typeface="Courier New"/>
                <a:cs typeface="Courier New"/>
              </a:rPr>
              <a:t>child_status</a:t>
            </a:r>
            <a:r>
              <a:rPr lang="da-DK" sz="1600" dirty="0">
                <a:solidFill>
                  <a:srgbClr val="000000"/>
                </a:solidFill>
                <a:latin typeface="Courier New"/>
                <a:cs typeface="Courier New"/>
              </a:rPr>
              <a:t>))</a:t>
            </a:r>
          </a:p>
          <a:p>
            <a:r>
              <a:rPr lang="da-DK" sz="1600" dirty="0">
                <a:solidFill>
                  <a:srgbClr val="000000"/>
                </a:solidFill>
                <a:latin typeface="Courier New"/>
                <a:cs typeface="Courier New"/>
              </a:rPr>
              <a:t>            </a:t>
            </a:r>
            <a:r>
              <a:rPr lang="da-DK" sz="1600" dirty="0" err="1">
                <a:solidFill>
                  <a:srgbClr val="000000"/>
                </a:solidFill>
                <a:latin typeface="Courier New"/>
                <a:cs typeface="Courier New"/>
              </a:rPr>
              <a:t>printf</a:t>
            </a:r>
            <a:r>
              <a:rPr lang="da-DK" sz="1600" dirty="0">
                <a:solidFill>
                  <a:srgbClr val="000000"/>
                </a:solidFill>
                <a:latin typeface="Courier New"/>
                <a:cs typeface="Courier New"/>
              </a:rPr>
              <a:t>(</a:t>
            </a:r>
            <a:r>
              <a:rPr lang="da-DK" sz="1600" dirty="0">
                <a:solidFill>
                  <a:srgbClr val="9D206F"/>
                </a:solidFill>
                <a:latin typeface="Courier New"/>
                <a:cs typeface="Courier New"/>
              </a:rPr>
              <a:t>"Child %d </a:t>
            </a:r>
            <a:r>
              <a:rPr lang="da-DK" sz="1600" dirty="0" err="1">
                <a:solidFill>
                  <a:srgbClr val="9D206F"/>
                </a:solidFill>
                <a:latin typeface="Courier New"/>
                <a:cs typeface="Courier New"/>
              </a:rPr>
              <a:t>terminated</a:t>
            </a:r>
            <a:r>
              <a:rPr lang="da-DK" sz="1600" dirty="0">
                <a:solidFill>
                  <a:srgbClr val="9D206F"/>
                </a:solidFill>
                <a:latin typeface="Courier New"/>
                <a:cs typeface="Courier New"/>
              </a:rPr>
              <a:t> with exit status %d\n"</a:t>
            </a:r>
            <a:r>
              <a:rPr lang="da-DK" sz="1600" dirty="0">
                <a:solidFill>
                  <a:srgbClr val="000000"/>
                </a:solidFill>
                <a:latin typeface="Courier New"/>
                <a:cs typeface="Courier New"/>
              </a:rPr>
              <a:t>,</a:t>
            </a:r>
          </a:p>
          <a:p>
            <a:r>
              <a:rPr lang="pl-PL" sz="1600" dirty="0">
                <a:solidFill>
                  <a:srgbClr val="000000"/>
                </a:solidFill>
                <a:latin typeface="Courier New"/>
                <a:cs typeface="Courier New"/>
              </a:rPr>
              <a:t>                   </a:t>
            </a:r>
            <a:r>
              <a:rPr lang="pl-PL" sz="1600" dirty="0" err="1">
                <a:solidFill>
                  <a:srgbClr val="000000"/>
                </a:solidFill>
                <a:latin typeface="Courier New"/>
                <a:cs typeface="Courier New"/>
              </a:rPr>
              <a:t>wpid</a:t>
            </a:r>
            <a:r>
              <a:rPr lang="pl-PL" sz="1600" dirty="0">
                <a:solidFill>
                  <a:srgbClr val="000000"/>
                </a:solidFill>
                <a:latin typeface="Courier New"/>
                <a:cs typeface="Courier New"/>
              </a:rPr>
              <a:t>, WEXITSTATUS(</a:t>
            </a:r>
            <a:r>
              <a:rPr lang="pl-PL" sz="1600" dirty="0" err="1">
                <a:solidFill>
                  <a:srgbClr val="000000"/>
                </a:solidFill>
                <a:latin typeface="Courier New"/>
                <a:cs typeface="Courier New"/>
              </a:rPr>
              <a:t>child_status</a:t>
            </a:r>
            <a:r>
              <a:rPr lang="pl-PL" sz="1600" dirty="0">
                <a:solidFill>
                  <a:srgbClr val="000000"/>
                </a:solidFill>
                <a:latin typeface="Courier New"/>
                <a:cs typeface="Courier New"/>
              </a:rPr>
              <a:t>));</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"Child %d terminate abnormally\n"</a:t>
            </a:r>
            <a:r>
              <a:rPr lang="en-US" sz="1600" dirty="0">
                <a:solidFill>
                  <a:srgbClr val="000000"/>
                </a:solidFill>
                <a:latin typeface="Courier New"/>
                <a:cs typeface="Courier New"/>
              </a:rPr>
              <a:t>, </a:t>
            </a:r>
            <a:r>
              <a:rPr lang="en-US" sz="1600" dirty="0" err="1">
                <a:solidFill>
                  <a:srgbClr val="000000"/>
                </a:solidFill>
                <a:latin typeface="Courier New"/>
                <a:cs typeface="Courier New"/>
              </a:rPr>
              <a:t>wpid</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a:t>
            </a:r>
          </a:p>
        </p:txBody>
      </p:sp>
      <p:sp>
        <p:nvSpPr>
          <p:cNvPr id="5" name="Rectangle 3"/>
          <p:cNvSpPr>
            <a:spLocks noChangeArrowheads="1"/>
          </p:cNvSpPr>
          <p:nvPr/>
        </p:nvSpPr>
        <p:spPr bwMode="auto">
          <a:xfrm>
            <a:off x="7246615" y="6382147"/>
            <a:ext cx="1205816"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forks.c</a:t>
            </a:r>
            <a:endParaRPr lang="en-GB" sz="1800" b="1" i="1" dirty="0">
              <a:solidFill>
                <a:schemeClr val="tx1">
                  <a:lumMod val="50000"/>
                  <a:lumOff val="50000"/>
                </a:schemeClr>
              </a:solidFill>
              <a:latin typeface="Courier New" pitchFamily="49" charset="0"/>
              <a:ea typeface="msgothic" charset="0"/>
              <a:cs typeface="msgothic"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a:xfrm>
            <a:off x="228600" y="381000"/>
            <a:ext cx="8610600" cy="573088"/>
          </a:xfrm>
        </p:spPr>
        <p:txBody>
          <a:bodyPr/>
          <a:lstStyle/>
          <a:p>
            <a:r>
              <a:rPr lang="en-US" sz="3400" dirty="0" err="1">
                <a:latin typeface="Courier New" pitchFamily="49" charset="0"/>
              </a:rPr>
              <a:t>execve</a:t>
            </a:r>
            <a:r>
              <a:rPr lang="en-US" sz="3400" dirty="0">
                <a:latin typeface="Courier" pitchFamily="49" charset="0"/>
              </a:rPr>
              <a:t>:</a:t>
            </a:r>
            <a:r>
              <a:rPr lang="en-US" sz="3400" dirty="0"/>
              <a:t> Loading and Running Programs</a:t>
            </a:r>
          </a:p>
        </p:txBody>
      </p:sp>
      <p:sp>
        <p:nvSpPr>
          <p:cNvPr id="503811" name="Rectangle 3"/>
          <p:cNvSpPr>
            <a:spLocks noGrp="1" noChangeArrowheads="1"/>
          </p:cNvSpPr>
          <p:nvPr>
            <p:ph type="body" idx="1"/>
          </p:nvPr>
        </p:nvSpPr>
        <p:spPr>
          <a:xfrm>
            <a:off x="228600" y="1371600"/>
            <a:ext cx="8763000" cy="5410200"/>
          </a:xfrm>
        </p:spPr>
        <p:txBody>
          <a:bodyPr/>
          <a:lstStyle/>
          <a:p>
            <a:r>
              <a:rPr lang="en-US" sz="2000" dirty="0" err="1">
                <a:latin typeface="Courier New"/>
                <a:cs typeface="Courier New"/>
              </a:rPr>
              <a:t>int</a:t>
            </a:r>
            <a:r>
              <a:rPr lang="en-US" sz="2000" dirty="0">
                <a:latin typeface="Courier New"/>
                <a:cs typeface="Courier New"/>
              </a:rPr>
              <a:t> </a:t>
            </a:r>
            <a:r>
              <a:rPr lang="en-US" sz="2000" dirty="0" err="1">
                <a:latin typeface="Courier New"/>
                <a:cs typeface="Courier New"/>
              </a:rPr>
              <a:t>execve</a:t>
            </a:r>
            <a:r>
              <a:rPr lang="en-US" sz="2000" dirty="0">
                <a:latin typeface="Courier New"/>
                <a:cs typeface="Courier New"/>
              </a:rPr>
              <a:t>(char *filename, char *</a:t>
            </a:r>
            <a:r>
              <a:rPr lang="en-US" sz="2000" dirty="0" err="1">
                <a:latin typeface="Courier New"/>
                <a:cs typeface="Courier New"/>
              </a:rPr>
              <a:t>argv</a:t>
            </a:r>
            <a:r>
              <a:rPr lang="en-US" sz="2000" dirty="0">
                <a:latin typeface="Courier New"/>
                <a:cs typeface="Courier New"/>
              </a:rPr>
              <a:t>[], char *</a:t>
            </a:r>
            <a:r>
              <a:rPr lang="en-US" sz="2000" dirty="0" err="1">
                <a:latin typeface="Courier New"/>
                <a:cs typeface="Courier New"/>
              </a:rPr>
              <a:t>envp</a:t>
            </a:r>
            <a:r>
              <a:rPr lang="en-US" sz="2000" dirty="0">
                <a:latin typeface="Courier New"/>
                <a:cs typeface="Courier New"/>
              </a:rPr>
              <a:t>[])</a:t>
            </a:r>
            <a:endParaRPr lang="en-US" dirty="0"/>
          </a:p>
          <a:p>
            <a:r>
              <a:rPr lang="en-US" dirty="0"/>
              <a:t>Loads and runs in the current process:</a:t>
            </a:r>
          </a:p>
          <a:p>
            <a:pPr lvl="1"/>
            <a:r>
              <a:rPr lang="en-US" dirty="0"/>
              <a:t>Executable  file </a:t>
            </a:r>
            <a:r>
              <a:rPr lang="en-US" b="1" dirty="0">
                <a:latin typeface="Courier New" pitchFamily="49" charset="0"/>
                <a:ea typeface="+mn-ea"/>
                <a:cs typeface="+mn-cs"/>
              </a:rPr>
              <a:t>filename</a:t>
            </a:r>
          </a:p>
          <a:p>
            <a:pPr lvl="2"/>
            <a:r>
              <a:rPr lang="en-US" dirty="0">
                <a:latin typeface="Calibri"/>
                <a:ea typeface="+mn-ea"/>
                <a:cs typeface="Calibri"/>
              </a:rPr>
              <a:t>Can be object file or script file beginning with </a:t>
            </a:r>
            <a:r>
              <a:rPr lang="en-US" dirty="0">
                <a:latin typeface="Courier New"/>
                <a:ea typeface="+mn-ea"/>
                <a:cs typeface="Courier New"/>
              </a:rPr>
              <a:t>#!interpreter          </a:t>
            </a:r>
            <a:r>
              <a:rPr lang="en-US" dirty="0">
                <a:latin typeface="Calibri"/>
                <a:ea typeface="+mn-ea"/>
                <a:cs typeface="Calibri"/>
              </a:rPr>
              <a:t>(e.g., </a:t>
            </a:r>
            <a:r>
              <a:rPr lang="en-US" dirty="0">
                <a:latin typeface="Courier New"/>
                <a:ea typeface="+mn-ea"/>
                <a:cs typeface="Courier New"/>
              </a:rPr>
              <a:t>#!/bin/bash</a:t>
            </a:r>
            <a:r>
              <a:rPr lang="en-US" dirty="0">
                <a:latin typeface="Calibri"/>
                <a:ea typeface="+mn-ea"/>
                <a:cs typeface="Calibri"/>
              </a:rPr>
              <a:t>)</a:t>
            </a:r>
            <a:endParaRPr lang="en-US" dirty="0">
              <a:latin typeface="Courier New"/>
              <a:ea typeface="+mn-ea"/>
              <a:cs typeface="Courier New"/>
            </a:endParaRPr>
          </a:p>
          <a:p>
            <a:pPr lvl="1"/>
            <a:r>
              <a:rPr lang="en-US" dirty="0"/>
              <a:t>…with argument list </a:t>
            </a:r>
            <a:r>
              <a:rPr lang="en-US" b="1" dirty="0" err="1">
                <a:latin typeface="Courier New" pitchFamily="49" charset="0"/>
                <a:ea typeface="+mn-ea"/>
                <a:cs typeface="+mn-cs"/>
              </a:rPr>
              <a:t>argv</a:t>
            </a:r>
            <a:endParaRPr lang="en-US" b="1" dirty="0">
              <a:latin typeface="Courier New" pitchFamily="49" charset="0"/>
              <a:ea typeface="+mn-ea"/>
              <a:cs typeface="+mn-cs"/>
            </a:endParaRPr>
          </a:p>
          <a:p>
            <a:pPr lvl="2"/>
            <a:r>
              <a:rPr lang="en-US" dirty="0">
                <a:latin typeface="Calibri"/>
                <a:ea typeface="+mn-ea"/>
                <a:cs typeface="Calibri"/>
              </a:rPr>
              <a:t>By convention </a:t>
            </a:r>
            <a:r>
              <a:rPr lang="en-US" b="1" dirty="0" err="1">
                <a:latin typeface="Courier New" pitchFamily="49" charset="0"/>
                <a:ea typeface="+mn-ea"/>
                <a:cs typeface="+mn-cs"/>
              </a:rPr>
              <a:t>argv</a:t>
            </a:r>
            <a:r>
              <a:rPr lang="en-US" b="1" dirty="0">
                <a:latin typeface="Courier New" pitchFamily="49" charset="0"/>
                <a:ea typeface="+mn-ea"/>
                <a:cs typeface="+mn-cs"/>
              </a:rPr>
              <a:t>[0]==filename</a:t>
            </a:r>
          </a:p>
          <a:p>
            <a:pPr lvl="1"/>
            <a:r>
              <a:rPr lang="en-US" dirty="0"/>
              <a:t>…and  environment variable </a:t>
            </a:r>
            <a:r>
              <a:rPr lang="en-US" dirty="0">
                <a:latin typeface="Calibri"/>
                <a:ea typeface="+mn-ea"/>
                <a:cs typeface="Calibri"/>
              </a:rPr>
              <a:t>list</a:t>
            </a:r>
            <a:r>
              <a:rPr lang="en-US" b="1" dirty="0">
                <a:latin typeface="Courier New" pitchFamily="49" charset="0"/>
                <a:ea typeface="+mn-ea"/>
                <a:cs typeface="+mn-cs"/>
              </a:rPr>
              <a:t> </a:t>
            </a:r>
            <a:r>
              <a:rPr lang="en-US" b="1" dirty="0" err="1">
                <a:latin typeface="Courier New" pitchFamily="49" charset="0"/>
                <a:ea typeface="+mn-ea"/>
                <a:cs typeface="+mn-cs"/>
              </a:rPr>
              <a:t>envp</a:t>
            </a:r>
            <a:endParaRPr lang="en-US" b="1" dirty="0">
              <a:latin typeface="Courier New" pitchFamily="49" charset="0"/>
              <a:ea typeface="+mn-ea"/>
              <a:cs typeface="+mn-cs"/>
            </a:endParaRPr>
          </a:p>
          <a:p>
            <a:pPr lvl="2"/>
            <a:r>
              <a:rPr lang="en-US" dirty="0"/>
              <a:t>“name=value” strings (e.g., </a:t>
            </a:r>
            <a:r>
              <a:rPr lang="en-US" dirty="0">
                <a:latin typeface="Courier New"/>
                <a:cs typeface="Courier New"/>
              </a:rPr>
              <a:t>USER=</a:t>
            </a:r>
            <a:r>
              <a:rPr lang="en-US" dirty="0" err="1">
                <a:latin typeface="Courier New"/>
                <a:cs typeface="Courier New"/>
              </a:rPr>
              <a:t>droh</a:t>
            </a:r>
            <a:r>
              <a:rPr lang="en-US" dirty="0"/>
              <a:t>)</a:t>
            </a:r>
          </a:p>
          <a:p>
            <a:pPr lvl="2"/>
            <a:r>
              <a:rPr lang="en-US" dirty="0" err="1">
                <a:latin typeface="Courier New"/>
                <a:cs typeface="Courier New"/>
              </a:rPr>
              <a:t>getenv</a:t>
            </a:r>
            <a:r>
              <a:rPr lang="en-US" dirty="0">
                <a:latin typeface="Courier New"/>
                <a:cs typeface="Courier New"/>
              </a:rPr>
              <a:t>, </a:t>
            </a:r>
            <a:r>
              <a:rPr lang="en-US" dirty="0" err="1">
                <a:latin typeface="Courier New"/>
                <a:cs typeface="Courier New"/>
              </a:rPr>
              <a:t>putenv</a:t>
            </a:r>
            <a:r>
              <a:rPr lang="en-US" dirty="0">
                <a:latin typeface="Courier New"/>
                <a:cs typeface="Courier New"/>
              </a:rPr>
              <a:t>, </a:t>
            </a:r>
            <a:r>
              <a:rPr lang="en-US" dirty="0" err="1">
                <a:latin typeface="Courier New"/>
                <a:cs typeface="Courier New"/>
              </a:rPr>
              <a:t>printenv</a:t>
            </a:r>
            <a:endParaRPr lang="en-US" b="1" dirty="0">
              <a:latin typeface="Courier New" pitchFamily="49" charset="0"/>
              <a:ea typeface="+mn-ea"/>
              <a:cs typeface="+mn-cs"/>
            </a:endParaRPr>
          </a:p>
          <a:p>
            <a:r>
              <a:rPr lang="en-US" dirty="0"/>
              <a:t>Overwrites code, data, and stack</a:t>
            </a:r>
          </a:p>
          <a:p>
            <a:pPr lvl="1"/>
            <a:r>
              <a:rPr lang="en-US" dirty="0"/>
              <a:t>Retains PID, open files and signal context</a:t>
            </a:r>
          </a:p>
          <a:p>
            <a:r>
              <a:rPr lang="en-US" dirty="0"/>
              <a:t>Called </a:t>
            </a:r>
            <a:r>
              <a:rPr lang="en-US" dirty="0">
                <a:solidFill>
                  <a:srgbClr val="FF0000"/>
                </a:solidFill>
              </a:rPr>
              <a:t>once</a:t>
            </a:r>
            <a:r>
              <a:rPr lang="en-US" dirty="0"/>
              <a:t> and </a:t>
            </a:r>
            <a:r>
              <a:rPr lang="en-US" dirty="0">
                <a:solidFill>
                  <a:srgbClr val="FF0000"/>
                </a:solidFill>
              </a:rPr>
              <a:t>never </a:t>
            </a:r>
            <a:r>
              <a:rPr lang="en-US" dirty="0"/>
              <a:t>returns</a:t>
            </a:r>
          </a:p>
          <a:p>
            <a:pPr lvl="1"/>
            <a:r>
              <a:rPr lang="en-US" dirty="0"/>
              <a:t>…except if there is an error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3811">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3811">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03811">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03811">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3811">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03811">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3811">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03811">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03811">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03811">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3811">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03811">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3810" name="Rectangle 2"/>
          <p:cNvSpPr>
            <a:spLocks noGrp="1" noChangeArrowheads="1"/>
          </p:cNvSpPr>
          <p:nvPr>
            <p:ph type="title"/>
          </p:nvPr>
        </p:nvSpPr>
        <p:spPr/>
        <p:txBody>
          <a:bodyPr/>
          <a:lstStyle/>
          <a:p>
            <a:r>
              <a:rPr lang="en-US" dirty="0" err="1">
                <a:latin typeface="Courier New"/>
                <a:cs typeface="Courier New"/>
              </a:rPr>
              <a:t>execve</a:t>
            </a:r>
            <a:r>
              <a:rPr lang="en-US" dirty="0"/>
              <a:t> Example</a:t>
            </a:r>
          </a:p>
        </p:txBody>
      </p:sp>
      <p:grpSp>
        <p:nvGrpSpPr>
          <p:cNvPr id="2" name="Group 1"/>
          <p:cNvGrpSpPr/>
          <p:nvPr/>
        </p:nvGrpSpPr>
        <p:grpSpPr>
          <a:xfrm>
            <a:off x="685800" y="2044580"/>
            <a:ext cx="7129340" cy="1393002"/>
            <a:chOff x="685800" y="3352800"/>
            <a:chExt cx="7129340" cy="1393002"/>
          </a:xfrm>
        </p:grpSpPr>
        <p:sp>
          <p:nvSpPr>
            <p:cNvPr id="13" name="Rectangle 23"/>
            <p:cNvSpPr>
              <a:spLocks noChangeArrowheads="1"/>
            </p:cNvSpPr>
            <p:nvPr/>
          </p:nvSpPr>
          <p:spPr bwMode="auto">
            <a:xfrm>
              <a:off x="2590800" y="335280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envp</a:t>
              </a:r>
              <a:r>
                <a:rPr lang="en-US" sz="1800" b="0" dirty="0">
                  <a:latin typeface="Courier New"/>
                  <a:cs typeface="Courier New"/>
                </a:rPr>
                <a:t>[n] = NULL</a:t>
              </a:r>
              <a:endParaRPr lang="en-US" sz="1800" dirty="0">
                <a:latin typeface="Courier New"/>
                <a:cs typeface="Courier New"/>
              </a:endParaRPr>
            </a:p>
          </p:txBody>
        </p:sp>
        <p:sp>
          <p:nvSpPr>
            <p:cNvPr id="15" name="Rectangle 23"/>
            <p:cNvSpPr>
              <a:spLocks noChangeArrowheads="1"/>
            </p:cNvSpPr>
            <p:nvPr/>
          </p:nvSpPr>
          <p:spPr bwMode="auto">
            <a:xfrm>
              <a:off x="2590800" y="365760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envp</a:t>
              </a:r>
              <a:r>
                <a:rPr lang="en-US" sz="1800" b="0" dirty="0">
                  <a:latin typeface="Courier New"/>
                  <a:cs typeface="Courier New"/>
                </a:rPr>
                <a:t>[n-1]</a:t>
              </a:r>
              <a:endParaRPr lang="en-US" sz="1800" dirty="0">
                <a:latin typeface="Courier New"/>
                <a:cs typeface="Courier New"/>
              </a:endParaRPr>
            </a:p>
          </p:txBody>
        </p:sp>
        <p:sp>
          <p:nvSpPr>
            <p:cNvPr id="16" name="Rectangle 23"/>
            <p:cNvSpPr>
              <a:spLocks noChangeArrowheads="1"/>
            </p:cNvSpPr>
            <p:nvPr/>
          </p:nvSpPr>
          <p:spPr bwMode="auto">
            <a:xfrm>
              <a:off x="2590800" y="4267200"/>
              <a:ext cx="2209800" cy="293132"/>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envp</a:t>
              </a:r>
              <a:r>
                <a:rPr lang="en-US" sz="1800" b="0" dirty="0">
                  <a:latin typeface="Courier New"/>
                  <a:cs typeface="Courier New"/>
                </a:rPr>
                <a:t>[0]</a:t>
              </a:r>
              <a:endParaRPr lang="en-US" sz="1800" dirty="0">
                <a:latin typeface="Courier New"/>
                <a:cs typeface="Courier New"/>
              </a:endParaRPr>
            </a:p>
          </p:txBody>
        </p:sp>
        <p:sp>
          <p:nvSpPr>
            <p:cNvPr id="17" name="Rectangle 23"/>
            <p:cNvSpPr>
              <a:spLocks noChangeArrowheads="1"/>
            </p:cNvSpPr>
            <p:nvPr/>
          </p:nvSpPr>
          <p:spPr bwMode="auto">
            <a:xfrm>
              <a:off x="2590800" y="3962400"/>
              <a:ext cx="2209800" cy="304800"/>
            </a:xfrm>
            <a:prstGeom prst="rect">
              <a:avLst/>
            </a:prstGeom>
            <a:solidFill>
              <a:srgbClr val="D5F1CF"/>
            </a:solidFill>
            <a:ln w="28575">
              <a:solidFill>
                <a:schemeClr val="tx1"/>
              </a:solidFill>
              <a:miter lim="800000"/>
              <a:headEnd/>
              <a:tailEnd/>
            </a:ln>
            <a:effectLst/>
          </p:spPr>
          <p:txBody>
            <a:bodyPr wrap="none" anchor="ctr"/>
            <a:lstStyle/>
            <a:p>
              <a:pPr eaLnBrk="1" hangingPunct="1">
                <a:lnSpc>
                  <a:spcPct val="100000"/>
                </a:lnSpc>
              </a:pPr>
              <a:r>
                <a:rPr lang="en-US" sz="1800" b="0" dirty="0">
                  <a:latin typeface="Courier New"/>
                  <a:cs typeface="Courier New"/>
                </a:rPr>
                <a:t>…</a:t>
              </a:r>
              <a:endParaRPr lang="en-US" sz="1800" dirty="0">
                <a:latin typeface="Courier New"/>
                <a:cs typeface="Courier New"/>
              </a:endParaRPr>
            </a:p>
          </p:txBody>
        </p:sp>
        <p:sp>
          <p:nvSpPr>
            <p:cNvPr id="33" name="TextBox 32"/>
            <p:cNvSpPr txBox="1"/>
            <p:nvPr/>
          </p:nvSpPr>
          <p:spPr>
            <a:xfrm>
              <a:off x="5562600" y="4234130"/>
              <a:ext cx="1701107"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USER=</a:t>
              </a:r>
              <a:r>
                <a:rPr lang="en-US" sz="1800" b="0" dirty="0" err="1">
                  <a:latin typeface="Courier New"/>
                  <a:cs typeface="Courier New"/>
                </a:rPr>
                <a:t>droh</a:t>
              </a:r>
              <a:r>
                <a:rPr lang="en-US" sz="1800" dirty="0">
                  <a:solidFill>
                    <a:srgbClr val="000000"/>
                  </a:solidFill>
                  <a:latin typeface="Courier New"/>
                  <a:cs typeface="Courier New"/>
                </a:rPr>
                <a:t>"</a:t>
              </a:r>
              <a:endParaRPr lang="en-US" sz="1800" dirty="0">
                <a:latin typeface="Courier New"/>
                <a:cs typeface="Courier New"/>
              </a:endParaRPr>
            </a:p>
          </p:txBody>
        </p:sp>
        <p:sp>
          <p:nvSpPr>
            <p:cNvPr id="35" name="TextBox 34"/>
            <p:cNvSpPr txBox="1"/>
            <p:nvPr/>
          </p:nvSpPr>
          <p:spPr>
            <a:xfrm>
              <a:off x="5562600" y="3624074"/>
              <a:ext cx="2252540"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PWD=/</a:t>
              </a:r>
              <a:r>
                <a:rPr lang="en-US" sz="1800" b="0" dirty="0" err="1">
                  <a:latin typeface="Courier New"/>
                  <a:cs typeface="Courier New"/>
                </a:rPr>
                <a:t>usr</a:t>
              </a:r>
              <a:r>
                <a:rPr lang="en-US" sz="1800" b="0" dirty="0">
                  <a:latin typeface="Courier New"/>
                  <a:cs typeface="Courier New"/>
                </a:rPr>
                <a:t>/</a:t>
              </a:r>
              <a:r>
                <a:rPr lang="en-US" sz="1800" b="0" dirty="0" err="1">
                  <a:latin typeface="Courier New"/>
                  <a:cs typeface="Courier New"/>
                </a:rPr>
                <a:t>droh</a:t>
              </a:r>
              <a:r>
                <a:rPr lang="en-US" sz="1800" dirty="0">
                  <a:solidFill>
                    <a:srgbClr val="000000"/>
                  </a:solidFill>
                  <a:latin typeface="Courier New"/>
                  <a:cs typeface="Courier New"/>
                </a:rPr>
                <a:t>"</a:t>
              </a:r>
              <a:endParaRPr lang="en-US" sz="1800" dirty="0">
                <a:latin typeface="Courier New"/>
                <a:cs typeface="Courier New"/>
              </a:endParaRPr>
            </a:p>
          </p:txBody>
        </p:sp>
        <p:cxnSp>
          <p:nvCxnSpPr>
            <p:cNvPr id="47" name="Straight Arrow Connector 46"/>
            <p:cNvCxnSpPr>
              <a:stCxn id="16" idx="3"/>
              <a:endCxn id="33" idx="1"/>
            </p:cNvCxnSpPr>
            <p:nvPr/>
          </p:nvCxnSpPr>
          <p:spPr bwMode="auto">
            <a:xfrm>
              <a:off x="4800600" y="4413766"/>
              <a:ext cx="762000" cy="5030"/>
            </a:xfrm>
            <a:prstGeom prst="straightConnector1">
              <a:avLst/>
            </a:prstGeom>
            <a:noFill/>
            <a:ln w="25400" cap="flat" cmpd="sng" algn="ctr">
              <a:solidFill>
                <a:schemeClr val="tx1"/>
              </a:solidFill>
              <a:prstDash val="solid"/>
              <a:round/>
              <a:headEnd type="none" w="med" len="med"/>
              <a:tailEnd type="arrow"/>
            </a:ln>
            <a:effectLst/>
          </p:spPr>
        </p:cxnSp>
        <p:cxnSp>
          <p:nvCxnSpPr>
            <p:cNvPr id="53" name="Straight Arrow Connector 52"/>
            <p:cNvCxnSpPr>
              <a:stCxn id="15" idx="3"/>
              <a:endCxn id="35" idx="1"/>
            </p:cNvCxnSpPr>
            <p:nvPr/>
          </p:nvCxnSpPr>
          <p:spPr bwMode="auto">
            <a:xfrm flipV="1">
              <a:off x="4800600" y="3808740"/>
              <a:ext cx="762000" cy="1260"/>
            </a:xfrm>
            <a:prstGeom prst="straightConnector1">
              <a:avLst/>
            </a:prstGeom>
            <a:noFill/>
            <a:ln w="25400" cap="flat" cmpd="sng" algn="ctr">
              <a:solidFill>
                <a:schemeClr val="tx1"/>
              </a:solidFill>
              <a:prstDash val="solid"/>
              <a:round/>
              <a:headEnd type="none" w="med" len="med"/>
              <a:tailEnd type="arrow"/>
            </a:ln>
            <a:effectLst/>
          </p:spPr>
        </p:cxnSp>
        <p:sp>
          <p:nvSpPr>
            <p:cNvPr id="26" name="TextBox 25"/>
            <p:cNvSpPr txBox="1"/>
            <p:nvPr/>
          </p:nvSpPr>
          <p:spPr>
            <a:xfrm>
              <a:off x="685800" y="4376470"/>
              <a:ext cx="1154320" cy="369332"/>
            </a:xfrm>
            <a:prstGeom prst="rect">
              <a:avLst/>
            </a:prstGeom>
            <a:noFill/>
          </p:spPr>
          <p:txBody>
            <a:bodyPr wrap="none" rtlCol="0">
              <a:spAutoFit/>
            </a:bodyPr>
            <a:lstStyle/>
            <a:p>
              <a:r>
                <a:rPr lang="en-US" sz="1800" b="0" dirty="0">
                  <a:latin typeface="Courier New"/>
                  <a:cs typeface="Courier New"/>
                </a:rPr>
                <a:t>environ</a:t>
              </a:r>
            </a:p>
          </p:txBody>
        </p:sp>
        <p:cxnSp>
          <p:nvCxnSpPr>
            <p:cNvPr id="30" name="Straight Arrow Connector 29"/>
            <p:cNvCxnSpPr/>
            <p:nvPr/>
          </p:nvCxnSpPr>
          <p:spPr bwMode="auto">
            <a:xfrm flipV="1">
              <a:off x="1828800" y="4560332"/>
              <a:ext cx="717550" cy="804"/>
            </a:xfrm>
            <a:prstGeom prst="straightConnector1">
              <a:avLst/>
            </a:prstGeom>
            <a:noFill/>
            <a:ln w="25400" cap="flat" cmpd="sng" algn="ctr">
              <a:solidFill>
                <a:schemeClr val="tx1"/>
              </a:solidFill>
              <a:prstDash val="solid"/>
              <a:round/>
              <a:headEnd type="none" w="med" len="med"/>
              <a:tailEnd type="arrow"/>
            </a:ln>
            <a:effectLst/>
          </p:spPr>
        </p:cxnSp>
      </p:grpSp>
      <p:sp>
        <p:nvSpPr>
          <p:cNvPr id="36" name="Text Box 4"/>
          <p:cNvSpPr txBox="1">
            <a:spLocks noChangeArrowheads="1"/>
          </p:cNvSpPr>
          <p:nvPr/>
        </p:nvSpPr>
        <p:spPr bwMode="auto">
          <a:xfrm>
            <a:off x="622643" y="5029200"/>
            <a:ext cx="8064157" cy="1569660"/>
          </a:xfrm>
          <a:prstGeom prst="rect">
            <a:avLst/>
          </a:prstGeom>
          <a:solidFill>
            <a:srgbClr val="F6F5BD"/>
          </a:solidFill>
          <a:ln w="3175">
            <a:solidFill>
              <a:schemeClr val="tx1"/>
            </a:solidFill>
            <a:miter lim="800000"/>
            <a:headEnd/>
            <a:tailEnd/>
          </a:ln>
          <a:effectLst/>
        </p:spPr>
        <p:txBody>
          <a:bodyPr wrap="square">
            <a:spAutoFit/>
          </a:bodyPr>
          <a:lstStyle/>
          <a:p>
            <a:r>
              <a:rPr lang="en-US" sz="1600" dirty="0">
                <a:solidFill>
                  <a:srgbClr val="000000"/>
                </a:solidFill>
                <a:latin typeface="Courier New"/>
                <a:cs typeface="Courier New"/>
              </a:rPr>
              <a:t>  </a:t>
            </a:r>
            <a:r>
              <a:rPr lang="en-US" sz="1600" dirty="0">
                <a:solidFill>
                  <a:srgbClr val="9D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9D0003"/>
                </a:solidFill>
                <a:latin typeface="Courier New"/>
                <a:cs typeface="Courier New"/>
              </a:rPr>
              <a:t>/* Child runs program */</a:t>
            </a:r>
            <a:br>
              <a:rPr lang="en-US" sz="1600" dirty="0">
                <a:solidFill>
                  <a:srgbClr val="9D0003"/>
                </a:solidFill>
                <a:latin typeface="Courier New"/>
                <a:cs typeface="Courier New"/>
              </a:rPr>
            </a:br>
            <a:r>
              <a:rPr lang="en-US" sz="1600" dirty="0">
                <a:solidFill>
                  <a:srgbClr val="000000"/>
                </a:solidFill>
                <a:latin typeface="Courier New"/>
                <a:cs typeface="Courier New"/>
              </a:rPr>
              <a:t>      </a:t>
            </a:r>
            <a:r>
              <a:rPr lang="en-US" sz="1600" dirty="0">
                <a:solidFill>
                  <a:srgbClr val="9D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myargv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myargv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72004C"/>
                </a:solidFill>
                <a:latin typeface="Courier New"/>
                <a:cs typeface="Courier New"/>
              </a:rPr>
              <a:t>"%s: %s\n"</a:t>
            </a:r>
            <a:r>
              <a:rPr lang="en-US" sz="1600" dirty="0">
                <a:solidFill>
                  <a:srgbClr val="000000"/>
                </a:solidFill>
                <a:latin typeface="Courier New"/>
                <a:cs typeface="Courier New"/>
              </a:rPr>
              <a:t>, </a:t>
            </a:r>
            <a:r>
              <a:rPr lang="en-US" sz="1600" dirty="0" err="1">
                <a:solidFill>
                  <a:srgbClr val="000000"/>
                </a:solidFill>
                <a:latin typeface="Courier New"/>
                <a:cs typeface="Courier New"/>
              </a:rPr>
              <a:t>myargv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strerror</a:t>
            </a:r>
            <a:r>
              <a:rPr lang="en-US" sz="1600" dirty="0">
                <a:solidFill>
                  <a:srgbClr val="000000"/>
                </a:solidFill>
                <a:latin typeface="Courier New"/>
                <a:cs typeface="Courier New"/>
              </a:rPr>
              <a:t>(</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a:t>
            </a:r>
            <a:br>
              <a:rPr lang="en-US" sz="1600" dirty="0">
                <a:solidFill>
                  <a:srgbClr val="000000"/>
                </a:solidFill>
                <a:latin typeface="Courier New"/>
                <a:cs typeface="Courier New"/>
              </a:rPr>
            </a:br>
            <a:r>
              <a:rPr lang="en-US" sz="1600" dirty="0">
                <a:solidFill>
                  <a:srgbClr val="000000"/>
                </a:solidFill>
                <a:latin typeface="Courier New"/>
                <a:cs typeface="Courier New"/>
              </a:rPr>
              <a:t>          exit(1); </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p:txBody>
      </p:sp>
      <p:sp>
        <p:nvSpPr>
          <p:cNvPr id="42" name="Rectangle 3"/>
          <p:cNvSpPr txBox="1">
            <a:spLocks noChangeArrowheads="1"/>
          </p:cNvSpPr>
          <p:nvPr/>
        </p:nvSpPr>
        <p:spPr bwMode="auto">
          <a:xfrm>
            <a:off x="381000" y="1262966"/>
            <a:ext cx="7568111" cy="4565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990000"/>
              </a:buClr>
              <a:buSzPct val="60000"/>
              <a:buFont typeface="Wingdings 2" pitchFamily="18" charset="2"/>
              <a:buChar char="¢"/>
              <a:defRPr sz="2400" b="1">
                <a:solidFill>
                  <a:schemeClr val="tx1"/>
                </a:solidFill>
                <a:latin typeface="Calibri" pitchFamily="34" charset="0"/>
                <a:ea typeface="+mn-ea"/>
                <a:cs typeface="+mn-cs"/>
              </a:defRPr>
            </a:lvl1pPr>
            <a:lvl2pPr marL="742950" indent="-285750" algn="l" rtl="0" eaLnBrk="1" fontAlgn="base" hangingPunct="1">
              <a:spcBef>
                <a:spcPct val="20000"/>
              </a:spcBef>
              <a:spcAft>
                <a:spcPct val="0"/>
              </a:spcAft>
              <a:buClr>
                <a:srgbClr val="990000"/>
              </a:buClr>
              <a:buSzPct val="110000"/>
              <a:buFont typeface="Wingdings" pitchFamily="2" charset="2"/>
              <a:buChar char="§"/>
              <a:defRPr sz="2000">
                <a:solidFill>
                  <a:schemeClr val="tx1"/>
                </a:solidFill>
                <a:latin typeface="Calibri" pitchFamily="34" charset="0"/>
              </a:defRPr>
            </a:lvl2pPr>
            <a:lvl3pPr marL="1143000" indent="-228600" algn="l" rtl="0" eaLnBrk="1" fontAlgn="base" hangingPunct="1">
              <a:spcBef>
                <a:spcPct val="20000"/>
              </a:spcBef>
              <a:spcAft>
                <a:spcPct val="0"/>
              </a:spcAft>
              <a:buSzPct val="80000"/>
              <a:buFont typeface="Wingdings" pitchFamily="2" charset="2"/>
              <a:buChar char="§"/>
              <a:defRPr sz="2000">
                <a:solidFill>
                  <a:schemeClr val="tx1"/>
                </a:solidFill>
                <a:latin typeface="Calibri" pitchFamily="34" charset="0"/>
              </a:defRPr>
            </a:lvl3pPr>
            <a:lvl4pPr marL="1600200" indent="-228600" algn="l" rtl="0" eaLnBrk="1" fontAlgn="base" hangingPunct="1">
              <a:spcBef>
                <a:spcPct val="20000"/>
              </a:spcBef>
              <a:spcAft>
                <a:spcPct val="0"/>
              </a:spcAft>
              <a:buChar char="–"/>
              <a:defRPr sz="2000">
                <a:solidFill>
                  <a:schemeClr val="tx1"/>
                </a:solidFill>
                <a:latin typeface="Calibri" pitchFamily="34" charset="0"/>
              </a:defRPr>
            </a:lvl4pPr>
            <a:lvl5pPr marL="2057400" indent="-228600" algn="l" rtl="0" eaLnBrk="1" fontAlgn="base" hangingPunct="1">
              <a:spcBef>
                <a:spcPct val="20000"/>
              </a:spcBef>
              <a:spcAft>
                <a:spcPct val="0"/>
              </a:spcAft>
              <a:buChar char="»"/>
              <a:defRPr sz="2000">
                <a:solidFill>
                  <a:schemeClr val="tx1"/>
                </a:solidFill>
                <a:latin typeface="Calibri" pitchFamily="34"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r>
              <a:rPr lang="en-US" sz="2000" dirty="0">
                <a:latin typeface="Calibri"/>
                <a:cs typeface="Calibri"/>
              </a:rPr>
              <a:t>Execute</a:t>
            </a:r>
            <a:r>
              <a:rPr lang="en-US" sz="2000" dirty="0">
                <a:latin typeface="Courier New" pitchFamily="49" charset="0"/>
              </a:rPr>
              <a:t> </a:t>
            </a:r>
            <a:r>
              <a:rPr lang="en-US" sz="2000" dirty="0">
                <a:solidFill>
                  <a:srgbClr val="000000"/>
                </a:solidFill>
                <a:latin typeface="Courier New"/>
                <a:cs typeface="Courier New"/>
              </a:rPr>
              <a:t>"</a:t>
            </a:r>
            <a:r>
              <a:rPr lang="en-US" sz="2000" b="0" dirty="0">
                <a:latin typeface="Courier New"/>
                <a:cs typeface="Courier New"/>
              </a:rPr>
              <a:t>/bin/</a:t>
            </a:r>
            <a:r>
              <a:rPr lang="en-US" sz="2000" b="0" dirty="0" err="1">
                <a:latin typeface="Courier New"/>
                <a:cs typeface="Courier New"/>
              </a:rPr>
              <a:t>ls</a:t>
            </a:r>
            <a:r>
              <a:rPr lang="en-US" sz="2000" b="0" dirty="0">
                <a:latin typeface="Courier New"/>
                <a:cs typeface="Courier New"/>
              </a:rPr>
              <a:t> –</a:t>
            </a:r>
            <a:r>
              <a:rPr lang="en-US" sz="2000" b="0" dirty="0" err="1">
                <a:latin typeface="Courier New"/>
                <a:cs typeface="Courier New"/>
              </a:rPr>
              <a:t>lt</a:t>
            </a:r>
            <a:r>
              <a:rPr lang="en-US" sz="2000" b="0" dirty="0">
                <a:latin typeface="Courier New"/>
                <a:cs typeface="Courier New"/>
              </a:rPr>
              <a:t> /</a:t>
            </a:r>
            <a:r>
              <a:rPr lang="en-US" sz="2000" b="0" dirty="0" err="1">
                <a:latin typeface="Courier New"/>
                <a:cs typeface="Courier New"/>
              </a:rPr>
              <a:t>usr</a:t>
            </a:r>
            <a:r>
              <a:rPr lang="en-US" sz="2000" b="0" dirty="0">
                <a:latin typeface="Courier New"/>
                <a:cs typeface="Courier New"/>
              </a:rPr>
              <a:t>/include</a:t>
            </a:r>
            <a:r>
              <a:rPr lang="en-US" sz="2000" dirty="0">
                <a:solidFill>
                  <a:srgbClr val="000000"/>
                </a:solidFill>
                <a:latin typeface="Courier New"/>
                <a:cs typeface="Courier New"/>
              </a:rPr>
              <a:t>"</a:t>
            </a:r>
            <a:r>
              <a:rPr lang="en-US" sz="2000" dirty="0">
                <a:latin typeface="Courier New" pitchFamily="49" charset="0"/>
              </a:rPr>
              <a:t> </a:t>
            </a:r>
            <a:r>
              <a:rPr lang="en-US" sz="2000" dirty="0">
                <a:latin typeface="Calibri"/>
                <a:cs typeface="Calibri"/>
              </a:rPr>
              <a:t>in child process using current environment:</a:t>
            </a:r>
            <a:endParaRPr lang="en-US" dirty="0">
              <a:latin typeface="Calibri"/>
              <a:cs typeface="Calibri"/>
            </a:endParaRPr>
          </a:p>
        </p:txBody>
      </p:sp>
      <p:grpSp>
        <p:nvGrpSpPr>
          <p:cNvPr id="3" name="Group 2"/>
          <p:cNvGrpSpPr/>
          <p:nvPr/>
        </p:nvGrpSpPr>
        <p:grpSpPr>
          <a:xfrm>
            <a:off x="457200" y="3538120"/>
            <a:ext cx="7746869" cy="1240602"/>
            <a:chOff x="457200" y="2035998"/>
            <a:chExt cx="7746869" cy="1240602"/>
          </a:xfrm>
        </p:grpSpPr>
        <p:sp>
          <p:nvSpPr>
            <p:cNvPr id="19" name="Rectangle 23"/>
            <p:cNvSpPr>
              <a:spLocks noChangeArrowheads="1"/>
            </p:cNvSpPr>
            <p:nvPr/>
          </p:nvSpPr>
          <p:spPr bwMode="auto">
            <a:xfrm>
              <a:off x="2590799" y="2035998"/>
              <a:ext cx="2743201" cy="273338"/>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a:t>
              </a:r>
              <a:r>
                <a:rPr lang="en-US" sz="1800" b="0" dirty="0" err="1">
                  <a:latin typeface="Courier New"/>
                  <a:cs typeface="Courier New"/>
                </a:rPr>
                <a:t>argc</a:t>
              </a:r>
              <a:r>
                <a:rPr lang="en-US" sz="1800" b="0" dirty="0">
                  <a:latin typeface="Courier New"/>
                  <a:cs typeface="Courier New"/>
                </a:rPr>
                <a:t>] = NULL</a:t>
              </a:r>
              <a:endParaRPr lang="en-US" sz="1800" dirty="0">
                <a:latin typeface="Courier New"/>
                <a:cs typeface="Courier New"/>
              </a:endParaRPr>
            </a:p>
          </p:txBody>
        </p:sp>
        <p:sp>
          <p:nvSpPr>
            <p:cNvPr id="20" name="Rectangle 23"/>
            <p:cNvSpPr>
              <a:spLocks noChangeArrowheads="1"/>
            </p:cNvSpPr>
            <p:nvPr/>
          </p:nvSpPr>
          <p:spPr bwMode="auto">
            <a:xfrm>
              <a:off x="2590800" y="2297668"/>
              <a:ext cx="274320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[2]</a:t>
              </a:r>
              <a:endParaRPr lang="en-US" sz="1800" dirty="0">
                <a:latin typeface="Courier New"/>
                <a:cs typeface="Courier New"/>
              </a:endParaRPr>
            </a:p>
          </p:txBody>
        </p:sp>
        <p:sp>
          <p:nvSpPr>
            <p:cNvPr id="21" name="Rectangle 23"/>
            <p:cNvSpPr>
              <a:spLocks noChangeArrowheads="1"/>
            </p:cNvSpPr>
            <p:nvPr/>
          </p:nvSpPr>
          <p:spPr bwMode="auto">
            <a:xfrm>
              <a:off x="2590800" y="2831068"/>
              <a:ext cx="2743200" cy="304800"/>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[0]</a:t>
              </a:r>
              <a:endParaRPr lang="en-US" sz="1800" dirty="0">
                <a:latin typeface="Courier New"/>
                <a:cs typeface="Courier New"/>
              </a:endParaRPr>
            </a:p>
          </p:txBody>
        </p:sp>
        <p:sp>
          <p:nvSpPr>
            <p:cNvPr id="22" name="Rectangle 23"/>
            <p:cNvSpPr>
              <a:spLocks noChangeArrowheads="1"/>
            </p:cNvSpPr>
            <p:nvPr/>
          </p:nvSpPr>
          <p:spPr bwMode="auto">
            <a:xfrm>
              <a:off x="2590800" y="2602468"/>
              <a:ext cx="2743200" cy="273338"/>
            </a:xfrm>
            <a:prstGeom prst="rect">
              <a:avLst/>
            </a:prstGeom>
            <a:solidFill>
              <a:schemeClr val="accent2">
                <a:lumMod val="20000"/>
                <a:lumOff val="80000"/>
              </a:schemeClr>
            </a:solidFill>
            <a:ln w="28575">
              <a:solidFill>
                <a:schemeClr val="tx1"/>
              </a:solidFill>
              <a:miter lim="800000"/>
              <a:headEnd/>
              <a:tailEnd/>
            </a:ln>
            <a:effectLst/>
          </p:spPr>
          <p:txBody>
            <a:bodyPr wrap="none" anchor="ctr"/>
            <a:lstStyle/>
            <a:p>
              <a:pPr eaLnBrk="1" hangingPunct="1">
                <a:lnSpc>
                  <a:spcPct val="100000"/>
                </a:lnSpc>
              </a:pPr>
              <a:r>
                <a:rPr lang="en-US" sz="1800" b="0" dirty="0" err="1">
                  <a:latin typeface="Courier New"/>
                  <a:cs typeface="Courier New"/>
                </a:rPr>
                <a:t>myargv</a:t>
              </a:r>
              <a:r>
                <a:rPr lang="en-US" sz="1800" b="0" dirty="0">
                  <a:latin typeface="Courier New"/>
                  <a:cs typeface="Courier New"/>
                </a:rPr>
                <a:t>[1]</a:t>
              </a:r>
              <a:endParaRPr lang="en-US" sz="1800" dirty="0">
                <a:latin typeface="Courier New"/>
                <a:cs typeface="Courier New"/>
              </a:endParaRPr>
            </a:p>
          </p:txBody>
        </p:sp>
        <p:sp>
          <p:nvSpPr>
            <p:cNvPr id="28" name="TextBox 27"/>
            <p:cNvSpPr txBox="1"/>
            <p:nvPr/>
          </p:nvSpPr>
          <p:spPr>
            <a:xfrm>
              <a:off x="6086905" y="2907268"/>
              <a:ext cx="1431364"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/bin/</a:t>
              </a:r>
              <a:r>
                <a:rPr lang="en-US" sz="1800" b="0" dirty="0" err="1">
                  <a:latin typeface="Courier New"/>
                  <a:cs typeface="Courier New"/>
                </a:rPr>
                <a:t>ls</a:t>
              </a:r>
              <a:r>
                <a:rPr lang="en-US" sz="1800" dirty="0">
                  <a:solidFill>
                    <a:srgbClr val="000000"/>
                  </a:solidFill>
                  <a:latin typeface="Courier New"/>
                  <a:cs typeface="Courier New"/>
                </a:rPr>
                <a:t>"</a:t>
              </a:r>
              <a:endParaRPr lang="en-US" sz="1800" dirty="0">
                <a:latin typeface="Courier New"/>
                <a:cs typeface="Courier New"/>
              </a:endParaRPr>
            </a:p>
          </p:txBody>
        </p:sp>
        <p:sp>
          <p:nvSpPr>
            <p:cNvPr id="31" name="TextBox 30"/>
            <p:cNvSpPr txBox="1"/>
            <p:nvPr/>
          </p:nvSpPr>
          <p:spPr>
            <a:xfrm>
              <a:off x="6086905" y="2598155"/>
              <a:ext cx="873957"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a:t>
              </a:r>
              <a:r>
                <a:rPr lang="en-US" sz="1800" b="0" dirty="0" err="1">
                  <a:latin typeface="Courier New"/>
                  <a:cs typeface="Courier New"/>
                </a:rPr>
                <a:t>lt</a:t>
              </a:r>
              <a:r>
                <a:rPr lang="en-US" sz="1800" dirty="0">
                  <a:solidFill>
                    <a:srgbClr val="000000"/>
                  </a:solidFill>
                  <a:latin typeface="Courier New"/>
                  <a:cs typeface="Courier New"/>
                </a:rPr>
                <a:t>"</a:t>
              </a:r>
              <a:endParaRPr lang="en-US" sz="1800" dirty="0">
                <a:latin typeface="Courier New"/>
                <a:cs typeface="Courier New"/>
              </a:endParaRPr>
            </a:p>
          </p:txBody>
        </p:sp>
        <p:sp>
          <p:nvSpPr>
            <p:cNvPr id="32" name="TextBox 31"/>
            <p:cNvSpPr txBox="1"/>
            <p:nvPr/>
          </p:nvSpPr>
          <p:spPr>
            <a:xfrm>
              <a:off x="6089388" y="2297668"/>
              <a:ext cx="2114681" cy="369332"/>
            </a:xfrm>
            <a:prstGeom prst="rect">
              <a:avLst/>
            </a:prstGeom>
            <a:noFill/>
          </p:spPr>
          <p:txBody>
            <a:bodyPr wrap="none" rtlCol="0">
              <a:spAutoFit/>
            </a:bodyPr>
            <a:lstStyle/>
            <a:p>
              <a:r>
                <a:rPr lang="en-US" sz="1800" dirty="0">
                  <a:solidFill>
                    <a:srgbClr val="000000"/>
                  </a:solidFill>
                  <a:latin typeface="Courier New"/>
                  <a:cs typeface="Courier New"/>
                </a:rPr>
                <a:t>"</a:t>
              </a:r>
              <a:r>
                <a:rPr lang="en-US" sz="1800" b="0" dirty="0">
                  <a:latin typeface="Courier New"/>
                  <a:cs typeface="Courier New"/>
                </a:rPr>
                <a:t>/</a:t>
              </a:r>
              <a:r>
                <a:rPr lang="en-US" sz="1800" b="0" dirty="0" err="1">
                  <a:latin typeface="Courier New"/>
                  <a:cs typeface="Courier New"/>
                </a:rPr>
                <a:t>usr</a:t>
              </a:r>
              <a:r>
                <a:rPr lang="en-US" sz="1800" b="0" dirty="0">
                  <a:latin typeface="Courier New"/>
                  <a:cs typeface="Courier New"/>
                </a:rPr>
                <a:t>/include</a:t>
              </a:r>
              <a:r>
                <a:rPr lang="en-US" sz="1800" dirty="0">
                  <a:solidFill>
                    <a:srgbClr val="000000"/>
                  </a:solidFill>
                  <a:latin typeface="Courier New"/>
                  <a:cs typeface="Courier New"/>
                </a:rPr>
                <a:t>"</a:t>
              </a:r>
              <a:endParaRPr lang="en-US" sz="1800" dirty="0">
                <a:latin typeface="Courier New"/>
                <a:cs typeface="Courier New"/>
              </a:endParaRPr>
            </a:p>
          </p:txBody>
        </p:sp>
        <p:cxnSp>
          <p:nvCxnSpPr>
            <p:cNvPr id="37" name="Straight Arrow Connector 36"/>
            <p:cNvCxnSpPr/>
            <p:nvPr/>
          </p:nvCxnSpPr>
          <p:spPr bwMode="auto">
            <a:xfrm>
              <a:off x="5334000" y="3091130"/>
              <a:ext cx="717550" cy="804"/>
            </a:xfrm>
            <a:prstGeom prst="straightConnector1">
              <a:avLst/>
            </a:prstGeom>
            <a:noFill/>
            <a:ln w="25400" cap="flat" cmpd="sng" algn="ctr">
              <a:solidFill>
                <a:schemeClr val="tx1"/>
              </a:solidFill>
              <a:prstDash val="solid"/>
              <a:round/>
              <a:headEnd type="none" w="med" len="med"/>
              <a:tailEnd type="arrow"/>
            </a:ln>
            <a:effectLst/>
          </p:spPr>
        </p:cxnSp>
        <p:cxnSp>
          <p:nvCxnSpPr>
            <p:cNvPr id="39" name="Straight Arrow Connector 38"/>
            <p:cNvCxnSpPr/>
            <p:nvPr/>
          </p:nvCxnSpPr>
          <p:spPr bwMode="auto">
            <a:xfrm flipV="1">
              <a:off x="5334000" y="2782821"/>
              <a:ext cx="717550" cy="3509"/>
            </a:xfrm>
            <a:prstGeom prst="straightConnector1">
              <a:avLst/>
            </a:prstGeom>
            <a:noFill/>
            <a:ln w="25400" cap="flat" cmpd="sng" algn="ctr">
              <a:solidFill>
                <a:schemeClr val="tx1"/>
              </a:solidFill>
              <a:prstDash val="solid"/>
              <a:round/>
              <a:headEnd type="none" w="med" len="med"/>
              <a:tailEnd type="arrow"/>
            </a:ln>
            <a:effectLst/>
          </p:spPr>
        </p:cxnSp>
        <p:cxnSp>
          <p:nvCxnSpPr>
            <p:cNvPr id="41" name="Straight Arrow Connector 40"/>
            <p:cNvCxnSpPr/>
            <p:nvPr/>
          </p:nvCxnSpPr>
          <p:spPr bwMode="auto">
            <a:xfrm>
              <a:off x="5334000" y="2481530"/>
              <a:ext cx="736469" cy="804"/>
            </a:xfrm>
            <a:prstGeom prst="straightConnector1">
              <a:avLst/>
            </a:prstGeom>
            <a:noFill/>
            <a:ln w="25400" cap="flat" cmpd="sng" algn="ctr">
              <a:solidFill>
                <a:schemeClr val="tx1"/>
              </a:solidFill>
              <a:prstDash val="solid"/>
              <a:round/>
              <a:headEnd type="none" w="med" len="med"/>
              <a:tailEnd type="arrow"/>
            </a:ln>
            <a:effectLst/>
          </p:spPr>
        </p:cxnSp>
        <p:sp>
          <p:nvSpPr>
            <p:cNvPr id="38" name="TextBox 37"/>
            <p:cNvSpPr txBox="1"/>
            <p:nvPr/>
          </p:nvSpPr>
          <p:spPr>
            <a:xfrm>
              <a:off x="838200" y="2907268"/>
              <a:ext cx="1015798" cy="369332"/>
            </a:xfrm>
            <a:prstGeom prst="rect">
              <a:avLst/>
            </a:prstGeom>
            <a:noFill/>
          </p:spPr>
          <p:txBody>
            <a:bodyPr wrap="none" rtlCol="0">
              <a:spAutoFit/>
            </a:bodyPr>
            <a:lstStyle/>
            <a:p>
              <a:r>
                <a:rPr lang="en-US" sz="1800" b="0" dirty="0" err="1">
                  <a:latin typeface="Courier New"/>
                  <a:cs typeface="Courier New"/>
                </a:rPr>
                <a:t>myargv</a:t>
              </a:r>
              <a:endParaRPr lang="en-US" sz="1800" b="0" dirty="0">
                <a:latin typeface="Courier New"/>
                <a:cs typeface="Courier New"/>
              </a:endParaRPr>
            </a:p>
          </p:txBody>
        </p:sp>
        <p:cxnSp>
          <p:nvCxnSpPr>
            <p:cNvPr id="40" name="Straight Arrow Connector 39"/>
            <p:cNvCxnSpPr/>
            <p:nvPr/>
          </p:nvCxnSpPr>
          <p:spPr bwMode="auto">
            <a:xfrm flipV="1">
              <a:off x="1828800" y="3091130"/>
              <a:ext cx="717550" cy="804"/>
            </a:xfrm>
            <a:prstGeom prst="straightConnector1">
              <a:avLst/>
            </a:prstGeom>
            <a:noFill/>
            <a:ln w="25400" cap="flat" cmpd="sng" algn="ctr">
              <a:solidFill>
                <a:schemeClr val="tx1"/>
              </a:solidFill>
              <a:prstDash val="solid"/>
              <a:round/>
              <a:headEnd type="none" w="med" len="med"/>
              <a:tailEnd type="arrow"/>
            </a:ln>
            <a:effectLst/>
          </p:spPr>
        </p:cxnSp>
        <p:sp>
          <p:nvSpPr>
            <p:cNvPr id="7" name="TextBox 6"/>
            <p:cNvSpPr txBox="1"/>
            <p:nvPr/>
          </p:nvSpPr>
          <p:spPr>
            <a:xfrm>
              <a:off x="457200" y="2362200"/>
              <a:ext cx="1708408" cy="369332"/>
            </a:xfrm>
            <a:prstGeom prst="rect">
              <a:avLst/>
            </a:prstGeom>
            <a:noFill/>
          </p:spPr>
          <p:txBody>
            <a:bodyPr wrap="none" rtlCol="0">
              <a:spAutoFit/>
            </a:bodyPr>
            <a:lstStyle/>
            <a:p>
              <a:r>
                <a:rPr lang="en-US" sz="1800" b="0" dirty="0">
                  <a:latin typeface="Courier New"/>
                  <a:cs typeface="Courier New"/>
                </a:rPr>
                <a:t>(</a:t>
              </a:r>
              <a:r>
                <a:rPr lang="en-US" sz="1800" b="0" dirty="0" err="1">
                  <a:latin typeface="Courier New"/>
                  <a:cs typeface="Courier New"/>
                </a:rPr>
                <a:t>argc</a:t>
              </a:r>
              <a:r>
                <a:rPr lang="en-US" sz="1800" b="0" dirty="0">
                  <a:latin typeface="Courier New"/>
                  <a:cs typeface="Courier New"/>
                </a:rPr>
                <a:t> == 3)</a:t>
              </a: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0"/>
            <a:ext cx="3259926" cy="1905000"/>
          </a:xfrm>
        </p:spPr>
        <p:txBody>
          <a:bodyPr/>
          <a:lstStyle/>
          <a:p>
            <a:r>
              <a:rPr lang="en-US" dirty="0"/>
              <a:t>Structure of </a:t>
            </a:r>
            <a:br>
              <a:rPr lang="en-US" dirty="0"/>
            </a:br>
            <a:r>
              <a:rPr lang="en-US" dirty="0"/>
              <a:t>the stack when a new program starts</a:t>
            </a:r>
          </a:p>
        </p:txBody>
      </p:sp>
      <p:sp>
        <p:nvSpPr>
          <p:cNvPr id="38" name="Rectangle 379"/>
          <p:cNvSpPr>
            <a:spLocks noChangeArrowheads="1"/>
          </p:cNvSpPr>
          <p:nvPr/>
        </p:nvSpPr>
        <p:spPr bwMode="auto">
          <a:xfrm>
            <a:off x="3997944" y="381000"/>
            <a:ext cx="2819400" cy="685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Null-terminated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environment variable strings</a:t>
            </a:r>
          </a:p>
        </p:txBody>
      </p:sp>
      <p:sp>
        <p:nvSpPr>
          <p:cNvPr id="39" name="Rectangle 381"/>
          <p:cNvSpPr>
            <a:spLocks noChangeArrowheads="1"/>
          </p:cNvSpPr>
          <p:nvPr/>
        </p:nvSpPr>
        <p:spPr bwMode="auto">
          <a:xfrm>
            <a:off x="3997944" y="1066800"/>
            <a:ext cx="2819400" cy="685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charset="0"/>
                <a:ea typeface="Calibri" charset="0"/>
                <a:cs typeface="Calibri" charset="0"/>
              </a:rPr>
              <a:t>Null-terminated</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alibri" charset="0"/>
                <a:ea typeface="Calibri" charset="0"/>
                <a:cs typeface="Calibri" charset="0"/>
              </a:rPr>
              <a:t>command-line arg strings</a:t>
            </a:r>
          </a:p>
        </p:txBody>
      </p:sp>
      <p:sp>
        <p:nvSpPr>
          <p:cNvPr id="40" name="Rectangle 382"/>
          <p:cNvSpPr>
            <a:spLocks noChangeArrowheads="1"/>
          </p:cNvSpPr>
          <p:nvPr/>
        </p:nvSpPr>
        <p:spPr bwMode="auto">
          <a:xfrm>
            <a:off x="3997944" y="1752600"/>
            <a:ext cx="2819400" cy="304800"/>
          </a:xfrm>
          <a:prstGeom prst="rect">
            <a:avLst/>
          </a:prstGeom>
          <a:solidFill>
            <a:srgbClr val="C0C0C0"/>
          </a:solidFill>
          <a:ln w="127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41" name="Rectangle 383"/>
          <p:cNvSpPr>
            <a:spLocks noChangeArrowheads="1"/>
          </p:cNvSpPr>
          <p:nvPr/>
        </p:nvSpPr>
        <p:spPr bwMode="auto">
          <a:xfrm>
            <a:off x="3997944" y="20574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envp</a:t>
            </a:r>
            <a:r>
              <a:rPr kumimoji="0" lang="en-US" sz="1800" b="0" i="0" u="none" strike="noStrike" kern="0" cap="none" spc="0" normalizeH="0" baseline="0" noProof="0" dirty="0">
                <a:ln>
                  <a:noFill/>
                </a:ln>
                <a:solidFill>
                  <a:sysClr val="windowText" lastClr="000000"/>
                </a:solidFill>
                <a:effectLst/>
                <a:uLnTx/>
                <a:uFillTx/>
                <a:latin typeface="Courier New" charset="0"/>
              </a:rPr>
              <a:t>[n] == NULL</a:t>
            </a:r>
          </a:p>
        </p:txBody>
      </p:sp>
      <p:sp>
        <p:nvSpPr>
          <p:cNvPr id="42" name="Rectangle 384"/>
          <p:cNvSpPr>
            <a:spLocks noChangeArrowheads="1"/>
          </p:cNvSpPr>
          <p:nvPr/>
        </p:nvSpPr>
        <p:spPr bwMode="auto">
          <a:xfrm>
            <a:off x="3997944" y="23622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envp[n-1]</a:t>
            </a:r>
          </a:p>
        </p:txBody>
      </p:sp>
      <p:sp>
        <p:nvSpPr>
          <p:cNvPr id="43" name="Rectangle 385"/>
          <p:cNvSpPr>
            <a:spLocks noChangeArrowheads="1"/>
          </p:cNvSpPr>
          <p:nvPr/>
        </p:nvSpPr>
        <p:spPr bwMode="auto">
          <a:xfrm>
            <a:off x="3997944" y="26670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a:t>
            </a:r>
          </a:p>
        </p:txBody>
      </p:sp>
      <p:sp>
        <p:nvSpPr>
          <p:cNvPr id="44" name="Rectangle 386"/>
          <p:cNvSpPr>
            <a:spLocks noChangeArrowheads="1"/>
          </p:cNvSpPr>
          <p:nvPr/>
        </p:nvSpPr>
        <p:spPr bwMode="auto">
          <a:xfrm>
            <a:off x="3997944" y="2971800"/>
            <a:ext cx="2819400" cy="304800"/>
          </a:xfrm>
          <a:prstGeom prst="rect">
            <a:avLst/>
          </a:prstGeom>
          <a:solidFill>
            <a:srgbClr val="D5F1CF"/>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envp[0]</a:t>
            </a:r>
          </a:p>
        </p:txBody>
      </p:sp>
      <p:sp>
        <p:nvSpPr>
          <p:cNvPr id="45" name="Rectangle 387"/>
          <p:cNvSpPr>
            <a:spLocks noChangeArrowheads="1"/>
          </p:cNvSpPr>
          <p:nvPr/>
        </p:nvSpPr>
        <p:spPr bwMode="auto">
          <a:xfrm>
            <a:off x="3997944" y="3276600"/>
            <a:ext cx="2819400" cy="304800"/>
          </a:xfrm>
          <a:prstGeom prst="rect">
            <a:avLst/>
          </a:prstGeom>
          <a:solidFill>
            <a:schemeClr val="accent2">
              <a:lumMod val="40000"/>
              <a:lumOff val="60000"/>
            </a:schemeClr>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argv[argc] = NULL</a:t>
            </a:r>
          </a:p>
        </p:txBody>
      </p:sp>
      <p:sp>
        <p:nvSpPr>
          <p:cNvPr id="46" name="Rectangle 388"/>
          <p:cNvSpPr>
            <a:spLocks noChangeArrowheads="1"/>
          </p:cNvSpPr>
          <p:nvPr/>
        </p:nvSpPr>
        <p:spPr bwMode="auto">
          <a:xfrm>
            <a:off x="3997944" y="3581400"/>
            <a:ext cx="2819400" cy="304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argv[argc-1]</a:t>
            </a:r>
          </a:p>
        </p:txBody>
      </p:sp>
      <p:sp>
        <p:nvSpPr>
          <p:cNvPr id="47" name="Rectangle 389"/>
          <p:cNvSpPr>
            <a:spLocks noChangeArrowheads="1"/>
          </p:cNvSpPr>
          <p:nvPr/>
        </p:nvSpPr>
        <p:spPr bwMode="auto">
          <a:xfrm>
            <a:off x="3997944" y="3886200"/>
            <a:ext cx="2819400" cy="304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a:ln>
                  <a:noFill/>
                </a:ln>
                <a:solidFill>
                  <a:sysClr val="windowText" lastClr="000000"/>
                </a:solidFill>
                <a:effectLst/>
                <a:uLnTx/>
                <a:uFillTx/>
              </a:rPr>
              <a:t>...</a:t>
            </a:r>
          </a:p>
        </p:txBody>
      </p:sp>
      <p:sp>
        <p:nvSpPr>
          <p:cNvPr id="48" name="Rectangle 390"/>
          <p:cNvSpPr>
            <a:spLocks noChangeArrowheads="1"/>
          </p:cNvSpPr>
          <p:nvPr/>
        </p:nvSpPr>
        <p:spPr bwMode="auto">
          <a:xfrm>
            <a:off x="3997944" y="4191000"/>
            <a:ext cx="2819400" cy="304800"/>
          </a:xfrm>
          <a:prstGeom prst="rect">
            <a:avLst/>
          </a:prstGeom>
          <a:solidFill>
            <a:srgbClr val="ADADEB"/>
          </a:solidFill>
          <a:ln w="12700">
            <a:solidFill>
              <a:srgbClr val="000000"/>
            </a:solidFill>
            <a:miter lim="800000"/>
            <a:headEnd/>
            <a:tailE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latin typeface="Courier New" charset="0"/>
              </a:rPr>
              <a:t>argv[0]</a:t>
            </a:r>
          </a:p>
        </p:txBody>
      </p:sp>
      <p:sp>
        <p:nvSpPr>
          <p:cNvPr id="49" name="Rectangle 399"/>
          <p:cNvSpPr>
            <a:spLocks noChangeArrowheads="1"/>
          </p:cNvSpPr>
          <p:nvPr/>
        </p:nvSpPr>
        <p:spPr bwMode="auto">
          <a:xfrm>
            <a:off x="4009385" y="5488077"/>
            <a:ext cx="2819400" cy="685800"/>
          </a:xfrm>
          <a:prstGeom prst="rect">
            <a:avLst/>
          </a:prstGeom>
          <a:noFill/>
          <a:ln w="12700">
            <a:solidFill>
              <a:srgbClr val="000000"/>
            </a:solidFill>
            <a:prstDash val="sysDash"/>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Future stack frame for</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ourier New" charset="0"/>
              </a:rPr>
              <a:t>main</a:t>
            </a:r>
            <a:endParaRPr kumimoji="0" lang="en-US" sz="1800" b="0" i="0" u="none" strike="noStrike" kern="0" cap="none" spc="0" normalizeH="0" baseline="0" noProof="0" dirty="0">
              <a:ln>
                <a:noFill/>
              </a:ln>
              <a:solidFill>
                <a:sysClr val="windowText" lastClr="000000"/>
              </a:solidFill>
              <a:effectLst/>
              <a:uLnTx/>
              <a:uFillTx/>
            </a:endParaRPr>
          </a:p>
        </p:txBody>
      </p:sp>
      <p:sp>
        <p:nvSpPr>
          <p:cNvPr id="50" name="Text Box 401"/>
          <p:cNvSpPr txBox="1">
            <a:spLocks noChangeArrowheads="1"/>
          </p:cNvSpPr>
          <p:nvPr/>
        </p:nvSpPr>
        <p:spPr bwMode="auto">
          <a:xfrm>
            <a:off x="7757737" y="2416442"/>
            <a:ext cx="1242648" cy="646331"/>
          </a:xfrm>
          <a:prstGeom prst="rect">
            <a:avLst/>
          </a:prstGeom>
          <a:solidFill>
            <a:srgbClr val="D5F1CF"/>
          </a:solidFill>
          <a:ln w="12700">
            <a:solidFill>
              <a:srgbClr val="000000"/>
            </a:solidFill>
            <a:miter lim="800000"/>
            <a:headEnd/>
            <a:tailEnd/>
          </a:ln>
          <a:effec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ourier New" charset="0"/>
              </a:rPr>
              <a:t>environ</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(global </a:t>
            </a:r>
            <a:r>
              <a:rPr kumimoji="0" lang="en-US" sz="1800" b="0" i="0" u="none" strike="noStrike" kern="0" cap="none" spc="0" normalizeH="0" baseline="0" noProof="0" dirty="0" err="1">
                <a:ln>
                  <a:noFill/>
                </a:ln>
                <a:solidFill>
                  <a:sysClr val="windowText" lastClr="000000"/>
                </a:solidFill>
                <a:effectLst/>
                <a:uLnTx/>
                <a:uFillTx/>
                <a:latin typeface="Calibri" charset="0"/>
                <a:ea typeface="Calibri" charset="0"/>
                <a:cs typeface="Calibri" charset="0"/>
              </a:rPr>
              <a:t>var</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
        <p:nvSpPr>
          <p:cNvPr id="51" name="Line 406"/>
          <p:cNvSpPr>
            <a:spLocks noChangeShapeType="1"/>
          </p:cNvSpPr>
          <p:nvPr/>
        </p:nvSpPr>
        <p:spPr bwMode="auto">
          <a:xfrm flipV="1">
            <a:off x="3045404" y="4435332"/>
            <a:ext cx="961021" cy="0"/>
          </a:xfrm>
          <a:prstGeom prst="line">
            <a:avLst/>
          </a:prstGeom>
          <a:noFill/>
          <a:ln w="12700">
            <a:solidFill>
              <a:srgbClr val="000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2" name="Line 407"/>
          <p:cNvSpPr>
            <a:spLocks noChangeShapeType="1"/>
          </p:cNvSpPr>
          <p:nvPr/>
        </p:nvSpPr>
        <p:spPr bwMode="auto">
          <a:xfrm flipH="1">
            <a:off x="3616944" y="4279900"/>
            <a:ext cx="495300" cy="0"/>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3" name="Line 408"/>
          <p:cNvSpPr>
            <a:spLocks noChangeShapeType="1"/>
          </p:cNvSpPr>
          <p:nvPr/>
        </p:nvSpPr>
        <p:spPr bwMode="auto">
          <a:xfrm flipV="1">
            <a:off x="3616944" y="1676400"/>
            <a:ext cx="0" cy="2590800"/>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4" name="Line 409"/>
          <p:cNvSpPr>
            <a:spLocks noChangeShapeType="1"/>
          </p:cNvSpPr>
          <p:nvPr/>
        </p:nvSpPr>
        <p:spPr bwMode="auto">
          <a:xfrm>
            <a:off x="3616944" y="1676400"/>
            <a:ext cx="381000" cy="0"/>
          </a:xfrm>
          <a:prstGeom prst="line">
            <a:avLst/>
          </a:prstGeom>
          <a:noFill/>
          <a:ln w="12700">
            <a:solidFill>
              <a:srgbClr val="000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5" name="Line 411"/>
          <p:cNvSpPr>
            <a:spLocks noChangeShapeType="1"/>
          </p:cNvSpPr>
          <p:nvPr/>
        </p:nvSpPr>
        <p:spPr bwMode="auto">
          <a:xfrm flipH="1">
            <a:off x="6703044" y="3060700"/>
            <a:ext cx="495300" cy="0"/>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6" name="Line 412"/>
          <p:cNvSpPr>
            <a:spLocks noChangeShapeType="1"/>
          </p:cNvSpPr>
          <p:nvPr/>
        </p:nvSpPr>
        <p:spPr bwMode="auto">
          <a:xfrm flipH="1" flipV="1">
            <a:off x="7236444" y="990600"/>
            <a:ext cx="0" cy="2057400"/>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7" name="Line 413"/>
          <p:cNvSpPr>
            <a:spLocks noChangeShapeType="1"/>
          </p:cNvSpPr>
          <p:nvPr/>
        </p:nvSpPr>
        <p:spPr bwMode="auto">
          <a:xfrm>
            <a:off x="6817344" y="990600"/>
            <a:ext cx="381000" cy="0"/>
          </a:xfrm>
          <a:prstGeom prst="line">
            <a:avLst/>
          </a:prstGeom>
          <a:noFill/>
          <a:ln w="12700">
            <a:solidFill>
              <a:srgbClr val="000000"/>
            </a:solidFill>
            <a:prstDash val="dash"/>
            <a:round/>
            <a:headEnd type="triangle" w="med" len="me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8" name="Oval 417"/>
          <p:cNvSpPr>
            <a:spLocks noChangeAspect="1" noChangeArrowheads="1"/>
          </p:cNvSpPr>
          <p:nvPr/>
        </p:nvSpPr>
        <p:spPr bwMode="auto">
          <a:xfrm>
            <a:off x="4112244" y="4238625"/>
            <a:ext cx="92075" cy="92075"/>
          </a:xfrm>
          <a:prstGeom prst="ellipse">
            <a:avLst/>
          </a:prstGeom>
          <a:solidFill>
            <a:srgbClr val="000000"/>
          </a:solidFill>
          <a:ln w="127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59" name="Oval 419"/>
          <p:cNvSpPr>
            <a:spLocks noChangeAspect="1" noChangeArrowheads="1"/>
          </p:cNvSpPr>
          <p:nvPr/>
        </p:nvSpPr>
        <p:spPr bwMode="auto">
          <a:xfrm>
            <a:off x="6626844" y="3019425"/>
            <a:ext cx="92075" cy="92075"/>
          </a:xfrm>
          <a:prstGeom prst="ellipse">
            <a:avLst/>
          </a:prstGeom>
          <a:solidFill>
            <a:srgbClr val="000000"/>
          </a:solidFill>
          <a:ln w="12700">
            <a:solidFill>
              <a:srgbClr val="000000"/>
            </a:solidFill>
            <a:round/>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0" name="Text Box 421"/>
          <p:cNvSpPr txBox="1">
            <a:spLocks noChangeArrowheads="1"/>
          </p:cNvSpPr>
          <p:nvPr/>
        </p:nvSpPr>
        <p:spPr bwMode="auto">
          <a:xfrm>
            <a:off x="6952670" y="288409"/>
            <a:ext cx="1669047" cy="36933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Bottom of stack</a:t>
            </a:r>
          </a:p>
        </p:txBody>
      </p:sp>
      <p:sp>
        <p:nvSpPr>
          <p:cNvPr id="61" name="Text Box 422"/>
          <p:cNvSpPr txBox="1">
            <a:spLocks noChangeArrowheads="1"/>
          </p:cNvSpPr>
          <p:nvPr/>
        </p:nvSpPr>
        <p:spPr bwMode="auto">
          <a:xfrm>
            <a:off x="6980560" y="5251303"/>
            <a:ext cx="1317990" cy="369332"/>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Top of stack</a:t>
            </a:r>
          </a:p>
        </p:txBody>
      </p:sp>
      <p:sp>
        <p:nvSpPr>
          <p:cNvPr id="64" name="Line 431"/>
          <p:cNvSpPr>
            <a:spLocks noChangeShapeType="1"/>
          </p:cNvSpPr>
          <p:nvPr/>
        </p:nvSpPr>
        <p:spPr bwMode="auto">
          <a:xfrm>
            <a:off x="7406067" y="3154102"/>
            <a:ext cx="398673" cy="194247"/>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5" name="Line 433"/>
          <p:cNvSpPr>
            <a:spLocks noChangeShapeType="1"/>
          </p:cNvSpPr>
          <p:nvPr/>
        </p:nvSpPr>
        <p:spPr bwMode="auto">
          <a:xfrm flipH="1">
            <a:off x="6830040" y="3153838"/>
            <a:ext cx="585722" cy="16008"/>
          </a:xfrm>
          <a:prstGeom prst="line">
            <a:avLst/>
          </a:prstGeom>
          <a:noFill/>
          <a:ln w="12700">
            <a:solidFill>
              <a:srgbClr val="000000"/>
            </a:solidFill>
            <a:prstDash val="dash"/>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6" name="Text Box 401"/>
          <p:cNvSpPr txBox="1">
            <a:spLocks noChangeArrowheads="1"/>
          </p:cNvSpPr>
          <p:nvPr/>
        </p:nvSpPr>
        <p:spPr bwMode="auto">
          <a:xfrm>
            <a:off x="1912773" y="4132836"/>
            <a:ext cx="1113312" cy="584776"/>
          </a:xfrm>
          <a:prstGeom prst="rect">
            <a:avLst/>
          </a:prstGeom>
          <a:solidFill>
            <a:schemeClr val="accent2">
              <a:lumMod val="40000"/>
              <a:lumOff val="60000"/>
            </a:schemeClr>
          </a:solidFill>
          <a:ln w="12700">
            <a:solidFill>
              <a:srgbClr val="000000"/>
            </a:solidFill>
            <a:miter lim="800000"/>
            <a:headEnd/>
            <a:tailEnd/>
          </a:ln>
          <a:effectLst/>
        </p:spPr>
        <p:txBody>
          <a:bodyPr wrap="non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argv</a:t>
            </a:r>
            <a:endParaRPr kumimoji="0" lang="en-US" sz="1800" b="0" i="0" u="none" strike="noStrike" kern="0" cap="none" spc="0" normalizeH="0" baseline="0" noProof="0" dirty="0">
              <a:ln>
                <a:noFill/>
              </a:ln>
              <a:solidFill>
                <a:sysClr val="windowText" lastClr="000000"/>
              </a:solidFill>
              <a:effectLst/>
              <a:uLnTx/>
              <a:uFillTx/>
              <a:latin typeface="Courier New"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(in </a:t>
            </a:r>
            <a:r>
              <a:rPr kumimoji="0" lang="en-US" sz="1800" u="none" strike="noStrike" kern="0" cap="none" spc="0" normalizeH="0" baseline="0" noProof="0" dirty="0">
                <a:ln>
                  <a:noFill/>
                </a:ln>
                <a:solidFill>
                  <a:sysClr val="windowText" lastClr="000000"/>
                </a:solidFill>
                <a:effectLst/>
                <a:uLnTx/>
                <a:uFillTx/>
                <a:latin typeface="Courier New" charset="0"/>
                <a:ea typeface="Courier New" charset="0"/>
                <a:cs typeface="Courier New" charset="0"/>
              </a:rPr>
              <a:t>%</a:t>
            </a:r>
            <a:r>
              <a:rPr kumimoji="0" lang="en-US" sz="1800" u="none" strike="noStrike" kern="0" cap="none" spc="0" normalizeH="0" baseline="0" noProof="0" dirty="0" err="1">
                <a:ln>
                  <a:noFill/>
                </a:ln>
                <a:solidFill>
                  <a:sysClr val="windowText" lastClr="000000"/>
                </a:solidFill>
                <a:effectLst/>
                <a:uLnTx/>
                <a:uFillTx/>
                <a:latin typeface="Courier New" charset="0"/>
                <a:ea typeface="Courier New" charset="0"/>
                <a:cs typeface="Courier New" charset="0"/>
              </a:rPr>
              <a:t>rsi</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
        <p:nvSpPr>
          <p:cNvPr id="67" name="Text Box 401"/>
          <p:cNvSpPr txBox="1">
            <a:spLocks noChangeArrowheads="1"/>
          </p:cNvSpPr>
          <p:nvPr/>
        </p:nvSpPr>
        <p:spPr bwMode="auto">
          <a:xfrm>
            <a:off x="7781869" y="3243116"/>
            <a:ext cx="1189831" cy="620121"/>
          </a:xfrm>
          <a:prstGeom prst="rect">
            <a:avLst/>
          </a:prstGeom>
          <a:solidFill>
            <a:srgbClr val="D5F1CF"/>
          </a:solidFill>
          <a:ln w="12700">
            <a:solidFill>
              <a:srgbClr val="000000"/>
            </a:solidFill>
            <a:miter lim="800000"/>
            <a:headEnd/>
            <a:tailEnd/>
          </a:ln>
          <a:effectLst/>
        </p:spPr>
        <p:txBody>
          <a:bodyPr wrap="squar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envp</a:t>
            </a:r>
            <a:endParaRPr kumimoji="0" lang="en-US" sz="1800" b="0" i="0" u="none" strike="noStrike" kern="0" cap="none" spc="0" normalizeH="0" baseline="0" noProof="0" dirty="0">
              <a:ln>
                <a:noFill/>
              </a:ln>
              <a:solidFill>
                <a:sysClr val="windowText" lastClr="000000"/>
              </a:solidFill>
              <a:effectLst/>
              <a:uLnTx/>
              <a:uFillTx/>
              <a:latin typeface="Courier New"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(in </a:t>
            </a:r>
            <a:r>
              <a:rPr kumimoji="0" lang="en-US" sz="1800" u="none" strike="noStrike" kern="0" cap="none" spc="0" normalizeH="0" baseline="0" noProof="0" dirty="0">
                <a:ln>
                  <a:noFill/>
                </a:ln>
                <a:solidFill>
                  <a:sysClr val="windowText" lastClr="000000"/>
                </a:solidFill>
                <a:effectLst/>
                <a:uLnTx/>
                <a:uFillTx/>
                <a:latin typeface="Courier New" charset="0"/>
                <a:ea typeface="Courier New" charset="0"/>
                <a:cs typeface="Courier New" charset="0"/>
              </a:rPr>
              <a:t>%</a:t>
            </a:r>
            <a:r>
              <a:rPr kumimoji="0" lang="en-US" sz="1800" u="none" strike="noStrike" kern="0" cap="none" spc="0" normalizeH="0" baseline="0" noProof="0" dirty="0" err="1">
                <a:ln>
                  <a:noFill/>
                </a:ln>
                <a:solidFill>
                  <a:sysClr val="windowText" lastClr="000000"/>
                </a:solidFill>
                <a:effectLst/>
                <a:uLnTx/>
                <a:uFillTx/>
                <a:latin typeface="Courier New" charset="0"/>
                <a:ea typeface="Courier New" charset="0"/>
                <a:cs typeface="Courier New" charset="0"/>
              </a:rPr>
              <a:t>rdx</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
        <p:nvSpPr>
          <p:cNvPr id="68" name="Line 431"/>
          <p:cNvSpPr>
            <a:spLocks noChangeShapeType="1"/>
          </p:cNvSpPr>
          <p:nvPr/>
        </p:nvSpPr>
        <p:spPr bwMode="auto">
          <a:xfrm flipV="1">
            <a:off x="7421182" y="2940361"/>
            <a:ext cx="398673" cy="194247"/>
          </a:xfrm>
          <a:prstGeom prst="line">
            <a:avLst/>
          </a:prstGeom>
          <a:noFill/>
          <a:ln w="12700">
            <a:solidFill>
              <a:srgbClr val="000000"/>
            </a:solidFill>
            <a:prstDash val="dash"/>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69" name="Rectangle 379"/>
          <p:cNvSpPr>
            <a:spLocks noChangeArrowheads="1"/>
          </p:cNvSpPr>
          <p:nvPr/>
        </p:nvSpPr>
        <p:spPr bwMode="auto">
          <a:xfrm>
            <a:off x="4001615" y="4801237"/>
            <a:ext cx="2819400" cy="685800"/>
          </a:xfrm>
          <a:prstGeom prst="rect">
            <a:avLst/>
          </a:prstGeom>
          <a:noFill/>
          <a:ln w="12700">
            <a:solidFill>
              <a:srgbClr val="000000"/>
            </a:solidFill>
            <a:miter lim="800000"/>
            <a:headEnd/>
            <a:tailEn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Stack frame for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a:cs typeface="Courier New"/>
              </a:rPr>
              <a:t>libc_start_main</a:t>
            </a:r>
            <a:endParaRPr kumimoji="0" lang="en-US" sz="1800" b="0" i="0" u="none" strike="noStrike" kern="0" cap="none" spc="0" normalizeH="0" baseline="0" noProof="0" dirty="0">
              <a:ln>
                <a:noFill/>
              </a:ln>
              <a:solidFill>
                <a:sysClr val="windowText" lastClr="000000"/>
              </a:solidFill>
              <a:effectLst/>
              <a:uLnTx/>
              <a:uFillTx/>
              <a:latin typeface="Courier New"/>
              <a:cs typeface="Courier New"/>
            </a:endParaRPr>
          </a:p>
        </p:txBody>
      </p:sp>
      <p:sp>
        <p:nvSpPr>
          <p:cNvPr id="70" name="Rectangle 382"/>
          <p:cNvSpPr>
            <a:spLocks noChangeArrowheads="1"/>
          </p:cNvSpPr>
          <p:nvPr/>
        </p:nvSpPr>
        <p:spPr bwMode="auto">
          <a:xfrm>
            <a:off x="4001614" y="4502315"/>
            <a:ext cx="2819400" cy="304800"/>
          </a:xfrm>
          <a:prstGeom prst="rect">
            <a:avLst/>
          </a:prstGeom>
          <a:solidFill>
            <a:srgbClr val="C0C0C0"/>
          </a:solidFill>
          <a:ln w="12700">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71" name="Text Box 401"/>
          <p:cNvSpPr txBox="1">
            <a:spLocks noChangeArrowheads="1"/>
          </p:cNvSpPr>
          <p:nvPr/>
        </p:nvSpPr>
        <p:spPr bwMode="auto">
          <a:xfrm>
            <a:off x="1905000" y="4914535"/>
            <a:ext cx="1113312" cy="584776"/>
          </a:xfrm>
          <a:prstGeom prst="rect">
            <a:avLst/>
          </a:prstGeom>
          <a:solidFill>
            <a:schemeClr val="accent2">
              <a:lumMod val="40000"/>
              <a:lumOff val="60000"/>
            </a:schemeClr>
          </a:solidFill>
          <a:ln w="12700">
            <a:solidFill>
              <a:srgbClr val="000000"/>
            </a:solidFill>
            <a:miter lim="800000"/>
            <a:headEnd/>
            <a:tailEnd/>
          </a:ln>
          <a:effectLst/>
        </p:spPr>
        <p:txBody>
          <a:bodyPr wrap="none" anchor="ctr">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err="1">
                <a:ln>
                  <a:noFill/>
                </a:ln>
                <a:solidFill>
                  <a:sysClr val="windowText" lastClr="000000"/>
                </a:solidFill>
                <a:effectLst/>
                <a:uLnTx/>
                <a:uFillTx/>
                <a:latin typeface="Courier New" charset="0"/>
              </a:rPr>
              <a:t>argc</a:t>
            </a:r>
            <a:endParaRPr kumimoji="0" lang="en-US" sz="1800" b="0" i="0" u="none" strike="noStrike" kern="0" cap="none" spc="0" normalizeH="0" baseline="0" noProof="0" dirty="0">
              <a:ln>
                <a:noFill/>
              </a:ln>
              <a:solidFill>
                <a:sysClr val="windowText" lastClr="000000"/>
              </a:solidFill>
              <a:effectLst/>
              <a:uLnTx/>
              <a:uFillTx/>
              <a:latin typeface="Courier New"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(in </a:t>
            </a:r>
            <a:r>
              <a:rPr kumimoji="0" lang="en-US" sz="1800" u="none" strike="noStrike" kern="0" cap="none" spc="0" normalizeH="0" baseline="0" noProof="0" dirty="0">
                <a:ln>
                  <a:noFill/>
                </a:ln>
                <a:solidFill>
                  <a:sysClr val="windowText" lastClr="000000"/>
                </a:solidFill>
                <a:effectLst/>
                <a:uLnTx/>
                <a:uFillTx/>
                <a:latin typeface="Courier New" charset="0"/>
                <a:ea typeface="Courier New" charset="0"/>
                <a:cs typeface="Courier New" charset="0"/>
              </a:rPr>
              <a:t>%</a:t>
            </a:r>
            <a:r>
              <a:rPr kumimoji="0" lang="en-US" sz="1800" u="none" strike="noStrike" kern="0" cap="none" spc="0" normalizeH="0" baseline="0" noProof="0" dirty="0" err="1">
                <a:ln>
                  <a:noFill/>
                </a:ln>
                <a:solidFill>
                  <a:sysClr val="windowText" lastClr="000000"/>
                </a:solidFill>
                <a:effectLst/>
                <a:uLnTx/>
                <a:uFillTx/>
                <a:latin typeface="Courier New" charset="0"/>
                <a:ea typeface="Courier New" charset="0"/>
                <a:cs typeface="Courier New" charset="0"/>
              </a:rPr>
              <a:t>rdi</a:t>
            </a:r>
            <a:r>
              <a:rPr kumimoji="0" lang="en-US" sz="1800" b="0" i="0" u="none" strike="noStrike" kern="0" cap="none" spc="0" normalizeH="0" baseline="0" noProof="0" dirty="0">
                <a:ln>
                  <a:noFill/>
                </a:ln>
                <a:solidFill>
                  <a:sysClr val="windowText" lastClr="000000"/>
                </a:solidFill>
                <a:effectLst/>
                <a:uLnTx/>
                <a:uFillTx/>
                <a:latin typeface="Calibri" charset="0"/>
                <a:ea typeface="Calibri" charset="0"/>
                <a:cs typeface="Calibri" charset="0"/>
              </a:rPr>
              <a:t>)</a:t>
            </a:r>
          </a:p>
        </p:txBody>
      </p:sp>
    </p:spTree>
    <p:extLst>
      <p:ext uri="{BB962C8B-B14F-4D97-AF65-F5344CB8AC3E}">
        <p14:creationId xmlns:p14="http://schemas.microsoft.com/office/powerpoint/2010/main" val="663060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F8581-BE57-4432-A71D-2A3F32B6A9B6}"/>
              </a:ext>
            </a:extLst>
          </p:cNvPr>
          <p:cNvSpPr>
            <a:spLocks noGrp="1"/>
          </p:cNvSpPr>
          <p:nvPr>
            <p:ph type="title"/>
          </p:nvPr>
        </p:nvSpPr>
        <p:spPr/>
        <p:txBody>
          <a:bodyPr/>
          <a:lstStyle/>
          <a:p>
            <a:r>
              <a:rPr lang="en-US" dirty="0"/>
              <a:t>How can many people share one computer efficiently?</a:t>
            </a:r>
          </a:p>
        </p:txBody>
      </p:sp>
      <p:pic>
        <p:nvPicPr>
          <p:cNvPr id="7" name="Picture 6">
            <a:extLst>
              <a:ext uri="{FF2B5EF4-FFF2-40B4-BE49-F238E27FC236}">
                <a16:creationId xmlns:a16="http://schemas.microsoft.com/office/drawing/2014/main" id="{8A5B34F3-1942-4B70-8DEB-CF0BDBC0384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2666238"/>
            <a:ext cx="3202856" cy="2161928"/>
          </a:xfrm>
          <a:prstGeom prst="rect">
            <a:avLst/>
          </a:prstGeom>
        </p:spPr>
      </p:pic>
      <p:pic>
        <p:nvPicPr>
          <p:cNvPr id="11" name="Picture 10">
            <a:extLst>
              <a:ext uri="{FF2B5EF4-FFF2-40B4-BE49-F238E27FC236}">
                <a16:creationId xmlns:a16="http://schemas.microsoft.com/office/drawing/2014/main" id="{523F54A8-25B4-45D6-BFC5-ED771970610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000" t="3" r="9001" b="136"/>
          <a:stretch/>
        </p:blipFill>
        <p:spPr>
          <a:xfrm flipH="1">
            <a:off x="6156960" y="2666238"/>
            <a:ext cx="2453640" cy="2161928"/>
          </a:xfrm>
          <a:prstGeom prst="rect">
            <a:avLst/>
          </a:prstGeom>
        </p:spPr>
      </p:pic>
      <p:pic>
        <p:nvPicPr>
          <p:cNvPr id="13" name="Picture 12">
            <a:extLst>
              <a:ext uri="{FF2B5EF4-FFF2-40B4-BE49-F238E27FC236}">
                <a16:creationId xmlns:a16="http://schemas.microsoft.com/office/drawing/2014/main" id="{4CB62400-6CAC-4F25-9A05-51FE914EEC7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14478" y="2777780"/>
            <a:ext cx="1079500" cy="857881"/>
          </a:xfrm>
          <a:prstGeom prst="rect">
            <a:avLst/>
          </a:prstGeom>
        </p:spPr>
      </p:pic>
      <p:cxnSp>
        <p:nvCxnSpPr>
          <p:cNvPr id="15" name="Straight Arrow Connector 14">
            <a:extLst>
              <a:ext uri="{FF2B5EF4-FFF2-40B4-BE49-F238E27FC236}">
                <a16:creationId xmlns:a16="http://schemas.microsoft.com/office/drawing/2014/main" id="{E5399187-1E40-4446-B796-1AAC0CA52328}"/>
              </a:ext>
            </a:extLst>
          </p:cNvPr>
          <p:cNvCxnSpPr>
            <a:stCxn id="7" idx="3"/>
            <a:endCxn id="11" idx="3"/>
          </p:cNvCxnSpPr>
          <p:nvPr/>
        </p:nvCxnSpPr>
        <p:spPr bwMode="auto">
          <a:xfrm>
            <a:off x="3751496" y="3747202"/>
            <a:ext cx="2405464" cy="0"/>
          </a:xfrm>
          <a:prstGeom prst="straightConnector1">
            <a:avLst/>
          </a:prstGeom>
          <a:noFill/>
          <a:ln w="76200" cap="flat" cmpd="sng" algn="ctr">
            <a:solidFill>
              <a:schemeClr val="tx1"/>
            </a:solidFill>
            <a:prstDash val="solid"/>
            <a:round/>
            <a:headEnd type="triangle"/>
            <a:tailEnd type="triangle"/>
          </a:ln>
          <a:effectLst/>
        </p:spPr>
      </p:cxnSp>
    </p:spTree>
    <p:extLst>
      <p:ext uri="{BB962C8B-B14F-4D97-AF65-F5344CB8AC3E}">
        <p14:creationId xmlns:p14="http://schemas.microsoft.com/office/powerpoint/2010/main" val="35239096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p:nvPr>
        </p:nvSpPr>
        <p:spPr/>
        <p:txBody>
          <a:bodyPr/>
          <a:lstStyle/>
          <a:p>
            <a:r>
              <a:rPr lang="en-GB" dirty="0" err="1">
                <a:latin typeface="Courier New"/>
                <a:cs typeface="Courier New"/>
              </a:rPr>
              <a:t>execve</a:t>
            </a:r>
            <a:r>
              <a:rPr lang="en-GB" dirty="0"/>
              <a:t> and process memory layout</a:t>
            </a:r>
          </a:p>
        </p:txBody>
      </p:sp>
      <p:sp>
        <p:nvSpPr>
          <p:cNvPr id="34845" name="Rectangle 29"/>
          <p:cNvSpPr>
            <a:spLocks noGrp="1" noChangeArrowheads="1"/>
          </p:cNvSpPr>
          <p:nvPr>
            <p:ph type="body" idx="1"/>
          </p:nvPr>
        </p:nvSpPr>
        <p:spPr>
          <a:xfrm>
            <a:off x="5534024" y="1362074"/>
            <a:ext cx="3609975" cy="5495926"/>
          </a:xfrm>
        </p:spPr>
        <p:txBody>
          <a:bodyPr>
            <a:normAutofit fontScale="85000" lnSpcReduction="20000"/>
          </a:bodyPr>
          <a:lstStyle/>
          <a:p>
            <a:r>
              <a:rPr lang="en-GB" dirty="0"/>
              <a:t>To load and run a new program </a:t>
            </a:r>
            <a:r>
              <a:rPr lang="en-GB" dirty="0" err="1">
                <a:latin typeface="Courier New"/>
                <a:cs typeface="Courier New"/>
              </a:rPr>
              <a:t>a.out</a:t>
            </a:r>
            <a:r>
              <a:rPr lang="en-GB" dirty="0"/>
              <a:t> in the current process using </a:t>
            </a:r>
            <a:r>
              <a:rPr lang="en-GB" dirty="0" err="1">
                <a:latin typeface="Courier New"/>
                <a:cs typeface="Courier New"/>
              </a:rPr>
              <a:t>execve</a:t>
            </a:r>
            <a:r>
              <a:rPr lang="en-GB" dirty="0"/>
              <a:t>:</a:t>
            </a:r>
          </a:p>
          <a:p>
            <a:endParaRPr lang="en-GB" dirty="0"/>
          </a:p>
          <a:p>
            <a:r>
              <a:rPr lang="en-GB" dirty="0">
                <a:latin typeface="+mn-lt"/>
                <a:cs typeface="Courier New"/>
              </a:rPr>
              <a:t>Free</a:t>
            </a:r>
            <a:r>
              <a:rPr lang="en-GB" dirty="0">
                <a:latin typeface="+mj-lt"/>
                <a:cs typeface="Courier New"/>
              </a:rPr>
              <a:t> </a:t>
            </a:r>
            <a:r>
              <a:rPr lang="en-GB" dirty="0" err="1">
                <a:latin typeface="Courier New"/>
                <a:cs typeface="Courier New"/>
              </a:rPr>
              <a:t>vm_area_struct</a:t>
            </a:r>
            <a:r>
              <a:rPr lang="en-GB" dirty="0" err="1"/>
              <a:t>’s</a:t>
            </a:r>
            <a:r>
              <a:rPr lang="en-GB" dirty="0"/>
              <a:t> and page tables for old areas</a:t>
            </a:r>
          </a:p>
          <a:p>
            <a:endParaRPr lang="en-GB" dirty="0"/>
          </a:p>
          <a:p>
            <a:r>
              <a:rPr lang="en-GB" dirty="0"/>
              <a:t>Create </a:t>
            </a:r>
            <a:r>
              <a:rPr lang="en-GB" dirty="0" err="1">
                <a:latin typeface="Courier New"/>
                <a:cs typeface="Courier New"/>
              </a:rPr>
              <a:t>vm_area_struct</a:t>
            </a:r>
            <a:r>
              <a:rPr lang="en-GB" dirty="0" err="1"/>
              <a:t>’s</a:t>
            </a:r>
            <a:r>
              <a:rPr lang="en-GB" dirty="0"/>
              <a:t> and page tables for new areas</a:t>
            </a:r>
          </a:p>
          <a:p>
            <a:pPr lvl="1"/>
            <a:r>
              <a:rPr lang="en-GB" dirty="0"/>
              <a:t>Programs and initialized data backed by object files.</a:t>
            </a:r>
          </a:p>
          <a:p>
            <a:pPr lvl="1"/>
            <a:r>
              <a:rPr lang="en-GB" b="1" dirty="0">
                <a:latin typeface="Courier New"/>
                <a:cs typeface="Courier New"/>
              </a:rPr>
              <a:t>.</a:t>
            </a:r>
            <a:r>
              <a:rPr lang="en-GB" b="1" dirty="0" err="1">
                <a:latin typeface="Courier New"/>
                <a:cs typeface="Courier New"/>
              </a:rPr>
              <a:t>bss</a:t>
            </a:r>
            <a:r>
              <a:rPr lang="en-GB" dirty="0">
                <a:latin typeface="+mj-lt"/>
                <a:cs typeface="Courier New"/>
              </a:rPr>
              <a:t> </a:t>
            </a:r>
            <a:r>
              <a:rPr lang="en-GB" dirty="0"/>
              <a:t>and stack backed by anonymous files. </a:t>
            </a:r>
          </a:p>
          <a:p>
            <a:endParaRPr lang="en-GB" dirty="0"/>
          </a:p>
          <a:p>
            <a:r>
              <a:rPr lang="en-GB" dirty="0"/>
              <a:t>Set PC to entry point in </a:t>
            </a:r>
            <a:r>
              <a:rPr lang="en-GB" dirty="0">
                <a:latin typeface="Courier New"/>
                <a:cs typeface="Courier New"/>
              </a:rPr>
              <a:t>.text</a:t>
            </a:r>
          </a:p>
          <a:p>
            <a:pPr lvl="1"/>
            <a:r>
              <a:rPr lang="en-GB" dirty="0"/>
              <a:t>Linux will fault in code and data pages as needed.</a:t>
            </a:r>
          </a:p>
        </p:txBody>
      </p:sp>
      <p:sp>
        <p:nvSpPr>
          <p:cNvPr id="48" name="Rectangle 380"/>
          <p:cNvSpPr>
            <a:spLocks noChangeAspect="1" noChangeArrowheads="1"/>
          </p:cNvSpPr>
          <p:nvPr/>
        </p:nvSpPr>
        <p:spPr bwMode="auto">
          <a:xfrm>
            <a:off x="1514475" y="2627312"/>
            <a:ext cx="2174875" cy="638175"/>
          </a:xfrm>
          <a:prstGeom prst="rect">
            <a:avLst/>
          </a:prstGeom>
          <a:solidFill>
            <a:srgbClr val="D5F1CF"/>
          </a:solidFill>
          <a:ln w="12700">
            <a:solidFill>
              <a:schemeClr val="tx1"/>
            </a:solidFill>
            <a:miter lim="800000"/>
            <a:headEnd/>
            <a:tailEnd/>
          </a:ln>
          <a:effectLst/>
        </p:spPr>
        <p:txBody>
          <a:bodyPr wrap="none" anchor="ctr">
            <a:prstTxWarp prst="textNoShape">
              <a:avLst/>
            </a:prstTxWarp>
          </a:bodyPr>
          <a:lstStyle/>
          <a:p>
            <a:pPr algn="ctr"/>
            <a:r>
              <a:rPr lang="en-US" sz="1400" dirty="0">
                <a:latin typeface="+mn-lt"/>
              </a:rPr>
              <a:t>Memory mapped region </a:t>
            </a:r>
          </a:p>
          <a:p>
            <a:pPr algn="ctr"/>
            <a:r>
              <a:rPr lang="en-US" sz="1400" dirty="0">
                <a:latin typeface="+mn-lt"/>
              </a:rPr>
              <a:t>for shared libraries</a:t>
            </a:r>
          </a:p>
        </p:txBody>
      </p:sp>
      <p:sp>
        <p:nvSpPr>
          <p:cNvPr id="49" name="Rectangle 381"/>
          <p:cNvSpPr>
            <a:spLocks noChangeAspect="1" noChangeArrowheads="1"/>
          </p:cNvSpPr>
          <p:nvPr/>
        </p:nvSpPr>
        <p:spPr bwMode="auto">
          <a:xfrm>
            <a:off x="1514475" y="3262312"/>
            <a:ext cx="2174875" cy="68897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pPr algn="ctr"/>
            <a:endParaRPr lang="en-US" sz="1400">
              <a:latin typeface="+mn-lt"/>
            </a:endParaRPr>
          </a:p>
        </p:txBody>
      </p:sp>
      <p:sp>
        <p:nvSpPr>
          <p:cNvPr id="50" name="Rectangle 382"/>
          <p:cNvSpPr>
            <a:spLocks noChangeAspect="1" noChangeArrowheads="1"/>
          </p:cNvSpPr>
          <p:nvPr/>
        </p:nvSpPr>
        <p:spPr bwMode="auto">
          <a:xfrm>
            <a:off x="1514475" y="3956050"/>
            <a:ext cx="2174875" cy="636587"/>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400" dirty="0">
                <a:latin typeface="+mn-lt"/>
              </a:rPr>
              <a:t>Runtime heap (via </a:t>
            </a:r>
            <a:r>
              <a:rPr lang="en-US" sz="1400" dirty="0" err="1">
                <a:latin typeface="+mn-lt"/>
              </a:rPr>
              <a:t>malloc</a:t>
            </a:r>
            <a:r>
              <a:rPr lang="en-US" sz="1400" dirty="0">
                <a:latin typeface="+mn-lt"/>
              </a:rPr>
              <a:t>)</a:t>
            </a:r>
          </a:p>
        </p:txBody>
      </p:sp>
      <p:sp>
        <p:nvSpPr>
          <p:cNvPr id="51" name="Rectangle 383"/>
          <p:cNvSpPr>
            <a:spLocks noChangeAspect="1" noChangeArrowheads="1"/>
          </p:cNvSpPr>
          <p:nvPr/>
        </p:nvSpPr>
        <p:spPr bwMode="auto">
          <a:xfrm>
            <a:off x="1514475" y="1770062"/>
            <a:ext cx="2174875" cy="863600"/>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pPr algn="ctr"/>
            <a:endParaRPr lang="en-US" sz="1400">
              <a:latin typeface="+mn-lt"/>
            </a:endParaRPr>
          </a:p>
        </p:txBody>
      </p:sp>
      <p:sp>
        <p:nvSpPr>
          <p:cNvPr id="52" name="Rectangle 384"/>
          <p:cNvSpPr>
            <a:spLocks noChangeAspect="1" noChangeArrowheads="1"/>
          </p:cNvSpPr>
          <p:nvPr/>
        </p:nvSpPr>
        <p:spPr bwMode="auto">
          <a:xfrm>
            <a:off x="1514475" y="5305425"/>
            <a:ext cx="2174875" cy="379412"/>
          </a:xfrm>
          <a:prstGeom prst="rect">
            <a:avLst/>
          </a:prstGeom>
          <a:solidFill>
            <a:srgbClr val="F1C7C7"/>
          </a:solidFill>
          <a:ln w="12700">
            <a:solidFill>
              <a:schemeClr val="tx1"/>
            </a:solidFill>
            <a:miter lim="800000"/>
            <a:headEnd/>
            <a:tailEnd/>
          </a:ln>
          <a:effectLst/>
        </p:spPr>
        <p:txBody>
          <a:bodyPr wrap="none" anchor="ctr">
            <a:prstTxWarp prst="textNoShape">
              <a:avLst/>
            </a:prstTxWarp>
          </a:bodyPr>
          <a:lstStyle/>
          <a:p>
            <a:pPr algn="ctr"/>
            <a:r>
              <a:rPr lang="en-US" sz="1400">
                <a:latin typeface="+mn-lt"/>
              </a:rPr>
              <a:t>Program text (.text)</a:t>
            </a:r>
          </a:p>
        </p:txBody>
      </p:sp>
      <p:sp>
        <p:nvSpPr>
          <p:cNvPr id="53" name="Rectangle 385"/>
          <p:cNvSpPr>
            <a:spLocks noChangeAspect="1" noChangeArrowheads="1"/>
          </p:cNvSpPr>
          <p:nvPr/>
        </p:nvSpPr>
        <p:spPr bwMode="auto">
          <a:xfrm>
            <a:off x="1514475" y="4943475"/>
            <a:ext cx="2174875" cy="377825"/>
          </a:xfrm>
          <a:prstGeom prst="rect">
            <a:avLst/>
          </a:prstGeom>
          <a:solidFill>
            <a:srgbClr val="F6F5BD"/>
          </a:solidFill>
          <a:ln w="12700">
            <a:solidFill>
              <a:schemeClr val="tx1"/>
            </a:solidFill>
            <a:miter lim="800000"/>
            <a:headEnd/>
            <a:tailEnd/>
          </a:ln>
          <a:effectLst/>
        </p:spPr>
        <p:txBody>
          <a:bodyPr wrap="none" anchor="ctr">
            <a:prstTxWarp prst="textNoShape">
              <a:avLst/>
            </a:prstTxWarp>
          </a:bodyPr>
          <a:lstStyle/>
          <a:p>
            <a:pPr algn="ctr"/>
            <a:r>
              <a:rPr lang="en-US" sz="1400">
                <a:latin typeface="+mn-lt"/>
              </a:rPr>
              <a:t>Initialized data (.data)</a:t>
            </a:r>
          </a:p>
        </p:txBody>
      </p:sp>
      <p:sp>
        <p:nvSpPr>
          <p:cNvPr id="54" name="Rectangle 386"/>
          <p:cNvSpPr>
            <a:spLocks noChangeAspect="1" noChangeArrowheads="1"/>
          </p:cNvSpPr>
          <p:nvPr/>
        </p:nvSpPr>
        <p:spPr bwMode="auto">
          <a:xfrm>
            <a:off x="1514475" y="4579937"/>
            <a:ext cx="2174875" cy="376238"/>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400">
                <a:latin typeface="+mn-lt"/>
              </a:rPr>
              <a:t>Uninitialized data (.bss)</a:t>
            </a:r>
          </a:p>
        </p:txBody>
      </p:sp>
      <p:sp>
        <p:nvSpPr>
          <p:cNvPr id="55" name="Line 387"/>
          <p:cNvSpPr>
            <a:spLocks noChangeAspect="1" noChangeShapeType="1"/>
          </p:cNvSpPr>
          <p:nvPr/>
        </p:nvSpPr>
        <p:spPr bwMode="auto">
          <a:xfrm flipV="1">
            <a:off x="2540000" y="3633787"/>
            <a:ext cx="0" cy="336550"/>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56" name="Rectangle 388"/>
          <p:cNvSpPr>
            <a:spLocks noChangeAspect="1" noChangeArrowheads="1"/>
          </p:cNvSpPr>
          <p:nvPr/>
        </p:nvSpPr>
        <p:spPr bwMode="auto">
          <a:xfrm>
            <a:off x="1514475" y="1452562"/>
            <a:ext cx="2174875" cy="320675"/>
          </a:xfrm>
          <a:prstGeom prst="rect">
            <a:avLst/>
          </a:prstGeom>
          <a:solidFill>
            <a:srgbClr val="DEDFF5"/>
          </a:solidFill>
          <a:ln w="12700">
            <a:solidFill>
              <a:schemeClr val="tx1"/>
            </a:solidFill>
            <a:miter lim="800000"/>
            <a:headEnd/>
            <a:tailEnd/>
          </a:ln>
          <a:effectLst/>
        </p:spPr>
        <p:txBody>
          <a:bodyPr wrap="none" anchor="ctr">
            <a:prstTxWarp prst="textNoShape">
              <a:avLst/>
            </a:prstTxWarp>
          </a:bodyPr>
          <a:lstStyle/>
          <a:p>
            <a:pPr algn="ctr"/>
            <a:r>
              <a:rPr lang="en-US" sz="1400" dirty="0">
                <a:latin typeface="+mn-lt"/>
              </a:rPr>
              <a:t>User stack</a:t>
            </a:r>
          </a:p>
        </p:txBody>
      </p:sp>
      <p:sp>
        <p:nvSpPr>
          <p:cNvPr id="57" name="Line 389"/>
          <p:cNvSpPr>
            <a:spLocks noChangeAspect="1" noChangeShapeType="1"/>
          </p:cNvSpPr>
          <p:nvPr/>
        </p:nvSpPr>
        <p:spPr bwMode="auto">
          <a:xfrm flipV="1">
            <a:off x="2551113" y="2297112"/>
            <a:ext cx="0" cy="334963"/>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58" name="Line 390"/>
          <p:cNvSpPr>
            <a:spLocks noChangeAspect="1" noChangeShapeType="1"/>
          </p:cNvSpPr>
          <p:nvPr/>
        </p:nvSpPr>
        <p:spPr bwMode="auto">
          <a:xfrm>
            <a:off x="2560638" y="1773237"/>
            <a:ext cx="0" cy="336550"/>
          </a:xfrm>
          <a:prstGeom prst="line">
            <a:avLst/>
          </a:prstGeom>
          <a:noFill/>
          <a:ln w="381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59" name="Rectangle 391"/>
          <p:cNvSpPr>
            <a:spLocks noChangeAspect="1" noChangeArrowheads="1"/>
          </p:cNvSpPr>
          <p:nvPr/>
        </p:nvSpPr>
        <p:spPr bwMode="auto">
          <a:xfrm>
            <a:off x="1514475" y="5668962"/>
            <a:ext cx="2174875" cy="377825"/>
          </a:xfrm>
          <a:prstGeom prst="rect">
            <a:avLst/>
          </a:prstGeom>
          <a:solidFill>
            <a:srgbClr val="C0C0C0"/>
          </a:solidFill>
          <a:ln w="12700">
            <a:solidFill>
              <a:schemeClr val="tx1"/>
            </a:solidFill>
            <a:miter lim="800000"/>
            <a:headEnd/>
            <a:tailEnd/>
          </a:ln>
          <a:effectLst/>
        </p:spPr>
        <p:txBody>
          <a:bodyPr wrap="none" anchor="ctr">
            <a:prstTxWarp prst="textNoShape">
              <a:avLst/>
            </a:prstTxWarp>
          </a:bodyPr>
          <a:lstStyle/>
          <a:p>
            <a:pPr algn="ctr"/>
            <a:endParaRPr lang="en-US" sz="1400">
              <a:latin typeface="+mn-lt"/>
            </a:endParaRPr>
          </a:p>
        </p:txBody>
      </p:sp>
      <p:sp>
        <p:nvSpPr>
          <p:cNvPr id="60" name="Text Box 392"/>
          <p:cNvSpPr txBox="1">
            <a:spLocks noChangeAspect="1" noChangeArrowheads="1"/>
          </p:cNvSpPr>
          <p:nvPr/>
        </p:nvSpPr>
        <p:spPr bwMode="auto">
          <a:xfrm>
            <a:off x="1311368" y="5867400"/>
            <a:ext cx="276038" cy="307777"/>
          </a:xfrm>
          <a:prstGeom prst="rect">
            <a:avLst/>
          </a:prstGeom>
          <a:noFill/>
          <a:ln w="25400">
            <a:noFill/>
            <a:miter lim="800000"/>
            <a:headEnd/>
            <a:tailEnd/>
          </a:ln>
          <a:effectLst/>
        </p:spPr>
        <p:txBody>
          <a:bodyPr wrap="none">
            <a:prstTxWarp prst="textNoShape">
              <a:avLst/>
            </a:prstTxWarp>
            <a:spAutoFit/>
          </a:bodyPr>
          <a:lstStyle/>
          <a:p>
            <a:pPr algn="ctr"/>
            <a:r>
              <a:rPr lang="en-US" sz="1400">
                <a:latin typeface="+mn-lt"/>
              </a:rPr>
              <a:t>0</a:t>
            </a:r>
          </a:p>
        </p:txBody>
      </p:sp>
      <p:sp>
        <p:nvSpPr>
          <p:cNvPr id="61" name="AutoShape 411"/>
          <p:cNvSpPr>
            <a:spLocks/>
          </p:cNvSpPr>
          <p:nvPr/>
        </p:nvSpPr>
        <p:spPr bwMode="auto">
          <a:xfrm>
            <a:off x="3746500" y="1439862"/>
            <a:ext cx="76200" cy="304800"/>
          </a:xfrm>
          <a:prstGeom prst="rightBrace">
            <a:avLst>
              <a:gd name="adj1" fmla="val 33333"/>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2" name="AutoShape 412"/>
          <p:cNvSpPr>
            <a:spLocks/>
          </p:cNvSpPr>
          <p:nvPr/>
        </p:nvSpPr>
        <p:spPr bwMode="auto">
          <a:xfrm>
            <a:off x="3746500" y="2659062"/>
            <a:ext cx="76200" cy="609600"/>
          </a:xfrm>
          <a:prstGeom prst="rightBrace">
            <a:avLst>
              <a:gd name="adj1" fmla="val 66667"/>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3" name="AutoShape 415"/>
          <p:cNvSpPr>
            <a:spLocks/>
          </p:cNvSpPr>
          <p:nvPr/>
        </p:nvSpPr>
        <p:spPr bwMode="auto">
          <a:xfrm>
            <a:off x="3746500" y="3967162"/>
            <a:ext cx="74613" cy="584200"/>
          </a:xfrm>
          <a:prstGeom prst="rightBrace">
            <a:avLst>
              <a:gd name="adj1" fmla="val 65248"/>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4" name="AutoShape 416"/>
          <p:cNvSpPr>
            <a:spLocks/>
          </p:cNvSpPr>
          <p:nvPr/>
        </p:nvSpPr>
        <p:spPr bwMode="auto">
          <a:xfrm>
            <a:off x="3746500" y="4576762"/>
            <a:ext cx="76200" cy="355600"/>
          </a:xfrm>
          <a:prstGeom prst="rightBrace">
            <a:avLst>
              <a:gd name="adj1" fmla="val 38889"/>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5" name="AutoShape 417"/>
          <p:cNvSpPr>
            <a:spLocks/>
          </p:cNvSpPr>
          <p:nvPr/>
        </p:nvSpPr>
        <p:spPr bwMode="auto">
          <a:xfrm>
            <a:off x="3746500" y="4983162"/>
            <a:ext cx="76200" cy="647700"/>
          </a:xfrm>
          <a:prstGeom prst="rightBrace">
            <a:avLst>
              <a:gd name="adj1" fmla="val 70833"/>
              <a:gd name="adj2" fmla="val 50000"/>
            </a:avLst>
          </a:prstGeom>
          <a:noFill/>
          <a:ln w="12700">
            <a:solidFill>
              <a:schemeClr val="tx1"/>
            </a:solidFill>
            <a:round/>
            <a:headEnd/>
            <a:tailEnd/>
          </a:ln>
          <a:effectLst/>
        </p:spPr>
        <p:txBody>
          <a:bodyPr wrap="none" anchor="ctr">
            <a:prstTxWarp prst="textNoShape">
              <a:avLst/>
            </a:prstTxWarp>
          </a:bodyPr>
          <a:lstStyle/>
          <a:p>
            <a:pPr algn="ctr"/>
            <a:endParaRPr lang="en-US">
              <a:latin typeface="+mn-lt"/>
            </a:endParaRPr>
          </a:p>
        </p:txBody>
      </p:sp>
      <p:sp>
        <p:nvSpPr>
          <p:cNvPr id="66" name="Text Box 420"/>
          <p:cNvSpPr txBox="1">
            <a:spLocks noChangeArrowheads="1"/>
          </p:cNvSpPr>
          <p:nvPr/>
        </p:nvSpPr>
        <p:spPr bwMode="auto">
          <a:xfrm>
            <a:off x="3822700" y="1438374"/>
            <a:ext cx="1784463"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demand-zero</a:t>
            </a:r>
          </a:p>
        </p:txBody>
      </p:sp>
      <p:sp>
        <p:nvSpPr>
          <p:cNvPr id="67" name="Text Box 423"/>
          <p:cNvSpPr txBox="1">
            <a:spLocks noChangeArrowheads="1"/>
          </p:cNvSpPr>
          <p:nvPr/>
        </p:nvSpPr>
        <p:spPr bwMode="auto">
          <a:xfrm>
            <a:off x="205564" y="2430462"/>
            <a:ext cx="660436" cy="283667"/>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b="1">
                <a:solidFill>
                  <a:schemeClr val="tx2"/>
                </a:solidFill>
                <a:latin typeface="+mn-lt"/>
              </a:rPr>
              <a:t>libc.so</a:t>
            </a:r>
          </a:p>
        </p:txBody>
      </p:sp>
      <p:sp>
        <p:nvSpPr>
          <p:cNvPr id="68" name="Rectangle 424"/>
          <p:cNvSpPr>
            <a:spLocks noChangeArrowheads="1"/>
          </p:cNvSpPr>
          <p:nvPr/>
        </p:nvSpPr>
        <p:spPr bwMode="auto">
          <a:xfrm>
            <a:off x="88900" y="2735262"/>
            <a:ext cx="914400" cy="228600"/>
          </a:xfrm>
          <a:prstGeom prst="rect">
            <a:avLst/>
          </a:prstGeom>
          <a:solidFill>
            <a:srgbClr val="D5F1C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dirty="0">
                <a:solidFill>
                  <a:schemeClr val="tx2"/>
                </a:solidFill>
                <a:latin typeface="+mn-lt"/>
              </a:rPr>
              <a:t>.data</a:t>
            </a:r>
          </a:p>
        </p:txBody>
      </p:sp>
      <p:sp>
        <p:nvSpPr>
          <p:cNvPr id="69" name="Rectangle 425"/>
          <p:cNvSpPr>
            <a:spLocks noChangeArrowheads="1"/>
          </p:cNvSpPr>
          <p:nvPr/>
        </p:nvSpPr>
        <p:spPr bwMode="auto">
          <a:xfrm>
            <a:off x="88900" y="2963862"/>
            <a:ext cx="914400" cy="228600"/>
          </a:xfrm>
          <a:prstGeom prst="rect">
            <a:avLst/>
          </a:prstGeom>
          <a:solidFill>
            <a:srgbClr val="D5F1CF"/>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.text</a:t>
            </a:r>
          </a:p>
        </p:txBody>
      </p:sp>
      <p:sp>
        <p:nvSpPr>
          <p:cNvPr id="70" name="Line 428"/>
          <p:cNvSpPr>
            <a:spLocks noChangeShapeType="1"/>
          </p:cNvSpPr>
          <p:nvPr/>
        </p:nvSpPr>
        <p:spPr bwMode="auto">
          <a:xfrm>
            <a:off x="1003300" y="28114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71" name="Line 429"/>
          <p:cNvSpPr>
            <a:spLocks noChangeShapeType="1"/>
          </p:cNvSpPr>
          <p:nvPr/>
        </p:nvSpPr>
        <p:spPr bwMode="auto">
          <a:xfrm>
            <a:off x="1003300" y="31162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72" name="Text Box 430"/>
          <p:cNvSpPr txBox="1">
            <a:spLocks noChangeArrowheads="1"/>
          </p:cNvSpPr>
          <p:nvPr/>
        </p:nvSpPr>
        <p:spPr bwMode="auto">
          <a:xfrm>
            <a:off x="3822700" y="2809974"/>
            <a:ext cx="1604735"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Shared, file-backed</a:t>
            </a:r>
          </a:p>
        </p:txBody>
      </p:sp>
      <p:sp>
        <p:nvSpPr>
          <p:cNvPr id="73" name="Text Box 431"/>
          <p:cNvSpPr txBox="1">
            <a:spLocks noChangeArrowheads="1"/>
          </p:cNvSpPr>
          <p:nvPr/>
        </p:nvSpPr>
        <p:spPr bwMode="auto">
          <a:xfrm>
            <a:off x="3822700" y="4105374"/>
            <a:ext cx="1784463"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demand-zero</a:t>
            </a:r>
          </a:p>
        </p:txBody>
      </p:sp>
      <p:sp>
        <p:nvSpPr>
          <p:cNvPr id="74" name="Text Box 432"/>
          <p:cNvSpPr txBox="1">
            <a:spLocks noChangeArrowheads="1"/>
          </p:cNvSpPr>
          <p:nvPr/>
        </p:nvSpPr>
        <p:spPr bwMode="auto">
          <a:xfrm>
            <a:off x="3822700" y="4562574"/>
            <a:ext cx="1784463"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demand-zero</a:t>
            </a:r>
          </a:p>
        </p:txBody>
      </p:sp>
      <p:sp>
        <p:nvSpPr>
          <p:cNvPr id="75" name="Text Box 434"/>
          <p:cNvSpPr txBox="1">
            <a:spLocks noChangeArrowheads="1"/>
          </p:cNvSpPr>
          <p:nvPr/>
        </p:nvSpPr>
        <p:spPr bwMode="auto">
          <a:xfrm>
            <a:off x="3822700" y="5172174"/>
            <a:ext cx="1619354" cy="307777"/>
          </a:xfrm>
          <a:prstGeom prst="rect">
            <a:avLst/>
          </a:prstGeom>
          <a:noFill/>
          <a:ln w="12700">
            <a:noFill/>
            <a:miter lim="800000"/>
            <a:headEnd/>
            <a:tailEnd/>
          </a:ln>
          <a:effectLst/>
        </p:spPr>
        <p:txBody>
          <a:bodyPr wrap="none" anchor="ctr">
            <a:prstTxWarp prst="textNoShape">
              <a:avLst/>
            </a:prstTxWarp>
            <a:spAutoFit/>
          </a:bodyPr>
          <a:lstStyle/>
          <a:p>
            <a:pPr algn="l"/>
            <a:r>
              <a:rPr lang="en-US" sz="1400" i="1">
                <a:latin typeface="+mn-lt"/>
              </a:rPr>
              <a:t>Private, file-backed</a:t>
            </a:r>
          </a:p>
        </p:txBody>
      </p:sp>
      <p:sp>
        <p:nvSpPr>
          <p:cNvPr id="76" name="Text Box 435"/>
          <p:cNvSpPr txBox="1">
            <a:spLocks noChangeArrowheads="1"/>
          </p:cNvSpPr>
          <p:nvPr/>
        </p:nvSpPr>
        <p:spPr bwMode="auto">
          <a:xfrm>
            <a:off x="255988" y="4792662"/>
            <a:ext cx="573875" cy="283667"/>
          </a:xfrm>
          <a:prstGeom prst="rect">
            <a:avLst/>
          </a:prstGeom>
          <a:noFill/>
          <a:ln w="9525">
            <a:noFill/>
            <a:miter lim="800000"/>
            <a:headEnd/>
            <a:tailEnd/>
          </a:ln>
          <a:effectLst/>
        </p:spPr>
        <p:txBody>
          <a:bodyPr wrap="none" lIns="90487" tIns="44450" rIns="90487" bIns="44450">
            <a:prstTxWarp prst="textNoShape">
              <a:avLst/>
            </a:prstTxWarp>
            <a:spAutoFit/>
          </a:bodyPr>
          <a:lstStyle/>
          <a:p>
            <a:pPr algn="ctr">
              <a:lnSpc>
                <a:spcPct val="90000"/>
              </a:lnSpc>
              <a:spcBef>
                <a:spcPct val="30000"/>
              </a:spcBef>
            </a:pPr>
            <a:r>
              <a:rPr lang="en-US" sz="1400" b="1">
                <a:solidFill>
                  <a:schemeClr val="tx2"/>
                </a:solidFill>
                <a:latin typeface="+mn-lt"/>
              </a:rPr>
              <a:t>a.out</a:t>
            </a:r>
          </a:p>
        </p:txBody>
      </p:sp>
      <p:sp>
        <p:nvSpPr>
          <p:cNvPr id="77" name="Rectangle 436"/>
          <p:cNvSpPr>
            <a:spLocks noChangeArrowheads="1"/>
          </p:cNvSpPr>
          <p:nvPr/>
        </p:nvSpPr>
        <p:spPr bwMode="auto">
          <a:xfrm>
            <a:off x="88900" y="5097462"/>
            <a:ext cx="914400" cy="228600"/>
          </a:xfrm>
          <a:prstGeom prst="rect">
            <a:avLst/>
          </a:prstGeom>
          <a:solidFill>
            <a:srgbClr val="F6F5BD"/>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.data</a:t>
            </a:r>
          </a:p>
        </p:txBody>
      </p:sp>
      <p:sp>
        <p:nvSpPr>
          <p:cNvPr id="78" name="Rectangle 437"/>
          <p:cNvSpPr>
            <a:spLocks noChangeArrowheads="1"/>
          </p:cNvSpPr>
          <p:nvPr/>
        </p:nvSpPr>
        <p:spPr bwMode="auto">
          <a:xfrm>
            <a:off x="88900" y="5326062"/>
            <a:ext cx="914400" cy="228600"/>
          </a:xfrm>
          <a:prstGeom prst="rect">
            <a:avLst/>
          </a:prstGeom>
          <a:solidFill>
            <a:srgbClr val="F1C7C7"/>
          </a:solidFill>
          <a:ln w="9525">
            <a:solidFill>
              <a:srgbClr val="000000"/>
            </a:solidFill>
            <a:miter lim="800000"/>
            <a:headEnd/>
            <a:tailEnd/>
          </a:ln>
          <a:effectLst/>
        </p:spPr>
        <p:txBody>
          <a:bodyPr wrap="none" lIns="90487" tIns="44450" rIns="90487" bIns="44450" anchor="ctr">
            <a:prstTxWarp prst="textNoShape">
              <a:avLst/>
            </a:prstTxWarp>
          </a:bodyPr>
          <a:lstStyle/>
          <a:p>
            <a:pPr algn="ctr">
              <a:lnSpc>
                <a:spcPct val="90000"/>
              </a:lnSpc>
              <a:spcBef>
                <a:spcPct val="30000"/>
              </a:spcBef>
            </a:pPr>
            <a:r>
              <a:rPr lang="en-US" sz="1400">
                <a:solidFill>
                  <a:schemeClr val="tx2"/>
                </a:solidFill>
                <a:latin typeface="+mn-lt"/>
              </a:rPr>
              <a:t>.text</a:t>
            </a:r>
          </a:p>
        </p:txBody>
      </p:sp>
      <p:sp>
        <p:nvSpPr>
          <p:cNvPr id="79" name="Line 438"/>
          <p:cNvSpPr>
            <a:spLocks noChangeShapeType="1"/>
          </p:cNvSpPr>
          <p:nvPr/>
        </p:nvSpPr>
        <p:spPr bwMode="auto">
          <a:xfrm>
            <a:off x="1003300" y="51736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
        <p:nvSpPr>
          <p:cNvPr id="80" name="Line 439"/>
          <p:cNvSpPr>
            <a:spLocks noChangeShapeType="1"/>
          </p:cNvSpPr>
          <p:nvPr/>
        </p:nvSpPr>
        <p:spPr bwMode="auto">
          <a:xfrm>
            <a:off x="1003300" y="5478462"/>
            <a:ext cx="533400" cy="0"/>
          </a:xfrm>
          <a:prstGeom prst="line">
            <a:avLst/>
          </a:prstGeom>
          <a:noFill/>
          <a:ln w="12700">
            <a:solidFill>
              <a:schemeClr val="tx1"/>
            </a:solidFill>
            <a:round/>
            <a:headEnd/>
            <a:tailEnd type="triangle" w="med" len="med"/>
          </a:ln>
          <a:effectLst/>
        </p:spPr>
        <p:txBody>
          <a:bodyPr wrap="none" anchor="ctr">
            <a:prstTxWarp prst="textNoShape">
              <a:avLst/>
            </a:prstTxWarp>
          </a:bodyPr>
          <a:lstStyle/>
          <a:p>
            <a:pPr algn="ctr"/>
            <a:endParaRPr lang="en-US">
              <a:latin typeface="+mn-lt"/>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BAB0A-8370-4611-84AE-E17CD55C50C5}"/>
              </a:ext>
            </a:extLst>
          </p:cNvPr>
          <p:cNvSpPr>
            <a:spLocks noGrp="1"/>
          </p:cNvSpPr>
          <p:nvPr>
            <p:ph type="title"/>
          </p:nvPr>
        </p:nvSpPr>
        <p:spPr/>
        <p:txBody>
          <a:bodyPr/>
          <a:lstStyle/>
          <a:p>
            <a:r>
              <a:rPr lang="en-US" dirty="0"/>
              <a:t>Quiz</a:t>
            </a:r>
          </a:p>
        </p:txBody>
      </p:sp>
      <p:sp>
        <p:nvSpPr>
          <p:cNvPr id="3" name="Content Placeholder 2">
            <a:extLst>
              <a:ext uri="{FF2B5EF4-FFF2-40B4-BE49-F238E27FC236}">
                <a16:creationId xmlns:a16="http://schemas.microsoft.com/office/drawing/2014/main" id="{DD0C0E32-2CEE-46FF-ABEE-2A4199E049A5}"/>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hlinkClick r:id="rId2"/>
              </a:rPr>
              <a:t>https://canvas.cmu.edu/courses/49105/quizzes/150044/</a:t>
            </a:r>
            <a:r>
              <a:rPr lang="en-US" dirty="0"/>
              <a:t> </a:t>
            </a:r>
          </a:p>
        </p:txBody>
      </p:sp>
    </p:spTree>
    <p:extLst>
      <p:ext uri="{BB962C8B-B14F-4D97-AF65-F5344CB8AC3E}">
        <p14:creationId xmlns:p14="http://schemas.microsoft.com/office/powerpoint/2010/main" val="7686103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a:t>
            </a:r>
          </a:p>
        </p:txBody>
      </p:sp>
      <p:sp>
        <p:nvSpPr>
          <p:cNvPr id="3" name="Content Placeholder 2"/>
          <p:cNvSpPr>
            <a:spLocks noGrp="1"/>
          </p:cNvSpPr>
          <p:nvPr>
            <p:ph idx="1"/>
          </p:nvPr>
        </p:nvSpPr>
        <p:spPr/>
        <p:txBody>
          <a:bodyPr/>
          <a:lstStyle/>
          <a:p>
            <a:r>
              <a:rPr lang="en-US" dirty="0">
                <a:solidFill>
                  <a:srgbClr val="808080"/>
                </a:solidFill>
              </a:rPr>
              <a:t>Processes</a:t>
            </a:r>
          </a:p>
          <a:p>
            <a:r>
              <a:rPr lang="en-US" dirty="0">
                <a:solidFill>
                  <a:schemeClr val="bg2"/>
                </a:solidFill>
              </a:rPr>
              <a:t>System Calls</a:t>
            </a:r>
          </a:p>
          <a:p>
            <a:r>
              <a:rPr lang="en-US" dirty="0">
                <a:solidFill>
                  <a:schemeClr val="bg2"/>
                </a:solidFill>
              </a:rPr>
              <a:t>Process Control</a:t>
            </a:r>
          </a:p>
          <a:p>
            <a:r>
              <a:rPr lang="en-US" dirty="0"/>
              <a:t>Shells</a:t>
            </a:r>
          </a:p>
        </p:txBody>
      </p:sp>
    </p:spTree>
    <p:extLst>
      <p:ext uri="{BB962C8B-B14F-4D97-AF65-F5344CB8AC3E}">
        <p14:creationId xmlns:p14="http://schemas.microsoft.com/office/powerpoint/2010/main" val="26527266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a:t>Shell Programs</a:t>
            </a:r>
          </a:p>
        </p:txBody>
      </p:sp>
      <p:sp>
        <p:nvSpPr>
          <p:cNvPr id="542723" name="Rectangle 3"/>
          <p:cNvSpPr>
            <a:spLocks noGrp="1" noChangeArrowheads="1"/>
          </p:cNvSpPr>
          <p:nvPr>
            <p:ph type="body" idx="1"/>
          </p:nvPr>
        </p:nvSpPr>
        <p:spPr>
          <a:xfrm>
            <a:off x="363302" y="1143000"/>
            <a:ext cx="8475897" cy="1828800"/>
          </a:xfrm>
        </p:spPr>
        <p:txBody>
          <a:bodyPr/>
          <a:lstStyle/>
          <a:p>
            <a:r>
              <a:rPr lang="en-US" dirty="0"/>
              <a:t>A </a:t>
            </a:r>
            <a:r>
              <a:rPr lang="en-US" i="1" dirty="0">
                <a:solidFill>
                  <a:srgbClr val="C00000"/>
                </a:solidFill>
              </a:rPr>
              <a:t>shell</a:t>
            </a:r>
            <a:r>
              <a:rPr lang="en-US" dirty="0"/>
              <a:t> is an application program that runs programs on behalf of the user</a:t>
            </a:r>
          </a:p>
          <a:p>
            <a:pPr lvl="1">
              <a:tabLst>
                <a:tab pos="1485900" algn="l"/>
              </a:tabLst>
            </a:pPr>
            <a:r>
              <a:rPr lang="en-US" sz="1800" b="1" dirty="0" err="1">
                <a:latin typeface="Courier New" pitchFamily="49" charset="0"/>
              </a:rPr>
              <a:t>sh</a:t>
            </a:r>
            <a:r>
              <a:rPr lang="en-US" sz="1800" dirty="0"/>
              <a:t> 			Original Unix shell (Stephen Bourne, AT&amp;T Bell Labs, 1977)</a:t>
            </a:r>
          </a:p>
          <a:p>
            <a:pPr lvl="1">
              <a:tabLst>
                <a:tab pos="1485900" algn="l"/>
              </a:tabLst>
            </a:pPr>
            <a:r>
              <a:rPr lang="en-US" sz="1800" b="1" dirty="0" err="1">
                <a:latin typeface="Courier New" pitchFamily="49" charset="0"/>
              </a:rPr>
              <a:t>csh</a:t>
            </a:r>
            <a:r>
              <a:rPr lang="en-US" sz="1800" b="1" dirty="0">
                <a:latin typeface="Courier New" pitchFamily="49" charset="0"/>
              </a:rPr>
              <a:t>/</a:t>
            </a:r>
            <a:r>
              <a:rPr lang="en-US" sz="1800" b="1" dirty="0" err="1">
                <a:latin typeface="Courier New" pitchFamily="49" charset="0"/>
              </a:rPr>
              <a:t>tcsh</a:t>
            </a:r>
            <a:r>
              <a:rPr lang="en-US" sz="1800" dirty="0">
                <a:latin typeface="Courier New" pitchFamily="49" charset="0"/>
              </a:rPr>
              <a:t> 	</a:t>
            </a:r>
            <a:r>
              <a:rPr lang="en-US" sz="1800" dirty="0"/>
              <a:t>BSD Unix C shell</a:t>
            </a:r>
          </a:p>
          <a:p>
            <a:pPr lvl="1">
              <a:tabLst>
                <a:tab pos="1485900" algn="l"/>
              </a:tabLst>
            </a:pPr>
            <a:r>
              <a:rPr lang="en-US" sz="1800" b="1" dirty="0">
                <a:latin typeface="Courier New" pitchFamily="49" charset="0"/>
              </a:rPr>
              <a:t>bash</a:t>
            </a:r>
            <a:r>
              <a:rPr lang="en-US" sz="1800" dirty="0">
                <a:latin typeface="Courier New" pitchFamily="49" charset="0"/>
              </a:rPr>
              <a:t> 			“</a:t>
            </a:r>
            <a:r>
              <a:rPr lang="en-US" sz="1800" dirty="0"/>
              <a:t>Bourne-Again” Shell</a:t>
            </a:r>
            <a:r>
              <a:rPr lang="en-US" sz="1800" dirty="0">
                <a:latin typeface="Courier New" pitchFamily="49" charset="0"/>
              </a:rPr>
              <a:t> </a:t>
            </a:r>
            <a:r>
              <a:rPr lang="en-US" sz="1800" dirty="0">
                <a:latin typeface="+mn-lt"/>
              </a:rPr>
              <a:t>(default Linux shell)</a:t>
            </a:r>
          </a:p>
          <a:p>
            <a:pPr marL="914400" lvl="2" indent="0">
              <a:buNone/>
              <a:tabLst>
                <a:tab pos="1485900" algn="l"/>
              </a:tabLst>
            </a:pPr>
            <a:endParaRPr lang="en-US" sz="1800" dirty="0"/>
          </a:p>
        </p:txBody>
      </p:sp>
      <p:pic>
        <p:nvPicPr>
          <p:cNvPr id="4" name="Picture 3">
            <a:extLst>
              <a:ext uri="{FF2B5EF4-FFF2-40B4-BE49-F238E27FC236}">
                <a16:creationId xmlns:a16="http://schemas.microsoft.com/office/drawing/2014/main" id="{69B220D9-0FD7-4C6B-A014-E3200442CA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8640" y="3553072"/>
            <a:ext cx="3202856" cy="2161928"/>
          </a:xfrm>
          <a:prstGeom prst="rect">
            <a:avLst/>
          </a:prstGeom>
        </p:spPr>
      </p:pic>
      <p:pic>
        <p:nvPicPr>
          <p:cNvPr id="3" name="Picture 2">
            <a:extLst>
              <a:ext uri="{FF2B5EF4-FFF2-40B4-BE49-F238E27FC236}">
                <a16:creationId xmlns:a16="http://schemas.microsoft.com/office/drawing/2014/main" id="{8207D7B7-8C7A-482D-B095-D33A73DF8DA0}"/>
              </a:ext>
            </a:extLst>
          </p:cNvPr>
          <p:cNvPicPr>
            <a:picLocks noChangeAspect="1"/>
          </p:cNvPicPr>
          <p:nvPr/>
        </p:nvPicPr>
        <p:blipFill>
          <a:blip r:embed="rId4"/>
          <a:stretch>
            <a:fillRect/>
          </a:stretch>
        </p:blipFill>
        <p:spPr>
          <a:xfrm>
            <a:off x="4572000" y="3581112"/>
            <a:ext cx="4326863" cy="2189968"/>
          </a:xfrm>
          <a:prstGeom prst="rect">
            <a:avLst/>
          </a:prstGeom>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a:t>Shell Programs</a:t>
            </a:r>
          </a:p>
        </p:txBody>
      </p:sp>
      <p:sp>
        <p:nvSpPr>
          <p:cNvPr id="542723" name="Rectangle 3"/>
          <p:cNvSpPr>
            <a:spLocks noGrp="1" noChangeArrowheads="1"/>
          </p:cNvSpPr>
          <p:nvPr>
            <p:ph type="body" idx="1"/>
          </p:nvPr>
        </p:nvSpPr>
        <p:spPr/>
        <p:txBody>
          <a:bodyPr/>
          <a:lstStyle/>
          <a:p>
            <a:r>
              <a:rPr lang="en-US" dirty="0"/>
              <a:t>Simple shell</a:t>
            </a:r>
          </a:p>
          <a:p>
            <a:pPr lvl="1"/>
            <a:r>
              <a:rPr lang="en-US" dirty="0"/>
              <a:t>Described in the textbook, starting at p. 753</a:t>
            </a:r>
          </a:p>
          <a:p>
            <a:pPr lvl="1"/>
            <a:r>
              <a:rPr lang="en-US" dirty="0"/>
              <a:t>Implementation of a very elementary shell</a:t>
            </a:r>
          </a:p>
          <a:p>
            <a:pPr lvl="1"/>
            <a:r>
              <a:rPr lang="en-US" dirty="0"/>
              <a:t>Purpose</a:t>
            </a:r>
          </a:p>
          <a:p>
            <a:pPr lvl="2"/>
            <a:r>
              <a:rPr lang="en-US" dirty="0"/>
              <a:t>Understand what happens when you type commands</a:t>
            </a:r>
          </a:p>
          <a:p>
            <a:pPr lvl="2"/>
            <a:r>
              <a:rPr lang="en-US" dirty="0"/>
              <a:t>Understand use and operation of process control operations</a:t>
            </a:r>
          </a:p>
          <a:p>
            <a:pPr lvl="2"/>
            <a:endParaRPr lang="en-US" dirty="0"/>
          </a:p>
          <a:p>
            <a:pPr lvl="2"/>
            <a:endParaRPr lang="en-US" dirty="0"/>
          </a:p>
        </p:txBody>
      </p:sp>
    </p:spTree>
    <p:extLst>
      <p:ext uri="{BB962C8B-B14F-4D97-AF65-F5344CB8AC3E}">
        <p14:creationId xmlns:p14="http://schemas.microsoft.com/office/powerpoint/2010/main" val="3076963770"/>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dirty="0"/>
              <a:t>Simple Shell Example</a:t>
            </a:r>
          </a:p>
        </p:txBody>
      </p:sp>
      <p:sp>
        <p:nvSpPr>
          <p:cNvPr id="4" name="Text Box 7"/>
          <p:cNvSpPr txBox="1">
            <a:spLocks noChangeArrowheads="1"/>
          </p:cNvSpPr>
          <p:nvPr/>
        </p:nvSpPr>
        <p:spPr bwMode="auto">
          <a:xfrm>
            <a:off x="357762" y="1207070"/>
            <a:ext cx="6587461" cy="4524316"/>
          </a:xfrm>
          <a:prstGeom prst="rect">
            <a:avLst/>
          </a:prstGeom>
          <a:solidFill>
            <a:schemeClr val="bg1">
              <a:lumMod val="85000"/>
            </a:schemeClr>
          </a:solidFill>
          <a:ln w="3175">
            <a:noFill/>
            <a:miter lim="800000"/>
            <a:headEnd/>
            <a:tailEnd/>
          </a:ln>
          <a:effectLst/>
        </p:spPr>
        <p:txBody>
          <a:bodyPr wrap="none">
            <a:spAutoFit/>
          </a:bodyPr>
          <a:lstStyle/>
          <a:p>
            <a:pPr algn="l">
              <a:lnSpc>
                <a:spcPct val="100000"/>
              </a:lnSpc>
            </a:pPr>
            <a:r>
              <a:rPr lang="en-US" sz="1600" b="1" dirty="0" err="1">
                <a:latin typeface="Courier New" pitchFamily="49" charset="0"/>
              </a:rPr>
              <a:t>linux</a:t>
            </a:r>
            <a:r>
              <a:rPr lang="en-US" sz="1600" b="1" dirty="0">
                <a:latin typeface="Courier New" pitchFamily="49" charset="0"/>
              </a:rPr>
              <a:t>&gt; </a:t>
            </a:r>
            <a:r>
              <a:rPr lang="en-US" sz="1600" dirty="0">
                <a:solidFill>
                  <a:srgbClr val="3366FF"/>
                </a:solidFill>
                <a:latin typeface="Courier New" pitchFamily="49" charset="0"/>
              </a:rPr>
              <a:t>./</a:t>
            </a:r>
            <a:r>
              <a:rPr lang="en-US" sz="1600" dirty="0" err="1">
                <a:solidFill>
                  <a:srgbClr val="3366FF"/>
                </a:solidFill>
                <a:latin typeface="Courier New" pitchFamily="49" charset="0"/>
              </a:rPr>
              <a:t>shellex</a:t>
            </a:r>
            <a:endParaRPr lang="en-US" sz="1600" dirty="0">
              <a:solidFill>
                <a:srgbClr val="3366FF"/>
              </a:solidFill>
              <a:latin typeface="Courier New" pitchFamily="49" charset="0"/>
            </a:endParaRPr>
          </a:p>
          <a:p>
            <a:r>
              <a:rPr lang="hu-HU" sz="1600" dirty="0">
                <a:latin typeface="Courier New" pitchFamily="49" charset="0"/>
              </a:rPr>
              <a:t>&gt; </a:t>
            </a:r>
            <a:r>
              <a:rPr lang="hu-HU" sz="1600" dirty="0">
                <a:solidFill>
                  <a:srgbClr val="3366FF"/>
                </a:solidFill>
                <a:latin typeface="Courier New" pitchFamily="49" charset="0"/>
              </a:rPr>
              <a:t>/bin/ls -l csapp.c</a:t>
            </a:r>
          </a:p>
          <a:p>
            <a:r>
              <a:rPr lang="hu-HU" sz="1600" dirty="0">
                <a:latin typeface="Courier New" pitchFamily="49" charset="0"/>
              </a:rPr>
              <a:t>-rw-r--r-- 1 bryant users 23053 Jun 15  2015 csapp.c</a:t>
            </a:r>
          </a:p>
          <a:p>
            <a:r>
              <a:rPr lang="hu-HU" sz="1600" dirty="0">
                <a:latin typeface="Courier New" pitchFamily="49" charset="0"/>
              </a:rPr>
              <a:t>&gt; </a:t>
            </a:r>
            <a:r>
              <a:rPr lang="hu-HU" sz="1600" dirty="0">
                <a:solidFill>
                  <a:srgbClr val="3366FF"/>
                </a:solidFill>
                <a:latin typeface="Courier New" pitchFamily="49" charset="0"/>
              </a:rPr>
              <a:t>/bin/ps</a:t>
            </a:r>
          </a:p>
          <a:p>
            <a:r>
              <a:rPr lang="hu-HU" sz="1600" dirty="0">
                <a:latin typeface="Courier New" pitchFamily="49" charset="0"/>
              </a:rPr>
              <a:t>  PID TTY          TIME CMD</a:t>
            </a:r>
          </a:p>
          <a:p>
            <a:r>
              <a:rPr lang="hu-HU" sz="1600" dirty="0">
                <a:latin typeface="Courier New" pitchFamily="49" charset="0"/>
              </a:rPr>
              <a:t>31542 pts/2    00:00:01 tcsh</a:t>
            </a:r>
          </a:p>
          <a:p>
            <a:r>
              <a:rPr lang="hu-HU" sz="1600" dirty="0">
                <a:latin typeface="Courier New" pitchFamily="49" charset="0"/>
              </a:rPr>
              <a:t>32017 pts/2    00:00:00 shellex</a:t>
            </a:r>
          </a:p>
          <a:p>
            <a:r>
              <a:rPr lang="hu-HU" sz="1600" dirty="0">
                <a:latin typeface="Courier New" pitchFamily="49" charset="0"/>
              </a:rPr>
              <a:t>32019 pts/2    00:00:00 ps</a:t>
            </a:r>
          </a:p>
          <a:p>
            <a:r>
              <a:rPr lang="hu-HU" sz="1600" dirty="0">
                <a:latin typeface="Courier New" pitchFamily="49" charset="0"/>
              </a:rPr>
              <a:t>&gt;</a:t>
            </a:r>
            <a:r>
              <a:rPr lang="en-US" sz="1600" dirty="0">
                <a:latin typeface="Courier New" pitchFamily="49" charset="0"/>
              </a:rPr>
              <a:t> </a:t>
            </a:r>
            <a:r>
              <a:rPr lang="en-US" sz="1600" dirty="0">
                <a:solidFill>
                  <a:srgbClr val="3366FF"/>
                </a:solidFill>
                <a:latin typeface="Courier New" pitchFamily="49" charset="0"/>
              </a:rPr>
              <a:t>/bin/sleep 10 &amp;</a:t>
            </a:r>
          </a:p>
          <a:p>
            <a:r>
              <a:rPr lang="en-US" sz="1600" dirty="0">
                <a:latin typeface="Courier New" pitchFamily="49" charset="0"/>
              </a:rPr>
              <a:t>32031 /bin/sleep 10 &amp;</a:t>
            </a:r>
          </a:p>
          <a:p>
            <a:r>
              <a:rPr lang="en-US" sz="1600" dirty="0">
                <a:latin typeface="Courier New" pitchFamily="49" charset="0"/>
              </a:rPr>
              <a:t>&gt; </a:t>
            </a:r>
            <a:r>
              <a:rPr lang="en-US" sz="1600" dirty="0">
                <a:solidFill>
                  <a:srgbClr val="3366FF"/>
                </a:solidFill>
                <a:latin typeface="Courier New" pitchFamily="49" charset="0"/>
              </a:rPr>
              <a:t>/bin/</a:t>
            </a:r>
            <a:r>
              <a:rPr lang="en-US" sz="1600" dirty="0" err="1">
                <a:solidFill>
                  <a:srgbClr val="3366FF"/>
                </a:solidFill>
                <a:latin typeface="Courier New" pitchFamily="49" charset="0"/>
              </a:rPr>
              <a:t>ps</a:t>
            </a:r>
            <a:endParaRPr lang="en-US" sz="1600" dirty="0">
              <a:solidFill>
                <a:srgbClr val="3366FF"/>
              </a:solidFill>
              <a:latin typeface="Courier New" pitchFamily="49" charset="0"/>
            </a:endParaRPr>
          </a:p>
          <a:p>
            <a:r>
              <a:rPr lang="en-US" sz="1600" dirty="0">
                <a:latin typeface="Courier New" pitchFamily="49" charset="0"/>
              </a:rPr>
              <a:t> PID TTY          TIME CMD</a:t>
            </a:r>
          </a:p>
          <a:p>
            <a:r>
              <a:rPr lang="en-US" sz="1600" dirty="0">
                <a:latin typeface="Courier New" pitchFamily="49" charset="0"/>
              </a:rPr>
              <a:t>31542 </a:t>
            </a:r>
            <a:r>
              <a:rPr lang="en-US" sz="1600" dirty="0" err="1">
                <a:latin typeface="Courier New" pitchFamily="49" charset="0"/>
              </a:rPr>
              <a:t>pts</a:t>
            </a:r>
            <a:r>
              <a:rPr lang="en-US" sz="1600" dirty="0">
                <a:latin typeface="Courier New" pitchFamily="49" charset="0"/>
              </a:rPr>
              <a:t>/2    00:00:01 </a:t>
            </a:r>
            <a:r>
              <a:rPr lang="en-US" sz="1600" dirty="0" err="1">
                <a:latin typeface="Courier New" pitchFamily="49" charset="0"/>
              </a:rPr>
              <a:t>tcsh</a:t>
            </a:r>
            <a:endParaRPr lang="en-US" sz="1600" dirty="0">
              <a:latin typeface="Courier New" pitchFamily="49" charset="0"/>
            </a:endParaRPr>
          </a:p>
          <a:p>
            <a:r>
              <a:rPr lang="en-US" sz="1600" dirty="0">
                <a:latin typeface="Courier New" pitchFamily="49" charset="0"/>
              </a:rPr>
              <a:t>32024 </a:t>
            </a:r>
            <a:r>
              <a:rPr lang="en-US" sz="1600" dirty="0" err="1">
                <a:latin typeface="Courier New" pitchFamily="49" charset="0"/>
              </a:rPr>
              <a:t>pts</a:t>
            </a:r>
            <a:r>
              <a:rPr lang="en-US" sz="1600" dirty="0">
                <a:latin typeface="Courier New" pitchFamily="49" charset="0"/>
              </a:rPr>
              <a:t>/2    00:00:00 </a:t>
            </a:r>
            <a:r>
              <a:rPr lang="en-US" sz="1600" dirty="0" err="1">
                <a:latin typeface="Courier New" pitchFamily="49" charset="0"/>
              </a:rPr>
              <a:t>emacs</a:t>
            </a:r>
            <a:endParaRPr lang="en-US" sz="1600" dirty="0">
              <a:latin typeface="Courier New" pitchFamily="49" charset="0"/>
            </a:endParaRPr>
          </a:p>
          <a:p>
            <a:r>
              <a:rPr lang="en-US" sz="1600" dirty="0">
                <a:latin typeface="Courier New" pitchFamily="49" charset="0"/>
              </a:rPr>
              <a:t>32030 </a:t>
            </a:r>
            <a:r>
              <a:rPr lang="en-US" sz="1600" dirty="0" err="1">
                <a:latin typeface="Courier New" pitchFamily="49" charset="0"/>
              </a:rPr>
              <a:t>pts</a:t>
            </a:r>
            <a:r>
              <a:rPr lang="en-US" sz="1600" dirty="0">
                <a:latin typeface="Courier New" pitchFamily="49" charset="0"/>
              </a:rPr>
              <a:t>/2    00:00:00 </a:t>
            </a:r>
            <a:r>
              <a:rPr lang="en-US" sz="1600" dirty="0" err="1">
                <a:latin typeface="Courier New" pitchFamily="49" charset="0"/>
              </a:rPr>
              <a:t>shellex</a:t>
            </a:r>
            <a:endParaRPr lang="en-US" sz="1600" dirty="0">
              <a:latin typeface="Courier New" pitchFamily="49" charset="0"/>
            </a:endParaRPr>
          </a:p>
          <a:p>
            <a:r>
              <a:rPr lang="en-US" sz="1600" dirty="0">
                <a:latin typeface="Courier New" pitchFamily="49" charset="0"/>
              </a:rPr>
              <a:t>32031 </a:t>
            </a:r>
            <a:r>
              <a:rPr lang="en-US" sz="1600" dirty="0" err="1">
                <a:latin typeface="Courier New" pitchFamily="49" charset="0"/>
              </a:rPr>
              <a:t>pts</a:t>
            </a:r>
            <a:r>
              <a:rPr lang="en-US" sz="1600" dirty="0">
                <a:latin typeface="Courier New" pitchFamily="49" charset="0"/>
              </a:rPr>
              <a:t>/2    00:00:00 sleep</a:t>
            </a:r>
          </a:p>
          <a:p>
            <a:r>
              <a:rPr lang="en-US" sz="1600" dirty="0">
                <a:latin typeface="Courier New" pitchFamily="49" charset="0"/>
              </a:rPr>
              <a:t>32033 </a:t>
            </a:r>
            <a:r>
              <a:rPr lang="en-US" sz="1600" dirty="0" err="1">
                <a:latin typeface="Courier New" pitchFamily="49" charset="0"/>
              </a:rPr>
              <a:t>pts</a:t>
            </a:r>
            <a:r>
              <a:rPr lang="en-US" sz="1600" dirty="0">
                <a:latin typeface="Courier New" pitchFamily="49" charset="0"/>
              </a:rPr>
              <a:t>/2    00:00:00 </a:t>
            </a:r>
            <a:r>
              <a:rPr lang="en-US" sz="1600" dirty="0" err="1">
                <a:latin typeface="Courier New" pitchFamily="49" charset="0"/>
              </a:rPr>
              <a:t>ps</a:t>
            </a:r>
            <a:endParaRPr lang="en-US" sz="1600" dirty="0">
              <a:latin typeface="Courier New" pitchFamily="49" charset="0"/>
            </a:endParaRPr>
          </a:p>
          <a:p>
            <a:r>
              <a:rPr lang="hu-HU" sz="1600" dirty="0">
                <a:latin typeface="Courier New" pitchFamily="49" charset="0"/>
              </a:rPr>
              <a:t>&gt; </a:t>
            </a:r>
            <a:r>
              <a:rPr lang="hu-HU" sz="1600" dirty="0">
                <a:solidFill>
                  <a:srgbClr val="3366FF"/>
                </a:solidFill>
                <a:latin typeface="Courier New" pitchFamily="49" charset="0"/>
              </a:rPr>
              <a:t>quit</a:t>
            </a:r>
          </a:p>
        </p:txBody>
      </p:sp>
      <p:sp>
        <p:nvSpPr>
          <p:cNvPr id="3" name="TextBox 2"/>
          <p:cNvSpPr txBox="1"/>
          <p:nvPr/>
        </p:nvSpPr>
        <p:spPr>
          <a:xfrm>
            <a:off x="3028766" y="1394575"/>
            <a:ext cx="3916457" cy="369332"/>
          </a:xfrm>
          <a:prstGeom prst="rect">
            <a:avLst/>
          </a:prstGeom>
          <a:noFill/>
        </p:spPr>
        <p:txBody>
          <a:bodyPr wrap="none" rtlCol="0">
            <a:spAutoFit/>
          </a:bodyPr>
          <a:lstStyle/>
          <a:p>
            <a:r>
              <a:rPr lang="en-US" sz="1800" dirty="0">
                <a:solidFill>
                  <a:srgbClr val="990000"/>
                </a:solidFill>
                <a:latin typeface="Calibri" pitchFamily="34" charset="0"/>
              </a:rPr>
              <a:t>Must give full pathnames for programs</a:t>
            </a:r>
          </a:p>
        </p:txBody>
      </p:sp>
      <p:sp>
        <p:nvSpPr>
          <p:cNvPr id="7" name="TextBox 6"/>
          <p:cNvSpPr txBox="1"/>
          <p:nvPr/>
        </p:nvSpPr>
        <p:spPr>
          <a:xfrm>
            <a:off x="2863658" y="3167995"/>
            <a:ext cx="2855131" cy="369332"/>
          </a:xfrm>
          <a:prstGeom prst="rect">
            <a:avLst/>
          </a:prstGeom>
          <a:noFill/>
        </p:spPr>
        <p:txBody>
          <a:bodyPr wrap="none" rtlCol="0">
            <a:spAutoFit/>
          </a:bodyPr>
          <a:lstStyle/>
          <a:p>
            <a:r>
              <a:rPr lang="en-US" sz="1800" dirty="0">
                <a:solidFill>
                  <a:srgbClr val="990000"/>
                </a:solidFill>
                <a:latin typeface="Calibri" pitchFamily="34" charset="0"/>
              </a:rPr>
              <a:t>Run program in background</a:t>
            </a:r>
          </a:p>
        </p:txBody>
      </p:sp>
      <p:sp>
        <p:nvSpPr>
          <p:cNvPr id="8" name="TextBox 7"/>
          <p:cNvSpPr txBox="1"/>
          <p:nvPr/>
        </p:nvSpPr>
        <p:spPr>
          <a:xfrm>
            <a:off x="4291223" y="4849502"/>
            <a:ext cx="1897443" cy="646331"/>
          </a:xfrm>
          <a:prstGeom prst="rect">
            <a:avLst/>
          </a:prstGeom>
          <a:noFill/>
        </p:spPr>
        <p:txBody>
          <a:bodyPr wrap="none" rtlCol="0">
            <a:spAutoFit/>
          </a:bodyPr>
          <a:lstStyle/>
          <a:p>
            <a:r>
              <a:rPr lang="en-US" sz="1800" dirty="0">
                <a:solidFill>
                  <a:srgbClr val="990000"/>
                </a:solidFill>
                <a:latin typeface="Calibri" pitchFamily="34" charset="0"/>
              </a:rPr>
              <a:t>Sleep is running</a:t>
            </a:r>
          </a:p>
          <a:p>
            <a:pPr marL="63500" indent="287338"/>
            <a:r>
              <a:rPr lang="en-US" sz="1800" dirty="0">
                <a:solidFill>
                  <a:srgbClr val="990000"/>
                </a:solidFill>
                <a:latin typeface="Calibri" pitchFamily="34" charset="0"/>
              </a:rPr>
              <a:t>in background</a:t>
            </a:r>
          </a:p>
        </p:txBody>
      </p:sp>
    </p:spTree>
    <p:extLst>
      <p:ext uri="{BB962C8B-B14F-4D97-AF65-F5344CB8AC3E}">
        <p14:creationId xmlns:p14="http://schemas.microsoft.com/office/powerpoint/2010/main" val="3784411037"/>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r>
              <a:rPr lang="en-US" dirty="0"/>
              <a:t>Simple Shell Implementation</a:t>
            </a:r>
          </a:p>
        </p:txBody>
      </p:sp>
      <p:sp>
        <p:nvSpPr>
          <p:cNvPr id="542723" name="Rectangle 3"/>
          <p:cNvSpPr>
            <a:spLocks noGrp="1" noChangeArrowheads="1"/>
          </p:cNvSpPr>
          <p:nvPr>
            <p:ph type="body" idx="1"/>
          </p:nvPr>
        </p:nvSpPr>
        <p:spPr>
          <a:xfrm>
            <a:off x="363302" y="1143000"/>
            <a:ext cx="8475897" cy="1828800"/>
          </a:xfrm>
        </p:spPr>
        <p:txBody>
          <a:bodyPr/>
          <a:lstStyle/>
          <a:p>
            <a:r>
              <a:rPr lang="en-US" dirty="0"/>
              <a:t>Basic loop</a:t>
            </a:r>
          </a:p>
          <a:p>
            <a:pPr lvl="1"/>
            <a:r>
              <a:rPr lang="en-US" sz="1400" dirty="0"/>
              <a:t>Read line from command line</a:t>
            </a:r>
          </a:p>
          <a:p>
            <a:pPr lvl="1"/>
            <a:r>
              <a:rPr lang="en-US" sz="1400" dirty="0"/>
              <a:t>Execute the requested operation</a:t>
            </a:r>
          </a:p>
          <a:p>
            <a:pPr lvl="2"/>
            <a:r>
              <a:rPr lang="en-US" sz="1400" dirty="0"/>
              <a:t>Built-in command (only one implemented is </a:t>
            </a:r>
            <a:r>
              <a:rPr lang="en-US" sz="1400" b="1" dirty="0">
                <a:latin typeface="Courier New"/>
                <a:cs typeface="Courier New"/>
              </a:rPr>
              <a:t>quit</a:t>
            </a:r>
            <a:r>
              <a:rPr lang="en-US" sz="1400" dirty="0"/>
              <a:t>)</a:t>
            </a:r>
          </a:p>
          <a:p>
            <a:pPr lvl="2"/>
            <a:r>
              <a:rPr lang="en-US" sz="1400" dirty="0"/>
              <a:t>Load and execute program from file</a:t>
            </a:r>
          </a:p>
        </p:txBody>
      </p:sp>
      <p:sp>
        <p:nvSpPr>
          <p:cNvPr id="542724" name="Text Box 4"/>
          <p:cNvSpPr txBox="1">
            <a:spLocks noChangeArrowheads="1"/>
          </p:cNvSpPr>
          <p:nvPr/>
        </p:nvSpPr>
        <p:spPr bwMode="auto">
          <a:xfrm>
            <a:off x="363303" y="3048000"/>
            <a:ext cx="5726798" cy="3429000"/>
          </a:xfrm>
          <a:prstGeom prst="rect">
            <a:avLst/>
          </a:prstGeom>
          <a:solidFill>
            <a:srgbClr val="F6F5BD"/>
          </a:solidFill>
          <a:ln w="12700">
            <a:solidFill>
              <a:schemeClr val="tx1"/>
            </a:solidFill>
            <a:miter lim="800000"/>
            <a:headEnd/>
            <a:tailEnd type="none" w="sm" len="sm"/>
          </a:ln>
          <a:effectLst/>
        </p:spPr>
        <p:txBody>
          <a:bodyPr wrap="square" lIns="45720" rIns="45720">
            <a:normAutofit lnSpcReduction="10000"/>
          </a:bodyPr>
          <a:lstStyle/>
          <a:p>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a:solidFill>
                  <a:srgbClr val="4A00FF"/>
                </a:solidFill>
                <a:latin typeface="Courier New"/>
                <a:cs typeface="Courier New"/>
              </a:rPr>
              <a:t>main</a:t>
            </a:r>
            <a:r>
              <a:rPr lang="en-US" sz="1600" dirty="0">
                <a:solidFill>
                  <a:srgbClr val="000000"/>
                </a:solidFill>
                <a:latin typeface="Courier New"/>
                <a:cs typeface="Courier New"/>
              </a:rPr>
              <a:t>(</a:t>
            </a:r>
            <a:r>
              <a:rPr lang="en-US" sz="1600" dirty="0" err="1">
                <a:solidFill>
                  <a:srgbClr val="000000"/>
                </a:solidFill>
                <a:latin typeface="Courier New"/>
                <a:cs typeface="Courier New"/>
              </a:rPr>
              <a:t>int</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argc</a:t>
            </a:r>
            <a:r>
              <a:rPr lang="en-US" sz="1600" dirty="0">
                <a:solidFill>
                  <a:srgbClr val="000000"/>
                </a:solidFill>
                <a:latin typeface="Courier New"/>
                <a:cs typeface="Courier New"/>
              </a:rPr>
              <a:t>, char**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command line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while</a:t>
            </a:r>
            <a:r>
              <a:rPr lang="en-US" sz="1600" dirty="0">
                <a:solidFill>
                  <a:srgbClr val="000000"/>
                </a:solidFill>
                <a:latin typeface="Courier New"/>
                <a:cs typeface="Courier New"/>
              </a:rPr>
              <a:t> (1) {</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read */</a:t>
            </a:r>
            <a:endParaRPr lang="en-US" sz="1600" dirty="0">
              <a:solidFill>
                <a:srgbClr val="000000"/>
              </a:solidFill>
              <a:latin typeface="Courier New"/>
              <a:cs typeface="Courier New"/>
            </a:endParaRPr>
          </a:p>
          <a:p>
            <a:r>
              <a:rPr lang="ro-RO" sz="1600" dirty="0">
                <a:solidFill>
                  <a:srgbClr val="000000"/>
                </a:solidFill>
                <a:latin typeface="Courier New"/>
                <a:cs typeface="Courier New"/>
              </a:rPr>
              <a:t>        printf(</a:t>
            </a:r>
            <a:r>
              <a:rPr lang="ro-RO" sz="1600" dirty="0">
                <a:solidFill>
                  <a:srgbClr val="9D206F"/>
                </a:solidFill>
                <a:latin typeface="Courier New"/>
                <a:cs typeface="Courier New"/>
              </a:rPr>
              <a:t>"&gt; "</a:t>
            </a:r>
            <a:r>
              <a:rPr lang="ro-RO" sz="1600" dirty="0">
                <a:solidFill>
                  <a:srgbClr val="000000"/>
                </a:solidFill>
                <a:latin typeface="Courier New"/>
                <a:cs typeface="Courier New"/>
              </a:rPr>
              <a:t>);</a:t>
            </a:r>
          </a:p>
          <a:p>
            <a:r>
              <a:rPr lang="ro-RO" sz="1600" dirty="0">
                <a:solidFill>
                  <a:srgbClr val="000000"/>
                </a:solidFill>
                <a:latin typeface="Courier New"/>
                <a:cs typeface="Courier New"/>
              </a:rPr>
              <a:t>        </a:t>
            </a:r>
            <a:r>
              <a:rPr lang="ro-RO" sz="1600" dirty="0" err="1">
                <a:solidFill>
                  <a:srgbClr val="000000"/>
                </a:solidFill>
                <a:latin typeface="Courier New"/>
                <a:cs typeface="Courier New"/>
              </a:rPr>
              <a:t>fgets</a:t>
            </a:r>
            <a:r>
              <a:rPr lang="ro-RO" sz="1600" dirty="0">
                <a:solidFill>
                  <a:srgbClr val="000000"/>
                </a:solidFill>
                <a:latin typeface="Courier New"/>
                <a:cs typeface="Courier New"/>
              </a:rPr>
              <a:t>(cmdline, MAXLINE, stdin);</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feof</a:t>
            </a:r>
            <a:r>
              <a:rPr lang="en-US" sz="1600" dirty="0">
                <a:solidFill>
                  <a:srgbClr val="000000"/>
                </a:solidFill>
                <a:latin typeface="Courier New"/>
                <a:cs typeface="Courier New"/>
              </a:rPr>
              <a:t>(</a:t>
            </a:r>
            <a:r>
              <a:rPr lang="en-US" sz="1600" dirty="0" err="1">
                <a:solidFill>
                  <a:srgbClr val="000000"/>
                </a:solidFill>
                <a:latin typeface="Courier New"/>
                <a:cs typeface="Courier New"/>
              </a:rPr>
              <a:t>stdin</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exit(0);</a:t>
            </a:r>
          </a:p>
          <a:p>
            <a:endParaRPr lang="en-US" sz="1600" dirty="0">
              <a:solidFill>
                <a:srgbClr val="000000"/>
              </a:solidFill>
              <a:latin typeface="Courier New"/>
              <a:cs typeface="Courier New"/>
            </a:endParaRPr>
          </a:p>
          <a:p>
            <a:r>
              <a:rPr lang="ro-RO" sz="1600" dirty="0">
                <a:solidFill>
                  <a:srgbClr val="000000"/>
                </a:solidFill>
                <a:latin typeface="Courier New"/>
                <a:cs typeface="Courier New"/>
              </a:rPr>
              <a:t>        </a:t>
            </a:r>
            <a:r>
              <a:rPr lang="ro-RO" sz="1600" dirty="0">
                <a:solidFill>
                  <a:srgbClr val="CB2418"/>
                </a:solidFill>
                <a:latin typeface="Courier New"/>
                <a:cs typeface="Courier New"/>
              </a:rPr>
              <a:t>/* evaluate */</a:t>
            </a:r>
            <a:endParaRPr lang="ro-RO" sz="1600" dirty="0">
              <a:solidFill>
                <a:srgbClr val="000000"/>
              </a:solidFill>
              <a:latin typeface="Courier New"/>
              <a:cs typeface="Courier New"/>
            </a:endParaRPr>
          </a:p>
          <a:p>
            <a:r>
              <a:rPr lang="sv-SE" sz="1600" dirty="0">
                <a:solidFill>
                  <a:srgbClr val="000000"/>
                </a:solidFill>
                <a:latin typeface="Courier New"/>
                <a:cs typeface="Courier New"/>
              </a:rPr>
              <a:t>        </a:t>
            </a:r>
            <a:r>
              <a:rPr lang="sv-SE" sz="1600" dirty="0" err="1">
                <a:solidFill>
                  <a:srgbClr val="000000"/>
                </a:solidFill>
                <a:latin typeface="Courier New"/>
                <a:cs typeface="Courier New"/>
              </a:rPr>
              <a:t>eval</a:t>
            </a:r>
            <a:r>
              <a:rPr lang="sv-SE" sz="1600" dirty="0">
                <a:solidFill>
                  <a:srgbClr val="000000"/>
                </a:solidFill>
                <a:latin typeface="Courier New"/>
                <a:cs typeface="Courier New"/>
              </a:rPr>
              <a:t>(</a:t>
            </a:r>
            <a:r>
              <a:rPr lang="sv-SE" sz="1600" dirty="0" err="1">
                <a:solidFill>
                  <a:srgbClr val="000000"/>
                </a:solidFill>
                <a:latin typeface="Courier New"/>
                <a:cs typeface="Courier New"/>
              </a:rPr>
              <a:t>cmdline</a:t>
            </a:r>
            <a:r>
              <a:rPr lang="sv-SE" sz="1600" dirty="0">
                <a:solidFill>
                  <a:srgbClr val="000000"/>
                </a:solidFill>
                <a:latin typeface="Courier New"/>
                <a:cs typeface="Courier New"/>
              </a:rPr>
              <a:t>);</a:t>
            </a:r>
          </a:p>
          <a:p>
            <a:r>
              <a:rPr lang="sv-SE" sz="1600" dirty="0">
                <a:solidFill>
                  <a:srgbClr val="000000"/>
                </a:solidFill>
                <a:latin typeface="Courier New"/>
                <a:cs typeface="Courier New"/>
              </a:rPr>
              <a:t>    }</a:t>
            </a:r>
          </a:p>
          <a:p>
            <a:r>
              <a:rPr lang="sv-SE" sz="1600" dirty="0">
                <a:solidFill>
                  <a:srgbClr val="000000"/>
                </a:solidFill>
                <a:latin typeface="Courier New"/>
                <a:cs typeface="Courier New"/>
              </a:rPr>
              <a:t>   ...</a:t>
            </a:r>
            <a:endParaRPr lang="en-US" sz="1600" dirty="0">
              <a:latin typeface="Courier New"/>
              <a:cs typeface="Courier New"/>
            </a:endParaRPr>
          </a:p>
        </p:txBody>
      </p:sp>
      <p:sp>
        <p:nvSpPr>
          <p:cNvPr id="542727" name="Rectangle 7"/>
          <p:cNvSpPr>
            <a:spLocks noChangeArrowheads="1"/>
          </p:cNvSpPr>
          <p:nvPr/>
        </p:nvSpPr>
        <p:spPr bwMode="auto">
          <a:xfrm>
            <a:off x="6324600" y="3200400"/>
            <a:ext cx="2245194" cy="1066800"/>
          </a:xfrm>
          <a:prstGeom prst="rect">
            <a:avLst/>
          </a:prstGeom>
          <a:noFill/>
          <a:ln w="9525">
            <a:noFill/>
            <a:miter lim="800000"/>
            <a:headEnd/>
            <a:tailEnd/>
          </a:ln>
          <a:effectLst/>
        </p:spPr>
        <p:txBody>
          <a:bodyPr lIns="90479" tIns="44446" rIns="90479" bIns="44446"/>
          <a:lstStyle/>
          <a:p>
            <a:pPr algn="l" eaLnBrk="1" hangingPunct="1">
              <a:lnSpc>
                <a:spcPct val="95000"/>
              </a:lnSpc>
              <a:spcBef>
                <a:spcPct val="50000"/>
              </a:spcBef>
              <a:buClr>
                <a:schemeClr val="hlink"/>
              </a:buClr>
              <a:buFont typeface="Wingdings" pitchFamily="2" charset="2"/>
              <a:buNone/>
            </a:pPr>
            <a:r>
              <a:rPr lang="en-US" sz="2000" b="1" i="1" dirty="0">
                <a:solidFill>
                  <a:schemeClr val="tx1">
                    <a:lumMod val="50000"/>
                    <a:lumOff val="50000"/>
                  </a:schemeClr>
                </a:solidFill>
                <a:latin typeface="Calibri" pitchFamily="34" charset="0"/>
              </a:rPr>
              <a:t>Execution is a sequence of read/evaluate steps</a:t>
            </a:r>
          </a:p>
        </p:txBody>
      </p:sp>
      <p:sp>
        <p:nvSpPr>
          <p:cNvPr id="6" name="Rectangle 3"/>
          <p:cNvSpPr>
            <a:spLocks noChangeArrowheads="1"/>
          </p:cNvSpPr>
          <p:nvPr/>
        </p:nvSpPr>
        <p:spPr bwMode="auto">
          <a:xfrm>
            <a:off x="4689340" y="61193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2315219055"/>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F6F5BD"/>
                </a:solidFill>
                <a:latin typeface="Courier New"/>
                <a:cs typeface="Courier New"/>
              </a:rPr>
              <a:t>       if ((</a:t>
            </a:r>
            <a:r>
              <a:rPr lang="en-US" sz="1600" dirty="0" err="1">
                <a:solidFill>
                  <a:srgbClr val="F6F5BD"/>
                </a:solidFill>
                <a:latin typeface="Courier New"/>
                <a:cs typeface="Courier New"/>
              </a:rPr>
              <a:t>pid</a:t>
            </a:r>
            <a:r>
              <a:rPr lang="en-US" sz="1600" dirty="0">
                <a:solidFill>
                  <a:srgbClr val="F6F5BD"/>
                </a:solidFill>
                <a:latin typeface="Courier New"/>
                <a:cs typeface="Courier New"/>
              </a:rPr>
              <a:t> = Fork()) == 0) {   /* Child runs user job */</a:t>
            </a:r>
          </a:p>
          <a:p>
            <a:r>
              <a:rPr lang="en-US" sz="1600" dirty="0">
                <a:solidFill>
                  <a:srgbClr val="F6F5BD"/>
                </a:solidFill>
                <a:latin typeface="Courier New"/>
                <a:cs typeface="Courier New"/>
              </a:rPr>
              <a:t>            if (</a:t>
            </a:r>
            <a:r>
              <a:rPr lang="en-US" sz="1600" dirty="0" err="1">
                <a:solidFill>
                  <a:srgbClr val="F6F5BD"/>
                </a:solidFill>
                <a:latin typeface="Courier New"/>
                <a:cs typeface="Courier New"/>
              </a:rPr>
              <a:t>execve</a:t>
            </a:r>
            <a:r>
              <a:rPr lang="en-US" sz="1600" dirty="0">
                <a:solidFill>
                  <a:srgbClr val="F6F5BD"/>
                </a:solidFill>
                <a:latin typeface="Courier New"/>
                <a:cs typeface="Courier New"/>
              </a:rPr>
              <a:t>(</a:t>
            </a:r>
            <a:r>
              <a:rPr lang="en-US" sz="1600" dirty="0" err="1">
                <a:solidFill>
                  <a:srgbClr val="F6F5BD"/>
                </a:solidFill>
                <a:latin typeface="Courier New"/>
                <a:cs typeface="Courier New"/>
              </a:rPr>
              <a:t>argv</a:t>
            </a:r>
            <a:r>
              <a:rPr lang="en-US" sz="1600" dirty="0">
                <a:solidFill>
                  <a:srgbClr val="F6F5BD"/>
                </a:solidFill>
                <a:latin typeface="Courier New"/>
                <a:cs typeface="Courier New"/>
              </a:rPr>
              <a:t>[0], </a:t>
            </a:r>
            <a:r>
              <a:rPr lang="en-US" sz="1600" dirty="0" err="1">
                <a:solidFill>
                  <a:srgbClr val="F6F5BD"/>
                </a:solidFill>
                <a:latin typeface="Courier New"/>
                <a:cs typeface="Courier New"/>
              </a:rPr>
              <a:t>argv</a:t>
            </a:r>
            <a:r>
              <a:rPr lang="en-US" sz="1600" dirty="0">
                <a:solidFill>
                  <a:srgbClr val="F6F5BD"/>
                </a:solidFill>
                <a:latin typeface="Courier New"/>
                <a:cs typeface="Courier New"/>
              </a:rPr>
              <a:t>, environ) &lt; 0) {</a:t>
            </a:r>
          </a:p>
          <a:p>
            <a:r>
              <a:rPr lang="en-US" sz="1600" dirty="0">
                <a:solidFill>
                  <a:srgbClr val="F6F5BD"/>
                </a:solidFill>
                <a:latin typeface="Courier New"/>
                <a:cs typeface="Courier New"/>
              </a:rPr>
              <a:t>                </a:t>
            </a:r>
            <a:r>
              <a:rPr lang="en-US" sz="1600" dirty="0" err="1">
                <a:solidFill>
                  <a:srgbClr val="F6F5BD"/>
                </a:solidFill>
                <a:latin typeface="Courier New"/>
                <a:cs typeface="Courier New"/>
              </a:rPr>
              <a:t>printf</a:t>
            </a:r>
            <a:r>
              <a:rPr lang="en-US" sz="1600" dirty="0">
                <a:solidFill>
                  <a:srgbClr val="F6F5BD"/>
                </a:solidFill>
                <a:latin typeface="Courier New"/>
                <a:cs typeface="Courier New"/>
              </a:rPr>
              <a:t>("%s: Command not found.\n", </a:t>
            </a:r>
            <a:r>
              <a:rPr lang="en-US" sz="1600" dirty="0" err="1">
                <a:solidFill>
                  <a:srgbClr val="F6F5BD"/>
                </a:solidFill>
                <a:latin typeface="Courier New"/>
                <a:cs typeface="Courier New"/>
              </a:rPr>
              <a:t>argv</a:t>
            </a:r>
            <a:r>
              <a:rPr lang="en-US" sz="1600" dirty="0">
                <a:solidFill>
                  <a:srgbClr val="F6F5BD"/>
                </a:solidFill>
                <a:latin typeface="Courier New"/>
                <a:cs typeface="Courier New"/>
              </a:rPr>
              <a:t>[0]);</a:t>
            </a:r>
          </a:p>
          <a:p>
            <a:r>
              <a:rPr lang="en-US" sz="1600" dirty="0">
                <a:solidFill>
                  <a:srgbClr val="F6F5BD"/>
                </a:solidFill>
                <a:latin typeface="Courier New"/>
                <a:cs typeface="Courier New"/>
              </a:rPr>
              <a:t>                exit(0);</a:t>
            </a:r>
          </a:p>
          <a:p>
            <a:r>
              <a:rPr lang="en-US" sz="1600" dirty="0">
                <a:solidFill>
                  <a:srgbClr val="F6F5BD"/>
                </a:solidFill>
                <a:latin typeface="Courier New"/>
                <a:cs typeface="Courier New"/>
              </a:rPr>
              <a:t>            }</a:t>
            </a:r>
          </a:p>
          <a:p>
            <a:r>
              <a:rPr lang="en-US" sz="1600" dirty="0">
                <a:solidFill>
                  <a:srgbClr val="F6F5BD"/>
                </a:solidFill>
                <a:latin typeface="Courier New"/>
                <a:cs typeface="Courier New"/>
              </a:rPr>
              <a:t>        }</a:t>
            </a:r>
          </a:p>
          <a:p>
            <a:endParaRPr lang="en-US" sz="1600" dirty="0">
              <a:solidFill>
                <a:srgbClr val="F6F5BD"/>
              </a:solidFill>
              <a:latin typeface="Courier New"/>
              <a:cs typeface="Courier New"/>
            </a:endParaRPr>
          </a:p>
          <a:p>
            <a:r>
              <a:rPr lang="en-US" sz="1600" dirty="0">
                <a:solidFill>
                  <a:srgbClr val="F6F5BD"/>
                </a:solidFill>
                <a:latin typeface="Courier New"/>
                <a:cs typeface="Courier New"/>
              </a:rPr>
              <a:t>        /* Parent waits for foreground job to terminate */</a:t>
            </a:r>
          </a:p>
          <a:p>
            <a:r>
              <a:rPr lang="de-DE" sz="1600" dirty="0">
                <a:solidFill>
                  <a:srgbClr val="F6F5BD"/>
                </a:solidFill>
                <a:latin typeface="Courier New"/>
                <a:cs typeface="Courier New"/>
              </a:rPr>
              <a:t>	</a:t>
            </a:r>
            <a:r>
              <a:rPr lang="de-DE" sz="1600" dirty="0" err="1">
                <a:solidFill>
                  <a:srgbClr val="F6F5BD"/>
                </a:solidFill>
                <a:latin typeface="Courier New"/>
                <a:cs typeface="Courier New"/>
              </a:rPr>
              <a:t>if</a:t>
            </a:r>
            <a:r>
              <a:rPr lang="de-DE" sz="1600" dirty="0">
                <a:solidFill>
                  <a:srgbClr val="F6F5BD"/>
                </a:solidFill>
                <a:latin typeface="Courier New"/>
                <a:cs typeface="Courier New"/>
              </a:rPr>
              <a:t> (!</a:t>
            </a:r>
            <a:r>
              <a:rPr lang="de-DE" sz="1600" dirty="0" err="1">
                <a:solidFill>
                  <a:srgbClr val="F6F5BD"/>
                </a:solidFill>
                <a:latin typeface="Courier New"/>
                <a:cs typeface="Courier New"/>
              </a:rPr>
              <a:t>bg</a:t>
            </a:r>
            <a:r>
              <a:rPr lang="de-DE" sz="1600" dirty="0">
                <a:solidFill>
                  <a:srgbClr val="F6F5BD"/>
                </a:solidFill>
                <a:latin typeface="Courier New"/>
                <a:cs typeface="Courier New"/>
              </a:rPr>
              <a:t>) {</a:t>
            </a:r>
          </a:p>
          <a:p>
            <a:r>
              <a:rPr lang="fr-FR" sz="1600" dirty="0">
                <a:solidFill>
                  <a:srgbClr val="F6F5BD"/>
                </a:solidFill>
                <a:latin typeface="Courier New"/>
                <a:cs typeface="Courier New"/>
              </a:rPr>
              <a:t>            </a:t>
            </a:r>
            <a:r>
              <a:rPr lang="fr-FR" sz="1600" dirty="0" err="1">
                <a:solidFill>
                  <a:srgbClr val="F6F5BD"/>
                </a:solidFill>
                <a:latin typeface="Courier New"/>
                <a:cs typeface="Courier New"/>
              </a:rPr>
              <a:t>int</a:t>
            </a:r>
            <a:r>
              <a:rPr lang="fr-FR" sz="1600" dirty="0">
                <a:solidFill>
                  <a:srgbClr val="F6F5BD"/>
                </a:solidFill>
                <a:latin typeface="Courier New"/>
                <a:cs typeface="Courier New"/>
              </a:rPr>
              <a:t> </a:t>
            </a:r>
            <a:r>
              <a:rPr lang="fr-FR" sz="1600" dirty="0" err="1">
                <a:solidFill>
                  <a:srgbClr val="F6F5BD"/>
                </a:solidFill>
                <a:latin typeface="Courier New"/>
                <a:cs typeface="Courier New"/>
              </a:rPr>
              <a:t>status</a:t>
            </a:r>
            <a:r>
              <a:rPr lang="fr-FR" sz="1600" dirty="0">
                <a:solidFill>
                  <a:srgbClr val="F6F5BD"/>
                </a:solidFill>
                <a:latin typeface="Courier New"/>
                <a:cs typeface="Courier New"/>
              </a:rPr>
              <a:t>;</a:t>
            </a:r>
          </a:p>
          <a:p>
            <a:r>
              <a:rPr lang="en-US" sz="1600" dirty="0">
                <a:solidFill>
                  <a:srgbClr val="F6F5BD"/>
                </a:solidFill>
                <a:latin typeface="Courier New"/>
                <a:cs typeface="Courier New"/>
              </a:rPr>
              <a:t>            if (</a:t>
            </a:r>
            <a:r>
              <a:rPr lang="en-US" sz="1600" dirty="0" err="1">
                <a:solidFill>
                  <a:srgbClr val="F6F5BD"/>
                </a:solidFill>
                <a:latin typeface="Courier New"/>
                <a:cs typeface="Courier New"/>
              </a:rPr>
              <a:t>waitpid</a:t>
            </a:r>
            <a:r>
              <a:rPr lang="en-US" sz="1600" dirty="0">
                <a:solidFill>
                  <a:srgbClr val="F6F5BD"/>
                </a:solidFill>
                <a:latin typeface="Courier New"/>
                <a:cs typeface="Courier New"/>
              </a:rPr>
              <a:t>(</a:t>
            </a:r>
            <a:r>
              <a:rPr lang="en-US" sz="1600" dirty="0" err="1">
                <a:solidFill>
                  <a:srgbClr val="F6F5BD"/>
                </a:solidFill>
                <a:latin typeface="Courier New"/>
                <a:cs typeface="Courier New"/>
              </a:rPr>
              <a:t>pid</a:t>
            </a:r>
            <a:r>
              <a:rPr lang="en-US" sz="1600" dirty="0">
                <a:solidFill>
                  <a:srgbClr val="F6F5BD"/>
                </a:solidFill>
                <a:latin typeface="Courier New"/>
                <a:cs typeface="Courier New"/>
              </a:rPr>
              <a:t>, &amp;status, 0) &lt; 0)</a:t>
            </a:r>
          </a:p>
          <a:p>
            <a:r>
              <a:rPr lang="en-US" sz="1600" dirty="0">
                <a:solidFill>
                  <a:srgbClr val="F6F5BD"/>
                </a:solidFill>
                <a:latin typeface="Courier New"/>
                <a:cs typeface="Courier New"/>
              </a:rPr>
              <a:t>                </a:t>
            </a:r>
            <a:r>
              <a:rPr lang="en-US" sz="1600" dirty="0" err="1">
                <a:solidFill>
                  <a:srgbClr val="F6F5BD"/>
                </a:solidFill>
                <a:latin typeface="Courier New"/>
                <a:cs typeface="Courier New"/>
              </a:rPr>
              <a:t>unix_error</a:t>
            </a:r>
            <a:r>
              <a:rPr lang="en-US" sz="1600" dirty="0">
                <a:solidFill>
                  <a:srgbClr val="F6F5BD"/>
                </a:solidFill>
                <a:latin typeface="Courier New"/>
                <a:cs typeface="Courier New"/>
              </a:rPr>
              <a:t>("</a:t>
            </a:r>
            <a:r>
              <a:rPr lang="en-US" sz="1600" dirty="0" err="1">
                <a:solidFill>
                  <a:srgbClr val="F6F5BD"/>
                </a:solidFill>
                <a:latin typeface="Courier New"/>
                <a:cs typeface="Courier New"/>
              </a:rPr>
              <a:t>waitfg</a:t>
            </a:r>
            <a:r>
              <a:rPr lang="en-US" sz="1600" dirty="0">
                <a:solidFill>
                  <a:srgbClr val="F6F5BD"/>
                </a:solidFill>
                <a:latin typeface="Courier New"/>
                <a:cs typeface="Courier New"/>
              </a:rPr>
              <a:t>: </a:t>
            </a:r>
            <a:r>
              <a:rPr lang="en-US" sz="1600" dirty="0" err="1">
                <a:solidFill>
                  <a:srgbClr val="F6F5BD"/>
                </a:solidFill>
                <a:latin typeface="Courier New"/>
                <a:cs typeface="Courier New"/>
              </a:rPr>
              <a:t>waitpid</a:t>
            </a:r>
            <a:r>
              <a:rPr lang="en-US" sz="1600" dirty="0">
                <a:solidFill>
                  <a:srgbClr val="F6F5BD"/>
                </a:solidFill>
                <a:latin typeface="Courier New"/>
                <a:cs typeface="Courier New"/>
              </a:rPr>
              <a:t> error");</a:t>
            </a:r>
          </a:p>
          <a:p>
            <a:r>
              <a:rPr lang="en-US" sz="1600" dirty="0">
                <a:solidFill>
                  <a:srgbClr val="F6F5BD"/>
                </a:solidFill>
                <a:latin typeface="Courier New"/>
                <a:cs typeface="Courier New"/>
              </a:rPr>
              <a:t>        }</a:t>
            </a:r>
          </a:p>
          <a:p>
            <a:r>
              <a:rPr lang="hu-HU" sz="1600" dirty="0">
                <a:solidFill>
                  <a:srgbClr val="F6F5BD"/>
                </a:solidFill>
                <a:latin typeface="Courier New"/>
                <a:cs typeface="Courier New"/>
              </a:rPr>
              <a:t>        else</a:t>
            </a:r>
          </a:p>
          <a:p>
            <a:r>
              <a:rPr lang="fi-FI" sz="1600" dirty="0">
                <a:solidFill>
                  <a:srgbClr val="F6F5BD"/>
                </a:solidFill>
                <a:latin typeface="Courier New"/>
                <a:cs typeface="Courier New"/>
              </a:rPr>
              <a:t>            </a:t>
            </a:r>
            <a:r>
              <a:rPr lang="fi-FI" sz="1600" dirty="0" err="1">
                <a:solidFill>
                  <a:srgbClr val="F6F5BD"/>
                </a:solidFill>
                <a:latin typeface="Courier New"/>
                <a:cs typeface="Courier New"/>
              </a:rPr>
              <a:t>printf("%d</a:t>
            </a:r>
            <a:r>
              <a:rPr lang="fi-FI" sz="1600" dirty="0">
                <a:solidFill>
                  <a:srgbClr val="F6F5BD"/>
                </a:solidFill>
                <a:latin typeface="Courier New"/>
                <a:cs typeface="Courier New"/>
              </a:rPr>
              <a:t> %s", </a:t>
            </a:r>
            <a:r>
              <a:rPr lang="fi-FI" sz="1600" dirty="0" err="1">
                <a:solidFill>
                  <a:srgbClr val="F6F5BD"/>
                </a:solidFill>
                <a:latin typeface="Courier New"/>
                <a:cs typeface="Courier New"/>
              </a:rPr>
              <a:t>pid</a:t>
            </a:r>
            <a:r>
              <a:rPr lang="fi-FI" sz="1600" dirty="0">
                <a:solidFill>
                  <a:srgbClr val="F6F5BD"/>
                </a:solidFill>
                <a:latin typeface="Courier New"/>
                <a:cs typeface="Courier New"/>
              </a:rPr>
              <a:t>, </a:t>
            </a:r>
            <a:r>
              <a:rPr lang="fi-FI" sz="1600" dirty="0" err="1">
                <a:solidFill>
                  <a:srgbClr val="F6F5BD"/>
                </a:solidFill>
                <a:latin typeface="Courier New"/>
                <a:cs typeface="Courier New"/>
              </a:rPr>
              <a:t>cmdline</a:t>
            </a:r>
            <a:r>
              <a:rPr lang="fi-FI" sz="1600" dirty="0">
                <a:solidFill>
                  <a:srgbClr val="F6F5BD"/>
                </a:solidFill>
                <a:latin typeface="Courier New"/>
                <a:cs typeface="Courier New"/>
              </a:rPr>
              <a:t>);</a:t>
            </a:r>
          </a:p>
          <a:p>
            <a:r>
              <a:rPr lang="fi-FI" sz="1600" dirty="0">
                <a:solidFill>
                  <a:srgbClr val="F6F5BD"/>
                </a:solidFill>
                <a:latin typeface="Courier New"/>
                <a:cs typeface="Courier New"/>
              </a:rPr>
              <a:t>    }</a:t>
            </a:r>
          </a:p>
          <a:p>
            <a:r>
              <a:rPr lang="is-IS" sz="1600" dirty="0">
                <a:solidFill>
                  <a:srgbClr val="F6F5BD"/>
                </a:solidFill>
                <a:latin typeface="Courier New"/>
                <a:cs typeface="Courier New"/>
              </a:rPr>
              <a:t>    return;</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2598645"/>
            <a:ext cx="8340725" cy="4183155"/>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2392013" y="2810493"/>
            <a:ext cx="4800600" cy="1200329"/>
          </a:xfrm>
          <a:prstGeom prst="rect">
            <a:avLst/>
          </a:prstGeom>
          <a:solidFill>
            <a:srgbClr val="DEDFF5"/>
          </a:solidFill>
        </p:spPr>
        <p:txBody>
          <a:bodyPr wrap="square" rtlCol="0">
            <a:spAutoFit/>
          </a:bodyPr>
          <a:lstStyle/>
          <a:p>
            <a:r>
              <a:rPr lang="en-US" dirty="0" err="1">
                <a:latin typeface="Courier New" panose="02070309020205020404" pitchFamily="49" charset="0"/>
                <a:cs typeface="Courier New" panose="02070309020205020404" pitchFamily="49" charset="0"/>
              </a:rPr>
              <a:t>parseline</a:t>
            </a:r>
            <a:r>
              <a:rPr lang="en-US" dirty="0">
                <a:latin typeface="Calibri" pitchFamily="34" charset="0"/>
              </a:rPr>
              <a:t> </a:t>
            </a:r>
            <a:r>
              <a:rPr lang="en-US" b="0" dirty="0">
                <a:latin typeface="Calibri" pitchFamily="34" charset="0"/>
              </a:rPr>
              <a:t>will parse ‘</a:t>
            </a:r>
            <a:r>
              <a:rPr lang="en-US" b="0" dirty="0" err="1">
                <a:latin typeface="Calibri" pitchFamily="34" charset="0"/>
              </a:rPr>
              <a:t>buf</a:t>
            </a:r>
            <a:r>
              <a:rPr lang="en-US" b="0" dirty="0">
                <a:latin typeface="Calibri" pitchFamily="34" charset="0"/>
              </a:rPr>
              <a:t>’ into ‘</a:t>
            </a:r>
            <a:r>
              <a:rPr lang="en-US" b="0" dirty="0" err="1">
                <a:latin typeface="Calibri" pitchFamily="34" charset="0"/>
              </a:rPr>
              <a:t>argv</a:t>
            </a:r>
            <a:r>
              <a:rPr lang="en-US" b="0" dirty="0">
                <a:latin typeface="Calibri" pitchFamily="34" charset="0"/>
              </a:rPr>
              <a:t>’ and return whether or not input line ended in ‘&amp;’</a:t>
            </a:r>
          </a:p>
        </p:txBody>
      </p:sp>
    </p:spTree>
    <p:extLst>
      <p:ext uri="{BB962C8B-B14F-4D97-AF65-F5344CB8AC3E}">
        <p14:creationId xmlns:p14="http://schemas.microsoft.com/office/powerpoint/2010/main" val="1663261858"/>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err="1">
                <a:solidFill>
                  <a:srgbClr val="C200FF"/>
                </a:solidFill>
                <a:latin typeface="Courier New"/>
                <a:cs typeface="Courier New"/>
              </a:rPr>
              <a:t>if</a:t>
            </a:r>
            <a:r>
              <a:rPr lang="de-DE" sz="1600" dirty="0">
                <a:solidFill>
                  <a:srgbClr val="000000"/>
                </a:solidFill>
                <a:latin typeface="Courier New"/>
                <a:cs typeface="Courier New"/>
              </a:rPr>
              <a:t> (!</a:t>
            </a:r>
            <a:r>
              <a:rPr lang="de-DE" sz="1600" dirty="0" err="1">
                <a:solidFill>
                  <a:srgbClr val="000000"/>
                </a:solidFill>
                <a:latin typeface="Courier New"/>
                <a:cs typeface="Courier New"/>
              </a:rPr>
              <a:t>bg</a:t>
            </a:r>
            <a:r>
              <a:rPr lang="de-DE" sz="1600" dirty="0">
                <a:solidFill>
                  <a:srgbClr val="000000"/>
                </a:solidFill>
                <a:latin typeface="Courier New"/>
                <a:cs typeface="Courier New"/>
              </a:rPr>
              <a:t>)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3048000"/>
            <a:ext cx="8340725" cy="3733800"/>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5365791" y="2586335"/>
            <a:ext cx="2736309" cy="461665"/>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Ignore empty lines.</a:t>
            </a:r>
            <a:endParaRPr lang="en-US" b="0" dirty="0">
              <a:latin typeface="+mn-lt"/>
            </a:endParaRPr>
          </a:p>
        </p:txBody>
      </p:sp>
    </p:spTree>
    <p:extLst>
      <p:ext uri="{BB962C8B-B14F-4D97-AF65-F5344CB8AC3E}">
        <p14:creationId xmlns:p14="http://schemas.microsoft.com/office/powerpoint/2010/main" val="351906743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err="1">
                <a:solidFill>
                  <a:srgbClr val="C200FF"/>
                </a:solidFill>
                <a:latin typeface="Courier New"/>
                <a:cs typeface="Courier New"/>
              </a:rPr>
              <a:t>if</a:t>
            </a:r>
            <a:r>
              <a:rPr lang="de-DE" sz="1600" dirty="0">
                <a:solidFill>
                  <a:srgbClr val="000000"/>
                </a:solidFill>
                <a:latin typeface="Courier New"/>
                <a:cs typeface="Courier New"/>
              </a:rPr>
              <a:t> (!</a:t>
            </a:r>
            <a:r>
              <a:rPr lang="de-DE" sz="1600" dirty="0" err="1">
                <a:solidFill>
                  <a:srgbClr val="000000"/>
                </a:solidFill>
                <a:latin typeface="Courier New"/>
                <a:cs typeface="Courier New"/>
              </a:rPr>
              <a:t>bg</a:t>
            </a:r>
            <a:r>
              <a:rPr lang="de-DE" sz="1600" dirty="0">
                <a:solidFill>
                  <a:srgbClr val="000000"/>
                </a:solidFill>
                <a:latin typeface="Courier New"/>
                <a:cs typeface="Courier New"/>
              </a:rPr>
              <a:t>)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3345180"/>
            <a:ext cx="8340725" cy="3436619"/>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3581400" y="4086135"/>
            <a:ext cx="4800600" cy="1569660"/>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If it is a ‘built in’ command, then handle it here in this program.  Otherwise fork/exec the program specified in </a:t>
            </a:r>
            <a:r>
              <a:rPr lang="en-US" b="0" dirty="0" err="1">
                <a:latin typeface="+mn-lt"/>
                <a:cs typeface="Courier New" panose="02070309020205020404" pitchFamily="49" charset="0"/>
              </a:rPr>
              <a:t>argv</a:t>
            </a:r>
            <a:r>
              <a:rPr lang="en-US" b="0" dirty="0">
                <a:latin typeface="+mn-lt"/>
                <a:cs typeface="Courier New" panose="02070309020205020404" pitchFamily="49" charset="0"/>
              </a:rPr>
              <a:t>[0]</a:t>
            </a:r>
            <a:endParaRPr lang="en-US" b="0" dirty="0">
              <a:latin typeface="+mn-lt"/>
            </a:endParaRPr>
          </a:p>
        </p:txBody>
      </p:sp>
    </p:spTree>
    <p:extLst>
      <p:ext uri="{BB962C8B-B14F-4D97-AF65-F5344CB8AC3E}">
        <p14:creationId xmlns:p14="http://schemas.microsoft.com/office/powerpoint/2010/main" val="3634445772"/>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Multiprocessing</a:t>
            </a:r>
          </a:p>
        </p:txBody>
      </p:sp>
      <p:sp>
        <p:nvSpPr>
          <p:cNvPr id="4" name="Text Placeholder 3"/>
          <p:cNvSpPr>
            <a:spLocks noGrp="1"/>
          </p:cNvSpPr>
          <p:nvPr>
            <p:ph idx="1"/>
          </p:nvPr>
        </p:nvSpPr>
        <p:spPr>
          <a:xfrm>
            <a:off x="396875" y="4501452"/>
            <a:ext cx="7896225" cy="1975548"/>
          </a:xfrm>
        </p:spPr>
        <p:txBody>
          <a:bodyPr/>
          <a:lstStyle/>
          <a:p>
            <a:r>
              <a:rPr lang="en-US" dirty="0"/>
              <a:t>Computer runs many processes simultaneously</a:t>
            </a:r>
          </a:p>
          <a:p>
            <a:pPr lvl="1"/>
            <a:r>
              <a:rPr lang="en-US" dirty="0"/>
              <a:t>Applications for one or more users</a:t>
            </a:r>
          </a:p>
          <a:p>
            <a:pPr lvl="2"/>
            <a:r>
              <a:rPr lang="en-US" dirty="0"/>
              <a:t>Web browsers, email clients, editors, …</a:t>
            </a:r>
          </a:p>
          <a:p>
            <a:pPr lvl="1"/>
            <a:r>
              <a:rPr lang="en-US" dirty="0"/>
              <a:t>Background tasks</a:t>
            </a:r>
          </a:p>
          <a:p>
            <a:pPr lvl="2"/>
            <a:r>
              <a:rPr lang="en-US" dirty="0"/>
              <a:t>Monitoring network &amp; I/O devices</a:t>
            </a:r>
          </a:p>
          <a:p>
            <a:pPr lvl="2"/>
            <a:endParaRPr lang="en-US" dirty="0"/>
          </a:p>
        </p:txBody>
      </p:sp>
      <p:sp>
        <p:nvSpPr>
          <p:cNvPr id="23" name="Rectangle 22"/>
          <p:cNvSpPr/>
          <p:nvPr/>
        </p:nvSpPr>
        <p:spPr bwMode="auto">
          <a:xfrm>
            <a:off x="747916" y="3352628"/>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24" name="Rectangle 23"/>
          <p:cNvSpPr/>
          <p:nvPr/>
        </p:nvSpPr>
        <p:spPr bwMode="auto">
          <a:xfrm>
            <a:off x="900316" y="3809828"/>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25" name="Rectangle 24"/>
          <p:cNvSpPr/>
          <p:nvPr/>
        </p:nvSpPr>
        <p:spPr bwMode="auto">
          <a:xfrm>
            <a:off x="751396" y="1379305"/>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26" name="Rectangle 25"/>
          <p:cNvSpPr/>
          <p:nvPr/>
        </p:nvSpPr>
        <p:spPr bwMode="auto">
          <a:xfrm>
            <a:off x="887986" y="1949690"/>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27" name="Rectangle 26"/>
          <p:cNvSpPr/>
          <p:nvPr/>
        </p:nvSpPr>
        <p:spPr bwMode="auto">
          <a:xfrm>
            <a:off x="887986" y="2254491"/>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28" name="Rectangle 27"/>
          <p:cNvSpPr/>
          <p:nvPr/>
        </p:nvSpPr>
        <p:spPr bwMode="auto">
          <a:xfrm>
            <a:off x="887986" y="2827276"/>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36" name="Rectangle 35"/>
          <p:cNvSpPr/>
          <p:nvPr/>
        </p:nvSpPr>
        <p:spPr bwMode="auto">
          <a:xfrm>
            <a:off x="887986" y="2543195"/>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7" name="Rectangle 36"/>
          <p:cNvSpPr/>
          <p:nvPr/>
        </p:nvSpPr>
        <p:spPr bwMode="auto">
          <a:xfrm>
            <a:off x="2527834" y="3352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38" name="Rectangle 37"/>
          <p:cNvSpPr/>
          <p:nvPr/>
        </p:nvSpPr>
        <p:spPr bwMode="auto">
          <a:xfrm>
            <a:off x="2680234" y="38100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39" name="Rectangle 38"/>
          <p:cNvSpPr/>
          <p:nvPr/>
        </p:nvSpPr>
        <p:spPr bwMode="auto">
          <a:xfrm>
            <a:off x="2531314" y="1379477"/>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40" name="Rectangle 39"/>
          <p:cNvSpPr/>
          <p:nvPr/>
        </p:nvSpPr>
        <p:spPr bwMode="auto">
          <a:xfrm>
            <a:off x="2667904" y="194986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41" name="Rectangle 40"/>
          <p:cNvSpPr/>
          <p:nvPr/>
        </p:nvSpPr>
        <p:spPr bwMode="auto">
          <a:xfrm>
            <a:off x="2667904" y="225466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2" name="Rectangle 41"/>
          <p:cNvSpPr/>
          <p:nvPr/>
        </p:nvSpPr>
        <p:spPr bwMode="auto">
          <a:xfrm>
            <a:off x="2667904" y="282744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43" name="Rectangle 42"/>
          <p:cNvSpPr/>
          <p:nvPr/>
        </p:nvSpPr>
        <p:spPr bwMode="auto">
          <a:xfrm>
            <a:off x="2667904" y="254336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
        <p:nvSpPr>
          <p:cNvPr id="3" name="TextBox 2"/>
          <p:cNvSpPr txBox="1"/>
          <p:nvPr/>
        </p:nvSpPr>
        <p:spPr>
          <a:xfrm>
            <a:off x="4267200" y="2254663"/>
            <a:ext cx="513106" cy="646331"/>
          </a:xfrm>
          <a:prstGeom prst="rect">
            <a:avLst/>
          </a:prstGeom>
          <a:noFill/>
        </p:spPr>
        <p:txBody>
          <a:bodyPr wrap="none" rtlCol="0">
            <a:spAutoFit/>
          </a:bodyPr>
          <a:lstStyle/>
          <a:p>
            <a:r>
              <a:rPr lang="en-US" sz="3600" dirty="0">
                <a:latin typeface="Calibri" pitchFamily="34" charset="0"/>
              </a:rPr>
              <a:t>…</a:t>
            </a:r>
          </a:p>
        </p:txBody>
      </p:sp>
      <p:sp>
        <p:nvSpPr>
          <p:cNvPr id="44" name="Rectangle 43"/>
          <p:cNvSpPr/>
          <p:nvPr/>
        </p:nvSpPr>
        <p:spPr bwMode="auto">
          <a:xfrm>
            <a:off x="5104737" y="3352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45" name="Rectangle 44"/>
          <p:cNvSpPr/>
          <p:nvPr/>
        </p:nvSpPr>
        <p:spPr bwMode="auto">
          <a:xfrm>
            <a:off x="5257137" y="3810000"/>
            <a:ext cx="1066800" cy="304800"/>
          </a:xfrm>
          <a:prstGeom prst="rect">
            <a:avLst/>
          </a:prstGeom>
          <a:solidFill>
            <a:schemeClr val="bg1">
              <a:lumMod val="85000"/>
            </a:schemeClr>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sp>
        <p:nvSpPr>
          <p:cNvPr id="46" name="Rectangle 45"/>
          <p:cNvSpPr/>
          <p:nvPr/>
        </p:nvSpPr>
        <p:spPr bwMode="auto">
          <a:xfrm>
            <a:off x="5108217" y="1379477"/>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47" name="Rectangle 46"/>
          <p:cNvSpPr/>
          <p:nvPr/>
        </p:nvSpPr>
        <p:spPr bwMode="auto">
          <a:xfrm>
            <a:off x="5244807" y="1949862"/>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48" name="Rectangle 47"/>
          <p:cNvSpPr/>
          <p:nvPr/>
        </p:nvSpPr>
        <p:spPr bwMode="auto">
          <a:xfrm>
            <a:off x="5244807" y="2254663"/>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49" name="Rectangle 48"/>
          <p:cNvSpPr/>
          <p:nvPr/>
        </p:nvSpPr>
        <p:spPr bwMode="auto">
          <a:xfrm>
            <a:off x="5244807" y="2827448"/>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50" name="Rectangle 49"/>
          <p:cNvSpPr/>
          <p:nvPr/>
        </p:nvSpPr>
        <p:spPr bwMode="auto">
          <a:xfrm>
            <a:off x="5244807" y="2543367"/>
            <a:ext cx="1066800" cy="304801"/>
          </a:xfrm>
          <a:prstGeom prst="rect">
            <a:avLst/>
          </a:prstGeom>
          <a:solidFill>
            <a:srgbClr val="D9D9D9"/>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spTree>
    <p:extLst>
      <p:ext uri="{BB962C8B-B14F-4D97-AF65-F5344CB8AC3E}">
        <p14:creationId xmlns:p14="http://schemas.microsoft.com/office/powerpoint/2010/main" val="27168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8"/>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7" grpId="0" animBg="1"/>
      <p:bldP spid="38" grpId="0" animBg="1"/>
      <p:bldP spid="39" grpId="0" animBg="1"/>
      <p:bldP spid="40" grpId="0" animBg="1"/>
      <p:bldP spid="41" grpId="0" animBg="1"/>
      <p:bldP spid="42" grpId="0" animBg="1"/>
      <p:bldP spid="43" grpId="0" animBg="1"/>
      <p:bldP spid="3" grpId="0"/>
      <p:bldP spid="44" grpId="0" animBg="1"/>
      <p:bldP spid="45" grpId="0" animBg="1"/>
      <p:bldP spid="46" grpId="0" animBg="1"/>
      <p:bldP spid="47" grpId="0" animBg="1"/>
      <p:bldP spid="48" grpId="0" animBg="1"/>
      <p:bldP spid="49" grpId="0" animBg="1"/>
      <p:bldP spid="5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 &lt; 0) {</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Command not found.\n"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a:t>
            </a:r>
          </a:p>
          <a:p>
            <a:r>
              <a:rPr lang="en-US" sz="1600" dirty="0">
                <a:solidFill>
                  <a:srgbClr val="000000"/>
                </a:solidFill>
                <a:latin typeface="Courier New"/>
                <a:cs typeface="Courier New"/>
              </a:rPr>
              <a:t>                exit(0);</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err="1">
                <a:solidFill>
                  <a:srgbClr val="C200FF"/>
                </a:solidFill>
                <a:latin typeface="Courier New"/>
                <a:cs typeface="Courier New"/>
              </a:rPr>
              <a:t>if</a:t>
            </a:r>
            <a:r>
              <a:rPr lang="de-DE" sz="1600" dirty="0">
                <a:solidFill>
                  <a:srgbClr val="000000"/>
                </a:solidFill>
                <a:latin typeface="Courier New"/>
                <a:cs typeface="Courier New"/>
              </a:rPr>
              <a:t> (!</a:t>
            </a:r>
            <a:r>
              <a:rPr lang="de-DE" sz="1600" dirty="0" err="1">
                <a:solidFill>
                  <a:srgbClr val="000000"/>
                </a:solidFill>
                <a:latin typeface="Courier New"/>
                <a:cs typeface="Courier New"/>
              </a:rPr>
              <a:t>bg</a:t>
            </a:r>
            <a:r>
              <a:rPr lang="de-DE" sz="1600" dirty="0">
                <a:solidFill>
                  <a:srgbClr val="000000"/>
                </a:solidFill>
                <a:latin typeface="Courier New"/>
                <a:cs typeface="Courier New"/>
              </a:rPr>
              <a:t>)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3505200"/>
            <a:ext cx="8340725" cy="3276599"/>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3581400" y="4086135"/>
            <a:ext cx="4800600" cy="461665"/>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Create child</a:t>
            </a:r>
            <a:endParaRPr lang="en-US" b="0" dirty="0">
              <a:latin typeface="+mn-lt"/>
            </a:endParaRPr>
          </a:p>
        </p:txBody>
      </p:sp>
    </p:spTree>
    <p:extLst>
      <p:ext uri="{BB962C8B-B14F-4D97-AF65-F5344CB8AC3E}">
        <p14:creationId xmlns:p14="http://schemas.microsoft.com/office/powerpoint/2010/main" val="965967370"/>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If we get here,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failed.</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%s\n"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strerror</a:t>
            </a:r>
            <a:r>
              <a:rPr lang="en-US" sz="1600" dirty="0">
                <a:solidFill>
                  <a:srgbClr val="000000"/>
                </a:solidFill>
                <a:latin typeface="Courier New"/>
                <a:cs typeface="Courier New"/>
              </a:rPr>
              <a:t>(</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exit(127);</a:t>
            </a:r>
          </a:p>
          <a:p>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err="1">
                <a:solidFill>
                  <a:srgbClr val="C200FF"/>
                </a:solidFill>
                <a:latin typeface="Courier New"/>
                <a:cs typeface="Courier New"/>
              </a:rPr>
              <a:t>if</a:t>
            </a:r>
            <a:r>
              <a:rPr lang="de-DE" sz="1600" dirty="0">
                <a:solidFill>
                  <a:srgbClr val="000000"/>
                </a:solidFill>
                <a:latin typeface="Courier New"/>
                <a:cs typeface="Courier New"/>
              </a:rPr>
              <a:t> (!</a:t>
            </a:r>
            <a:r>
              <a:rPr lang="de-DE" sz="1600" dirty="0" err="1">
                <a:solidFill>
                  <a:srgbClr val="000000"/>
                </a:solidFill>
                <a:latin typeface="Courier New"/>
                <a:cs typeface="Courier New"/>
              </a:rPr>
              <a:t>bg</a:t>
            </a:r>
            <a:r>
              <a:rPr lang="de-DE" sz="1600" dirty="0">
                <a:solidFill>
                  <a:srgbClr val="000000"/>
                </a:solidFill>
                <a:latin typeface="Courier New"/>
                <a:cs typeface="Courier New"/>
              </a:rPr>
              <a:t>)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304800" y="4430115"/>
            <a:ext cx="8258208" cy="2069771"/>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3316287" y="5203134"/>
            <a:ext cx="4800600" cy="830997"/>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Start </a:t>
            </a:r>
            <a:r>
              <a:rPr lang="en-US" dirty="0" err="1">
                <a:latin typeface="Courier New" panose="02070309020205020404" pitchFamily="49" charset="0"/>
                <a:cs typeface="Courier New" panose="02070309020205020404" pitchFamily="49" charset="0"/>
              </a:rPr>
              <a:t>argv</a:t>
            </a:r>
            <a:r>
              <a:rPr lang="en-US" dirty="0">
                <a:latin typeface="Courier New" panose="02070309020205020404" pitchFamily="49" charset="0"/>
                <a:cs typeface="Courier New" panose="02070309020205020404" pitchFamily="49" charset="0"/>
              </a:rPr>
              <a:t>[0]</a:t>
            </a:r>
            <a:r>
              <a:rPr lang="en-US" b="0" dirty="0">
                <a:latin typeface="+mn-lt"/>
                <a:cs typeface="Courier New" panose="02070309020205020404" pitchFamily="49" charset="0"/>
              </a:rPr>
              <a:t>.</a:t>
            </a:r>
          </a:p>
          <a:p>
            <a:r>
              <a:rPr lang="en-US" dirty="0" err="1">
                <a:latin typeface="Courier New" panose="02070309020205020404" pitchFamily="49" charset="0"/>
                <a:cs typeface="Courier New" panose="02070309020205020404" pitchFamily="49" charset="0"/>
              </a:rPr>
              <a:t>execve</a:t>
            </a:r>
            <a:r>
              <a:rPr lang="en-US" b="0" dirty="0">
                <a:latin typeface="+mn-lt"/>
                <a:cs typeface="Courier New" panose="02070309020205020404" pitchFamily="49" charset="0"/>
              </a:rPr>
              <a:t> only returns on error.</a:t>
            </a:r>
            <a:endParaRPr lang="en-US" b="0" dirty="0">
              <a:latin typeface="+mn-lt"/>
            </a:endParaRPr>
          </a:p>
        </p:txBody>
      </p:sp>
    </p:spTree>
    <p:extLst>
      <p:ext uri="{BB962C8B-B14F-4D97-AF65-F5344CB8AC3E}">
        <p14:creationId xmlns:p14="http://schemas.microsoft.com/office/powerpoint/2010/main" val="378601895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If we get here,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failed.</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%s\n"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strerror</a:t>
            </a:r>
            <a:r>
              <a:rPr lang="en-US" sz="1600" dirty="0">
                <a:solidFill>
                  <a:srgbClr val="000000"/>
                </a:solidFill>
                <a:latin typeface="Courier New"/>
                <a:cs typeface="Courier New"/>
              </a:rPr>
              <a:t>(</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exit(127);</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a:solidFill>
                  <a:srgbClr val="C200FF"/>
                </a:solidFill>
                <a:latin typeface="Courier New"/>
                <a:cs typeface="Courier New"/>
              </a:rPr>
              <a:t>if</a:t>
            </a:r>
            <a:r>
              <a:rPr lang="de-DE" sz="1600" dirty="0">
                <a:solidFill>
                  <a:srgbClr val="000000"/>
                </a:solidFill>
                <a:latin typeface="Courier New"/>
                <a:cs typeface="Courier New"/>
              </a:rPr>
              <a:t> (!bg)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5" name="Text Box 4"/>
          <p:cNvSpPr txBox="1">
            <a:spLocks noChangeArrowheads="1"/>
          </p:cNvSpPr>
          <p:nvPr/>
        </p:nvSpPr>
        <p:spPr bwMode="auto">
          <a:xfrm>
            <a:off x="279400" y="5734050"/>
            <a:ext cx="8340725" cy="1047748"/>
          </a:xfrm>
          <a:prstGeom prst="rect">
            <a:avLst/>
          </a:prstGeom>
          <a:solidFill>
            <a:srgbClr val="F6F5BD"/>
          </a:solidFill>
          <a:ln w="12700">
            <a:noFill/>
            <a:miter lim="800000"/>
            <a:headEnd/>
            <a:tailEnd type="none" w="sm" len="sm"/>
          </a:ln>
          <a:effectLst/>
        </p:spPr>
        <p:txBody>
          <a:bodyPr wrap="square" lIns="45720" rIns="45720">
            <a:normAutofit/>
          </a:bodyPr>
          <a:lstStyle/>
          <a:p>
            <a:endParaRPr lang="is-IS" sz="1600" dirty="0">
              <a:solidFill>
                <a:srgbClr val="000000"/>
              </a:solidFill>
              <a:latin typeface="Menlo-Regular"/>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2" name="TextBox 1"/>
          <p:cNvSpPr txBox="1"/>
          <p:nvPr/>
        </p:nvSpPr>
        <p:spPr>
          <a:xfrm>
            <a:off x="3622584" y="5581471"/>
            <a:ext cx="2979391" cy="1200329"/>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If running child in foreground, wait until it is done.</a:t>
            </a:r>
            <a:endParaRPr lang="en-US" b="0" dirty="0">
              <a:latin typeface="+mn-lt"/>
            </a:endParaRPr>
          </a:p>
        </p:txBody>
      </p:sp>
    </p:spTree>
    <p:extLst>
      <p:ext uri="{BB962C8B-B14F-4D97-AF65-F5344CB8AC3E}">
        <p14:creationId xmlns:p14="http://schemas.microsoft.com/office/powerpoint/2010/main" val="968681688"/>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6" name="Rectangle 5"/>
          <p:cNvSpPr>
            <a:spLocks noChangeArrowheads="1"/>
          </p:cNvSpPr>
          <p:nvPr/>
        </p:nvSpPr>
        <p:spPr bwMode="auto">
          <a:xfrm>
            <a:off x="7127740" y="6477000"/>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7"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If we get here,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failed.</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%s\n"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strerror</a:t>
            </a:r>
            <a:r>
              <a:rPr lang="en-US" sz="1600" dirty="0">
                <a:solidFill>
                  <a:srgbClr val="000000"/>
                </a:solidFill>
                <a:latin typeface="Courier New"/>
                <a:cs typeface="Courier New"/>
              </a:rPr>
              <a:t>(</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exit(127);</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a:solidFill>
                  <a:srgbClr val="C200FF"/>
                </a:solidFill>
                <a:latin typeface="Courier New"/>
                <a:cs typeface="Courier New"/>
              </a:rPr>
              <a:t>if</a:t>
            </a:r>
            <a:r>
              <a:rPr lang="de-DE" sz="1600" dirty="0">
                <a:solidFill>
                  <a:srgbClr val="000000"/>
                </a:solidFill>
                <a:latin typeface="Courier New"/>
                <a:cs typeface="Courier New"/>
              </a:rPr>
              <a:t> (!bg)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printf(</a:t>
            </a:r>
            <a:r>
              <a:rPr lang="fi-FI" sz="1600" dirty="0">
                <a:solidFill>
                  <a:srgbClr val="9D206F"/>
                </a:solidFill>
                <a:latin typeface="Courier New"/>
                <a:cs typeface="Courier New"/>
              </a:rPr>
              <a:t>"%d %s\n"</a:t>
            </a:r>
            <a:r>
              <a:rPr lang="fi-FI" sz="1600" dirty="0">
                <a:solidFill>
                  <a:srgbClr val="000000"/>
                </a:solidFill>
                <a:latin typeface="Courier New"/>
                <a:cs typeface="Courier New"/>
              </a:rPr>
              <a:t>, pid, cmdline);</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2" name="TextBox 1"/>
          <p:cNvSpPr txBox="1"/>
          <p:nvPr/>
        </p:nvSpPr>
        <p:spPr>
          <a:xfrm>
            <a:off x="6278880" y="4828046"/>
            <a:ext cx="2865120" cy="1569660"/>
          </a:xfrm>
          <a:prstGeom prst="rect">
            <a:avLst/>
          </a:prstGeom>
          <a:solidFill>
            <a:srgbClr val="DEDFF5"/>
          </a:solidFill>
        </p:spPr>
        <p:txBody>
          <a:bodyPr wrap="square" rtlCol="0">
            <a:spAutoFit/>
          </a:bodyPr>
          <a:lstStyle/>
          <a:p>
            <a:r>
              <a:rPr lang="en-US" b="0" dirty="0">
                <a:latin typeface="+mn-lt"/>
                <a:cs typeface="Courier New" panose="02070309020205020404" pitchFamily="49" charset="0"/>
              </a:rPr>
              <a:t>If running child in background, print </a:t>
            </a:r>
            <a:r>
              <a:rPr lang="en-US" b="0" dirty="0" err="1">
                <a:latin typeface="+mn-lt"/>
                <a:cs typeface="Courier New" panose="02070309020205020404" pitchFamily="49" charset="0"/>
              </a:rPr>
              <a:t>pid</a:t>
            </a:r>
            <a:r>
              <a:rPr lang="en-US" b="0" dirty="0">
                <a:latin typeface="+mn-lt"/>
                <a:cs typeface="Courier New" panose="02070309020205020404" pitchFamily="49" charset="0"/>
              </a:rPr>
              <a:t> and continue doing other stuff.</a:t>
            </a:r>
            <a:endParaRPr lang="en-US" b="0" dirty="0">
              <a:latin typeface="+mn-lt"/>
            </a:endParaRPr>
          </a:p>
        </p:txBody>
      </p:sp>
      <p:sp>
        <p:nvSpPr>
          <p:cNvPr id="8" name="Rectangle 7">
            <a:extLst>
              <a:ext uri="{FF2B5EF4-FFF2-40B4-BE49-F238E27FC236}">
                <a16:creationId xmlns:a16="http://schemas.microsoft.com/office/drawing/2014/main" id="{66E85109-2B02-435B-BBD8-E6476ACCE261}"/>
              </a:ext>
            </a:extLst>
          </p:cNvPr>
          <p:cNvSpPr>
            <a:spLocks noChangeArrowheads="1"/>
          </p:cNvSpPr>
          <p:nvPr/>
        </p:nvSpPr>
        <p:spPr bwMode="auto">
          <a:xfrm>
            <a:off x="7124565" y="6482269"/>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Tree>
    <p:extLst>
      <p:ext uri="{BB962C8B-B14F-4D97-AF65-F5344CB8AC3E}">
        <p14:creationId xmlns:p14="http://schemas.microsoft.com/office/powerpoint/2010/main" val="197187863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a:xfrm>
            <a:off x="304800" y="158299"/>
            <a:ext cx="6757988" cy="781050"/>
          </a:xfrm>
        </p:spPr>
        <p:txBody>
          <a:bodyPr/>
          <a:lstStyle/>
          <a:p>
            <a:r>
              <a:rPr lang="en-US" dirty="0"/>
              <a:t>Simple Shell </a:t>
            </a:r>
            <a:r>
              <a:rPr lang="en-US" dirty="0">
                <a:latin typeface="Courier New" pitchFamily="49" charset="0"/>
              </a:rPr>
              <a:t>eval</a:t>
            </a:r>
            <a:r>
              <a:rPr lang="en-US" dirty="0"/>
              <a:t> Function</a:t>
            </a:r>
          </a:p>
        </p:txBody>
      </p:sp>
      <p:sp>
        <p:nvSpPr>
          <p:cNvPr id="544772" name="Text Box 4"/>
          <p:cNvSpPr txBox="1">
            <a:spLocks noChangeArrowheads="1"/>
          </p:cNvSpPr>
          <p:nvPr/>
        </p:nvSpPr>
        <p:spPr bwMode="auto">
          <a:xfrm>
            <a:off x="279400" y="914400"/>
            <a:ext cx="8340725" cy="5867400"/>
          </a:xfrm>
          <a:prstGeom prst="rect">
            <a:avLst/>
          </a:prstGeom>
          <a:solidFill>
            <a:srgbClr val="F6F5BD"/>
          </a:solidFill>
          <a:ln w="12700">
            <a:solidFill>
              <a:schemeClr val="tx1"/>
            </a:solidFill>
            <a:miter lim="800000"/>
            <a:headEnd/>
            <a:tailEnd type="none" w="sm" len="sm"/>
          </a:ln>
          <a:effectLst/>
        </p:spPr>
        <p:txBody>
          <a:bodyPr wrap="square" lIns="45720" rIns="45720">
            <a:normAutofit fontScale="92500" lnSpcReduction="20000"/>
          </a:bodyPr>
          <a:lstStyle/>
          <a:p>
            <a:r>
              <a:rPr lang="en-US" sz="1600" dirty="0">
                <a:solidFill>
                  <a:srgbClr val="2D961E"/>
                </a:solidFill>
                <a:latin typeface="Courier New"/>
                <a:cs typeface="Courier New"/>
              </a:rPr>
              <a:t>void</a:t>
            </a:r>
            <a:r>
              <a:rPr lang="en-US" sz="1600" dirty="0">
                <a:solidFill>
                  <a:srgbClr val="000000"/>
                </a:solidFill>
                <a:latin typeface="Courier New"/>
                <a:cs typeface="Courier New"/>
              </a:rPr>
              <a:t> </a:t>
            </a:r>
            <a:r>
              <a:rPr lang="en-US" sz="1600" dirty="0" err="1">
                <a:solidFill>
                  <a:srgbClr val="4A00FF"/>
                </a:solidFill>
                <a:latin typeface="Courier New"/>
                <a:cs typeface="Courier New"/>
              </a:rPr>
              <a:t>eval</a:t>
            </a:r>
            <a:r>
              <a:rPr lang="en-US" sz="1600" dirty="0">
                <a:solidFill>
                  <a:srgbClr val="000000"/>
                </a:solidFill>
                <a:latin typeface="Courier New"/>
                <a:cs typeface="Courier New"/>
              </a:rPr>
              <a:t>(</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cmdline</a:t>
            </a:r>
            <a:r>
              <a:rPr lang="en-US" sz="1600" dirty="0">
                <a:solidFill>
                  <a:srgbClr val="000000"/>
                </a:solidFill>
                <a:latin typeface="Courier New"/>
                <a:cs typeface="Courier New"/>
              </a:rPr>
              <a:t>)</a:t>
            </a:r>
          </a:p>
          <a:p>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argv</a:t>
            </a:r>
            <a:r>
              <a:rPr lang="en-US" sz="1600" dirty="0">
                <a:solidFill>
                  <a:srgbClr val="000000"/>
                </a:solidFill>
                <a:latin typeface="Courier New"/>
                <a:cs typeface="Courier New"/>
              </a:rPr>
              <a:t>[MAXARGS]; </a:t>
            </a:r>
            <a:r>
              <a:rPr lang="en-US" sz="1600" dirty="0">
                <a:solidFill>
                  <a:srgbClr val="CB2418"/>
                </a:solidFill>
                <a:latin typeface="Courier New"/>
                <a:cs typeface="Courier New"/>
              </a:rPr>
              <a:t>/* Argument list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2D961E"/>
                </a:solidFill>
                <a:latin typeface="Courier New"/>
                <a:cs typeface="Courier New"/>
              </a:rPr>
              <a:t>char</a:t>
            </a:r>
            <a:r>
              <a:rPr lang="en-US" sz="1600" dirty="0">
                <a:solidFill>
                  <a:srgbClr val="000000"/>
                </a:solidFill>
                <a:latin typeface="Courier New"/>
                <a:cs typeface="Courier New"/>
              </a:rPr>
              <a:t> </a:t>
            </a:r>
            <a:r>
              <a:rPr lang="en-US" sz="1600" dirty="0" err="1">
                <a:solidFill>
                  <a:srgbClr val="C1651C"/>
                </a:solidFill>
                <a:latin typeface="Courier New"/>
                <a:cs typeface="Courier New"/>
              </a:rPr>
              <a:t>buf</a:t>
            </a:r>
            <a:r>
              <a:rPr lang="en-US" sz="1600" dirty="0">
                <a:solidFill>
                  <a:srgbClr val="000000"/>
                </a:solidFill>
                <a:latin typeface="Courier New"/>
                <a:cs typeface="Courier New"/>
              </a:rPr>
              <a:t>[MAXLINE];   </a:t>
            </a:r>
            <a:r>
              <a:rPr lang="en-US" sz="1600" dirty="0">
                <a:solidFill>
                  <a:srgbClr val="CB2418"/>
                </a:solidFill>
                <a:latin typeface="Courier New"/>
                <a:cs typeface="Courier New"/>
              </a:rPr>
              <a:t>/* Holds modified command line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2D961E"/>
                </a:solidFill>
                <a:latin typeface="Courier New"/>
                <a:cs typeface="Courier New"/>
              </a:rPr>
              <a:t>int</a:t>
            </a:r>
            <a:r>
              <a:rPr lang="en-US" sz="1600" dirty="0">
                <a:solidFill>
                  <a:srgbClr val="000000"/>
                </a:solidFill>
                <a:latin typeface="Courier New"/>
                <a:cs typeface="Courier New"/>
              </a:rPr>
              <a:t> </a:t>
            </a:r>
            <a:r>
              <a:rPr lang="en-US" sz="1600" dirty="0" err="1">
                <a:solidFill>
                  <a:srgbClr val="C1651C"/>
                </a:solidFill>
                <a:latin typeface="Courier New"/>
                <a:cs typeface="Courier New"/>
              </a:rPr>
              <a:t>bg</a:t>
            </a:r>
            <a:r>
              <a:rPr lang="en-US" sz="1600" dirty="0">
                <a:solidFill>
                  <a:srgbClr val="000000"/>
                </a:solidFill>
                <a:latin typeface="Courier New"/>
                <a:cs typeface="Courier New"/>
              </a:rPr>
              <a:t>;              </a:t>
            </a:r>
            <a:r>
              <a:rPr lang="en-US" sz="1600" dirty="0">
                <a:solidFill>
                  <a:srgbClr val="CB2418"/>
                </a:solidFill>
                <a:latin typeface="Courier New"/>
                <a:cs typeface="Courier New"/>
              </a:rPr>
              <a:t>/* Should the job run in </a:t>
            </a:r>
            <a:r>
              <a:rPr lang="en-US" sz="1600" dirty="0" err="1">
                <a:solidFill>
                  <a:srgbClr val="CB2418"/>
                </a:solidFill>
                <a:latin typeface="Courier New"/>
                <a:cs typeface="Courier New"/>
              </a:rPr>
              <a:t>bg</a:t>
            </a:r>
            <a:r>
              <a:rPr lang="en-US" sz="1600" dirty="0">
                <a:solidFill>
                  <a:srgbClr val="CB2418"/>
                </a:solidFill>
                <a:latin typeface="Courier New"/>
                <a:cs typeface="Courier New"/>
              </a:rPr>
              <a:t> or </a:t>
            </a:r>
            <a:r>
              <a:rPr lang="en-US" sz="1600" dirty="0" err="1">
                <a:solidFill>
                  <a:srgbClr val="CB2418"/>
                </a:solidFill>
                <a:latin typeface="Courier New"/>
                <a:cs typeface="Courier New"/>
              </a:rPr>
              <a:t>fg</a:t>
            </a:r>
            <a:r>
              <a:rPr lang="en-US" sz="1600" dirty="0">
                <a:solidFill>
                  <a:srgbClr val="CB2418"/>
                </a:solidFill>
                <a:latin typeface="Courier New"/>
                <a:cs typeface="Courier New"/>
              </a:rPr>
              <a:t>? */</a:t>
            </a:r>
            <a:endParaRPr lang="en-US"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2D961E"/>
                </a:solidFill>
                <a:latin typeface="Courier New"/>
                <a:cs typeface="Courier New"/>
              </a:rPr>
              <a:t>pid_t</a:t>
            </a:r>
            <a:r>
              <a:rPr lang="fi-FI" sz="1600" dirty="0">
                <a:solidFill>
                  <a:srgbClr val="000000"/>
                </a:solidFill>
                <a:latin typeface="Courier New"/>
                <a:cs typeface="Courier New"/>
              </a:rPr>
              <a:t> </a:t>
            </a:r>
            <a:r>
              <a:rPr lang="fi-FI" sz="1600" dirty="0" err="1">
                <a:solidFill>
                  <a:srgbClr val="C1651C"/>
                </a:solidFill>
                <a:latin typeface="Courier New"/>
                <a:cs typeface="Courier New"/>
              </a:rPr>
              <a:t>pid</a:t>
            </a:r>
            <a:r>
              <a:rPr lang="fi-FI" sz="1600" dirty="0">
                <a:solidFill>
                  <a:srgbClr val="000000"/>
                </a:solidFill>
                <a:latin typeface="Courier New"/>
                <a:cs typeface="Courier New"/>
              </a:rPr>
              <a:t>;           </a:t>
            </a:r>
            <a:r>
              <a:rPr lang="fi-FI" sz="1600" dirty="0">
                <a:solidFill>
                  <a:srgbClr val="CB2418"/>
                </a:solidFill>
                <a:latin typeface="Courier New"/>
                <a:cs typeface="Courier New"/>
              </a:rPr>
              <a:t>/* </a:t>
            </a:r>
            <a:r>
              <a:rPr lang="fi-FI" sz="1600" dirty="0" err="1">
                <a:solidFill>
                  <a:srgbClr val="CB2418"/>
                </a:solidFill>
                <a:latin typeface="Courier New"/>
                <a:cs typeface="Courier New"/>
              </a:rPr>
              <a:t>Process</a:t>
            </a:r>
            <a:r>
              <a:rPr lang="fi-FI" sz="1600" dirty="0">
                <a:solidFill>
                  <a:srgbClr val="CB2418"/>
                </a:solidFill>
                <a:latin typeface="Courier New"/>
                <a:cs typeface="Courier New"/>
              </a:rPr>
              <a:t> id */</a:t>
            </a:r>
            <a:endParaRPr lang="fi-FI" sz="1600" dirty="0">
              <a:solidFill>
                <a:srgbClr val="000000"/>
              </a:solidFill>
              <a:latin typeface="Courier New"/>
              <a:cs typeface="Courier New"/>
            </a:endParaRPr>
          </a:p>
          <a:p>
            <a:endParaRPr lang="fi-FI"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strcpy(buf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bg</a:t>
            </a:r>
            <a:r>
              <a:rPr lang="fi-FI" sz="1600" dirty="0">
                <a:solidFill>
                  <a:srgbClr val="000000"/>
                </a:solidFill>
                <a:latin typeface="Courier New"/>
                <a:cs typeface="Courier New"/>
              </a:rPr>
              <a:t> = </a:t>
            </a:r>
            <a:r>
              <a:rPr lang="fi-FI" sz="1600" dirty="0" err="1">
                <a:solidFill>
                  <a:srgbClr val="000000"/>
                </a:solidFill>
                <a:latin typeface="Courier New"/>
                <a:cs typeface="Courier New"/>
              </a:rPr>
              <a:t>parseline(buf</a:t>
            </a:r>
            <a:r>
              <a:rPr lang="fi-FI" sz="1600" dirty="0">
                <a:solidFill>
                  <a:srgbClr val="000000"/>
                </a:solidFill>
                <a:latin typeface="Courier New"/>
                <a:cs typeface="Courier New"/>
              </a:rPr>
              <a:t>, </a:t>
            </a:r>
            <a:r>
              <a:rPr lang="fi-FI" sz="1600" dirty="0" err="1">
                <a:solidFill>
                  <a:srgbClr val="000000"/>
                </a:solidFill>
                <a:latin typeface="Courier New"/>
                <a:cs typeface="Courier New"/>
              </a:rPr>
              <a:t>argv</a:t>
            </a:r>
            <a:r>
              <a:rPr lang="fi-FI"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 </a:t>
            </a:r>
            <a:r>
              <a:rPr lang="en-US" sz="1600" dirty="0">
                <a:solidFill>
                  <a:srgbClr val="2C9290"/>
                </a:solidFill>
                <a:latin typeface="Courier New"/>
                <a:cs typeface="Courier New"/>
              </a:rPr>
              <a:t>NULL</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return</a:t>
            </a:r>
            <a:r>
              <a:rPr lang="en-US" sz="1600" dirty="0">
                <a:solidFill>
                  <a:srgbClr val="000000"/>
                </a:solidFill>
                <a:latin typeface="Courier New"/>
                <a:cs typeface="Courier New"/>
              </a:rPr>
              <a:t>;   </a:t>
            </a:r>
            <a:r>
              <a:rPr lang="en-US" sz="1600" dirty="0">
                <a:solidFill>
                  <a:srgbClr val="CB2418"/>
                </a:solidFill>
                <a:latin typeface="Courier New"/>
                <a:cs typeface="Courier New"/>
              </a:rPr>
              <a:t>/* Ignore empty lines */</a:t>
            </a:r>
            <a:endParaRPr lang="en-US" sz="1600" dirty="0">
              <a:solidFill>
                <a:srgbClr val="000000"/>
              </a:solidFill>
              <a:latin typeface="Courier New"/>
              <a:cs typeface="Courier New"/>
            </a:endParaRP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builtin_command</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 fork()) == 0) {   </a:t>
            </a:r>
            <a:r>
              <a:rPr lang="en-US" sz="1600" dirty="0">
                <a:solidFill>
                  <a:srgbClr val="CB2418"/>
                </a:solidFill>
                <a:latin typeface="Courier New"/>
                <a:cs typeface="Courier New"/>
              </a:rPr>
              <a:t>/* Child runs user job */</a:t>
            </a:r>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execve</a:t>
            </a:r>
            <a:r>
              <a:rPr lang="en-US" sz="1600" dirty="0">
                <a:solidFill>
                  <a:srgbClr val="000000"/>
                </a:solidFill>
                <a:latin typeface="Courier New"/>
                <a:cs typeface="Courier New"/>
              </a:rPr>
              <a:t>(</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 environ);</a:t>
            </a:r>
          </a:p>
          <a:p>
            <a:r>
              <a:rPr lang="en-US" sz="1600" dirty="0">
                <a:solidFill>
                  <a:srgbClr val="000000"/>
                </a:solidFill>
                <a:latin typeface="Courier New"/>
                <a:cs typeface="Courier New"/>
              </a:rPr>
              <a:t>            </a:t>
            </a:r>
            <a:r>
              <a:rPr lang="en-US" sz="1600" dirty="0">
                <a:solidFill>
                  <a:srgbClr val="CB2418"/>
                </a:solidFill>
                <a:latin typeface="Courier New"/>
                <a:cs typeface="Courier New"/>
              </a:rPr>
              <a:t>// If we get here, </a:t>
            </a:r>
            <a:r>
              <a:rPr lang="en-US" sz="1600" dirty="0" err="1">
                <a:solidFill>
                  <a:srgbClr val="CB2418"/>
                </a:solidFill>
                <a:latin typeface="Courier New"/>
                <a:cs typeface="Courier New"/>
              </a:rPr>
              <a:t>execve</a:t>
            </a:r>
            <a:r>
              <a:rPr lang="en-US" sz="1600" dirty="0">
                <a:solidFill>
                  <a:srgbClr val="CB2418"/>
                </a:solidFill>
                <a:latin typeface="Courier New"/>
                <a:cs typeface="Courier New"/>
              </a:rPr>
              <a:t> failed.</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printf</a:t>
            </a:r>
            <a:r>
              <a:rPr lang="en-US" sz="1600" dirty="0">
                <a:solidFill>
                  <a:srgbClr val="000000"/>
                </a:solidFill>
                <a:latin typeface="Courier New"/>
                <a:cs typeface="Courier New"/>
              </a:rPr>
              <a:t>(</a:t>
            </a:r>
            <a:r>
              <a:rPr lang="en-US" sz="1600" dirty="0">
                <a:solidFill>
                  <a:srgbClr val="9D206F"/>
                </a:solidFill>
                <a:latin typeface="Courier New"/>
                <a:cs typeface="Courier New"/>
              </a:rPr>
              <a:t>"%s: %s\n"</a:t>
            </a:r>
            <a:r>
              <a:rPr lang="en-US" sz="1600" dirty="0">
                <a:solidFill>
                  <a:srgbClr val="000000"/>
                </a:solidFill>
                <a:latin typeface="Courier New"/>
                <a:cs typeface="Courier New"/>
              </a:rPr>
              <a:t>, </a:t>
            </a:r>
            <a:r>
              <a:rPr lang="en-US" sz="1600" dirty="0" err="1">
                <a:solidFill>
                  <a:srgbClr val="000000"/>
                </a:solidFill>
                <a:latin typeface="Courier New"/>
                <a:cs typeface="Courier New"/>
              </a:rPr>
              <a:t>argv</a:t>
            </a:r>
            <a:r>
              <a:rPr lang="en-US" sz="1600" dirty="0">
                <a:solidFill>
                  <a:srgbClr val="000000"/>
                </a:solidFill>
                <a:latin typeface="Courier New"/>
                <a:cs typeface="Courier New"/>
              </a:rPr>
              <a:t>[0], </a:t>
            </a:r>
            <a:r>
              <a:rPr lang="en-US" sz="1600" dirty="0" err="1">
                <a:solidFill>
                  <a:srgbClr val="000000"/>
                </a:solidFill>
                <a:latin typeface="Courier New"/>
                <a:cs typeface="Courier New"/>
              </a:rPr>
              <a:t>strerror</a:t>
            </a:r>
            <a:r>
              <a:rPr lang="en-US" sz="1600" dirty="0">
                <a:solidFill>
                  <a:srgbClr val="000000"/>
                </a:solidFill>
                <a:latin typeface="Courier New"/>
                <a:cs typeface="Courier New"/>
              </a:rPr>
              <a:t>(</a:t>
            </a:r>
            <a:r>
              <a:rPr lang="en-US" sz="1600" dirty="0" err="1">
                <a:solidFill>
                  <a:srgbClr val="000000"/>
                </a:solidFill>
                <a:latin typeface="Courier New"/>
                <a:cs typeface="Courier New"/>
              </a:rPr>
              <a:t>errno</a:t>
            </a:r>
            <a:r>
              <a:rPr lang="en-US" sz="1600" dirty="0">
                <a:solidFill>
                  <a:srgbClr val="000000"/>
                </a:solidFill>
                <a:latin typeface="Courier New"/>
                <a:cs typeface="Courier New"/>
              </a:rPr>
              <a:t>));</a:t>
            </a:r>
          </a:p>
          <a:p>
            <a:r>
              <a:rPr lang="en-US" sz="1600" dirty="0">
                <a:solidFill>
                  <a:srgbClr val="000000"/>
                </a:solidFill>
                <a:latin typeface="Courier New"/>
                <a:cs typeface="Courier New"/>
              </a:rPr>
              <a:t>            exit(127);</a:t>
            </a:r>
          </a:p>
          <a:p>
            <a:r>
              <a:rPr lang="en-US" sz="1600" dirty="0">
                <a:solidFill>
                  <a:srgbClr val="000000"/>
                </a:solidFill>
                <a:latin typeface="Courier New"/>
                <a:cs typeface="Courier New"/>
              </a:rPr>
              <a:t>        }</a:t>
            </a:r>
          </a:p>
          <a:p>
            <a:endParaRPr lang="en-US" sz="1600" dirty="0">
              <a:solidFill>
                <a:srgbClr val="000000"/>
              </a:solidFill>
              <a:latin typeface="Courier New"/>
              <a:cs typeface="Courier New"/>
            </a:endParaRPr>
          </a:p>
          <a:p>
            <a:r>
              <a:rPr lang="en-US" sz="1600" dirty="0">
                <a:solidFill>
                  <a:srgbClr val="000000"/>
                </a:solidFill>
                <a:latin typeface="Courier New"/>
                <a:cs typeface="Courier New"/>
              </a:rPr>
              <a:t>        </a:t>
            </a:r>
            <a:r>
              <a:rPr lang="en-US" sz="1600" dirty="0">
                <a:solidFill>
                  <a:srgbClr val="CB2418"/>
                </a:solidFill>
                <a:latin typeface="Courier New"/>
                <a:cs typeface="Courier New"/>
              </a:rPr>
              <a:t>/* Parent waits for foreground job to terminate */</a:t>
            </a:r>
            <a:endParaRPr lang="en-US" sz="1600" dirty="0">
              <a:solidFill>
                <a:srgbClr val="000000"/>
              </a:solidFill>
              <a:latin typeface="Courier New"/>
              <a:cs typeface="Courier New"/>
            </a:endParaRPr>
          </a:p>
          <a:p>
            <a:r>
              <a:rPr lang="de-DE" sz="1600" dirty="0">
                <a:solidFill>
                  <a:srgbClr val="000000"/>
                </a:solidFill>
                <a:latin typeface="Courier New"/>
                <a:cs typeface="Courier New"/>
              </a:rPr>
              <a:t>        </a:t>
            </a:r>
            <a:r>
              <a:rPr lang="de-DE" sz="1600" dirty="0">
                <a:solidFill>
                  <a:srgbClr val="C200FF"/>
                </a:solidFill>
                <a:latin typeface="Courier New"/>
                <a:cs typeface="Courier New"/>
              </a:rPr>
              <a:t>if</a:t>
            </a:r>
            <a:r>
              <a:rPr lang="de-DE" sz="1600" dirty="0">
                <a:solidFill>
                  <a:srgbClr val="000000"/>
                </a:solidFill>
                <a:latin typeface="Courier New"/>
                <a:cs typeface="Courier New"/>
              </a:rPr>
              <a:t> (!bg) {</a:t>
            </a:r>
          </a:p>
          <a:p>
            <a:r>
              <a:rPr lang="fr-FR" sz="1600" dirty="0">
                <a:solidFill>
                  <a:srgbClr val="000000"/>
                </a:solidFill>
                <a:latin typeface="Courier New"/>
                <a:cs typeface="Courier New"/>
              </a:rPr>
              <a:t>            </a:t>
            </a:r>
            <a:r>
              <a:rPr lang="fr-FR" sz="1600" dirty="0" err="1">
                <a:solidFill>
                  <a:srgbClr val="2D961E"/>
                </a:solidFill>
                <a:latin typeface="Courier New"/>
                <a:cs typeface="Courier New"/>
              </a:rPr>
              <a:t>int</a:t>
            </a:r>
            <a:r>
              <a:rPr lang="fr-FR" sz="1600" dirty="0">
                <a:solidFill>
                  <a:srgbClr val="000000"/>
                </a:solidFill>
                <a:latin typeface="Courier New"/>
                <a:cs typeface="Courier New"/>
              </a:rPr>
              <a:t> </a:t>
            </a:r>
            <a:r>
              <a:rPr lang="fr-FR" sz="1600" dirty="0" err="1">
                <a:solidFill>
                  <a:srgbClr val="C1651C"/>
                </a:solidFill>
                <a:latin typeface="Courier New"/>
                <a:cs typeface="Courier New"/>
              </a:rPr>
              <a:t>status</a:t>
            </a:r>
            <a:r>
              <a:rPr lang="fr-FR" sz="1600" dirty="0">
                <a:solidFill>
                  <a:srgbClr val="000000"/>
                </a:solidFill>
                <a:latin typeface="Courier New"/>
                <a:cs typeface="Courier New"/>
              </a:rPr>
              <a:t>;</a:t>
            </a:r>
          </a:p>
          <a:p>
            <a:r>
              <a:rPr lang="en-US" sz="1600" dirty="0">
                <a:solidFill>
                  <a:srgbClr val="000000"/>
                </a:solidFill>
                <a:latin typeface="Courier New"/>
                <a:cs typeface="Courier New"/>
              </a:rPr>
              <a:t>            </a:t>
            </a:r>
            <a:r>
              <a:rPr lang="en-US" sz="1600" dirty="0">
                <a:solidFill>
                  <a:srgbClr val="C200FF"/>
                </a:solidFill>
                <a:latin typeface="Courier New"/>
                <a:cs typeface="Courier New"/>
              </a:rPr>
              <a:t>if</a:t>
            </a:r>
            <a:r>
              <a:rPr lang="en-US" sz="1600" dirty="0">
                <a:solidFill>
                  <a:srgbClr val="000000"/>
                </a:solidFill>
                <a:latin typeface="Courier New"/>
                <a:cs typeface="Courier New"/>
              </a:rPr>
              <a:t> (</a:t>
            </a:r>
            <a:r>
              <a:rPr lang="en-US" sz="1600" dirty="0" err="1">
                <a:solidFill>
                  <a:srgbClr val="000000"/>
                </a:solidFill>
                <a:latin typeface="Courier New"/>
                <a:cs typeface="Courier New"/>
              </a:rPr>
              <a:t>waitpid</a:t>
            </a:r>
            <a:r>
              <a:rPr lang="en-US" sz="1600" dirty="0">
                <a:solidFill>
                  <a:srgbClr val="000000"/>
                </a:solidFill>
                <a:latin typeface="Courier New"/>
                <a:cs typeface="Courier New"/>
              </a:rPr>
              <a:t>(</a:t>
            </a:r>
            <a:r>
              <a:rPr lang="en-US" sz="1600" dirty="0" err="1">
                <a:solidFill>
                  <a:srgbClr val="000000"/>
                </a:solidFill>
                <a:latin typeface="Courier New"/>
                <a:cs typeface="Courier New"/>
              </a:rPr>
              <a:t>pid</a:t>
            </a:r>
            <a:r>
              <a:rPr lang="en-US" sz="1600" dirty="0">
                <a:solidFill>
                  <a:srgbClr val="000000"/>
                </a:solidFill>
                <a:latin typeface="Courier New"/>
                <a:cs typeface="Courier New"/>
              </a:rPr>
              <a:t>, &amp;status, 0) &lt; 0)</a:t>
            </a:r>
          </a:p>
          <a:p>
            <a:r>
              <a:rPr lang="en-US" sz="1600" dirty="0">
                <a:solidFill>
                  <a:srgbClr val="000000"/>
                </a:solidFill>
                <a:latin typeface="Courier New"/>
                <a:cs typeface="Courier New"/>
              </a:rPr>
              <a:t>                </a:t>
            </a:r>
            <a:r>
              <a:rPr lang="en-US" sz="1600" dirty="0" err="1">
                <a:solidFill>
                  <a:srgbClr val="000000"/>
                </a:solidFill>
                <a:latin typeface="Courier New"/>
                <a:cs typeface="Courier New"/>
              </a:rPr>
              <a:t>unix_error</a:t>
            </a:r>
            <a:r>
              <a:rPr lang="en-US" sz="1600" dirty="0">
                <a:solidFill>
                  <a:srgbClr val="000000"/>
                </a:solidFill>
                <a:latin typeface="Courier New"/>
                <a:cs typeface="Courier New"/>
              </a:rPr>
              <a:t>(</a:t>
            </a:r>
            <a:r>
              <a:rPr lang="en-US" sz="1600" dirty="0">
                <a:solidFill>
                  <a:srgbClr val="9D206F"/>
                </a:solidFill>
                <a:latin typeface="Courier New"/>
                <a:cs typeface="Courier New"/>
              </a:rPr>
              <a:t>"</a:t>
            </a:r>
            <a:r>
              <a:rPr lang="en-US" sz="1600" dirty="0" err="1">
                <a:solidFill>
                  <a:srgbClr val="9D206F"/>
                </a:solidFill>
                <a:latin typeface="Courier New"/>
                <a:cs typeface="Courier New"/>
              </a:rPr>
              <a:t>waitfg</a:t>
            </a:r>
            <a:r>
              <a:rPr lang="en-US" sz="1600" dirty="0">
                <a:solidFill>
                  <a:srgbClr val="9D206F"/>
                </a:solidFill>
                <a:latin typeface="Courier New"/>
                <a:cs typeface="Courier New"/>
              </a:rPr>
              <a:t>: </a:t>
            </a:r>
            <a:r>
              <a:rPr lang="en-US" sz="1600" dirty="0" err="1">
                <a:solidFill>
                  <a:srgbClr val="9D206F"/>
                </a:solidFill>
                <a:latin typeface="Courier New"/>
                <a:cs typeface="Courier New"/>
              </a:rPr>
              <a:t>waitpid</a:t>
            </a:r>
            <a:r>
              <a:rPr lang="en-US" sz="1600" dirty="0">
                <a:solidFill>
                  <a:srgbClr val="9D206F"/>
                </a:solidFill>
                <a:latin typeface="Courier New"/>
                <a:cs typeface="Courier New"/>
              </a:rPr>
              <a:t> error"</a:t>
            </a:r>
            <a:r>
              <a:rPr lang="en-US" sz="1600" dirty="0">
                <a:solidFill>
                  <a:srgbClr val="000000"/>
                </a:solidFill>
                <a:latin typeface="Courier New"/>
                <a:cs typeface="Courier New"/>
              </a:rPr>
              <a:t>);</a:t>
            </a:r>
          </a:p>
          <a:p>
            <a:r>
              <a:rPr lang="en-US" sz="1600" dirty="0">
                <a:solidFill>
                  <a:srgbClr val="000000"/>
                </a:solidFill>
                <a:latin typeface="Courier New"/>
                <a:cs typeface="Courier New"/>
              </a:rPr>
              <a:t>        }</a:t>
            </a:r>
          </a:p>
          <a:p>
            <a:r>
              <a:rPr lang="hu-HU" sz="1600" dirty="0">
                <a:solidFill>
                  <a:srgbClr val="000000"/>
                </a:solidFill>
                <a:latin typeface="Courier New"/>
                <a:cs typeface="Courier New"/>
              </a:rPr>
              <a:t>        </a:t>
            </a:r>
            <a:r>
              <a:rPr lang="hu-HU" sz="1600" dirty="0">
                <a:solidFill>
                  <a:srgbClr val="C200FF"/>
                </a:solidFill>
                <a:latin typeface="Courier New"/>
                <a:cs typeface="Courier New"/>
              </a:rPr>
              <a:t>else</a:t>
            </a:r>
            <a:endParaRPr lang="hu-HU" sz="1600" dirty="0">
              <a:solidFill>
                <a:srgbClr val="000000"/>
              </a:solidFill>
              <a:latin typeface="Courier New"/>
              <a:cs typeface="Courier New"/>
            </a:endParaRPr>
          </a:p>
          <a:p>
            <a:r>
              <a:rPr lang="fi-FI" sz="1600" dirty="0">
                <a:solidFill>
                  <a:srgbClr val="000000"/>
                </a:solidFill>
                <a:latin typeface="Courier New"/>
                <a:cs typeface="Courier New"/>
              </a:rPr>
              <a:t>            </a:t>
            </a:r>
            <a:r>
              <a:rPr lang="fi-FI" sz="1600" dirty="0" err="1">
                <a:solidFill>
                  <a:srgbClr val="000000"/>
                </a:solidFill>
                <a:latin typeface="Courier New"/>
                <a:cs typeface="Courier New"/>
              </a:rPr>
              <a:t>printf(</a:t>
            </a:r>
            <a:r>
              <a:rPr lang="fi-FI" sz="1600" dirty="0" err="1">
                <a:solidFill>
                  <a:srgbClr val="9D206F"/>
                </a:solidFill>
                <a:latin typeface="Courier New"/>
                <a:cs typeface="Courier New"/>
              </a:rPr>
              <a:t>"%d</a:t>
            </a:r>
            <a:r>
              <a:rPr lang="fi-FI" sz="1600" dirty="0">
                <a:solidFill>
                  <a:srgbClr val="9D206F"/>
                </a:solidFill>
                <a:latin typeface="Courier New"/>
                <a:cs typeface="Courier New"/>
              </a:rPr>
              <a:t> %s"</a:t>
            </a:r>
            <a:r>
              <a:rPr lang="fi-FI" sz="1600" dirty="0">
                <a:solidFill>
                  <a:srgbClr val="000000"/>
                </a:solidFill>
                <a:latin typeface="Courier New"/>
                <a:cs typeface="Courier New"/>
              </a:rPr>
              <a:t>, </a:t>
            </a:r>
            <a:r>
              <a:rPr lang="fi-FI" sz="1600" dirty="0" err="1">
                <a:solidFill>
                  <a:srgbClr val="000000"/>
                </a:solidFill>
                <a:latin typeface="Courier New"/>
                <a:cs typeface="Courier New"/>
              </a:rPr>
              <a:t>pid</a:t>
            </a:r>
            <a:r>
              <a:rPr lang="fi-FI" sz="1600" dirty="0">
                <a:solidFill>
                  <a:srgbClr val="000000"/>
                </a:solidFill>
                <a:latin typeface="Courier New"/>
                <a:cs typeface="Courier New"/>
              </a:rPr>
              <a:t>, </a:t>
            </a:r>
            <a:r>
              <a:rPr lang="fi-FI" sz="1600" dirty="0" err="1">
                <a:solidFill>
                  <a:srgbClr val="000000"/>
                </a:solidFill>
                <a:latin typeface="Courier New"/>
                <a:cs typeface="Courier New"/>
              </a:rPr>
              <a:t>cmdline</a:t>
            </a:r>
            <a:r>
              <a:rPr lang="fi-FI" sz="1600" dirty="0">
                <a:solidFill>
                  <a:srgbClr val="000000"/>
                </a:solidFill>
                <a:latin typeface="Courier New"/>
                <a:cs typeface="Courier New"/>
              </a:rPr>
              <a:t>);</a:t>
            </a:r>
          </a:p>
          <a:p>
            <a:r>
              <a:rPr lang="fi-FI" sz="1600" dirty="0">
                <a:solidFill>
                  <a:srgbClr val="000000"/>
                </a:solidFill>
                <a:latin typeface="Courier New"/>
                <a:cs typeface="Courier New"/>
              </a:rPr>
              <a:t>    }</a:t>
            </a:r>
          </a:p>
          <a:p>
            <a:r>
              <a:rPr lang="is-IS" sz="1600" dirty="0">
                <a:solidFill>
                  <a:srgbClr val="000000"/>
                </a:solidFill>
                <a:latin typeface="Courier New"/>
                <a:cs typeface="Courier New"/>
              </a:rPr>
              <a:t>    </a:t>
            </a:r>
            <a:r>
              <a:rPr lang="is-IS" sz="1600" dirty="0">
                <a:solidFill>
                  <a:srgbClr val="C200FF"/>
                </a:solidFill>
                <a:latin typeface="Courier New"/>
                <a:cs typeface="Courier New"/>
              </a:rPr>
              <a:t>return</a:t>
            </a:r>
            <a:r>
              <a:rPr lang="is-IS" sz="1600" dirty="0">
                <a:solidFill>
                  <a:srgbClr val="000000"/>
                </a:solidFill>
                <a:latin typeface="Courier New"/>
                <a:cs typeface="Courier New"/>
              </a:rPr>
              <a:t>;</a:t>
            </a:r>
          </a:p>
          <a:p>
            <a:r>
              <a:rPr lang="is-IS" sz="1600" dirty="0">
                <a:solidFill>
                  <a:srgbClr val="000000"/>
                </a:solidFill>
                <a:latin typeface="Courier New"/>
                <a:cs typeface="Courier New"/>
              </a:rPr>
              <a:t>}</a:t>
            </a:r>
          </a:p>
        </p:txBody>
      </p:sp>
      <p:sp>
        <p:nvSpPr>
          <p:cNvPr id="4" name="Rectangle 3"/>
          <p:cNvSpPr>
            <a:spLocks noChangeArrowheads="1"/>
          </p:cNvSpPr>
          <p:nvPr/>
        </p:nvSpPr>
        <p:spPr bwMode="auto">
          <a:xfrm>
            <a:off x="7124565" y="6474937"/>
            <a:ext cx="1482860" cy="357663"/>
          </a:xfrm>
          <a:prstGeom prst="rect">
            <a:avLst/>
          </a:prstGeom>
          <a:noFill/>
          <a:ln w="3240">
            <a:noFill/>
            <a:miter lim="800000"/>
            <a:headEnd/>
            <a:tailEnd/>
          </a:ln>
          <a:effectLst/>
        </p:spPr>
        <p:txBody>
          <a:bodyPr wrap="none" lIns="90000" tIns="46800" rIns="90000" bIns="46800">
            <a:spAutoFit/>
          </a:bodyPr>
          <a:lstStyle/>
          <a:p>
            <a:pPr>
              <a:lnSpc>
                <a:spcPct val="94000"/>
              </a:lnSpc>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800" b="1" i="1" dirty="0" err="1">
                <a:solidFill>
                  <a:schemeClr val="tx1">
                    <a:lumMod val="50000"/>
                    <a:lumOff val="50000"/>
                  </a:schemeClr>
                </a:solidFill>
                <a:latin typeface="Courier New" pitchFamily="49" charset="0"/>
                <a:ea typeface="msgothic" charset="0"/>
                <a:cs typeface="msgothic" charset="0"/>
              </a:rPr>
              <a:t>shellex.c</a:t>
            </a:r>
            <a:endParaRPr lang="en-GB" sz="1800" b="1" i="1" dirty="0">
              <a:solidFill>
                <a:schemeClr val="tx1">
                  <a:lumMod val="50000"/>
                  <a:lumOff val="50000"/>
                </a:schemeClr>
              </a:solidFill>
              <a:latin typeface="Courier New" pitchFamily="49" charset="0"/>
              <a:ea typeface="msgothic" charset="0"/>
              <a:cs typeface="msgothic" charset="0"/>
            </a:endParaRPr>
          </a:p>
        </p:txBody>
      </p:sp>
      <p:sp>
        <p:nvSpPr>
          <p:cNvPr id="3" name="TextBox 2"/>
          <p:cNvSpPr txBox="1"/>
          <p:nvPr/>
        </p:nvSpPr>
        <p:spPr>
          <a:xfrm>
            <a:off x="6337099" y="5088078"/>
            <a:ext cx="2615951" cy="1384995"/>
          </a:xfrm>
          <a:prstGeom prst="rect">
            <a:avLst/>
          </a:prstGeom>
          <a:solidFill>
            <a:srgbClr val="DEDFF5"/>
          </a:solidFill>
        </p:spPr>
        <p:txBody>
          <a:bodyPr wrap="square" rtlCol="0">
            <a:spAutoFit/>
          </a:bodyPr>
          <a:lstStyle/>
          <a:p>
            <a:r>
              <a:rPr lang="en-US" sz="2800" b="0" dirty="0">
                <a:latin typeface="Calibri" pitchFamily="34" charset="0"/>
              </a:rPr>
              <a:t>Oops.  </a:t>
            </a:r>
            <a:r>
              <a:rPr lang="en-US" sz="2800" b="0" i="1" dirty="0">
                <a:latin typeface="Calibri" pitchFamily="34" charset="0"/>
              </a:rPr>
              <a:t>There is a problem with this code.</a:t>
            </a:r>
          </a:p>
        </p:txBody>
      </p:sp>
    </p:spTree>
    <p:extLst>
      <p:ext uri="{BB962C8B-B14F-4D97-AF65-F5344CB8AC3E}">
        <p14:creationId xmlns:p14="http://schemas.microsoft.com/office/powerpoint/2010/main" val="133596367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5058" name="Rectangle 2"/>
          <p:cNvSpPr>
            <a:spLocks noGrp="1" noChangeArrowheads="1"/>
          </p:cNvSpPr>
          <p:nvPr>
            <p:ph type="title"/>
          </p:nvPr>
        </p:nvSpPr>
        <p:spPr>
          <a:xfrm>
            <a:off x="425450" y="360362"/>
            <a:ext cx="8718550" cy="782638"/>
          </a:xfrm>
          <a:ln/>
          <a:effectLst/>
        </p:spPr>
        <p:txBody>
          <a:bodyPr/>
          <a:lstStyle/>
          <a:p>
            <a:pPr defTabSz="4572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Problem with Simple Shell Example</a:t>
            </a:r>
          </a:p>
        </p:txBody>
      </p:sp>
      <p:sp>
        <p:nvSpPr>
          <p:cNvPr id="685059" name="Rectangle 3"/>
          <p:cNvSpPr>
            <a:spLocks noGrp="1" noChangeArrowheads="1"/>
          </p:cNvSpPr>
          <p:nvPr>
            <p:ph type="body" idx="1"/>
          </p:nvPr>
        </p:nvSpPr>
        <p:spPr>
          <a:xfrm>
            <a:off x="425216" y="1220788"/>
            <a:ext cx="8548687" cy="3503612"/>
          </a:xfrm>
          <a:ln/>
        </p:spPr>
        <p:txBody>
          <a:bodyPr lIns="90360" tIns="44280" rIns="90360" bIns="44280"/>
          <a:lstStyle/>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Shell designed to run indefinitely</a:t>
            </a:r>
          </a:p>
          <a:p>
            <a:pPr marL="684213" lvl="1"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Should not accumulate unneeded resources</a:t>
            </a:r>
          </a:p>
          <a:p>
            <a:pPr marL="1084263" lvl="2"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Memory</a:t>
            </a:r>
          </a:p>
          <a:p>
            <a:pPr marL="1084263" lvl="2"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Child processes</a:t>
            </a:r>
          </a:p>
          <a:p>
            <a:pPr marL="1084263" lvl="2"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File descriptors</a:t>
            </a:r>
          </a:p>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Our example shell correctly waits for and reaps foreground jobs</a:t>
            </a:r>
          </a:p>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endParaRPr lang="en-GB" dirty="0"/>
          </a:p>
          <a:p>
            <a:pPr marL="284163" indent="-319088"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But what about background jobs?</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Will become zombies when they terminate</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Will never be reaped because shell (typically) will not terminate</a:t>
            </a:r>
          </a:p>
          <a:p>
            <a:pPr marL="631825" lvl="1"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Could run the entire computer out of memory</a:t>
            </a:r>
          </a:p>
          <a:p>
            <a:pPr marL="1031875" lvl="2" indent="-266700" defTabSz="457200">
              <a:tabLst>
                <a:tab pos="319088" algn="l"/>
                <a:tab pos="846138" algn="l"/>
                <a:tab pos="1760538" algn="l"/>
                <a:tab pos="2674938" algn="l"/>
                <a:tab pos="3589338" algn="l"/>
                <a:tab pos="4503738" algn="l"/>
                <a:tab pos="5418138" algn="l"/>
                <a:tab pos="6332538" algn="l"/>
                <a:tab pos="7246938" algn="l"/>
                <a:tab pos="8161338" algn="l"/>
                <a:tab pos="9075738" algn="l"/>
                <a:tab pos="9990138" algn="l"/>
              </a:tabLst>
            </a:pPr>
            <a:r>
              <a:rPr lang="en-GB" dirty="0"/>
              <a:t>More likely, run out of PIDs</a:t>
            </a: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a:t>Summary</a:t>
            </a:r>
            <a:endParaRPr lang="en-US" dirty="0"/>
          </a:p>
        </p:txBody>
      </p:sp>
      <p:sp>
        <p:nvSpPr>
          <p:cNvPr id="504835" name="Rectangle 3"/>
          <p:cNvSpPr>
            <a:spLocks noGrp="1" noChangeArrowheads="1"/>
          </p:cNvSpPr>
          <p:nvPr>
            <p:ph type="body" idx="1"/>
          </p:nvPr>
        </p:nvSpPr>
        <p:spPr/>
        <p:txBody>
          <a:bodyPr/>
          <a:lstStyle/>
          <a:p>
            <a:r>
              <a:rPr lang="en-US" dirty="0"/>
              <a:t>Processes</a:t>
            </a:r>
          </a:p>
          <a:p>
            <a:pPr lvl="1"/>
            <a:r>
              <a:rPr lang="en-US" dirty="0"/>
              <a:t>At any given time, system has multiple active processes</a:t>
            </a:r>
          </a:p>
          <a:p>
            <a:pPr lvl="1"/>
            <a:r>
              <a:rPr lang="en-US" dirty="0"/>
              <a:t>Only one can execute at a time on any single core</a:t>
            </a:r>
          </a:p>
          <a:p>
            <a:pPr lvl="1"/>
            <a:r>
              <a:rPr lang="en-US" dirty="0"/>
              <a:t>Each process appears to have total control of </a:t>
            </a:r>
            <a:br>
              <a:rPr lang="en-US" dirty="0"/>
            </a:br>
            <a:r>
              <a:rPr lang="en-US" dirty="0"/>
              <a:t>processor + private memory space</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p:txBody>
          <a:bodyPr/>
          <a:lstStyle/>
          <a:p>
            <a:r>
              <a:rPr lang="en-US" dirty="0"/>
              <a:t>Summary (cont.)</a:t>
            </a:r>
          </a:p>
        </p:txBody>
      </p:sp>
      <p:sp>
        <p:nvSpPr>
          <p:cNvPr id="508931" name="Rectangle 3"/>
          <p:cNvSpPr>
            <a:spLocks noGrp="1" noChangeArrowheads="1"/>
          </p:cNvSpPr>
          <p:nvPr>
            <p:ph type="body" idx="1"/>
          </p:nvPr>
        </p:nvSpPr>
        <p:spPr/>
        <p:txBody>
          <a:bodyPr/>
          <a:lstStyle/>
          <a:p>
            <a:r>
              <a:rPr lang="en-US" dirty="0"/>
              <a:t>Spawning processes</a:t>
            </a:r>
          </a:p>
          <a:p>
            <a:pPr lvl="1"/>
            <a:r>
              <a:rPr lang="en-US" dirty="0"/>
              <a:t>Call </a:t>
            </a:r>
            <a:r>
              <a:rPr lang="en-US" dirty="0">
                <a:latin typeface="Courier New"/>
                <a:cs typeface="Courier New"/>
              </a:rPr>
              <a:t>fork</a:t>
            </a:r>
          </a:p>
          <a:p>
            <a:pPr lvl="1"/>
            <a:r>
              <a:rPr lang="en-US" dirty="0"/>
              <a:t>One call, two returns</a:t>
            </a:r>
          </a:p>
          <a:p>
            <a:r>
              <a:rPr lang="en-US" dirty="0"/>
              <a:t>Process completion</a:t>
            </a:r>
          </a:p>
          <a:p>
            <a:pPr lvl="1"/>
            <a:r>
              <a:rPr lang="en-US" dirty="0"/>
              <a:t>Call </a:t>
            </a:r>
            <a:r>
              <a:rPr lang="en-US" dirty="0">
                <a:latin typeface="Courier New"/>
                <a:cs typeface="Courier New"/>
              </a:rPr>
              <a:t>exit</a:t>
            </a:r>
          </a:p>
          <a:p>
            <a:pPr lvl="1"/>
            <a:r>
              <a:rPr lang="en-US" dirty="0"/>
              <a:t>One call, no return</a:t>
            </a:r>
          </a:p>
          <a:p>
            <a:r>
              <a:rPr lang="en-US" dirty="0"/>
              <a:t>Reaping and waiting for processes</a:t>
            </a:r>
          </a:p>
          <a:p>
            <a:pPr lvl="1"/>
            <a:r>
              <a:rPr lang="en-US" dirty="0"/>
              <a:t>Call </a:t>
            </a:r>
            <a:r>
              <a:rPr lang="en-US" dirty="0">
                <a:latin typeface="Courier New"/>
                <a:cs typeface="Courier New"/>
              </a:rPr>
              <a:t>wait</a:t>
            </a:r>
            <a:r>
              <a:rPr lang="en-US" dirty="0"/>
              <a:t> or </a:t>
            </a:r>
            <a:r>
              <a:rPr lang="en-US" dirty="0" err="1">
                <a:latin typeface="Courier New"/>
                <a:cs typeface="Courier New"/>
              </a:rPr>
              <a:t>waitpid</a:t>
            </a:r>
            <a:endParaRPr lang="en-US" dirty="0">
              <a:latin typeface="Courier New"/>
              <a:cs typeface="Courier New"/>
            </a:endParaRPr>
          </a:p>
          <a:p>
            <a:r>
              <a:rPr lang="en-US" dirty="0"/>
              <a:t>Loading and running programs</a:t>
            </a:r>
          </a:p>
          <a:p>
            <a:pPr lvl="1"/>
            <a:r>
              <a:rPr lang="en-US" dirty="0"/>
              <a:t>Call </a:t>
            </a:r>
            <a:r>
              <a:rPr lang="en-US" dirty="0" err="1">
                <a:latin typeface="Courier New"/>
                <a:cs typeface="Courier New"/>
              </a:rPr>
              <a:t>execve</a:t>
            </a:r>
            <a:r>
              <a:rPr lang="en-US" dirty="0"/>
              <a:t> (or variant)</a:t>
            </a:r>
          </a:p>
          <a:p>
            <a:pPr lvl="1"/>
            <a:r>
              <a:rPr lang="en-US" dirty="0"/>
              <a:t>One call, (normally) no return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Multiprocessing Example</a:t>
            </a:r>
          </a:p>
        </p:txBody>
      </p:sp>
      <p:sp>
        <p:nvSpPr>
          <p:cNvPr id="3" name="Content Placeholder 2"/>
          <p:cNvSpPr>
            <a:spLocks noGrp="1"/>
          </p:cNvSpPr>
          <p:nvPr>
            <p:ph idx="1"/>
          </p:nvPr>
        </p:nvSpPr>
        <p:spPr>
          <a:xfrm>
            <a:off x="396875" y="5181600"/>
            <a:ext cx="7896225" cy="1240722"/>
          </a:xfrm>
          <a:solidFill>
            <a:schemeClr val="bg1">
              <a:alpha val="76000"/>
            </a:schemeClr>
          </a:solidFill>
        </p:spPr>
        <p:txBody>
          <a:bodyPr/>
          <a:lstStyle/>
          <a:p>
            <a:r>
              <a:rPr lang="en-US" dirty="0"/>
              <a:t>Running program “top” on </a:t>
            </a:r>
            <a:r>
              <a:rPr lang="en-US" dirty="0" err="1"/>
              <a:t>hammerheadshark</a:t>
            </a:r>
            <a:endParaRPr lang="en-US" dirty="0"/>
          </a:p>
          <a:p>
            <a:pPr lvl="1"/>
            <a:r>
              <a:rPr lang="en-US" dirty="0"/>
              <a:t>System has 425 “tasks”, 7 of which are active</a:t>
            </a:r>
          </a:p>
          <a:p>
            <a:pPr lvl="1"/>
            <a:r>
              <a:rPr lang="en-US" dirty="0"/>
              <a:t>Identified by Process ID (PID), user account, command name</a:t>
            </a:r>
          </a:p>
        </p:txBody>
      </p:sp>
      <p:pic>
        <p:nvPicPr>
          <p:cNvPr id="6" name="Picture 5">
            <a:extLst>
              <a:ext uri="{FF2B5EF4-FFF2-40B4-BE49-F238E27FC236}">
                <a16:creationId xmlns:a16="http://schemas.microsoft.com/office/drawing/2014/main" id="{A37A4B60-A913-4391-939B-0F90715CB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371600"/>
            <a:ext cx="6566237" cy="3473629"/>
          </a:xfrm>
          <a:prstGeom prst="rect">
            <a:avLst/>
          </a:prstGeom>
        </p:spPr>
      </p:pic>
    </p:spTree>
    <p:extLst>
      <p:ext uri="{BB962C8B-B14F-4D97-AF65-F5344CB8AC3E}">
        <p14:creationId xmlns:p14="http://schemas.microsoft.com/office/powerpoint/2010/main" val="41964516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341149" y="457200"/>
            <a:ext cx="5245100" cy="573088"/>
          </a:xfrm>
        </p:spPr>
        <p:txBody>
          <a:bodyPr/>
          <a:lstStyle/>
          <a:p>
            <a:r>
              <a:rPr lang="en-US"/>
              <a:t>Processes</a:t>
            </a:r>
          </a:p>
        </p:txBody>
      </p:sp>
      <p:sp>
        <p:nvSpPr>
          <p:cNvPr id="483331" name="Rectangle 3"/>
          <p:cNvSpPr>
            <a:spLocks noGrp="1" noChangeArrowheads="1"/>
          </p:cNvSpPr>
          <p:nvPr>
            <p:ph type="body" idx="1"/>
          </p:nvPr>
        </p:nvSpPr>
        <p:spPr>
          <a:xfrm>
            <a:off x="366713" y="1143000"/>
            <a:ext cx="7100887" cy="5530850"/>
          </a:xfrm>
        </p:spPr>
        <p:txBody>
          <a:bodyPr/>
          <a:lstStyle/>
          <a:p>
            <a:r>
              <a:rPr lang="en-US" dirty="0"/>
              <a:t>Definition: A </a:t>
            </a:r>
            <a:r>
              <a:rPr lang="en-US" i="1" dirty="0">
                <a:solidFill>
                  <a:srgbClr val="C00000"/>
                </a:solidFill>
              </a:rPr>
              <a:t>process</a:t>
            </a:r>
            <a:r>
              <a:rPr lang="en-US" dirty="0"/>
              <a:t> is an instance of a running program.</a:t>
            </a:r>
          </a:p>
          <a:p>
            <a:pPr lvl="1"/>
            <a:r>
              <a:rPr lang="en-US" dirty="0"/>
              <a:t>One of the most profound ideas in computer science</a:t>
            </a:r>
          </a:p>
          <a:p>
            <a:pPr lvl="1"/>
            <a:r>
              <a:rPr lang="en-US" dirty="0"/>
              <a:t>Not the same as “program” or “processor”</a:t>
            </a:r>
          </a:p>
          <a:p>
            <a:pPr marL="0" indent="0">
              <a:buNone/>
            </a:pPr>
            <a:endParaRPr lang="en-US" dirty="0"/>
          </a:p>
          <a:p>
            <a:r>
              <a:rPr lang="en-US" dirty="0"/>
              <a:t>Process provides each program with two key abstractions:</a:t>
            </a:r>
          </a:p>
          <a:p>
            <a:pPr lvl="1"/>
            <a:r>
              <a:rPr lang="en-US" b="1" i="1" dirty="0">
                <a:solidFill>
                  <a:srgbClr val="FF0000"/>
                </a:solidFill>
              </a:rPr>
              <a:t>Private address space</a:t>
            </a:r>
          </a:p>
          <a:p>
            <a:pPr lvl="2"/>
            <a:r>
              <a:rPr lang="en-US" dirty="0"/>
              <a:t>Each program seems to have exclusive use of main memory. </a:t>
            </a:r>
          </a:p>
          <a:p>
            <a:pPr lvl="2"/>
            <a:r>
              <a:rPr lang="en-US" dirty="0"/>
              <a:t>Provided by kernel mechanism called </a:t>
            </a:r>
            <a:r>
              <a:rPr lang="en-US" i="1" dirty="0"/>
              <a:t>virtual memory</a:t>
            </a:r>
          </a:p>
          <a:p>
            <a:pPr lvl="1"/>
            <a:r>
              <a:rPr lang="en-US" b="1" i="1" dirty="0">
                <a:solidFill>
                  <a:srgbClr val="FF0000"/>
                </a:solidFill>
              </a:rPr>
              <a:t>Logical control flow</a:t>
            </a:r>
          </a:p>
          <a:p>
            <a:pPr lvl="2"/>
            <a:r>
              <a:rPr lang="en-US" dirty="0"/>
              <a:t>Each program seems to have exclusive use of the CPU</a:t>
            </a:r>
          </a:p>
          <a:p>
            <a:pPr lvl="2"/>
            <a:r>
              <a:rPr lang="en-US" dirty="0"/>
              <a:t>Provided by kernel mechanism called </a:t>
            </a:r>
            <a:r>
              <a:rPr lang="en-US" i="1" dirty="0"/>
              <a:t>context switching</a:t>
            </a:r>
          </a:p>
        </p:txBody>
      </p:sp>
      <p:grpSp>
        <p:nvGrpSpPr>
          <p:cNvPr id="12" name="Group 11"/>
          <p:cNvGrpSpPr/>
          <p:nvPr/>
        </p:nvGrpSpPr>
        <p:grpSpPr>
          <a:xfrm>
            <a:off x="7235520" y="3109301"/>
            <a:ext cx="1371600" cy="990600"/>
            <a:chOff x="7208670" y="5257800"/>
            <a:chExt cx="1371600" cy="990600"/>
          </a:xfrm>
        </p:grpSpPr>
        <p:sp>
          <p:nvSpPr>
            <p:cNvPr id="5" name="Rectangle 4"/>
            <p:cNvSpPr/>
            <p:nvPr/>
          </p:nvSpPr>
          <p:spPr bwMode="auto">
            <a:xfrm>
              <a:off x="7208670" y="5257800"/>
              <a:ext cx="1371600" cy="990600"/>
            </a:xfrm>
            <a:prstGeom prst="rect">
              <a:avLst/>
            </a:prstGeom>
            <a:solidFill>
              <a:srgbClr val="F6F5BD"/>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CPU</a:t>
              </a:r>
            </a:p>
          </p:txBody>
        </p:sp>
        <p:sp>
          <p:nvSpPr>
            <p:cNvPr id="3" name="Rectangle 2"/>
            <p:cNvSpPr/>
            <p:nvPr/>
          </p:nvSpPr>
          <p:spPr bwMode="auto">
            <a:xfrm>
              <a:off x="7361070" y="5715000"/>
              <a:ext cx="1066800" cy="304800"/>
            </a:xfrm>
            <a:prstGeom prst="rect">
              <a:avLst/>
            </a:prstGeom>
            <a:solidFill>
              <a:srgbClr val="FFFFFF"/>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Registers</a:t>
              </a:r>
            </a:p>
          </p:txBody>
        </p:sp>
      </p:grpSp>
      <p:grpSp>
        <p:nvGrpSpPr>
          <p:cNvPr id="8" name="Group 7"/>
          <p:cNvGrpSpPr/>
          <p:nvPr/>
        </p:nvGrpSpPr>
        <p:grpSpPr>
          <a:xfrm>
            <a:off x="7239000" y="1143000"/>
            <a:ext cx="1371600" cy="1905000"/>
            <a:chOff x="7212150" y="3291499"/>
            <a:chExt cx="1371600" cy="1905000"/>
          </a:xfrm>
        </p:grpSpPr>
        <p:sp>
          <p:nvSpPr>
            <p:cNvPr id="2" name="Rectangle 1"/>
            <p:cNvSpPr/>
            <p:nvPr/>
          </p:nvSpPr>
          <p:spPr bwMode="auto">
            <a:xfrm>
              <a:off x="7212150" y="3291499"/>
              <a:ext cx="1371600" cy="1905000"/>
            </a:xfrm>
            <a:prstGeom prst="rect">
              <a:avLst/>
            </a:prstGeom>
            <a:solidFill>
              <a:srgbClr val="F1C7C7"/>
            </a:solidFill>
            <a:ln w="25400" cap="flat" cmpd="sng" algn="ctr">
              <a:solidFill>
                <a:schemeClr val="tx1"/>
              </a:solidFill>
              <a:prstDash val="solid"/>
              <a:round/>
              <a:headEnd type="none" w="med" len="med"/>
              <a:tailEnd type="arrow" w="med" len="med"/>
            </a:ln>
            <a:effectLst/>
          </p:spPr>
          <p:txBody>
            <a:bodyPr rtlCol="0" anchor="t" anchorCtr="1"/>
            <a:lstStyle/>
            <a:p>
              <a:pPr algn="ctr"/>
              <a:r>
                <a:rPr lang="en-US" dirty="0"/>
                <a:t>Memory</a:t>
              </a:r>
            </a:p>
          </p:txBody>
        </p:sp>
        <p:sp>
          <p:nvSpPr>
            <p:cNvPr id="7" name="Rectangle 6"/>
            <p:cNvSpPr/>
            <p:nvPr/>
          </p:nvSpPr>
          <p:spPr bwMode="auto">
            <a:xfrm>
              <a:off x="7348740" y="3861884"/>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Stack</a:t>
              </a:r>
            </a:p>
          </p:txBody>
        </p:sp>
        <p:sp>
          <p:nvSpPr>
            <p:cNvPr id="9" name="Rectangle 8"/>
            <p:cNvSpPr/>
            <p:nvPr/>
          </p:nvSpPr>
          <p:spPr bwMode="auto">
            <a:xfrm>
              <a:off x="7348740" y="4166685"/>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Heap</a:t>
              </a:r>
            </a:p>
          </p:txBody>
        </p:sp>
        <p:sp>
          <p:nvSpPr>
            <p:cNvPr id="10" name="Rectangle 9"/>
            <p:cNvSpPr/>
            <p:nvPr/>
          </p:nvSpPr>
          <p:spPr bwMode="auto">
            <a:xfrm>
              <a:off x="7348740" y="4739470"/>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Code</a:t>
              </a:r>
            </a:p>
          </p:txBody>
        </p:sp>
        <p:sp>
          <p:nvSpPr>
            <p:cNvPr id="11" name="Rectangle 10"/>
            <p:cNvSpPr/>
            <p:nvPr/>
          </p:nvSpPr>
          <p:spPr bwMode="auto">
            <a:xfrm>
              <a:off x="7348740" y="4455389"/>
              <a:ext cx="1066800" cy="304801"/>
            </a:xfrm>
            <a:prstGeom prst="rect">
              <a:avLst/>
            </a:prstGeom>
            <a:solidFill>
              <a:schemeClr val="bg1"/>
            </a:solidFill>
            <a:ln w="25400" cap="flat" cmpd="sng" algn="ctr">
              <a:solidFill>
                <a:schemeClr val="tx1"/>
              </a:solidFill>
              <a:prstDash val="solid"/>
              <a:round/>
              <a:headEnd type="none" w="med" len="med"/>
              <a:tailEnd type="arrow" w="med" len="med"/>
            </a:ln>
            <a:effectLst/>
          </p:spPr>
          <p:txBody>
            <a:bodyPr rtlCol="0" anchor="ctr"/>
            <a:lstStyle/>
            <a:p>
              <a:pPr algn="ctr"/>
              <a:r>
                <a:rPr lang="en-US" sz="1800" dirty="0"/>
                <a:t>Data</a:t>
              </a:r>
            </a:p>
          </p:txBody>
        </p:sp>
      </p:grpSp>
    </p:spTree>
    <p:extLst>
      <p:ext uri="{BB962C8B-B14F-4D97-AF65-F5344CB8AC3E}">
        <p14:creationId xmlns:p14="http://schemas.microsoft.com/office/powerpoint/2010/main" val="24440202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066" name="Rectangle 1026"/>
          <p:cNvSpPr>
            <a:spLocks noGrp="1" noChangeArrowheads="1"/>
          </p:cNvSpPr>
          <p:nvPr>
            <p:ph type="title"/>
          </p:nvPr>
        </p:nvSpPr>
        <p:spPr>
          <a:xfrm>
            <a:off x="431800" y="457200"/>
            <a:ext cx="4292600" cy="573088"/>
          </a:xfrm>
        </p:spPr>
        <p:txBody>
          <a:bodyPr/>
          <a:lstStyle/>
          <a:p>
            <a:r>
              <a:rPr lang="en-US"/>
              <a:t>Control Flow</a:t>
            </a:r>
          </a:p>
        </p:txBody>
      </p:sp>
      <p:sp>
        <p:nvSpPr>
          <p:cNvPr id="472067" name="Text Box 1027"/>
          <p:cNvSpPr txBox="1">
            <a:spLocks noChangeArrowheads="1"/>
          </p:cNvSpPr>
          <p:nvPr/>
        </p:nvSpPr>
        <p:spPr bwMode="auto">
          <a:xfrm>
            <a:off x="3190875" y="3460750"/>
            <a:ext cx="1774012" cy="2677656"/>
          </a:xfrm>
          <a:prstGeom prst="rect">
            <a:avLst/>
          </a:prstGeom>
          <a:noFill/>
          <a:ln w="25400">
            <a:noFill/>
            <a:miter lim="800000"/>
            <a:headEnd/>
            <a:tailEnd/>
          </a:ln>
          <a:effectLst/>
        </p:spPr>
        <p:txBody>
          <a:bodyPr wrap="none">
            <a:spAutoFit/>
          </a:bodyPr>
          <a:lstStyle/>
          <a:p>
            <a:pPr>
              <a:lnSpc>
                <a:spcPct val="100000"/>
              </a:lnSpc>
            </a:pPr>
            <a:r>
              <a:rPr lang="en-US" dirty="0">
                <a:solidFill>
                  <a:schemeClr val="tx1">
                    <a:lumMod val="50000"/>
                    <a:lumOff val="50000"/>
                  </a:schemeClr>
                </a:solidFill>
                <a:latin typeface="Calibri" pitchFamily="34" charset="0"/>
              </a:rPr>
              <a:t>&lt;startup&gt;</a:t>
            </a:r>
          </a:p>
          <a:p>
            <a:pPr>
              <a:lnSpc>
                <a:spcPct val="100000"/>
              </a:lnSpc>
            </a:pPr>
            <a:r>
              <a:rPr lang="en-US" dirty="0">
                <a:latin typeface="Calibri" pitchFamily="34" charset="0"/>
              </a:rPr>
              <a:t>inst</a:t>
            </a:r>
            <a:r>
              <a:rPr lang="en-US" baseline="-25000" dirty="0">
                <a:latin typeface="Calibri" pitchFamily="34" charset="0"/>
              </a:rPr>
              <a:t>1</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2</a:t>
            </a:r>
            <a:endParaRPr lang="en-US" dirty="0">
              <a:latin typeface="Calibri" pitchFamily="34" charset="0"/>
            </a:endParaRPr>
          </a:p>
          <a:p>
            <a:pPr>
              <a:lnSpc>
                <a:spcPct val="100000"/>
              </a:lnSpc>
            </a:pPr>
            <a:r>
              <a:rPr lang="en-US" dirty="0">
                <a:latin typeface="Calibri" pitchFamily="34" charset="0"/>
              </a:rPr>
              <a:t>inst</a:t>
            </a:r>
            <a:r>
              <a:rPr lang="en-US" baseline="-25000" dirty="0">
                <a:latin typeface="Calibri" pitchFamily="34" charset="0"/>
              </a:rPr>
              <a:t>3</a:t>
            </a:r>
            <a:endParaRPr lang="en-US" dirty="0">
              <a:latin typeface="Calibri" pitchFamily="34" charset="0"/>
            </a:endParaRPr>
          </a:p>
          <a:p>
            <a:pPr>
              <a:lnSpc>
                <a:spcPct val="100000"/>
              </a:lnSpc>
            </a:pPr>
            <a:r>
              <a:rPr lang="en-US" dirty="0">
                <a:latin typeface="Calibri" pitchFamily="34" charset="0"/>
              </a:rPr>
              <a:t>…</a:t>
            </a:r>
          </a:p>
          <a:p>
            <a:pPr>
              <a:lnSpc>
                <a:spcPct val="100000"/>
              </a:lnSpc>
            </a:pPr>
            <a:r>
              <a:rPr lang="en-US" dirty="0" err="1">
                <a:latin typeface="Calibri" pitchFamily="34" charset="0"/>
              </a:rPr>
              <a:t>inst</a:t>
            </a:r>
            <a:r>
              <a:rPr lang="en-US" baseline="-25000" dirty="0" err="1">
                <a:latin typeface="Calibri" pitchFamily="34" charset="0"/>
              </a:rPr>
              <a:t>n</a:t>
            </a:r>
            <a:endParaRPr lang="en-US" dirty="0">
              <a:latin typeface="Calibri" pitchFamily="34" charset="0"/>
            </a:endParaRPr>
          </a:p>
          <a:p>
            <a:pPr>
              <a:lnSpc>
                <a:spcPct val="100000"/>
              </a:lnSpc>
            </a:pPr>
            <a:r>
              <a:rPr lang="en-US" dirty="0">
                <a:solidFill>
                  <a:schemeClr val="tx1">
                    <a:lumMod val="50000"/>
                    <a:lumOff val="50000"/>
                  </a:schemeClr>
                </a:solidFill>
                <a:latin typeface="Calibri" pitchFamily="34" charset="0"/>
              </a:rPr>
              <a:t>&lt;shutdown&gt;</a:t>
            </a:r>
          </a:p>
        </p:txBody>
      </p:sp>
      <p:sp>
        <p:nvSpPr>
          <p:cNvPr id="472068" name="Rectangle 1028"/>
          <p:cNvSpPr>
            <a:spLocks noGrp="1" noChangeArrowheads="1"/>
          </p:cNvSpPr>
          <p:nvPr>
            <p:ph type="body" idx="1"/>
          </p:nvPr>
        </p:nvSpPr>
        <p:spPr>
          <a:xfrm>
            <a:off x="452547" y="1219200"/>
            <a:ext cx="8294687" cy="1741487"/>
          </a:xfrm>
          <a:noFill/>
          <a:ln/>
        </p:spPr>
        <p:txBody>
          <a:bodyPr lIns="90487" tIns="44450" rIns="90487" bIns="44450"/>
          <a:lstStyle/>
          <a:p>
            <a:r>
              <a:rPr lang="en-US" dirty="0"/>
              <a:t>Processors do only one thing:</a:t>
            </a:r>
          </a:p>
          <a:p>
            <a:pPr lvl="1"/>
            <a:r>
              <a:rPr lang="en-US" dirty="0"/>
              <a:t>From startup to shutdown, each CPU core simply reads and executes</a:t>
            </a:r>
            <a:br>
              <a:rPr lang="en-US" dirty="0"/>
            </a:br>
            <a:r>
              <a:rPr lang="en-US" dirty="0"/>
              <a:t>a sequence of machine instructions, one at a time </a:t>
            </a:r>
            <a:r>
              <a:rPr lang="en-US" dirty="0">
                <a:solidFill>
                  <a:srgbClr val="FF0000"/>
                </a:solidFill>
              </a:rPr>
              <a:t>*</a:t>
            </a:r>
          </a:p>
          <a:p>
            <a:pPr lvl="1"/>
            <a:r>
              <a:rPr lang="en-US" dirty="0"/>
              <a:t>This sequence is the CPU’s </a:t>
            </a:r>
            <a:r>
              <a:rPr lang="en-US" i="1" dirty="0"/>
              <a:t>control flow</a:t>
            </a:r>
            <a:r>
              <a:rPr lang="en-US" dirty="0"/>
              <a:t> (or </a:t>
            </a:r>
            <a:r>
              <a:rPr lang="en-US" i="1" dirty="0"/>
              <a:t>flow of control</a:t>
            </a:r>
            <a:r>
              <a:rPr lang="en-US" dirty="0"/>
              <a:t>)</a:t>
            </a:r>
          </a:p>
          <a:p>
            <a:endParaRPr lang="en-US" dirty="0"/>
          </a:p>
        </p:txBody>
      </p:sp>
      <p:sp>
        <p:nvSpPr>
          <p:cNvPr id="472069" name="Text Box 1029"/>
          <p:cNvSpPr txBox="1">
            <a:spLocks noChangeArrowheads="1"/>
          </p:cNvSpPr>
          <p:nvPr/>
        </p:nvSpPr>
        <p:spPr bwMode="auto">
          <a:xfrm>
            <a:off x="3190875" y="2895600"/>
            <a:ext cx="2816412" cy="461665"/>
          </a:xfrm>
          <a:prstGeom prst="rect">
            <a:avLst/>
          </a:prstGeom>
          <a:noFill/>
          <a:ln w="25400">
            <a:noFill/>
            <a:miter lim="800000"/>
            <a:headEnd/>
            <a:tailEnd/>
          </a:ln>
          <a:effectLst/>
        </p:spPr>
        <p:txBody>
          <a:bodyPr wrap="none">
            <a:spAutoFit/>
          </a:bodyPr>
          <a:lstStyle/>
          <a:p>
            <a:pPr algn="l">
              <a:lnSpc>
                <a:spcPct val="100000"/>
              </a:lnSpc>
            </a:pPr>
            <a:r>
              <a:rPr lang="en-US" i="1" dirty="0">
                <a:solidFill>
                  <a:srgbClr val="C00000"/>
                </a:solidFill>
                <a:latin typeface="Calibri" pitchFamily="34" charset="0"/>
              </a:rPr>
              <a:t>Physical control flow</a:t>
            </a:r>
          </a:p>
        </p:txBody>
      </p:sp>
      <p:sp>
        <p:nvSpPr>
          <p:cNvPr id="472071" name="Text Box 1031"/>
          <p:cNvSpPr txBox="1">
            <a:spLocks noChangeArrowheads="1"/>
          </p:cNvSpPr>
          <p:nvPr/>
        </p:nvSpPr>
        <p:spPr bwMode="auto">
          <a:xfrm>
            <a:off x="1544347" y="4370685"/>
            <a:ext cx="817853" cy="461665"/>
          </a:xfrm>
          <a:prstGeom prst="rect">
            <a:avLst/>
          </a:prstGeom>
          <a:noFill/>
          <a:ln w="25400">
            <a:noFill/>
            <a:miter lim="800000"/>
            <a:headEnd/>
            <a:tailEnd/>
          </a:ln>
          <a:effectLst/>
        </p:spPr>
        <p:txBody>
          <a:bodyPr wrap="none">
            <a:spAutoFit/>
          </a:bodyPr>
          <a:lstStyle/>
          <a:p>
            <a:pPr algn="l">
              <a:lnSpc>
                <a:spcPct val="100000"/>
              </a:lnSpc>
            </a:pPr>
            <a:r>
              <a:rPr lang="en-US" dirty="0">
                <a:latin typeface="Calibri" pitchFamily="34" charset="0"/>
              </a:rPr>
              <a:t>Time</a:t>
            </a:r>
          </a:p>
        </p:txBody>
      </p:sp>
      <p:sp>
        <p:nvSpPr>
          <p:cNvPr id="8" name="Down Arrow 7"/>
          <p:cNvSpPr/>
          <p:nvPr/>
        </p:nvSpPr>
        <p:spPr bwMode="auto">
          <a:xfrm>
            <a:off x="2438400" y="3613150"/>
            <a:ext cx="457200" cy="2362200"/>
          </a:xfrm>
          <a:prstGeom prst="downArrow">
            <a:avLst/>
          </a:prstGeom>
          <a:solidFill>
            <a:schemeClr val="bg1">
              <a:lumMod val="65000"/>
            </a:schemeClr>
          </a:solidFill>
          <a:ln w="28575" cap="flat" cmpd="sng" algn="ctr">
            <a:noFill/>
            <a:prstDash val="solid"/>
            <a:round/>
            <a:headEnd type="none" w="med" len="med"/>
            <a:tailEnd type="triangle" w="med" len="med"/>
          </a:ln>
          <a:effectLst/>
        </p:spPr>
        <p:txBody>
          <a:bodyPr vert="horz" wrap="square" lIns="91440" tIns="45720" rIns="91440" bIns="45720" numCol="1" rtlCol="0" anchor="ctr" anchorCtr="1"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latin typeface="Calibri" pitchFamily="34" charset="0"/>
            </a:endParaRPr>
          </a:p>
        </p:txBody>
      </p:sp>
      <p:sp>
        <p:nvSpPr>
          <p:cNvPr id="2" name="TextBox 1">
            <a:extLst>
              <a:ext uri="{FF2B5EF4-FFF2-40B4-BE49-F238E27FC236}">
                <a16:creationId xmlns:a16="http://schemas.microsoft.com/office/drawing/2014/main" id="{7418233A-95CC-43B2-B500-D5D0DBFF050D}"/>
              </a:ext>
            </a:extLst>
          </p:cNvPr>
          <p:cNvSpPr txBox="1"/>
          <p:nvPr/>
        </p:nvSpPr>
        <p:spPr>
          <a:xfrm>
            <a:off x="5562600" y="5375185"/>
            <a:ext cx="3581400" cy="1200329"/>
          </a:xfrm>
          <a:prstGeom prst="rect">
            <a:avLst/>
          </a:prstGeom>
          <a:noFill/>
        </p:spPr>
        <p:txBody>
          <a:bodyPr wrap="square" rtlCol="0">
            <a:spAutoFit/>
          </a:bodyPr>
          <a:lstStyle/>
          <a:p>
            <a:pPr marL="182880" indent="-182880"/>
            <a:r>
              <a:rPr lang="en-US" sz="1800" b="0" dirty="0">
                <a:solidFill>
                  <a:srgbClr val="FF0000"/>
                </a:solidFill>
                <a:latin typeface="Calibri" pitchFamily="34" charset="0"/>
              </a:rPr>
              <a:t>*</a:t>
            </a:r>
            <a:r>
              <a:rPr lang="en-US" sz="1800" b="0" dirty="0">
                <a:latin typeface="Calibri" pitchFamily="34" charset="0"/>
              </a:rPr>
              <a:t> many modern CPUs execute several instructions at once and/or out of program order, but this is invisible to the programmer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EXPOINTINIT" val=""/>
  <p:tag name="USEAMSFONTS" val="True"/>
  <p:tag name="EMBEDFONTS" val="False"/>
  <p:tag name="USEBOLDAMS" val="False"/>
  <p:tag name="DEFAULTDISPLAYSOURCE" val="\documentclass{slides}\pagestyle{empty}&#10;\begin{document}&#10;&#10;\end{document}&#10;"/>
  <p:tag name="TEX2PS" val="latex $(base).tex; dvips -D $(res) -E -o $(base).ps $(base).dvi"/>
  <p:tag name="EXTERNALEDITCOMMAND" val="notepad %"/>
  <p:tag name="GHOSTSCRIPTCOMMAND" val="gswin32c"/>
  <p:tag name="DEFAULTBITMAP" val="pngmono"/>
  <p:tag name="DEFAULTBLEND" val="False"/>
  <p:tag name="DEFAULTTRANSPARENT" val="False"/>
  <p:tag name="DEFAULTWORKAROUNDTRANSPARENCYBUG" val="False"/>
  <p:tag name="DEFAULTRESOLUTION" val="1200"/>
  <p:tag name="DEFAULTMAGNIFICATION" val="0.8"/>
  <p:tag name="DEFAULTFONTSIZE" val="10"/>
  <p:tag name="DEFAULTWIDTH" val="418"/>
  <p:tag name="DEFAULTHEIGHT" val="316"/>
</p:tagLst>
</file>

<file path=ppt/theme/theme1.xml><?xml version="1.0" encoding="utf-8"?>
<a:theme xmlns:a="http://schemas.openxmlformats.org/drawingml/2006/main" name="template2007">
  <a:themeElements>
    <a:clrScheme name="Custo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00000"/>
      </a:hlink>
      <a:folHlink>
        <a:srgbClr val="C00000"/>
      </a:folHlink>
    </a:clrScheme>
    <a:fontScheme name="Custom 1">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25400" cap="flat" cmpd="sng" algn="ctr">
          <a:solidFill>
            <a:schemeClr val="tx1"/>
          </a:solidFill>
          <a:prstDash val="solid"/>
          <a:round/>
          <a:headEnd type="none" w="med" len="med"/>
          <a:tailEnd type="arrow" w="med" len="med"/>
        </a:ln>
        <a:effectLst/>
      </a:spPr>
      <a:bodyPr rtlCol="0" anchor="ctr"/>
      <a:lstStyle>
        <a:defPPr algn="ctr">
          <a:defRPr/>
        </a:defPPr>
      </a:lstStyle>
    </a:spDef>
    <a:lnDef>
      <a:spPr bwMode="auto">
        <a:noFill/>
        <a:ln w="25400" cap="flat" cmpd="sng" algn="ctr">
          <a:solidFill>
            <a:schemeClr val="tx1"/>
          </a:solidFill>
          <a:prstDash val="solid"/>
          <a:round/>
          <a:headEnd type="none" w="med" len="med"/>
          <a:tailEnd type="none" w="med" len="med"/>
        </a:ln>
        <a:effectLst/>
      </a:spPr>
      <a:bodyPr/>
      <a:lstStyle/>
    </a:lnDef>
    <a:txDef>
      <a:spPr>
        <a:noFill/>
      </a:spPr>
      <a:bodyPr wrap="none" rtlCol="0">
        <a:spAutoFit/>
      </a:bodyPr>
      <a:lstStyle>
        <a:defPPr>
          <a:defRPr sz="1800" dirty="0" smtClean="0">
            <a:latin typeface="Calibri" pitchFamily="34" charset="0"/>
          </a:defRPr>
        </a:defPPr>
      </a:lstStyle>
    </a:txDef>
  </a:objectDefaults>
  <a:extraClrSchemeLst>
    <a:extraClrScheme>
      <a:clrScheme name="class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ass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ass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ass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ass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ass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ass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template2007</Template>
  <TotalTime>20503</TotalTime>
  <Words>9384</Words>
  <Application>Microsoft Macintosh PowerPoint</Application>
  <PresentationFormat>On-screen Show (4:3)</PresentationFormat>
  <Paragraphs>1756</Paragraphs>
  <Slides>67</Slides>
  <Notes>61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67</vt:i4>
      </vt:variant>
    </vt:vector>
  </HeadingPairs>
  <TitlesOfParts>
    <vt:vector size="79" baseType="lpstr">
      <vt:lpstr>Arial</vt:lpstr>
      <vt:lpstr>Arial Narrow</vt:lpstr>
      <vt:lpstr>Calibri</vt:lpstr>
      <vt:lpstr>Courier</vt:lpstr>
      <vt:lpstr>Courier New</vt:lpstr>
      <vt:lpstr>Gill Sans MT</vt:lpstr>
      <vt:lpstr>Gill Sans MT Condensed</vt:lpstr>
      <vt:lpstr>Menlo-Regular</vt:lpstr>
      <vt:lpstr>Times New Roman</vt:lpstr>
      <vt:lpstr>Wingdings</vt:lpstr>
      <vt:lpstr>Wingdings 2</vt:lpstr>
      <vt:lpstr>template2007</vt:lpstr>
      <vt:lpstr>PowerPoint Presentation</vt:lpstr>
      <vt:lpstr>Processes and Multitasking  15-213/15-513/14-513: Introduction to Computer Systems 16th Lecture, October 28, 2025</vt:lpstr>
      <vt:lpstr>Today</vt:lpstr>
      <vt:lpstr>Earliest days: One batch job at a time</vt:lpstr>
      <vt:lpstr>How can many people share one computer efficiently?</vt:lpstr>
      <vt:lpstr>Multiprocessing</vt:lpstr>
      <vt:lpstr>Multiprocessing Example</vt:lpstr>
      <vt:lpstr>Processes</vt:lpstr>
      <vt:lpstr>Control Flow</vt:lpstr>
      <vt:lpstr>Context Switching</vt:lpstr>
      <vt:lpstr>Context Switching (Uniprocessor)</vt:lpstr>
      <vt:lpstr>Context Switching (Uniprocessor)</vt:lpstr>
      <vt:lpstr>Context Switching (Uniprocessor)</vt:lpstr>
      <vt:lpstr>Context Switching (Uniprocessor)</vt:lpstr>
      <vt:lpstr>Context Switching (Multicore)</vt:lpstr>
      <vt:lpstr>User View of Concurrent Processes</vt:lpstr>
      <vt:lpstr>Traditional (Uniprocessor) Reality</vt:lpstr>
      <vt:lpstr>How does the kernel take control?</vt:lpstr>
      <vt:lpstr>Today</vt:lpstr>
      <vt:lpstr>System Calls</vt:lpstr>
      <vt:lpstr>All the system calls</vt:lpstr>
      <vt:lpstr>System Call Error Handling</vt:lpstr>
      <vt:lpstr>Error-reporting functions </vt:lpstr>
      <vt:lpstr>Error-handling Wrappers </vt:lpstr>
      <vt:lpstr>Today</vt:lpstr>
      <vt:lpstr>Obtaining Process IDs</vt:lpstr>
      <vt:lpstr>Process States</vt:lpstr>
      <vt:lpstr>Terminating Processes </vt:lpstr>
      <vt:lpstr>Creating Processes</vt:lpstr>
      <vt:lpstr>Conceptual View of fork</vt:lpstr>
      <vt:lpstr>fork Example</vt:lpstr>
      <vt:lpstr>fork Example</vt:lpstr>
      <vt:lpstr>Modeling fork with Process Graphs</vt:lpstr>
      <vt:lpstr>Process Graph Example</vt:lpstr>
      <vt:lpstr>Interpreting Process Graphs</vt:lpstr>
      <vt:lpstr>fork Example: Two consecutive forks</vt:lpstr>
      <vt:lpstr>fork Example: Nested forks in parent</vt:lpstr>
      <vt:lpstr>fork Example: Nested forks in children</vt:lpstr>
      <vt:lpstr>Reaping Child Processes</vt:lpstr>
      <vt:lpstr>Zombie Example</vt:lpstr>
      <vt:lpstr>Non- terminating Child Example</vt:lpstr>
      <vt:lpstr>wait: Synchronizing with Children</vt:lpstr>
      <vt:lpstr>wait: Synchronizing with Children</vt:lpstr>
      <vt:lpstr>wait: Status codes</vt:lpstr>
      <vt:lpstr>Another wait Example</vt:lpstr>
      <vt:lpstr>waitpid: Waiting for a Specific Process</vt:lpstr>
      <vt:lpstr>execve: Loading and Running Programs</vt:lpstr>
      <vt:lpstr>execve Example</vt:lpstr>
      <vt:lpstr>Structure of  the stack when a new program starts</vt:lpstr>
      <vt:lpstr>execve and process memory layout</vt:lpstr>
      <vt:lpstr>Quiz</vt:lpstr>
      <vt:lpstr>Today</vt:lpstr>
      <vt:lpstr>Shell Programs</vt:lpstr>
      <vt:lpstr>Shell Programs</vt:lpstr>
      <vt:lpstr>Simple Shell Example</vt:lpstr>
      <vt:lpstr>Simple Shell Implementation</vt:lpstr>
      <vt:lpstr>Simple Shell eval Function</vt:lpstr>
      <vt:lpstr>Simple Shell eval Function</vt:lpstr>
      <vt:lpstr>Simple Shell eval Function</vt:lpstr>
      <vt:lpstr>Simple Shell eval Function</vt:lpstr>
      <vt:lpstr>Simple Shell eval Function</vt:lpstr>
      <vt:lpstr>Simple Shell eval Function</vt:lpstr>
      <vt:lpstr>Simple Shell eval Function</vt:lpstr>
      <vt:lpstr>Simple Shell eval Function</vt:lpstr>
      <vt:lpstr>Problem with Simple Shell Example</vt:lpstr>
      <vt:lpstr>Summary</vt:lpstr>
      <vt:lpstr>Summary (cont.)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Computer Systems 15-213/18-243, spring 2009</dc:title>
  <dc:creator>Markus Pueschel</dc:creator>
  <dc:description>Redesign of slides created by Randal E. Bryant and David R. O'Hallaron</dc:description>
  <cp:lastModifiedBy>Mohammad Taha Khan</cp:lastModifiedBy>
  <cp:revision>706</cp:revision>
  <cp:lastPrinted>1999-09-20T15:19:18Z</cp:lastPrinted>
  <dcterms:created xsi:type="dcterms:W3CDTF">2011-10-11T15:51:12Z</dcterms:created>
  <dcterms:modified xsi:type="dcterms:W3CDTF">2025-10-28T03:28:53Z</dcterms:modified>
</cp:coreProperties>
</file>