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46"/>
  </p:notesMasterIdLst>
  <p:handoutMasterIdLst>
    <p:handoutMasterId r:id="rId47"/>
  </p:handoutMasterIdLst>
  <p:sldIdLst>
    <p:sldId id="336" r:id="rId5"/>
    <p:sldId id="1473" r:id="rId6"/>
    <p:sldId id="1529" r:id="rId7"/>
    <p:sldId id="1522" r:id="rId8"/>
    <p:sldId id="1421" r:id="rId9"/>
    <p:sldId id="1500" r:id="rId10"/>
    <p:sldId id="1474" r:id="rId11"/>
    <p:sldId id="1527" r:id="rId12"/>
    <p:sldId id="1428" r:id="rId13"/>
    <p:sldId id="1468" r:id="rId14"/>
    <p:sldId id="1429" r:id="rId15"/>
    <p:sldId id="1502" r:id="rId16"/>
    <p:sldId id="1431" r:id="rId17"/>
    <p:sldId id="1433" r:id="rId18"/>
    <p:sldId id="1432" r:id="rId19"/>
    <p:sldId id="1434" r:id="rId20"/>
    <p:sldId id="1503" r:id="rId21"/>
    <p:sldId id="1435" r:id="rId22"/>
    <p:sldId id="1496" r:id="rId23"/>
    <p:sldId id="1437" r:id="rId24"/>
    <p:sldId id="1438" r:id="rId25"/>
    <p:sldId id="1439" r:id="rId26"/>
    <p:sldId id="1440" r:id="rId27"/>
    <p:sldId id="1003" r:id="rId28"/>
    <p:sldId id="1498" r:id="rId29"/>
    <p:sldId id="1475" r:id="rId30"/>
    <p:sldId id="1476" r:id="rId31"/>
    <p:sldId id="1477" r:id="rId32"/>
    <p:sldId id="1478" r:id="rId33"/>
    <p:sldId id="1479" r:id="rId34"/>
    <p:sldId id="1480" r:id="rId35"/>
    <p:sldId id="1481" r:id="rId36"/>
    <p:sldId id="1491" r:id="rId37"/>
    <p:sldId id="1493" r:id="rId38"/>
    <p:sldId id="1528" r:id="rId39"/>
    <p:sldId id="1482" r:id="rId40"/>
    <p:sldId id="1483" r:id="rId41"/>
    <p:sldId id="1484" r:id="rId42"/>
    <p:sldId id="1485" r:id="rId43"/>
    <p:sldId id="1486" r:id="rId44"/>
    <p:sldId id="1487" r:id="rId45"/>
  </p:sldIdLst>
  <p:sldSz cx="9144000" cy="6858000" type="screen4x3"/>
  <p:notesSz cx="7302500" cy="9586913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8129" autoAdjust="0"/>
  </p:normalViewPr>
  <p:slideViewPr>
    <p:cSldViewPr snapToObjects="1">
      <p:cViewPr varScale="1">
        <p:scale>
          <a:sx n="85" d="100"/>
          <a:sy n="85" d="100"/>
        </p:scale>
        <p:origin x="220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38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15-213/15-513/14-513: Introduction to Computer Systems</a:t>
            </a:r>
            <a:br>
              <a:rPr lang="en-US" sz="2000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 9,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528E-C6CB-725F-EB4E-BB6162BDEEAC}"/>
              </a:ext>
            </a:extLst>
          </p:cNvPr>
          <p:cNvSpPr txBox="1"/>
          <p:nvPr/>
        </p:nvSpPr>
        <p:spPr>
          <a:xfrm>
            <a:off x="2286000" y="3206236"/>
            <a:ext cx="4615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Have several free lists, one for 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Which blocks go in which size classes is a design decision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Can have major impact on both utilization and throughput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Common choices include: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One class for each small size (16, 32, 48, 64, …)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At some point switch to powers of two: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 list for the </a:t>
                </a:r>
                <a:r>
                  <a:rPr lang="en-GB" i="1" dirty="0"/>
                  <a:t>largest</a:t>
                </a:r>
                <a:r>
                  <a:rPr lang="en-GB" dirty="0"/>
                  <a:t> blocks must have no upper limit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(well,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73" t="-127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7021" y="1220788"/>
                <a:ext cx="8307387" cy="5224462"/>
              </a:xfrm>
              <a:ln/>
            </p:spPr>
            <p:txBody>
              <a:bodyPr/>
              <a:lstStyle/>
              <a:p>
                <a:pPr>
                  <a:lnSpc>
                    <a:spcPct val="8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Given an array of free lists, each one for some size class</a:t>
                </a:r>
              </a:p>
              <a:p>
                <a:pPr>
                  <a:lnSpc>
                    <a:spcPct val="8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8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To allocate a block of size </a:t>
                </a:r>
                <a:r>
                  <a:rPr lang="en-GB" i="1" dirty="0"/>
                  <a:t>n</a:t>
                </a:r>
                <a:r>
                  <a:rPr lang="en-GB" dirty="0"/>
                  <a:t>:</a:t>
                </a:r>
              </a:p>
              <a:p>
                <a:pPr lvl="1">
                  <a:lnSpc>
                    <a:spcPct val="90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Search appropriate free list for block of size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(i.e., first fit)</a:t>
                </a:r>
              </a:p>
              <a:p>
                <a:pPr lvl="1">
                  <a:lnSpc>
                    <a:spcPct val="90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an appropriate block is found:</a:t>
                </a:r>
              </a:p>
              <a:p>
                <a:pPr lvl="2">
                  <a:lnSpc>
                    <a:spcPct val="97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Split block and place fragment on appropriate list </a:t>
                </a:r>
              </a:p>
              <a:p>
                <a:pPr lvl="2">
                  <a:lnSpc>
                    <a:spcPct val="97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no block is found, try next larger class</a:t>
                </a:r>
              </a:p>
              <a:p>
                <a:pPr lvl="1">
                  <a:lnSpc>
                    <a:spcPct val="90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Repeat until block is found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8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no block is found:</a:t>
                </a:r>
              </a:p>
              <a:p>
                <a:pPr lvl="1">
                  <a:lnSpc>
                    <a:spcPct val="90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Request additional heap memory from OS (using </a:t>
                </a:r>
                <a:r>
                  <a:rPr lang="en-GB" b="1" dirty="0" err="1">
                    <a:latin typeface="Courier New" pitchFamily="49" charset="0"/>
                  </a:rPr>
                  <a:t>sbrk</a:t>
                </a:r>
                <a:r>
                  <a:rPr lang="en-GB" b="1" dirty="0">
                    <a:latin typeface="Courier New" pitchFamily="49" charset="0"/>
                  </a:rPr>
                  <a:t>()</a:t>
                </a:r>
                <a:r>
                  <a:rPr lang="en-GB" dirty="0"/>
                  <a:t>)</a:t>
                </a:r>
              </a:p>
              <a:p>
                <a:pPr lvl="1">
                  <a:lnSpc>
                    <a:spcPct val="90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Allocate block of </a:t>
                </a:r>
                <a:r>
                  <a:rPr lang="en-GB" i="1" dirty="0"/>
                  <a:t>n</a:t>
                </a:r>
                <a:r>
                  <a:rPr lang="en-GB" dirty="0"/>
                  <a:t> bytes from this new memory</a:t>
                </a:r>
              </a:p>
              <a:p>
                <a:pPr lvl="1">
                  <a:lnSpc>
                    <a:spcPct val="90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Place remainder as a single free block in appropriate size class.</a:t>
                </a:r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7021" y="1220788"/>
                <a:ext cx="8307387" cy="5224462"/>
              </a:xfrm>
              <a:blipFill>
                <a:blip r:embed="rId3"/>
                <a:stretch>
                  <a:fillRect l="-73" t="-19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Railing, et al, “</a:t>
            </a:r>
            <a:r>
              <a:rPr lang="en-US" dirty="0"/>
              <a:t>Implementing Malloc: Students and Systems Programming</a:t>
            </a:r>
            <a:r>
              <a:rPr lang="en-GB" dirty="0"/>
              <a:t>”, SIGCSE’18, Feb 2018.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AB0A-8370-4611-84AE-E17CD55C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0E32-2CEE-46FF-ABEE-2A4199E0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https://canvas.cmu.edu/courses/49105/quizzes/150038/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61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640764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 </a:t>
            </a:r>
            <a:r>
              <a:rPr lang="en-GB" sz="20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nsolas" panose="020B0609020204030204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nsolas" panose="020B0609020204030204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(</a:t>
            </a:r>
            <a:r>
              <a:rPr lang="ru-RU" sz="2000" b="0" dirty="0">
                <a:latin typeface="Consolas" panose="020B0609020204030204" pitchFamily="49" charset="0"/>
              </a:rPr>
              <a:t>"</a:t>
            </a: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%d</a:t>
            </a:r>
            <a:r>
              <a:rPr lang="ru-RU" sz="2000" b="0" dirty="0">
                <a:latin typeface="Consolas" panose="020B0609020204030204" pitchFamily="49" charset="0"/>
              </a:rPr>
              <a:t>"</a:t>
            </a: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0" dirty="0" err="1">
                <a:solidFill>
                  <a:srgbClr val="C00000"/>
                </a:solidFill>
                <a:latin typeface="Consolas" panose="020B0609020204030204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);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0FC33F3-7262-4A95-BADE-BD11EDD7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54911"/>
            <a:ext cx="4455364" cy="956288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case 'd':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    int *</a:t>
            </a:r>
            <a:r>
              <a:rPr lang="en-GB" sz="1400" b="0" dirty="0" err="1">
                <a:solidFill>
                  <a:srgbClr val="C00000"/>
                </a:solidFill>
                <a:latin typeface="Consolas" panose="020B0609020204030204" pitchFamily="49" charset="0"/>
                <a:ea typeface="msgothic" charset="0"/>
                <a:cs typeface="msgothic" charset="0"/>
              </a:rPr>
              <a:t>valp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 = </a:t>
            </a:r>
            <a:r>
              <a:rPr lang="en-GB" sz="14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va_arg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(ap, </a:t>
            </a:r>
            <a:r>
              <a:rPr lang="en-GB" sz="1400" dirty="0">
                <a:latin typeface="Consolas" panose="020B0609020204030204" pitchFamily="49" charset="0"/>
                <a:ea typeface="msgothic" charset="0"/>
                <a:cs typeface="msgothic" charset="0"/>
              </a:rPr>
              <a:t>int *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    </a:t>
            </a:r>
            <a:r>
              <a:rPr lang="en-GB" sz="1400" b="0" dirty="0">
                <a:solidFill>
                  <a:srgbClr val="C00000"/>
                </a:solidFill>
                <a:latin typeface="Consolas" panose="020B0609020204030204" pitchFamily="49" charset="0"/>
                <a:ea typeface="msgothic" charset="0"/>
                <a:cs typeface="msgothic" charset="0"/>
              </a:rPr>
              <a:t>*</a:t>
            </a:r>
            <a:r>
              <a:rPr lang="en-GB" sz="1400" b="0" dirty="0" err="1">
                <a:solidFill>
                  <a:srgbClr val="C00000"/>
                </a:solidFill>
                <a:latin typeface="Consolas" panose="020B0609020204030204" pitchFamily="49" charset="0"/>
                <a:ea typeface="msgothic" charset="0"/>
                <a:cs typeface="msgothic" charset="0"/>
              </a:rPr>
              <a:t>valp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 = (int)</a:t>
            </a:r>
            <a:r>
              <a:rPr lang="en-GB" sz="14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strtol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(</a:t>
            </a:r>
            <a:r>
              <a:rPr lang="en-GB" sz="14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valbuf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, &amp;</a:t>
            </a:r>
            <a:r>
              <a:rPr lang="en-GB" sz="1400" b="0" dirty="0" err="1">
                <a:latin typeface="Consolas" panose="020B0609020204030204" pitchFamily="49" charset="0"/>
                <a:ea typeface="msgothic" charset="0"/>
                <a:cs typeface="msgothic" charset="0"/>
              </a:rPr>
              <a:t>endp</a:t>
            </a: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, 10);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dirty="0">
                <a:latin typeface="Consolas" panose="020B0609020204030204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840F7F8-8986-4E9F-A13B-39071F4E866B}"/>
              </a:ext>
            </a:extLst>
          </p:cNvPr>
          <p:cNvSpPr/>
          <p:nvPr/>
        </p:nvSpPr>
        <p:spPr bwMode="auto">
          <a:xfrm>
            <a:off x="5282032" y="3574491"/>
            <a:ext cx="2718968" cy="845109"/>
          </a:xfrm>
          <a:prstGeom prst="wedgeEllipseCallout">
            <a:avLst>
              <a:gd name="adj1" fmla="val -56871"/>
              <a:gd name="adj2" fmla="val -151394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Crash here …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if you’re lucky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BBF9-4764-5096-F9D6-AFD6485E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7B06-09D9-E089-11B6-B152DF60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 Requests</a:t>
            </a:r>
          </a:p>
          <a:p>
            <a:pPr lvl="1"/>
            <a:r>
              <a:rPr lang="en-US" dirty="0"/>
              <a:t>~100 so far</a:t>
            </a:r>
          </a:p>
          <a:p>
            <a:pPr lvl="1"/>
            <a:r>
              <a:rPr lang="en-US" dirty="0"/>
              <a:t>95+% have been granted</a:t>
            </a:r>
          </a:p>
          <a:p>
            <a:pPr lvl="2"/>
            <a:r>
              <a:rPr lang="en-US" dirty="0"/>
              <a:t>Most “rejects”:</a:t>
            </a:r>
          </a:p>
          <a:p>
            <a:pPr lvl="3"/>
            <a:r>
              <a:rPr lang="en-US" dirty="0"/>
              <a:t>Two requests for the same assignment so the first is rejected and the second approved</a:t>
            </a:r>
          </a:p>
          <a:p>
            <a:pPr lvl="1"/>
            <a:r>
              <a:rPr lang="en-US" dirty="0"/>
              <a:t>Grace days can still apply to the extended deadline</a:t>
            </a:r>
          </a:p>
          <a:p>
            <a:pPr lvl="1"/>
            <a:endParaRPr lang="en-US" dirty="0"/>
          </a:p>
          <a:p>
            <a:r>
              <a:rPr lang="en-US" dirty="0"/>
              <a:t>Ethics Reminder</a:t>
            </a:r>
          </a:p>
          <a:p>
            <a:pPr lvl="1"/>
            <a:r>
              <a:rPr lang="en-US" dirty="0"/>
              <a:t>Cachelab is the first “major” programming assignment</a:t>
            </a:r>
          </a:p>
          <a:p>
            <a:pPr lvl="1"/>
            <a:r>
              <a:rPr lang="en-US" dirty="0"/>
              <a:t>It is a stressful time in the semester</a:t>
            </a:r>
          </a:p>
          <a:p>
            <a:pPr lvl="1"/>
            <a:r>
              <a:rPr lang="en-US" dirty="0"/>
              <a:t>Several students have used the “no questions withdraw” policy</a:t>
            </a:r>
          </a:p>
        </p:txBody>
      </p:sp>
    </p:spTree>
    <p:extLst>
      <p:ext uri="{BB962C8B-B14F-4D97-AF65-F5344CB8AC3E}">
        <p14:creationId xmlns:p14="http://schemas.microsoft.com/office/powerpoint/2010/main" val="2854165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runtime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finding  bad 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(e.g.,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600200" y="3657600"/>
            <a:ext cx="1371599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5400" y="3657600"/>
            <a:ext cx="1371599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17120</TotalTime>
  <Words>2543</Words>
  <Application>Microsoft Office PowerPoint</Application>
  <PresentationFormat>On-screen Show (4:3)</PresentationFormat>
  <Paragraphs>544</Paragraphs>
  <Slides>41</Slides>
  <Notes>38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</vt:lpstr>
      <vt:lpstr>Arial Narrow</vt:lpstr>
      <vt:lpstr>Calibri</vt:lpstr>
      <vt:lpstr>Cambria Math</vt:lpstr>
      <vt:lpstr>Consolas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15-213/15-513/14-513: Introduction to Computer Systems 14th Lecture, Oct 9, 2025</vt:lpstr>
      <vt:lpstr>Reminders</vt:lpstr>
      <vt:lpstr>Review: Dynamic Memory Allocation </vt:lpstr>
      <vt:lpstr>Review: Keeping Track of Free Blocks</vt:lpstr>
      <vt:lpstr>Review: 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Brian Railing</cp:lastModifiedBy>
  <cp:revision>752</cp:revision>
  <cp:lastPrinted>2016-11-01T18:34:42Z</cp:lastPrinted>
  <dcterms:created xsi:type="dcterms:W3CDTF">2012-11-01T14:52:42Z</dcterms:created>
  <dcterms:modified xsi:type="dcterms:W3CDTF">2025-10-09T16:13:49Z</dcterms:modified>
</cp:coreProperties>
</file>