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36" r:id="rId2"/>
    <p:sldId id="1426" r:id="rId3"/>
    <p:sldId id="1423" r:id="rId4"/>
    <p:sldId id="1389" r:id="rId5"/>
    <p:sldId id="1427" r:id="rId6"/>
    <p:sldId id="1391" r:id="rId7"/>
    <p:sldId id="1392" r:id="rId8"/>
    <p:sldId id="1393" r:id="rId9"/>
    <p:sldId id="1394" r:id="rId10"/>
    <p:sldId id="1395" r:id="rId11"/>
    <p:sldId id="1396" r:id="rId12"/>
    <p:sldId id="1397" r:id="rId13"/>
    <p:sldId id="1501" r:id="rId14"/>
    <p:sldId id="1502" r:id="rId15"/>
    <p:sldId id="1476" r:id="rId16"/>
    <p:sldId id="1418" r:id="rId17"/>
    <p:sldId id="1398" r:id="rId18"/>
    <p:sldId id="1495" r:id="rId19"/>
    <p:sldId id="1419" r:id="rId20"/>
    <p:sldId id="1496" r:id="rId21"/>
    <p:sldId id="1428" r:id="rId22"/>
    <p:sldId id="1499" r:id="rId23"/>
    <p:sldId id="1421" r:id="rId24"/>
    <p:sldId id="1430" r:id="rId25"/>
    <p:sldId id="1403" r:id="rId26"/>
    <p:sldId id="1429" r:id="rId27"/>
    <p:sldId id="1500" r:id="rId28"/>
    <p:sldId id="1485" r:id="rId29"/>
    <p:sldId id="1486" r:id="rId30"/>
    <p:sldId id="1404" r:id="rId31"/>
    <p:sldId id="1479" r:id="rId32"/>
    <p:sldId id="1497" r:id="rId33"/>
    <p:sldId id="1424" r:id="rId34"/>
    <p:sldId id="1487" r:id="rId35"/>
    <p:sldId id="1407" r:id="rId36"/>
    <p:sldId id="1408" r:id="rId37"/>
    <p:sldId id="1482" r:id="rId38"/>
    <p:sldId id="1409" r:id="rId39"/>
    <p:sldId id="1003" r:id="rId40"/>
    <p:sldId id="1489" r:id="rId41"/>
    <p:sldId id="1498" r:id="rId42"/>
    <p:sldId id="1491" r:id="rId43"/>
    <p:sldId id="1410" r:id="rId44"/>
    <p:sldId id="1411" r:id="rId45"/>
    <p:sldId id="1412" r:id="rId46"/>
    <p:sldId id="1413" r:id="rId47"/>
    <p:sldId id="1414" r:id="rId48"/>
    <p:sldId id="1494" r:id="rId49"/>
    <p:sldId id="1492" r:id="rId50"/>
    <p:sldId id="1493" r:id="rId51"/>
    <p:sldId id="1425" r:id="rId52"/>
    <p:sldId id="1436" r:id="rId53"/>
    <p:sldId id="1431" r:id="rId54"/>
    <p:sldId id="1432" r:id="rId55"/>
    <p:sldId id="1434" r:id="rId56"/>
    <p:sldId id="1435" r:id="rId57"/>
    <p:sldId id="1415" r:id="rId58"/>
    <p:sldId id="1416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E77"/>
    <a:srgbClr val="7570B3"/>
    <a:srgbClr val="C00000"/>
    <a:srgbClr val="990000"/>
    <a:srgbClr val="E6E6E6"/>
    <a:srgbClr val="F7F5CD"/>
    <a:srgbClr val="DEDFF5"/>
    <a:srgbClr val="DBF2DA"/>
    <a:srgbClr val="F6F5BD"/>
    <a:srgbClr val="D5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286" autoAdjust="0"/>
  </p:normalViewPr>
  <p:slideViewPr>
    <p:cSldViewPr snapToObjects="1">
      <p:cViewPr varScale="1">
        <p:scale>
          <a:sx n="103" d="100"/>
          <a:sy n="103" d="100"/>
        </p:scale>
        <p:origin x="1483" y="77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Allocated</c:v>
                </c:pt>
              </c:strCache>
            </c:strRef>
          </c:tx>
          <c:spPr>
            <a:ln w="28575" cap="rnd">
              <a:solidFill>
                <a:srgbClr val="1B9E7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B9E77"/>
              </a:solidFill>
              <a:ln w="9525">
                <a:noFill/>
              </a:ln>
              <a:effectLst/>
            </c:spPr>
          </c:marker>
          <c:val>
            <c:numRef>
              <c:f>Sheet1!$D$2:$D$21</c:f>
              <c:numCache>
                <c:formatCode>General</c:formatCode>
                <c:ptCount val="20"/>
                <c:pt idx="0">
                  <c:v>0.11000044426673775</c:v>
                </c:pt>
                <c:pt idx="1">
                  <c:v>0.66626682660269221</c:v>
                </c:pt>
                <c:pt idx="2">
                  <c:v>0.66648895997156687</c:v>
                </c:pt>
                <c:pt idx="3">
                  <c:v>0.85290328313119201</c:v>
                </c:pt>
                <c:pt idx="4">
                  <c:v>0.66648895997156687</c:v>
                </c:pt>
                <c:pt idx="5">
                  <c:v>0.67581856146430319</c:v>
                </c:pt>
                <c:pt idx="6">
                  <c:v>0.71184859389577504</c:v>
                </c:pt>
                <c:pt idx="7">
                  <c:v>0.60184814962903732</c:v>
                </c:pt>
                <c:pt idx="8">
                  <c:v>0.62419476653782935</c:v>
                </c:pt>
                <c:pt idx="9">
                  <c:v>0.62397263316895468</c:v>
                </c:pt>
                <c:pt idx="10">
                  <c:v>1</c:v>
                </c:pt>
                <c:pt idx="11">
                  <c:v>0.44373361766404551</c:v>
                </c:pt>
                <c:pt idx="12">
                  <c:v>0.44524412457239326</c:v>
                </c:pt>
                <c:pt idx="13">
                  <c:v>6.9216757741347903E-2</c:v>
                </c:pt>
                <c:pt idx="14">
                  <c:v>4.6870140832555869E-2</c:v>
                </c:pt>
                <c:pt idx="15">
                  <c:v>4.7092274201430542E-2</c:v>
                </c:pt>
                <c:pt idx="16">
                  <c:v>3.7762672708694302E-2</c:v>
                </c:pt>
                <c:pt idx="17">
                  <c:v>3.6252165800346528E-2</c:v>
                </c:pt>
                <c:pt idx="18">
                  <c:v>2.2213336887467235E-4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AC-4A66-89F7-5C2A8FE3378D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Peak</c:v>
                </c:pt>
              </c:strCache>
            </c:strRef>
          </c:tx>
          <c:spPr>
            <a:ln w="28575" cap="rnd">
              <a:solidFill>
                <a:srgbClr val="7570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570B3"/>
              </a:solidFill>
              <a:ln w="9525">
                <a:noFill/>
              </a:ln>
              <a:effectLst/>
            </c:spPr>
          </c:marker>
          <c:val>
            <c:numRef>
              <c:f>Sheet1!$E$2:$E$21</c:f>
              <c:numCache>
                <c:formatCode>General</c:formatCode>
                <c:ptCount val="20"/>
                <c:pt idx="0">
                  <c:v>0.11000044426673775</c:v>
                </c:pt>
                <c:pt idx="1">
                  <c:v>0.66626682660269221</c:v>
                </c:pt>
                <c:pt idx="2">
                  <c:v>0.66648895997156687</c:v>
                </c:pt>
                <c:pt idx="3">
                  <c:v>0.85290328313119201</c:v>
                </c:pt>
                <c:pt idx="4">
                  <c:v>0.85290328313119201</c:v>
                </c:pt>
                <c:pt idx="5">
                  <c:v>0.85290328313119201</c:v>
                </c:pt>
                <c:pt idx="6">
                  <c:v>0.85290328313119201</c:v>
                </c:pt>
                <c:pt idx="7">
                  <c:v>0.85290328313119201</c:v>
                </c:pt>
                <c:pt idx="8">
                  <c:v>0.85290328313119201</c:v>
                </c:pt>
                <c:pt idx="9">
                  <c:v>0.85290328313119201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AC-4A66-89F7-5C2A8FE33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784128"/>
        <c:axId val="6247799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Step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Sheet1!$A$2:$A$21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1CAC-4A66-89F7-5C2A8FE3378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Allocated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9904</c:v>
                      </c:pt>
                      <c:pt idx="1">
                        <c:v>59988</c:v>
                      </c:pt>
                      <c:pt idx="2">
                        <c:v>60008</c:v>
                      </c:pt>
                      <c:pt idx="3">
                        <c:v>76792</c:v>
                      </c:pt>
                      <c:pt idx="4">
                        <c:v>60008</c:v>
                      </c:pt>
                      <c:pt idx="5">
                        <c:v>60848</c:v>
                      </c:pt>
                      <c:pt idx="6">
                        <c:v>64092</c:v>
                      </c:pt>
                      <c:pt idx="7">
                        <c:v>54188</c:v>
                      </c:pt>
                      <c:pt idx="8">
                        <c:v>56200</c:v>
                      </c:pt>
                      <c:pt idx="9">
                        <c:v>56180</c:v>
                      </c:pt>
                      <c:pt idx="10">
                        <c:v>90036</c:v>
                      </c:pt>
                      <c:pt idx="11">
                        <c:v>39952</c:v>
                      </c:pt>
                      <c:pt idx="12">
                        <c:v>40088</c:v>
                      </c:pt>
                      <c:pt idx="13">
                        <c:v>6232</c:v>
                      </c:pt>
                      <c:pt idx="14">
                        <c:v>4220</c:v>
                      </c:pt>
                      <c:pt idx="15">
                        <c:v>4240</c:v>
                      </c:pt>
                      <c:pt idx="16">
                        <c:v>3400</c:v>
                      </c:pt>
                      <c:pt idx="17">
                        <c:v>3264</c:v>
                      </c:pt>
                      <c:pt idx="18">
                        <c:v>20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CAC-4A66-89F7-5C2A8FE3378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Peak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9904</c:v>
                      </c:pt>
                      <c:pt idx="1">
                        <c:v>59988</c:v>
                      </c:pt>
                      <c:pt idx="2">
                        <c:v>60008</c:v>
                      </c:pt>
                      <c:pt idx="3">
                        <c:v>76792</c:v>
                      </c:pt>
                      <c:pt idx="4">
                        <c:v>76792</c:v>
                      </c:pt>
                      <c:pt idx="5">
                        <c:v>76792</c:v>
                      </c:pt>
                      <c:pt idx="6">
                        <c:v>76792</c:v>
                      </c:pt>
                      <c:pt idx="7">
                        <c:v>76792</c:v>
                      </c:pt>
                      <c:pt idx="8">
                        <c:v>76792</c:v>
                      </c:pt>
                      <c:pt idx="9">
                        <c:v>76792</c:v>
                      </c:pt>
                      <c:pt idx="10">
                        <c:v>90036</c:v>
                      </c:pt>
                      <c:pt idx="11">
                        <c:v>90036</c:v>
                      </c:pt>
                      <c:pt idx="12">
                        <c:v>90036</c:v>
                      </c:pt>
                      <c:pt idx="13">
                        <c:v>90036</c:v>
                      </c:pt>
                      <c:pt idx="14">
                        <c:v>90036</c:v>
                      </c:pt>
                      <c:pt idx="15">
                        <c:v>90036</c:v>
                      </c:pt>
                      <c:pt idx="16">
                        <c:v>90036</c:v>
                      </c:pt>
                      <c:pt idx="17">
                        <c:v>90036</c:v>
                      </c:pt>
                      <c:pt idx="18">
                        <c:v>90036</c:v>
                      </c:pt>
                      <c:pt idx="19">
                        <c:v>90036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CAC-4A66-89F7-5C2A8FE3378D}"/>
                  </c:ext>
                </c:extLst>
              </c15:ser>
            </c15:filteredLineSeries>
          </c:ext>
        </c:extLst>
      </c:lineChart>
      <c:catAx>
        <c:axId val="624784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Step</a:t>
                </a:r>
                <a:endParaRPr lang="en-US" i="1" baseline="0" dirty="0">
                  <a:latin typeface="Cambria Math" panose="020405030504060302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779968"/>
        <c:crosses val="autoZero"/>
        <c:auto val="1"/>
        <c:lblAlgn val="ctr"/>
        <c:lblOffset val="100"/>
        <c:noMultiLvlLbl val="0"/>
      </c:catAx>
      <c:valAx>
        <c:axId val="624779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</a:t>
                </a:r>
                <a:r>
                  <a:rPr lang="en-US" baseline="0" dirty="0"/>
                  <a:t> Aggregate Memory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830942210953494E-2"/>
              <c:y val="0.134754363693650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784128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2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04938"/>
                <a:ext cx="8701087" cy="5224462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Given some sequence of </a:t>
                </a:r>
                <a:r>
                  <a:rPr lang="en-GB" dirty="0" err="1">
                    <a:latin typeface="Courier New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itchFamily="49" charset="0"/>
                  </a:rPr>
                  <a:t>free</a:t>
                </a:r>
                <a:r>
                  <a:rPr lang="en-GB" dirty="0"/>
                  <a:t> requests: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i="1" dirty="0"/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Goals: maximize throughput and 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Throughput: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Example: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5,000  </a:t>
                </a:r>
                <a:r>
                  <a:rPr lang="en-GB" b="1" dirty="0" err="1">
                    <a:latin typeface="Courier New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b="1" dirty="0">
                    <a:latin typeface="Courier New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in 10 seconds 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Throughput is 1,000 operations/second</a:t>
                </a:r>
              </a:p>
            </p:txBody>
          </p:sp>
        </mc:Choice>
        <mc:Fallback xmlns="">
          <p:sp>
            <p:nvSpPr>
              <p:cNvPr id="133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04938"/>
                <a:ext cx="8701087" cy="5224462"/>
              </a:xfrm>
              <a:blipFill>
                <a:blip r:embed="rId3"/>
                <a:stretch>
                  <a:fillRect l="-70" t="-116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Performance Goal: Minimize Overhead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95400"/>
                <a:ext cx="8470900" cy="5216525"/>
              </a:xfrm>
              <a:ln/>
            </p:spPr>
            <p:txBody>
              <a:bodyPr/>
              <a:lstStyle/>
              <a:p>
                <a:pPr>
                  <a:lnSpc>
                    <a:spcPct val="83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Given some sequence of </a:t>
                </a:r>
                <a:r>
                  <a:rPr lang="en-GB" dirty="0" err="1">
                    <a:latin typeface="Courier New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itchFamily="49" charset="0"/>
                  </a:rPr>
                  <a:t>free</a:t>
                </a:r>
                <a:r>
                  <a:rPr lang="en-GB" dirty="0"/>
                  <a:t> requests: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sz="1200" i="1" dirty="0"/>
              </a:p>
              <a:p>
                <a:pPr>
                  <a:lnSpc>
                    <a:spcPct val="83000"/>
                  </a:lnSpc>
                  <a:spcBef>
                    <a:spcPts val="1800"/>
                  </a:spcBef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i="1" dirty="0"/>
                  <a:t>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i="1" dirty="0"/>
                  <a:t> requests we have:</a:t>
                </a:r>
                <a:endParaRPr lang="en-GB" i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3000"/>
                  </a:lnSpc>
                  <a:spcBef>
                    <a:spcPts val="1800"/>
                  </a:spcBef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i="1" dirty="0">
                    <a:solidFill>
                      <a:srgbClr val="C00000"/>
                    </a:solidFill>
                  </a:rPr>
                  <a:t>Def:</a:t>
                </a:r>
                <a:r>
                  <a:rPr lang="en-GB" i="1" dirty="0"/>
                  <a:t>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 </a:t>
                </a:r>
                <a:r>
                  <a:rPr lang="en-GB" b="1" dirty="0">
                    <a:latin typeface="Courier New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payload</a:t>
                </a:r>
                <a:r>
                  <a:rPr lang="en-GB" dirty="0"/>
                  <a:t> of </a:t>
                </a:r>
                <a:r>
                  <a:rPr lang="en-GB" b="1" dirty="0">
                    <a:latin typeface="Courier New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the sum of currently allocated payloads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peak aggregate payload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the maximum aggregate payload at any point in the sequence up to request </a:t>
                </a:r>
              </a:p>
              <a:p>
                <a:pPr>
                  <a:lnSpc>
                    <a:spcPct val="83000"/>
                  </a:lnSpc>
                  <a:spcBef>
                    <a:spcPts val="1800"/>
                  </a:spcBef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i="1" dirty="0">
                    <a:solidFill>
                      <a:srgbClr val="C00000"/>
                    </a:solidFill>
                  </a:rPr>
                  <a:t>Def:</a:t>
                </a:r>
                <a:r>
                  <a:rPr lang="en-GB" i="1" dirty="0"/>
                  <a:t>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heap only </a:t>
                </a:r>
                <a:r>
                  <a:rPr lang="en-GB" i="1" dirty="0"/>
                  <a:t>grows</a:t>
                </a:r>
                <a:r>
                  <a:rPr lang="en-GB" dirty="0"/>
                  <a:t> when allocator uses </a:t>
                </a:r>
                <a:r>
                  <a:rPr lang="en-GB" b="1" dirty="0" err="1">
                    <a:latin typeface="Courier New" pitchFamily="49" charset="0"/>
                  </a:rPr>
                  <a:t>sbrk</a:t>
                </a:r>
                <a:r>
                  <a:rPr lang="en-GB" dirty="0">
                    <a:cs typeface="Calibri" panose="020F0502020204030204" pitchFamily="34" charset="0"/>
                  </a:rPr>
                  <a:t>, never shrinks</a:t>
                </a:r>
              </a:p>
              <a:p>
                <a:pPr>
                  <a:lnSpc>
                    <a:spcPct val="83000"/>
                  </a:lnSpc>
                  <a:spcBef>
                    <a:spcPts val="1800"/>
                  </a:spcBef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i="1" dirty="0">
                    <a:solidFill>
                      <a:srgbClr val="C00000"/>
                    </a:solidFill>
                  </a:rPr>
                  <a:t>Def:</a:t>
                </a:r>
                <a:r>
                  <a:rPr lang="en-GB" i="1" dirty="0"/>
                  <a:t> Overhead,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1">
                  <a:lnSpc>
                    <a:spcPct val="83000"/>
                  </a:lnSpc>
                  <a:spcBef>
                    <a:spcPts val="480"/>
                  </a:spcBef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Fraction of heap space </a:t>
                </a:r>
                <a:r>
                  <a:rPr lang="en-GB" i="1" dirty="0"/>
                  <a:t>NOT </a:t>
                </a:r>
                <a:r>
                  <a:rPr lang="en-GB" dirty="0"/>
                  <a:t>used for program data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)−1.0</m:t>
                    </m:r>
                  </m:oMath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95400"/>
                <a:ext cx="8470900" cy="5216525"/>
              </a:xfrm>
              <a:blipFill>
                <a:blip r:embed="rId3"/>
                <a:stretch>
                  <a:fillRect l="-72" t="-2105" r="-288" b="-135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 1–10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23" y="435678"/>
            <a:ext cx="7592093" cy="762000"/>
          </a:xfrm>
        </p:spPr>
        <p:txBody>
          <a:bodyPr/>
          <a:lstStyle/>
          <a:p>
            <a:r>
              <a:rPr lang="en-US" dirty="0"/>
              <a:t>Benchmark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72B0D-D3C4-DC49-AA2B-ECA1980D39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3800" y="5187518"/>
                <a:ext cx="5410200" cy="1365682"/>
              </a:xfrm>
            </p:spPr>
            <p:txBody>
              <a:bodyPr/>
              <a:lstStyle/>
              <a:p>
                <a:pPr lvl="1"/>
                <a:r>
                  <a:rPr lang="en-US" dirty="0"/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(allocated)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(peak)</a:t>
                </a:r>
                <a:br>
                  <a:rPr lang="en-US" dirty="0"/>
                </a:br>
                <a:r>
                  <a:rPr lang="en-US" dirty="0"/>
                  <a:t>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(step)</a:t>
                </a:r>
              </a:p>
              <a:p>
                <a:pPr lvl="1"/>
                <a:r>
                  <a:rPr lang="en-US" dirty="0"/>
                  <a:t>Y-axis normalized — fraction of maximum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72B0D-D3C4-DC49-AA2B-ECA1980D39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0" y="5187518"/>
                <a:ext cx="5410200" cy="1365682"/>
              </a:xfrm>
              <a:blipFill>
                <a:blip r:embed="rId2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96743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B2E45F-4A4F-4609-BBE6-21720AA55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368411"/>
              </p:ext>
            </p:extLst>
          </p:nvPr>
        </p:nvGraphicFramePr>
        <p:xfrm>
          <a:off x="4343401" y="1197678"/>
          <a:ext cx="4690266" cy="382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419600"/>
            <a:ext cx="7896225" cy="1685925"/>
          </a:xfrm>
        </p:spPr>
        <p:txBody>
          <a:bodyPr/>
          <a:lstStyle/>
          <a:p>
            <a:r>
              <a:rPr lang="en-US" dirty="0"/>
              <a:t>Longer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Allocator must manage space efficiently the whole time</a:t>
            </a:r>
          </a:p>
          <a:p>
            <a:endParaRPr lang="en-US" dirty="0"/>
          </a:p>
          <a:p>
            <a:r>
              <a:rPr lang="en-US" dirty="0"/>
              <a:t>Production allocators can shrink the heap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38F09-2355-4921-BDFA-F245F4ABD758}"/>
              </a:ext>
            </a:extLst>
          </p:cNvPr>
          <p:cNvSpPr txBox="1"/>
          <p:nvPr/>
        </p:nvSpPr>
        <p:spPr>
          <a:xfrm>
            <a:off x="7162800" y="2687684"/>
            <a:ext cx="330744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Allocated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B1EF3-43AA-470E-B5E0-BFA484854D93}"/>
              </a:ext>
            </a:extLst>
          </p:cNvPr>
          <p:cNvSpPr txBox="1"/>
          <p:nvPr/>
        </p:nvSpPr>
        <p:spPr>
          <a:xfrm>
            <a:off x="7162800" y="2556200"/>
            <a:ext cx="228600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528427"/>
            <a:ext cx="7896225" cy="2100973"/>
          </a:xfrm>
        </p:spPr>
        <p:txBody>
          <a:bodyPr/>
          <a:lstStyle/>
          <a:p>
            <a:r>
              <a:rPr lang="en-US" dirty="0"/>
              <a:t>Purple line: additional heap size due to</a:t>
            </a:r>
            <a:br>
              <a:rPr lang="en-US" dirty="0"/>
            </a:br>
            <a:r>
              <a:rPr lang="en-US" dirty="0"/>
              <a:t> allocator’s data + padding for alignment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1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30564-5954-4D86-9DBA-C8320EBB4F3B}"/>
              </a:ext>
            </a:extLst>
          </p:cNvPr>
          <p:cNvSpPr txBox="1"/>
          <p:nvPr/>
        </p:nvSpPr>
        <p:spPr>
          <a:xfrm>
            <a:off x="6878955" y="2859212"/>
            <a:ext cx="330744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Allocated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0EB04-DDC6-4AA8-BC76-594E073F7305}"/>
              </a:ext>
            </a:extLst>
          </p:cNvPr>
          <p:cNvSpPr txBox="1"/>
          <p:nvPr/>
        </p:nvSpPr>
        <p:spPr>
          <a:xfrm>
            <a:off x="6878955" y="2727728"/>
            <a:ext cx="228600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Peak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7F0CB-621E-4553-A7E9-6B59B758D8C7}"/>
              </a:ext>
            </a:extLst>
          </p:cNvPr>
          <p:cNvSpPr txBox="1"/>
          <p:nvPr/>
        </p:nvSpPr>
        <p:spPr>
          <a:xfrm>
            <a:off x="6878955" y="2596244"/>
            <a:ext cx="781050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Peak + Internal Frag</a:t>
            </a:r>
          </a:p>
        </p:txBody>
      </p:sp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249632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</a:t>
            </a:r>
            <a:r>
              <a:rPr lang="en-GB" sz="1800" dirty="0">
                <a:latin typeface="Courier New" pitchFamily="49" charset="0"/>
              </a:rPr>
              <a:t>64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249632" cy="359010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malloc(32)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249632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malloc(40)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249632" cy="359010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malloc(48)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4847"/>
            <a:ext cx="5486400" cy="304800"/>
            <a:chOff x="2992437" y="4276726"/>
            <a:chExt cx="5486400" cy="304800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6726"/>
              <a:ext cx="304800" cy="3001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58738" y="1600200"/>
            <a:ext cx="7772400" cy="4191000"/>
          </a:xfrm>
        </p:spPr>
        <p:txBody>
          <a:bodyPr anchor="t" anchorCtr="0"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/>
            </a:br>
            <a:r>
              <a:rPr lang="en-US" sz="2000" b="0"/>
              <a:t>15-213/15-513/14-513</a:t>
            </a:r>
            <a:r>
              <a:rPr lang="en-US" sz="2000" b="0" dirty="0"/>
              <a:t>: Introduction to Computer Systems</a:t>
            </a:r>
            <a:br>
              <a:rPr lang="en-US" sz="2000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 7, 2025</a:t>
            </a:r>
            <a:br>
              <a:rPr lang="en-US" sz="2000" b="0" dirty="0"/>
            </a:br>
            <a:br>
              <a:rPr lang="en-US" sz="2000" b="0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89" y="4583997"/>
            <a:ext cx="8433731" cy="1838325"/>
          </a:xfrm>
        </p:spPr>
        <p:txBody>
          <a:bodyPr/>
          <a:lstStyle/>
          <a:p>
            <a:r>
              <a:rPr lang="en-US" dirty="0"/>
              <a:t>Green line: additional heap size due to external fragmentation</a:t>
            </a:r>
          </a:p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AE315-33DF-4230-AA8E-1A966D68D821}"/>
              </a:ext>
            </a:extLst>
          </p:cNvPr>
          <p:cNvSpPr txBox="1"/>
          <p:nvPr/>
        </p:nvSpPr>
        <p:spPr>
          <a:xfrm>
            <a:off x="6654165" y="2914612"/>
            <a:ext cx="330744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Allocated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EA306-2DAC-4098-8186-B8027B1B35E9}"/>
              </a:ext>
            </a:extLst>
          </p:cNvPr>
          <p:cNvSpPr txBox="1"/>
          <p:nvPr/>
        </p:nvSpPr>
        <p:spPr>
          <a:xfrm>
            <a:off x="6654165" y="2783128"/>
            <a:ext cx="228600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Peak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27E8F-DB51-4B26-A5ED-6171356EC90F}"/>
              </a:ext>
            </a:extLst>
          </p:cNvPr>
          <p:cNvSpPr txBox="1"/>
          <p:nvPr/>
        </p:nvSpPr>
        <p:spPr>
          <a:xfrm>
            <a:off x="6654165" y="2651644"/>
            <a:ext cx="781050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Peak + Internal Frag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4385C-28DA-401A-B839-ABF283CD7CFC}"/>
              </a:ext>
            </a:extLst>
          </p:cNvPr>
          <p:cNvSpPr txBox="1"/>
          <p:nvPr/>
        </p:nvSpPr>
        <p:spPr>
          <a:xfrm>
            <a:off x="6654165" y="2518139"/>
            <a:ext cx="781050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600" b="0" dirty="0">
                <a:latin typeface="Calibri" pitchFamily="34" charset="0"/>
              </a:rPr>
              <a:t>Peak + All Frag (Best Fit)</a:t>
            </a:r>
          </a:p>
        </p:txBody>
      </p:sp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03322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malloc(32)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(e.g.,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AB0A-8370-4611-84AE-E17CD55C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0E32-2CEE-46FF-ABEE-2A4199E0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https://canvas.cmu.edu/courses/49105/quizzes/150029/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61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runtime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275" y="4242017"/>
              <a:ext cx="1082454" cy="297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ea typeface="msgothic" charset="0"/>
                  <a:cs typeface="Calibri" panose="020F0502020204030204" pitchFamily="34" charset="0"/>
                </a:rPr>
                <a:t>“The break”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4" y="4407116"/>
              <a:ext cx="25960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endParaRPr lang="en-GB" dirty="0">
              <a:latin typeface="+mn-lt"/>
              <a:cs typeface="Courier New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Heap Visualization Convention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square = 1 “word” = 8 bytes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85226D-9C2F-455F-9093-265AB3888B9F}"/>
              </a:ext>
            </a:extLst>
          </p:cNvPr>
          <p:cNvCxnSpPr>
            <a:cxnSpLocks/>
          </p:cNvCxnSpPr>
          <p:nvPr/>
        </p:nvCxnSpPr>
        <p:spPr bwMode="auto">
          <a:xfrm>
            <a:off x="1300162" y="3429000"/>
            <a:ext cx="0" cy="48971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3CA7DB-E5B4-4652-B2B1-28861AC9842E}"/>
              </a:ext>
            </a:extLst>
          </p:cNvPr>
          <p:cNvCxnSpPr>
            <a:cxnSpLocks/>
          </p:cNvCxnSpPr>
          <p:nvPr/>
        </p:nvCxnSpPr>
        <p:spPr bwMode="auto">
          <a:xfrm>
            <a:off x="7396162" y="3429000"/>
            <a:ext cx="0" cy="48971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F0FE1D-594A-4146-A734-DCB600A19287}"/>
              </a:ext>
            </a:extLst>
          </p:cNvPr>
          <p:cNvSpPr txBox="1"/>
          <p:nvPr/>
        </p:nvSpPr>
        <p:spPr>
          <a:xfrm>
            <a:off x="461963" y="2779194"/>
            <a:ext cx="167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Lowest address within heap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B29DAD-60BF-4F2C-9807-B743C62D6639}"/>
              </a:ext>
            </a:extLst>
          </p:cNvPr>
          <p:cNvSpPr txBox="1"/>
          <p:nvPr/>
        </p:nvSpPr>
        <p:spPr>
          <a:xfrm>
            <a:off x="6141243" y="2225196"/>
            <a:ext cx="250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Highest address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within heap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(“the break”, adjustable by </a:t>
            </a:r>
            <a:r>
              <a:rPr lang="en-US" sz="1800" dirty="0" err="1">
                <a:latin typeface="Consolas" panose="020B0609020204030204" pitchFamily="49" charset="0"/>
              </a:rPr>
              <a:t>sbrk</a:t>
            </a:r>
            <a:r>
              <a:rPr lang="en-US" sz="1800" dirty="0">
                <a:latin typeface="Calibri" pitchFamily="34" charset="0"/>
              </a:rPr>
              <a:t> system call)</a:t>
            </a:r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249632" cy="359010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malloc(32)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249632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</a:t>
            </a:r>
            <a:r>
              <a:rPr lang="en-GB" sz="1800" dirty="0">
                <a:latin typeface="Courier New" pitchFamily="49" charset="0"/>
              </a:rPr>
              <a:t>40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249632" cy="359010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malloc(48)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249632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</a:t>
            </a:r>
            <a:r>
              <a:rPr lang="en-GB" sz="1800" dirty="0">
                <a:latin typeface="Courier New" pitchFamily="49" charset="0"/>
              </a:rPr>
              <a:t>16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ED7B75-82F1-43B3-953F-B363A08D6766}"/>
              </a:ext>
            </a:extLst>
          </p:cNvPr>
          <p:cNvCxnSpPr/>
          <p:nvPr/>
        </p:nvCxnSpPr>
        <p:spPr bwMode="auto">
          <a:xfrm>
            <a:off x="5888037" y="3160713"/>
            <a:ext cx="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83BF59-0985-4003-BC86-359056517436}"/>
              </a:ext>
            </a:extLst>
          </p:cNvPr>
          <p:cNvSpPr txBox="1"/>
          <p:nvPr/>
        </p:nvSpPr>
        <p:spPr>
          <a:xfrm>
            <a:off x="5845668" y="2976047"/>
            <a:ext cx="19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Gap for alignment</a:t>
            </a:r>
          </a:p>
        </p:txBody>
      </p: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30365</TotalTime>
  <Words>4090</Words>
  <Application>Microsoft Office PowerPoint</Application>
  <PresentationFormat>On-screen Show (4:3)</PresentationFormat>
  <Paragraphs>1152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Arial Narrow</vt:lpstr>
      <vt:lpstr>Calibri</vt:lpstr>
      <vt:lpstr>Cambria Math</vt:lpstr>
      <vt:lpstr>Consolas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15-213/15-513/14-513: Introduction to Computer Systems 13th Lecture, Oct 7, 2025  </vt:lpstr>
      <vt:lpstr>Today</vt:lpstr>
      <vt:lpstr>Dynamic Memory Allocation </vt:lpstr>
      <vt:lpstr>Dynamic Memory Allocation</vt:lpstr>
      <vt:lpstr>The malloc Package</vt:lpstr>
      <vt:lpstr>malloc Example</vt:lpstr>
      <vt:lpstr>Heap Visualization Convention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Typical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Brian Railing</cp:lastModifiedBy>
  <cp:revision>745</cp:revision>
  <cp:lastPrinted>2019-10-16T16:43:26Z</cp:lastPrinted>
  <dcterms:created xsi:type="dcterms:W3CDTF">2012-10-04T19:17:13Z</dcterms:created>
  <dcterms:modified xsi:type="dcterms:W3CDTF">2025-10-07T02:39:50Z</dcterms:modified>
</cp:coreProperties>
</file>