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4"/>
  </p:notesMasterIdLst>
  <p:handoutMasterIdLst>
    <p:handoutMasterId r:id="rId45"/>
  </p:handoutMasterIdLst>
  <p:sldIdLst>
    <p:sldId id="336" r:id="rId2"/>
    <p:sldId id="542" r:id="rId3"/>
    <p:sldId id="1496" r:id="rId4"/>
    <p:sldId id="543" r:id="rId5"/>
    <p:sldId id="1477" r:id="rId6"/>
    <p:sldId id="1476" r:id="rId7"/>
    <p:sldId id="1478" r:id="rId8"/>
    <p:sldId id="1479" r:id="rId9"/>
    <p:sldId id="545" r:id="rId10"/>
    <p:sldId id="1490" r:id="rId11"/>
    <p:sldId id="544" r:id="rId12"/>
    <p:sldId id="1491" r:id="rId13"/>
    <p:sldId id="1493" r:id="rId14"/>
    <p:sldId id="1494" r:id="rId15"/>
    <p:sldId id="548" r:id="rId16"/>
    <p:sldId id="1483" r:id="rId17"/>
    <p:sldId id="1484" r:id="rId18"/>
    <p:sldId id="1488" r:id="rId19"/>
    <p:sldId id="1438" r:id="rId20"/>
    <p:sldId id="1440" r:id="rId21"/>
    <p:sldId id="1439" r:id="rId22"/>
    <p:sldId id="1441" r:id="rId23"/>
    <p:sldId id="1400" r:id="rId24"/>
    <p:sldId id="1401" r:id="rId25"/>
    <p:sldId id="1452" r:id="rId26"/>
    <p:sldId id="1453" r:id="rId27"/>
    <p:sldId id="1404" r:id="rId28"/>
    <p:sldId id="1396" r:id="rId29"/>
    <p:sldId id="1495" r:id="rId30"/>
    <p:sldId id="1468" r:id="rId31"/>
    <p:sldId id="1470" r:id="rId32"/>
    <p:sldId id="1434" r:id="rId33"/>
    <p:sldId id="1471" r:id="rId34"/>
    <p:sldId id="1492" r:id="rId35"/>
    <p:sldId id="1472" r:id="rId36"/>
    <p:sldId id="1473" r:id="rId37"/>
    <p:sldId id="1474" r:id="rId38"/>
    <p:sldId id="1475" r:id="rId39"/>
    <p:sldId id="1485" r:id="rId40"/>
    <p:sldId id="1486" r:id="rId41"/>
    <p:sldId id="1487" r:id="rId42"/>
    <p:sldId id="1489" r:id="rId43"/>
  </p:sldIdLst>
  <p:sldSz cx="9144000" cy="6858000" type="screen4x3"/>
  <p:notesSz cx="7302500" cy="9586913"/>
  <p:custDataLst>
    <p:tags r:id="rId46"/>
  </p:custDataLst>
  <p:defaultTex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1296">
          <p15:clr>
            <a:srgbClr val="A4A3A4"/>
          </p15:clr>
        </p15:guide>
        <p15:guide id="2" pos="393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ACACEA"/>
    <a:srgbClr val="F1C7C7"/>
    <a:srgbClr val="DEDFF5"/>
    <a:srgbClr val="D5F1CF"/>
    <a:srgbClr val="EBEBEB"/>
    <a:srgbClr val="F6D2D2"/>
    <a:srgbClr val="F5F5F5"/>
    <a:srgbClr val="FFFFFF"/>
    <a:srgbClr val="DBF2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19" autoAdjust="0"/>
    <p:restoredTop sz="91602" autoAdjust="0"/>
  </p:normalViewPr>
  <p:slideViewPr>
    <p:cSldViewPr snapToObjects="1">
      <p:cViewPr varScale="1">
        <p:scale>
          <a:sx n="145" d="100"/>
          <a:sy n="145" d="100"/>
        </p:scale>
        <p:origin x="1504" y="168"/>
      </p:cViewPr>
      <p:guideLst>
        <p:guide orient="horz" pos="1296"/>
        <p:guide pos="3936"/>
      </p:guideLst>
    </p:cSldViewPr>
  </p:slideViewPr>
  <p:notesTextViewPr>
    <p:cViewPr>
      <p:scale>
        <a:sx n="100" d="100"/>
        <a:sy n="100" d="100"/>
      </p:scale>
      <p:origin x="0" y="0"/>
    </p:cViewPr>
  </p:notesTextViewPr>
  <p:sorterViewPr>
    <p:cViewPr varScale="1">
      <p:scale>
        <a:sx n="1" d="1"/>
        <a:sy n="1" d="1"/>
      </p:scale>
      <p:origin x="0" y="-8640"/>
    </p:cViewPr>
  </p:sorterViewPr>
  <p:notesViewPr>
    <p:cSldViewPr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hdr" sz="quarter"/>
          </p:nvPr>
        </p:nvSpPr>
        <p:spPr bwMode="auto">
          <a:xfrm>
            <a:off x="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defTabSz="965200">
              <a:defRPr sz="1200" smtClean="0">
                <a:latin typeface="Times New Roman" pitchFamily="18" charset="0"/>
              </a:defRPr>
            </a:lvl1pPr>
          </a:lstStyle>
          <a:p>
            <a:pPr>
              <a:defRPr/>
            </a:pPr>
            <a:r>
              <a:rPr lang="en-US"/>
              <a:t>DAC 2001 Tutorial</a:t>
            </a:r>
          </a:p>
        </p:txBody>
      </p:sp>
      <p:sp>
        <p:nvSpPr>
          <p:cNvPr id="252931" name="Rectangle 3"/>
          <p:cNvSpPr>
            <a:spLocks noGrp="1" noChangeArrowheads="1"/>
          </p:cNvSpPr>
          <p:nvPr>
            <p:ph type="dt" sz="quarter" idx="1"/>
          </p:nvPr>
        </p:nvSpPr>
        <p:spPr bwMode="auto">
          <a:xfrm>
            <a:off x="417195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algn="r" defTabSz="965200">
              <a:defRPr sz="1200" smtClean="0">
                <a:latin typeface="Times New Roman" pitchFamily="18" charset="0"/>
              </a:defRPr>
            </a:lvl1pPr>
          </a:lstStyle>
          <a:p>
            <a:pPr>
              <a:defRPr/>
            </a:pPr>
            <a:endParaRPr lang="en-US"/>
          </a:p>
        </p:txBody>
      </p:sp>
      <p:sp>
        <p:nvSpPr>
          <p:cNvPr id="252932" name="Rectangle 4"/>
          <p:cNvSpPr>
            <a:spLocks noGrp="1" noChangeArrowheads="1"/>
          </p:cNvSpPr>
          <p:nvPr>
            <p:ph type="ftr" sz="quarter" idx="2"/>
          </p:nvPr>
        </p:nvSpPr>
        <p:spPr bwMode="auto">
          <a:xfrm>
            <a:off x="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defTabSz="965200">
              <a:defRPr sz="1200" smtClean="0">
                <a:latin typeface="Times New Roman" pitchFamily="18" charset="0"/>
                <a:cs typeface="Times New Roman" pitchFamily="18" charset="0"/>
              </a:defRPr>
            </a:lvl1pPr>
          </a:lstStyle>
          <a:p>
            <a:pPr>
              <a:defRPr/>
            </a:pPr>
            <a:r>
              <a:rPr lang="en-US"/>
              <a:t>©R.A. Rutenbar, 2001</a:t>
            </a:r>
          </a:p>
        </p:txBody>
      </p:sp>
      <p:sp>
        <p:nvSpPr>
          <p:cNvPr id="252933" name="Rectangle 5"/>
          <p:cNvSpPr>
            <a:spLocks noGrp="1" noChangeArrowheads="1"/>
          </p:cNvSpPr>
          <p:nvPr>
            <p:ph type="sldNum" sz="quarter" idx="3"/>
          </p:nvPr>
        </p:nvSpPr>
        <p:spPr bwMode="auto">
          <a:xfrm>
            <a:off x="417195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algn="r" defTabSz="965200">
              <a:defRPr sz="1200" smtClean="0">
                <a:latin typeface="Times New Roman" pitchFamily="18" charset="0"/>
              </a:defRPr>
            </a:lvl1pPr>
          </a:lstStyle>
          <a:p>
            <a:pPr>
              <a:defRPr/>
            </a:pPr>
            <a:fld id="{83587096-7852-44F5-9A71-D621B1FF2472}" type="slidenum">
              <a:rPr lang="en-US"/>
              <a:pPr>
                <a:defRPr/>
              </a:pPr>
              <a:t>‹#›</a:t>
            </a:fld>
            <a:endParaRPr lang="en-US"/>
          </a:p>
        </p:txBody>
      </p:sp>
    </p:spTree>
    <p:extLst>
      <p:ext uri="{BB962C8B-B14F-4D97-AF65-F5344CB8AC3E}">
        <p14:creationId xmlns:p14="http://schemas.microsoft.com/office/powerpoint/2010/main" val="3347985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hdr" sz="quarter"/>
          </p:nvPr>
        </p:nvSpPr>
        <p:spPr bwMode="auto">
          <a:xfrm>
            <a:off x="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79" name="Rectangle 3"/>
          <p:cNvSpPr>
            <a:spLocks noGrp="1" noChangeArrowheads="1"/>
          </p:cNvSpPr>
          <p:nvPr>
            <p:ph type="dt" idx="1"/>
          </p:nvPr>
        </p:nvSpPr>
        <p:spPr bwMode="auto">
          <a:xfrm>
            <a:off x="411480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atin typeface="Times New Roman" pitchFamily="18"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219200" y="685800"/>
            <a:ext cx="4876800" cy="3657600"/>
          </a:xfrm>
          <a:prstGeom prst="rect">
            <a:avLst/>
          </a:prstGeom>
          <a:noFill/>
          <a:ln w="9525">
            <a:solidFill>
              <a:srgbClr val="000000"/>
            </a:solidFill>
            <a:miter lim="800000"/>
            <a:headEnd/>
            <a:tailEnd/>
          </a:ln>
        </p:spPr>
      </p:sp>
      <p:sp>
        <p:nvSpPr>
          <p:cNvPr id="408581" name="Rectangle 5"/>
          <p:cNvSpPr>
            <a:spLocks noGrp="1" noChangeArrowheads="1"/>
          </p:cNvSpPr>
          <p:nvPr>
            <p:ph type="body" sz="quarter" idx="3"/>
          </p:nvPr>
        </p:nvSpPr>
        <p:spPr bwMode="auto">
          <a:xfrm>
            <a:off x="990600" y="4572000"/>
            <a:ext cx="5334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8582" name="Rectangle 6"/>
          <p:cNvSpPr>
            <a:spLocks noGrp="1" noChangeArrowheads="1"/>
          </p:cNvSpPr>
          <p:nvPr>
            <p:ph type="ftr" sz="quarter" idx="4"/>
          </p:nvPr>
        </p:nvSpPr>
        <p:spPr bwMode="auto">
          <a:xfrm>
            <a:off x="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83" name="Rectangle 7"/>
          <p:cNvSpPr>
            <a:spLocks noGrp="1" noChangeArrowheads="1"/>
          </p:cNvSpPr>
          <p:nvPr>
            <p:ph type="sldNum" sz="quarter" idx="5"/>
          </p:nvPr>
        </p:nvSpPr>
        <p:spPr bwMode="auto">
          <a:xfrm>
            <a:off x="411480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atin typeface="Times New Roman" pitchFamily="18" charset="0"/>
              </a:defRPr>
            </a:lvl1pPr>
          </a:lstStyle>
          <a:p>
            <a:pPr>
              <a:defRPr/>
            </a:pPr>
            <a:fld id="{40F64717-A5A5-4C4E-9291-2F18B7410B06}" type="slidenum">
              <a:rPr lang="en-US"/>
              <a:pPr>
                <a:defRPr/>
              </a:pPr>
              <a:t>‹#›</a:t>
            </a:fld>
            <a:endParaRPr lang="en-US"/>
          </a:p>
        </p:txBody>
      </p:sp>
    </p:spTree>
    <p:extLst>
      <p:ext uri="{BB962C8B-B14F-4D97-AF65-F5344CB8AC3E}">
        <p14:creationId xmlns:p14="http://schemas.microsoft.com/office/powerpoint/2010/main" val="2112133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a:p>
        </p:txBody>
      </p:sp>
      <p:sp>
        <p:nvSpPr>
          <p:cNvPr id="51204" name="Slide Number Placeholder 3"/>
          <p:cNvSpPr>
            <a:spLocks noGrp="1"/>
          </p:cNvSpPr>
          <p:nvPr>
            <p:ph type="sldNum" sz="quarter" idx="5"/>
          </p:nvPr>
        </p:nvSpPr>
        <p:spPr>
          <a:noFill/>
        </p:spPr>
        <p:txBody>
          <a:bodyPr/>
          <a:lstStyle/>
          <a:p>
            <a:fld id="{7F803353-72E2-470C-8E67-87750F01FAF1}" type="slidenum">
              <a:rPr lang="en-US"/>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34</a:t>
            </a:fld>
            <a:endParaRPr lang="en-US"/>
          </a:p>
        </p:txBody>
      </p:sp>
    </p:spTree>
    <p:extLst>
      <p:ext uri="{BB962C8B-B14F-4D97-AF65-F5344CB8AC3E}">
        <p14:creationId xmlns:p14="http://schemas.microsoft.com/office/powerpoint/2010/main" val="2889992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8"/>
        <p:cNvGrpSpPr/>
        <p:nvPr/>
      </p:nvGrpSpPr>
      <p:grpSpPr>
        <a:xfrm>
          <a:off x="0" y="0"/>
          <a:ext cx="0" cy="0"/>
          <a:chOff x="0" y="0"/>
          <a:chExt cx="0" cy="0"/>
        </a:xfrm>
      </p:grpSpPr>
      <p:sp>
        <p:nvSpPr>
          <p:cNvPr id="1489" name="Shape 1489"/>
          <p:cNvSpPr txBox="1"/>
          <p:nvPr/>
        </p:nvSpPr>
        <p:spPr>
          <a:xfrm>
            <a:off x="1264660" y="726233"/>
            <a:ext cx="4774840" cy="3581977"/>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4900" tIns="47450" rIns="94900" bIns="47450" anchor="ctr" anchorCtr="0">
            <a:noAutofit/>
          </a:bodyPr>
          <a:lstStyle/>
          <a:p>
            <a:pPr marL="0" marR="0" lvl="0" indent="0" algn="l" rtl="0">
              <a:spcBef>
                <a:spcPts val="0"/>
              </a:spcBef>
              <a:spcAft>
                <a:spcPts val="0"/>
              </a:spcAft>
              <a:buNone/>
            </a:pPr>
            <a:endParaRPr sz="2400" b="1">
              <a:solidFill>
                <a:schemeClr val="dk1"/>
              </a:solidFill>
              <a:latin typeface="Arial Narrow"/>
              <a:ea typeface="Arial Narrow"/>
              <a:cs typeface="Arial Narrow"/>
              <a:sym typeface="Arial Narrow"/>
            </a:endParaRPr>
          </a:p>
        </p:txBody>
      </p:sp>
      <p:sp>
        <p:nvSpPr>
          <p:cNvPr id="1490" name="Shape 1490"/>
          <p:cNvSpPr txBox="1">
            <a:spLocks noGrp="1"/>
          </p:cNvSpPr>
          <p:nvPr>
            <p:ph type="body" idx="1"/>
          </p:nvPr>
        </p:nvSpPr>
        <p:spPr>
          <a:xfrm>
            <a:off x="972560" y="4554112"/>
            <a:ext cx="5357380" cy="4316406"/>
          </a:xfrm>
          <a:prstGeom prst="rect">
            <a:avLst/>
          </a:prstGeom>
          <a:noFill/>
          <a:ln>
            <a:noFill/>
          </a:ln>
        </p:spPr>
        <p:txBody>
          <a:bodyPr spcFirstLastPara="1" wrap="square" lIns="91275" tIns="45625" rIns="91275" bIns="45625" anchor="ctr" anchorCtr="0">
            <a:noAutofit/>
          </a:bodyPr>
          <a:lstStyle/>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
        <p:nvSpPr>
          <p:cNvPr id="1491" name="Shape 1491"/>
          <p:cNvSpPr>
            <a:spLocks noGrp="1" noRot="1" noChangeAspect="1"/>
          </p:cNvSpPr>
          <p:nvPr>
            <p:ph type="sldImg" idx="2"/>
          </p:nvPr>
        </p:nvSpPr>
        <p:spPr>
          <a:xfrm>
            <a:off x="1219200" y="685800"/>
            <a:ext cx="4876800" cy="3657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1948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74754"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76802"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7"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75778"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5"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77826"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45058"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r>
              <a:rPr lang="en-US" dirty="0"/>
              <a:t>Reference bit – used in LRU</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45058"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1"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1442"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8012"/>
            <a:ext cx="7772400" cy="1470025"/>
          </a:xfrm>
        </p:spPr>
        <p:txBody>
          <a:bodyPr/>
          <a:lstStyle>
            <a:lvl1pPr>
              <a:defRPr>
                <a:latin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685800" y="3886200"/>
            <a:ext cx="7677492" cy="1752600"/>
          </a:xfrm>
        </p:spPr>
        <p:txBody>
          <a:bodyPr/>
          <a:lstStyle>
            <a:lvl1pPr marL="0" indent="0" algn="l">
              <a:buNone/>
              <a:defRPr sz="20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13" y="228600"/>
            <a:ext cx="2185987" cy="6105525"/>
          </a:xfrm>
        </p:spPr>
        <p:txBody>
          <a:bodyPr vert="eaVert"/>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396875" y="228600"/>
            <a:ext cx="6408738" cy="6105525"/>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62488" y="1362075"/>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662488" y="3924300"/>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45070"/>
            <a:ext cx="7591425" cy="762000"/>
          </a:xfrm>
        </p:spPr>
        <p:txBody>
          <a:bodyPr/>
          <a:lstStyle>
            <a:lvl1pPr>
              <a:defRPr>
                <a:latin typeface="Calibri" pitchFamily="34" charset="0"/>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alibri"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alibri"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7591425"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195" name="Rectangle 3"/>
          <p:cNvSpPr>
            <a:spLocks noGrp="1" noChangeArrowheads="1"/>
          </p:cNvSpPr>
          <p:nvPr>
            <p:ph type="body" idx="1"/>
          </p:nvPr>
        </p:nvSpPr>
        <p:spPr bwMode="auto">
          <a:xfrm>
            <a:off x="396875" y="1362075"/>
            <a:ext cx="78962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2" name="Rectangle 8"/>
          <p:cNvSpPr>
            <a:spLocks noChangeArrowheads="1"/>
          </p:cNvSpPr>
          <p:nvPr/>
        </p:nvSpPr>
        <p:spPr bwMode="auto">
          <a:xfrm>
            <a:off x="0" y="0"/>
            <a:ext cx="9144000" cy="228600"/>
          </a:xfrm>
          <a:prstGeom prst="rect">
            <a:avLst/>
          </a:prstGeom>
          <a:solidFill>
            <a:srgbClr val="990000"/>
          </a:solidFill>
          <a:ln w="9525">
            <a:noFill/>
            <a:miter lim="800000"/>
            <a:headEnd/>
            <a:tailEnd/>
          </a:ln>
          <a:effectLst/>
        </p:spPr>
        <p:txBody>
          <a:bodyPr wrap="none" anchor="ctr"/>
          <a:lstStyle/>
          <a:p>
            <a:pPr algn="ctr">
              <a:defRPr/>
            </a:pPr>
            <a:endParaRPr lang="en-US" b="0">
              <a:latin typeface="Times New Roman" pitchFamily="18" charset="0"/>
            </a:endParaRPr>
          </a:p>
        </p:txBody>
      </p:sp>
      <p:sp>
        <p:nvSpPr>
          <p:cNvPr id="7" name="Text Box 5"/>
          <p:cNvSpPr txBox="1">
            <a:spLocks noChangeArrowheads="1"/>
          </p:cNvSpPr>
          <p:nvPr/>
        </p:nvSpPr>
        <p:spPr bwMode="auto">
          <a:xfrm>
            <a:off x="7897813" y="-26988"/>
            <a:ext cx="1309687" cy="277813"/>
          </a:xfrm>
          <a:prstGeom prst="rect">
            <a:avLst/>
          </a:prstGeom>
          <a:noFill/>
          <a:ln w="25400">
            <a:noFill/>
            <a:miter lim="800000"/>
            <a:headEnd/>
            <a:tailEnd/>
          </a:ln>
          <a:effectLst/>
        </p:spPr>
        <p:txBody>
          <a:bodyPr>
            <a:spAutoFit/>
          </a:bodyPr>
          <a:lstStyle/>
          <a:p>
            <a:pPr>
              <a:defRPr/>
            </a:pPr>
            <a:r>
              <a:rPr lang="en-US" sz="1200" dirty="0">
                <a:solidFill>
                  <a:schemeClr val="bg1"/>
                </a:solidFill>
                <a:latin typeface="Times New Roman" pitchFamily="18" charset="0"/>
              </a:rPr>
              <a:t>Carnegie Mellon</a:t>
            </a:r>
          </a:p>
        </p:txBody>
      </p:sp>
      <p:sp>
        <p:nvSpPr>
          <p:cNvPr id="6" name="Rectangle 5"/>
          <p:cNvSpPr/>
          <p:nvPr userDrawn="1"/>
        </p:nvSpPr>
        <p:spPr>
          <a:xfrm>
            <a:off x="8830843" y="6611779"/>
            <a:ext cx="338554"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mj-lt"/>
                <a:ea typeface="ＭＳ Ｐゴシック" pitchFamily="-96" charset="-128"/>
                <a:cs typeface="ＭＳ Ｐゴシック" pitchFamily="-96" charset="-128"/>
              </a:rPr>
              <a:pPr/>
              <a:t>‹#›</a:t>
            </a:fld>
            <a:endParaRPr lang="en-US" dirty="0">
              <a:latin typeface="+mj-lt"/>
            </a:endParaRPr>
          </a:p>
        </p:txBody>
      </p:sp>
      <p:sp>
        <p:nvSpPr>
          <p:cNvPr id="8" name="TextBox 7"/>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s.cmu.edu/afs/cs/academic/class/15213-s23/www/lectures/17-vm-details.pdf" TargetMode="External"/><Relationship Id="rId2" Type="http://schemas.openxmlformats.org/officeDocument/2006/relationships/hyperlink" Target="https://www.cs.cmu.edu/~213/activities/vm-details-soln.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canvas.cmu.edu/courses/49105/quizzes/15005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292" y="1295400"/>
            <a:ext cx="9093416" cy="4724400"/>
          </a:xfrm>
        </p:spPr>
      </p:pic>
      <p:sp>
        <p:nvSpPr>
          <p:cNvPr id="3" name="TextBox 2">
            <a:extLst>
              <a:ext uri="{FF2B5EF4-FFF2-40B4-BE49-F238E27FC236}">
                <a16:creationId xmlns:a16="http://schemas.microsoft.com/office/drawing/2014/main" id="{EFB87060-9CA1-44CC-939E-8B0D1195A2FF}"/>
              </a:ext>
            </a:extLst>
          </p:cNvPr>
          <p:cNvSpPr txBox="1"/>
          <p:nvPr/>
        </p:nvSpPr>
        <p:spPr>
          <a:xfrm>
            <a:off x="4231075" y="4648200"/>
            <a:ext cx="894796" cy="369332"/>
          </a:xfrm>
          <a:prstGeom prst="rect">
            <a:avLst/>
          </a:prstGeom>
          <a:noFill/>
        </p:spPr>
        <p:txBody>
          <a:bodyPr wrap="none" rtlCol="0">
            <a:spAutoFit/>
          </a:bodyPr>
          <a:lstStyle/>
          <a:p>
            <a:r>
              <a:rPr lang="en-US" sz="1800" b="1" dirty="0">
                <a:solidFill>
                  <a:schemeClr val="bg1">
                    <a:lumMod val="75000"/>
                  </a:schemeClr>
                </a:solidFill>
                <a:effectLst>
                  <a:outerShdw blurRad="38100" dist="38100" dir="2700000" algn="tl">
                    <a:srgbClr val="000000">
                      <a:alpha val="43137"/>
                    </a:srgbClr>
                  </a:outerShdw>
                </a:effectLst>
                <a:latin typeface="Gill Sans MT" panose="020B0502020104020203" pitchFamily="34" charset="0"/>
              </a:rPr>
              <a:t>14-513</a:t>
            </a:r>
          </a:p>
        </p:txBody>
      </p:sp>
      <p:sp>
        <p:nvSpPr>
          <p:cNvPr id="5" name="TextBox 4">
            <a:extLst>
              <a:ext uri="{FF2B5EF4-FFF2-40B4-BE49-F238E27FC236}">
                <a16:creationId xmlns:a16="http://schemas.microsoft.com/office/drawing/2014/main" id="{ADFE2BDB-EFF5-4A0C-917F-CE029070F9C4}"/>
              </a:ext>
            </a:extLst>
          </p:cNvPr>
          <p:cNvSpPr txBox="1"/>
          <p:nvPr/>
        </p:nvSpPr>
        <p:spPr>
          <a:xfrm>
            <a:off x="6705600" y="4709756"/>
            <a:ext cx="611066" cy="338554"/>
          </a:xfrm>
          <a:prstGeom prst="rect">
            <a:avLst/>
          </a:prstGeom>
          <a:noFill/>
        </p:spPr>
        <p:txBody>
          <a:bodyPr wrap="none" rtlCol="0">
            <a:spAutoFit/>
          </a:bodyPr>
          <a:lstStyle/>
          <a:p>
            <a:r>
              <a:rPr lang="en-US" sz="1600" b="1" dirty="0">
                <a:solidFill>
                  <a:schemeClr val="bg1">
                    <a:lumMod val="75000"/>
                  </a:schemeClr>
                </a:solidFill>
                <a:effectLst>
                  <a:outerShdw blurRad="38100" dist="38100" dir="2700000" algn="tl">
                    <a:srgbClr val="000000">
                      <a:alpha val="43137"/>
                    </a:srgbClr>
                  </a:outerShdw>
                </a:effectLst>
                <a:latin typeface="Gill Sans MT Condensed" panose="020B0506020104020203" pitchFamily="34" charset="0"/>
              </a:rPr>
              <a:t>18-613</a:t>
            </a:r>
          </a:p>
        </p:txBody>
      </p:sp>
    </p:spTree>
    <p:extLst>
      <p:ext uri="{BB962C8B-B14F-4D97-AF65-F5344CB8AC3E}">
        <p14:creationId xmlns:p14="http://schemas.microsoft.com/office/powerpoint/2010/main" val="4042517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p:sp>
        <p:nvSpPr>
          <p:cNvPr id="1493" name="Shape 1493"/>
          <p:cNvSpPr txBox="1">
            <a:spLocks noGrp="1"/>
          </p:cNvSpPr>
          <p:nvPr>
            <p:ph type="title"/>
          </p:nvPr>
        </p:nvSpPr>
        <p:spPr>
          <a:xfrm>
            <a:off x="384165" y="522098"/>
            <a:ext cx="8283575" cy="782638"/>
          </a:xfrm>
          <a:prstGeom prst="rect">
            <a:avLst/>
          </a:prstGeom>
          <a:noFill/>
          <a:ln>
            <a:noFill/>
          </a:ln>
        </p:spPr>
        <p:txBody>
          <a:bodyPr spcFirstLastPara="1" wrap="square" lIns="91425" tIns="45700" rIns="91425" bIns="45700" anchor="ctr" anchorCtr="0">
            <a:noAutofit/>
          </a:bodyPr>
          <a:lstStyle/>
          <a:p>
            <a:pPr marL="119063" marR="0" lvl="0" indent="-119063" algn="l" rtl="0">
              <a:spcBef>
                <a:spcPts val="0"/>
              </a:spcBef>
              <a:spcAft>
                <a:spcPts val="0"/>
              </a:spcAft>
              <a:buNone/>
            </a:pPr>
            <a:r>
              <a:rPr lang="en-GB" dirty="0">
                <a:solidFill>
                  <a:schemeClr val="dk1"/>
                </a:solidFill>
                <a:latin typeface="Calibri"/>
                <a:ea typeface="Calibri"/>
                <a:cs typeface="Calibri"/>
                <a:sym typeface="Calibri"/>
              </a:rPr>
              <a:t>Review: the problem </a:t>
            </a:r>
            <a:br>
              <a:rPr lang="en-GB" dirty="0">
                <a:solidFill>
                  <a:schemeClr val="dk1"/>
                </a:solidFill>
                <a:latin typeface="Calibri"/>
                <a:ea typeface="Calibri"/>
                <a:cs typeface="Calibri"/>
                <a:sym typeface="Calibri"/>
              </a:rPr>
            </a:br>
            <a:r>
              <a:rPr lang="en-GB" dirty="0">
                <a:solidFill>
                  <a:schemeClr val="dk1"/>
                </a:solidFill>
                <a:latin typeface="Calibri"/>
                <a:ea typeface="Calibri"/>
                <a:cs typeface="Calibri"/>
                <a:sym typeface="Calibri"/>
              </a:rPr>
              <a:t>(with</a:t>
            </a:r>
            <a:r>
              <a:rPr lang="en-GB" sz="3600" b="1" i="0" u="none" strike="noStrike" cap="none" dirty="0">
                <a:solidFill>
                  <a:schemeClr val="dk1"/>
                </a:solidFill>
                <a:latin typeface="Calibri"/>
                <a:ea typeface="Calibri"/>
                <a:cs typeface="Calibri"/>
                <a:sym typeface="Calibri"/>
              </a:rPr>
              <a:t> k-level page </a:t>
            </a:r>
            <a:r>
              <a:rPr lang="en-GB" dirty="0">
                <a:solidFill>
                  <a:schemeClr val="dk1"/>
                </a:solidFill>
                <a:latin typeface="Calibri"/>
                <a:ea typeface="Calibri"/>
                <a:cs typeface="Calibri"/>
                <a:sym typeface="Calibri"/>
              </a:rPr>
              <a:t>t</a:t>
            </a:r>
            <a:r>
              <a:rPr lang="en-GB" sz="3600" b="1" i="0" u="none" strike="noStrike" cap="none" dirty="0">
                <a:solidFill>
                  <a:schemeClr val="dk1"/>
                </a:solidFill>
                <a:latin typeface="Calibri"/>
                <a:ea typeface="Calibri"/>
                <a:cs typeface="Calibri"/>
                <a:sym typeface="Calibri"/>
              </a:rPr>
              <a:t>ables)</a:t>
            </a:r>
            <a:endParaRPr dirty="0"/>
          </a:p>
        </p:txBody>
      </p:sp>
      <p:sp>
        <p:nvSpPr>
          <p:cNvPr id="1494" name="Shape 1494"/>
          <p:cNvSpPr/>
          <p:nvPr/>
        </p:nvSpPr>
        <p:spPr>
          <a:xfrm>
            <a:off x="177800" y="1833361"/>
            <a:ext cx="1524000" cy="719063"/>
          </a:xfrm>
          <a:prstGeom prst="rect">
            <a:avLst/>
          </a:prstGeom>
          <a:solidFill>
            <a:srgbClr val="F1C7C7"/>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rgbClr val="000000"/>
                </a:solidFill>
                <a:latin typeface="Calibri"/>
                <a:ea typeface="Calibri"/>
                <a:cs typeface="Calibri"/>
                <a:sym typeface="Calibri"/>
              </a:rPr>
              <a:t>Page table </a:t>
            </a:r>
            <a:br>
              <a:rPr lang="en-GB" sz="1600" b="1">
                <a:solidFill>
                  <a:srgbClr val="000000"/>
                </a:solidFill>
                <a:latin typeface="Calibri"/>
                <a:ea typeface="Calibri"/>
                <a:cs typeface="Calibri"/>
                <a:sym typeface="Calibri"/>
              </a:rPr>
            </a:br>
            <a:r>
              <a:rPr lang="en-GB" sz="1600" b="1">
                <a:solidFill>
                  <a:srgbClr val="000000"/>
                </a:solidFill>
                <a:latin typeface="Calibri"/>
                <a:ea typeface="Calibri"/>
                <a:cs typeface="Calibri"/>
                <a:sym typeface="Calibri"/>
              </a:rPr>
              <a:t>base register</a:t>
            </a:r>
            <a:endParaRPr/>
          </a:p>
          <a:p>
            <a:pPr marL="0" marR="0" lvl="0" indent="0" algn="ctr" rtl="0">
              <a:spcBef>
                <a:spcPts val="0"/>
              </a:spcBef>
              <a:spcAft>
                <a:spcPts val="0"/>
              </a:spcAft>
              <a:buNone/>
            </a:pPr>
            <a:r>
              <a:rPr lang="en-GB" sz="1600" b="1">
                <a:solidFill>
                  <a:srgbClr val="000000"/>
                </a:solidFill>
                <a:latin typeface="Calibri"/>
                <a:ea typeface="Calibri"/>
                <a:cs typeface="Calibri"/>
                <a:sym typeface="Calibri"/>
              </a:rPr>
              <a:t>(PTBR)</a:t>
            </a:r>
            <a:endParaRPr/>
          </a:p>
        </p:txBody>
      </p:sp>
      <p:cxnSp>
        <p:nvCxnSpPr>
          <p:cNvPr id="1495" name="Shape 1495"/>
          <p:cNvCxnSpPr>
            <a:stCxn id="1494" idx="2"/>
          </p:cNvCxnSpPr>
          <p:nvPr/>
        </p:nvCxnSpPr>
        <p:spPr>
          <a:xfrm>
            <a:off x="939800" y="2552424"/>
            <a:ext cx="0" cy="1486200"/>
          </a:xfrm>
          <a:prstGeom prst="straightConnector1">
            <a:avLst/>
          </a:prstGeom>
          <a:noFill/>
          <a:ln w="25400" cap="flat" cmpd="sng">
            <a:solidFill>
              <a:schemeClr val="dk1"/>
            </a:solidFill>
            <a:prstDash val="solid"/>
            <a:round/>
            <a:headEnd type="none" w="sm" len="sm"/>
            <a:tailEnd type="none" w="sm" len="sm"/>
          </a:ln>
        </p:spPr>
      </p:cxnSp>
      <p:cxnSp>
        <p:nvCxnSpPr>
          <p:cNvPr id="1496" name="Shape 1496"/>
          <p:cNvCxnSpPr/>
          <p:nvPr/>
        </p:nvCxnSpPr>
        <p:spPr>
          <a:xfrm>
            <a:off x="939800" y="4038600"/>
            <a:ext cx="1193800" cy="9525"/>
          </a:xfrm>
          <a:prstGeom prst="straightConnector1">
            <a:avLst/>
          </a:prstGeom>
          <a:noFill/>
          <a:ln w="25400" cap="flat" cmpd="sng">
            <a:solidFill>
              <a:schemeClr val="dk1"/>
            </a:solidFill>
            <a:prstDash val="solid"/>
            <a:round/>
            <a:headEnd type="none" w="sm" len="sm"/>
            <a:tailEnd type="stealth" w="med" len="med"/>
          </a:ln>
        </p:spPr>
      </p:cxnSp>
      <p:sp>
        <p:nvSpPr>
          <p:cNvPr id="1497" name="Shape 1497"/>
          <p:cNvSpPr/>
          <p:nvPr/>
        </p:nvSpPr>
        <p:spPr>
          <a:xfrm>
            <a:off x="1647336" y="2981325"/>
            <a:ext cx="1239838" cy="3048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VPN 1</a:t>
            </a:r>
            <a:endParaRPr/>
          </a:p>
        </p:txBody>
      </p:sp>
      <p:sp>
        <p:nvSpPr>
          <p:cNvPr id="1498" name="Shape 1498"/>
          <p:cNvSpPr txBox="1"/>
          <p:nvPr/>
        </p:nvSpPr>
        <p:spPr>
          <a:xfrm>
            <a:off x="7388225" y="2692986"/>
            <a:ext cx="278241" cy="33855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0</a:t>
            </a:r>
            <a:endParaRPr/>
          </a:p>
        </p:txBody>
      </p:sp>
      <p:sp>
        <p:nvSpPr>
          <p:cNvPr id="1499" name="Shape 1499"/>
          <p:cNvSpPr txBox="1"/>
          <p:nvPr/>
        </p:nvSpPr>
        <p:spPr>
          <a:xfrm>
            <a:off x="6559550" y="2692986"/>
            <a:ext cx="437039" cy="33855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p-1</a:t>
            </a:r>
            <a:endParaRPr/>
          </a:p>
        </p:txBody>
      </p:sp>
      <p:sp>
        <p:nvSpPr>
          <p:cNvPr id="1500" name="Shape 1500"/>
          <p:cNvSpPr txBox="1"/>
          <p:nvPr/>
        </p:nvSpPr>
        <p:spPr>
          <a:xfrm>
            <a:off x="1524000" y="2654886"/>
            <a:ext cx="437039" cy="33855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n-1</a:t>
            </a:r>
            <a:endParaRPr/>
          </a:p>
        </p:txBody>
      </p:sp>
      <p:sp>
        <p:nvSpPr>
          <p:cNvPr id="1501" name="Shape 1501"/>
          <p:cNvSpPr/>
          <p:nvPr/>
        </p:nvSpPr>
        <p:spPr>
          <a:xfrm>
            <a:off x="6610350" y="2981325"/>
            <a:ext cx="919162" cy="304800"/>
          </a:xfrm>
          <a:prstGeom prst="rect">
            <a:avLst/>
          </a:prstGeom>
          <a:solidFill>
            <a:srgbClr val="DBF2DA"/>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VPO</a:t>
            </a:r>
            <a:endParaRPr/>
          </a:p>
        </p:txBody>
      </p:sp>
      <p:sp>
        <p:nvSpPr>
          <p:cNvPr id="1502" name="Shape 1502"/>
          <p:cNvSpPr/>
          <p:nvPr/>
        </p:nvSpPr>
        <p:spPr>
          <a:xfrm>
            <a:off x="2879725" y="2981325"/>
            <a:ext cx="1239837" cy="3048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VPN 2</a:t>
            </a:r>
            <a:endParaRPr/>
          </a:p>
        </p:txBody>
      </p:sp>
      <p:sp>
        <p:nvSpPr>
          <p:cNvPr id="1503" name="Shape 1503"/>
          <p:cNvSpPr/>
          <p:nvPr/>
        </p:nvSpPr>
        <p:spPr>
          <a:xfrm>
            <a:off x="4124325" y="2981325"/>
            <a:ext cx="1239837" cy="3048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a:t>
            </a:r>
            <a:endParaRPr/>
          </a:p>
        </p:txBody>
      </p:sp>
      <p:sp>
        <p:nvSpPr>
          <p:cNvPr id="1504" name="Shape 1504"/>
          <p:cNvSpPr/>
          <p:nvPr/>
        </p:nvSpPr>
        <p:spPr>
          <a:xfrm>
            <a:off x="5364162" y="2981325"/>
            <a:ext cx="1239838" cy="3048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VPN k</a:t>
            </a:r>
            <a:endParaRPr/>
          </a:p>
        </p:txBody>
      </p:sp>
      <p:cxnSp>
        <p:nvCxnSpPr>
          <p:cNvPr id="1505" name="Shape 1505"/>
          <p:cNvCxnSpPr/>
          <p:nvPr/>
        </p:nvCxnSpPr>
        <p:spPr>
          <a:xfrm>
            <a:off x="1820862" y="3143250"/>
            <a:ext cx="0" cy="1345198"/>
          </a:xfrm>
          <a:prstGeom prst="straightConnector1">
            <a:avLst/>
          </a:prstGeom>
          <a:noFill/>
          <a:ln w="25400" cap="flat" cmpd="sng">
            <a:solidFill>
              <a:schemeClr val="dk1"/>
            </a:solidFill>
            <a:prstDash val="solid"/>
            <a:round/>
            <a:headEnd type="oval" w="sm" len="sm"/>
            <a:tailEnd type="none" w="med" len="med"/>
          </a:ln>
        </p:spPr>
      </p:cxnSp>
      <p:sp>
        <p:nvSpPr>
          <p:cNvPr id="1506" name="Shape 1506"/>
          <p:cNvSpPr/>
          <p:nvPr/>
        </p:nvSpPr>
        <p:spPr>
          <a:xfrm>
            <a:off x="2163762" y="4031248"/>
            <a:ext cx="520700" cy="7747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Arial Narrow"/>
              <a:ea typeface="Arial Narrow"/>
              <a:cs typeface="Arial Narrow"/>
              <a:sym typeface="Arial Narrow"/>
            </a:endParaRPr>
          </a:p>
        </p:txBody>
      </p:sp>
      <p:cxnSp>
        <p:nvCxnSpPr>
          <p:cNvPr id="1507" name="Shape 1507"/>
          <p:cNvCxnSpPr/>
          <p:nvPr/>
        </p:nvCxnSpPr>
        <p:spPr>
          <a:xfrm>
            <a:off x="1820862" y="4488448"/>
            <a:ext cx="342900" cy="0"/>
          </a:xfrm>
          <a:prstGeom prst="straightConnector1">
            <a:avLst/>
          </a:prstGeom>
          <a:noFill/>
          <a:ln w="25400" cap="flat" cmpd="sng">
            <a:solidFill>
              <a:schemeClr val="dk1"/>
            </a:solidFill>
            <a:prstDash val="solid"/>
            <a:round/>
            <a:headEnd type="none" w="med" len="med"/>
            <a:tailEnd type="triangle" w="med" len="med"/>
          </a:ln>
        </p:spPr>
      </p:cxnSp>
      <p:sp>
        <p:nvSpPr>
          <p:cNvPr id="1508" name="Shape 1508"/>
          <p:cNvSpPr/>
          <p:nvPr/>
        </p:nvSpPr>
        <p:spPr>
          <a:xfrm>
            <a:off x="2163762" y="4424948"/>
            <a:ext cx="520700" cy="114300"/>
          </a:xfrm>
          <a:prstGeom prst="rect">
            <a:avLst/>
          </a:prstGeom>
          <a:solidFill>
            <a:srgbClr val="C0C0C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Arial Narrow"/>
              <a:ea typeface="Arial Narrow"/>
              <a:cs typeface="Arial Narrow"/>
              <a:sym typeface="Arial Narrow"/>
            </a:endParaRPr>
          </a:p>
        </p:txBody>
      </p:sp>
      <p:cxnSp>
        <p:nvCxnSpPr>
          <p:cNvPr id="1509" name="Shape 1509"/>
          <p:cNvCxnSpPr/>
          <p:nvPr/>
        </p:nvCxnSpPr>
        <p:spPr>
          <a:xfrm>
            <a:off x="3027362" y="3143250"/>
            <a:ext cx="0" cy="1103898"/>
          </a:xfrm>
          <a:prstGeom prst="straightConnector1">
            <a:avLst/>
          </a:prstGeom>
          <a:noFill/>
          <a:ln w="25400" cap="flat" cmpd="sng">
            <a:solidFill>
              <a:schemeClr val="dk1"/>
            </a:solidFill>
            <a:prstDash val="solid"/>
            <a:round/>
            <a:headEnd type="oval" w="sm" len="sm"/>
            <a:tailEnd type="none" w="med" len="med"/>
          </a:ln>
        </p:spPr>
      </p:cxnSp>
      <p:sp>
        <p:nvSpPr>
          <p:cNvPr id="1510" name="Shape 1510"/>
          <p:cNvSpPr/>
          <p:nvPr/>
        </p:nvSpPr>
        <p:spPr>
          <a:xfrm>
            <a:off x="3370262" y="4031248"/>
            <a:ext cx="520700" cy="7747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Arial Narrow"/>
              <a:ea typeface="Arial Narrow"/>
              <a:cs typeface="Arial Narrow"/>
              <a:sym typeface="Arial Narrow"/>
            </a:endParaRPr>
          </a:p>
        </p:txBody>
      </p:sp>
      <p:cxnSp>
        <p:nvCxnSpPr>
          <p:cNvPr id="1511" name="Shape 1511"/>
          <p:cNvCxnSpPr/>
          <p:nvPr/>
        </p:nvCxnSpPr>
        <p:spPr>
          <a:xfrm>
            <a:off x="3027362" y="4247148"/>
            <a:ext cx="342900" cy="0"/>
          </a:xfrm>
          <a:prstGeom prst="straightConnector1">
            <a:avLst/>
          </a:prstGeom>
          <a:noFill/>
          <a:ln w="25400" cap="flat" cmpd="sng">
            <a:solidFill>
              <a:schemeClr val="dk1"/>
            </a:solidFill>
            <a:prstDash val="solid"/>
            <a:round/>
            <a:headEnd type="none" w="med" len="med"/>
            <a:tailEnd type="triangle" w="med" len="med"/>
          </a:ln>
        </p:spPr>
      </p:cxnSp>
      <p:sp>
        <p:nvSpPr>
          <p:cNvPr id="1512" name="Shape 1512"/>
          <p:cNvSpPr/>
          <p:nvPr/>
        </p:nvSpPr>
        <p:spPr>
          <a:xfrm>
            <a:off x="3370262" y="4196348"/>
            <a:ext cx="520700" cy="114300"/>
          </a:xfrm>
          <a:prstGeom prst="rect">
            <a:avLst/>
          </a:prstGeom>
          <a:solidFill>
            <a:srgbClr val="C0C0C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Arial Narrow"/>
              <a:ea typeface="Arial Narrow"/>
              <a:cs typeface="Arial Narrow"/>
              <a:sym typeface="Arial Narrow"/>
            </a:endParaRPr>
          </a:p>
        </p:txBody>
      </p:sp>
      <p:cxnSp>
        <p:nvCxnSpPr>
          <p:cNvPr id="1513" name="Shape 1513"/>
          <p:cNvCxnSpPr/>
          <p:nvPr/>
        </p:nvCxnSpPr>
        <p:spPr>
          <a:xfrm>
            <a:off x="5541962" y="3143250"/>
            <a:ext cx="0" cy="1484898"/>
          </a:xfrm>
          <a:prstGeom prst="straightConnector1">
            <a:avLst/>
          </a:prstGeom>
          <a:noFill/>
          <a:ln w="25400" cap="flat" cmpd="sng">
            <a:solidFill>
              <a:schemeClr val="dk1"/>
            </a:solidFill>
            <a:prstDash val="solid"/>
            <a:round/>
            <a:headEnd type="oval" w="sm" len="sm"/>
            <a:tailEnd type="none" w="med" len="med"/>
          </a:ln>
        </p:spPr>
      </p:cxnSp>
      <p:sp>
        <p:nvSpPr>
          <p:cNvPr id="1514" name="Shape 1514"/>
          <p:cNvSpPr/>
          <p:nvPr/>
        </p:nvSpPr>
        <p:spPr>
          <a:xfrm>
            <a:off x="5884862" y="4031248"/>
            <a:ext cx="520700" cy="7747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Arial Narrow"/>
              <a:ea typeface="Arial Narrow"/>
              <a:cs typeface="Arial Narrow"/>
              <a:sym typeface="Arial Narrow"/>
            </a:endParaRPr>
          </a:p>
        </p:txBody>
      </p:sp>
      <p:cxnSp>
        <p:nvCxnSpPr>
          <p:cNvPr id="1515" name="Shape 1515"/>
          <p:cNvCxnSpPr/>
          <p:nvPr/>
        </p:nvCxnSpPr>
        <p:spPr>
          <a:xfrm>
            <a:off x="5541962" y="4628148"/>
            <a:ext cx="342900" cy="0"/>
          </a:xfrm>
          <a:prstGeom prst="straightConnector1">
            <a:avLst/>
          </a:prstGeom>
          <a:noFill/>
          <a:ln w="25400" cap="flat" cmpd="sng">
            <a:solidFill>
              <a:schemeClr val="dk1"/>
            </a:solidFill>
            <a:prstDash val="solid"/>
            <a:round/>
            <a:headEnd type="none" w="med" len="med"/>
            <a:tailEnd type="triangle" w="med" len="med"/>
          </a:ln>
        </p:spPr>
      </p:cxnSp>
      <p:sp>
        <p:nvSpPr>
          <p:cNvPr id="1516" name="Shape 1516"/>
          <p:cNvSpPr/>
          <p:nvPr/>
        </p:nvSpPr>
        <p:spPr>
          <a:xfrm>
            <a:off x="5884862" y="4539248"/>
            <a:ext cx="520700" cy="152400"/>
          </a:xfrm>
          <a:prstGeom prst="rect">
            <a:avLst/>
          </a:prstGeom>
          <a:solidFill>
            <a:srgbClr val="DEDFF5"/>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PPN</a:t>
            </a:r>
            <a:endParaRPr/>
          </a:p>
        </p:txBody>
      </p:sp>
      <p:sp>
        <p:nvSpPr>
          <p:cNvPr id="1520" name="Shape 1520"/>
          <p:cNvSpPr/>
          <p:nvPr/>
        </p:nvSpPr>
        <p:spPr>
          <a:xfrm>
            <a:off x="6605586" y="6058069"/>
            <a:ext cx="919162" cy="304800"/>
          </a:xfrm>
          <a:prstGeom prst="rect">
            <a:avLst/>
          </a:prstGeom>
          <a:solidFill>
            <a:srgbClr val="DBF2DA"/>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PPO</a:t>
            </a:r>
            <a:endParaRPr/>
          </a:p>
        </p:txBody>
      </p:sp>
      <p:sp>
        <p:nvSpPr>
          <p:cNvPr id="1521" name="Shape 1521"/>
          <p:cNvSpPr/>
          <p:nvPr/>
        </p:nvSpPr>
        <p:spPr>
          <a:xfrm>
            <a:off x="2874961" y="6058069"/>
            <a:ext cx="3724275" cy="304800"/>
          </a:xfrm>
          <a:prstGeom prst="rect">
            <a:avLst/>
          </a:prstGeom>
          <a:solidFill>
            <a:srgbClr val="DEDFF5"/>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PPN</a:t>
            </a:r>
            <a:endParaRPr/>
          </a:p>
        </p:txBody>
      </p:sp>
      <p:cxnSp>
        <p:nvCxnSpPr>
          <p:cNvPr id="1522" name="Shape 1522"/>
          <p:cNvCxnSpPr/>
          <p:nvPr/>
        </p:nvCxnSpPr>
        <p:spPr>
          <a:xfrm>
            <a:off x="2570162" y="4488448"/>
            <a:ext cx="309563" cy="0"/>
          </a:xfrm>
          <a:prstGeom prst="straightConnector1">
            <a:avLst/>
          </a:prstGeom>
          <a:noFill/>
          <a:ln w="25400" cap="flat" cmpd="sng">
            <a:solidFill>
              <a:schemeClr val="dk1"/>
            </a:solidFill>
            <a:prstDash val="solid"/>
            <a:round/>
            <a:headEnd type="oval" w="sm" len="sm"/>
            <a:tailEnd type="none" w="med" len="med"/>
          </a:ln>
        </p:spPr>
      </p:cxnSp>
      <p:cxnSp>
        <p:nvCxnSpPr>
          <p:cNvPr id="1523" name="Shape 1523"/>
          <p:cNvCxnSpPr/>
          <p:nvPr/>
        </p:nvCxnSpPr>
        <p:spPr>
          <a:xfrm rot="10800000">
            <a:off x="2874962" y="4034423"/>
            <a:ext cx="0" cy="457200"/>
          </a:xfrm>
          <a:prstGeom prst="straightConnector1">
            <a:avLst/>
          </a:prstGeom>
          <a:noFill/>
          <a:ln w="25400" cap="flat" cmpd="sng">
            <a:solidFill>
              <a:schemeClr val="dk1"/>
            </a:solidFill>
            <a:prstDash val="solid"/>
            <a:round/>
            <a:headEnd type="none" w="med" len="med"/>
            <a:tailEnd type="none" w="med" len="med"/>
          </a:ln>
        </p:spPr>
      </p:cxnSp>
      <p:cxnSp>
        <p:nvCxnSpPr>
          <p:cNvPr id="1524" name="Shape 1524"/>
          <p:cNvCxnSpPr/>
          <p:nvPr/>
        </p:nvCxnSpPr>
        <p:spPr>
          <a:xfrm>
            <a:off x="2879725" y="4031248"/>
            <a:ext cx="490537" cy="0"/>
          </a:xfrm>
          <a:prstGeom prst="straightConnector1">
            <a:avLst/>
          </a:prstGeom>
          <a:noFill/>
          <a:ln w="25400" cap="flat" cmpd="sng">
            <a:solidFill>
              <a:schemeClr val="dk1"/>
            </a:solidFill>
            <a:prstDash val="solid"/>
            <a:round/>
            <a:headEnd type="none" w="med" len="med"/>
            <a:tailEnd type="triangle" w="med" len="med"/>
          </a:ln>
        </p:spPr>
      </p:cxnSp>
      <p:cxnSp>
        <p:nvCxnSpPr>
          <p:cNvPr id="1525" name="Shape 1525"/>
          <p:cNvCxnSpPr/>
          <p:nvPr/>
        </p:nvCxnSpPr>
        <p:spPr>
          <a:xfrm>
            <a:off x="3789362" y="4247148"/>
            <a:ext cx="309563" cy="0"/>
          </a:xfrm>
          <a:prstGeom prst="straightConnector1">
            <a:avLst/>
          </a:prstGeom>
          <a:noFill/>
          <a:ln w="25400" cap="flat" cmpd="sng">
            <a:solidFill>
              <a:schemeClr val="dk1"/>
            </a:solidFill>
            <a:prstDash val="solid"/>
            <a:round/>
            <a:headEnd type="oval" w="sm" len="sm"/>
            <a:tailEnd type="none" w="med" len="med"/>
          </a:ln>
        </p:spPr>
      </p:cxnSp>
      <p:cxnSp>
        <p:nvCxnSpPr>
          <p:cNvPr id="1526" name="Shape 1526"/>
          <p:cNvCxnSpPr/>
          <p:nvPr/>
        </p:nvCxnSpPr>
        <p:spPr>
          <a:xfrm rot="10800000" flipH="1">
            <a:off x="4090987" y="4031248"/>
            <a:ext cx="4763" cy="215900"/>
          </a:xfrm>
          <a:prstGeom prst="straightConnector1">
            <a:avLst/>
          </a:prstGeom>
          <a:noFill/>
          <a:ln w="25400" cap="flat" cmpd="sng">
            <a:solidFill>
              <a:schemeClr val="dk1"/>
            </a:solidFill>
            <a:prstDash val="solid"/>
            <a:round/>
            <a:headEnd type="none" w="med" len="med"/>
            <a:tailEnd type="none" w="med" len="med"/>
          </a:ln>
        </p:spPr>
      </p:cxnSp>
      <p:cxnSp>
        <p:nvCxnSpPr>
          <p:cNvPr id="1527" name="Shape 1527"/>
          <p:cNvCxnSpPr/>
          <p:nvPr/>
        </p:nvCxnSpPr>
        <p:spPr>
          <a:xfrm>
            <a:off x="4098925" y="4031248"/>
            <a:ext cx="490537" cy="0"/>
          </a:xfrm>
          <a:prstGeom prst="straightConnector1">
            <a:avLst/>
          </a:prstGeom>
          <a:noFill/>
          <a:ln w="25400" cap="flat" cmpd="sng">
            <a:solidFill>
              <a:schemeClr val="dk1"/>
            </a:solidFill>
            <a:prstDash val="solid"/>
            <a:round/>
            <a:headEnd type="none" w="med" len="med"/>
            <a:tailEnd type="triangle" w="med" len="med"/>
          </a:ln>
        </p:spPr>
      </p:cxnSp>
      <p:sp>
        <p:nvSpPr>
          <p:cNvPr id="1528" name="Shape 1528"/>
          <p:cNvSpPr txBox="1"/>
          <p:nvPr/>
        </p:nvSpPr>
        <p:spPr>
          <a:xfrm>
            <a:off x="3695700" y="2548523"/>
            <a:ext cx="1774845" cy="33855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VIRTUAL ADDRESS</a:t>
            </a:r>
            <a:endParaRPr/>
          </a:p>
        </p:txBody>
      </p:sp>
      <p:cxnSp>
        <p:nvCxnSpPr>
          <p:cNvPr id="1530" name="Shape 1530"/>
          <p:cNvCxnSpPr>
            <a:cxnSpLocks/>
            <a:endCxn id="1520" idx="0"/>
          </p:cNvCxnSpPr>
          <p:nvPr/>
        </p:nvCxnSpPr>
        <p:spPr>
          <a:xfrm>
            <a:off x="7062787" y="3419475"/>
            <a:ext cx="2380" cy="2638594"/>
          </a:xfrm>
          <a:prstGeom prst="straightConnector1">
            <a:avLst/>
          </a:prstGeom>
          <a:noFill/>
          <a:ln w="25400" cap="flat" cmpd="sng">
            <a:solidFill>
              <a:schemeClr val="dk1"/>
            </a:solidFill>
            <a:prstDash val="solid"/>
            <a:round/>
            <a:headEnd type="none" w="med" len="med"/>
            <a:tailEnd type="triangle" w="med" len="med"/>
          </a:ln>
        </p:spPr>
      </p:cxnSp>
      <p:cxnSp>
        <p:nvCxnSpPr>
          <p:cNvPr id="1531" name="Shape 1531"/>
          <p:cNvCxnSpPr/>
          <p:nvPr/>
        </p:nvCxnSpPr>
        <p:spPr>
          <a:xfrm>
            <a:off x="6557962" y="4609098"/>
            <a:ext cx="220663" cy="0"/>
          </a:xfrm>
          <a:prstGeom prst="straightConnector1">
            <a:avLst/>
          </a:prstGeom>
          <a:noFill/>
          <a:ln w="25400" cap="flat" cmpd="sng">
            <a:solidFill>
              <a:schemeClr val="dk1"/>
            </a:solidFill>
            <a:prstDash val="solid"/>
            <a:round/>
            <a:headEnd type="none" w="med" len="med"/>
            <a:tailEnd type="none" w="med" len="med"/>
          </a:ln>
        </p:spPr>
      </p:cxnSp>
      <p:cxnSp>
        <p:nvCxnSpPr>
          <p:cNvPr id="1532" name="Shape 1532"/>
          <p:cNvCxnSpPr>
            <a:cxnSpLocks/>
          </p:cNvCxnSpPr>
          <p:nvPr/>
        </p:nvCxnSpPr>
        <p:spPr>
          <a:xfrm>
            <a:off x="6773862" y="4613861"/>
            <a:ext cx="15875" cy="1302078"/>
          </a:xfrm>
          <a:prstGeom prst="straightConnector1">
            <a:avLst/>
          </a:prstGeom>
          <a:noFill/>
          <a:ln w="25400" cap="flat" cmpd="sng">
            <a:solidFill>
              <a:schemeClr val="dk1"/>
            </a:solidFill>
            <a:prstDash val="solid"/>
            <a:round/>
            <a:headEnd type="none" w="med" len="med"/>
            <a:tailEnd type="none" w="med" len="med"/>
          </a:ln>
        </p:spPr>
      </p:cxnSp>
      <p:cxnSp>
        <p:nvCxnSpPr>
          <p:cNvPr id="1533" name="Shape 1533"/>
          <p:cNvCxnSpPr>
            <a:cxnSpLocks/>
          </p:cNvCxnSpPr>
          <p:nvPr/>
        </p:nvCxnSpPr>
        <p:spPr>
          <a:xfrm flipH="1">
            <a:off x="4731114" y="5915939"/>
            <a:ext cx="2047511" cy="8780"/>
          </a:xfrm>
          <a:prstGeom prst="straightConnector1">
            <a:avLst/>
          </a:prstGeom>
          <a:noFill/>
          <a:ln w="25400" cap="flat" cmpd="sng">
            <a:solidFill>
              <a:schemeClr val="dk1"/>
            </a:solidFill>
            <a:prstDash val="solid"/>
            <a:round/>
            <a:headEnd type="none" w="med" len="med"/>
            <a:tailEnd type="none" w="med" len="med"/>
          </a:ln>
        </p:spPr>
      </p:cxnSp>
      <p:cxnSp>
        <p:nvCxnSpPr>
          <p:cNvPr id="1534" name="Shape 1534"/>
          <p:cNvCxnSpPr>
            <a:cxnSpLocks/>
            <a:endCxn id="1521" idx="0"/>
          </p:cNvCxnSpPr>
          <p:nvPr/>
        </p:nvCxnSpPr>
        <p:spPr>
          <a:xfrm>
            <a:off x="4737099" y="5943600"/>
            <a:ext cx="0" cy="114469"/>
          </a:xfrm>
          <a:prstGeom prst="straightConnector1">
            <a:avLst/>
          </a:prstGeom>
          <a:noFill/>
          <a:ln w="25400" cap="flat" cmpd="sng">
            <a:solidFill>
              <a:schemeClr val="dk1"/>
            </a:solidFill>
            <a:prstDash val="solid"/>
            <a:round/>
            <a:headEnd type="none" w="med" len="med"/>
            <a:tailEnd type="triangle" w="med" len="med"/>
          </a:ln>
        </p:spPr>
      </p:cxnSp>
      <p:cxnSp>
        <p:nvCxnSpPr>
          <p:cNvPr id="1535" name="Shape 1535"/>
          <p:cNvCxnSpPr/>
          <p:nvPr/>
        </p:nvCxnSpPr>
        <p:spPr>
          <a:xfrm>
            <a:off x="5186362" y="4031248"/>
            <a:ext cx="711200" cy="0"/>
          </a:xfrm>
          <a:prstGeom prst="straightConnector1">
            <a:avLst/>
          </a:prstGeom>
          <a:noFill/>
          <a:ln w="25400" cap="flat" cmpd="sng">
            <a:solidFill>
              <a:schemeClr val="dk1"/>
            </a:solidFill>
            <a:prstDash val="solid"/>
            <a:round/>
            <a:headEnd type="none" w="med" len="med"/>
            <a:tailEnd type="triangle" w="med" len="med"/>
          </a:ln>
        </p:spPr>
      </p:cxnSp>
      <p:sp>
        <p:nvSpPr>
          <p:cNvPr id="1536" name="Shape 1536"/>
          <p:cNvSpPr txBox="1"/>
          <p:nvPr/>
        </p:nvSpPr>
        <p:spPr>
          <a:xfrm>
            <a:off x="4525962" y="3801646"/>
            <a:ext cx="325029" cy="33855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a:t>
            </a:r>
            <a:endParaRPr/>
          </a:p>
        </p:txBody>
      </p:sp>
      <p:sp>
        <p:nvSpPr>
          <p:cNvPr id="1537" name="Shape 1537"/>
          <p:cNvSpPr txBox="1"/>
          <p:nvPr/>
        </p:nvSpPr>
        <p:spPr>
          <a:xfrm>
            <a:off x="4894262" y="3801646"/>
            <a:ext cx="325029" cy="33855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a:t>
            </a:r>
            <a:endParaRPr/>
          </a:p>
        </p:txBody>
      </p:sp>
      <p:sp>
        <p:nvSpPr>
          <p:cNvPr id="1538" name="Shape 1538"/>
          <p:cNvSpPr txBox="1"/>
          <p:nvPr/>
        </p:nvSpPr>
        <p:spPr>
          <a:xfrm>
            <a:off x="1940705" y="3371562"/>
            <a:ext cx="1050288"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the Level 1</a:t>
            </a:r>
            <a:endParaRPr/>
          </a:p>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page table</a:t>
            </a:r>
            <a:endParaRPr/>
          </a:p>
        </p:txBody>
      </p:sp>
      <p:sp>
        <p:nvSpPr>
          <p:cNvPr id="1539" name="Shape 1539"/>
          <p:cNvSpPr txBox="1"/>
          <p:nvPr/>
        </p:nvSpPr>
        <p:spPr>
          <a:xfrm>
            <a:off x="3176587" y="3362037"/>
            <a:ext cx="1016925" cy="58477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a Level 2</a:t>
            </a:r>
            <a:endParaRPr/>
          </a:p>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page table</a:t>
            </a:r>
            <a:endParaRPr/>
          </a:p>
        </p:txBody>
      </p:sp>
      <p:sp>
        <p:nvSpPr>
          <p:cNvPr id="1540" name="Shape 1540"/>
          <p:cNvSpPr txBox="1"/>
          <p:nvPr/>
        </p:nvSpPr>
        <p:spPr>
          <a:xfrm>
            <a:off x="5681662" y="3352512"/>
            <a:ext cx="1016925" cy="58477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a Level k</a:t>
            </a:r>
            <a:endParaRPr/>
          </a:p>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page table</a:t>
            </a:r>
            <a:endParaRPr/>
          </a:p>
        </p:txBody>
      </p:sp>
      <p:sp>
        <p:nvSpPr>
          <p:cNvPr id="1541" name="Shape 1541"/>
          <p:cNvSpPr/>
          <p:nvPr/>
        </p:nvSpPr>
        <p:spPr>
          <a:xfrm rot="5400000">
            <a:off x="7014369" y="2905919"/>
            <a:ext cx="112712" cy="914400"/>
          </a:xfrm>
          <a:prstGeom prst="rightBrace">
            <a:avLst>
              <a:gd name="adj1" fmla="val 67606"/>
              <a:gd name="adj2" fmla="val 50000"/>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Arial Narrow"/>
              <a:ea typeface="Arial Narrow"/>
              <a:cs typeface="Arial Narrow"/>
              <a:sym typeface="Arial Narrow"/>
            </a:endParaRPr>
          </a:p>
        </p:txBody>
      </p:sp>
      <p:sp>
        <p:nvSpPr>
          <p:cNvPr id="1542" name="Shape 1542"/>
          <p:cNvSpPr/>
          <p:nvPr/>
        </p:nvSpPr>
        <p:spPr>
          <a:xfrm>
            <a:off x="6446837" y="4539248"/>
            <a:ext cx="74613" cy="142875"/>
          </a:xfrm>
          <a:prstGeom prst="rightBrace">
            <a:avLst>
              <a:gd name="adj1" fmla="val 15957"/>
              <a:gd name="adj2" fmla="val 50000"/>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Arial Narrow"/>
              <a:ea typeface="Arial Narrow"/>
              <a:cs typeface="Arial Narrow"/>
              <a:sym typeface="Arial Narrow"/>
            </a:endParaRPr>
          </a:p>
        </p:txBody>
      </p:sp>
      <p:sp>
        <p:nvSpPr>
          <p:cNvPr id="2" name="Callout: Bent Line 1">
            <a:extLst>
              <a:ext uri="{FF2B5EF4-FFF2-40B4-BE49-F238E27FC236}">
                <a16:creationId xmlns:a16="http://schemas.microsoft.com/office/drawing/2014/main" id="{F78A0A81-18DE-4172-9CA1-38ECDFE2D884}"/>
              </a:ext>
            </a:extLst>
          </p:cNvPr>
          <p:cNvSpPr/>
          <p:nvPr/>
        </p:nvSpPr>
        <p:spPr bwMode="auto">
          <a:xfrm>
            <a:off x="919174" y="5000671"/>
            <a:ext cx="804858" cy="755650"/>
          </a:xfrm>
          <a:prstGeom prst="borderCallout2">
            <a:avLst>
              <a:gd name="adj1" fmla="val 18750"/>
              <a:gd name="adj2" fmla="val 108554"/>
              <a:gd name="adj3" fmla="val 18750"/>
              <a:gd name="adj4" fmla="val 122068"/>
              <a:gd name="adj5" fmla="val -59705"/>
              <a:gd name="adj6" fmla="val 157613"/>
            </a:avLst>
          </a:prstGeom>
          <a:solidFill>
            <a:srgbClr val="FFC000"/>
          </a:solidFill>
          <a:ln w="12700" cap="flat" cmpd="sng" algn="ctr">
            <a:solidFill>
              <a:schemeClr val="tx1"/>
            </a:solidFill>
            <a:prstDash val="solid"/>
            <a:round/>
            <a:headEnd type="none" w="med" len="med"/>
            <a:tailEnd type="arrow" w="med" len="med"/>
          </a:ln>
          <a:effectLst/>
        </p:spPr>
        <p:txBody>
          <a:bodyPr rtlCol="0" anchor="ctr"/>
          <a:lstStyle/>
          <a:p>
            <a:pPr algn="ctr"/>
            <a:r>
              <a:rPr lang="en-US" sz="1600" dirty="0">
                <a:latin typeface="+mn-lt"/>
              </a:rPr>
              <a:t>Cache miss!</a:t>
            </a:r>
          </a:p>
        </p:txBody>
      </p:sp>
      <p:sp>
        <p:nvSpPr>
          <p:cNvPr id="55" name="Callout: Bent Line 54">
            <a:extLst>
              <a:ext uri="{FF2B5EF4-FFF2-40B4-BE49-F238E27FC236}">
                <a16:creationId xmlns:a16="http://schemas.microsoft.com/office/drawing/2014/main" id="{A3200229-D60D-4794-821A-DC856047FFAF}"/>
              </a:ext>
            </a:extLst>
          </p:cNvPr>
          <p:cNvSpPr/>
          <p:nvPr/>
        </p:nvSpPr>
        <p:spPr bwMode="auto">
          <a:xfrm>
            <a:off x="2008194" y="5000671"/>
            <a:ext cx="804858" cy="755650"/>
          </a:xfrm>
          <a:prstGeom prst="borderCallout2">
            <a:avLst>
              <a:gd name="adj1" fmla="val 18750"/>
              <a:gd name="adj2" fmla="val 108554"/>
              <a:gd name="adj3" fmla="val 18750"/>
              <a:gd name="adj4" fmla="val 122068"/>
              <a:gd name="adj5" fmla="val -88793"/>
              <a:gd name="adj6" fmla="val 161981"/>
            </a:avLst>
          </a:prstGeom>
          <a:solidFill>
            <a:srgbClr val="FFC000"/>
          </a:solidFill>
          <a:ln w="12700" cap="flat" cmpd="sng" algn="ctr">
            <a:solidFill>
              <a:schemeClr val="tx1"/>
            </a:solidFill>
            <a:prstDash val="solid"/>
            <a:round/>
            <a:headEnd type="none" w="med" len="med"/>
            <a:tailEnd type="arrow" w="med" len="med"/>
          </a:ln>
          <a:effectLst/>
        </p:spPr>
        <p:txBody>
          <a:bodyPr rtlCol="0" anchor="ctr"/>
          <a:lstStyle/>
          <a:p>
            <a:pPr algn="ctr"/>
            <a:r>
              <a:rPr lang="en-US" sz="1600" dirty="0">
                <a:latin typeface="+mn-lt"/>
              </a:rPr>
              <a:t>Cache miss!</a:t>
            </a:r>
          </a:p>
        </p:txBody>
      </p:sp>
      <p:sp>
        <p:nvSpPr>
          <p:cNvPr id="58" name="Callout: Bent Line 57">
            <a:extLst>
              <a:ext uri="{FF2B5EF4-FFF2-40B4-BE49-F238E27FC236}">
                <a16:creationId xmlns:a16="http://schemas.microsoft.com/office/drawing/2014/main" id="{BF9D13D8-921F-4345-95CD-CF934BCA4E8B}"/>
              </a:ext>
            </a:extLst>
          </p:cNvPr>
          <p:cNvSpPr/>
          <p:nvPr/>
        </p:nvSpPr>
        <p:spPr bwMode="auto">
          <a:xfrm>
            <a:off x="3097214" y="5002083"/>
            <a:ext cx="804858" cy="755650"/>
          </a:xfrm>
          <a:prstGeom prst="borderCallout2">
            <a:avLst>
              <a:gd name="adj1" fmla="val 18750"/>
              <a:gd name="adj2" fmla="val 108554"/>
              <a:gd name="adj3" fmla="val 18750"/>
              <a:gd name="adj4" fmla="val 122068"/>
              <a:gd name="adj5" fmla="val -123700"/>
              <a:gd name="adj6" fmla="val 212232"/>
            </a:avLst>
          </a:prstGeom>
          <a:solidFill>
            <a:srgbClr val="FFC000"/>
          </a:solidFill>
          <a:ln w="12700" cap="flat" cmpd="sng" algn="ctr">
            <a:solidFill>
              <a:schemeClr val="tx1"/>
            </a:solidFill>
            <a:prstDash val="solid"/>
            <a:round/>
            <a:headEnd type="none" w="med" len="med"/>
            <a:tailEnd type="arrow" w="med" len="med"/>
          </a:ln>
          <a:effectLst/>
        </p:spPr>
        <p:txBody>
          <a:bodyPr rtlCol="0" anchor="ctr"/>
          <a:lstStyle/>
          <a:p>
            <a:pPr algn="ctr"/>
            <a:r>
              <a:rPr lang="en-US" sz="1600" dirty="0">
                <a:latin typeface="+mn-lt"/>
              </a:rPr>
              <a:t>Cache miss!</a:t>
            </a:r>
          </a:p>
        </p:txBody>
      </p:sp>
      <p:sp>
        <p:nvSpPr>
          <p:cNvPr id="61" name="Callout: Bent Line 60">
            <a:extLst>
              <a:ext uri="{FF2B5EF4-FFF2-40B4-BE49-F238E27FC236}">
                <a16:creationId xmlns:a16="http://schemas.microsoft.com/office/drawing/2014/main" id="{B05CF86D-B96C-407D-BCDC-010C69860A20}"/>
              </a:ext>
            </a:extLst>
          </p:cNvPr>
          <p:cNvSpPr/>
          <p:nvPr/>
        </p:nvSpPr>
        <p:spPr bwMode="auto">
          <a:xfrm>
            <a:off x="4240579" y="5009477"/>
            <a:ext cx="804858" cy="755650"/>
          </a:xfrm>
          <a:prstGeom prst="borderCallout2">
            <a:avLst>
              <a:gd name="adj1" fmla="val 18750"/>
              <a:gd name="adj2" fmla="val 108554"/>
              <a:gd name="adj3" fmla="val 18750"/>
              <a:gd name="adj4" fmla="val 122068"/>
              <a:gd name="adj5" fmla="val -41089"/>
              <a:gd name="adj6" fmla="val 202400"/>
            </a:avLst>
          </a:prstGeom>
          <a:solidFill>
            <a:srgbClr val="FFC000"/>
          </a:solidFill>
          <a:ln w="12700" cap="flat" cmpd="sng" algn="ctr">
            <a:solidFill>
              <a:schemeClr val="tx1"/>
            </a:solidFill>
            <a:prstDash val="solid"/>
            <a:round/>
            <a:headEnd type="none" w="med" len="med"/>
            <a:tailEnd type="arrow" w="med" len="med"/>
          </a:ln>
          <a:effectLst/>
        </p:spPr>
        <p:txBody>
          <a:bodyPr rtlCol="0" anchor="ctr"/>
          <a:lstStyle/>
          <a:p>
            <a:pPr algn="ctr"/>
            <a:r>
              <a:rPr lang="en-US" sz="1600" dirty="0">
                <a:latin typeface="+mn-lt"/>
              </a:rPr>
              <a:t>Cache miss!</a:t>
            </a:r>
          </a:p>
        </p:txBody>
      </p:sp>
      <p:sp>
        <p:nvSpPr>
          <p:cNvPr id="62" name="Callout: Bent Line 61">
            <a:extLst>
              <a:ext uri="{FF2B5EF4-FFF2-40B4-BE49-F238E27FC236}">
                <a16:creationId xmlns:a16="http://schemas.microsoft.com/office/drawing/2014/main" id="{64D17EED-E5FE-49D2-AF0C-5084DC61143B}"/>
              </a:ext>
            </a:extLst>
          </p:cNvPr>
          <p:cNvSpPr/>
          <p:nvPr/>
        </p:nvSpPr>
        <p:spPr bwMode="auto">
          <a:xfrm>
            <a:off x="7862882" y="5565775"/>
            <a:ext cx="804858" cy="755650"/>
          </a:xfrm>
          <a:prstGeom prst="borderCallout2">
            <a:avLst>
              <a:gd name="adj1" fmla="val 18750"/>
              <a:gd name="adj2" fmla="val -11610"/>
              <a:gd name="adj3" fmla="val 18750"/>
              <a:gd name="adj4" fmla="val -33053"/>
              <a:gd name="adj5" fmla="val 61303"/>
              <a:gd name="adj6" fmla="val -71794"/>
            </a:avLst>
          </a:prstGeom>
          <a:solidFill>
            <a:srgbClr val="FFC000"/>
          </a:solidFill>
          <a:ln w="12700" cap="flat" cmpd="sng" algn="ctr">
            <a:solidFill>
              <a:schemeClr val="tx1"/>
            </a:solidFill>
            <a:prstDash val="solid"/>
            <a:round/>
            <a:headEnd type="none" w="med" len="med"/>
            <a:tailEnd type="arrow" w="med" len="med"/>
          </a:ln>
          <a:effectLst/>
        </p:spPr>
        <p:txBody>
          <a:bodyPr rtlCol="0" anchor="ctr"/>
          <a:lstStyle/>
          <a:p>
            <a:pPr algn="ctr"/>
            <a:r>
              <a:rPr lang="en-US" sz="1600" dirty="0">
                <a:latin typeface="+mn-lt"/>
              </a:rPr>
              <a:t>Cache miss!</a:t>
            </a:r>
          </a:p>
        </p:txBody>
      </p:sp>
    </p:spTree>
    <p:extLst>
      <p:ext uri="{BB962C8B-B14F-4D97-AF65-F5344CB8AC3E}">
        <p14:creationId xmlns:p14="http://schemas.microsoft.com/office/powerpoint/2010/main" val="74359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5" grpId="0" animBg="1"/>
      <p:bldP spid="58" grpId="0" animBg="1"/>
      <p:bldP spid="6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7F693-279E-4CDA-8A6E-317DE02B0B6F}"/>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1024EB7F-87BB-4E10-BA54-59CBBC49EA1B}"/>
              </a:ext>
            </a:extLst>
          </p:cNvPr>
          <p:cNvSpPr>
            <a:spLocks noGrp="1"/>
          </p:cNvSpPr>
          <p:nvPr>
            <p:ph idx="1"/>
          </p:nvPr>
        </p:nvSpPr>
        <p:spPr/>
        <p:txBody>
          <a:bodyPr/>
          <a:lstStyle/>
          <a:p>
            <a:r>
              <a:rPr lang="en-US" dirty="0"/>
              <a:t>Page Faults</a:t>
            </a:r>
          </a:p>
          <a:p>
            <a:r>
              <a:rPr lang="en-US" dirty="0">
                <a:solidFill>
                  <a:schemeClr val="bg1">
                    <a:lumMod val="65000"/>
                  </a:schemeClr>
                </a:solidFill>
              </a:rPr>
              <a:t>Conceptual Quiz</a:t>
            </a:r>
          </a:p>
          <a:p>
            <a:r>
              <a:rPr lang="en-US" dirty="0">
                <a:solidFill>
                  <a:schemeClr val="bg1">
                    <a:lumMod val="65000"/>
                  </a:schemeClr>
                </a:solidFill>
              </a:rPr>
              <a:t>Concrete examples of virtual memory systems</a:t>
            </a:r>
          </a:p>
          <a:p>
            <a:pPr lvl="1"/>
            <a:r>
              <a:rPr lang="en-US" dirty="0">
                <a:solidFill>
                  <a:schemeClr val="bg1">
                    <a:lumMod val="65000"/>
                  </a:schemeClr>
                </a:solidFill>
              </a:rPr>
              <a:t>“Simple memory system” from CSAPP 9.6.4</a:t>
            </a:r>
          </a:p>
          <a:p>
            <a:pPr lvl="1"/>
            <a:r>
              <a:rPr lang="en-US" dirty="0">
                <a:solidFill>
                  <a:schemeClr val="bg1">
                    <a:lumMod val="65000"/>
                  </a:schemeClr>
                </a:solidFill>
              </a:rPr>
              <a:t>Intel Core i7</a:t>
            </a:r>
          </a:p>
          <a:p>
            <a:r>
              <a:rPr lang="en-US" dirty="0">
                <a:solidFill>
                  <a:schemeClr val="bg1">
                    <a:lumMod val="65000"/>
                  </a:schemeClr>
                </a:solidFill>
              </a:rPr>
              <a:t>Nifty things virtual memory makes possible</a:t>
            </a:r>
          </a:p>
          <a:p>
            <a:pPr lvl="1"/>
            <a:r>
              <a:rPr lang="en-US" dirty="0">
                <a:solidFill>
                  <a:schemeClr val="bg1">
                    <a:lumMod val="65000"/>
                  </a:schemeClr>
                </a:solidFill>
              </a:rPr>
              <a:t>Paging/swapping (disk as extra RAM)</a:t>
            </a:r>
          </a:p>
          <a:p>
            <a:pPr lvl="1"/>
            <a:r>
              <a:rPr lang="en-US" dirty="0">
                <a:solidFill>
                  <a:schemeClr val="bg1">
                    <a:lumMod val="65000"/>
                  </a:schemeClr>
                </a:solidFill>
              </a:rPr>
              <a:t>Memory-mapped files (RAM as cache for disk)</a:t>
            </a:r>
          </a:p>
          <a:p>
            <a:pPr lvl="1"/>
            <a:r>
              <a:rPr lang="en-US" dirty="0">
                <a:solidFill>
                  <a:schemeClr val="bg1">
                    <a:lumMod val="65000"/>
                  </a:schemeClr>
                </a:solidFill>
              </a:rPr>
              <a:t>Copy-on-write sharing</a:t>
            </a:r>
          </a:p>
        </p:txBody>
      </p:sp>
    </p:spTree>
    <p:extLst>
      <p:ext uri="{BB962C8B-B14F-4D97-AF65-F5344CB8AC3E}">
        <p14:creationId xmlns:p14="http://schemas.microsoft.com/office/powerpoint/2010/main" val="1611742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36046-B31E-C005-AB5B-B80C9EC485E7}"/>
              </a:ext>
            </a:extLst>
          </p:cNvPr>
          <p:cNvSpPr>
            <a:spLocks noGrp="1"/>
          </p:cNvSpPr>
          <p:nvPr>
            <p:ph type="title"/>
          </p:nvPr>
        </p:nvSpPr>
        <p:spPr/>
        <p:txBody>
          <a:bodyPr/>
          <a:lstStyle/>
          <a:p>
            <a:r>
              <a:rPr lang="en-US" dirty="0"/>
              <a:t>What happens on a page fault?</a:t>
            </a:r>
          </a:p>
        </p:txBody>
      </p:sp>
      <p:sp>
        <p:nvSpPr>
          <p:cNvPr id="3" name="Content Placeholder 2">
            <a:extLst>
              <a:ext uri="{FF2B5EF4-FFF2-40B4-BE49-F238E27FC236}">
                <a16:creationId xmlns:a16="http://schemas.microsoft.com/office/drawing/2014/main" id="{EB160E1E-A675-0A09-A359-8BEFA1DCB6AB}"/>
              </a:ext>
            </a:extLst>
          </p:cNvPr>
          <p:cNvSpPr>
            <a:spLocks noGrp="1"/>
          </p:cNvSpPr>
          <p:nvPr>
            <p:ph idx="1"/>
          </p:nvPr>
        </p:nvSpPr>
        <p:spPr/>
        <p:txBody>
          <a:bodyPr/>
          <a:lstStyle/>
          <a:p>
            <a:r>
              <a:rPr lang="en-US" dirty="0"/>
              <a:t>What is a page fault?</a:t>
            </a:r>
          </a:p>
          <a:p>
            <a:endParaRPr lang="en-US" dirty="0"/>
          </a:p>
          <a:p>
            <a:r>
              <a:rPr lang="en-US" dirty="0"/>
              <a:t>Why can they happen?  How does the OS know?</a:t>
            </a:r>
          </a:p>
        </p:txBody>
      </p:sp>
    </p:spTree>
    <p:extLst>
      <p:ext uri="{BB962C8B-B14F-4D97-AF65-F5344CB8AC3E}">
        <p14:creationId xmlns:p14="http://schemas.microsoft.com/office/powerpoint/2010/main" val="2587833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61AAB8E-C9E5-2852-F898-3FD5E4F81833}"/>
              </a:ext>
            </a:extLst>
          </p:cNvPr>
          <p:cNvSpPr>
            <a:spLocks noGrp="1"/>
          </p:cNvSpPr>
          <p:nvPr>
            <p:ph type="title"/>
          </p:nvPr>
        </p:nvSpPr>
        <p:spPr>
          <a:xfrm>
            <a:off x="374090" y="371182"/>
            <a:ext cx="7591425" cy="762000"/>
          </a:xfrm>
        </p:spPr>
        <p:txBody>
          <a:bodyPr/>
          <a:lstStyle/>
          <a:p>
            <a:r>
              <a:rPr lang="en-US" dirty="0"/>
              <a:t>OS tracks VM “areas”</a:t>
            </a:r>
          </a:p>
        </p:txBody>
      </p:sp>
      <p:pic>
        <p:nvPicPr>
          <p:cNvPr id="4" name="Shape 73">
            <a:extLst>
              <a:ext uri="{FF2B5EF4-FFF2-40B4-BE49-F238E27FC236}">
                <a16:creationId xmlns:a16="http://schemas.microsoft.com/office/drawing/2014/main" id="{CC94CF65-6C79-5CD7-1E27-477DA5E8E4D7}"/>
              </a:ext>
            </a:extLst>
          </p:cNvPr>
          <p:cNvPicPr preferRelativeResize="0"/>
          <p:nvPr/>
        </p:nvPicPr>
        <p:blipFill rotWithShape="1">
          <a:blip r:embed="rId2"/>
          <a:stretch/>
        </p:blipFill>
        <p:spPr>
          <a:xfrm>
            <a:off x="374090" y="1362075"/>
            <a:ext cx="3219403" cy="4972050"/>
          </a:xfrm>
          <a:prstGeom prst="rect">
            <a:avLst/>
          </a:prstGeom>
          <a:noFill/>
          <a:ln>
            <a:noFill/>
          </a:ln>
        </p:spPr>
      </p:pic>
      <p:sp>
        <p:nvSpPr>
          <p:cNvPr id="11" name="Content Placeholder 3">
            <a:extLst>
              <a:ext uri="{FF2B5EF4-FFF2-40B4-BE49-F238E27FC236}">
                <a16:creationId xmlns:a16="http://schemas.microsoft.com/office/drawing/2014/main" id="{E1259633-9F08-A8D0-8BB4-C06DB59F94D3}"/>
              </a:ext>
            </a:extLst>
          </p:cNvPr>
          <p:cNvSpPr>
            <a:spLocks noGrp="1"/>
          </p:cNvSpPr>
          <p:nvPr>
            <p:ph sz="half" idx="2"/>
          </p:nvPr>
        </p:nvSpPr>
        <p:spPr>
          <a:xfrm>
            <a:off x="3962400" y="1362075"/>
            <a:ext cx="4572000" cy="4972050"/>
          </a:xfrm>
        </p:spPr>
        <p:txBody>
          <a:bodyPr/>
          <a:lstStyle/>
          <a:p>
            <a:r>
              <a:rPr lang="en-US" dirty="0"/>
              <a:t>Each area has permissions / purpose / </a:t>
            </a:r>
            <a:r>
              <a:rPr lang="en-US" dirty="0" err="1"/>
              <a:t>etc</a:t>
            </a:r>
            <a:endParaRPr lang="en-US" dirty="0"/>
          </a:p>
        </p:txBody>
      </p:sp>
    </p:spTree>
    <p:extLst>
      <p:ext uri="{BB962C8B-B14F-4D97-AF65-F5344CB8AC3E}">
        <p14:creationId xmlns:p14="http://schemas.microsoft.com/office/powerpoint/2010/main" val="4135597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12B66-4B3C-8C20-678F-F9D49A808F58}"/>
              </a:ext>
            </a:extLst>
          </p:cNvPr>
          <p:cNvSpPr>
            <a:spLocks noGrp="1"/>
          </p:cNvSpPr>
          <p:nvPr>
            <p:ph type="title"/>
          </p:nvPr>
        </p:nvSpPr>
        <p:spPr/>
        <p:txBody>
          <a:bodyPr/>
          <a:lstStyle/>
          <a:p>
            <a:r>
              <a:rPr lang="en-US" dirty="0"/>
              <a:t>Types of Faults</a:t>
            </a:r>
          </a:p>
        </p:txBody>
      </p:sp>
      <p:sp>
        <p:nvSpPr>
          <p:cNvPr id="3" name="Content Placeholder 2">
            <a:extLst>
              <a:ext uri="{FF2B5EF4-FFF2-40B4-BE49-F238E27FC236}">
                <a16:creationId xmlns:a16="http://schemas.microsoft.com/office/drawing/2014/main" id="{CBB527E0-C650-490F-9A9D-7D67959D9AEF}"/>
              </a:ext>
            </a:extLst>
          </p:cNvPr>
          <p:cNvSpPr>
            <a:spLocks noGrp="1"/>
          </p:cNvSpPr>
          <p:nvPr>
            <p:ph idx="1"/>
          </p:nvPr>
        </p:nvSpPr>
        <p:spPr/>
        <p:txBody>
          <a:bodyPr/>
          <a:lstStyle/>
          <a:p>
            <a:pPr marL="457200" indent="-457200">
              <a:buFont typeface="+mj-lt"/>
              <a:buAutoNum type="arabicPeriod"/>
            </a:pPr>
            <a:r>
              <a:rPr lang="en-US" dirty="0"/>
              <a:t> This is a legal address</a:t>
            </a:r>
          </a:p>
          <a:p>
            <a:pPr lvl="1"/>
            <a:r>
              <a:rPr lang="en-US" dirty="0"/>
              <a:t>Hard / Major faults – “normal” page faults</a:t>
            </a:r>
          </a:p>
          <a:p>
            <a:pPr lvl="1"/>
            <a:r>
              <a:rPr lang="en-US" dirty="0"/>
              <a:t>Soft / minor faults – the OS took the page away, but has not reused it</a:t>
            </a:r>
          </a:p>
          <a:p>
            <a:pPr marL="457200" indent="-457200">
              <a:buFont typeface="+mj-lt"/>
              <a:buAutoNum type="arabicPeriod"/>
            </a:pPr>
            <a:endParaRPr lang="en-US" dirty="0"/>
          </a:p>
          <a:p>
            <a:pPr marL="457200" indent="-457200">
              <a:buFont typeface="+mj-lt"/>
              <a:buAutoNum type="arabicPeriod"/>
            </a:pPr>
            <a:r>
              <a:rPr lang="en-US" dirty="0"/>
              <a:t>The address is legal, but …</a:t>
            </a:r>
          </a:p>
          <a:p>
            <a:pPr marL="457200" lvl="1" indent="0">
              <a:buNone/>
            </a:pPr>
            <a:r>
              <a:rPr lang="en-US" dirty="0"/>
              <a:t>The type of access is wrong, so “protection exception”</a:t>
            </a:r>
          </a:p>
          <a:p>
            <a:pPr marL="914400" lvl="1" indent="-457200">
              <a:buFont typeface="+mj-lt"/>
              <a:buAutoNum type="arabicPeriod"/>
            </a:pPr>
            <a:endParaRPr lang="en-US" dirty="0"/>
          </a:p>
          <a:p>
            <a:pPr marL="457200" indent="-457200">
              <a:buFont typeface="+mj-lt"/>
              <a:buAutoNum type="arabicPeriod"/>
            </a:pPr>
            <a:r>
              <a:rPr lang="en-US" dirty="0"/>
              <a:t>The address is not legal</a:t>
            </a:r>
          </a:p>
          <a:p>
            <a:pPr marL="400050" lvl="1" indent="0">
              <a:buNone/>
            </a:pPr>
            <a:r>
              <a:rPr lang="en-US" dirty="0"/>
              <a:t>Segmentation fault or bus error</a:t>
            </a:r>
          </a:p>
        </p:txBody>
      </p:sp>
    </p:spTree>
    <p:extLst>
      <p:ext uri="{BB962C8B-B14F-4D97-AF65-F5344CB8AC3E}">
        <p14:creationId xmlns:p14="http://schemas.microsoft.com/office/powerpoint/2010/main" val="339447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7F693-279E-4CDA-8A6E-317DE02B0B6F}"/>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1024EB7F-87BB-4E10-BA54-59CBBC49EA1B}"/>
              </a:ext>
            </a:extLst>
          </p:cNvPr>
          <p:cNvSpPr>
            <a:spLocks noGrp="1"/>
          </p:cNvSpPr>
          <p:nvPr>
            <p:ph idx="1"/>
          </p:nvPr>
        </p:nvSpPr>
        <p:spPr/>
        <p:txBody>
          <a:bodyPr/>
          <a:lstStyle/>
          <a:p>
            <a:r>
              <a:rPr lang="en-US" dirty="0">
                <a:solidFill>
                  <a:schemeClr val="bg1">
                    <a:lumMod val="65000"/>
                  </a:schemeClr>
                </a:solidFill>
              </a:rPr>
              <a:t>Page Faults</a:t>
            </a:r>
          </a:p>
          <a:p>
            <a:r>
              <a:rPr lang="en-US" dirty="0">
                <a:solidFill>
                  <a:srgbClr val="C00000"/>
                </a:solidFill>
              </a:rPr>
              <a:t>Conceptual Quiz</a:t>
            </a:r>
          </a:p>
          <a:p>
            <a:r>
              <a:rPr lang="en-US" dirty="0">
                <a:solidFill>
                  <a:schemeClr val="bg1">
                    <a:lumMod val="65000"/>
                  </a:schemeClr>
                </a:solidFill>
              </a:rPr>
              <a:t>Concrete examples of virtual memory systems</a:t>
            </a:r>
          </a:p>
          <a:p>
            <a:pPr lvl="1"/>
            <a:r>
              <a:rPr lang="en-US" dirty="0">
                <a:solidFill>
                  <a:schemeClr val="bg1">
                    <a:lumMod val="65000"/>
                  </a:schemeClr>
                </a:solidFill>
              </a:rPr>
              <a:t>“Simple memory system” from CSAPP 9.6.4</a:t>
            </a:r>
          </a:p>
          <a:p>
            <a:pPr lvl="1"/>
            <a:r>
              <a:rPr lang="en-US" dirty="0">
                <a:solidFill>
                  <a:schemeClr val="bg1">
                    <a:lumMod val="65000"/>
                  </a:schemeClr>
                </a:solidFill>
              </a:rPr>
              <a:t>Intel Core i7</a:t>
            </a:r>
          </a:p>
          <a:p>
            <a:r>
              <a:rPr lang="en-US" dirty="0">
                <a:solidFill>
                  <a:schemeClr val="bg1">
                    <a:lumMod val="65000"/>
                  </a:schemeClr>
                </a:solidFill>
              </a:rPr>
              <a:t>Nifty things virtual memory makes possible</a:t>
            </a:r>
          </a:p>
          <a:p>
            <a:pPr lvl="1"/>
            <a:r>
              <a:rPr lang="en-US" dirty="0">
                <a:solidFill>
                  <a:schemeClr val="bg1">
                    <a:lumMod val="65000"/>
                  </a:schemeClr>
                </a:solidFill>
              </a:rPr>
              <a:t>Paging/swapping (disk as extra RAM)</a:t>
            </a:r>
          </a:p>
          <a:p>
            <a:pPr lvl="1"/>
            <a:r>
              <a:rPr lang="en-US" dirty="0">
                <a:solidFill>
                  <a:schemeClr val="bg1">
                    <a:lumMod val="65000"/>
                  </a:schemeClr>
                </a:solidFill>
              </a:rPr>
              <a:t>Memory-mapped files (RAM as cache for disk)</a:t>
            </a:r>
          </a:p>
          <a:p>
            <a:pPr lvl="1"/>
            <a:r>
              <a:rPr lang="en-US" dirty="0">
                <a:solidFill>
                  <a:schemeClr val="bg1">
                    <a:lumMod val="65000"/>
                  </a:schemeClr>
                </a:solidFill>
              </a:rPr>
              <a:t>Copy-on-write sharing</a:t>
            </a:r>
          </a:p>
        </p:txBody>
      </p:sp>
    </p:spTree>
    <p:extLst>
      <p:ext uri="{BB962C8B-B14F-4D97-AF65-F5344CB8AC3E}">
        <p14:creationId xmlns:p14="http://schemas.microsoft.com/office/powerpoint/2010/main" val="403590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540DC-EBE1-73A8-F898-85CFB057CFC8}"/>
              </a:ext>
            </a:extLst>
          </p:cNvPr>
          <p:cNvSpPr>
            <a:spLocks noGrp="1"/>
          </p:cNvSpPr>
          <p:nvPr>
            <p:ph type="title"/>
          </p:nvPr>
        </p:nvSpPr>
        <p:spPr/>
        <p:txBody>
          <a:bodyPr/>
          <a:lstStyle/>
          <a:p>
            <a:r>
              <a:rPr lang="en-US" dirty="0"/>
              <a:t>Conceptual Quiz: 1</a:t>
            </a:r>
          </a:p>
        </p:txBody>
      </p:sp>
      <p:sp>
        <p:nvSpPr>
          <p:cNvPr id="3" name="Content Placeholder 2">
            <a:extLst>
              <a:ext uri="{FF2B5EF4-FFF2-40B4-BE49-F238E27FC236}">
                <a16:creationId xmlns:a16="http://schemas.microsoft.com/office/drawing/2014/main" id="{4C15902C-60CF-738A-3CCA-4519EDCC3CFE}"/>
              </a:ext>
            </a:extLst>
          </p:cNvPr>
          <p:cNvSpPr>
            <a:spLocks noGrp="1"/>
          </p:cNvSpPr>
          <p:nvPr>
            <p:ph idx="1"/>
          </p:nvPr>
        </p:nvSpPr>
        <p:spPr/>
        <p:txBody>
          <a:bodyPr/>
          <a:lstStyle/>
          <a:p>
            <a:pPr marL="0" indent="0">
              <a:buNone/>
            </a:pPr>
            <a:r>
              <a:rPr lang="en-US" dirty="0"/>
              <a:t>For a simple system with a one-level page table, what must the MMU do before fetching the PTE?</a:t>
            </a:r>
          </a:p>
          <a:p>
            <a:endParaRPr lang="en-US" dirty="0"/>
          </a:p>
          <a:p>
            <a:pPr marL="0" indent="0">
              <a:buNone/>
            </a:pPr>
            <a:endParaRPr lang="en-US" b="0" dirty="0">
              <a:solidFill>
                <a:schemeClr val="accent6">
                  <a:lumMod val="75000"/>
                </a:schemeClr>
              </a:solidFill>
            </a:endParaRPr>
          </a:p>
        </p:txBody>
      </p:sp>
      <p:sp>
        <p:nvSpPr>
          <p:cNvPr id="8" name="Rectangle 3">
            <a:extLst>
              <a:ext uri="{FF2B5EF4-FFF2-40B4-BE49-F238E27FC236}">
                <a16:creationId xmlns:a16="http://schemas.microsoft.com/office/drawing/2014/main" id="{3867DB96-CBC4-3821-C021-BBFD72AFF0F2}"/>
              </a:ext>
            </a:extLst>
          </p:cNvPr>
          <p:cNvSpPr>
            <a:spLocks noChangeArrowheads="1"/>
          </p:cNvSpPr>
          <p:nvPr/>
        </p:nvSpPr>
        <p:spPr bwMode="auto">
          <a:xfrm>
            <a:off x="152400" y="1585942"/>
            <a:ext cx="88392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algn="l"/>
            <a:r>
              <a:rPr lang="en-US" sz="1600" b="0" i="0" dirty="0">
                <a:solidFill>
                  <a:srgbClr val="111111"/>
                </a:solidFill>
                <a:effectLst/>
                <a:highlight>
                  <a:srgbClr val="F7F7F7"/>
                </a:highlight>
                <a:latin typeface="+mj-lt"/>
              </a:rPr>
              <a:t>Before fetching the Page Table Entry (PTE) from a one-level page table in a simple system, the Memory Management Unit (MMU) performs the following sub-steps:</a:t>
            </a:r>
          </a:p>
          <a:p>
            <a:pPr algn="l">
              <a:buFont typeface="+mj-lt"/>
              <a:buAutoNum type="arabicPeriod"/>
            </a:pPr>
            <a:r>
              <a:rPr lang="en-US" sz="1600" b="1" i="0" dirty="0">
                <a:solidFill>
                  <a:srgbClr val="111111"/>
                </a:solidFill>
                <a:effectLst/>
                <a:highlight>
                  <a:srgbClr val="F7F7F7"/>
                </a:highlight>
                <a:latin typeface="+mj-lt"/>
              </a:rPr>
              <a:t>Virtual Address Splitting</a:t>
            </a:r>
            <a:r>
              <a:rPr lang="en-US" sz="1600" b="0" i="0" dirty="0">
                <a:solidFill>
                  <a:srgbClr val="111111"/>
                </a:solidFill>
                <a:effectLst/>
                <a:highlight>
                  <a:srgbClr val="F7F7F7"/>
                </a:highlight>
                <a:latin typeface="+mj-lt"/>
              </a:rPr>
              <a:t>: The MMU splits the virtual address into two parts:</a:t>
            </a:r>
          </a:p>
          <a:p>
            <a:pPr marL="742950" lvl="1" indent="-285750" algn="l">
              <a:buFont typeface="+mj-lt"/>
              <a:buAutoNum type="arabicPeriod"/>
            </a:pPr>
            <a:r>
              <a:rPr lang="en-US" sz="1600" b="1" i="0" dirty="0">
                <a:solidFill>
                  <a:srgbClr val="111111"/>
                </a:solidFill>
                <a:effectLst/>
                <a:highlight>
                  <a:srgbClr val="F7F7F7"/>
                </a:highlight>
                <a:latin typeface="+mj-lt"/>
              </a:rPr>
              <a:t>Virtual Page Number (VPN)</a:t>
            </a:r>
            <a:r>
              <a:rPr lang="en-US" sz="1600" b="0" i="0" dirty="0">
                <a:solidFill>
                  <a:srgbClr val="111111"/>
                </a:solidFill>
                <a:effectLst/>
                <a:highlight>
                  <a:srgbClr val="F7F7F7"/>
                </a:highlight>
                <a:latin typeface="+mj-lt"/>
              </a:rPr>
              <a:t>: The leftmost bits of the address represent the VPN.</a:t>
            </a:r>
          </a:p>
          <a:p>
            <a:pPr marL="742950" lvl="1" indent="-285750" algn="l">
              <a:buFont typeface="+mj-lt"/>
              <a:buAutoNum type="arabicPeriod"/>
            </a:pPr>
            <a:r>
              <a:rPr lang="en-US" sz="1600" b="1" i="0" dirty="0">
                <a:solidFill>
                  <a:srgbClr val="111111"/>
                </a:solidFill>
                <a:effectLst/>
                <a:highlight>
                  <a:srgbClr val="F7F7F7"/>
                </a:highlight>
                <a:latin typeface="+mj-lt"/>
              </a:rPr>
              <a:t>Virtual Page Offset (VPO)</a:t>
            </a:r>
            <a:r>
              <a:rPr lang="en-US" sz="1600" b="0" i="0" dirty="0">
                <a:solidFill>
                  <a:srgbClr val="111111"/>
                </a:solidFill>
                <a:effectLst/>
                <a:highlight>
                  <a:srgbClr val="F7F7F7"/>
                </a:highlight>
                <a:latin typeface="+mj-lt"/>
              </a:rPr>
              <a:t>: The remaining bits indicate the offset within the page.</a:t>
            </a:r>
          </a:p>
          <a:p>
            <a:pPr algn="l">
              <a:buFont typeface="+mj-lt"/>
              <a:buAutoNum type="arabicPeriod"/>
            </a:pPr>
            <a:r>
              <a:rPr lang="en-US" sz="1600" b="1" i="0" dirty="0">
                <a:solidFill>
                  <a:srgbClr val="111111"/>
                </a:solidFill>
                <a:effectLst/>
                <a:highlight>
                  <a:srgbClr val="F7F7F7"/>
                </a:highlight>
                <a:latin typeface="+mj-lt"/>
              </a:rPr>
              <a:t>Indexing into Page Table</a:t>
            </a:r>
            <a:r>
              <a:rPr lang="en-US" sz="1600" b="0" i="0" dirty="0">
                <a:solidFill>
                  <a:srgbClr val="111111"/>
                </a:solidFill>
                <a:effectLst/>
                <a:highlight>
                  <a:srgbClr val="F7F7F7"/>
                </a:highlight>
                <a:latin typeface="+mj-lt"/>
              </a:rPr>
              <a:t>: The VPN is used directly as an array index in the page table. The MMU looks up the corresponding PTE using the VPN.</a:t>
            </a:r>
          </a:p>
          <a:p>
            <a:pPr algn="l"/>
            <a:r>
              <a:rPr lang="en-US" sz="1600" b="0" i="0" dirty="0">
                <a:solidFill>
                  <a:srgbClr val="111111"/>
                </a:solidFill>
                <a:effectLst/>
                <a:highlight>
                  <a:srgbClr val="F7F7F7"/>
                </a:highlight>
                <a:latin typeface="+mj-lt"/>
              </a:rPr>
              <a:t>Feel free to ask if you need further clarification! 😊</a:t>
            </a:r>
          </a:p>
          <a:p>
            <a:pPr algn="l"/>
            <a:r>
              <a:rPr lang="en-US" sz="1600" b="0" i="0" dirty="0">
                <a:solidFill>
                  <a:srgbClr val="111111"/>
                </a:solidFill>
                <a:effectLst/>
                <a:highlight>
                  <a:srgbClr val="F7F7F7"/>
                </a:highlight>
                <a:latin typeface="+mj-lt"/>
              </a:rPr>
              <a:t>For additional context and details, you can refer to the </a:t>
            </a:r>
            <a:r>
              <a:rPr lang="en-US" sz="1600" b="0" i="0" u="none" strike="noStrike" dirty="0">
                <a:solidFill>
                  <a:srgbClr val="111111"/>
                </a:solidFill>
                <a:effectLst/>
                <a:highlight>
                  <a:srgbClr val="F7F7F7"/>
                </a:highlight>
                <a:latin typeface="+mj-lt"/>
                <a:hlinkClick r:id="rId2"/>
              </a:rPr>
              <a:t>lecture materials</a:t>
            </a:r>
            <a:r>
              <a:rPr lang="en-US" sz="1600" b="0" i="0" dirty="0">
                <a:solidFill>
                  <a:srgbClr val="111111"/>
                </a:solidFill>
                <a:effectLst/>
                <a:highlight>
                  <a:srgbClr val="F7F7F7"/>
                </a:highlight>
                <a:latin typeface="+mj-lt"/>
                <a:hlinkClick r:id="rId2"/>
              </a:rPr>
              <a:t> from Carnegie Mellon University</a:t>
            </a:r>
            <a:r>
              <a:rPr lang="en-US" sz="1600" b="0" i="0" baseline="30000" dirty="0">
                <a:solidFill>
                  <a:srgbClr val="111111"/>
                </a:solidFill>
                <a:effectLst/>
                <a:highlight>
                  <a:srgbClr val="F7F7F7"/>
                </a:highlight>
                <a:latin typeface="+mj-lt"/>
                <a:hlinkClick r:id="rId2"/>
              </a:rPr>
              <a:t>1</a:t>
            </a:r>
            <a:r>
              <a:rPr lang="en-US" sz="1600" b="0" i="0" baseline="30000" dirty="0">
                <a:solidFill>
                  <a:srgbClr val="111111"/>
                </a:solidFill>
                <a:effectLst/>
                <a:highlight>
                  <a:srgbClr val="F7F7F7"/>
                </a:highlight>
                <a:latin typeface="+mj-lt"/>
                <a:hlinkClick r:id="rId3"/>
              </a:rPr>
              <a:t>2</a:t>
            </a:r>
            <a:endParaRPr lang="en-US" sz="1600" b="0" i="0" dirty="0">
              <a:solidFill>
                <a:srgbClr val="111111"/>
              </a:solidFill>
              <a:effectLst/>
              <a:highlight>
                <a:srgbClr val="F7F7F7"/>
              </a:highlight>
              <a:latin typeface="+mj-lt"/>
            </a:endParaRPr>
          </a:p>
        </p:txBody>
      </p:sp>
    </p:spTree>
    <p:extLst>
      <p:ext uri="{BB962C8B-B14F-4D97-AF65-F5344CB8AC3E}">
        <p14:creationId xmlns:p14="http://schemas.microsoft.com/office/powerpoint/2010/main" val="177640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89A79-0E53-F09A-3C38-109BB5D5619A}"/>
              </a:ext>
            </a:extLst>
          </p:cNvPr>
          <p:cNvSpPr>
            <a:spLocks noGrp="1"/>
          </p:cNvSpPr>
          <p:nvPr>
            <p:ph type="title"/>
          </p:nvPr>
        </p:nvSpPr>
        <p:spPr/>
        <p:txBody>
          <a:bodyPr/>
          <a:lstStyle/>
          <a:p>
            <a:r>
              <a:rPr lang="en-US" dirty="0"/>
              <a:t>Conceptual Quiz: 2</a:t>
            </a:r>
          </a:p>
        </p:txBody>
      </p:sp>
      <p:sp>
        <p:nvSpPr>
          <p:cNvPr id="3" name="Content Placeholder 2">
            <a:extLst>
              <a:ext uri="{FF2B5EF4-FFF2-40B4-BE49-F238E27FC236}">
                <a16:creationId xmlns:a16="http://schemas.microsoft.com/office/drawing/2014/main" id="{1820B428-AA6F-4AB6-6EA1-8353F11C8968}"/>
              </a:ext>
            </a:extLst>
          </p:cNvPr>
          <p:cNvSpPr>
            <a:spLocks noGrp="1"/>
          </p:cNvSpPr>
          <p:nvPr>
            <p:ph idx="1"/>
          </p:nvPr>
        </p:nvSpPr>
        <p:spPr/>
        <p:txBody>
          <a:bodyPr/>
          <a:lstStyle/>
          <a:p>
            <a:pPr marL="0" indent="0">
              <a:buNone/>
            </a:pPr>
            <a:r>
              <a:rPr lang="en-US" dirty="0"/>
              <a:t>The MMU must know the </a:t>
            </a:r>
            <a:r>
              <a:rPr lang="en-US" i="1" dirty="0"/>
              <a:t>physical</a:t>
            </a:r>
            <a:r>
              <a:rPr lang="en-US" dirty="0"/>
              <a:t> address of the page table in order to read page table entries from memory.  Why does it need a physical address?</a:t>
            </a:r>
          </a:p>
          <a:p>
            <a:pPr marL="0" indent="0">
              <a:buNone/>
            </a:pPr>
            <a:endParaRPr lang="en-US" dirty="0"/>
          </a:p>
        </p:txBody>
      </p:sp>
      <p:sp>
        <p:nvSpPr>
          <p:cNvPr id="5" name="Rectangle 3">
            <a:extLst>
              <a:ext uri="{FF2B5EF4-FFF2-40B4-BE49-F238E27FC236}">
                <a16:creationId xmlns:a16="http://schemas.microsoft.com/office/drawing/2014/main" id="{94D2FDF1-A7F1-79A3-EE45-E9B3DB2B06F0}"/>
              </a:ext>
            </a:extLst>
          </p:cNvPr>
          <p:cNvSpPr>
            <a:spLocks noChangeArrowheads="1"/>
          </p:cNvSpPr>
          <p:nvPr/>
        </p:nvSpPr>
        <p:spPr bwMode="auto">
          <a:xfrm>
            <a:off x="152400" y="1974207"/>
            <a:ext cx="88392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r>
              <a:rPr lang="en-US" sz="1600" b="0" dirty="0">
                <a:highlight>
                  <a:srgbClr val="F7F7F7"/>
                </a:highlight>
                <a:latin typeface="+mj-lt"/>
              </a:rPr>
              <a:t>The Memory Management Unit (MMU) requires the </a:t>
            </a:r>
            <a:r>
              <a:rPr lang="en-US" sz="1600" dirty="0">
                <a:highlight>
                  <a:srgbClr val="F7F7F7"/>
                </a:highlight>
                <a:latin typeface="+mj-lt"/>
              </a:rPr>
              <a:t>physical address</a:t>
            </a:r>
            <a:r>
              <a:rPr lang="en-US" sz="1600" b="0" dirty="0">
                <a:highlight>
                  <a:srgbClr val="F7F7F7"/>
                </a:highlight>
                <a:latin typeface="+mj-lt"/>
              </a:rPr>
              <a:t> of the page table for several reasons:</a:t>
            </a:r>
          </a:p>
          <a:p>
            <a:r>
              <a:rPr lang="en-US" sz="1600" dirty="0">
                <a:highlight>
                  <a:srgbClr val="F7F7F7"/>
                </a:highlight>
                <a:latin typeface="+mj-lt"/>
              </a:rPr>
              <a:t>Address Translation</a:t>
            </a:r>
            <a:r>
              <a:rPr lang="en-US" sz="1600" b="0" dirty="0">
                <a:highlight>
                  <a:srgbClr val="F7F7F7"/>
                </a:highlight>
                <a:latin typeface="+mj-lt"/>
              </a:rPr>
              <a:t>: The MMU translates </a:t>
            </a:r>
            <a:r>
              <a:rPr lang="en-US" sz="1600" dirty="0">
                <a:highlight>
                  <a:srgbClr val="F7F7F7"/>
                </a:highlight>
                <a:latin typeface="+mj-lt"/>
              </a:rPr>
              <a:t>virtual addresses</a:t>
            </a:r>
            <a:r>
              <a:rPr lang="en-US" sz="1600" b="0" dirty="0">
                <a:highlight>
                  <a:srgbClr val="F7F7F7"/>
                </a:highlight>
                <a:latin typeface="+mj-lt"/>
              </a:rPr>
              <a:t> (used by the CPU) to </a:t>
            </a:r>
            <a:r>
              <a:rPr lang="en-US" sz="1600" dirty="0">
                <a:highlight>
                  <a:srgbClr val="F7F7F7"/>
                </a:highlight>
                <a:latin typeface="+mj-lt"/>
              </a:rPr>
              <a:t>physical addresses</a:t>
            </a:r>
            <a:r>
              <a:rPr lang="en-US" sz="1600" b="0" dirty="0">
                <a:highlight>
                  <a:srgbClr val="F7F7F7"/>
                </a:highlight>
                <a:latin typeface="+mj-lt"/>
              </a:rPr>
              <a:t> (used by RAM). To do this, it needs to access the page table.</a:t>
            </a:r>
          </a:p>
          <a:p>
            <a:r>
              <a:rPr lang="en-US" sz="1600" dirty="0">
                <a:highlight>
                  <a:srgbClr val="F7F7F7"/>
                </a:highlight>
                <a:latin typeface="+mj-lt"/>
              </a:rPr>
              <a:t>Page Table Lookup</a:t>
            </a:r>
            <a:r>
              <a:rPr lang="en-US" sz="1600" b="0" dirty="0">
                <a:highlight>
                  <a:srgbClr val="F7F7F7"/>
                </a:highlight>
                <a:latin typeface="+mj-lt"/>
              </a:rPr>
              <a:t>: When a virtual address is accessed, the MMU uses the VPN (Virtual Page Number) to index into the page table. The resulting PTE (Page Table Entry) contains the physical address of the corresponding page frame in RAM.</a:t>
            </a:r>
          </a:p>
          <a:p>
            <a:r>
              <a:rPr lang="en-US" sz="1600" dirty="0">
                <a:highlight>
                  <a:srgbClr val="F7F7F7"/>
                </a:highlight>
                <a:latin typeface="+mj-lt"/>
              </a:rPr>
              <a:t>Hardware Interaction</a:t>
            </a:r>
            <a:r>
              <a:rPr lang="en-US" sz="1600" b="0" dirty="0">
                <a:highlight>
                  <a:srgbClr val="F7F7F7"/>
                </a:highlight>
                <a:latin typeface="+mj-lt"/>
              </a:rPr>
              <a:t>: The MMU interacts directly with RAM and other hardware components. It needs the physical address to perform memory accesses efficiently.</a:t>
            </a:r>
          </a:p>
          <a:p>
            <a:r>
              <a:rPr lang="en-US" sz="1600" dirty="0">
                <a:highlight>
                  <a:srgbClr val="F7F7F7"/>
                </a:highlight>
                <a:latin typeface="+mj-lt"/>
              </a:rPr>
              <a:t>Protection and Permissions</a:t>
            </a:r>
            <a:r>
              <a:rPr lang="en-US" sz="1600" b="0" dirty="0">
                <a:highlight>
                  <a:srgbClr val="F7F7F7"/>
                </a:highlight>
                <a:latin typeface="+mj-lt"/>
              </a:rPr>
              <a:t>: The page table entries also store information about page permissions (read-only, read-write, etc.) and protection flags. The MMU checks these flags to enforce memory protection.</a:t>
            </a:r>
          </a:p>
          <a:p>
            <a:r>
              <a:rPr lang="en-US" sz="1600" b="0" dirty="0">
                <a:highlight>
                  <a:srgbClr val="F7F7F7"/>
                </a:highlight>
                <a:latin typeface="+mj-lt"/>
              </a:rPr>
              <a:t>In summary, the physical address of the page table allows the MMU to perform address translation, look up PTEs, and manage memory efficiently. If you have further questions, feel free to ask!</a:t>
            </a:r>
          </a:p>
        </p:txBody>
      </p:sp>
      <p:cxnSp>
        <p:nvCxnSpPr>
          <p:cNvPr id="7" name="Straight Connector 6">
            <a:extLst>
              <a:ext uri="{FF2B5EF4-FFF2-40B4-BE49-F238E27FC236}">
                <a16:creationId xmlns:a16="http://schemas.microsoft.com/office/drawing/2014/main" id="{730E4A4F-8023-D60E-F30A-619A2E5D291F}"/>
              </a:ext>
            </a:extLst>
          </p:cNvPr>
          <p:cNvCxnSpPr/>
          <p:nvPr/>
        </p:nvCxnSpPr>
        <p:spPr bwMode="auto">
          <a:xfrm>
            <a:off x="152400" y="1676400"/>
            <a:ext cx="8140700" cy="4822122"/>
          </a:xfrm>
          <a:prstGeom prst="line">
            <a:avLst/>
          </a:prstGeom>
          <a:noFill/>
          <a:ln w="57150" cap="flat" cmpd="sng" algn="ctr">
            <a:solidFill>
              <a:srgbClr val="FF0000"/>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4497DD1D-6F20-83A8-D407-30305FF4FF25}"/>
              </a:ext>
            </a:extLst>
          </p:cNvPr>
          <p:cNvCxnSpPr>
            <a:cxnSpLocks/>
          </p:cNvCxnSpPr>
          <p:nvPr/>
        </p:nvCxnSpPr>
        <p:spPr bwMode="auto">
          <a:xfrm flipV="1">
            <a:off x="396875" y="2209800"/>
            <a:ext cx="8048625" cy="4212522"/>
          </a:xfrm>
          <a:prstGeom prst="line">
            <a:avLst/>
          </a:prstGeom>
          <a:noFill/>
          <a:ln w="5715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46366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7F693-279E-4CDA-8A6E-317DE02B0B6F}"/>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1024EB7F-87BB-4E10-BA54-59CBBC49EA1B}"/>
              </a:ext>
            </a:extLst>
          </p:cNvPr>
          <p:cNvSpPr>
            <a:spLocks noGrp="1"/>
          </p:cNvSpPr>
          <p:nvPr>
            <p:ph idx="1"/>
          </p:nvPr>
        </p:nvSpPr>
        <p:spPr/>
        <p:txBody>
          <a:bodyPr/>
          <a:lstStyle/>
          <a:p>
            <a:r>
              <a:rPr lang="en-US" dirty="0">
                <a:solidFill>
                  <a:schemeClr val="bg1">
                    <a:lumMod val="65000"/>
                  </a:schemeClr>
                </a:solidFill>
              </a:rPr>
              <a:t>Page Faults</a:t>
            </a:r>
          </a:p>
          <a:p>
            <a:r>
              <a:rPr lang="en-US" dirty="0">
                <a:solidFill>
                  <a:schemeClr val="bg1">
                    <a:lumMod val="65000"/>
                  </a:schemeClr>
                </a:solidFill>
              </a:rPr>
              <a:t>Conceptual Quiz</a:t>
            </a:r>
          </a:p>
          <a:p>
            <a:r>
              <a:rPr lang="en-US" dirty="0"/>
              <a:t>Concrete examples of virtual memory systems</a:t>
            </a:r>
          </a:p>
          <a:p>
            <a:pPr lvl="1"/>
            <a:r>
              <a:rPr lang="en-US" dirty="0"/>
              <a:t>“Simple memory system” from CSAPP 9.6.4</a:t>
            </a:r>
          </a:p>
          <a:p>
            <a:pPr lvl="1"/>
            <a:r>
              <a:rPr lang="en-US" dirty="0"/>
              <a:t>Intel Core i7</a:t>
            </a:r>
          </a:p>
          <a:p>
            <a:r>
              <a:rPr lang="en-US" dirty="0">
                <a:solidFill>
                  <a:schemeClr val="bg1">
                    <a:lumMod val="65000"/>
                  </a:schemeClr>
                </a:solidFill>
              </a:rPr>
              <a:t>Nifty things virtual memory makes possible</a:t>
            </a:r>
          </a:p>
          <a:p>
            <a:pPr lvl="1"/>
            <a:r>
              <a:rPr lang="en-US" dirty="0">
                <a:solidFill>
                  <a:schemeClr val="bg1">
                    <a:lumMod val="65000"/>
                  </a:schemeClr>
                </a:solidFill>
              </a:rPr>
              <a:t>Paging/swapping (disk as extra RAM)</a:t>
            </a:r>
          </a:p>
          <a:p>
            <a:pPr lvl="1"/>
            <a:r>
              <a:rPr lang="en-US" dirty="0">
                <a:solidFill>
                  <a:schemeClr val="bg1">
                    <a:lumMod val="65000"/>
                  </a:schemeClr>
                </a:solidFill>
              </a:rPr>
              <a:t>Memory-mapped files (RAM as cache for disk)</a:t>
            </a:r>
          </a:p>
          <a:p>
            <a:pPr lvl="1"/>
            <a:r>
              <a:rPr lang="en-US" dirty="0">
                <a:solidFill>
                  <a:schemeClr val="bg1">
                    <a:lumMod val="65000"/>
                  </a:schemeClr>
                </a:solidFill>
              </a:rPr>
              <a:t>Copy-on-write sharing</a:t>
            </a:r>
          </a:p>
        </p:txBody>
      </p:sp>
    </p:spTree>
    <p:extLst>
      <p:ext uri="{BB962C8B-B14F-4D97-AF65-F5344CB8AC3E}">
        <p14:creationId xmlns:p14="http://schemas.microsoft.com/office/powerpoint/2010/main" val="2776844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ln/>
        </p:spPr>
        <p:txBody>
          <a:bodyPr>
            <a:normAutofit/>
          </a:bodyPr>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dirty="0"/>
              <a:t>Simple Memory System Example</a:t>
            </a:r>
          </a:p>
        </p:txBody>
      </p:sp>
      <p:sp>
        <p:nvSpPr>
          <p:cNvPr id="33794" name="Rectangle 2"/>
          <p:cNvSpPr>
            <a:spLocks noGrp="1" noChangeArrowheads="1"/>
          </p:cNvSpPr>
          <p:nvPr>
            <p:ph idx="1"/>
          </p:nvPr>
        </p:nvSpPr>
        <p:spPr>
          <a:ln/>
        </p:spPr>
        <p:txBody>
          <a:bodyPr>
            <a:normAutofit/>
          </a:bodyPr>
          <a:lstStyle/>
          <a:p>
            <a:pPr>
              <a:tabLst>
                <a:tab pos="239316" algn="l"/>
                <a:tab pos="634604" algn="l"/>
                <a:tab pos="1320404" algn="l"/>
                <a:tab pos="2006204" algn="l"/>
                <a:tab pos="2692004" algn="l"/>
                <a:tab pos="3377804" algn="l"/>
                <a:tab pos="4063604" algn="l"/>
                <a:tab pos="4749404" algn="l"/>
                <a:tab pos="5435204" algn="l"/>
                <a:tab pos="6121004" algn="l"/>
                <a:tab pos="6806804" algn="l"/>
                <a:tab pos="7492604" algn="l"/>
              </a:tabLst>
            </a:pPr>
            <a:r>
              <a:rPr lang="en-GB" dirty="0">
                <a:effectLst/>
              </a:rPr>
              <a:t>Addressing</a:t>
            </a:r>
          </a:p>
          <a:p>
            <a:pPr lvl="1">
              <a:tabLst>
                <a:tab pos="239316" algn="l"/>
                <a:tab pos="634604" algn="l"/>
                <a:tab pos="1320404" algn="l"/>
                <a:tab pos="2006204" algn="l"/>
                <a:tab pos="2692004" algn="l"/>
                <a:tab pos="3377804" algn="l"/>
                <a:tab pos="4063604" algn="l"/>
                <a:tab pos="4749404" algn="l"/>
                <a:tab pos="5435204" algn="l"/>
                <a:tab pos="6121004" algn="l"/>
                <a:tab pos="6806804" algn="l"/>
                <a:tab pos="7492604" algn="l"/>
              </a:tabLst>
            </a:pPr>
            <a:r>
              <a:rPr lang="en-GB" dirty="0"/>
              <a:t>14-bit virtual addresses</a:t>
            </a:r>
          </a:p>
          <a:p>
            <a:pPr lvl="1">
              <a:tabLst>
                <a:tab pos="239316" algn="l"/>
                <a:tab pos="634604" algn="l"/>
                <a:tab pos="1320404" algn="l"/>
                <a:tab pos="2006204" algn="l"/>
                <a:tab pos="2692004" algn="l"/>
                <a:tab pos="3377804" algn="l"/>
                <a:tab pos="4063604" algn="l"/>
                <a:tab pos="4749404" algn="l"/>
                <a:tab pos="5435204" algn="l"/>
                <a:tab pos="6121004" algn="l"/>
                <a:tab pos="6806804" algn="l"/>
                <a:tab pos="7492604" algn="l"/>
              </a:tabLst>
            </a:pPr>
            <a:r>
              <a:rPr lang="en-GB" dirty="0"/>
              <a:t>12-bit physical address</a:t>
            </a:r>
          </a:p>
          <a:p>
            <a:pPr lvl="1">
              <a:tabLst>
                <a:tab pos="239316" algn="l"/>
                <a:tab pos="634604" algn="l"/>
                <a:tab pos="1320404" algn="l"/>
                <a:tab pos="2006204" algn="l"/>
                <a:tab pos="2692004" algn="l"/>
                <a:tab pos="3377804" algn="l"/>
                <a:tab pos="4063604" algn="l"/>
                <a:tab pos="4749404" algn="l"/>
                <a:tab pos="5435204" algn="l"/>
                <a:tab pos="6121004" algn="l"/>
                <a:tab pos="6806804" algn="l"/>
                <a:tab pos="7492604" algn="l"/>
              </a:tabLst>
            </a:pPr>
            <a:r>
              <a:rPr lang="en-GB" dirty="0"/>
              <a:t>Page size = 64 bytes</a:t>
            </a:r>
          </a:p>
        </p:txBody>
      </p:sp>
      <p:sp>
        <p:nvSpPr>
          <p:cNvPr id="33797" name="Rectangle 5"/>
          <p:cNvSpPr>
            <a:spLocks noChangeArrowheads="1"/>
          </p:cNvSpPr>
          <p:nvPr/>
        </p:nvSpPr>
        <p:spPr bwMode="auto">
          <a:xfrm>
            <a:off x="1863330" y="3403997"/>
            <a:ext cx="365522" cy="2286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sz="1800"/>
          </a:p>
        </p:txBody>
      </p:sp>
      <p:sp>
        <p:nvSpPr>
          <p:cNvPr id="33798" name="Rectangle 6"/>
          <p:cNvSpPr>
            <a:spLocks noChangeArrowheads="1"/>
          </p:cNvSpPr>
          <p:nvPr/>
        </p:nvSpPr>
        <p:spPr bwMode="auto">
          <a:xfrm>
            <a:off x="1863330" y="3175397"/>
            <a:ext cx="365522" cy="228600"/>
          </a:xfrm>
          <a:prstGeom prst="rect">
            <a:avLst/>
          </a:prstGeom>
          <a:noFill/>
          <a:ln w="9525">
            <a:noFill/>
            <a:round/>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13</a:t>
            </a:r>
          </a:p>
        </p:txBody>
      </p:sp>
      <p:sp>
        <p:nvSpPr>
          <p:cNvPr id="33800" name="Rectangle 8"/>
          <p:cNvSpPr>
            <a:spLocks noChangeArrowheads="1"/>
          </p:cNvSpPr>
          <p:nvPr/>
        </p:nvSpPr>
        <p:spPr bwMode="auto">
          <a:xfrm>
            <a:off x="2228851" y="3403997"/>
            <a:ext cx="365522" cy="2286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sz="1800"/>
          </a:p>
        </p:txBody>
      </p:sp>
      <p:sp>
        <p:nvSpPr>
          <p:cNvPr id="33801" name="Rectangle 9"/>
          <p:cNvSpPr>
            <a:spLocks noChangeArrowheads="1"/>
          </p:cNvSpPr>
          <p:nvPr/>
        </p:nvSpPr>
        <p:spPr bwMode="auto">
          <a:xfrm>
            <a:off x="2228851" y="3175397"/>
            <a:ext cx="365522" cy="228600"/>
          </a:xfrm>
          <a:prstGeom prst="rect">
            <a:avLst/>
          </a:prstGeom>
          <a:noFill/>
          <a:ln w="9525">
            <a:noFill/>
            <a:round/>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12</a:t>
            </a:r>
          </a:p>
        </p:txBody>
      </p:sp>
      <p:sp>
        <p:nvSpPr>
          <p:cNvPr id="33803" name="Rectangle 11"/>
          <p:cNvSpPr>
            <a:spLocks noChangeArrowheads="1"/>
          </p:cNvSpPr>
          <p:nvPr/>
        </p:nvSpPr>
        <p:spPr bwMode="auto">
          <a:xfrm>
            <a:off x="2594374" y="3403997"/>
            <a:ext cx="365522" cy="2286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sz="1800"/>
          </a:p>
        </p:txBody>
      </p:sp>
      <p:sp>
        <p:nvSpPr>
          <p:cNvPr id="33804" name="Rectangle 12"/>
          <p:cNvSpPr>
            <a:spLocks noChangeArrowheads="1"/>
          </p:cNvSpPr>
          <p:nvPr/>
        </p:nvSpPr>
        <p:spPr bwMode="auto">
          <a:xfrm>
            <a:off x="2594374" y="3175397"/>
            <a:ext cx="365522" cy="228600"/>
          </a:xfrm>
          <a:prstGeom prst="rect">
            <a:avLst/>
          </a:prstGeom>
          <a:noFill/>
          <a:ln w="9525">
            <a:noFill/>
            <a:round/>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11</a:t>
            </a:r>
          </a:p>
        </p:txBody>
      </p:sp>
      <p:sp>
        <p:nvSpPr>
          <p:cNvPr id="33806" name="Rectangle 14"/>
          <p:cNvSpPr>
            <a:spLocks noChangeArrowheads="1"/>
          </p:cNvSpPr>
          <p:nvPr/>
        </p:nvSpPr>
        <p:spPr bwMode="auto">
          <a:xfrm>
            <a:off x="2959895" y="3403997"/>
            <a:ext cx="365522" cy="2286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sz="1800"/>
          </a:p>
        </p:txBody>
      </p:sp>
      <p:sp>
        <p:nvSpPr>
          <p:cNvPr id="33807" name="Rectangle 15"/>
          <p:cNvSpPr>
            <a:spLocks noChangeArrowheads="1"/>
          </p:cNvSpPr>
          <p:nvPr/>
        </p:nvSpPr>
        <p:spPr bwMode="auto">
          <a:xfrm>
            <a:off x="2959895" y="3175397"/>
            <a:ext cx="365522" cy="228600"/>
          </a:xfrm>
          <a:prstGeom prst="rect">
            <a:avLst/>
          </a:prstGeom>
          <a:noFill/>
          <a:ln w="9525">
            <a:noFill/>
            <a:round/>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10</a:t>
            </a:r>
          </a:p>
        </p:txBody>
      </p:sp>
      <p:sp>
        <p:nvSpPr>
          <p:cNvPr id="33809" name="Rectangle 17"/>
          <p:cNvSpPr>
            <a:spLocks noChangeArrowheads="1"/>
          </p:cNvSpPr>
          <p:nvPr/>
        </p:nvSpPr>
        <p:spPr bwMode="auto">
          <a:xfrm>
            <a:off x="3325417" y="3403997"/>
            <a:ext cx="365522" cy="2286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sz="1800"/>
          </a:p>
        </p:txBody>
      </p:sp>
      <p:sp>
        <p:nvSpPr>
          <p:cNvPr id="33810" name="Rectangle 18"/>
          <p:cNvSpPr>
            <a:spLocks noChangeArrowheads="1"/>
          </p:cNvSpPr>
          <p:nvPr/>
        </p:nvSpPr>
        <p:spPr bwMode="auto">
          <a:xfrm>
            <a:off x="3325417" y="3175397"/>
            <a:ext cx="365522" cy="228600"/>
          </a:xfrm>
          <a:prstGeom prst="rect">
            <a:avLst/>
          </a:prstGeom>
          <a:noFill/>
          <a:ln w="9525">
            <a:noFill/>
            <a:round/>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9</a:t>
            </a:r>
          </a:p>
        </p:txBody>
      </p:sp>
      <p:sp>
        <p:nvSpPr>
          <p:cNvPr id="33812" name="Rectangle 20"/>
          <p:cNvSpPr>
            <a:spLocks noChangeArrowheads="1"/>
          </p:cNvSpPr>
          <p:nvPr/>
        </p:nvSpPr>
        <p:spPr bwMode="auto">
          <a:xfrm>
            <a:off x="3690939" y="3403997"/>
            <a:ext cx="365522" cy="2286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sz="1800"/>
          </a:p>
        </p:txBody>
      </p:sp>
      <p:sp>
        <p:nvSpPr>
          <p:cNvPr id="33813" name="Rectangle 21"/>
          <p:cNvSpPr>
            <a:spLocks noChangeArrowheads="1"/>
          </p:cNvSpPr>
          <p:nvPr/>
        </p:nvSpPr>
        <p:spPr bwMode="auto">
          <a:xfrm>
            <a:off x="3690939" y="3175397"/>
            <a:ext cx="365522" cy="228600"/>
          </a:xfrm>
          <a:prstGeom prst="rect">
            <a:avLst/>
          </a:prstGeom>
          <a:noFill/>
          <a:ln w="9525">
            <a:noFill/>
            <a:round/>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8</a:t>
            </a:r>
          </a:p>
        </p:txBody>
      </p:sp>
      <p:sp>
        <p:nvSpPr>
          <p:cNvPr id="33815" name="Rectangle 23"/>
          <p:cNvSpPr>
            <a:spLocks noChangeArrowheads="1"/>
          </p:cNvSpPr>
          <p:nvPr/>
        </p:nvSpPr>
        <p:spPr bwMode="auto">
          <a:xfrm>
            <a:off x="4056461" y="3403997"/>
            <a:ext cx="365522" cy="2286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sz="1800"/>
          </a:p>
        </p:txBody>
      </p:sp>
      <p:sp>
        <p:nvSpPr>
          <p:cNvPr id="33816" name="Rectangle 24"/>
          <p:cNvSpPr>
            <a:spLocks noChangeArrowheads="1"/>
          </p:cNvSpPr>
          <p:nvPr/>
        </p:nvSpPr>
        <p:spPr bwMode="auto">
          <a:xfrm>
            <a:off x="4056461" y="3175397"/>
            <a:ext cx="365522" cy="228600"/>
          </a:xfrm>
          <a:prstGeom prst="rect">
            <a:avLst/>
          </a:prstGeom>
          <a:noFill/>
          <a:ln w="9525">
            <a:noFill/>
            <a:round/>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7</a:t>
            </a:r>
          </a:p>
        </p:txBody>
      </p:sp>
      <p:sp>
        <p:nvSpPr>
          <p:cNvPr id="33818" name="Rectangle 26"/>
          <p:cNvSpPr>
            <a:spLocks noChangeArrowheads="1"/>
          </p:cNvSpPr>
          <p:nvPr/>
        </p:nvSpPr>
        <p:spPr bwMode="auto">
          <a:xfrm>
            <a:off x="4421983" y="3403997"/>
            <a:ext cx="365522" cy="2286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sz="1800"/>
          </a:p>
        </p:txBody>
      </p:sp>
      <p:sp>
        <p:nvSpPr>
          <p:cNvPr id="33819" name="Rectangle 27"/>
          <p:cNvSpPr>
            <a:spLocks noChangeArrowheads="1"/>
          </p:cNvSpPr>
          <p:nvPr/>
        </p:nvSpPr>
        <p:spPr bwMode="auto">
          <a:xfrm>
            <a:off x="4421983" y="3175397"/>
            <a:ext cx="365522" cy="228600"/>
          </a:xfrm>
          <a:prstGeom prst="rect">
            <a:avLst/>
          </a:prstGeom>
          <a:noFill/>
          <a:ln w="9525">
            <a:noFill/>
            <a:round/>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6</a:t>
            </a:r>
          </a:p>
        </p:txBody>
      </p:sp>
      <p:sp>
        <p:nvSpPr>
          <p:cNvPr id="33821" name="Rectangle 29"/>
          <p:cNvSpPr>
            <a:spLocks noChangeArrowheads="1"/>
          </p:cNvSpPr>
          <p:nvPr/>
        </p:nvSpPr>
        <p:spPr bwMode="auto">
          <a:xfrm>
            <a:off x="4787505" y="3403997"/>
            <a:ext cx="365522" cy="2286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sz="1800"/>
          </a:p>
        </p:txBody>
      </p:sp>
      <p:sp>
        <p:nvSpPr>
          <p:cNvPr id="33822" name="Rectangle 30"/>
          <p:cNvSpPr>
            <a:spLocks noChangeArrowheads="1"/>
          </p:cNvSpPr>
          <p:nvPr/>
        </p:nvSpPr>
        <p:spPr bwMode="auto">
          <a:xfrm>
            <a:off x="4787505" y="3175397"/>
            <a:ext cx="365522" cy="228600"/>
          </a:xfrm>
          <a:prstGeom prst="rect">
            <a:avLst/>
          </a:prstGeom>
          <a:noFill/>
          <a:ln w="9525">
            <a:noFill/>
            <a:round/>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5</a:t>
            </a:r>
          </a:p>
        </p:txBody>
      </p:sp>
      <p:sp>
        <p:nvSpPr>
          <p:cNvPr id="33824" name="Rectangle 32"/>
          <p:cNvSpPr>
            <a:spLocks noChangeArrowheads="1"/>
          </p:cNvSpPr>
          <p:nvPr/>
        </p:nvSpPr>
        <p:spPr bwMode="auto">
          <a:xfrm>
            <a:off x="5153026" y="3403997"/>
            <a:ext cx="365522" cy="2286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sz="1800"/>
          </a:p>
        </p:txBody>
      </p:sp>
      <p:sp>
        <p:nvSpPr>
          <p:cNvPr id="33825" name="Rectangle 33"/>
          <p:cNvSpPr>
            <a:spLocks noChangeArrowheads="1"/>
          </p:cNvSpPr>
          <p:nvPr/>
        </p:nvSpPr>
        <p:spPr bwMode="auto">
          <a:xfrm>
            <a:off x="5153026" y="3175397"/>
            <a:ext cx="365522" cy="228600"/>
          </a:xfrm>
          <a:prstGeom prst="rect">
            <a:avLst/>
          </a:prstGeom>
          <a:noFill/>
          <a:ln w="9525">
            <a:noFill/>
            <a:round/>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4</a:t>
            </a:r>
          </a:p>
        </p:txBody>
      </p:sp>
      <p:sp>
        <p:nvSpPr>
          <p:cNvPr id="33827" name="Rectangle 35"/>
          <p:cNvSpPr>
            <a:spLocks noChangeArrowheads="1"/>
          </p:cNvSpPr>
          <p:nvPr/>
        </p:nvSpPr>
        <p:spPr bwMode="auto">
          <a:xfrm>
            <a:off x="5518549" y="3403997"/>
            <a:ext cx="365522" cy="2286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sz="1800"/>
          </a:p>
        </p:txBody>
      </p:sp>
      <p:sp>
        <p:nvSpPr>
          <p:cNvPr id="33828" name="Rectangle 36"/>
          <p:cNvSpPr>
            <a:spLocks noChangeArrowheads="1"/>
          </p:cNvSpPr>
          <p:nvPr/>
        </p:nvSpPr>
        <p:spPr bwMode="auto">
          <a:xfrm>
            <a:off x="5518549" y="3175397"/>
            <a:ext cx="365522" cy="228600"/>
          </a:xfrm>
          <a:prstGeom prst="rect">
            <a:avLst/>
          </a:prstGeom>
          <a:noFill/>
          <a:ln w="9525">
            <a:noFill/>
            <a:round/>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3</a:t>
            </a:r>
          </a:p>
        </p:txBody>
      </p:sp>
      <p:sp>
        <p:nvSpPr>
          <p:cNvPr id="33830" name="Rectangle 38"/>
          <p:cNvSpPr>
            <a:spLocks noChangeArrowheads="1"/>
          </p:cNvSpPr>
          <p:nvPr/>
        </p:nvSpPr>
        <p:spPr bwMode="auto">
          <a:xfrm>
            <a:off x="5884070" y="3403997"/>
            <a:ext cx="365522" cy="2286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sz="1800"/>
          </a:p>
        </p:txBody>
      </p:sp>
      <p:sp>
        <p:nvSpPr>
          <p:cNvPr id="33831" name="Rectangle 39"/>
          <p:cNvSpPr>
            <a:spLocks noChangeArrowheads="1"/>
          </p:cNvSpPr>
          <p:nvPr/>
        </p:nvSpPr>
        <p:spPr bwMode="auto">
          <a:xfrm>
            <a:off x="5884070" y="3175397"/>
            <a:ext cx="365522" cy="228600"/>
          </a:xfrm>
          <a:prstGeom prst="rect">
            <a:avLst/>
          </a:prstGeom>
          <a:noFill/>
          <a:ln w="9525">
            <a:noFill/>
            <a:round/>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2</a:t>
            </a:r>
          </a:p>
        </p:txBody>
      </p:sp>
      <p:sp>
        <p:nvSpPr>
          <p:cNvPr id="33833" name="Rectangle 41"/>
          <p:cNvSpPr>
            <a:spLocks noChangeArrowheads="1"/>
          </p:cNvSpPr>
          <p:nvPr/>
        </p:nvSpPr>
        <p:spPr bwMode="auto">
          <a:xfrm>
            <a:off x="6249592" y="3403997"/>
            <a:ext cx="365522" cy="2286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sz="1800"/>
          </a:p>
        </p:txBody>
      </p:sp>
      <p:sp>
        <p:nvSpPr>
          <p:cNvPr id="33834" name="Rectangle 42"/>
          <p:cNvSpPr>
            <a:spLocks noChangeArrowheads="1"/>
          </p:cNvSpPr>
          <p:nvPr/>
        </p:nvSpPr>
        <p:spPr bwMode="auto">
          <a:xfrm>
            <a:off x="6249592" y="3175397"/>
            <a:ext cx="365522" cy="228600"/>
          </a:xfrm>
          <a:prstGeom prst="rect">
            <a:avLst/>
          </a:prstGeom>
          <a:noFill/>
          <a:ln w="9525">
            <a:noFill/>
            <a:round/>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a:t>
            </a:r>
          </a:p>
        </p:txBody>
      </p:sp>
      <p:sp>
        <p:nvSpPr>
          <p:cNvPr id="33836" name="Rectangle 44"/>
          <p:cNvSpPr>
            <a:spLocks noChangeArrowheads="1"/>
          </p:cNvSpPr>
          <p:nvPr/>
        </p:nvSpPr>
        <p:spPr bwMode="auto">
          <a:xfrm>
            <a:off x="6615114" y="3403997"/>
            <a:ext cx="365522" cy="2286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sz="1800"/>
          </a:p>
        </p:txBody>
      </p:sp>
      <p:sp>
        <p:nvSpPr>
          <p:cNvPr id="33837" name="Rectangle 45"/>
          <p:cNvSpPr>
            <a:spLocks noChangeArrowheads="1"/>
          </p:cNvSpPr>
          <p:nvPr/>
        </p:nvSpPr>
        <p:spPr bwMode="auto">
          <a:xfrm>
            <a:off x="6615114" y="3175397"/>
            <a:ext cx="365522" cy="228600"/>
          </a:xfrm>
          <a:prstGeom prst="rect">
            <a:avLst/>
          </a:prstGeom>
          <a:noFill/>
          <a:ln w="9525">
            <a:noFill/>
            <a:round/>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a:t>
            </a:r>
          </a:p>
        </p:txBody>
      </p:sp>
      <p:sp>
        <p:nvSpPr>
          <p:cNvPr id="33840" name="Rectangle 48"/>
          <p:cNvSpPr>
            <a:spLocks noChangeArrowheads="1"/>
          </p:cNvSpPr>
          <p:nvPr/>
        </p:nvSpPr>
        <p:spPr bwMode="auto">
          <a:xfrm>
            <a:off x="2594374" y="4931569"/>
            <a:ext cx="365522" cy="228600"/>
          </a:xfrm>
          <a:prstGeom prst="rect">
            <a:avLst/>
          </a:prstGeom>
          <a:solidFill>
            <a:srgbClr val="D5F1CF"/>
          </a:solidFill>
          <a:ln w="9360">
            <a:solidFill>
              <a:srgbClr val="000066"/>
            </a:solidFill>
            <a:miter lim="800000"/>
            <a:headEnd/>
            <a:tailEnd/>
          </a:ln>
          <a:effectLst/>
        </p:spPr>
        <p:txBody>
          <a:bodyPr wrap="none" anchor="ctr"/>
          <a:lstStyle/>
          <a:p>
            <a:endParaRPr lang="en-US" sz="1800"/>
          </a:p>
        </p:txBody>
      </p:sp>
      <p:sp>
        <p:nvSpPr>
          <p:cNvPr id="33841" name="Rectangle 49"/>
          <p:cNvSpPr>
            <a:spLocks noChangeArrowheads="1"/>
          </p:cNvSpPr>
          <p:nvPr/>
        </p:nvSpPr>
        <p:spPr bwMode="auto">
          <a:xfrm>
            <a:off x="2594374" y="4702969"/>
            <a:ext cx="365522" cy="228600"/>
          </a:xfrm>
          <a:prstGeom prst="rect">
            <a:avLst/>
          </a:prstGeom>
          <a:noFill/>
          <a:ln w="9525">
            <a:noFill/>
            <a:round/>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11</a:t>
            </a:r>
          </a:p>
        </p:txBody>
      </p:sp>
      <p:sp>
        <p:nvSpPr>
          <p:cNvPr id="33843" name="Rectangle 51"/>
          <p:cNvSpPr>
            <a:spLocks noChangeArrowheads="1"/>
          </p:cNvSpPr>
          <p:nvPr/>
        </p:nvSpPr>
        <p:spPr bwMode="auto">
          <a:xfrm>
            <a:off x="2959895" y="4931569"/>
            <a:ext cx="365522" cy="228600"/>
          </a:xfrm>
          <a:prstGeom prst="rect">
            <a:avLst/>
          </a:prstGeom>
          <a:solidFill>
            <a:srgbClr val="D5F1CF"/>
          </a:solidFill>
          <a:ln w="9360">
            <a:solidFill>
              <a:srgbClr val="000066"/>
            </a:solidFill>
            <a:miter lim="800000"/>
            <a:headEnd/>
            <a:tailEnd/>
          </a:ln>
          <a:effectLst/>
        </p:spPr>
        <p:txBody>
          <a:bodyPr wrap="none" anchor="ctr"/>
          <a:lstStyle/>
          <a:p>
            <a:endParaRPr lang="en-US" sz="1800"/>
          </a:p>
        </p:txBody>
      </p:sp>
      <p:sp>
        <p:nvSpPr>
          <p:cNvPr id="33844" name="Rectangle 52"/>
          <p:cNvSpPr>
            <a:spLocks noChangeArrowheads="1"/>
          </p:cNvSpPr>
          <p:nvPr/>
        </p:nvSpPr>
        <p:spPr bwMode="auto">
          <a:xfrm>
            <a:off x="2959895" y="4702969"/>
            <a:ext cx="365522" cy="228600"/>
          </a:xfrm>
          <a:prstGeom prst="rect">
            <a:avLst/>
          </a:prstGeom>
          <a:noFill/>
          <a:ln w="9525">
            <a:noFill/>
            <a:round/>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10</a:t>
            </a:r>
          </a:p>
        </p:txBody>
      </p:sp>
      <p:sp>
        <p:nvSpPr>
          <p:cNvPr id="33846" name="Rectangle 54"/>
          <p:cNvSpPr>
            <a:spLocks noChangeArrowheads="1"/>
          </p:cNvSpPr>
          <p:nvPr/>
        </p:nvSpPr>
        <p:spPr bwMode="auto">
          <a:xfrm>
            <a:off x="3325417" y="4931569"/>
            <a:ext cx="365522" cy="228600"/>
          </a:xfrm>
          <a:prstGeom prst="rect">
            <a:avLst/>
          </a:prstGeom>
          <a:solidFill>
            <a:srgbClr val="D5F1CF"/>
          </a:solidFill>
          <a:ln w="9360">
            <a:solidFill>
              <a:srgbClr val="000066"/>
            </a:solidFill>
            <a:miter lim="800000"/>
            <a:headEnd/>
            <a:tailEnd/>
          </a:ln>
          <a:effectLst/>
        </p:spPr>
        <p:txBody>
          <a:bodyPr wrap="none" anchor="ctr"/>
          <a:lstStyle/>
          <a:p>
            <a:endParaRPr lang="en-US" sz="1800"/>
          </a:p>
        </p:txBody>
      </p:sp>
      <p:sp>
        <p:nvSpPr>
          <p:cNvPr id="33847" name="Rectangle 55"/>
          <p:cNvSpPr>
            <a:spLocks noChangeArrowheads="1"/>
          </p:cNvSpPr>
          <p:nvPr/>
        </p:nvSpPr>
        <p:spPr bwMode="auto">
          <a:xfrm>
            <a:off x="3325417" y="4702969"/>
            <a:ext cx="365522" cy="228600"/>
          </a:xfrm>
          <a:prstGeom prst="rect">
            <a:avLst/>
          </a:prstGeom>
          <a:noFill/>
          <a:ln w="9525">
            <a:noFill/>
            <a:round/>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9</a:t>
            </a:r>
          </a:p>
        </p:txBody>
      </p:sp>
      <p:sp>
        <p:nvSpPr>
          <p:cNvPr id="33849" name="Rectangle 57"/>
          <p:cNvSpPr>
            <a:spLocks noChangeArrowheads="1"/>
          </p:cNvSpPr>
          <p:nvPr/>
        </p:nvSpPr>
        <p:spPr bwMode="auto">
          <a:xfrm>
            <a:off x="3690939" y="4931569"/>
            <a:ext cx="365522" cy="228600"/>
          </a:xfrm>
          <a:prstGeom prst="rect">
            <a:avLst/>
          </a:prstGeom>
          <a:solidFill>
            <a:srgbClr val="D5F1CF"/>
          </a:solidFill>
          <a:ln w="9360">
            <a:solidFill>
              <a:srgbClr val="000066"/>
            </a:solidFill>
            <a:miter lim="800000"/>
            <a:headEnd/>
            <a:tailEnd/>
          </a:ln>
          <a:effectLst/>
        </p:spPr>
        <p:txBody>
          <a:bodyPr wrap="none" anchor="ctr"/>
          <a:lstStyle/>
          <a:p>
            <a:endParaRPr lang="en-US" sz="1800"/>
          </a:p>
        </p:txBody>
      </p:sp>
      <p:sp>
        <p:nvSpPr>
          <p:cNvPr id="33850" name="Rectangle 58"/>
          <p:cNvSpPr>
            <a:spLocks noChangeArrowheads="1"/>
          </p:cNvSpPr>
          <p:nvPr/>
        </p:nvSpPr>
        <p:spPr bwMode="auto">
          <a:xfrm>
            <a:off x="3690939" y="4702969"/>
            <a:ext cx="365522" cy="228600"/>
          </a:xfrm>
          <a:prstGeom prst="rect">
            <a:avLst/>
          </a:prstGeom>
          <a:noFill/>
          <a:ln w="9525">
            <a:noFill/>
            <a:round/>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8</a:t>
            </a:r>
          </a:p>
        </p:txBody>
      </p:sp>
      <p:sp>
        <p:nvSpPr>
          <p:cNvPr id="33852" name="Rectangle 60"/>
          <p:cNvSpPr>
            <a:spLocks noChangeArrowheads="1"/>
          </p:cNvSpPr>
          <p:nvPr/>
        </p:nvSpPr>
        <p:spPr bwMode="auto">
          <a:xfrm>
            <a:off x="4056461" y="4931569"/>
            <a:ext cx="365522" cy="228600"/>
          </a:xfrm>
          <a:prstGeom prst="rect">
            <a:avLst/>
          </a:prstGeom>
          <a:solidFill>
            <a:srgbClr val="D5F1CF"/>
          </a:solidFill>
          <a:ln w="9360">
            <a:solidFill>
              <a:srgbClr val="000066"/>
            </a:solidFill>
            <a:miter lim="800000"/>
            <a:headEnd/>
            <a:tailEnd/>
          </a:ln>
          <a:effectLst/>
        </p:spPr>
        <p:txBody>
          <a:bodyPr wrap="none" anchor="ctr"/>
          <a:lstStyle/>
          <a:p>
            <a:endParaRPr lang="en-US" sz="1800"/>
          </a:p>
        </p:txBody>
      </p:sp>
      <p:sp>
        <p:nvSpPr>
          <p:cNvPr id="33853" name="Rectangle 61"/>
          <p:cNvSpPr>
            <a:spLocks noChangeArrowheads="1"/>
          </p:cNvSpPr>
          <p:nvPr/>
        </p:nvSpPr>
        <p:spPr bwMode="auto">
          <a:xfrm>
            <a:off x="4056461" y="4702969"/>
            <a:ext cx="365522" cy="228600"/>
          </a:xfrm>
          <a:prstGeom prst="rect">
            <a:avLst/>
          </a:prstGeom>
          <a:noFill/>
          <a:ln w="9525">
            <a:noFill/>
            <a:round/>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7</a:t>
            </a:r>
          </a:p>
        </p:txBody>
      </p:sp>
      <p:sp>
        <p:nvSpPr>
          <p:cNvPr id="33855" name="Rectangle 63"/>
          <p:cNvSpPr>
            <a:spLocks noChangeArrowheads="1"/>
          </p:cNvSpPr>
          <p:nvPr/>
        </p:nvSpPr>
        <p:spPr bwMode="auto">
          <a:xfrm>
            <a:off x="4421983" y="4931569"/>
            <a:ext cx="365522" cy="228600"/>
          </a:xfrm>
          <a:prstGeom prst="rect">
            <a:avLst/>
          </a:prstGeom>
          <a:solidFill>
            <a:srgbClr val="D5F1CF"/>
          </a:solidFill>
          <a:ln w="9360">
            <a:solidFill>
              <a:srgbClr val="000066"/>
            </a:solidFill>
            <a:miter lim="800000"/>
            <a:headEnd/>
            <a:tailEnd/>
          </a:ln>
          <a:effectLst/>
        </p:spPr>
        <p:txBody>
          <a:bodyPr wrap="none" anchor="ctr"/>
          <a:lstStyle/>
          <a:p>
            <a:endParaRPr lang="en-US" sz="1800"/>
          </a:p>
        </p:txBody>
      </p:sp>
      <p:sp>
        <p:nvSpPr>
          <p:cNvPr id="33856" name="Rectangle 64"/>
          <p:cNvSpPr>
            <a:spLocks noChangeArrowheads="1"/>
          </p:cNvSpPr>
          <p:nvPr/>
        </p:nvSpPr>
        <p:spPr bwMode="auto">
          <a:xfrm>
            <a:off x="4421983" y="4702969"/>
            <a:ext cx="365522" cy="228600"/>
          </a:xfrm>
          <a:prstGeom prst="rect">
            <a:avLst/>
          </a:prstGeom>
          <a:noFill/>
          <a:ln w="9525">
            <a:noFill/>
            <a:round/>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6</a:t>
            </a:r>
          </a:p>
        </p:txBody>
      </p:sp>
      <p:sp>
        <p:nvSpPr>
          <p:cNvPr id="33858" name="Rectangle 66"/>
          <p:cNvSpPr>
            <a:spLocks noChangeArrowheads="1"/>
          </p:cNvSpPr>
          <p:nvPr/>
        </p:nvSpPr>
        <p:spPr bwMode="auto">
          <a:xfrm>
            <a:off x="4787505" y="4931569"/>
            <a:ext cx="365522" cy="2286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sz="1800"/>
          </a:p>
        </p:txBody>
      </p:sp>
      <p:sp>
        <p:nvSpPr>
          <p:cNvPr id="33859" name="Rectangle 67"/>
          <p:cNvSpPr>
            <a:spLocks noChangeArrowheads="1"/>
          </p:cNvSpPr>
          <p:nvPr/>
        </p:nvSpPr>
        <p:spPr bwMode="auto">
          <a:xfrm>
            <a:off x="4787505" y="4702969"/>
            <a:ext cx="365522" cy="228600"/>
          </a:xfrm>
          <a:prstGeom prst="rect">
            <a:avLst/>
          </a:prstGeom>
          <a:noFill/>
          <a:ln w="9525">
            <a:noFill/>
            <a:round/>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5</a:t>
            </a:r>
          </a:p>
        </p:txBody>
      </p:sp>
      <p:sp>
        <p:nvSpPr>
          <p:cNvPr id="33861" name="Rectangle 69"/>
          <p:cNvSpPr>
            <a:spLocks noChangeArrowheads="1"/>
          </p:cNvSpPr>
          <p:nvPr/>
        </p:nvSpPr>
        <p:spPr bwMode="auto">
          <a:xfrm>
            <a:off x="5153026" y="4931569"/>
            <a:ext cx="365522" cy="2286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sz="1800"/>
          </a:p>
        </p:txBody>
      </p:sp>
      <p:sp>
        <p:nvSpPr>
          <p:cNvPr id="33862" name="Rectangle 70"/>
          <p:cNvSpPr>
            <a:spLocks noChangeArrowheads="1"/>
          </p:cNvSpPr>
          <p:nvPr/>
        </p:nvSpPr>
        <p:spPr bwMode="auto">
          <a:xfrm>
            <a:off x="5153026" y="4702969"/>
            <a:ext cx="365522" cy="228600"/>
          </a:xfrm>
          <a:prstGeom prst="rect">
            <a:avLst/>
          </a:prstGeom>
          <a:noFill/>
          <a:ln w="9525">
            <a:noFill/>
            <a:round/>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4</a:t>
            </a:r>
          </a:p>
        </p:txBody>
      </p:sp>
      <p:sp>
        <p:nvSpPr>
          <p:cNvPr id="33864" name="Rectangle 72"/>
          <p:cNvSpPr>
            <a:spLocks noChangeArrowheads="1"/>
          </p:cNvSpPr>
          <p:nvPr/>
        </p:nvSpPr>
        <p:spPr bwMode="auto">
          <a:xfrm>
            <a:off x="5518549" y="4931569"/>
            <a:ext cx="365522" cy="2286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sz="1800"/>
          </a:p>
        </p:txBody>
      </p:sp>
      <p:sp>
        <p:nvSpPr>
          <p:cNvPr id="33865" name="Rectangle 73"/>
          <p:cNvSpPr>
            <a:spLocks noChangeArrowheads="1"/>
          </p:cNvSpPr>
          <p:nvPr/>
        </p:nvSpPr>
        <p:spPr bwMode="auto">
          <a:xfrm>
            <a:off x="5518549" y="4702969"/>
            <a:ext cx="365522" cy="228600"/>
          </a:xfrm>
          <a:prstGeom prst="rect">
            <a:avLst/>
          </a:prstGeom>
          <a:noFill/>
          <a:ln w="9525">
            <a:noFill/>
            <a:round/>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3</a:t>
            </a:r>
          </a:p>
        </p:txBody>
      </p:sp>
      <p:sp>
        <p:nvSpPr>
          <p:cNvPr id="33867" name="Rectangle 75"/>
          <p:cNvSpPr>
            <a:spLocks noChangeArrowheads="1"/>
          </p:cNvSpPr>
          <p:nvPr/>
        </p:nvSpPr>
        <p:spPr bwMode="auto">
          <a:xfrm>
            <a:off x="5884070" y="4931569"/>
            <a:ext cx="365522" cy="2286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sz="1800"/>
          </a:p>
        </p:txBody>
      </p:sp>
      <p:sp>
        <p:nvSpPr>
          <p:cNvPr id="33868" name="Rectangle 76"/>
          <p:cNvSpPr>
            <a:spLocks noChangeArrowheads="1"/>
          </p:cNvSpPr>
          <p:nvPr/>
        </p:nvSpPr>
        <p:spPr bwMode="auto">
          <a:xfrm>
            <a:off x="5884070" y="4702969"/>
            <a:ext cx="365522" cy="228600"/>
          </a:xfrm>
          <a:prstGeom prst="rect">
            <a:avLst/>
          </a:prstGeom>
          <a:noFill/>
          <a:ln w="9525">
            <a:noFill/>
            <a:round/>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2</a:t>
            </a:r>
          </a:p>
        </p:txBody>
      </p:sp>
      <p:sp>
        <p:nvSpPr>
          <p:cNvPr id="33870" name="Rectangle 78"/>
          <p:cNvSpPr>
            <a:spLocks noChangeArrowheads="1"/>
          </p:cNvSpPr>
          <p:nvPr/>
        </p:nvSpPr>
        <p:spPr bwMode="auto">
          <a:xfrm>
            <a:off x="6249592" y="4931569"/>
            <a:ext cx="365522" cy="2286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sz="1800"/>
          </a:p>
        </p:txBody>
      </p:sp>
      <p:sp>
        <p:nvSpPr>
          <p:cNvPr id="33871" name="Rectangle 79"/>
          <p:cNvSpPr>
            <a:spLocks noChangeArrowheads="1"/>
          </p:cNvSpPr>
          <p:nvPr/>
        </p:nvSpPr>
        <p:spPr bwMode="auto">
          <a:xfrm>
            <a:off x="6249592" y="4702969"/>
            <a:ext cx="365522" cy="228600"/>
          </a:xfrm>
          <a:prstGeom prst="rect">
            <a:avLst/>
          </a:prstGeom>
          <a:noFill/>
          <a:ln w="9525">
            <a:noFill/>
            <a:round/>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a:t>
            </a:r>
          </a:p>
        </p:txBody>
      </p:sp>
      <p:sp>
        <p:nvSpPr>
          <p:cNvPr id="33873" name="Rectangle 81"/>
          <p:cNvSpPr>
            <a:spLocks noChangeArrowheads="1"/>
          </p:cNvSpPr>
          <p:nvPr/>
        </p:nvSpPr>
        <p:spPr bwMode="auto">
          <a:xfrm>
            <a:off x="6615114" y="4931569"/>
            <a:ext cx="365522" cy="2286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sz="1800"/>
          </a:p>
        </p:txBody>
      </p:sp>
      <p:sp>
        <p:nvSpPr>
          <p:cNvPr id="33874" name="Rectangle 82"/>
          <p:cNvSpPr>
            <a:spLocks noChangeArrowheads="1"/>
          </p:cNvSpPr>
          <p:nvPr/>
        </p:nvSpPr>
        <p:spPr bwMode="auto">
          <a:xfrm>
            <a:off x="6615114" y="4702969"/>
            <a:ext cx="365522" cy="228600"/>
          </a:xfrm>
          <a:prstGeom prst="rect">
            <a:avLst/>
          </a:prstGeom>
          <a:noFill/>
          <a:ln w="9525">
            <a:noFill/>
            <a:round/>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a:t>
            </a:r>
          </a:p>
        </p:txBody>
      </p:sp>
      <p:grpSp>
        <p:nvGrpSpPr>
          <p:cNvPr id="2" name="Group 83"/>
          <p:cNvGrpSpPr>
            <a:grpSpLocks/>
          </p:cNvGrpSpPr>
          <p:nvPr/>
        </p:nvGrpSpPr>
        <p:grpSpPr bwMode="auto">
          <a:xfrm>
            <a:off x="4787503" y="3752853"/>
            <a:ext cx="2193131" cy="310753"/>
            <a:chOff x="3061" y="2261"/>
            <a:chExt cx="1842" cy="261"/>
          </a:xfrm>
        </p:grpSpPr>
        <p:sp>
          <p:nvSpPr>
            <p:cNvPr id="33876" name="Line 84"/>
            <p:cNvSpPr>
              <a:spLocks noChangeShapeType="1"/>
            </p:cNvSpPr>
            <p:nvPr/>
          </p:nvSpPr>
          <p:spPr bwMode="auto">
            <a:xfrm>
              <a:off x="3061" y="2352"/>
              <a:ext cx="1842" cy="1"/>
            </a:xfrm>
            <a:prstGeom prst="line">
              <a:avLst/>
            </a:prstGeom>
            <a:noFill/>
            <a:ln w="9360">
              <a:solidFill>
                <a:srgbClr val="000066"/>
              </a:solidFill>
              <a:miter lim="800000"/>
              <a:headEnd type="triangle" w="med" len="med"/>
              <a:tailEnd type="triangle" w="med" len="med"/>
            </a:ln>
            <a:effectLst/>
          </p:spPr>
          <p:txBody>
            <a:bodyPr/>
            <a:lstStyle/>
            <a:p>
              <a:endParaRPr lang="en-US" sz="1800"/>
            </a:p>
          </p:txBody>
        </p:sp>
        <p:sp>
          <p:nvSpPr>
            <p:cNvPr id="33877" name="Text Box 85"/>
            <p:cNvSpPr txBox="1">
              <a:spLocks noChangeArrowheads="1"/>
            </p:cNvSpPr>
            <p:nvPr/>
          </p:nvSpPr>
          <p:spPr bwMode="auto">
            <a:xfrm>
              <a:off x="3768" y="2261"/>
              <a:ext cx="464" cy="261"/>
            </a:xfrm>
            <a:prstGeom prst="rect">
              <a:avLst/>
            </a:prstGeom>
            <a:solidFill>
              <a:srgbClr val="FFFFFF"/>
            </a:solidFill>
            <a:ln w="9525">
              <a:noFill/>
              <a:round/>
              <a:headEnd/>
              <a:tailEnd/>
            </a:ln>
            <a:effectLst/>
          </p:spPr>
          <p:txBody>
            <a:bodyPr wrap="none" lIns="67770" tIns="33210" rIns="67770" bIns="33210">
              <a:spAutoFit/>
            </a:bodyPr>
            <a:lstStyle/>
            <a:p>
              <a:pPr>
                <a:lnSpc>
                  <a:spcPct val="88000"/>
                </a:lnSpc>
                <a:spcBef>
                  <a:spcPts val="50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800" dirty="0">
                  <a:latin typeface="Calibri" pitchFamily="34" charset="0"/>
                </a:rPr>
                <a:t>VPO</a:t>
              </a:r>
            </a:p>
          </p:txBody>
        </p:sp>
      </p:grpSp>
      <p:grpSp>
        <p:nvGrpSpPr>
          <p:cNvPr id="3" name="Group 86"/>
          <p:cNvGrpSpPr>
            <a:grpSpLocks/>
          </p:cNvGrpSpPr>
          <p:nvPr/>
        </p:nvGrpSpPr>
        <p:grpSpPr bwMode="auto">
          <a:xfrm>
            <a:off x="4800601" y="5217322"/>
            <a:ext cx="2193132" cy="310753"/>
            <a:chOff x="3072" y="3312"/>
            <a:chExt cx="1842" cy="261"/>
          </a:xfrm>
        </p:grpSpPr>
        <p:sp>
          <p:nvSpPr>
            <p:cNvPr id="33879" name="Line 87"/>
            <p:cNvSpPr>
              <a:spLocks noChangeShapeType="1"/>
            </p:cNvSpPr>
            <p:nvPr/>
          </p:nvSpPr>
          <p:spPr bwMode="auto">
            <a:xfrm>
              <a:off x="3072" y="3403"/>
              <a:ext cx="1842" cy="1"/>
            </a:xfrm>
            <a:prstGeom prst="line">
              <a:avLst/>
            </a:prstGeom>
            <a:noFill/>
            <a:ln w="9360">
              <a:solidFill>
                <a:srgbClr val="000066"/>
              </a:solidFill>
              <a:miter lim="800000"/>
              <a:headEnd type="triangle" w="med" len="med"/>
              <a:tailEnd type="triangle" w="med" len="med"/>
            </a:ln>
            <a:effectLst/>
          </p:spPr>
          <p:txBody>
            <a:bodyPr/>
            <a:lstStyle/>
            <a:p>
              <a:endParaRPr lang="en-US" sz="1800"/>
            </a:p>
          </p:txBody>
        </p:sp>
        <p:sp>
          <p:nvSpPr>
            <p:cNvPr id="33880" name="Text Box 88"/>
            <p:cNvSpPr txBox="1">
              <a:spLocks noChangeArrowheads="1"/>
            </p:cNvSpPr>
            <p:nvPr/>
          </p:nvSpPr>
          <p:spPr bwMode="auto">
            <a:xfrm>
              <a:off x="3779" y="3312"/>
              <a:ext cx="453" cy="261"/>
            </a:xfrm>
            <a:prstGeom prst="rect">
              <a:avLst/>
            </a:prstGeom>
            <a:solidFill>
              <a:srgbClr val="FFFFFF"/>
            </a:solidFill>
            <a:ln w="9525">
              <a:noFill/>
              <a:round/>
              <a:headEnd/>
              <a:tailEnd/>
            </a:ln>
            <a:effectLst/>
          </p:spPr>
          <p:txBody>
            <a:bodyPr wrap="none" lIns="67770" tIns="33210" rIns="67770" bIns="33210">
              <a:spAutoFit/>
            </a:bodyPr>
            <a:lstStyle/>
            <a:p>
              <a:pPr>
                <a:lnSpc>
                  <a:spcPct val="88000"/>
                </a:lnSpc>
                <a:spcBef>
                  <a:spcPts val="50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800" dirty="0">
                  <a:latin typeface="Calibri" pitchFamily="34" charset="0"/>
                </a:rPr>
                <a:t>PPO</a:t>
              </a:r>
            </a:p>
          </p:txBody>
        </p:sp>
      </p:grpSp>
      <p:grpSp>
        <p:nvGrpSpPr>
          <p:cNvPr id="4" name="Group 89"/>
          <p:cNvGrpSpPr>
            <a:grpSpLocks/>
          </p:cNvGrpSpPr>
          <p:nvPr/>
        </p:nvGrpSpPr>
        <p:grpSpPr bwMode="auto">
          <a:xfrm>
            <a:off x="2628900" y="5217322"/>
            <a:ext cx="2193132" cy="310753"/>
            <a:chOff x="1248" y="3312"/>
            <a:chExt cx="1842" cy="261"/>
          </a:xfrm>
        </p:grpSpPr>
        <p:sp>
          <p:nvSpPr>
            <p:cNvPr id="33882" name="Line 90"/>
            <p:cNvSpPr>
              <a:spLocks noChangeShapeType="1"/>
            </p:cNvSpPr>
            <p:nvPr/>
          </p:nvSpPr>
          <p:spPr bwMode="auto">
            <a:xfrm>
              <a:off x="1248" y="3403"/>
              <a:ext cx="1842" cy="1"/>
            </a:xfrm>
            <a:prstGeom prst="line">
              <a:avLst/>
            </a:prstGeom>
            <a:noFill/>
            <a:ln w="9360">
              <a:solidFill>
                <a:srgbClr val="000066"/>
              </a:solidFill>
              <a:miter lim="800000"/>
              <a:headEnd type="triangle" w="med" len="med"/>
              <a:tailEnd type="triangle" w="med" len="med"/>
            </a:ln>
            <a:effectLst/>
          </p:spPr>
          <p:txBody>
            <a:bodyPr/>
            <a:lstStyle/>
            <a:p>
              <a:endParaRPr lang="en-US" sz="1800"/>
            </a:p>
          </p:txBody>
        </p:sp>
        <p:sp>
          <p:nvSpPr>
            <p:cNvPr id="33883" name="Text Box 91"/>
            <p:cNvSpPr txBox="1">
              <a:spLocks noChangeArrowheads="1"/>
            </p:cNvSpPr>
            <p:nvPr/>
          </p:nvSpPr>
          <p:spPr bwMode="auto">
            <a:xfrm>
              <a:off x="1955" y="3312"/>
              <a:ext cx="450" cy="261"/>
            </a:xfrm>
            <a:prstGeom prst="rect">
              <a:avLst/>
            </a:prstGeom>
            <a:solidFill>
              <a:srgbClr val="FFFFFF"/>
            </a:solidFill>
            <a:ln w="9525">
              <a:noFill/>
              <a:round/>
              <a:headEnd/>
              <a:tailEnd/>
            </a:ln>
            <a:effectLst/>
          </p:spPr>
          <p:txBody>
            <a:bodyPr wrap="none" lIns="67770" tIns="33210" rIns="67770" bIns="33210">
              <a:spAutoFit/>
            </a:bodyPr>
            <a:lstStyle/>
            <a:p>
              <a:pPr>
                <a:lnSpc>
                  <a:spcPct val="88000"/>
                </a:lnSpc>
                <a:spcBef>
                  <a:spcPts val="50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800" dirty="0">
                  <a:latin typeface="Calibri" pitchFamily="34" charset="0"/>
                </a:rPr>
                <a:t>PPN</a:t>
              </a:r>
            </a:p>
          </p:txBody>
        </p:sp>
      </p:grpSp>
      <p:grpSp>
        <p:nvGrpSpPr>
          <p:cNvPr id="5" name="Group 92"/>
          <p:cNvGrpSpPr>
            <a:grpSpLocks/>
          </p:cNvGrpSpPr>
          <p:nvPr/>
        </p:nvGrpSpPr>
        <p:grpSpPr bwMode="auto">
          <a:xfrm>
            <a:off x="1863330" y="3746900"/>
            <a:ext cx="2937272" cy="310753"/>
            <a:chOff x="605" y="2256"/>
            <a:chExt cx="2467" cy="261"/>
          </a:xfrm>
        </p:grpSpPr>
        <p:sp>
          <p:nvSpPr>
            <p:cNvPr id="33885" name="Line 93"/>
            <p:cNvSpPr>
              <a:spLocks noChangeShapeType="1"/>
            </p:cNvSpPr>
            <p:nvPr/>
          </p:nvSpPr>
          <p:spPr bwMode="auto">
            <a:xfrm>
              <a:off x="605" y="2347"/>
              <a:ext cx="2467" cy="1"/>
            </a:xfrm>
            <a:prstGeom prst="line">
              <a:avLst/>
            </a:prstGeom>
            <a:noFill/>
            <a:ln w="9360">
              <a:solidFill>
                <a:srgbClr val="000066"/>
              </a:solidFill>
              <a:miter lim="800000"/>
              <a:headEnd type="triangle" w="med" len="med"/>
              <a:tailEnd type="triangle" w="med" len="med"/>
            </a:ln>
            <a:effectLst/>
          </p:spPr>
          <p:txBody>
            <a:bodyPr/>
            <a:lstStyle/>
            <a:p>
              <a:endParaRPr lang="en-US" sz="1800"/>
            </a:p>
          </p:txBody>
        </p:sp>
        <p:sp>
          <p:nvSpPr>
            <p:cNvPr id="33886" name="Text Box 94"/>
            <p:cNvSpPr txBox="1">
              <a:spLocks noChangeArrowheads="1"/>
            </p:cNvSpPr>
            <p:nvPr/>
          </p:nvSpPr>
          <p:spPr bwMode="auto">
            <a:xfrm>
              <a:off x="1553" y="2256"/>
              <a:ext cx="461" cy="261"/>
            </a:xfrm>
            <a:prstGeom prst="rect">
              <a:avLst/>
            </a:prstGeom>
            <a:solidFill>
              <a:srgbClr val="FFFFFF"/>
            </a:solidFill>
            <a:ln w="9525">
              <a:noFill/>
              <a:round/>
              <a:headEnd/>
              <a:tailEnd/>
            </a:ln>
            <a:effectLst/>
          </p:spPr>
          <p:txBody>
            <a:bodyPr wrap="none" lIns="67770" tIns="33210" rIns="67770" bIns="33210">
              <a:spAutoFit/>
            </a:bodyPr>
            <a:lstStyle/>
            <a:p>
              <a:pPr>
                <a:lnSpc>
                  <a:spcPct val="88000"/>
                </a:lnSpc>
                <a:spcBef>
                  <a:spcPts val="50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800" dirty="0">
                  <a:latin typeface="Calibri" pitchFamily="34" charset="0"/>
                </a:rPr>
                <a:t>VPN</a:t>
              </a:r>
            </a:p>
          </p:txBody>
        </p:sp>
      </p:grpSp>
      <p:sp>
        <p:nvSpPr>
          <p:cNvPr id="33887" name="Text Box 95"/>
          <p:cNvSpPr txBox="1">
            <a:spLocks noChangeArrowheads="1"/>
          </p:cNvSpPr>
          <p:nvPr/>
        </p:nvSpPr>
        <p:spPr bwMode="auto">
          <a:xfrm>
            <a:off x="2386014" y="4074319"/>
            <a:ext cx="2128819" cy="310853"/>
          </a:xfrm>
          <a:prstGeom prst="rect">
            <a:avLst/>
          </a:prstGeom>
          <a:noFill/>
          <a:ln w="9525">
            <a:noFill/>
            <a:round/>
            <a:headEnd/>
            <a:tailEnd/>
          </a:ln>
          <a:effectLst/>
        </p:spPr>
        <p:txBody>
          <a:bodyPr wrap="none" lIns="67770" tIns="33210" rIns="67770" bIns="33210">
            <a:spAutoFit/>
          </a:bodyPr>
          <a:lstStyle/>
          <a:p>
            <a:pPr>
              <a:lnSpc>
                <a:spcPct val="88000"/>
              </a:lnSpc>
              <a:spcBef>
                <a:spcPts val="50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800" dirty="0">
                <a:solidFill>
                  <a:schemeClr val="tx1">
                    <a:lumMod val="50000"/>
                    <a:lumOff val="50000"/>
                  </a:schemeClr>
                </a:solidFill>
                <a:latin typeface="Calibri" pitchFamily="34" charset="0"/>
              </a:rPr>
              <a:t>Virtual Page Number</a:t>
            </a:r>
          </a:p>
        </p:txBody>
      </p:sp>
      <p:sp>
        <p:nvSpPr>
          <p:cNvPr id="33888" name="Text Box 96"/>
          <p:cNvSpPr txBox="1">
            <a:spLocks noChangeArrowheads="1"/>
          </p:cNvSpPr>
          <p:nvPr/>
        </p:nvSpPr>
        <p:spPr bwMode="auto">
          <a:xfrm>
            <a:off x="5111751" y="4065984"/>
            <a:ext cx="1931009" cy="310853"/>
          </a:xfrm>
          <a:prstGeom prst="rect">
            <a:avLst/>
          </a:prstGeom>
          <a:noFill/>
          <a:ln w="9525">
            <a:noFill/>
            <a:round/>
            <a:headEnd/>
            <a:tailEnd/>
          </a:ln>
          <a:effectLst/>
        </p:spPr>
        <p:txBody>
          <a:bodyPr wrap="none" lIns="67770" tIns="33210" rIns="67770" bIns="33210">
            <a:spAutoFit/>
          </a:bodyPr>
          <a:lstStyle/>
          <a:p>
            <a:pPr>
              <a:lnSpc>
                <a:spcPct val="88000"/>
              </a:lnSpc>
              <a:spcBef>
                <a:spcPts val="50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800" dirty="0">
                <a:solidFill>
                  <a:schemeClr val="tx1">
                    <a:lumMod val="50000"/>
                    <a:lumOff val="50000"/>
                  </a:schemeClr>
                </a:solidFill>
                <a:latin typeface="Calibri" pitchFamily="34" charset="0"/>
              </a:rPr>
              <a:t>Virtual Page Offset</a:t>
            </a:r>
          </a:p>
        </p:txBody>
      </p:sp>
      <p:sp>
        <p:nvSpPr>
          <p:cNvPr id="33889" name="Text Box 97"/>
          <p:cNvSpPr txBox="1">
            <a:spLocks noChangeArrowheads="1"/>
          </p:cNvSpPr>
          <p:nvPr/>
        </p:nvSpPr>
        <p:spPr bwMode="auto">
          <a:xfrm>
            <a:off x="2616732" y="5503799"/>
            <a:ext cx="2243659" cy="310853"/>
          </a:xfrm>
          <a:prstGeom prst="rect">
            <a:avLst/>
          </a:prstGeom>
          <a:noFill/>
          <a:ln w="9525">
            <a:noFill/>
            <a:round/>
            <a:headEnd/>
            <a:tailEnd/>
          </a:ln>
          <a:effectLst/>
        </p:spPr>
        <p:txBody>
          <a:bodyPr wrap="none" lIns="67770" tIns="33210" rIns="67770" bIns="33210">
            <a:spAutoFit/>
          </a:bodyPr>
          <a:lstStyle/>
          <a:p>
            <a:pPr>
              <a:lnSpc>
                <a:spcPct val="88000"/>
              </a:lnSpc>
              <a:spcBef>
                <a:spcPts val="50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800" dirty="0">
                <a:solidFill>
                  <a:schemeClr val="tx1">
                    <a:lumMod val="50000"/>
                    <a:lumOff val="50000"/>
                  </a:schemeClr>
                </a:solidFill>
                <a:latin typeface="Calibri" pitchFamily="34" charset="0"/>
              </a:rPr>
              <a:t>Physical Page Number</a:t>
            </a:r>
          </a:p>
        </p:txBody>
      </p:sp>
      <p:sp>
        <p:nvSpPr>
          <p:cNvPr id="33890" name="Text Box 98"/>
          <p:cNvSpPr txBox="1">
            <a:spLocks noChangeArrowheads="1"/>
          </p:cNvSpPr>
          <p:nvPr/>
        </p:nvSpPr>
        <p:spPr bwMode="auto">
          <a:xfrm>
            <a:off x="4828677" y="5503069"/>
            <a:ext cx="2045849" cy="310853"/>
          </a:xfrm>
          <a:prstGeom prst="rect">
            <a:avLst/>
          </a:prstGeom>
          <a:noFill/>
          <a:ln w="9525">
            <a:noFill/>
            <a:round/>
            <a:headEnd/>
            <a:tailEnd/>
          </a:ln>
          <a:effectLst/>
        </p:spPr>
        <p:txBody>
          <a:bodyPr wrap="none" lIns="67770" tIns="33210" rIns="67770" bIns="33210">
            <a:spAutoFit/>
          </a:bodyPr>
          <a:lstStyle/>
          <a:p>
            <a:pPr algn="ctr">
              <a:lnSpc>
                <a:spcPct val="88000"/>
              </a:lnSpc>
              <a:spcBef>
                <a:spcPts val="50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800" dirty="0">
                <a:solidFill>
                  <a:schemeClr val="tx1">
                    <a:lumMod val="50000"/>
                    <a:lumOff val="50000"/>
                  </a:schemeClr>
                </a:solidFill>
                <a:latin typeface="Calibri" pitchFamily="34" charset="0"/>
              </a:rPr>
              <a:t>Physical Page Offset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685800" y="1708150"/>
            <a:ext cx="7772400" cy="1720850"/>
          </a:xfrm>
        </p:spPr>
        <p:txBody>
          <a:bodyPr/>
          <a:lstStyle/>
          <a:p>
            <a:pPr marL="0" indent="0"/>
            <a:r>
              <a:rPr lang="en-US" dirty="0"/>
              <a:t>Virtual Memory: Details</a:t>
            </a:r>
            <a:br>
              <a:rPr lang="en-US" dirty="0"/>
            </a:br>
            <a:br>
              <a:rPr lang="en-US" dirty="0"/>
            </a:br>
            <a:r>
              <a:rPr lang="en-US" sz="2000" b="0" dirty="0"/>
              <a:t>15-213/15-503/14-513: Introduction to Computer Systems </a:t>
            </a:r>
            <a:br>
              <a:rPr lang="en-US" sz="2000" b="0" dirty="0"/>
            </a:br>
            <a:r>
              <a:rPr lang="en-GB" sz="2000" b="0" i="0" u="none" strike="noStrike" cap="none" dirty="0">
                <a:solidFill>
                  <a:schemeClr val="dk1"/>
                </a:solidFill>
                <a:latin typeface="Calibri"/>
                <a:ea typeface="Calibri"/>
                <a:cs typeface="Calibri"/>
                <a:sym typeface="Calibri"/>
              </a:rPr>
              <a:t>12</a:t>
            </a:r>
            <a:r>
              <a:rPr lang="en-GB" sz="2000" b="0" i="0" u="none" strike="noStrike" cap="none" baseline="30000" dirty="0">
                <a:solidFill>
                  <a:schemeClr val="dk1"/>
                </a:solidFill>
                <a:latin typeface="Calibri"/>
                <a:ea typeface="Calibri"/>
                <a:cs typeface="Calibri"/>
                <a:sym typeface="Calibri"/>
              </a:rPr>
              <a:t>th</a:t>
            </a:r>
            <a:r>
              <a:rPr lang="en-GB" sz="2000" b="0" i="0" u="none" strike="noStrike" cap="none" dirty="0">
                <a:solidFill>
                  <a:schemeClr val="dk1"/>
                </a:solidFill>
                <a:latin typeface="Calibri"/>
                <a:ea typeface="Calibri"/>
                <a:cs typeface="Calibri"/>
                <a:sym typeface="Calibri"/>
              </a:rPr>
              <a:t> Lecture, </a:t>
            </a:r>
            <a:r>
              <a:rPr lang="en-GB" sz="2000" b="0" dirty="0">
                <a:solidFill>
                  <a:schemeClr val="dk1"/>
                </a:solidFill>
                <a:latin typeface="Calibri"/>
                <a:ea typeface="Calibri"/>
                <a:cs typeface="Calibri"/>
                <a:sym typeface="Calibri"/>
              </a:rPr>
              <a:t>Oct</a:t>
            </a:r>
            <a:r>
              <a:rPr lang="en-GB" sz="2000" b="0" i="0" u="none" strike="noStrike" cap="none" dirty="0">
                <a:solidFill>
                  <a:schemeClr val="dk1"/>
                </a:solidFill>
                <a:latin typeface="Calibri"/>
                <a:ea typeface="Calibri"/>
                <a:cs typeface="Calibri"/>
                <a:sym typeface="Calibri"/>
              </a:rPr>
              <a:t> 2, 2025</a:t>
            </a:r>
            <a:endParaRPr lang="en-US" sz="2000" b="0"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494959" y="4429920"/>
            <a:ext cx="6116242" cy="1220392"/>
            <a:chOff x="2211252" y="149729"/>
            <a:chExt cx="8154989" cy="1627189"/>
          </a:xfrm>
        </p:grpSpPr>
        <p:sp>
          <p:nvSpPr>
            <p:cNvPr id="145" name="Rectangle 60"/>
            <p:cNvSpPr>
              <a:spLocks noChangeArrowheads="1"/>
            </p:cNvSpPr>
            <p:nvPr/>
          </p:nvSpPr>
          <p:spPr bwMode="auto">
            <a:xfrm>
              <a:off x="9739177" y="1449892"/>
              <a:ext cx="625475" cy="325438"/>
            </a:xfrm>
            <a:prstGeom prst="rect">
              <a:avLst/>
            </a:prstGeom>
            <a:solidFill>
              <a:schemeClr val="bg1"/>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a:t>
              </a:r>
            </a:p>
          </p:txBody>
        </p:sp>
        <p:sp>
          <p:nvSpPr>
            <p:cNvPr id="146" name="Rectangle 61"/>
            <p:cNvSpPr>
              <a:spLocks noChangeArrowheads="1"/>
            </p:cNvSpPr>
            <p:nvPr/>
          </p:nvSpPr>
          <p:spPr bwMode="auto">
            <a:xfrm>
              <a:off x="9108940" y="1449892"/>
              <a:ext cx="630238" cy="325438"/>
            </a:xfrm>
            <a:prstGeom prst="rect">
              <a:avLst/>
            </a:prstGeom>
            <a:solidFill>
              <a:schemeClr val="bg1"/>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147" name="Rectangle 62"/>
            <p:cNvSpPr>
              <a:spLocks noChangeArrowheads="1"/>
            </p:cNvSpPr>
            <p:nvPr/>
          </p:nvSpPr>
          <p:spPr bwMode="auto">
            <a:xfrm>
              <a:off x="8483465" y="1449892"/>
              <a:ext cx="625475" cy="325438"/>
            </a:xfrm>
            <a:prstGeom prst="rect">
              <a:avLst/>
            </a:prstGeom>
            <a:solidFill>
              <a:schemeClr val="bg1"/>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02</a:t>
              </a:r>
            </a:p>
          </p:txBody>
        </p:sp>
        <p:sp>
          <p:nvSpPr>
            <p:cNvPr id="148" name="Rectangle 63"/>
            <p:cNvSpPr>
              <a:spLocks noChangeArrowheads="1"/>
            </p:cNvSpPr>
            <p:nvPr/>
          </p:nvSpPr>
          <p:spPr bwMode="auto">
            <a:xfrm>
              <a:off x="7854815" y="1449892"/>
              <a:ext cx="628650" cy="325438"/>
            </a:xfrm>
            <a:prstGeom prst="rect">
              <a:avLst/>
            </a:prstGeom>
            <a:solidFill>
              <a:schemeClr val="bg1"/>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a:t>
              </a:r>
            </a:p>
          </p:txBody>
        </p:sp>
        <p:sp>
          <p:nvSpPr>
            <p:cNvPr id="149" name="Rectangle 64"/>
            <p:cNvSpPr>
              <a:spLocks noChangeArrowheads="1"/>
            </p:cNvSpPr>
            <p:nvPr/>
          </p:nvSpPr>
          <p:spPr bwMode="auto">
            <a:xfrm>
              <a:off x="7229340" y="1449892"/>
              <a:ext cx="625475" cy="325438"/>
            </a:xfrm>
            <a:prstGeom prst="rect">
              <a:avLst/>
            </a:prstGeom>
            <a:solidFill>
              <a:schemeClr val="bg1"/>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34</a:t>
              </a:r>
            </a:p>
          </p:txBody>
        </p:sp>
        <p:sp>
          <p:nvSpPr>
            <p:cNvPr id="150" name="Rectangle 65"/>
            <p:cNvSpPr>
              <a:spLocks noChangeArrowheads="1"/>
            </p:cNvSpPr>
            <p:nvPr/>
          </p:nvSpPr>
          <p:spPr bwMode="auto">
            <a:xfrm>
              <a:off x="6602277" y="1449892"/>
              <a:ext cx="627063" cy="325438"/>
            </a:xfrm>
            <a:prstGeom prst="rect">
              <a:avLst/>
            </a:prstGeom>
            <a:solidFill>
              <a:schemeClr val="bg1"/>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0A</a:t>
              </a:r>
            </a:p>
          </p:txBody>
        </p:sp>
        <p:sp>
          <p:nvSpPr>
            <p:cNvPr id="151" name="Rectangle 66"/>
            <p:cNvSpPr>
              <a:spLocks noChangeArrowheads="1"/>
            </p:cNvSpPr>
            <p:nvPr/>
          </p:nvSpPr>
          <p:spPr bwMode="auto">
            <a:xfrm>
              <a:off x="5973627" y="1449892"/>
              <a:ext cx="628650" cy="325438"/>
            </a:xfrm>
            <a:prstGeom prst="rect">
              <a:avLst/>
            </a:prstGeom>
            <a:solidFill>
              <a:schemeClr val="bg1"/>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a:t>
              </a:r>
            </a:p>
          </p:txBody>
        </p:sp>
        <p:sp>
          <p:nvSpPr>
            <p:cNvPr id="152" name="Rectangle 67"/>
            <p:cNvSpPr>
              <a:spLocks noChangeArrowheads="1"/>
            </p:cNvSpPr>
            <p:nvPr/>
          </p:nvSpPr>
          <p:spPr bwMode="auto">
            <a:xfrm>
              <a:off x="5346565" y="1449892"/>
              <a:ext cx="627063" cy="325438"/>
            </a:xfrm>
            <a:prstGeom prst="rect">
              <a:avLst/>
            </a:prstGeom>
            <a:solidFill>
              <a:schemeClr val="bg1"/>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0D</a:t>
              </a:r>
            </a:p>
          </p:txBody>
        </p:sp>
        <p:sp>
          <p:nvSpPr>
            <p:cNvPr id="153" name="Rectangle 68"/>
            <p:cNvSpPr>
              <a:spLocks noChangeArrowheads="1"/>
            </p:cNvSpPr>
            <p:nvPr/>
          </p:nvSpPr>
          <p:spPr bwMode="auto">
            <a:xfrm>
              <a:off x="4721090" y="1449892"/>
              <a:ext cx="625475" cy="325438"/>
            </a:xfrm>
            <a:prstGeom prst="rect">
              <a:avLst/>
            </a:prstGeom>
            <a:solidFill>
              <a:schemeClr val="bg1"/>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03</a:t>
              </a:r>
            </a:p>
          </p:txBody>
        </p:sp>
        <p:sp>
          <p:nvSpPr>
            <p:cNvPr id="154" name="Rectangle 69"/>
            <p:cNvSpPr>
              <a:spLocks noChangeArrowheads="1"/>
            </p:cNvSpPr>
            <p:nvPr/>
          </p:nvSpPr>
          <p:spPr bwMode="auto">
            <a:xfrm>
              <a:off x="4092440" y="1449892"/>
              <a:ext cx="628650" cy="325438"/>
            </a:xfrm>
            <a:prstGeom prst="rect">
              <a:avLst/>
            </a:prstGeom>
            <a:solidFill>
              <a:schemeClr val="bg1"/>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a:t>
              </a:r>
            </a:p>
          </p:txBody>
        </p:sp>
        <p:sp>
          <p:nvSpPr>
            <p:cNvPr id="155" name="Rectangle 70"/>
            <p:cNvSpPr>
              <a:spLocks noChangeArrowheads="1"/>
            </p:cNvSpPr>
            <p:nvPr/>
          </p:nvSpPr>
          <p:spPr bwMode="auto">
            <a:xfrm>
              <a:off x="3466965" y="1449892"/>
              <a:ext cx="625475" cy="325438"/>
            </a:xfrm>
            <a:prstGeom prst="rect">
              <a:avLst/>
            </a:prstGeom>
            <a:solidFill>
              <a:schemeClr val="bg1"/>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156" name="Rectangle 71"/>
            <p:cNvSpPr>
              <a:spLocks noChangeArrowheads="1"/>
            </p:cNvSpPr>
            <p:nvPr/>
          </p:nvSpPr>
          <p:spPr bwMode="auto">
            <a:xfrm>
              <a:off x="2836727" y="1449892"/>
              <a:ext cx="630238" cy="325438"/>
            </a:xfrm>
            <a:prstGeom prst="rect">
              <a:avLst/>
            </a:prstGeom>
            <a:solidFill>
              <a:schemeClr val="bg1"/>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07</a:t>
              </a:r>
            </a:p>
          </p:txBody>
        </p:sp>
        <p:sp>
          <p:nvSpPr>
            <p:cNvPr id="157" name="Rectangle 72"/>
            <p:cNvSpPr>
              <a:spLocks noChangeArrowheads="1"/>
            </p:cNvSpPr>
            <p:nvPr/>
          </p:nvSpPr>
          <p:spPr bwMode="auto">
            <a:xfrm>
              <a:off x="2211252" y="1449892"/>
              <a:ext cx="625475" cy="325438"/>
            </a:xfrm>
            <a:prstGeom prst="rect">
              <a:avLst/>
            </a:prstGeom>
            <a:solidFill>
              <a:schemeClr val="bg2">
                <a:lumMod val="20000"/>
                <a:lumOff val="80000"/>
              </a:schemeClr>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solidFill>
                    <a:srgbClr val="990000"/>
                  </a:solidFill>
                  <a:latin typeface="Calibri" pitchFamily="34" charset="0"/>
                </a:rPr>
                <a:t>3</a:t>
              </a:r>
            </a:p>
          </p:txBody>
        </p:sp>
        <p:sp>
          <p:nvSpPr>
            <p:cNvPr id="158" name="Rectangle 73"/>
            <p:cNvSpPr>
              <a:spLocks noChangeArrowheads="1"/>
            </p:cNvSpPr>
            <p:nvPr/>
          </p:nvSpPr>
          <p:spPr bwMode="auto">
            <a:xfrm>
              <a:off x="9739177" y="1124454"/>
              <a:ext cx="625475" cy="325438"/>
            </a:xfrm>
            <a:prstGeom prst="rect">
              <a:avLst/>
            </a:prstGeom>
            <a:solidFill>
              <a:schemeClr val="bg1"/>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a:t>
              </a:r>
            </a:p>
          </p:txBody>
        </p:sp>
        <p:sp>
          <p:nvSpPr>
            <p:cNvPr id="159" name="Rectangle 74"/>
            <p:cNvSpPr>
              <a:spLocks noChangeArrowheads="1"/>
            </p:cNvSpPr>
            <p:nvPr/>
          </p:nvSpPr>
          <p:spPr bwMode="auto">
            <a:xfrm>
              <a:off x="9108940" y="1124454"/>
              <a:ext cx="630238" cy="325438"/>
            </a:xfrm>
            <a:prstGeom prst="rect">
              <a:avLst/>
            </a:prstGeom>
            <a:solidFill>
              <a:schemeClr val="bg1"/>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160" name="Rectangle 75"/>
            <p:cNvSpPr>
              <a:spLocks noChangeArrowheads="1"/>
            </p:cNvSpPr>
            <p:nvPr/>
          </p:nvSpPr>
          <p:spPr bwMode="auto">
            <a:xfrm>
              <a:off x="8483465" y="1124454"/>
              <a:ext cx="625475" cy="325438"/>
            </a:xfrm>
            <a:prstGeom prst="rect">
              <a:avLst/>
            </a:prstGeom>
            <a:solidFill>
              <a:schemeClr val="bg1"/>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03</a:t>
              </a:r>
            </a:p>
          </p:txBody>
        </p:sp>
        <p:sp>
          <p:nvSpPr>
            <p:cNvPr id="161" name="Rectangle 76"/>
            <p:cNvSpPr>
              <a:spLocks noChangeArrowheads="1"/>
            </p:cNvSpPr>
            <p:nvPr/>
          </p:nvSpPr>
          <p:spPr bwMode="auto">
            <a:xfrm>
              <a:off x="7854815" y="1124454"/>
              <a:ext cx="628650" cy="325438"/>
            </a:xfrm>
            <a:prstGeom prst="rect">
              <a:avLst/>
            </a:prstGeom>
            <a:solidFill>
              <a:schemeClr val="bg1"/>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a:t>
              </a:r>
            </a:p>
          </p:txBody>
        </p:sp>
        <p:sp>
          <p:nvSpPr>
            <p:cNvPr id="162" name="Rectangle 77"/>
            <p:cNvSpPr>
              <a:spLocks noChangeArrowheads="1"/>
            </p:cNvSpPr>
            <p:nvPr/>
          </p:nvSpPr>
          <p:spPr bwMode="auto">
            <a:xfrm>
              <a:off x="7229340" y="1124454"/>
              <a:ext cx="625475" cy="325438"/>
            </a:xfrm>
            <a:prstGeom prst="rect">
              <a:avLst/>
            </a:prstGeom>
            <a:solidFill>
              <a:schemeClr val="bg1"/>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163" name="Rectangle 78"/>
            <p:cNvSpPr>
              <a:spLocks noChangeArrowheads="1"/>
            </p:cNvSpPr>
            <p:nvPr/>
          </p:nvSpPr>
          <p:spPr bwMode="auto">
            <a:xfrm>
              <a:off x="6602277" y="1124454"/>
              <a:ext cx="627063" cy="325438"/>
            </a:xfrm>
            <a:prstGeom prst="rect">
              <a:avLst/>
            </a:prstGeom>
            <a:solidFill>
              <a:schemeClr val="bg1"/>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06</a:t>
              </a:r>
            </a:p>
          </p:txBody>
        </p:sp>
        <p:sp>
          <p:nvSpPr>
            <p:cNvPr id="164" name="Rectangle 79"/>
            <p:cNvSpPr>
              <a:spLocks noChangeArrowheads="1"/>
            </p:cNvSpPr>
            <p:nvPr/>
          </p:nvSpPr>
          <p:spPr bwMode="auto">
            <a:xfrm>
              <a:off x="5973627" y="1124454"/>
              <a:ext cx="628650" cy="325438"/>
            </a:xfrm>
            <a:prstGeom prst="rect">
              <a:avLst/>
            </a:prstGeom>
            <a:solidFill>
              <a:schemeClr val="bg1"/>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a:t>
              </a:r>
            </a:p>
          </p:txBody>
        </p:sp>
        <p:sp>
          <p:nvSpPr>
            <p:cNvPr id="165" name="Rectangle 80"/>
            <p:cNvSpPr>
              <a:spLocks noChangeArrowheads="1"/>
            </p:cNvSpPr>
            <p:nvPr/>
          </p:nvSpPr>
          <p:spPr bwMode="auto">
            <a:xfrm>
              <a:off x="5346565" y="1124454"/>
              <a:ext cx="627063" cy="325438"/>
            </a:xfrm>
            <a:prstGeom prst="rect">
              <a:avLst/>
            </a:prstGeom>
            <a:solidFill>
              <a:schemeClr val="bg1"/>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166" name="Rectangle 81"/>
            <p:cNvSpPr>
              <a:spLocks noChangeArrowheads="1"/>
            </p:cNvSpPr>
            <p:nvPr/>
          </p:nvSpPr>
          <p:spPr bwMode="auto">
            <a:xfrm>
              <a:off x="4721090" y="1124454"/>
              <a:ext cx="625475" cy="325438"/>
            </a:xfrm>
            <a:prstGeom prst="rect">
              <a:avLst/>
            </a:prstGeom>
            <a:solidFill>
              <a:schemeClr val="bg1"/>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08</a:t>
              </a:r>
            </a:p>
          </p:txBody>
        </p:sp>
        <p:sp>
          <p:nvSpPr>
            <p:cNvPr id="167" name="Rectangle 82"/>
            <p:cNvSpPr>
              <a:spLocks noChangeArrowheads="1"/>
            </p:cNvSpPr>
            <p:nvPr/>
          </p:nvSpPr>
          <p:spPr bwMode="auto">
            <a:xfrm>
              <a:off x="4092440" y="1124454"/>
              <a:ext cx="628650" cy="325438"/>
            </a:xfrm>
            <a:prstGeom prst="rect">
              <a:avLst/>
            </a:prstGeom>
            <a:solidFill>
              <a:schemeClr val="bg1"/>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a:t>
              </a:r>
            </a:p>
          </p:txBody>
        </p:sp>
        <p:sp>
          <p:nvSpPr>
            <p:cNvPr id="168" name="Rectangle 83"/>
            <p:cNvSpPr>
              <a:spLocks noChangeArrowheads="1"/>
            </p:cNvSpPr>
            <p:nvPr/>
          </p:nvSpPr>
          <p:spPr bwMode="auto">
            <a:xfrm>
              <a:off x="3466965" y="1124454"/>
              <a:ext cx="625475" cy="325438"/>
            </a:xfrm>
            <a:prstGeom prst="rect">
              <a:avLst/>
            </a:prstGeom>
            <a:solidFill>
              <a:schemeClr val="bg1"/>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169" name="Rectangle 84"/>
            <p:cNvSpPr>
              <a:spLocks noChangeArrowheads="1"/>
            </p:cNvSpPr>
            <p:nvPr/>
          </p:nvSpPr>
          <p:spPr bwMode="auto">
            <a:xfrm>
              <a:off x="2836727" y="1124454"/>
              <a:ext cx="630238" cy="325438"/>
            </a:xfrm>
            <a:prstGeom prst="rect">
              <a:avLst/>
            </a:prstGeom>
            <a:solidFill>
              <a:schemeClr val="bg1"/>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02</a:t>
              </a:r>
            </a:p>
          </p:txBody>
        </p:sp>
        <p:sp>
          <p:nvSpPr>
            <p:cNvPr id="170" name="Rectangle 85"/>
            <p:cNvSpPr>
              <a:spLocks noChangeArrowheads="1"/>
            </p:cNvSpPr>
            <p:nvPr/>
          </p:nvSpPr>
          <p:spPr bwMode="auto">
            <a:xfrm>
              <a:off x="2211252" y="1124454"/>
              <a:ext cx="625475" cy="325438"/>
            </a:xfrm>
            <a:prstGeom prst="rect">
              <a:avLst/>
            </a:prstGeom>
            <a:solidFill>
              <a:schemeClr val="bg2">
                <a:lumMod val="20000"/>
                <a:lumOff val="80000"/>
              </a:schemeClr>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solidFill>
                    <a:srgbClr val="990000"/>
                  </a:solidFill>
                  <a:latin typeface="Calibri" pitchFamily="34" charset="0"/>
                </a:rPr>
                <a:t>2</a:t>
              </a:r>
            </a:p>
          </p:txBody>
        </p:sp>
        <p:sp>
          <p:nvSpPr>
            <p:cNvPr id="171" name="Rectangle 86"/>
            <p:cNvSpPr>
              <a:spLocks noChangeArrowheads="1"/>
            </p:cNvSpPr>
            <p:nvPr/>
          </p:nvSpPr>
          <p:spPr bwMode="auto">
            <a:xfrm>
              <a:off x="9739177" y="800604"/>
              <a:ext cx="625475" cy="323850"/>
            </a:xfrm>
            <a:prstGeom prst="rect">
              <a:avLst/>
            </a:prstGeom>
            <a:solidFill>
              <a:schemeClr val="bg1"/>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a:t>
              </a:r>
            </a:p>
          </p:txBody>
        </p:sp>
        <p:sp>
          <p:nvSpPr>
            <p:cNvPr id="172" name="Rectangle 87"/>
            <p:cNvSpPr>
              <a:spLocks noChangeArrowheads="1"/>
            </p:cNvSpPr>
            <p:nvPr/>
          </p:nvSpPr>
          <p:spPr bwMode="auto">
            <a:xfrm>
              <a:off x="9108940" y="800604"/>
              <a:ext cx="630238" cy="323850"/>
            </a:xfrm>
            <a:prstGeom prst="rect">
              <a:avLst/>
            </a:prstGeom>
            <a:solidFill>
              <a:schemeClr val="bg1"/>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173" name="Rectangle 88"/>
            <p:cNvSpPr>
              <a:spLocks noChangeArrowheads="1"/>
            </p:cNvSpPr>
            <p:nvPr/>
          </p:nvSpPr>
          <p:spPr bwMode="auto">
            <a:xfrm>
              <a:off x="8483465" y="800604"/>
              <a:ext cx="625475" cy="323850"/>
            </a:xfrm>
            <a:prstGeom prst="rect">
              <a:avLst/>
            </a:prstGeom>
            <a:solidFill>
              <a:schemeClr val="bg1"/>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0A</a:t>
              </a:r>
            </a:p>
          </p:txBody>
        </p:sp>
        <p:sp>
          <p:nvSpPr>
            <p:cNvPr id="174" name="Rectangle 89"/>
            <p:cNvSpPr>
              <a:spLocks noChangeArrowheads="1"/>
            </p:cNvSpPr>
            <p:nvPr/>
          </p:nvSpPr>
          <p:spPr bwMode="auto">
            <a:xfrm>
              <a:off x="7854815" y="800604"/>
              <a:ext cx="628650" cy="323850"/>
            </a:xfrm>
            <a:prstGeom prst="rect">
              <a:avLst/>
            </a:prstGeom>
            <a:solidFill>
              <a:schemeClr val="bg1"/>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a:t>
              </a:r>
            </a:p>
          </p:txBody>
        </p:sp>
        <p:sp>
          <p:nvSpPr>
            <p:cNvPr id="175" name="Rectangle 90"/>
            <p:cNvSpPr>
              <a:spLocks noChangeArrowheads="1"/>
            </p:cNvSpPr>
            <p:nvPr/>
          </p:nvSpPr>
          <p:spPr bwMode="auto">
            <a:xfrm>
              <a:off x="7229340" y="800604"/>
              <a:ext cx="625475" cy="323850"/>
            </a:xfrm>
            <a:prstGeom prst="rect">
              <a:avLst/>
            </a:prstGeom>
            <a:solidFill>
              <a:schemeClr val="bg1"/>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176" name="Rectangle 91"/>
            <p:cNvSpPr>
              <a:spLocks noChangeArrowheads="1"/>
            </p:cNvSpPr>
            <p:nvPr/>
          </p:nvSpPr>
          <p:spPr bwMode="auto">
            <a:xfrm>
              <a:off x="6602277" y="800604"/>
              <a:ext cx="627063" cy="323850"/>
            </a:xfrm>
            <a:prstGeom prst="rect">
              <a:avLst/>
            </a:prstGeom>
            <a:solidFill>
              <a:schemeClr val="bg1"/>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04</a:t>
              </a:r>
            </a:p>
          </p:txBody>
        </p:sp>
        <p:sp>
          <p:nvSpPr>
            <p:cNvPr id="177" name="Rectangle 92"/>
            <p:cNvSpPr>
              <a:spLocks noChangeArrowheads="1"/>
            </p:cNvSpPr>
            <p:nvPr/>
          </p:nvSpPr>
          <p:spPr bwMode="auto">
            <a:xfrm>
              <a:off x="5973627" y="800604"/>
              <a:ext cx="628650" cy="323850"/>
            </a:xfrm>
            <a:prstGeom prst="rect">
              <a:avLst/>
            </a:prstGeom>
            <a:solidFill>
              <a:schemeClr val="bg1"/>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a:t>
              </a:r>
            </a:p>
          </p:txBody>
        </p:sp>
        <p:sp>
          <p:nvSpPr>
            <p:cNvPr id="178" name="Rectangle 93"/>
            <p:cNvSpPr>
              <a:spLocks noChangeArrowheads="1"/>
            </p:cNvSpPr>
            <p:nvPr/>
          </p:nvSpPr>
          <p:spPr bwMode="auto">
            <a:xfrm>
              <a:off x="5346565" y="800604"/>
              <a:ext cx="627063" cy="323850"/>
            </a:xfrm>
            <a:prstGeom prst="rect">
              <a:avLst/>
            </a:prstGeom>
            <a:solidFill>
              <a:schemeClr val="bg1"/>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179" name="Rectangle 94"/>
            <p:cNvSpPr>
              <a:spLocks noChangeArrowheads="1"/>
            </p:cNvSpPr>
            <p:nvPr/>
          </p:nvSpPr>
          <p:spPr bwMode="auto">
            <a:xfrm>
              <a:off x="4721090" y="800604"/>
              <a:ext cx="625475" cy="323850"/>
            </a:xfrm>
            <a:prstGeom prst="rect">
              <a:avLst/>
            </a:prstGeom>
            <a:solidFill>
              <a:schemeClr val="bg1"/>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02</a:t>
              </a:r>
            </a:p>
          </p:txBody>
        </p:sp>
        <p:sp>
          <p:nvSpPr>
            <p:cNvPr id="180" name="Rectangle 95"/>
            <p:cNvSpPr>
              <a:spLocks noChangeArrowheads="1"/>
            </p:cNvSpPr>
            <p:nvPr/>
          </p:nvSpPr>
          <p:spPr bwMode="auto">
            <a:xfrm>
              <a:off x="4092440" y="800604"/>
              <a:ext cx="628650" cy="323850"/>
            </a:xfrm>
            <a:prstGeom prst="rect">
              <a:avLst/>
            </a:prstGeom>
            <a:solidFill>
              <a:schemeClr val="bg1"/>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a:t>
              </a:r>
            </a:p>
          </p:txBody>
        </p:sp>
        <p:sp>
          <p:nvSpPr>
            <p:cNvPr id="181" name="Rectangle 96"/>
            <p:cNvSpPr>
              <a:spLocks noChangeArrowheads="1"/>
            </p:cNvSpPr>
            <p:nvPr/>
          </p:nvSpPr>
          <p:spPr bwMode="auto">
            <a:xfrm>
              <a:off x="3466965" y="800604"/>
              <a:ext cx="625475" cy="323850"/>
            </a:xfrm>
            <a:prstGeom prst="rect">
              <a:avLst/>
            </a:prstGeom>
            <a:solidFill>
              <a:schemeClr val="bg1"/>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2D</a:t>
              </a:r>
            </a:p>
          </p:txBody>
        </p:sp>
        <p:sp>
          <p:nvSpPr>
            <p:cNvPr id="182" name="Rectangle 97"/>
            <p:cNvSpPr>
              <a:spLocks noChangeArrowheads="1"/>
            </p:cNvSpPr>
            <p:nvPr/>
          </p:nvSpPr>
          <p:spPr bwMode="auto">
            <a:xfrm>
              <a:off x="2836727" y="800604"/>
              <a:ext cx="630238" cy="323850"/>
            </a:xfrm>
            <a:prstGeom prst="rect">
              <a:avLst/>
            </a:prstGeom>
            <a:solidFill>
              <a:schemeClr val="bg1"/>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03</a:t>
              </a:r>
            </a:p>
          </p:txBody>
        </p:sp>
        <p:sp>
          <p:nvSpPr>
            <p:cNvPr id="183" name="Rectangle 98"/>
            <p:cNvSpPr>
              <a:spLocks noChangeArrowheads="1"/>
            </p:cNvSpPr>
            <p:nvPr/>
          </p:nvSpPr>
          <p:spPr bwMode="auto">
            <a:xfrm>
              <a:off x="2211252" y="800604"/>
              <a:ext cx="625475" cy="323850"/>
            </a:xfrm>
            <a:prstGeom prst="rect">
              <a:avLst/>
            </a:prstGeom>
            <a:solidFill>
              <a:schemeClr val="bg2">
                <a:lumMod val="20000"/>
                <a:lumOff val="80000"/>
              </a:schemeClr>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solidFill>
                    <a:srgbClr val="990000"/>
                  </a:solidFill>
                  <a:latin typeface="Calibri" pitchFamily="34" charset="0"/>
                </a:rPr>
                <a:t>1</a:t>
              </a:r>
            </a:p>
          </p:txBody>
        </p:sp>
        <p:sp>
          <p:nvSpPr>
            <p:cNvPr id="184" name="Rectangle 99"/>
            <p:cNvSpPr>
              <a:spLocks noChangeArrowheads="1"/>
            </p:cNvSpPr>
            <p:nvPr/>
          </p:nvSpPr>
          <p:spPr bwMode="auto">
            <a:xfrm>
              <a:off x="9739177" y="475167"/>
              <a:ext cx="625475" cy="325438"/>
            </a:xfrm>
            <a:prstGeom prst="rect">
              <a:avLst/>
            </a:prstGeom>
            <a:solidFill>
              <a:schemeClr val="bg1"/>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a:t>
              </a:r>
            </a:p>
          </p:txBody>
        </p:sp>
        <p:sp>
          <p:nvSpPr>
            <p:cNvPr id="185" name="Rectangle 100"/>
            <p:cNvSpPr>
              <a:spLocks noChangeArrowheads="1"/>
            </p:cNvSpPr>
            <p:nvPr/>
          </p:nvSpPr>
          <p:spPr bwMode="auto">
            <a:xfrm>
              <a:off x="9108940" y="475167"/>
              <a:ext cx="630238" cy="325438"/>
            </a:xfrm>
            <a:prstGeom prst="rect">
              <a:avLst/>
            </a:prstGeom>
            <a:solidFill>
              <a:schemeClr val="bg1"/>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02</a:t>
              </a:r>
            </a:p>
          </p:txBody>
        </p:sp>
        <p:sp>
          <p:nvSpPr>
            <p:cNvPr id="186" name="Rectangle 101"/>
            <p:cNvSpPr>
              <a:spLocks noChangeArrowheads="1"/>
            </p:cNvSpPr>
            <p:nvPr/>
          </p:nvSpPr>
          <p:spPr bwMode="auto">
            <a:xfrm>
              <a:off x="8483465" y="475167"/>
              <a:ext cx="625475" cy="325438"/>
            </a:xfrm>
            <a:prstGeom prst="rect">
              <a:avLst/>
            </a:prstGeom>
            <a:solidFill>
              <a:schemeClr val="bg1"/>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07</a:t>
              </a:r>
            </a:p>
          </p:txBody>
        </p:sp>
        <p:sp>
          <p:nvSpPr>
            <p:cNvPr id="187" name="Rectangle 102"/>
            <p:cNvSpPr>
              <a:spLocks noChangeArrowheads="1"/>
            </p:cNvSpPr>
            <p:nvPr/>
          </p:nvSpPr>
          <p:spPr bwMode="auto">
            <a:xfrm>
              <a:off x="7854815" y="475167"/>
              <a:ext cx="628650" cy="325438"/>
            </a:xfrm>
            <a:prstGeom prst="rect">
              <a:avLst/>
            </a:prstGeom>
            <a:solidFill>
              <a:schemeClr val="bg1"/>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a:t>
              </a:r>
            </a:p>
          </p:txBody>
        </p:sp>
        <p:sp>
          <p:nvSpPr>
            <p:cNvPr id="188" name="Rectangle 103"/>
            <p:cNvSpPr>
              <a:spLocks noChangeArrowheads="1"/>
            </p:cNvSpPr>
            <p:nvPr/>
          </p:nvSpPr>
          <p:spPr bwMode="auto">
            <a:xfrm>
              <a:off x="7229340" y="475167"/>
              <a:ext cx="625475" cy="325438"/>
            </a:xfrm>
            <a:prstGeom prst="rect">
              <a:avLst/>
            </a:prstGeom>
            <a:solidFill>
              <a:schemeClr val="bg1"/>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189" name="Rectangle 104"/>
            <p:cNvSpPr>
              <a:spLocks noChangeArrowheads="1"/>
            </p:cNvSpPr>
            <p:nvPr/>
          </p:nvSpPr>
          <p:spPr bwMode="auto">
            <a:xfrm>
              <a:off x="6602277" y="475167"/>
              <a:ext cx="627063" cy="325438"/>
            </a:xfrm>
            <a:prstGeom prst="rect">
              <a:avLst/>
            </a:prstGeom>
            <a:solidFill>
              <a:schemeClr val="bg1"/>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00</a:t>
              </a:r>
            </a:p>
          </p:txBody>
        </p:sp>
        <p:sp>
          <p:nvSpPr>
            <p:cNvPr id="190" name="Rectangle 105"/>
            <p:cNvSpPr>
              <a:spLocks noChangeArrowheads="1"/>
            </p:cNvSpPr>
            <p:nvPr/>
          </p:nvSpPr>
          <p:spPr bwMode="auto">
            <a:xfrm>
              <a:off x="5973627" y="475167"/>
              <a:ext cx="628650" cy="325438"/>
            </a:xfrm>
            <a:prstGeom prst="rect">
              <a:avLst/>
            </a:prstGeom>
            <a:solidFill>
              <a:schemeClr val="bg1"/>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a:t>
              </a:r>
            </a:p>
          </p:txBody>
        </p:sp>
        <p:sp>
          <p:nvSpPr>
            <p:cNvPr id="191" name="Rectangle 106"/>
            <p:cNvSpPr>
              <a:spLocks noChangeArrowheads="1"/>
            </p:cNvSpPr>
            <p:nvPr/>
          </p:nvSpPr>
          <p:spPr bwMode="auto">
            <a:xfrm>
              <a:off x="5346565" y="475167"/>
              <a:ext cx="627063" cy="325438"/>
            </a:xfrm>
            <a:prstGeom prst="rect">
              <a:avLst/>
            </a:prstGeom>
            <a:solidFill>
              <a:schemeClr val="bg1"/>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0D</a:t>
              </a:r>
            </a:p>
          </p:txBody>
        </p:sp>
        <p:sp>
          <p:nvSpPr>
            <p:cNvPr id="192" name="Rectangle 107"/>
            <p:cNvSpPr>
              <a:spLocks noChangeArrowheads="1"/>
            </p:cNvSpPr>
            <p:nvPr/>
          </p:nvSpPr>
          <p:spPr bwMode="auto">
            <a:xfrm>
              <a:off x="4721090" y="475167"/>
              <a:ext cx="625475" cy="325438"/>
            </a:xfrm>
            <a:prstGeom prst="rect">
              <a:avLst/>
            </a:prstGeom>
            <a:solidFill>
              <a:schemeClr val="bg1"/>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09</a:t>
              </a:r>
            </a:p>
          </p:txBody>
        </p:sp>
        <p:sp>
          <p:nvSpPr>
            <p:cNvPr id="193" name="Rectangle 108"/>
            <p:cNvSpPr>
              <a:spLocks noChangeArrowheads="1"/>
            </p:cNvSpPr>
            <p:nvPr/>
          </p:nvSpPr>
          <p:spPr bwMode="auto">
            <a:xfrm>
              <a:off x="4092440" y="475167"/>
              <a:ext cx="628650" cy="325438"/>
            </a:xfrm>
            <a:prstGeom prst="rect">
              <a:avLst/>
            </a:prstGeom>
            <a:solidFill>
              <a:schemeClr val="bg1"/>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a:t>
              </a:r>
            </a:p>
          </p:txBody>
        </p:sp>
        <p:sp>
          <p:nvSpPr>
            <p:cNvPr id="194" name="Rectangle 109"/>
            <p:cNvSpPr>
              <a:spLocks noChangeArrowheads="1"/>
            </p:cNvSpPr>
            <p:nvPr/>
          </p:nvSpPr>
          <p:spPr bwMode="auto">
            <a:xfrm>
              <a:off x="3466965" y="475167"/>
              <a:ext cx="625475" cy="325438"/>
            </a:xfrm>
            <a:prstGeom prst="rect">
              <a:avLst/>
            </a:prstGeom>
            <a:solidFill>
              <a:schemeClr val="bg1"/>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195" name="Rectangle 110"/>
            <p:cNvSpPr>
              <a:spLocks noChangeArrowheads="1"/>
            </p:cNvSpPr>
            <p:nvPr/>
          </p:nvSpPr>
          <p:spPr bwMode="auto">
            <a:xfrm>
              <a:off x="2836727" y="475167"/>
              <a:ext cx="630238" cy="325438"/>
            </a:xfrm>
            <a:prstGeom prst="rect">
              <a:avLst/>
            </a:prstGeom>
            <a:solidFill>
              <a:schemeClr val="bg1"/>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03</a:t>
              </a:r>
            </a:p>
          </p:txBody>
        </p:sp>
        <p:sp>
          <p:nvSpPr>
            <p:cNvPr id="196" name="Rectangle 111"/>
            <p:cNvSpPr>
              <a:spLocks noChangeArrowheads="1"/>
            </p:cNvSpPr>
            <p:nvPr/>
          </p:nvSpPr>
          <p:spPr bwMode="auto">
            <a:xfrm>
              <a:off x="2211252" y="475167"/>
              <a:ext cx="625475" cy="325438"/>
            </a:xfrm>
            <a:prstGeom prst="rect">
              <a:avLst/>
            </a:prstGeom>
            <a:solidFill>
              <a:schemeClr val="bg2">
                <a:lumMod val="20000"/>
                <a:lumOff val="80000"/>
              </a:schemeClr>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solidFill>
                    <a:srgbClr val="990000"/>
                  </a:solidFill>
                  <a:latin typeface="Calibri" pitchFamily="34" charset="0"/>
                </a:rPr>
                <a:t>0</a:t>
              </a:r>
            </a:p>
          </p:txBody>
        </p:sp>
        <p:sp>
          <p:nvSpPr>
            <p:cNvPr id="197" name="Rectangle 112"/>
            <p:cNvSpPr>
              <a:spLocks noChangeArrowheads="1"/>
            </p:cNvSpPr>
            <p:nvPr/>
          </p:nvSpPr>
          <p:spPr bwMode="auto">
            <a:xfrm>
              <a:off x="9739177" y="149729"/>
              <a:ext cx="625475" cy="325438"/>
            </a:xfrm>
            <a:prstGeom prst="rect">
              <a:avLst/>
            </a:prstGeom>
            <a:solidFill>
              <a:schemeClr val="bg2">
                <a:lumMod val="20000"/>
                <a:lumOff val="80000"/>
              </a:schemeClr>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i="1" dirty="0">
                  <a:solidFill>
                    <a:srgbClr val="990000"/>
                  </a:solidFill>
                  <a:latin typeface="Calibri" pitchFamily="34" charset="0"/>
                </a:rPr>
                <a:t>Valid</a:t>
              </a:r>
            </a:p>
          </p:txBody>
        </p:sp>
        <p:sp>
          <p:nvSpPr>
            <p:cNvPr id="198" name="Rectangle 113"/>
            <p:cNvSpPr>
              <a:spLocks noChangeArrowheads="1"/>
            </p:cNvSpPr>
            <p:nvPr/>
          </p:nvSpPr>
          <p:spPr bwMode="auto">
            <a:xfrm>
              <a:off x="9108940" y="149729"/>
              <a:ext cx="630238" cy="325438"/>
            </a:xfrm>
            <a:prstGeom prst="rect">
              <a:avLst/>
            </a:prstGeom>
            <a:solidFill>
              <a:schemeClr val="bg2">
                <a:lumMod val="20000"/>
                <a:lumOff val="80000"/>
              </a:schemeClr>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i="1" dirty="0">
                  <a:solidFill>
                    <a:srgbClr val="990000"/>
                  </a:solidFill>
                  <a:latin typeface="Calibri" pitchFamily="34" charset="0"/>
                </a:rPr>
                <a:t>PPN</a:t>
              </a:r>
            </a:p>
          </p:txBody>
        </p:sp>
        <p:sp>
          <p:nvSpPr>
            <p:cNvPr id="199" name="Rectangle 114"/>
            <p:cNvSpPr>
              <a:spLocks noChangeArrowheads="1"/>
            </p:cNvSpPr>
            <p:nvPr/>
          </p:nvSpPr>
          <p:spPr bwMode="auto">
            <a:xfrm>
              <a:off x="8483465" y="149729"/>
              <a:ext cx="625475" cy="325438"/>
            </a:xfrm>
            <a:prstGeom prst="rect">
              <a:avLst/>
            </a:prstGeom>
            <a:solidFill>
              <a:schemeClr val="bg2">
                <a:lumMod val="20000"/>
                <a:lumOff val="80000"/>
              </a:schemeClr>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i="1" dirty="0">
                  <a:solidFill>
                    <a:srgbClr val="990000"/>
                  </a:solidFill>
                  <a:latin typeface="Calibri" pitchFamily="34" charset="0"/>
                </a:rPr>
                <a:t>Tag</a:t>
              </a:r>
            </a:p>
          </p:txBody>
        </p:sp>
        <p:sp>
          <p:nvSpPr>
            <p:cNvPr id="200" name="Rectangle 115"/>
            <p:cNvSpPr>
              <a:spLocks noChangeArrowheads="1"/>
            </p:cNvSpPr>
            <p:nvPr/>
          </p:nvSpPr>
          <p:spPr bwMode="auto">
            <a:xfrm>
              <a:off x="7854815" y="149729"/>
              <a:ext cx="628650" cy="325438"/>
            </a:xfrm>
            <a:prstGeom prst="rect">
              <a:avLst/>
            </a:prstGeom>
            <a:solidFill>
              <a:schemeClr val="bg2">
                <a:lumMod val="20000"/>
                <a:lumOff val="80000"/>
              </a:schemeClr>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i="1" dirty="0">
                  <a:solidFill>
                    <a:srgbClr val="990000"/>
                  </a:solidFill>
                  <a:latin typeface="Calibri" pitchFamily="34" charset="0"/>
                </a:rPr>
                <a:t>Valid</a:t>
              </a:r>
            </a:p>
          </p:txBody>
        </p:sp>
        <p:sp>
          <p:nvSpPr>
            <p:cNvPr id="201" name="Rectangle 116"/>
            <p:cNvSpPr>
              <a:spLocks noChangeArrowheads="1"/>
            </p:cNvSpPr>
            <p:nvPr/>
          </p:nvSpPr>
          <p:spPr bwMode="auto">
            <a:xfrm>
              <a:off x="7229340" y="149729"/>
              <a:ext cx="625475" cy="325438"/>
            </a:xfrm>
            <a:prstGeom prst="rect">
              <a:avLst/>
            </a:prstGeom>
            <a:solidFill>
              <a:schemeClr val="bg2">
                <a:lumMod val="20000"/>
                <a:lumOff val="80000"/>
              </a:schemeClr>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i="1" dirty="0">
                  <a:solidFill>
                    <a:srgbClr val="990000"/>
                  </a:solidFill>
                  <a:latin typeface="Calibri" pitchFamily="34" charset="0"/>
                </a:rPr>
                <a:t>PPN</a:t>
              </a:r>
            </a:p>
          </p:txBody>
        </p:sp>
        <p:sp>
          <p:nvSpPr>
            <p:cNvPr id="202" name="Rectangle 117"/>
            <p:cNvSpPr>
              <a:spLocks noChangeArrowheads="1"/>
            </p:cNvSpPr>
            <p:nvPr/>
          </p:nvSpPr>
          <p:spPr bwMode="auto">
            <a:xfrm>
              <a:off x="6602277" y="149729"/>
              <a:ext cx="627063" cy="325438"/>
            </a:xfrm>
            <a:prstGeom prst="rect">
              <a:avLst/>
            </a:prstGeom>
            <a:solidFill>
              <a:schemeClr val="bg2">
                <a:lumMod val="20000"/>
                <a:lumOff val="80000"/>
              </a:schemeClr>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i="1" dirty="0">
                  <a:solidFill>
                    <a:srgbClr val="990000"/>
                  </a:solidFill>
                  <a:latin typeface="Calibri" pitchFamily="34" charset="0"/>
                </a:rPr>
                <a:t>Tag</a:t>
              </a:r>
            </a:p>
          </p:txBody>
        </p:sp>
        <p:sp>
          <p:nvSpPr>
            <p:cNvPr id="203" name="Rectangle 118"/>
            <p:cNvSpPr>
              <a:spLocks noChangeArrowheads="1"/>
            </p:cNvSpPr>
            <p:nvPr/>
          </p:nvSpPr>
          <p:spPr bwMode="auto">
            <a:xfrm>
              <a:off x="5973627" y="149729"/>
              <a:ext cx="628650" cy="325438"/>
            </a:xfrm>
            <a:prstGeom prst="rect">
              <a:avLst/>
            </a:prstGeom>
            <a:solidFill>
              <a:schemeClr val="bg2">
                <a:lumMod val="20000"/>
                <a:lumOff val="80000"/>
              </a:schemeClr>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i="1" dirty="0">
                  <a:solidFill>
                    <a:srgbClr val="990000"/>
                  </a:solidFill>
                  <a:latin typeface="Calibri" pitchFamily="34" charset="0"/>
                </a:rPr>
                <a:t>Valid</a:t>
              </a:r>
            </a:p>
          </p:txBody>
        </p:sp>
        <p:sp>
          <p:nvSpPr>
            <p:cNvPr id="204" name="Rectangle 119"/>
            <p:cNvSpPr>
              <a:spLocks noChangeArrowheads="1"/>
            </p:cNvSpPr>
            <p:nvPr/>
          </p:nvSpPr>
          <p:spPr bwMode="auto">
            <a:xfrm>
              <a:off x="5346565" y="149729"/>
              <a:ext cx="627063" cy="325438"/>
            </a:xfrm>
            <a:prstGeom prst="rect">
              <a:avLst/>
            </a:prstGeom>
            <a:solidFill>
              <a:schemeClr val="bg2">
                <a:lumMod val="20000"/>
                <a:lumOff val="80000"/>
              </a:schemeClr>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i="1" dirty="0">
                  <a:solidFill>
                    <a:srgbClr val="990000"/>
                  </a:solidFill>
                  <a:latin typeface="Calibri" pitchFamily="34" charset="0"/>
                </a:rPr>
                <a:t>PPN</a:t>
              </a:r>
            </a:p>
          </p:txBody>
        </p:sp>
        <p:sp>
          <p:nvSpPr>
            <p:cNvPr id="205" name="Rectangle 120"/>
            <p:cNvSpPr>
              <a:spLocks noChangeArrowheads="1"/>
            </p:cNvSpPr>
            <p:nvPr/>
          </p:nvSpPr>
          <p:spPr bwMode="auto">
            <a:xfrm>
              <a:off x="4721090" y="149729"/>
              <a:ext cx="625475" cy="325438"/>
            </a:xfrm>
            <a:prstGeom prst="rect">
              <a:avLst/>
            </a:prstGeom>
            <a:solidFill>
              <a:schemeClr val="bg2">
                <a:lumMod val="20000"/>
                <a:lumOff val="80000"/>
              </a:schemeClr>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i="1" dirty="0">
                  <a:solidFill>
                    <a:srgbClr val="990000"/>
                  </a:solidFill>
                  <a:latin typeface="Calibri" pitchFamily="34" charset="0"/>
                </a:rPr>
                <a:t>Tag</a:t>
              </a:r>
            </a:p>
          </p:txBody>
        </p:sp>
        <p:sp>
          <p:nvSpPr>
            <p:cNvPr id="206" name="Rectangle 121"/>
            <p:cNvSpPr>
              <a:spLocks noChangeArrowheads="1"/>
            </p:cNvSpPr>
            <p:nvPr/>
          </p:nvSpPr>
          <p:spPr bwMode="auto">
            <a:xfrm>
              <a:off x="4092440" y="149729"/>
              <a:ext cx="628650" cy="325438"/>
            </a:xfrm>
            <a:prstGeom prst="rect">
              <a:avLst/>
            </a:prstGeom>
            <a:solidFill>
              <a:schemeClr val="bg2">
                <a:lumMod val="20000"/>
                <a:lumOff val="80000"/>
              </a:schemeClr>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i="1" dirty="0">
                  <a:solidFill>
                    <a:srgbClr val="990000"/>
                  </a:solidFill>
                  <a:latin typeface="Calibri" pitchFamily="34" charset="0"/>
                </a:rPr>
                <a:t>Valid</a:t>
              </a:r>
            </a:p>
          </p:txBody>
        </p:sp>
        <p:sp>
          <p:nvSpPr>
            <p:cNvPr id="207" name="Rectangle 122"/>
            <p:cNvSpPr>
              <a:spLocks noChangeArrowheads="1"/>
            </p:cNvSpPr>
            <p:nvPr/>
          </p:nvSpPr>
          <p:spPr bwMode="auto">
            <a:xfrm>
              <a:off x="3466965" y="149729"/>
              <a:ext cx="625475" cy="325438"/>
            </a:xfrm>
            <a:prstGeom prst="rect">
              <a:avLst/>
            </a:prstGeom>
            <a:solidFill>
              <a:schemeClr val="bg2">
                <a:lumMod val="20000"/>
                <a:lumOff val="80000"/>
              </a:schemeClr>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i="1" dirty="0">
                  <a:solidFill>
                    <a:srgbClr val="990000"/>
                  </a:solidFill>
                  <a:latin typeface="Calibri" pitchFamily="34" charset="0"/>
                </a:rPr>
                <a:t>PPN</a:t>
              </a:r>
            </a:p>
          </p:txBody>
        </p:sp>
        <p:sp>
          <p:nvSpPr>
            <p:cNvPr id="208" name="Rectangle 123"/>
            <p:cNvSpPr>
              <a:spLocks noChangeArrowheads="1"/>
            </p:cNvSpPr>
            <p:nvPr/>
          </p:nvSpPr>
          <p:spPr bwMode="auto">
            <a:xfrm>
              <a:off x="2836727" y="149729"/>
              <a:ext cx="630238" cy="325438"/>
            </a:xfrm>
            <a:prstGeom prst="rect">
              <a:avLst/>
            </a:prstGeom>
            <a:solidFill>
              <a:schemeClr val="bg2">
                <a:lumMod val="20000"/>
                <a:lumOff val="80000"/>
              </a:schemeClr>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i="1" dirty="0">
                  <a:solidFill>
                    <a:srgbClr val="990000"/>
                  </a:solidFill>
                  <a:latin typeface="Calibri" pitchFamily="34" charset="0"/>
                </a:rPr>
                <a:t>Tag</a:t>
              </a:r>
            </a:p>
          </p:txBody>
        </p:sp>
        <p:sp>
          <p:nvSpPr>
            <p:cNvPr id="209" name="Rectangle 124"/>
            <p:cNvSpPr>
              <a:spLocks noChangeArrowheads="1"/>
            </p:cNvSpPr>
            <p:nvPr/>
          </p:nvSpPr>
          <p:spPr bwMode="auto">
            <a:xfrm>
              <a:off x="2211252" y="149729"/>
              <a:ext cx="625475" cy="325438"/>
            </a:xfrm>
            <a:prstGeom prst="rect">
              <a:avLst/>
            </a:prstGeom>
            <a:solidFill>
              <a:schemeClr val="bg2">
                <a:lumMod val="20000"/>
                <a:lumOff val="80000"/>
              </a:schemeClr>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i="1" dirty="0">
                  <a:solidFill>
                    <a:srgbClr val="990000"/>
                  </a:solidFill>
                  <a:latin typeface="Calibri" pitchFamily="34" charset="0"/>
                </a:rPr>
                <a:t>Set</a:t>
              </a:r>
            </a:p>
          </p:txBody>
        </p:sp>
        <p:sp>
          <p:nvSpPr>
            <p:cNvPr id="210" name="Line 125"/>
            <p:cNvSpPr>
              <a:spLocks noChangeShapeType="1"/>
            </p:cNvSpPr>
            <p:nvPr/>
          </p:nvSpPr>
          <p:spPr bwMode="auto">
            <a:xfrm>
              <a:off x="2211252" y="475167"/>
              <a:ext cx="8153401" cy="1588"/>
            </a:xfrm>
            <a:prstGeom prst="line">
              <a:avLst/>
            </a:prstGeom>
            <a:noFill/>
            <a:ln w="28575">
              <a:solidFill>
                <a:srgbClr val="000066"/>
              </a:solidFill>
              <a:miter lim="800000"/>
              <a:headEnd/>
              <a:tailEnd/>
            </a:ln>
            <a:effectLst/>
          </p:spPr>
          <p:txBody>
            <a:bodyPr/>
            <a:lstStyle/>
            <a:p>
              <a:endParaRPr lang="en-US" sz="1800" i="1">
                <a:solidFill>
                  <a:srgbClr val="990000"/>
                </a:solidFill>
              </a:endParaRPr>
            </a:p>
          </p:txBody>
        </p:sp>
        <p:sp>
          <p:nvSpPr>
            <p:cNvPr id="211" name="Line 126"/>
            <p:cNvSpPr>
              <a:spLocks noChangeShapeType="1"/>
            </p:cNvSpPr>
            <p:nvPr/>
          </p:nvSpPr>
          <p:spPr bwMode="auto">
            <a:xfrm>
              <a:off x="2211252" y="800604"/>
              <a:ext cx="8153401" cy="1588"/>
            </a:xfrm>
            <a:prstGeom prst="line">
              <a:avLst/>
            </a:prstGeom>
            <a:noFill/>
            <a:ln w="12600">
              <a:solidFill>
                <a:srgbClr val="000066"/>
              </a:solidFill>
              <a:miter lim="800000"/>
              <a:headEnd/>
              <a:tailEnd/>
            </a:ln>
            <a:effectLst/>
          </p:spPr>
          <p:txBody>
            <a:bodyPr/>
            <a:lstStyle/>
            <a:p>
              <a:endParaRPr lang="en-US" sz="1800"/>
            </a:p>
          </p:txBody>
        </p:sp>
        <p:sp>
          <p:nvSpPr>
            <p:cNvPr id="212" name="Line 127"/>
            <p:cNvSpPr>
              <a:spLocks noChangeShapeType="1"/>
            </p:cNvSpPr>
            <p:nvPr/>
          </p:nvSpPr>
          <p:spPr bwMode="auto">
            <a:xfrm>
              <a:off x="2211252" y="1124454"/>
              <a:ext cx="8153401" cy="1588"/>
            </a:xfrm>
            <a:prstGeom prst="line">
              <a:avLst/>
            </a:prstGeom>
            <a:noFill/>
            <a:ln w="12600">
              <a:solidFill>
                <a:srgbClr val="000066"/>
              </a:solidFill>
              <a:miter lim="800000"/>
              <a:headEnd/>
              <a:tailEnd/>
            </a:ln>
            <a:effectLst/>
          </p:spPr>
          <p:txBody>
            <a:bodyPr/>
            <a:lstStyle/>
            <a:p>
              <a:endParaRPr lang="en-US" sz="1800"/>
            </a:p>
          </p:txBody>
        </p:sp>
        <p:sp>
          <p:nvSpPr>
            <p:cNvPr id="213" name="Line 128"/>
            <p:cNvSpPr>
              <a:spLocks noChangeShapeType="1"/>
            </p:cNvSpPr>
            <p:nvPr/>
          </p:nvSpPr>
          <p:spPr bwMode="auto">
            <a:xfrm>
              <a:off x="2211252" y="1449892"/>
              <a:ext cx="8153401" cy="1588"/>
            </a:xfrm>
            <a:prstGeom prst="line">
              <a:avLst/>
            </a:prstGeom>
            <a:noFill/>
            <a:ln w="12600">
              <a:solidFill>
                <a:srgbClr val="000066"/>
              </a:solidFill>
              <a:miter lim="800000"/>
              <a:headEnd/>
              <a:tailEnd/>
            </a:ln>
            <a:effectLst/>
          </p:spPr>
          <p:txBody>
            <a:bodyPr/>
            <a:lstStyle/>
            <a:p>
              <a:endParaRPr lang="en-US" sz="1800"/>
            </a:p>
          </p:txBody>
        </p:sp>
        <p:sp>
          <p:nvSpPr>
            <p:cNvPr id="214" name="Line 129"/>
            <p:cNvSpPr>
              <a:spLocks noChangeShapeType="1"/>
            </p:cNvSpPr>
            <p:nvPr/>
          </p:nvSpPr>
          <p:spPr bwMode="auto">
            <a:xfrm>
              <a:off x="3466965" y="149729"/>
              <a:ext cx="1588" cy="1625601"/>
            </a:xfrm>
            <a:prstGeom prst="line">
              <a:avLst/>
            </a:prstGeom>
            <a:noFill/>
            <a:ln w="12600">
              <a:solidFill>
                <a:srgbClr val="000066"/>
              </a:solidFill>
              <a:miter lim="800000"/>
              <a:headEnd/>
              <a:tailEnd/>
            </a:ln>
            <a:effectLst/>
          </p:spPr>
          <p:txBody>
            <a:bodyPr/>
            <a:lstStyle/>
            <a:p>
              <a:endParaRPr lang="en-US" sz="1800"/>
            </a:p>
          </p:txBody>
        </p:sp>
        <p:sp>
          <p:nvSpPr>
            <p:cNvPr id="215" name="Line 130"/>
            <p:cNvSpPr>
              <a:spLocks noChangeShapeType="1"/>
            </p:cNvSpPr>
            <p:nvPr/>
          </p:nvSpPr>
          <p:spPr bwMode="auto">
            <a:xfrm>
              <a:off x="4092440" y="149729"/>
              <a:ext cx="1588" cy="1625601"/>
            </a:xfrm>
            <a:prstGeom prst="line">
              <a:avLst/>
            </a:prstGeom>
            <a:noFill/>
            <a:ln w="12600">
              <a:solidFill>
                <a:srgbClr val="000066"/>
              </a:solidFill>
              <a:miter lim="800000"/>
              <a:headEnd/>
              <a:tailEnd/>
            </a:ln>
            <a:effectLst/>
          </p:spPr>
          <p:txBody>
            <a:bodyPr/>
            <a:lstStyle/>
            <a:p>
              <a:endParaRPr lang="en-US" sz="1800"/>
            </a:p>
          </p:txBody>
        </p:sp>
        <p:sp>
          <p:nvSpPr>
            <p:cNvPr id="216" name="Line 131"/>
            <p:cNvSpPr>
              <a:spLocks noChangeShapeType="1"/>
            </p:cNvSpPr>
            <p:nvPr/>
          </p:nvSpPr>
          <p:spPr bwMode="auto">
            <a:xfrm>
              <a:off x="5346565" y="149729"/>
              <a:ext cx="1588" cy="1625601"/>
            </a:xfrm>
            <a:prstGeom prst="line">
              <a:avLst/>
            </a:prstGeom>
            <a:noFill/>
            <a:ln w="12600">
              <a:solidFill>
                <a:srgbClr val="000066"/>
              </a:solidFill>
              <a:miter lim="800000"/>
              <a:headEnd/>
              <a:tailEnd/>
            </a:ln>
            <a:effectLst/>
          </p:spPr>
          <p:txBody>
            <a:bodyPr/>
            <a:lstStyle/>
            <a:p>
              <a:endParaRPr lang="en-US" sz="1800"/>
            </a:p>
          </p:txBody>
        </p:sp>
        <p:sp>
          <p:nvSpPr>
            <p:cNvPr id="217" name="Line 132"/>
            <p:cNvSpPr>
              <a:spLocks noChangeShapeType="1"/>
            </p:cNvSpPr>
            <p:nvPr/>
          </p:nvSpPr>
          <p:spPr bwMode="auto">
            <a:xfrm>
              <a:off x="5973627" y="149729"/>
              <a:ext cx="1588" cy="1625601"/>
            </a:xfrm>
            <a:prstGeom prst="line">
              <a:avLst/>
            </a:prstGeom>
            <a:noFill/>
            <a:ln w="12600">
              <a:solidFill>
                <a:srgbClr val="000066"/>
              </a:solidFill>
              <a:miter lim="800000"/>
              <a:headEnd/>
              <a:tailEnd/>
            </a:ln>
            <a:effectLst/>
          </p:spPr>
          <p:txBody>
            <a:bodyPr/>
            <a:lstStyle/>
            <a:p>
              <a:endParaRPr lang="en-US" sz="1800"/>
            </a:p>
          </p:txBody>
        </p:sp>
        <p:sp>
          <p:nvSpPr>
            <p:cNvPr id="218" name="Line 133"/>
            <p:cNvSpPr>
              <a:spLocks noChangeShapeType="1"/>
            </p:cNvSpPr>
            <p:nvPr/>
          </p:nvSpPr>
          <p:spPr bwMode="auto">
            <a:xfrm>
              <a:off x="7229340" y="149729"/>
              <a:ext cx="1588" cy="1625601"/>
            </a:xfrm>
            <a:prstGeom prst="line">
              <a:avLst/>
            </a:prstGeom>
            <a:noFill/>
            <a:ln w="12600">
              <a:solidFill>
                <a:srgbClr val="000066"/>
              </a:solidFill>
              <a:miter lim="800000"/>
              <a:headEnd/>
              <a:tailEnd/>
            </a:ln>
            <a:effectLst/>
          </p:spPr>
          <p:txBody>
            <a:bodyPr/>
            <a:lstStyle/>
            <a:p>
              <a:endParaRPr lang="en-US" sz="1800"/>
            </a:p>
          </p:txBody>
        </p:sp>
        <p:sp>
          <p:nvSpPr>
            <p:cNvPr id="219" name="Line 134"/>
            <p:cNvSpPr>
              <a:spLocks noChangeShapeType="1"/>
            </p:cNvSpPr>
            <p:nvPr/>
          </p:nvSpPr>
          <p:spPr bwMode="auto">
            <a:xfrm>
              <a:off x="7854815" y="149729"/>
              <a:ext cx="1588" cy="1625601"/>
            </a:xfrm>
            <a:prstGeom prst="line">
              <a:avLst/>
            </a:prstGeom>
            <a:noFill/>
            <a:ln w="12600">
              <a:solidFill>
                <a:srgbClr val="000066"/>
              </a:solidFill>
              <a:miter lim="800000"/>
              <a:headEnd/>
              <a:tailEnd/>
            </a:ln>
            <a:effectLst/>
          </p:spPr>
          <p:txBody>
            <a:bodyPr/>
            <a:lstStyle/>
            <a:p>
              <a:endParaRPr lang="en-US" sz="1800"/>
            </a:p>
          </p:txBody>
        </p:sp>
        <p:sp>
          <p:nvSpPr>
            <p:cNvPr id="220" name="Line 135"/>
            <p:cNvSpPr>
              <a:spLocks noChangeShapeType="1"/>
            </p:cNvSpPr>
            <p:nvPr/>
          </p:nvSpPr>
          <p:spPr bwMode="auto">
            <a:xfrm>
              <a:off x="9108940" y="149729"/>
              <a:ext cx="1588" cy="1625601"/>
            </a:xfrm>
            <a:prstGeom prst="line">
              <a:avLst/>
            </a:prstGeom>
            <a:noFill/>
            <a:ln w="12600">
              <a:solidFill>
                <a:srgbClr val="000066"/>
              </a:solidFill>
              <a:miter lim="800000"/>
              <a:headEnd/>
              <a:tailEnd/>
            </a:ln>
            <a:effectLst/>
          </p:spPr>
          <p:txBody>
            <a:bodyPr/>
            <a:lstStyle/>
            <a:p>
              <a:endParaRPr lang="en-US" sz="1800"/>
            </a:p>
          </p:txBody>
        </p:sp>
        <p:sp>
          <p:nvSpPr>
            <p:cNvPr id="221" name="Line 136"/>
            <p:cNvSpPr>
              <a:spLocks noChangeShapeType="1"/>
            </p:cNvSpPr>
            <p:nvPr/>
          </p:nvSpPr>
          <p:spPr bwMode="auto">
            <a:xfrm>
              <a:off x="9739177" y="149729"/>
              <a:ext cx="1588" cy="1625601"/>
            </a:xfrm>
            <a:prstGeom prst="line">
              <a:avLst/>
            </a:prstGeom>
            <a:noFill/>
            <a:ln w="12600">
              <a:solidFill>
                <a:srgbClr val="000066"/>
              </a:solidFill>
              <a:miter lim="800000"/>
              <a:headEnd/>
              <a:tailEnd/>
            </a:ln>
            <a:effectLst/>
          </p:spPr>
          <p:txBody>
            <a:bodyPr/>
            <a:lstStyle/>
            <a:p>
              <a:endParaRPr lang="en-US" sz="1800"/>
            </a:p>
          </p:txBody>
        </p:sp>
        <p:sp>
          <p:nvSpPr>
            <p:cNvPr id="222" name="Line 137"/>
            <p:cNvSpPr>
              <a:spLocks noChangeShapeType="1"/>
            </p:cNvSpPr>
            <p:nvPr/>
          </p:nvSpPr>
          <p:spPr bwMode="auto">
            <a:xfrm>
              <a:off x="2836727" y="149729"/>
              <a:ext cx="1588" cy="1625601"/>
            </a:xfrm>
            <a:prstGeom prst="line">
              <a:avLst/>
            </a:prstGeom>
            <a:noFill/>
            <a:ln w="28575">
              <a:solidFill>
                <a:srgbClr val="000066"/>
              </a:solidFill>
              <a:miter lim="800000"/>
              <a:headEnd/>
              <a:tailEnd/>
            </a:ln>
            <a:effectLst/>
          </p:spPr>
          <p:txBody>
            <a:bodyPr/>
            <a:lstStyle/>
            <a:p>
              <a:endParaRPr lang="en-US" sz="1800"/>
            </a:p>
          </p:txBody>
        </p:sp>
        <p:sp>
          <p:nvSpPr>
            <p:cNvPr id="223" name="Line 138"/>
            <p:cNvSpPr>
              <a:spLocks noChangeShapeType="1"/>
            </p:cNvSpPr>
            <p:nvPr/>
          </p:nvSpPr>
          <p:spPr bwMode="auto">
            <a:xfrm>
              <a:off x="4721090" y="149729"/>
              <a:ext cx="1588" cy="1625601"/>
            </a:xfrm>
            <a:prstGeom prst="line">
              <a:avLst/>
            </a:prstGeom>
            <a:noFill/>
            <a:ln w="28575">
              <a:solidFill>
                <a:srgbClr val="000066"/>
              </a:solidFill>
              <a:miter lim="800000"/>
              <a:headEnd/>
              <a:tailEnd/>
            </a:ln>
            <a:effectLst/>
          </p:spPr>
          <p:txBody>
            <a:bodyPr/>
            <a:lstStyle/>
            <a:p>
              <a:endParaRPr lang="en-US" sz="1800"/>
            </a:p>
          </p:txBody>
        </p:sp>
        <p:sp>
          <p:nvSpPr>
            <p:cNvPr id="224" name="Line 139"/>
            <p:cNvSpPr>
              <a:spLocks noChangeShapeType="1"/>
            </p:cNvSpPr>
            <p:nvPr/>
          </p:nvSpPr>
          <p:spPr bwMode="auto">
            <a:xfrm>
              <a:off x="2211252" y="149729"/>
              <a:ext cx="1588" cy="1625601"/>
            </a:xfrm>
            <a:prstGeom prst="line">
              <a:avLst/>
            </a:prstGeom>
            <a:noFill/>
            <a:ln w="28575">
              <a:solidFill>
                <a:srgbClr val="000066"/>
              </a:solidFill>
              <a:miter lim="800000"/>
              <a:headEnd/>
              <a:tailEnd/>
            </a:ln>
            <a:effectLst/>
          </p:spPr>
          <p:txBody>
            <a:bodyPr/>
            <a:lstStyle/>
            <a:p>
              <a:endParaRPr lang="en-US" sz="1800"/>
            </a:p>
          </p:txBody>
        </p:sp>
        <p:sp>
          <p:nvSpPr>
            <p:cNvPr id="225" name="Line 140"/>
            <p:cNvSpPr>
              <a:spLocks noChangeShapeType="1"/>
            </p:cNvSpPr>
            <p:nvPr/>
          </p:nvSpPr>
          <p:spPr bwMode="auto">
            <a:xfrm>
              <a:off x="6602277" y="149729"/>
              <a:ext cx="1588" cy="1625601"/>
            </a:xfrm>
            <a:prstGeom prst="line">
              <a:avLst/>
            </a:prstGeom>
            <a:noFill/>
            <a:ln w="28575">
              <a:solidFill>
                <a:srgbClr val="000066"/>
              </a:solidFill>
              <a:miter lim="800000"/>
              <a:headEnd/>
              <a:tailEnd/>
            </a:ln>
            <a:effectLst/>
          </p:spPr>
          <p:txBody>
            <a:bodyPr/>
            <a:lstStyle/>
            <a:p>
              <a:endParaRPr lang="en-US" sz="1800"/>
            </a:p>
          </p:txBody>
        </p:sp>
        <p:sp>
          <p:nvSpPr>
            <p:cNvPr id="226" name="Line 141"/>
            <p:cNvSpPr>
              <a:spLocks noChangeShapeType="1"/>
            </p:cNvSpPr>
            <p:nvPr/>
          </p:nvSpPr>
          <p:spPr bwMode="auto">
            <a:xfrm>
              <a:off x="8483465" y="149729"/>
              <a:ext cx="1588" cy="1625601"/>
            </a:xfrm>
            <a:prstGeom prst="line">
              <a:avLst/>
            </a:prstGeom>
            <a:noFill/>
            <a:ln w="28575">
              <a:solidFill>
                <a:srgbClr val="000066"/>
              </a:solidFill>
              <a:miter lim="800000"/>
              <a:headEnd/>
              <a:tailEnd/>
            </a:ln>
            <a:effectLst/>
          </p:spPr>
          <p:txBody>
            <a:bodyPr/>
            <a:lstStyle/>
            <a:p>
              <a:endParaRPr lang="en-US" sz="1800"/>
            </a:p>
          </p:txBody>
        </p:sp>
        <p:sp>
          <p:nvSpPr>
            <p:cNvPr id="227" name="Line 142"/>
            <p:cNvSpPr>
              <a:spLocks noChangeShapeType="1"/>
            </p:cNvSpPr>
            <p:nvPr/>
          </p:nvSpPr>
          <p:spPr bwMode="auto">
            <a:xfrm>
              <a:off x="2211252" y="149729"/>
              <a:ext cx="8153401" cy="1588"/>
            </a:xfrm>
            <a:prstGeom prst="line">
              <a:avLst/>
            </a:prstGeom>
            <a:noFill/>
            <a:ln w="28575">
              <a:solidFill>
                <a:srgbClr val="000066"/>
              </a:solidFill>
              <a:miter lim="800000"/>
              <a:headEnd/>
              <a:tailEnd/>
            </a:ln>
            <a:effectLst/>
          </p:spPr>
          <p:txBody>
            <a:bodyPr/>
            <a:lstStyle/>
            <a:p>
              <a:endParaRPr lang="en-US" sz="1800" i="1">
                <a:solidFill>
                  <a:srgbClr val="990000"/>
                </a:solidFill>
              </a:endParaRPr>
            </a:p>
          </p:txBody>
        </p:sp>
        <p:sp>
          <p:nvSpPr>
            <p:cNvPr id="228" name="Line 143"/>
            <p:cNvSpPr>
              <a:spLocks noChangeShapeType="1"/>
            </p:cNvSpPr>
            <p:nvPr/>
          </p:nvSpPr>
          <p:spPr bwMode="auto">
            <a:xfrm>
              <a:off x="10364653" y="149729"/>
              <a:ext cx="1588" cy="1625601"/>
            </a:xfrm>
            <a:prstGeom prst="line">
              <a:avLst/>
            </a:prstGeom>
            <a:noFill/>
            <a:ln w="28575">
              <a:solidFill>
                <a:srgbClr val="000066"/>
              </a:solidFill>
              <a:miter lim="800000"/>
              <a:headEnd/>
              <a:tailEnd/>
            </a:ln>
            <a:effectLst/>
          </p:spPr>
          <p:txBody>
            <a:bodyPr/>
            <a:lstStyle/>
            <a:p>
              <a:endParaRPr lang="en-US" sz="1800"/>
            </a:p>
          </p:txBody>
        </p:sp>
        <p:sp>
          <p:nvSpPr>
            <p:cNvPr id="229" name="Line 144"/>
            <p:cNvSpPr>
              <a:spLocks noChangeShapeType="1"/>
            </p:cNvSpPr>
            <p:nvPr/>
          </p:nvSpPr>
          <p:spPr bwMode="auto">
            <a:xfrm>
              <a:off x="2211252" y="1775330"/>
              <a:ext cx="8153401" cy="1588"/>
            </a:xfrm>
            <a:prstGeom prst="line">
              <a:avLst/>
            </a:prstGeom>
            <a:noFill/>
            <a:ln w="28575">
              <a:solidFill>
                <a:srgbClr val="000066"/>
              </a:solidFill>
              <a:miter lim="800000"/>
              <a:headEnd/>
              <a:tailEnd/>
            </a:ln>
            <a:effectLst/>
          </p:spPr>
          <p:txBody>
            <a:bodyPr/>
            <a:lstStyle/>
            <a:p>
              <a:endParaRPr lang="en-US" sz="1800"/>
            </a:p>
          </p:txBody>
        </p:sp>
      </p:grpSp>
      <p:sp>
        <p:nvSpPr>
          <p:cNvPr id="35841" name="Rectangle 1"/>
          <p:cNvSpPr>
            <a:spLocks noGrp="1" noChangeArrowheads="1"/>
          </p:cNvSpPr>
          <p:nvPr>
            <p:ph type="title"/>
          </p:nvPr>
        </p:nvSpPr>
        <p:spPr>
          <a:xfrm>
            <a:off x="357018" y="435678"/>
            <a:ext cx="7592093" cy="762000"/>
          </a:xfrm>
          <a:ln/>
        </p:spPr>
        <p:txBody>
          <a:bodyPr>
            <a:normAutofit/>
          </a:bodyPr>
          <a:lstStyle/>
          <a:p>
            <a:r>
              <a:rPr lang="en-GB" dirty="0"/>
              <a:t>Simple Memory System TLB</a:t>
            </a:r>
          </a:p>
        </p:txBody>
      </p:sp>
      <p:sp>
        <p:nvSpPr>
          <p:cNvPr id="35842" name="Rectangle 2"/>
          <p:cNvSpPr>
            <a:spLocks noGrp="1" noChangeArrowheads="1"/>
          </p:cNvSpPr>
          <p:nvPr>
            <p:ph idx="1"/>
          </p:nvPr>
        </p:nvSpPr>
        <p:spPr>
          <a:xfrm>
            <a:off x="396875" y="1362075"/>
            <a:ext cx="7896225" cy="4972050"/>
          </a:xfrm>
          <a:ln/>
        </p:spPr>
        <p:txBody>
          <a:bodyPr>
            <a:normAutofit/>
          </a:bodyPr>
          <a:lstStyle/>
          <a:p>
            <a:r>
              <a:rPr lang="en-GB" dirty="0"/>
              <a:t>16 entries</a:t>
            </a:r>
          </a:p>
          <a:p>
            <a:r>
              <a:rPr lang="en-GB" dirty="0"/>
              <a:t>4-way associative</a:t>
            </a:r>
          </a:p>
          <a:p>
            <a:pPr lvl="1"/>
            <a:endParaRPr lang="en-GB" dirty="0"/>
          </a:p>
          <a:p>
            <a:pPr lvl="1"/>
            <a:endParaRPr lang="en-GB" dirty="0"/>
          </a:p>
          <a:p>
            <a:pPr lvl="2"/>
            <a:endParaRPr lang="en-GB" dirty="0"/>
          </a:p>
          <a:p>
            <a:pPr lvl="1"/>
            <a:endParaRPr lang="en-GB" dirty="0"/>
          </a:p>
        </p:txBody>
      </p:sp>
      <p:sp>
        <p:nvSpPr>
          <p:cNvPr id="35846" name="Rectangle 6"/>
          <p:cNvSpPr>
            <a:spLocks noChangeArrowheads="1"/>
          </p:cNvSpPr>
          <p:nvPr/>
        </p:nvSpPr>
        <p:spPr bwMode="auto">
          <a:xfrm>
            <a:off x="1987155" y="2893219"/>
            <a:ext cx="365522" cy="2286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sz="1800"/>
          </a:p>
        </p:txBody>
      </p:sp>
      <p:sp>
        <p:nvSpPr>
          <p:cNvPr id="35847" name="Rectangle 7"/>
          <p:cNvSpPr>
            <a:spLocks noChangeArrowheads="1"/>
          </p:cNvSpPr>
          <p:nvPr/>
        </p:nvSpPr>
        <p:spPr bwMode="auto">
          <a:xfrm>
            <a:off x="1987155" y="2664619"/>
            <a:ext cx="365522" cy="228600"/>
          </a:xfrm>
          <a:prstGeom prst="rect">
            <a:avLst/>
          </a:prstGeom>
          <a:noFill/>
          <a:ln w="9525">
            <a:noFill/>
            <a:round/>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13</a:t>
            </a:r>
          </a:p>
        </p:txBody>
      </p:sp>
      <p:sp>
        <p:nvSpPr>
          <p:cNvPr id="35849" name="Rectangle 9"/>
          <p:cNvSpPr>
            <a:spLocks noChangeArrowheads="1"/>
          </p:cNvSpPr>
          <p:nvPr/>
        </p:nvSpPr>
        <p:spPr bwMode="auto">
          <a:xfrm>
            <a:off x="2352676" y="2893219"/>
            <a:ext cx="365522" cy="2286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sz="1800"/>
          </a:p>
        </p:txBody>
      </p:sp>
      <p:sp>
        <p:nvSpPr>
          <p:cNvPr id="35850" name="Rectangle 10"/>
          <p:cNvSpPr>
            <a:spLocks noChangeArrowheads="1"/>
          </p:cNvSpPr>
          <p:nvPr/>
        </p:nvSpPr>
        <p:spPr bwMode="auto">
          <a:xfrm>
            <a:off x="2352676" y="2664619"/>
            <a:ext cx="365522" cy="228600"/>
          </a:xfrm>
          <a:prstGeom prst="rect">
            <a:avLst/>
          </a:prstGeom>
          <a:noFill/>
          <a:ln w="9525">
            <a:noFill/>
            <a:round/>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12</a:t>
            </a:r>
          </a:p>
        </p:txBody>
      </p:sp>
      <p:sp>
        <p:nvSpPr>
          <p:cNvPr id="35852" name="Rectangle 12"/>
          <p:cNvSpPr>
            <a:spLocks noChangeArrowheads="1"/>
          </p:cNvSpPr>
          <p:nvPr/>
        </p:nvSpPr>
        <p:spPr bwMode="auto">
          <a:xfrm>
            <a:off x="2718199" y="2893219"/>
            <a:ext cx="365522" cy="2286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sz="1800"/>
          </a:p>
        </p:txBody>
      </p:sp>
      <p:sp>
        <p:nvSpPr>
          <p:cNvPr id="35853" name="Rectangle 13"/>
          <p:cNvSpPr>
            <a:spLocks noChangeArrowheads="1"/>
          </p:cNvSpPr>
          <p:nvPr/>
        </p:nvSpPr>
        <p:spPr bwMode="auto">
          <a:xfrm>
            <a:off x="2718199" y="2664619"/>
            <a:ext cx="365522" cy="228600"/>
          </a:xfrm>
          <a:prstGeom prst="rect">
            <a:avLst/>
          </a:prstGeom>
          <a:noFill/>
          <a:ln w="9525">
            <a:noFill/>
            <a:round/>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11</a:t>
            </a:r>
          </a:p>
        </p:txBody>
      </p:sp>
      <p:sp>
        <p:nvSpPr>
          <p:cNvPr id="35855" name="Rectangle 15"/>
          <p:cNvSpPr>
            <a:spLocks noChangeArrowheads="1"/>
          </p:cNvSpPr>
          <p:nvPr/>
        </p:nvSpPr>
        <p:spPr bwMode="auto">
          <a:xfrm>
            <a:off x="3083720" y="2893219"/>
            <a:ext cx="365522" cy="2286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sz="1800"/>
          </a:p>
        </p:txBody>
      </p:sp>
      <p:sp>
        <p:nvSpPr>
          <p:cNvPr id="35856" name="Rectangle 16"/>
          <p:cNvSpPr>
            <a:spLocks noChangeArrowheads="1"/>
          </p:cNvSpPr>
          <p:nvPr/>
        </p:nvSpPr>
        <p:spPr bwMode="auto">
          <a:xfrm>
            <a:off x="3083720" y="2664619"/>
            <a:ext cx="365522" cy="228600"/>
          </a:xfrm>
          <a:prstGeom prst="rect">
            <a:avLst/>
          </a:prstGeom>
          <a:noFill/>
          <a:ln w="9525">
            <a:noFill/>
            <a:round/>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10</a:t>
            </a:r>
          </a:p>
        </p:txBody>
      </p:sp>
      <p:sp>
        <p:nvSpPr>
          <p:cNvPr id="35858" name="Rectangle 18"/>
          <p:cNvSpPr>
            <a:spLocks noChangeArrowheads="1"/>
          </p:cNvSpPr>
          <p:nvPr/>
        </p:nvSpPr>
        <p:spPr bwMode="auto">
          <a:xfrm>
            <a:off x="3449242" y="2893219"/>
            <a:ext cx="365522" cy="2286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sz="1800"/>
          </a:p>
        </p:txBody>
      </p:sp>
      <p:sp>
        <p:nvSpPr>
          <p:cNvPr id="35859" name="Rectangle 19"/>
          <p:cNvSpPr>
            <a:spLocks noChangeArrowheads="1"/>
          </p:cNvSpPr>
          <p:nvPr/>
        </p:nvSpPr>
        <p:spPr bwMode="auto">
          <a:xfrm>
            <a:off x="3449242" y="2664619"/>
            <a:ext cx="365522" cy="228600"/>
          </a:xfrm>
          <a:prstGeom prst="rect">
            <a:avLst/>
          </a:prstGeom>
          <a:noFill/>
          <a:ln w="9525">
            <a:noFill/>
            <a:round/>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9</a:t>
            </a:r>
          </a:p>
        </p:txBody>
      </p:sp>
      <p:sp>
        <p:nvSpPr>
          <p:cNvPr id="35861" name="Rectangle 21"/>
          <p:cNvSpPr>
            <a:spLocks noChangeArrowheads="1"/>
          </p:cNvSpPr>
          <p:nvPr/>
        </p:nvSpPr>
        <p:spPr bwMode="auto">
          <a:xfrm>
            <a:off x="3814764" y="2893219"/>
            <a:ext cx="365522" cy="2286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sz="1800"/>
          </a:p>
        </p:txBody>
      </p:sp>
      <p:sp>
        <p:nvSpPr>
          <p:cNvPr id="35862" name="Rectangle 22"/>
          <p:cNvSpPr>
            <a:spLocks noChangeArrowheads="1"/>
          </p:cNvSpPr>
          <p:nvPr/>
        </p:nvSpPr>
        <p:spPr bwMode="auto">
          <a:xfrm>
            <a:off x="3814764" y="2664619"/>
            <a:ext cx="365522" cy="228600"/>
          </a:xfrm>
          <a:prstGeom prst="rect">
            <a:avLst/>
          </a:prstGeom>
          <a:noFill/>
          <a:ln w="9525">
            <a:noFill/>
            <a:round/>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8</a:t>
            </a:r>
          </a:p>
        </p:txBody>
      </p:sp>
      <p:sp>
        <p:nvSpPr>
          <p:cNvPr id="35864" name="Rectangle 24"/>
          <p:cNvSpPr>
            <a:spLocks noChangeArrowheads="1"/>
          </p:cNvSpPr>
          <p:nvPr/>
        </p:nvSpPr>
        <p:spPr bwMode="auto">
          <a:xfrm>
            <a:off x="4180286" y="2893219"/>
            <a:ext cx="365522" cy="2286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sz="1800"/>
          </a:p>
        </p:txBody>
      </p:sp>
      <p:sp>
        <p:nvSpPr>
          <p:cNvPr id="35865" name="Rectangle 25"/>
          <p:cNvSpPr>
            <a:spLocks noChangeArrowheads="1"/>
          </p:cNvSpPr>
          <p:nvPr/>
        </p:nvSpPr>
        <p:spPr bwMode="auto">
          <a:xfrm>
            <a:off x="4180286" y="2664619"/>
            <a:ext cx="365522" cy="228600"/>
          </a:xfrm>
          <a:prstGeom prst="rect">
            <a:avLst/>
          </a:prstGeom>
          <a:noFill/>
          <a:ln w="9525">
            <a:noFill/>
            <a:round/>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7</a:t>
            </a:r>
          </a:p>
        </p:txBody>
      </p:sp>
      <p:sp>
        <p:nvSpPr>
          <p:cNvPr id="35867" name="Rectangle 27"/>
          <p:cNvSpPr>
            <a:spLocks noChangeArrowheads="1"/>
          </p:cNvSpPr>
          <p:nvPr/>
        </p:nvSpPr>
        <p:spPr bwMode="auto">
          <a:xfrm>
            <a:off x="4545808" y="2893219"/>
            <a:ext cx="365522" cy="2286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sz="1800"/>
          </a:p>
        </p:txBody>
      </p:sp>
      <p:sp>
        <p:nvSpPr>
          <p:cNvPr id="35868" name="Rectangle 28"/>
          <p:cNvSpPr>
            <a:spLocks noChangeArrowheads="1"/>
          </p:cNvSpPr>
          <p:nvPr/>
        </p:nvSpPr>
        <p:spPr bwMode="auto">
          <a:xfrm>
            <a:off x="4545808" y="2664619"/>
            <a:ext cx="365522" cy="228600"/>
          </a:xfrm>
          <a:prstGeom prst="rect">
            <a:avLst/>
          </a:prstGeom>
          <a:noFill/>
          <a:ln w="9525">
            <a:noFill/>
            <a:round/>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6</a:t>
            </a:r>
          </a:p>
        </p:txBody>
      </p:sp>
      <p:sp>
        <p:nvSpPr>
          <p:cNvPr id="35870" name="Rectangle 30"/>
          <p:cNvSpPr>
            <a:spLocks noChangeArrowheads="1"/>
          </p:cNvSpPr>
          <p:nvPr/>
        </p:nvSpPr>
        <p:spPr bwMode="auto">
          <a:xfrm>
            <a:off x="4911330" y="2893219"/>
            <a:ext cx="365522" cy="2286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sz="1800"/>
          </a:p>
        </p:txBody>
      </p:sp>
      <p:sp>
        <p:nvSpPr>
          <p:cNvPr id="35871" name="Rectangle 31"/>
          <p:cNvSpPr>
            <a:spLocks noChangeArrowheads="1"/>
          </p:cNvSpPr>
          <p:nvPr/>
        </p:nvSpPr>
        <p:spPr bwMode="auto">
          <a:xfrm>
            <a:off x="4911330" y="2664619"/>
            <a:ext cx="365522" cy="228600"/>
          </a:xfrm>
          <a:prstGeom prst="rect">
            <a:avLst/>
          </a:prstGeom>
          <a:noFill/>
          <a:ln w="9525">
            <a:noFill/>
            <a:round/>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5</a:t>
            </a:r>
          </a:p>
        </p:txBody>
      </p:sp>
      <p:sp>
        <p:nvSpPr>
          <p:cNvPr id="35873" name="Rectangle 33"/>
          <p:cNvSpPr>
            <a:spLocks noChangeArrowheads="1"/>
          </p:cNvSpPr>
          <p:nvPr/>
        </p:nvSpPr>
        <p:spPr bwMode="auto">
          <a:xfrm>
            <a:off x="5276851" y="2893219"/>
            <a:ext cx="365522" cy="2286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sz="1800"/>
          </a:p>
        </p:txBody>
      </p:sp>
      <p:sp>
        <p:nvSpPr>
          <p:cNvPr id="35874" name="Rectangle 34"/>
          <p:cNvSpPr>
            <a:spLocks noChangeArrowheads="1"/>
          </p:cNvSpPr>
          <p:nvPr/>
        </p:nvSpPr>
        <p:spPr bwMode="auto">
          <a:xfrm>
            <a:off x="5276851" y="2664619"/>
            <a:ext cx="365522" cy="228600"/>
          </a:xfrm>
          <a:prstGeom prst="rect">
            <a:avLst/>
          </a:prstGeom>
          <a:noFill/>
          <a:ln w="9525">
            <a:noFill/>
            <a:round/>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4</a:t>
            </a:r>
          </a:p>
        </p:txBody>
      </p:sp>
      <p:sp>
        <p:nvSpPr>
          <p:cNvPr id="35876" name="Rectangle 36"/>
          <p:cNvSpPr>
            <a:spLocks noChangeArrowheads="1"/>
          </p:cNvSpPr>
          <p:nvPr/>
        </p:nvSpPr>
        <p:spPr bwMode="auto">
          <a:xfrm>
            <a:off x="5642374" y="2893219"/>
            <a:ext cx="365522" cy="2286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sz="1800"/>
          </a:p>
        </p:txBody>
      </p:sp>
      <p:sp>
        <p:nvSpPr>
          <p:cNvPr id="35877" name="Rectangle 37"/>
          <p:cNvSpPr>
            <a:spLocks noChangeArrowheads="1"/>
          </p:cNvSpPr>
          <p:nvPr/>
        </p:nvSpPr>
        <p:spPr bwMode="auto">
          <a:xfrm>
            <a:off x="5642374" y="2664619"/>
            <a:ext cx="365522" cy="228600"/>
          </a:xfrm>
          <a:prstGeom prst="rect">
            <a:avLst/>
          </a:prstGeom>
          <a:noFill/>
          <a:ln w="9525">
            <a:noFill/>
            <a:round/>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3</a:t>
            </a:r>
          </a:p>
        </p:txBody>
      </p:sp>
      <p:sp>
        <p:nvSpPr>
          <p:cNvPr id="35879" name="Rectangle 39"/>
          <p:cNvSpPr>
            <a:spLocks noChangeArrowheads="1"/>
          </p:cNvSpPr>
          <p:nvPr/>
        </p:nvSpPr>
        <p:spPr bwMode="auto">
          <a:xfrm>
            <a:off x="6007895" y="2893219"/>
            <a:ext cx="365522" cy="2286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sz="1800"/>
          </a:p>
        </p:txBody>
      </p:sp>
      <p:sp>
        <p:nvSpPr>
          <p:cNvPr id="35880" name="Rectangle 40"/>
          <p:cNvSpPr>
            <a:spLocks noChangeArrowheads="1"/>
          </p:cNvSpPr>
          <p:nvPr/>
        </p:nvSpPr>
        <p:spPr bwMode="auto">
          <a:xfrm>
            <a:off x="6007895" y="2664619"/>
            <a:ext cx="365522" cy="228600"/>
          </a:xfrm>
          <a:prstGeom prst="rect">
            <a:avLst/>
          </a:prstGeom>
          <a:noFill/>
          <a:ln w="9525">
            <a:noFill/>
            <a:round/>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2</a:t>
            </a:r>
          </a:p>
        </p:txBody>
      </p:sp>
      <p:sp>
        <p:nvSpPr>
          <p:cNvPr id="35882" name="Rectangle 42"/>
          <p:cNvSpPr>
            <a:spLocks noChangeArrowheads="1"/>
          </p:cNvSpPr>
          <p:nvPr/>
        </p:nvSpPr>
        <p:spPr bwMode="auto">
          <a:xfrm>
            <a:off x="6373417" y="2893219"/>
            <a:ext cx="365522" cy="2286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sz="1800"/>
          </a:p>
        </p:txBody>
      </p:sp>
      <p:sp>
        <p:nvSpPr>
          <p:cNvPr id="35883" name="Rectangle 43"/>
          <p:cNvSpPr>
            <a:spLocks noChangeArrowheads="1"/>
          </p:cNvSpPr>
          <p:nvPr/>
        </p:nvSpPr>
        <p:spPr bwMode="auto">
          <a:xfrm>
            <a:off x="6373417" y="2664619"/>
            <a:ext cx="365522" cy="228600"/>
          </a:xfrm>
          <a:prstGeom prst="rect">
            <a:avLst/>
          </a:prstGeom>
          <a:noFill/>
          <a:ln w="9525">
            <a:noFill/>
            <a:round/>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a:t>
            </a:r>
          </a:p>
        </p:txBody>
      </p:sp>
      <p:sp>
        <p:nvSpPr>
          <p:cNvPr id="35885" name="Rectangle 45"/>
          <p:cNvSpPr>
            <a:spLocks noChangeArrowheads="1"/>
          </p:cNvSpPr>
          <p:nvPr/>
        </p:nvSpPr>
        <p:spPr bwMode="auto">
          <a:xfrm>
            <a:off x="6738939" y="2893219"/>
            <a:ext cx="365522" cy="2286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sz="1800"/>
          </a:p>
        </p:txBody>
      </p:sp>
      <p:sp>
        <p:nvSpPr>
          <p:cNvPr id="35886" name="Rectangle 46"/>
          <p:cNvSpPr>
            <a:spLocks noChangeArrowheads="1"/>
          </p:cNvSpPr>
          <p:nvPr/>
        </p:nvSpPr>
        <p:spPr bwMode="auto">
          <a:xfrm>
            <a:off x="6738939" y="2664619"/>
            <a:ext cx="365522" cy="228600"/>
          </a:xfrm>
          <a:prstGeom prst="rect">
            <a:avLst/>
          </a:prstGeom>
          <a:noFill/>
          <a:ln w="9525">
            <a:noFill/>
            <a:round/>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a:t>
            </a:r>
          </a:p>
        </p:txBody>
      </p:sp>
      <p:grpSp>
        <p:nvGrpSpPr>
          <p:cNvPr id="2" name="Group 47"/>
          <p:cNvGrpSpPr>
            <a:grpSpLocks/>
          </p:cNvGrpSpPr>
          <p:nvPr/>
        </p:nvGrpSpPr>
        <p:grpSpPr bwMode="auto">
          <a:xfrm>
            <a:off x="4911329" y="3235725"/>
            <a:ext cx="2193131" cy="310753"/>
            <a:chOff x="3061" y="2140"/>
            <a:chExt cx="1842" cy="261"/>
          </a:xfrm>
        </p:grpSpPr>
        <p:sp>
          <p:nvSpPr>
            <p:cNvPr id="35888" name="Line 48"/>
            <p:cNvSpPr>
              <a:spLocks noChangeShapeType="1"/>
            </p:cNvSpPr>
            <p:nvPr/>
          </p:nvSpPr>
          <p:spPr bwMode="auto">
            <a:xfrm>
              <a:off x="3061" y="2231"/>
              <a:ext cx="1842" cy="1"/>
            </a:xfrm>
            <a:prstGeom prst="line">
              <a:avLst/>
            </a:prstGeom>
            <a:noFill/>
            <a:ln w="9360">
              <a:solidFill>
                <a:srgbClr val="000066"/>
              </a:solidFill>
              <a:miter lim="800000"/>
              <a:headEnd type="triangle" w="med" len="med"/>
              <a:tailEnd type="triangle" w="med" len="med"/>
            </a:ln>
            <a:effectLst/>
          </p:spPr>
          <p:txBody>
            <a:bodyPr/>
            <a:lstStyle/>
            <a:p>
              <a:endParaRPr lang="en-US" sz="1800"/>
            </a:p>
          </p:txBody>
        </p:sp>
        <p:sp>
          <p:nvSpPr>
            <p:cNvPr id="35889" name="Text Box 49"/>
            <p:cNvSpPr txBox="1">
              <a:spLocks noChangeArrowheads="1"/>
            </p:cNvSpPr>
            <p:nvPr/>
          </p:nvSpPr>
          <p:spPr bwMode="auto">
            <a:xfrm>
              <a:off x="3768" y="2140"/>
              <a:ext cx="464" cy="261"/>
            </a:xfrm>
            <a:prstGeom prst="rect">
              <a:avLst/>
            </a:prstGeom>
            <a:solidFill>
              <a:srgbClr val="FFFFFF"/>
            </a:solidFill>
            <a:ln w="9525">
              <a:noFill/>
              <a:round/>
              <a:headEnd/>
              <a:tailEnd/>
            </a:ln>
            <a:effectLst/>
          </p:spPr>
          <p:txBody>
            <a:bodyPr wrap="none" lIns="67770" tIns="33210" rIns="67770" bIns="33210">
              <a:spAutoFit/>
            </a:bodyPr>
            <a:lstStyle/>
            <a:p>
              <a:pPr>
                <a:lnSpc>
                  <a:spcPct val="88000"/>
                </a:lnSpc>
                <a:spcBef>
                  <a:spcPts val="50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800" dirty="0">
                  <a:latin typeface="Calibri" pitchFamily="34" charset="0"/>
                </a:rPr>
                <a:t>VPO</a:t>
              </a:r>
            </a:p>
          </p:txBody>
        </p:sp>
      </p:grpSp>
      <p:grpSp>
        <p:nvGrpSpPr>
          <p:cNvPr id="3" name="Group 50"/>
          <p:cNvGrpSpPr>
            <a:grpSpLocks/>
          </p:cNvGrpSpPr>
          <p:nvPr/>
        </p:nvGrpSpPr>
        <p:grpSpPr bwMode="auto">
          <a:xfrm>
            <a:off x="1980803" y="3236122"/>
            <a:ext cx="2937272" cy="310753"/>
            <a:chOff x="605" y="2135"/>
            <a:chExt cx="2467" cy="261"/>
          </a:xfrm>
        </p:grpSpPr>
        <p:sp>
          <p:nvSpPr>
            <p:cNvPr id="35891" name="Line 51"/>
            <p:cNvSpPr>
              <a:spLocks noChangeShapeType="1"/>
            </p:cNvSpPr>
            <p:nvPr/>
          </p:nvSpPr>
          <p:spPr bwMode="auto">
            <a:xfrm>
              <a:off x="605" y="2226"/>
              <a:ext cx="2467" cy="1"/>
            </a:xfrm>
            <a:prstGeom prst="line">
              <a:avLst/>
            </a:prstGeom>
            <a:noFill/>
            <a:ln w="9360">
              <a:solidFill>
                <a:srgbClr val="000066"/>
              </a:solidFill>
              <a:miter lim="800000"/>
              <a:headEnd type="triangle" w="med" len="med"/>
              <a:tailEnd type="triangle" w="med" len="med"/>
            </a:ln>
            <a:effectLst/>
          </p:spPr>
          <p:txBody>
            <a:bodyPr/>
            <a:lstStyle/>
            <a:p>
              <a:endParaRPr lang="en-US" sz="1800"/>
            </a:p>
          </p:txBody>
        </p:sp>
        <p:sp>
          <p:nvSpPr>
            <p:cNvPr id="35892" name="Text Box 52"/>
            <p:cNvSpPr txBox="1">
              <a:spLocks noChangeArrowheads="1"/>
            </p:cNvSpPr>
            <p:nvPr/>
          </p:nvSpPr>
          <p:spPr bwMode="auto">
            <a:xfrm>
              <a:off x="1553" y="2135"/>
              <a:ext cx="461" cy="261"/>
            </a:xfrm>
            <a:prstGeom prst="rect">
              <a:avLst/>
            </a:prstGeom>
            <a:solidFill>
              <a:srgbClr val="FFFFFF"/>
            </a:solidFill>
            <a:ln w="9525">
              <a:noFill/>
              <a:round/>
              <a:headEnd/>
              <a:tailEnd/>
            </a:ln>
            <a:effectLst/>
          </p:spPr>
          <p:txBody>
            <a:bodyPr wrap="none" lIns="67770" tIns="33210" rIns="67770" bIns="33210">
              <a:spAutoFit/>
            </a:bodyPr>
            <a:lstStyle/>
            <a:p>
              <a:pPr>
                <a:lnSpc>
                  <a:spcPct val="88000"/>
                </a:lnSpc>
                <a:spcBef>
                  <a:spcPts val="50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800" dirty="0">
                  <a:latin typeface="Calibri" pitchFamily="34" charset="0"/>
                </a:rPr>
                <a:t>VPN</a:t>
              </a:r>
            </a:p>
          </p:txBody>
        </p:sp>
      </p:grpSp>
      <p:grpSp>
        <p:nvGrpSpPr>
          <p:cNvPr id="4" name="Group 53"/>
          <p:cNvGrpSpPr>
            <a:grpSpLocks/>
          </p:cNvGrpSpPr>
          <p:nvPr/>
        </p:nvGrpSpPr>
        <p:grpSpPr bwMode="auto">
          <a:xfrm>
            <a:off x="4177905" y="2468560"/>
            <a:ext cx="744140" cy="229791"/>
            <a:chOff x="2445" y="1501"/>
            <a:chExt cx="625" cy="193"/>
          </a:xfrm>
        </p:grpSpPr>
        <p:sp>
          <p:nvSpPr>
            <p:cNvPr id="35894" name="Line 54"/>
            <p:cNvSpPr>
              <a:spLocks noChangeShapeType="1"/>
            </p:cNvSpPr>
            <p:nvPr/>
          </p:nvSpPr>
          <p:spPr bwMode="auto">
            <a:xfrm>
              <a:off x="2445" y="1579"/>
              <a:ext cx="625" cy="1"/>
            </a:xfrm>
            <a:prstGeom prst="line">
              <a:avLst/>
            </a:prstGeom>
            <a:noFill/>
            <a:ln w="9360">
              <a:solidFill>
                <a:srgbClr val="000066"/>
              </a:solidFill>
              <a:miter lim="800000"/>
              <a:headEnd type="triangle" w="med" len="med"/>
              <a:tailEnd type="triangle" w="med" len="med"/>
            </a:ln>
            <a:effectLst/>
          </p:spPr>
          <p:txBody>
            <a:bodyPr/>
            <a:lstStyle/>
            <a:p>
              <a:endParaRPr lang="en-US" sz="1800"/>
            </a:p>
          </p:txBody>
        </p:sp>
        <p:sp>
          <p:nvSpPr>
            <p:cNvPr id="35895" name="Text Box 55"/>
            <p:cNvSpPr txBox="1">
              <a:spLocks noChangeArrowheads="1"/>
            </p:cNvSpPr>
            <p:nvPr/>
          </p:nvSpPr>
          <p:spPr bwMode="auto">
            <a:xfrm>
              <a:off x="2585" y="1501"/>
              <a:ext cx="342" cy="193"/>
            </a:xfrm>
            <a:prstGeom prst="rect">
              <a:avLst/>
            </a:prstGeom>
            <a:solidFill>
              <a:srgbClr val="FFFFFF"/>
            </a:solidFill>
            <a:ln w="9525">
              <a:noFill/>
              <a:round/>
              <a:headEnd/>
              <a:tailEnd/>
            </a:ln>
            <a:effectLst/>
          </p:spPr>
          <p:txBody>
            <a:bodyPr wrap="none" lIns="67770" tIns="33210" rIns="67770" bIns="33210">
              <a:spAutoFit/>
            </a:bodyPr>
            <a:lstStyle/>
            <a:p>
              <a:pPr algn="ctr">
                <a:lnSpc>
                  <a:spcPct val="88000"/>
                </a:lnSpc>
                <a:spcBef>
                  <a:spcPts val="4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latin typeface="Calibri" pitchFamily="34" charset="0"/>
                </a:rPr>
                <a:t>TLBI</a:t>
              </a:r>
            </a:p>
          </p:txBody>
        </p:sp>
      </p:grpSp>
      <p:grpSp>
        <p:nvGrpSpPr>
          <p:cNvPr id="5" name="Group 56"/>
          <p:cNvGrpSpPr>
            <a:grpSpLocks/>
          </p:cNvGrpSpPr>
          <p:nvPr/>
        </p:nvGrpSpPr>
        <p:grpSpPr bwMode="auto">
          <a:xfrm>
            <a:off x="1987153" y="2465782"/>
            <a:ext cx="2194322" cy="229791"/>
            <a:chOff x="605" y="1488"/>
            <a:chExt cx="1843" cy="193"/>
          </a:xfrm>
        </p:grpSpPr>
        <p:sp>
          <p:nvSpPr>
            <p:cNvPr id="35897" name="Line 57"/>
            <p:cNvSpPr>
              <a:spLocks noChangeShapeType="1"/>
            </p:cNvSpPr>
            <p:nvPr/>
          </p:nvSpPr>
          <p:spPr bwMode="auto">
            <a:xfrm>
              <a:off x="605" y="1566"/>
              <a:ext cx="1843" cy="1"/>
            </a:xfrm>
            <a:prstGeom prst="line">
              <a:avLst/>
            </a:prstGeom>
            <a:noFill/>
            <a:ln w="9360">
              <a:solidFill>
                <a:srgbClr val="000066"/>
              </a:solidFill>
              <a:miter lim="800000"/>
              <a:headEnd type="triangle" w="med" len="med"/>
              <a:tailEnd type="triangle" w="med" len="med"/>
            </a:ln>
            <a:effectLst/>
          </p:spPr>
          <p:txBody>
            <a:bodyPr/>
            <a:lstStyle/>
            <a:p>
              <a:endParaRPr lang="en-US" sz="1800"/>
            </a:p>
          </p:txBody>
        </p:sp>
        <p:sp>
          <p:nvSpPr>
            <p:cNvPr id="35898" name="Text Box 58"/>
            <p:cNvSpPr txBox="1">
              <a:spLocks noChangeArrowheads="1"/>
            </p:cNvSpPr>
            <p:nvPr/>
          </p:nvSpPr>
          <p:spPr bwMode="auto">
            <a:xfrm>
              <a:off x="1386" y="1488"/>
              <a:ext cx="369" cy="193"/>
            </a:xfrm>
            <a:prstGeom prst="rect">
              <a:avLst/>
            </a:prstGeom>
            <a:solidFill>
              <a:srgbClr val="FFFFFF"/>
            </a:solidFill>
            <a:ln w="9525">
              <a:noFill/>
              <a:round/>
              <a:headEnd/>
              <a:tailEnd/>
            </a:ln>
            <a:effectLst/>
          </p:spPr>
          <p:txBody>
            <a:bodyPr wrap="none" lIns="67770" tIns="33210" rIns="67770" bIns="33210">
              <a:spAutoFit/>
            </a:bodyPr>
            <a:lstStyle/>
            <a:p>
              <a:pPr algn="ctr">
                <a:lnSpc>
                  <a:spcPct val="88000"/>
                </a:lnSpc>
                <a:spcBef>
                  <a:spcPts val="4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latin typeface="Calibri" pitchFamily="34" charset="0"/>
                </a:rPr>
                <a:t>TLBT</a:t>
              </a:r>
            </a:p>
          </p:txBody>
        </p:sp>
      </p:grpSp>
      <p:grpSp>
        <p:nvGrpSpPr>
          <p:cNvPr id="6" name="Group 5"/>
          <p:cNvGrpSpPr/>
          <p:nvPr/>
        </p:nvGrpSpPr>
        <p:grpSpPr>
          <a:xfrm>
            <a:off x="1990090" y="2893219"/>
            <a:ext cx="2924175" cy="228600"/>
            <a:chOff x="1277938" y="2932113"/>
            <a:chExt cx="3898900" cy="304800"/>
          </a:xfrm>
        </p:grpSpPr>
        <p:sp>
          <p:nvSpPr>
            <p:cNvPr id="129" name="Rectangle 6"/>
            <p:cNvSpPr>
              <a:spLocks noChangeArrowheads="1"/>
            </p:cNvSpPr>
            <p:nvPr/>
          </p:nvSpPr>
          <p:spPr bwMode="auto">
            <a:xfrm>
              <a:off x="1277938" y="2932113"/>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pPr lvl="0" algn="ctr"/>
              <a:r>
                <a:rPr lang="en-US" sz="1500" dirty="0">
                  <a:solidFill>
                    <a:srgbClr val="0070C0"/>
                  </a:solidFill>
                  <a:latin typeface="Calibri"/>
                </a:rPr>
                <a:t>0</a:t>
              </a:r>
            </a:p>
          </p:txBody>
        </p:sp>
        <p:sp>
          <p:nvSpPr>
            <p:cNvPr id="130" name="Rectangle 9"/>
            <p:cNvSpPr>
              <a:spLocks noChangeArrowheads="1"/>
            </p:cNvSpPr>
            <p:nvPr/>
          </p:nvSpPr>
          <p:spPr bwMode="auto">
            <a:xfrm>
              <a:off x="1765300" y="2932113"/>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pPr lvl="0" algn="ctr"/>
              <a:r>
                <a:rPr lang="en-US" sz="1500" dirty="0">
                  <a:solidFill>
                    <a:srgbClr val="0070C0"/>
                  </a:solidFill>
                  <a:latin typeface="Calibri"/>
                </a:rPr>
                <a:t>0</a:t>
              </a:r>
            </a:p>
          </p:txBody>
        </p:sp>
        <p:sp>
          <p:nvSpPr>
            <p:cNvPr id="131" name="Rectangle 12"/>
            <p:cNvSpPr>
              <a:spLocks noChangeArrowheads="1"/>
            </p:cNvSpPr>
            <p:nvPr/>
          </p:nvSpPr>
          <p:spPr bwMode="auto">
            <a:xfrm>
              <a:off x="2252663" y="2932113"/>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pPr lvl="0" algn="ctr"/>
              <a:r>
                <a:rPr lang="en-US" sz="1500" dirty="0">
                  <a:solidFill>
                    <a:srgbClr val="0070C0"/>
                  </a:solidFill>
                  <a:latin typeface="Calibri"/>
                </a:rPr>
                <a:t>0</a:t>
              </a:r>
            </a:p>
          </p:txBody>
        </p:sp>
        <p:sp>
          <p:nvSpPr>
            <p:cNvPr id="132" name="Rectangle 15"/>
            <p:cNvSpPr>
              <a:spLocks noChangeArrowheads="1"/>
            </p:cNvSpPr>
            <p:nvPr/>
          </p:nvSpPr>
          <p:spPr bwMode="auto">
            <a:xfrm>
              <a:off x="2740025" y="2932113"/>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pPr lvl="0" algn="ctr"/>
              <a:r>
                <a:rPr lang="en-US" sz="1500" dirty="0">
                  <a:solidFill>
                    <a:srgbClr val="0070C0"/>
                  </a:solidFill>
                  <a:latin typeface="Calibri"/>
                </a:rPr>
                <a:t>0</a:t>
              </a:r>
            </a:p>
          </p:txBody>
        </p:sp>
        <p:sp>
          <p:nvSpPr>
            <p:cNvPr id="133" name="Rectangle 18"/>
            <p:cNvSpPr>
              <a:spLocks noChangeArrowheads="1"/>
            </p:cNvSpPr>
            <p:nvPr/>
          </p:nvSpPr>
          <p:spPr bwMode="auto">
            <a:xfrm>
              <a:off x="3227388" y="2932113"/>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pPr lvl="0" algn="ctr"/>
              <a:r>
                <a:rPr lang="en-US" sz="1500" dirty="0">
                  <a:solidFill>
                    <a:srgbClr val="0070C0"/>
                  </a:solidFill>
                  <a:latin typeface="Calibri"/>
                </a:rPr>
                <a:t>1</a:t>
              </a:r>
            </a:p>
          </p:txBody>
        </p:sp>
        <p:sp>
          <p:nvSpPr>
            <p:cNvPr id="134" name="Rectangle 21"/>
            <p:cNvSpPr>
              <a:spLocks noChangeArrowheads="1"/>
            </p:cNvSpPr>
            <p:nvPr/>
          </p:nvSpPr>
          <p:spPr bwMode="auto">
            <a:xfrm>
              <a:off x="3714750" y="2932113"/>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pPr lvl="0" algn="ctr"/>
              <a:r>
                <a:rPr lang="en-US" sz="1500" dirty="0">
                  <a:solidFill>
                    <a:srgbClr val="0070C0"/>
                  </a:solidFill>
                  <a:latin typeface="Calibri"/>
                </a:rPr>
                <a:t>1</a:t>
              </a:r>
            </a:p>
          </p:txBody>
        </p:sp>
        <p:sp>
          <p:nvSpPr>
            <p:cNvPr id="135" name="Rectangle 24"/>
            <p:cNvSpPr>
              <a:spLocks noChangeArrowheads="1"/>
            </p:cNvSpPr>
            <p:nvPr/>
          </p:nvSpPr>
          <p:spPr bwMode="auto">
            <a:xfrm>
              <a:off x="4202113" y="2932113"/>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pPr lvl="0" algn="ctr"/>
              <a:r>
                <a:rPr lang="en-US" sz="1500" dirty="0">
                  <a:solidFill>
                    <a:srgbClr val="00B050"/>
                  </a:solidFill>
                  <a:latin typeface="Calibri"/>
                </a:rPr>
                <a:t>0</a:t>
              </a:r>
            </a:p>
          </p:txBody>
        </p:sp>
        <p:sp>
          <p:nvSpPr>
            <p:cNvPr id="136" name="Rectangle 27"/>
            <p:cNvSpPr>
              <a:spLocks noChangeArrowheads="1"/>
            </p:cNvSpPr>
            <p:nvPr/>
          </p:nvSpPr>
          <p:spPr bwMode="auto">
            <a:xfrm>
              <a:off x="4689475" y="2932113"/>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pPr algn="ctr"/>
              <a:r>
                <a:rPr lang="en-US" sz="1500" dirty="0">
                  <a:solidFill>
                    <a:srgbClr val="00B050"/>
                  </a:solidFill>
                  <a:latin typeface="+mj-lt"/>
                </a:rPr>
                <a:t>1</a:t>
              </a:r>
            </a:p>
          </p:txBody>
        </p:sp>
      </p:grpSp>
      <p:grpSp>
        <p:nvGrpSpPr>
          <p:cNvPr id="13" name="Group 12"/>
          <p:cNvGrpSpPr/>
          <p:nvPr/>
        </p:nvGrpSpPr>
        <p:grpSpPr>
          <a:xfrm>
            <a:off x="1496150" y="4428729"/>
            <a:ext cx="6116242" cy="1220392"/>
            <a:chOff x="512550" y="4728659"/>
            <a:chExt cx="8154989" cy="1627189"/>
          </a:xfrm>
        </p:grpSpPr>
        <p:sp>
          <p:nvSpPr>
            <p:cNvPr id="35900" name="Rectangle 60"/>
            <p:cNvSpPr>
              <a:spLocks noChangeArrowheads="1"/>
            </p:cNvSpPr>
            <p:nvPr/>
          </p:nvSpPr>
          <p:spPr bwMode="auto">
            <a:xfrm>
              <a:off x="8040475" y="6028822"/>
              <a:ext cx="625475" cy="325438"/>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a:t>
              </a:r>
            </a:p>
          </p:txBody>
        </p:sp>
        <p:sp>
          <p:nvSpPr>
            <p:cNvPr id="35901" name="Rectangle 61"/>
            <p:cNvSpPr>
              <a:spLocks noChangeArrowheads="1"/>
            </p:cNvSpPr>
            <p:nvPr/>
          </p:nvSpPr>
          <p:spPr bwMode="auto">
            <a:xfrm>
              <a:off x="7410238" y="6028822"/>
              <a:ext cx="630238" cy="325438"/>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35902" name="Rectangle 62"/>
            <p:cNvSpPr>
              <a:spLocks noChangeArrowheads="1"/>
            </p:cNvSpPr>
            <p:nvPr/>
          </p:nvSpPr>
          <p:spPr bwMode="auto">
            <a:xfrm>
              <a:off x="6784763" y="6028822"/>
              <a:ext cx="625475" cy="325438"/>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02</a:t>
              </a:r>
            </a:p>
          </p:txBody>
        </p:sp>
        <p:sp>
          <p:nvSpPr>
            <p:cNvPr id="35903" name="Rectangle 63"/>
            <p:cNvSpPr>
              <a:spLocks noChangeArrowheads="1"/>
            </p:cNvSpPr>
            <p:nvPr/>
          </p:nvSpPr>
          <p:spPr bwMode="auto">
            <a:xfrm>
              <a:off x="6156113" y="6028822"/>
              <a:ext cx="628650" cy="325438"/>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a:t>
              </a:r>
            </a:p>
          </p:txBody>
        </p:sp>
        <p:sp>
          <p:nvSpPr>
            <p:cNvPr id="35904" name="Rectangle 64"/>
            <p:cNvSpPr>
              <a:spLocks noChangeArrowheads="1"/>
            </p:cNvSpPr>
            <p:nvPr/>
          </p:nvSpPr>
          <p:spPr bwMode="auto">
            <a:xfrm>
              <a:off x="5530638" y="6028822"/>
              <a:ext cx="625475" cy="325438"/>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34</a:t>
              </a:r>
            </a:p>
          </p:txBody>
        </p:sp>
        <p:sp>
          <p:nvSpPr>
            <p:cNvPr id="35905" name="Rectangle 65"/>
            <p:cNvSpPr>
              <a:spLocks noChangeArrowheads="1"/>
            </p:cNvSpPr>
            <p:nvPr/>
          </p:nvSpPr>
          <p:spPr bwMode="auto">
            <a:xfrm>
              <a:off x="4903575" y="6028822"/>
              <a:ext cx="627063" cy="325438"/>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0A</a:t>
              </a:r>
            </a:p>
          </p:txBody>
        </p:sp>
        <p:sp>
          <p:nvSpPr>
            <p:cNvPr id="35906" name="Rectangle 66"/>
            <p:cNvSpPr>
              <a:spLocks noChangeArrowheads="1"/>
            </p:cNvSpPr>
            <p:nvPr/>
          </p:nvSpPr>
          <p:spPr bwMode="auto">
            <a:xfrm>
              <a:off x="4274925" y="6028822"/>
              <a:ext cx="628650" cy="325438"/>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a:t>
              </a:r>
            </a:p>
          </p:txBody>
        </p:sp>
        <p:sp>
          <p:nvSpPr>
            <p:cNvPr id="35907" name="Rectangle 67"/>
            <p:cNvSpPr>
              <a:spLocks noChangeArrowheads="1"/>
            </p:cNvSpPr>
            <p:nvPr/>
          </p:nvSpPr>
          <p:spPr bwMode="auto">
            <a:xfrm>
              <a:off x="3647863" y="6028822"/>
              <a:ext cx="627063" cy="325438"/>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0D</a:t>
              </a:r>
            </a:p>
          </p:txBody>
        </p:sp>
        <p:sp>
          <p:nvSpPr>
            <p:cNvPr id="35908" name="Rectangle 68"/>
            <p:cNvSpPr>
              <a:spLocks noChangeArrowheads="1"/>
            </p:cNvSpPr>
            <p:nvPr/>
          </p:nvSpPr>
          <p:spPr bwMode="auto">
            <a:xfrm>
              <a:off x="3022388" y="6028822"/>
              <a:ext cx="625475" cy="325438"/>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03</a:t>
              </a:r>
            </a:p>
          </p:txBody>
        </p:sp>
        <p:sp>
          <p:nvSpPr>
            <p:cNvPr id="35909" name="Rectangle 69"/>
            <p:cNvSpPr>
              <a:spLocks noChangeArrowheads="1"/>
            </p:cNvSpPr>
            <p:nvPr/>
          </p:nvSpPr>
          <p:spPr bwMode="auto">
            <a:xfrm>
              <a:off x="2393738" y="6028822"/>
              <a:ext cx="628650" cy="325438"/>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a:t>
              </a:r>
            </a:p>
          </p:txBody>
        </p:sp>
        <p:sp>
          <p:nvSpPr>
            <p:cNvPr id="35910" name="Rectangle 70"/>
            <p:cNvSpPr>
              <a:spLocks noChangeArrowheads="1"/>
            </p:cNvSpPr>
            <p:nvPr/>
          </p:nvSpPr>
          <p:spPr bwMode="auto">
            <a:xfrm>
              <a:off x="1768263" y="6028822"/>
              <a:ext cx="625475" cy="325438"/>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35911" name="Rectangle 71"/>
            <p:cNvSpPr>
              <a:spLocks noChangeArrowheads="1"/>
            </p:cNvSpPr>
            <p:nvPr/>
          </p:nvSpPr>
          <p:spPr bwMode="auto">
            <a:xfrm>
              <a:off x="1138025" y="6028822"/>
              <a:ext cx="630238" cy="325438"/>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07</a:t>
              </a:r>
            </a:p>
          </p:txBody>
        </p:sp>
        <p:sp>
          <p:nvSpPr>
            <p:cNvPr id="35912" name="Rectangle 72"/>
            <p:cNvSpPr>
              <a:spLocks noChangeArrowheads="1"/>
            </p:cNvSpPr>
            <p:nvPr/>
          </p:nvSpPr>
          <p:spPr bwMode="auto">
            <a:xfrm>
              <a:off x="512550" y="6028822"/>
              <a:ext cx="625475" cy="325438"/>
            </a:xfrm>
            <a:prstGeom prst="rect">
              <a:avLst/>
            </a:prstGeom>
            <a:solidFill>
              <a:schemeClr val="bg2">
                <a:lumMod val="20000"/>
                <a:lumOff val="80000"/>
              </a:schemeClr>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solidFill>
                    <a:srgbClr val="990000"/>
                  </a:solidFill>
                  <a:latin typeface="Calibri" pitchFamily="34" charset="0"/>
                </a:rPr>
                <a:t>3</a:t>
              </a:r>
            </a:p>
          </p:txBody>
        </p:sp>
        <p:sp>
          <p:nvSpPr>
            <p:cNvPr id="35913" name="Rectangle 73"/>
            <p:cNvSpPr>
              <a:spLocks noChangeArrowheads="1"/>
            </p:cNvSpPr>
            <p:nvPr/>
          </p:nvSpPr>
          <p:spPr bwMode="auto">
            <a:xfrm>
              <a:off x="8040475" y="5703384"/>
              <a:ext cx="625475" cy="325438"/>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a:t>
              </a:r>
            </a:p>
          </p:txBody>
        </p:sp>
        <p:sp>
          <p:nvSpPr>
            <p:cNvPr id="35914" name="Rectangle 74"/>
            <p:cNvSpPr>
              <a:spLocks noChangeArrowheads="1"/>
            </p:cNvSpPr>
            <p:nvPr/>
          </p:nvSpPr>
          <p:spPr bwMode="auto">
            <a:xfrm>
              <a:off x="7410238" y="5703384"/>
              <a:ext cx="630238" cy="325438"/>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35915" name="Rectangle 75"/>
            <p:cNvSpPr>
              <a:spLocks noChangeArrowheads="1"/>
            </p:cNvSpPr>
            <p:nvPr/>
          </p:nvSpPr>
          <p:spPr bwMode="auto">
            <a:xfrm>
              <a:off x="6784763" y="5703384"/>
              <a:ext cx="625475" cy="325438"/>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03</a:t>
              </a:r>
            </a:p>
          </p:txBody>
        </p:sp>
        <p:sp>
          <p:nvSpPr>
            <p:cNvPr id="35916" name="Rectangle 76"/>
            <p:cNvSpPr>
              <a:spLocks noChangeArrowheads="1"/>
            </p:cNvSpPr>
            <p:nvPr/>
          </p:nvSpPr>
          <p:spPr bwMode="auto">
            <a:xfrm>
              <a:off x="6156113" y="5703384"/>
              <a:ext cx="628650" cy="325438"/>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a:t>
              </a:r>
            </a:p>
          </p:txBody>
        </p:sp>
        <p:sp>
          <p:nvSpPr>
            <p:cNvPr id="35917" name="Rectangle 77"/>
            <p:cNvSpPr>
              <a:spLocks noChangeArrowheads="1"/>
            </p:cNvSpPr>
            <p:nvPr/>
          </p:nvSpPr>
          <p:spPr bwMode="auto">
            <a:xfrm>
              <a:off x="5530638" y="5703384"/>
              <a:ext cx="625475" cy="325438"/>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35918" name="Rectangle 78"/>
            <p:cNvSpPr>
              <a:spLocks noChangeArrowheads="1"/>
            </p:cNvSpPr>
            <p:nvPr/>
          </p:nvSpPr>
          <p:spPr bwMode="auto">
            <a:xfrm>
              <a:off x="4903575" y="5703384"/>
              <a:ext cx="627063" cy="325438"/>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06</a:t>
              </a:r>
            </a:p>
          </p:txBody>
        </p:sp>
        <p:sp>
          <p:nvSpPr>
            <p:cNvPr id="35919" name="Rectangle 79"/>
            <p:cNvSpPr>
              <a:spLocks noChangeArrowheads="1"/>
            </p:cNvSpPr>
            <p:nvPr/>
          </p:nvSpPr>
          <p:spPr bwMode="auto">
            <a:xfrm>
              <a:off x="4274925" y="5703384"/>
              <a:ext cx="628650" cy="325438"/>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a:t>
              </a:r>
            </a:p>
          </p:txBody>
        </p:sp>
        <p:sp>
          <p:nvSpPr>
            <p:cNvPr id="35920" name="Rectangle 80"/>
            <p:cNvSpPr>
              <a:spLocks noChangeArrowheads="1"/>
            </p:cNvSpPr>
            <p:nvPr/>
          </p:nvSpPr>
          <p:spPr bwMode="auto">
            <a:xfrm>
              <a:off x="3647863" y="5703384"/>
              <a:ext cx="627063" cy="325438"/>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35921" name="Rectangle 81"/>
            <p:cNvSpPr>
              <a:spLocks noChangeArrowheads="1"/>
            </p:cNvSpPr>
            <p:nvPr/>
          </p:nvSpPr>
          <p:spPr bwMode="auto">
            <a:xfrm>
              <a:off x="3022388" y="5703384"/>
              <a:ext cx="625475" cy="325438"/>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08</a:t>
              </a:r>
            </a:p>
          </p:txBody>
        </p:sp>
        <p:sp>
          <p:nvSpPr>
            <p:cNvPr id="35922" name="Rectangle 82"/>
            <p:cNvSpPr>
              <a:spLocks noChangeArrowheads="1"/>
            </p:cNvSpPr>
            <p:nvPr/>
          </p:nvSpPr>
          <p:spPr bwMode="auto">
            <a:xfrm>
              <a:off x="2393738" y="5703384"/>
              <a:ext cx="628650" cy="325438"/>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a:t>
              </a:r>
            </a:p>
          </p:txBody>
        </p:sp>
        <p:sp>
          <p:nvSpPr>
            <p:cNvPr id="35923" name="Rectangle 83"/>
            <p:cNvSpPr>
              <a:spLocks noChangeArrowheads="1"/>
            </p:cNvSpPr>
            <p:nvPr/>
          </p:nvSpPr>
          <p:spPr bwMode="auto">
            <a:xfrm>
              <a:off x="1768263" y="5703384"/>
              <a:ext cx="625475" cy="325438"/>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35924" name="Rectangle 84"/>
            <p:cNvSpPr>
              <a:spLocks noChangeArrowheads="1"/>
            </p:cNvSpPr>
            <p:nvPr/>
          </p:nvSpPr>
          <p:spPr bwMode="auto">
            <a:xfrm>
              <a:off x="1138025" y="5703384"/>
              <a:ext cx="630238" cy="325438"/>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02</a:t>
              </a:r>
            </a:p>
          </p:txBody>
        </p:sp>
        <p:sp>
          <p:nvSpPr>
            <p:cNvPr id="35925" name="Rectangle 85"/>
            <p:cNvSpPr>
              <a:spLocks noChangeArrowheads="1"/>
            </p:cNvSpPr>
            <p:nvPr/>
          </p:nvSpPr>
          <p:spPr bwMode="auto">
            <a:xfrm>
              <a:off x="512550" y="5703384"/>
              <a:ext cx="625475" cy="325438"/>
            </a:xfrm>
            <a:prstGeom prst="rect">
              <a:avLst/>
            </a:prstGeom>
            <a:solidFill>
              <a:schemeClr val="bg2">
                <a:lumMod val="20000"/>
                <a:lumOff val="80000"/>
              </a:schemeClr>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solidFill>
                    <a:srgbClr val="990000"/>
                  </a:solidFill>
                  <a:latin typeface="Calibri" pitchFamily="34" charset="0"/>
                </a:rPr>
                <a:t>2</a:t>
              </a:r>
            </a:p>
          </p:txBody>
        </p:sp>
        <p:sp>
          <p:nvSpPr>
            <p:cNvPr id="35926" name="Rectangle 86"/>
            <p:cNvSpPr>
              <a:spLocks noChangeArrowheads="1"/>
            </p:cNvSpPr>
            <p:nvPr/>
          </p:nvSpPr>
          <p:spPr bwMode="auto">
            <a:xfrm>
              <a:off x="8040475" y="5379534"/>
              <a:ext cx="625475" cy="323850"/>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a:t>
              </a:r>
            </a:p>
          </p:txBody>
        </p:sp>
        <p:sp>
          <p:nvSpPr>
            <p:cNvPr id="35927" name="Rectangle 87"/>
            <p:cNvSpPr>
              <a:spLocks noChangeArrowheads="1"/>
            </p:cNvSpPr>
            <p:nvPr/>
          </p:nvSpPr>
          <p:spPr bwMode="auto">
            <a:xfrm>
              <a:off x="7410238" y="5379534"/>
              <a:ext cx="630238" cy="323850"/>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35928" name="Rectangle 88"/>
            <p:cNvSpPr>
              <a:spLocks noChangeArrowheads="1"/>
            </p:cNvSpPr>
            <p:nvPr/>
          </p:nvSpPr>
          <p:spPr bwMode="auto">
            <a:xfrm>
              <a:off x="6784763" y="5379534"/>
              <a:ext cx="625475" cy="323850"/>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0A</a:t>
              </a:r>
            </a:p>
          </p:txBody>
        </p:sp>
        <p:sp>
          <p:nvSpPr>
            <p:cNvPr id="35929" name="Rectangle 89"/>
            <p:cNvSpPr>
              <a:spLocks noChangeArrowheads="1"/>
            </p:cNvSpPr>
            <p:nvPr/>
          </p:nvSpPr>
          <p:spPr bwMode="auto">
            <a:xfrm>
              <a:off x="6156113" y="5379534"/>
              <a:ext cx="628650" cy="323850"/>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a:t>
              </a:r>
            </a:p>
          </p:txBody>
        </p:sp>
        <p:sp>
          <p:nvSpPr>
            <p:cNvPr id="35930" name="Rectangle 90"/>
            <p:cNvSpPr>
              <a:spLocks noChangeArrowheads="1"/>
            </p:cNvSpPr>
            <p:nvPr/>
          </p:nvSpPr>
          <p:spPr bwMode="auto">
            <a:xfrm>
              <a:off x="5530638" y="5379534"/>
              <a:ext cx="625475" cy="323850"/>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35931" name="Rectangle 91"/>
            <p:cNvSpPr>
              <a:spLocks noChangeArrowheads="1"/>
            </p:cNvSpPr>
            <p:nvPr/>
          </p:nvSpPr>
          <p:spPr bwMode="auto">
            <a:xfrm>
              <a:off x="4903575" y="5379534"/>
              <a:ext cx="627063" cy="323850"/>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04</a:t>
              </a:r>
            </a:p>
          </p:txBody>
        </p:sp>
        <p:sp>
          <p:nvSpPr>
            <p:cNvPr id="35932" name="Rectangle 92"/>
            <p:cNvSpPr>
              <a:spLocks noChangeArrowheads="1"/>
            </p:cNvSpPr>
            <p:nvPr/>
          </p:nvSpPr>
          <p:spPr bwMode="auto">
            <a:xfrm>
              <a:off x="4274925" y="5379534"/>
              <a:ext cx="628650" cy="323850"/>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a:t>
              </a:r>
            </a:p>
          </p:txBody>
        </p:sp>
        <p:sp>
          <p:nvSpPr>
            <p:cNvPr id="35933" name="Rectangle 93"/>
            <p:cNvSpPr>
              <a:spLocks noChangeArrowheads="1"/>
            </p:cNvSpPr>
            <p:nvPr/>
          </p:nvSpPr>
          <p:spPr bwMode="auto">
            <a:xfrm>
              <a:off x="3647863" y="5379534"/>
              <a:ext cx="627063" cy="323850"/>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35934" name="Rectangle 94"/>
            <p:cNvSpPr>
              <a:spLocks noChangeArrowheads="1"/>
            </p:cNvSpPr>
            <p:nvPr/>
          </p:nvSpPr>
          <p:spPr bwMode="auto">
            <a:xfrm>
              <a:off x="3022388" y="5379534"/>
              <a:ext cx="625475" cy="323850"/>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02</a:t>
              </a:r>
            </a:p>
          </p:txBody>
        </p:sp>
        <p:sp>
          <p:nvSpPr>
            <p:cNvPr id="35935" name="Rectangle 95"/>
            <p:cNvSpPr>
              <a:spLocks noChangeArrowheads="1"/>
            </p:cNvSpPr>
            <p:nvPr/>
          </p:nvSpPr>
          <p:spPr bwMode="auto">
            <a:xfrm>
              <a:off x="2393738" y="5379534"/>
              <a:ext cx="628650" cy="323850"/>
            </a:xfrm>
            <a:prstGeom prst="rect">
              <a:avLst/>
            </a:prstGeom>
            <a:solidFill>
              <a:srgbClr val="F6D2D2"/>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a:t>
              </a:r>
            </a:p>
          </p:txBody>
        </p:sp>
        <p:sp>
          <p:nvSpPr>
            <p:cNvPr id="35936" name="Rectangle 96"/>
            <p:cNvSpPr>
              <a:spLocks noChangeArrowheads="1"/>
            </p:cNvSpPr>
            <p:nvPr/>
          </p:nvSpPr>
          <p:spPr bwMode="auto">
            <a:xfrm>
              <a:off x="1768263" y="5379534"/>
              <a:ext cx="625475" cy="323850"/>
            </a:xfrm>
            <a:prstGeom prst="rect">
              <a:avLst/>
            </a:prstGeom>
            <a:solidFill>
              <a:srgbClr val="FFC000"/>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2D</a:t>
              </a:r>
            </a:p>
          </p:txBody>
        </p:sp>
        <p:sp>
          <p:nvSpPr>
            <p:cNvPr id="35937" name="Rectangle 97"/>
            <p:cNvSpPr>
              <a:spLocks noChangeArrowheads="1"/>
            </p:cNvSpPr>
            <p:nvPr/>
          </p:nvSpPr>
          <p:spPr bwMode="auto">
            <a:xfrm>
              <a:off x="1138025" y="5379534"/>
              <a:ext cx="630238" cy="323850"/>
            </a:xfrm>
            <a:prstGeom prst="rect">
              <a:avLst/>
            </a:prstGeom>
            <a:solidFill>
              <a:srgbClr val="F6D2D2"/>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solidFill>
                    <a:srgbClr val="0070C0"/>
                  </a:solidFill>
                  <a:latin typeface="Calibri" pitchFamily="34" charset="0"/>
                </a:rPr>
                <a:t>03</a:t>
              </a:r>
            </a:p>
          </p:txBody>
        </p:sp>
        <p:sp>
          <p:nvSpPr>
            <p:cNvPr id="35938" name="Rectangle 98"/>
            <p:cNvSpPr>
              <a:spLocks noChangeArrowheads="1"/>
            </p:cNvSpPr>
            <p:nvPr/>
          </p:nvSpPr>
          <p:spPr bwMode="auto">
            <a:xfrm>
              <a:off x="512550" y="5379534"/>
              <a:ext cx="625475" cy="323850"/>
            </a:xfrm>
            <a:prstGeom prst="rect">
              <a:avLst/>
            </a:prstGeom>
            <a:solidFill>
              <a:srgbClr val="F6D2D2"/>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solidFill>
                    <a:srgbClr val="00B050"/>
                  </a:solidFill>
                  <a:latin typeface="Calibri" pitchFamily="34" charset="0"/>
                </a:rPr>
                <a:t>1</a:t>
              </a:r>
            </a:p>
          </p:txBody>
        </p:sp>
        <p:sp>
          <p:nvSpPr>
            <p:cNvPr id="35939" name="Rectangle 99"/>
            <p:cNvSpPr>
              <a:spLocks noChangeArrowheads="1"/>
            </p:cNvSpPr>
            <p:nvPr/>
          </p:nvSpPr>
          <p:spPr bwMode="auto">
            <a:xfrm>
              <a:off x="8040475" y="5054097"/>
              <a:ext cx="625475" cy="325438"/>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a:t>
              </a:r>
            </a:p>
          </p:txBody>
        </p:sp>
        <p:sp>
          <p:nvSpPr>
            <p:cNvPr id="35940" name="Rectangle 100"/>
            <p:cNvSpPr>
              <a:spLocks noChangeArrowheads="1"/>
            </p:cNvSpPr>
            <p:nvPr/>
          </p:nvSpPr>
          <p:spPr bwMode="auto">
            <a:xfrm>
              <a:off x="7410238" y="5054097"/>
              <a:ext cx="630238" cy="325438"/>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02</a:t>
              </a:r>
            </a:p>
          </p:txBody>
        </p:sp>
        <p:sp>
          <p:nvSpPr>
            <p:cNvPr id="35941" name="Rectangle 101"/>
            <p:cNvSpPr>
              <a:spLocks noChangeArrowheads="1"/>
            </p:cNvSpPr>
            <p:nvPr/>
          </p:nvSpPr>
          <p:spPr bwMode="auto">
            <a:xfrm>
              <a:off x="6784763" y="5054097"/>
              <a:ext cx="625475" cy="325438"/>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07</a:t>
              </a:r>
            </a:p>
          </p:txBody>
        </p:sp>
        <p:sp>
          <p:nvSpPr>
            <p:cNvPr id="35942" name="Rectangle 102"/>
            <p:cNvSpPr>
              <a:spLocks noChangeArrowheads="1"/>
            </p:cNvSpPr>
            <p:nvPr/>
          </p:nvSpPr>
          <p:spPr bwMode="auto">
            <a:xfrm>
              <a:off x="6156113" y="5054097"/>
              <a:ext cx="628650" cy="325438"/>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a:t>
              </a:r>
            </a:p>
          </p:txBody>
        </p:sp>
        <p:sp>
          <p:nvSpPr>
            <p:cNvPr id="35943" name="Rectangle 103"/>
            <p:cNvSpPr>
              <a:spLocks noChangeArrowheads="1"/>
            </p:cNvSpPr>
            <p:nvPr/>
          </p:nvSpPr>
          <p:spPr bwMode="auto">
            <a:xfrm>
              <a:off x="5530638" y="5054097"/>
              <a:ext cx="625475" cy="325438"/>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35944" name="Rectangle 104"/>
            <p:cNvSpPr>
              <a:spLocks noChangeArrowheads="1"/>
            </p:cNvSpPr>
            <p:nvPr/>
          </p:nvSpPr>
          <p:spPr bwMode="auto">
            <a:xfrm>
              <a:off x="4903575" y="5054097"/>
              <a:ext cx="627063" cy="325438"/>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00</a:t>
              </a:r>
            </a:p>
          </p:txBody>
        </p:sp>
        <p:sp>
          <p:nvSpPr>
            <p:cNvPr id="35945" name="Rectangle 105"/>
            <p:cNvSpPr>
              <a:spLocks noChangeArrowheads="1"/>
            </p:cNvSpPr>
            <p:nvPr/>
          </p:nvSpPr>
          <p:spPr bwMode="auto">
            <a:xfrm>
              <a:off x="4274925" y="5054097"/>
              <a:ext cx="628650" cy="325438"/>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a:t>
              </a:r>
            </a:p>
          </p:txBody>
        </p:sp>
        <p:sp>
          <p:nvSpPr>
            <p:cNvPr id="35946" name="Rectangle 106"/>
            <p:cNvSpPr>
              <a:spLocks noChangeArrowheads="1"/>
            </p:cNvSpPr>
            <p:nvPr/>
          </p:nvSpPr>
          <p:spPr bwMode="auto">
            <a:xfrm>
              <a:off x="3647863" y="5054097"/>
              <a:ext cx="627063" cy="325438"/>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0D</a:t>
              </a:r>
            </a:p>
          </p:txBody>
        </p:sp>
        <p:sp>
          <p:nvSpPr>
            <p:cNvPr id="35947" name="Rectangle 107"/>
            <p:cNvSpPr>
              <a:spLocks noChangeArrowheads="1"/>
            </p:cNvSpPr>
            <p:nvPr/>
          </p:nvSpPr>
          <p:spPr bwMode="auto">
            <a:xfrm>
              <a:off x="3022388" y="5054097"/>
              <a:ext cx="625475" cy="325438"/>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09</a:t>
              </a:r>
            </a:p>
          </p:txBody>
        </p:sp>
        <p:sp>
          <p:nvSpPr>
            <p:cNvPr id="35948" name="Rectangle 108"/>
            <p:cNvSpPr>
              <a:spLocks noChangeArrowheads="1"/>
            </p:cNvSpPr>
            <p:nvPr/>
          </p:nvSpPr>
          <p:spPr bwMode="auto">
            <a:xfrm>
              <a:off x="2393738" y="5054097"/>
              <a:ext cx="628650" cy="325438"/>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a:t>
              </a:r>
            </a:p>
          </p:txBody>
        </p:sp>
        <p:sp>
          <p:nvSpPr>
            <p:cNvPr id="35949" name="Rectangle 109"/>
            <p:cNvSpPr>
              <a:spLocks noChangeArrowheads="1"/>
            </p:cNvSpPr>
            <p:nvPr/>
          </p:nvSpPr>
          <p:spPr bwMode="auto">
            <a:xfrm>
              <a:off x="1768263" y="5054097"/>
              <a:ext cx="625475" cy="325438"/>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35950" name="Rectangle 110"/>
            <p:cNvSpPr>
              <a:spLocks noChangeArrowheads="1"/>
            </p:cNvSpPr>
            <p:nvPr/>
          </p:nvSpPr>
          <p:spPr bwMode="auto">
            <a:xfrm>
              <a:off x="1138025" y="5054097"/>
              <a:ext cx="630238" cy="325438"/>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03</a:t>
              </a:r>
            </a:p>
          </p:txBody>
        </p:sp>
        <p:sp>
          <p:nvSpPr>
            <p:cNvPr id="35951" name="Rectangle 111"/>
            <p:cNvSpPr>
              <a:spLocks noChangeArrowheads="1"/>
            </p:cNvSpPr>
            <p:nvPr/>
          </p:nvSpPr>
          <p:spPr bwMode="auto">
            <a:xfrm>
              <a:off x="512550" y="5054097"/>
              <a:ext cx="625475" cy="325438"/>
            </a:xfrm>
            <a:prstGeom prst="rect">
              <a:avLst/>
            </a:prstGeom>
            <a:solidFill>
              <a:schemeClr val="bg2">
                <a:lumMod val="20000"/>
                <a:lumOff val="80000"/>
              </a:schemeClr>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solidFill>
                    <a:srgbClr val="990000"/>
                  </a:solidFill>
                  <a:latin typeface="Calibri" pitchFamily="34" charset="0"/>
                </a:rPr>
                <a:t>0</a:t>
              </a:r>
            </a:p>
          </p:txBody>
        </p:sp>
        <p:sp>
          <p:nvSpPr>
            <p:cNvPr id="35952" name="Rectangle 112"/>
            <p:cNvSpPr>
              <a:spLocks noChangeArrowheads="1"/>
            </p:cNvSpPr>
            <p:nvPr/>
          </p:nvSpPr>
          <p:spPr bwMode="auto">
            <a:xfrm>
              <a:off x="8040475" y="4728659"/>
              <a:ext cx="625475" cy="325438"/>
            </a:xfrm>
            <a:prstGeom prst="rect">
              <a:avLst/>
            </a:prstGeom>
            <a:solidFill>
              <a:schemeClr val="bg2">
                <a:lumMod val="20000"/>
                <a:lumOff val="80000"/>
              </a:schemeClr>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i="1" dirty="0">
                  <a:solidFill>
                    <a:srgbClr val="990000"/>
                  </a:solidFill>
                  <a:latin typeface="Calibri" pitchFamily="34" charset="0"/>
                </a:rPr>
                <a:t>Valid</a:t>
              </a:r>
            </a:p>
          </p:txBody>
        </p:sp>
        <p:sp>
          <p:nvSpPr>
            <p:cNvPr id="35953" name="Rectangle 113"/>
            <p:cNvSpPr>
              <a:spLocks noChangeArrowheads="1"/>
            </p:cNvSpPr>
            <p:nvPr/>
          </p:nvSpPr>
          <p:spPr bwMode="auto">
            <a:xfrm>
              <a:off x="7410238" y="4728659"/>
              <a:ext cx="630238" cy="325438"/>
            </a:xfrm>
            <a:prstGeom prst="rect">
              <a:avLst/>
            </a:prstGeom>
            <a:solidFill>
              <a:schemeClr val="bg2">
                <a:lumMod val="20000"/>
                <a:lumOff val="80000"/>
              </a:schemeClr>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i="1" dirty="0">
                  <a:solidFill>
                    <a:srgbClr val="990000"/>
                  </a:solidFill>
                  <a:latin typeface="Calibri" pitchFamily="34" charset="0"/>
                </a:rPr>
                <a:t>PPN</a:t>
              </a:r>
            </a:p>
          </p:txBody>
        </p:sp>
        <p:sp>
          <p:nvSpPr>
            <p:cNvPr id="35954" name="Rectangle 114"/>
            <p:cNvSpPr>
              <a:spLocks noChangeArrowheads="1"/>
            </p:cNvSpPr>
            <p:nvPr/>
          </p:nvSpPr>
          <p:spPr bwMode="auto">
            <a:xfrm>
              <a:off x="6784763" y="4728659"/>
              <a:ext cx="625475" cy="325438"/>
            </a:xfrm>
            <a:prstGeom prst="rect">
              <a:avLst/>
            </a:prstGeom>
            <a:solidFill>
              <a:schemeClr val="bg2">
                <a:lumMod val="20000"/>
                <a:lumOff val="80000"/>
              </a:schemeClr>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i="1" dirty="0">
                  <a:solidFill>
                    <a:srgbClr val="990000"/>
                  </a:solidFill>
                  <a:latin typeface="Calibri" pitchFamily="34" charset="0"/>
                </a:rPr>
                <a:t>Tag</a:t>
              </a:r>
            </a:p>
          </p:txBody>
        </p:sp>
        <p:sp>
          <p:nvSpPr>
            <p:cNvPr id="35955" name="Rectangle 115"/>
            <p:cNvSpPr>
              <a:spLocks noChangeArrowheads="1"/>
            </p:cNvSpPr>
            <p:nvPr/>
          </p:nvSpPr>
          <p:spPr bwMode="auto">
            <a:xfrm>
              <a:off x="6156113" y="4728659"/>
              <a:ext cx="628650" cy="325438"/>
            </a:xfrm>
            <a:prstGeom prst="rect">
              <a:avLst/>
            </a:prstGeom>
            <a:solidFill>
              <a:schemeClr val="bg2">
                <a:lumMod val="20000"/>
                <a:lumOff val="80000"/>
              </a:schemeClr>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i="1" dirty="0">
                  <a:solidFill>
                    <a:srgbClr val="990000"/>
                  </a:solidFill>
                  <a:latin typeface="Calibri" pitchFamily="34" charset="0"/>
                </a:rPr>
                <a:t>Valid</a:t>
              </a:r>
            </a:p>
          </p:txBody>
        </p:sp>
        <p:sp>
          <p:nvSpPr>
            <p:cNvPr id="35956" name="Rectangle 116"/>
            <p:cNvSpPr>
              <a:spLocks noChangeArrowheads="1"/>
            </p:cNvSpPr>
            <p:nvPr/>
          </p:nvSpPr>
          <p:spPr bwMode="auto">
            <a:xfrm>
              <a:off x="5530638" y="4728659"/>
              <a:ext cx="625475" cy="325438"/>
            </a:xfrm>
            <a:prstGeom prst="rect">
              <a:avLst/>
            </a:prstGeom>
            <a:solidFill>
              <a:schemeClr val="bg2">
                <a:lumMod val="20000"/>
                <a:lumOff val="80000"/>
              </a:schemeClr>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i="1" dirty="0">
                  <a:solidFill>
                    <a:srgbClr val="990000"/>
                  </a:solidFill>
                  <a:latin typeface="Calibri" pitchFamily="34" charset="0"/>
                </a:rPr>
                <a:t>PPN</a:t>
              </a:r>
            </a:p>
          </p:txBody>
        </p:sp>
        <p:sp>
          <p:nvSpPr>
            <p:cNvPr id="35957" name="Rectangle 117"/>
            <p:cNvSpPr>
              <a:spLocks noChangeArrowheads="1"/>
            </p:cNvSpPr>
            <p:nvPr/>
          </p:nvSpPr>
          <p:spPr bwMode="auto">
            <a:xfrm>
              <a:off x="4903575" y="4728659"/>
              <a:ext cx="627063" cy="325438"/>
            </a:xfrm>
            <a:prstGeom prst="rect">
              <a:avLst/>
            </a:prstGeom>
            <a:solidFill>
              <a:schemeClr val="bg2">
                <a:lumMod val="20000"/>
                <a:lumOff val="80000"/>
              </a:schemeClr>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i="1" dirty="0">
                  <a:solidFill>
                    <a:srgbClr val="990000"/>
                  </a:solidFill>
                  <a:latin typeface="Calibri" pitchFamily="34" charset="0"/>
                </a:rPr>
                <a:t>Tag</a:t>
              </a:r>
            </a:p>
          </p:txBody>
        </p:sp>
        <p:sp>
          <p:nvSpPr>
            <p:cNvPr id="35958" name="Rectangle 118"/>
            <p:cNvSpPr>
              <a:spLocks noChangeArrowheads="1"/>
            </p:cNvSpPr>
            <p:nvPr/>
          </p:nvSpPr>
          <p:spPr bwMode="auto">
            <a:xfrm>
              <a:off x="4274925" y="4728659"/>
              <a:ext cx="628650" cy="325438"/>
            </a:xfrm>
            <a:prstGeom prst="rect">
              <a:avLst/>
            </a:prstGeom>
            <a:solidFill>
              <a:schemeClr val="bg2">
                <a:lumMod val="20000"/>
                <a:lumOff val="80000"/>
              </a:schemeClr>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i="1" dirty="0">
                  <a:solidFill>
                    <a:srgbClr val="990000"/>
                  </a:solidFill>
                  <a:latin typeface="Calibri" pitchFamily="34" charset="0"/>
                </a:rPr>
                <a:t>Valid</a:t>
              </a:r>
            </a:p>
          </p:txBody>
        </p:sp>
        <p:sp>
          <p:nvSpPr>
            <p:cNvPr id="35959" name="Rectangle 119"/>
            <p:cNvSpPr>
              <a:spLocks noChangeArrowheads="1"/>
            </p:cNvSpPr>
            <p:nvPr/>
          </p:nvSpPr>
          <p:spPr bwMode="auto">
            <a:xfrm>
              <a:off x="3647863" y="4728659"/>
              <a:ext cx="627063" cy="325438"/>
            </a:xfrm>
            <a:prstGeom prst="rect">
              <a:avLst/>
            </a:prstGeom>
            <a:solidFill>
              <a:schemeClr val="bg2">
                <a:lumMod val="20000"/>
                <a:lumOff val="80000"/>
              </a:schemeClr>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i="1" dirty="0">
                  <a:solidFill>
                    <a:srgbClr val="990000"/>
                  </a:solidFill>
                  <a:latin typeface="Calibri" pitchFamily="34" charset="0"/>
                </a:rPr>
                <a:t>PPN</a:t>
              </a:r>
            </a:p>
          </p:txBody>
        </p:sp>
        <p:sp>
          <p:nvSpPr>
            <p:cNvPr id="35960" name="Rectangle 120"/>
            <p:cNvSpPr>
              <a:spLocks noChangeArrowheads="1"/>
            </p:cNvSpPr>
            <p:nvPr/>
          </p:nvSpPr>
          <p:spPr bwMode="auto">
            <a:xfrm>
              <a:off x="3022388" y="4728659"/>
              <a:ext cx="625475" cy="325438"/>
            </a:xfrm>
            <a:prstGeom prst="rect">
              <a:avLst/>
            </a:prstGeom>
            <a:solidFill>
              <a:schemeClr val="bg2">
                <a:lumMod val="20000"/>
                <a:lumOff val="80000"/>
              </a:schemeClr>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i="1" dirty="0">
                  <a:solidFill>
                    <a:srgbClr val="990000"/>
                  </a:solidFill>
                  <a:latin typeface="Calibri" pitchFamily="34" charset="0"/>
                </a:rPr>
                <a:t>Tag</a:t>
              </a:r>
            </a:p>
          </p:txBody>
        </p:sp>
        <p:sp>
          <p:nvSpPr>
            <p:cNvPr id="35961" name="Rectangle 121"/>
            <p:cNvSpPr>
              <a:spLocks noChangeArrowheads="1"/>
            </p:cNvSpPr>
            <p:nvPr/>
          </p:nvSpPr>
          <p:spPr bwMode="auto">
            <a:xfrm>
              <a:off x="2393738" y="4728659"/>
              <a:ext cx="628650" cy="325438"/>
            </a:xfrm>
            <a:prstGeom prst="rect">
              <a:avLst/>
            </a:prstGeom>
            <a:solidFill>
              <a:schemeClr val="bg2">
                <a:lumMod val="20000"/>
                <a:lumOff val="80000"/>
              </a:schemeClr>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i="1" dirty="0">
                  <a:solidFill>
                    <a:srgbClr val="990000"/>
                  </a:solidFill>
                  <a:latin typeface="Calibri" pitchFamily="34" charset="0"/>
                </a:rPr>
                <a:t>Valid</a:t>
              </a:r>
            </a:p>
          </p:txBody>
        </p:sp>
        <p:sp>
          <p:nvSpPr>
            <p:cNvPr id="35962" name="Rectangle 122"/>
            <p:cNvSpPr>
              <a:spLocks noChangeArrowheads="1"/>
            </p:cNvSpPr>
            <p:nvPr/>
          </p:nvSpPr>
          <p:spPr bwMode="auto">
            <a:xfrm>
              <a:off x="1768263" y="4728659"/>
              <a:ext cx="625475" cy="325438"/>
            </a:xfrm>
            <a:prstGeom prst="rect">
              <a:avLst/>
            </a:prstGeom>
            <a:solidFill>
              <a:schemeClr val="bg2">
                <a:lumMod val="20000"/>
                <a:lumOff val="80000"/>
              </a:schemeClr>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i="1" dirty="0">
                  <a:solidFill>
                    <a:srgbClr val="990000"/>
                  </a:solidFill>
                  <a:latin typeface="Calibri" pitchFamily="34" charset="0"/>
                </a:rPr>
                <a:t>PPN</a:t>
              </a:r>
            </a:p>
          </p:txBody>
        </p:sp>
        <p:sp>
          <p:nvSpPr>
            <p:cNvPr id="35963" name="Rectangle 123"/>
            <p:cNvSpPr>
              <a:spLocks noChangeArrowheads="1"/>
            </p:cNvSpPr>
            <p:nvPr/>
          </p:nvSpPr>
          <p:spPr bwMode="auto">
            <a:xfrm>
              <a:off x="1138025" y="4728659"/>
              <a:ext cx="630238" cy="325438"/>
            </a:xfrm>
            <a:prstGeom prst="rect">
              <a:avLst/>
            </a:prstGeom>
            <a:solidFill>
              <a:schemeClr val="bg2">
                <a:lumMod val="20000"/>
                <a:lumOff val="80000"/>
              </a:schemeClr>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i="1" dirty="0">
                  <a:solidFill>
                    <a:srgbClr val="990000"/>
                  </a:solidFill>
                  <a:latin typeface="Calibri" pitchFamily="34" charset="0"/>
                </a:rPr>
                <a:t>Tag</a:t>
              </a:r>
            </a:p>
          </p:txBody>
        </p:sp>
        <p:sp>
          <p:nvSpPr>
            <p:cNvPr id="35964" name="Rectangle 124"/>
            <p:cNvSpPr>
              <a:spLocks noChangeArrowheads="1"/>
            </p:cNvSpPr>
            <p:nvPr/>
          </p:nvSpPr>
          <p:spPr bwMode="auto">
            <a:xfrm>
              <a:off x="512550" y="4728659"/>
              <a:ext cx="625475" cy="325438"/>
            </a:xfrm>
            <a:prstGeom prst="rect">
              <a:avLst/>
            </a:prstGeom>
            <a:solidFill>
              <a:schemeClr val="bg2">
                <a:lumMod val="20000"/>
                <a:lumOff val="80000"/>
              </a:schemeClr>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i="1" dirty="0">
                  <a:solidFill>
                    <a:srgbClr val="990000"/>
                  </a:solidFill>
                  <a:latin typeface="Calibri" pitchFamily="34" charset="0"/>
                </a:rPr>
                <a:t>Set</a:t>
              </a:r>
            </a:p>
          </p:txBody>
        </p:sp>
        <p:sp>
          <p:nvSpPr>
            <p:cNvPr id="35965" name="Line 125"/>
            <p:cNvSpPr>
              <a:spLocks noChangeShapeType="1"/>
            </p:cNvSpPr>
            <p:nvPr/>
          </p:nvSpPr>
          <p:spPr bwMode="auto">
            <a:xfrm>
              <a:off x="512550" y="5054097"/>
              <a:ext cx="8153401" cy="1588"/>
            </a:xfrm>
            <a:prstGeom prst="line">
              <a:avLst/>
            </a:prstGeom>
            <a:noFill/>
            <a:ln w="28575">
              <a:solidFill>
                <a:srgbClr val="000066"/>
              </a:solidFill>
              <a:miter lim="800000"/>
              <a:headEnd/>
              <a:tailEnd/>
            </a:ln>
            <a:effectLst/>
          </p:spPr>
          <p:txBody>
            <a:bodyPr/>
            <a:lstStyle/>
            <a:p>
              <a:endParaRPr lang="en-US" sz="1800" i="1">
                <a:solidFill>
                  <a:srgbClr val="990000"/>
                </a:solidFill>
              </a:endParaRPr>
            </a:p>
          </p:txBody>
        </p:sp>
        <p:sp>
          <p:nvSpPr>
            <p:cNvPr id="35966" name="Line 126"/>
            <p:cNvSpPr>
              <a:spLocks noChangeShapeType="1"/>
            </p:cNvSpPr>
            <p:nvPr/>
          </p:nvSpPr>
          <p:spPr bwMode="auto">
            <a:xfrm>
              <a:off x="512550" y="5379534"/>
              <a:ext cx="8153401" cy="1588"/>
            </a:xfrm>
            <a:prstGeom prst="line">
              <a:avLst/>
            </a:prstGeom>
            <a:noFill/>
            <a:ln w="12600">
              <a:solidFill>
                <a:srgbClr val="000066"/>
              </a:solidFill>
              <a:miter lim="800000"/>
              <a:headEnd/>
              <a:tailEnd/>
            </a:ln>
            <a:effectLst/>
          </p:spPr>
          <p:txBody>
            <a:bodyPr/>
            <a:lstStyle/>
            <a:p>
              <a:endParaRPr lang="en-US" sz="1800"/>
            </a:p>
          </p:txBody>
        </p:sp>
        <p:sp>
          <p:nvSpPr>
            <p:cNvPr id="35967" name="Line 127"/>
            <p:cNvSpPr>
              <a:spLocks noChangeShapeType="1"/>
            </p:cNvSpPr>
            <p:nvPr/>
          </p:nvSpPr>
          <p:spPr bwMode="auto">
            <a:xfrm>
              <a:off x="512550" y="5703384"/>
              <a:ext cx="8153401" cy="1588"/>
            </a:xfrm>
            <a:prstGeom prst="line">
              <a:avLst/>
            </a:prstGeom>
            <a:noFill/>
            <a:ln w="12600">
              <a:solidFill>
                <a:srgbClr val="000066"/>
              </a:solidFill>
              <a:miter lim="800000"/>
              <a:headEnd/>
              <a:tailEnd/>
            </a:ln>
            <a:effectLst/>
          </p:spPr>
          <p:txBody>
            <a:bodyPr/>
            <a:lstStyle/>
            <a:p>
              <a:endParaRPr lang="en-US" sz="1800"/>
            </a:p>
          </p:txBody>
        </p:sp>
        <p:sp>
          <p:nvSpPr>
            <p:cNvPr id="35968" name="Line 128"/>
            <p:cNvSpPr>
              <a:spLocks noChangeShapeType="1"/>
            </p:cNvSpPr>
            <p:nvPr/>
          </p:nvSpPr>
          <p:spPr bwMode="auto">
            <a:xfrm>
              <a:off x="512550" y="6028822"/>
              <a:ext cx="8153401" cy="1588"/>
            </a:xfrm>
            <a:prstGeom prst="line">
              <a:avLst/>
            </a:prstGeom>
            <a:noFill/>
            <a:ln w="12600">
              <a:solidFill>
                <a:srgbClr val="000066"/>
              </a:solidFill>
              <a:miter lim="800000"/>
              <a:headEnd/>
              <a:tailEnd/>
            </a:ln>
            <a:effectLst/>
          </p:spPr>
          <p:txBody>
            <a:bodyPr/>
            <a:lstStyle/>
            <a:p>
              <a:endParaRPr lang="en-US" sz="1800"/>
            </a:p>
          </p:txBody>
        </p:sp>
        <p:sp>
          <p:nvSpPr>
            <p:cNvPr id="35969" name="Line 129"/>
            <p:cNvSpPr>
              <a:spLocks noChangeShapeType="1"/>
            </p:cNvSpPr>
            <p:nvPr/>
          </p:nvSpPr>
          <p:spPr bwMode="auto">
            <a:xfrm>
              <a:off x="1768263" y="4728659"/>
              <a:ext cx="1588" cy="1625601"/>
            </a:xfrm>
            <a:prstGeom prst="line">
              <a:avLst/>
            </a:prstGeom>
            <a:noFill/>
            <a:ln w="12600">
              <a:solidFill>
                <a:srgbClr val="000066"/>
              </a:solidFill>
              <a:miter lim="800000"/>
              <a:headEnd/>
              <a:tailEnd/>
            </a:ln>
            <a:effectLst/>
          </p:spPr>
          <p:txBody>
            <a:bodyPr/>
            <a:lstStyle/>
            <a:p>
              <a:endParaRPr lang="en-US" sz="1800"/>
            </a:p>
          </p:txBody>
        </p:sp>
        <p:sp>
          <p:nvSpPr>
            <p:cNvPr id="35970" name="Line 130"/>
            <p:cNvSpPr>
              <a:spLocks noChangeShapeType="1"/>
            </p:cNvSpPr>
            <p:nvPr/>
          </p:nvSpPr>
          <p:spPr bwMode="auto">
            <a:xfrm>
              <a:off x="2393738" y="4728659"/>
              <a:ext cx="1588" cy="1625601"/>
            </a:xfrm>
            <a:prstGeom prst="line">
              <a:avLst/>
            </a:prstGeom>
            <a:noFill/>
            <a:ln w="12600">
              <a:solidFill>
                <a:srgbClr val="000066"/>
              </a:solidFill>
              <a:miter lim="800000"/>
              <a:headEnd/>
              <a:tailEnd/>
            </a:ln>
            <a:effectLst/>
          </p:spPr>
          <p:txBody>
            <a:bodyPr/>
            <a:lstStyle/>
            <a:p>
              <a:endParaRPr lang="en-US" sz="1800"/>
            </a:p>
          </p:txBody>
        </p:sp>
        <p:sp>
          <p:nvSpPr>
            <p:cNvPr id="35971" name="Line 131"/>
            <p:cNvSpPr>
              <a:spLocks noChangeShapeType="1"/>
            </p:cNvSpPr>
            <p:nvPr/>
          </p:nvSpPr>
          <p:spPr bwMode="auto">
            <a:xfrm>
              <a:off x="3647863" y="4728659"/>
              <a:ext cx="1588" cy="1625601"/>
            </a:xfrm>
            <a:prstGeom prst="line">
              <a:avLst/>
            </a:prstGeom>
            <a:noFill/>
            <a:ln w="12600">
              <a:solidFill>
                <a:srgbClr val="000066"/>
              </a:solidFill>
              <a:miter lim="800000"/>
              <a:headEnd/>
              <a:tailEnd/>
            </a:ln>
            <a:effectLst/>
          </p:spPr>
          <p:txBody>
            <a:bodyPr/>
            <a:lstStyle/>
            <a:p>
              <a:endParaRPr lang="en-US" sz="1800"/>
            </a:p>
          </p:txBody>
        </p:sp>
        <p:sp>
          <p:nvSpPr>
            <p:cNvPr id="35972" name="Line 132"/>
            <p:cNvSpPr>
              <a:spLocks noChangeShapeType="1"/>
            </p:cNvSpPr>
            <p:nvPr/>
          </p:nvSpPr>
          <p:spPr bwMode="auto">
            <a:xfrm>
              <a:off x="4274925" y="4728659"/>
              <a:ext cx="1588" cy="1625601"/>
            </a:xfrm>
            <a:prstGeom prst="line">
              <a:avLst/>
            </a:prstGeom>
            <a:noFill/>
            <a:ln w="12600">
              <a:solidFill>
                <a:srgbClr val="000066"/>
              </a:solidFill>
              <a:miter lim="800000"/>
              <a:headEnd/>
              <a:tailEnd/>
            </a:ln>
            <a:effectLst/>
          </p:spPr>
          <p:txBody>
            <a:bodyPr/>
            <a:lstStyle/>
            <a:p>
              <a:endParaRPr lang="en-US" sz="1800"/>
            </a:p>
          </p:txBody>
        </p:sp>
        <p:sp>
          <p:nvSpPr>
            <p:cNvPr id="35973" name="Line 133"/>
            <p:cNvSpPr>
              <a:spLocks noChangeShapeType="1"/>
            </p:cNvSpPr>
            <p:nvPr/>
          </p:nvSpPr>
          <p:spPr bwMode="auto">
            <a:xfrm>
              <a:off x="5530638" y="4728659"/>
              <a:ext cx="1588" cy="1625601"/>
            </a:xfrm>
            <a:prstGeom prst="line">
              <a:avLst/>
            </a:prstGeom>
            <a:noFill/>
            <a:ln w="12600">
              <a:solidFill>
                <a:srgbClr val="000066"/>
              </a:solidFill>
              <a:miter lim="800000"/>
              <a:headEnd/>
              <a:tailEnd/>
            </a:ln>
            <a:effectLst/>
          </p:spPr>
          <p:txBody>
            <a:bodyPr/>
            <a:lstStyle/>
            <a:p>
              <a:endParaRPr lang="en-US" sz="1800"/>
            </a:p>
          </p:txBody>
        </p:sp>
        <p:sp>
          <p:nvSpPr>
            <p:cNvPr id="35974" name="Line 134"/>
            <p:cNvSpPr>
              <a:spLocks noChangeShapeType="1"/>
            </p:cNvSpPr>
            <p:nvPr/>
          </p:nvSpPr>
          <p:spPr bwMode="auto">
            <a:xfrm>
              <a:off x="6156113" y="4728659"/>
              <a:ext cx="1588" cy="1625601"/>
            </a:xfrm>
            <a:prstGeom prst="line">
              <a:avLst/>
            </a:prstGeom>
            <a:noFill/>
            <a:ln w="12600">
              <a:solidFill>
                <a:srgbClr val="000066"/>
              </a:solidFill>
              <a:miter lim="800000"/>
              <a:headEnd/>
              <a:tailEnd/>
            </a:ln>
            <a:effectLst/>
          </p:spPr>
          <p:txBody>
            <a:bodyPr/>
            <a:lstStyle/>
            <a:p>
              <a:endParaRPr lang="en-US" sz="1800"/>
            </a:p>
          </p:txBody>
        </p:sp>
        <p:sp>
          <p:nvSpPr>
            <p:cNvPr id="35975" name="Line 135"/>
            <p:cNvSpPr>
              <a:spLocks noChangeShapeType="1"/>
            </p:cNvSpPr>
            <p:nvPr/>
          </p:nvSpPr>
          <p:spPr bwMode="auto">
            <a:xfrm>
              <a:off x="7410238" y="4728659"/>
              <a:ext cx="1588" cy="1625601"/>
            </a:xfrm>
            <a:prstGeom prst="line">
              <a:avLst/>
            </a:prstGeom>
            <a:noFill/>
            <a:ln w="12600">
              <a:solidFill>
                <a:srgbClr val="000066"/>
              </a:solidFill>
              <a:miter lim="800000"/>
              <a:headEnd/>
              <a:tailEnd/>
            </a:ln>
            <a:effectLst/>
          </p:spPr>
          <p:txBody>
            <a:bodyPr/>
            <a:lstStyle/>
            <a:p>
              <a:endParaRPr lang="en-US" sz="1800"/>
            </a:p>
          </p:txBody>
        </p:sp>
        <p:sp>
          <p:nvSpPr>
            <p:cNvPr id="35976" name="Line 136"/>
            <p:cNvSpPr>
              <a:spLocks noChangeShapeType="1"/>
            </p:cNvSpPr>
            <p:nvPr/>
          </p:nvSpPr>
          <p:spPr bwMode="auto">
            <a:xfrm>
              <a:off x="8040475" y="4728659"/>
              <a:ext cx="1588" cy="1625601"/>
            </a:xfrm>
            <a:prstGeom prst="line">
              <a:avLst/>
            </a:prstGeom>
            <a:noFill/>
            <a:ln w="12600">
              <a:solidFill>
                <a:srgbClr val="000066"/>
              </a:solidFill>
              <a:miter lim="800000"/>
              <a:headEnd/>
              <a:tailEnd/>
            </a:ln>
            <a:effectLst/>
          </p:spPr>
          <p:txBody>
            <a:bodyPr/>
            <a:lstStyle/>
            <a:p>
              <a:endParaRPr lang="en-US" sz="1800"/>
            </a:p>
          </p:txBody>
        </p:sp>
        <p:sp>
          <p:nvSpPr>
            <p:cNvPr id="35977" name="Line 137"/>
            <p:cNvSpPr>
              <a:spLocks noChangeShapeType="1"/>
            </p:cNvSpPr>
            <p:nvPr/>
          </p:nvSpPr>
          <p:spPr bwMode="auto">
            <a:xfrm>
              <a:off x="1138025" y="4728659"/>
              <a:ext cx="1588" cy="1625601"/>
            </a:xfrm>
            <a:prstGeom prst="line">
              <a:avLst/>
            </a:prstGeom>
            <a:noFill/>
            <a:ln w="28575">
              <a:solidFill>
                <a:srgbClr val="000066"/>
              </a:solidFill>
              <a:miter lim="800000"/>
              <a:headEnd/>
              <a:tailEnd/>
            </a:ln>
            <a:effectLst/>
          </p:spPr>
          <p:txBody>
            <a:bodyPr/>
            <a:lstStyle/>
            <a:p>
              <a:endParaRPr lang="en-US" sz="1800"/>
            </a:p>
          </p:txBody>
        </p:sp>
        <p:sp>
          <p:nvSpPr>
            <p:cNvPr id="35978" name="Line 138"/>
            <p:cNvSpPr>
              <a:spLocks noChangeShapeType="1"/>
            </p:cNvSpPr>
            <p:nvPr/>
          </p:nvSpPr>
          <p:spPr bwMode="auto">
            <a:xfrm>
              <a:off x="3022388" y="4728659"/>
              <a:ext cx="1588" cy="1625601"/>
            </a:xfrm>
            <a:prstGeom prst="line">
              <a:avLst/>
            </a:prstGeom>
            <a:noFill/>
            <a:ln w="28575">
              <a:solidFill>
                <a:srgbClr val="000066"/>
              </a:solidFill>
              <a:miter lim="800000"/>
              <a:headEnd/>
              <a:tailEnd/>
            </a:ln>
            <a:effectLst/>
          </p:spPr>
          <p:txBody>
            <a:bodyPr/>
            <a:lstStyle/>
            <a:p>
              <a:endParaRPr lang="en-US" sz="1800"/>
            </a:p>
          </p:txBody>
        </p:sp>
        <p:sp>
          <p:nvSpPr>
            <p:cNvPr id="35979" name="Line 139"/>
            <p:cNvSpPr>
              <a:spLocks noChangeShapeType="1"/>
            </p:cNvSpPr>
            <p:nvPr/>
          </p:nvSpPr>
          <p:spPr bwMode="auto">
            <a:xfrm>
              <a:off x="512550" y="4728659"/>
              <a:ext cx="1588" cy="1625601"/>
            </a:xfrm>
            <a:prstGeom prst="line">
              <a:avLst/>
            </a:prstGeom>
            <a:noFill/>
            <a:ln w="28575">
              <a:solidFill>
                <a:srgbClr val="000066"/>
              </a:solidFill>
              <a:miter lim="800000"/>
              <a:headEnd/>
              <a:tailEnd/>
            </a:ln>
            <a:effectLst/>
          </p:spPr>
          <p:txBody>
            <a:bodyPr/>
            <a:lstStyle/>
            <a:p>
              <a:endParaRPr lang="en-US" sz="1800"/>
            </a:p>
          </p:txBody>
        </p:sp>
        <p:sp>
          <p:nvSpPr>
            <p:cNvPr id="35980" name="Line 140"/>
            <p:cNvSpPr>
              <a:spLocks noChangeShapeType="1"/>
            </p:cNvSpPr>
            <p:nvPr/>
          </p:nvSpPr>
          <p:spPr bwMode="auto">
            <a:xfrm>
              <a:off x="4903575" y="4728659"/>
              <a:ext cx="1588" cy="1625601"/>
            </a:xfrm>
            <a:prstGeom prst="line">
              <a:avLst/>
            </a:prstGeom>
            <a:noFill/>
            <a:ln w="28575">
              <a:solidFill>
                <a:srgbClr val="000066"/>
              </a:solidFill>
              <a:miter lim="800000"/>
              <a:headEnd/>
              <a:tailEnd/>
            </a:ln>
            <a:effectLst/>
          </p:spPr>
          <p:txBody>
            <a:bodyPr/>
            <a:lstStyle/>
            <a:p>
              <a:endParaRPr lang="en-US" sz="1800"/>
            </a:p>
          </p:txBody>
        </p:sp>
        <p:sp>
          <p:nvSpPr>
            <p:cNvPr id="35981" name="Line 141"/>
            <p:cNvSpPr>
              <a:spLocks noChangeShapeType="1"/>
            </p:cNvSpPr>
            <p:nvPr/>
          </p:nvSpPr>
          <p:spPr bwMode="auto">
            <a:xfrm>
              <a:off x="6784763" y="4728659"/>
              <a:ext cx="1588" cy="1625601"/>
            </a:xfrm>
            <a:prstGeom prst="line">
              <a:avLst/>
            </a:prstGeom>
            <a:noFill/>
            <a:ln w="28575">
              <a:solidFill>
                <a:srgbClr val="000066"/>
              </a:solidFill>
              <a:miter lim="800000"/>
              <a:headEnd/>
              <a:tailEnd/>
            </a:ln>
            <a:effectLst/>
          </p:spPr>
          <p:txBody>
            <a:bodyPr/>
            <a:lstStyle/>
            <a:p>
              <a:endParaRPr lang="en-US" sz="1800"/>
            </a:p>
          </p:txBody>
        </p:sp>
        <p:sp>
          <p:nvSpPr>
            <p:cNvPr id="35982" name="Line 142"/>
            <p:cNvSpPr>
              <a:spLocks noChangeShapeType="1"/>
            </p:cNvSpPr>
            <p:nvPr/>
          </p:nvSpPr>
          <p:spPr bwMode="auto">
            <a:xfrm>
              <a:off x="512550" y="4728659"/>
              <a:ext cx="8153401" cy="1588"/>
            </a:xfrm>
            <a:prstGeom prst="line">
              <a:avLst/>
            </a:prstGeom>
            <a:noFill/>
            <a:ln w="28575">
              <a:solidFill>
                <a:srgbClr val="000066"/>
              </a:solidFill>
              <a:miter lim="800000"/>
              <a:headEnd/>
              <a:tailEnd/>
            </a:ln>
            <a:effectLst/>
          </p:spPr>
          <p:txBody>
            <a:bodyPr/>
            <a:lstStyle/>
            <a:p>
              <a:endParaRPr lang="en-US" sz="1800" i="1" dirty="0">
                <a:solidFill>
                  <a:srgbClr val="990000"/>
                </a:solidFill>
              </a:endParaRPr>
            </a:p>
          </p:txBody>
        </p:sp>
        <p:sp>
          <p:nvSpPr>
            <p:cNvPr id="35983" name="Line 143"/>
            <p:cNvSpPr>
              <a:spLocks noChangeShapeType="1"/>
            </p:cNvSpPr>
            <p:nvPr/>
          </p:nvSpPr>
          <p:spPr bwMode="auto">
            <a:xfrm>
              <a:off x="8665951" y="4728659"/>
              <a:ext cx="1588" cy="1625601"/>
            </a:xfrm>
            <a:prstGeom prst="line">
              <a:avLst/>
            </a:prstGeom>
            <a:noFill/>
            <a:ln w="28575">
              <a:solidFill>
                <a:srgbClr val="000066"/>
              </a:solidFill>
              <a:miter lim="800000"/>
              <a:headEnd/>
              <a:tailEnd/>
            </a:ln>
            <a:effectLst/>
          </p:spPr>
          <p:txBody>
            <a:bodyPr/>
            <a:lstStyle/>
            <a:p>
              <a:endParaRPr lang="en-US" sz="1800"/>
            </a:p>
          </p:txBody>
        </p:sp>
        <p:sp>
          <p:nvSpPr>
            <p:cNvPr id="35984" name="Line 144"/>
            <p:cNvSpPr>
              <a:spLocks noChangeShapeType="1"/>
            </p:cNvSpPr>
            <p:nvPr/>
          </p:nvSpPr>
          <p:spPr bwMode="auto">
            <a:xfrm>
              <a:off x="512550" y="6354260"/>
              <a:ext cx="8153401" cy="1588"/>
            </a:xfrm>
            <a:prstGeom prst="line">
              <a:avLst/>
            </a:prstGeom>
            <a:noFill/>
            <a:ln w="28575">
              <a:solidFill>
                <a:srgbClr val="000066"/>
              </a:solidFill>
              <a:miter lim="800000"/>
              <a:headEnd/>
              <a:tailEnd/>
            </a:ln>
            <a:effectLst/>
          </p:spPr>
          <p:txBody>
            <a:bodyPr/>
            <a:lstStyle/>
            <a:p>
              <a:endParaRPr lang="en-US" sz="1800"/>
            </a:p>
          </p:txBody>
        </p:sp>
      </p:grpSp>
      <p:sp>
        <p:nvSpPr>
          <p:cNvPr id="8" name="TextBox 7"/>
          <p:cNvSpPr txBox="1"/>
          <p:nvPr/>
        </p:nvSpPr>
        <p:spPr>
          <a:xfrm>
            <a:off x="1484313" y="4117994"/>
            <a:ext cx="3433697" cy="369332"/>
          </a:xfrm>
          <a:prstGeom prst="rect">
            <a:avLst/>
          </a:prstGeom>
          <a:noFill/>
        </p:spPr>
        <p:txBody>
          <a:bodyPr wrap="none" rtlCol="0">
            <a:spAutoFit/>
          </a:bodyPr>
          <a:lstStyle/>
          <a:p>
            <a:r>
              <a:rPr lang="en-US" sz="1800" dirty="0">
                <a:solidFill>
                  <a:schemeClr val="bg2">
                    <a:lumMod val="75000"/>
                  </a:schemeClr>
                </a:solidFill>
                <a:latin typeface="Calibri" pitchFamily="34" charset="0"/>
              </a:rPr>
              <a:t>Translation Lookaside Buffer (TLB)</a:t>
            </a:r>
          </a:p>
        </p:txBody>
      </p:sp>
      <p:sp>
        <p:nvSpPr>
          <p:cNvPr id="11" name="TextBox 10"/>
          <p:cNvSpPr txBox="1"/>
          <p:nvPr/>
        </p:nvSpPr>
        <p:spPr>
          <a:xfrm>
            <a:off x="2666960" y="3637370"/>
            <a:ext cx="2233304" cy="369332"/>
          </a:xfrm>
          <a:prstGeom prst="rect">
            <a:avLst/>
          </a:prstGeom>
          <a:noFill/>
        </p:spPr>
        <p:txBody>
          <a:bodyPr wrap="none" rtlCol="0">
            <a:spAutoFit/>
          </a:bodyPr>
          <a:lstStyle/>
          <a:p>
            <a:r>
              <a:rPr lang="en-US" sz="1800" dirty="0">
                <a:solidFill>
                  <a:srgbClr val="C00000"/>
                </a:solidFill>
                <a:latin typeface="Calibri" pitchFamily="34" charset="0"/>
              </a:rPr>
              <a:t>VPN </a:t>
            </a:r>
            <a:r>
              <a:rPr lang="en-US" sz="1800" dirty="0">
                <a:solidFill>
                  <a:schemeClr val="bg2">
                    <a:lumMod val="75000"/>
                  </a:schemeClr>
                </a:solidFill>
                <a:latin typeface="Calibri" pitchFamily="34" charset="0"/>
              </a:rPr>
              <a:t>= 0b</a:t>
            </a:r>
            <a:r>
              <a:rPr lang="en-US" sz="1800" dirty="0">
                <a:solidFill>
                  <a:srgbClr val="0070C0"/>
                </a:solidFill>
                <a:latin typeface="Calibri" pitchFamily="34" charset="0"/>
              </a:rPr>
              <a:t>11</a:t>
            </a:r>
            <a:r>
              <a:rPr lang="en-US" sz="1800" dirty="0">
                <a:solidFill>
                  <a:srgbClr val="00B050"/>
                </a:solidFill>
                <a:latin typeface="Calibri" pitchFamily="34" charset="0"/>
              </a:rPr>
              <a:t>01</a:t>
            </a:r>
            <a:r>
              <a:rPr lang="en-US" sz="1800" dirty="0">
                <a:solidFill>
                  <a:schemeClr val="bg2">
                    <a:lumMod val="75000"/>
                  </a:schemeClr>
                </a:solidFill>
                <a:latin typeface="Calibri" pitchFamily="34" charset="0"/>
              </a:rPr>
              <a:t> </a:t>
            </a:r>
            <a:r>
              <a:rPr lang="en-US" sz="1800" dirty="0">
                <a:solidFill>
                  <a:srgbClr val="C00000"/>
                </a:solidFill>
                <a:latin typeface="Calibri" pitchFamily="34" charset="0"/>
              </a:rPr>
              <a:t>= 0x0D</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357018" y="435678"/>
            <a:ext cx="7592093" cy="762000"/>
          </a:xfrm>
          <a:ln/>
        </p:spPr>
        <p:txBody>
          <a:bodyPr/>
          <a:lstStyle/>
          <a:p>
            <a:r>
              <a:rPr lang="en-GB" dirty="0"/>
              <a:t>Simple Memory System Page Table</a:t>
            </a:r>
          </a:p>
        </p:txBody>
      </p:sp>
      <p:sp>
        <p:nvSpPr>
          <p:cNvPr id="34818" name="Rectangle 2"/>
          <p:cNvSpPr>
            <a:spLocks noGrp="1" noChangeArrowheads="1"/>
          </p:cNvSpPr>
          <p:nvPr>
            <p:ph idx="1"/>
          </p:nvPr>
        </p:nvSpPr>
        <p:spPr>
          <a:xfrm>
            <a:off x="396875" y="1362075"/>
            <a:ext cx="7896225" cy="4972050"/>
          </a:xfrm>
          <a:ln/>
        </p:spPr>
        <p:txBody>
          <a:bodyPr/>
          <a:lstStyle/>
          <a:p>
            <a:r>
              <a:rPr lang="en-GB" dirty="0"/>
              <a:t>Only showing the first 16 entries (out of 256)</a:t>
            </a:r>
          </a:p>
        </p:txBody>
      </p:sp>
      <p:sp>
        <p:nvSpPr>
          <p:cNvPr id="34820" name="Rectangle 4"/>
          <p:cNvSpPr>
            <a:spLocks noChangeArrowheads="1"/>
          </p:cNvSpPr>
          <p:nvPr/>
        </p:nvSpPr>
        <p:spPr bwMode="auto">
          <a:xfrm>
            <a:off x="5725716" y="4134805"/>
            <a:ext cx="519113" cy="230981"/>
          </a:xfrm>
          <a:prstGeom prst="rect">
            <a:avLst/>
          </a:prstGeom>
          <a:noFill/>
          <a:ln w="9525">
            <a:noFill/>
            <a:round/>
            <a:headEnd/>
            <a:tailEnd/>
          </a:ln>
          <a:effectLst/>
        </p:spPr>
        <p:txBody>
          <a:bodyPr lIns="67770" tIns="33210" rIns="67770" bIns="33210"/>
          <a:lstStyle/>
          <a:p>
            <a:pPr algn="ctr">
              <a:spcBef>
                <a:spcPts val="7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latin typeface="Calibri" pitchFamily="34" charset="0"/>
              </a:rPr>
              <a:t>1</a:t>
            </a:r>
          </a:p>
        </p:txBody>
      </p:sp>
      <p:sp>
        <p:nvSpPr>
          <p:cNvPr id="34821" name="Rectangle 5"/>
          <p:cNvSpPr>
            <a:spLocks noChangeArrowheads="1"/>
          </p:cNvSpPr>
          <p:nvPr/>
        </p:nvSpPr>
        <p:spPr bwMode="auto">
          <a:xfrm>
            <a:off x="5206603" y="4134805"/>
            <a:ext cx="519113" cy="230981"/>
          </a:xfrm>
          <a:prstGeom prst="rect">
            <a:avLst/>
          </a:prstGeom>
          <a:noFill/>
          <a:ln w="9525">
            <a:noFill/>
            <a:round/>
            <a:headEnd/>
            <a:tailEnd/>
          </a:ln>
          <a:effectLst/>
        </p:spPr>
        <p:txBody>
          <a:bodyPr lIns="67770" tIns="33210" rIns="67770" bIns="33210"/>
          <a:lstStyle/>
          <a:p>
            <a:pPr algn="ctr">
              <a:spcBef>
                <a:spcPts val="7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latin typeface="Calibri" pitchFamily="34" charset="0"/>
              </a:rPr>
              <a:t>0D</a:t>
            </a:r>
          </a:p>
        </p:txBody>
      </p:sp>
      <p:sp>
        <p:nvSpPr>
          <p:cNvPr id="34822" name="Rectangle 6"/>
          <p:cNvSpPr>
            <a:spLocks noChangeArrowheads="1"/>
          </p:cNvSpPr>
          <p:nvPr/>
        </p:nvSpPr>
        <p:spPr bwMode="auto">
          <a:xfrm>
            <a:off x="4686300" y="4134805"/>
            <a:ext cx="520304" cy="230981"/>
          </a:xfrm>
          <a:prstGeom prst="rect">
            <a:avLst/>
          </a:prstGeom>
          <a:solidFill>
            <a:srgbClr val="EBEBEB"/>
          </a:solidFill>
          <a:ln w="9525">
            <a:noFill/>
            <a:round/>
            <a:headEnd/>
            <a:tailEnd/>
          </a:ln>
          <a:effectLst/>
        </p:spPr>
        <p:txBody>
          <a:bodyPr lIns="67770" tIns="33210" rIns="67770" bIns="33210"/>
          <a:lstStyle/>
          <a:p>
            <a:pPr algn="ctr">
              <a:spcBef>
                <a:spcPts val="7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solidFill>
                  <a:srgbClr val="990000"/>
                </a:solidFill>
                <a:latin typeface="Calibri" pitchFamily="34" charset="0"/>
              </a:rPr>
              <a:t>0F</a:t>
            </a:r>
          </a:p>
        </p:txBody>
      </p:sp>
      <p:sp>
        <p:nvSpPr>
          <p:cNvPr id="34826" name="Rectangle 10"/>
          <p:cNvSpPr>
            <a:spLocks noChangeArrowheads="1"/>
          </p:cNvSpPr>
          <p:nvPr/>
        </p:nvSpPr>
        <p:spPr bwMode="auto">
          <a:xfrm>
            <a:off x="5725716" y="3905014"/>
            <a:ext cx="519113" cy="230981"/>
          </a:xfrm>
          <a:prstGeom prst="rect">
            <a:avLst/>
          </a:prstGeom>
          <a:noFill/>
          <a:ln w="9525">
            <a:noFill/>
            <a:round/>
            <a:headEnd/>
            <a:tailEnd/>
          </a:ln>
          <a:effectLst/>
        </p:spPr>
        <p:txBody>
          <a:bodyPr lIns="67770" tIns="33210" rIns="67770" bIns="33210"/>
          <a:lstStyle/>
          <a:p>
            <a:pPr algn="ctr">
              <a:spcBef>
                <a:spcPts val="7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latin typeface="Calibri" pitchFamily="34" charset="0"/>
              </a:rPr>
              <a:t>1</a:t>
            </a:r>
          </a:p>
        </p:txBody>
      </p:sp>
      <p:sp>
        <p:nvSpPr>
          <p:cNvPr id="34827" name="Rectangle 11"/>
          <p:cNvSpPr>
            <a:spLocks noChangeArrowheads="1"/>
          </p:cNvSpPr>
          <p:nvPr/>
        </p:nvSpPr>
        <p:spPr bwMode="auto">
          <a:xfrm>
            <a:off x="5206603" y="3905014"/>
            <a:ext cx="519113" cy="230981"/>
          </a:xfrm>
          <a:prstGeom prst="rect">
            <a:avLst/>
          </a:prstGeom>
          <a:noFill/>
          <a:ln w="9525">
            <a:noFill/>
            <a:round/>
            <a:headEnd/>
            <a:tailEnd/>
          </a:ln>
          <a:effectLst/>
        </p:spPr>
        <p:txBody>
          <a:bodyPr lIns="67770" tIns="33210" rIns="67770" bIns="33210"/>
          <a:lstStyle/>
          <a:p>
            <a:pPr algn="ctr">
              <a:spcBef>
                <a:spcPts val="7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latin typeface="Calibri" pitchFamily="34" charset="0"/>
              </a:rPr>
              <a:t>11</a:t>
            </a:r>
          </a:p>
        </p:txBody>
      </p:sp>
      <p:sp>
        <p:nvSpPr>
          <p:cNvPr id="34828" name="Rectangle 12"/>
          <p:cNvSpPr>
            <a:spLocks noChangeArrowheads="1"/>
          </p:cNvSpPr>
          <p:nvPr/>
        </p:nvSpPr>
        <p:spPr bwMode="auto">
          <a:xfrm>
            <a:off x="4686300" y="3905014"/>
            <a:ext cx="520304" cy="230981"/>
          </a:xfrm>
          <a:prstGeom prst="rect">
            <a:avLst/>
          </a:prstGeom>
          <a:solidFill>
            <a:srgbClr val="EBEBEB"/>
          </a:solidFill>
          <a:ln w="9525">
            <a:noFill/>
            <a:round/>
            <a:headEnd/>
            <a:tailEnd/>
          </a:ln>
          <a:effectLst/>
        </p:spPr>
        <p:txBody>
          <a:bodyPr lIns="67770" tIns="33210" rIns="67770" bIns="33210"/>
          <a:lstStyle/>
          <a:p>
            <a:pPr algn="ctr">
              <a:spcBef>
                <a:spcPts val="7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solidFill>
                  <a:srgbClr val="990000"/>
                </a:solidFill>
                <a:latin typeface="Calibri" pitchFamily="34" charset="0"/>
              </a:rPr>
              <a:t>0E</a:t>
            </a:r>
          </a:p>
        </p:txBody>
      </p:sp>
      <p:sp>
        <p:nvSpPr>
          <p:cNvPr id="34832" name="Rectangle 16"/>
          <p:cNvSpPr>
            <a:spLocks noChangeArrowheads="1"/>
          </p:cNvSpPr>
          <p:nvPr/>
        </p:nvSpPr>
        <p:spPr bwMode="auto">
          <a:xfrm>
            <a:off x="5725716" y="3675223"/>
            <a:ext cx="519113" cy="230981"/>
          </a:xfrm>
          <a:prstGeom prst="rect">
            <a:avLst/>
          </a:prstGeom>
          <a:solidFill>
            <a:srgbClr val="F6D2D2"/>
          </a:solidFill>
          <a:ln w="9525">
            <a:noFill/>
            <a:round/>
            <a:headEnd/>
            <a:tailEnd/>
          </a:ln>
          <a:effectLst/>
        </p:spPr>
        <p:txBody>
          <a:bodyPr lIns="67770" tIns="33210" rIns="67770" bIns="33210"/>
          <a:lstStyle/>
          <a:p>
            <a:pPr algn="ctr">
              <a:spcBef>
                <a:spcPts val="7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latin typeface="Calibri" pitchFamily="34" charset="0"/>
              </a:rPr>
              <a:t>1</a:t>
            </a:r>
          </a:p>
        </p:txBody>
      </p:sp>
      <p:sp>
        <p:nvSpPr>
          <p:cNvPr id="34833" name="Rectangle 17"/>
          <p:cNvSpPr>
            <a:spLocks noChangeArrowheads="1"/>
          </p:cNvSpPr>
          <p:nvPr/>
        </p:nvSpPr>
        <p:spPr bwMode="auto">
          <a:xfrm>
            <a:off x="5206603" y="3675223"/>
            <a:ext cx="519113" cy="230981"/>
          </a:xfrm>
          <a:prstGeom prst="rect">
            <a:avLst/>
          </a:prstGeom>
          <a:solidFill>
            <a:srgbClr val="F6D2D2"/>
          </a:solidFill>
          <a:ln w="9525">
            <a:noFill/>
            <a:round/>
            <a:headEnd/>
            <a:tailEnd/>
          </a:ln>
          <a:effectLst/>
        </p:spPr>
        <p:txBody>
          <a:bodyPr lIns="67770" tIns="33210" rIns="67770" bIns="33210"/>
          <a:lstStyle/>
          <a:p>
            <a:pPr algn="ctr">
              <a:spcBef>
                <a:spcPts val="7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latin typeface="Calibri" pitchFamily="34" charset="0"/>
              </a:rPr>
              <a:t>2D</a:t>
            </a:r>
          </a:p>
        </p:txBody>
      </p:sp>
      <p:sp>
        <p:nvSpPr>
          <p:cNvPr id="34834" name="Rectangle 18"/>
          <p:cNvSpPr>
            <a:spLocks noChangeArrowheads="1"/>
          </p:cNvSpPr>
          <p:nvPr/>
        </p:nvSpPr>
        <p:spPr bwMode="auto">
          <a:xfrm>
            <a:off x="4686300" y="3675223"/>
            <a:ext cx="520304" cy="230981"/>
          </a:xfrm>
          <a:prstGeom prst="rect">
            <a:avLst/>
          </a:prstGeom>
          <a:solidFill>
            <a:srgbClr val="EBEBEB"/>
          </a:solidFill>
          <a:ln w="9525">
            <a:noFill/>
            <a:round/>
            <a:headEnd/>
            <a:tailEnd/>
          </a:ln>
          <a:effectLst/>
        </p:spPr>
        <p:txBody>
          <a:bodyPr lIns="67770" tIns="33210" rIns="67770" bIns="33210"/>
          <a:lstStyle/>
          <a:p>
            <a:pPr algn="ctr">
              <a:spcBef>
                <a:spcPts val="7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solidFill>
                  <a:srgbClr val="990000"/>
                </a:solidFill>
                <a:latin typeface="Calibri" pitchFamily="34" charset="0"/>
              </a:rPr>
              <a:t>0D</a:t>
            </a:r>
          </a:p>
        </p:txBody>
      </p:sp>
      <p:sp>
        <p:nvSpPr>
          <p:cNvPr id="34838" name="Rectangle 22"/>
          <p:cNvSpPr>
            <a:spLocks noChangeArrowheads="1"/>
          </p:cNvSpPr>
          <p:nvPr/>
        </p:nvSpPr>
        <p:spPr bwMode="auto">
          <a:xfrm>
            <a:off x="5725716" y="3444242"/>
            <a:ext cx="519113" cy="230981"/>
          </a:xfrm>
          <a:prstGeom prst="rect">
            <a:avLst/>
          </a:prstGeom>
          <a:noFill/>
          <a:ln w="9525">
            <a:noFill/>
            <a:round/>
            <a:headEnd/>
            <a:tailEnd/>
          </a:ln>
          <a:effectLst/>
        </p:spPr>
        <p:txBody>
          <a:bodyPr lIns="67770" tIns="33210" rIns="67770" bIns="33210"/>
          <a:lstStyle/>
          <a:p>
            <a:pPr algn="ctr">
              <a:spcBef>
                <a:spcPts val="7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latin typeface="Calibri" pitchFamily="34" charset="0"/>
              </a:rPr>
              <a:t>0</a:t>
            </a:r>
          </a:p>
        </p:txBody>
      </p:sp>
      <p:sp>
        <p:nvSpPr>
          <p:cNvPr id="34839" name="Rectangle 23"/>
          <p:cNvSpPr>
            <a:spLocks noChangeArrowheads="1"/>
          </p:cNvSpPr>
          <p:nvPr/>
        </p:nvSpPr>
        <p:spPr bwMode="auto">
          <a:xfrm>
            <a:off x="5206603" y="3444242"/>
            <a:ext cx="519113" cy="230981"/>
          </a:xfrm>
          <a:prstGeom prst="rect">
            <a:avLst/>
          </a:prstGeom>
          <a:noFill/>
          <a:ln w="9525">
            <a:noFill/>
            <a:round/>
            <a:headEnd/>
            <a:tailEnd/>
          </a:ln>
          <a:effectLst/>
        </p:spPr>
        <p:txBody>
          <a:bodyPr lIns="67770" tIns="33210" rIns="67770" bIns="33210"/>
          <a:lstStyle/>
          <a:p>
            <a:pPr algn="ctr">
              <a:spcBef>
                <a:spcPts val="7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latin typeface="Calibri" pitchFamily="34" charset="0"/>
              </a:rPr>
              <a:t>–</a:t>
            </a:r>
          </a:p>
        </p:txBody>
      </p:sp>
      <p:sp>
        <p:nvSpPr>
          <p:cNvPr id="34840" name="Rectangle 24"/>
          <p:cNvSpPr>
            <a:spLocks noChangeArrowheads="1"/>
          </p:cNvSpPr>
          <p:nvPr/>
        </p:nvSpPr>
        <p:spPr bwMode="auto">
          <a:xfrm>
            <a:off x="4686300" y="3444242"/>
            <a:ext cx="520304" cy="230981"/>
          </a:xfrm>
          <a:prstGeom prst="rect">
            <a:avLst/>
          </a:prstGeom>
          <a:solidFill>
            <a:srgbClr val="EBEBEB"/>
          </a:solidFill>
          <a:ln w="9525">
            <a:noFill/>
            <a:round/>
            <a:headEnd/>
            <a:tailEnd/>
          </a:ln>
          <a:effectLst/>
        </p:spPr>
        <p:txBody>
          <a:bodyPr lIns="67770" tIns="33210" rIns="67770" bIns="33210"/>
          <a:lstStyle/>
          <a:p>
            <a:pPr algn="ctr">
              <a:spcBef>
                <a:spcPts val="7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solidFill>
                  <a:srgbClr val="990000"/>
                </a:solidFill>
                <a:latin typeface="Calibri" pitchFamily="34" charset="0"/>
              </a:rPr>
              <a:t>0C</a:t>
            </a:r>
          </a:p>
        </p:txBody>
      </p:sp>
      <p:sp>
        <p:nvSpPr>
          <p:cNvPr id="34844" name="Rectangle 28"/>
          <p:cNvSpPr>
            <a:spLocks noChangeArrowheads="1"/>
          </p:cNvSpPr>
          <p:nvPr/>
        </p:nvSpPr>
        <p:spPr bwMode="auto">
          <a:xfrm>
            <a:off x="5725716" y="3213261"/>
            <a:ext cx="519113" cy="230981"/>
          </a:xfrm>
          <a:prstGeom prst="rect">
            <a:avLst/>
          </a:prstGeom>
          <a:noFill/>
          <a:ln w="9525">
            <a:noFill/>
            <a:round/>
            <a:headEnd/>
            <a:tailEnd/>
          </a:ln>
          <a:effectLst/>
        </p:spPr>
        <p:txBody>
          <a:bodyPr lIns="67770" tIns="33210" rIns="67770" bIns="33210"/>
          <a:lstStyle/>
          <a:p>
            <a:pPr algn="ctr">
              <a:spcBef>
                <a:spcPts val="7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latin typeface="Calibri" pitchFamily="34" charset="0"/>
              </a:rPr>
              <a:t>0</a:t>
            </a:r>
          </a:p>
        </p:txBody>
      </p:sp>
      <p:sp>
        <p:nvSpPr>
          <p:cNvPr id="34845" name="Rectangle 29"/>
          <p:cNvSpPr>
            <a:spLocks noChangeArrowheads="1"/>
          </p:cNvSpPr>
          <p:nvPr/>
        </p:nvSpPr>
        <p:spPr bwMode="auto">
          <a:xfrm>
            <a:off x="5206603" y="3213261"/>
            <a:ext cx="519113" cy="230981"/>
          </a:xfrm>
          <a:prstGeom prst="rect">
            <a:avLst/>
          </a:prstGeom>
          <a:noFill/>
          <a:ln w="9525">
            <a:noFill/>
            <a:round/>
            <a:headEnd/>
            <a:tailEnd/>
          </a:ln>
          <a:effectLst/>
        </p:spPr>
        <p:txBody>
          <a:bodyPr lIns="67770" tIns="33210" rIns="67770" bIns="33210"/>
          <a:lstStyle/>
          <a:p>
            <a:pPr algn="ctr">
              <a:spcBef>
                <a:spcPts val="7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latin typeface="Calibri" pitchFamily="34" charset="0"/>
              </a:rPr>
              <a:t>–</a:t>
            </a:r>
          </a:p>
        </p:txBody>
      </p:sp>
      <p:sp>
        <p:nvSpPr>
          <p:cNvPr id="34846" name="Rectangle 30"/>
          <p:cNvSpPr>
            <a:spLocks noChangeArrowheads="1"/>
          </p:cNvSpPr>
          <p:nvPr/>
        </p:nvSpPr>
        <p:spPr bwMode="auto">
          <a:xfrm>
            <a:off x="4686300" y="3213261"/>
            <a:ext cx="520304" cy="230981"/>
          </a:xfrm>
          <a:prstGeom prst="rect">
            <a:avLst/>
          </a:prstGeom>
          <a:solidFill>
            <a:srgbClr val="EBEBEB"/>
          </a:solidFill>
          <a:ln w="9525">
            <a:noFill/>
            <a:round/>
            <a:headEnd/>
            <a:tailEnd/>
          </a:ln>
          <a:effectLst/>
        </p:spPr>
        <p:txBody>
          <a:bodyPr lIns="67770" tIns="33210" rIns="67770" bIns="33210"/>
          <a:lstStyle/>
          <a:p>
            <a:pPr algn="ctr">
              <a:spcBef>
                <a:spcPts val="7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solidFill>
                  <a:srgbClr val="990000"/>
                </a:solidFill>
                <a:latin typeface="Calibri" pitchFamily="34" charset="0"/>
              </a:rPr>
              <a:t>0B</a:t>
            </a:r>
          </a:p>
        </p:txBody>
      </p:sp>
      <p:sp>
        <p:nvSpPr>
          <p:cNvPr id="34850" name="Rectangle 34"/>
          <p:cNvSpPr>
            <a:spLocks noChangeArrowheads="1"/>
          </p:cNvSpPr>
          <p:nvPr/>
        </p:nvSpPr>
        <p:spPr bwMode="auto">
          <a:xfrm>
            <a:off x="5725716" y="2983470"/>
            <a:ext cx="519113" cy="230981"/>
          </a:xfrm>
          <a:prstGeom prst="rect">
            <a:avLst/>
          </a:prstGeom>
          <a:noFill/>
          <a:ln w="9525">
            <a:noFill/>
            <a:round/>
            <a:headEnd/>
            <a:tailEnd/>
          </a:ln>
          <a:effectLst/>
        </p:spPr>
        <p:txBody>
          <a:bodyPr lIns="67770" tIns="33210" rIns="67770" bIns="33210"/>
          <a:lstStyle/>
          <a:p>
            <a:pPr algn="ctr">
              <a:spcBef>
                <a:spcPts val="7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latin typeface="Calibri" pitchFamily="34" charset="0"/>
              </a:rPr>
              <a:t>1</a:t>
            </a:r>
          </a:p>
        </p:txBody>
      </p:sp>
      <p:sp>
        <p:nvSpPr>
          <p:cNvPr id="34851" name="Rectangle 35"/>
          <p:cNvSpPr>
            <a:spLocks noChangeArrowheads="1"/>
          </p:cNvSpPr>
          <p:nvPr/>
        </p:nvSpPr>
        <p:spPr bwMode="auto">
          <a:xfrm>
            <a:off x="5206603" y="2983470"/>
            <a:ext cx="519113" cy="230981"/>
          </a:xfrm>
          <a:prstGeom prst="rect">
            <a:avLst/>
          </a:prstGeom>
          <a:noFill/>
          <a:ln w="9525">
            <a:noFill/>
            <a:round/>
            <a:headEnd/>
            <a:tailEnd/>
          </a:ln>
          <a:effectLst/>
        </p:spPr>
        <p:txBody>
          <a:bodyPr lIns="67770" tIns="33210" rIns="67770" bIns="33210"/>
          <a:lstStyle/>
          <a:p>
            <a:pPr algn="ctr">
              <a:spcBef>
                <a:spcPts val="7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latin typeface="Calibri" pitchFamily="34" charset="0"/>
              </a:rPr>
              <a:t>09</a:t>
            </a:r>
          </a:p>
        </p:txBody>
      </p:sp>
      <p:sp>
        <p:nvSpPr>
          <p:cNvPr id="34852" name="Rectangle 36"/>
          <p:cNvSpPr>
            <a:spLocks noChangeArrowheads="1"/>
          </p:cNvSpPr>
          <p:nvPr/>
        </p:nvSpPr>
        <p:spPr bwMode="auto">
          <a:xfrm>
            <a:off x="4686300" y="2983470"/>
            <a:ext cx="520304" cy="230981"/>
          </a:xfrm>
          <a:prstGeom prst="rect">
            <a:avLst/>
          </a:prstGeom>
          <a:solidFill>
            <a:srgbClr val="EBEBEB"/>
          </a:solidFill>
          <a:ln w="9525">
            <a:noFill/>
            <a:round/>
            <a:headEnd/>
            <a:tailEnd/>
          </a:ln>
          <a:effectLst/>
        </p:spPr>
        <p:txBody>
          <a:bodyPr lIns="67770" tIns="33210" rIns="67770" bIns="33210"/>
          <a:lstStyle/>
          <a:p>
            <a:pPr algn="ctr">
              <a:spcBef>
                <a:spcPts val="7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solidFill>
                  <a:srgbClr val="990000"/>
                </a:solidFill>
                <a:latin typeface="Calibri" pitchFamily="34" charset="0"/>
              </a:rPr>
              <a:t>0A</a:t>
            </a:r>
          </a:p>
        </p:txBody>
      </p:sp>
      <p:sp>
        <p:nvSpPr>
          <p:cNvPr id="34856" name="Rectangle 40"/>
          <p:cNvSpPr>
            <a:spLocks noChangeArrowheads="1"/>
          </p:cNvSpPr>
          <p:nvPr/>
        </p:nvSpPr>
        <p:spPr bwMode="auto">
          <a:xfrm>
            <a:off x="5725716" y="2753680"/>
            <a:ext cx="519113" cy="230981"/>
          </a:xfrm>
          <a:prstGeom prst="rect">
            <a:avLst/>
          </a:prstGeom>
          <a:noFill/>
          <a:ln w="9525">
            <a:noFill/>
            <a:round/>
            <a:headEnd/>
            <a:tailEnd/>
          </a:ln>
          <a:effectLst/>
        </p:spPr>
        <p:txBody>
          <a:bodyPr lIns="67770" tIns="33210" rIns="67770" bIns="33210"/>
          <a:lstStyle/>
          <a:p>
            <a:pPr algn="ctr">
              <a:spcBef>
                <a:spcPts val="7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latin typeface="Calibri" pitchFamily="34" charset="0"/>
              </a:rPr>
              <a:t>1</a:t>
            </a:r>
          </a:p>
        </p:txBody>
      </p:sp>
      <p:sp>
        <p:nvSpPr>
          <p:cNvPr id="34857" name="Rectangle 41"/>
          <p:cNvSpPr>
            <a:spLocks noChangeArrowheads="1"/>
          </p:cNvSpPr>
          <p:nvPr/>
        </p:nvSpPr>
        <p:spPr bwMode="auto">
          <a:xfrm>
            <a:off x="5206603" y="2753680"/>
            <a:ext cx="519113" cy="230981"/>
          </a:xfrm>
          <a:prstGeom prst="rect">
            <a:avLst/>
          </a:prstGeom>
          <a:noFill/>
          <a:ln w="9525">
            <a:noFill/>
            <a:round/>
            <a:headEnd/>
            <a:tailEnd/>
          </a:ln>
          <a:effectLst/>
        </p:spPr>
        <p:txBody>
          <a:bodyPr lIns="67770" tIns="33210" rIns="67770" bIns="33210"/>
          <a:lstStyle/>
          <a:p>
            <a:pPr algn="ctr">
              <a:spcBef>
                <a:spcPts val="7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latin typeface="Calibri" pitchFamily="34" charset="0"/>
              </a:rPr>
              <a:t>17</a:t>
            </a:r>
          </a:p>
        </p:txBody>
      </p:sp>
      <p:sp>
        <p:nvSpPr>
          <p:cNvPr id="34858" name="Rectangle 42"/>
          <p:cNvSpPr>
            <a:spLocks noChangeArrowheads="1"/>
          </p:cNvSpPr>
          <p:nvPr/>
        </p:nvSpPr>
        <p:spPr bwMode="auto">
          <a:xfrm>
            <a:off x="4686300" y="2753680"/>
            <a:ext cx="520304" cy="230981"/>
          </a:xfrm>
          <a:prstGeom prst="rect">
            <a:avLst/>
          </a:prstGeom>
          <a:solidFill>
            <a:srgbClr val="EBEBEB"/>
          </a:solidFill>
          <a:ln w="9525">
            <a:noFill/>
            <a:round/>
            <a:headEnd/>
            <a:tailEnd/>
          </a:ln>
          <a:effectLst/>
        </p:spPr>
        <p:txBody>
          <a:bodyPr lIns="67770" tIns="33210" rIns="67770" bIns="33210"/>
          <a:lstStyle/>
          <a:p>
            <a:pPr algn="ctr">
              <a:spcBef>
                <a:spcPts val="7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solidFill>
                  <a:srgbClr val="990000"/>
                </a:solidFill>
                <a:latin typeface="Calibri" pitchFamily="34" charset="0"/>
              </a:rPr>
              <a:t>09</a:t>
            </a:r>
          </a:p>
        </p:txBody>
      </p:sp>
      <p:sp>
        <p:nvSpPr>
          <p:cNvPr id="34862" name="Rectangle 46"/>
          <p:cNvSpPr>
            <a:spLocks noChangeArrowheads="1"/>
          </p:cNvSpPr>
          <p:nvPr/>
        </p:nvSpPr>
        <p:spPr bwMode="auto">
          <a:xfrm>
            <a:off x="5725716" y="2522698"/>
            <a:ext cx="519113" cy="230981"/>
          </a:xfrm>
          <a:prstGeom prst="rect">
            <a:avLst/>
          </a:prstGeom>
          <a:noFill/>
          <a:ln w="9525">
            <a:noFill/>
            <a:round/>
            <a:headEnd/>
            <a:tailEnd/>
          </a:ln>
          <a:effectLst/>
        </p:spPr>
        <p:txBody>
          <a:bodyPr lIns="67770" tIns="33210" rIns="67770" bIns="33210"/>
          <a:lstStyle/>
          <a:p>
            <a:pPr algn="ctr">
              <a:spcBef>
                <a:spcPts val="7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latin typeface="Calibri" pitchFamily="34" charset="0"/>
              </a:rPr>
              <a:t>1</a:t>
            </a:r>
          </a:p>
        </p:txBody>
      </p:sp>
      <p:sp>
        <p:nvSpPr>
          <p:cNvPr id="34863" name="Rectangle 47"/>
          <p:cNvSpPr>
            <a:spLocks noChangeArrowheads="1"/>
          </p:cNvSpPr>
          <p:nvPr/>
        </p:nvSpPr>
        <p:spPr bwMode="auto">
          <a:xfrm>
            <a:off x="5206603" y="2522698"/>
            <a:ext cx="519113" cy="230981"/>
          </a:xfrm>
          <a:prstGeom prst="rect">
            <a:avLst/>
          </a:prstGeom>
          <a:noFill/>
          <a:ln w="9525">
            <a:noFill/>
            <a:round/>
            <a:headEnd/>
            <a:tailEnd/>
          </a:ln>
          <a:effectLst/>
        </p:spPr>
        <p:txBody>
          <a:bodyPr lIns="67770" tIns="33210" rIns="67770" bIns="33210"/>
          <a:lstStyle/>
          <a:p>
            <a:pPr algn="ctr">
              <a:spcBef>
                <a:spcPts val="7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latin typeface="Calibri" pitchFamily="34" charset="0"/>
              </a:rPr>
              <a:t>13</a:t>
            </a:r>
          </a:p>
        </p:txBody>
      </p:sp>
      <p:sp>
        <p:nvSpPr>
          <p:cNvPr id="34864" name="Rectangle 48"/>
          <p:cNvSpPr>
            <a:spLocks noChangeArrowheads="1"/>
          </p:cNvSpPr>
          <p:nvPr/>
        </p:nvSpPr>
        <p:spPr bwMode="auto">
          <a:xfrm>
            <a:off x="4686300" y="2522698"/>
            <a:ext cx="520304" cy="230981"/>
          </a:xfrm>
          <a:prstGeom prst="rect">
            <a:avLst/>
          </a:prstGeom>
          <a:solidFill>
            <a:srgbClr val="EBEBEB"/>
          </a:solidFill>
          <a:ln w="9525">
            <a:noFill/>
            <a:round/>
            <a:headEnd/>
            <a:tailEnd/>
          </a:ln>
          <a:effectLst/>
        </p:spPr>
        <p:txBody>
          <a:bodyPr lIns="67770" tIns="33210" rIns="67770" bIns="33210"/>
          <a:lstStyle/>
          <a:p>
            <a:pPr algn="ctr">
              <a:spcBef>
                <a:spcPts val="7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solidFill>
                  <a:srgbClr val="990000"/>
                </a:solidFill>
                <a:latin typeface="Calibri" pitchFamily="34" charset="0"/>
              </a:rPr>
              <a:t>08</a:t>
            </a:r>
          </a:p>
        </p:txBody>
      </p:sp>
      <p:sp>
        <p:nvSpPr>
          <p:cNvPr id="34868" name="Rectangle 52"/>
          <p:cNvSpPr>
            <a:spLocks noChangeArrowheads="1"/>
          </p:cNvSpPr>
          <p:nvPr/>
        </p:nvSpPr>
        <p:spPr bwMode="auto">
          <a:xfrm>
            <a:off x="5725716" y="2292906"/>
            <a:ext cx="519113" cy="229791"/>
          </a:xfrm>
          <a:prstGeom prst="rect">
            <a:avLst/>
          </a:prstGeom>
          <a:solidFill>
            <a:schemeClr val="bg2">
              <a:lumMod val="20000"/>
              <a:lumOff val="80000"/>
            </a:schemeClr>
          </a:solidFill>
          <a:ln w="9525">
            <a:noFill/>
            <a:round/>
            <a:headEnd/>
            <a:tailEnd/>
          </a:ln>
          <a:effectLst/>
        </p:spPr>
        <p:txBody>
          <a:bodyPr lIns="67770" tIns="33210" rIns="67770" bIns="33210"/>
          <a:lstStyle/>
          <a:p>
            <a:pPr algn="ctr">
              <a:spcBef>
                <a:spcPts val="7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i="1" dirty="0">
                <a:solidFill>
                  <a:srgbClr val="990000"/>
                </a:solidFill>
                <a:latin typeface="Calibri" pitchFamily="34" charset="0"/>
              </a:rPr>
              <a:t>Valid</a:t>
            </a:r>
          </a:p>
        </p:txBody>
      </p:sp>
      <p:sp>
        <p:nvSpPr>
          <p:cNvPr id="34869" name="Rectangle 53"/>
          <p:cNvSpPr>
            <a:spLocks noChangeArrowheads="1"/>
          </p:cNvSpPr>
          <p:nvPr/>
        </p:nvSpPr>
        <p:spPr bwMode="auto">
          <a:xfrm>
            <a:off x="5206603" y="2292906"/>
            <a:ext cx="519113" cy="229791"/>
          </a:xfrm>
          <a:prstGeom prst="rect">
            <a:avLst/>
          </a:prstGeom>
          <a:solidFill>
            <a:schemeClr val="bg2">
              <a:lumMod val="20000"/>
              <a:lumOff val="80000"/>
            </a:schemeClr>
          </a:solidFill>
          <a:ln w="9525">
            <a:noFill/>
            <a:round/>
            <a:headEnd/>
            <a:tailEnd/>
          </a:ln>
          <a:effectLst/>
        </p:spPr>
        <p:txBody>
          <a:bodyPr lIns="67770" tIns="33210" rIns="67770" bIns="33210"/>
          <a:lstStyle/>
          <a:p>
            <a:pPr algn="ctr">
              <a:spcBef>
                <a:spcPts val="7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i="1" dirty="0">
                <a:solidFill>
                  <a:srgbClr val="990000"/>
                </a:solidFill>
                <a:latin typeface="Calibri" pitchFamily="34" charset="0"/>
              </a:rPr>
              <a:t>PPN</a:t>
            </a:r>
          </a:p>
        </p:txBody>
      </p:sp>
      <p:sp>
        <p:nvSpPr>
          <p:cNvPr id="34870" name="Rectangle 54"/>
          <p:cNvSpPr>
            <a:spLocks noChangeArrowheads="1"/>
          </p:cNvSpPr>
          <p:nvPr/>
        </p:nvSpPr>
        <p:spPr bwMode="auto">
          <a:xfrm>
            <a:off x="4686300" y="2292906"/>
            <a:ext cx="520304" cy="229791"/>
          </a:xfrm>
          <a:prstGeom prst="rect">
            <a:avLst/>
          </a:prstGeom>
          <a:solidFill>
            <a:schemeClr val="bg2">
              <a:lumMod val="20000"/>
              <a:lumOff val="80000"/>
            </a:schemeClr>
          </a:solidFill>
          <a:ln w="9525">
            <a:noFill/>
            <a:round/>
            <a:headEnd/>
            <a:tailEnd/>
          </a:ln>
          <a:effectLst/>
        </p:spPr>
        <p:txBody>
          <a:bodyPr lIns="67770" tIns="33210" rIns="67770" bIns="33210"/>
          <a:lstStyle/>
          <a:p>
            <a:pPr algn="ctr">
              <a:spcBef>
                <a:spcPts val="7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i="1" dirty="0">
                <a:solidFill>
                  <a:srgbClr val="990000"/>
                </a:solidFill>
                <a:latin typeface="Calibri" pitchFamily="34" charset="0"/>
              </a:rPr>
              <a:t>VPN</a:t>
            </a:r>
          </a:p>
        </p:txBody>
      </p:sp>
      <p:sp>
        <p:nvSpPr>
          <p:cNvPr id="34874" name="Line 58"/>
          <p:cNvSpPr>
            <a:spLocks noChangeShapeType="1"/>
          </p:cNvSpPr>
          <p:nvPr/>
        </p:nvSpPr>
        <p:spPr bwMode="auto">
          <a:xfrm>
            <a:off x="4686300" y="2522697"/>
            <a:ext cx="1577340" cy="1191"/>
          </a:xfrm>
          <a:prstGeom prst="line">
            <a:avLst/>
          </a:prstGeom>
          <a:noFill/>
          <a:ln w="12600">
            <a:solidFill>
              <a:srgbClr val="000066"/>
            </a:solidFill>
            <a:miter lim="800000"/>
            <a:headEnd/>
            <a:tailEnd/>
          </a:ln>
          <a:effectLst/>
        </p:spPr>
        <p:txBody>
          <a:bodyPr/>
          <a:lstStyle/>
          <a:p>
            <a:endParaRPr lang="en-US" sz="1800"/>
          </a:p>
        </p:txBody>
      </p:sp>
      <p:sp>
        <p:nvSpPr>
          <p:cNvPr id="34875" name="Line 59"/>
          <p:cNvSpPr>
            <a:spLocks noChangeShapeType="1"/>
          </p:cNvSpPr>
          <p:nvPr/>
        </p:nvSpPr>
        <p:spPr bwMode="auto">
          <a:xfrm>
            <a:off x="4686300" y="2753678"/>
            <a:ext cx="1577340" cy="1191"/>
          </a:xfrm>
          <a:prstGeom prst="line">
            <a:avLst/>
          </a:prstGeom>
          <a:noFill/>
          <a:ln w="12600">
            <a:solidFill>
              <a:srgbClr val="000066"/>
            </a:solidFill>
            <a:miter lim="800000"/>
            <a:headEnd/>
            <a:tailEnd/>
          </a:ln>
          <a:effectLst/>
        </p:spPr>
        <p:txBody>
          <a:bodyPr/>
          <a:lstStyle/>
          <a:p>
            <a:endParaRPr lang="en-US" sz="1800"/>
          </a:p>
        </p:txBody>
      </p:sp>
      <p:sp>
        <p:nvSpPr>
          <p:cNvPr id="34876" name="Line 60"/>
          <p:cNvSpPr>
            <a:spLocks noChangeShapeType="1"/>
          </p:cNvSpPr>
          <p:nvPr/>
        </p:nvSpPr>
        <p:spPr bwMode="auto">
          <a:xfrm>
            <a:off x="4686300" y="2985848"/>
            <a:ext cx="1577340" cy="1191"/>
          </a:xfrm>
          <a:prstGeom prst="line">
            <a:avLst/>
          </a:prstGeom>
          <a:noFill/>
          <a:ln w="12600">
            <a:solidFill>
              <a:srgbClr val="000066"/>
            </a:solidFill>
            <a:miter lim="800000"/>
            <a:headEnd/>
            <a:tailEnd/>
          </a:ln>
          <a:effectLst/>
        </p:spPr>
        <p:txBody>
          <a:bodyPr/>
          <a:lstStyle/>
          <a:p>
            <a:endParaRPr lang="en-US" sz="1800"/>
          </a:p>
        </p:txBody>
      </p:sp>
      <p:sp>
        <p:nvSpPr>
          <p:cNvPr id="34877" name="Line 61"/>
          <p:cNvSpPr>
            <a:spLocks noChangeShapeType="1"/>
          </p:cNvSpPr>
          <p:nvPr/>
        </p:nvSpPr>
        <p:spPr bwMode="auto">
          <a:xfrm>
            <a:off x="4686300" y="3213260"/>
            <a:ext cx="1577340" cy="1191"/>
          </a:xfrm>
          <a:prstGeom prst="line">
            <a:avLst/>
          </a:prstGeom>
          <a:noFill/>
          <a:ln w="12600">
            <a:solidFill>
              <a:srgbClr val="000066"/>
            </a:solidFill>
            <a:miter lim="800000"/>
            <a:headEnd/>
            <a:tailEnd/>
          </a:ln>
          <a:effectLst/>
        </p:spPr>
        <p:txBody>
          <a:bodyPr/>
          <a:lstStyle/>
          <a:p>
            <a:endParaRPr lang="en-US" sz="1800"/>
          </a:p>
        </p:txBody>
      </p:sp>
      <p:sp>
        <p:nvSpPr>
          <p:cNvPr id="34878" name="Line 62"/>
          <p:cNvSpPr>
            <a:spLocks noChangeShapeType="1"/>
          </p:cNvSpPr>
          <p:nvPr/>
        </p:nvSpPr>
        <p:spPr bwMode="auto">
          <a:xfrm>
            <a:off x="4686300" y="3444241"/>
            <a:ext cx="1577340" cy="1191"/>
          </a:xfrm>
          <a:prstGeom prst="line">
            <a:avLst/>
          </a:prstGeom>
          <a:noFill/>
          <a:ln w="12600">
            <a:solidFill>
              <a:srgbClr val="000066"/>
            </a:solidFill>
            <a:miter lim="800000"/>
            <a:headEnd/>
            <a:tailEnd/>
          </a:ln>
          <a:effectLst/>
        </p:spPr>
        <p:txBody>
          <a:bodyPr/>
          <a:lstStyle/>
          <a:p>
            <a:endParaRPr lang="en-US" sz="1800"/>
          </a:p>
        </p:txBody>
      </p:sp>
      <p:sp>
        <p:nvSpPr>
          <p:cNvPr id="34879" name="Line 63"/>
          <p:cNvSpPr>
            <a:spLocks noChangeShapeType="1"/>
          </p:cNvSpPr>
          <p:nvPr/>
        </p:nvSpPr>
        <p:spPr bwMode="auto">
          <a:xfrm>
            <a:off x="4686300" y="3666491"/>
            <a:ext cx="1577340" cy="1191"/>
          </a:xfrm>
          <a:prstGeom prst="line">
            <a:avLst/>
          </a:prstGeom>
          <a:noFill/>
          <a:ln w="12600">
            <a:solidFill>
              <a:srgbClr val="000066"/>
            </a:solidFill>
            <a:miter lim="800000"/>
            <a:headEnd/>
            <a:tailEnd/>
          </a:ln>
          <a:effectLst/>
        </p:spPr>
        <p:txBody>
          <a:bodyPr/>
          <a:lstStyle/>
          <a:p>
            <a:endParaRPr lang="en-US" sz="1800"/>
          </a:p>
        </p:txBody>
      </p:sp>
      <p:sp>
        <p:nvSpPr>
          <p:cNvPr id="34880" name="Line 64"/>
          <p:cNvSpPr>
            <a:spLocks noChangeShapeType="1"/>
          </p:cNvSpPr>
          <p:nvPr/>
        </p:nvSpPr>
        <p:spPr bwMode="auto">
          <a:xfrm>
            <a:off x="4686300" y="3905012"/>
            <a:ext cx="1577340" cy="1191"/>
          </a:xfrm>
          <a:prstGeom prst="line">
            <a:avLst/>
          </a:prstGeom>
          <a:noFill/>
          <a:ln w="12600">
            <a:solidFill>
              <a:srgbClr val="000066"/>
            </a:solidFill>
            <a:miter lim="800000"/>
            <a:headEnd/>
            <a:tailEnd/>
          </a:ln>
          <a:effectLst/>
        </p:spPr>
        <p:txBody>
          <a:bodyPr/>
          <a:lstStyle/>
          <a:p>
            <a:endParaRPr lang="en-US" sz="1800"/>
          </a:p>
        </p:txBody>
      </p:sp>
      <p:sp>
        <p:nvSpPr>
          <p:cNvPr id="34881" name="Line 65"/>
          <p:cNvSpPr>
            <a:spLocks noChangeShapeType="1"/>
          </p:cNvSpPr>
          <p:nvPr/>
        </p:nvSpPr>
        <p:spPr bwMode="auto">
          <a:xfrm>
            <a:off x="4686300" y="4134803"/>
            <a:ext cx="1577340" cy="1191"/>
          </a:xfrm>
          <a:prstGeom prst="line">
            <a:avLst/>
          </a:prstGeom>
          <a:noFill/>
          <a:ln w="12600">
            <a:solidFill>
              <a:srgbClr val="000066"/>
            </a:solidFill>
            <a:miter lim="800000"/>
            <a:headEnd/>
            <a:tailEnd/>
          </a:ln>
          <a:effectLst/>
        </p:spPr>
        <p:txBody>
          <a:bodyPr/>
          <a:lstStyle/>
          <a:p>
            <a:endParaRPr lang="en-US" sz="1800"/>
          </a:p>
        </p:txBody>
      </p:sp>
      <p:sp>
        <p:nvSpPr>
          <p:cNvPr id="34884" name="Line 68"/>
          <p:cNvSpPr>
            <a:spLocks noChangeShapeType="1"/>
          </p:cNvSpPr>
          <p:nvPr/>
        </p:nvSpPr>
        <p:spPr bwMode="auto">
          <a:xfrm>
            <a:off x="5206604" y="2292906"/>
            <a:ext cx="1191" cy="2072879"/>
          </a:xfrm>
          <a:prstGeom prst="line">
            <a:avLst/>
          </a:prstGeom>
          <a:noFill/>
          <a:ln w="12600">
            <a:solidFill>
              <a:srgbClr val="000066"/>
            </a:solidFill>
            <a:miter lim="800000"/>
            <a:headEnd/>
            <a:tailEnd/>
          </a:ln>
          <a:effectLst/>
        </p:spPr>
        <p:txBody>
          <a:bodyPr/>
          <a:lstStyle/>
          <a:p>
            <a:endParaRPr lang="en-US" sz="1800"/>
          </a:p>
        </p:txBody>
      </p:sp>
      <p:sp>
        <p:nvSpPr>
          <p:cNvPr id="34885" name="Line 69"/>
          <p:cNvSpPr>
            <a:spLocks noChangeShapeType="1"/>
          </p:cNvSpPr>
          <p:nvPr/>
        </p:nvSpPr>
        <p:spPr bwMode="auto">
          <a:xfrm>
            <a:off x="5725716" y="2292906"/>
            <a:ext cx="1191" cy="2072879"/>
          </a:xfrm>
          <a:prstGeom prst="line">
            <a:avLst/>
          </a:prstGeom>
          <a:noFill/>
          <a:ln w="12600">
            <a:solidFill>
              <a:srgbClr val="000066"/>
            </a:solidFill>
            <a:miter lim="800000"/>
            <a:headEnd/>
            <a:tailEnd/>
          </a:ln>
          <a:effectLst/>
        </p:spPr>
        <p:txBody>
          <a:bodyPr/>
          <a:lstStyle/>
          <a:p>
            <a:endParaRPr lang="en-US" sz="1800"/>
          </a:p>
        </p:txBody>
      </p:sp>
      <p:sp>
        <p:nvSpPr>
          <p:cNvPr id="34888" name="Line 72"/>
          <p:cNvSpPr>
            <a:spLocks noChangeShapeType="1"/>
          </p:cNvSpPr>
          <p:nvPr/>
        </p:nvSpPr>
        <p:spPr bwMode="auto">
          <a:xfrm>
            <a:off x="4686300" y="2292906"/>
            <a:ext cx="1577340" cy="1191"/>
          </a:xfrm>
          <a:prstGeom prst="line">
            <a:avLst/>
          </a:prstGeom>
          <a:noFill/>
          <a:ln w="12700">
            <a:solidFill>
              <a:srgbClr val="000066"/>
            </a:solidFill>
            <a:miter lim="800000"/>
            <a:headEnd/>
            <a:tailEnd/>
          </a:ln>
          <a:effectLst/>
        </p:spPr>
        <p:txBody>
          <a:bodyPr/>
          <a:lstStyle/>
          <a:p>
            <a:endParaRPr lang="en-US" sz="1800"/>
          </a:p>
        </p:txBody>
      </p:sp>
      <p:sp>
        <p:nvSpPr>
          <p:cNvPr id="34889" name="Line 73"/>
          <p:cNvSpPr>
            <a:spLocks noChangeShapeType="1"/>
          </p:cNvSpPr>
          <p:nvPr/>
        </p:nvSpPr>
        <p:spPr bwMode="auto">
          <a:xfrm>
            <a:off x="6251179" y="2292906"/>
            <a:ext cx="1191" cy="2072879"/>
          </a:xfrm>
          <a:prstGeom prst="line">
            <a:avLst/>
          </a:prstGeom>
          <a:noFill/>
          <a:ln w="12700">
            <a:solidFill>
              <a:srgbClr val="000066"/>
            </a:solidFill>
            <a:miter lim="800000"/>
            <a:headEnd/>
            <a:tailEnd/>
          </a:ln>
          <a:effectLst/>
        </p:spPr>
        <p:txBody>
          <a:bodyPr/>
          <a:lstStyle/>
          <a:p>
            <a:endParaRPr lang="en-US" sz="1800"/>
          </a:p>
        </p:txBody>
      </p:sp>
      <p:sp>
        <p:nvSpPr>
          <p:cNvPr id="34890" name="Line 74"/>
          <p:cNvSpPr>
            <a:spLocks noChangeShapeType="1"/>
          </p:cNvSpPr>
          <p:nvPr/>
        </p:nvSpPr>
        <p:spPr bwMode="auto">
          <a:xfrm>
            <a:off x="4686300" y="4365785"/>
            <a:ext cx="1577340" cy="1191"/>
          </a:xfrm>
          <a:prstGeom prst="line">
            <a:avLst/>
          </a:prstGeom>
          <a:noFill/>
          <a:ln w="12700">
            <a:solidFill>
              <a:srgbClr val="000066"/>
            </a:solidFill>
            <a:miter lim="800000"/>
            <a:headEnd/>
            <a:tailEnd/>
          </a:ln>
          <a:effectLst/>
        </p:spPr>
        <p:txBody>
          <a:bodyPr/>
          <a:lstStyle/>
          <a:p>
            <a:endParaRPr lang="en-US" sz="1800"/>
          </a:p>
        </p:txBody>
      </p:sp>
      <p:sp>
        <p:nvSpPr>
          <p:cNvPr id="147" name="Line 73"/>
          <p:cNvSpPr>
            <a:spLocks noChangeShapeType="1"/>
          </p:cNvSpPr>
          <p:nvPr/>
        </p:nvSpPr>
        <p:spPr bwMode="auto">
          <a:xfrm>
            <a:off x="4686300" y="2298461"/>
            <a:ext cx="1191" cy="2072879"/>
          </a:xfrm>
          <a:prstGeom prst="line">
            <a:avLst/>
          </a:prstGeom>
          <a:noFill/>
          <a:ln w="12700">
            <a:solidFill>
              <a:srgbClr val="000066"/>
            </a:solidFill>
            <a:miter lim="800000"/>
            <a:headEnd/>
            <a:tailEnd/>
          </a:ln>
          <a:effectLst/>
        </p:spPr>
        <p:txBody>
          <a:bodyPr/>
          <a:lstStyle/>
          <a:p>
            <a:endParaRPr lang="en-US" sz="1800"/>
          </a:p>
        </p:txBody>
      </p:sp>
      <p:sp>
        <p:nvSpPr>
          <p:cNvPr id="148" name="Rectangle 7"/>
          <p:cNvSpPr>
            <a:spLocks noChangeArrowheads="1"/>
          </p:cNvSpPr>
          <p:nvPr/>
        </p:nvSpPr>
        <p:spPr bwMode="auto">
          <a:xfrm>
            <a:off x="3611166" y="4134805"/>
            <a:ext cx="519113" cy="230981"/>
          </a:xfrm>
          <a:prstGeom prst="rect">
            <a:avLst/>
          </a:prstGeom>
          <a:noFill/>
          <a:ln w="9525">
            <a:noFill/>
            <a:round/>
            <a:headEnd/>
            <a:tailEnd/>
          </a:ln>
          <a:effectLst/>
        </p:spPr>
        <p:txBody>
          <a:bodyPr lIns="67770" tIns="33210" rIns="67770" bIns="33210"/>
          <a:lstStyle/>
          <a:p>
            <a:pPr algn="ctr">
              <a:spcBef>
                <a:spcPts val="7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latin typeface="Calibri" pitchFamily="34" charset="0"/>
              </a:rPr>
              <a:t>0</a:t>
            </a:r>
          </a:p>
        </p:txBody>
      </p:sp>
      <p:sp>
        <p:nvSpPr>
          <p:cNvPr id="149" name="Rectangle 8"/>
          <p:cNvSpPr>
            <a:spLocks noChangeArrowheads="1"/>
          </p:cNvSpPr>
          <p:nvPr/>
        </p:nvSpPr>
        <p:spPr bwMode="auto">
          <a:xfrm>
            <a:off x="3092053" y="4134805"/>
            <a:ext cx="519113" cy="230981"/>
          </a:xfrm>
          <a:prstGeom prst="rect">
            <a:avLst/>
          </a:prstGeom>
          <a:noFill/>
          <a:ln w="9525">
            <a:noFill/>
            <a:round/>
            <a:headEnd/>
            <a:tailEnd/>
          </a:ln>
          <a:effectLst/>
        </p:spPr>
        <p:txBody>
          <a:bodyPr lIns="67770" tIns="33210" rIns="67770" bIns="33210"/>
          <a:lstStyle/>
          <a:p>
            <a:pPr algn="ctr">
              <a:spcBef>
                <a:spcPts val="7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latin typeface="Calibri" pitchFamily="34" charset="0"/>
              </a:rPr>
              <a:t>–</a:t>
            </a:r>
          </a:p>
        </p:txBody>
      </p:sp>
      <p:sp>
        <p:nvSpPr>
          <p:cNvPr id="150" name="Rectangle 9"/>
          <p:cNvSpPr>
            <a:spLocks noChangeArrowheads="1"/>
          </p:cNvSpPr>
          <p:nvPr/>
        </p:nvSpPr>
        <p:spPr bwMode="auto">
          <a:xfrm>
            <a:off x="2571750" y="4134805"/>
            <a:ext cx="520304" cy="230981"/>
          </a:xfrm>
          <a:prstGeom prst="rect">
            <a:avLst/>
          </a:prstGeom>
          <a:solidFill>
            <a:srgbClr val="EBEBEB"/>
          </a:solidFill>
          <a:ln w="9525">
            <a:noFill/>
            <a:round/>
            <a:headEnd/>
            <a:tailEnd/>
          </a:ln>
          <a:effectLst/>
        </p:spPr>
        <p:txBody>
          <a:bodyPr lIns="67770" tIns="33210" rIns="67770" bIns="33210"/>
          <a:lstStyle/>
          <a:p>
            <a:pPr algn="ctr">
              <a:spcBef>
                <a:spcPts val="7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solidFill>
                  <a:srgbClr val="990000"/>
                </a:solidFill>
                <a:latin typeface="Calibri" pitchFamily="34" charset="0"/>
              </a:rPr>
              <a:t>07</a:t>
            </a:r>
          </a:p>
        </p:txBody>
      </p:sp>
      <p:sp>
        <p:nvSpPr>
          <p:cNvPr id="151" name="Rectangle 13"/>
          <p:cNvSpPr>
            <a:spLocks noChangeArrowheads="1"/>
          </p:cNvSpPr>
          <p:nvPr/>
        </p:nvSpPr>
        <p:spPr bwMode="auto">
          <a:xfrm>
            <a:off x="3611166" y="3905014"/>
            <a:ext cx="519113" cy="230981"/>
          </a:xfrm>
          <a:prstGeom prst="rect">
            <a:avLst/>
          </a:prstGeom>
          <a:noFill/>
          <a:ln w="9525">
            <a:noFill/>
            <a:round/>
            <a:headEnd/>
            <a:tailEnd/>
          </a:ln>
          <a:effectLst/>
        </p:spPr>
        <p:txBody>
          <a:bodyPr lIns="67770" tIns="33210" rIns="67770" bIns="33210"/>
          <a:lstStyle/>
          <a:p>
            <a:pPr algn="ctr">
              <a:spcBef>
                <a:spcPts val="7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latin typeface="Calibri" pitchFamily="34" charset="0"/>
              </a:rPr>
              <a:t>0</a:t>
            </a:r>
          </a:p>
        </p:txBody>
      </p:sp>
      <p:sp>
        <p:nvSpPr>
          <p:cNvPr id="152" name="Rectangle 14"/>
          <p:cNvSpPr>
            <a:spLocks noChangeArrowheads="1"/>
          </p:cNvSpPr>
          <p:nvPr/>
        </p:nvSpPr>
        <p:spPr bwMode="auto">
          <a:xfrm>
            <a:off x="3092053" y="3905014"/>
            <a:ext cx="519113" cy="230981"/>
          </a:xfrm>
          <a:prstGeom prst="rect">
            <a:avLst/>
          </a:prstGeom>
          <a:noFill/>
          <a:ln w="9525">
            <a:noFill/>
            <a:round/>
            <a:headEnd/>
            <a:tailEnd/>
          </a:ln>
          <a:effectLst/>
        </p:spPr>
        <p:txBody>
          <a:bodyPr lIns="67770" tIns="33210" rIns="67770" bIns="33210"/>
          <a:lstStyle/>
          <a:p>
            <a:pPr algn="ctr">
              <a:spcBef>
                <a:spcPts val="7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latin typeface="Calibri" pitchFamily="34" charset="0"/>
              </a:rPr>
              <a:t>–</a:t>
            </a:r>
          </a:p>
        </p:txBody>
      </p:sp>
      <p:sp>
        <p:nvSpPr>
          <p:cNvPr id="153" name="Rectangle 15"/>
          <p:cNvSpPr>
            <a:spLocks noChangeArrowheads="1"/>
          </p:cNvSpPr>
          <p:nvPr/>
        </p:nvSpPr>
        <p:spPr bwMode="auto">
          <a:xfrm>
            <a:off x="2571750" y="3905014"/>
            <a:ext cx="520304" cy="230981"/>
          </a:xfrm>
          <a:prstGeom prst="rect">
            <a:avLst/>
          </a:prstGeom>
          <a:solidFill>
            <a:srgbClr val="EBEBEB"/>
          </a:solidFill>
          <a:ln w="9525">
            <a:noFill/>
            <a:round/>
            <a:headEnd/>
            <a:tailEnd/>
          </a:ln>
          <a:effectLst/>
        </p:spPr>
        <p:txBody>
          <a:bodyPr lIns="67770" tIns="33210" rIns="67770" bIns="33210"/>
          <a:lstStyle/>
          <a:p>
            <a:pPr algn="ctr">
              <a:spcBef>
                <a:spcPts val="7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solidFill>
                  <a:srgbClr val="990000"/>
                </a:solidFill>
                <a:latin typeface="Calibri" pitchFamily="34" charset="0"/>
              </a:rPr>
              <a:t>06</a:t>
            </a:r>
          </a:p>
        </p:txBody>
      </p:sp>
      <p:sp>
        <p:nvSpPr>
          <p:cNvPr id="154" name="Rectangle 19"/>
          <p:cNvSpPr>
            <a:spLocks noChangeArrowheads="1"/>
          </p:cNvSpPr>
          <p:nvPr/>
        </p:nvSpPr>
        <p:spPr bwMode="auto">
          <a:xfrm>
            <a:off x="3611166" y="3675223"/>
            <a:ext cx="519113" cy="230981"/>
          </a:xfrm>
          <a:prstGeom prst="rect">
            <a:avLst/>
          </a:prstGeom>
          <a:noFill/>
          <a:ln w="9525">
            <a:noFill/>
            <a:round/>
            <a:headEnd/>
            <a:tailEnd/>
          </a:ln>
          <a:effectLst/>
        </p:spPr>
        <p:txBody>
          <a:bodyPr lIns="67770" tIns="33210" rIns="67770" bIns="33210"/>
          <a:lstStyle/>
          <a:p>
            <a:pPr algn="ctr">
              <a:spcBef>
                <a:spcPts val="7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latin typeface="Calibri" pitchFamily="34" charset="0"/>
              </a:rPr>
              <a:t>1</a:t>
            </a:r>
          </a:p>
        </p:txBody>
      </p:sp>
      <p:sp>
        <p:nvSpPr>
          <p:cNvPr id="155" name="Rectangle 20"/>
          <p:cNvSpPr>
            <a:spLocks noChangeArrowheads="1"/>
          </p:cNvSpPr>
          <p:nvPr/>
        </p:nvSpPr>
        <p:spPr bwMode="auto">
          <a:xfrm>
            <a:off x="3092053" y="3675223"/>
            <a:ext cx="519113" cy="230981"/>
          </a:xfrm>
          <a:prstGeom prst="rect">
            <a:avLst/>
          </a:prstGeom>
          <a:noFill/>
          <a:ln w="9525">
            <a:noFill/>
            <a:round/>
            <a:headEnd/>
            <a:tailEnd/>
          </a:ln>
          <a:effectLst/>
        </p:spPr>
        <p:txBody>
          <a:bodyPr lIns="67770" tIns="33210" rIns="67770" bIns="33210"/>
          <a:lstStyle/>
          <a:p>
            <a:pPr algn="ctr">
              <a:spcBef>
                <a:spcPts val="7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latin typeface="Calibri" pitchFamily="34" charset="0"/>
              </a:rPr>
              <a:t>16</a:t>
            </a:r>
          </a:p>
        </p:txBody>
      </p:sp>
      <p:sp>
        <p:nvSpPr>
          <p:cNvPr id="156" name="Rectangle 21"/>
          <p:cNvSpPr>
            <a:spLocks noChangeArrowheads="1"/>
          </p:cNvSpPr>
          <p:nvPr/>
        </p:nvSpPr>
        <p:spPr bwMode="auto">
          <a:xfrm>
            <a:off x="2571750" y="3675223"/>
            <a:ext cx="520304" cy="230981"/>
          </a:xfrm>
          <a:prstGeom prst="rect">
            <a:avLst/>
          </a:prstGeom>
          <a:solidFill>
            <a:srgbClr val="EBEBEB"/>
          </a:solidFill>
          <a:ln w="9525">
            <a:noFill/>
            <a:round/>
            <a:headEnd/>
            <a:tailEnd/>
          </a:ln>
          <a:effectLst/>
        </p:spPr>
        <p:txBody>
          <a:bodyPr lIns="67770" tIns="33210" rIns="67770" bIns="33210"/>
          <a:lstStyle/>
          <a:p>
            <a:pPr algn="ctr">
              <a:spcBef>
                <a:spcPts val="7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solidFill>
                  <a:srgbClr val="990000"/>
                </a:solidFill>
                <a:latin typeface="Calibri" pitchFamily="34" charset="0"/>
              </a:rPr>
              <a:t>05</a:t>
            </a:r>
          </a:p>
        </p:txBody>
      </p:sp>
      <p:sp>
        <p:nvSpPr>
          <p:cNvPr id="157" name="Rectangle 25"/>
          <p:cNvSpPr>
            <a:spLocks noChangeArrowheads="1"/>
          </p:cNvSpPr>
          <p:nvPr/>
        </p:nvSpPr>
        <p:spPr bwMode="auto">
          <a:xfrm>
            <a:off x="3611166" y="3444242"/>
            <a:ext cx="519113" cy="230981"/>
          </a:xfrm>
          <a:prstGeom prst="rect">
            <a:avLst/>
          </a:prstGeom>
          <a:noFill/>
          <a:ln w="9525">
            <a:noFill/>
            <a:round/>
            <a:headEnd/>
            <a:tailEnd/>
          </a:ln>
          <a:effectLst/>
        </p:spPr>
        <p:txBody>
          <a:bodyPr lIns="67770" tIns="33210" rIns="67770" bIns="33210"/>
          <a:lstStyle/>
          <a:p>
            <a:pPr algn="ctr">
              <a:spcBef>
                <a:spcPts val="7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latin typeface="Calibri" pitchFamily="34" charset="0"/>
              </a:rPr>
              <a:t>0</a:t>
            </a:r>
          </a:p>
        </p:txBody>
      </p:sp>
      <p:sp>
        <p:nvSpPr>
          <p:cNvPr id="158" name="Rectangle 26"/>
          <p:cNvSpPr>
            <a:spLocks noChangeArrowheads="1"/>
          </p:cNvSpPr>
          <p:nvPr/>
        </p:nvSpPr>
        <p:spPr bwMode="auto">
          <a:xfrm>
            <a:off x="3092053" y="3444242"/>
            <a:ext cx="519113" cy="230981"/>
          </a:xfrm>
          <a:prstGeom prst="rect">
            <a:avLst/>
          </a:prstGeom>
          <a:noFill/>
          <a:ln w="9525">
            <a:noFill/>
            <a:round/>
            <a:headEnd/>
            <a:tailEnd/>
          </a:ln>
          <a:effectLst/>
        </p:spPr>
        <p:txBody>
          <a:bodyPr lIns="67770" tIns="33210" rIns="67770" bIns="33210"/>
          <a:lstStyle/>
          <a:p>
            <a:pPr algn="ctr">
              <a:spcBef>
                <a:spcPts val="7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latin typeface="Calibri" pitchFamily="34" charset="0"/>
              </a:rPr>
              <a:t>–</a:t>
            </a:r>
          </a:p>
        </p:txBody>
      </p:sp>
      <p:sp>
        <p:nvSpPr>
          <p:cNvPr id="159" name="Rectangle 27"/>
          <p:cNvSpPr>
            <a:spLocks noChangeArrowheads="1"/>
          </p:cNvSpPr>
          <p:nvPr/>
        </p:nvSpPr>
        <p:spPr bwMode="auto">
          <a:xfrm>
            <a:off x="2571750" y="3444242"/>
            <a:ext cx="520304" cy="230981"/>
          </a:xfrm>
          <a:prstGeom prst="rect">
            <a:avLst/>
          </a:prstGeom>
          <a:solidFill>
            <a:srgbClr val="EBEBEB"/>
          </a:solidFill>
          <a:ln w="9525">
            <a:noFill/>
            <a:round/>
            <a:headEnd/>
            <a:tailEnd/>
          </a:ln>
          <a:effectLst/>
        </p:spPr>
        <p:txBody>
          <a:bodyPr lIns="67770" tIns="33210" rIns="67770" bIns="33210"/>
          <a:lstStyle/>
          <a:p>
            <a:pPr algn="ctr">
              <a:spcBef>
                <a:spcPts val="7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solidFill>
                  <a:srgbClr val="990000"/>
                </a:solidFill>
                <a:latin typeface="Calibri" pitchFamily="34" charset="0"/>
              </a:rPr>
              <a:t>04</a:t>
            </a:r>
          </a:p>
        </p:txBody>
      </p:sp>
      <p:sp>
        <p:nvSpPr>
          <p:cNvPr id="160" name="Rectangle 31"/>
          <p:cNvSpPr>
            <a:spLocks noChangeArrowheads="1"/>
          </p:cNvSpPr>
          <p:nvPr/>
        </p:nvSpPr>
        <p:spPr bwMode="auto">
          <a:xfrm>
            <a:off x="3611166" y="3213261"/>
            <a:ext cx="519113" cy="230981"/>
          </a:xfrm>
          <a:prstGeom prst="rect">
            <a:avLst/>
          </a:prstGeom>
          <a:noFill/>
          <a:ln w="9525">
            <a:noFill/>
            <a:round/>
            <a:headEnd/>
            <a:tailEnd/>
          </a:ln>
          <a:effectLst/>
        </p:spPr>
        <p:txBody>
          <a:bodyPr lIns="67770" tIns="33210" rIns="67770" bIns="33210"/>
          <a:lstStyle/>
          <a:p>
            <a:pPr algn="ctr">
              <a:spcBef>
                <a:spcPts val="7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latin typeface="Calibri" pitchFamily="34" charset="0"/>
              </a:rPr>
              <a:t>1</a:t>
            </a:r>
          </a:p>
        </p:txBody>
      </p:sp>
      <p:sp>
        <p:nvSpPr>
          <p:cNvPr id="161" name="Rectangle 32"/>
          <p:cNvSpPr>
            <a:spLocks noChangeArrowheads="1"/>
          </p:cNvSpPr>
          <p:nvPr/>
        </p:nvSpPr>
        <p:spPr bwMode="auto">
          <a:xfrm>
            <a:off x="3092053" y="3213261"/>
            <a:ext cx="519113" cy="230981"/>
          </a:xfrm>
          <a:prstGeom prst="rect">
            <a:avLst/>
          </a:prstGeom>
          <a:noFill/>
          <a:ln w="9525">
            <a:noFill/>
            <a:round/>
            <a:headEnd/>
            <a:tailEnd/>
          </a:ln>
          <a:effectLst/>
        </p:spPr>
        <p:txBody>
          <a:bodyPr lIns="67770" tIns="33210" rIns="67770" bIns="33210"/>
          <a:lstStyle/>
          <a:p>
            <a:pPr algn="ctr">
              <a:spcBef>
                <a:spcPts val="7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latin typeface="Calibri" pitchFamily="34" charset="0"/>
              </a:rPr>
              <a:t>02</a:t>
            </a:r>
          </a:p>
        </p:txBody>
      </p:sp>
      <p:sp>
        <p:nvSpPr>
          <p:cNvPr id="162" name="Rectangle 33"/>
          <p:cNvSpPr>
            <a:spLocks noChangeArrowheads="1"/>
          </p:cNvSpPr>
          <p:nvPr/>
        </p:nvSpPr>
        <p:spPr bwMode="auto">
          <a:xfrm>
            <a:off x="2571750" y="3213261"/>
            <a:ext cx="520304" cy="230981"/>
          </a:xfrm>
          <a:prstGeom prst="rect">
            <a:avLst/>
          </a:prstGeom>
          <a:solidFill>
            <a:srgbClr val="EBEBEB"/>
          </a:solidFill>
          <a:ln w="9525">
            <a:noFill/>
            <a:round/>
            <a:headEnd/>
            <a:tailEnd/>
          </a:ln>
          <a:effectLst/>
        </p:spPr>
        <p:txBody>
          <a:bodyPr lIns="67770" tIns="33210" rIns="67770" bIns="33210"/>
          <a:lstStyle/>
          <a:p>
            <a:pPr algn="ctr">
              <a:spcBef>
                <a:spcPts val="7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solidFill>
                  <a:srgbClr val="990000"/>
                </a:solidFill>
                <a:latin typeface="Calibri" pitchFamily="34" charset="0"/>
              </a:rPr>
              <a:t>03</a:t>
            </a:r>
          </a:p>
        </p:txBody>
      </p:sp>
      <p:sp>
        <p:nvSpPr>
          <p:cNvPr id="163" name="Rectangle 37"/>
          <p:cNvSpPr>
            <a:spLocks noChangeArrowheads="1"/>
          </p:cNvSpPr>
          <p:nvPr/>
        </p:nvSpPr>
        <p:spPr bwMode="auto">
          <a:xfrm>
            <a:off x="3611166" y="2983470"/>
            <a:ext cx="519113" cy="230981"/>
          </a:xfrm>
          <a:prstGeom prst="rect">
            <a:avLst/>
          </a:prstGeom>
          <a:noFill/>
          <a:ln w="9525">
            <a:noFill/>
            <a:round/>
            <a:headEnd/>
            <a:tailEnd/>
          </a:ln>
          <a:effectLst/>
        </p:spPr>
        <p:txBody>
          <a:bodyPr lIns="67770" tIns="33210" rIns="67770" bIns="33210"/>
          <a:lstStyle/>
          <a:p>
            <a:pPr algn="ctr">
              <a:spcBef>
                <a:spcPts val="7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latin typeface="Calibri" pitchFamily="34" charset="0"/>
              </a:rPr>
              <a:t>1</a:t>
            </a:r>
          </a:p>
        </p:txBody>
      </p:sp>
      <p:sp>
        <p:nvSpPr>
          <p:cNvPr id="164" name="Rectangle 38"/>
          <p:cNvSpPr>
            <a:spLocks noChangeArrowheads="1"/>
          </p:cNvSpPr>
          <p:nvPr/>
        </p:nvSpPr>
        <p:spPr bwMode="auto">
          <a:xfrm>
            <a:off x="3092053" y="2983470"/>
            <a:ext cx="519113" cy="230981"/>
          </a:xfrm>
          <a:prstGeom prst="rect">
            <a:avLst/>
          </a:prstGeom>
          <a:noFill/>
          <a:ln w="9525">
            <a:noFill/>
            <a:round/>
            <a:headEnd/>
            <a:tailEnd/>
          </a:ln>
          <a:effectLst/>
        </p:spPr>
        <p:txBody>
          <a:bodyPr lIns="67770" tIns="33210" rIns="67770" bIns="33210"/>
          <a:lstStyle/>
          <a:p>
            <a:pPr algn="ctr">
              <a:spcBef>
                <a:spcPts val="7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latin typeface="Calibri" pitchFamily="34" charset="0"/>
              </a:rPr>
              <a:t>33</a:t>
            </a:r>
          </a:p>
        </p:txBody>
      </p:sp>
      <p:sp>
        <p:nvSpPr>
          <p:cNvPr id="165" name="Rectangle 39"/>
          <p:cNvSpPr>
            <a:spLocks noChangeArrowheads="1"/>
          </p:cNvSpPr>
          <p:nvPr/>
        </p:nvSpPr>
        <p:spPr bwMode="auto">
          <a:xfrm>
            <a:off x="2571750" y="2983470"/>
            <a:ext cx="520304" cy="230981"/>
          </a:xfrm>
          <a:prstGeom prst="rect">
            <a:avLst/>
          </a:prstGeom>
          <a:solidFill>
            <a:srgbClr val="EBEBEB"/>
          </a:solidFill>
          <a:ln w="9525">
            <a:noFill/>
            <a:round/>
            <a:headEnd/>
            <a:tailEnd/>
          </a:ln>
          <a:effectLst/>
        </p:spPr>
        <p:txBody>
          <a:bodyPr lIns="67770" tIns="33210" rIns="67770" bIns="33210"/>
          <a:lstStyle/>
          <a:p>
            <a:pPr algn="ctr">
              <a:spcBef>
                <a:spcPts val="7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solidFill>
                  <a:srgbClr val="990000"/>
                </a:solidFill>
                <a:latin typeface="Calibri" pitchFamily="34" charset="0"/>
              </a:rPr>
              <a:t>02</a:t>
            </a:r>
          </a:p>
        </p:txBody>
      </p:sp>
      <p:sp>
        <p:nvSpPr>
          <p:cNvPr id="166" name="Rectangle 43"/>
          <p:cNvSpPr>
            <a:spLocks noChangeArrowheads="1"/>
          </p:cNvSpPr>
          <p:nvPr/>
        </p:nvSpPr>
        <p:spPr bwMode="auto">
          <a:xfrm>
            <a:off x="3611166" y="2753680"/>
            <a:ext cx="519113" cy="230981"/>
          </a:xfrm>
          <a:prstGeom prst="rect">
            <a:avLst/>
          </a:prstGeom>
          <a:noFill/>
          <a:ln w="9525">
            <a:noFill/>
            <a:round/>
            <a:headEnd/>
            <a:tailEnd/>
          </a:ln>
          <a:effectLst/>
        </p:spPr>
        <p:txBody>
          <a:bodyPr lIns="67770" tIns="33210" rIns="67770" bIns="33210"/>
          <a:lstStyle/>
          <a:p>
            <a:pPr algn="ctr">
              <a:spcBef>
                <a:spcPts val="7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latin typeface="Calibri" pitchFamily="34" charset="0"/>
              </a:rPr>
              <a:t>0</a:t>
            </a:r>
          </a:p>
        </p:txBody>
      </p:sp>
      <p:sp>
        <p:nvSpPr>
          <p:cNvPr id="167" name="Rectangle 44"/>
          <p:cNvSpPr>
            <a:spLocks noChangeArrowheads="1"/>
          </p:cNvSpPr>
          <p:nvPr/>
        </p:nvSpPr>
        <p:spPr bwMode="auto">
          <a:xfrm>
            <a:off x="3092053" y="2753680"/>
            <a:ext cx="519113" cy="230981"/>
          </a:xfrm>
          <a:prstGeom prst="rect">
            <a:avLst/>
          </a:prstGeom>
          <a:noFill/>
          <a:ln w="9525">
            <a:noFill/>
            <a:round/>
            <a:headEnd/>
            <a:tailEnd/>
          </a:ln>
          <a:effectLst/>
        </p:spPr>
        <p:txBody>
          <a:bodyPr lIns="67770" tIns="33210" rIns="67770" bIns="33210"/>
          <a:lstStyle/>
          <a:p>
            <a:pPr algn="ctr">
              <a:spcBef>
                <a:spcPts val="7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latin typeface="Calibri" pitchFamily="34" charset="0"/>
              </a:rPr>
              <a:t>–</a:t>
            </a:r>
          </a:p>
        </p:txBody>
      </p:sp>
      <p:sp>
        <p:nvSpPr>
          <p:cNvPr id="168" name="Rectangle 45"/>
          <p:cNvSpPr>
            <a:spLocks noChangeArrowheads="1"/>
          </p:cNvSpPr>
          <p:nvPr/>
        </p:nvSpPr>
        <p:spPr bwMode="auto">
          <a:xfrm>
            <a:off x="2571750" y="2753680"/>
            <a:ext cx="520304" cy="230981"/>
          </a:xfrm>
          <a:prstGeom prst="rect">
            <a:avLst/>
          </a:prstGeom>
          <a:solidFill>
            <a:srgbClr val="EBEBEB"/>
          </a:solidFill>
          <a:ln w="9525">
            <a:noFill/>
            <a:round/>
            <a:headEnd/>
            <a:tailEnd/>
          </a:ln>
          <a:effectLst/>
        </p:spPr>
        <p:txBody>
          <a:bodyPr lIns="67770" tIns="33210" rIns="67770" bIns="33210"/>
          <a:lstStyle/>
          <a:p>
            <a:pPr algn="ctr">
              <a:spcBef>
                <a:spcPts val="7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solidFill>
                  <a:srgbClr val="990000"/>
                </a:solidFill>
                <a:latin typeface="Calibri" pitchFamily="34" charset="0"/>
              </a:rPr>
              <a:t>01</a:t>
            </a:r>
          </a:p>
        </p:txBody>
      </p:sp>
      <p:sp>
        <p:nvSpPr>
          <p:cNvPr id="169" name="Rectangle 49"/>
          <p:cNvSpPr>
            <a:spLocks noChangeArrowheads="1"/>
          </p:cNvSpPr>
          <p:nvPr/>
        </p:nvSpPr>
        <p:spPr bwMode="auto">
          <a:xfrm>
            <a:off x="3611166" y="2522698"/>
            <a:ext cx="519113" cy="230981"/>
          </a:xfrm>
          <a:prstGeom prst="rect">
            <a:avLst/>
          </a:prstGeom>
          <a:noFill/>
          <a:ln w="9525">
            <a:noFill/>
            <a:round/>
            <a:headEnd/>
            <a:tailEnd/>
          </a:ln>
          <a:effectLst/>
        </p:spPr>
        <p:txBody>
          <a:bodyPr lIns="67770" tIns="33210" rIns="67770" bIns="33210"/>
          <a:lstStyle/>
          <a:p>
            <a:pPr algn="ctr">
              <a:spcBef>
                <a:spcPts val="7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latin typeface="Calibri" pitchFamily="34" charset="0"/>
              </a:rPr>
              <a:t>1</a:t>
            </a:r>
          </a:p>
        </p:txBody>
      </p:sp>
      <p:sp>
        <p:nvSpPr>
          <p:cNvPr id="170" name="Rectangle 50"/>
          <p:cNvSpPr>
            <a:spLocks noChangeArrowheads="1"/>
          </p:cNvSpPr>
          <p:nvPr/>
        </p:nvSpPr>
        <p:spPr bwMode="auto">
          <a:xfrm>
            <a:off x="3092053" y="2522698"/>
            <a:ext cx="519113" cy="230981"/>
          </a:xfrm>
          <a:prstGeom prst="rect">
            <a:avLst/>
          </a:prstGeom>
          <a:noFill/>
          <a:ln w="9525">
            <a:noFill/>
            <a:round/>
            <a:headEnd/>
            <a:tailEnd/>
          </a:ln>
          <a:effectLst/>
        </p:spPr>
        <p:txBody>
          <a:bodyPr lIns="67770" tIns="33210" rIns="67770" bIns="33210"/>
          <a:lstStyle/>
          <a:p>
            <a:pPr algn="ctr">
              <a:spcBef>
                <a:spcPts val="7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latin typeface="Calibri" pitchFamily="34" charset="0"/>
              </a:rPr>
              <a:t>28</a:t>
            </a:r>
          </a:p>
        </p:txBody>
      </p:sp>
      <p:sp>
        <p:nvSpPr>
          <p:cNvPr id="171" name="Rectangle 51"/>
          <p:cNvSpPr>
            <a:spLocks noChangeArrowheads="1"/>
          </p:cNvSpPr>
          <p:nvPr/>
        </p:nvSpPr>
        <p:spPr bwMode="auto">
          <a:xfrm>
            <a:off x="2571750" y="2522698"/>
            <a:ext cx="520304" cy="230981"/>
          </a:xfrm>
          <a:prstGeom prst="rect">
            <a:avLst/>
          </a:prstGeom>
          <a:solidFill>
            <a:srgbClr val="EBEBEB"/>
          </a:solidFill>
          <a:ln w="9525">
            <a:noFill/>
            <a:round/>
            <a:headEnd/>
            <a:tailEnd/>
          </a:ln>
          <a:effectLst/>
        </p:spPr>
        <p:txBody>
          <a:bodyPr lIns="67770" tIns="33210" rIns="67770" bIns="33210"/>
          <a:lstStyle/>
          <a:p>
            <a:pPr algn="ctr">
              <a:spcBef>
                <a:spcPts val="7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solidFill>
                  <a:srgbClr val="990000"/>
                </a:solidFill>
                <a:latin typeface="Calibri" pitchFamily="34" charset="0"/>
              </a:rPr>
              <a:t>00</a:t>
            </a:r>
          </a:p>
        </p:txBody>
      </p:sp>
      <p:sp>
        <p:nvSpPr>
          <p:cNvPr id="172" name="Rectangle 55"/>
          <p:cNvSpPr>
            <a:spLocks noChangeArrowheads="1"/>
          </p:cNvSpPr>
          <p:nvPr/>
        </p:nvSpPr>
        <p:spPr bwMode="auto">
          <a:xfrm>
            <a:off x="3611166" y="2292906"/>
            <a:ext cx="519113" cy="229791"/>
          </a:xfrm>
          <a:prstGeom prst="rect">
            <a:avLst/>
          </a:prstGeom>
          <a:solidFill>
            <a:schemeClr val="bg2">
              <a:lumMod val="20000"/>
              <a:lumOff val="80000"/>
            </a:schemeClr>
          </a:solidFill>
          <a:ln w="9525">
            <a:noFill/>
            <a:round/>
            <a:headEnd/>
            <a:tailEnd/>
          </a:ln>
          <a:effectLst/>
        </p:spPr>
        <p:txBody>
          <a:bodyPr lIns="67770" tIns="33210" rIns="67770" bIns="33210"/>
          <a:lstStyle/>
          <a:p>
            <a:pPr algn="ctr">
              <a:spcBef>
                <a:spcPts val="7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i="1" dirty="0">
                <a:solidFill>
                  <a:srgbClr val="990000"/>
                </a:solidFill>
                <a:latin typeface="Calibri" pitchFamily="34" charset="0"/>
              </a:rPr>
              <a:t>Valid</a:t>
            </a:r>
          </a:p>
        </p:txBody>
      </p:sp>
      <p:sp>
        <p:nvSpPr>
          <p:cNvPr id="173" name="Rectangle 56"/>
          <p:cNvSpPr>
            <a:spLocks noChangeArrowheads="1"/>
          </p:cNvSpPr>
          <p:nvPr/>
        </p:nvSpPr>
        <p:spPr bwMode="auto">
          <a:xfrm>
            <a:off x="3092053" y="2292906"/>
            <a:ext cx="519113" cy="229791"/>
          </a:xfrm>
          <a:prstGeom prst="rect">
            <a:avLst/>
          </a:prstGeom>
          <a:solidFill>
            <a:schemeClr val="bg2">
              <a:lumMod val="20000"/>
              <a:lumOff val="80000"/>
            </a:schemeClr>
          </a:solidFill>
          <a:ln w="9525">
            <a:noFill/>
            <a:round/>
            <a:headEnd/>
            <a:tailEnd/>
          </a:ln>
          <a:effectLst/>
        </p:spPr>
        <p:txBody>
          <a:bodyPr lIns="67770" tIns="33210" rIns="67770" bIns="33210"/>
          <a:lstStyle/>
          <a:p>
            <a:pPr algn="ctr">
              <a:spcBef>
                <a:spcPts val="7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i="1" dirty="0">
                <a:solidFill>
                  <a:srgbClr val="990000"/>
                </a:solidFill>
                <a:latin typeface="Calibri" pitchFamily="34" charset="0"/>
              </a:rPr>
              <a:t>PPN</a:t>
            </a:r>
          </a:p>
        </p:txBody>
      </p:sp>
      <p:sp>
        <p:nvSpPr>
          <p:cNvPr id="174" name="Rectangle 57"/>
          <p:cNvSpPr>
            <a:spLocks noChangeArrowheads="1"/>
          </p:cNvSpPr>
          <p:nvPr/>
        </p:nvSpPr>
        <p:spPr bwMode="auto">
          <a:xfrm>
            <a:off x="2571750" y="2292906"/>
            <a:ext cx="520304" cy="229791"/>
          </a:xfrm>
          <a:prstGeom prst="rect">
            <a:avLst/>
          </a:prstGeom>
          <a:solidFill>
            <a:schemeClr val="bg2">
              <a:lumMod val="20000"/>
              <a:lumOff val="80000"/>
            </a:schemeClr>
          </a:solidFill>
          <a:ln w="9525">
            <a:noFill/>
            <a:round/>
            <a:headEnd/>
            <a:tailEnd/>
          </a:ln>
          <a:effectLst/>
        </p:spPr>
        <p:txBody>
          <a:bodyPr lIns="67770" tIns="33210" rIns="67770" bIns="33210"/>
          <a:lstStyle/>
          <a:p>
            <a:pPr algn="ctr">
              <a:spcBef>
                <a:spcPts val="7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i="1" dirty="0">
                <a:solidFill>
                  <a:srgbClr val="990000"/>
                </a:solidFill>
                <a:latin typeface="Calibri" pitchFamily="34" charset="0"/>
              </a:rPr>
              <a:t>VPN</a:t>
            </a:r>
          </a:p>
        </p:txBody>
      </p:sp>
      <p:sp>
        <p:nvSpPr>
          <p:cNvPr id="175" name="Line 58"/>
          <p:cNvSpPr>
            <a:spLocks noChangeShapeType="1"/>
          </p:cNvSpPr>
          <p:nvPr/>
        </p:nvSpPr>
        <p:spPr bwMode="auto">
          <a:xfrm>
            <a:off x="2571750" y="2522697"/>
            <a:ext cx="1556766" cy="1191"/>
          </a:xfrm>
          <a:prstGeom prst="line">
            <a:avLst/>
          </a:prstGeom>
          <a:noFill/>
          <a:ln w="12600">
            <a:solidFill>
              <a:srgbClr val="000066"/>
            </a:solidFill>
            <a:miter lim="800000"/>
            <a:headEnd/>
            <a:tailEnd/>
          </a:ln>
          <a:effectLst/>
        </p:spPr>
        <p:txBody>
          <a:bodyPr/>
          <a:lstStyle/>
          <a:p>
            <a:endParaRPr lang="en-US" sz="1800"/>
          </a:p>
        </p:txBody>
      </p:sp>
      <p:sp>
        <p:nvSpPr>
          <p:cNvPr id="176" name="Line 59"/>
          <p:cNvSpPr>
            <a:spLocks noChangeShapeType="1"/>
          </p:cNvSpPr>
          <p:nvPr/>
        </p:nvSpPr>
        <p:spPr bwMode="auto">
          <a:xfrm>
            <a:off x="2579465" y="2753678"/>
            <a:ext cx="1556766" cy="1191"/>
          </a:xfrm>
          <a:prstGeom prst="line">
            <a:avLst/>
          </a:prstGeom>
          <a:noFill/>
          <a:ln w="12600">
            <a:solidFill>
              <a:srgbClr val="000066"/>
            </a:solidFill>
            <a:miter lim="800000"/>
            <a:headEnd/>
            <a:tailEnd/>
          </a:ln>
          <a:effectLst/>
        </p:spPr>
        <p:txBody>
          <a:bodyPr/>
          <a:lstStyle/>
          <a:p>
            <a:endParaRPr lang="en-US" sz="1800"/>
          </a:p>
        </p:txBody>
      </p:sp>
      <p:sp>
        <p:nvSpPr>
          <p:cNvPr id="177" name="Line 60"/>
          <p:cNvSpPr>
            <a:spLocks noChangeShapeType="1"/>
          </p:cNvSpPr>
          <p:nvPr/>
        </p:nvSpPr>
        <p:spPr bwMode="auto">
          <a:xfrm>
            <a:off x="2571750" y="2985848"/>
            <a:ext cx="1556766" cy="1191"/>
          </a:xfrm>
          <a:prstGeom prst="line">
            <a:avLst/>
          </a:prstGeom>
          <a:noFill/>
          <a:ln w="12600">
            <a:solidFill>
              <a:srgbClr val="000066"/>
            </a:solidFill>
            <a:miter lim="800000"/>
            <a:headEnd/>
            <a:tailEnd/>
          </a:ln>
          <a:effectLst/>
        </p:spPr>
        <p:txBody>
          <a:bodyPr/>
          <a:lstStyle/>
          <a:p>
            <a:endParaRPr lang="en-US" sz="1800"/>
          </a:p>
        </p:txBody>
      </p:sp>
      <p:sp>
        <p:nvSpPr>
          <p:cNvPr id="178" name="Line 61"/>
          <p:cNvSpPr>
            <a:spLocks noChangeShapeType="1"/>
          </p:cNvSpPr>
          <p:nvPr/>
        </p:nvSpPr>
        <p:spPr bwMode="auto">
          <a:xfrm>
            <a:off x="2571750" y="3213260"/>
            <a:ext cx="1556766" cy="1191"/>
          </a:xfrm>
          <a:prstGeom prst="line">
            <a:avLst/>
          </a:prstGeom>
          <a:noFill/>
          <a:ln w="12600">
            <a:solidFill>
              <a:srgbClr val="000066"/>
            </a:solidFill>
            <a:miter lim="800000"/>
            <a:headEnd/>
            <a:tailEnd/>
          </a:ln>
          <a:effectLst/>
        </p:spPr>
        <p:txBody>
          <a:bodyPr/>
          <a:lstStyle/>
          <a:p>
            <a:endParaRPr lang="en-US" sz="1800"/>
          </a:p>
        </p:txBody>
      </p:sp>
      <p:sp>
        <p:nvSpPr>
          <p:cNvPr id="179" name="Line 62"/>
          <p:cNvSpPr>
            <a:spLocks noChangeShapeType="1"/>
          </p:cNvSpPr>
          <p:nvPr/>
        </p:nvSpPr>
        <p:spPr bwMode="auto">
          <a:xfrm>
            <a:off x="2571750" y="3444241"/>
            <a:ext cx="1556766" cy="1191"/>
          </a:xfrm>
          <a:prstGeom prst="line">
            <a:avLst/>
          </a:prstGeom>
          <a:noFill/>
          <a:ln w="12600">
            <a:solidFill>
              <a:srgbClr val="000066"/>
            </a:solidFill>
            <a:miter lim="800000"/>
            <a:headEnd/>
            <a:tailEnd/>
          </a:ln>
          <a:effectLst/>
        </p:spPr>
        <p:txBody>
          <a:bodyPr/>
          <a:lstStyle/>
          <a:p>
            <a:endParaRPr lang="en-US" sz="1800"/>
          </a:p>
        </p:txBody>
      </p:sp>
      <p:sp>
        <p:nvSpPr>
          <p:cNvPr id="180" name="Line 63"/>
          <p:cNvSpPr>
            <a:spLocks noChangeShapeType="1"/>
          </p:cNvSpPr>
          <p:nvPr/>
        </p:nvSpPr>
        <p:spPr bwMode="auto">
          <a:xfrm>
            <a:off x="2571750" y="3677999"/>
            <a:ext cx="1556766" cy="1191"/>
          </a:xfrm>
          <a:prstGeom prst="line">
            <a:avLst/>
          </a:prstGeom>
          <a:noFill/>
          <a:ln w="12600">
            <a:solidFill>
              <a:srgbClr val="000066"/>
            </a:solidFill>
            <a:miter lim="800000"/>
            <a:headEnd/>
            <a:tailEnd/>
          </a:ln>
          <a:effectLst/>
        </p:spPr>
        <p:txBody>
          <a:bodyPr/>
          <a:lstStyle/>
          <a:p>
            <a:endParaRPr lang="en-US" sz="1800"/>
          </a:p>
        </p:txBody>
      </p:sp>
      <p:sp>
        <p:nvSpPr>
          <p:cNvPr id="181" name="Line 64"/>
          <p:cNvSpPr>
            <a:spLocks noChangeShapeType="1"/>
          </p:cNvSpPr>
          <p:nvPr/>
        </p:nvSpPr>
        <p:spPr bwMode="auto">
          <a:xfrm>
            <a:off x="2571750" y="3905012"/>
            <a:ext cx="1556766" cy="1191"/>
          </a:xfrm>
          <a:prstGeom prst="line">
            <a:avLst/>
          </a:prstGeom>
          <a:noFill/>
          <a:ln w="12600">
            <a:solidFill>
              <a:srgbClr val="000066"/>
            </a:solidFill>
            <a:miter lim="800000"/>
            <a:headEnd/>
            <a:tailEnd/>
          </a:ln>
          <a:effectLst/>
        </p:spPr>
        <p:txBody>
          <a:bodyPr/>
          <a:lstStyle/>
          <a:p>
            <a:endParaRPr lang="en-US" sz="1800"/>
          </a:p>
        </p:txBody>
      </p:sp>
      <p:sp>
        <p:nvSpPr>
          <p:cNvPr id="182" name="Line 65"/>
          <p:cNvSpPr>
            <a:spLocks noChangeShapeType="1"/>
          </p:cNvSpPr>
          <p:nvPr/>
        </p:nvSpPr>
        <p:spPr bwMode="auto">
          <a:xfrm>
            <a:off x="2571750" y="4134803"/>
            <a:ext cx="1556766" cy="1191"/>
          </a:xfrm>
          <a:prstGeom prst="line">
            <a:avLst/>
          </a:prstGeom>
          <a:noFill/>
          <a:ln w="12600">
            <a:solidFill>
              <a:srgbClr val="000066"/>
            </a:solidFill>
            <a:miter lim="800000"/>
            <a:headEnd/>
            <a:tailEnd/>
          </a:ln>
          <a:effectLst/>
        </p:spPr>
        <p:txBody>
          <a:bodyPr/>
          <a:lstStyle/>
          <a:p>
            <a:endParaRPr lang="en-US" sz="1800"/>
          </a:p>
        </p:txBody>
      </p:sp>
      <p:sp>
        <p:nvSpPr>
          <p:cNvPr id="183" name="Line 66"/>
          <p:cNvSpPr>
            <a:spLocks noChangeShapeType="1"/>
          </p:cNvSpPr>
          <p:nvPr/>
        </p:nvSpPr>
        <p:spPr bwMode="auto">
          <a:xfrm>
            <a:off x="3084909" y="2292906"/>
            <a:ext cx="1191" cy="2072879"/>
          </a:xfrm>
          <a:prstGeom prst="line">
            <a:avLst/>
          </a:prstGeom>
          <a:noFill/>
          <a:ln w="12600">
            <a:solidFill>
              <a:srgbClr val="000066"/>
            </a:solidFill>
            <a:miter lim="800000"/>
            <a:headEnd/>
            <a:tailEnd/>
          </a:ln>
          <a:effectLst/>
        </p:spPr>
        <p:txBody>
          <a:bodyPr/>
          <a:lstStyle/>
          <a:p>
            <a:endParaRPr lang="en-US" sz="1800"/>
          </a:p>
        </p:txBody>
      </p:sp>
      <p:sp>
        <p:nvSpPr>
          <p:cNvPr id="184" name="Line 67"/>
          <p:cNvSpPr>
            <a:spLocks noChangeShapeType="1"/>
          </p:cNvSpPr>
          <p:nvPr/>
        </p:nvSpPr>
        <p:spPr bwMode="auto">
          <a:xfrm>
            <a:off x="3611166" y="2292906"/>
            <a:ext cx="1191" cy="2072879"/>
          </a:xfrm>
          <a:prstGeom prst="line">
            <a:avLst/>
          </a:prstGeom>
          <a:noFill/>
          <a:ln w="12600">
            <a:solidFill>
              <a:srgbClr val="000066"/>
            </a:solidFill>
            <a:miter lim="800000"/>
            <a:headEnd/>
            <a:tailEnd/>
          </a:ln>
          <a:effectLst/>
        </p:spPr>
        <p:txBody>
          <a:bodyPr/>
          <a:lstStyle/>
          <a:p>
            <a:endParaRPr lang="en-US" sz="1800"/>
          </a:p>
        </p:txBody>
      </p:sp>
      <p:sp>
        <p:nvSpPr>
          <p:cNvPr id="185" name="Line 70"/>
          <p:cNvSpPr>
            <a:spLocks noChangeShapeType="1"/>
          </p:cNvSpPr>
          <p:nvPr/>
        </p:nvSpPr>
        <p:spPr bwMode="auto">
          <a:xfrm>
            <a:off x="2571750" y="2292906"/>
            <a:ext cx="1191" cy="2072879"/>
          </a:xfrm>
          <a:prstGeom prst="line">
            <a:avLst/>
          </a:prstGeom>
          <a:noFill/>
          <a:ln w="12700">
            <a:solidFill>
              <a:srgbClr val="000066"/>
            </a:solidFill>
            <a:miter lim="800000"/>
            <a:headEnd/>
            <a:tailEnd/>
          </a:ln>
          <a:effectLst/>
        </p:spPr>
        <p:txBody>
          <a:bodyPr/>
          <a:lstStyle/>
          <a:p>
            <a:endParaRPr lang="en-US" sz="1800"/>
          </a:p>
        </p:txBody>
      </p:sp>
      <p:sp>
        <p:nvSpPr>
          <p:cNvPr id="186" name="Line 72"/>
          <p:cNvSpPr>
            <a:spLocks noChangeShapeType="1"/>
          </p:cNvSpPr>
          <p:nvPr/>
        </p:nvSpPr>
        <p:spPr bwMode="auto">
          <a:xfrm>
            <a:off x="2571750" y="2292906"/>
            <a:ext cx="1556766" cy="1191"/>
          </a:xfrm>
          <a:prstGeom prst="line">
            <a:avLst/>
          </a:prstGeom>
          <a:noFill/>
          <a:ln w="12700">
            <a:solidFill>
              <a:srgbClr val="000066"/>
            </a:solidFill>
            <a:miter lim="800000"/>
            <a:headEnd/>
            <a:tailEnd/>
          </a:ln>
          <a:effectLst/>
        </p:spPr>
        <p:txBody>
          <a:bodyPr/>
          <a:lstStyle/>
          <a:p>
            <a:endParaRPr lang="en-US" sz="1800"/>
          </a:p>
        </p:txBody>
      </p:sp>
      <p:sp>
        <p:nvSpPr>
          <p:cNvPr id="187" name="Line 74"/>
          <p:cNvSpPr>
            <a:spLocks noChangeShapeType="1"/>
          </p:cNvSpPr>
          <p:nvPr/>
        </p:nvSpPr>
        <p:spPr bwMode="auto">
          <a:xfrm>
            <a:off x="2571750" y="4365785"/>
            <a:ext cx="1556766" cy="1191"/>
          </a:xfrm>
          <a:prstGeom prst="line">
            <a:avLst/>
          </a:prstGeom>
          <a:noFill/>
          <a:ln w="12700">
            <a:solidFill>
              <a:srgbClr val="000066"/>
            </a:solidFill>
            <a:miter lim="800000"/>
            <a:headEnd/>
            <a:tailEnd/>
          </a:ln>
          <a:effectLst/>
        </p:spPr>
        <p:txBody>
          <a:bodyPr/>
          <a:lstStyle/>
          <a:p>
            <a:endParaRPr lang="en-US" sz="1800"/>
          </a:p>
        </p:txBody>
      </p:sp>
      <p:sp>
        <p:nvSpPr>
          <p:cNvPr id="188" name="Line 70"/>
          <p:cNvSpPr>
            <a:spLocks noChangeShapeType="1"/>
          </p:cNvSpPr>
          <p:nvPr/>
        </p:nvSpPr>
        <p:spPr bwMode="auto">
          <a:xfrm>
            <a:off x="4135040" y="2286000"/>
            <a:ext cx="1191" cy="2091690"/>
          </a:xfrm>
          <a:prstGeom prst="line">
            <a:avLst/>
          </a:prstGeom>
          <a:noFill/>
          <a:ln w="12700">
            <a:solidFill>
              <a:srgbClr val="000066"/>
            </a:solidFill>
            <a:miter lim="800000"/>
            <a:headEnd/>
            <a:tailEnd/>
          </a:ln>
          <a:effectLst/>
        </p:spPr>
        <p:txBody>
          <a:bodyPr/>
          <a:lstStyle/>
          <a:p>
            <a:endParaRPr lang="en-US" sz="180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1" y="4629150"/>
            <a:ext cx="3146723" cy="677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6" name="TextBox 135"/>
          <p:cNvSpPr txBox="1"/>
          <p:nvPr/>
        </p:nvSpPr>
        <p:spPr>
          <a:xfrm>
            <a:off x="6577932" y="3663322"/>
            <a:ext cx="1492716" cy="369332"/>
          </a:xfrm>
          <a:prstGeom prst="rect">
            <a:avLst/>
          </a:prstGeom>
          <a:noFill/>
        </p:spPr>
        <p:txBody>
          <a:bodyPr wrap="none" rtlCol="0">
            <a:spAutoFit/>
          </a:bodyPr>
          <a:lstStyle/>
          <a:p>
            <a:r>
              <a:rPr lang="en-US" sz="1800" dirty="0">
                <a:solidFill>
                  <a:srgbClr val="C00000"/>
                </a:solidFill>
                <a:latin typeface="Calibri" pitchFamily="34" charset="0"/>
              </a:rPr>
              <a:t>0x0D </a:t>
            </a:r>
            <a:r>
              <a:rPr lang="en-US" sz="1800" dirty="0">
                <a:solidFill>
                  <a:srgbClr val="C00000"/>
                </a:solidFill>
                <a:latin typeface="Times New Roman"/>
                <a:cs typeface="Times New Roman"/>
              </a:rPr>
              <a:t>→</a:t>
            </a:r>
            <a:r>
              <a:rPr lang="en-US" sz="1800" dirty="0">
                <a:solidFill>
                  <a:srgbClr val="C00000"/>
                </a:solidFill>
                <a:latin typeface="Calibri" pitchFamily="34" charset="0"/>
              </a:rPr>
              <a:t> 0x2D</a:t>
            </a: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8202" y="4760006"/>
            <a:ext cx="2691312" cy="510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bwMode="auto">
          <a:xfrm>
            <a:off x="4629150" y="4899489"/>
            <a:ext cx="456009" cy="141128"/>
          </a:xfrm>
          <a:prstGeom prst="rightArrow">
            <a:avLst>
              <a:gd name="adj1" fmla="val 50000"/>
              <a:gd name="adj2" fmla="val 105958"/>
            </a:avLst>
          </a:prstGeom>
          <a:solidFill>
            <a:srgbClr val="C00000"/>
          </a:solidFill>
          <a:ln w="12700" cap="flat" cmpd="sng" algn="ctr">
            <a:noFill/>
            <a:prstDash val="solid"/>
            <a:round/>
            <a:headEnd type="none" w="med" len="med"/>
            <a:tailEnd type="arrow" w="med" len="med"/>
          </a:ln>
          <a:effectLst/>
        </p:spPr>
        <p:txBody>
          <a:bodyPr rtlCol="0" anchor="ctr"/>
          <a:lstStyle/>
          <a:p>
            <a:pPr algn="ctr"/>
            <a:endParaRPr lang="en-US" sz="12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357018" y="435678"/>
            <a:ext cx="7592093" cy="762000"/>
          </a:xfrm>
          <a:ln/>
        </p:spPr>
        <p:txBody>
          <a:bodyPr>
            <a:normAutofit/>
          </a:bodyPr>
          <a:lstStyle/>
          <a:p>
            <a:r>
              <a:rPr lang="en-GB" dirty="0"/>
              <a:t>Simple Memory System Cache</a:t>
            </a:r>
          </a:p>
        </p:txBody>
      </p:sp>
      <p:sp>
        <p:nvSpPr>
          <p:cNvPr id="36866" name="Rectangle 2"/>
          <p:cNvSpPr>
            <a:spLocks noGrp="1" noChangeArrowheads="1"/>
          </p:cNvSpPr>
          <p:nvPr>
            <p:ph idx="1"/>
          </p:nvPr>
        </p:nvSpPr>
        <p:spPr>
          <a:xfrm>
            <a:off x="396875" y="1362075"/>
            <a:ext cx="7896225" cy="4972050"/>
          </a:xfrm>
          <a:ln/>
        </p:spPr>
        <p:txBody>
          <a:bodyPr>
            <a:normAutofit/>
          </a:bodyPr>
          <a:lstStyle/>
          <a:p>
            <a:r>
              <a:rPr lang="en-GB" dirty="0"/>
              <a:t>16 lines, 4-byte cache line size</a:t>
            </a:r>
          </a:p>
          <a:p>
            <a:r>
              <a:rPr lang="en-GB" dirty="0"/>
              <a:t>Physically addressed</a:t>
            </a:r>
          </a:p>
          <a:p>
            <a:r>
              <a:rPr lang="en-GB" dirty="0"/>
              <a:t>Direct mapped</a:t>
            </a:r>
          </a:p>
        </p:txBody>
      </p:sp>
      <p:grpSp>
        <p:nvGrpSpPr>
          <p:cNvPr id="35" name="Group 34"/>
          <p:cNvGrpSpPr/>
          <p:nvPr/>
        </p:nvGrpSpPr>
        <p:grpSpPr>
          <a:xfrm>
            <a:off x="2423676" y="2067425"/>
            <a:ext cx="5723314" cy="1131786"/>
            <a:chOff x="1711325" y="1629578"/>
            <a:chExt cx="7631085" cy="1509048"/>
          </a:xfrm>
        </p:grpSpPr>
        <p:sp>
          <p:nvSpPr>
            <p:cNvPr id="34" name="Rectangle 33"/>
            <p:cNvSpPr/>
            <p:nvPr/>
          </p:nvSpPr>
          <p:spPr bwMode="auto">
            <a:xfrm>
              <a:off x="7441170" y="1906799"/>
              <a:ext cx="542925" cy="369332"/>
            </a:xfrm>
            <a:prstGeom prst="rect">
              <a:avLst/>
            </a:prstGeom>
            <a:solidFill>
              <a:srgbClr val="FFC000"/>
            </a:solidFill>
            <a:ln w="12700" cap="flat" cmpd="sng" algn="ctr">
              <a:noFill/>
              <a:prstDash val="solid"/>
              <a:round/>
              <a:headEnd type="none" w="med" len="med"/>
              <a:tailEnd type="arrow" w="med" len="med"/>
            </a:ln>
            <a:effectLst/>
          </p:spPr>
          <p:txBody>
            <a:bodyPr rtlCol="0" anchor="ctr"/>
            <a:lstStyle/>
            <a:p>
              <a:pPr algn="ctr"/>
              <a:endParaRPr lang="en-US" sz="1200" dirty="0"/>
            </a:p>
          </p:txBody>
        </p:sp>
        <p:sp>
          <p:nvSpPr>
            <p:cNvPr id="8" name="TextBox 7"/>
            <p:cNvSpPr txBox="1"/>
            <p:nvPr/>
          </p:nvSpPr>
          <p:spPr>
            <a:xfrm>
              <a:off x="4191000" y="1629578"/>
              <a:ext cx="5151410" cy="861775"/>
            </a:xfrm>
            <a:prstGeom prst="rect">
              <a:avLst/>
            </a:prstGeom>
            <a:noFill/>
          </p:spPr>
          <p:txBody>
            <a:bodyPr wrap="none" rtlCol="0">
              <a:spAutoFit/>
            </a:bodyPr>
            <a:lstStyle/>
            <a:p>
              <a:r>
                <a:rPr lang="en-US" sz="1800" dirty="0">
                  <a:latin typeface="Calibri" pitchFamily="34" charset="0"/>
                </a:rPr>
                <a:t>V[0b</a:t>
              </a:r>
              <a:r>
                <a:rPr lang="en-US" sz="1800" dirty="0">
                  <a:solidFill>
                    <a:srgbClr val="7030A0"/>
                  </a:solidFill>
                  <a:latin typeface="Calibri" pitchFamily="34" charset="0"/>
                </a:rPr>
                <a:t>00001101</a:t>
              </a:r>
              <a:r>
                <a:rPr lang="en-US" sz="1800" dirty="0">
                  <a:solidFill>
                    <a:srgbClr val="FFC000"/>
                  </a:solidFill>
                  <a:latin typeface="Calibri" pitchFamily="34" charset="0"/>
                </a:rPr>
                <a:t>101001</a:t>
              </a:r>
              <a:r>
                <a:rPr lang="en-US" sz="1800" dirty="0">
                  <a:latin typeface="Calibri" pitchFamily="34" charset="0"/>
                </a:rPr>
                <a:t>] = V[0x369]</a:t>
              </a:r>
            </a:p>
            <a:p>
              <a:r>
                <a:rPr lang="en-US" sz="1800" dirty="0">
                  <a:latin typeface="Calibri" pitchFamily="34" charset="0"/>
                </a:rPr>
                <a:t>P[0b</a:t>
              </a:r>
              <a:r>
                <a:rPr lang="en-US" sz="1800" dirty="0">
                  <a:solidFill>
                    <a:srgbClr val="0070C0"/>
                  </a:solidFill>
                  <a:latin typeface="Calibri" pitchFamily="34" charset="0"/>
                </a:rPr>
                <a:t>101101</a:t>
              </a:r>
              <a:r>
                <a:rPr lang="en-US" sz="1800" dirty="0">
                  <a:solidFill>
                    <a:srgbClr val="00B050"/>
                  </a:solidFill>
                  <a:latin typeface="Calibri" pitchFamily="34" charset="0"/>
                </a:rPr>
                <a:t>1010</a:t>
              </a:r>
              <a:r>
                <a:rPr lang="en-US" sz="1800" dirty="0">
                  <a:solidFill>
                    <a:srgbClr val="C00000"/>
                  </a:solidFill>
                  <a:latin typeface="Calibri" pitchFamily="34" charset="0"/>
                </a:rPr>
                <a:t>01</a:t>
              </a:r>
              <a:r>
                <a:rPr lang="en-US" sz="1800" dirty="0">
                  <a:latin typeface="Calibri" pitchFamily="34" charset="0"/>
                </a:rPr>
                <a:t>] = P[0xB69] = 0x15</a:t>
              </a:r>
            </a:p>
          </p:txBody>
        </p:sp>
        <p:cxnSp>
          <p:nvCxnSpPr>
            <p:cNvPr id="10" name="Straight Connector 9"/>
            <p:cNvCxnSpPr/>
            <p:nvPr/>
          </p:nvCxnSpPr>
          <p:spPr bwMode="auto">
            <a:xfrm flipV="1">
              <a:off x="1711325" y="2209800"/>
              <a:ext cx="3013075" cy="915988"/>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293" name="Straight Connector 292"/>
            <p:cNvCxnSpPr>
              <a:cxnSpLocks/>
            </p:cNvCxnSpPr>
            <p:nvPr/>
          </p:nvCxnSpPr>
          <p:spPr bwMode="auto">
            <a:xfrm flipV="1">
              <a:off x="4627032" y="2216680"/>
              <a:ext cx="760941" cy="890983"/>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295" name="Straight Connector 294"/>
            <p:cNvCxnSpPr/>
            <p:nvPr/>
          </p:nvCxnSpPr>
          <p:spPr bwMode="auto">
            <a:xfrm flipH="1" flipV="1">
              <a:off x="6097591" y="2209801"/>
              <a:ext cx="1479548" cy="915987"/>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294" name="Straight Connector 293"/>
            <p:cNvCxnSpPr>
              <a:cxnSpLocks/>
            </p:cNvCxnSpPr>
            <p:nvPr/>
          </p:nvCxnSpPr>
          <p:spPr bwMode="auto">
            <a:xfrm flipH="1" flipV="1">
              <a:off x="5880689" y="2205900"/>
              <a:ext cx="683211" cy="932726"/>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grpSp>
      <p:sp>
        <p:nvSpPr>
          <p:cNvPr id="36870" name="Rectangle 6"/>
          <p:cNvSpPr>
            <a:spLocks noChangeArrowheads="1"/>
          </p:cNvSpPr>
          <p:nvPr/>
        </p:nvSpPr>
        <p:spPr bwMode="auto">
          <a:xfrm>
            <a:off x="2426495" y="3201590"/>
            <a:ext cx="365522" cy="228600"/>
          </a:xfrm>
          <a:prstGeom prst="rect">
            <a:avLst/>
          </a:prstGeom>
          <a:solidFill>
            <a:srgbClr val="D5F1CF"/>
          </a:solidFill>
          <a:ln w="9360">
            <a:solidFill>
              <a:srgbClr val="000066"/>
            </a:solidFill>
            <a:miter lim="800000"/>
            <a:headEnd/>
            <a:tailEnd/>
          </a:ln>
          <a:effectLst/>
        </p:spPr>
        <p:txBody>
          <a:bodyPr wrap="none" anchor="ctr"/>
          <a:lstStyle/>
          <a:p>
            <a:pPr algn="ctr"/>
            <a:r>
              <a:rPr lang="en-US" sz="1800" dirty="0">
                <a:solidFill>
                  <a:srgbClr val="0070C0"/>
                </a:solidFill>
                <a:latin typeface="+mj-lt"/>
              </a:rPr>
              <a:t>1</a:t>
            </a:r>
          </a:p>
        </p:txBody>
      </p:sp>
      <p:sp>
        <p:nvSpPr>
          <p:cNvPr id="36871" name="Rectangle 7"/>
          <p:cNvSpPr>
            <a:spLocks noChangeArrowheads="1"/>
          </p:cNvSpPr>
          <p:nvPr/>
        </p:nvSpPr>
        <p:spPr bwMode="auto">
          <a:xfrm>
            <a:off x="2426495" y="2972990"/>
            <a:ext cx="365522" cy="228600"/>
          </a:xfrm>
          <a:prstGeom prst="rect">
            <a:avLst/>
          </a:prstGeom>
          <a:noFill/>
          <a:ln w="9525">
            <a:noFill/>
            <a:round/>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11</a:t>
            </a:r>
          </a:p>
        </p:txBody>
      </p:sp>
      <p:sp>
        <p:nvSpPr>
          <p:cNvPr id="36873" name="Rectangle 9"/>
          <p:cNvSpPr>
            <a:spLocks noChangeArrowheads="1"/>
          </p:cNvSpPr>
          <p:nvPr/>
        </p:nvSpPr>
        <p:spPr bwMode="auto">
          <a:xfrm>
            <a:off x="2792017" y="3201590"/>
            <a:ext cx="365522" cy="228600"/>
          </a:xfrm>
          <a:prstGeom prst="rect">
            <a:avLst/>
          </a:prstGeom>
          <a:solidFill>
            <a:srgbClr val="D5F1CF"/>
          </a:solidFill>
          <a:ln w="9360">
            <a:solidFill>
              <a:srgbClr val="000066"/>
            </a:solidFill>
            <a:miter lim="800000"/>
            <a:headEnd/>
            <a:tailEnd/>
          </a:ln>
          <a:effectLst/>
        </p:spPr>
        <p:txBody>
          <a:bodyPr wrap="none" anchor="ctr"/>
          <a:lstStyle/>
          <a:p>
            <a:pPr algn="ctr"/>
            <a:r>
              <a:rPr lang="en-US" sz="1800" dirty="0">
                <a:solidFill>
                  <a:srgbClr val="0070C0"/>
                </a:solidFill>
                <a:latin typeface="+mj-lt"/>
              </a:rPr>
              <a:t>0</a:t>
            </a:r>
          </a:p>
        </p:txBody>
      </p:sp>
      <p:sp>
        <p:nvSpPr>
          <p:cNvPr id="36874" name="Rectangle 10"/>
          <p:cNvSpPr>
            <a:spLocks noChangeArrowheads="1"/>
          </p:cNvSpPr>
          <p:nvPr/>
        </p:nvSpPr>
        <p:spPr bwMode="auto">
          <a:xfrm>
            <a:off x="2792017" y="2972990"/>
            <a:ext cx="365522" cy="228600"/>
          </a:xfrm>
          <a:prstGeom prst="rect">
            <a:avLst/>
          </a:prstGeom>
          <a:noFill/>
          <a:ln w="9525">
            <a:noFill/>
            <a:round/>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10</a:t>
            </a:r>
          </a:p>
        </p:txBody>
      </p:sp>
      <p:sp>
        <p:nvSpPr>
          <p:cNvPr id="36876" name="Rectangle 12"/>
          <p:cNvSpPr>
            <a:spLocks noChangeArrowheads="1"/>
          </p:cNvSpPr>
          <p:nvPr/>
        </p:nvSpPr>
        <p:spPr bwMode="auto">
          <a:xfrm>
            <a:off x="3157540" y="3201590"/>
            <a:ext cx="365522" cy="228600"/>
          </a:xfrm>
          <a:prstGeom prst="rect">
            <a:avLst/>
          </a:prstGeom>
          <a:solidFill>
            <a:srgbClr val="D5F1CF"/>
          </a:solidFill>
          <a:ln w="9360">
            <a:solidFill>
              <a:srgbClr val="000066"/>
            </a:solidFill>
            <a:miter lim="800000"/>
            <a:headEnd/>
            <a:tailEnd/>
          </a:ln>
          <a:effectLst/>
        </p:spPr>
        <p:txBody>
          <a:bodyPr wrap="none" anchor="ctr"/>
          <a:lstStyle/>
          <a:p>
            <a:pPr algn="ctr"/>
            <a:r>
              <a:rPr lang="en-US" sz="1800" dirty="0">
                <a:solidFill>
                  <a:srgbClr val="0070C0"/>
                </a:solidFill>
                <a:latin typeface="+mj-lt"/>
              </a:rPr>
              <a:t>1</a:t>
            </a:r>
          </a:p>
        </p:txBody>
      </p:sp>
      <p:sp>
        <p:nvSpPr>
          <p:cNvPr id="36877" name="Rectangle 13"/>
          <p:cNvSpPr>
            <a:spLocks noChangeArrowheads="1"/>
          </p:cNvSpPr>
          <p:nvPr/>
        </p:nvSpPr>
        <p:spPr bwMode="auto">
          <a:xfrm>
            <a:off x="3157540" y="2972990"/>
            <a:ext cx="365522" cy="228600"/>
          </a:xfrm>
          <a:prstGeom prst="rect">
            <a:avLst/>
          </a:prstGeom>
          <a:noFill/>
          <a:ln w="9525">
            <a:noFill/>
            <a:round/>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9</a:t>
            </a:r>
          </a:p>
        </p:txBody>
      </p:sp>
      <p:sp>
        <p:nvSpPr>
          <p:cNvPr id="36879" name="Rectangle 15"/>
          <p:cNvSpPr>
            <a:spLocks noChangeArrowheads="1"/>
          </p:cNvSpPr>
          <p:nvPr/>
        </p:nvSpPr>
        <p:spPr bwMode="auto">
          <a:xfrm>
            <a:off x="3523062" y="3201590"/>
            <a:ext cx="365522" cy="228600"/>
          </a:xfrm>
          <a:prstGeom prst="rect">
            <a:avLst/>
          </a:prstGeom>
          <a:solidFill>
            <a:srgbClr val="D5F1CF"/>
          </a:solidFill>
          <a:ln w="9360">
            <a:solidFill>
              <a:srgbClr val="000066"/>
            </a:solidFill>
            <a:miter lim="800000"/>
            <a:headEnd/>
            <a:tailEnd/>
          </a:ln>
          <a:effectLst/>
        </p:spPr>
        <p:txBody>
          <a:bodyPr wrap="none" anchor="ctr"/>
          <a:lstStyle/>
          <a:p>
            <a:pPr algn="ctr"/>
            <a:r>
              <a:rPr lang="en-US" sz="1800" dirty="0">
                <a:solidFill>
                  <a:srgbClr val="0070C0"/>
                </a:solidFill>
                <a:latin typeface="+mj-lt"/>
              </a:rPr>
              <a:t>1</a:t>
            </a:r>
          </a:p>
        </p:txBody>
      </p:sp>
      <p:sp>
        <p:nvSpPr>
          <p:cNvPr id="36880" name="Rectangle 16"/>
          <p:cNvSpPr>
            <a:spLocks noChangeArrowheads="1"/>
          </p:cNvSpPr>
          <p:nvPr/>
        </p:nvSpPr>
        <p:spPr bwMode="auto">
          <a:xfrm>
            <a:off x="3523062" y="2972990"/>
            <a:ext cx="365522" cy="228600"/>
          </a:xfrm>
          <a:prstGeom prst="rect">
            <a:avLst/>
          </a:prstGeom>
          <a:noFill/>
          <a:ln w="9525">
            <a:noFill/>
            <a:round/>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8</a:t>
            </a:r>
          </a:p>
        </p:txBody>
      </p:sp>
      <p:sp>
        <p:nvSpPr>
          <p:cNvPr id="36882" name="Rectangle 18"/>
          <p:cNvSpPr>
            <a:spLocks noChangeArrowheads="1"/>
          </p:cNvSpPr>
          <p:nvPr/>
        </p:nvSpPr>
        <p:spPr bwMode="auto">
          <a:xfrm>
            <a:off x="3888584" y="3201590"/>
            <a:ext cx="365522" cy="228600"/>
          </a:xfrm>
          <a:prstGeom prst="rect">
            <a:avLst/>
          </a:prstGeom>
          <a:solidFill>
            <a:srgbClr val="D5F1CF"/>
          </a:solidFill>
          <a:ln w="9360">
            <a:solidFill>
              <a:srgbClr val="000066"/>
            </a:solidFill>
            <a:miter lim="800000"/>
            <a:headEnd/>
            <a:tailEnd/>
          </a:ln>
          <a:effectLst/>
        </p:spPr>
        <p:txBody>
          <a:bodyPr wrap="none" anchor="ctr"/>
          <a:lstStyle/>
          <a:p>
            <a:pPr algn="ctr"/>
            <a:r>
              <a:rPr lang="en-US" sz="1800" dirty="0">
                <a:solidFill>
                  <a:srgbClr val="0070C0"/>
                </a:solidFill>
                <a:latin typeface="+mj-lt"/>
              </a:rPr>
              <a:t>0</a:t>
            </a:r>
          </a:p>
        </p:txBody>
      </p:sp>
      <p:sp>
        <p:nvSpPr>
          <p:cNvPr id="36883" name="Rectangle 19"/>
          <p:cNvSpPr>
            <a:spLocks noChangeArrowheads="1"/>
          </p:cNvSpPr>
          <p:nvPr/>
        </p:nvSpPr>
        <p:spPr bwMode="auto">
          <a:xfrm>
            <a:off x="3888584" y="2972990"/>
            <a:ext cx="365522" cy="228600"/>
          </a:xfrm>
          <a:prstGeom prst="rect">
            <a:avLst/>
          </a:prstGeom>
          <a:noFill/>
          <a:ln w="9525">
            <a:noFill/>
            <a:round/>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7</a:t>
            </a:r>
          </a:p>
        </p:txBody>
      </p:sp>
      <p:sp>
        <p:nvSpPr>
          <p:cNvPr id="36885" name="Rectangle 21"/>
          <p:cNvSpPr>
            <a:spLocks noChangeArrowheads="1"/>
          </p:cNvSpPr>
          <p:nvPr/>
        </p:nvSpPr>
        <p:spPr bwMode="auto">
          <a:xfrm>
            <a:off x="4254106" y="3201590"/>
            <a:ext cx="365522" cy="228600"/>
          </a:xfrm>
          <a:prstGeom prst="rect">
            <a:avLst/>
          </a:prstGeom>
          <a:solidFill>
            <a:srgbClr val="D5F1CF"/>
          </a:solidFill>
          <a:ln w="9360">
            <a:solidFill>
              <a:srgbClr val="000066"/>
            </a:solidFill>
            <a:miter lim="800000"/>
            <a:headEnd/>
            <a:tailEnd/>
          </a:ln>
          <a:effectLst/>
        </p:spPr>
        <p:txBody>
          <a:bodyPr wrap="none" anchor="ctr"/>
          <a:lstStyle/>
          <a:p>
            <a:pPr algn="ctr"/>
            <a:r>
              <a:rPr lang="en-US" sz="1800" dirty="0">
                <a:solidFill>
                  <a:srgbClr val="0070C0"/>
                </a:solidFill>
                <a:latin typeface="+mj-lt"/>
              </a:rPr>
              <a:t>1</a:t>
            </a:r>
          </a:p>
        </p:txBody>
      </p:sp>
      <p:sp>
        <p:nvSpPr>
          <p:cNvPr id="36886" name="Rectangle 22"/>
          <p:cNvSpPr>
            <a:spLocks noChangeArrowheads="1"/>
          </p:cNvSpPr>
          <p:nvPr/>
        </p:nvSpPr>
        <p:spPr bwMode="auto">
          <a:xfrm>
            <a:off x="4254106" y="2972990"/>
            <a:ext cx="365522" cy="228600"/>
          </a:xfrm>
          <a:prstGeom prst="rect">
            <a:avLst/>
          </a:prstGeom>
          <a:noFill/>
          <a:ln w="9525">
            <a:noFill/>
            <a:round/>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6</a:t>
            </a:r>
          </a:p>
        </p:txBody>
      </p:sp>
      <p:sp>
        <p:nvSpPr>
          <p:cNvPr id="36888" name="Rectangle 24"/>
          <p:cNvSpPr>
            <a:spLocks noChangeArrowheads="1"/>
          </p:cNvSpPr>
          <p:nvPr/>
        </p:nvSpPr>
        <p:spPr bwMode="auto">
          <a:xfrm>
            <a:off x="4619629" y="3201590"/>
            <a:ext cx="365522" cy="2286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sz="1800"/>
          </a:p>
        </p:txBody>
      </p:sp>
      <p:sp>
        <p:nvSpPr>
          <p:cNvPr id="36889" name="Rectangle 25"/>
          <p:cNvSpPr>
            <a:spLocks noChangeArrowheads="1"/>
          </p:cNvSpPr>
          <p:nvPr/>
        </p:nvSpPr>
        <p:spPr bwMode="auto">
          <a:xfrm>
            <a:off x="4619629" y="2972990"/>
            <a:ext cx="365522" cy="228600"/>
          </a:xfrm>
          <a:prstGeom prst="rect">
            <a:avLst/>
          </a:prstGeom>
          <a:noFill/>
          <a:ln w="9525">
            <a:noFill/>
            <a:round/>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5</a:t>
            </a:r>
          </a:p>
        </p:txBody>
      </p:sp>
      <p:sp>
        <p:nvSpPr>
          <p:cNvPr id="36891" name="Rectangle 27"/>
          <p:cNvSpPr>
            <a:spLocks noChangeArrowheads="1"/>
          </p:cNvSpPr>
          <p:nvPr/>
        </p:nvSpPr>
        <p:spPr bwMode="auto">
          <a:xfrm>
            <a:off x="4985151" y="3201590"/>
            <a:ext cx="365522" cy="2286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sz="1800"/>
          </a:p>
        </p:txBody>
      </p:sp>
      <p:sp>
        <p:nvSpPr>
          <p:cNvPr id="36892" name="Rectangle 28"/>
          <p:cNvSpPr>
            <a:spLocks noChangeArrowheads="1"/>
          </p:cNvSpPr>
          <p:nvPr/>
        </p:nvSpPr>
        <p:spPr bwMode="auto">
          <a:xfrm>
            <a:off x="4985151" y="2972990"/>
            <a:ext cx="365522" cy="228600"/>
          </a:xfrm>
          <a:prstGeom prst="rect">
            <a:avLst/>
          </a:prstGeom>
          <a:noFill/>
          <a:ln w="9525">
            <a:noFill/>
            <a:round/>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4</a:t>
            </a:r>
          </a:p>
        </p:txBody>
      </p:sp>
      <p:sp>
        <p:nvSpPr>
          <p:cNvPr id="36894" name="Rectangle 30"/>
          <p:cNvSpPr>
            <a:spLocks noChangeArrowheads="1"/>
          </p:cNvSpPr>
          <p:nvPr/>
        </p:nvSpPr>
        <p:spPr bwMode="auto">
          <a:xfrm>
            <a:off x="5350673" y="3201590"/>
            <a:ext cx="365522" cy="2286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sz="1800"/>
          </a:p>
        </p:txBody>
      </p:sp>
      <p:sp>
        <p:nvSpPr>
          <p:cNvPr id="36895" name="Rectangle 31"/>
          <p:cNvSpPr>
            <a:spLocks noChangeArrowheads="1"/>
          </p:cNvSpPr>
          <p:nvPr/>
        </p:nvSpPr>
        <p:spPr bwMode="auto">
          <a:xfrm>
            <a:off x="5350673" y="2972990"/>
            <a:ext cx="365522" cy="228600"/>
          </a:xfrm>
          <a:prstGeom prst="rect">
            <a:avLst/>
          </a:prstGeom>
          <a:noFill/>
          <a:ln w="9525">
            <a:noFill/>
            <a:round/>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3</a:t>
            </a:r>
          </a:p>
        </p:txBody>
      </p:sp>
      <p:sp>
        <p:nvSpPr>
          <p:cNvPr id="36897" name="Rectangle 33"/>
          <p:cNvSpPr>
            <a:spLocks noChangeArrowheads="1"/>
          </p:cNvSpPr>
          <p:nvPr/>
        </p:nvSpPr>
        <p:spPr bwMode="auto">
          <a:xfrm>
            <a:off x="5716195" y="3201590"/>
            <a:ext cx="365522" cy="2286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sz="1800"/>
          </a:p>
        </p:txBody>
      </p:sp>
      <p:sp>
        <p:nvSpPr>
          <p:cNvPr id="36898" name="Rectangle 34"/>
          <p:cNvSpPr>
            <a:spLocks noChangeArrowheads="1"/>
          </p:cNvSpPr>
          <p:nvPr/>
        </p:nvSpPr>
        <p:spPr bwMode="auto">
          <a:xfrm>
            <a:off x="5716195" y="2972990"/>
            <a:ext cx="365522" cy="228600"/>
          </a:xfrm>
          <a:prstGeom prst="rect">
            <a:avLst/>
          </a:prstGeom>
          <a:noFill/>
          <a:ln w="9525">
            <a:noFill/>
            <a:round/>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2</a:t>
            </a:r>
          </a:p>
        </p:txBody>
      </p:sp>
      <p:sp>
        <p:nvSpPr>
          <p:cNvPr id="36900" name="Rectangle 36"/>
          <p:cNvSpPr>
            <a:spLocks noChangeArrowheads="1"/>
          </p:cNvSpPr>
          <p:nvPr/>
        </p:nvSpPr>
        <p:spPr bwMode="auto">
          <a:xfrm>
            <a:off x="6081716" y="3201590"/>
            <a:ext cx="365522" cy="228600"/>
          </a:xfrm>
          <a:prstGeom prst="rect">
            <a:avLst/>
          </a:prstGeom>
          <a:solidFill>
            <a:schemeClr val="accent2">
              <a:lumMod val="40000"/>
              <a:lumOff val="60000"/>
            </a:schemeClr>
          </a:solidFill>
          <a:ln w="9360">
            <a:solidFill>
              <a:srgbClr val="000066"/>
            </a:solidFill>
            <a:miter lim="800000"/>
            <a:headEnd/>
            <a:tailEnd/>
          </a:ln>
          <a:effectLst/>
        </p:spPr>
        <p:txBody>
          <a:bodyPr wrap="none" anchor="ctr"/>
          <a:lstStyle/>
          <a:p>
            <a:endParaRPr lang="en-US" sz="1800"/>
          </a:p>
        </p:txBody>
      </p:sp>
      <p:sp>
        <p:nvSpPr>
          <p:cNvPr id="36901" name="Rectangle 37"/>
          <p:cNvSpPr>
            <a:spLocks noChangeArrowheads="1"/>
          </p:cNvSpPr>
          <p:nvPr/>
        </p:nvSpPr>
        <p:spPr bwMode="auto">
          <a:xfrm>
            <a:off x="6081716" y="2972990"/>
            <a:ext cx="365522" cy="228600"/>
          </a:xfrm>
          <a:prstGeom prst="rect">
            <a:avLst/>
          </a:prstGeom>
          <a:noFill/>
          <a:ln w="9525">
            <a:noFill/>
            <a:round/>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a:t>
            </a:r>
          </a:p>
        </p:txBody>
      </p:sp>
      <p:sp>
        <p:nvSpPr>
          <p:cNvPr id="36903" name="Rectangle 39"/>
          <p:cNvSpPr>
            <a:spLocks noChangeArrowheads="1"/>
          </p:cNvSpPr>
          <p:nvPr/>
        </p:nvSpPr>
        <p:spPr bwMode="auto">
          <a:xfrm>
            <a:off x="6447235" y="3201590"/>
            <a:ext cx="365522" cy="228600"/>
          </a:xfrm>
          <a:prstGeom prst="rect">
            <a:avLst/>
          </a:prstGeom>
          <a:solidFill>
            <a:schemeClr val="accent2">
              <a:lumMod val="40000"/>
              <a:lumOff val="60000"/>
            </a:schemeClr>
          </a:solidFill>
          <a:ln w="9360">
            <a:solidFill>
              <a:srgbClr val="000066"/>
            </a:solidFill>
            <a:miter lim="800000"/>
            <a:headEnd/>
            <a:tailEnd/>
          </a:ln>
          <a:effectLst/>
        </p:spPr>
        <p:txBody>
          <a:bodyPr wrap="none" anchor="ctr"/>
          <a:lstStyle/>
          <a:p>
            <a:endParaRPr lang="en-US" sz="1800"/>
          </a:p>
        </p:txBody>
      </p:sp>
      <p:sp>
        <p:nvSpPr>
          <p:cNvPr id="36904" name="Rectangle 40"/>
          <p:cNvSpPr>
            <a:spLocks noChangeArrowheads="1"/>
          </p:cNvSpPr>
          <p:nvPr/>
        </p:nvSpPr>
        <p:spPr bwMode="auto">
          <a:xfrm>
            <a:off x="6447235" y="2972990"/>
            <a:ext cx="365522" cy="228600"/>
          </a:xfrm>
          <a:prstGeom prst="rect">
            <a:avLst/>
          </a:prstGeom>
          <a:noFill/>
          <a:ln w="9525">
            <a:noFill/>
            <a:round/>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a:t>
            </a:r>
          </a:p>
        </p:txBody>
      </p:sp>
      <p:grpSp>
        <p:nvGrpSpPr>
          <p:cNvPr id="2" name="Group 41"/>
          <p:cNvGrpSpPr>
            <a:grpSpLocks/>
          </p:cNvGrpSpPr>
          <p:nvPr/>
        </p:nvGrpSpPr>
        <p:grpSpPr bwMode="auto">
          <a:xfrm>
            <a:off x="4632724" y="3465912"/>
            <a:ext cx="2193131" cy="310753"/>
            <a:chOff x="2931" y="2156"/>
            <a:chExt cx="1842" cy="261"/>
          </a:xfrm>
        </p:grpSpPr>
        <p:sp>
          <p:nvSpPr>
            <p:cNvPr id="36906" name="Line 42"/>
            <p:cNvSpPr>
              <a:spLocks noChangeShapeType="1"/>
            </p:cNvSpPr>
            <p:nvPr/>
          </p:nvSpPr>
          <p:spPr bwMode="auto">
            <a:xfrm>
              <a:off x="2931" y="2247"/>
              <a:ext cx="1842" cy="1"/>
            </a:xfrm>
            <a:prstGeom prst="line">
              <a:avLst/>
            </a:prstGeom>
            <a:noFill/>
            <a:ln w="9360">
              <a:solidFill>
                <a:srgbClr val="000066"/>
              </a:solidFill>
              <a:miter lim="800000"/>
              <a:headEnd type="triangle" w="med" len="med"/>
              <a:tailEnd type="triangle" w="med" len="med"/>
            </a:ln>
            <a:effectLst/>
          </p:spPr>
          <p:txBody>
            <a:bodyPr/>
            <a:lstStyle/>
            <a:p>
              <a:endParaRPr lang="en-US" sz="1800"/>
            </a:p>
          </p:txBody>
        </p:sp>
        <p:sp>
          <p:nvSpPr>
            <p:cNvPr id="36907" name="Text Box 43"/>
            <p:cNvSpPr txBox="1">
              <a:spLocks noChangeArrowheads="1"/>
            </p:cNvSpPr>
            <p:nvPr/>
          </p:nvSpPr>
          <p:spPr bwMode="auto">
            <a:xfrm>
              <a:off x="3638" y="2156"/>
              <a:ext cx="453" cy="261"/>
            </a:xfrm>
            <a:prstGeom prst="rect">
              <a:avLst/>
            </a:prstGeom>
            <a:solidFill>
              <a:srgbClr val="FFFFFF"/>
            </a:solidFill>
            <a:ln w="9525">
              <a:noFill/>
              <a:round/>
              <a:headEnd/>
              <a:tailEnd/>
            </a:ln>
            <a:effectLst/>
          </p:spPr>
          <p:txBody>
            <a:bodyPr wrap="none" lIns="67770" tIns="33210" rIns="67770" bIns="33210">
              <a:spAutoFit/>
            </a:bodyPr>
            <a:lstStyle/>
            <a:p>
              <a:pPr>
                <a:lnSpc>
                  <a:spcPct val="88000"/>
                </a:lnSpc>
                <a:spcBef>
                  <a:spcPts val="50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800" dirty="0">
                  <a:latin typeface="Calibri" pitchFamily="34" charset="0"/>
                </a:rPr>
                <a:t>PPO</a:t>
              </a:r>
            </a:p>
          </p:txBody>
        </p:sp>
      </p:grpSp>
      <p:grpSp>
        <p:nvGrpSpPr>
          <p:cNvPr id="3" name="Group 44"/>
          <p:cNvGrpSpPr>
            <a:grpSpLocks/>
          </p:cNvGrpSpPr>
          <p:nvPr/>
        </p:nvGrpSpPr>
        <p:grpSpPr bwMode="auto">
          <a:xfrm>
            <a:off x="2461024" y="3465912"/>
            <a:ext cx="2193131" cy="310753"/>
            <a:chOff x="1107" y="2156"/>
            <a:chExt cx="1842" cy="261"/>
          </a:xfrm>
        </p:grpSpPr>
        <p:sp>
          <p:nvSpPr>
            <p:cNvPr id="36909" name="Line 45"/>
            <p:cNvSpPr>
              <a:spLocks noChangeShapeType="1"/>
            </p:cNvSpPr>
            <p:nvPr/>
          </p:nvSpPr>
          <p:spPr bwMode="auto">
            <a:xfrm>
              <a:off x="1107" y="2247"/>
              <a:ext cx="1842" cy="1"/>
            </a:xfrm>
            <a:prstGeom prst="line">
              <a:avLst/>
            </a:prstGeom>
            <a:noFill/>
            <a:ln w="9360">
              <a:solidFill>
                <a:srgbClr val="000066"/>
              </a:solidFill>
              <a:miter lim="800000"/>
              <a:headEnd type="triangle" w="med" len="med"/>
              <a:tailEnd type="triangle" w="med" len="med"/>
            </a:ln>
            <a:effectLst/>
          </p:spPr>
          <p:txBody>
            <a:bodyPr/>
            <a:lstStyle/>
            <a:p>
              <a:endParaRPr lang="en-US" sz="1800"/>
            </a:p>
          </p:txBody>
        </p:sp>
        <p:sp>
          <p:nvSpPr>
            <p:cNvPr id="36910" name="Text Box 46"/>
            <p:cNvSpPr txBox="1">
              <a:spLocks noChangeArrowheads="1"/>
            </p:cNvSpPr>
            <p:nvPr/>
          </p:nvSpPr>
          <p:spPr bwMode="auto">
            <a:xfrm>
              <a:off x="1814" y="2156"/>
              <a:ext cx="450" cy="261"/>
            </a:xfrm>
            <a:prstGeom prst="rect">
              <a:avLst/>
            </a:prstGeom>
            <a:solidFill>
              <a:srgbClr val="FFFFFF"/>
            </a:solidFill>
            <a:ln w="9525">
              <a:noFill/>
              <a:round/>
              <a:headEnd/>
              <a:tailEnd/>
            </a:ln>
            <a:effectLst/>
          </p:spPr>
          <p:txBody>
            <a:bodyPr wrap="none" lIns="67770" tIns="33210" rIns="67770" bIns="33210">
              <a:spAutoFit/>
            </a:bodyPr>
            <a:lstStyle/>
            <a:p>
              <a:pPr>
                <a:lnSpc>
                  <a:spcPct val="88000"/>
                </a:lnSpc>
                <a:spcBef>
                  <a:spcPts val="50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800" dirty="0">
                  <a:latin typeface="Calibri" pitchFamily="34" charset="0"/>
                </a:rPr>
                <a:t>PPN</a:t>
              </a:r>
            </a:p>
          </p:txBody>
        </p:sp>
      </p:grpSp>
      <p:grpSp>
        <p:nvGrpSpPr>
          <p:cNvPr id="4" name="Group 47"/>
          <p:cNvGrpSpPr>
            <a:grpSpLocks/>
          </p:cNvGrpSpPr>
          <p:nvPr/>
        </p:nvGrpSpPr>
        <p:grpSpPr bwMode="auto">
          <a:xfrm>
            <a:off x="6060288" y="2749548"/>
            <a:ext cx="744142" cy="229791"/>
            <a:chOff x="4130" y="1501"/>
            <a:chExt cx="625" cy="193"/>
          </a:xfrm>
        </p:grpSpPr>
        <p:sp>
          <p:nvSpPr>
            <p:cNvPr id="36912" name="Line 48"/>
            <p:cNvSpPr>
              <a:spLocks noChangeShapeType="1"/>
            </p:cNvSpPr>
            <p:nvPr/>
          </p:nvSpPr>
          <p:spPr bwMode="auto">
            <a:xfrm>
              <a:off x="4130" y="1579"/>
              <a:ext cx="625" cy="1"/>
            </a:xfrm>
            <a:prstGeom prst="line">
              <a:avLst/>
            </a:prstGeom>
            <a:noFill/>
            <a:ln w="9360">
              <a:solidFill>
                <a:srgbClr val="000066"/>
              </a:solidFill>
              <a:miter lim="800000"/>
              <a:headEnd type="triangle" w="med" len="med"/>
              <a:tailEnd type="triangle" w="med" len="med"/>
            </a:ln>
            <a:effectLst/>
          </p:spPr>
          <p:txBody>
            <a:bodyPr/>
            <a:lstStyle/>
            <a:p>
              <a:endParaRPr lang="en-US" sz="1800"/>
            </a:p>
          </p:txBody>
        </p:sp>
        <p:sp>
          <p:nvSpPr>
            <p:cNvPr id="36913" name="Text Box 49"/>
            <p:cNvSpPr txBox="1">
              <a:spLocks noChangeArrowheads="1"/>
            </p:cNvSpPr>
            <p:nvPr/>
          </p:nvSpPr>
          <p:spPr bwMode="auto">
            <a:xfrm>
              <a:off x="4316" y="1501"/>
              <a:ext cx="270" cy="193"/>
            </a:xfrm>
            <a:prstGeom prst="rect">
              <a:avLst/>
            </a:prstGeom>
            <a:solidFill>
              <a:srgbClr val="FFFFFF"/>
            </a:solidFill>
            <a:ln w="9525">
              <a:noFill/>
              <a:round/>
              <a:headEnd/>
              <a:tailEnd/>
            </a:ln>
            <a:effectLst/>
          </p:spPr>
          <p:txBody>
            <a:bodyPr wrap="none" lIns="67770" tIns="33210" rIns="67770" bIns="33210">
              <a:spAutoFit/>
            </a:bodyPr>
            <a:lstStyle/>
            <a:p>
              <a:pPr algn="ctr">
                <a:lnSpc>
                  <a:spcPct val="88000"/>
                </a:lnSpc>
                <a:spcBef>
                  <a:spcPts val="4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latin typeface="Calibri" pitchFamily="34" charset="0"/>
                </a:rPr>
                <a:t>CO</a:t>
              </a:r>
            </a:p>
          </p:txBody>
        </p:sp>
      </p:grpSp>
      <p:grpSp>
        <p:nvGrpSpPr>
          <p:cNvPr id="5" name="Group 50"/>
          <p:cNvGrpSpPr>
            <a:grpSpLocks/>
          </p:cNvGrpSpPr>
          <p:nvPr/>
        </p:nvGrpSpPr>
        <p:grpSpPr bwMode="auto">
          <a:xfrm>
            <a:off x="4613276" y="2746770"/>
            <a:ext cx="1445419" cy="229791"/>
            <a:chOff x="2920" y="1488"/>
            <a:chExt cx="1214" cy="193"/>
          </a:xfrm>
        </p:grpSpPr>
        <p:sp>
          <p:nvSpPr>
            <p:cNvPr id="36915" name="Line 51"/>
            <p:cNvSpPr>
              <a:spLocks noChangeShapeType="1"/>
            </p:cNvSpPr>
            <p:nvPr/>
          </p:nvSpPr>
          <p:spPr bwMode="auto">
            <a:xfrm>
              <a:off x="2920" y="1566"/>
              <a:ext cx="1214" cy="1"/>
            </a:xfrm>
            <a:prstGeom prst="line">
              <a:avLst/>
            </a:prstGeom>
            <a:noFill/>
            <a:ln w="9360">
              <a:solidFill>
                <a:srgbClr val="000066"/>
              </a:solidFill>
              <a:miter lim="800000"/>
              <a:headEnd type="triangle" w="med" len="med"/>
              <a:tailEnd type="triangle" w="med" len="med"/>
            </a:ln>
            <a:effectLst/>
          </p:spPr>
          <p:txBody>
            <a:bodyPr/>
            <a:lstStyle/>
            <a:p>
              <a:endParaRPr lang="en-US" sz="1800"/>
            </a:p>
          </p:txBody>
        </p:sp>
        <p:sp>
          <p:nvSpPr>
            <p:cNvPr id="36916" name="Text Box 52"/>
            <p:cNvSpPr txBox="1">
              <a:spLocks noChangeArrowheads="1"/>
            </p:cNvSpPr>
            <p:nvPr/>
          </p:nvSpPr>
          <p:spPr bwMode="auto">
            <a:xfrm>
              <a:off x="3460" y="1488"/>
              <a:ext cx="219" cy="193"/>
            </a:xfrm>
            <a:prstGeom prst="rect">
              <a:avLst/>
            </a:prstGeom>
            <a:solidFill>
              <a:srgbClr val="FFFFFF"/>
            </a:solidFill>
            <a:ln w="9525">
              <a:noFill/>
              <a:round/>
              <a:headEnd/>
              <a:tailEnd/>
            </a:ln>
            <a:effectLst/>
          </p:spPr>
          <p:txBody>
            <a:bodyPr wrap="none" lIns="67770" tIns="33210" rIns="67770" bIns="33210">
              <a:spAutoFit/>
            </a:bodyPr>
            <a:lstStyle/>
            <a:p>
              <a:pPr algn="ctr">
                <a:lnSpc>
                  <a:spcPct val="88000"/>
                </a:lnSpc>
                <a:spcBef>
                  <a:spcPts val="4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latin typeface="Calibri" pitchFamily="34" charset="0"/>
                </a:rPr>
                <a:t>CI</a:t>
              </a:r>
            </a:p>
          </p:txBody>
        </p:sp>
      </p:grpSp>
      <p:grpSp>
        <p:nvGrpSpPr>
          <p:cNvPr id="6" name="Group 53"/>
          <p:cNvGrpSpPr>
            <a:grpSpLocks/>
          </p:cNvGrpSpPr>
          <p:nvPr/>
        </p:nvGrpSpPr>
        <p:grpSpPr bwMode="auto">
          <a:xfrm>
            <a:off x="2426495" y="2743198"/>
            <a:ext cx="2170510" cy="229791"/>
            <a:chOff x="1078" y="1501"/>
            <a:chExt cx="1823" cy="193"/>
          </a:xfrm>
        </p:grpSpPr>
        <p:sp>
          <p:nvSpPr>
            <p:cNvPr id="36918" name="Line 54"/>
            <p:cNvSpPr>
              <a:spLocks noChangeShapeType="1"/>
            </p:cNvSpPr>
            <p:nvPr/>
          </p:nvSpPr>
          <p:spPr bwMode="auto">
            <a:xfrm>
              <a:off x="1078" y="1579"/>
              <a:ext cx="1823" cy="1"/>
            </a:xfrm>
            <a:prstGeom prst="line">
              <a:avLst/>
            </a:prstGeom>
            <a:noFill/>
            <a:ln w="9360">
              <a:solidFill>
                <a:srgbClr val="000066"/>
              </a:solidFill>
              <a:miter lim="800000"/>
              <a:headEnd type="triangle" w="med" len="med"/>
              <a:tailEnd type="triangle" w="med" len="med"/>
            </a:ln>
            <a:effectLst/>
          </p:spPr>
          <p:txBody>
            <a:bodyPr/>
            <a:lstStyle/>
            <a:p>
              <a:endParaRPr lang="en-US" sz="1800"/>
            </a:p>
          </p:txBody>
        </p:sp>
        <p:sp>
          <p:nvSpPr>
            <p:cNvPr id="36919" name="Text Box 55"/>
            <p:cNvSpPr txBox="1">
              <a:spLocks noChangeArrowheads="1"/>
            </p:cNvSpPr>
            <p:nvPr/>
          </p:nvSpPr>
          <p:spPr bwMode="auto">
            <a:xfrm>
              <a:off x="1927" y="1501"/>
              <a:ext cx="249" cy="193"/>
            </a:xfrm>
            <a:prstGeom prst="rect">
              <a:avLst/>
            </a:prstGeom>
            <a:solidFill>
              <a:srgbClr val="FFFFFF"/>
            </a:solidFill>
            <a:ln w="9525">
              <a:noFill/>
              <a:round/>
              <a:headEnd/>
              <a:tailEnd/>
            </a:ln>
            <a:effectLst/>
          </p:spPr>
          <p:txBody>
            <a:bodyPr wrap="none" lIns="67770" tIns="33210" rIns="67770" bIns="33210">
              <a:spAutoFit/>
            </a:bodyPr>
            <a:lstStyle/>
            <a:p>
              <a:pPr algn="ctr">
                <a:lnSpc>
                  <a:spcPct val="88000"/>
                </a:lnSpc>
                <a:spcBef>
                  <a:spcPts val="4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latin typeface="Calibri" pitchFamily="34" charset="0"/>
                </a:rPr>
                <a:t>CT</a:t>
              </a:r>
            </a:p>
          </p:txBody>
        </p:sp>
      </p:grpSp>
      <p:sp>
        <p:nvSpPr>
          <p:cNvPr id="36928" name="Rectangle 64"/>
          <p:cNvSpPr>
            <a:spLocks noChangeArrowheads="1"/>
          </p:cNvSpPr>
          <p:nvPr/>
        </p:nvSpPr>
        <p:spPr bwMode="auto">
          <a:xfrm>
            <a:off x="4049317" y="5619750"/>
            <a:ext cx="465535"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03</a:t>
            </a:r>
          </a:p>
        </p:txBody>
      </p:sp>
      <p:sp>
        <p:nvSpPr>
          <p:cNvPr id="36929" name="Rectangle 65"/>
          <p:cNvSpPr>
            <a:spLocks noChangeArrowheads="1"/>
          </p:cNvSpPr>
          <p:nvPr/>
        </p:nvSpPr>
        <p:spPr bwMode="auto">
          <a:xfrm>
            <a:off x="3584973" y="5619750"/>
            <a:ext cx="464344"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DF</a:t>
            </a:r>
          </a:p>
        </p:txBody>
      </p:sp>
      <p:sp>
        <p:nvSpPr>
          <p:cNvPr id="36930" name="Rectangle 66"/>
          <p:cNvSpPr>
            <a:spLocks noChangeArrowheads="1"/>
          </p:cNvSpPr>
          <p:nvPr/>
        </p:nvSpPr>
        <p:spPr bwMode="auto">
          <a:xfrm>
            <a:off x="3119439" y="5619750"/>
            <a:ext cx="465535"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C2</a:t>
            </a:r>
          </a:p>
        </p:txBody>
      </p:sp>
      <p:sp>
        <p:nvSpPr>
          <p:cNvPr id="36931" name="Rectangle 67"/>
          <p:cNvSpPr>
            <a:spLocks noChangeArrowheads="1"/>
          </p:cNvSpPr>
          <p:nvPr/>
        </p:nvSpPr>
        <p:spPr bwMode="auto">
          <a:xfrm>
            <a:off x="2652713" y="5619750"/>
            <a:ext cx="466725"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11</a:t>
            </a:r>
          </a:p>
        </p:txBody>
      </p:sp>
      <p:sp>
        <p:nvSpPr>
          <p:cNvPr id="36932" name="Rectangle 68"/>
          <p:cNvSpPr>
            <a:spLocks noChangeArrowheads="1"/>
          </p:cNvSpPr>
          <p:nvPr/>
        </p:nvSpPr>
        <p:spPr bwMode="auto">
          <a:xfrm>
            <a:off x="2187180" y="5619750"/>
            <a:ext cx="465535"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a:t>
            </a:r>
          </a:p>
        </p:txBody>
      </p:sp>
      <p:sp>
        <p:nvSpPr>
          <p:cNvPr id="36933" name="Rectangle 69"/>
          <p:cNvSpPr>
            <a:spLocks noChangeArrowheads="1"/>
          </p:cNvSpPr>
          <p:nvPr/>
        </p:nvSpPr>
        <p:spPr bwMode="auto">
          <a:xfrm>
            <a:off x="1722836" y="5619750"/>
            <a:ext cx="464344"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16</a:t>
            </a:r>
          </a:p>
        </p:txBody>
      </p:sp>
      <p:sp>
        <p:nvSpPr>
          <p:cNvPr id="36934" name="Rectangle 70"/>
          <p:cNvSpPr>
            <a:spLocks noChangeArrowheads="1"/>
          </p:cNvSpPr>
          <p:nvPr/>
        </p:nvSpPr>
        <p:spPr bwMode="auto">
          <a:xfrm>
            <a:off x="1257301" y="5619750"/>
            <a:ext cx="465535" cy="210741"/>
          </a:xfrm>
          <a:prstGeom prst="rect">
            <a:avLst/>
          </a:prstGeom>
          <a:solidFill>
            <a:srgbClr val="EBEBEB"/>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solidFill>
                  <a:srgbClr val="990000"/>
                </a:solidFill>
                <a:latin typeface="Calibri" pitchFamily="34" charset="0"/>
              </a:rPr>
              <a:t>7</a:t>
            </a:r>
          </a:p>
        </p:txBody>
      </p:sp>
      <p:sp>
        <p:nvSpPr>
          <p:cNvPr id="36942" name="Rectangle 78"/>
          <p:cNvSpPr>
            <a:spLocks noChangeArrowheads="1"/>
          </p:cNvSpPr>
          <p:nvPr/>
        </p:nvSpPr>
        <p:spPr bwMode="auto">
          <a:xfrm>
            <a:off x="4049317" y="5409010"/>
            <a:ext cx="465535"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36943" name="Rectangle 79"/>
          <p:cNvSpPr>
            <a:spLocks noChangeArrowheads="1"/>
          </p:cNvSpPr>
          <p:nvPr/>
        </p:nvSpPr>
        <p:spPr bwMode="auto">
          <a:xfrm>
            <a:off x="3584973" y="5409010"/>
            <a:ext cx="464344"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36944" name="Rectangle 80"/>
          <p:cNvSpPr>
            <a:spLocks noChangeArrowheads="1"/>
          </p:cNvSpPr>
          <p:nvPr/>
        </p:nvSpPr>
        <p:spPr bwMode="auto">
          <a:xfrm>
            <a:off x="3119439" y="5409010"/>
            <a:ext cx="465535"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36945" name="Rectangle 81"/>
          <p:cNvSpPr>
            <a:spLocks noChangeArrowheads="1"/>
          </p:cNvSpPr>
          <p:nvPr/>
        </p:nvSpPr>
        <p:spPr bwMode="auto">
          <a:xfrm>
            <a:off x="2652713" y="5409010"/>
            <a:ext cx="466725"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36946" name="Rectangle 82"/>
          <p:cNvSpPr>
            <a:spLocks noChangeArrowheads="1"/>
          </p:cNvSpPr>
          <p:nvPr/>
        </p:nvSpPr>
        <p:spPr bwMode="auto">
          <a:xfrm>
            <a:off x="2187180" y="5409010"/>
            <a:ext cx="465535"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a:t>
            </a:r>
          </a:p>
        </p:txBody>
      </p:sp>
      <p:sp>
        <p:nvSpPr>
          <p:cNvPr id="36947" name="Rectangle 83"/>
          <p:cNvSpPr>
            <a:spLocks noChangeArrowheads="1"/>
          </p:cNvSpPr>
          <p:nvPr/>
        </p:nvSpPr>
        <p:spPr bwMode="auto">
          <a:xfrm>
            <a:off x="1722836" y="5409010"/>
            <a:ext cx="464344"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31</a:t>
            </a:r>
          </a:p>
        </p:txBody>
      </p:sp>
      <p:sp>
        <p:nvSpPr>
          <p:cNvPr id="36948" name="Rectangle 84"/>
          <p:cNvSpPr>
            <a:spLocks noChangeArrowheads="1"/>
          </p:cNvSpPr>
          <p:nvPr/>
        </p:nvSpPr>
        <p:spPr bwMode="auto">
          <a:xfrm>
            <a:off x="1257301" y="5409010"/>
            <a:ext cx="465535" cy="210741"/>
          </a:xfrm>
          <a:prstGeom prst="rect">
            <a:avLst/>
          </a:prstGeom>
          <a:solidFill>
            <a:srgbClr val="EBEBEB"/>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solidFill>
                  <a:srgbClr val="990000"/>
                </a:solidFill>
                <a:latin typeface="Calibri" pitchFamily="34" charset="0"/>
              </a:rPr>
              <a:t>6</a:t>
            </a:r>
          </a:p>
        </p:txBody>
      </p:sp>
      <p:sp>
        <p:nvSpPr>
          <p:cNvPr id="36956" name="Rectangle 92"/>
          <p:cNvSpPr>
            <a:spLocks noChangeArrowheads="1"/>
          </p:cNvSpPr>
          <p:nvPr/>
        </p:nvSpPr>
        <p:spPr bwMode="auto">
          <a:xfrm>
            <a:off x="4049317" y="5198269"/>
            <a:ext cx="465535"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1D</a:t>
            </a:r>
          </a:p>
        </p:txBody>
      </p:sp>
      <p:sp>
        <p:nvSpPr>
          <p:cNvPr id="36957" name="Rectangle 93"/>
          <p:cNvSpPr>
            <a:spLocks noChangeArrowheads="1"/>
          </p:cNvSpPr>
          <p:nvPr/>
        </p:nvSpPr>
        <p:spPr bwMode="auto">
          <a:xfrm>
            <a:off x="3584973" y="5198269"/>
            <a:ext cx="464344"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F0</a:t>
            </a:r>
          </a:p>
        </p:txBody>
      </p:sp>
      <p:sp>
        <p:nvSpPr>
          <p:cNvPr id="36958" name="Rectangle 94"/>
          <p:cNvSpPr>
            <a:spLocks noChangeArrowheads="1"/>
          </p:cNvSpPr>
          <p:nvPr/>
        </p:nvSpPr>
        <p:spPr bwMode="auto">
          <a:xfrm>
            <a:off x="3119439" y="5198269"/>
            <a:ext cx="465535"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72</a:t>
            </a:r>
          </a:p>
        </p:txBody>
      </p:sp>
      <p:sp>
        <p:nvSpPr>
          <p:cNvPr id="36959" name="Rectangle 95"/>
          <p:cNvSpPr>
            <a:spLocks noChangeArrowheads="1"/>
          </p:cNvSpPr>
          <p:nvPr/>
        </p:nvSpPr>
        <p:spPr bwMode="auto">
          <a:xfrm>
            <a:off x="2652713" y="5198269"/>
            <a:ext cx="466725"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36</a:t>
            </a:r>
          </a:p>
        </p:txBody>
      </p:sp>
      <p:sp>
        <p:nvSpPr>
          <p:cNvPr id="36960" name="Rectangle 96"/>
          <p:cNvSpPr>
            <a:spLocks noChangeArrowheads="1"/>
          </p:cNvSpPr>
          <p:nvPr/>
        </p:nvSpPr>
        <p:spPr bwMode="auto">
          <a:xfrm>
            <a:off x="2187180" y="5198269"/>
            <a:ext cx="465535"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a:t>
            </a:r>
          </a:p>
        </p:txBody>
      </p:sp>
      <p:sp>
        <p:nvSpPr>
          <p:cNvPr id="36961" name="Rectangle 97"/>
          <p:cNvSpPr>
            <a:spLocks noChangeArrowheads="1"/>
          </p:cNvSpPr>
          <p:nvPr/>
        </p:nvSpPr>
        <p:spPr bwMode="auto">
          <a:xfrm>
            <a:off x="1722836" y="5198269"/>
            <a:ext cx="464344"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0D</a:t>
            </a:r>
          </a:p>
        </p:txBody>
      </p:sp>
      <p:sp>
        <p:nvSpPr>
          <p:cNvPr id="36962" name="Rectangle 98"/>
          <p:cNvSpPr>
            <a:spLocks noChangeArrowheads="1"/>
          </p:cNvSpPr>
          <p:nvPr/>
        </p:nvSpPr>
        <p:spPr bwMode="auto">
          <a:xfrm>
            <a:off x="1257301" y="5198269"/>
            <a:ext cx="465535" cy="210741"/>
          </a:xfrm>
          <a:prstGeom prst="rect">
            <a:avLst/>
          </a:prstGeom>
          <a:solidFill>
            <a:srgbClr val="EBEBEB"/>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solidFill>
                  <a:srgbClr val="990000"/>
                </a:solidFill>
                <a:latin typeface="Calibri" pitchFamily="34" charset="0"/>
              </a:rPr>
              <a:t>5</a:t>
            </a:r>
          </a:p>
        </p:txBody>
      </p:sp>
      <p:sp>
        <p:nvSpPr>
          <p:cNvPr id="36970" name="Rectangle 106"/>
          <p:cNvSpPr>
            <a:spLocks noChangeArrowheads="1"/>
          </p:cNvSpPr>
          <p:nvPr/>
        </p:nvSpPr>
        <p:spPr bwMode="auto">
          <a:xfrm>
            <a:off x="4049317" y="4968479"/>
            <a:ext cx="465535" cy="22979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09</a:t>
            </a:r>
          </a:p>
        </p:txBody>
      </p:sp>
      <p:sp>
        <p:nvSpPr>
          <p:cNvPr id="36971" name="Rectangle 107"/>
          <p:cNvSpPr>
            <a:spLocks noChangeArrowheads="1"/>
          </p:cNvSpPr>
          <p:nvPr/>
        </p:nvSpPr>
        <p:spPr bwMode="auto">
          <a:xfrm>
            <a:off x="3584973" y="4968479"/>
            <a:ext cx="464344" cy="22979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8F</a:t>
            </a:r>
          </a:p>
        </p:txBody>
      </p:sp>
      <p:sp>
        <p:nvSpPr>
          <p:cNvPr id="36972" name="Rectangle 108"/>
          <p:cNvSpPr>
            <a:spLocks noChangeArrowheads="1"/>
          </p:cNvSpPr>
          <p:nvPr/>
        </p:nvSpPr>
        <p:spPr bwMode="auto">
          <a:xfrm>
            <a:off x="3119439" y="4968479"/>
            <a:ext cx="465535" cy="22979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6D</a:t>
            </a:r>
          </a:p>
        </p:txBody>
      </p:sp>
      <p:sp>
        <p:nvSpPr>
          <p:cNvPr id="36973" name="Rectangle 109"/>
          <p:cNvSpPr>
            <a:spLocks noChangeArrowheads="1"/>
          </p:cNvSpPr>
          <p:nvPr/>
        </p:nvSpPr>
        <p:spPr bwMode="auto">
          <a:xfrm>
            <a:off x="2652713" y="4968479"/>
            <a:ext cx="466725" cy="22979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43</a:t>
            </a:r>
          </a:p>
        </p:txBody>
      </p:sp>
      <p:sp>
        <p:nvSpPr>
          <p:cNvPr id="36974" name="Rectangle 110"/>
          <p:cNvSpPr>
            <a:spLocks noChangeArrowheads="1"/>
          </p:cNvSpPr>
          <p:nvPr/>
        </p:nvSpPr>
        <p:spPr bwMode="auto">
          <a:xfrm>
            <a:off x="2187180" y="4968479"/>
            <a:ext cx="465535" cy="22979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a:t>
            </a:r>
          </a:p>
        </p:txBody>
      </p:sp>
      <p:sp>
        <p:nvSpPr>
          <p:cNvPr id="36975" name="Rectangle 111"/>
          <p:cNvSpPr>
            <a:spLocks noChangeArrowheads="1"/>
          </p:cNvSpPr>
          <p:nvPr/>
        </p:nvSpPr>
        <p:spPr bwMode="auto">
          <a:xfrm>
            <a:off x="1722836" y="4968479"/>
            <a:ext cx="464344" cy="22979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32</a:t>
            </a:r>
          </a:p>
        </p:txBody>
      </p:sp>
      <p:sp>
        <p:nvSpPr>
          <p:cNvPr id="36976" name="Rectangle 112"/>
          <p:cNvSpPr>
            <a:spLocks noChangeArrowheads="1"/>
          </p:cNvSpPr>
          <p:nvPr/>
        </p:nvSpPr>
        <p:spPr bwMode="auto">
          <a:xfrm>
            <a:off x="1257301" y="4968479"/>
            <a:ext cx="465535" cy="229791"/>
          </a:xfrm>
          <a:prstGeom prst="rect">
            <a:avLst/>
          </a:prstGeom>
          <a:solidFill>
            <a:srgbClr val="EBEBEB"/>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solidFill>
                  <a:srgbClr val="990000"/>
                </a:solidFill>
                <a:latin typeface="Calibri" pitchFamily="34" charset="0"/>
              </a:rPr>
              <a:t>4</a:t>
            </a:r>
          </a:p>
        </p:txBody>
      </p:sp>
      <p:sp>
        <p:nvSpPr>
          <p:cNvPr id="36984" name="Rectangle 120"/>
          <p:cNvSpPr>
            <a:spLocks noChangeArrowheads="1"/>
          </p:cNvSpPr>
          <p:nvPr/>
        </p:nvSpPr>
        <p:spPr bwMode="auto">
          <a:xfrm>
            <a:off x="4049317" y="4757738"/>
            <a:ext cx="465535"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36985" name="Rectangle 121"/>
          <p:cNvSpPr>
            <a:spLocks noChangeArrowheads="1"/>
          </p:cNvSpPr>
          <p:nvPr/>
        </p:nvSpPr>
        <p:spPr bwMode="auto">
          <a:xfrm>
            <a:off x="3584973" y="4757738"/>
            <a:ext cx="464344"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36986" name="Rectangle 122"/>
          <p:cNvSpPr>
            <a:spLocks noChangeArrowheads="1"/>
          </p:cNvSpPr>
          <p:nvPr/>
        </p:nvSpPr>
        <p:spPr bwMode="auto">
          <a:xfrm>
            <a:off x="3119439" y="4757738"/>
            <a:ext cx="465535"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36987" name="Rectangle 123"/>
          <p:cNvSpPr>
            <a:spLocks noChangeArrowheads="1"/>
          </p:cNvSpPr>
          <p:nvPr/>
        </p:nvSpPr>
        <p:spPr bwMode="auto">
          <a:xfrm>
            <a:off x="2652713" y="4757738"/>
            <a:ext cx="466725"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36988" name="Rectangle 124"/>
          <p:cNvSpPr>
            <a:spLocks noChangeArrowheads="1"/>
          </p:cNvSpPr>
          <p:nvPr/>
        </p:nvSpPr>
        <p:spPr bwMode="auto">
          <a:xfrm>
            <a:off x="2187180" y="4757738"/>
            <a:ext cx="465535"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a:t>
            </a:r>
          </a:p>
        </p:txBody>
      </p:sp>
      <p:sp>
        <p:nvSpPr>
          <p:cNvPr id="36989" name="Rectangle 125"/>
          <p:cNvSpPr>
            <a:spLocks noChangeArrowheads="1"/>
          </p:cNvSpPr>
          <p:nvPr/>
        </p:nvSpPr>
        <p:spPr bwMode="auto">
          <a:xfrm>
            <a:off x="1722836" y="4757738"/>
            <a:ext cx="464344"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36</a:t>
            </a:r>
          </a:p>
        </p:txBody>
      </p:sp>
      <p:sp>
        <p:nvSpPr>
          <p:cNvPr id="36990" name="Rectangle 126"/>
          <p:cNvSpPr>
            <a:spLocks noChangeArrowheads="1"/>
          </p:cNvSpPr>
          <p:nvPr/>
        </p:nvSpPr>
        <p:spPr bwMode="auto">
          <a:xfrm>
            <a:off x="1257301" y="4757738"/>
            <a:ext cx="465535" cy="210741"/>
          </a:xfrm>
          <a:prstGeom prst="rect">
            <a:avLst/>
          </a:prstGeom>
          <a:solidFill>
            <a:srgbClr val="EBEBEB"/>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solidFill>
                  <a:srgbClr val="990000"/>
                </a:solidFill>
                <a:latin typeface="Calibri" pitchFamily="34" charset="0"/>
              </a:rPr>
              <a:t>3</a:t>
            </a:r>
          </a:p>
        </p:txBody>
      </p:sp>
      <p:sp>
        <p:nvSpPr>
          <p:cNvPr id="36998" name="Rectangle 134"/>
          <p:cNvSpPr>
            <a:spLocks noChangeArrowheads="1"/>
          </p:cNvSpPr>
          <p:nvPr/>
        </p:nvSpPr>
        <p:spPr bwMode="auto">
          <a:xfrm>
            <a:off x="4049317" y="4546997"/>
            <a:ext cx="465535"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08</a:t>
            </a:r>
          </a:p>
        </p:txBody>
      </p:sp>
      <p:sp>
        <p:nvSpPr>
          <p:cNvPr id="36999" name="Rectangle 135"/>
          <p:cNvSpPr>
            <a:spLocks noChangeArrowheads="1"/>
          </p:cNvSpPr>
          <p:nvPr/>
        </p:nvSpPr>
        <p:spPr bwMode="auto">
          <a:xfrm>
            <a:off x="3584973" y="4546997"/>
            <a:ext cx="464344"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04</a:t>
            </a:r>
          </a:p>
        </p:txBody>
      </p:sp>
      <p:sp>
        <p:nvSpPr>
          <p:cNvPr id="37000" name="Rectangle 136"/>
          <p:cNvSpPr>
            <a:spLocks noChangeArrowheads="1"/>
          </p:cNvSpPr>
          <p:nvPr/>
        </p:nvSpPr>
        <p:spPr bwMode="auto">
          <a:xfrm>
            <a:off x="3119439" y="4546997"/>
            <a:ext cx="465535"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02</a:t>
            </a:r>
          </a:p>
        </p:txBody>
      </p:sp>
      <p:sp>
        <p:nvSpPr>
          <p:cNvPr id="37001" name="Rectangle 137"/>
          <p:cNvSpPr>
            <a:spLocks noChangeArrowheads="1"/>
          </p:cNvSpPr>
          <p:nvPr/>
        </p:nvSpPr>
        <p:spPr bwMode="auto">
          <a:xfrm>
            <a:off x="2652713" y="4546997"/>
            <a:ext cx="466725"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00</a:t>
            </a:r>
          </a:p>
        </p:txBody>
      </p:sp>
      <p:sp>
        <p:nvSpPr>
          <p:cNvPr id="37002" name="Rectangle 138"/>
          <p:cNvSpPr>
            <a:spLocks noChangeArrowheads="1"/>
          </p:cNvSpPr>
          <p:nvPr/>
        </p:nvSpPr>
        <p:spPr bwMode="auto">
          <a:xfrm>
            <a:off x="2187180" y="4546997"/>
            <a:ext cx="465535"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a:t>
            </a:r>
          </a:p>
        </p:txBody>
      </p:sp>
      <p:sp>
        <p:nvSpPr>
          <p:cNvPr id="37003" name="Rectangle 139"/>
          <p:cNvSpPr>
            <a:spLocks noChangeArrowheads="1"/>
          </p:cNvSpPr>
          <p:nvPr/>
        </p:nvSpPr>
        <p:spPr bwMode="auto">
          <a:xfrm>
            <a:off x="1722836" y="4546997"/>
            <a:ext cx="464344"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1B</a:t>
            </a:r>
          </a:p>
        </p:txBody>
      </p:sp>
      <p:sp>
        <p:nvSpPr>
          <p:cNvPr id="37004" name="Rectangle 140"/>
          <p:cNvSpPr>
            <a:spLocks noChangeArrowheads="1"/>
          </p:cNvSpPr>
          <p:nvPr/>
        </p:nvSpPr>
        <p:spPr bwMode="auto">
          <a:xfrm>
            <a:off x="1257301" y="4546997"/>
            <a:ext cx="465535" cy="210741"/>
          </a:xfrm>
          <a:prstGeom prst="rect">
            <a:avLst/>
          </a:prstGeom>
          <a:solidFill>
            <a:srgbClr val="EBEBEB"/>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solidFill>
                  <a:srgbClr val="990000"/>
                </a:solidFill>
                <a:latin typeface="Calibri" pitchFamily="34" charset="0"/>
              </a:rPr>
              <a:t>2</a:t>
            </a:r>
          </a:p>
        </p:txBody>
      </p:sp>
      <p:sp>
        <p:nvSpPr>
          <p:cNvPr id="37012" name="Rectangle 148"/>
          <p:cNvSpPr>
            <a:spLocks noChangeArrowheads="1"/>
          </p:cNvSpPr>
          <p:nvPr/>
        </p:nvSpPr>
        <p:spPr bwMode="auto">
          <a:xfrm>
            <a:off x="4049317" y="4336256"/>
            <a:ext cx="465535"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37013" name="Rectangle 149"/>
          <p:cNvSpPr>
            <a:spLocks noChangeArrowheads="1"/>
          </p:cNvSpPr>
          <p:nvPr/>
        </p:nvSpPr>
        <p:spPr bwMode="auto">
          <a:xfrm>
            <a:off x="3584973" y="4336256"/>
            <a:ext cx="464344"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37014" name="Rectangle 150"/>
          <p:cNvSpPr>
            <a:spLocks noChangeArrowheads="1"/>
          </p:cNvSpPr>
          <p:nvPr/>
        </p:nvSpPr>
        <p:spPr bwMode="auto">
          <a:xfrm>
            <a:off x="3119439" y="4336256"/>
            <a:ext cx="465535"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37015" name="Rectangle 151"/>
          <p:cNvSpPr>
            <a:spLocks noChangeArrowheads="1"/>
          </p:cNvSpPr>
          <p:nvPr/>
        </p:nvSpPr>
        <p:spPr bwMode="auto">
          <a:xfrm>
            <a:off x="2652713" y="4336256"/>
            <a:ext cx="466725"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37016" name="Rectangle 152"/>
          <p:cNvSpPr>
            <a:spLocks noChangeArrowheads="1"/>
          </p:cNvSpPr>
          <p:nvPr/>
        </p:nvSpPr>
        <p:spPr bwMode="auto">
          <a:xfrm>
            <a:off x="2187180" y="4336256"/>
            <a:ext cx="465535"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a:t>
            </a:r>
          </a:p>
        </p:txBody>
      </p:sp>
      <p:sp>
        <p:nvSpPr>
          <p:cNvPr id="37017" name="Rectangle 153"/>
          <p:cNvSpPr>
            <a:spLocks noChangeArrowheads="1"/>
          </p:cNvSpPr>
          <p:nvPr/>
        </p:nvSpPr>
        <p:spPr bwMode="auto">
          <a:xfrm>
            <a:off x="1722836" y="4336256"/>
            <a:ext cx="464344"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15</a:t>
            </a:r>
          </a:p>
        </p:txBody>
      </p:sp>
      <p:sp>
        <p:nvSpPr>
          <p:cNvPr id="37018" name="Rectangle 154"/>
          <p:cNvSpPr>
            <a:spLocks noChangeArrowheads="1"/>
          </p:cNvSpPr>
          <p:nvPr/>
        </p:nvSpPr>
        <p:spPr bwMode="auto">
          <a:xfrm>
            <a:off x="1257301" y="4336256"/>
            <a:ext cx="465535" cy="210741"/>
          </a:xfrm>
          <a:prstGeom prst="rect">
            <a:avLst/>
          </a:prstGeom>
          <a:solidFill>
            <a:srgbClr val="EBEBEB"/>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solidFill>
                  <a:srgbClr val="990000"/>
                </a:solidFill>
                <a:latin typeface="Calibri" pitchFamily="34" charset="0"/>
              </a:rPr>
              <a:t>1</a:t>
            </a:r>
          </a:p>
        </p:txBody>
      </p:sp>
      <p:sp>
        <p:nvSpPr>
          <p:cNvPr id="37026" name="Rectangle 162"/>
          <p:cNvSpPr>
            <a:spLocks noChangeArrowheads="1"/>
          </p:cNvSpPr>
          <p:nvPr/>
        </p:nvSpPr>
        <p:spPr bwMode="auto">
          <a:xfrm>
            <a:off x="4049317" y="4125516"/>
            <a:ext cx="465535"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11</a:t>
            </a:r>
          </a:p>
        </p:txBody>
      </p:sp>
      <p:sp>
        <p:nvSpPr>
          <p:cNvPr id="37027" name="Rectangle 163"/>
          <p:cNvSpPr>
            <a:spLocks noChangeArrowheads="1"/>
          </p:cNvSpPr>
          <p:nvPr/>
        </p:nvSpPr>
        <p:spPr bwMode="auto">
          <a:xfrm>
            <a:off x="3584973" y="4125516"/>
            <a:ext cx="464344"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23</a:t>
            </a:r>
          </a:p>
        </p:txBody>
      </p:sp>
      <p:sp>
        <p:nvSpPr>
          <p:cNvPr id="37028" name="Rectangle 164"/>
          <p:cNvSpPr>
            <a:spLocks noChangeArrowheads="1"/>
          </p:cNvSpPr>
          <p:nvPr/>
        </p:nvSpPr>
        <p:spPr bwMode="auto">
          <a:xfrm>
            <a:off x="3119439" y="4125516"/>
            <a:ext cx="465535"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11</a:t>
            </a:r>
          </a:p>
        </p:txBody>
      </p:sp>
      <p:sp>
        <p:nvSpPr>
          <p:cNvPr id="37029" name="Rectangle 165"/>
          <p:cNvSpPr>
            <a:spLocks noChangeArrowheads="1"/>
          </p:cNvSpPr>
          <p:nvPr/>
        </p:nvSpPr>
        <p:spPr bwMode="auto">
          <a:xfrm>
            <a:off x="2652713" y="4125516"/>
            <a:ext cx="466725"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99</a:t>
            </a:r>
          </a:p>
        </p:txBody>
      </p:sp>
      <p:sp>
        <p:nvSpPr>
          <p:cNvPr id="37030" name="Rectangle 166"/>
          <p:cNvSpPr>
            <a:spLocks noChangeArrowheads="1"/>
          </p:cNvSpPr>
          <p:nvPr/>
        </p:nvSpPr>
        <p:spPr bwMode="auto">
          <a:xfrm>
            <a:off x="2187180" y="4125516"/>
            <a:ext cx="465535"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a:t>
            </a:r>
          </a:p>
        </p:txBody>
      </p:sp>
      <p:sp>
        <p:nvSpPr>
          <p:cNvPr id="37031" name="Rectangle 167"/>
          <p:cNvSpPr>
            <a:spLocks noChangeArrowheads="1"/>
          </p:cNvSpPr>
          <p:nvPr/>
        </p:nvSpPr>
        <p:spPr bwMode="auto">
          <a:xfrm>
            <a:off x="1722836" y="4125516"/>
            <a:ext cx="464344"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19</a:t>
            </a:r>
          </a:p>
        </p:txBody>
      </p:sp>
      <p:sp>
        <p:nvSpPr>
          <p:cNvPr id="37032" name="Rectangle 168"/>
          <p:cNvSpPr>
            <a:spLocks noChangeArrowheads="1"/>
          </p:cNvSpPr>
          <p:nvPr/>
        </p:nvSpPr>
        <p:spPr bwMode="auto">
          <a:xfrm>
            <a:off x="1257301" y="4125516"/>
            <a:ext cx="465535" cy="210741"/>
          </a:xfrm>
          <a:prstGeom prst="rect">
            <a:avLst/>
          </a:prstGeom>
          <a:solidFill>
            <a:srgbClr val="EBEBEB"/>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solidFill>
                  <a:srgbClr val="990000"/>
                </a:solidFill>
                <a:latin typeface="Calibri" pitchFamily="34" charset="0"/>
              </a:rPr>
              <a:t>0</a:t>
            </a:r>
          </a:p>
        </p:txBody>
      </p:sp>
      <p:sp>
        <p:nvSpPr>
          <p:cNvPr id="37040" name="Rectangle 176"/>
          <p:cNvSpPr>
            <a:spLocks noChangeArrowheads="1"/>
          </p:cNvSpPr>
          <p:nvPr/>
        </p:nvSpPr>
        <p:spPr bwMode="auto">
          <a:xfrm>
            <a:off x="4049317" y="3914775"/>
            <a:ext cx="465535" cy="210741"/>
          </a:xfrm>
          <a:prstGeom prst="rect">
            <a:avLst/>
          </a:prstGeom>
          <a:solidFill>
            <a:schemeClr val="bg2">
              <a:lumMod val="20000"/>
              <a:lumOff val="80000"/>
            </a:schemeClr>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i="1" dirty="0">
                <a:solidFill>
                  <a:srgbClr val="990000"/>
                </a:solidFill>
                <a:latin typeface="Calibri" pitchFamily="34" charset="0"/>
              </a:rPr>
              <a:t>B3</a:t>
            </a:r>
          </a:p>
        </p:txBody>
      </p:sp>
      <p:sp>
        <p:nvSpPr>
          <p:cNvPr id="37041" name="Rectangle 177"/>
          <p:cNvSpPr>
            <a:spLocks noChangeArrowheads="1"/>
          </p:cNvSpPr>
          <p:nvPr/>
        </p:nvSpPr>
        <p:spPr bwMode="auto">
          <a:xfrm>
            <a:off x="3584973" y="3914775"/>
            <a:ext cx="464344" cy="210741"/>
          </a:xfrm>
          <a:prstGeom prst="rect">
            <a:avLst/>
          </a:prstGeom>
          <a:solidFill>
            <a:schemeClr val="bg2">
              <a:lumMod val="20000"/>
              <a:lumOff val="80000"/>
            </a:schemeClr>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i="1" dirty="0">
                <a:solidFill>
                  <a:srgbClr val="990000"/>
                </a:solidFill>
                <a:latin typeface="Calibri" pitchFamily="34" charset="0"/>
              </a:rPr>
              <a:t>B2</a:t>
            </a:r>
          </a:p>
        </p:txBody>
      </p:sp>
      <p:sp>
        <p:nvSpPr>
          <p:cNvPr id="37042" name="Rectangle 178"/>
          <p:cNvSpPr>
            <a:spLocks noChangeArrowheads="1"/>
          </p:cNvSpPr>
          <p:nvPr/>
        </p:nvSpPr>
        <p:spPr bwMode="auto">
          <a:xfrm>
            <a:off x="3119439" y="3914775"/>
            <a:ext cx="465535" cy="210741"/>
          </a:xfrm>
          <a:prstGeom prst="rect">
            <a:avLst/>
          </a:prstGeom>
          <a:solidFill>
            <a:schemeClr val="bg2">
              <a:lumMod val="20000"/>
              <a:lumOff val="80000"/>
            </a:schemeClr>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i="1" dirty="0">
                <a:solidFill>
                  <a:srgbClr val="990000"/>
                </a:solidFill>
                <a:latin typeface="Calibri" pitchFamily="34" charset="0"/>
              </a:rPr>
              <a:t>B1</a:t>
            </a:r>
          </a:p>
        </p:txBody>
      </p:sp>
      <p:sp>
        <p:nvSpPr>
          <p:cNvPr id="37043" name="Rectangle 179"/>
          <p:cNvSpPr>
            <a:spLocks noChangeArrowheads="1"/>
          </p:cNvSpPr>
          <p:nvPr/>
        </p:nvSpPr>
        <p:spPr bwMode="auto">
          <a:xfrm>
            <a:off x="2652713" y="3914775"/>
            <a:ext cx="466725" cy="210741"/>
          </a:xfrm>
          <a:prstGeom prst="rect">
            <a:avLst/>
          </a:prstGeom>
          <a:solidFill>
            <a:schemeClr val="bg2">
              <a:lumMod val="20000"/>
              <a:lumOff val="80000"/>
            </a:schemeClr>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i="1" dirty="0">
                <a:solidFill>
                  <a:srgbClr val="990000"/>
                </a:solidFill>
                <a:latin typeface="Calibri" pitchFamily="34" charset="0"/>
              </a:rPr>
              <a:t>B0</a:t>
            </a:r>
          </a:p>
        </p:txBody>
      </p:sp>
      <p:sp>
        <p:nvSpPr>
          <p:cNvPr id="37044" name="Rectangle 180"/>
          <p:cNvSpPr>
            <a:spLocks noChangeArrowheads="1"/>
          </p:cNvSpPr>
          <p:nvPr/>
        </p:nvSpPr>
        <p:spPr bwMode="auto">
          <a:xfrm>
            <a:off x="2187180" y="3914775"/>
            <a:ext cx="465535" cy="210741"/>
          </a:xfrm>
          <a:prstGeom prst="rect">
            <a:avLst/>
          </a:prstGeom>
          <a:solidFill>
            <a:schemeClr val="bg2">
              <a:lumMod val="20000"/>
              <a:lumOff val="80000"/>
            </a:schemeClr>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i="1" dirty="0">
                <a:solidFill>
                  <a:srgbClr val="990000"/>
                </a:solidFill>
                <a:latin typeface="Calibri" pitchFamily="34" charset="0"/>
              </a:rPr>
              <a:t>Valid</a:t>
            </a:r>
          </a:p>
        </p:txBody>
      </p:sp>
      <p:sp>
        <p:nvSpPr>
          <p:cNvPr id="37045" name="Rectangle 181"/>
          <p:cNvSpPr>
            <a:spLocks noChangeArrowheads="1"/>
          </p:cNvSpPr>
          <p:nvPr/>
        </p:nvSpPr>
        <p:spPr bwMode="auto">
          <a:xfrm>
            <a:off x="1722836" y="3914775"/>
            <a:ext cx="464344" cy="210741"/>
          </a:xfrm>
          <a:prstGeom prst="rect">
            <a:avLst/>
          </a:prstGeom>
          <a:solidFill>
            <a:schemeClr val="bg2">
              <a:lumMod val="20000"/>
              <a:lumOff val="80000"/>
            </a:schemeClr>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i="1" dirty="0">
                <a:solidFill>
                  <a:srgbClr val="990000"/>
                </a:solidFill>
                <a:latin typeface="Calibri" pitchFamily="34" charset="0"/>
              </a:rPr>
              <a:t>Tag</a:t>
            </a:r>
          </a:p>
        </p:txBody>
      </p:sp>
      <p:sp>
        <p:nvSpPr>
          <p:cNvPr id="37046" name="Rectangle 182"/>
          <p:cNvSpPr>
            <a:spLocks noChangeArrowheads="1"/>
          </p:cNvSpPr>
          <p:nvPr/>
        </p:nvSpPr>
        <p:spPr bwMode="auto">
          <a:xfrm>
            <a:off x="1257301" y="3914775"/>
            <a:ext cx="465535" cy="210741"/>
          </a:xfrm>
          <a:prstGeom prst="rect">
            <a:avLst/>
          </a:prstGeom>
          <a:solidFill>
            <a:srgbClr val="EBEBEB"/>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i="1" dirty="0" err="1">
                <a:solidFill>
                  <a:srgbClr val="990000"/>
                </a:solidFill>
                <a:latin typeface="Calibri" pitchFamily="34" charset="0"/>
              </a:rPr>
              <a:t>Idx</a:t>
            </a:r>
            <a:endParaRPr lang="en-GB" sz="1050" i="1" dirty="0">
              <a:solidFill>
                <a:srgbClr val="990000"/>
              </a:solidFill>
              <a:latin typeface="Calibri" pitchFamily="34" charset="0"/>
            </a:endParaRPr>
          </a:p>
        </p:txBody>
      </p:sp>
      <p:sp>
        <p:nvSpPr>
          <p:cNvPr id="37047" name="Line 183"/>
          <p:cNvSpPr>
            <a:spLocks noChangeShapeType="1"/>
          </p:cNvSpPr>
          <p:nvPr/>
        </p:nvSpPr>
        <p:spPr bwMode="auto">
          <a:xfrm>
            <a:off x="1257300" y="4125516"/>
            <a:ext cx="3243834" cy="1191"/>
          </a:xfrm>
          <a:prstGeom prst="line">
            <a:avLst/>
          </a:prstGeom>
          <a:noFill/>
          <a:ln w="12600">
            <a:solidFill>
              <a:srgbClr val="000066"/>
            </a:solidFill>
            <a:miter lim="800000"/>
            <a:headEnd/>
            <a:tailEnd/>
          </a:ln>
          <a:effectLst/>
        </p:spPr>
        <p:txBody>
          <a:bodyPr/>
          <a:lstStyle/>
          <a:p>
            <a:endParaRPr lang="en-US" sz="1800" i="1">
              <a:solidFill>
                <a:srgbClr val="990000"/>
              </a:solidFill>
            </a:endParaRPr>
          </a:p>
        </p:txBody>
      </p:sp>
      <p:sp>
        <p:nvSpPr>
          <p:cNvPr id="37048" name="Line 184"/>
          <p:cNvSpPr>
            <a:spLocks noChangeShapeType="1"/>
          </p:cNvSpPr>
          <p:nvPr/>
        </p:nvSpPr>
        <p:spPr bwMode="auto">
          <a:xfrm>
            <a:off x="1257300" y="4336256"/>
            <a:ext cx="3243834" cy="1191"/>
          </a:xfrm>
          <a:prstGeom prst="line">
            <a:avLst/>
          </a:prstGeom>
          <a:noFill/>
          <a:ln w="12600">
            <a:solidFill>
              <a:srgbClr val="000066"/>
            </a:solidFill>
            <a:miter lim="800000"/>
            <a:headEnd/>
            <a:tailEnd/>
          </a:ln>
          <a:effectLst/>
        </p:spPr>
        <p:txBody>
          <a:bodyPr/>
          <a:lstStyle/>
          <a:p>
            <a:endParaRPr lang="en-US" sz="1800"/>
          </a:p>
        </p:txBody>
      </p:sp>
      <p:sp>
        <p:nvSpPr>
          <p:cNvPr id="37049" name="Line 185"/>
          <p:cNvSpPr>
            <a:spLocks noChangeShapeType="1"/>
          </p:cNvSpPr>
          <p:nvPr/>
        </p:nvSpPr>
        <p:spPr bwMode="auto">
          <a:xfrm>
            <a:off x="1257300" y="4546997"/>
            <a:ext cx="3243834" cy="1191"/>
          </a:xfrm>
          <a:prstGeom prst="line">
            <a:avLst/>
          </a:prstGeom>
          <a:noFill/>
          <a:ln w="12600">
            <a:solidFill>
              <a:srgbClr val="000066"/>
            </a:solidFill>
            <a:miter lim="800000"/>
            <a:headEnd/>
            <a:tailEnd/>
          </a:ln>
          <a:effectLst/>
        </p:spPr>
        <p:txBody>
          <a:bodyPr/>
          <a:lstStyle/>
          <a:p>
            <a:endParaRPr lang="en-US" sz="1800"/>
          </a:p>
        </p:txBody>
      </p:sp>
      <p:sp>
        <p:nvSpPr>
          <p:cNvPr id="37050" name="Line 186"/>
          <p:cNvSpPr>
            <a:spLocks noChangeShapeType="1"/>
          </p:cNvSpPr>
          <p:nvPr/>
        </p:nvSpPr>
        <p:spPr bwMode="auto">
          <a:xfrm>
            <a:off x="1257300" y="4757738"/>
            <a:ext cx="3243834" cy="1191"/>
          </a:xfrm>
          <a:prstGeom prst="line">
            <a:avLst/>
          </a:prstGeom>
          <a:noFill/>
          <a:ln w="12600">
            <a:solidFill>
              <a:srgbClr val="000066"/>
            </a:solidFill>
            <a:miter lim="800000"/>
            <a:headEnd/>
            <a:tailEnd/>
          </a:ln>
          <a:effectLst/>
        </p:spPr>
        <p:txBody>
          <a:bodyPr/>
          <a:lstStyle/>
          <a:p>
            <a:endParaRPr lang="en-US" sz="1800"/>
          </a:p>
        </p:txBody>
      </p:sp>
      <p:sp>
        <p:nvSpPr>
          <p:cNvPr id="37051" name="Line 187"/>
          <p:cNvSpPr>
            <a:spLocks noChangeShapeType="1"/>
          </p:cNvSpPr>
          <p:nvPr/>
        </p:nvSpPr>
        <p:spPr bwMode="auto">
          <a:xfrm>
            <a:off x="1257300" y="4970859"/>
            <a:ext cx="3243834" cy="1191"/>
          </a:xfrm>
          <a:prstGeom prst="line">
            <a:avLst/>
          </a:prstGeom>
          <a:noFill/>
          <a:ln w="12600">
            <a:solidFill>
              <a:srgbClr val="000066"/>
            </a:solidFill>
            <a:miter lim="800000"/>
            <a:headEnd/>
            <a:tailEnd/>
          </a:ln>
          <a:effectLst/>
        </p:spPr>
        <p:txBody>
          <a:bodyPr/>
          <a:lstStyle/>
          <a:p>
            <a:endParaRPr lang="en-US" sz="1800"/>
          </a:p>
        </p:txBody>
      </p:sp>
      <p:sp>
        <p:nvSpPr>
          <p:cNvPr id="37052" name="Line 188"/>
          <p:cNvSpPr>
            <a:spLocks noChangeShapeType="1"/>
          </p:cNvSpPr>
          <p:nvPr/>
        </p:nvSpPr>
        <p:spPr bwMode="auto">
          <a:xfrm>
            <a:off x="1257300" y="5198269"/>
            <a:ext cx="3243834" cy="1191"/>
          </a:xfrm>
          <a:prstGeom prst="line">
            <a:avLst/>
          </a:prstGeom>
          <a:noFill/>
          <a:ln w="12600">
            <a:solidFill>
              <a:srgbClr val="000066"/>
            </a:solidFill>
            <a:miter lim="800000"/>
            <a:headEnd/>
            <a:tailEnd/>
          </a:ln>
          <a:effectLst/>
        </p:spPr>
        <p:txBody>
          <a:bodyPr/>
          <a:lstStyle/>
          <a:p>
            <a:endParaRPr lang="en-US" sz="1800"/>
          </a:p>
        </p:txBody>
      </p:sp>
      <p:sp>
        <p:nvSpPr>
          <p:cNvPr id="37053" name="Line 189"/>
          <p:cNvSpPr>
            <a:spLocks noChangeShapeType="1"/>
          </p:cNvSpPr>
          <p:nvPr/>
        </p:nvSpPr>
        <p:spPr bwMode="auto">
          <a:xfrm>
            <a:off x="1257300" y="5409010"/>
            <a:ext cx="3243834" cy="1191"/>
          </a:xfrm>
          <a:prstGeom prst="line">
            <a:avLst/>
          </a:prstGeom>
          <a:noFill/>
          <a:ln w="12600">
            <a:solidFill>
              <a:srgbClr val="000066"/>
            </a:solidFill>
            <a:miter lim="800000"/>
            <a:headEnd/>
            <a:tailEnd/>
          </a:ln>
          <a:effectLst/>
        </p:spPr>
        <p:txBody>
          <a:bodyPr/>
          <a:lstStyle/>
          <a:p>
            <a:endParaRPr lang="en-US" sz="1800"/>
          </a:p>
        </p:txBody>
      </p:sp>
      <p:sp>
        <p:nvSpPr>
          <p:cNvPr id="37054" name="Line 190"/>
          <p:cNvSpPr>
            <a:spLocks noChangeShapeType="1"/>
          </p:cNvSpPr>
          <p:nvPr/>
        </p:nvSpPr>
        <p:spPr bwMode="auto">
          <a:xfrm>
            <a:off x="1257300" y="5619750"/>
            <a:ext cx="3243834" cy="1191"/>
          </a:xfrm>
          <a:prstGeom prst="line">
            <a:avLst/>
          </a:prstGeom>
          <a:noFill/>
          <a:ln w="12600">
            <a:solidFill>
              <a:srgbClr val="000066"/>
            </a:solidFill>
            <a:miter lim="800000"/>
            <a:headEnd/>
            <a:tailEnd/>
          </a:ln>
          <a:effectLst/>
        </p:spPr>
        <p:txBody>
          <a:bodyPr/>
          <a:lstStyle/>
          <a:p>
            <a:endParaRPr lang="en-US" sz="1800"/>
          </a:p>
        </p:txBody>
      </p:sp>
      <p:sp>
        <p:nvSpPr>
          <p:cNvPr id="37055" name="Line 191"/>
          <p:cNvSpPr>
            <a:spLocks noChangeShapeType="1"/>
          </p:cNvSpPr>
          <p:nvPr/>
        </p:nvSpPr>
        <p:spPr bwMode="auto">
          <a:xfrm>
            <a:off x="1722835" y="3914775"/>
            <a:ext cx="1191" cy="1915716"/>
          </a:xfrm>
          <a:prstGeom prst="line">
            <a:avLst/>
          </a:prstGeom>
          <a:noFill/>
          <a:ln w="12600">
            <a:solidFill>
              <a:srgbClr val="000066"/>
            </a:solidFill>
            <a:miter lim="800000"/>
            <a:headEnd/>
            <a:tailEnd/>
          </a:ln>
          <a:effectLst/>
        </p:spPr>
        <p:txBody>
          <a:bodyPr/>
          <a:lstStyle/>
          <a:p>
            <a:endParaRPr lang="en-US" sz="1800"/>
          </a:p>
        </p:txBody>
      </p:sp>
      <p:sp>
        <p:nvSpPr>
          <p:cNvPr id="37056" name="Line 192"/>
          <p:cNvSpPr>
            <a:spLocks noChangeShapeType="1"/>
          </p:cNvSpPr>
          <p:nvPr/>
        </p:nvSpPr>
        <p:spPr bwMode="auto">
          <a:xfrm>
            <a:off x="2187179" y="3914775"/>
            <a:ext cx="1191" cy="1915716"/>
          </a:xfrm>
          <a:prstGeom prst="line">
            <a:avLst/>
          </a:prstGeom>
          <a:noFill/>
          <a:ln w="12600">
            <a:solidFill>
              <a:srgbClr val="000066"/>
            </a:solidFill>
            <a:miter lim="800000"/>
            <a:headEnd/>
            <a:tailEnd/>
          </a:ln>
          <a:effectLst/>
        </p:spPr>
        <p:txBody>
          <a:bodyPr/>
          <a:lstStyle/>
          <a:p>
            <a:endParaRPr lang="en-US" sz="1800"/>
          </a:p>
        </p:txBody>
      </p:sp>
      <p:sp>
        <p:nvSpPr>
          <p:cNvPr id="37057" name="Line 193"/>
          <p:cNvSpPr>
            <a:spLocks noChangeShapeType="1"/>
          </p:cNvSpPr>
          <p:nvPr/>
        </p:nvSpPr>
        <p:spPr bwMode="auto">
          <a:xfrm>
            <a:off x="2652713" y="3914775"/>
            <a:ext cx="1191" cy="1915716"/>
          </a:xfrm>
          <a:prstGeom prst="line">
            <a:avLst/>
          </a:prstGeom>
          <a:noFill/>
          <a:ln w="12600">
            <a:solidFill>
              <a:srgbClr val="000066"/>
            </a:solidFill>
            <a:miter lim="800000"/>
            <a:headEnd/>
            <a:tailEnd/>
          </a:ln>
          <a:effectLst/>
        </p:spPr>
        <p:txBody>
          <a:bodyPr/>
          <a:lstStyle/>
          <a:p>
            <a:endParaRPr lang="en-US" sz="1800"/>
          </a:p>
        </p:txBody>
      </p:sp>
      <p:sp>
        <p:nvSpPr>
          <p:cNvPr id="37058" name="Line 194"/>
          <p:cNvSpPr>
            <a:spLocks noChangeShapeType="1"/>
          </p:cNvSpPr>
          <p:nvPr/>
        </p:nvSpPr>
        <p:spPr bwMode="auto">
          <a:xfrm>
            <a:off x="3119438" y="3914775"/>
            <a:ext cx="1191" cy="1915716"/>
          </a:xfrm>
          <a:prstGeom prst="line">
            <a:avLst/>
          </a:prstGeom>
          <a:noFill/>
          <a:ln w="12600">
            <a:solidFill>
              <a:srgbClr val="000066"/>
            </a:solidFill>
            <a:miter lim="800000"/>
            <a:headEnd/>
            <a:tailEnd/>
          </a:ln>
          <a:effectLst/>
        </p:spPr>
        <p:txBody>
          <a:bodyPr/>
          <a:lstStyle/>
          <a:p>
            <a:endParaRPr lang="en-US" sz="1800"/>
          </a:p>
        </p:txBody>
      </p:sp>
      <p:sp>
        <p:nvSpPr>
          <p:cNvPr id="37059" name="Line 195"/>
          <p:cNvSpPr>
            <a:spLocks noChangeShapeType="1"/>
          </p:cNvSpPr>
          <p:nvPr/>
        </p:nvSpPr>
        <p:spPr bwMode="auto">
          <a:xfrm>
            <a:off x="3584972" y="3914775"/>
            <a:ext cx="1191" cy="1915716"/>
          </a:xfrm>
          <a:prstGeom prst="line">
            <a:avLst/>
          </a:prstGeom>
          <a:noFill/>
          <a:ln w="12600">
            <a:solidFill>
              <a:srgbClr val="000066"/>
            </a:solidFill>
            <a:miter lim="800000"/>
            <a:headEnd/>
            <a:tailEnd/>
          </a:ln>
          <a:effectLst/>
        </p:spPr>
        <p:txBody>
          <a:bodyPr/>
          <a:lstStyle/>
          <a:p>
            <a:endParaRPr lang="en-US" sz="1800"/>
          </a:p>
        </p:txBody>
      </p:sp>
      <p:sp>
        <p:nvSpPr>
          <p:cNvPr id="37060" name="Line 196"/>
          <p:cNvSpPr>
            <a:spLocks noChangeShapeType="1"/>
          </p:cNvSpPr>
          <p:nvPr/>
        </p:nvSpPr>
        <p:spPr bwMode="auto">
          <a:xfrm>
            <a:off x="4049316" y="3914775"/>
            <a:ext cx="1191" cy="1915716"/>
          </a:xfrm>
          <a:prstGeom prst="line">
            <a:avLst/>
          </a:prstGeom>
          <a:noFill/>
          <a:ln w="12600">
            <a:solidFill>
              <a:srgbClr val="000066"/>
            </a:solidFill>
            <a:miter lim="800000"/>
            <a:headEnd/>
            <a:tailEnd/>
          </a:ln>
          <a:effectLst/>
        </p:spPr>
        <p:txBody>
          <a:bodyPr/>
          <a:lstStyle/>
          <a:p>
            <a:endParaRPr lang="en-US" sz="1800"/>
          </a:p>
        </p:txBody>
      </p:sp>
      <p:sp>
        <p:nvSpPr>
          <p:cNvPr id="37067" name="Line 203"/>
          <p:cNvSpPr>
            <a:spLocks noChangeShapeType="1"/>
          </p:cNvSpPr>
          <p:nvPr/>
        </p:nvSpPr>
        <p:spPr bwMode="auto">
          <a:xfrm>
            <a:off x="1257300" y="3914775"/>
            <a:ext cx="1191" cy="1915716"/>
          </a:xfrm>
          <a:prstGeom prst="line">
            <a:avLst/>
          </a:prstGeom>
          <a:noFill/>
          <a:ln w="28575">
            <a:solidFill>
              <a:srgbClr val="000066"/>
            </a:solidFill>
            <a:miter lim="800000"/>
            <a:headEnd/>
            <a:tailEnd/>
          </a:ln>
          <a:effectLst/>
        </p:spPr>
        <p:txBody>
          <a:bodyPr/>
          <a:lstStyle/>
          <a:p>
            <a:endParaRPr lang="en-US" sz="1800"/>
          </a:p>
        </p:txBody>
      </p:sp>
      <p:sp>
        <p:nvSpPr>
          <p:cNvPr id="37069" name="Line 205"/>
          <p:cNvSpPr>
            <a:spLocks noChangeShapeType="1"/>
          </p:cNvSpPr>
          <p:nvPr/>
        </p:nvSpPr>
        <p:spPr bwMode="auto">
          <a:xfrm>
            <a:off x="1257300" y="3914775"/>
            <a:ext cx="3243834" cy="1191"/>
          </a:xfrm>
          <a:prstGeom prst="line">
            <a:avLst/>
          </a:prstGeom>
          <a:noFill/>
          <a:ln w="28575">
            <a:solidFill>
              <a:srgbClr val="000066"/>
            </a:solidFill>
            <a:miter lim="800000"/>
            <a:headEnd/>
            <a:tailEnd/>
          </a:ln>
          <a:effectLst/>
        </p:spPr>
        <p:txBody>
          <a:bodyPr/>
          <a:lstStyle/>
          <a:p>
            <a:endParaRPr lang="en-US" sz="1800" i="1">
              <a:solidFill>
                <a:srgbClr val="990000"/>
              </a:solidFill>
            </a:endParaRPr>
          </a:p>
        </p:txBody>
      </p:sp>
      <p:sp>
        <p:nvSpPr>
          <p:cNvPr id="37071" name="Line 207"/>
          <p:cNvSpPr>
            <a:spLocks noChangeShapeType="1"/>
          </p:cNvSpPr>
          <p:nvPr/>
        </p:nvSpPr>
        <p:spPr bwMode="auto">
          <a:xfrm>
            <a:off x="1257300" y="5830491"/>
            <a:ext cx="3243834" cy="1191"/>
          </a:xfrm>
          <a:prstGeom prst="line">
            <a:avLst/>
          </a:prstGeom>
          <a:noFill/>
          <a:ln w="28575">
            <a:solidFill>
              <a:srgbClr val="000066"/>
            </a:solidFill>
            <a:miter lim="800000"/>
            <a:headEnd/>
            <a:tailEnd/>
          </a:ln>
          <a:effectLst/>
        </p:spPr>
        <p:txBody>
          <a:bodyPr/>
          <a:lstStyle/>
          <a:p>
            <a:endParaRPr lang="en-US" sz="1800"/>
          </a:p>
        </p:txBody>
      </p:sp>
      <p:sp>
        <p:nvSpPr>
          <p:cNvPr id="209" name="Line 203"/>
          <p:cNvSpPr>
            <a:spLocks noChangeShapeType="1"/>
          </p:cNvSpPr>
          <p:nvPr/>
        </p:nvSpPr>
        <p:spPr bwMode="auto">
          <a:xfrm>
            <a:off x="4508500" y="3919934"/>
            <a:ext cx="1191" cy="1915716"/>
          </a:xfrm>
          <a:prstGeom prst="line">
            <a:avLst/>
          </a:prstGeom>
          <a:noFill/>
          <a:ln w="28575">
            <a:solidFill>
              <a:srgbClr val="000066"/>
            </a:solidFill>
            <a:miter lim="800000"/>
            <a:headEnd/>
            <a:tailEnd/>
          </a:ln>
          <a:effectLst/>
        </p:spPr>
        <p:txBody>
          <a:bodyPr/>
          <a:lstStyle/>
          <a:p>
            <a:endParaRPr lang="en-US" sz="1800"/>
          </a:p>
        </p:txBody>
      </p:sp>
      <p:sp>
        <p:nvSpPr>
          <p:cNvPr id="210" name="Rectangle 57"/>
          <p:cNvSpPr>
            <a:spLocks noChangeArrowheads="1"/>
          </p:cNvSpPr>
          <p:nvPr/>
        </p:nvSpPr>
        <p:spPr bwMode="auto">
          <a:xfrm>
            <a:off x="7421167" y="5619750"/>
            <a:ext cx="465535"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211" name="Rectangle 58"/>
          <p:cNvSpPr>
            <a:spLocks noChangeArrowheads="1"/>
          </p:cNvSpPr>
          <p:nvPr/>
        </p:nvSpPr>
        <p:spPr bwMode="auto">
          <a:xfrm>
            <a:off x="6956823" y="5619750"/>
            <a:ext cx="464344"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212" name="Rectangle 59"/>
          <p:cNvSpPr>
            <a:spLocks noChangeArrowheads="1"/>
          </p:cNvSpPr>
          <p:nvPr/>
        </p:nvSpPr>
        <p:spPr bwMode="auto">
          <a:xfrm>
            <a:off x="6491289" y="5619750"/>
            <a:ext cx="465535"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213" name="Rectangle 60"/>
          <p:cNvSpPr>
            <a:spLocks noChangeArrowheads="1"/>
          </p:cNvSpPr>
          <p:nvPr/>
        </p:nvSpPr>
        <p:spPr bwMode="auto">
          <a:xfrm>
            <a:off x="6024563" y="5619750"/>
            <a:ext cx="466725"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214" name="Rectangle 61"/>
          <p:cNvSpPr>
            <a:spLocks noChangeArrowheads="1"/>
          </p:cNvSpPr>
          <p:nvPr/>
        </p:nvSpPr>
        <p:spPr bwMode="auto">
          <a:xfrm>
            <a:off x="5559030" y="5619750"/>
            <a:ext cx="465535"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a:t>
            </a:r>
          </a:p>
        </p:txBody>
      </p:sp>
      <p:sp>
        <p:nvSpPr>
          <p:cNvPr id="215" name="Rectangle 62"/>
          <p:cNvSpPr>
            <a:spLocks noChangeArrowheads="1"/>
          </p:cNvSpPr>
          <p:nvPr/>
        </p:nvSpPr>
        <p:spPr bwMode="auto">
          <a:xfrm>
            <a:off x="5094686" y="5619750"/>
            <a:ext cx="464344"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14</a:t>
            </a:r>
          </a:p>
        </p:txBody>
      </p:sp>
      <p:sp>
        <p:nvSpPr>
          <p:cNvPr id="216" name="Rectangle 63"/>
          <p:cNvSpPr>
            <a:spLocks noChangeArrowheads="1"/>
          </p:cNvSpPr>
          <p:nvPr/>
        </p:nvSpPr>
        <p:spPr bwMode="auto">
          <a:xfrm>
            <a:off x="4629151" y="5619750"/>
            <a:ext cx="465535" cy="210741"/>
          </a:xfrm>
          <a:prstGeom prst="rect">
            <a:avLst/>
          </a:prstGeom>
          <a:solidFill>
            <a:srgbClr val="EBEBEB"/>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solidFill>
                  <a:srgbClr val="990000"/>
                </a:solidFill>
                <a:latin typeface="Calibri" pitchFamily="34" charset="0"/>
              </a:rPr>
              <a:t>F</a:t>
            </a:r>
          </a:p>
        </p:txBody>
      </p:sp>
      <p:sp>
        <p:nvSpPr>
          <p:cNvPr id="217" name="Rectangle 71"/>
          <p:cNvSpPr>
            <a:spLocks noChangeArrowheads="1"/>
          </p:cNvSpPr>
          <p:nvPr/>
        </p:nvSpPr>
        <p:spPr bwMode="auto">
          <a:xfrm>
            <a:off x="7421167" y="5409010"/>
            <a:ext cx="465535"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D3</a:t>
            </a:r>
          </a:p>
        </p:txBody>
      </p:sp>
      <p:sp>
        <p:nvSpPr>
          <p:cNvPr id="218" name="Rectangle 72"/>
          <p:cNvSpPr>
            <a:spLocks noChangeArrowheads="1"/>
          </p:cNvSpPr>
          <p:nvPr/>
        </p:nvSpPr>
        <p:spPr bwMode="auto">
          <a:xfrm>
            <a:off x="6956823" y="5409010"/>
            <a:ext cx="464344"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1B</a:t>
            </a:r>
          </a:p>
        </p:txBody>
      </p:sp>
      <p:sp>
        <p:nvSpPr>
          <p:cNvPr id="219" name="Rectangle 73"/>
          <p:cNvSpPr>
            <a:spLocks noChangeArrowheads="1"/>
          </p:cNvSpPr>
          <p:nvPr/>
        </p:nvSpPr>
        <p:spPr bwMode="auto">
          <a:xfrm>
            <a:off x="6491289" y="5409010"/>
            <a:ext cx="465535"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77</a:t>
            </a:r>
          </a:p>
        </p:txBody>
      </p:sp>
      <p:sp>
        <p:nvSpPr>
          <p:cNvPr id="220" name="Rectangle 74"/>
          <p:cNvSpPr>
            <a:spLocks noChangeArrowheads="1"/>
          </p:cNvSpPr>
          <p:nvPr/>
        </p:nvSpPr>
        <p:spPr bwMode="auto">
          <a:xfrm>
            <a:off x="6024563" y="5409010"/>
            <a:ext cx="466725"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83</a:t>
            </a:r>
          </a:p>
        </p:txBody>
      </p:sp>
      <p:sp>
        <p:nvSpPr>
          <p:cNvPr id="221" name="Rectangle 75"/>
          <p:cNvSpPr>
            <a:spLocks noChangeArrowheads="1"/>
          </p:cNvSpPr>
          <p:nvPr/>
        </p:nvSpPr>
        <p:spPr bwMode="auto">
          <a:xfrm>
            <a:off x="5559030" y="5409010"/>
            <a:ext cx="465535"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a:t>
            </a:r>
          </a:p>
        </p:txBody>
      </p:sp>
      <p:sp>
        <p:nvSpPr>
          <p:cNvPr id="222" name="Rectangle 76"/>
          <p:cNvSpPr>
            <a:spLocks noChangeArrowheads="1"/>
          </p:cNvSpPr>
          <p:nvPr/>
        </p:nvSpPr>
        <p:spPr bwMode="auto">
          <a:xfrm>
            <a:off x="5094686" y="5409010"/>
            <a:ext cx="464344"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13</a:t>
            </a:r>
          </a:p>
        </p:txBody>
      </p:sp>
      <p:sp>
        <p:nvSpPr>
          <p:cNvPr id="223" name="Rectangle 77"/>
          <p:cNvSpPr>
            <a:spLocks noChangeArrowheads="1"/>
          </p:cNvSpPr>
          <p:nvPr/>
        </p:nvSpPr>
        <p:spPr bwMode="auto">
          <a:xfrm>
            <a:off x="4629151" y="5409010"/>
            <a:ext cx="465535" cy="210741"/>
          </a:xfrm>
          <a:prstGeom prst="rect">
            <a:avLst/>
          </a:prstGeom>
          <a:solidFill>
            <a:srgbClr val="EBEBEB"/>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solidFill>
                  <a:srgbClr val="990000"/>
                </a:solidFill>
                <a:latin typeface="Calibri" pitchFamily="34" charset="0"/>
              </a:rPr>
              <a:t>E</a:t>
            </a:r>
          </a:p>
        </p:txBody>
      </p:sp>
      <p:sp>
        <p:nvSpPr>
          <p:cNvPr id="224" name="Rectangle 85"/>
          <p:cNvSpPr>
            <a:spLocks noChangeArrowheads="1"/>
          </p:cNvSpPr>
          <p:nvPr/>
        </p:nvSpPr>
        <p:spPr bwMode="auto">
          <a:xfrm>
            <a:off x="7421167" y="5198269"/>
            <a:ext cx="465535"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15</a:t>
            </a:r>
          </a:p>
        </p:txBody>
      </p:sp>
      <p:sp>
        <p:nvSpPr>
          <p:cNvPr id="225" name="Rectangle 86"/>
          <p:cNvSpPr>
            <a:spLocks noChangeArrowheads="1"/>
          </p:cNvSpPr>
          <p:nvPr/>
        </p:nvSpPr>
        <p:spPr bwMode="auto">
          <a:xfrm>
            <a:off x="6956823" y="5198269"/>
            <a:ext cx="464344"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34</a:t>
            </a:r>
          </a:p>
        </p:txBody>
      </p:sp>
      <p:sp>
        <p:nvSpPr>
          <p:cNvPr id="226" name="Rectangle 87"/>
          <p:cNvSpPr>
            <a:spLocks noChangeArrowheads="1"/>
          </p:cNvSpPr>
          <p:nvPr/>
        </p:nvSpPr>
        <p:spPr bwMode="auto">
          <a:xfrm>
            <a:off x="6491289" y="5198269"/>
            <a:ext cx="465535"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96</a:t>
            </a:r>
          </a:p>
        </p:txBody>
      </p:sp>
      <p:sp>
        <p:nvSpPr>
          <p:cNvPr id="227" name="Rectangle 88"/>
          <p:cNvSpPr>
            <a:spLocks noChangeArrowheads="1"/>
          </p:cNvSpPr>
          <p:nvPr/>
        </p:nvSpPr>
        <p:spPr bwMode="auto">
          <a:xfrm>
            <a:off x="6024563" y="5198269"/>
            <a:ext cx="466725"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04</a:t>
            </a:r>
          </a:p>
        </p:txBody>
      </p:sp>
      <p:sp>
        <p:nvSpPr>
          <p:cNvPr id="228" name="Rectangle 89"/>
          <p:cNvSpPr>
            <a:spLocks noChangeArrowheads="1"/>
          </p:cNvSpPr>
          <p:nvPr/>
        </p:nvSpPr>
        <p:spPr bwMode="auto">
          <a:xfrm>
            <a:off x="5559030" y="5198269"/>
            <a:ext cx="465535"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a:t>
            </a:r>
          </a:p>
        </p:txBody>
      </p:sp>
      <p:sp>
        <p:nvSpPr>
          <p:cNvPr id="229" name="Rectangle 90"/>
          <p:cNvSpPr>
            <a:spLocks noChangeArrowheads="1"/>
          </p:cNvSpPr>
          <p:nvPr/>
        </p:nvSpPr>
        <p:spPr bwMode="auto">
          <a:xfrm>
            <a:off x="5094686" y="5198269"/>
            <a:ext cx="464344"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16</a:t>
            </a:r>
          </a:p>
        </p:txBody>
      </p:sp>
      <p:sp>
        <p:nvSpPr>
          <p:cNvPr id="230" name="Rectangle 91"/>
          <p:cNvSpPr>
            <a:spLocks noChangeArrowheads="1"/>
          </p:cNvSpPr>
          <p:nvPr/>
        </p:nvSpPr>
        <p:spPr bwMode="auto">
          <a:xfrm>
            <a:off x="4629151" y="5198269"/>
            <a:ext cx="465535" cy="210741"/>
          </a:xfrm>
          <a:prstGeom prst="rect">
            <a:avLst/>
          </a:prstGeom>
          <a:solidFill>
            <a:srgbClr val="EBEBEB"/>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solidFill>
                  <a:srgbClr val="990000"/>
                </a:solidFill>
                <a:latin typeface="Calibri" pitchFamily="34" charset="0"/>
              </a:rPr>
              <a:t>D</a:t>
            </a:r>
          </a:p>
        </p:txBody>
      </p:sp>
      <p:sp>
        <p:nvSpPr>
          <p:cNvPr id="231" name="Rectangle 99"/>
          <p:cNvSpPr>
            <a:spLocks noChangeArrowheads="1"/>
          </p:cNvSpPr>
          <p:nvPr/>
        </p:nvSpPr>
        <p:spPr bwMode="auto">
          <a:xfrm>
            <a:off x="7421167" y="4968479"/>
            <a:ext cx="465535" cy="22979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232" name="Rectangle 100"/>
          <p:cNvSpPr>
            <a:spLocks noChangeArrowheads="1"/>
          </p:cNvSpPr>
          <p:nvPr/>
        </p:nvSpPr>
        <p:spPr bwMode="auto">
          <a:xfrm>
            <a:off x="6956823" y="4968479"/>
            <a:ext cx="464344" cy="22979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233" name="Rectangle 101"/>
          <p:cNvSpPr>
            <a:spLocks noChangeArrowheads="1"/>
          </p:cNvSpPr>
          <p:nvPr/>
        </p:nvSpPr>
        <p:spPr bwMode="auto">
          <a:xfrm>
            <a:off x="6491289" y="4968479"/>
            <a:ext cx="465535" cy="22979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234" name="Rectangle 102"/>
          <p:cNvSpPr>
            <a:spLocks noChangeArrowheads="1"/>
          </p:cNvSpPr>
          <p:nvPr/>
        </p:nvSpPr>
        <p:spPr bwMode="auto">
          <a:xfrm>
            <a:off x="6024563" y="4968479"/>
            <a:ext cx="466725" cy="22979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235" name="Rectangle 103"/>
          <p:cNvSpPr>
            <a:spLocks noChangeArrowheads="1"/>
          </p:cNvSpPr>
          <p:nvPr/>
        </p:nvSpPr>
        <p:spPr bwMode="auto">
          <a:xfrm>
            <a:off x="5559030" y="4968479"/>
            <a:ext cx="465535" cy="22979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a:t>
            </a:r>
          </a:p>
        </p:txBody>
      </p:sp>
      <p:sp>
        <p:nvSpPr>
          <p:cNvPr id="236" name="Rectangle 104"/>
          <p:cNvSpPr>
            <a:spLocks noChangeArrowheads="1"/>
          </p:cNvSpPr>
          <p:nvPr/>
        </p:nvSpPr>
        <p:spPr bwMode="auto">
          <a:xfrm>
            <a:off x="5094686" y="4968479"/>
            <a:ext cx="464344" cy="22979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12</a:t>
            </a:r>
          </a:p>
        </p:txBody>
      </p:sp>
      <p:sp>
        <p:nvSpPr>
          <p:cNvPr id="237" name="Rectangle 105"/>
          <p:cNvSpPr>
            <a:spLocks noChangeArrowheads="1"/>
          </p:cNvSpPr>
          <p:nvPr/>
        </p:nvSpPr>
        <p:spPr bwMode="auto">
          <a:xfrm>
            <a:off x="4629151" y="4968479"/>
            <a:ext cx="465535" cy="229791"/>
          </a:xfrm>
          <a:prstGeom prst="rect">
            <a:avLst/>
          </a:prstGeom>
          <a:solidFill>
            <a:srgbClr val="EBEBEB"/>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solidFill>
                  <a:srgbClr val="990000"/>
                </a:solidFill>
                <a:latin typeface="Calibri" pitchFamily="34" charset="0"/>
              </a:rPr>
              <a:t>C</a:t>
            </a:r>
          </a:p>
        </p:txBody>
      </p:sp>
      <p:sp>
        <p:nvSpPr>
          <p:cNvPr id="238" name="Rectangle 113"/>
          <p:cNvSpPr>
            <a:spLocks noChangeArrowheads="1"/>
          </p:cNvSpPr>
          <p:nvPr/>
        </p:nvSpPr>
        <p:spPr bwMode="auto">
          <a:xfrm>
            <a:off x="7421167" y="4757738"/>
            <a:ext cx="465535"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239" name="Rectangle 114"/>
          <p:cNvSpPr>
            <a:spLocks noChangeArrowheads="1"/>
          </p:cNvSpPr>
          <p:nvPr/>
        </p:nvSpPr>
        <p:spPr bwMode="auto">
          <a:xfrm>
            <a:off x="6956823" y="4757738"/>
            <a:ext cx="464344"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240" name="Rectangle 115"/>
          <p:cNvSpPr>
            <a:spLocks noChangeArrowheads="1"/>
          </p:cNvSpPr>
          <p:nvPr/>
        </p:nvSpPr>
        <p:spPr bwMode="auto">
          <a:xfrm>
            <a:off x="6491289" y="4757738"/>
            <a:ext cx="465535"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241" name="Rectangle 116"/>
          <p:cNvSpPr>
            <a:spLocks noChangeArrowheads="1"/>
          </p:cNvSpPr>
          <p:nvPr/>
        </p:nvSpPr>
        <p:spPr bwMode="auto">
          <a:xfrm>
            <a:off x="6024563" y="4757738"/>
            <a:ext cx="466725"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242" name="Rectangle 117"/>
          <p:cNvSpPr>
            <a:spLocks noChangeArrowheads="1"/>
          </p:cNvSpPr>
          <p:nvPr/>
        </p:nvSpPr>
        <p:spPr bwMode="auto">
          <a:xfrm>
            <a:off x="5559030" y="4757738"/>
            <a:ext cx="465535"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a:t>
            </a:r>
          </a:p>
        </p:txBody>
      </p:sp>
      <p:sp>
        <p:nvSpPr>
          <p:cNvPr id="243" name="Rectangle 118"/>
          <p:cNvSpPr>
            <a:spLocks noChangeArrowheads="1"/>
          </p:cNvSpPr>
          <p:nvPr/>
        </p:nvSpPr>
        <p:spPr bwMode="auto">
          <a:xfrm>
            <a:off x="5094686" y="4757738"/>
            <a:ext cx="464344"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0B</a:t>
            </a:r>
          </a:p>
        </p:txBody>
      </p:sp>
      <p:sp>
        <p:nvSpPr>
          <p:cNvPr id="244" name="Rectangle 119"/>
          <p:cNvSpPr>
            <a:spLocks noChangeArrowheads="1"/>
          </p:cNvSpPr>
          <p:nvPr/>
        </p:nvSpPr>
        <p:spPr bwMode="auto">
          <a:xfrm>
            <a:off x="4629151" y="4757738"/>
            <a:ext cx="465535" cy="210741"/>
          </a:xfrm>
          <a:prstGeom prst="rect">
            <a:avLst/>
          </a:prstGeom>
          <a:solidFill>
            <a:srgbClr val="EBEBEB"/>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solidFill>
                  <a:srgbClr val="990000"/>
                </a:solidFill>
                <a:latin typeface="Calibri" pitchFamily="34" charset="0"/>
              </a:rPr>
              <a:t>B</a:t>
            </a:r>
          </a:p>
        </p:txBody>
      </p:sp>
      <p:sp>
        <p:nvSpPr>
          <p:cNvPr id="245" name="Rectangle 127"/>
          <p:cNvSpPr>
            <a:spLocks noChangeArrowheads="1"/>
          </p:cNvSpPr>
          <p:nvPr/>
        </p:nvSpPr>
        <p:spPr bwMode="auto">
          <a:xfrm>
            <a:off x="7421167" y="4546997"/>
            <a:ext cx="465535" cy="210741"/>
          </a:xfrm>
          <a:prstGeom prst="rect">
            <a:avLst/>
          </a:prstGeom>
          <a:solidFill>
            <a:srgbClr val="F6D2D2"/>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3B</a:t>
            </a:r>
          </a:p>
        </p:txBody>
      </p:sp>
      <p:sp>
        <p:nvSpPr>
          <p:cNvPr id="246" name="Rectangle 128"/>
          <p:cNvSpPr>
            <a:spLocks noChangeArrowheads="1"/>
          </p:cNvSpPr>
          <p:nvPr/>
        </p:nvSpPr>
        <p:spPr bwMode="auto">
          <a:xfrm>
            <a:off x="6956823" y="4546997"/>
            <a:ext cx="464344" cy="210741"/>
          </a:xfrm>
          <a:prstGeom prst="rect">
            <a:avLst/>
          </a:prstGeom>
          <a:solidFill>
            <a:srgbClr val="F6D2D2"/>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DA</a:t>
            </a:r>
          </a:p>
        </p:txBody>
      </p:sp>
      <p:sp>
        <p:nvSpPr>
          <p:cNvPr id="247" name="Rectangle 129"/>
          <p:cNvSpPr>
            <a:spLocks noChangeArrowheads="1"/>
          </p:cNvSpPr>
          <p:nvPr/>
        </p:nvSpPr>
        <p:spPr bwMode="auto">
          <a:xfrm>
            <a:off x="6491289" y="4546997"/>
            <a:ext cx="465535" cy="210741"/>
          </a:xfrm>
          <a:prstGeom prst="rect">
            <a:avLst/>
          </a:prstGeom>
          <a:solidFill>
            <a:srgbClr val="FFC000"/>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15</a:t>
            </a:r>
          </a:p>
        </p:txBody>
      </p:sp>
      <p:sp>
        <p:nvSpPr>
          <p:cNvPr id="248" name="Rectangle 130"/>
          <p:cNvSpPr>
            <a:spLocks noChangeArrowheads="1"/>
          </p:cNvSpPr>
          <p:nvPr/>
        </p:nvSpPr>
        <p:spPr bwMode="auto">
          <a:xfrm>
            <a:off x="6024563" y="4546997"/>
            <a:ext cx="466725" cy="210741"/>
          </a:xfrm>
          <a:prstGeom prst="rect">
            <a:avLst/>
          </a:prstGeom>
          <a:solidFill>
            <a:srgbClr val="F6D2D2"/>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93</a:t>
            </a:r>
          </a:p>
        </p:txBody>
      </p:sp>
      <p:sp>
        <p:nvSpPr>
          <p:cNvPr id="249" name="Rectangle 131"/>
          <p:cNvSpPr>
            <a:spLocks noChangeArrowheads="1"/>
          </p:cNvSpPr>
          <p:nvPr/>
        </p:nvSpPr>
        <p:spPr bwMode="auto">
          <a:xfrm>
            <a:off x="5559030" y="4546997"/>
            <a:ext cx="465535" cy="210741"/>
          </a:xfrm>
          <a:prstGeom prst="rect">
            <a:avLst/>
          </a:prstGeom>
          <a:solidFill>
            <a:srgbClr val="F6D2D2"/>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a:t>
            </a:r>
          </a:p>
        </p:txBody>
      </p:sp>
      <p:sp>
        <p:nvSpPr>
          <p:cNvPr id="250" name="Rectangle 132"/>
          <p:cNvSpPr>
            <a:spLocks noChangeArrowheads="1"/>
          </p:cNvSpPr>
          <p:nvPr/>
        </p:nvSpPr>
        <p:spPr bwMode="auto">
          <a:xfrm>
            <a:off x="5094686" y="4546997"/>
            <a:ext cx="464344" cy="210741"/>
          </a:xfrm>
          <a:prstGeom prst="rect">
            <a:avLst/>
          </a:prstGeom>
          <a:solidFill>
            <a:srgbClr val="F6D2D2"/>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solidFill>
                  <a:srgbClr val="0070C0"/>
                </a:solidFill>
                <a:latin typeface="Calibri" pitchFamily="34" charset="0"/>
              </a:rPr>
              <a:t>2D</a:t>
            </a:r>
          </a:p>
        </p:txBody>
      </p:sp>
      <p:sp>
        <p:nvSpPr>
          <p:cNvPr id="251" name="Rectangle 133"/>
          <p:cNvSpPr>
            <a:spLocks noChangeArrowheads="1"/>
          </p:cNvSpPr>
          <p:nvPr/>
        </p:nvSpPr>
        <p:spPr bwMode="auto">
          <a:xfrm>
            <a:off x="4629151" y="4546997"/>
            <a:ext cx="465535" cy="210741"/>
          </a:xfrm>
          <a:prstGeom prst="rect">
            <a:avLst/>
          </a:prstGeom>
          <a:solidFill>
            <a:srgbClr val="F6D2D2"/>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solidFill>
                  <a:srgbClr val="00B050"/>
                </a:solidFill>
                <a:latin typeface="Calibri" pitchFamily="34" charset="0"/>
              </a:rPr>
              <a:t>A</a:t>
            </a:r>
          </a:p>
        </p:txBody>
      </p:sp>
      <p:sp>
        <p:nvSpPr>
          <p:cNvPr id="252" name="Rectangle 141"/>
          <p:cNvSpPr>
            <a:spLocks noChangeArrowheads="1"/>
          </p:cNvSpPr>
          <p:nvPr/>
        </p:nvSpPr>
        <p:spPr bwMode="auto">
          <a:xfrm>
            <a:off x="7421167" y="4336256"/>
            <a:ext cx="465535"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253" name="Rectangle 142"/>
          <p:cNvSpPr>
            <a:spLocks noChangeArrowheads="1"/>
          </p:cNvSpPr>
          <p:nvPr/>
        </p:nvSpPr>
        <p:spPr bwMode="auto">
          <a:xfrm>
            <a:off x="6956823" y="4336256"/>
            <a:ext cx="464344"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254" name="Rectangle 143"/>
          <p:cNvSpPr>
            <a:spLocks noChangeArrowheads="1"/>
          </p:cNvSpPr>
          <p:nvPr/>
        </p:nvSpPr>
        <p:spPr bwMode="auto">
          <a:xfrm>
            <a:off x="6491289" y="4336256"/>
            <a:ext cx="465535"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255" name="Rectangle 144"/>
          <p:cNvSpPr>
            <a:spLocks noChangeArrowheads="1"/>
          </p:cNvSpPr>
          <p:nvPr/>
        </p:nvSpPr>
        <p:spPr bwMode="auto">
          <a:xfrm>
            <a:off x="6024563" y="4336256"/>
            <a:ext cx="466725"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256" name="Rectangle 145"/>
          <p:cNvSpPr>
            <a:spLocks noChangeArrowheads="1"/>
          </p:cNvSpPr>
          <p:nvPr/>
        </p:nvSpPr>
        <p:spPr bwMode="auto">
          <a:xfrm>
            <a:off x="5559030" y="4336256"/>
            <a:ext cx="465535"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a:t>
            </a:r>
          </a:p>
        </p:txBody>
      </p:sp>
      <p:sp>
        <p:nvSpPr>
          <p:cNvPr id="257" name="Rectangle 146"/>
          <p:cNvSpPr>
            <a:spLocks noChangeArrowheads="1"/>
          </p:cNvSpPr>
          <p:nvPr/>
        </p:nvSpPr>
        <p:spPr bwMode="auto">
          <a:xfrm>
            <a:off x="5094686" y="4336256"/>
            <a:ext cx="464344"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2D</a:t>
            </a:r>
          </a:p>
        </p:txBody>
      </p:sp>
      <p:sp>
        <p:nvSpPr>
          <p:cNvPr id="258" name="Rectangle 147"/>
          <p:cNvSpPr>
            <a:spLocks noChangeArrowheads="1"/>
          </p:cNvSpPr>
          <p:nvPr/>
        </p:nvSpPr>
        <p:spPr bwMode="auto">
          <a:xfrm>
            <a:off x="4629151" y="4336256"/>
            <a:ext cx="465535" cy="210741"/>
          </a:xfrm>
          <a:prstGeom prst="rect">
            <a:avLst/>
          </a:prstGeom>
          <a:solidFill>
            <a:srgbClr val="EBEBEB"/>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solidFill>
                  <a:srgbClr val="990000"/>
                </a:solidFill>
                <a:latin typeface="Calibri" pitchFamily="34" charset="0"/>
              </a:rPr>
              <a:t>9</a:t>
            </a:r>
          </a:p>
        </p:txBody>
      </p:sp>
      <p:sp>
        <p:nvSpPr>
          <p:cNvPr id="259" name="Rectangle 155"/>
          <p:cNvSpPr>
            <a:spLocks noChangeArrowheads="1"/>
          </p:cNvSpPr>
          <p:nvPr/>
        </p:nvSpPr>
        <p:spPr bwMode="auto">
          <a:xfrm>
            <a:off x="7421167" y="4125516"/>
            <a:ext cx="465535"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89</a:t>
            </a:r>
          </a:p>
        </p:txBody>
      </p:sp>
      <p:sp>
        <p:nvSpPr>
          <p:cNvPr id="260" name="Rectangle 156"/>
          <p:cNvSpPr>
            <a:spLocks noChangeArrowheads="1"/>
          </p:cNvSpPr>
          <p:nvPr/>
        </p:nvSpPr>
        <p:spPr bwMode="auto">
          <a:xfrm>
            <a:off x="6956823" y="4125516"/>
            <a:ext cx="464344"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51</a:t>
            </a:r>
          </a:p>
        </p:txBody>
      </p:sp>
      <p:sp>
        <p:nvSpPr>
          <p:cNvPr id="261" name="Rectangle 157"/>
          <p:cNvSpPr>
            <a:spLocks noChangeArrowheads="1"/>
          </p:cNvSpPr>
          <p:nvPr/>
        </p:nvSpPr>
        <p:spPr bwMode="auto">
          <a:xfrm>
            <a:off x="6491289" y="4125516"/>
            <a:ext cx="465535"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00</a:t>
            </a:r>
          </a:p>
        </p:txBody>
      </p:sp>
      <p:sp>
        <p:nvSpPr>
          <p:cNvPr id="262" name="Rectangle 158"/>
          <p:cNvSpPr>
            <a:spLocks noChangeArrowheads="1"/>
          </p:cNvSpPr>
          <p:nvPr/>
        </p:nvSpPr>
        <p:spPr bwMode="auto">
          <a:xfrm>
            <a:off x="6024563" y="4125516"/>
            <a:ext cx="466725"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3A</a:t>
            </a:r>
          </a:p>
        </p:txBody>
      </p:sp>
      <p:sp>
        <p:nvSpPr>
          <p:cNvPr id="263" name="Rectangle 159"/>
          <p:cNvSpPr>
            <a:spLocks noChangeArrowheads="1"/>
          </p:cNvSpPr>
          <p:nvPr/>
        </p:nvSpPr>
        <p:spPr bwMode="auto">
          <a:xfrm>
            <a:off x="5559030" y="4125516"/>
            <a:ext cx="465535"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a:t>
            </a:r>
          </a:p>
        </p:txBody>
      </p:sp>
      <p:sp>
        <p:nvSpPr>
          <p:cNvPr id="264" name="Rectangle 160"/>
          <p:cNvSpPr>
            <a:spLocks noChangeArrowheads="1"/>
          </p:cNvSpPr>
          <p:nvPr/>
        </p:nvSpPr>
        <p:spPr bwMode="auto">
          <a:xfrm>
            <a:off x="5094686" y="4125516"/>
            <a:ext cx="464344" cy="210741"/>
          </a:xfrm>
          <a:prstGeom prst="rect">
            <a:avLst/>
          </a:prstGeom>
          <a:no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24</a:t>
            </a:r>
          </a:p>
        </p:txBody>
      </p:sp>
      <p:sp>
        <p:nvSpPr>
          <p:cNvPr id="265" name="Rectangle 161"/>
          <p:cNvSpPr>
            <a:spLocks noChangeArrowheads="1"/>
          </p:cNvSpPr>
          <p:nvPr/>
        </p:nvSpPr>
        <p:spPr bwMode="auto">
          <a:xfrm>
            <a:off x="4629151" y="4125516"/>
            <a:ext cx="465535" cy="210741"/>
          </a:xfrm>
          <a:prstGeom prst="rect">
            <a:avLst/>
          </a:prstGeom>
          <a:solidFill>
            <a:srgbClr val="EBEBEB"/>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solidFill>
                  <a:srgbClr val="990000"/>
                </a:solidFill>
                <a:latin typeface="Calibri" pitchFamily="34" charset="0"/>
              </a:rPr>
              <a:t>8</a:t>
            </a:r>
          </a:p>
        </p:txBody>
      </p:sp>
      <p:sp>
        <p:nvSpPr>
          <p:cNvPr id="266" name="Rectangle 169"/>
          <p:cNvSpPr>
            <a:spLocks noChangeArrowheads="1"/>
          </p:cNvSpPr>
          <p:nvPr/>
        </p:nvSpPr>
        <p:spPr bwMode="auto">
          <a:xfrm>
            <a:off x="7421167" y="3914775"/>
            <a:ext cx="465535" cy="210741"/>
          </a:xfrm>
          <a:prstGeom prst="rect">
            <a:avLst/>
          </a:prstGeom>
          <a:solidFill>
            <a:schemeClr val="bg2">
              <a:lumMod val="20000"/>
              <a:lumOff val="80000"/>
            </a:schemeClr>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i="1" dirty="0">
                <a:solidFill>
                  <a:srgbClr val="990000"/>
                </a:solidFill>
                <a:latin typeface="Calibri" pitchFamily="34" charset="0"/>
              </a:rPr>
              <a:t>B3</a:t>
            </a:r>
          </a:p>
        </p:txBody>
      </p:sp>
      <p:sp>
        <p:nvSpPr>
          <p:cNvPr id="267" name="Rectangle 170"/>
          <p:cNvSpPr>
            <a:spLocks noChangeArrowheads="1"/>
          </p:cNvSpPr>
          <p:nvPr/>
        </p:nvSpPr>
        <p:spPr bwMode="auto">
          <a:xfrm>
            <a:off x="6956823" y="3914775"/>
            <a:ext cx="464344" cy="210741"/>
          </a:xfrm>
          <a:prstGeom prst="rect">
            <a:avLst/>
          </a:prstGeom>
          <a:solidFill>
            <a:schemeClr val="bg2">
              <a:lumMod val="20000"/>
              <a:lumOff val="80000"/>
            </a:schemeClr>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i="1" dirty="0">
                <a:solidFill>
                  <a:srgbClr val="990000"/>
                </a:solidFill>
                <a:latin typeface="Calibri" pitchFamily="34" charset="0"/>
              </a:rPr>
              <a:t>B2</a:t>
            </a:r>
          </a:p>
        </p:txBody>
      </p:sp>
      <p:sp>
        <p:nvSpPr>
          <p:cNvPr id="268" name="Rectangle 171"/>
          <p:cNvSpPr>
            <a:spLocks noChangeArrowheads="1"/>
          </p:cNvSpPr>
          <p:nvPr/>
        </p:nvSpPr>
        <p:spPr bwMode="auto">
          <a:xfrm>
            <a:off x="6491289" y="3914775"/>
            <a:ext cx="465535" cy="210741"/>
          </a:xfrm>
          <a:prstGeom prst="rect">
            <a:avLst/>
          </a:prstGeom>
          <a:solidFill>
            <a:schemeClr val="bg2">
              <a:lumMod val="20000"/>
              <a:lumOff val="80000"/>
            </a:schemeClr>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i="1" dirty="0">
                <a:solidFill>
                  <a:srgbClr val="00B0F0"/>
                </a:solidFill>
                <a:latin typeface="Calibri" pitchFamily="34" charset="0"/>
              </a:rPr>
              <a:t>B1</a:t>
            </a:r>
          </a:p>
        </p:txBody>
      </p:sp>
      <p:sp>
        <p:nvSpPr>
          <p:cNvPr id="269" name="Rectangle 172"/>
          <p:cNvSpPr>
            <a:spLocks noChangeArrowheads="1"/>
          </p:cNvSpPr>
          <p:nvPr/>
        </p:nvSpPr>
        <p:spPr bwMode="auto">
          <a:xfrm>
            <a:off x="6024563" y="3914775"/>
            <a:ext cx="466725" cy="210741"/>
          </a:xfrm>
          <a:prstGeom prst="rect">
            <a:avLst/>
          </a:prstGeom>
          <a:solidFill>
            <a:schemeClr val="bg2">
              <a:lumMod val="20000"/>
              <a:lumOff val="80000"/>
            </a:schemeClr>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i="1" dirty="0">
                <a:solidFill>
                  <a:srgbClr val="990000"/>
                </a:solidFill>
                <a:latin typeface="Calibri" pitchFamily="34" charset="0"/>
              </a:rPr>
              <a:t>B0</a:t>
            </a:r>
          </a:p>
        </p:txBody>
      </p:sp>
      <p:sp>
        <p:nvSpPr>
          <p:cNvPr id="270" name="Rectangle 173"/>
          <p:cNvSpPr>
            <a:spLocks noChangeArrowheads="1"/>
          </p:cNvSpPr>
          <p:nvPr/>
        </p:nvSpPr>
        <p:spPr bwMode="auto">
          <a:xfrm>
            <a:off x="5559030" y="3914775"/>
            <a:ext cx="465535" cy="210741"/>
          </a:xfrm>
          <a:prstGeom prst="rect">
            <a:avLst/>
          </a:prstGeom>
          <a:solidFill>
            <a:schemeClr val="bg2">
              <a:lumMod val="20000"/>
              <a:lumOff val="80000"/>
            </a:schemeClr>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i="1" dirty="0">
                <a:solidFill>
                  <a:srgbClr val="990000"/>
                </a:solidFill>
                <a:latin typeface="Calibri" pitchFamily="34" charset="0"/>
              </a:rPr>
              <a:t>Valid</a:t>
            </a:r>
          </a:p>
        </p:txBody>
      </p:sp>
      <p:sp>
        <p:nvSpPr>
          <p:cNvPr id="271" name="Rectangle 174"/>
          <p:cNvSpPr>
            <a:spLocks noChangeArrowheads="1"/>
          </p:cNvSpPr>
          <p:nvPr/>
        </p:nvSpPr>
        <p:spPr bwMode="auto">
          <a:xfrm>
            <a:off x="5094686" y="3914775"/>
            <a:ext cx="464344" cy="210741"/>
          </a:xfrm>
          <a:prstGeom prst="rect">
            <a:avLst/>
          </a:prstGeom>
          <a:solidFill>
            <a:schemeClr val="bg2">
              <a:lumMod val="20000"/>
              <a:lumOff val="80000"/>
            </a:schemeClr>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i="1" dirty="0">
                <a:solidFill>
                  <a:srgbClr val="990000"/>
                </a:solidFill>
                <a:latin typeface="Calibri" pitchFamily="34" charset="0"/>
              </a:rPr>
              <a:t>Tag</a:t>
            </a:r>
          </a:p>
        </p:txBody>
      </p:sp>
      <p:sp>
        <p:nvSpPr>
          <p:cNvPr id="272" name="Rectangle 175"/>
          <p:cNvSpPr>
            <a:spLocks noChangeArrowheads="1"/>
          </p:cNvSpPr>
          <p:nvPr/>
        </p:nvSpPr>
        <p:spPr bwMode="auto">
          <a:xfrm>
            <a:off x="4629151" y="3914775"/>
            <a:ext cx="465535" cy="210741"/>
          </a:xfrm>
          <a:prstGeom prst="rect">
            <a:avLst/>
          </a:prstGeom>
          <a:solidFill>
            <a:schemeClr val="bg2">
              <a:lumMod val="20000"/>
              <a:lumOff val="80000"/>
            </a:schemeClr>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i="1" dirty="0" err="1">
                <a:solidFill>
                  <a:srgbClr val="990000"/>
                </a:solidFill>
                <a:latin typeface="Calibri" pitchFamily="34" charset="0"/>
              </a:rPr>
              <a:t>Idx</a:t>
            </a:r>
            <a:endParaRPr lang="en-GB" sz="1050" i="1" dirty="0">
              <a:solidFill>
                <a:srgbClr val="990000"/>
              </a:solidFill>
              <a:latin typeface="Calibri" pitchFamily="34" charset="0"/>
            </a:endParaRPr>
          </a:p>
        </p:txBody>
      </p:sp>
      <p:sp>
        <p:nvSpPr>
          <p:cNvPr id="273" name="Line 183"/>
          <p:cNvSpPr>
            <a:spLocks noChangeShapeType="1"/>
          </p:cNvSpPr>
          <p:nvPr/>
        </p:nvSpPr>
        <p:spPr bwMode="auto">
          <a:xfrm>
            <a:off x="4642866" y="4125516"/>
            <a:ext cx="3243834" cy="1191"/>
          </a:xfrm>
          <a:prstGeom prst="line">
            <a:avLst/>
          </a:prstGeom>
          <a:noFill/>
          <a:ln w="12600">
            <a:solidFill>
              <a:srgbClr val="000066"/>
            </a:solidFill>
            <a:miter lim="800000"/>
            <a:headEnd/>
            <a:tailEnd/>
          </a:ln>
          <a:effectLst/>
        </p:spPr>
        <p:txBody>
          <a:bodyPr/>
          <a:lstStyle/>
          <a:p>
            <a:endParaRPr lang="en-US" sz="1800" i="1">
              <a:solidFill>
                <a:srgbClr val="990000"/>
              </a:solidFill>
            </a:endParaRPr>
          </a:p>
        </p:txBody>
      </p:sp>
      <p:sp>
        <p:nvSpPr>
          <p:cNvPr id="274" name="Line 184"/>
          <p:cNvSpPr>
            <a:spLocks noChangeShapeType="1"/>
          </p:cNvSpPr>
          <p:nvPr/>
        </p:nvSpPr>
        <p:spPr bwMode="auto">
          <a:xfrm>
            <a:off x="4642866" y="4336256"/>
            <a:ext cx="3243834" cy="1191"/>
          </a:xfrm>
          <a:prstGeom prst="line">
            <a:avLst/>
          </a:prstGeom>
          <a:noFill/>
          <a:ln w="12600">
            <a:solidFill>
              <a:srgbClr val="000066"/>
            </a:solidFill>
            <a:miter lim="800000"/>
            <a:headEnd/>
            <a:tailEnd/>
          </a:ln>
          <a:effectLst/>
        </p:spPr>
        <p:txBody>
          <a:bodyPr/>
          <a:lstStyle/>
          <a:p>
            <a:endParaRPr lang="en-US" sz="1800"/>
          </a:p>
        </p:txBody>
      </p:sp>
      <p:sp>
        <p:nvSpPr>
          <p:cNvPr id="275" name="Line 185"/>
          <p:cNvSpPr>
            <a:spLocks noChangeShapeType="1"/>
          </p:cNvSpPr>
          <p:nvPr/>
        </p:nvSpPr>
        <p:spPr bwMode="auto">
          <a:xfrm>
            <a:off x="4642866" y="4546997"/>
            <a:ext cx="3243834" cy="1191"/>
          </a:xfrm>
          <a:prstGeom prst="line">
            <a:avLst/>
          </a:prstGeom>
          <a:noFill/>
          <a:ln w="12600">
            <a:solidFill>
              <a:srgbClr val="000066"/>
            </a:solidFill>
            <a:miter lim="800000"/>
            <a:headEnd/>
            <a:tailEnd/>
          </a:ln>
          <a:effectLst/>
        </p:spPr>
        <p:txBody>
          <a:bodyPr/>
          <a:lstStyle/>
          <a:p>
            <a:endParaRPr lang="en-US" sz="1800"/>
          </a:p>
        </p:txBody>
      </p:sp>
      <p:sp>
        <p:nvSpPr>
          <p:cNvPr id="276" name="Line 186"/>
          <p:cNvSpPr>
            <a:spLocks noChangeShapeType="1"/>
          </p:cNvSpPr>
          <p:nvPr/>
        </p:nvSpPr>
        <p:spPr bwMode="auto">
          <a:xfrm>
            <a:off x="4642866" y="4757738"/>
            <a:ext cx="3243834" cy="1191"/>
          </a:xfrm>
          <a:prstGeom prst="line">
            <a:avLst/>
          </a:prstGeom>
          <a:noFill/>
          <a:ln w="12600">
            <a:solidFill>
              <a:srgbClr val="000066"/>
            </a:solidFill>
            <a:miter lim="800000"/>
            <a:headEnd/>
            <a:tailEnd/>
          </a:ln>
          <a:effectLst/>
        </p:spPr>
        <p:txBody>
          <a:bodyPr/>
          <a:lstStyle/>
          <a:p>
            <a:endParaRPr lang="en-US" sz="1800"/>
          </a:p>
        </p:txBody>
      </p:sp>
      <p:sp>
        <p:nvSpPr>
          <p:cNvPr id="277" name="Line 187"/>
          <p:cNvSpPr>
            <a:spLocks noChangeShapeType="1"/>
          </p:cNvSpPr>
          <p:nvPr/>
        </p:nvSpPr>
        <p:spPr bwMode="auto">
          <a:xfrm>
            <a:off x="4642866" y="4970859"/>
            <a:ext cx="3243834" cy="1191"/>
          </a:xfrm>
          <a:prstGeom prst="line">
            <a:avLst/>
          </a:prstGeom>
          <a:noFill/>
          <a:ln w="12600">
            <a:solidFill>
              <a:srgbClr val="000066"/>
            </a:solidFill>
            <a:miter lim="800000"/>
            <a:headEnd/>
            <a:tailEnd/>
          </a:ln>
          <a:effectLst/>
        </p:spPr>
        <p:txBody>
          <a:bodyPr/>
          <a:lstStyle/>
          <a:p>
            <a:endParaRPr lang="en-US" sz="1800"/>
          </a:p>
        </p:txBody>
      </p:sp>
      <p:sp>
        <p:nvSpPr>
          <p:cNvPr id="278" name="Line 188"/>
          <p:cNvSpPr>
            <a:spLocks noChangeShapeType="1"/>
          </p:cNvSpPr>
          <p:nvPr/>
        </p:nvSpPr>
        <p:spPr bwMode="auto">
          <a:xfrm>
            <a:off x="4642866" y="5198269"/>
            <a:ext cx="3243834" cy="1191"/>
          </a:xfrm>
          <a:prstGeom prst="line">
            <a:avLst/>
          </a:prstGeom>
          <a:noFill/>
          <a:ln w="12600">
            <a:solidFill>
              <a:srgbClr val="000066"/>
            </a:solidFill>
            <a:miter lim="800000"/>
            <a:headEnd/>
            <a:tailEnd/>
          </a:ln>
          <a:effectLst/>
        </p:spPr>
        <p:txBody>
          <a:bodyPr/>
          <a:lstStyle/>
          <a:p>
            <a:endParaRPr lang="en-US" sz="1800"/>
          </a:p>
        </p:txBody>
      </p:sp>
      <p:sp>
        <p:nvSpPr>
          <p:cNvPr id="279" name="Line 189"/>
          <p:cNvSpPr>
            <a:spLocks noChangeShapeType="1"/>
          </p:cNvSpPr>
          <p:nvPr/>
        </p:nvSpPr>
        <p:spPr bwMode="auto">
          <a:xfrm>
            <a:off x="4642866" y="5409010"/>
            <a:ext cx="3243834" cy="1191"/>
          </a:xfrm>
          <a:prstGeom prst="line">
            <a:avLst/>
          </a:prstGeom>
          <a:noFill/>
          <a:ln w="12600">
            <a:solidFill>
              <a:srgbClr val="000066"/>
            </a:solidFill>
            <a:miter lim="800000"/>
            <a:headEnd/>
            <a:tailEnd/>
          </a:ln>
          <a:effectLst/>
        </p:spPr>
        <p:txBody>
          <a:bodyPr/>
          <a:lstStyle/>
          <a:p>
            <a:endParaRPr lang="en-US" sz="1800"/>
          </a:p>
        </p:txBody>
      </p:sp>
      <p:sp>
        <p:nvSpPr>
          <p:cNvPr id="280" name="Line 190"/>
          <p:cNvSpPr>
            <a:spLocks noChangeShapeType="1"/>
          </p:cNvSpPr>
          <p:nvPr/>
        </p:nvSpPr>
        <p:spPr bwMode="auto">
          <a:xfrm>
            <a:off x="4642866" y="5619750"/>
            <a:ext cx="3243834" cy="1191"/>
          </a:xfrm>
          <a:prstGeom prst="line">
            <a:avLst/>
          </a:prstGeom>
          <a:noFill/>
          <a:ln w="12600">
            <a:solidFill>
              <a:srgbClr val="000066"/>
            </a:solidFill>
            <a:miter lim="800000"/>
            <a:headEnd/>
            <a:tailEnd/>
          </a:ln>
          <a:effectLst/>
        </p:spPr>
        <p:txBody>
          <a:bodyPr/>
          <a:lstStyle/>
          <a:p>
            <a:endParaRPr lang="en-US" sz="1800"/>
          </a:p>
        </p:txBody>
      </p:sp>
      <p:sp>
        <p:nvSpPr>
          <p:cNvPr id="281" name="Line 197"/>
          <p:cNvSpPr>
            <a:spLocks noChangeShapeType="1"/>
          </p:cNvSpPr>
          <p:nvPr/>
        </p:nvSpPr>
        <p:spPr bwMode="auto">
          <a:xfrm>
            <a:off x="5094685" y="3914775"/>
            <a:ext cx="1191" cy="1915716"/>
          </a:xfrm>
          <a:prstGeom prst="line">
            <a:avLst/>
          </a:prstGeom>
          <a:noFill/>
          <a:ln w="12600">
            <a:solidFill>
              <a:srgbClr val="000066"/>
            </a:solidFill>
            <a:miter lim="800000"/>
            <a:headEnd/>
            <a:tailEnd/>
          </a:ln>
          <a:effectLst/>
        </p:spPr>
        <p:txBody>
          <a:bodyPr/>
          <a:lstStyle/>
          <a:p>
            <a:endParaRPr lang="en-US" sz="1800"/>
          </a:p>
        </p:txBody>
      </p:sp>
      <p:sp>
        <p:nvSpPr>
          <p:cNvPr id="282" name="Line 198"/>
          <p:cNvSpPr>
            <a:spLocks noChangeShapeType="1"/>
          </p:cNvSpPr>
          <p:nvPr/>
        </p:nvSpPr>
        <p:spPr bwMode="auto">
          <a:xfrm>
            <a:off x="5559029" y="3914775"/>
            <a:ext cx="1191" cy="1915716"/>
          </a:xfrm>
          <a:prstGeom prst="line">
            <a:avLst/>
          </a:prstGeom>
          <a:noFill/>
          <a:ln w="12600">
            <a:solidFill>
              <a:srgbClr val="000066"/>
            </a:solidFill>
            <a:miter lim="800000"/>
            <a:headEnd/>
            <a:tailEnd/>
          </a:ln>
          <a:effectLst/>
        </p:spPr>
        <p:txBody>
          <a:bodyPr/>
          <a:lstStyle/>
          <a:p>
            <a:endParaRPr lang="en-US" sz="1800"/>
          </a:p>
        </p:txBody>
      </p:sp>
      <p:sp>
        <p:nvSpPr>
          <p:cNvPr id="283" name="Line 199"/>
          <p:cNvSpPr>
            <a:spLocks noChangeShapeType="1"/>
          </p:cNvSpPr>
          <p:nvPr/>
        </p:nvSpPr>
        <p:spPr bwMode="auto">
          <a:xfrm>
            <a:off x="6024563" y="3914775"/>
            <a:ext cx="1191" cy="1915716"/>
          </a:xfrm>
          <a:prstGeom prst="line">
            <a:avLst/>
          </a:prstGeom>
          <a:noFill/>
          <a:ln w="12600">
            <a:solidFill>
              <a:srgbClr val="000066"/>
            </a:solidFill>
            <a:miter lim="800000"/>
            <a:headEnd/>
            <a:tailEnd/>
          </a:ln>
          <a:effectLst/>
        </p:spPr>
        <p:txBody>
          <a:bodyPr/>
          <a:lstStyle/>
          <a:p>
            <a:endParaRPr lang="en-US" sz="1800"/>
          </a:p>
        </p:txBody>
      </p:sp>
      <p:sp>
        <p:nvSpPr>
          <p:cNvPr id="284" name="Line 200"/>
          <p:cNvSpPr>
            <a:spLocks noChangeShapeType="1"/>
          </p:cNvSpPr>
          <p:nvPr/>
        </p:nvSpPr>
        <p:spPr bwMode="auto">
          <a:xfrm>
            <a:off x="6491288" y="3914775"/>
            <a:ext cx="1191" cy="1915716"/>
          </a:xfrm>
          <a:prstGeom prst="line">
            <a:avLst/>
          </a:prstGeom>
          <a:noFill/>
          <a:ln w="12600">
            <a:solidFill>
              <a:srgbClr val="000066"/>
            </a:solidFill>
            <a:miter lim="800000"/>
            <a:headEnd/>
            <a:tailEnd/>
          </a:ln>
          <a:effectLst/>
        </p:spPr>
        <p:txBody>
          <a:bodyPr/>
          <a:lstStyle/>
          <a:p>
            <a:endParaRPr lang="en-US" sz="1800"/>
          </a:p>
        </p:txBody>
      </p:sp>
      <p:sp>
        <p:nvSpPr>
          <p:cNvPr id="285" name="Line 201"/>
          <p:cNvSpPr>
            <a:spLocks noChangeShapeType="1"/>
          </p:cNvSpPr>
          <p:nvPr/>
        </p:nvSpPr>
        <p:spPr bwMode="auto">
          <a:xfrm>
            <a:off x="6956822" y="3914775"/>
            <a:ext cx="1191" cy="1915716"/>
          </a:xfrm>
          <a:prstGeom prst="line">
            <a:avLst/>
          </a:prstGeom>
          <a:noFill/>
          <a:ln w="12600">
            <a:solidFill>
              <a:srgbClr val="000066"/>
            </a:solidFill>
            <a:miter lim="800000"/>
            <a:headEnd/>
            <a:tailEnd/>
          </a:ln>
          <a:effectLst/>
        </p:spPr>
        <p:txBody>
          <a:bodyPr/>
          <a:lstStyle/>
          <a:p>
            <a:endParaRPr lang="en-US" sz="1800"/>
          </a:p>
        </p:txBody>
      </p:sp>
      <p:sp>
        <p:nvSpPr>
          <p:cNvPr id="286" name="Line 202"/>
          <p:cNvSpPr>
            <a:spLocks noChangeShapeType="1"/>
          </p:cNvSpPr>
          <p:nvPr/>
        </p:nvSpPr>
        <p:spPr bwMode="auto">
          <a:xfrm>
            <a:off x="7421166" y="3914775"/>
            <a:ext cx="1191" cy="1915716"/>
          </a:xfrm>
          <a:prstGeom prst="line">
            <a:avLst/>
          </a:prstGeom>
          <a:noFill/>
          <a:ln w="12600">
            <a:solidFill>
              <a:srgbClr val="000066"/>
            </a:solidFill>
            <a:miter lim="800000"/>
            <a:headEnd/>
            <a:tailEnd/>
          </a:ln>
          <a:effectLst/>
        </p:spPr>
        <p:txBody>
          <a:bodyPr/>
          <a:lstStyle/>
          <a:p>
            <a:endParaRPr lang="en-US" sz="1800"/>
          </a:p>
        </p:txBody>
      </p:sp>
      <p:sp>
        <p:nvSpPr>
          <p:cNvPr id="287" name="Line 205"/>
          <p:cNvSpPr>
            <a:spLocks noChangeShapeType="1"/>
          </p:cNvSpPr>
          <p:nvPr/>
        </p:nvSpPr>
        <p:spPr bwMode="auto">
          <a:xfrm>
            <a:off x="4642866" y="3914775"/>
            <a:ext cx="3243834" cy="1191"/>
          </a:xfrm>
          <a:prstGeom prst="line">
            <a:avLst/>
          </a:prstGeom>
          <a:noFill/>
          <a:ln w="28575">
            <a:solidFill>
              <a:srgbClr val="000066"/>
            </a:solidFill>
            <a:miter lim="800000"/>
            <a:headEnd/>
            <a:tailEnd/>
          </a:ln>
          <a:effectLst/>
        </p:spPr>
        <p:txBody>
          <a:bodyPr/>
          <a:lstStyle/>
          <a:p>
            <a:endParaRPr lang="en-US" sz="1800" i="1">
              <a:solidFill>
                <a:srgbClr val="990000"/>
              </a:solidFill>
            </a:endParaRPr>
          </a:p>
        </p:txBody>
      </p:sp>
      <p:sp>
        <p:nvSpPr>
          <p:cNvPr id="288" name="Line 206"/>
          <p:cNvSpPr>
            <a:spLocks noChangeShapeType="1"/>
          </p:cNvSpPr>
          <p:nvPr/>
        </p:nvSpPr>
        <p:spPr bwMode="auto">
          <a:xfrm>
            <a:off x="7886701" y="3914775"/>
            <a:ext cx="1191" cy="1915716"/>
          </a:xfrm>
          <a:prstGeom prst="line">
            <a:avLst/>
          </a:prstGeom>
          <a:noFill/>
          <a:ln w="28575">
            <a:solidFill>
              <a:srgbClr val="000066"/>
            </a:solidFill>
            <a:miter lim="800000"/>
            <a:headEnd/>
            <a:tailEnd/>
          </a:ln>
          <a:effectLst/>
        </p:spPr>
        <p:txBody>
          <a:bodyPr/>
          <a:lstStyle/>
          <a:p>
            <a:endParaRPr lang="en-US" sz="1800"/>
          </a:p>
        </p:txBody>
      </p:sp>
      <p:sp>
        <p:nvSpPr>
          <p:cNvPr id="289" name="Line 207"/>
          <p:cNvSpPr>
            <a:spLocks noChangeShapeType="1"/>
          </p:cNvSpPr>
          <p:nvPr/>
        </p:nvSpPr>
        <p:spPr bwMode="auto">
          <a:xfrm>
            <a:off x="4642866" y="5830491"/>
            <a:ext cx="3243834" cy="1191"/>
          </a:xfrm>
          <a:prstGeom prst="line">
            <a:avLst/>
          </a:prstGeom>
          <a:noFill/>
          <a:ln w="28575">
            <a:solidFill>
              <a:srgbClr val="000066"/>
            </a:solidFill>
            <a:miter lim="800000"/>
            <a:headEnd/>
            <a:tailEnd/>
          </a:ln>
          <a:effectLst/>
        </p:spPr>
        <p:txBody>
          <a:bodyPr/>
          <a:lstStyle/>
          <a:p>
            <a:endParaRPr lang="en-US" sz="1800"/>
          </a:p>
        </p:txBody>
      </p:sp>
      <p:sp>
        <p:nvSpPr>
          <p:cNvPr id="290" name="Line 206"/>
          <p:cNvSpPr>
            <a:spLocks noChangeShapeType="1"/>
          </p:cNvSpPr>
          <p:nvPr/>
        </p:nvSpPr>
        <p:spPr bwMode="auto">
          <a:xfrm>
            <a:off x="4629150" y="3919934"/>
            <a:ext cx="1191" cy="1915716"/>
          </a:xfrm>
          <a:prstGeom prst="line">
            <a:avLst/>
          </a:prstGeom>
          <a:noFill/>
          <a:ln w="28575">
            <a:solidFill>
              <a:srgbClr val="000066"/>
            </a:solidFill>
            <a:miter lim="800000"/>
            <a:headEnd/>
            <a:tailEnd/>
          </a:ln>
          <a:effectLst/>
        </p:spPr>
        <p:txBody>
          <a:bodyPr/>
          <a:lstStyle/>
          <a:p>
            <a:endParaRPr lang="en-US" sz="1800"/>
          </a:p>
        </p:txBody>
      </p:sp>
      <p:grpSp>
        <p:nvGrpSpPr>
          <p:cNvPr id="7" name="Group 6"/>
          <p:cNvGrpSpPr/>
          <p:nvPr/>
        </p:nvGrpSpPr>
        <p:grpSpPr>
          <a:xfrm>
            <a:off x="4619627" y="3201590"/>
            <a:ext cx="2193129" cy="228600"/>
            <a:chOff x="4787903" y="3278187"/>
            <a:chExt cx="2924172" cy="304800"/>
          </a:xfrm>
        </p:grpSpPr>
        <p:sp>
          <p:nvSpPr>
            <p:cNvPr id="205" name="Rectangle 24"/>
            <p:cNvSpPr>
              <a:spLocks noChangeArrowheads="1"/>
            </p:cNvSpPr>
            <p:nvPr/>
          </p:nvSpPr>
          <p:spPr bwMode="auto">
            <a:xfrm>
              <a:off x="4787903" y="3278187"/>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pPr algn="ctr"/>
              <a:r>
                <a:rPr lang="en-US" sz="1800" dirty="0">
                  <a:solidFill>
                    <a:srgbClr val="00B050"/>
                  </a:solidFill>
                  <a:latin typeface="Courier New" panose="02070309020205020404" pitchFamily="49" charset="0"/>
                  <a:cs typeface="Courier New" panose="02070309020205020404" pitchFamily="49" charset="0"/>
                </a:rPr>
                <a:t>1</a:t>
              </a:r>
            </a:p>
          </p:txBody>
        </p:sp>
        <p:sp>
          <p:nvSpPr>
            <p:cNvPr id="206" name="Rectangle 27"/>
            <p:cNvSpPr>
              <a:spLocks noChangeArrowheads="1"/>
            </p:cNvSpPr>
            <p:nvPr/>
          </p:nvSpPr>
          <p:spPr bwMode="auto">
            <a:xfrm>
              <a:off x="5275266" y="3278187"/>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pPr algn="ctr"/>
              <a:r>
                <a:rPr lang="en-US" sz="1800" dirty="0">
                  <a:solidFill>
                    <a:srgbClr val="00B050"/>
                  </a:solidFill>
                  <a:latin typeface="Courier New" panose="02070309020205020404" pitchFamily="49" charset="0"/>
                  <a:cs typeface="Courier New" panose="02070309020205020404" pitchFamily="49" charset="0"/>
                </a:rPr>
                <a:t>0</a:t>
              </a:r>
            </a:p>
          </p:txBody>
        </p:sp>
        <p:sp>
          <p:nvSpPr>
            <p:cNvPr id="207" name="Rectangle 30"/>
            <p:cNvSpPr>
              <a:spLocks noChangeArrowheads="1"/>
            </p:cNvSpPr>
            <p:nvPr/>
          </p:nvSpPr>
          <p:spPr bwMode="auto">
            <a:xfrm>
              <a:off x="5762629" y="3278187"/>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pPr algn="ctr"/>
              <a:r>
                <a:rPr lang="en-US" sz="1800" dirty="0">
                  <a:solidFill>
                    <a:srgbClr val="00B050"/>
                  </a:solidFill>
                  <a:latin typeface="Courier New" panose="02070309020205020404" pitchFamily="49" charset="0"/>
                  <a:cs typeface="Courier New" panose="02070309020205020404" pitchFamily="49" charset="0"/>
                </a:rPr>
                <a:t>1</a:t>
              </a:r>
            </a:p>
          </p:txBody>
        </p:sp>
        <p:sp>
          <p:nvSpPr>
            <p:cNvPr id="208" name="Rectangle 33"/>
            <p:cNvSpPr>
              <a:spLocks noChangeArrowheads="1"/>
            </p:cNvSpPr>
            <p:nvPr/>
          </p:nvSpPr>
          <p:spPr bwMode="auto">
            <a:xfrm>
              <a:off x="6249991" y="3278187"/>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pPr algn="ctr"/>
              <a:r>
                <a:rPr lang="en-US" sz="1800" dirty="0">
                  <a:solidFill>
                    <a:srgbClr val="00B050"/>
                  </a:solidFill>
                  <a:latin typeface="Courier New" panose="02070309020205020404" pitchFamily="49" charset="0"/>
                  <a:cs typeface="Courier New" panose="02070309020205020404" pitchFamily="49" charset="0"/>
                </a:rPr>
                <a:t>0</a:t>
              </a:r>
            </a:p>
          </p:txBody>
        </p:sp>
        <p:sp>
          <p:nvSpPr>
            <p:cNvPr id="291" name="Rectangle 36"/>
            <p:cNvSpPr>
              <a:spLocks noChangeArrowheads="1"/>
            </p:cNvSpPr>
            <p:nvPr/>
          </p:nvSpPr>
          <p:spPr bwMode="auto">
            <a:xfrm>
              <a:off x="6737353" y="3278187"/>
              <a:ext cx="487363" cy="304800"/>
            </a:xfrm>
            <a:prstGeom prst="rect">
              <a:avLst/>
            </a:prstGeom>
            <a:solidFill>
              <a:schemeClr val="accent2">
                <a:lumMod val="40000"/>
                <a:lumOff val="60000"/>
              </a:schemeClr>
            </a:solidFill>
            <a:ln w="9360">
              <a:solidFill>
                <a:srgbClr val="000066"/>
              </a:solidFill>
              <a:miter lim="800000"/>
              <a:headEnd/>
              <a:tailEnd/>
            </a:ln>
            <a:effectLst/>
          </p:spPr>
          <p:txBody>
            <a:bodyPr wrap="none" anchor="ctr"/>
            <a:lstStyle/>
            <a:p>
              <a:pPr algn="ctr"/>
              <a:r>
                <a:rPr lang="en-US" sz="1800" dirty="0">
                  <a:solidFill>
                    <a:srgbClr val="FF0000"/>
                  </a:solidFill>
                  <a:latin typeface="Courier New" panose="02070309020205020404" pitchFamily="49" charset="0"/>
                  <a:cs typeface="Courier New" panose="02070309020205020404" pitchFamily="49" charset="0"/>
                </a:rPr>
                <a:t>0</a:t>
              </a:r>
            </a:p>
          </p:txBody>
        </p:sp>
        <p:sp>
          <p:nvSpPr>
            <p:cNvPr id="292" name="Rectangle 39"/>
            <p:cNvSpPr>
              <a:spLocks noChangeArrowheads="1"/>
            </p:cNvSpPr>
            <p:nvPr/>
          </p:nvSpPr>
          <p:spPr bwMode="auto">
            <a:xfrm>
              <a:off x="7224712" y="3278187"/>
              <a:ext cx="487363" cy="304800"/>
            </a:xfrm>
            <a:prstGeom prst="rect">
              <a:avLst/>
            </a:prstGeom>
            <a:solidFill>
              <a:schemeClr val="accent2">
                <a:lumMod val="40000"/>
                <a:lumOff val="60000"/>
              </a:schemeClr>
            </a:solidFill>
            <a:ln w="9360">
              <a:solidFill>
                <a:srgbClr val="000066"/>
              </a:solidFill>
              <a:miter lim="800000"/>
              <a:headEnd/>
              <a:tailEnd/>
            </a:ln>
            <a:effectLst/>
          </p:spPr>
          <p:txBody>
            <a:bodyPr wrap="none" anchor="ctr"/>
            <a:lstStyle/>
            <a:p>
              <a:pPr algn="ctr"/>
              <a:r>
                <a:rPr lang="en-US" sz="1800" dirty="0">
                  <a:solidFill>
                    <a:srgbClr val="FF0000"/>
                  </a:solidFill>
                  <a:latin typeface="Courier New" panose="02070309020205020404" pitchFamily="49" charset="0"/>
                  <a:cs typeface="Courier New" panose="02070309020205020404" pitchFamily="49" charset="0"/>
                </a:rPr>
                <a:t>1</a:t>
              </a:r>
            </a:p>
          </p:txBody>
        </p:sp>
      </p:grpSp>
      <p:grpSp>
        <p:nvGrpSpPr>
          <p:cNvPr id="461" name="Group 460"/>
          <p:cNvGrpSpPr/>
          <p:nvPr/>
        </p:nvGrpSpPr>
        <p:grpSpPr>
          <a:xfrm>
            <a:off x="1268310" y="3902671"/>
            <a:ext cx="6630592" cy="1920875"/>
            <a:chOff x="152400" y="4076700"/>
            <a:chExt cx="8840789" cy="2561167"/>
          </a:xfrm>
          <a:solidFill>
            <a:schemeClr val="bg1"/>
          </a:solidFill>
        </p:grpSpPr>
        <p:sp>
          <p:nvSpPr>
            <p:cNvPr id="462" name="Rectangle 64"/>
            <p:cNvSpPr>
              <a:spLocks noChangeArrowheads="1"/>
            </p:cNvSpPr>
            <p:nvPr/>
          </p:nvSpPr>
          <p:spPr bwMode="auto">
            <a:xfrm>
              <a:off x="3875088" y="6350000"/>
              <a:ext cx="620713"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03</a:t>
              </a:r>
            </a:p>
          </p:txBody>
        </p:sp>
        <p:sp>
          <p:nvSpPr>
            <p:cNvPr id="463" name="Rectangle 65"/>
            <p:cNvSpPr>
              <a:spLocks noChangeArrowheads="1"/>
            </p:cNvSpPr>
            <p:nvPr/>
          </p:nvSpPr>
          <p:spPr bwMode="auto">
            <a:xfrm>
              <a:off x="3255963" y="6350000"/>
              <a:ext cx="619125"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DF</a:t>
              </a:r>
            </a:p>
          </p:txBody>
        </p:sp>
        <p:sp>
          <p:nvSpPr>
            <p:cNvPr id="464" name="Rectangle 66"/>
            <p:cNvSpPr>
              <a:spLocks noChangeArrowheads="1"/>
            </p:cNvSpPr>
            <p:nvPr/>
          </p:nvSpPr>
          <p:spPr bwMode="auto">
            <a:xfrm>
              <a:off x="2635250" y="6350000"/>
              <a:ext cx="620713"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C2</a:t>
              </a:r>
            </a:p>
          </p:txBody>
        </p:sp>
        <p:sp>
          <p:nvSpPr>
            <p:cNvPr id="465" name="Rectangle 67"/>
            <p:cNvSpPr>
              <a:spLocks noChangeArrowheads="1"/>
            </p:cNvSpPr>
            <p:nvPr/>
          </p:nvSpPr>
          <p:spPr bwMode="auto">
            <a:xfrm>
              <a:off x="2012950" y="6350000"/>
              <a:ext cx="622300"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11</a:t>
              </a:r>
            </a:p>
          </p:txBody>
        </p:sp>
        <p:sp>
          <p:nvSpPr>
            <p:cNvPr id="466" name="Rectangle 68"/>
            <p:cNvSpPr>
              <a:spLocks noChangeArrowheads="1"/>
            </p:cNvSpPr>
            <p:nvPr/>
          </p:nvSpPr>
          <p:spPr bwMode="auto">
            <a:xfrm>
              <a:off x="1392238" y="6350000"/>
              <a:ext cx="620713"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a:t>
              </a:r>
            </a:p>
          </p:txBody>
        </p:sp>
        <p:sp>
          <p:nvSpPr>
            <p:cNvPr id="467" name="Rectangle 69"/>
            <p:cNvSpPr>
              <a:spLocks noChangeArrowheads="1"/>
            </p:cNvSpPr>
            <p:nvPr/>
          </p:nvSpPr>
          <p:spPr bwMode="auto">
            <a:xfrm>
              <a:off x="773113" y="6350000"/>
              <a:ext cx="619125"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16</a:t>
              </a:r>
            </a:p>
          </p:txBody>
        </p:sp>
        <p:sp>
          <p:nvSpPr>
            <p:cNvPr id="468" name="Rectangle 70"/>
            <p:cNvSpPr>
              <a:spLocks noChangeArrowheads="1"/>
            </p:cNvSpPr>
            <p:nvPr/>
          </p:nvSpPr>
          <p:spPr bwMode="auto">
            <a:xfrm>
              <a:off x="152400" y="6350000"/>
              <a:ext cx="620713" cy="280988"/>
            </a:xfrm>
            <a:prstGeom prst="rect">
              <a:avLst/>
            </a:prstGeom>
            <a:solidFill>
              <a:srgbClr val="EBEBEB"/>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solidFill>
                    <a:srgbClr val="990000"/>
                  </a:solidFill>
                  <a:latin typeface="Calibri" pitchFamily="34" charset="0"/>
                </a:rPr>
                <a:t>7</a:t>
              </a:r>
            </a:p>
          </p:txBody>
        </p:sp>
        <p:sp>
          <p:nvSpPr>
            <p:cNvPr id="469" name="Rectangle 78"/>
            <p:cNvSpPr>
              <a:spLocks noChangeArrowheads="1"/>
            </p:cNvSpPr>
            <p:nvPr/>
          </p:nvSpPr>
          <p:spPr bwMode="auto">
            <a:xfrm>
              <a:off x="3875088" y="6069013"/>
              <a:ext cx="620713"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470" name="Rectangle 79"/>
            <p:cNvSpPr>
              <a:spLocks noChangeArrowheads="1"/>
            </p:cNvSpPr>
            <p:nvPr/>
          </p:nvSpPr>
          <p:spPr bwMode="auto">
            <a:xfrm>
              <a:off x="3255963" y="6069013"/>
              <a:ext cx="619125"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471" name="Rectangle 80"/>
            <p:cNvSpPr>
              <a:spLocks noChangeArrowheads="1"/>
            </p:cNvSpPr>
            <p:nvPr/>
          </p:nvSpPr>
          <p:spPr bwMode="auto">
            <a:xfrm>
              <a:off x="2635250" y="6069013"/>
              <a:ext cx="620713"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472" name="Rectangle 81"/>
            <p:cNvSpPr>
              <a:spLocks noChangeArrowheads="1"/>
            </p:cNvSpPr>
            <p:nvPr/>
          </p:nvSpPr>
          <p:spPr bwMode="auto">
            <a:xfrm>
              <a:off x="2012950" y="6069013"/>
              <a:ext cx="622300"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473" name="Rectangle 82"/>
            <p:cNvSpPr>
              <a:spLocks noChangeArrowheads="1"/>
            </p:cNvSpPr>
            <p:nvPr/>
          </p:nvSpPr>
          <p:spPr bwMode="auto">
            <a:xfrm>
              <a:off x="1392238" y="6069013"/>
              <a:ext cx="620713"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a:t>
              </a:r>
            </a:p>
          </p:txBody>
        </p:sp>
        <p:sp>
          <p:nvSpPr>
            <p:cNvPr id="474" name="Rectangle 83"/>
            <p:cNvSpPr>
              <a:spLocks noChangeArrowheads="1"/>
            </p:cNvSpPr>
            <p:nvPr/>
          </p:nvSpPr>
          <p:spPr bwMode="auto">
            <a:xfrm>
              <a:off x="773113" y="6069013"/>
              <a:ext cx="619125"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31</a:t>
              </a:r>
            </a:p>
          </p:txBody>
        </p:sp>
        <p:sp>
          <p:nvSpPr>
            <p:cNvPr id="475" name="Rectangle 84"/>
            <p:cNvSpPr>
              <a:spLocks noChangeArrowheads="1"/>
            </p:cNvSpPr>
            <p:nvPr/>
          </p:nvSpPr>
          <p:spPr bwMode="auto">
            <a:xfrm>
              <a:off x="152400" y="6069013"/>
              <a:ext cx="620713" cy="280988"/>
            </a:xfrm>
            <a:prstGeom prst="rect">
              <a:avLst/>
            </a:prstGeom>
            <a:solidFill>
              <a:srgbClr val="EBEBEB"/>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solidFill>
                    <a:srgbClr val="990000"/>
                  </a:solidFill>
                  <a:latin typeface="Calibri" pitchFamily="34" charset="0"/>
                </a:rPr>
                <a:t>6</a:t>
              </a:r>
            </a:p>
          </p:txBody>
        </p:sp>
        <p:sp>
          <p:nvSpPr>
            <p:cNvPr id="476" name="Rectangle 92"/>
            <p:cNvSpPr>
              <a:spLocks noChangeArrowheads="1"/>
            </p:cNvSpPr>
            <p:nvPr/>
          </p:nvSpPr>
          <p:spPr bwMode="auto">
            <a:xfrm>
              <a:off x="3875088" y="5788025"/>
              <a:ext cx="620713"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1D</a:t>
              </a:r>
            </a:p>
          </p:txBody>
        </p:sp>
        <p:sp>
          <p:nvSpPr>
            <p:cNvPr id="477" name="Rectangle 93"/>
            <p:cNvSpPr>
              <a:spLocks noChangeArrowheads="1"/>
            </p:cNvSpPr>
            <p:nvPr/>
          </p:nvSpPr>
          <p:spPr bwMode="auto">
            <a:xfrm>
              <a:off x="3255963" y="5788025"/>
              <a:ext cx="619125"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F0</a:t>
              </a:r>
            </a:p>
          </p:txBody>
        </p:sp>
        <p:sp>
          <p:nvSpPr>
            <p:cNvPr id="478" name="Rectangle 94"/>
            <p:cNvSpPr>
              <a:spLocks noChangeArrowheads="1"/>
            </p:cNvSpPr>
            <p:nvPr/>
          </p:nvSpPr>
          <p:spPr bwMode="auto">
            <a:xfrm>
              <a:off x="2635250" y="5788025"/>
              <a:ext cx="620713"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72</a:t>
              </a:r>
            </a:p>
          </p:txBody>
        </p:sp>
        <p:sp>
          <p:nvSpPr>
            <p:cNvPr id="479" name="Rectangle 95"/>
            <p:cNvSpPr>
              <a:spLocks noChangeArrowheads="1"/>
            </p:cNvSpPr>
            <p:nvPr/>
          </p:nvSpPr>
          <p:spPr bwMode="auto">
            <a:xfrm>
              <a:off x="2012950" y="5788025"/>
              <a:ext cx="622300"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36</a:t>
              </a:r>
            </a:p>
          </p:txBody>
        </p:sp>
        <p:sp>
          <p:nvSpPr>
            <p:cNvPr id="480" name="Rectangle 96"/>
            <p:cNvSpPr>
              <a:spLocks noChangeArrowheads="1"/>
            </p:cNvSpPr>
            <p:nvPr/>
          </p:nvSpPr>
          <p:spPr bwMode="auto">
            <a:xfrm>
              <a:off x="1392238" y="5788025"/>
              <a:ext cx="620713"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a:t>
              </a:r>
            </a:p>
          </p:txBody>
        </p:sp>
        <p:sp>
          <p:nvSpPr>
            <p:cNvPr id="481" name="Rectangle 97"/>
            <p:cNvSpPr>
              <a:spLocks noChangeArrowheads="1"/>
            </p:cNvSpPr>
            <p:nvPr/>
          </p:nvSpPr>
          <p:spPr bwMode="auto">
            <a:xfrm>
              <a:off x="773113" y="5788025"/>
              <a:ext cx="619125"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0D</a:t>
              </a:r>
            </a:p>
          </p:txBody>
        </p:sp>
        <p:sp>
          <p:nvSpPr>
            <p:cNvPr id="482" name="Rectangle 98"/>
            <p:cNvSpPr>
              <a:spLocks noChangeArrowheads="1"/>
            </p:cNvSpPr>
            <p:nvPr/>
          </p:nvSpPr>
          <p:spPr bwMode="auto">
            <a:xfrm>
              <a:off x="152400" y="5788025"/>
              <a:ext cx="620713" cy="280988"/>
            </a:xfrm>
            <a:prstGeom prst="rect">
              <a:avLst/>
            </a:prstGeom>
            <a:solidFill>
              <a:srgbClr val="EBEBEB"/>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solidFill>
                    <a:srgbClr val="990000"/>
                  </a:solidFill>
                  <a:latin typeface="Calibri" pitchFamily="34" charset="0"/>
                </a:rPr>
                <a:t>5</a:t>
              </a:r>
            </a:p>
          </p:txBody>
        </p:sp>
        <p:sp>
          <p:nvSpPr>
            <p:cNvPr id="483" name="Rectangle 106"/>
            <p:cNvSpPr>
              <a:spLocks noChangeArrowheads="1"/>
            </p:cNvSpPr>
            <p:nvPr/>
          </p:nvSpPr>
          <p:spPr bwMode="auto">
            <a:xfrm>
              <a:off x="3875088" y="5481638"/>
              <a:ext cx="620713" cy="3063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09</a:t>
              </a:r>
            </a:p>
          </p:txBody>
        </p:sp>
        <p:sp>
          <p:nvSpPr>
            <p:cNvPr id="484" name="Rectangle 107"/>
            <p:cNvSpPr>
              <a:spLocks noChangeArrowheads="1"/>
            </p:cNvSpPr>
            <p:nvPr/>
          </p:nvSpPr>
          <p:spPr bwMode="auto">
            <a:xfrm>
              <a:off x="3255963" y="5481638"/>
              <a:ext cx="619125" cy="3063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8F</a:t>
              </a:r>
            </a:p>
          </p:txBody>
        </p:sp>
        <p:sp>
          <p:nvSpPr>
            <p:cNvPr id="485" name="Rectangle 108"/>
            <p:cNvSpPr>
              <a:spLocks noChangeArrowheads="1"/>
            </p:cNvSpPr>
            <p:nvPr/>
          </p:nvSpPr>
          <p:spPr bwMode="auto">
            <a:xfrm>
              <a:off x="2635250" y="5481638"/>
              <a:ext cx="620713" cy="3063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6D</a:t>
              </a:r>
            </a:p>
          </p:txBody>
        </p:sp>
        <p:sp>
          <p:nvSpPr>
            <p:cNvPr id="486" name="Rectangle 109"/>
            <p:cNvSpPr>
              <a:spLocks noChangeArrowheads="1"/>
            </p:cNvSpPr>
            <p:nvPr/>
          </p:nvSpPr>
          <p:spPr bwMode="auto">
            <a:xfrm>
              <a:off x="2012950" y="5481638"/>
              <a:ext cx="622300" cy="3063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43</a:t>
              </a:r>
            </a:p>
          </p:txBody>
        </p:sp>
        <p:sp>
          <p:nvSpPr>
            <p:cNvPr id="487" name="Rectangle 110"/>
            <p:cNvSpPr>
              <a:spLocks noChangeArrowheads="1"/>
            </p:cNvSpPr>
            <p:nvPr/>
          </p:nvSpPr>
          <p:spPr bwMode="auto">
            <a:xfrm>
              <a:off x="1392238" y="5481638"/>
              <a:ext cx="620713" cy="3063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a:t>
              </a:r>
            </a:p>
          </p:txBody>
        </p:sp>
        <p:sp>
          <p:nvSpPr>
            <p:cNvPr id="488" name="Rectangle 111"/>
            <p:cNvSpPr>
              <a:spLocks noChangeArrowheads="1"/>
            </p:cNvSpPr>
            <p:nvPr/>
          </p:nvSpPr>
          <p:spPr bwMode="auto">
            <a:xfrm>
              <a:off x="773113" y="5481638"/>
              <a:ext cx="619125" cy="3063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32</a:t>
              </a:r>
            </a:p>
          </p:txBody>
        </p:sp>
        <p:sp>
          <p:nvSpPr>
            <p:cNvPr id="489" name="Rectangle 112"/>
            <p:cNvSpPr>
              <a:spLocks noChangeArrowheads="1"/>
            </p:cNvSpPr>
            <p:nvPr/>
          </p:nvSpPr>
          <p:spPr bwMode="auto">
            <a:xfrm>
              <a:off x="152400" y="5481638"/>
              <a:ext cx="620713" cy="306388"/>
            </a:xfrm>
            <a:prstGeom prst="rect">
              <a:avLst/>
            </a:prstGeom>
            <a:solidFill>
              <a:srgbClr val="EBEBEB"/>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solidFill>
                    <a:srgbClr val="990000"/>
                  </a:solidFill>
                  <a:latin typeface="Calibri" pitchFamily="34" charset="0"/>
                </a:rPr>
                <a:t>4</a:t>
              </a:r>
            </a:p>
          </p:txBody>
        </p:sp>
        <p:sp>
          <p:nvSpPr>
            <p:cNvPr id="490" name="Rectangle 120"/>
            <p:cNvSpPr>
              <a:spLocks noChangeArrowheads="1"/>
            </p:cNvSpPr>
            <p:nvPr/>
          </p:nvSpPr>
          <p:spPr bwMode="auto">
            <a:xfrm>
              <a:off x="3875088" y="5200650"/>
              <a:ext cx="620713"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491" name="Rectangle 121"/>
            <p:cNvSpPr>
              <a:spLocks noChangeArrowheads="1"/>
            </p:cNvSpPr>
            <p:nvPr/>
          </p:nvSpPr>
          <p:spPr bwMode="auto">
            <a:xfrm>
              <a:off x="3255963" y="5200650"/>
              <a:ext cx="619125"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492" name="Rectangle 122"/>
            <p:cNvSpPr>
              <a:spLocks noChangeArrowheads="1"/>
            </p:cNvSpPr>
            <p:nvPr/>
          </p:nvSpPr>
          <p:spPr bwMode="auto">
            <a:xfrm>
              <a:off x="2635250" y="5200650"/>
              <a:ext cx="620713"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493" name="Rectangle 123"/>
            <p:cNvSpPr>
              <a:spLocks noChangeArrowheads="1"/>
            </p:cNvSpPr>
            <p:nvPr/>
          </p:nvSpPr>
          <p:spPr bwMode="auto">
            <a:xfrm>
              <a:off x="2012950" y="5200650"/>
              <a:ext cx="622300"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494" name="Rectangle 124"/>
            <p:cNvSpPr>
              <a:spLocks noChangeArrowheads="1"/>
            </p:cNvSpPr>
            <p:nvPr/>
          </p:nvSpPr>
          <p:spPr bwMode="auto">
            <a:xfrm>
              <a:off x="1392238" y="5200650"/>
              <a:ext cx="620713"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a:t>
              </a:r>
            </a:p>
          </p:txBody>
        </p:sp>
        <p:sp>
          <p:nvSpPr>
            <p:cNvPr id="495" name="Rectangle 125"/>
            <p:cNvSpPr>
              <a:spLocks noChangeArrowheads="1"/>
            </p:cNvSpPr>
            <p:nvPr/>
          </p:nvSpPr>
          <p:spPr bwMode="auto">
            <a:xfrm>
              <a:off x="773113" y="5200650"/>
              <a:ext cx="619125"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36</a:t>
              </a:r>
            </a:p>
          </p:txBody>
        </p:sp>
        <p:sp>
          <p:nvSpPr>
            <p:cNvPr id="496" name="Rectangle 126"/>
            <p:cNvSpPr>
              <a:spLocks noChangeArrowheads="1"/>
            </p:cNvSpPr>
            <p:nvPr/>
          </p:nvSpPr>
          <p:spPr bwMode="auto">
            <a:xfrm>
              <a:off x="152400" y="5200650"/>
              <a:ext cx="620713" cy="280988"/>
            </a:xfrm>
            <a:prstGeom prst="rect">
              <a:avLst/>
            </a:prstGeom>
            <a:solidFill>
              <a:srgbClr val="EBEBEB"/>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solidFill>
                    <a:srgbClr val="990000"/>
                  </a:solidFill>
                  <a:latin typeface="Calibri" pitchFamily="34" charset="0"/>
                </a:rPr>
                <a:t>3</a:t>
              </a:r>
            </a:p>
          </p:txBody>
        </p:sp>
        <p:sp>
          <p:nvSpPr>
            <p:cNvPr id="497" name="Rectangle 134"/>
            <p:cNvSpPr>
              <a:spLocks noChangeArrowheads="1"/>
            </p:cNvSpPr>
            <p:nvPr/>
          </p:nvSpPr>
          <p:spPr bwMode="auto">
            <a:xfrm>
              <a:off x="3875088" y="4919663"/>
              <a:ext cx="620713"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08</a:t>
              </a:r>
            </a:p>
          </p:txBody>
        </p:sp>
        <p:sp>
          <p:nvSpPr>
            <p:cNvPr id="498" name="Rectangle 135"/>
            <p:cNvSpPr>
              <a:spLocks noChangeArrowheads="1"/>
            </p:cNvSpPr>
            <p:nvPr/>
          </p:nvSpPr>
          <p:spPr bwMode="auto">
            <a:xfrm>
              <a:off x="3255963" y="4919663"/>
              <a:ext cx="619125"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04</a:t>
              </a:r>
            </a:p>
          </p:txBody>
        </p:sp>
        <p:sp>
          <p:nvSpPr>
            <p:cNvPr id="499" name="Rectangle 136"/>
            <p:cNvSpPr>
              <a:spLocks noChangeArrowheads="1"/>
            </p:cNvSpPr>
            <p:nvPr/>
          </p:nvSpPr>
          <p:spPr bwMode="auto">
            <a:xfrm>
              <a:off x="2635250" y="4919663"/>
              <a:ext cx="620713"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02</a:t>
              </a:r>
            </a:p>
          </p:txBody>
        </p:sp>
        <p:sp>
          <p:nvSpPr>
            <p:cNvPr id="500" name="Rectangle 137"/>
            <p:cNvSpPr>
              <a:spLocks noChangeArrowheads="1"/>
            </p:cNvSpPr>
            <p:nvPr/>
          </p:nvSpPr>
          <p:spPr bwMode="auto">
            <a:xfrm>
              <a:off x="2012950" y="4919663"/>
              <a:ext cx="622300"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00</a:t>
              </a:r>
            </a:p>
          </p:txBody>
        </p:sp>
        <p:sp>
          <p:nvSpPr>
            <p:cNvPr id="501" name="Rectangle 138"/>
            <p:cNvSpPr>
              <a:spLocks noChangeArrowheads="1"/>
            </p:cNvSpPr>
            <p:nvPr/>
          </p:nvSpPr>
          <p:spPr bwMode="auto">
            <a:xfrm>
              <a:off x="1392238" y="4919663"/>
              <a:ext cx="620713"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a:t>
              </a:r>
            </a:p>
          </p:txBody>
        </p:sp>
        <p:sp>
          <p:nvSpPr>
            <p:cNvPr id="502" name="Rectangle 139"/>
            <p:cNvSpPr>
              <a:spLocks noChangeArrowheads="1"/>
            </p:cNvSpPr>
            <p:nvPr/>
          </p:nvSpPr>
          <p:spPr bwMode="auto">
            <a:xfrm>
              <a:off x="773113" y="4919663"/>
              <a:ext cx="619125"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1B</a:t>
              </a:r>
            </a:p>
          </p:txBody>
        </p:sp>
        <p:sp>
          <p:nvSpPr>
            <p:cNvPr id="503" name="Rectangle 140"/>
            <p:cNvSpPr>
              <a:spLocks noChangeArrowheads="1"/>
            </p:cNvSpPr>
            <p:nvPr/>
          </p:nvSpPr>
          <p:spPr bwMode="auto">
            <a:xfrm>
              <a:off x="152400" y="4919663"/>
              <a:ext cx="620713" cy="280988"/>
            </a:xfrm>
            <a:prstGeom prst="rect">
              <a:avLst/>
            </a:prstGeom>
            <a:solidFill>
              <a:srgbClr val="EBEBEB"/>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solidFill>
                    <a:srgbClr val="990000"/>
                  </a:solidFill>
                  <a:latin typeface="Calibri" pitchFamily="34" charset="0"/>
                </a:rPr>
                <a:t>2</a:t>
              </a:r>
            </a:p>
          </p:txBody>
        </p:sp>
        <p:sp>
          <p:nvSpPr>
            <p:cNvPr id="504" name="Rectangle 148"/>
            <p:cNvSpPr>
              <a:spLocks noChangeArrowheads="1"/>
            </p:cNvSpPr>
            <p:nvPr/>
          </p:nvSpPr>
          <p:spPr bwMode="auto">
            <a:xfrm>
              <a:off x="3875088" y="4638675"/>
              <a:ext cx="620713"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505" name="Rectangle 149"/>
            <p:cNvSpPr>
              <a:spLocks noChangeArrowheads="1"/>
            </p:cNvSpPr>
            <p:nvPr/>
          </p:nvSpPr>
          <p:spPr bwMode="auto">
            <a:xfrm>
              <a:off x="3255963" y="4638675"/>
              <a:ext cx="619125"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506" name="Rectangle 150"/>
            <p:cNvSpPr>
              <a:spLocks noChangeArrowheads="1"/>
            </p:cNvSpPr>
            <p:nvPr/>
          </p:nvSpPr>
          <p:spPr bwMode="auto">
            <a:xfrm>
              <a:off x="2635250" y="4638675"/>
              <a:ext cx="620713"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507" name="Rectangle 151"/>
            <p:cNvSpPr>
              <a:spLocks noChangeArrowheads="1"/>
            </p:cNvSpPr>
            <p:nvPr/>
          </p:nvSpPr>
          <p:spPr bwMode="auto">
            <a:xfrm>
              <a:off x="2012950" y="4638675"/>
              <a:ext cx="622300"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508" name="Rectangle 152"/>
            <p:cNvSpPr>
              <a:spLocks noChangeArrowheads="1"/>
            </p:cNvSpPr>
            <p:nvPr/>
          </p:nvSpPr>
          <p:spPr bwMode="auto">
            <a:xfrm>
              <a:off x="1392238" y="4638675"/>
              <a:ext cx="620713"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a:t>
              </a:r>
            </a:p>
          </p:txBody>
        </p:sp>
        <p:sp>
          <p:nvSpPr>
            <p:cNvPr id="509" name="Rectangle 153"/>
            <p:cNvSpPr>
              <a:spLocks noChangeArrowheads="1"/>
            </p:cNvSpPr>
            <p:nvPr/>
          </p:nvSpPr>
          <p:spPr bwMode="auto">
            <a:xfrm>
              <a:off x="773113" y="4638675"/>
              <a:ext cx="619125"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15</a:t>
              </a:r>
            </a:p>
          </p:txBody>
        </p:sp>
        <p:sp>
          <p:nvSpPr>
            <p:cNvPr id="510" name="Rectangle 154"/>
            <p:cNvSpPr>
              <a:spLocks noChangeArrowheads="1"/>
            </p:cNvSpPr>
            <p:nvPr/>
          </p:nvSpPr>
          <p:spPr bwMode="auto">
            <a:xfrm>
              <a:off x="152400" y="4638675"/>
              <a:ext cx="620713" cy="280988"/>
            </a:xfrm>
            <a:prstGeom prst="rect">
              <a:avLst/>
            </a:prstGeom>
            <a:solidFill>
              <a:srgbClr val="EBEBEB"/>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solidFill>
                    <a:srgbClr val="990000"/>
                  </a:solidFill>
                  <a:latin typeface="Calibri" pitchFamily="34" charset="0"/>
                </a:rPr>
                <a:t>1</a:t>
              </a:r>
            </a:p>
          </p:txBody>
        </p:sp>
        <p:sp>
          <p:nvSpPr>
            <p:cNvPr id="511" name="Rectangle 162"/>
            <p:cNvSpPr>
              <a:spLocks noChangeArrowheads="1"/>
            </p:cNvSpPr>
            <p:nvPr/>
          </p:nvSpPr>
          <p:spPr bwMode="auto">
            <a:xfrm>
              <a:off x="3875088" y="4357688"/>
              <a:ext cx="620713"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11</a:t>
              </a:r>
            </a:p>
          </p:txBody>
        </p:sp>
        <p:sp>
          <p:nvSpPr>
            <p:cNvPr id="512" name="Rectangle 163"/>
            <p:cNvSpPr>
              <a:spLocks noChangeArrowheads="1"/>
            </p:cNvSpPr>
            <p:nvPr/>
          </p:nvSpPr>
          <p:spPr bwMode="auto">
            <a:xfrm>
              <a:off x="3255963" y="4357688"/>
              <a:ext cx="619125"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23</a:t>
              </a:r>
            </a:p>
          </p:txBody>
        </p:sp>
        <p:sp>
          <p:nvSpPr>
            <p:cNvPr id="513" name="Rectangle 164"/>
            <p:cNvSpPr>
              <a:spLocks noChangeArrowheads="1"/>
            </p:cNvSpPr>
            <p:nvPr/>
          </p:nvSpPr>
          <p:spPr bwMode="auto">
            <a:xfrm>
              <a:off x="2635250" y="4357688"/>
              <a:ext cx="620713"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11</a:t>
              </a:r>
            </a:p>
          </p:txBody>
        </p:sp>
        <p:sp>
          <p:nvSpPr>
            <p:cNvPr id="514" name="Rectangle 165"/>
            <p:cNvSpPr>
              <a:spLocks noChangeArrowheads="1"/>
            </p:cNvSpPr>
            <p:nvPr/>
          </p:nvSpPr>
          <p:spPr bwMode="auto">
            <a:xfrm>
              <a:off x="2012950" y="4357688"/>
              <a:ext cx="622300"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99</a:t>
              </a:r>
            </a:p>
          </p:txBody>
        </p:sp>
        <p:sp>
          <p:nvSpPr>
            <p:cNvPr id="515" name="Rectangle 166"/>
            <p:cNvSpPr>
              <a:spLocks noChangeArrowheads="1"/>
            </p:cNvSpPr>
            <p:nvPr/>
          </p:nvSpPr>
          <p:spPr bwMode="auto">
            <a:xfrm>
              <a:off x="1392238" y="4357688"/>
              <a:ext cx="620713"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a:t>
              </a:r>
            </a:p>
          </p:txBody>
        </p:sp>
        <p:sp>
          <p:nvSpPr>
            <p:cNvPr id="516" name="Rectangle 167"/>
            <p:cNvSpPr>
              <a:spLocks noChangeArrowheads="1"/>
            </p:cNvSpPr>
            <p:nvPr/>
          </p:nvSpPr>
          <p:spPr bwMode="auto">
            <a:xfrm>
              <a:off x="773113" y="4357688"/>
              <a:ext cx="619125"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19</a:t>
              </a:r>
            </a:p>
          </p:txBody>
        </p:sp>
        <p:sp>
          <p:nvSpPr>
            <p:cNvPr id="517" name="Rectangle 168"/>
            <p:cNvSpPr>
              <a:spLocks noChangeArrowheads="1"/>
            </p:cNvSpPr>
            <p:nvPr/>
          </p:nvSpPr>
          <p:spPr bwMode="auto">
            <a:xfrm>
              <a:off x="152400" y="4357688"/>
              <a:ext cx="620713" cy="280988"/>
            </a:xfrm>
            <a:prstGeom prst="rect">
              <a:avLst/>
            </a:prstGeom>
            <a:solidFill>
              <a:srgbClr val="EBEBEB"/>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solidFill>
                    <a:srgbClr val="990000"/>
                  </a:solidFill>
                  <a:latin typeface="Calibri" pitchFamily="34" charset="0"/>
                </a:rPr>
                <a:t>0</a:t>
              </a:r>
            </a:p>
          </p:txBody>
        </p:sp>
        <p:sp>
          <p:nvSpPr>
            <p:cNvPr id="518" name="Rectangle 176"/>
            <p:cNvSpPr>
              <a:spLocks noChangeArrowheads="1"/>
            </p:cNvSpPr>
            <p:nvPr/>
          </p:nvSpPr>
          <p:spPr bwMode="auto">
            <a:xfrm>
              <a:off x="3875088" y="4076700"/>
              <a:ext cx="620713" cy="280988"/>
            </a:xfrm>
            <a:prstGeom prst="rect">
              <a:avLst/>
            </a:prstGeom>
            <a:solidFill>
              <a:srgbClr val="EBEBEB"/>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i="1" dirty="0">
                  <a:solidFill>
                    <a:srgbClr val="990000"/>
                  </a:solidFill>
                  <a:latin typeface="Calibri" pitchFamily="34" charset="0"/>
                </a:rPr>
                <a:t>B3</a:t>
              </a:r>
            </a:p>
          </p:txBody>
        </p:sp>
        <p:sp>
          <p:nvSpPr>
            <p:cNvPr id="519" name="Rectangle 177"/>
            <p:cNvSpPr>
              <a:spLocks noChangeArrowheads="1"/>
            </p:cNvSpPr>
            <p:nvPr/>
          </p:nvSpPr>
          <p:spPr bwMode="auto">
            <a:xfrm>
              <a:off x="3255963" y="4076700"/>
              <a:ext cx="619125" cy="280988"/>
            </a:xfrm>
            <a:prstGeom prst="rect">
              <a:avLst/>
            </a:prstGeom>
            <a:solidFill>
              <a:srgbClr val="EBEBEB"/>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i="1" dirty="0">
                  <a:solidFill>
                    <a:srgbClr val="990000"/>
                  </a:solidFill>
                  <a:latin typeface="Calibri" pitchFamily="34" charset="0"/>
                </a:rPr>
                <a:t>B2</a:t>
              </a:r>
            </a:p>
          </p:txBody>
        </p:sp>
        <p:sp>
          <p:nvSpPr>
            <p:cNvPr id="520" name="Rectangle 178"/>
            <p:cNvSpPr>
              <a:spLocks noChangeArrowheads="1"/>
            </p:cNvSpPr>
            <p:nvPr/>
          </p:nvSpPr>
          <p:spPr bwMode="auto">
            <a:xfrm>
              <a:off x="2635250" y="4076700"/>
              <a:ext cx="620713" cy="280988"/>
            </a:xfrm>
            <a:prstGeom prst="rect">
              <a:avLst/>
            </a:prstGeom>
            <a:solidFill>
              <a:srgbClr val="EBEBEB"/>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i="1" dirty="0">
                  <a:solidFill>
                    <a:srgbClr val="990000"/>
                  </a:solidFill>
                  <a:latin typeface="Calibri" pitchFamily="34" charset="0"/>
                </a:rPr>
                <a:t>B1</a:t>
              </a:r>
            </a:p>
          </p:txBody>
        </p:sp>
        <p:sp>
          <p:nvSpPr>
            <p:cNvPr id="521" name="Rectangle 179"/>
            <p:cNvSpPr>
              <a:spLocks noChangeArrowheads="1"/>
            </p:cNvSpPr>
            <p:nvPr/>
          </p:nvSpPr>
          <p:spPr bwMode="auto">
            <a:xfrm>
              <a:off x="2012950" y="4076700"/>
              <a:ext cx="622300" cy="280988"/>
            </a:xfrm>
            <a:prstGeom prst="rect">
              <a:avLst/>
            </a:prstGeom>
            <a:solidFill>
              <a:srgbClr val="EBEBEB"/>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i="1" dirty="0">
                  <a:solidFill>
                    <a:srgbClr val="990000"/>
                  </a:solidFill>
                  <a:latin typeface="Calibri" pitchFamily="34" charset="0"/>
                </a:rPr>
                <a:t>B0</a:t>
              </a:r>
            </a:p>
          </p:txBody>
        </p:sp>
        <p:sp>
          <p:nvSpPr>
            <p:cNvPr id="522" name="Rectangle 180"/>
            <p:cNvSpPr>
              <a:spLocks noChangeArrowheads="1"/>
            </p:cNvSpPr>
            <p:nvPr/>
          </p:nvSpPr>
          <p:spPr bwMode="auto">
            <a:xfrm>
              <a:off x="1392238" y="4076700"/>
              <a:ext cx="620713" cy="280988"/>
            </a:xfrm>
            <a:prstGeom prst="rect">
              <a:avLst/>
            </a:prstGeom>
            <a:solidFill>
              <a:srgbClr val="EBEBEB"/>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i="1" dirty="0">
                  <a:solidFill>
                    <a:srgbClr val="990000"/>
                  </a:solidFill>
                  <a:latin typeface="Calibri" pitchFamily="34" charset="0"/>
                </a:rPr>
                <a:t>Valid</a:t>
              </a:r>
            </a:p>
          </p:txBody>
        </p:sp>
        <p:sp>
          <p:nvSpPr>
            <p:cNvPr id="523" name="Rectangle 181"/>
            <p:cNvSpPr>
              <a:spLocks noChangeArrowheads="1"/>
            </p:cNvSpPr>
            <p:nvPr/>
          </p:nvSpPr>
          <p:spPr bwMode="auto">
            <a:xfrm>
              <a:off x="773113" y="4076700"/>
              <a:ext cx="619125" cy="280988"/>
            </a:xfrm>
            <a:prstGeom prst="rect">
              <a:avLst/>
            </a:prstGeom>
            <a:solidFill>
              <a:srgbClr val="EBEBEB"/>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i="1" dirty="0">
                  <a:solidFill>
                    <a:srgbClr val="990000"/>
                  </a:solidFill>
                  <a:latin typeface="Calibri" pitchFamily="34" charset="0"/>
                </a:rPr>
                <a:t>Tag</a:t>
              </a:r>
            </a:p>
          </p:txBody>
        </p:sp>
        <p:sp>
          <p:nvSpPr>
            <p:cNvPr id="524" name="Rectangle 182"/>
            <p:cNvSpPr>
              <a:spLocks noChangeArrowheads="1"/>
            </p:cNvSpPr>
            <p:nvPr/>
          </p:nvSpPr>
          <p:spPr bwMode="auto">
            <a:xfrm>
              <a:off x="152400" y="4076700"/>
              <a:ext cx="620713" cy="280988"/>
            </a:xfrm>
            <a:prstGeom prst="rect">
              <a:avLst/>
            </a:prstGeom>
            <a:solidFill>
              <a:srgbClr val="EBEBEB"/>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i="1" dirty="0" err="1">
                  <a:solidFill>
                    <a:srgbClr val="990000"/>
                  </a:solidFill>
                  <a:latin typeface="Calibri" pitchFamily="34" charset="0"/>
                </a:rPr>
                <a:t>Idx</a:t>
              </a:r>
              <a:endParaRPr lang="en-GB" sz="1050" i="1" dirty="0">
                <a:solidFill>
                  <a:srgbClr val="990000"/>
                </a:solidFill>
                <a:latin typeface="Calibri" pitchFamily="34" charset="0"/>
              </a:endParaRPr>
            </a:p>
          </p:txBody>
        </p:sp>
        <p:sp>
          <p:nvSpPr>
            <p:cNvPr id="525" name="Line 183"/>
            <p:cNvSpPr>
              <a:spLocks noChangeShapeType="1"/>
            </p:cNvSpPr>
            <p:nvPr/>
          </p:nvSpPr>
          <p:spPr bwMode="auto">
            <a:xfrm>
              <a:off x="152400" y="4357688"/>
              <a:ext cx="4325112" cy="1588"/>
            </a:xfrm>
            <a:prstGeom prst="line">
              <a:avLst/>
            </a:prstGeom>
            <a:grpFill/>
            <a:ln w="12600">
              <a:solidFill>
                <a:srgbClr val="000066"/>
              </a:solidFill>
              <a:miter lim="800000"/>
              <a:headEnd/>
              <a:tailEnd/>
            </a:ln>
            <a:effectLst/>
          </p:spPr>
          <p:txBody>
            <a:bodyPr/>
            <a:lstStyle/>
            <a:p>
              <a:endParaRPr lang="en-US" sz="1800" i="1">
                <a:solidFill>
                  <a:srgbClr val="990000"/>
                </a:solidFill>
              </a:endParaRPr>
            </a:p>
          </p:txBody>
        </p:sp>
        <p:sp>
          <p:nvSpPr>
            <p:cNvPr id="526" name="Line 184"/>
            <p:cNvSpPr>
              <a:spLocks noChangeShapeType="1"/>
            </p:cNvSpPr>
            <p:nvPr/>
          </p:nvSpPr>
          <p:spPr bwMode="auto">
            <a:xfrm>
              <a:off x="152400" y="4638675"/>
              <a:ext cx="4325112" cy="1588"/>
            </a:xfrm>
            <a:prstGeom prst="line">
              <a:avLst/>
            </a:prstGeom>
            <a:grpFill/>
            <a:ln w="12600">
              <a:solidFill>
                <a:srgbClr val="000066"/>
              </a:solidFill>
              <a:miter lim="800000"/>
              <a:headEnd/>
              <a:tailEnd/>
            </a:ln>
            <a:effectLst/>
          </p:spPr>
          <p:txBody>
            <a:bodyPr/>
            <a:lstStyle/>
            <a:p>
              <a:endParaRPr lang="en-US" sz="1800"/>
            </a:p>
          </p:txBody>
        </p:sp>
        <p:sp>
          <p:nvSpPr>
            <p:cNvPr id="527" name="Line 185"/>
            <p:cNvSpPr>
              <a:spLocks noChangeShapeType="1"/>
            </p:cNvSpPr>
            <p:nvPr/>
          </p:nvSpPr>
          <p:spPr bwMode="auto">
            <a:xfrm>
              <a:off x="152400" y="4919663"/>
              <a:ext cx="4325112" cy="1588"/>
            </a:xfrm>
            <a:prstGeom prst="line">
              <a:avLst/>
            </a:prstGeom>
            <a:grpFill/>
            <a:ln w="12600">
              <a:solidFill>
                <a:srgbClr val="000066"/>
              </a:solidFill>
              <a:miter lim="800000"/>
              <a:headEnd/>
              <a:tailEnd/>
            </a:ln>
            <a:effectLst/>
          </p:spPr>
          <p:txBody>
            <a:bodyPr/>
            <a:lstStyle/>
            <a:p>
              <a:endParaRPr lang="en-US" sz="1800"/>
            </a:p>
          </p:txBody>
        </p:sp>
        <p:sp>
          <p:nvSpPr>
            <p:cNvPr id="528" name="Line 186"/>
            <p:cNvSpPr>
              <a:spLocks noChangeShapeType="1"/>
            </p:cNvSpPr>
            <p:nvPr/>
          </p:nvSpPr>
          <p:spPr bwMode="auto">
            <a:xfrm>
              <a:off x="152400" y="5200650"/>
              <a:ext cx="4325112" cy="1588"/>
            </a:xfrm>
            <a:prstGeom prst="line">
              <a:avLst/>
            </a:prstGeom>
            <a:grpFill/>
            <a:ln w="12600">
              <a:solidFill>
                <a:srgbClr val="000066"/>
              </a:solidFill>
              <a:miter lim="800000"/>
              <a:headEnd/>
              <a:tailEnd/>
            </a:ln>
            <a:effectLst/>
          </p:spPr>
          <p:txBody>
            <a:bodyPr/>
            <a:lstStyle/>
            <a:p>
              <a:endParaRPr lang="en-US" sz="1800"/>
            </a:p>
          </p:txBody>
        </p:sp>
        <p:sp>
          <p:nvSpPr>
            <p:cNvPr id="529" name="Line 187"/>
            <p:cNvSpPr>
              <a:spLocks noChangeShapeType="1"/>
            </p:cNvSpPr>
            <p:nvPr/>
          </p:nvSpPr>
          <p:spPr bwMode="auto">
            <a:xfrm>
              <a:off x="152400" y="5484812"/>
              <a:ext cx="4325112" cy="1588"/>
            </a:xfrm>
            <a:prstGeom prst="line">
              <a:avLst/>
            </a:prstGeom>
            <a:grpFill/>
            <a:ln w="12600">
              <a:solidFill>
                <a:srgbClr val="000066"/>
              </a:solidFill>
              <a:miter lim="800000"/>
              <a:headEnd/>
              <a:tailEnd/>
            </a:ln>
            <a:effectLst/>
          </p:spPr>
          <p:txBody>
            <a:bodyPr/>
            <a:lstStyle/>
            <a:p>
              <a:endParaRPr lang="en-US" sz="1800"/>
            </a:p>
          </p:txBody>
        </p:sp>
        <p:sp>
          <p:nvSpPr>
            <p:cNvPr id="530" name="Line 188"/>
            <p:cNvSpPr>
              <a:spLocks noChangeShapeType="1"/>
            </p:cNvSpPr>
            <p:nvPr/>
          </p:nvSpPr>
          <p:spPr bwMode="auto">
            <a:xfrm>
              <a:off x="152400" y="5788025"/>
              <a:ext cx="4325112" cy="1588"/>
            </a:xfrm>
            <a:prstGeom prst="line">
              <a:avLst/>
            </a:prstGeom>
            <a:grpFill/>
            <a:ln w="12600">
              <a:solidFill>
                <a:srgbClr val="000066"/>
              </a:solidFill>
              <a:miter lim="800000"/>
              <a:headEnd/>
              <a:tailEnd/>
            </a:ln>
            <a:effectLst/>
          </p:spPr>
          <p:txBody>
            <a:bodyPr/>
            <a:lstStyle/>
            <a:p>
              <a:endParaRPr lang="en-US" sz="1800"/>
            </a:p>
          </p:txBody>
        </p:sp>
        <p:sp>
          <p:nvSpPr>
            <p:cNvPr id="531" name="Line 189"/>
            <p:cNvSpPr>
              <a:spLocks noChangeShapeType="1"/>
            </p:cNvSpPr>
            <p:nvPr/>
          </p:nvSpPr>
          <p:spPr bwMode="auto">
            <a:xfrm>
              <a:off x="152400" y="6069013"/>
              <a:ext cx="4325112" cy="1588"/>
            </a:xfrm>
            <a:prstGeom prst="line">
              <a:avLst/>
            </a:prstGeom>
            <a:grpFill/>
            <a:ln w="12600">
              <a:solidFill>
                <a:srgbClr val="000066"/>
              </a:solidFill>
              <a:miter lim="800000"/>
              <a:headEnd/>
              <a:tailEnd/>
            </a:ln>
            <a:effectLst/>
          </p:spPr>
          <p:txBody>
            <a:bodyPr/>
            <a:lstStyle/>
            <a:p>
              <a:endParaRPr lang="en-US" sz="1800"/>
            </a:p>
          </p:txBody>
        </p:sp>
        <p:sp>
          <p:nvSpPr>
            <p:cNvPr id="532" name="Line 190"/>
            <p:cNvSpPr>
              <a:spLocks noChangeShapeType="1"/>
            </p:cNvSpPr>
            <p:nvPr/>
          </p:nvSpPr>
          <p:spPr bwMode="auto">
            <a:xfrm>
              <a:off x="152400" y="6350000"/>
              <a:ext cx="4325112" cy="1588"/>
            </a:xfrm>
            <a:prstGeom prst="line">
              <a:avLst/>
            </a:prstGeom>
            <a:grpFill/>
            <a:ln w="12600">
              <a:solidFill>
                <a:srgbClr val="000066"/>
              </a:solidFill>
              <a:miter lim="800000"/>
              <a:headEnd/>
              <a:tailEnd/>
            </a:ln>
            <a:effectLst/>
          </p:spPr>
          <p:txBody>
            <a:bodyPr/>
            <a:lstStyle/>
            <a:p>
              <a:endParaRPr lang="en-US" sz="1800"/>
            </a:p>
          </p:txBody>
        </p:sp>
        <p:sp>
          <p:nvSpPr>
            <p:cNvPr id="533" name="Line 191"/>
            <p:cNvSpPr>
              <a:spLocks noChangeShapeType="1"/>
            </p:cNvSpPr>
            <p:nvPr/>
          </p:nvSpPr>
          <p:spPr bwMode="auto">
            <a:xfrm>
              <a:off x="773113" y="4076700"/>
              <a:ext cx="1588" cy="2554288"/>
            </a:xfrm>
            <a:prstGeom prst="line">
              <a:avLst/>
            </a:prstGeom>
            <a:grpFill/>
            <a:ln w="12600">
              <a:solidFill>
                <a:srgbClr val="000066"/>
              </a:solidFill>
              <a:miter lim="800000"/>
              <a:headEnd/>
              <a:tailEnd/>
            </a:ln>
            <a:effectLst/>
          </p:spPr>
          <p:txBody>
            <a:bodyPr/>
            <a:lstStyle/>
            <a:p>
              <a:endParaRPr lang="en-US" sz="1800"/>
            </a:p>
          </p:txBody>
        </p:sp>
        <p:sp>
          <p:nvSpPr>
            <p:cNvPr id="534" name="Line 192"/>
            <p:cNvSpPr>
              <a:spLocks noChangeShapeType="1"/>
            </p:cNvSpPr>
            <p:nvPr/>
          </p:nvSpPr>
          <p:spPr bwMode="auto">
            <a:xfrm>
              <a:off x="1392238" y="4076700"/>
              <a:ext cx="1588" cy="2554288"/>
            </a:xfrm>
            <a:prstGeom prst="line">
              <a:avLst/>
            </a:prstGeom>
            <a:grpFill/>
            <a:ln w="12600">
              <a:solidFill>
                <a:srgbClr val="000066"/>
              </a:solidFill>
              <a:miter lim="800000"/>
              <a:headEnd/>
              <a:tailEnd/>
            </a:ln>
            <a:effectLst/>
          </p:spPr>
          <p:txBody>
            <a:bodyPr/>
            <a:lstStyle/>
            <a:p>
              <a:endParaRPr lang="en-US" sz="1800"/>
            </a:p>
          </p:txBody>
        </p:sp>
        <p:sp>
          <p:nvSpPr>
            <p:cNvPr id="535" name="Line 193"/>
            <p:cNvSpPr>
              <a:spLocks noChangeShapeType="1"/>
            </p:cNvSpPr>
            <p:nvPr/>
          </p:nvSpPr>
          <p:spPr bwMode="auto">
            <a:xfrm>
              <a:off x="2012950" y="4076700"/>
              <a:ext cx="1588" cy="2554288"/>
            </a:xfrm>
            <a:prstGeom prst="line">
              <a:avLst/>
            </a:prstGeom>
            <a:grpFill/>
            <a:ln w="12600">
              <a:solidFill>
                <a:srgbClr val="000066"/>
              </a:solidFill>
              <a:miter lim="800000"/>
              <a:headEnd/>
              <a:tailEnd/>
            </a:ln>
            <a:effectLst/>
          </p:spPr>
          <p:txBody>
            <a:bodyPr/>
            <a:lstStyle/>
            <a:p>
              <a:endParaRPr lang="en-US" sz="1800"/>
            </a:p>
          </p:txBody>
        </p:sp>
        <p:sp>
          <p:nvSpPr>
            <p:cNvPr id="536" name="Line 194"/>
            <p:cNvSpPr>
              <a:spLocks noChangeShapeType="1"/>
            </p:cNvSpPr>
            <p:nvPr/>
          </p:nvSpPr>
          <p:spPr bwMode="auto">
            <a:xfrm>
              <a:off x="2635250" y="4076700"/>
              <a:ext cx="1588" cy="2554288"/>
            </a:xfrm>
            <a:prstGeom prst="line">
              <a:avLst/>
            </a:prstGeom>
            <a:grpFill/>
            <a:ln w="12600">
              <a:solidFill>
                <a:srgbClr val="000066"/>
              </a:solidFill>
              <a:miter lim="800000"/>
              <a:headEnd/>
              <a:tailEnd/>
            </a:ln>
            <a:effectLst/>
          </p:spPr>
          <p:txBody>
            <a:bodyPr/>
            <a:lstStyle/>
            <a:p>
              <a:endParaRPr lang="en-US" sz="1800"/>
            </a:p>
          </p:txBody>
        </p:sp>
        <p:sp>
          <p:nvSpPr>
            <p:cNvPr id="537" name="Line 195"/>
            <p:cNvSpPr>
              <a:spLocks noChangeShapeType="1"/>
            </p:cNvSpPr>
            <p:nvPr/>
          </p:nvSpPr>
          <p:spPr bwMode="auto">
            <a:xfrm>
              <a:off x="3255963" y="4076700"/>
              <a:ext cx="1588" cy="2554288"/>
            </a:xfrm>
            <a:prstGeom prst="line">
              <a:avLst/>
            </a:prstGeom>
            <a:grpFill/>
            <a:ln w="12600">
              <a:solidFill>
                <a:srgbClr val="000066"/>
              </a:solidFill>
              <a:miter lim="800000"/>
              <a:headEnd/>
              <a:tailEnd/>
            </a:ln>
            <a:effectLst/>
          </p:spPr>
          <p:txBody>
            <a:bodyPr/>
            <a:lstStyle/>
            <a:p>
              <a:endParaRPr lang="en-US" sz="1800"/>
            </a:p>
          </p:txBody>
        </p:sp>
        <p:sp>
          <p:nvSpPr>
            <p:cNvPr id="538" name="Line 196"/>
            <p:cNvSpPr>
              <a:spLocks noChangeShapeType="1"/>
            </p:cNvSpPr>
            <p:nvPr/>
          </p:nvSpPr>
          <p:spPr bwMode="auto">
            <a:xfrm>
              <a:off x="3875088" y="4076700"/>
              <a:ext cx="1588" cy="2554288"/>
            </a:xfrm>
            <a:prstGeom prst="line">
              <a:avLst/>
            </a:prstGeom>
            <a:grpFill/>
            <a:ln w="12600">
              <a:solidFill>
                <a:srgbClr val="000066"/>
              </a:solidFill>
              <a:miter lim="800000"/>
              <a:headEnd/>
              <a:tailEnd/>
            </a:ln>
            <a:effectLst/>
          </p:spPr>
          <p:txBody>
            <a:bodyPr/>
            <a:lstStyle/>
            <a:p>
              <a:endParaRPr lang="en-US" sz="1800"/>
            </a:p>
          </p:txBody>
        </p:sp>
        <p:sp>
          <p:nvSpPr>
            <p:cNvPr id="539" name="Line 203"/>
            <p:cNvSpPr>
              <a:spLocks noChangeShapeType="1"/>
            </p:cNvSpPr>
            <p:nvPr/>
          </p:nvSpPr>
          <p:spPr bwMode="auto">
            <a:xfrm>
              <a:off x="152400" y="4076700"/>
              <a:ext cx="1588" cy="2554288"/>
            </a:xfrm>
            <a:prstGeom prst="line">
              <a:avLst/>
            </a:prstGeom>
            <a:grpFill/>
            <a:ln w="28575">
              <a:solidFill>
                <a:srgbClr val="000066"/>
              </a:solidFill>
              <a:miter lim="800000"/>
              <a:headEnd/>
              <a:tailEnd/>
            </a:ln>
            <a:effectLst/>
          </p:spPr>
          <p:txBody>
            <a:bodyPr/>
            <a:lstStyle/>
            <a:p>
              <a:endParaRPr lang="en-US" sz="1800"/>
            </a:p>
          </p:txBody>
        </p:sp>
        <p:sp>
          <p:nvSpPr>
            <p:cNvPr id="540" name="Line 205"/>
            <p:cNvSpPr>
              <a:spLocks noChangeShapeType="1"/>
            </p:cNvSpPr>
            <p:nvPr/>
          </p:nvSpPr>
          <p:spPr bwMode="auto">
            <a:xfrm>
              <a:off x="152400" y="4076700"/>
              <a:ext cx="4325112" cy="1588"/>
            </a:xfrm>
            <a:prstGeom prst="line">
              <a:avLst/>
            </a:prstGeom>
            <a:grpFill/>
            <a:ln w="28575">
              <a:solidFill>
                <a:srgbClr val="000066"/>
              </a:solidFill>
              <a:miter lim="800000"/>
              <a:headEnd/>
              <a:tailEnd/>
            </a:ln>
            <a:effectLst/>
          </p:spPr>
          <p:txBody>
            <a:bodyPr/>
            <a:lstStyle/>
            <a:p>
              <a:endParaRPr lang="en-US" sz="1800" i="1">
                <a:solidFill>
                  <a:srgbClr val="990000"/>
                </a:solidFill>
              </a:endParaRPr>
            </a:p>
          </p:txBody>
        </p:sp>
        <p:sp>
          <p:nvSpPr>
            <p:cNvPr id="541" name="Line 207"/>
            <p:cNvSpPr>
              <a:spLocks noChangeShapeType="1"/>
            </p:cNvSpPr>
            <p:nvPr/>
          </p:nvSpPr>
          <p:spPr bwMode="auto">
            <a:xfrm>
              <a:off x="152400" y="6630988"/>
              <a:ext cx="4325112" cy="1588"/>
            </a:xfrm>
            <a:prstGeom prst="line">
              <a:avLst/>
            </a:prstGeom>
            <a:grpFill/>
            <a:ln w="28575">
              <a:solidFill>
                <a:srgbClr val="000066"/>
              </a:solidFill>
              <a:miter lim="800000"/>
              <a:headEnd/>
              <a:tailEnd/>
            </a:ln>
            <a:effectLst/>
          </p:spPr>
          <p:txBody>
            <a:bodyPr/>
            <a:lstStyle/>
            <a:p>
              <a:endParaRPr lang="en-US" sz="1800"/>
            </a:p>
          </p:txBody>
        </p:sp>
        <p:sp>
          <p:nvSpPr>
            <p:cNvPr id="542" name="Line 203"/>
            <p:cNvSpPr>
              <a:spLocks noChangeShapeType="1"/>
            </p:cNvSpPr>
            <p:nvPr/>
          </p:nvSpPr>
          <p:spPr bwMode="auto">
            <a:xfrm>
              <a:off x="4487333" y="4083579"/>
              <a:ext cx="1588" cy="2554288"/>
            </a:xfrm>
            <a:prstGeom prst="line">
              <a:avLst/>
            </a:prstGeom>
            <a:grpFill/>
            <a:ln w="28575">
              <a:solidFill>
                <a:srgbClr val="000066"/>
              </a:solidFill>
              <a:miter lim="800000"/>
              <a:headEnd/>
              <a:tailEnd/>
            </a:ln>
            <a:effectLst/>
          </p:spPr>
          <p:txBody>
            <a:bodyPr/>
            <a:lstStyle/>
            <a:p>
              <a:endParaRPr lang="en-US" sz="1800"/>
            </a:p>
          </p:txBody>
        </p:sp>
        <p:sp>
          <p:nvSpPr>
            <p:cNvPr id="543" name="Rectangle 57"/>
            <p:cNvSpPr>
              <a:spLocks noChangeArrowheads="1"/>
            </p:cNvSpPr>
            <p:nvPr/>
          </p:nvSpPr>
          <p:spPr bwMode="auto">
            <a:xfrm>
              <a:off x="8370888" y="6350000"/>
              <a:ext cx="620713"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544" name="Rectangle 58"/>
            <p:cNvSpPr>
              <a:spLocks noChangeArrowheads="1"/>
            </p:cNvSpPr>
            <p:nvPr/>
          </p:nvSpPr>
          <p:spPr bwMode="auto">
            <a:xfrm>
              <a:off x="7751763" y="6350000"/>
              <a:ext cx="619125"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545" name="Rectangle 59"/>
            <p:cNvSpPr>
              <a:spLocks noChangeArrowheads="1"/>
            </p:cNvSpPr>
            <p:nvPr/>
          </p:nvSpPr>
          <p:spPr bwMode="auto">
            <a:xfrm>
              <a:off x="7131050" y="6350000"/>
              <a:ext cx="620713"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546" name="Rectangle 60"/>
            <p:cNvSpPr>
              <a:spLocks noChangeArrowheads="1"/>
            </p:cNvSpPr>
            <p:nvPr/>
          </p:nvSpPr>
          <p:spPr bwMode="auto">
            <a:xfrm>
              <a:off x="6508750" y="6350000"/>
              <a:ext cx="622300"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547" name="Rectangle 61"/>
            <p:cNvSpPr>
              <a:spLocks noChangeArrowheads="1"/>
            </p:cNvSpPr>
            <p:nvPr/>
          </p:nvSpPr>
          <p:spPr bwMode="auto">
            <a:xfrm>
              <a:off x="5888038" y="6350000"/>
              <a:ext cx="620713"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a:t>
              </a:r>
            </a:p>
          </p:txBody>
        </p:sp>
        <p:sp>
          <p:nvSpPr>
            <p:cNvPr id="548" name="Rectangle 62"/>
            <p:cNvSpPr>
              <a:spLocks noChangeArrowheads="1"/>
            </p:cNvSpPr>
            <p:nvPr/>
          </p:nvSpPr>
          <p:spPr bwMode="auto">
            <a:xfrm>
              <a:off x="5268913" y="6350000"/>
              <a:ext cx="619125"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14</a:t>
              </a:r>
            </a:p>
          </p:txBody>
        </p:sp>
        <p:sp>
          <p:nvSpPr>
            <p:cNvPr id="549" name="Rectangle 63"/>
            <p:cNvSpPr>
              <a:spLocks noChangeArrowheads="1"/>
            </p:cNvSpPr>
            <p:nvPr/>
          </p:nvSpPr>
          <p:spPr bwMode="auto">
            <a:xfrm>
              <a:off x="4648200" y="6350000"/>
              <a:ext cx="620713" cy="280988"/>
            </a:xfrm>
            <a:prstGeom prst="rect">
              <a:avLst/>
            </a:prstGeom>
            <a:solidFill>
              <a:srgbClr val="EBEBEB"/>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solidFill>
                    <a:srgbClr val="990000"/>
                  </a:solidFill>
                  <a:latin typeface="Calibri" pitchFamily="34" charset="0"/>
                </a:rPr>
                <a:t>F</a:t>
              </a:r>
            </a:p>
          </p:txBody>
        </p:sp>
        <p:sp>
          <p:nvSpPr>
            <p:cNvPr id="550" name="Rectangle 71"/>
            <p:cNvSpPr>
              <a:spLocks noChangeArrowheads="1"/>
            </p:cNvSpPr>
            <p:nvPr/>
          </p:nvSpPr>
          <p:spPr bwMode="auto">
            <a:xfrm>
              <a:off x="8370888" y="6069013"/>
              <a:ext cx="620713"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D3</a:t>
              </a:r>
            </a:p>
          </p:txBody>
        </p:sp>
        <p:sp>
          <p:nvSpPr>
            <p:cNvPr id="551" name="Rectangle 72"/>
            <p:cNvSpPr>
              <a:spLocks noChangeArrowheads="1"/>
            </p:cNvSpPr>
            <p:nvPr/>
          </p:nvSpPr>
          <p:spPr bwMode="auto">
            <a:xfrm>
              <a:off x="7751763" y="6069013"/>
              <a:ext cx="619125"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1B</a:t>
              </a:r>
            </a:p>
          </p:txBody>
        </p:sp>
        <p:sp>
          <p:nvSpPr>
            <p:cNvPr id="552" name="Rectangle 73"/>
            <p:cNvSpPr>
              <a:spLocks noChangeArrowheads="1"/>
            </p:cNvSpPr>
            <p:nvPr/>
          </p:nvSpPr>
          <p:spPr bwMode="auto">
            <a:xfrm>
              <a:off x="7131050" y="6069013"/>
              <a:ext cx="620713"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77</a:t>
              </a:r>
            </a:p>
          </p:txBody>
        </p:sp>
        <p:sp>
          <p:nvSpPr>
            <p:cNvPr id="553" name="Rectangle 74"/>
            <p:cNvSpPr>
              <a:spLocks noChangeArrowheads="1"/>
            </p:cNvSpPr>
            <p:nvPr/>
          </p:nvSpPr>
          <p:spPr bwMode="auto">
            <a:xfrm>
              <a:off x="6508750" y="6069013"/>
              <a:ext cx="622300"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83</a:t>
              </a:r>
            </a:p>
          </p:txBody>
        </p:sp>
        <p:sp>
          <p:nvSpPr>
            <p:cNvPr id="554" name="Rectangle 75"/>
            <p:cNvSpPr>
              <a:spLocks noChangeArrowheads="1"/>
            </p:cNvSpPr>
            <p:nvPr/>
          </p:nvSpPr>
          <p:spPr bwMode="auto">
            <a:xfrm>
              <a:off x="5888038" y="6069013"/>
              <a:ext cx="620713"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a:t>
              </a:r>
            </a:p>
          </p:txBody>
        </p:sp>
        <p:sp>
          <p:nvSpPr>
            <p:cNvPr id="555" name="Rectangle 76"/>
            <p:cNvSpPr>
              <a:spLocks noChangeArrowheads="1"/>
            </p:cNvSpPr>
            <p:nvPr/>
          </p:nvSpPr>
          <p:spPr bwMode="auto">
            <a:xfrm>
              <a:off x="5268913" y="6069013"/>
              <a:ext cx="619125"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13</a:t>
              </a:r>
            </a:p>
          </p:txBody>
        </p:sp>
        <p:sp>
          <p:nvSpPr>
            <p:cNvPr id="556" name="Rectangle 77"/>
            <p:cNvSpPr>
              <a:spLocks noChangeArrowheads="1"/>
            </p:cNvSpPr>
            <p:nvPr/>
          </p:nvSpPr>
          <p:spPr bwMode="auto">
            <a:xfrm>
              <a:off x="4648200" y="6069013"/>
              <a:ext cx="620713" cy="280988"/>
            </a:xfrm>
            <a:prstGeom prst="rect">
              <a:avLst/>
            </a:prstGeom>
            <a:solidFill>
              <a:srgbClr val="EBEBEB"/>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solidFill>
                    <a:srgbClr val="990000"/>
                  </a:solidFill>
                  <a:latin typeface="Calibri" pitchFamily="34" charset="0"/>
                </a:rPr>
                <a:t>E</a:t>
              </a:r>
            </a:p>
          </p:txBody>
        </p:sp>
        <p:sp>
          <p:nvSpPr>
            <p:cNvPr id="557" name="Rectangle 85"/>
            <p:cNvSpPr>
              <a:spLocks noChangeArrowheads="1"/>
            </p:cNvSpPr>
            <p:nvPr/>
          </p:nvSpPr>
          <p:spPr bwMode="auto">
            <a:xfrm>
              <a:off x="8370888" y="5788025"/>
              <a:ext cx="620713"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15</a:t>
              </a:r>
            </a:p>
          </p:txBody>
        </p:sp>
        <p:sp>
          <p:nvSpPr>
            <p:cNvPr id="558" name="Rectangle 86"/>
            <p:cNvSpPr>
              <a:spLocks noChangeArrowheads="1"/>
            </p:cNvSpPr>
            <p:nvPr/>
          </p:nvSpPr>
          <p:spPr bwMode="auto">
            <a:xfrm>
              <a:off x="7751763" y="5788025"/>
              <a:ext cx="619125"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34</a:t>
              </a:r>
            </a:p>
          </p:txBody>
        </p:sp>
        <p:sp>
          <p:nvSpPr>
            <p:cNvPr id="559" name="Rectangle 87"/>
            <p:cNvSpPr>
              <a:spLocks noChangeArrowheads="1"/>
            </p:cNvSpPr>
            <p:nvPr/>
          </p:nvSpPr>
          <p:spPr bwMode="auto">
            <a:xfrm>
              <a:off x="7131050" y="5788025"/>
              <a:ext cx="620713"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96</a:t>
              </a:r>
            </a:p>
          </p:txBody>
        </p:sp>
        <p:sp>
          <p:nvSpPr>
            <p:cNvPr id="560" name="Rectangle 88"/>
            <p:cNvSpPr>
              <a:spLocks noChangeArrowheads="1"/>
            </p:cNvSpPr>
            <p:nvPr/>
          </p:nvSpPr>
          <p:spPr bwMode="auto">
            <a:xfrm>
              <a:off x="6508750" y="5788025"/>
              <a:ext cx="622300"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04</a:t>
              </a:r>
            </a:p>
          </p:txBody>
        </p:sp>
        <p:sp>
          <p:nvSpPr>
            <p:cNvPr id="561" name="Rectangle 89"/>
            <p:cNvSpPr>
              <a:spLocks noChangeArrowheads="1"/>
            </p:cNvSpPr>
            <p:nvPr/>
          </p:nvSpPr>
          <p:spPr bwMode="auto">
            <a:xfrm>
              <a:off x="5888038" y="5788025"/>
              <a:ext cx="620713"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a:t>
              </a:r>
            </a:p>
          </p:txBody>
        </p:sp>
        <p:sp>
          <p:nvSpPr>
            <p:cNvPr id="562" name="Rectangle 90"/>
            <p:cNvSpPr>
              <a:spLocks noChangeArrowheads="1"/>
            </p:cNvSpPr>
            <p:nvPr/>
          </p:nvSpPr>
          <p:spPr bwMode="auto">
            <a:xfrm>
              <a:off x="5268913" y="5788025"/>
              <a:ext cx="619125"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16</a:t>
              </a:r>
            </a:p>
          </p:txBody>
        </p:sp>
        <p:sp>
          <p:nvSpPr>
            <p:cNvPr id="563" name="Rectangle 91"/>
            <p:cNvSpPr>
              <a:spLocks noChangeArrowheads="1"/>
            </p:cNvSpPr>
            <p:nvPr/>
          </p:nvSpPr>
          <p:spPr bwMode="auto">
            <a:xfrm>
              <a:off x="4648200" y="5788025"/>
              <a:ext cx="620713" cy="280988"/>
            </a:xfrm>
            <a:prstGeom prst="rect">
              <a:avLst/>
            </a:prstGeom>
            <a:solidFill>
              <a:srgbClr val="EBEBEB"/>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solidFill>
                    <a:srgbClr val="990000"/>
                  </a:solidFill>
                  <a:latin typeface="Calibri" pitchFamily="34" charset="0"/>
                </a:rPr>
                <a:t>D</a:t>
              </a:r>
            </a:p>
          </p:txBody>
        </p:sp>
        <p:sp>
          <p:nvSpPr>
            <p:cNvPr id="564" name="Rectangle 99"/>
            <p:cNvSpPr>
              <a:spLocks noChangeArrowheads="1"/>
            </p:cNvSpPr>
            <p:nvPr/>
          </p:nvSpPr>
          <p:spPr bwMode="auto">
            <a:xfrm>
              <a:off x="8370888" y="5481638"/>
              <a:ext cx="620713" cy="3063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565" name="Rectangle 100"/>
            <p:cNvSpPr>
              <a:spLocks noChangeArrowheads="1"/>
            </p:cNvSpPr>
            <p:nvPr/>
          </p:nvSpPr>
          <p:spPr bwMode="auto">
            <a:xfrm>
              <a:off x="7751763" y="5481638"/>
              <a:ext cx="619125" cy="3063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566" name="Rectangle 101"/>
            <p:cNvSpPr>
              <a:spLocks noChangeArrowheads="1"/>
            </p:cNvSpPr>
            <p:nvPr/>
          </p:nvSpPr>
          <p:spPr bwMode="auto">
            <a:xfrm>
              <a:off x="7131050" y="5481638"/>
              <a:ext cx="620713" cy="3063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567" name="Rectangle 102"/>
            <p:cNvSpPr>
              <a:spLocks noChangeArrowheads="1"/>
            </p:cNvSpPr>
            <p:nvPr/>
          </p:nvSpPr>
          <p:spPr bwMode="auto">
            <a:xfrm>
              <a:off x="6508750" y="5481638"/>
              <a:ext cx="622300" cy="3063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568" name="Rectangle 103"/>
            <p:cNvSpPr>
              <a:spLocks noChangeArrowheads="1"/>
            </p:cNvSpPr>
            <p:nvPr/>
          </p:nvSpPr>
          <p:spPr bwMode="auto">
            <a:xfrm>
              <a:off x="5888038" y="5481638"/>
              <a:ext cx="620713" cy="3063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a:t>
              </a:r>
            </a:p>
          </p:txBody>
        </p:sp>
        <p:sp>
          <p:nvSpPr>
            <p:cNvPr id="569" name="Rectangle 104"/>
            <p:cNvSpPr>
              <a:spLocks noChangeArrowheads="1"/>
            </p:cNvSpPr>
            <p:nvPr/>
          </p:nvSpPr>
          <p:spPr bwMode="auto">
            <a:xfrm>
              <a:off x="5268913" y="5481638"/>
              <a:ext cx="619125" cy="3063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12</a:t>
              </a:r>
            </a:p>
          </p:txBody>
        </p:sp>
        <p:sp>
          <p:nvSpPr>
            <p:cNvPr id="570" name="Rectangle 105"/>
            <p:cNvSpPr>
              <a:spLocks noChangeArrowheads="1"/>
            </p:cNvSpPr>
            <p:nvPr/>
          </p:nvSpPr>
          <p:spPr bwMode="auto">
            <a:xfrm>
              <a:off x="4648200" y="5481638"/>
              <a:ext cx="620713" cy="306388"/>
            </a:xfrm>
            <a:prstGeom prst="rect">
              <a:avLst/>
            </a:prstGeom>
            <a:solidFill>
              <a:srgbClr val="EBEBEB"/>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solidFill>
                    <a:srgbClr val="990000"/>
                  </a:solidFill>
                  <a:latin typeface="Calibri" pitchFamily="34" charset="0"/>
                </a:rPr>
                <a:t>C</a:t>
              </a:r>
            </a:p>
          </p:txBody>
        </p:sp>
        <p:sp>
          <p:nvSpPr>
            <p:cNvPr id="571" name="Rectangle 113"/>
            <p:cNvSpPr>
              <a:spLocks noChangeArrowheads="1"/>
            </p:cNvSpPr>
            <p:nvPr/>
          </p:nvSpPr>
          <p:spPr bwMode="auto">
            <a:xfrm>
              <a:off x="8370888" y="5200650"/>
              <a:ext cx="620713"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572" name="Rectangle 114"/>
            <p:cNvSpPr>
              <a:spLocks noChangeArrowheads="1"/>
            </p:cNvSpPr>
            <p:nvPr/>
          </p:nvSpPr>
          <p:spPr bwMode="auto">
            <a:xfrm>
              <a:off x="7751763" y="5200650"/>
              <a:ext cx="619125"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573" name="Rectangle 115"/>
            <p:cNvSpPr>
              <a:spLocks noChangeArrowheads="1"/>
            </p:cNvSpPr>
            <p:nvPr/>
          </p:nvSpPr>
          <p:spPr bwMode="auto">
            <a:xfrm>
              <a:off x="7131050" y="5200650"/>
              <a:ext cx="620713"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574" name="Rectangle 116"/>
            <p:cNvSpPr>
              <a:spLocks noChangeArrowheads="1"/>
            </p:cNvSpPr>
            <p:nvPr/>
          </p:nvSpPr>
          <p:spPr bwMode="auto">
            <a:xfrm>
              <a:off x="6508750" y="5200650"/>
              <a:ext cx="622300"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575" name="Rectangle 117"/>
            <p:cNvSpPr>
              <a:spLocks noChangeArrowheads="1"/>
            </p:cNvSpPr>
            <p:nvPr/>
          </p:nvSpPr>
          <p:spPr bwMode="auto">
            <a:xfrm>
              <a:off x="5888038" y="5200650"/>
              <a:ext cx="620713"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a:t>
              </a:r>
            </a:p>
          </p:txBody>
        </p:sp>
        <p:sp>
          <p:nvSpPr>
            <p:cNvPr id="576" name="Rectangle 118"/>
            <p:cNvSpPr>
              <a:spLocks noChangeArrowheads="1"/>
            </p:cNvSpPr>
            <p:nvPr/>
          </p:nvSpPr>
          <p:spPr bwMode="auto">
            <a:xfrm>
              <a:off x="5268913" y="5200650"/>
              <a:ext cx="619125"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0B</a:t>
              </a:r>
            </a:p>
          </p:txBody>
        </p:sp>
        <p:sp>
          <p:nvSpPr>
            <p:cNvPr id="577" name="Rectangle 119"/>
            <p:cNvSpPr>
              <a:spLocks noChangeArrowheads="1"/>
            </p:cNvSpPr>
            <p:nvPr/>
          </p:nvSpPr>
          <p:spPr bwMode="auto">
            <a:xfrm>
              <a:off x="4648200" y="5200650"/>
              <a:ext cx="620713" cy="280988"/>
            </a:xfrm>
            <a:prstGeom prst="rect">
              <a:avLst/>
            </a:prstGeom>
            <a:solidFill>
              <a:srgbClr val="EBEBEB"/>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solidFill>
                    <a:srgbClr val="990000"/>
                  </a:solidFill>
                  <a:latin typeface="Calibri" pitchFamily="34" charset="0"/>
                </a:rPr>
                <a:t>B</a:t>
              </a:r>
            </a:p>
          </p:txBody>
        </p:sp>
        <p:sp>
          <p:nvSpPr>
            <p:cNvPr id="578" name="Rectangle 127"/>
            <p:cNvSpPr>
              <a:spLocks noChangeArrowheads="1"/>
            </p:cNvSpPr>
            <p:nvPr/>
          </p:nvSpPr>
          <p:spPr bwMode="auto">
            <a:xfrm>
              <a:off x="8370888" y="4919663"/>
              <a:ext cx="620713"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3B</a:t>
              </a:r>
            </a:p>
          </p:txBody>
        </p:sp>
        <p:sp>
          <p:nvSpPr>
            <p:cNvPr id="579" name="Rectangle 128"/>
            <p:cNvSpPr>
              <a:spLocks noChangeArrowheads="1"/>
            </p:cNvSpPr>
            <p:nvPr/>
          </p:nvSpPr>
          <p:spPr bwMode="auto">
            <a:xfrm>
              <a:off x="7751763" y="4919663"/>
              <a:ext cx="619125"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DA</a:t>
              </a:r>
            </a:p>
          </p:txBody>
        </p:sp>
        <p:sp>
          <p:nvSpPr>
            <p:cNvPr id="580" name="Rectangle 129"/>
            <p:cNvSpPr>
              <a:spLocks noChangeArrowheads="1"/>
            </p:cNvSpPr>
            <p:nvPr/>
          </p:nvSpPr>
          <p:spPr bwMode="auto">
            <a:xfrm>
              <a:off x="7131050" y="4919663"/>
              <a:ext cx="620713" cy="280988"/>
            </a:xfrm>
            <a:prstGeom prst="rect">
              <a:avLst/>
            </a:prstGeom>
            <a:solidFill>
              <a:schemeClr val="bg1"/>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15</a:t>
              </a:r>
            </a:p>
          </p:txBody>
        </p:sp>
        <p:sp>
          <p:nvSpPr>
            <p:cNvPr id="581" name="Rectangle 130"/>
            <p:cNvSpPr>
              <a:spLocks noChangeArrowheads="1"/>
            </p:cNvSpPr>
            <p:nvPr/>
          </p:nvSpPr>
          <p:spPr bwMode="auto">
            <a:xfrm>
              <a:off x="6508750" y="4919663"/>
              <a:ext cx="622300"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93</a:t>
              </a:r>
            </a:p>
          </p:txBody>
        </p:sp>
        <p:sp>
          <p:nvSpPr>
            <p:cNvPr id="582" name="Rectangle 131"/>
            <p:cNvSpPr>
              <a:spLocks noChangeArrowheads="1"/>
            </p:cNvSpPr>
            <p:nvPr/>
          </p:nvSpPr>
          <p:spPr bwMode="auto">
            <a:xfrm>
              <a:off x="5888038" y="4919663"/>
              <a:ext cx="620713"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a:t>
              </a:r>
            </a:p>
          </p:txBody>
        </p:sp>
        <p:sp>
          <p:nvSpPr>
            <p:cNvPr id="583" name="Rectangle 132"/>
            <p:cNvSpPr>
              <a:spLocks noChangeArrowheads="1"/>
            </p:cNvSpPr>
            <p:nvPr/>
          </p:nvSpPr>
          <p:spPr bwMode="auto">
            <a:xfrm>
              <a:off x="5268913" y="4919663"/>
              <a:ext cx="619125"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2D</a:t>
              </a:r>
            </a:p>
          </p:txBody>
        </p:sp>
        <p:sp>
          <p:nvSpPr>
            <p:cNvPr id="584" name="Rectangle 133"/>
            <p:cNvSpPr>
              <a:spLocks noChangeArrowheads="1"/>
            </p:cNvSpPr>
            <p:nvPr/>
          </p:nvSpPr>
          <p:spPr bwMode="auto">
            <a:xfrm>
              <a:off x="4648200" y="4919663"/>
              <a:ext cx="620713" cy="280988"/>
            </a:xfrm>
            <a:prstGeom prst="rect">
              <a:avLst/>
            </a:prstGeom>
            <a:solidFill>
              <a:srgbClr val="EBEBEB"/>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solidFill>
                    <a:srgbClr val="990000"/>
                  </a:solidFill>
                  <a:latin typeface="Calibri" pitchFamily="34" charset="0"/>
                </a:rPr>
                <a:t>A</a:t>
              </a:r>
            </a:p>
          </p:txBody>
        </p:sp>
        <p:sp>
          <p:nvSpPr>
            <p:cNvPr id="585" name="Rectangle 141"/>
            <p:cNvSpPr>
              <a:spLocks noChangeArrowheads="1"/>
            </p:cNvSpPr>
            <p:nvPr/>
          </p:nvSpPr>
          <p:spPr bwMode="auto">
            <a:xfrm>
              <a:off x="8370888" y="4638675"/>
              <a:ext cx="620713"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586" name="Rectangle 142"/>
            <p:cNvSpPr>
              <a:spLocks noChangeArrowheads="1"/>
            </p:cNvSpPr>
            <p:nvPr/>
          </p:nvSpPr>
          <p:spPr bwMode="auto">
            <a:xfrm>
              <a:off x="7751763" y="4638675"/>
              <a:ext cx="619125"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587" name="Rectangle 143"/>
            <p:cNvSpPr>
              <a:spLocks noChangeArrowheads="1"/>
            </p:cNvSpPr>
            <p:nvPr/>
          </p:nvSpPr>
          <p:spPr bwMode="auto">
            <a:xfrm>
              <a:off x="7131050" y="4638675"/>
              <a:ext cx="620713"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588" name="Rectangle 144"/>
            <p:cNvSpPr>
              <a:spLocks noChangeArrowheads="1"/>
            </p:cNvSpPr>
            <p:nvPr/>
          </p:nvSpPr>
          <p:spPr bwMode="auto">
            <a:xfrm>
              <a:off x="6508750" y="4638675"/>
              <a:ext cx="622300"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a:t>
              </a:r>
            </a:p>
          </p:txBody>
        </p:sp>
        <p:sp>
          <p:nvSpPr>
            <p:cNvPr id="589" name="Rectangle 145"/>
            <p:cNvSpPr>
              <a:spLocks noChangeArrowheads="1"/>
            </p:cNvSpPr>
            <p:nvPr/>
          </p:nvSpPr>
          <p:spPr bwMode="auto">
            <a:xfrm>
              <a:off x="5888038" y="4638675"/>
              <a:ext cx="620713"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a:t>
              </a:r>
            </a:p>
          </p:txBody>
        </p:sp>
        <p:sp>
          <p:nvSpPr>
            <p:cNvPr id="590" name="Rectangle 146"/>
            <p:cNvSpPr>
              <a:spLocks noChangeArrowheads="1"/>
            </p:cNvSpPr>
            <p:nvPr/>
          </p:nvSpPr>
          <p:spPr bwMode="auto">
            <a:xfrm>
              <a:off x="5268913" y="4638675"/>
              <a:ext cx="619125"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2D</a:t>
              </a:r>
            </a:p>
          </p:txBody>
        </p:sp>
        <p:sp>
          <p:nvSpPr>
            <p:cNvPr id="591" name="Rectangle 147"/>
            <p:cNvSpPr>
              <a:spLocks noChangeArrowheads="1"/>
            </p:cNvSpPr>
            <p:nvPr/>
          </p:nvSpPr>
          <p:spPr bwMode="auto">
            <a:xfrm>
              <a:off x="4648200" y="4638675"/>
              <a:ext cx="620713" cy="280988"/>
            </a:xfrm>
            <a:prstGeom prst="rect">
              <a:avLst/>
            </a:prstGeom>
            <a:solidFill>
              <a:srgbClr val="EBEBEB"/>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solidFill>
                    <a:srgbClr val="990000"/>
                  </a:solidFill>
                  <a:latin typeface="Calibri" pitchFamily="34" charset="0"/>
                </a:rPr>
                <a:t>9</a:t>
              </a:r>
            </a:p>
          </p:txBody>
        </p:sp>
        <p:sp>
          <p:nvSpPr>
            <p:cNvPr id="592" name="Rectangle 155"/>
            <p:cNvSpPr>
              <a:spLocks noChangeArrowheads="1"/>
            </p:cNvSpPr>
            <p:nvPr/>
          </p:nvSpPr>
          <p:spPr bwMode="auto">
            <a:xfrm>
              <a:off x="8370888" y="4357688"/>
              <a:ext cx="620713"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89</a:t>
              </a:r>
            </a:p>
          </p:txBody>
        </p:sp>
        <p:sp>
          <p:nvSpPr>
            <p:cNvPr id="593" name="Rectangle 156"/>
            <p:cNvSpPr>
              <a:spLocks noChangeArrowheads="1"/>
            </p:cNvSpPr>
            <p:nvPr/>
          </p:nvSpPr>
          <p:spPr bwMode="auto">
            <a:xfrm>
              <a:off x="7751763" y="4357688"/>
              <a:ext cx="619125"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51</a:t>
              </a:r>
            </a:p>
          </p:txBody>
        </p:sp>
        <p:sp>
          <p:nvSpPr>
            <p:cNvPr id="594" name="Rectangle 157"/>
            <p:cNvSpPr>
              <a:spLocks noChangeArrowheads="1"/>
            </p:cNvSpPr>
            <p:nvPr/>
          </p:nvSpPr>
          <p:spPr bwMode="auto">
            <a:xfrm>
              <a:off x="7131050" y="4357688"/>
              <a:ext cx="620713"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00</a:t>
              </a:r>
            </a:p>
          </p:txBody>
        </p:sp>
        <p:sp>
          <p:nvSpPr>
            <p:cNvPr id="595" name="Rectangle 158"/>
            <p:cNvSpPr>
              <a:spLocks noChangeArrowheads="1"/>
            </p:cNvSpPr>
            <p:nvPr/>
          </p:nvSpPr>
          <p:spPr bwMode="auto">
            <a:xfrm>
              <a:off x="6508750" y="4357688"/>
              <a:ext cx="622300"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3A</a:t>
              </a:r>
            </a:p>
          </p:txBody>
        </p:sp>
        <p:sp>
          <p:nvSpPr>
            <p:cNvPr id="596" name="Rectangle 159"/>
            <p:cNvSpPr>
              <a:spLocks noChangeArrowheads="1"/>
            </p:cNvSpPr>
            <p:nvPr/>
          </p:nvSpPr>
          <p:spPr bwMode="auto">
            <a:xfrm>
              <a:off x="5888038" y="4357688"/>
              <a:ext cx="620713"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1</a:t>
              </a:r>
            </a:p>
          </p:txBody>
        </p:sp>
        <p:sp>
          <p:nvSpPr>
            <p:cNvPr id="597" name="Rectangle 160"/>
            <p:cNvSpPr>
              <a:spLocks noChangeArrowheads="1"/>
            </p:cNvSpPr>
            <p:nvPr/>
          </p:nvSpPr>
          <p:spPr bwMode="auto">
            <a:xfrm>
              <a:off x="5268913" y="4357688"/>
              <a:ext cx="619125" cy="280988"/>
            </a:xfrm>
            <a:prstGeom prst="rect">
              <a:avLst/>
            </a:prstGeom>
            <a:grp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rPr>
                <a:t>24</a:t>
              </a:r>
            </a:p>
          </p:txBody>
        </p:sp>
        <p:sp>
          <p:nvSpPr>
            <p:cNvPr id="598" name="Rectangle 161"/>
            <p:cNvSpPr>
              <a:spLocks noChangeArrowheads="1"/>
            </p:cNvSpPr>
            <p:nvPr/>
          </p:nvSpPr>
          <p:spPr bwMode="auto">
            <a:xfrm>
              <a:off x="4648200" y="4357688"/>
              <a:ext cx="620713" cy="280988"/>
            </a:xfrm>
            <a:prstGeom prst="rect">
              <a:avLst/>
            </a:prstGeom>
            <a:solidFill>
              <a:srgbClr val="EBEBEB"/>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solidFill>
                    <a:srgbClr val="990000"/>
                  </a:solidFill>
                  <a:latin typeface="Calibri" pitchFamily="34" charset="0"/>
                </a:rPr>
                <a:t>8</a:t>
              </a:r>
            </a:p>
          </p:txBody>
        </p:sp>
        <p:sp>
          <p:nvSpPr>
            <p:cNvPr id="599" name="Rectangle 169"/>
            <p:cNvSpPr>
              <a:spLocks noChangeArrowheads="1"/>
            </p:cNvSpPr>
            <p:nvPr/>
          </p:nvSpPr>
          <p:spPr bwMode="auto">
            <a:xfrm>
              <a:off x="8370888" y="4076700"/>
              <a:ext cx="620713" cy="280988"/>
            </a:xfrm>
            <a:prstGeom prst="rect">
              <a:avLst/>
            </a:prstGeom>
            <a:solidFill>
              <a:srgbClr val="EBEBEB"/>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i="1" dirty="0">
                  <a:solidFill>
                    <a:srgbClr val="990000"/>
                  </a:solidFill>
                  <a:latin typeface="Calibri" pitchFamily="34" charset="0"/>
                </a:rPr>
                <a:t>B3</a:t>
              </a:r>
            </a:p>
          </p:txBody>
        </p:sp>
        <p:sp>
          <p:nvSpPr>
            <p:cNvPr id="600" name="Rectangle 170"/>
            <p:cNvSpPr>
              <a:spLocks noChangeArrowheads="1"/>
            </p:cNvSpPr>
            <p:nvPr/>
          </p:nvSpPr>
          <p:spPr bwMode="auto">
            <a:xfrm>
              <a:off x="7751763" y="4076700"/>
              <a:ext cx="619125" cy="280988"/>
            </a:xfrm>
            <a:prstGeom prst="rect">
              <a:avLst/>
            </a:prstGeom>
            <a:solidFill>
              <a:srgbClr val="EBEBEB"/>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i="1" dirty="0">
                  <a:solidFill>
                    <a:srgbClr val="990000"/>
                  </a:solidFill>
                  <a:latin typeface="Calibri" pitchFamily="34" charset="0"/>
                </a:rPr>
                <a:t>B2</a:t>
              </a:r>
            </a:p>
          </p:txBody>
        </p:sp>
        <p:sp>
          <p:nvSpPr>
            <p:cNvPr id="601" name="Rectangle 171"/>
            <p:cNvSpPr>
              <a:spLocks noChangeArrowheads="1"/>
            </p:cNvSpPr>
            <p:nvPr/>
          </p:nvSpPr>
          <p:spPr bwMode="auto">
            <a:xfrm>
              <a:off x="7131050" y="4076700"/>
              <a:ext cx="620713" cy="280988"/>
            </a:xfrm>
            <a:prstGeom prst="rect">
              <a:avLst/>
            </a:prstGeom>
            <a:solidFill>
              <a:srgbClr val="EBEBEB"/>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i="1" dirty="0">
                  <a:solidFill>
                    <a:srgbClr val="990000"/>
                  </a:solidFill>
                  <a:latin typeface="Calibri" pitchFamily="34" charset="0"/>
                </a:rPr>
                <a:t>B1</a:t>
              </a:r>
            </a:p>
          </p:txBody>
        </p:sp>
        <p:sp>
          <p:nvSpPr>
            <p:cNvPr id="602" name="Rectangle 172"/>
            <p:cNvSpPr>
              <a:spLocks noChangeArrowheads="1"/>
            </p:cNvSpPr>
            <p:nvPr/>
          </p:nvSpPr>
          <p:spPr bwMode="auto">
            <a:xfrm>
              <a:off x="6508750" y="4076700"/>
              <a:ext cx="622300" cy="280988"/>
            </a:xfrm>
            <a:prstGeom prst="rect">
              <a:avLst/>
            </a:prstGeom>
            <a:solidFill>
              <a:srgbClr val="EBEBEB"/>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i="1" dirty="0">
                  <a:solidFill>
                    <a:srgbClr val="990000"/>
                  </a:solidFill>
                  <a:latin typeface="Calibri" pitchFamily="34" charset="0"/>
                </a:rPr>
                <a:t>B0</a:t>
              </a:r>
            </a:p>
          </p:txBody>
        </p:sp>
        <p:sp>
          <p:nvSpPr>
            <p:cNvPr id="603" name="Rectangle 173"/>
            <p:cNvSpPr>
              <a:spLocks noChangeArrowheads="1"/>
            </p:cNvSpPr>
            <p:nvPr/>
          </p:nvSpPr>
          <p:spPr bwMode="auto">
            <a:xfrm>
              <a:off x="5888038" y="4076700"/>
              <a:ext cx="620713" cy="280988"/>
            </a:xfrm>
            <a:prstGeom prst="rect">
              <a:avLst/>
            </a:prstGeom>
            <a:solidFill>
              <a:srgbClr val="EBEBEB"/>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i="1" dirty="0">
                  <a:solidFill>
                    <a:srgbClr val="990000"/>
                  </a:solidFill>
                  <a:latin typeface="Calibri" pitchFamily="34" charset="0"/>
                </a:rPr>
                <a:t>Valid</a:t>
              </a:r>
            </a:p>
          </p:txBody>
        </p:sp>
        <p:sp>
          <p:nvSpPr>
            <p:cNvPr id="604" name="Rectangle 174"/>
            <p:cNvSpPr>
              <a:spLocks noChangeArrowheads="1"/>
            </p:cNvSpPr>
            <p:nvPr/>
          </p:nvSpPr>
          <p:spPr bwMode="auto">
            <a:xfrm>
              <a:off x="5268913" y="4076700"/>
              <a:ext cx="619125" cy="280988"/>
            </a:xfrm>
            <a:prstGeom prst="rect">
              <a:avLst/>
            </a:prstGeom>
            <a:solidFill>
              <a:srgbClr val="EBEBEB"/>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i="1" dirty="0">
                  <a:solidFill>
                    <a:srgbClr val="990000"/>
                  </a:solidFill>
                  <a:latin typeface="Calibri" pitchFamily="34" charset="0"/>
                </a:rPr>
                <a:t>Tag</a:t>
              </a:r>
            </a:p>
          </p:txBody>
        </p:sp>
        <p:sp>
          <p:nvSpPr>
            <p:cNvPr id="605" name="Rectangle 175"/>
            <p:cNvSpPr>
              <a:spLocks noChangeArrowheads="1"/>
            </p:cNvSpPr>
            <p:nvPr/>
          </p:nvSpPr>
          <p:spPr bwMode="auto">
            <a:xfrm>
              <a:off x="4648200" y="4076700"/>
              <a:ext cx="620713" cy="280988"/>
            </a:xfrm>
            <a:prstGeom prst="rect">
              <a:avLst/>
            </a:prstGeom>
            <a:solidFill>
              <a:srgbClr val="EBEBEB"/>
            </a:solidFill>
            <a:ln w="9525">
              <a:noFill/>
              <a:round/>
              <a:headEnd/>
              <a:tailEnd/>
            </a:ln>
            <a:effectLst/>
          </p:spPr>
          <p:txBody>
            <a:bodyPr lIns="67770" tIns="33210" rIns="67770" bIns="33210"/>
            <a:lstStyle/>
            <a:p>
              <a:pPr algn="ctr">
                <a:spcBef>
                  <a:spcPts val="656"/>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i="1" dirty="0" err="1">
                  <a:solidFill>
                    <a:srgbClr val="990000"/>
                  </a:solidFill>
                  <a:latin typeface="Calibri" pitchFamily="34" charset="0"/>
                </a:rPr>
                <a:t>Idx</a:t>
              </a:r>
              <a:endParaRPr lang="en-GB" sz="1050" i="1" dirty="0">
                <a:solidFill>
                  <a:srgbClr val="990000"/>
                </a:solidFill>
                <a:latin typeface="Calibri" pitchFamily="34" charset="0"/>
              </a:endParaRPr>
            </a:p>
          </p:txBody>
        </p:sp>
        <p:sp>
          <p:nvSpPr>
            <p:cNvPr id="606" name="Line 183"/>
            <p:cNvSpPr>
              <a:spLocks noChangeShapeType="1"/>
            </p:cNvSpPr>
            <p:nvPr/>
          </p:nvSpPr>
          <p:spPr bwMode="auto">
            <a:xfrm>
              <a:off x="4666488" y="4357688"/>
              <a:ext cx="4325112" cy="1588"/>
            </a:xfrm>
            <a:prstGeom prst="line">
              <a:avLst/>
            </a:prstGeom>
            <a:grpFill/>
            <a:ln w="12600">
              <a:solidFill>
                <a:srgbClr val="000066"/>
              </a:solidFill>
              <a:miter lim="800000"/>
              <a:headEnd/>
              <a:tailEnd/>
            </a:ln>
            <a:effectLst/>
          </p:spPr>
          <p:txBody>
            <a:bodyPr/>
            <a:lstStyle/>
            <a:p>
              <a:endParaRPr lang="en-US" sz="1800" i="1">
                <a:solidFill>
                  <a:srgbClr val="990000"/>
                </a:solidFill>
              </a:endParaRPr>
            </a:p>
          </p:txBody>
        </p:sp>
        <p:sp>
          <p:nvSpPr>
            <p:cNvPr id="607" name="Line 184"/>
            <p:cNvSpPr>
              <a:spLocks noChangeShapeType="1"/>
            </p:cNvSpPr>
            <p:nvPr/>
          </p:nvSpPr>
          <p:spPr bwMode="auto">
            <a:xfrm>
              <a:off x="4666488" y="4638675"/>
              <a:ext cx="4325112" cy="1588"/>
            </a:xfrm>
            <a:prstGeom prst="line">
              <a:avLst/>
            </a:prstGeom>
            <a:grpFill/>
            <a:ln w="12600">
              <a:solidFill>
                <a:srgbClr val="000066"/>
              </a:solidFill>
              <a:miter lim="800000"/>
              <a:headEnd/>
              <a:tailEnd/>
            </a:ln>
            <a:effectLst/>
          </p:spPr>
          <p:txBody>
            <a:bodyPr/>
            <a:lstStyle/>
            <a:p>
              <a:endParaRPr lang="en-US" sz="1800"/>
            </a:p>
          </p:txBody>
        </p:sp>
        <p:sp>
          <p:nvSpPr>
            <p:cNvPr id="608" name="Line 185"/>
            <p:cNvSpPr>
              <a:spLocks noChangeShapeType="1"/>
            </p:cNvSpPr>
            <p:nvPr/>
          </p:nvSpPr>
          <p:spPr bwMode="auto">
            <a:xfrm>
              <a:off x="4666488" y="4919663"/>
              <a:ext cx="4325112" cy="1588"/>
            </a:xfrm>
            <a:prstGeom prst="line">
              <a:avLst/>
            </a:prstGeom>
            <a:grpFill/>
            <a:ln w="12600">
              <a:solidFill>
                <a:srgbClr val="000066"/>
              </a:solidFill>
              <a:miter lim="800000"/>
              <a:headEnd/>
              <a:tailEnd/>
            </a:ln>
            <a:effectLst/>
          </p:spPr>
          <p:txBody>
            <a:bodyPr/>
            <a:lstStyle/>
            <a:p>
              <a:endParaRPr lang="en-US" sz="1800"/>
            </a:p>
          </p:txBody>
        </p:sp>
        <p:sp>
          <p:nvSpPr>
            <p:cNvPr id="609" name="Line 186"/>
            <p:cNvSpPr>
              <a:spLocks noChangeShapeType="1"/>
            </p:cNvSpPr>
            <p:nvPr/>
          </p:nvSpPr>
          <p:spPr bwMode="auto">
            <a:xfrm>
              <a:off x="4666488" y="5200650"/>
              <a:ext cx="4325112" cy="1588"/>
            </a:xfrm>
            <a:prstGeom prst="line">
              <a:avLst/>
            </a:prstGeom>
            <a:grpFill/>
            <a:ln w="12600">
              <a:solidFill>
                <a:srgbClr val="000066"/>
              </a:solidFill>
              <a:miter lim="800000"/>
              <a:headEnd/>
              <a:tailEnd/>
            </a:ln>
            <a:effectLst/>
          </p:spPr>
          <p:txBody>
            <a:bodyPr/>
            <a:lstStyle/>
            <a:p>
              <a:endParaRPr lang="en-US" sz="1800"/>
            </a:p>
          </p:txBody>
        </p:sp>
        <p:sp>
          <p:nvSpPr>
            <p:cNvPr id="610" name="Line 187"/>
            <p:cNvSpPr>
              <a:spLocks noChangeShapeType="1"/>
            </p:cNvSpPr>
            <p:nvPr/>
          </p:nvSpPr>
          <p:spPr bwMode="auto">
            <a:xfrm>
              <a:off x="4666488" y="5484812"/>
              <a:ext cx="4325112" cy="1588"/>
            </a:xfrm>
            <a:prstGeom prst="line">
              <a:avLst/>
            </a:prstGeom>
            <a:grpFill/>
            <a:ln w="12600">
              <a:solidFill>
                <a:srgbClr val="000066"/>
              </a:solidFill>
              <a:miter lim="800000"/>
              <a:headEnd/>
              <a:tailEnd/>
            </a:ln>
            <a:effectLst/>
          </p:spPr>
          <p:txBody>
            <a:bodyPr/>
            <a:lstStyle/>
            <a:p>
              <a:endParaRPr lang="en-US" sz="1800"/>
            </a:p>
          </p:txBody>
        </p:sp>
        <p:sp>
          <p:nvSpPr>
            <p:cNvPr id="611" name="Line 188"/>
            <p:cNvSpPr>
              <a:spLocks noChangeShapeType="1"/>
            </p:cNvSpPr>
            <p:nvPr/>
          </p:nvSpPr>
          <p:spPr bwMode="auto">
            <a:xfrm>
              <a:off x="4666488" y="5788025"/>
              <a:ext cx="4325112" cy="1588"/>
            </a:xfrm>
            <a:prstGeom prst="line">
              <a:avLst/>
            </a:prstGeom>
            <a:grpFill/>
            <a:ln w="12600">
              <a:solidFill>
                <a:srgbClr val="000066"/>
              </a:solidFill>
              <a:miter lim="800000"/>
              <a:headEnd/>
              <a:tailEnd/>
            </a:ln>
            <a:effectLst/>
          </p:spPr>
          <p:txBody>
            <a:bodyPr/>
            <a:lstStyle/>
            <a:p>
              <a:endParaRPr lang="en-US" sz="1800"/>
            </a:p>
          </p:txBody>
        </p:sp>
        <p:sp>
          <p:nvSpPr>
            <p:cNvPr id="612" name="Line 189"/>
            <p:cNvSpPr>
              <a:spLocks noChangeShapeType="1"/>
            </p:cNvSpPr>
            <p:nvPr/>
          </p:nvSpPr>
          <p:spPr bwMode="auto">
            <a:xfrm>
              <a:off x="4666488" y="6069013"/>
              <a:ext cx="4325112" cy="1588"/>
            </a:xfrm>
            <a:prstGeom prst="line">
              <a:avLst/>
            </a:prstGeom>
            <a:grpFill/>
            <a:ln w="12600">
              <a:solidFill>
                <a:srgbClr val="000066"/>
              </a:solidFill>
              <a:miter lim="800000"/>
              <a:headEnd/>
              <a:tailEnd/>
            </a:ln>
            <a:effectLst/>
          </p:spPr>
          <p:txBody>
            <a:bodyPr/>
            <a:lstStyle/>
            <a:p>
              <a:endParaRPr lang="en-US" sz="1800"/>
            </a:p>
          </p:txBody>
        </p:sp>
        <p:sp>
          <p:nvSpPr>
            <p:cNvPr id="613" name="Line 190"/>
            <p:cNvSpPr>
              <a:spLocks noChangeShapeType="1"/>
            </p:cNvSpPr>
            <p:nvPr/>
          </p:nvSpPr>
          <p:spPr bwMode="auto">
            <a:xfrm>
              <a:off x="4666488" y="6350000"/>
              <a:ext cx="4325112" cy="1588"/>
            </a:xfrm>
            <a:prstGeom prst="line">
              <a:avLst/>
            </a:prstGeom>
            <a:grpFill/>
            <a:ln w="12600">
              <a:solidFill>
                <a:srgbClr val="000066"/>
              </a:solidFill>
              <a:miter lim="800000"/>
              <a:headEnd/>
              <a:tailEnd/>
            </a:ln>
            <a:effectLst/>
          </p:spPr>
          <p:txBody>
            <a:bodyPr/>
            <a:lstStyle/>
            <a:p>
              <a:endParaRPr lang="en-US" sz="1800"/>
            </a:p>
          </p:txBody>
        </p:sp>
        <p:sp>
          <p:nvSpPr>
            <p:cNvPr id="614" name="Line 197"/>
            <p:cNvSpPr>
              <a:spLocks noChangeShapeType="1"/>
            </p:cNvSpPr>
            <p:nvPr/>
          </p:nvSpPr>
          <p:spPr bwMode="auto">
            <a:xfrm>
              <a:off x="5268913" y="4076700"/>
              <a:ext cx="1588" cy="2554288"/>
            </a:xfrm>
            <a:prstGeom prst="line">
              <a:avLst/>
            </a:prstGeom>
            <a:grpFill/>
            <a:ln w="12600">
              <a:solidFill>
                <a:srgbClr val="000066"/>
              </a:solidFill>
              <a:miter lim="800000"/>
              <a:headEnd/>
              <a:tailEnd/>
            </a:ln>
            <a:effectLst/>
          </p:spPr>
          <p:txBody>
            <a:bodyPr/>
            <a:lstStyle/>
            <a:p>
              <a:endParaRPr lang="en-US" sz="1800"/>
            </a:p>
          </p:txBody>
        </p:sp>
        <p:sp>
          <p:nvSpPr>
            <p:cNvPr id="615" name="Line 198"/>
            <p:cNvSpPr>
              <a:spLocks noChangeShapeType="1"/>
            </p:cNvSpPr>
            <p:nvPr/>
          </p:nvSpPr>
          <p:spPr bwMode="auto">
            <a:xfrm>
              <a:off x="5888038" y="4076700"/>
              <a:ext cx="1588" cy="2554288"/>
            </a:xfrm>
            <a:prstGeom prst="line">
              <a:avLst/>
            </a:prstGeom>
            <a:grpFill/>
            <a:ln w="12600">
              <a:solidFill>
                <a:srgbClr val="000066"/>
              </a:solidFill>
              <a:miter lim="800000"/>
              <a:headEnd/>
              <a:tailEnd/>
            </a:ln>
            <a:effectLst/>
          </p:spPr>
          <p:txBody>
            <a:bodyPr/>
            <a:lstStyle/>
            <a:p>
              <a:endParaRPr lang="en-US" sz="1800"/>
            </a:p>
          </p:txBody>
        </p:sp>
        <p:sp>
          <p:nvSpPr>
            <p:cNvPr id="616" name="Line 199"/>
            <p:cNvSpPr>
              <a:spLocks noChangeShapeType="1"/>
            </p:cNvSpPr>
            <p:nvPr/>
          </p:nvSpPr>
          <p:spPr bwMode="auto">
            <a:xfrm>
              <a:off x="6508750" y="4076700"/>
              <a:ext cx="1588" cy="2554288"/>
            </a:xfrm>
            <a:prstGeom prst="line">
              <a:avLst/>
            </a:prstGeom>
            <a:grpFill/>
            <a:ln w="12600">
              <a:solidFill>
                <a:srgbClr val="000066"/>
              </a:solidFill>
              <a:miter lim="800000"/>
              <a:headEnd/>
              <a:tailEnd/>
            </a:ln>
            <a:effectLst/>
          </p:spPr>
          <p:txBody>
            <a:bodyPr/>
            <a:lstStyle/>
            <a:p>
              <a:endParaRPr lang="en-US" sz="1800"/>
            </a:p>
          </p:txBody>
        </p:sp>
        <p:sp>
          <p:nvSpPr>
            <p:cNvPr id="617" name="Line 200"/>
            <p:cNvSpPr>
              <a:spLocks noChangeShapeType="1"/>
            </p:cNvSpPr>
            <p:nvPr/>
          </p:nvSpPr>
          <p:spPr bwMode="auto">
            <a:xfrm>
              <a:off x="7131050" y="4076700"/>
              <a:ext cx="1588" cy="2554288"/>
            </a:xfrm>
            <a:prstGeom prst="line">
              <a:avLst/>
            </a:prstGeom>
            <a:grpFill/>
            <a:ln w="12600">
              <a:solidFill>
                <a:srgbClr val="000066"/>
              </a:solidFill>
              <a:miter lim="800000"/>
              <a:headEnd/>
              <a:tailEnd/>
            </a:ln>
            <a:effectLst/>
          </p:spPr>
          <p:txBody>
            <a:bodyPr/>
            <a:lstStyle/>
            <a:p>
              <a:endParaRPr lang="en-US" sz="1800"/>
            </a:p>
          </p:txBody>
        </p:sp>
        <p:sp>
          <p:nvSpPr>
            <p:cNvPr id="618" name="Line 201"/>
            <p:cNvSpPr>
              <a:spLocks noChangeShapeType="1"/>
            </p:cNvSpPr>
            <p:nvPr/>
          </p:nvSpPr>
          <p:spPr bwMode="auto">
            <a:xfrm>
              <a:off x="7751763" y="4076700"/>
              <a:ext cx="1588" cy="2554288"/>
            </a:xfrm>
            <a:prstGeom prst="line">
              <a:avLst/>
            </a:prstGeom>
            <a:grpFill/>
            <a:ln w="12600">
              <a:solidFill>
                <a:srgbClr val="000066"/>
              </a:solidFill>
              <a:miter lim="800000"/>
              <a:headEnd/>
              <a:tailEnd/>
            </a:ln>
            <a:effectLst/>
          </p:spPr>
          <p:txBody>
            <a:bodyPr/>
            <a:lstStyle/>
            <a:p>
              <a:endParaRPr lang="en-US" sz="1800"/>
            </a:p>
          </p:txBody>
        </p:sp>
        <p:sp>
          <p:nvSpPr>
            <p:cNvPr id="619" name="Line 202"/>
            <p:cNvSpPr>
              <a:spLocks noChangeShapeType="1"/>
            </p:cNvSpPr>
            <p:nvPr/>
          </p:nvSpPr>
          <p:spPr bwMode="auto">
            <a:xfrm>
              <a:off x="8370888" y="4076700"/>
              <a:ext cx="1588" cy="2554288"/>
            </a:xfrm>
            <a:prstGeom prst="line">
              <a:avLst/>
            </a:prstGeom>
            <a:grpFill/>
            <a:ln w="12600">
              <a:solidFill>
                <a:srgbClr val="000066"/>
              </a:solidFill>
              <a:miter lim="800000"/>
              <a:headEnd/>
              <a:tailEnd/>
            </a:ln>
            <a:effectLst/>
          </p:spPr>
          <p:txBody>
            <a:bodyPr/>
            <a:lstStyle/>
            <a:p>
              <a:endParaRPr lang="en-US" sz="1800"/>
            </a:p>
          </p:txBody>
        </p:sp>
        <p:sp>
          <p:nvSpPr>
            <p:cNvPr id="620" name="Line 205"/>
            <p:cNvSpPr>
              <a:spLocks noChangeShapeType="1"/>
            </p:cNvSpPr>
            <p:nvPr/>
          </p:nvSpPr>
          <p:spPr bwMode="auto">
            <a:xfrm>
              <a:off x="4666488" y="4076700"/>
              <a:ext cx="4325112" cy="1588"/>
            </a:xfrm>
            <a:prstGeom prst="line">
              <a:avLst/>
            </a:prstGeom>
            <a:grpFill/>
            <a:ln w="28575">
              <a:solidFill>
                <a:srgbClr val="000066"/>
              </a:solidFill>
              <a:miter lim="800000"/>
              <a:headEnd/>
              <a:tailEnd/>
            </a:ln>
            <a:effectLst/>
          </p:spPr>
          <p:txBody>
            <a:bodyPr/>
            <a:lstStyle/>
            <a:p>
              <a:endParaRPr lang="en-US" sz="1800" i="1">
                <a:solidFill>
                  <a:srgbClr val="990000"/>
                </a:solidFill>
              </a:endParaRPr>
            </a:p>
          </p:txBody>
        </p:sp>
        <p:sp>
          <p:nvSpPr>
            <p:cNvPr id="621" name="Line 206"/>
            <p:cNvSpPr>
              <a:spLocks noChangeShapeType="1"/>
            </p:cNvSpPr>
            <p:nvPr/>
          </p:nvSpPr>
          <p:spPr bwMode="auto">
            <a:xfrm>
              <a:off x="8991601" y="4076700"/>
              <a:ext cx="1588" cy="2554288"/>
            </a:xfrm>
            <a:prstGeom prst="line">
              <a:avLst/>
            </a:prstGeom>
            <a:grpFill/>
            <a:ln w="28575">
              <a:solidFill>
                <a:srgbClr val="000066"/>
              </a:solidFill>
              <a:miter lim="800000"/>
              <a:headEnd/>
              <a:tailEnd/>
            </a:ln>
            <a:effectLst/>
          </p:spPr>
          <p:txBody>
            <a:bodyPr/>
            <a:lstStyle/>
            <a:p>
              <a:endParaRPr lang="en-US" sz="1800"/>
            </a:p>
          </p:txBody>
        </p:sp>
        <p:sp>
          <p:nvSpPr>
            <p:cNvPr id="622" name="Line 207"/>
            <p:cNvSpPr>
              <a:spLocks noChangeShapeType="1"/>
            </p:cNvSpPr>
            <p:nvPr/>
          </p:nvSpPr>
          <p:spPr bwMode="auto">
            <a:xfrm>
              <a:off x="4666488" y="6630988"/>
              <a:ext cx="4325112" cy="1588"/>
            </a:xfrm>
            <a:prstGeom prst="line">
              <a:avLst/>
            </a:prstGeom>
            <a:grpFill/>
            <a:ln w="28575">
              <a:solidFill>
                <a:srgbClr val="000066"/>
              </a:solidFill>
              <a:miter lim="800000"/>
              <a:headEnd/>
              <a:tailEnd/>
            </a:ln>
            <a:effectLst/>
          </p:spPr>
          <p:txBody>
            <a:bodyPr/>
            <a:lstStyle/>
            <a:p>
              <a:endParaRPr lang="en-US" sz="1800"/>
            </a:p>
          </p:txBody>
        </p:sp>
        <p:sp>
          <p:nvSpPr>
            <p:cNvPr id="623" name="Line 206"/>
            <p:cNvSpPr>
              <a:spLocks noChangeShapeType="1"/>
            </p:cNvSpPr>
            <p:nvPr/>
          </p:nvSpPr>
          <p:spPr bwMode="auto">
            <a:xfrm>
              <a:off x="4648200" y="4083579"/>
              <a:ext cx="1588" cy="2554288"/>
            </a:xfrm>
            <a:prstGeom prst="line">
              <a:avLst/>
            </a:prstGeom>
            <a:grpFill/>
            <a:ln w="28575">
              <a:solidFill>
                <a:srgbClr val="000066"/>
              </a:solidFill>
              <a:miter lim="800000"/>
              <a:headEnd/>
              <a:tailEnd/>
            </a:ln>
            <a:effectLst/>
          </p:spPr>
          <p:txBody>
            <a:bodyPr/>
            <a:lstStyle/>
            <a:p>
              <a:endParaRPr lang="en-US" sz="1800"/>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Intel Core i7 Memory System</a:t>
            </a:r>
          </a:p>
        </p:txBody>
      </p:sp>
      <p:sp>
        <p:nvSpPr>
          <p:cNvPr id="43" name="Rectangle 406"/>
          <p:cNvSpPr>
            <a:spLocks noChangeArrowheads="1"/>
          </p:cNvSpPr>
          <p:nvPr/>
        </p:nvSpPr>
        <p:spPr bwMode="auto">
          <a:xfrm>
            <a:off x="1527573" y="2807468"/>
            <a:ext cx="1110853" cy="352940"/>
          </a:xfrm>
          <a:prstGeom prst="rect">
            <a:avLst/>
          </a:prstGeom>
          <a:solidFill>
            <a:srgbClr val="F7F5CD"/>
          </a:solidFill>
          <a:ln w="12700">
            <a:solidFill>
              <a:srgbClr val="000000"/>
            </a:solidFill>
            <a:miter lim="800000"/>
            <a:headEnd/>
            <a:tailEnd/>
          </a:ln>
          <a:effectLst>
            <a:outerShdw blurRad="50800" dist="38100" dir="2700000">
              <a:srgbClr val="000000">
                <a:alpha val="43000"/>
              </a:srgbClr>
            </a:outerShdw>
          </a:effectLst>
        </p:spPr>
        <p:txBody>
          <a:bodyPr wrap="none" anchor="ctr">
            <a:prstTxWarp prst="textNoShape">
              <a:avLst/>
            </a:prstTxWarp>
          </a:bodyPr>
          <a:lstStyle/>
          <a:p>
            <a:pPr algn="ctr">
              <a:defRPr/>
            </a:pPr>
            <a:r>
              <a:rPr lang="en-US" sz="1200" kern="0" dirty="0">
                <a:solidFill>
                  <a:sysClr val="windowText" lastClr="000000"/>
                </a:solidFill>
              </a:rPr>
              <a:t>L1 </a:t>
            </a:r>
            <a:r>
              <a:rPr lang="en-US" sz="1200" kern="0" dirty="0" err="1">
                <a:solidFill>
                  <a:sysClr val="windowText" lastClr="000000"/>
                </a:solidFill>
              </a:rPr>
              <a:t>d</a:t>
            </a:r>
            <a:r>
              <a:rPr lang="en-US" sz="1200" kern="0" dirty="0">
                <a:solidFill>
                  <a:sysClr val="windowText" lastClr="000000"/>
                </a:solidFill>
              </a:rPr>
              <a:t>-cache</a:t>
            </a:r>
          </a:p>
          <a:p>
            <a:pPr algn="ctr">
              <a:defRPr/>
            </a:pPr>
            <a:r>
              <a:rPr lang="en-US" sz="1200" kern="0" dirty="0">
                <a:solidFill>
                  <a:sysClr val="windowText" lastClr="000000"/>
                </a:solidFill>
              </a:rPr>
              <a:t>32 KB, 8-way</a:t>
            </a:r>
          </a:p>
        </p:txBody>
      </p:sp>
      <p:sp>
        <p:nvSpPr>
          <p:cNvPr id="44" name="Rectangle 408"/>
          <p:cNvSpPr>
            <a:spLocks noChangeArrowheads="1"/>
          </p:cNvSpPr>
          <p:nvPr/>
        </p:nvSpPr>
        <p:spPr bwMode="auto">
          <a:xfrm>
            <a:off x="1771650" y="3372173"/>
            <a:ext cx="1933575" cy="352940"/>
          </a:xfrm>
          <a:prstGeom prst="rect">
            <a:avLst/>
          </a:prstGeom>
          <a:solidFill>
            <a:srgbClr val="F7F5CD"/>
          </a:solidFill>
          <a:ln w="12700">
            <a:solidFill>
              <a:srgbClr val="000000"/>
            </a:solidFill>
            <a:miter lim="800000"/>
            <a:headEnd/>
            <a:tailEnd/>
          </a:ln>
          <a:effectLst>
            <a:outerShdw blurRad="50800" dist="38100" dir="2700000">
              <a:srgbClr val="000000">
                <a:alpha val="43000"/>
              </a:srgbClr>
            </a:outerShdw>
          </a:effectLst>
        </p:spPr>
        <p:txBody>
          <a:bodyPr anchor="ctr">
            <a:prstTxWarp prst="textNoShape">
              <a:avLst/>
            </a:prstTxWarp>
          </a:bodyPr>
          <a:lstStyle/>
          <a:p>
            <a:pPr algn="ctr">
              <a:defRPr/>
            </a:pPr>
            <a:r>
              <a:rPr lang="en-US" sz="1200" kern="0" dirty="0">
                <a:solidFill>
                  <a:sysClr val="windowText" lastClr="000000"/>
                </a:solidFill>
              </a:rPr>
              <a:t>L2 unified cache</a:t>
            </a:r>
          </a:p>
          <a:p>
            <a:pPr algn="ctr">
              <a:defRPr/>
            </a:pPr>
            <a:r>
              <a:rPr lang="en-US" sz="1200" kern="0" dirty="0">
                <a:solidFill>
                  <a:sysClr val="windowText" lastClr="000000"/>
                </a:solidFill>
              </a:rPr>
              <a:t>256 KB, 8-way</a:t>
            </a:r>
          </a:p>
        </p:txBody>
      </p:sp>
      <p:sp>
        <p:nvSpPr>
          <p:cNvPr id="45" name="Line 409"/>
          <p:cNvSpPr>
            <a:spLocks noChangeShapeType="1"/>
          </p:cNvSpPr>
          <p:nvPr/>
        </p:nvSpPr>
        <p:spPr bwMode="auto">
          <a:xfrm>
            <a:off x="2085975" y="2583938"/>
            <a:ext cx="0" cy="211764"/>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algn="ctr">
              <a:defRPr/>
            </a:pPr>
            <a:endParaRPr lang="en-US" sz="1200" kern="0">
              <a:solidFill>
                <a:sysClr val="windowText" lastClr="000000"/>
              </a:solidFill>
            </a:endParaRPr>
          </a:p>
        </p:txBody>
      </p:sp>
      <p:sp>
        <p:nvSpPr>
          <p:cNvPr id="46" name="Line 410"/>
          <p:cNvSpPr>
            <a:spLocks noChangeShapeType="1"/>
          </p:cNvSpPr>
          <p:nvPr/>
        </p:nvSpPr>
        <p:spPr bwMode="auto">
          <a:xfrm>
            <a:off x="2076450" y="3160408"/>
            <a:ext cx="0" cy="211764"/>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algn="ctr">
              <a:defRPr/>
            </a:pPr>
            <a:endParaRPr lang="en-US" sz="1200" kern="0">
              <a:solidFill>
                <a:sysClr val="windowText" lastClr="000000"/>
              </a:solidFill>
            </a:endParaRPr>
          </a:p>
        </p:txBody>
      </p:sp>
      <p:sp>
        <p:nvSpPr>
          <p:cNvPr id="47" name="Line 411"/>
          <p:cNvSpPr>
            <a:spLocks noChangeShapeType="1"/>
          </p:cNvSpPr>
          <p:nvPr/>
        </p:nvSpPr>
        <p:spPr bwMode="auto">
          <a:xfrm>
            <a:off x="3346847" y="3160408"/>
            <a:ext cx="0" cy="211764"/>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algn="ctr">
              <a:defRPr/>
            </a:pPr>
            <a:endParaRPr lang="en-US" sz="1200" kern="0">
              <a:solidFill>
                <a:sysClr val="windowText" lastClr="000000"/>
              </a:solidFill>
            </a:endParaRPr>
          </a:p>
        </p:txBody>
      </p:sp>
      <p:sp>
        <p:nvSpPr>
          <p:cNvPr id="48" name="Rectangle 426"/>
          <p:cNvSpPr>
            <a:spLocks noChangeArrowheads="1"/>
          </p:cNvSpPr>
          <p:nvPr/>
        </p:nvSpPr>
        <p:spPr bwMode="auto">
          <a:xfrm>
            <a:off x="1899048" y="4651581"/>
            <a:ext cx="1625203" cy="566480"/>
          </a:xfrm>
          <a:prstGeom prst="rect">
            <a:avLst/>
          </a:prstGeom>
          <a:solidFill>
            <a:srgbClr val="F7F5CD"/>
          </a:solidFill>
          <a:ln w="12700">
            <a:solidFill>
              <a:srgbClr val="000000"/>
            </a:solidFill>
            <a:miter lim="800000"/>
            <a:headEnd/>
            <a:tailEnd/>
          </a:ln>
          <a:effectLst>
            <a:outerShdw blurRad="50800" dist="38100" dir="2700000">
              <a:srgbClr val="000000">
                <a:alpha val="43000"/>
              </a:srgbClr>
            </a:outerShdw>
          </a:effectLst>
        </p:spPr>
        <p:txBody>
          <a:bodyPr anchor="ctr">
            <a:prstTxWarp prst="textNoShape">
              <a:avLst/>
            </a:prstTxWarp>
          </a:bodyPr>
          <a:lstStyle/>
          <a:p>
            <a:pPr algn="ctr">
              <a:defRPr/>
            </a:pPr>
            <a:r>
              <a:rPr lang="en-US" sz="1200" kern="0">
                <a:solidFill>
                  <a:sysClr val="windowText" lastClr="000000"/>
                </a:solidFill>
              </a:rPr>
              <a:t>L3 unified cache</a:t>
            </a:r>
          </a:p>
          <a:p>
            <a:pPr algn="ctr">
              <a:defRPr/>
            </a:pPr>
            <a:r>
              <a:rPr lang="en-US" sz="1200" kern="0">
                <a:solidFill>
                  <a:sysClr val="windowText" lastClr="000000"/>
                </a:solidFill>
              </a:rPr>
              <a:t>8 MB, 16-way </a:t>
            </a:r>
          </a:p>
          <a:p>
            <a:pPr algn="ctr">
              <a:defRPr/>
            </a:pPr>
            <a:r>
              <a:rPr lang="en-US" sz="1200" kern="0">
                <a:solidFill>
                  <a:sysClr val="windowText" lastClr="000000"/>
                </a:solidFill>
              </a:rPr>
              <a:t>(shared by all cores)</a:t>
            </a:r>
          </a:p>
        </p:txBody>
      </p:sp>
      <p:sp>
        <p:nvSpPr>
          <p:cNvPr id="49" name="Rectangle 427"/>
          <p:cNvSpPr>
            <a:spLocks noChangeArrowheads="1"/>
          </p:cNvSpPr>
          <p:nvPr/>
        </p:nvSpPr>
        <p:spPr bwMode="auto">
          <a:xfrm>
            <a:off x="4543425" y="5527916"/>
            <a:ext cx="2085975" cy="415685"/>
          </a:xfrm>
          <a:prstGeom prst="rect">
            <a:avLst/>
          </a:prstGeom>
          <a:solidFill>
            <a:srgbClr val="E5E6F6"/>
          </a:solidFill>
          <a:ln w="12700">
            <a:solidFill>
              <a:srgbClr val="000000"/>
            </a:solidFill>
            <a:miter lim="800000"/>
            <a:headEnd/>
            <a:tailEnd/>
          </a:ln>
          <a:effectLst>
            <a:outerShdw blurRad="50800" dist="38100" dir="2700000">
              <a:srgbClr val="000000">
                <a:alpha val="43000"/>
              </a:srgbClr>
            </a:outerShdw>
          </a:effectLst>
        </p:spPr>
        <p:txBody>
          <a:bodyPr anchor="ctr">
            <a:prstTxWarp prst="textNoShape">
              <a:avLst/>
            </a:prstTxWarp>
          </a:bodyPr>
          <a:lstStyle/>
          <a:p>
            <a:pPr algn="ctr">
              <a:defRPr/>
            </a:pPr>
            <a:r>
              <a:rPr lang="en-US" sz="1200" kern="0">
                <a:solidFill>
                  <a:sysClr val="windowText" lastClr="000000"/>
                </a:solidFill>
              </a:rPr>
              <a:t>Main memory</a:t>
            </a:r>
          </a:p>
        </p:txBody>
      </p:sp>
      <p:sp>
        <p:nvSpPr>
          <p:cNvPr id="50" name="Line 432"/>
          <p:cNvSpPr>
            <a:spLocks noChangeShapeType="1"/>
          </p:cNvSpPr>
          <p:nvPr/>
        </p:nvSpPr>
        <p:spPr bwMode="auto">
          <a:xfrm>
            <a:off x="3346847" y="2595703"/>
            <a:ext cx="0" cy="211764"/>
          </a:xfrm>
          <a:prstGeom prst="line">
            <a:avLst/>
          </a:prstGeom>
          <a:noFill/>
          <a:ln w="12700">
            <a:solidFill>
              <a:srgbClr val="000000"/>
            </a:solidFill>
            <a:round/>
            <a:headEnd type="triangle" w="med" len="med"/>
            <a:tailEnd/>
          </a:ln>
          <a:effectLst/>
        </p:spPr>
        <p:txBody>
          <a:bodyPr wrap="none" anchor="ctr">
            <a:prstTxWarp prst="textNoShape">
              <a:avLst/>
            </a:prstTxWarp>
          </a:bodyPr>
          <a:lstStyle/>
          <a:p>
            <a:pPr algn="ctr">
              <a:defRPr/>
            </a:pPr>
            <a:endParaRPr lang="en-US" sz="1200" kern="0">
              <a:solidFill>
                <a:sysClr val="windowText" lastClr="000000"/>
              </a:solidFill>
            </a:endParaRPr>
          </a:p>
        </p:txBody>
      </p:sp>
      <p:sp>
        <p:nvSpPr>
          <p:cNvPr id="51" name="Rectangle 434"/>
          <p:cNvSpPr>
            <a:spLocks noChangeArrowheads="1"/>
          </p:cNvSpPr>
          <p:nvPr/>
        </p:nvSpPr>
        <p:spPr bwMode="auto">
          <a:xfrm>
            <a:off x="1708547" y="2234920"/>
            <a:ext cx="790575" cy="352940"/>
          </a:xfrm>
          <a:prstGeom prst="rect">
            <a:avLst/>
          </a:prstGeom>
          <a:solidFill>
            <a:srgbClr val="DBF2DA"/>
          </a:solidFill>
          <a:ln w="12700">
            <a:solidFill>
              <a:srgbClr val="000000"/>
            </a:solidFill>
            <a:miter lim="800000"/>
            <a:headEnd/>
            <a:tailEnd/>
          </a:ln>
          <a:effectLst>
            <a:outerShdw blurRad="50800" dist="38100" dir="2700000">
              <a:srgbClr val="000000">
                <a:alpha val="43000"/>
              </a:srgbClr>
            </a:outerShdw>
          </a:effectLst>
        </p:spPr>
        <p:txBody>
          <a:bodyPr wrap="none" anchor="ctr">
            <a:prstTxWarp prst="textNoShape">
              <a:avLst/>
            </a:prstTxWarp>
          </a:bodyPr>
          <a:lstStyle/>
          <a:p>
            <a:pPr algn="ctr">
              <a:defRPr/>
            </a:pPr>
            <a:r>
              <a:rPr lang="en-US" sz="1200" kern="0" dirty="0">
                <a:solidFill>
                  <a:sysClr val="windowText" lastClr="000000"/>
                </a:solidFill>
              </a:rPr>
              <a:t>Registers</a:t>
            </a:r>
          </a:p>
        </p:txBody>
      </p:sp>
      <p:sp>
        <p:nvSpPr>
          <p:cNvPr id="52" name="Rectangle 435"/>
          <p:cNvSpPr>
            <a:spLocks noChangeArrowheads="1"/>
          </p:cNvSpPr>
          <p:nvPr/>
        </p:nvSpPr>
        <p:spPr bwMode="auto">
          <a:xfrm>
            <a:off x="4191000" y="2807468"/>
            <a:ext cx="1368029" cy="352940"/>
          </a:xfrm>
          <a:prstGeom prst="rect">
            <a:avLst/>
          </a:prstGeom>
          <a:solidFill>
            <a:srgbClr val="F6D2D2"/>
          </a:solidFill>
          <a:ln w="12700">
            <a:solidFill>
              <a:srgbClr val="000000"/>
            </a:solidFill>
            <a:miter lim="800000"/>
            <a:headEnd/>
            <a:tailEnd/>
          </a:ln>
          <a:effectLst>
            <a:outerShdw blurRad="50800" dist="38100" dir="2700000">
              <a:srgbClr val="000000">
                <a:alpha val="43000"/>
              </a:srgbClr>
            </a:outerShdw>
          </a:effectLst>
        </p:spPr>
        <p:txBody>
          <a:bodyPr wrap="none" anchor="ctr">
            <a:prstTxWarp prst="textNoShape">
              <a:avLst/>
            </a:prstTxWarp>
          </a:bodyPr>
          <a:lstStyle/>
          <a:p>
            <a:pPr algn="ctr">
              <a:defRPr/>
            </a:pPr>
            <a:r>
              <a:rPr lang="en-US" sz="1200" kern="0" dirty="0">
                <a:solidFill>
                  <a:sysClr val="windowText" lastClr="000000"/>
                </a:solidFill>
              </a:rPr>
              <a:t>L1 </a:t>
            </a:r>
            <a:r>
              <a:rPr lang="en-US" sz="1200" kern="0" dirty="0" err="1">
                <a:solidFill>
                  <a:sysClr val="windowText" lastClr="000000"/>
                </a:solidFill>
              </a:rPr>
              <a:t>d</a:t>
            </a:r>
            <a:r>
              <a:rPr lang="en-US" sz="1200" kern="0" dirty="0">
                <a:solidFill>
                  <a:sysClr val="windowText" lastClr="000000"/>
                </a:solidFill>
              </a:rPr>
              <a:t>-TLB</a:t>
            </a:r>
          </a:p>
          <a:p>
            <a:pPr algn="ctr">
              <a:defRPr/>
            </a:pPr>
            <a:r>
              <a:rPr lang="en-US" sz="1200" kern="0" dirty="0">
                <a:solidFill>
                  <a:sysClr val="windowText" lastClr="000000"/>
                </a:solidFill>
              </a:rPr>
              <a:t>64 entries, 4-way</a:t>
            </a:r>
          </a:p>
        </p:txBody>
      </p:sp>
      <p:sp>
        <p:nvSpPr>
          <p:cNvPr id="53" name="Rectangle 436"/>
          <p:cNvSpPr>
            <a:spLocks noChangeArrowheads="1"/>
          </p:cNvSpPr>
          <p:nvPr/>
        </p:nvSpPr>
        <p:spPr bwMode="auto">
          <a:xfrm>
            <a:off x="5676900" y="2807468"/>
            <a:ext cx="1368029" cy="352940"/>
          </a:xfrm>
          <a:prstGeom prst="rect">
            <a:avLst/>
          </a:prstGeom>
          <a:solidFill>
            <a:srgbClr val="F6D2D2"/>
          </a:solidFill>
          <a:ln w="12700">
            <a:solidFill>
              <a:srgbClr val="000000"/>
            </a:solidFill>
            <a:miter lim="800000"/>
            <a:headEnd/>
            <a:tailEnd/>
          </a:ln>
          <a:effectLst>
            <a:outerShdw blurRad="50800" dist="38100" dir="2700000">
              <a:srgbClr val="000000">
                <a:alpha val="43000"/>
              </a:srgbClr>
            </a:outerShdw>
          </a:effectLst>
        </p:spPr>
        <p:txBody>
          <a:bodyPr wrap="none" anchor="ctr">
            <a:prstTxWarp prst="textNoShape">
              <a:avLst/>
            </a:prstTxWarp>
          </a:bodyPr>
          <a:lstStyle/>
          <a:p>
            <a:pPr algn="ctr">
              <a:defRPr/>
            </a:pPr>
            <a:r>
              <a:rPr lang="en-US" sz="1200" kern="0" dirty="0">
                <a:solidFill>
                  <a:sysClr val="windowText" lastClr="000000"/>
                </a:solidFill>
              </a:rPr>
              <a:t>L1 </a:t>
            </a:r>
            <a:r>
              <a:rPr lang="en-US" sz="1200" kern="0" dirty="0" err="1">
                <a:solidFill>
                  <a:sysClr val="windowText" lastClr="000000"/>
                </a:solidFill>
              </a:rPr>
              <a:t>i</a:t>
            </a:r>
            <a:r>
              <a:rPr lang="en-US" sz="1200" kern="0" dirty="0">
                <a:solidFill>
                  <a:sysClr val="windowText" lastClr="000000"/>
                </a:solidFill>
              </a:rPr>
              <a:t>-TLB</a:t>
            </a:r>
          </a:p>
          <a:p>
            <a:pPr algn="ctr">
              <a:defRPr/>
            </a:pPr>
            <a:r>
              <a:rPr lang="en-US" sz="1200" kern="0" dirty="0">
                <a:solidFill>
                  <a:sysClr val="windowText" lastClr="000000"/>
                </a:solidFill>
              </a:rPr>
              <a:t>128 entries, 4-way</a:t>
            </a:r>
          </a:p>
        </p:txBody>
      </p:sp>
      <p:sp>
        <p:nvSpPr>
          <p:cNvPr id="54" name="Rectangle 438"/>
          <p:cNvSpPr>
            <a:spLocks noChangeArrowheads="1"/>
          </p:cNvSpPr>
          <p:nvPr/>
        </p:nvSpPr>
        <p:spPr bwMode="auto">
          <a:xfrm>
            <a:off x="4438650" y="3380016"/>
            <a:ext cx="2368154" cy="352940"/>
          </a:xfrm>
          <a:prstGeom prst="rect">
            <a:avLst/>
          </a:prstGeom>
          <a:solidFill>
            <a:srgbClr val="F6D2D2"/>
          </a:solidFill>
          <a:ln w="12700">
            <a:solidFill>
              <a:srgbClr val="000000"/>
            </a:solidFill>
            <a:miter lim="800000"/>
            <a:headEnd/>
            <a:tailEnd/>
          </a:ln>
          <a:effectLst>
            <a:outerShdw blurRad="50800" dist="38100" dir="2700000">
              <a:srgbClr val="000000">
                <a:alpha val="43000"/>
              </a:srgbClr>
            </a:outerShdw>
          </a:effectLst>
        </p:spPr>
        <p:txBody>
          <a:bodyPr wrap="none" anchor="ctr">
            <a:prstTxWarp prst="textNoShape">
              <a:avLst/>
            </a:prstTxWarp>
          </a:bodyPr>
          <a:lstStyle/>
          <a:p>
            <a:pPr algn="ctr">
              <a:defRPr/>
            </a:pPr>
            <a:r>
              <a:rPr lang="en-US" sz="1200" kern="0">
                <a:solidFill>
                  <a:sysClr val="windowText" lastClr="000000"/>
                </a:solidFill>
              </a:rPr>
              <a:t>L2  unified TLB</a:t>
            </a:r>
          </a:p>
          <a:p>
            <a:pPr algn="ctr">
              <a:defRPr/>
            </a:pPr>
            <a:r>
              <a:rPr lang="en-US" sz="1200" kern="0">
                <a:solidFill>
                  <a:sysClr val="windowText" lastClr="000000"/>
                </a:solidFill>
              </a:rPr>
              <a:t>512 entries, 4-way</a:t>
            </a:r>
          </a:p>
        </p:txBody>
      </p:sp>
      <p:sp>
        <p:nvSpPr>
          <p:cNvPr id="55" name="Line 439"/>
          <p:cNvSpPr>
            <a:spLocks noChangeShapeType="1"/>
          </p:cNvSpPr>
          <p:nvPr/>
        </p:nvSpPr>
        <p:spPr bwMode="auto">
          <a:xfrm>
            <a:off x="4880372" y="3164329"/>
            <a:ext cx="0" cy="211764"/>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algn="ctr">
              <a:defRPr/>
            </a:pPr>
            <a:endParaRPr lang="en-US" sz="1200" kern="0">
              <a:solidFill>
                <a:sysClr val="windowText" lastClr="000000"/>
              </a:solidFill>
            </a:endParaRPr>
          </a:p>
        </p:txBody>
      </p:sp>
      <p:sp>
        <p:nvSpPr>
          <p:cNvPr id="56" name="Line 440"/>
          <p:cNvSpPr>
            <a:spLocks noChangeShapeType="1"/>
          </p:cNvSpPr>
          <p:nvPr/>
        </p:nvSpPr>
        <p:spPr bwMode="auto">
          <a:xfrm>
            <a:off x="6366272" y="3168251"/>
            <a:ext cx="0" cy="211764"/>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algn="ctr">
              <a:defRPr/>
            </a:pPr>
            <a:endParaRPr lang="en-US" sz="1200" kern="0">
              <a:solidFill>
                <a:sysClr val="windowText" lastClr="000000"/>
              </a:solidFill>
            </a:endParaRPr>
          </a:p>
        </p:txBody>
      </p:sp>
      <p:sp>
        <p:nvSpPr>
          <p:cNvPr id="57" name="Rectangle 441"/>
          <p:cNvSpPr>
            <a:spLocks noChangeArrowheads="1"/>
          </p:cNvSpPr>
          <p:nvPr/>
        </p:nvSpPr>
        <p:spPr bwMode="auto">
          <a:xfrm>
            <a:off x="2794398" y="2815312"/>
            <a:ext cx="1110853" cy="352940"/>
          </a:xfrm>
          <a:prstGeom prst="rect">
            <a:avLst/>
          </a:prstGeom>
          <a:solidFill>
            <a:srgbClr val="F7F5CD"/>
          </a:solidFill>
          <a:ln w="12700">
            <a:solidFill>
              <a:srgbClr val="000000"/>
            </a:solidFill>
            <a:miter lim="800000"/>
            <a:headEnd/>
            <a:tailEnd/>
          </a:ln>
          <a:effectLst>
            <a:outerShdw blurRad="50800" dist="38100" dir="2700000">
              <a:srgbClr val="000000">
                <a:alpha val="43000"/>
              </a:srgbClr>
            </a:outerShdw>
          </a:effectLst>
        </p:spPr>
        <p:txBody>
          <a:bodyPr wrap="none" anchor="ctr">
            <a:prstTxWarp prst="textNoShape">
              <a:avLst/>
            </a:prstTxWarp>
          </a:bodyPr>
          <a:lstStyle/>
          <a:p>
            <a:pPr algn="ctr">
              <a:defRPr/>
            </a:pPr>
            <a:r>
              <a:rPr lang="en-US" sz="1200" kern="0">
                <a:solidFill>
                  <a:sysClr val="windowText" lastClr="000000"/>
                </a:solidFill>
              </a:rPr>
              <a:t>L1 i-cache</a:t>
            </a:r>
          </a:p>
          <a:p>
            <a:pPr algn="ctr">
              <a:defRPr/>
            </a:pPr>
            <a:r>
              <a:rPr lang="en-US" sz="1200" kern="0">
                <a:solidFill>
                  <a:sysClr val="windowText" lastClr="000000"/>
                </a:solidFill>
              </a:rPr>
              <a:t>32 KB, 8-way</a:t>
            </a:r>
          </a:p>
        </p:txBody>
      </p:sp>
      <p:sp>
        <p:nvSpPr>
          <p:cNvPr id="58" name="Line 442"/>
          <p:cNvSpPr>
            <a:spLocks noChangeShapeType="1"/>
          </p:cNvSpPr>
          <p:nvPr/>
        </p:nvSpPr>
        <p:spPr bwMode="auto">
          <a:xfrm>
            <a:off x="4889897" y="2583938"/>
            <a:ext cx="0" cy="211764"/>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algn="ctr">
              <a:defRPr/>
            </a:pPr>
            <a:endParaRPr lang="en-US" sz="1200" kern="0">
              <a:solidFill>
                <a:sysClr val="windowText" lastClr="000000"/>
              </a:solidFill>
            </a:endParaRPr>
          </a:p>
        </p:txBody>
      </p:sp>
      <p:sp>
        <p:nvSpPr>
          <p:cNvPr id="59" name="Line 444"/>
          <p:cNvSpPr>
            <a:spLocks noChangeShapeType="1"/>
          </p:cNvSpPr>
          <p:nvPr/>
        </p:nvSpPr>
        <p:spPr bwMode="auto">
          <a:xfrm>
            <a:off x="6366272" y="2595703"/>
            <a:ext cx="0" cy="211764"/>
          </a:xfrm>
          <a:prstGeom prst="line">
            <a:avLst/>
          </a:prstGeom>
          <a:noFill/>
          <a:ln w="12700">
            <a:solidFill>
              <a:srgbClr val="000000"/>
            </a:solidFill>
            <a:round/>
            <a:headEnd type="triangle" w="med" len="med"/>
            <a:tailEnd/>
          </a:ln>
          <a:effectLst/>
        </p:spPr>
        <p:txBody>
          <a:bodyPr wrap="none" anchor="ctr">
            <a:prstTxWarp prst="textNoShape">
              <a:avLst/>
            </a:prstTxWarp>
          </a:bodyPr>
          <a:lstStyle/>
          <a:p>
            <a:pPr algn="ctr">
              <a:defRPr/>
            </a:pPr>
            <a:endParaRPr lang="en-US" sz="1200" kern="0">
              <a:solidFill>
                <a:sysClr val="windowText" lastClr="000000"/>
              </a:solidFill>
            </a:endParaRPr>
          </a:p>
        </p:txBody>
      </p:sp>
      <p:sp>
        <p:nvSpPr>
          <p:cNvPr id="60" name="Rectangle 445"/>
          <p:cNvSpPr>
            <a:spLocks noChangeArrowheads="1"/>
          </p:cNvSpPr>
          <p:nvPr/>
        </p:nvSpPr>
        <p:spPr bwMode="auto">
          <a:xfrm>
            <a:off x="4752975" y="2242764"/>
            <a:ext cx="1752600" cy="352940"/>
          </a:xfrm>
          <a:prstGeom prst="rect">
            <a:avLst/>
          </a:prstGeom>
          <a:solidFill>
            <a:srgbClr val="E0E0E0"/>
          </a:solidFill>
          <a:ln w="12700">
            <a:solidFill>
              <a:srgbClr val="000000"/>
            </a:solidFill>
            <a:miter lim="800000"/>
            <a:headEnd/>
            <a:tailEnd/>
          </a:ln>
          <a:effectLst>
            <a:outerShdw blurRad="50800" dist="38100" dir="2700000">
              <a:srgbClr val="000000">
                <a:alpha val="43000"/>
              </a:srgbClr>
            </a:outerShdw>
          </a:effectLst>
        </p:spPr>
        <p:txBody>
          <a:bodyPr wrap="none" anchor="ctr">
            <a:prstTxWarp prst="textNoShape">
              <a:avLst/>
            </a:prstTxWarp>
          </a:bodyPr>
          <a:lstStyle/>
          <a:p>
            <a:pPr algn="ctr">
              <a:defRPr/>
            </a:pPr>
            <a:r>
              <a:rPr lang="en-US" sz="1200" kern="0" dirty="0">
                <a:solidFill>
                  <a:sysClr val="windowText" lastClr="000000"/>
                </a:solidFill>
              </a:rPr>
              <a:t>MMU </a:t>
            </a:r>
          </a:p>
          <a:p>
            <a:pPr algn="ctr">
              <a:defRPr/>
            </a:pPr>
            <a:r>
              <a:rPr lang="en-US" sz="1200" kern="0" dirty="0">
                <a:solidFill>
                  <a:sysClr val="windowText" lastClr="000000"/>
                </a:solidFill>
              </a:rPr>
              <a:t>(</a:t>
            </a:r>
            <a:r>
              <a:rPr lang="en-US" sz="1200" kern="0" dirty="0" err="1">
                <a:solidFill>
                  <a:sysClr val="windowText" lastClr="000000"/>
                </a:solidFill>
              </a:rPr>
              <a:t>addr</a:t>
            </a:r>
            <a:r>
              <a:rPr lang="en-US" sz="1200" kern="0" dirty="0">
                <a:solidFill>
                  <a:sysClr val="windowText" lastClr="000000"/>
                </a:solidFill>
              </a:rPr>
              <a:t> translation)</a:t>
            </a:r>
          </a:p>
        </p:txBody>
      </p:sp>
      <p:sp>
        <p:nvSpPr>
          <p:cNvPr id="61" name="Rectangle 450"/>
          <p:cNvSpPr>
            <a:spLocks noChangeArrowheads="1"/>
          </p:cNvSpPr>
          <p:nvPr/>
        </p:nvSpPr>
        <p:spPr bwMode="auto">
          <a:xfrm>
            <a:off x="2946797" y="2234920"/>
            <a:ext cx="790575" cy="352940"/>
          </a:xfrm>
          <a:prstGeom prst="rect">
            <a:avLst/>
          </a:prstGeom>
          <a:solidFill>
            <a:srgbClr val="E0E0E0"/>
          </a:solidFill>
          <a:ln w="12700">
            <a:solidFill>
              <a:srgbClr val="000000"/>
            </a:solidFill>
            <a:miter lim="800000"/>
            <a:headEnd/>
            <a:tailEnd/>
          </a:ln>
          <a:effectLst>
            <a:outerShdw blurRad="50800" dist="38100" dir="2700000">
              <a:srgbClr val="000000">
                <a:alpha val="43000"/>
              </a:srgbClr>
            </a:outerShdw>
          </a:effectLst>
        </p:spPr>
        <p:txBody>
          <a:bodyPr wrap="none" anchor="ctr">
            <a:prstTxWarp prst="textNoShape">
              <a:avLst/>
            </a:prstTxWarp>
          </a:bodyPr>
          <a:lstStyle/>
          <a:p>
            <a:pPr algn="ctr">
              <a:defRPr/>
            </a:pPr>
            <a:r>
              <a:rPr lang="en-US" sz="1200" kern="0">
                <a:solidFill>
                  <a:sysClr val="windowText" lastClr="000000"/>
                </a:solidFill>
              </a:rPr>
              <a:t>Instruction</a:t>
            </a:r>
          </a:p>
          <a:p>
            <a:pPr algn="ctr">
              <a:defRPr/>
            </a:pPr>
            <a:r>
              <a:rPr lang="en-US" sz="1200" kern="0">
                <a:solidFill>
                  <a:sysClr val="windowText" lastClr="000000"/>
                </a:solidFill>
              </a:rPr>
              <a:t>fetch</a:t>
            </a:r>
          </a:p>
        </p:txBody>
      </p:sp>
      <p:sp>
        <p:nvSpPr>
          <p:cNvPr id="62" name="Rectangle 452"/>
          <p:cNvSpPr>
            <a:spLocks noChangeArrowheads="1"/>
          </p:cNvSpPr>
          <p:nvPr/>
        </p:nvSpPr>
        <p:spPr bwMode="auto">
          <a:xfrm>
            <a:off x="1419225" y="2180017"/>
            <a:ext cx="5705475" cy="2337251"/>
          </a:xfrm>
          <a:prstGeom prst="rect">
            <a:avLst/>
          </a:prstGeom>
          <a:noFill/>
          <a:ln w="12700">
            <a:solidFill>
              <a:srgbClr val="000000"/>
            </a:solidFill>
            <a:miter lim="800000"/>
            <a:headEnd/>
            <a:tailEnd/>
          </a:ln>
          <a:effectLst/>
        </p:spPr>
        <p:txBody>
          <a:bodyPr wrap="none" anchor="ctr">
            <a:prstTxWarp prst="textNoShape">
              <a:avLst/>
            </a:prstTxWarp>
          </a:bodyPr>
          <a:lstStyle/>
          <a:p>
            <a:pPr algn="ctr">
              <a:defRPr/>
            </a:pPr>
            <a:endParaRPr lang="en-US" sz="1200" kern="0">
              <a:solidFill>
                <a:sysClr val="windowText" lastClr="000000"/>
              </a:solidFill>
            </a:endParaRPr>
          </a:p>
        </p:txBody>
      </p:sp>
      <p:sp>
        <p:nvSpPr>
          <p:cNvPr id="63" name="Text Box 458"/>
          <p:cNvSpPr txBox="1">
            <a:spLocks noChangeArrowheads="1"/>
          </p:cNvSpPr>
          <p:nvPr/>
        </p:nvSpPr>
        <p:spPr bwMode="auto">
          <a:xfrm>
            <a:off x="1331468" y="1943101"/>
            <a:ext cx="897383" cy="276999"/>
          </a:xfrm>
          <a:prstGeom prst="rect">
            <a:avLst/>
          </a:prstGeom>
          <a:noFill/>
          <a:ln w="12700">
            <a:noFill/>
            <a:miter lim="800000"/>
            <a:headEnd/>
            <a:tailEnd/>
          </a:ln>
          <a:effectLst/>
        </p:spPr>
        <p:txBody>
          <a:bodyPr wrap="square">
            <a:prstTxWarp prst="textNoShape">
              <a:avLst/>
            </a:prstTxWarp>
            <a:spAutoFit/>
          </a:bodyPr>
          <a:lstStyle/>
          <a:p>
            <a:pPr>
              <a:defRPr/>
            </a:pPr>
            <a:r>
              <a:rPr lang="en-US" sz="1200" kern="0" dirty="0">
                <a:solidFill>
                  <a:sysClr val="windowText" lastClr="000000"/>
                </a:solidFill>
              </a:rPr>
              <a:t>Core x4</a:t>
            </a:r>
          </a:p>
        </p:txBody>
      </p:sp>
      <p:sp>
        <p:nvSpPr>
          <p:cNvPr id="64" name="Rectangle 459"/>
          <p:cNvSpPr>
            <a:spLocks noChangeArrowheads="1"/>
          </p:cNvSpPr>
          <p:nvPr/>
        </p:nvSpPr>
        <p:spPr bwMode="auto">
          <a:xfrm>
            <a:off x="4305300" y="4651581"/>
            <a:ext cx="2581275" cy="566480"/>
          </a:xfrm>
          <a:prstGeom prst="rect">
            <a:avLst/>
          </a:prstGeom>
          <a:solidFill>
            <a:srgbClr val="E0E0E0"/>
          </a:solidFill>
          <a:ln w="12700">
            <a:solidFill>
              <a:srgbClr val="000000"/>
            </a:solidFill>
            <a:miter lim="800000"/>
            <a:headEnd/>
            <a:tailEnd/>
          </a:ln>
          <a:effectLst>
            <a:outerShdw blurRad="50800" dist="38100" dir="2700000">
              <a:srgbClr val="000000">
                <a:alpha val="43000"/>
              </a:srgbClr>
            </a:outerShdw>
          </a:effectLst>
        </p:spPr>
        <p:txBody>
          <a:bodyPr anchor="ctr">
            <a:prstTxWarp prst="textNoShape">
              <a:avLst/>
            </a:prstTxWarp>
          </a:bodyPr>
          <a:lstStyle/>
          <a:p>
            <a:pPr algn="ctr">
              <a:defRPr/>
            </a:pPr>
            <a:r>
              <a:rPr lang="en-US" sz="1200" kern="0" dirty="0">
                <a:solidFill>
                  <a:sysClr val="windowText" lastClr="000000"/>
                </a:solidFill>
              </a:rPr>
              <a:t>DDR3 Memory controller</a:t>
            </a:r>
          </a:p>
          <a:p>
            <a:pPr algn="ctr">
              <a:defRPr/>
            </a:pPr>
            <a:r>
              <a:rPr lang="en-US" sz="1200" kern="0" dirty="0">
                <a:solidFill>
                  <a:sysClr val="windowText" lastClr="000000"/>
                </a:solidFill>
              </a:rPr>
              <a:t>3 </a:t>
            </a:r>
            <a:r>
              <a:rPr lang="en-US" sz="1200" kern="0" dirty="0" err="1">
                <a:solidFill>
                  <a:sysClr val="windowText" lastClr="000000"/>
                </a:solidFill>
              </a:rPr>
              <a:t>x</a:t>
            </a:r>
            <a:r>
              <a:rPr lang="en-US" sz="1200" kern="0" dirty="0">
                <a:solidFill>
                  <a:sysClr val="windowText" lastClr="000000"/>
                </a:solidFill>
              </a:rPr>
              <a:t> 64 bit @ 10.66 GB/</a:t>
            </a:r>
            <a:r>
              <a:rPr lang="en-US" sz="1200" kern="0" dirty="0" err="1">
                <a:solidFill>
                  <a:sysClr val="windowText" lastClr="000000"/>
                </a:solidFill>
              </a:rPr>
              <a:t>s</a:t>
            </a:r>
            <a:endParaRPr lang="en-US" sz="1200" kern="0" dirty="0">
              <a:solidFill>
                <a:sysClr val="windowText" lastClr="000000"/>
              </a:solidFill>
            </a:endParaRPr>
          </a:p>
          <a:p>
            <a:pPr algn="ctr">
              <a:defRPr/>
            </a:pPr>
            <a:r>
              <a:rPr lang="en-US" sz="1200" kern="0" dirty="0">
                <a:solidFill>
                  <a:sysClr val="windowText" lastClr="000000"/>
                </a:solidFill>
              </a:rPr>
              <a:t>32 GB/</a:t>
            </a:r>
            <a:r>
              <a:rPr lang="en-US" sz="1200" kern="0" dirty="0" err="1">
                <a:solidFill>
                  <a:sysClr val="windowText" lastClr="000000"/>
                </a:solidFill>
              </a:rPr>
              <a:t>s</a:t>
            </a:r>
            <a:r>
              <a:rPr lang="en-US" sz="1200" kern="0" dirty="0">
                <a:solidFill>
                  <a:sysClr val="windowText" lastClr="000000"/>
                </a:solidFill>
              </a:rPr>
              <a:t> total (shared by all cores)</a:t>
            </a:r>
          </a:p>
        </p:txBody>
      </p:sp>
      <p:sp>
        <p:nvSpPr>
          <p:cNvPr id="65" name="Rectangle 460"/>
          <p:cNvSpPr>
            <a:spLocks noChangeArrowheads="1"/>
          </p:cNvSpPr>
          <p:nvPr/>
        </p:nvSpPr>
        <p:spPr bwMode="auto">
          <a:xfrm>
            <a:off x="1247775" y="1960410"/>
            <a:ext cx="6048375" cy="3411690"/>
          </a:xfrm>
          <a:prstGeom prst="rect">
            <a:avLst/>
          </a:prstGeom>
          <a:noFill/>
          <a:ln w="12700">
            <a:solidFill>
              <a:srgbClr val="000000"/>
            </a:solidFill>
            <a:prstDash val="dash"/>
            <a:miter lim="800000"/>
            <a:headEnd/>
            <a:tailEnd/>
          </a:ln>
          <a:effectLst/>
        </p:spPr>
        <p:txBody>
          <a:bodyPr wrap="none" anchor="ctr">
            <a:prstTxWarp prst="textNoShape">
              <a:avLst/>
            </a:prstTxWarp>
          </a:bodyPr>
          <a:lstStyle/>
          <a:p>
            <a:pPr algn="ctr">
              <a:defRPr/>
            </a:pPr>
            <a:endParaRPr lang="en-US" sz="1200" kern="0">
              <a:solidFill>
                <a:sysClr val="windowText" lastClr="000000"/>
              </a:solidFill>
            </a:endParaRPr>
          </a:p>
        </p:txBody>
      </p:sp>
      <p:sp>
        <p:nvSpPr>
          <p:cNvPr id="66" name="Text Box 461"/>
          <p:cNvSpPr txBox="1">
            <a:spLocks noChangeArrowheads="1"/>
          </p:cNvSpPr>
          <p:nvPr/>
        </p:nvSpPr>
        <p:spPr bwMode="auto">
          <a:xfrm>
            <a:off x="1143001" y="1714501"/>
            <a:ext cx="2203051" cy="276999"/>
          </a:xfrm>
          <a:prstGeom prst="rect">
            <a:avLst/>
          </a:prstGeom>
          <a:noFill/>
          <a:ln w="12700">
            <a:noFill/>
            <a:miter lim="800000"/>
            <a:headEnd/>
            <a:tailEnd/>
          </a:ln>
          <a:effectLst/>
        </p:spPr>
        <p:txBody>
          <a:bodyPr wrap="square">
            <a:prstTxWarp prst="textNoShape">
              <a:avLst/>
            </a:prstTxWarp>
            <a:spAutoFit/>
          </a:bodyPr>
          <a:lstStyle/>
          <a:p>
            <a:pPr>
              <a:defRPr/>
            </a:pPr>
            <a:r>
              <a:rPr lang="en-US" sz="1200" kern="0" dirty="0">
                <a:solidFill>
                  <a:sysClr val="windowText" lastClr="000000"/>
                </a:solidFill>
              </a:rPr>
              <a:t>Processor package</a:t>
            </a:r>
          </a:p>
        </p:txBody>
      </p:sp>
      <p:sp>
        <p:nvSpPr>
          <p:cNvPr id="67" name="Rectangle 462"/>
          <p:cNvSpPr>
            <a:spLocks noChangeArrowheads="1"/>
          </p:cNvSpPr>
          <p:nvPr/>
        </p:nvSpPr>
        <p:spPr bwMode="auto">
          <a:xfrm>
            <a:off x="5210176" y="3897662"/>
            <a:ext cx="1746647" cy="486274"/>
          </a:xfrm>
          <a:prstGeom prst="rect">
            <a:avLst/>
          </a:prstGeom>
          <a:solidFill>
            <a:srgbClr val="E0E0E0"/>
          </a:solidFill>
          <a:ln w="12700">
            <a:solidFill>
              <a:srgbClr val="000000"/>
            </a:solidFill>
            <a:miter lim="800000"/>
            <a:headEnd/>
            <a:tailEnd/>
          </a:ln>
          <a:effectLst>
            <a:outerShdw blurRad="50800" dist="38100" dir="2700000">
              <a:srgbClr val="000000">
                <a:alpha val="43000"/>
              </a:srgbClr>
            </a:outerShdw>
          </a:effectLst>
        </p:spPr>
        <p:txBody>
          <a:bodyPr anchor="ctr">
            <a:prstTxWarp prst="textNoShape">
              <a:avLst/>
            </a:prstTxWarp>
          </a:bodyPr>
          <a:lstStyle/>
          <a:p>
            <a:pPr algn="ctr">
              <a:defRPr/>
            </a:pPr>
            <a:r>
              <a:rPr lang="en-US" sz="1200" kern="0" dirty="0" err="1">
                <a:solidFill>
                  <a:sysClr val="windowText" lastClr="000000"/>
                </a:solidFill>
              </a:rPr>
              <a:t>QuickPath</a:t>
            </a:r>
            <a:r>
              <a:rPr lang="en-US" sz="1200" kern="0" dirty="0">
                <a:solidFill>
                  <a:sysClr val="windowText" lastClr="000000"/>
                </a:solidFill>
              </a:rPr>
              <a:t> interconnect</a:t>
            </a:r>
          </a:p>
          <a:p>
            <a:pPr algn="ctr">
              <a:defRPr/>
            </a:pPr>
            <a:r>
              <a:rPr lang="en-US" sz="1200" kern="0" dirty="0">
                <a:solidFill>
                  <a:sysClr val="windowText" lastClr="000000"/>
                </a:solidFill>
              </a:rPr>
              <a:t>4 links @ 25.6 GB/</a:t>
            </a:r>
            <a:r>
              <a:rPr lang="en-US" sz="1200" kern="0" dirty="0" err="1">
                <a:solidFill>
                  <a:sysClr val="windowText" lastClr="000000"/>
                </a:solidFill>
              </a:rPr>
              <a:t>s</a:t>
            </a:r>
            <a:r>
              <a:rPr lang="en-US" sz="1200" kern="0" dirty="0">
                <a:solidFill>
                  <a:sysClr val="windowText" lastClr="000000"/>
                </a:solidFill>
              </a:rPr>
              <a:t> each</a:t>
            </a:r>
          </a:p>
        </p:txBody>
      </p:sp>
      <p:sp>
        <p:nvSpPr>
          <p:cNvPr id="68" name="Line 464"/>
          <p:cNvSpPr>
            <a:spLocks noChangeShapeType="1"/>
          </p:cNvSpPr>
          <p:nvPr/>
        </p:nvSpPr>
        <p:spPr bwMode="auto">
          <a:xfrm>
            <a:off x="2699147" y="3717269"/>
            <a:ext cx="0" cy="925488"/>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algn="ctr">
              <a:defRPr/>
            </a:pPr>
            <a:endParaRPr lang="en-US" sz="1200" kern="0">
              <a:solidFill>
                <a:sysClr val="windowText" lastClr="000000"/>
              </a:solidFill>
            </a:endParaRPr>
          </a:p>
        </p:txBody>
      </p:sp>
      <p:sp>
        <p:nvSpPr>
          <p:cNvPr id="69" name="Line 474"/>
          <p:cNvSpPr>
            <a:spLocks noChangeShapeType="1"/>
          </p:cNvSpPr>
          <p:nvPr/>
        </p:nvSpPr>
        <p:spPr bwMode="auto">
          <a:xfrm flipH="1">
            <a:off x="5497117" y="5218060"/>
            <a:ext cx="5953" cy="325490"/>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algn="ctr">
              <a:defRPr/>
            </a:pPr>
            <a:endParaRPr lang="en-US" sz="1200" kern="0">
              <a:solidFill>
                <a:sysClr val="windowText" lastClr="000000"/>
              </a:solidFill>
            </a:endParaRPr>
          </a:p>
        </p:txBody>
      </p:sp>
      <p:sp>
        <p:nvSpPr>
          <p:cNvPr id="70" name="Line 475"/>
          <p:cNvSpPr>
            <a:spLocks noChangeShapeType="1"/>
          </p:cNvSpPr>
          <p:nvPr/>
        </p:nvSpPr>
        <p:spPr bwMode="auto">
          <a:xfrm>
            <a:off x="5617369" y="5218060"/>
            <a:ext cx="0" cy="325490"/>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algn="ctr">
              <a:defRPr/>
            </a:pPr>
            <a:endParaRPr lang="en-US" sz="1200" kern="0">
              <a:solidFill>
                <a:sysClr val="windowText" lastClr="000000"/>
              </a:solidFill>
            </a:endParaRPr>
          </a:p>
        </p:txBody>
      </p:sp>
      <p:sp>
        <p:nvSpPr>
          <p:cNvPr id="71" name="Line 476"/>
          <p:cNvSpPr>
            <a:spLocks noChangeShapeType="1"/>
          </p:cNvSpPr>
          <p:nvPr/>
        </p:nvSpPr>
        <p:spPr bwMode="auto">
          <a:xfrm>
            <a:off x="5731669" y="5212179"/>
            <a:ext cx="0" cy="331372"/>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algn="ctr">
              <a:defRPr/>
            </a:pPr>
            <a:endParaRPr lang="en-US" sz="1200" kern="0">
              <a:solidFill>
                <a:sysClr val="windowText" lastClr="000000"/>
              </a:solidFill>
            </a:endParaRPr>
          </a:p>
        </p:txBody>
      </p:sp>
      <p:sp>
        <p:nvSpPr>
          <p:cNvPr id="72" name="Line 479"/>
          <p:cNvSpPr>
            <a:spLocks noChangeShapeType="1"/>
          </p:cNvSpPr>
          <p:nvPr/>
        </p:nvSpPr>
        <p:spPr bwMode="auto">
          <a:xfrm>
            <a:off x="4861322" y="3732957"/>
            <a:ext cx="0" cy="917645"/>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algn="ctr">
              <a:defRPr/>
            </a:pPr>
            <a:endParaRPr lang="en-US" sz="1200" kern="0">
              <a:solidFill>
                <a:sysClr val="windowText" lastClr="000000"/>
              </a:solidFill>
            </a:endParaRPr>
          </a:p>
        </p:txBody>
      </p:sp>
      <p:sp>
        <p:nvSpPr>
          <p:cNvPr id="73" name="Text Box 497"/>
          <p:cNvSpPr txBox="1">
            <a:spLocks noChangeArrowheads="1"/>
          </p:cNvSpPr>
          <p:nvPr/>
        </p:nvSpPr>
        <p:spPr bwMode="auto">
          <a:xfrm>
            <a:off x="7391400" y="3771900"/>
            <a:ext cx="723900" cy="461665"/>
          </a:xfrm>
          <a:prstGeom prst="rect">
            <a:avLst/>
          </a:prstGeom>
          <a:noFill/>
          <a:ln w="12700">
            <a:noFill/>
            <a:miter lim="800000"/>
            <a:headEnd/>
            <a:tailEnd/>
          </a:ln>
          <a:effectLst/>
        </p:spPr>
        <p:txBody>
          <a:bodyPr wrap="square">
            <a:prstTxWarp prst="textNoShape">
              <a:avLst/>
            </a:prstTxWarp>
            <a:spAutoFit/>
          </a:bodyPr>
          <a:lstStyle/>
          <a:p>
            <a:pPr>
              <a:defRPr/>
            </a:pPr>
            <a:r>
              <a:rPr lang="en-US" sz="1200" kern="0" dirty="0">
                <a:solidFill>
                  <a:sysClr val="windowText" lastClr="000000"/>
                </a:solidFill>
              </a:rPr>
              <a:t>To other </a:t>
            </a:r>
          </a:p>
          <a:p>
            <a:pPr>
              <a:defRPr/>
            </a:pPr>
            <a:r>
              <a:rPr lang="en-US" sz="1200" kern="0" dirty="0">
                <a:solidFill>
                  <a:sysClr val="windowText" lastClr="000000"/>
                </a:solidFill>
              </a:rPr>
              <a:t>cores</a:t>
            </a:r>
          </a:p>
        </p:txBody>
      </p:sp>
      <p:grpSp>
        <p:nvGrpSpPr>
          <p:cNvPr id="74" name="Group 501"/>
          <p:cNvGrpSpPr>
            <a:grpSpLocks/>
          </p:cNvGrpSpPr>
          <p:nvPr/>
        </p:nvGrpSpPr>
        <p:grpSpPr bwMode="auto">
          <a:xfrm>
            <a:off x="6944916" y="3940798"/>
            <a:ext cx="446484" cy="376470"/>
            <a:chOff x="4785" y="2300"/>
            <a:chExt cx="343" cy="384"/>
          </a:xfrm>
        </p:grpSpPr>
        <p:sp>
          <p:nvSpPr>
            <p:cNvPr id="75" name="Line 480"/>
            <p:cNvSpPr>
              <a:spLocks noChangeShapeType="1"/>
            </p:cNvSpPr>
            <p:nvPr/>
          </p:nvSpPr>
          <p:spPr bwMode="auto">
            <a:xfrm rot="5400000">
              <a:off x="4953" y="2132"/>
              <a:ext cx="0" cy="335"/>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algn="ctr">
                <a:defRPr/>
              </a:pPr>
              <a:endParaRPr lang="en-US" sz="1200" kern="0">
                <a:solidFill>
                  <a:sysClr val="windowText" lastClr="000000"/>
                </a:solidFill>
              </a:endParaRPr>
            </a:p>
          </p:txBody>
        </p:sp>
        <p:sp>
          <p:nvSpPr>
            <p:cNvPr id="76" name="Line 495"/>
            <p:cNvSpPr>
              <a:spLocks noChangeShapeType="1"/>
            </p:cNvSpPr>
            <p:nvPr/>
          </p:nvSpPr>
          <p:spPr bwMode="auto">
            <a:xfrm rot="5400000">
              <a:off x="4953" y="2208"/>
              <a:ext cx="0" cy="335"/>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algn="ctr">
                <a:defRPr/>
              </a:pPr>
              <a:endParaRPr lang="en-US" sz="1200" kern="0">
                <a:solidFill>
                  <a:sysClr val="windowText" lastClr="000000"/>
                </a:solidFill>
              </a:endParaRPr>
            </a:p>
          </p:txBody>
        </p:sp>
        <p:sp>
          <p:nvSpPr>
            <p:cNvPr id="77" name="Line 496"/>
            <p:cNvSpPr>
              <a:spLocks noChangeShapeType="1"/>
            </p:cNvSpPr>
            <p:nvPr/>
          </p:nvSpPr>
          <p:spPr bwMode="auto">
            <a:xfrm rot="5400000">
              <a:off x="4953" y="2284"/>
              <a:ext cx="0" cy="335"/>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algn="ctr">
                <a:defRPr/>
              </a:pPr>
              <a:endParaRPr lang="en-US" sz="1200" kern="0">
                <a:solidFill>
                  <a:sysClr val="windowText" lastClr="000000"/>
                </a:solidFill>
              </a:endParaRPr>
            </a:p>
          </p:txBody>
        </p:sp>
        <p:sp>
          <p:nvSpPr>
            <p:cNvPr id="78" name="Line 498"/>
            <p:cNvSpPr>
              <a:spLocks noChangeShapeType="1"/>
            </p:cNvSpPr>
            <p:nvPr/>
          </p:nvSpPr>
          <p:spPr bwMode="auto">
            <a:xfrm rot="5400000">
              <a:off x="4961" y="2516"/>
              <a:ext cx="0" cy="335"/>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algn="ctr">
                <a:defRPr/>
              </a:pPr>
              <a:endParaRPr lang="en-US" sz="1200" kern="0">
                <a:solidFill>
                  <a:sysClr val="windowText" lastClr="000000"/>
                </a:solidFill>
              </a:endParaRPr>
            </a:p>
          </p:txBody>
        </p:sp>
      </p:grpSp>
      <p:sp>
        <p:nvSpPr>
          <p:cNvPr id="79" name="Text Box 499"/>
          <p:cNvSpPr txBox="1">
            <a:spLocks noChangeArrowheads="1"/>
          </p:cNvSpPr>
          <p:nvPr/>
        </p:nvSpPr>
        <p:spPr bwMode="auto">
          <a:xfrm>
            <a:off x="7414068" y="4171191"/>
            <a:ext cx="701233" cy="461665"/>
          </a:xfrm>
          <a:prstGeom prst="rect">
            <a:avLst/>
          </a:prstGeom>
          <a:noFill/>
          <a:ln w="12700">
            <a:noFill/>
            <a:miter lim="800000"/>
            <a:headEnd/>
            <a:tailEnd/>
          </a:ln>
          <a:effectLst/>
        </p:spPr>
        <p:txBody>
          <a:bodyPr wrap="square">
            <a:prstTxWarp prst="textNoShape">
              <a:avLst/>
            </a:prstTxWarp>
            <a:spAutoFit/>
          </a:bodyPr>
          <a:lstStyle/>
          <a:p>
            <a:pPr>
              <a:defRPr/>
            </a:pPr>
            <a:r>
              <a:rPr lang="en-US" sz="1200" kern="0" dirty="0">
                <a:solidFill>
                  <a:sysClr val="windowText" lastClr="000000"/>
                </a:solidFill>
              </a:rPr>
              <a:t>To I/O</a:t>
            </a:r>
          </a:p>
          <a:p>
            <a:pPr>
              <a:defRPr/>
            </a:pPr>
            <a:r>
              <a:rPr lang="en-US" sz="1200" kern="0" dirty="0">
                <a:solidFill>
                  <a:sysClr val="windowText" lastClr="000000"/>
                </a:solidFill>
              </a:rPr>
              <a:t>bridge</a:t>
            </a:r>
          </a:p>
        </p:txBody>
      </p:sp>
      <p:sp>
        <p:nvSpPr>
          <p:cNvPr id="80" name="Line 500"/>
          <p:cNvSpPr>
            <a:spLocks noChangeShapeType="1"/>
          </p:cNvSpPr>
          <p:nvPr/>
        </p:nvSpPr>
        <p:spPr bwMode="auto">
          <a:xfrm>
            <a:off x="6067425" y="4376092"/>
            <a:ext cx="0" cy="266666"/>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algn="ctr">
              <a:defRPr/>
            </a:pPr>
            <a:endParaRPr lang="en-US" sz="1200" kern="0">
              <a:solidFill>
                <a:sysClr val="windowText" lastClr="000000"/>
              </a:solidFill>
            </a:endParaRPr>
          </a:p>
        </p:txBody>
      </p:sp>
      <p:sp>
        <p:nvSpPr>
          <p:cNvPr id="81" name="Line 502"/>
          <p:cNvSpPr>
            <a:spLocks noChangeShapeType="1"/>
          </p:cNvSpPr>
          <p:nvPr/>
        </p:nvSpPr>
        <p:spPr bwMode="auto">
          <a:xfrm flipV="1">
            <a:off x="3524250" y="4893737"/>
            <a:ext cx="781050" cy="0"/>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algn="ctr">
              <a:defRPr/>
            </a:pPr>
            <a:endParaRPr lang="en-US" sz="1200" kern="0">
              <a:solidFill>
                <a:sysClr val="windowText" lastClr="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End-to-end Core i7 Address Translation</a:t>
            </a:r>
          </a:p>
        </p:txBody>
      </p:sp>
      <p:sp>
        <p:nvSpPr>
          <p:cNvPr id="4" name="Rectangle 379"/>
          <p:cNvSpPr>
            <a:spLocks noChangeArrowheads="1"/>
          </p:cNvSpPr>
          <p:nvPr/>
        </p:nvSpPr>
        <p:spPr bwMode="auto">
          <a:xfrm>
            <a:off x="2026444" y="1657350"/>
            <a:ext cx="457200" cy="342900"/>
          </a:xfrm>
          <a:prstGeom prst="rect">
            <a:avLst/>
          </a:prstGeom>
          <a:solidFill>
            <a:srgbClr val="C0C0C0"/>
          </a:solidFill>
          <a:ln w="9525">
            <a:solidFill>
              <a:srgbClr val="000000"/>
            </a:solidFill>
            <a:miter lim="800000"/>
            <a:headEnd/>
            <a:tailEnd/>
          </a:ln>
          <a:effectLst/>
        </p:spPr>
        <p:txBody>
          <a:bodyPr wrap="none" lIns="67865" tIns="33338" rIns="67865" bIns="33338" anchor="ctr">
            <a:prstTxWarp prst="textNoShape">
              <a:avLst/>
            </a:prstTxWarp>
          </a:bodyPr>
          <a:lstStyle/>
          <a:p>
            <a:pPr algn="ctr">
              <a:lnSpc>
                <a:spcPct val="90000"/>
              </a:lnSpc>
              <a:spcBef>
                <a:spcPct val="30000"/>
              </a:spcBef>
            </a:pPr>
            <a:r>
              <a:rPr lang="en-US" sz="1200">
                <a:solidFill>
                  <a:schemeClr val="tx2"/>
                </a:solidFill>
              </a:rPr>
              <a:t>CPU</a:t>
            </a:r>
          </a:p>
        </p:txBody>
      </p:sp>
      <p:sp>
        <p:nvSpPr>
          <p:cNvPr id="5" name="Rectangle 380"/>
          <p:cNvSpPr>
            <a:spLocks noChangeArrowheads="1"/>
          </p:cNvSpPr>
          <p:nvPr/>
        </p:nvSpPr>
        <p:spPr bwMode="auto">
          <a:xfrm>
            <a:off x="1569244" y="2343150"/>
            <a:ext cx="800100" cy="228600"/>
          </a:xfrm>
          <a:prstGeom prst="rect">
            <a:avLst/>
          </a:prstGeom>
          <a:solidFill>
            <a:srgbClr val="FFFFFF"/>
          </a:solidFill>
          <a:ln w="9525">
            <a:solidFill>
              <a:srgbClr val="000000"/>
            </a:solidFill>
            <a:miter lim="800000"/>
            <a:headEnd/>
            <a:tailEnd/>
          </a:ln>
          <a:effectLst/>
        </p:spPr>
        <p:txBody>
          <a:bodyPr wrap="none" lIns="67865" tIns="33338" rIns="67865" bIns="33338" anchor="ctr">
            <a:prstTxWarp prst="textNoShape">
              <a:avLst/>
            </a:prstTxWarp>
          </a:bodyPr>
          <a:lstStyle/>
          <a:p>
            <a:pPr algn="ctr">
              <a:lnSpc>
                <a:spcPct val="90000"/>
              </a:lnSpc>
              <a:spcBef>
                <a:spcPct val="30000"/>
              </a:spcBef>
            </a:pPr>
            <a:r>
              <a:rPr lang="en-US" sz="1200">
                <a:solidFill>
                  <a:schemeClr val="tx2"/>
                </a:solidFill>
              </a:rPr>
              <a:t>VPN</a:t>
            </a:r>
          </a:p>
        </p:txBody>
      </p:sp>
      <p:sp>
        <p:nvSpPr>
          <p:cNvPr id="6" name="Rectangle 381"/>
          <p:cNvSpPr>
            <a:spLocks noChangeArrowheads="1"/>
          </p:cNvSpPr>
          <p:nvPr/>
        </p:nvSpPr>
        <p:spPr bwMode="auto">
          <a:xfrm>
            <a:off x="2369344" y="2343150"/>
            <a:ext cx="400050" cy="228600"/>
          </a:xfrm>
          <a:prstGeom prst="rect">
            <a:avLst/>
          </a:prstGeom>
          <a:solidFill>
            <a:srgbClr val="FFFFFF"/>
          </a:solidFill>
          <a:ln w="9525">
            <a:solidFill>
              <a:srgbClr val="000000"/>
            </a:solidFill>
            <a:miter lim="800000"/>
            <a:headEnd/>
            <a:tailEnd/>
          </a:ln>
          <a:effectLst/>
        </p:spPr>
        <p:txBody>
          <a:bodyPr wrap="none" lIns="67865" tIns="33338" rIns="67865" bIns="33338" anchor="ctr">
            <a:prstTxWarp prst="textNoShape">
              <a:avLst/>
            </a:prstTxWarp>
          </a:bodyPr>
          <a:lstStyle/>
          <a:p>
            <a:pPr algn="ctr">
              <a:lnSpc>
                <a:spcPct val="90000"/>
              </a:lnSpc>
              <a:spcBef>
                <a:spcPct val="30000"/>
              </a:spcBef>
            </a:pPr>
            <a:r>
              <a:rPr lang="en-US" sz="1200">
                <a:solidFill>
                  <a:schemeClr val="tx2"/>
                </a:solidFill>
              </a:rPr>
              <a:t>VPO</a:t>
            </a:r>
          </a:p>
        </p:txBody>
      </p:sp>
      <p:sp>
        <p:nvSpPr>
          <p:cNvPr id="7" name="Text Box 382"/>
          <p:cNvSpPr txBox="1">
            <a:spLocks noChangeArrowheads="1"/>
          </p:cNvSpPr>
          <p:nvPr/>
        </p:nvSpPr>
        <p:spPr bwMode="auto">
          <a:xfrm>
            <a:off x="1800225" y="2171701"/>
            <a:ext cx="242854" cy="191977"/>
          </a:xfrm>
          <a:prstGeom prst="rect">
            <a:avLst/>
          </a:prstGeom>
          <a:noFill/>
          <a:ln w="9525">
            <a:noFill/>
            <a:miter lim="800000"/>
            <a:headEnd/>
            <a:tailEnd/>
          </a:ln>
          <a:effectLst/>
        </p:spPr>
        <p:txBody>
          <a:bodyPr wrap="none" lIns="67865" tIns="33338" rIns="67865" bIns="33338">
            <a:prstTxWarp prst="textNoShape">
              <a:avLst/>
            </a:prstTxWarp>
            <a:spAutoFit/>
          </a:bodyPr>
          <a:lstStyle/>
          <a:p>
            <a:pPr algn="l">
              <a:lnSpc>
                <a:spcPct val="90000"/>
              </a:lnSpc>
              <a:spcBef>
                <a:spcPct val="30000"/>
              </a:spcBef>
            </a:pPr>
            <a:r>
              <a:rPr lang="en-US" sz="900" dirty="0">
                <a:solidFill>
                  <a:schemeClr val="tx2"/>
                </a:solidFill>
              </a:rPr>
              <a:t>36</a:t>
            </a:r>
          </a:p>
        </p:txBody>
      </p:sp>
      <p:sp>
        <p:nvSpPr>
          <p:cNvPr id="8" name="Text Box 383"/>
          <p:cNvSpPr txBox="1">
            <a:spLocks noChangeArrowheads="1"/>
          </p:cNvSpPr>
          <p:nvPr/>
        </p:nvSpPr>
        <p:spPr bwMode="auto">
          <a:xfrm>
            <a:off x="2428875" y="2171701"/>
            <a:ext cx="242854" cy="191977"/>
          </a:xfrm>
          <a:prstGeom prst="rect">
            <a:avLst/>
          </a:prstGeom>
          <a:noFill/>
          <a:ln w="9525">
            <a:noFill/>
            <a:miter lim="800000"/>
            <a:headEnd/>
            <a:tailEnd/>
          </a:ln>
          <a:effectLst/>
        </p:spPr>
        <p:txBody>
          <a:bodyPr wrap="none" lIns="67865" tIns="33338" rIns="67865" bIns="33338">
            <a:prstTxWarp prst="textNoShape">
              <a:avLst/>
            </a:prstTxWarp>
            <a:spAutoFit/>
          </a:bodyPr>
          <a:lstStyle/>
          <a:p>
            <a:pPr algn="l">
              <a:lnSpc>
                <a:spcPct val="90000"/>
              </a:lnSpc>
              <a:spcBef>
                <a:spcPct val="30000"/>
              </a:spcBef>
            </a:pPr>
            <a:r>
              <a:rPr lang="en-US" sz="900">
                <a:solidFill>
                  <a:schemeClr val="tx2"/>
                </a:solidFill>
              </a:rPr>
              <a:t>12</a:t>
            </a:r>
          </a:p>
        </p:txBody>
      </p:sp>
      <p:sp>
        <p:nvSpPr>
          <p:cNvPr id="9" name="Line 384"/>
          <p:cNvSpPr>
            <a:spLocks noChangeShapeType="1"/>
          </p:cNvSpPr>
          <p:nvPr/>
        </p:nvSpPr>
        <p:spPr bwMode="auto">
          <a:xfrm>
            <a:off x="2197894" y="2571750"/>
            <a:ext cx="0" cy="285750"/>
          </a:xfrm>
          <a:prstGeom prst="line">
            <a:avLst/>
          </a:prstGeom>
          <a:noFill/>
          <a:ln w="9525">
            <a:solidFill>
              <a:srgbClr val="000000"/>
            </a:solidFill>
            <a:round/>
            <a:headEnd/>
            <a:tailEnd type="triangle" w="med" len="med"/>
          </a:ln>
          <a:effectLst/>
        </p:spPr>
        <p:txBody>
          <a:bodyPr wrap="none" lIns="67865" tIns="33338" rIns="67865" bIns="33338" anchor="ctr">
            <a:prstTxWarp prst="textNoShape">
              <a:avLst/>
            </a:prstTxWarp>
          </a:bodyPr>
          <a:lstStyle/>
          <a:p>
            <a:endParaRPr lang="en-US" sz="1200"/>
          </a:p>
        </p:txBody>
      </p:sp>
      <p:sp>
        <p:nvSpPr>
          <p:cNvPr id="10" name="Rectangle 385"/>
          <p:cNvSpPr>
            <a:spLocks noChangeArrowheads="1"/>
          </p:cNvSpPr>
          <p:nvPr/>
        </p:nvSpPr>
        <p:spPr bwMode="auto">
          <a:xfrm>
            <a:off x="1854994" y="2857500"/>
            <a:ext cx="400050" cy="228600"/>
          </a:xfrm>
          <a:prstGeom prst="rect">
            <a:avLst/>
          </a:prstGeom>
          <a:solidFill>
            <a:srgbClr val="FFFFFF"/>
          </a:solidFill>
          <a:ln w="9525">
            <a:solidFill>
              <a:srgbClr val="000000"/>
            </a:solidFill>
            <a:miter lim="800000"/>
            <a:headEnd/>
            <a:tailEnd/>
          </a:ln>
          <a:effectLst/>
        </p:spPr>
        <p:txBody>
          <a:bodyPr wrap="none" lIns="67865" tIns="33338" rIns="67865" bIns="33338" anchor="ctr">
            <a:prstTxWarp prst="textNoShape">
              <a:avLst/>
            </a:prstTxWarp>
          </a:bodyPr>
          <a:lstStyle/>
          <a:p>
            <a:pPr algn="ctr">
              <a:lnSpc>
                <a:spcPct val="90000"/>
              </a:lnSpc>
              <a:spcBef>
                <a:spcPct val="30000"/>
              </a:spcBef>
            </a:pPr>
            <a:r>
              <a:rPr lang="en-US" sz="1200" dirty="0">
                <a:solidFill>
                  <a:schemeClr val="tx2"/>
                </a:solidFill>
              </a:rPr>
              <a:t>TLBT</a:t>
            </a:r>
          </a:p>
        </p:txBody>
      </p:sp>
      <p:sp>
        <p:nvSpPr>
          <p:cNvPr id="11" name="Rectangle 386"/>
          <p:cNvSpPr>
            <a:spLocks noChangeArrowheads="1"/>
          </p:cNvSpPr>
          <p:nvPr/>
        </p:nvSpPr>
        <p:spPr bwMode="auto">
          <a:xfrm>
            <a:off x="2255044" y="2857500"/>
            <a:ext cx="400050" cy="228600"/>
          </a:xfrm>
          <a:prstGeom prst="rect">
            <a:avLst/>
          </a:prstGeom>
          <a:solidFill>
            <a:srgbClr val="FFFFFF"/>
          </a:solidFill>
          <a:ln w="9525">
            <a:solidFill>
              <a:srgbClr val="000000"/>
            </a:solidFill>
            <a:miter lim="800000"/>
            <a:headEnd/>
            <a:tailEnd/>
          </a:ln>
          <a:effectLst/>
        </p:spPr>
        <p:txBody>
          <a:bodyPr wrap="none" lIns="67865" tIns="33338" rIns="67865" bIns="33338" anchor="ctr">
            <a:prstTxWarp prst="textNoShape">
              <a:avLst/>
            </a:prstTxWarp>
          </a:bodyPr>
          <a:lstStyle/>
          <a:p>
            <a:pPr algn="ctr">
              <a:lnSpc>
                <a:spcPct val="90000"/>
              </a:lnSpc>
              <a:spcBef>
                <a:spcPct val="30000"/>
              </a:spcBef>
            </a:pPr>
            <a:r>
              <a:rPr lang="en-US" sz="1200">
                <a:solidFill>
                  <a:schemeClr val="tx2"/>
                </a:solidFill>
              </a:rPr>
              <a:t>TLBI</a:t>
            </a:r>
          </a:p>
        </p:txBody>
      </p:sp>
      <p:sp>
        <p:nvSpPr>
          <p:cNvPr id="12" name="Text Box 387"/>
          <p:cNvSpPr txBox="1">
            <a:spLocks noChangeArrowheads="1"/>
          </p:cNvSpPr>
          <p:nvPr/>
        </p:nvSpPr>
        <p:spPr bwMode="auto">
          <a:xfrm>
            <a:off x="2369345" y="2686051"/>
            <a:ext cx="189955" cy="191977"/>
          </a:xfrm>
          <a:prstGeom prst="rect">
            <a:avLst/>
          </a:prstGeom>
          <a:noFill/>
          <a:ln w="9525">
            <a:noFill/>
            <a:miter lim="800000"/>
            <a:headEnd/>
            <a:tailEnd/>
          </a:ln>
          <a:effectLst/>
        </p:spPr>
        <p:txBody>
          <a:bodyPr wrap="none" lIns="67865" tIns="33338" rIns="67865" bIns="33338">
            <a:prstTxWarp prst="textNoShape">
              <a:avLst/>
            </a:prstTxWarp>
            <a:spAutoFit/>
          </a:bodyPr>
          <a:lstStyle/>
          <a:p>
            <a:pPr algn="l">
              <a:lnSpc>
                <a:spcPct val="90000"/>
              </a:lnSpc>
              <a:spcBef>
                <a:spcPct val="30000"/>
              </a:spcBef>
            </a:pPr>
            <a:r>
              <a:rPr lang="en-US" sz="900" dirty="0">
                <a:solidFill>
                  <a:schemeClr val="tx2"/>
                </a:solidFill>
              </a:rPr>
              <a:t>4</a:t>
            </a:r>
          </a:p>
        </p:txBody>
      </p:sp>
      <p:sp>
        <p:nvSpPr>
          <p:cNvPr id="13" name="Text Box 388"/>
          <p:cNvSpPr txBox="1">
            <a:spLocks noChangeArrowheads="1"/>
          </p:cNvSpPr>
          <p:nvPr/>
        </p:nvSpPr>
        <p:spPr bwMode="auto">
          <a:xfrm>
            <a:off x="1912144" y="2686051"/>
            <a:ext cx="242854" cy="191977"/>
          </a:xfrm>
          <a:prstGeom prst="rect">
            <a:avLst/>
          </a:prstGeom>
          <a:noFill/>
          <a:ln w="9525">
            <a:noFill/>
            <a:miter lim="800000"/>
            <a:headEnd/>
            <a:tailEnd/>
          </a:ln>
          <a:effectLst/>
        </p:spPr>
        <p:txBody>
          <a:bodyPr wrap="none" lIns="67865" tIns="33338" rIns="67865" bIns="33338">
            <a:prstTxWarp prst="textNoShape">
              <a:avLst/>
            </a:prstTxWarp>
            <a:spAutoFit/>
          </a:bodyPr>
          <a:lstStyle/>
          <a:p>
            <a:pPr algn="l">
              <a:lnSpc>
                <a:spcPct val="90000"/>
              </a:lnSpc>
              <a:spcBef>
                <a:spcPct val="30000"/>
              </a:spcBef>
            </a:pPr>
            <a:r>
              <a:rPr lang="en-US" sz="900">
                <a:solidFill>
                  <a:schemeClr val="tx2"/>
                </a:solidFill>
              </a:rPr>
              <a:t>32</a:t>
            </a:r>
          </a:p>
        </p:txBody>
      </p:sp>
      <p:sp>
        <p:nvSpPr>
          <p:cNvPr id="14" name="Rectangle 390"/>
          <p:cNvSpPr>
            <a:spLocks noChangeArrowheads="1"/>
          </p:cNvSpPr>
          <p:nvPr/>
        </p:nvSpPr>
        <p:spPr bwMode="auto">
          <a:xfrm>
            <a:off x="2826544" y="3429000"/>
            <a:ext cx="400050" cy="114300"/>
          </a:xfrm>
          <a:prstGeom prst="rect">
            <a:avLst/>
          </a:prstGeom>
          <a:solidFill>
            <a:srgbClr val="F6D2D2"/>
          </a:solidFill>
          <a:ln w="9525">
            <a:solidFill>
              <a:srgbClr val="000000"/>
            </a:solidFill>
            <a:miter lim="800000"/>
            <a:headEnd/>
            <a:tailEnd/>
          </a:ln>
          <a:effectLst/>
        </p:spPr>
        <p:txBody>
          <a:bodyPr wrap="none" lIns="67865" tIns="33338" rIns="67865" bIns="33338" anchor="ctr">
            <a:prstTxWarp prst="textNoShape">
              <a:avLst/>
            </a:prstTxWarp>
          </a:bodyPr>
          <a:lstStyle/>
          <a:p>
            <a:pPr>
              <a:lnSpc>
                <a:spcPct val="90000"/>
              </a:lnSpc>
              <a:spcBef>
                <a:spcPct val="30000"/>
              </a:spcBef>
            </a:pPr>
            <a:endParaRPr lang="en-US" sz="1200">
              <a:solidFill>
                <a:schemeClr val="tx2"/>
              </a:solidFill>
            </a:endParaRPr>
          </a:p>
        </p:txBody>
      </p:sp>
      <p:sp>
        <p:nvSpPr>
          <p:cNvPr id="15" name="Rectangle 391"/>
          <p:cNvSpPr>
            <a:spLocks noChangeArrowheads="1"/>
          </p:cNvSpPr>
          <p:nvPr/>
        </p:nvSpPr>
        <p:spPr bwMode="auto">
          <a:xfrm>
            <a:off x="3226594" y="3429000"/>
            <a:ext cx="400050" cy="114300"/>
          </a:xfrm>
          <a:prstGeom prst="rect">
            <a:avLst/>
          </a:prstGeom>
          <a:solidFill>
            <a:srgbClr val="F6D2D2"/>
          </a:solidFill>
          <a:ln w="9525">
            <a:solidFill>
              <a:srgbClr val="000000"/>
            </a:solidFill>
            <a:miter lim="800000"/>
            <a:headEnd/>
            <a:tailEnd/>
          </a:ln>
          <a:effectLst/>
        </p:spPr>
        <p:txBody>
          <a:bodyPr wrap="none" lIns="67865" tIns="33338" rIns="67865" bIns="33338" anchor="ctr">
            <a:prstTxWarp prst="textNoShape">
              <a:avLst/>
            </a:prstTxWarp>
          </a:bodyPr>
          <a:lstStyle/>
          <a:p>
            <a:pPr>
              <a:lnSpc>
                <a:spcPct val="90000"/>
              </a:lnSpc>
              <a:spcBef>
                <a:spcPct val="30000"/>
              </a:spcBef>
            </a:pPr>
            <a:endParaRPr lang="en-US" sz="1200">
              <a:solidFill>
                <a:schemeClr val="tx2"/>
              </a:solidFill>
            </a:endParaRPr>
          </a:p>
        </p:txBody>
      </p:sp>
      <p:sp>
        <p:nvSpPr>
          <p:cNvPr id="16" name="Rectangle 392"/>
          <p:cNvSpPr>
            <a:spLocks noChangeArrowheads="1"/>
          </p:cNvSpPr>
          <p:nvPr/>
        </p:nvSpPr>
        <p:spPr bwMode="auto">
          <a:xfrm>
            <a:off x="3626644" y="3429000"/>
            <a:ext cx="400050" cy="114300"/>
          </a:xfrm>
          <a:prstGeom prst="rect">
            <a:avLst/>
          </a:prstGeom>
          <a:solidFill>
            <a:srgbClr val="F6D2D2"/>
          </a:solidFill>
          <a:ln w="9525">
            <a:solidFill>
              <a:srgbClr val="000000"/>
            </a:solidFill>
            <a:miter lim="800000"/>
            <a:headEnd/>
            <a:tailEnd/>
          </a:ln>
          <a:effectLst/>
        </p:spPr>
        <p:txBody>
          <a:bodyPr wrap="none" lIns="67865" tIns="33338" rIns="67865" bIns="33338" anchor="ctr">
            <a:prstTxWarp prst="textNoShape">
              <a:avLst/>
            </a:prstTxWarp>
          </a:bodyPr>
          <a:lstStyle/>
          <a:p>
            <a:pPr>
              <a:lnSpc>
                <a:spcPct val="90000"/>
              </a:lnSpc>
              <a:spcBef>
                <a:spcPct val="30000"/>
              </a:spcBef>
            </a:pPr>
            <a:endParaRPr lang="en-US" sz="1200">
              <a:solidFill>
                <a:schemeClr val="tx2"/>
              </a:solidFill>
            </a:endParaRPr>
          </a:p>
        </p:txBody>
      </p:sp>
      <p:sp>
        <p:nvSpPr>
          <p:cNvPr id="17" name="Rectangle 393"/>
          <p:cNvSpPr>
            <a:spLocks noChangeArrowheads="1"/>
          </p:cNvSpPr>
          <p:nvPr/>
        </p:nvSpPr>
        <p:spPr bwMode="auto">
          <a:xfrm>
            <a:off x="4026694" y="3429000"/>
            <a:ext cx="400050" cy="114300"/>
          </a:xfrm>
          <a:prstGeom prst="rect">
            <a:avLst/>
          </a:prstGeom>
          <a:solidFill>
            <a:srgbClr val="F6D2D2"/>
          </a:solidFill>
          <a:ln w="9525">
            <a:solidFill>
              <a:srgbClr val="000000"/>
            </a:solidFill>
            <a:miter lim="800000"/>
            <a:headEnd/>
            <a:tailEnd/>
          </a:ln>
          <a:effectLst/>
        </p:spPr>
        <p:txBody>
          <a:bodyPr wrap="none" lIns="67865" tIns="33338" rIns="67865" bIns="33338" anchor="ctr">
            <a:prstTxWarp prst="textNoShape">
              <a:avLst/>
            </a:prstTxWarp>
          </a:bodyPr>
          <a:lstStyle/>
          <a:p>
            <a:pPr>
              <a:lnSpc>
                <a:spcPct val="90000"/>
              </a:lnSpc>
              <a:spcBef>
                <a:spcPct val="30000"/>
              </a:spcBef>
            </a:pPr>
            <a:endParaRPr lang="en-US" sz="1200">
              <a:solidFill>
                <a:schemeClr val="tx2"/>
              </a:solidFill>
            </a:endParaRPr>
          </a:p>
        </p:txBody>
      </p:sp>
      <p:sp>
        <p:nvSpPr>
          <p:cNvPr id="18" name="Rectangle 394"/>
          <p:cNvSpPr>
            <a:spLocks noChangeArrowheads="1"/>
          </p:cNvSpPr>
          <p:nvPr/>
        </p:nvSpPr>
        <p:spPr bwMode="auto">
          <a:xfrm>
            <a:off x="2826544" y="3543300"/>
            <a:ext cx="400050" cy="114300"/>
          </a:xfrm>
          <a:prstGeom prst="rect">
            <a:avLst/>
          </a:prstGeom>
          <a:solidFill>
            <a:srgbClr val="F6D2D2"/>
          </a:solidFill>
          <a:ln w="9525">
            <a:solidFill>
              <a:srgbClr val="000000"/>
            </a:solidFill>
            <a:miter lim="800000"/>
            <a:headEnd/>
            <a:tailEnd/>
          </a:ln>
          <a:effectLst/>
        </p:spPr>
        <p:txBody>
          <a:bodyPr wrap="none" lIns="67865" tIns="33338" rIns="67865" bIns="33338" anchor="ctr">
            <a:prstTxWarp prst="textNoShape">
              <a:avLst/>
            </a:prstTxWarp>
          </a:bodyPr>
          <a:lstStyle/>
          <a:p>
            <a:pPr>
              <a:lnSpc>
                <a:spcPct val="90000"/>
              </a:lnSpc>
              <a:spcBef>
                <a:spcPct val="30000"/>
              </a:spcBef>
            </a:pPr>
            <a:endParaRPr lang="en-US" sz="1200">
              <a:solidFill>
                <a:schemeClr val="tx2"/>
              </a:solidFill>
            </a:endParaRPr>
          </a:p>
        </p:txBody>
      </p:sp>
      <p:sp>
        <p:nvSpPr>
          <p:cNvPr id="19" name="Rectangle 395"/>
          <p:cNvSpPr>
            <a:spLocks noChangeArrowheads="1"/>
          </p:cNvSpPr>
          <p:nvPr/>
        </p:nvSpPr>
        <p:spPr bwMode="auto">
          <a:xfrm>
            <a:off x="3226594" y="3543300"/>
            <a:ext cx="400050" cy="114300"/>
          </a:xfrm>
          <a:prstGeom prst="rect">
            <a:avLst/>
          </a:prstGeom>
          <a:solidFill>
            <a:srgbClr val="F6D2D2"/>
          </a:solidFill>
          <a:ln w="9525">
            <a:solidFill>
              <a:srgbClr val="000000"/>
            </a:solidFill>
            <a:miter lim="800000"/>
            <a:headEnd/>
            <a:tailEnd/>
          </a:ln>
          <a:effectLst/>
        </p:spPr>
        <p:txBody>
          <a:bodyPr wrap="none" lIns="67865" tIns="33338" rIns="67865" bIns="33338" anchor="ctr">
            <a:prstTxWarp prst="textNoShape">
              <a:avLst/>
            </a:prstTxWarp>
          </a:bodyPr>
          <a:lstStyle/>
          <a:p>
            <a:pPr>
              <a:lnSpc>
                <a:spcPct val="90000"/>
              </a:lnSpc>
              <a:spcBef>
                <a:spcPct val="30000"/>
              </a:spcBef>
            </a:pPr>
            <a:endParaRPr lang="en-US" sz="1200">
              <a:solidFill>
                <a:schemeClr val="tx2"/>
              </a:solidFill>
            </a:endParaRPr>
          </a:p>
        </p:txBody>
      </p:sp>
      <p:sp>
        <p:nvSpPr>
          <p:cNvPr id="20" name="Rectangle 396"/>
          <p:cNvSpPr>
            <a:spLocks noChangeArrowheads="1"/>
          </p:cNvSpPr>
          <p:nvPr/>
        </p:nvSpPr>
        <p:spPr bwMode="auto">
          <a:xfrm>
            <a:off x="3626644" y="3543300"/>
            <a:ext cx="400050" cy="114300"/>
          </a:xfrm>
          <a:prstGeom prst="rect">
            <a:avLst/>
          </a:prstGeom>
          <a:solidFill>
            <a:srgbClr val="F6D2D2"/>
          </a:solidFill>
          <a:ln w="9525">
            <a:solidFill>
              <a:srgbClr val="000000"/>
            </a:solidFill>
            <a:miter lim="800000"/>
            <a:headEnd/>
            <a:tailEnd/>
          </a:ln>
          <a:effectLst/>
        </p:spPr>
        <p:txBody>
          <a:bodyPr wrap="none" lIns="67865" tIns="33338" rIns="67865" bIns="33338" anchor="ctr">
            <a:prstTxWarp prst="textNoShape">
              <a:avLst/>
            </a:prstTxWarp>
          </a:bodyPr>
          <a:lstStyle/>
          <a:p>
            <a:pPr>
              <a:lnSpc>
                <a:spcPct val="90000"/>
              </a:lnSpc>
              <a:spcBef>
                <a:spcPct val="30000"/>
              </a:spcBef>
            </a:pPr>
            <a:endParaRPr lang="en-US" sz="1200">
              <a:solidFill>
                <a:schemeClr val="tx2"/>
              </a:solidFill>
            </a:endParaRPr>
          </a:p>
        </p:txBody>
      </p:sp>
      <p:sp>
        <p:nvSpPr>
          <p:cNvPr id="21" name="Rectangle 397"/>
          <p:cNvSpPr>
            <a:spLocks noChangeArrowheads="1"/>
          </p:cNvSpPr>
          <p:nvPr/>
        </p:nvSpPr>
        <p:spPr bwMode="auto">
          <a:xfrm>
            <a:off x="4026694" y="3543300"/>
            <a:ext cx="400050" cy="114300"/>
          </a:xfrm>
          <a:prstGeom prst="rect">
            <a:avLst/>
          </a:prstGeom>
          <a:solidFill>
            <a:srgbClr val="F6D2D2"/>
          </a:solidFill>
          <a:ln w="9525">
            <a:solidFill>
              <a:srgbClr val="000000"/>
            </a:solidFill>
            <a:miter lim="800000"/>
            <a:headEnd/>
            <a:tailEnd/>
          </a:ln>
          <a:effectLst/>
        </p:spPr>
        <p:txBody>
          <a:bodyPr wrap="none" lIns="67865" tIns="33338" rIns="67865" bIns="33338" anchor="ctr">
            <a:prstTxWarp prst="textNoShape">
              <a:avLst/>
            </a:prstTxWarp>
          </a:bodyPr>
          <a:lstStyle/>
          <a:p>
            <a:pPr>
              <a:lnSpc>
                <a:spcPct val="90000"/>
              </a:lnSpc>
              <a:spcBef>
                <a:spcPct val="30000"/>
              </a:spcBef>
            </a:pPr>
            <a:endParaRPr lang="en-US" sz="1200">
              <a:solidFill>
                <a:schemeClr val="tx2"/>
              </a:solidFill>
            </a:endParaRPr>
          </a:p>
        </p:txBody>
      </p:sp>
      <p:sp>
        <p:nvSpPr>
          <p:cNvPr id="22" name="Rectangle 398"/>
          <p:cNvSpPr>
            <a:spLocks noChangeArrowheads="1"/>
          </p:cNvSpPr>
          <p:nvPr/>
        </p:nvSpPr>
        <p:spPr bwMode="auto">
          <a:xfrm>
            <a:off x="2826544" y="3657600"/>
            <a:ext cx="400050" cy="114300"/>
          </a:xfrm>
          <a:prstGeom prst="rect">
            <a:avLst/>
          </a:prstGeom>
          <a:solidFill>
            <a:srgbClr val="F6D2D2"/>
          </a:solidFill>
          <a:ln w="9525">
            <a:solidFill>
              <a:srgbClr val="000000"/>
            </a:solidFill>
            <a:miter lim="800000"/>
            <a:headEnd/>
            <a:tailEnd/>
          </a:ln>
          <a:effectLst/>
        </p:spPr>
        <p:txBody>
          <a:bodyPr wrap="none" lIns="67865" tIns="33338" rIns="67865" bIns="33338" anchor="ctr">
            <a:prstTxWarp prst="textNoShape">
              <a:avLst/>
            </a:prstTxWarp>
          </a:bodyPr>
          <a:lstStyle/>
          <a:p>
            <a:pPr>
              <a:lnSpc>
                <a:spcPct val="90000"/>
              </a:lnSpc>
              <a:spcBef>
                <a:spcPct val="30000"/>
              </a:spcBef>
            </a:pPr>
            <a:endParaRPr lang="en-US" sz="1200">
              <a:solidFill>
                <a:schemeClr val="tx2"/>
              </a:solidFill>
            </a:endParaRPr>
          </a:p>
        </p:txBody>
      </p:sp>
      <p:sp>
        <p:nvSpPr>
          <p:cNvPr id="23" name="Rectangle 399"/>
          <p:cNvSpPr>
            <a:spLocks noChangeArrowheads="1"/>
          </p:cNvSpPr>
          <p:nvPr/>
        </p:nvSpPr>
        <p:spPr bwMode="auto">
          <a:xfrm>
            <a:off x="3226594" y="3657600"/>
            <a:ext cx="400050" cy="114300"/>
          </a:xfrm>
          <a:prstGeom prst="rect">
            <a:avLst/>
          </a:prstGeom>
          <a:solidFill>
            <a:srgbClr val="F6D2D2"/>
          </a:solidFill>
          <a:ln w="9525">
            <a:solidFill>
              <a:srgbClr val="000000"/>
            </a:solidFill>
            <a:miter lim="800000"/>
            <a:headEnd/>
            <a:tailEnd/>
          </a:ln>
          <a:effectLst/>
        </p:spPr>
        <p:txBody>
          <a:bodyPr wrap="none" lIns="67865" tIns="33338" rIns="67865" bIns="33338" anchor="ctr">
            <a:prstTxWarp prst="textNoShape">
              <a:avLst/>
            </a:prstTxWarp>
          </a:bodyPr>
          <a:lstStyle/>
          <a:p>
            <a:pPr>
              <a:lnSpc>
                <a:spcPct val="90000"/>
              </a:lnSpc>
              <a:spcBef>
                <a:spcPct val="30000"/>
              </a:spcBef>
            </a:pPr>
            <a:endParaRPr lang="en-US" sz="1200">
              <a:solidFill>
                <a:schemeClr val="tx2"/>
              </a:solidFill>
            </a:endParaRPr>
          </a:p>
        </p:txBody>
      </p:sp>
      <p:sp>
        <p:nvSpPr>
          <p:cNvPr id="24" name="Rectangle 400"/>
          <p:cNvSpPr>
            <a:spLocks noChangeArrowheads="1"/>
          </p:cNvSpPr>
          <p:nvPr/>
        </p:nvSpPr>
        <p:spPr bwMode="auto">
          <a:xfrm>
            <a:off x="3626644" y="3657600"/>
            <a:ext cx="400050" cy="114300"/>
          </a:xfrm>
          <a:prstGeom prst="rect">
            <a:avLst/>
          </a:prstGeom>
          <a:solidFill>
            <a:srgbClr val="F6D2D2"/>
          </a:solidFill>
          <a:ln w="9525">
            <a:solidFill>
              <a:srgbClr val="000000"/>
            </a:solidFill>
            <a:miter lim="800000"/>
            <a:headEnd/>
            <a:tailEnd/>
          </a:ln>
          <a:effectLst/>
        </p:spPr>
        <p:txBody>
          <a:bodyPr wrap="none" lIns="67865" tIns="33338" rIns="67865" bIns="33338" anchor="ctr">
            <a:prstTxWarp prst="textNoShape">
              <a:avLst/>
            </a:prstTxWarp>
          </a:bodyPr>
          <a:lstStyle/>
          <a:p>
            <a:pPr>
              <a:lnSpc>
                <a:spcPct val="90000"/>
              </a:lnSpc>
              <a:spcBef>
                <a:spcPct val="30000"/>
              </a:spcBef>
            </a:pPr>
            <a:endParaRPr lang="en-US" sz="1200">
              <a:solidFill>
                <a:schemeClr val="tx2"/>
              </a:solidFill>
            </a:endParaRPr>
          </a:p>
        </p:txBody>
      </p:sp>
      <p:sp>
        <p:nvSpPr>
          <p:cNvPr id="25" name="Rectangle 401"/>
          <p:cNvSpPr>
            <a:spLocks noChangeArrowheads="1"/>
          </p:cNvSpPr>
          <p:nvPr/>
        </p:nvSpPr>
        <p:spPr bwMode="auto">
          <a:xfrm>
            <a:off x="4026694" y="3657600"/>
            <a:ext cx="400050" cy="114300"/>
          </a:xfrm>
          <a:prstGeom prst="rect">
            <a:avLst/>
          </a:prstGeom>
          <a:solidFill>
            <a:srgbClr val="F6D2D2"/>
          </a:solidFill>
          <a:ln w="9525">
            <a:solidFill>
              <a:srgbClr val="000000"/>
            </a:solidFill>
            <a:miter lim="800000"/>
            <a:headEnd/>
            <a:tailEnd/>
          </a:ln>
          <a:effectLst/>
        </p:spPr>
        <p:txBody>
          <a:bodyPr wrap="none" lIns="67865" tIns="33338" rIns="67865" bIns="33338" anchor="ctr">
            <a:prstTxWarp prst="textNoShape">
              <a:avLst/>
            </a:prstTxWarp>
          </a:bodyPr>
          <a:lstStyle/>
          <a:p>
            <a:pPr>
              <a:lnSpc>
                <a:spcPct val="90000"/>
              </a:lnSpc>
              <a:spcBef>
                <a:spcPct val="30000"/>
              </a:spcBef>
            </a:pPr>
            <a:endParaRPr lang="en-US" sz="1200">
              <a:solidFill>
                <a:schemeClr val="tx2"/>
              </a:solidFill>
            </a:endParaRPr>
          </a:p>
        </p:txBody>
      </p:sp>
      <p:sp>
        <p:nvSpPr>
          <p:cNvPr id="26" name="Rectangle 402"/>
          <p:cNvSpPr>
            <a:spLocks noChangeArrowheads="1"/>
          </p:cNvSpPr>
          <p:nvPr/>
        </p:nvSpPr>
        <p:spPr bwMode="auto">
          <a:xfrm>
            <a:off x="2826544" y="3943350"/>
            <a:ext cx="400050" cy="114300"/>
          </a:xfrm>
          <a:prstGeom prst="rect">
            <a:avLst/>
          </a:prstGeom>
          <a:solidFill>
            <a:srgbClr val="F6D2D2"/>
          </a:solidFill>
          <a:ln w="9525">
            <a:solidFill>
              <a:srgbClr val="000000"/>
            </a:solidFill>
            <a:miter lim="800000"/>
            <a:headEnd/>
            <a:tailEnd/>
          </a:ln>
          <a:effectLst/>
        </p:spPr>
        <p:txBody>
          <a:bodyPr wrap="none" lIns="67865" tIns="33338" rIns="67865" bIns="33338" anchor="ctr">
            <a:prstTxWarp prst="textNoShape">
              <a:avLst/>
            </a:prstTxWarp>
          </a:bodyPr>
          <a:lstStyle/>
          <a:p>
            <a:pPr>
              <a:lnSpc>
                <a:spcPct val="90000"/>
              </a:lnSpc>
              <a:spcBef>
                <a:spcPct val="30000"/>
              </a:spcBef>
            </a:pPr>
            <a:endParaRPr lang="en-US" sz="1200">
              <a:solidFill>
                <a:schemeClr val="tx2"/>
              </a:solidFill>
            </a:endParaRPr>
          </a:p>
        </p:txBody>
      </p:sp>
      <p:sp>
        <p:nvSpPr>
          <p:cNvPr id="27" name="Rectangle 403"/>
          <p:cNvSpPr>
            <a:spLocks noChangeArrowheads="1"/>
          </p:cNvSpPr>
          <p:nvPr/>
        </p:nvSpPr>
        <p:spPr bwMode="auto">
          <a:xfrm>
            <a:off x="3226594" y="3943350"/>
            <a:ext cx="400050" cy="114300"/>
          </a:xfrm>
          <a:prstGeom prst="rect">
            <a:avLst/>
          </a:prstGeom>
          <a:solidFill>
            <a:srgbClr val="F6D2D2"/>
          </a:solidFill>
          <a:ln w="9525">
            <a:solidFill>
              <a:srgbClr val="000000"/>
            </a:solidFill>
            <a:miter lim="800000"/>
            <a:headEnd/>
            <a:tailEnd/>
          </a:ln>
          <a:effectLst/>
        </p:spPr>
        <p:txBody>
          <a:bodyPr wrap="none" lIns="67865" tIns="33338" rIns="67865" bIns="33338" anchor="ctr">
            <a:prstTxWarp prst="textNoShape">
              <a:avLst/>
            </a:prstTxWarp>
          </a:bodyPr>
          <a:lstStyle/>
          <a:p>
            <a:pPr>
              <a:lnSpc>
                <a:spcPct val="90000"/>
              </a:lnSpc>
              <a:spcBef>
                <a:spcPct val="30000"/>
              </a:spcBef>
            </a:pPr>
            <a:endParaRPr lang="en-US" sz="1200">
              <a:solidFill>
                <a:schemeClr val="tx2"/>
              </a:solidFill>
            </a:endParaRPr>
          </a:p>
        </p:txBody>
      </p:sp>
      <p:sp>
        <p:nvSpPr>
          <p:cNvPr id="28" name="Rectangle 404"/>
          <p:cNvSpPr>
            <a:spLocks noChangeArrowheads="1"/>
          </p:cNvSpPr>
          <p:nvPr/>
        </p:nvSpPr>
        <p:spPr bwMode="auto">
          <a:xfrm>
            <a:off x="3626644" y="3943350"/>
            <a:ext cx="400050" cy="114300"/>
          </a:xfrm>
          <a:prstGeom prst="rect">
            <a:avLst/>
          </a:prstGeom>
          <a:solidFill>
            <a:srgbClr val="F6D2D2"/>
          </a:solidFill>
          <a:ln w="9525">
            <a:solidFill>
              <a:srgbClr val="000000"/>
            </a:solidFill>
            <a:miter lim="800000"/>
            <a:headEnd/>
            <a:tailEnd/>
          </a:ln>
          <a:effectLst/>
        </p:spPr>
        <p:txBody>
          <a:bodyPr wrap="none" lIns="67865" tIns="33338" rIns="67865" bIns="33338" anchor="ctr">
            <a:prstTxWarp prst="textNoShape">
              <a:avLst/>
            </a:prstTxWarp>
          </a:bodyPr>
          <a:lstStyle/>
          <a:p>
            <a:pPr>
              <a:lnSpc>
                <a:spcPct val="90000"/>
              </a:lnSpc>
              <a:spcBef>
                <a:spcPct val="30000"/>
              </a:spcBef>
            </a:pPr>
            <a:endParaRPr lang="en-US" sz="1200">
              <a:solidFill>
                <a:schemeClr val="tx2"/>
              </a:solidFill>
            </a:endParaRPr>
          </a:p>
        </p:txBody>
      </p:sp>
      <p:sp>
        <p:nvSpPr>
          <p:cNvPr id="29" name="Rectangle 405"/>
          <p:cNvSpPr>
            <a:spLocks noChangeArrowheads="1"/>
          </p:cNvSpPr>
          <p:nvPr/>
        </p:nvSpPr>
        <p:spPr bwMode="auto">
          <a:xfrm>
            <a:off x="4026694" y="3943350"/>
            <a:ext cx="400050" cy="114300"/>
          </a:xfrm>
          <a:prstGeom prst="rect">
            <a:avLst/>
          </a:prstGeom>
          <a:solidFill>
            <a:srgbClr val="F6D2D2"/>
          </a:solidFill>
          <a:ln w="9525">
            <a:solidFill>
              <a:srgbClr val="000000"/>
            </a:solidFill>
            <a:miter lim="800000"/>
            <a:headEnd/>
            <a:tailEnd/>
          </a:ln>
          <a:effectLst/>
        </p:spPr>
        <p:txBody>
          <a:bodyPr wrap="none" lIns="67865" tIns="33338" rIns="67865" bIns="33338" anchor="ctr">
            <a:prstTxWarp prst="textNoShape">
              <a:avLst/>
            </a:prstTxWarp>
          </a:bodyPr>
          <a:lstStyle/>
          <a:p>
            <a:pPr>
              <a:lnSpc>
                <a:spcPct val="90000"/>
              </a:lnSpc>
              <a:spcBef>
                <a:spcPct val="30000"/>
              </a:spcBef>
            </a:pPr>
            <a:endParaRPr lang="en-US" sz="1200">
              <a:solidFill>
                <a:schemeClr val="tx2"/>
              </a:solidFill>
            </a:endParaRPr>
          </a:p>
        </p:txBody>
      </p:sp>
      <p:sp>
        <p:nvSpPr>
          <p:cNvPr id="30" name="Text Box 406"/>
          <p:cNvSpPr txBox="1">
            <a:spLocks noChangeArrowheads="1"/>
          </p:cNvSpPr>
          <p:nvPr/>
        </p:nvSpPr>
        <p:spPr bwMode="auto">
          <a:xfrm>
            <a:off x="3556752" y="3755231"/>
            <a:ext cx="303255" cy="173125"/>
          </a:xfrm>
          <a:prstGeom prst="rect">
            <a:avLst/>
          </a:prstGeom>
          <a:noFill/>
          <a:ln w="9525">
            <a:noFill/>
            <a:miter lim="800000"/>
            <a:headEnd/>
            <a:tailEnd/>
          </a:ln>
          <a:effectLst/>
        </p:spPr>
        <p:txBody>
          <a:bodyPr vert="eaVert" wrap="none" lIns="67865" tIns="33338" rIns="67865" bIns="33338">
            <a:prstTxWarp prst="textNoShape">
              <a:avLst/>
            </a:prstTxWarp>
            <a:spAutoFit/>
          </a:bodyPr>
          <a:lstStyle/>
          <a:p>
            <a:pPr algn="l">
              <a:lnSpc>
                <a:spcPct val="90000"/>
              </a:lnSpc>
              <a:spcBef>
                <a:spcPct val="30000"/>
              </a:spcBef>
            </a:pPr>
            <a:r>
              <a:rPr lang="en-US" sz="1200">
                <a:solidFill>
                  <a:schemeClr val="tx2"/>
                </a:solidFill>
              </a:rPr>
              <a:t>...</a:t>
            </a:r>
          </a:p>
        </p:txBody>
      </p:sp>
      <p:sp>
        <p:nvSpPr>
          <p:cNvPr id="31" name="Line 407"/>
          <p:cNvSpPr>
            <a:spLocks noChangeShapeType="1"/>
          </p:cNvSpPr>
          <p:nvPr/>
        </p:nvSpPr>
        <p:spPr bwMode="auto">
          <a:xfrm>
            <a:off x="2483644" y="3086100"/>
            <a:ext cx="0" cy="914400"/>
          </a:xfrm>
          <a:prstGeom prst="line">
            <a:avLst/>
          </a:prstGeom>
          <a:noFill/>
          <a:ln w="9525">
            <a:solidFill>
              <a:srgbClr val="000000"/>
            </a:solidFill>
            <a:round/>
            <a:headEnd/>
            <a:tailEnd/>
          </a:ln>
          <a:effectLst/>
        </p:spPr>
        <p:txBody>
          <a:bodyPr wrap="none" lIns="67865" tIns="33338" rIns="67865" bIns="33338" anchor="ctr">
            <a:prstTxWarp prst="textNoShape">
              <a:avLst/>
            </a:prstTxWarp>
          </a:bodyPr>
          <a:lstStyle/>
          <a:p>
            <a:endParaRPr lang="en-US" sz="1200"/>
          </a:p>
        </p:txBody>
      </p:sp>
      <p:sp>
        <p:nvSpPr>
          <p:cNvPr id="32" name="Line 408"/>
          <p:cNvSpPr>
            <a:spLocks noChangeShapeType="1"/>
          </p:cNvSpPr>
          <p:nvPr/>
        </p:nvSpPr>
        <p:spPr bwMode="auto">
          <a:xfrm>
            <a:off x="2483644" y="3486150"/>
            <a:ext cx="342900" cy="0"/>
          </a:xfrm>
          <a:prstGeom prst="line">
            <a:avLst/>
          </a:prstGeom>
          <a:noFill/>
          <a:ln w="9525">
            <a:solidFill>
              <a:srgbClr val="000000"/>
            </a:solidFill>
            <a:round/>
            <a:headEnd/>
            <a:tailEnd type="triangle" w="med" len="med"/>
          </a:ln>
          <a:effectLst/>
        </p:spPr>
        <p:txBody>
          <a:bodyPr wrap="none" lIns="67865" tIns="33338" rIns="67865" bIns="33338" anchor="ctr">
            <a:prstTxWarp prst="textNoShape">
              <a:avLst/>
            </a:prstTxWarp>
          </a:bodyPr>
          <a:lstStyle/>
          <a:p>
            <a:endParaRPr lang="en-US" sz="1200"/>
          </a:p>
        </p:txBody>
      </p:sp>
      <p:sp>
        <p:nvSpPr>
          <p:cNvPr id="33" name="Line 409"/>
          <p:cNvSpPr>
            <a:spLocks noChangeShapeType="1"/>
          </p:cNvSpPr>
          <p:nvPr/>
        </p:nvSpPr>
        <p:spPr bwMode="auto">
          <a:xfrm>
            <a:off x="2483644" y="4000500"/>
            <a:ext cx="342900" cy="0"/>
          </a:xfrm>
          <a:prstGeom prst="line">
            <a:avLst/>
          </a:prstGeom>
          <a:noFill/>
          <a:ln w="9525">
            <a:solidFill>
              <a:srgbClr val="000000"/>
            </a:solidFill>
            <a:round/>
            <a:headEnd/>
            <a:tailEnd type="triangle" w="med" len="med"/>
          </a:ln>
          <a:effectLst/>
        </p:spPr>
        <p:txBody>
          <a:bodyPr wrap="none" lIns="67865" tIns="33338" rIns="67865" bIns="33338" anchor="ctr">
            <a:prstTxWarp prst="textNoShape">
              <a:avLst/>
            </a:prstTxWarp>
          </a:bodyPr>
          <a:lstStyle/>
          <a:p>
            <a:endParaRPr lang="en-US" sz="1200"/>
          </a:p>
        </p:txBody>
      </p:sp>
      <p:sp>
        <p:nvSpPr>
          <p:cNvPr id="34" name="Line 410"/>
          <p:cNvSpPr>
            <a:spLocks noChangeShapeType="1"/>
          </p:cNvSpPr>
          <p:nvPr/>
        </p:nvSpPr>
        <p:spPr bwMode="auto">
          <a:xfrm>
            <a:off x="2483644" y="3600450"/>
            <a:ext cx="342900" cy="0"/>
          </a:xfrm>
          <a:prstGeom prst="line">
            <a:avLst/>
          </a:prstGeom>
          <a:noFill/>
          <a:ln w="9525">
            <a:solidFill>
              <a:srgbClr val="000000"/>
            </a:solidFill>
            <a:round/>
            <a:headEnd/>
            <a:tailEnd type="triangle" w="med" len="med"/>
          </a:ln>
          <a:effectLst/>
        </p:spPr>
        <p:txBody>
          <a:bodyPr wrap="none" lIns="67865" tIns="33338" rIns="67865" bIns="33338" anchor="ctr">
            <a:prstTxWarp prst="textNoShape">
              <a:avLst/>
            </a:prstTxWarp>
          </a:bodyPr>
          <a:lstStyle/>
          <a:p>
            <a:endParaRPr lang="en-US" sz="1200"/>
          </a:p>
        </p:txBody>
      </p:sp>
      <p:sp>
        <p:nvSpPr>
          <p:cNvPr id="35" name="Line 411"/>
          <p:cNvSpPr>
            <a:spLocks noChangeShapeType="1"/>
          </p:cNvSpPr>
          <p:nvPr/>
        </p:nvSpPr>
        <p:spPr bwMode="auto">
          <a:xfrm>
            <a:off x="2483644" y="3714750"/>
            <a:ext cx="342900" cy="0"/>
          </a:xfrm>
          <a:prstGeom prst="line">
            <a:avLst/>
          </a:prstGeom>
          <a:noFill/>
          <a:ln w="9525">
            <a:solidFill>
              <a:srgbClr val="000000"/>
            </a:solidFill>
            <a:round/>
            <a:headEnd/>
            <a:tailEnd type="triangle" w="med" len="med"/>
          </a:ln>
          <a:effectLst/>
        </p:spPr>
        <p:txBody>
          <a:bodyPr wrap="none" lIns="67865" tIns="33338" rIns="67865" bIns="33338" anchor="ctr">
            <a:prstTxWarp prst="textNoShape">
              <a:avLst/>
            </a:prstTxWarp>
          </a:bodyPr>
          <a:lstStyle/>
          <a:p>
            <a:endParaRPr lang="en-US" sz="1200"/>
          </a:p>
        </p:txBody>
      </p:sp>
      <p:sp>
        <p:nvSpPr>
          <p:cNvPr id="36" name="Line 412"/>
          <p:cNvSpPr>
            <a:spLocks noChangeShapeType="1"/>
          </p:cNvSpPr>
          <p:nvPr/>
        </p:nvSpPr>
        <p:spPr bwMode="auto">
          <a:xfrm>
            <a:off x="2083594" y="3086100"/>
            <a:ext cx="0" cy="114300"/>
          </a:xfrm>
          <a:prstGeom prst="line">
            <a:avLst/>
          </a:prstGeom>
          <a:noFill/>
          <a:ln w="9525">
            <a:solidFill>
              <a:srgbClr val="000000"/>
            </a:solidFill>
            <a:round/>
            <a:headEnd/>
            <a:tailEnd/>
          </a:ln>
          <a:effectLst/>
        </p:spPr>
        <p:txBody>
          <a:bodyPr wrap="none" lIns="67865" tIns="33338" rIns="67865" bIns="33338" anchor="ctr">
            <a:prstTxWarp prst="textNoShape">
              <a:avLst/>
            </a:prstTxWarp>
          </a:bodyPr>
          <a:lstStyle/>
          <a:p>
            <a:endParaRPr lang="en-US" sz="1200"/>
          </a:p>
        </p:txBody>
      </p:sp>
      <p:sp>
        <p:nvSpPr>
          <p:cNvPr id="37" name="Line 413"/>
          <p:cNvSpPr>
            <a:spLocks noChangeShapeType="1"/>
          </p:cNvSpPr>
          <p:nvPr/>
        </p:nvSpPr>
        <p:spPr bwMode="auto">
          <a:xfrm>
            <a:off x="2083594" y="3200400"/>
            <a:ext cx="2171700" cy="0"/>
          </a:xfrm>
          <a:prstGeom prst="line">
            <a:avLst/>
          </a:prstGeom>
          <a:noFill/>
          <a:ln w="9525">
            <a:solidFill>
              <a:srgbClr val="000000"/>
            </a:solidFill>
            <a:round/>
            <a:headEnd/>
            <a:tailEnd/>
          </a:ln>
          <a:effectLst/>
        </p:spPr>
        <p:txBody>
          <a:bodyPr wrap="none" lIns="67865" tIns="33338" rIns="67865" bIns="33338" anchor="ctr">
            <a:prstTxWarp prst="textNoShape">
              <a:avLst/>
            </a:prstTxWarp>
          </a:bodyPr>
          <a:lstStyle/>
          <a:p>
            <a:endParaRPr lang="en-US" sz="1200"/>
          </a:p>
        </p:txBody>
      </p:sp>
      <p:sp>
        <p:nvSpPr>
          <p:cNvPr id="38" name="Line 414"/>
          <p:cNvSpPr>
            <a:spLocks noChangeShapeType="1"/>
          </p:cNvSpPr>
          <p:nvPr/>
        </p:nvSpPr>
        <p:spPr bwMode="auto">
          <a:xfrm>
            <a:off x="3055144" y="3200400"/>
            <a:ext cx="0" cy="228600"/>
          </a:xfrm>
          <a:prstGeom prst="line">
            <a:avLst/>
          </a:prstGeom>
          <a:noFill/>
          <a:ln w="9525">
            <a:solidFill>
              <a:srgbClr val="000000"/>
            </a:solidFill>
            <a:round/>
            <a:headEnd/>
            <a:tailEnd type="triangle" w="med" len="med"/>
          </a:ln>
          <a:effectLst/>
        </p:spPr>
        <p:txBody>
          <a:bodyPr wrap="none" lIns="67865" tIns="33338" rIns="67865" bIns="33338" anchor="ctr">
            <a:prstTxWarp prst="textNoShape">
              <a:avLst/>
            </a:prstTxWarp>
          </a:bodyPr>
          <a:lstStyle/>
          <a:p>
            <a:endParaRPr lang="en-US" sz="1200"/>
          </a:p>
        </p:txBody>
      </p:sp>
      <p:sp>
        <p:nvSpPr>
          <p:cNvPr id="39" name="Line 415"/>
          <p:cNvSpPr>
            <a:spLocks noChangeShapeType="1"/>
          </p:cNvSpPr>
          <p:nvPr/>
        </p:nvSpPr>
        <p:spPr bwMode="auto">
          <a:xfrm>
            <a:off x="3455194" y="3200400"/>
            <a:ext cx="0" cy="228600"/>
          </a:xfrm>
          <a:prstGeom prst="line">
            <a:avLst/>
          </a:prstGeom>
          <a:noFill/>
          <a:ln w="9525">
            <a:solidFill>
              <a:srgbClr val="000000"/>
            </a:solidFill>
            <a:round/>
            <a:headEnd/>
            <a:tailEnd type="triangle" w="med" len="med"/>
          </a:ln>
          <a:effectLst/>
        </p:spPr>
        <p:txBody>
          <a:bodyPr wrap="none" lIns="67865" tIns="33338" rIns="67865" bIns="33338" anchor="ctr">
            <a:prstTxWarp prst="textNoShape">
              <a:avLst/>
            </a:prstTxWarp>
          </a:bodyPr>
          <a:lstStyle/>
          <a:p>
            <a:endParaRPr lang="en-US" sz="1200"/>
          </a:p>
        </p:txBody>
      </p:sp>
      <p:sp>
        <p:nvSpPr>
          <p:cNvPr id="40" name="Line 416"/>
          <p:cNvSpPr>
            <a:spLocks noChangeShapeType="1"/>
          </p:cNvSpPr>
          <p:nvPr/>
        </p:nvSpPr>
        <p:spPr bwMode="auto">
          <a:xfrm>
            <a:off x="3855244" y="3200400"/>
            <a:ext cx="0" cy="228600"/>
          </a:xfrm>
          <a:prstGeom prst="line">
            <a:avLst/>
          </a:prstGeom>
          <a:noFill/>
          <a:ln w="9525">
            <a:solidFill>
              <a:srgbClr val="000000"/>
            </a:solidFill>
            <a:round/>
            <a:headEnd/>
            <a:tailEnd type="triangle" w="med" len="med"/>
          </a:ln>
          <a:effectLst/>
        </p:spPr>
        <p:txBody>
          <a:bodyPr wrap="none" lIns="67865" tIns="33338" rIns="67865" bIns="33338" anchor="ctr">
            <a:prstTxWarp prst="textNoShape">
              <a:avLst/>
            </a:prstTxWarp>
          </a:bodyPr>
          <a:lstStyle/>
          <a:p>
            <a:endParaRPr lang="en-US" sz="1200"/>
          </a:p>
        </p:txBody>
      </p:sp>
      <p:sp>
        <p:nvSpPr>
          <p:cNvPr id="41" name="Line 417"/>
          <p:cNvSpPr>
            <a:spLocks noChangeShapeType="1"/>
          </p:cNvSpPr>
          <p:nvPr/>
        </p:nvSpPr>
        <p:spPr bwMode="auto">
          <a:xfrm>
            <a:off x="4255294" y="3200400"/>
            <a:ext cx="0" cy="228600"/>
          </a:xfrm>
          <a:prstGeom prst="line">
            <a:avLst/>
          </a:prstGeom>
          <a:noFill/>
          <a:ln w="9525">
            <a:solidFill>
              <a:srgbClr val="000000"/>
            </a:solidFill>
            <a:round/>
            <a:headEnd/>
            <a:tailEnd type="triangle" w="med" len="med"/>
          </a:ln>
          <a:effectLst/>
        </p:spPr>
        <p:txBody>
          <a:bodyPr wrap="none" lIns="67865" tIns="33338" rIns="67865" bIns="33338" anchor="ctr">
            <a:prstTxWarp prst="textNoShape">
              <a:avLst/>
            </a:prstTxWarp>
          </a:bodyPr>
          <a:lstStyle/>
          <a:p>
            <a:endParaRPr lang="en-US" sz="1200"/>
          </a:p>
        </p:txBody>
      </p:sp>
      <p:sp>
        <p:nvSpPr>
          <p:cNvPr id="42" name="Line 418"/>
          <p:cNvSpPr>
            <a:spLocks noChangeShapeType="1"/>
          </p:cNvSpPr>
          <p:nvPr/>
        </p:nvSpPr>
        <p:spPr bwMode="auto">
          <a:xfrm>
            <a:off x="1683544" y="2571750"/>
            <a:ext cx="0" cy="1990725"/>
          </a:xfrm>
          <a:prstGeom prst="line">
            <a:avLst/>
          </a:prstGeom>
          <a:noFill/>
          <a:ln w="9525">
            <a:solidFill>
              <a:srgbClr val="000000"/>
            </a:solidFill>
            <a:round/>
            <a:headEnd/>
            <a:tailEnd type="triangle" w="med" len="med"/>
          </a:ln>
          <a:effectLst/>
        </p:spPr>
        <p:txBody>
          <a:bodyPr wrap="none" lIns="67865" tIns="33338" rIns="67865" bIns="33338" anchor="ctr">
            <a:prstTxWarp prst="textNoShape">
              <a:avLst/>
            </a:prstTxWarp>
          </a:bodyPr>
          <a:lstStyle/>
          <a:p>
            <a:endParaRPr lang="en-US" sz="1200"/>
          </a:p>
        </p:txBody>
      </p:sp>
      <p:sp>
        <p:nvSpPr>
          <p:cNvPr id="43" name="Line 419"/>
          <p:cNvSpPr>
            <a:spLocks noChangeShapeType="1"/>
          </p:cNvSpPr>
          <p:nvPr/>
        </p:nvSpPr>
        <p:spPr bwMode="auto">
          <a:xfrm>
            <a:off x="2255044" y="2000250"/>
            <a:ext cx="0" cy="342900"/>
          </a:xfrm>
          <a:prstGeom prst="line">
            <a:avLst/>
          </a:prstGeom>
          <a:noFill/>
          <a:ln w="9525">
            <a:solidFill>
              <a:srgbClr val="000000"/>
            </a:solidFill>
            <a:round/>
            <a:headEnd/>
            <a:tailEnd type="triangle" w="med" len="med"/>
          </a:ln>
          <a:effectLst/>
        </p:spPr>
        <p:txBody>
          <a:bodyPr wrap="none" lIns="67865" tIns="33338" rIns="67865" bIns="33338" anchor="ctr">
            <a:prstTxWarp prst="textNoShape">
              <a:avLst/>
            </a:prstTxWarp>
          </a:bodyPr>
          <a:lstStyle/>
          <a:p>
            <a:endParaRPr lang="en-US" sz="1200"/>
          </a:p>
        </p:txBody>
      </p:sp>
      <p:sp>
        <p:nvSpPr>
          <p:cNvPr id="44" name="Text Box 420"/>
          <p:cNvSpPr txBox="1">
            <a:spLocks noChangeArrowheads="1"/>
          </p:cNvSpPr>
          <p:nvPr/>
        </p:nvSpPr>
        <p:spPr bwMode="auto">
          <a:xfrm>
            <a:off x="2427685" y="4090988"/>
            <a:ext cx="2308622" cy="233526"/>
          </a:xfrm>
          <a:prstGeom prst="rect">
            <a:avLst/>
          </a:prstGeom>
          <a:noFill/>
          <a:ln w="9525">
            <a:noFill/>
            <a:miter lim="800000"/>
            <a:headEnd/>
            <a:tailEnd/>
          </a:ln>
          <a:effectLst/>
        </p:spPr>
        <p:txBody>
          <a:bodyPr lIns="67865" tIns="33338" rIns="67865" bIns="33338">
            <a:prstTxWarp prst="textNoShape">
              <a:avLst/>
            </a:prstTxWarp>
            <a:spAutoFit/>
          </a:bodyPr>
          <a:lstStyle/>
          <a:p>
            <a:pPr algn="ctr">
              <a:lnSpc>
                <a:spcPct val="90000"/>
              </a:lnSpc>
              <a:spcBef>
                <a:spcPct val="30000"/>
              </a:spcBef>
            </a:pPr>
            <a:r>
              <a:rPr lang="en-US" sz="1200" dirty="0">
                <a:solidFill>
                  <a:schemeClr val="tx2"/>
                </a:solidFill>
              </a:rPr>
              <a:t>L1 TLB (16 sets, 4 entries/set)</a:t>
            </a:r>
          </a:p>
        </p:txBody>
      </p:sp>
      <p:sp>
        <p:nvSpPr>
          <p:cNvPr id="45" name="Rectangle 421"/>
          <p:cNvSpPr>
            <a:spLocks noChangeArrowheads="1"/>
          </p:cNvSpPr>
          <p:nvPr/>
        </p:nvSpPr>
        <p:spPr bwMode="auto">
          <a:xfrm>
            <a:off x="1569244" y="4562475"/>
            <a:ext cx="400050" cy="228600"/>
          </a:xfrm>
          <a:prstGeom prst="rect">
            <a:avLst/>
          </a:prstGeom>
          <a:solidFill>
            <a:srgbClr val="FFFFFF"/>
          </a:solidFill>
          <a:ln w="9525">
            <a:solidFill>
              <a:srgbClr val="000000"/>
            </a:solidFill>
            <a:miter lim="800000"/>
            <a:headEnd/>
            <a:tailEnd/>
          </a:ln>
          <a:effectLst/>
        </p:spPr>
        <p:txBody>
          <a:bodyPr wrap="none" lIns="67865" tIns="33338" rIns="67865" bIns="33338" anchor="ctr">
            <a:prstTxWarp prst="textNoShape">
              <a:avLst/>
            </a:prstTxWarp>
          </a:bodyPr>
          <a:lstStyle/>
          <a:p>
            <a:pPr algn="ctr">
              <a:lnSpc>
                <a:spcPct val="90000"/>
              </a:lnSpc>
              <a:spcBef>
                <a:spcPct val="30000"/>
              </a:spcBef>
            </a:pPr>
            <a:r>
              <a:rPr lang="en-US" sz="1050" dirty="0">
                <a:solidFill>
                  <a:schemeClr val="tx2"/>
                </a:solidFill>
              </a:rPr>
              <a:t>VPN1</a:t>
            </a:r>
          </a:p>
        </p:txBody>
      </p:sp>
      <p:sp>
        <p:nvSpPr>
          <p:cNvPr id="46" name="Rectangle 422"/>
          <p:cNvSpPr>
            <a:spLocks noChangeArrowheads="1"/>
          </p:cNvSpPr>
          <p:nvPr/>
        </p:nvSpPr>
        <p:spPr bwMode="auto">
          <a:xfrm>
            <a:off x="1969294" y="4562475"/>
            <a:ext cx="400050" cy="228600"/>
          </a:xfrm>
          <a:prstGeom prst="rect">
            <a:avLst/>
          </a:prstGeom>
          <a:solidFill>
            <a:srgbClr val="FFFFFF"/>
          </a:solidFill>
          <a:ln w="9525">
            <a:solidFill>
              <a:srgbClr val="000000"/>
            </a:solidFill>
            <a:miter lim="800000"/>
            <a:headEnd/>
            <a:tailEnd/>
          </a:ln>
          <a:effectLst/>
        </p:spPr>
        <p:txBody>
          <a:bodyPr wrap="none" lIns="67865" tIns="33338" rIns="67865" bIns="33338" anchor="ctr">
            <a:prstTxWarp prst="textNoShape">
              <a:avLst/>
            </a:prstTxWarp>
          </a:bodyPr>
          <a:lstStyle/>
          <a:p>
            <a:pPr algn="ctr">
              <a:lnSpc>
                <a:spcPct val="90000"/>
              </a:lnSpc>
              <a:spcBef>
                <a:spcPct val="30000"/>
              </a:spcBef>
            </a:pPr>
            <a:r>
              <a:rPr lang="en-US" sz="1050">
                <a:solidFill>
                  <a:schemeClr val="tx2"/>
                </a:solidFill>
              </a:rPr>
              <a:t>VPN2</a:t>
            </a:r>
          </a:p>
        </p:txBody>
      </p:sp>
      <p:sp>
        <p:nvSpPr>
          <p:cNvPr id="47" name="Text Box 423"/>
          <p:cNvSpPr txBox="1">
            <a:spLocks noChangeArrowheads="1"/>
          </p:cNvSpPr>
          <p:nvPr/>
        </p:nvSpPr>
        <p:spPr bwMode="auto">
          <a:xfrm>
            <a:off x="2028826" y="4400551"/>
            <a:ext cx="189955" cy="191977"/>
          </a:xfrm>
          <a:prstGeom prst="rect">
            <a:avLst/>
          </a:prstGeom>
          <a:noFill/>
          <a:ln w="9525">
            <a:noFill/>
            <a:miter lim="800000"/>
            <a:headEnd/>
            <a:tailEnd/>
          </a:ln>
          <a:effectLst/>
        </p:spPr>
        <p:txBody>
          <a:bodyPr wrap="none" lIns="67865" tIns="33338" rIns="67865" bIns="33338">
            <a:prstTxWarp prst="textNoShape">
              <a:avLst/>
            </a:prstTxWarp>
            <a:spAutoFit/>
          </a:bodyPr>
          <a:lstStyle/>
          <a:p>
            <a:pPr algn="l">
              <a:lnSpc>
                <a:spcPct val="90000"/>
              </a:lnSpc>
              <a:spcBef>
                <a:spcPct val="30000"/>
              </a:spcBef>
            </a:pPr>
            <a:r>
              <a:rPr lang="en-US" sz="900">
                <a:solidFill>
                  <a:schemeClr val="tx2"/>
                </a:solidFill>
              </a:rPr>
              <a:t>9</a:t>
            </a:r>
          </a:p>
        </p:txBody>
      </p:sp>
      <p:sp>
        <p:nvSpPr>
          <p:cNvPr id="48" name="Text Box 424"/>
          <p:cNvSpPr txBox="1">
            <a:spLocks noChangeArrowheads="1"/>
          </p:cNvSpPr>
          <p:nvPr/>
        </p:nvSpPr>
        <p:spPr bwMode="auto">
          <a:xfrm>
            <a:off x="1683545" y="4400551"/>
            <a:ext cx="189955" cy="191977"/>
          </a:xfrm>
          <a:prstGeom prst="rect">
            <a:avLst/>
          </a:prstGeom>
          <a:noFill/>
          <a:ln w="9525">
            <a:noFill/>
            <a:miter lim="800000"/>
            <a:headEnd/>
            <a:tailEnd/>
          </a:ln>
          <a:effectLst/>
        </p:spPr>
        <p:txBody>
          <a:bodyPr wrap="none" lIns="67865" tIns="33338" rIns="67865" bIns="33338">
            <a:prstTxWarp prst="textNoShape">
              <a:avLst/>
            </a:prstTxWarp>
            <a:spAutoFit/>
          </a:bodyPr>
          <a:lstStyle/>
          <a:p>
            <a:pPr algn="l">
              <a:lnSpc>
                <a:spcPct val="90000"/>
              </a:lnSpc>
              <a:spcBef>
                <a:spcPct val="30000"/>
              </a:spcBef>
            </a:pPr>
            <a:r>
              <a:rPr lang="en-US" sz="900">
                <a:solidFill>
                  <a:schemeClr val="tx2"/>
                </a:solidFill>
              </a:rPr>
              <a:t>9</a:t>
            </a:r>
          </a:p>
        </p:txBody>
      </p:sp>
      <p:sp>
        <p:nvSpPr>
          <p:cNvPr id="50" name="Rectangle 425"/>
          <p:cNvSpPr>
            <a:spLocks noChangeArrowheads="1"/>
          </p:cNvSpPr>
          <p:nvPr/>
        </p:nvSpPr>
        <p:spPr bwMode="auto">
          <a:xfrm>
            <a:off x="1737122" y="5076825"/>
            <a:ext cx="236934" cy="685800"/>
          </a:xfrm>
          <a:prstGeom prst="rect">
            <a:avLst/>
          </a:prstGeom>
          <a:solidFill>
            <a:srgbClr val="DEDFF5"/>
          </a:solidFill>
          <a:ln w="9525">
            <a:solidFill>
              <a:srgbClr val="000000"/>
            </a:solidFill>
            <a:miter lim="800000"/>
            <a:headEnd/>
            <a:tailEnd/>
          </a:ln>
          <a:effectLst/>
        </p:spPr>
        <p:txBody>
          <a:bodyPr wrap="none" lIns="67865" tIns="33338" rIns="67865" bIns="33338" anchor="ctr">
            <a:prstTxWarp prst="textNoShape">
              <a:avLst/>
            </a:prstTxWarp>
          </a:bodyPr>
          <a:lstStyle/>
          <a:p>
            <a:endParaRPr lang="en-US" sz="1200"/>
          </a:p>
        </p:txBody>
      </p:sp>
      <p:sp>
        <p:nvSpPr>
          <p:cNvPr id="51" name="Rectangle 426"/>
          <p:cNvSpPr>
            <a:spLocks noChangeArrowheads="1"/>
          </p:cNvSpPr>
          <p:nvPr/>
        </p:nvSpPr>
        <p:spPr bwMode="auto">
          <a:xfrm>
            <a:off x="1737122" y="5286375"/>
            <a:ext cx="236934" cy="190500"/>
          </a:xfrm>
          <a:prstGeom prst="rect">
            <a:avLst/>
          </a:prstGeom>
          <a:solidFill>
            <a:srgbClr val="FFFFFF"/>
          </a:solidFill>
          <a:ln w="9525">
            <a:solidFill>
              <a:srgbClr val="000000"/>
            </a:solidFill>
            <a:miter lim="800000"/>
            <a:headEnd/>
            <a:tailEnd/>
          </a:ln>
          <a:effectLst/>
        </p:spPr>
        <p:txBody>
          <a:bodyPr wrap="none" lIns="67865" tIns="33338" rIns="67865" bIns="33338" anchor="ctr">
            <a:prstTxWarp prst="textNoShape">
              <a:avLst/>
            </a:prstTxWarp>
          </a:bodyPr>
          <a:lstStyle/>
          <a:p>
            <a:pPr algn="ctr">
              <a:lnSpc>
                <a:spcPct val="90000"/>
              </a:lnSpc>
              <a:spcBef>
                <a:spcPct val="30000"/>
              </a:spcBef>
            </a:pPr>
            <a:r>
              <a:rPr lang="en-US" sz="1050" dirty="0">
                <a:solidFill>
                  <a:schemeClr val="tx2"/>
                </a:solidFill>
              </a:rPr>
              <a:t>PTE</a:t>
            </a:r>
          </a:p>
        </p:txBody>
      </p:sp>
      <p:sp>
        <p:nvSpPr>
          <p:cNvPr id="52" name="Text Box 431"/>
          <p:cNvSpPr txBox="1">
            <a:spLocks noChangeArrowheads="1"/>
          </p:cNvSpPr>
          <p:nvPr/>
        </p:nvSpPr>
        <p:spPr bwMode="auto">
          <a:xfrm>
            <a:off x="1143001" y="4980386"/>
            <a:ext cx="402431" cy="233526"/>
          </a:xfrm>
          <a:prstGeom prst="rect">
            <a:avLst/>
          </a:prstGeom>
          <a:noFill/>
          <a:ln w="9525">
            <a:noFill/>
            <a:miter lim="800000"/>
            <a:headEnd/>
            <a:tailEnd/>
          </a:ln>
          <a:effectLst/>
        </p:spPr>
        <p:txBody>
          <a:bodyPr lIns="67865" tIns="33338" rIns="67865" bIns="33338">
            <a:prstTxWarp prst="textNoShape">
              <a:avLst/>
            </a:prstTxWarp>
            <a:spAutoFit/>
          </a:bodyPr>
          <a:lstStyle/>
          <a:p>
            <a:pPr algn="l">
              <a:lnSpc>
                <a:spcPct val="90000"/>
              </a:lnSpc>
              <a:spcBef>
                <a:spcPct val="30000"/>
              </a:spcBef>
            </a:pPr>
            <a:r>
              <a:rPr lang="en-US" sz="1200" dirty="0">
                <a:solidFill>
                  <a:schemeClr val="tx2"/>
                </a:solidFill>
              </a:rPr>
              <a:t>CR3</a:t>
            </a:r>
          </a:p>
        </p:txBody>
      </p:sp>
      <p:sp>
        <p:nvSpPr>
          <p:cNvPr id="53" name="Rectangle 436"/>
          <p:cNvSpPr>
            <a:spLocks noChangeArrowheads="1"/>
          </p:cNvSpPr>
          <p:nvPr/>
        </p:nvSpPr>
        <p:spPr bwMode="auto">
          <a:xfrm>
            <a:off x="4369594" y="4637485"/>
            <a:ext cx="800100" cy="228600"/>
          </a:xfrm>
          <a:prstGeom prst="rect">
            <a:avLst/>
          </a:prstGeom>
          <a:solidFill>
            <a:srgbClr val="FFFFFF"/>
          </a:solidFill>
          <a:ln w="9525">
            <a:solidFill>
              <a:srgbClr val="000000"/>
            </a:solidFill>
            <a:miter lim="800000"/>
            <a:headEnd/>
            <a:tailEnd/>
          </a:ln>
          <a:effectLst/>
        </p:spPr>
        <p:txBody>
          <a:bodyPr wrap="none" lIns="67865" tIns="33338" rIns="67865" bIns="33338" anchor="ctr">
            <a:prstTxWarp prst="textNoShape">
              <a:avLst/>
            </a:prstTxWarp>
          </a:bodyPr>
          <a:lstStyle/>
          <a:p>
            <a:pPr algn="ctr">
              <a:lnSpc>
                <a:spcPct val="90000"/>
              </a:lnSpc>
              <a:spcBef>
                <a:spcPct val="30000"/>
              </a:spcBef>
            </a:pPr>
            <a:r>
              <a:rPr lang="en-US" sz="1200">
                <a:solidFill>
                  <a:schemeClr val="tx2"/>
                </a:solidFill>
              </a:rPr>
              <a:t>PPN</a:t>
            </a:r>
          </a:p>
        </p:txBody>
      </p:sp>
      <p:sp>
        <p:nvSpPr>
          <p:cNvPr id="54" name="Rectangle 437"/>
          <p:cNvSpPr>
            <a:spLocks noChangeArrowheads="1"/>
          </p:cNvSpPr>
          <p:nvPr/>
        </p:nvSpPr>
        <p:spPr bwMode="auto">
          <a:xfrm>
            <a:off x="5169694" y="4637485"/>
            <a:ext cx="400050" cy="228600"/>
          </a:xfrm>
          <a:prstGeom prst="rect">
            <a:avLst/>
          </a:prstGeom>
          <a:solidFill>
            <a:srgbClr val="FFFFFF"/>
          </a:solidFill>
          <a:ln w="9525">
            <a:solidFill>
              <a:srgbClr val="000000"/>
            </a:solidFill>
            <a:miter lim="800000"/>
            <a:headEnd/>
            <a:tailEnd/>
          </a:ln>
          <a:effectLst/>
        </p:spPr>
        <p:txBody>
          <a:bodyPr wrap="none" lIns="67865" tIns="33338" rIns="67865" bIns="33338" anchor="ctr">
            <a:prstTxWarp prst="textNoShape">
              <a:avLst/>
            </a:prstTxWarp>
          </a:bodyPr>
          <a:lstStyle/>
          <a:p>
            <a:pPr algn="ctr">
              <a:lnSpc>
                <a:spcPct val="90000"/>
              </a:lnSpc>
              <a:spcBef>
                <a:spcPct val="30000"/>
              </a:spcBef>
            </a:pPr>
            <a:r>
              <a:rPr lang="en-US" sz="1200">
                <a:solidFill>
                  <a:schemeClr val="tx2"/>
                </a:solidFill>
              </a:rPr>
              <a:t>PPO</a:t>
            </a:r>
          </a:p>
        </p:txBody>
      </p:sp>
      <p:sp>
        <p:nvSpPr>
          <p:cNvPr id="55" name="Text Box 438"/>
          <p:cNvSpPr txBox="1">
            <a:spLocks noChangeArrowheads="1"/>
          </p:cNvSpPr>
          <p:nvPr/>
        </p:nvSpPr>
        <p:spPr bwMode="auto">
          <a:xfrm>
            <a:off x="4600575" y="4457701"/>
            <a:ext cx="242854" cy="191977"/>
          </a:xfrm>
          <a:prstGeom prst="rect">
            <a:avLst/>
          </a:prstGeom>
          <a:noFill/>
          <a:ln w="9525">
            <a:noFill/>
            <a:miter lim="800000"/>
            <a:headEnd/>
            <a:tailEnd/>
          </a:ln>
          <a:effectLst/>
        </p:spPr>
        <p:txBody>
          <a:bodyPr wrap="none" lIns="67865" tIns="33338" rIns="67865" bIns="33338">
            <a:prstTxWarp prst="textNoShape">
              <a:avLst/>
            </a:prstTxWarp>
            <a:spAutoFit/>
          </a:bodyPr>
          <a:lstStyle/>
          <a:p>
            <a:pPr algn="l">
              <a:lnSpc>
                <a:spcPct val="90000"/>
              </a:lnSpc>
              <a:spcBef>
                <a:spcPct val="30000"/>
              </a:spcBef>
            </a:pPr>
            <a:r>
              <a:rPr lang="en-US" sz="900" dirty="0">
                <a:solidFill>
                  <a:schemeClr val="tx2"/>
                </a:solidFill>
              </a:rPr>
              <a:t>40</a:t>
            </a:r>
          </a:p>
        </p:txBody>
      </p:sp>
      <p:sp>
        <p:nvSpPr>
          <p:cNvPr id="56" name="Text Box 439"/>
          <p:cNvSpPr txBox="1">
            <a:spLocks noChangeArrowheads="1"/>
          </p:cNvSpPr>
          <p:nvPr/>
        </p:nvSpPr>
        <p:spPr bwMode="auto">
          <a:xfrm>
            <a:off x="5257800" y="4457701"/>
            <a:ext cx="242854" cy="191977"/>
          </a:xfrm>
          <a:prstGeom prst="rect">
            <a:avLst/>
          </a:prstGeom>
          <a:noFill/>
          <a:ln w="9525">
            <a:noFill/>
            <a:miter lim="800000"/>
            <a:headEnd/>
            <a:tailEnd/>
          </a:ln>
          <a:effectLst/>
        </p:spPr>
        <p:txBody>
          <a:bodyPr wrap="none" lIns="67865" tIns="33338" rIns="67865" bIns="33338">
            <a:prstTxWarp prst="textNoShape">
              <a:avLst/>
            </a:prstTxWarp>
            <a:spAutoFit/>
          </a:bodyPr>
          <a:lstStyle/>
          <a:p>
            <a:pPr algn="l">
              <a:lnSpc>
                <a:spcPct val="90000"/>
              </a:lnSpc>
              <a:spcBef>
                <a:spcPct val="30000"/>
              </a:spcBef>
            </a:pPr>
            <a:r>
              <a:rPr lang="en-US" sz="900">
                <a:solidFill>
                  <a:schemeClr val="tx2"/>
                </a:solidFill>
              </a:rPr>
              <a:t>12</a:t>
            </a:r>
          </a:p>
        </p:txBody>
      </p:sp>
      <p:sp>
        <p:nvSpPr>
          <p:cNvPr id="57" name="Line 440"/>
          <p:cNvSpPr>
            <a:spLocks noChangeShapeType="1"/>
          </p:cNvSpPr>
          <p:nvPr/>
        </p:nvSpPr>
        <p:spPr bwMode="auto">
          <a:xfrm>
            <a:off x="4426744" y="3679031"/>
            <a:ext cx="457200" cy="0"/>
          </a:xfrm>
          <a:prstGeom prst="line">
            <a:avLst/>
          </a:prstGeom>
          <a:noFill/>
          <a:ln w="9525">
            <a:solidFill>
              <a:srgbClr val="000000"/>
            </a:solidFill>
            <a:round/>
            <a:headEnd/>
            <a:tailEnd/>
          </a:ln>
          <a:effectLst/>
        </p:spPr>
        <p:txBody>
          <a:bodyPr wrap="none" lIns="67865" tIns="33338" rIns="67865" bIns="33338" anchor="ctr">
            <a:prstTxWarp prst="textNoShape">
              <a:avLst/>
            </a:prstTxWarp>
          </a:bodyPr>
          <a:lstStyle/>
          <a:p>
            <a:endParaRPr lang="en-US" sz="1200"/>
          </a:p>
        </p:txBody>
      </p:sp>
      <p:sp>
        <p:nvSpPr>
          <p:cNvPr id="58" name="Line 441"/>
          <p:cNvSpPr>
            <a:spLocks noChangeShapeType="1"/>
          </p:cNvSpPr>
          <p:nvPr/>
        </p:nvSpPr>
        <p:spPr bwMode="auto">
          <a:xfrm>
            <a:off x="4883944" y="3676650"/>
            <a:ext cx="0" cy="952500"/>
          </a:xfrm>
          <a:prstGeom prst="line">
            <a:avLst/>
          </a:prstGeom>
          <a:noFill/>
          <a:ln w="9525">
            <a:solidFill>
              <a:srgbClr val="000000"/>
            </a:solidFill>
            <a:round/>
            <a:headEnd/>
            <a:tailEnd type="triangle" w="med" len="med"/>
          </a:ln>
          <a:effectLst/>
        </p:spPr>
        <p:txBody>
          <a:bodyPr wrap="none" lIns="67865" tIns="33338" rIns="67865" bIns="33338" anchor="ctr">
            <a:prstTxWarp prst="textNoShape">
              <a:avLst/>
            </a:prstTxWarp>
          </a:bodyPr>
          <a:lstStyle/>
          <a:p>
            <a:endParaRPr lang="en-US" sz="1200"/>
          </a:p>
        </p:txBody>
      </p:sp>
      <p:sp>
        <p:nvSpPr>
          <p:cNvPr id="59" name="Line 442"/>
          <p:cNvSpPr>
            <a:spLocks noChangeShapeType="1"/>
          </p:cNvSpPr>
          <p:nvPr/>
        </p:nvSpPr>
        <p:spPr bwMode="auto">
          <a:xfrm>
            <a:off x="3419476" y="5419725"/>
            <a:ext cx="1464469" cy="0"/>
          </a:xfrm>
          <a:prstGeom prst="line">
            <a:avLst/>
          </a:prstGeom>
          <a:noFill/>
          <a:ln w="9525">
            <a:solidFill>
              <a:srgbClr val="000000"/>
            </a:solidFill>
            <a:round/>
            <a:headEnd/>
            <a:tailEnd/>
          </a:ln>
          <a:effectLst/>
        </p:spPr>
        <p:txBody>
          <a:bodyPr wrap="none" lIns="67865" tIns="33338" rIns="67865" bIns="33338" anchor="ctr">
            <a:prstTxWarp prst="textNoShape">
              <a:avLst/>
            </a:prstTxWarp>
          </a:bodyPr>
          <a:lstStyle/>
          <a:p>
            <a:endParaRPr lang="en-US" sz="1200"/>
          </a:p>
        </p:txBody>
      </p:sp>
      <p:sp>
        <p:nvSpPr>
          <p:cNvPr id="60" name="Line 443"/>
          <p:cNvSpPr>
            <a:spLocks noChangeShapeType="1"/>
          </p:cNvSpPr>
          <p:nvPr/>
        </p:nvSpPr>
        <p:spPr bwMode="auto">
          <a:xfrm flipH="1" flipV="1">
            <a:off x="4876801" y="4869657"/>
            <a:ext cx="7144" cy="550069"/>
          </a:xfrm>
          <a:prstGeom prst="line">
            <a:avLst/>
          </a:prstGeom>
          <a:noFill/>
          <a:ln w="9525">
            <a:solidFill>
              <a:srgbClr val="000000"/>
            </a:solidFill>
            <a:round/>
            <a:headEnd/>
            <a:tailEnd type="triangle" w="med" len="med"/>
          </a:ln>
          <a:effectLst/>
        </p:spPr>
        <p:txBody>
          <a:bodyPr wrap="none" lIns="67865" tIns="33338" rIns="67865" bIns="33338" anchor="ctr">
            <a:prstTxWarp prst="textNoShape">
              <a:avLst/>
            </a:prstTxWarp>
          </a:bodyPr>
          <a:lstStyle/>
          <a:p>
            <a:endParaRPr lang="en-US" sz="1200"/>
          </a:p>
        </p:txBody>
      </p:sp>
      <p:sp>
        <p:nvSpPr>
          <p:cNvPr id="61" name="Text Box 448"/>
          <p:cNvSpPr txBox="1">
            <a:spLocks noChangeArrowheads="1"/>
          </p:cNvSpPr>
          <p:nvPr/>
        </p:nvSpPr>
        <p:spPr bwMode="auto">
          <a:xfrm>
            <a:off x="2076451" y="5715001"/>
            <a:ext cx="840774" cy="233526"/>
          </a:xfrm>
          <a:prstGeom prst="rect">
            <a:avLst/>
          </a:prstGeom>
          <a:noFill/>
          <a:ln w="9525">
            <a:noFill/>
            <a:miter lim="800000"/>
            <a:headEnd/>
            <a:tailEnd/>
          </a:ln>
          <a:effectLst/>
        </p:spPr>
        <p:txBody>
          <a:bodyPr wrap="none" lIns="67865" tIns="33338" rIns="67865" bIns="33338">
            <a:prstTxWarp prst="textNoShape">
              <a:avLst/>
            </a:prstTxWarp>
            <a:spAutoFit/>
          </a:bodyPr>
          <a:lstStyle/>
          <a:p>
            <a:pPr algn="l">
              <a:lnSpc>
                <a:spcPct val="90000"/>
              </a:lnSpc>
              <a:spcBef>
                <a:spcPct val="30000"/>
              </a:spcBef>
            </a:pPr>
            <a:r>
              <a:rPr lang="en-US" sz="1200" dirty="0">
                <a:solidFill>
                  <a:schemeClr val="tx2"/>
                </a:solidFill>
              </a:rPr>
              <a:t>Page tables</a:t>
            </a:r>
          </a:p>
        </p:txBody>
      </p:sp>
      <p:sp>
        <p:nvSpPr>
          <p:cNvPr id="62" name="Text Box 449"/>
          <p:cNvSpPr txBox="1">
            <a:spLocks noChangeArrowheads="1"/>
          </p:cNvSpPr>
          <p:nvPr/>
        </p:nvSpPr>
        <p:spPr bwMode="auto">
          <a:xfrm>
            <a:off x="1657350" y="3567114"/>
            <a:ext cx="425596" cy="455126"/>
          </a:xfrm>
          <a:prstGeom prst="rect">
            <a:avLst/>
          </a:prstGeom>
          <a:noFill/>
          <a:ln w="9525">
            <a:noFill/>
            <a:miter lim="800000"/>
            <a:headEnd/>
            <a:tailEnd/>
          </a:ln>
          <a:effectLst/>
        </p:spPr>
        <p:txBody>
          <a:bodyPr wrap="none" lIns="67865" tIns="33338" rIns="67865" bIns="33338">
            <a:prstTxWarp prst="textNoShape">
              <a:avLst/>
            </a:prstTxWarp>
            <a:spAutoFit/>
          </a:bodyPr>
          <a:lstStyle/>
          <a:p>
            <a:pPr algn="l">
              <a:lnSpc>
                <a:spcPct val="90000"/>
              </a:lnSpc>
              <a:spcBef>
                <a:spcPct val="30000"/>
              </a:spcBef>
            </a:pPr>
            <a:r>
              <a:rPr lang="en-US" sz="1200" i="1" dirty="0">
                <a:solidFill>
                  <a:schemeClr val="tx2"/>
                </a:solidFill>
              </a:rPr>
              <a:t>TLB</a:t>
            </a:r>
          </a:p>
          <a:p>
            <a:pPr algn="l">
              <a:lnSpc>
                <a:spcPct val="90000"/>
              </a:lnSpc>
              <a:spcBef>
                <a:spcPct val="30000"/>
              </a:spcBef>
            </a:pPr>
            <a:r>
              <a:rPr lang="en-US" sz="1200" i="1" dirty="0">
                <a:solidFill>
                  <a:schemeClr val="tx2"/>
                </a:solidFill>
              </a:rPr>
              <a:t>miss</a:t>
            </a:r>
          </a:p>
        </p:txBody>
      </p:sp>
      <p:sp>
        <p:nvSpPr>
          <p:cNvPr id="63" name="Text Box 450"/>
          <p:cNvSpPr txBox="1">
            <a:spLocks noChangeArrowheads="1"/>
          </p:cNvSpPr>
          <p:nvPr/>
        </p:nvSpPr>
        <p:spPr bwMode="auto">
          <a:xfrm>
            <a:off x="4543935" y="3238501"/>
            <a:ext cx="382315" cy="455126"/>
          </a:xfrm>
          <a:prstGeom prst="rect">
            <a:avLst/>
          </a:prstGeom>
          <a:noFill/>
          <a:ln w="9525">
            <a:noFill/>
            <a:miter lim="800000"/>
            <a:headEnd/>
            <a:tailEnd/>
          </a:ln>
          <a:effectLst/>
        </p:spPr>
        <p:txBody>
          <a:bodyPr wrap="none" lIns="67865" tIns="33338" rIns="67865" bIns="33338">
            <a:prstTxWarp prst="textNoShape">
              <a:avLst/>
            </a:prstTxWarp>
            <a:spAutoFit/>
          </a:bodyPr>
          <a:lstStyle/>
          <a:p>
            <a:pPr algn="ctr">
              <a:lnSpc>
                <a:spcPct val="90000"/>
              </a:lnSpc>
              <a:spcBef>
                <a:spcPct val="30000"/>
              </a:spcBef>
            </a:pPr>
            <a:r>
              <a:rPr lang="en-US" sz="1200" i="1" dirty="0">
                <a:solidFill>
                  <a:schemeClr val="tx2"/>
                </a:solidFill>
              </a:rPr>
              <a:t>TLB</a:t>
            </a:r>
          </a:p>
          <a:p>
            <a:pPr algn="l">
              <a:lnSpc>
                <a:spcPct val="90000"/>
              </a:lnSpc>
              <a:spcBef>
                <a:spcPct val="30000"/>
              </a:spcBef>
            </a:pPr>
            <a:r>
              <a:rPr lang="en-US" sz="1200" i="1" dirty="0">
                <a:solidFill>
                  <a:schemeClr val="tx2"/>
                </a:solidFill>
              </a:rPr>
              <a:t>hit</a:t>
            </a:r>
          </a:p>
        </p:txBody>
      </p:sp>
      <p:sp>
        <p:nvSpPr>
          <p:cNvPr id="64" name="Line 451"/>
          <p:cNvSpPr>
            <a:spLocks noChangeShapeType="1"/>
          </p:cNvSpPr>
          <p:nvPr/>
        </p:nvSpPr>
        <p:spPr bwMode="auto">
          <a:xfrm>
            <a:off x="2769394" y="2514600"/>
            <a:ext cx="2457450" cy="0"/>
          </a:xfrm>
          <a:prstGeom prst="line">
            <a:avLst/>
          </a:prstGeom>
          <a:noFill/>
          <a:ln w="9525">
            <a:solidFill>
              <a:srgbClr val="000000"/>
            </a:solidFill>
            <a:round/>
            <a:headEnd/>
            <a:tailEnd/>
          </a:ln>
          <a:effectLst/>
        </p:spPr>
        <p:txBody>
          <a:bodyPr wrap="none" lIns="67865" tIns="33338" rIns="67865" bIns="33338" anchor="ctr">
            <a:prstTxWarp prst="textNoShape">
              <a:avLst/>
            </a:prstTxWarp>
          </a:bodyPr>
          <a:lstStyle/>
          <a:p>
            <a:endParaRPr lang="en-US" sz="1200"/>
          </a:p>
        </p:txBody>
      </p:sp>
      <p:sp>
        <p:nvSpPr>
          <p:cNvPr id="65" name="Line 452"/>
          <p:cNvSpPr>
            <a:spLocks noChangeShapeType="1"/>
          </p:cNvSpPr>
          <p:nvPr/>
        </p:nvSpPr>
        <p:spPr bwMode="auto">
          <a:xfrm>
            <a:off x="5226844" y="2514600"/>
            <a:ext cx="0" cy="2114550"/>
          </a:xfrm>
          <a:prstGeom prst="line">
            <a:avLst/>
          </a:prstGeom>
          <a:noFill/>
          <a:ln w="9525">
            <a:solidFill>
              <a:srgbClr val="000000"/>
            </a:solidFill>
            <a:round/>
            <a:headEnd/>
            <a:tailEnd type="triangle" w="med" len="med"/>
          </a:ln>
          <a:effectLst/>
        </p:spPr>
        <p:txBody>
          <a:bodyPr wrap="none" lIns="67865" tIns="33338" rIns="67865" bIns="33338" anchor="ctr">
            <a:prstTxWarp prst="textNoShape">
              <a:avLst/>
            </a:prstTxWarp>
          </a:bodyPr>
          <a:lstStyle/>
          <a:p>
            <a:endParaRPr lang="en-US" sz="1200"/>
          </a:p>
        </p:txBody>
      </p:sp>
      <p:sp>
        <p:nvSpPr>
          <p:cNvPr id="66" name="Text Box 453"/>
          <p:cNvSpPr txBox="1">
            <a:spLocks noChangeArrowheads="1"/>
          </p:cNvSpPr>
          <p:nvPr/>
        </p:nvSpPr>
        <p:spPr bwMode="auto">
          <a:xfrm>
            <a:off x="5574862" y="4819650"/>
            <a:ext cx="658032" cy="676725"/>
          </a:xfrm>
          <a:prstGeom prst="rect">
            <a:avLst/>
          </a:prstGeom>
          <a:noFill/>
          <a:ln w="9525">
            <a:noFill/>
            <a:miter lim="800000"/>
            <a:headEnd/>
            <a:tailEnd/>
          </a:ln>
          <a:effectLst/>
        </p:spPr>
        <p:txBody>
          <a:bodyPr wrap="none" lIns="67865" tIns="33338" rIns="67865" bIns="33338">
            <a:prstTxWarp prst="textNoShape">
              <a:avLst/>
            </a:prstTxWarp>
            <a:spAutoFit/>
          </a:bodyPr>
          <a:lstStyle/>
          <a:p>
            <a:pPr algn="ctr">
              <a:lnSpc>
                <a:spcPct val="90000"/>
              </a:lnSpc>
              <a:spcBef>
                <a:spcPct val="30000"/>
              </a:spcBef>
            </a:pPr>
            <a:r>
              <a:rPr lang="en-US" sz="1200" dirty="0">
                <a:solidFill>
                  <a:schemeClr val="tx2"/>
                </a:solidFill>
              </a:rPr>
              <a:t>Physical</a:t>
            </a:r>
          </a:p>
          <a:p>
            <a:pPr algn="ctr">
              <a:lnSpc>
                <a:spcPct val="90000"/>
              </a:lnSpc>
              <a:spcBef>
                <a:spcPct val="30000"/>
              </a:spcBef>
            </a:pPr>
            <a:r>
              <a:rPr lang="en-US" sz="1200" dirty="0">
                <a:solidFill>
                  <a:schemeClr val="tx2"/>
                </a:solidFill>
              </a:rPr>
              <a:t>address </a:t>
            </a:r>
          </a:p>
          <a:p>
            <a:pPr algn="ctr">
              <a:lnSpc>
                <a:spcPct val="90000"/>
              </a:lnSpc>
              <a:spcBef>
                <a:spcPct val="30000"/>
              </a:spcBef>
            </a:pPr>
            <a:r>
              <a:rPr lang="en-US" sz="1200" dirty="0">
                <a:solidFill>
                  <a:schemeClr val="tx2"/>
                </a:solidFill>
              </a:rPr>
              <a:t>(PA)</a:t>
            </a:r>
          </a:p>
        </p:txBody>
      </p:sp>
      <p:sp>
        <p:nvSpPr>
          <p:cNvPr id="67" name="Rectangle 454"/>
          <p:cNvSpPr>
            <a:spLocks noChangeArrowheads="1"/>
          </p:cNvSpPr>
          <p:nvPr/>
        </p:nvSpPr>
        <p:spPr bwMode="auto">
          <a:xfrm>
            <a:off x="5226844" y="1828800"/>
            <a:ext cx="800100" cy="228600"/>
          </a:xfrm>
          <a:prstGeom prst="rect">
            <a:avLst/>
          </a:prstGeom>
          <a:solidFill>
            <a:srgbClr val="FFFFFF"/>
          </a:solidFill>
          <a:ln w="9525">
            <a:solidFill>
              <a:srgbClr val="000000"/>
            </a:solidFill>
            <a:miter lim="800000"/>
            <a:headEnd/>
            <a:tailEnd/>
          </a:ln>
          <a:effectLst/>
        </p:spPr>
        <p:txBody>
          <a:bodyPr wrap="none" lIns="67865" tIns="33338" rIns="67865" bIns="33338" anchor="ctr">
            <a:prstTxWarp prst="textNoShape">
              <a:avLst/>
            </a:prstTxWarp>
          </a:bodyPr>
          <a:lstStyle/>
          <a:p>
            <a:pPr algn="ctr">
              <a:lnSpc>
                <a:spcPct val="90000"/>
              </a:lnSpc>
              <a:spcBef>
                <a:spcPct val="30000"/>
              </a:spcBef>
            </a:pPr>
            <a:r>
              <a:rPr lang="en-US" sz="1200">
                <a:solidFill>
                  <a:schemeClr val="tx2"/>
                </a:solidFill>
              </a:rPr>
              <a:t>Result</a:t>
            </a:r>
          </a:p>
        </p:txBody>
      </p:sp>
      <p:sp>
        <p:nvSpPr>
          <p:cNvPr id="68" name="Text Box 455"/>
          <p:cNvSpPr txBox="1">
            <a:spLocks noChangeArrowheads="1"/>
          </p:cNvSpPr>
          <p:nvPr/>
        </p:nvSpPr>
        <p:spPr bwMode="auto">
          <a:xfrm>
            <a:off x="5500687" y="1657351"/>
            <a:ext cx="374300" cy="191977"/>
          </a:xfrm>
          <a:prstGeom prst="rect">
            <a:avLst/>
          </a:prstGeom>
          <a:noFill/>
          <a:ln w="9525">
            <a:noFill/>
            <a:miter lim="800000"/>
            <a:headEnd/>
            <a:tailEnd/>
          </a:ln>
          <a:effectLst/>
        </p:spPr>
        <p:txBody>
          <a:bodyPr wrap="none" lIns="67865" tIns="33338" rIns="67865" bIns="33338">
            <a:prstTxWarp prst="textNoShape">
              <a:avLst/>
            </a:prstTxWarp>
            <a:spAutoFit/>
          </a:bodyPr>
          <a:lstStyle/>
          <a:p>
            <a:pPr algn="l">
              <a:lnSpc>
                <a:spcPct val="90000"/>
              </a:lnSpc>
              <a:spcBef>
                <a:spcPct val="30000"/>
              </a:spcBef>
            </a:pPr>
            <a:r>
              <a:rPr lang="en-US" sz="900" dirty="0">
                <a:solidFill>
                  <a:schemeClr val="tx2"/>
                </a:solidFill>
              </a:rPr>
              <a:t>32/64</a:t>
            </a:r>
          </a:p>
        </p:txBody>
      </p:sp>
      <p:sp>
        <p:nvSpPr>
          <p:cNvPr id="69" name="Rectangle 456"/>
          <p:cNvSpPr>
            <a:spLocks noChangeArrowheads="1"/>
          </p:cNvSpPr>
          <p:nvPr/>
        </p:nvSpPr>
        <p:spPr bwMode="auto">
          <a:xfrm>
            <a:off x="5455444" y="3429000"/>
            <a:ext cx="400050" cy="114300"/>
          </a:xfrm>
          <a:prstGeom prst="rect">
            <a:avLst/>
          </a:prstGeom>
          <a:solidFill>
            <a:srgbClr val="F6F5BD"/>
          </a:solidFill>
          <a:ln w="9525">
            <a:solidFill>
              <a:srgbClr val="000000"/>
            </a:solidFill>
            <a:miter lim="800000"/>
            <a:headEnd/>
            <a:tailEnd/>
          </a:ln>
          <a:effectLst/>
        </p:spPr>
        <p:txBody>
          <a:bodyPr wrap="none" lIns="67865" tIns="33338" rIns="67865" bIns="33338" anchor="ctr">
            <a:prstTxWarp prst="textNoShape">
              <a:avLst/>
            </a:prstTxWarp>
          </a:bodyPr>
          <a:lstStyle/>
          <a:p>
            <a:pPr>
              <a:lnSpc>
                <a:spcPct val="90000"/>
              </a:lnSpc>
              <a:spcBef>
                <a:spcPct val="30000"/>
              </a:spcBef>
            </a:pPr>
            <a:endParaRPr lang="en-US" sz="1200">
              <a:solidFill>
                <a:schemeClr val="tx2"/>
              </a:solidFill>
            </a:endParaRPr>
          </a:p>
        </p:txBody>
      </p:sp>
      <p:sp>
        <p:nvSpPr>
          <p:cNvPr id="70" name="Rectangle 457"/>
          <p:cNvSpPr>
            <a:spLocks noChangeArrowheads="1"/>
          </p:cNvSpPr>
          <p:nvPr/>
        </p:nvSpPr>
        <p:spPr bwMode="auto">
          <a:xfrm>
            <a:off x="5855494" y="3429000"/>
            <a:ext cx="400050" cy="114300"/>
          </a:xfrm>
          <a:prstGeom prst="rect">
            <a:avLst/>
          </a:prstGeom>
          <a:solidFill>
            <a:srgbClr val="F6F5BD"/>
          </a:solidFill>
          <a:ln w="9525">
            <a:solidFill>
              <a:srgbClr val="000000"/>
            </a:solidFill>
            <a:miter lim="800000"/>
            <a:headEnd/>
            <a:tailEnd/>
          </a:ln>
          <a:effectLst/>
        </p:spPr>
        <p:txBody>
          <a:bodyPr wrap="none" lIns="67865" tIns="33338" rIns="67865" bIns="33338" anchor="ctr">
            <a:prstTxWarp prst="textNoShape">
              <a:avLst/>
            </a:prstTxWarp>
          </a:bodyPr>
          <a:lstStyle/>
          <a:p>
            <a:pPr>
              <a:lnSpc>
                <a:spcPct val="90000"/>
              </a:lnSpc>
              <a:spcBef>
                <a:spcPct val="30000"/>
              </a:spcBef>
            </a:pPr>
            <a:endParaRPr lang="en-US" sz="1200">
              <a:solidFill>
                <a:schemeClr val="tx2"/>
              </a:solidFill>
            </a:endParaRPr>
          </a:p>
        </p:txBody>
      </p:sp>
      <p:sp>
        <p:nvSpPr>
          <p:cNvPr id="71" name="Rectangle 458"/>
          <p:cNvSpPr>
            <a:spLocks noChangeArrowheads="1"/>
          </p:cNvSpPr>
          <p:nvPr/>
        </p:nvSpPr>
        <p:spPr bwMode="auto">
          <a:xfrm>
            <a:off x="6255544" y="3429000"/>
            <a:ext cx="400050" cy="114300"/>
          </a:xfrm>
          <a:prstGeom prst="rect">
            <a:avLst/>
          </a:prstGeom>
          <a:solidFill>
            <a:srgbClr val="F6F5BD"/>
          </a:solidFill>
          <a:ln w="9525">
            <a:solidFill>
              <a:srgbClr val="000000"/>
            </a:solidFill>
            <a:miter lim="800000"/>
            <a:headEnd/>
            <a:tailEnd/>
          </a:ln>
          <a:effectLst/>
        </p:spPr>
        <p:txBody>
          <a:bodyPr wrap="none" lIns="67865" tIns="33338" rIns="67865" bIns="33338" anchor="ctr">
            <a:prstTxWarp prst="textNoShape">
              <a:avLst/>
            </a:prstTxWarp>
          </a:bodyPr>
          <a:lstStyle/>
          <a:p>
            <a:pPr>
              <a:lnSpc>
                <a:spcPct val="90000"/>
              </a:lnSpc>
              <a:spcBef>
                <a:spcPct val="30000"/>
              </a:spcBef>
            </a:pPr>
            <a:endParaRPr lang="en-US" sz="1200">
              <a:solidFill>
                <a:schemeClr val="tx2"/>
              </a:solidFill>
            </a:endParaRPr>
          </a:p>
        </p:txBody>
      </p:sp>
      <p:sp>
        <p:nvSpPr>
          <p:cNvPr id="72" name="Rectangle 459"/>
          <p:cNvSpPr>
            <a:spLocks noChangeArrowheads="1"/>
          </p:cNvSpPr>
          <p:nvPr/>
        </p:nvSpPr>
        <p:spPr bwMode="auto">
          <a:xfrm>
            <a:off x="6655594" y="3429000"/>
            <a:ext cx="400050" cy="114300"/>
          </a:xfrm>
          <a:prstGeom prst="rect">
            <a:avLst/>
          </a:prstGeom>
          <a:solidFill>
            <a:srgbClr val="F6F5BD"/>
          </a:solidFill>
          <a:ln w="9525">
            <a:solidFill>
              <a:srgbClr val="000000"/>
            </a:solidFill>
            <a:miter lim="800000"/>
            <a:headEnd/>
            <a:tailEnd/>
          </a:ln>
          <a:effectLst/>
        </p:spPr>
        <p:txBody>
          <a:bodyPr wrap="none" lIns="67865" tIns="33338" rIns="67865" bIns="33338" anchor="ctr">
            <a:prstTxWarp prst="textNoShape">
              <a:avLst/>
            </a:prstTxWarp>
          </a:bodyPr>
          <a:lstStyle/>
          <a:p>
            <a:pPr>
              <a:lnSpc>
                <a:spcPct val="90000"/>
              </a:lnSpc>
              <a:spcBef>
                <a:spcPct val="30000"/>
              </a:spcBef>
            </a:pPr>
            <a:endParaRPr lang="en-US" sz="1200">
              <a:solidFill>
                <a:schemeClr val="tx2"/>
              </a:solidFill>
            </a:endParaRPr>
          </a:p>
        </p:txBody>
      </p:sp>
      <p:sp>
        <p:nvSpPr>
          <p:cNvPr id="73" name="Rectangle 460"/>
          <p:cNvSpPr>
            <a:spLocks noChangeArrowheads="1"/>
          </p:cNvSpPr>
          <p:nvPr/>
        </p:nvSpPr>
        <p:spPr bwMode="auto">
          <a:xfrm>
            <a:off x="5455444" y="3543300"/>
            <a:ext cx="400050" cy="114300"/>
          </a:xfrm>
          <a:prstGeom prst="rect">
            <a:avLst/>
          </a:prstGeom>
          <a:solidFill>
            <a:srgbClr val="F6F5BD"/>
          </a:solidFill>
          <a:ln w="9525">
            <a:solidFill>
              <a:srgbClr val="000000"/>
            </a:solidFill>
            <a:miter lim="800000"/>
            <a:headEnd/>
            <a:tailEnd/>
          </a:ln>
          <a:effectLst/>
        </p:spPr>
        <p:txBody>
          <a:bodyPr wrap="none" lIns="67865" tIns="33338" rIns="67865" bIns="33338" anchor="ctr">
            <a:prstTxWarp prst="textNoShape">
              <a:avLst/>
            </a:prstTxWarp>
          </a:bodyPr>
          <a:lstStyle/>
          <a:p>
            <a:pPr>
              <a:lnSpc>
                <a:spcPct val="90000"/>
              </a:lnSpc>
              <a:spcBef>
                <a:spcPct val="30000"/>
              </a:spcBef>
            </a:pPr>
            <a:endParaRPr lang="en-US" sz="1200">
              <a:solidFill>
                <a:schemeClr val="tx2"/>
              </a:solidFill>
            </a:endParaRPr>
          </a:p>
        </p:txBody>
      </p:sp>
      <p:sp>
        <p:nvSpPr>
          <p:cNvPr id="74" name="Rectangle 461"/>
          <p:cNvSpPr>
            <a:spLocks noChangeArrowheads="1"/>
          </p:cNvSpPr>
          <p:nvPr/>
        </p:nvSpPr>
        <p:spPr bwMode="auto">
          <a:xfrm>
            <a:off x="5855494" y="3543300"/>
            <a:ext cx="400050" cy="114300"/>
          </a:xfrm>
          <a:prstGeom prst="rect">
            <a:avLst/>
          </a:prstGeom>
          <a:solidFill>
            <a:srgbClr val="F6F5BD"/>
          </a:solidFill>
          <a:ln w="9525">
            <a:solidFill>
              <a:srgbClr val="000000"/>
            </a:solidFill>
            <a:miter lim="800000"/>
            <a:headEnd/>
            <a:tailEnd/>
          </a:ln>
          <a:effectLst/>
        </p:spPr>
        <p:txBody>
          <a:bodyPr wrap="none" lIns="67865" tIns="33338" rIns="67865" bIns="33338" anchor="ctr">
            <a:prstTxWarp prst="textNoShape">
              <a:avLst/>
            </a:prstTxWarp>
          </a:bodyPr>
          <a:lstStyle/>
          <a:p>
            <a:pPr>
              <a:lnSpc>
                <a:spcPct val="90000"/>
              </a:lnSpc>
              <a:spcBef>
                <a:spcPct val="30000"/>
              </a:spcBef>
            </a:pPr>
            <a:endParaRPr lang="en-US" sz="1200">
              <a:solidFill>
                <a:schemeClr val="tx2"/>
              </a:solidFill>
            </a:endParaRPr>
          </a:p>
        </p:txBody>
      </p:sp>
      <p:sp>
        <p:nvSpPr>
          <p:cNvPr id="75" name="Rectangle 462"/>
          <p:cNvSpPr>
            <a:spLocks noChangeArrowheads="1"/>
          </p:cNvSpPr>
          <p:nvPr/>
        </p:nvSpPr>
        <p:spPr bwMode="auto">
          <a:xfrm>
            <a:off x="6255544" y="3543300"/>
            <a:ext cx="400050" cy="114300"/>
          </a:xfrm>
          <a:prstGeom prst="rect">
            <a:avLst/>
          </a:prstGeom>
          <a:solidFill>
            <a:srgbClr val="F6F5BD"/>
          </a:solidFill>
          <a:ln w="9525">
            <a:solidFill>
              <a:srgbClr val="000000"/>
            </a:solidFill>
            <a:miter lim="800000"/>
            <a:headEnd/>
            <a:tailEnd/>
          </a:ln>
          <a:effectLst/>
        </p:spPr>
        <p:txBody>
          <a:bodyPr wrap="none" lIns="67865" tIns="33338" rIns="67865" bIns="33338" anchor="ctr">
            <a:prstTxWarp prst="textNoShape">
              <a:avLst/>
            </a:prstTxWarp>
          </a:bodyPr>
          <a:lstStyle/>
          <a:p>
            <a:pPr>
              <a:lnSpc>
                <a:spcPct val="90000"/>
              </a:lnSpc>
              <a:spcBef>
                <a:spcPct val="30000"/>
              </a:spcBef>
            </a:pPr>
            <a:endParaRPr lang="en-US" sz="1200">
              <a:solidFill>
                <a:schemeClr val="tx2"/>
              </a:solidFill>
            </a:endParaRPr>
          </a:p>
        </p:txBody>
      </p:sp>
      <p:sp>
        <p:nvSpPr>
          <p:cNvPr id="76" name="Rectangle 463"/>
          <p:cNvSpPr>
            <a:spLocks noChangeArrowheads="1"/>
          </p:cNvSpPr>
          <p:nvPr/>
        </p:nvSpPr>
        <p:spPr bwMode="auto">
          <a:xfrm>
            <a:off x="6655594" y="3543300"/>
            <a:ext cx="400050" cy="114300"/>
          </a:xfrm>
          <a:prstGeom prst="rect">
            <a:avLst/>
          </a:prstGeom>
          <a:solidFill>
            <a:srgbClr val="F6F5BD"/>
          </a:solidFill>
          <a:ln w="9525">
            <a:solidFill>
              <a:srgbClr val="000000"/>
            </a:solidFill>
            <a:miter lim="800000"/>
            <a:headEnd/>
            <a:tailEnd/>
          </a:ln>
          <a:effectLst/>
        </p:spPr>
        <p:txBody>
          <a:bodyPr wrap="none" lIns="67865" tIns="33338" rIns="67865" bIns="33338" anchor="ctr">
            <a:prstTxWarp prst="textNoShape">
              <a:avLst/>
            </a:prstTxWarp>
          </a:bodyPr>
          <a:lstStyle/>
          <a:p>
            <a:pPr>
              <a:lnSpc>
                <a:spcPct val="90000"/>
              </a:lnSpc>
              <a:spcBef>
                <a:spcPct val="30000"/>
              </a:spcBef>
            </a:pPr>
            <a:endParaRPr lang="en-US" sz="1200">
              <a:solidFill>
                <a:schemeClr val="tx2"/>
              </a:solidFill>
            </a:endParaRPr>
          </a:p>
        </p:txBody>
      </p:sp>
      <p:sp>
        <p:nvSpPr>
          <p:cNvPr id="77" name="Rectangle 464"/>
          <p:cNvSpPr>
            <a:spLocks noChangeArrowheads="1"/>
          </p:cNvSpPr>
          <p:nvPr/>
        </p:nvSpPr>
        <p:spPr bwMode="auto">
          <a:xfrm>
            <a:off x="5455444" y="3657600"/>
            <a:ext cx="400050" cy="114300"/>
          </a:xfrm>
          <a:prstGeom prst="rect">
            <a:avLst/>
          </a:prstGeom>
          <a:solidFill>
            <a:srgbClr val="F6F5BD"/>
          </a:solidFill>
          <a:ln w="9525">
            <a:solidFill>
              <a:srgbClr val="000000"/>
            </a:solidFill>
            <a:miter lim="800000"/>
            <a:headEnd/>
            <a:tailEnd/>
          </a:ln>
          <a:effectLst/>
        </p:spPr>
        <p:txBody>
          <a:bodyPr wrap="none" lIns="67865" tIns="33338" rIns="67865" bIns="33338" anchor="ctr">
            <a:prstTxWarp prst="textNoShape">
              <a:avLst/>
            </a:prstTxWarp>
          </a:bodyPr>
          <a:lstStyle/>
          <a:p>
            <a:pPr>
              <a:lnSpc>
                <a:spcPct val="90000"/>
              </a:lnSpc>
              <a:spcBef>
                <a:spcPct val="30000"/>
              </a:spcBef>
            </a:pPr>
            <a:endParaRPr lang="en-US" sz="1200">
              <a:solidFill>
                <a:schemeClr val="tx2"/>
              </a:solidFill>
            </a:endParaRPr>
          </a:p>
        </p:txBody>
      </p:sp>
      <p:sp>
        <p:nvSpPr>
          <p:cNvPr id="78" name="Rectangle 465"/>
          <p:cNvSpPr>
            <a:spLocks noChangeArrowheads="1"/>
          </p:cNvSpPr>
          <p:nvPr/>
        </p:nvSpPr>
        <p:spPr bwMode="auto">
          <a:xfrm>
            <a:off x="5855494" y="3657600"/>
            <a:ext cx="400050" cy="114300"/>
          </a:xfrm>
          <a:prstGeom prst="rect">
            <a:avLst/>
          </a:prstGeom>
          <a:solidFill>
            <a:srgbClr val="F6F5BD"/>
          </a:solidFill>
          <a:ln w="9525">
            <a:solidFill>
              <a:srgbClr val="000000"/>
            </a:solidFill>
            <a:miter lim="800000"/>
            <a:headEnd/>
            <a:tailEnd/>
          </a:ln>
          <a:effectLst/>
        </p:spPr>
        <p:txBody>
          <a:bodyPr wrap="none" lIns="67865" tIns="33338" rIns="67865" bIns="33338" anchor="ctr">
            <a:prstTxWarp prst="textNoShape">
              <a:avLst/>
            </a:prstTxWarp>
          </a:bodyPr>
          <a:lstStyle/>
          <a:p>
            <a:pPr>
              <a:lnSpc>
                <a:spcPct val="90000"/>
              </a:lnSpc>
              <a:spcBef>
                <a:spcPct val="30000"/>
              </a:spcBef>
            </a:pPr>
            <a:endParaRPr lang="en-US" sz="1200">
              <a:solidFill>
                <a:schemeClr val="tx2"/>
              </a:solidFill>
            </a:endParaRPr>
          </a:p>
        </p:txBody>
      </p:sp>
      <p:sp>
        <p:nvSpPr>
          <p:cNvPr id="79" name="Rectangle 466"/>
          <p:cNvSpPr>
            <a:spLocks noChangeArrowheads="1"/>
          </p:cNvSpPr>
          <p:nvPr/>
        </p:nvSpPr>
        <p:spPr bwMode="auto">
          <a:xfrm>
            <a:off x="6255544" y="3657600"/>
            <a:ext cx="400050" cy="114300"/>
          </a:xfrm>
          <a:prstGeom prst="rect">
            <a:avLst/>
          </a:prstGeom>
          <a:solidFill>
            <a:srgbClr val="F6F5BD"/>
          </a:solidFill>
          <a:ln w="9525">
            <a:solidFill>
              <a:srgbClr val="000000"/>
            </a:solidFill>
            <a:miter lim="800000"/>
            <a:headEnd/>
            <a:tailEnd/>
          </a:ln>
          <a:effectLst/>
        </p:spPr>
        <p:txBody>
          <a:bodyPr wrap="none" lIns="67865" tIns="33338" rIns="67865" bIns="33338" anchor="ctr">
            <a:prstTxWarp prst="textNoShape">
              <a:avLst/>
            </a:prstTxWarp>
          </a:bodyPr>
          <a:lstStyle/>
          <a:p>
            <a:pPr>
              <a:lnSpc>
                <a:spcPct val="90000"/>
              </a:lnSpc>
              <a:spcBef>
                <a:spcPct val="30000"/>
              </a:spcBef>
            </a:pPr>
            <a:endParaRPr lang="en-US" sz="1200">
              <a:solidFill>
                <a:schemeClr val="tx2"/>
              </a:solidFill>
            </a:endParaRPr>
          </a:p>
        </p:txBody>
      </p:sp>
      <p:sp>
        <p:nvSpPr>
          <p:cNvPr id="80" name="Rectangle 467"/>
          <p:cNvSpPr>
            <a:spLocks noChangeArrowheads="1"/>
          </p:cNvSpPr>
          <p:nvPr/>
        </p:nvSpPr>
        <p:spPr bwMode="auto">
          <a:xfrm>
            <a:off x="6655594" y="3657600"/>
            <a:ext cx="400050" cy="114300"/>
          </a:xfrm>
          <a:prstGeom prst="rect">
            <a:avLst/>
          </a:prstGeom>
          <a:solidFill>
            <a:srgbClr val="F6F5BD"/>
          </a:solidFill>
          <a:ln w="9525">
            <a:solidFill>
              <a:srgbClr val="000000"/>
            </a:solidFill>
            <a:miter lim="800000"/>
            <a:headEnd/>
            <a:tailEnd/>
          </a:ln>
          <a:effectLst/>
        </p:spPr>
        <p:txBody>
          <a:bodyPr wrap="none" lIns="67865" tIns="33338" rIns="67865" bIns="33338" anchor="ctr">
            <a:prstTxWarp prst="textNoShape">
              <a:avLst/>
            </a:prstTxWarp>
          </a:bodyPr>
          <a:lstStyle/>
          <a:p>
            <a:pPr>
              <a:lnSpc>
                <a:spcPct val="90000"/>
              </a:lnSpc>
              <a:spcBef>
                <a:spcPct val="30000"/>
              </a:spcBef>
            </a:pPr>
            <a:endParaRPr lang="en-US" sz="1200">
              <a:solidFill>
                <a:schemeClr val="tx2"/>
              </a:solidFill>
            </a:endParaRPr>
          </a:p>
        </p:txBody>
      </p:sp>
      <p:sp>
        <p:nvSpPr>
          <p:cNvPr id="81" name="Rectangle 468"/>
          <p:cNvSpPr>
            <a:spLocks noChangeArrowheads="1"/>
          </p:cNvSpPr>
          <p:nvPr/>
        </p:nvSpPr>
        <p:spPr bwMode="auto">
          <a:xfrm>
            <a:off x="5455444" y="3943350"/>
            <a:ext cx="400050" cy="114300"/>
          </a:xfrm>
          <a:prstGeom prst="rect">
            <a:avLst/>
          </a:prstGeom>
          <a:solidFill>
            <a:srgbClr val="F6F5BD"/>
          </a:solidFill>
          <a:ln w="9525">
            <a:solidFill>
              <a:srgbClr val="000000"/>
            </a:solidFill>
            <a:miter lim="800000"/>
            <a:headEnd/>
            <a:tailEnd/>
          </a:ln>
          <a:effectLst/>
        </p:spPr>
        <p:txBody>
          <a:bodyPr wrap="none" lIns="67865" tIns="33338" rIns="67865" bIns="33338" anchor="ctr">
            <a:prstTxWarp prst="textNoShape">
              <a:avLst/>
            </a:prstTxWarp>
          </a:bodyPr>
          <a:lstStyle/>
          <a:p>
            <a:pPr>
              <a:lnSpc>
                <a:spcPct val="90000"/>
              </a:lnSpc>
              <a:spcBef>
                <a:spcPct val="30000"/>
              </a:spcBef>
            </a:pPr>
            <a:endParaRPr lang="en-US" sz="1200">
              <a:solidFill>
                <a:schemeClr val="tx2"/>
              </a:solidFill>
            </a:endParaRPr>
          </a:p>
        </p:txBody>
      </p:sp>
      <p:sp>
        <p:nvSpPr>
          <p:cNvPr id="82" name="Rectangle 469"/>
          <p:cNvSpPr>
            <a:spLocks noChangeArrowheads="1"/>
          </p:cNvSpPr>
          <p:nvPr/>
        </p:nvSpPr>
        <p:spPr bwMode="auto">
          <a:xfrm>
            <a:off x="5855494" y="3943350"/>
            <a:ext cx="400050" cy="114300"/>
          </a:xfrm>
          <a:prstGeom prst="rect">
            <a:avLst/>
          </a:prstGeom>
          <a:solidFill>
            <a:srgbClr val="F6F5BD"/>
          </a:solidFill>
          <a:ln w="9525">
            <a:solidFill>
              <a:srgbClr val="000000"/>
            </a:solidFill>
            <a:miter lim="800000"/>
            <a:headEnd/>
            <a:tailEnd/>
          </a:ln>
          <a:effectLst/>
        </p:spPr>
        <p:txBody>
          <a:bodyPr wrap="none" lIns="67865" tIns="33338" rIns="67865" bIns="33338" anchor="ctr">
            <a:prstTxWarp prst="textNoShape">
              <a:avLst/>
            </a:prstTxWarp>
          </a:bodyPr>
          <a:lstStyle/>
          <a:p>
            <a:pPr>
              <a:lnSpc>
                <a:spcPct val="90000"/>
              </a:lnSpc>
              <a:spcBef>
                <a:spcPct val="30000"/>
              </a:spcBef>
            </a:pPr>
            <a:endParaRPr lang="en-US" sz="1200">
              <a:solidFill>
                <a:schemeClr val="tx2"/>
              </a:solidFill>
            </a:endParaRPr>
          </a:p>
        </p:txBody>
      </p:sp>
      <p:sp>
        <p:nvSpPr>
          <p:cNvPr id="83" name="Rectangle 470"/>
          <p:cNvSpPr>
            <a:spLocks noChangeArrowheads="1"/>
          </p:cNvSpPr>
          <p:nvPr/>
        </p:nvSpPr>
        <p:spPr bwMode="auto">
          <a:xfrm>
            <a:off x="6255544" y="3943350"/>
            <a:ext cx="400050" cy="114300"/>
          </a:xfrm>
          <a:prstGeom prst="rect">
            <a:avLst/>
          </a:prstGeom>
          <a:solidFill>
            <a:srgbClr val="F6F5BD"/>
          </a:solidFill>
          <a:ln w="9525">
            <a:solidFill>
              <a:srgbClr val="000000"/>
            </a:solidFill>
            <a:miter lim="800000"/>
            <a:headEnd/>
            <a:tailEnd/>
          </a:ln>
          <a:effectLst/>
        </p:spPr>
        <p:txBody>
          <a:bodyPr wrap="none" lIns="67865" tIns="33338" rIns="67865" bIns="33338" anchor="ctr">
            <a:prstTxWarp prst="textNoShape">
              <a:avLst/>
            </a:prstTxWarp>
          </a:bodyPr>
          <a:lstStyle/>
          <a:p>
            <a:pPr>
              <a:lnSpc>
                <a:spcPct val="90000"/>
              </a:lnSpc>
              <a:spcBef>
                <a:spcPct val="30000"/>
              </a:spcBef>
            </a:pPr>
            <a:endParaRPr lang="en-US" sz="1200">
              <a:solidFill>
                <a:schemeClr val="tx2"/>
              </a:solidFill>
            </a:endParaRPr>
          </a:p>
        </p:txBody>
      </p:sp>
      <p:sp>
        <p:nvSpPr>
          <p:cNvPr id="84" name="Rectangle 471"/>
          <p:cNvSpPr>
            <a:spLocks noChangeArrowheads="1"/>
          </p:cNvSpPr>
          <p:nvPr/>
        </p:nvSpPr>
        <p:spPr bwMode="auto">
          <a:xfrm>
            <a:off x="6655594" y="3943350"/>
            <a:ext cx="400050" cy="114300"/>
          </a:xfrm>
          <a:prstGeom prst="rect">
            <a:avLst/>
          </a:prstGeom>
          <a:solidFill>
            <a:srgbClr val="F6F5BD"/>
          </a:solidFill>
          <a:ln w="9525">
            <a:solidFill>
              <a:srgbClr val="000000"/>
            </a:solidFill>
            <a:miter lim="800000"/>
            <a:headEnd/>
            <a:tailEnd/>
          </a:ln>
          <a:effectLst/>
        </p:spPr>
        <p:txBody>
          <a:bodyPr wrap="none" lIns="67865" tIns="33338" rIns="67865" bIns="33338" anchor="ctr">
            <a:prstTxWarp prst="textNoShape">
              <a:avLst/>
            </a:prstTxWarp>
          </a:bodyPr>
          <a:lstStyle/>
          <a:p>
            <a:pPr>
              <a:lnSpc>
                <a:spcPct val="90000"/>
              </a:lnSpc>
              <a:spcBef>
                <a:spcPct val="30000"/>
              </a:spcBef>
            </a:pPr>
            <a:endParaRPr lang="en-US" sz="1200">
              <a:solidFill>
                <a:schemeClr val="tx2"/>
              </a:solidFill>
            </a:endParaRPr>
          </a:p>
        </p:txBody>
      </p:sp>
      <p:sp>
        <p:nvSpPr>
          <p:cNvPr id="85" name="Text Box 472"/>
          <p:cNvSpPr txBox="1">
            <a:spLocks noChangeArrowheads="1"/>
          </p:cNvSpPr>
          <p:nvPr/>
        </p:nvSpPr>
        <p:spPr bwMode="auto">
          <a:xfrm>
            <a:off x="6185652" y="3755231"/>
            <a:ext cx="303255" cy="173125"/>
          </a:xfrm>
          <a:prstGeom prst="rect">
            <a:avLst/>
          </a:prstGeom>
          <a:noFill/>
          <a:ln w="9525">
            <a:noFill/>
            <a:miter lim="800000"/>
            <a:headEnd/>
            <a:tailEnd/>
          </a:ln>
          <a:effectLst/>
        </p:spPr>
        <p:txBody>
          <a:bodyPr vert="eaVert" wrap="none" lIns="67865" tIns="33338" rIns="67865" bIns="33338">
            <a:prstTxWarp prst="textNoShape">
              <a:avLst/>
            </a:prstTxWarp>
            <a:spAutoFit/>
          </a:bodyPr>
          <a:lstStyle/>
          <a:p>
            <a:pPr algn="l">
              <a:lnSpc>
                <a:spcPct val="90000"/>
              </a:lnSpc>
              <a:spcBef>
                <a:spcPct val="30000"/>
              </a:spcBef>
            </a:pPr>
            <a:r>
              <a:rPr lang="en-US" sz="1200">
                <a:solidFill>
                  <a:schemeClr val="tx2"/>
                </a:solidFill>
              </a:rPr>
              <a:t>...</a:t>
            </a:r>
          </a:p>
        </p:txBody>
      </p:sp>
      <p:sp>
        <p:nvSpPr>
          <p:cNvPr id="86" name="Line 473"/>
          <p:cNvSpPr>
            <a:spLocks noChangeShapeType="1"/>
          </p:cNvSpPr>
          <p:nvPr/>
        </p:nvSpPr>
        <p:spPr bwMode="auto">
          <a:xfrm>
            <a:off x="5741194" y="4743450"/>
            <a:ext cx="342900" cy="0"/>
          </a:xfrm>
          <a:prstGeom prst="line">
            <a:avLst/>
          </a:prstGeom>
          <a:noFill/>
          <a:ln w="57150">
            <a:solidFill>
              <a:srgbClr val="000000"/>
            </a:solidFill>
            <a:round/>
            <a:headEnd/>
            <a:tailEnd type="triangle" w="med" len="med"/>
          </a:ln>
          <a:effectLst/>
        </p:spPr>
        <p:txBody>
          <a:bodyPr wrap="none" lIns="67865" tIns="33338" rIns="67865" bIns="33338" anchor="ctr">
            <a:prstTxWarp prst="textNoShape">
              <a:avLst/>
            </a:prstTxWarp>
          </a:bodyPr>
          <a:lstStyle/>
          <a:p>
            <a:endParaRPr lang="en-US" sz="1200"/>
          </a:p>
        </p:txBody>
      </p:sp>
      <p:sp>
        <p:nvSpPr>
          <p:cNvPr id="87" name="Line 474"/>
          <p:cNvSpPr>
            <a:spLocks noChangeShapeType="1"/>
          </p:cNvSpPr>
          <p:nvPr/>
        </p:nvSpPr>
        <p:spPr bwMode="auto">
          <a:xfrm flipV="1">
            <a:off x="6484144" y="4343400"/>
            <a:ext cx="0" cy="285750"/>
          </a:xfrm>
          <a:prstGeom prst="line">
            <a:avLst/>
          </a:prstGeom>
          <a:noFill/>
          <a:ln w="9525">
            <a:solidFill>
              <a:srgbClr val="000000"/>
            </a:solidFill>
            <a:round/>
            <a:headEnd/>
            <a:tailEnd/>
          </a:ln>
          <a:effectLst/>
        </p:spPr>
        <p:txBody>
          <a:bodyPr wrap="none" lIns="67865" tIns="33338" rIns="67865" bIns="33338" anchor="ctr">
            <a:prstTxWarp prst="textNoShape">
              <a:avLst/>
            </a:prstTxWarp>
          </a:bodyPr>
          <a:lstStyle/>
          <a:p>
            <a:endParaRPr lang="en-US" sz="1200"/>
          </a:p>
        </p:txBody>
      </p:sp>
      <p:sp>
        <p:nvSpPr>
          <p:cNvPr id="88" name="Line 475"/>
          <p:cNvSpPr>
            <a:spLocks noChangeShapeType="1"/>
          </p:cNvSpPr>
          <p:nvPr/>
        </p:nvSpPr>
        <p:spPr bwMode="auto">
          <a:xfrm flipV="1">
            <a:off x="7512844" y="4343400"/>
            <a:ext cx="0" cy="285750"/>
          </a:xfrm>
          <a:prstGeom prst="line">
            <a:avLst/>
          </a:prstGeom>
          <a:noFill/>
          <a:ln w="9525">
            <a:solidFill>
              <a:srgbClr val="000000"/>
            </a:solidFill>
            <a:round/>
            <a:headEnd/>
            <a:tailEnd/>
          </a:ln>
          <a:effectLst/>
        </p:spPr>
        <p:txBody>
          <a:bodyPr wrap="none" lIns="67865" tIns="33338" rIns="67865" bIns="33338" anchor="ctr">
            <a:prstTxWarp prst="textNoShape">
              <a:avLst/>
            </a:prstTxWarp>
          </a:bodyPr>
          <a:lstStyle/>
          <a:p>
            <a:endParaRPr lang="en-US" sz="1200"/>
          </a:p>
        </p:txBody>
      </p:sp>
      <p:sp>
        <p:nvSpPr>
          <p:cNvPr id="89" name="Line 476"/>
          <p:cNvSpPr>
            <a:spLocks noChangeShapeType="1"/>
          </p:cNvSpPr>
          <p:nvPr/>
        </p:nvSpPr>
        <p:spPr bwMode="auto">
          <a:xfrm>
            <a:off x="5559030" y="4339828"/>
            <a:ext cx="1953815" cy="3572"/>
          </a:xfrm>
          <a:prstGeom prst="line">
            <a:avLst/>
          </a:prstGeom>
          <a:noFill/>
          <a:ln w="9525">
            <a:solidFill>
              <a:srgbClr val="000000"/>
            </a:solidFill>
            <a:round/>
            <a:headEnd/>
            <a:tailEnd/>
          </a:ln>
          <a:effectLst/>
        </p:spPr>
        <p:txBody>
          <a:bodyPr wrap="none" lIns="67865" tIns="33338" rIns="67865" bIns="33338" anchor="ctr">
            <a:prstTxWarp prst="textNoShape">
              <a:avLst/>
            </a:prstTxWarp>
          </a:bodyPr>
          <a:lstStyle/>
          <a:p>
            <a:endParaRPr lang="en-US" sz="1200"/>
          </a:p>
        </p:txBody>
      </p:sp>
      <p:sp>
        <p:nvSpPr>
          <p:cNvPr id="90" name="Line 477"/>
          <p:cNvSpPr>
            <a:spLocks noChangeShapeType="1"/>
          </p:cNvSpPr>
          <p:nvPr/>
        </p:nvSpPr>
        <p:spPr bwMode="auto">
          <a:xfrm flipV="1">
            <a:off x="5560219" y="4057650"/>
            <a:ext cx="0" cy="285750"/>
          </a:xfrm>
          <a:prstGeom prst="line">
            <a:avLst/>
          </a:prstGeom>
          <a:noFill/>
          <a:ln w="9525">
            <a:solidFill>
              <a:srgbClr val="000000"/>
            </a:solidFill>
            <a:round/>
            <a:headEnd/>
            <a:tailEnd type="triangle" w="med" len="med"/>
          </a:ln>
          <a:effectLst/>
        </p:spPr>
        <p:txBody>
          <a:bodyPr wrap="none" lIns="67865" tIns="33338" rIns="67865" bIns="33338" anchor="ctr">
            <a:prstTxWarp prst="textNoShape">
              <a:avLst/>
            </a:prstTxWarp>
          </a:bodyPr>
          <a:lstStyle/>
          <a:p>
            <a:endParaRPr lang="en-US" sz="1200"/>
          </a:p>
        </p:txBody>
      </p:sp>
      <p:sp>
        <p:nvSpPr>
          <p:cNvPr id="91" name="Line 478"/>
          <p:cNvSpPr>
            <a:spLocks noChangeShapeType="1"/>
          </p:cNvSpPr>
          <p:nvPr/>
        </p:nvSpPr>
        <p:spPr bwMode="auto">
          <a:xfrm flipV="1">
            <a:off x="5969794" y="4057650"/>
            <a:ext cx="0" cy="280988"/>
          </a:xfrm>
          <a:prstGeom prst="line">
            <a:avLst/>
          </a:prstGeom>
          <a:noFill/>
          <a:ln w="9525">
            <a:solidFill>
              <a:srgbClr val="000000"/>
            </a:solidFill>
            <a:round/>
            <a:headEnd/>
            <a:tailEnd type="triangle" w="med" len="med"/>
          </a:ln>
          <a:effectLst/>
        </p:spPr>
        <p:txBody>
          <a:bodyPr wrap="none" lIns="67865" tIns="33338" rIns="67865" bIns="33338" anchor="ctr">
            <a:prstTxWarp prst="textNoShape">
              <a:avLst/>
            </a:prstTxWarp>
          </a:bodyPr>
          <a:lstStyle/>
          <a:p>
            <a:endParaRPr lang="en-US" sz="1200"/>
          </a:p>
        </p:txBody>
      </p:sp>
      <p:sp>
        <p:nvSpPr>
          <p:cNvPr id="92" name="Line 479"/>
          <p:cNvSpPr>
            <a:spLocks noChangeShapeType="1"/>
          </p:cNvSpPr>
          <p:nvPr/>
        </p:nvSpPr>
        <p:spPr bwMode="auto">
          <a:xfrm flipV="1">
            <a:off x="6362700" y="4057650"/>
            <a:ext cx="0" cy="285750"/>
          </a:xfrm>
          <a:prstGeom prst="line">
            <a:avLst/>
          </a:prstGeom>
          <a:noFill/>
          <a:ln w="9525">
            <a:solidFill>
              <a:srgbClr val="000000"/>
            </a:solidFill>
            <a:round/>
            <a:headEnd/>
            <a:tailEnd type="triangle" w="med" len="med"/>
          </a:ln>
          <a:effectLst/>
        </p:spPr>
        <p:txBody>
          <a:bodyPr wrap="none" lIns="67865" tIns="33338" rIns="67865" bIns="33338" anchor="ctr">
            <a:prstTxWarp prst="textNoShape">
              <a:avLst/>
            </a:prstTxWarp>
          </a:bodyPr>
          <a:lstStyle/>
          <a:p>
            <a:endParaRPr lang="en-US" sz="1200"/>
          </a:p>
        </p:txBody>
      </p:sp>
      <p:sp>
        <p:nvSpPr>
          <p:cNvPr id="93" name="Line 480"/>
          <p:cNvSpPr>
            <a:spLocks noChangeShapeType="1"/>
          </p:cNvSpPr>
          <p:nvPr/>
        </p:nvSpPr>
        <p:spPr bwMode="auto">
          <a:xfrm flipV="1">
            <a:off x="6762750" y="4057650"/>
            <a:ext cx="0" cy="285750"/>
          </a:xfrm>
          <a:prstGeom prst="line">
            <a:avLst/>
          </a:prstGeom>
          <a:noFill/>
          <a:ln w="9525">
            <a:solidFill>
              <a:srgbClr val="000000"/>
            </a:solidFill>
            <a:round/>
            <a:headEnd/>
            <a:tailEnd type="triangle" w="med" len="med"/>
          </a:ln>
          <a:effectLst/>
        </p:spPr>
        <p:txBody>
          <a:bodyPr wrap="none" lIns="67865" tIns="33338" rIns="67865" bIns="33338" anchor="ctr">
            <a:prstTxWarp prst="textNoShape">
              <a:avLst/>
            </a:prstTxWarp>
          </a:bodyPr>
          <a:lstStyle/>
          <a:p>
            <a:endParaRPr lang="en-US" sz="1200"/>
          </a:p>
        </p:txBody>
      </p:sp>
      <p:sp>
        <p:nvSpPr>
          <p:cNvPr id="94" name="Line 481"/>
          <p:cNvSpPr>
            <a:spLocks noChangeShapeType="1"/>
          </p:cNvSpPr>
          <p:nvPr/>
        </p:nvSpPr>
        <p:spPr bwMode="auto">
          <a:xfrm flipV="1">
            <a:off x="7284244" y="3486150"/>
            <a:ext cx="0" cy="1143000"/>
          </a:xfrm>
          <a:prstGeom prst="line">
            <a:avLst/>
          </a:prstGeom>
          <a:noFill/>
          <a:ln w="9525">
            <a:solidFill>
              <a:srgbClr val="000000"/>
            </a:solidFill>
            <a:round/>
            <a:headEnd/>
            <a:tailEnd/>
          </a:ln>
          <a:effectLst/>
        </p:spPr>
        <p:txBody>
          <a:bodyPr wrap="none" lIns="67865" tIns="33338" rIns="67865" bIns="33338" anchor="ctr">
            <a:prstTxWarp prst="textNoShape">
              <a:avLst/>
            </a:prstTxWarp>
          </a:bodyPr>
          <a:lstStyle/>
          <a:p>
            <a:endParaRPr lang="en-US" sz="1200"/>
          </a:p>
        </p:txBody>
      </p:sp>
      <p:sp>
        <p:nvSpPr>
          <p:cNvPr id="95" name="Line 482"/>
          <p:cNvSpPr>
            <a:spLocks noChangeShapeType="1"/>
          </p:cNvSpPr>
          <p:nvPr/>
        </p:nvSpPr>
        <p:spPr bwMode="auto">
          <a:xfrm flipH="1">
            <a:off x="7055644" y="3486150"/>
            <a:ext cx="228600" cy="0"/>
          </a:xfrm>
          <a:prstGeom prst="line">
            <a:avLst/>
          </a:prstGeom>
          <a:noFill/>
          <a:ln w="9525">
            <a:solidFill>
              <a:srgbClr val="000000"/>
            </a:solidFill>
            <a:round/>
            <a:headEnd/>
            <a:tailEnd type="triangle" w="med" len="med"/>
          </a:ln>
          <a:effectLst/>
        </p:spPr>
        <p:txBody>
          <a:bodyPr wrap="none" lIns="67865" tIns="33338" rIns="67865" bIns="33338" anchor="ctr">
            <a:prstTxWarp prst="textNoShape">
              <a:avLst/>
            </a:prstTxWarp>
          </a:bodyPr>
          <a:lstStyle/>
          <a:p>
            <a:endParaRPr lang="en-US" sz="1200"/>
          </a:p>
        </p:txBody>
      </p:sp>
      <p:sp>
        <p:nvSpPr>
          <p:cNvPr id="96" name="Line 483"/>
          <p:cNvSpPr>
            <a:spLocks noChangeShapeType="1"/>
          </p:cNvSpPr>
          <p:nvPr/>
        </p:nvSpPr>
        <p:spPr bwMode="auto">
          <a:xfrm flipH="1">
            <a:off x="7055644" y="3600450"/>
            <a:ext cx="228600" cy="0"/>
          </a:xfrm>
          <a:prstGeom prst="line">
            <a:avLst/>
          </a:prstGeom>
          <a:noFill/>
          <a:ln w="9525">
            <a:solidFill>
              <a:srgbClr val="000000"/>
            </a:solidFill>
            <a:round/>
            <a:headEnd/>
            <a:tailEnd type="triangle" w="med" len="med"/>
          </a:ln>
          <a:effectLst/>
        </p:spPr>
        <p:txBody>
          <a:bodyPr wrap="none" lIns="67865" tIns="33338" rIns="67865" bIns="33338" anchor="ctr">
            <a:prstTxWarp prst="textNoShape">
              <a:avLst/>
            </a:prstTxWarp>
          </a:bodyPr>
          <a:lstStyle/>
          <a:p>
            <a:endParaRPr lang="en-US" sz="1200"/>
          </a:p>
        </p:txBody>
      </p:sp>
      <p:sp>
        <p:nvSpPr>
          <p:cNvPr id="97" name="Line 484"/>
          <p:cNvSpPr>
            <a:spLocks noChangeShapeType="1"/>
          </p:cNvSpPr>
          <p:nvPr/>
        </p:nvSpPr>
        <p:spPr bwMode="auto">
          <a:xfrm flipH="1">
            <a:off x="7055644" y="3714750"/>
            <a:ext cx="228600" cy="0"/>
          </a:xfrm>
          <a:prstGeom prst="line">
            <a:avLst/>
          </a:prstGeom>
          <a:noFill/>
          <a:ln w="9525">
            <a:solidFill>
              <a:srgbClr val="000000"/>
            </a:solidFill>
            <a:round/>
            <a:headEnd/>
            <a:tailEnd type="triangle" w="med" len="med"/>
          </a:ln>
          <a:effectLst/>
        </p:spPr>
        <p:txBody>
          <a:bodyPr wrap="none" lIns="67865" tIns="33338" rIns="67865" bIns="33338" anchor="ctr">
            <a:prstTxWarp prst="textNoShape">
              <a:avLst/>
            </a:prstTxWarp>
          </a:bodyPr>
          <a:lstStyle/>
          <a:p>
            <a:endParaRPr lang="en-US" sz="1200"/>
          </a:p>
        </p:txBody>
      </p:sp>
      <p:sp>
        <p:nvSpPr>
          <p:cNvPr id="98" name="Line 485"/>
          <p:cNvSpPr>
            <a:spLocks noChangeShapeType="1"/>
          </p:cNvSpPr>
          <p:nvPr/>
        </p:nvSpPr>
        <p:spPr bwMode="auto">
          <a:xfrm flipH="1">
            <a:off x="7055644" y="4000500"/>
            <a:ext cx="228600" cy="0"/>
          </a:xfrm>
          <a:prstGeom prst="line">
            <a:avLst/>
          </a:prstGeom>
          <a:noFill/>
          <a:ln w="9525">
            <a:solidFill>
              <a:srgbClr val="000000"/>
            </a:solidFill>
            <a:round/>
            <a:headEnd/>
            <a:tailEnd type="triangle" w="med" len="med"/>
          </a:ln>
          <a:effectLst/>
        </p:spPr>
        <p:txBody>
          <a:bodyPr wrap="none" lIns="67865" tIns="33338" rIns="67865" bIns="33338" anchor="ctr">
            <a:prstTxWarp prst="textNoShape">
              <a:avLst/>
            </a:prstTxWarp>
          </a:bodyPr>
          <a:lstStyle/>
          <a:p>
            <a:endParaRPr lang="en-US" sz="1200"/>
          </a:p>
        </p:txBody>
      </p:sp>
      <p:sp>
        <p:nvSpPr>
          <p:cNvPr id="99" name="Line 429"/>
          <p:cNvSpPr>
            <a:spLocks noChangeShapeType="1"/>
          </p:cNvSpPr>
          <p:nvPr/>
        </p:nvSpPr>
        <p:spPr bwMode="auto">
          <a:xfrm>
            <a:off x="1637110" y="4791075"/>
            <a:ext cx="0" cy="582216"/>
          </a:xfrm>
          <a:prstGeom prst="line">
            <a:avLst/>
          </a:prstGeom>
          <a:noFill/>
          <a:ln w="9525">
            <a:solidFill>
              <a:srgbClr val="000000"/>
            </a:solidFill>
            <a:round/>
            <a:headEnd/>
            <a:tailEnd/>
          </a:ln>
          <a:effectLst/>
        </p:spPr>
        <p:txBody>
          <a:bodyPr wrap="none" lIns="67865" tIns="33338" rIns="67865" bIns="33338" anchor="ctr">
            <a:prstTxWarp prst="textNoShape">
              <a:avLst/>
            </a:prstTxWarp>
          </a:bodyPr>
          <a:lstStyle/>
          <a:p>
            <a:endParaRPr lang="en-US" sz="1200"/>
          </a:p>
        </p:txBody>
      </p:sp>
      <p:sp>
        <p:nvSpPr>
          <p:cNvPr id="100" name="Line 430"/>
          <p:cNvSpPr>
            <a:spLocks noChangeShapeType="1"/>
          </p:cNvSpPr>
          <p:nvPr/>
        </p:nvSpPr>
        <p:spPr bwMode="auto">
          <a:xfrm flipV="1">
            <a:off x="1637110" y="5373292"/>
            <a:ext cx="100013" cy="7144"/>
          </a:xfrm>
          <a:prstGeom prst="line">
            <a:avLst/>
          </a:prstGeom>
          <a:noFill/>
          <a:ln w="9525">
            <a:solidFill>
              <a:srgbClr val="000000"/>
            </a:solidFill>
            <a:round/>
            <a:headEnd/>
            <a:tailEnd type="triangle" w="med" len="med"/>
          </a:ln>
          <a:effectLst/>
        </p:spPr>
        <p:txBody>
          <a:bodyPr wrap="none" lIns="67865" tIns="33338" rIns="67865" bIns="33338" anchor="ctr">
            <a:prstTxWarp prst="textNoShape">
              <a:avLst/>
            </a:prstTxWarp>
          </a:bodyPr>
          <a:lstStyle/>
          <a:p>
            <a:pPr algn="ctr"/>
            <a:endParaRPr lang="en-US" sz="1050"/>
          </a:p>
        </p:txBody>
      </p:sp>
      <p:sp>
        <p:nvSpPr>
          <p:cNvPr id="101" name="Oval 486"/>
          <p:cNvSpPr>
            <a:spLocks noChangeArrowheads="1"/>
          </p:cNvSpPr>
          <p:nvPr/>
        </p:nvSpPr>
        <p:spPr bwMode="auto">
          <a:xfrm>
            <a:off x="1610916" y="4762500"/>
            <a:ext cx="57150" cy="57150"/>
          </a:xfrm>
          <a:prstGeom prst="ellipse">
            <a:avLst/>
          </a:prstGeom>
          <a:solidFill>
            <a:srgbClr val="000000"/>
          </a:solidFill>
          <a:ln w="9525">
            <a:solidFill>
              <a:srgbClr val="000000"/>
            </a:solidFill>
            <a:round/>
            <a:headEnd/>
            <a:tailEnd/>
          </a:ln>
          <a:effectLst/>
        </p:spPr>
        <p:txBody>
          <a:bodyPr wrap="none" lIns="67865" tIns="33338" rIns="67865" bIns="33338" anchor="ctr">
            <a:prstTxWarp prst="textNoShape">
              <a:avLst/>
            </a:prstTxWarp>
          </a:bodyPr>
          <a:lstStyle/>
          <a:p>
            <a:endParaRPr lang="en-US" sz="1200"/>
          </a:p>
        </p:txBody>
      </p:sp>
      <p:sp>
        <p:nvSpPr>
          <p:cNvPr id="102" name="Oval 487"/>
          <p:cNvSpPr>
            <a:spLocks noChangeArrowheads="1"/>
          </p:cNvSpPr>
          <p:nvPr/>
        </p:nvSpPr>
        <p:spPr bwMode="auto">
          <a:xfrm>
            <a:off x="1664494" y="2552700"/>
            <a:ext cx="57150" cy="57150"/>
          </a:xfrm>
          <a:prstGeom prst="ellipse">
            <a:avLst/>
          </a:prstGeom>
          <a:solidFill>
            <a:srgbClr val="000000"/>
          </a:solidFill>
          <a:ln w="9525">
            <a:solidFill>
              <a:srgbClr val="000000"/>
            </a:solidFill>
            <a:round/>
            <a:headEnd/>
            <a:tailEnd/>
          </a:ln>
          <a:effectLst/>
        </p:spPr>
        <p:txBody>
          <a:bodyPr wrap="none" lIns="67865" tIns="33338" rIns="67865" bIns="33338" anchor="ctr">
            <a:prstTxWarp prst="textNoShape">
              <a:avLst/>
            </a:prstTxWarp>
          </a:bodyPr>
          <a:lstStyle/>
          <a:p>
            <a:endParaRPr lang="en-US" sz="1200"/>
          </a:p>
        </p:txBody>
      </p:sp>
      <p:sp>
        <p:nvSpPr>
          <p:cNvPr id="103" name="Oval 488"/>
          <p:cNvSpPr>
            <a:spLocks noChangeArrowheads="1"/>
          </p:cNvSpPr>
          <p:nvPr/>
        </p:nvSpPr>
        <p:spPr bwMode="auto">
          <a:xfrm>
            <a:off x="2740819" y="2476500"/>
            <a:ext cx="57150" cy="57150"/>
          </a:xfrm>
          <a:prstGeom prst="ellipse">
            <a:avLst/>
          </a:prstGeom>
          <a:solidFill>
            <a:srgbClr val="000000"/>
          </a:solidFill>
          <a:ln w="9525">
            <a:solidFill>
              <a:srgbClr val="000000"/>
            </a:solidFill>
            <a:round/>
            <a:headEnd/>
            <a:tailEnd/>
          </a:ln>
          <a:effectLst/>
        </p:spPr>
        <p:txBody>
          <a:bodyPr wrap="none" lIns="67865" tIns="33338" rIns="67865" bIns="33338" anchor="ctr">
            <a:prstTxWarp prst="textNoShape">
              <a:avLst/>
            </a:prstTxWarp>
          </a:bodyPr>
          <a:lstStyle/>
          <a:p>
            <a:endParaRPr lang="en-US" sz="1200"/>
          </a:p>
        </p:txBody>
      </p:sp>
      <p:sp>
        <p:nvSpPr>
          <p:cNvPr id="104" name="Oval 489"/>
          <p:cNvSpPr>
            <a:spLocks noChangeArrowheads="1"/>
          </p:cNvSpPr>
          <p:nvPr/>
        </p:nvSpPr>
        <p:spPr bwMode="auto">
          <a:xfrm>
            <a:off x="2169319" y="2552700"/>
            <a:ext cx="57150" cy="57150"/>
          </a:xfrm>
          <a:prstGeom prst="ellipse">
            <a:avLst/>
          </a:prstGeom>
          <a:solidFill>
            <a:srgbClr val="000000"/>
          </a:solidFill>
          <a:ln w="9525">
            <a:solidFill>
              <a:srgbClr val="000000"/>
            </a:solidFill>
            <a:round/>
            <a:headEnd/>
            <a:tailEnd/>
          </a:ln>
          <a:effectLst/>
        </p:spPr>
        <p:txBody>
          <a:bodyPr wrap="none" lIns="67865" tIns="33338" rIns="67865" bIns="33338" anchor="ctr">
            <a:prstTxWarp prst="textNoShape">
              <a:avLst/>
            </a:prstTxWarp>
          </a:bodyPr>
          <a:lstStyle/>
          <a:p>
            <a:endParaRPr lang="en-US" sz="1200"/>
          </a:p>
        </p:txBody>
      </p:sp>
      <p:sp>
        <p:nvSpPr>
          <p:cNvPr id="105" name="Line 491"/>
          <p:cNvSpPr>
            <a:spLocks noChangeShapeType="1"/>
          </p:cNvSpPr>
          <p:nvPr/>
        </p:nvSpPr>
        <p:spPr bwMode="auto">
          <a:xfrm flipH="1" flipV="1">
            <a:off x="5684044" y="2057400"/>
            <a:ext cx="0" cy="1371600"/>
          </a:xfrm>
          <a:prstGeom prst="line">
            <a:avLst/>
          </a:prstGeom>
          <a:noFill/>
          <a:ln w="9525">
            <a:solidFill>
              <a:srgbClr val="000000"/>
            </a:solidFill>
            <a:round/>
            <a:headEnd/>
            <a:tailEnd type="triangle" w="med" len="med"/>
          </a:ln>
          <a:effectLst/>
        </p:spPr>
        <p:txBody>
          <a:bodyPr wrap="none" lIns="67865" tIns="33338" rIns="67865" bIns="33338" anchor="ctr">
            <a:prstTxWarp prst="textNoShape">
              <a:avLst/>
            </a:prstTxWarp>
          </a:bodyPr>
          <a:lstStyle/>
          <a:p>
            <a:endParaRPr lang="en-US" sz="1200"/>
          </a:p>
        </p:txBody>
      </p:sp>
      <p:sp>
        <p:nvSpPr>
          <p:cNvPr id="106" name="Rectangle 492"/>
          <p:cNvSpPr>
            <a:spLocks noChangeArrowheads="1"/>
          </p:cNvSpPr>
          <p:nvPr/>
        </p:nvSpPr>
        <p:spPr bwMode="auto">
          <a:xfrm>
            <a:off x="6312694" y="4629150"/>
            <a:ext cx="800100" cy="228600"/>
          </a:xfrm>
          <a:prstGeom prst="rect">
            <a:avLst/>
          </a:prstGeom>
          <a:solidFill>
            <a:srgbClr val="FFFFFF"/>
          </a:solidFill>
          <a:ln w="9525">
            <a:solidFill>
              <a:srgbClr val="000000"/>
            </a:solidFill>
            <a:miter lim="800000"/>
            <a:headEnd/>
            <a:tailEnd/>
          </a:ln>
          <a:effectLst/>
        </p:spPr>
        <p:txBody>
          <a:bodyPr wrap="none" lIns="67865" tIns="33338" rIns="67865" bIns="33338" anchor="ctr">
            <a:prstTxWarp prst="textNoShape">
              <a:avLst/>
            </a:prstTxWarp>
          </a:bodyPr>
          <a:lstStyle/>
          <a:p>
            <a:pPr algn="ctr">
              <a:lnSpc>
                <a:spcPct val="90000"/>
              </a:lnSpc>
              <a:spcBef>
                <a:spcPct val="30000"/>
              </a:spcBef>
            </a:pPr>
            <a:r>
              <a:rPr lang="en-US" sz="1200">
                <a:solidFill>
                  <a:schemeClr val="tx2"/>
                </a:solidFill>
              </a:rPr>
              <a:t>CT</a:t>
            </a:r>
          </a:p>
        </p:txBody>
      </p:sp>
      <p:sp>
        <p:nvSpPr>
          <p:cNvPr id="107" name="Rectangle 493"/>
          <p:cNvSpPr>
            <a:spLocks noChangeArrowheads="1"/>
          </p:cNvSpPr>
          <p:nvPr/>
        </p:nvSpPr>
        <p:spPr bwMode="auto">
          <a:xfrm>
            <a:off x="7341394" y="4629150"/>
            <a:ext cx="228600" cy="228600"/>
          </a:xfrm>
          <a:prstGeom prst="rect">
            <a:avLst/>
          </a:prstGeom>
          <a:solidFill>
            <a:srgbClr val="FFFFFF"/>
          </a:solidFill>
          <a:ln w="9525">
            <a:solidFill>
              <a:srgbClr val="000000"/>
            </a:solidFill>
            <a:miter lim="800000"/>
            <a:headEnd/>
            <a:tailEnd/>
          </a:ln>
          <a:effectLst/>
        </p:spPr>
        <p:txBody>
          <a:bodyPr wrap="none" lIns="67865" tIns="33338" rIns="67865" bIns="33338" anchor="ctr">
            <a:prstTxWarp prst="textNoShape">
              <a:avLst/>
            </a:prstTxWarp>
          </a:bodyPr>
          <a:lstStyle/>
          <a:p>
            <a:pPr algn="ctr">
              <a:lnSpc>
                <a:spcPct val="90000"/>
              </a:lnSpc>
              <a:spcBef>
                <a:spcPct val="30000"/>
              </a:spcBef>
            </a:pPr>
            <a:r>
              <a:rPr lang="en-US" sz="1200">
                <a:solidFill>
                  <a:schemeClr val="tx2"/>
                </a:solidFill>
              </a:rPr>
              <a:t>CO</a:t>
            </a:r>
          </a:p>
        </p:txBody>
      </p:sp>
      <p:sp>
        <p:nvSpPr>
          <p:cNvPr id="108" name="Text Box 494"/>
          <p:cNvSpPr txBox="1">
            <a:spLocks noChangeArrowheads="1"/>
          </p:cNvSpPr>
          <p:nvPr/>
        </p:nvSpPr>
        <p:spPr bwMode="auto">
          <a:xfrm>
            <a:off x="6581775" y="4457701"/>
            <a:ext cx="242854" cy="191977"/>
          </a:xfrm>
          <a:prstGeom prst="rect">
            <a:avLst/>
          </a:prstGeom>
          <a:noFill/>
          <a:ln w="9525">
            <a:noFill/>
            <a:miter lim="800000"/>
            <a:headEnd/>
            <a:tailEnd/>
          </a:ln>
          <a:effectLst/>
        </p:spPr>
        <p:txBody>
          <a:bodyPr wrap="none" lIns="67865" tIns="33338" rIns="67865" bIns="33338">
            <a:prstTxWarp prst="textNoShape">
              <a:avLst/>
            </a:prstTxWarp>
            <a:spAutoFit/>
          </a:bodyPr>
          <a:lstStyle/>
          <a:p>
            <a:pPr algn="l">
              <a:lnSpc>
                <a:spcPct val="90000"/>
              </a:lnSpc>
              <a:spcBef>
                <a:spcPct val="30000"/>
              </a:spcBef>
            </a:pPr>
            <a:r>
              <a:rPr lang="en-US" sz="900">
                <a:solidFill>
                  <a:schemeClr val="tx2"/>
                </a:solidFill>
              </a:rPr>
              <a:t>40</a:t>
            </a:r>
          </a:p>
        </p:txBody>
      </p:sp>
      <p:sp>
        <p:nvSpPr>
          <p:cNvPr id="109" name="Text Box 495"/>
          <p:cNvSpPr txBox="1">
            <a:spLocks noChangeArrowheads="1"/>
          </p:cNvSpPr>
          <p:nvPr/>
        </p:nvSpPr>
        <p:spPr bwMode="auto">
          <a:xfrm>
            <a:off x="7360445" y="4457701"/>
            <a:ext cx="189955" cy="191977"/>
          </a:xfrm>
          <a:prstGeom prst="rect">
            <a:avLst/>
          </a:prstGeom>
          <a:noFill/>
          <a:ln w="9525">
            <a:noFill/>
            <a:miter lim="800000"/>
            <a:headEnd/>
            <a:tailEnd/>
          </a:ln>
          <a:effectLst/>
        </p:spPr>
        <p:txBody>
          <a:bodyPr wrap="none" lIns="67865" tIns="33338" rIns="67865" bIns="33338">
            <a:prstTxWarp prst="textNoShape">
              <a:avLst/>
            </a:prstTxWarp>
            <a:spAutoFit/>
          </a:bodyPr>
          <a:lstStyle/>
          <a:p>
            <a:pPr algn="l">
              <a:lnSpc>
                <a:spcPct val="90000"/>
              </a:lnSpc>
              <a:spcBef>
                <a:spcPct val="30000"/>
              </a:spcBef>
            </a:pPr>
            <a:r>
              <a:rPr lang="en-US" sz="900">
                <a:solidFill>
                  <a:schemeClr val="tx2"/>
                </a:solidFill>
              </a:rPr>
              <a:t>6</a:t>
            </a:r>
          </a:p>
        </p:txBody>
      </p:sp>
      <p:sp>
        <p:nvSpPr>
          <p:cNvPr id="110" name="Rectangle 496"/>
          <p:cNvSpPr>
            <a:spLocks noChangeArrowheads="1"/>
          </p:cNvSpPr>
          <p:nvPr/>
        </p:nvSpPr>
        <p:spPr bwMode="auto">
          <a:xfrm>
            <a:off x="7112794" y="4629150"/>
            <a:ext cx="228600" cy="228600"/>
          </a:xfrm>
          <a:prstGeom prst="rect">
            <a:avLst/>
          </a:prstGeom>
          <a:solidFill>
            <a:srgbClr val="FFFFFF"/>
          </a:solidFill>
          <a:ln w="9525">
            <a:solidFill>
              <a:srgbClr val="000000"/>
            </a:solidFill>
            <a:miter lim="800000"/>
            <a:headEnd/>
            <a:tailEnd/>
          </a:ln>
          <a:effectLst/>
        </p:spPr>
        <p:txBody>
          <a:bodyPr wrap="none" lIns="67865" tIns="33338" rIns="67865" bIns="33338" anchor="ctr">
            <a:prstTxWarp prst="textNoShape">
              <a:avLst/>
            </a:prstTxWarp>
          </a:bodyPr>
          <a:lstStyle/>
          <a:p>
            <a:pPr algn="ctr">
              <a:lnSpc>
                <a:spcPct val="90000"/>
              </a:lnSpc>
              <a:spcBef>
                <a:spcPct val="30000"/>
              </a:spcBef>
            </a:pPr>
            <a:r>
              <a:rPr lang="en-US" sz="1200">
                <a:solidFill>
                  <a:schemeClr val="tx2"/>
                </a:solidFill>
              </a:rPr>
              <a:t>CI</a:t>
            </a:r>
          </a:p>
        </p:txBody>
      </p:sp>
      <p:sp>
        <p:nvSpPr>
          <p:cNvPr id="111" name="Text Box 497"/>
          <p:cNvSpPr txBox="1">
            <a:spLocks noChangeArrowheads="1"/>
          </p:cNvSpPr>
          <p:nvPr/>
        </p:nvSpPr>
        <p:spPr bwMode="auto">
          <a:xfrm>
            <a:off x="7112795" y="4457701"/>
            <a:ext cx="189955" cy="191977"/>
          </a:xfrm>
          <a:prstGeom prst="rect">
            <a:avLst/>
          </a:prstGeom>
          <a:noFill/>
          <a:ln w="9525">
            <a:noFill/>
            <a:miter lim="800000"/>
            <a:headEnd/>
            <a:tailEnd/>
          </a:ln>
          <a:effectLst/>
        </p:spPr>
        <p:txBody>
          <a:bodyPr wrap="none" lIns="67865" tIns="33338" rIns="67865" bIns="33338">
            <a:prstTxWarp prst="textNoShape">
              <a:avLst/>
            </a:prstTxWarp>
            <a:spAutoFit/>
          </a:bodyPr>
          <a:lstStyle/>
          <a:p>
            <a:pPr algn="l">
              <a:lnSpc>
                <a:spcPct val="90000"/>
              </a:lnSpc>
              <a:spcBef>
                <a:spcPct val="30000"/>
              </a:spcBef>
            </a:pPr>
            <a:r>
              <a:rPr lang="en-US" sz="900">
                <a:solidFill>
                  <a:schemeClr val="tx2"/>
                </a:solidFill>
              </a:rPr>
              <a:t>6</a:t>
            </a:r>
          </a:p>
        </p:txBody>
      </p:sp>
      <p:sp>
        <p:nvSpPr>
          <p:cNvPr id="112" name="Oval 498"/>
          <p:cNvSpPr>
            <a:spLocks noChangeArrowheads="1"/>
          </p:cNvSpPr>
          <p:nvPr/>
        </p:nvSpPr>
        <p:spPr bwMode="auto">
          <a:xfrm>
            <a:off x="6455569" y="4600575"/>
            <a:ext cx="57150" cy="57150"/>
          </a:xfrm>
          <a:prstGeom prst="ellipse">
            <a:avLst/>
          </a:prstGeom>
          <a:solidFill>
            <a:srgbClr val="000000"/>
          </a:solidFill>
          <a:ln w="9525">
            <a:solidFill>
              <a:srgbClr val="000000"/>
            </a:solidFill>
            <a:round/>
            <a:headEnd/>
            <a:tailEnd/>
          </a:ln>
          <a:effectLst/>
        </p:spPr>
        <p:txBody>
          <a:bodyPr wrap="none" lIns="67865" tIns="33338" rIns="67865" bIns="33338" anchor="ctr">
            <a:prstTxWarp prst="textNoShape">
              <a:avLst/>
            </a:prstTxWarp>
          </a:bodyPr>
          <a:lstStyle/>
          <a:p>
            <a:endParaRPr lang="en-US" sz="1200"/>
          </a:p>
        </p:txBody>
      </p:sp>
      <p:sp>
        <p:nvSpPr>
          <p:cNvPr id="113" name="Oval 499"/>
          <p:cNvSpPr>
            <a:spLocks noChangeArrowheads="1"/>
          </p:cNvSpPr>
          <p:nvPr/>
        </p:nvSpPr>
        <p:spPr bwMode="auto">
          <a:xfrm>
            <a:off x="7246144" y="4600575"/>
            <a:ext cx="57150" cy="57150"/>
          </a:xfrm>
          <a:prstGeom prst="ellipse">
            <a:avLst/>
          </a:prstGeom>
          <a:solidFill>
            <a:srgbClr val="000000"/>
          </a:solidFill>
          <a:ln w="9525">
            <a:solidFill>
              <a:srgbClr val="000000"/>
            </a:solidFill>
            <a:round/>
            <a:headEnd/>
            <a:tailEnd/>
          </a:ln>
          <a:effectLst/>
        </p:spPr>
        <p:txBody>
          <a:bodyPr wrap="none" lIns="67865" tIns="33338" rIns="67865" bIns="33338" anchor="ctr">
            <a:prstTxWarp prst="textNoShape">
              <a:avLst/>
            </a:prstTxWarp>
          </a:bodyPr>
          <a:lstStyle/>
          <a:p>
            <a:endParaRPr lang="en-US" sz="1200"/>
          </a:p>
        </p:txBody>
      </p:sp>
      <p:sp>
        <p:nvSpPr>
          <p:cNvPr id="114" name="Oval 500"/>
          <p:cNvSpPr>
            <a:spLocks noChangeArrowheads="1"/>
          </p:cNvSpPr>
          <p:nvPr/>
        </p:nvSpPr>
        <p:spPr bwMode="auto">
          <a:xfrm>
            <a:off x="7484269" y="4600575"/>
            <a:ext cx="57150" cy="57150"/>
          </a:xfrm>
          <a:prstGeom prst="ellipse">
            <a:avLst/>
          </a:prstGeom>
          <a:solidFill>
            <a:srgbClr val="000000"/>
          </a:solidFill>
          <a:ln w="9525">
            <a:solidFill>
              <a:srgbClr val="000000"/>
            </a:solidFill>
            <a:round/>
            <a:headEnd/>
            <a:tailEnd/>
          </a:ln>
          <a:effectLst/>
        </p:spPr>
        <p:txBody>
          <a:bodyPr wrap="none" lIns="67865" tIns="33338" rIns="67865" bIns="33338" anchor="ctr">
            <a:prstTxWarp prst="textNoShape">
              <a:avLst/>
            </a:prstTxWarp>
          </a:bodyPr>
          <a:lstStyle/>
          <a:p>
            <a:endParaRPr lang="en-US" sz="1200"/>
          </a:p>
        </p:txBody>
      </p:sp>
      <p:sp>
        <p:nvSpPr>
          <p:cNvPr id="115" name="Line 501"/>
          <p:cNvSpPr>
            <a:spLocks noChangeShapeType="1"/>
          </p:cNvSpPr>
          <p:nvPr/>
        </p:nvSpPr>
        <p:spPr bwMode="auto">
          <a:xfrm>
            <a:off x="7055644" y="5143500"/>
            <a:ext cx="742950" cy="0"/>
          </a:xfrm>
          <a:prstGeom prst="line">
            <a:avLst/>
          </a:prstGeom>
          <a:noFill/>
          <a:ln w="9525">
            <a:solidFill>
              <a:srgbClr val="000000"/>
            </a:solidFill>
            <a:round/>
            <a:headEnd/>
            <a:tailEnd/>
          </a:ln>
          <a:effectLst/>
        </p:spPr>
        <p:txBody>
          <a:bodyPr wrap="none" lIns="67865" tIns="33338" rIns="67865" bIns="33338" anchor="ctr">
            <a:prstTxWarp prst="textNoShape">
              <a:avLst/>
            </a:prstTxWarp>
          </a:bodyPr>
          <a:lstStyle/>
          <a:p>
            <a:endParaRPr lang="en-US" sz="1200"/>
          </a:p>
        </p:txBody>
      </p:sp>
      <p:sp>
        <p:nvSpPr>
          <p:cNvPr id="116" name="Line 502"/>
          <p:cNvSpPr>
            <a:spLocks noChangeShapeType="1"/>
          </p:cNvSpPr>
          <p:nvPr/>
        </p:nvSpPr>
        <p:spPr bwMode="auto">
          <a:xfrm flipV="1">
            <a:off x="7798594" y="2800350"/>
            <a:ext cx="0" cy="2343150"/>
          </a:xfrm>
          <a:prstGeom prst="line">
            <a:avLst/>
          </a:prstGeom>
          <a:noFill/>
          <a:ln w="9525">
            <a:solidFill>
              <a:srgbClr val="000000"/>
            </a:solidFill>
            <a:round/>
            <a:headEnd/>
            <a:tailEnd/>
          </a:ln>
          <a:effectLst/>
        </p:spPr>
        <p:txBody>
          <a:bodyPr wrap="none" lIns="67865" tIns="33338" rIns="67865" bIns="33338" anchor="ctr">
            <a:prstTxWarp prst="textNoShape">
              <a:avLst/>
            </a:prstTxWarp>
          </a:bodyPr>
          <a:lstStyle/>
          <a:p>
            <a:endParaRPr lang="en-US" sz="1200"/>
          </a:p>
        </p:txBody>
      </p:sp>
      <p:sp>
        <p:nvSpPr>
          <p:cNvPr id="117" name="Rectangle 503"/>
          <p:cNvSpPr>
            <a:spLocks noChangeArrowheads="1"/>
          </p:cNvSpPr>
          <p:nvPr/>
        </p:nvSpPr>
        <p:spPr bwMode="auto">
          <a:xfrm>
            <a:off x="6712744" y="1657350"/>
            <a:ext cx="1143000" cy="628650"/>
          </a:xfrm>
          <a:prstGeom prst="rect">
            <a:avLst/>
          </a:prstGeom>
          <a:solidFill>
            <a:srgbClr val="DEDFF5"/>
          </a:solidFill>
          <a:ln w="9525">
            <a:solidFill>
              <a:srgbClr val="000000"/>
            </a:solidFill>
            <a:miter lim="800000"/>
            <a:headEnd/>
            <a:tailEnd/>
          </a:ln>
          <a:effectLst/>
        </p:spPr>
        <p:txBody>
          <a:bodyPr wrap="none" lIns="67865" tIns="33338" rIns="67865" bIns="33338" anchor="ctr">
            <a:prstTxWarp prst="textNoShape">
              <a:avLst/>
            </a:prstTxWarp>
          </a:bodyPr>
          <a:lstStyle/>
          <a:p>
            <a:pPr algn="ctr">
              <a:lnSpc>
                <a:spcPct val="90000"/>
              </a:lnSpc>
              <a:spcBef>
                <a:spcPct val="30000"/>
              </a:spcBef>
            </a:pPr>
            <a:r>
              <a:rPr lang="en-US" sz="1200" dirty="0">
                <a:solidFill>
                  <a:schemeClr val="tx2"/>
                </a:solidFill>
              </a:rPr>
              <a:t>L2, L3, and </a:t>
            </a:r>
          </a:p>
          <a:p>
            <a:pPr algn="ctr">
              <a:lnSpc>
                <a:spcPct val="90000"/>
              </a:lnSpc>
              <a:spcBef>
                <a:spcPct val="30000"/>
              </a:spcBef>
            </a:pPr>
            <a:r>
              <a:rPr lang="en-US" sz="1200" dirty="0">
                <a:solidFill>
                  <a:schemeClr val="tx2"/>
                </a:solidFill>
              </a:rPr>
              <a:t>main memory</a:t>
            </a:r>
          </a:p>
        </p:txBody>
      </p:sp>
      <p:sp>
        <p:nvSpPr>
          <p:cNvPr id="118" name="Text Box 504"/>
          <p:cNvSpPr txBox="1">
            <a:spLocks noChangeArrowheads="1"/>
          </p:cNvSpPr>
          <p:nvPr/>
        </p:nvSpPr>
        <p:spPr bwMode="auto">
          <a:xfrm>
            <a:off x="5436395" y="2962276"/>
            <a:ext cx="2080022" cy="455126"/>
          </a:xfrm>
          <a:prstGeom prst="rect">
            <a:avLst/>
          </a:prstGeom>
          <a:noFill/>
          <a:ln w="9525">
            <a:noFill/>
            <a:miter lim="800000"/>
            <a:headEnd/>
            <a:tailEnd/>
          </a:ln>
          <a:effectLst/>
        </p:spPr>
        <p:txBody>
          <a:bodyPr lIns="67865" tIns="33338" rIns="67865" bIns="33338">
            <a:prstTxWarp prst="textNoShape">
              <a:avLst/>
            </a:prstTxWarp>
            <a:spAutoFit/>
          </a:bodyPr>
          <a:lstStyle/>
          <a:p>
            <a:pPr algn="ctr">
              <a:lnSpc>
                <a:spcPct val="90000"/>
              </a:lnSpc>
              <a:spcBef>
                <a:spcPct val="30000"/>
              </a:spcBef>
            </a:pPr>
            <a:r>
              <a:rPr lang="en-US" sz="1200" dirty="0">
                <a:solidFill>
                  <a:schemeClr val="tx2"/>
                </a:solidFill>
              </a:rPr>
              <a:t>L1 </a:t>
            </a:r>
            <a:r>
              <a:rPr lang="en-US" sz="1200" dirty="0" err="1">
                <a:solidFill>
                  <a:schemeClr val="tx2"/>
                </a:solidFill>
              </a:rPr>
              <a:t>d</a:t>
            </a:r>
            <a:r>
              <a:rPr lang="en-US" sz="1200" dirty="0">
                <a:solidFill>
                  <a:schemeClr val="tx2"/>
                </a:solidFill>
              </a:rPr>
              <a:t>-cache </a:t>
            </a:r>
          </a:p>
          <a:p>
            <a:pPr algn="ctr">
              <a:lnSpc>
                <a:spcPct val="90000"/>
              </a:lnSpc>
              <a:spcBef>
                <a:spcPct val="30000"/>
              </a:spcBef>
            </a:pPr>
            <a:r>
              <a:rPr lang="en-US" sz="1200" dirty="0">
                <a:solidFill>
                  <a:schemeClr val="tx2"/>
                </a:solidFill>
              </a:rPr>
              <a:t>(64 sets, 8 lines/set)</a:t>
            </a:r>
          </a:p>
        </p:txBody>
      </p:sp>
      <p:sp>
        <p:nvSpPr>
          <p:cNvPr id="119" name="Line 505"/>
          <p:cNvSpPr>
            <a:spLocks noChangeShapeType="1"/>
          </p:cNvSpPr>
          <p:nvPr/>
        </p:nvSpPr>
        <p:spPr bwMode="auto">
          <a:xfrm flipH="1">
            <a:off x="7341394" y="2800350"/>
            <a:ext cx="457200" cy="0"/>
          </a:xfrm>
          <a:prstGeom prst="line">
            <a:avLst/>
          </a:prstGeom>
          <a:noFill/>
          <a:ln w="9525">
            <a:solidFill>
              <a:srgbClr val="000000"/>
            </a:solidFill>
            <a:round/>
            <a:headEnd/>
            <a:tailEnd/>
          </a:ln>
          <a:effectLst/>
        </p:spPr>
        <p:txBody>
          <a:bodyPr wrap="none" lIns="67865" tIns="33338" rIns="67865" bIns="33338" anchor="ctr">
            <a:prstTxWarp prst="textNoShape">
              <a:avLst/>
            </a:prstTxWarp>
          </a:bodyPr>
          <a:lstStyle/>
          <a:p>
            <a:endParaRPr lang="en-US" sz="1200"/>
          </a:p>
        </p:txBody>
      </p:sp>
      <p:sp>
        <p:nvSpPr>
          <p:cNvPr id="120" name="Line 506"/>
          <p:cNvSpPr>
            <a:spLocks noChangeShapeType="1"/>
          </p:cNvSpPr>
          <p:nvPr/>
        </p:nvSpPr>
        <p:spPr bwMode="auto">
          <a:xfrm flipV="1">
            <a:off x="7341394" y="2286000"/>
            <a:ext cx="0" cy="514350"/>
          </a:xfrm>
          <a:prstGeom prst="line">
            <a:avLst/>
          </a:prstGeom>
          <a:noFill/>
          <a:ln w="9525">
            <a:solidFill>
              <a:srgbClr val="000000"/>
            </a:solidFill>
            <a:round/>
            <a:headEnd/>
            <a:tailEnd type="triangle" w="med" len="med"/>
          </a:ln>
          <a:effectLst/>
        </p:spPr>
        <p:txBody>
          <a:bodyPr wrap="none" lIns="67865" tIns="33338" rIns="67865" bIns="33338" anchor="ctr">
            <a:prstTxWarp prst="textNoShape">
              <a:avLst/>
            </a:prstTxWarp>
          </a:bodyPr>
          <a:lstStyle/>
          <a:p>
            <a:endParaRPr lang="en-US" sz="1200"/>
          </a:p>
        </p:txBody>
      </p:sp>
      <p:sp>
        <p:nvSpPr>
          <p:cNvPr id="121" name="Line 507"/>
          <p:cNvSpPr>
            <a:spLocks noChangeShapeType="1"/>
          </p:cNvSpPr>
          <p:nvPr/>
        </p:nvSpPr>
        <p:spPr bwMode="auto">
          <a:xfrm flipH="1">
            <a:off x="6026944" y="1943100"/>
            <a:ext cx="685800" cy="0"/>
          </a:xfrm>
          <a:prstGeom prst="line">
            <a:avLst/>
          </a:prstGeom>
          <a:noFill/>
          <a:ln w="9525">
            <a:solidFill>
              <a:srgbClr val="000000"/>
            </a:solidFill>
            <a:round/>
            <a:headEnd/>
            <a:tailEnd type="triangle" w="med" len="med"/>
          </a:ln>
          <a:effectLst/>
        </p:spPr>
        <p:txBody>
          <a:bodyPr wrap="none" lIns="67865" tIns="33338" rIns="67865" bIns="33338" anchor="ctr">
            <a:prstTxWarp prst="textNoShape">
              <a:avLst/>
            </a:prstTxWarp>
          </a:bodyPr>
          <a:lstStyle/>
          <a:p>
            <a:endParaRPr lang="en-US" sz="1200"/>
          </a:p>
        </p:txBody>
      </p:sp>
      <p:sp>
        <p:nvSpPr>
          <p:cNvPr id="122" name="Text Box 508"/>
          <p:cNvSpPr txBox="1">
            <a:spLocks noChangeArrowheads="1"/>
          </p:cNvSpPr>
          <p:nvPr/>
        </p:nvSpPr>
        <p:spPr bwMode="auto">
          <a:xfrm>
            <a:off x="5680584" y="2400301"/>
            <a:ext cx="290945" cy="455126"/>
          </a:xfrm>
          <a:prstGeom prst="rect">
            <a:avLst/>
          </a:prstGeom>
          <a:noFill/>
          <a:ln w="9525">
            <a:noFill/>
            <a:miter lim="800000"/>
            <a:headEnd/>
            <a:tailEnd/>
          </a:ln>
          <a:effectLst/>
        </p:spPr>
        <p:txBody>
          <a:bodyPr wrap="none" lIns="67865" tIns="33338" rIns="67865" bIns="33338">
            <a:prstTxWarp prst="textNoShape">
              <a:avLst/>
            </a:prstTxWarp>
            <a:spAutoFit/>
          </a:bodyPr>
          <a:lstStyle/>
          <a:p>
            <a:pPr algn="ctr">
              <a:lnSpc>
                <a:spcPct val="90000"/>
              </a:lnSpc>
              <a:spcBef>
                <a:spcPct val="30000"/>
              </a:spcBef>
            </a:pPr>
            <a:r>
              <a:rPr lang="en-US" sz="1200" i="1" dirty="0">
                <a:solidFill>
                  <a:schemeClr val="tx2"/>
                </a:solidFill>
              </a:rPr>
              <a:t>L1</a:t>
            </a:r>
          </a:p>
          <a:p>
            <a:pPr algn="ctr">
              <a:lnSpc>
                <a:spcPct val="90000"/>
              </a:lnSpc>
              <a:spcBef>
                <a:spcPct val="30000"/>
              </a:spcBef>
            </a:pPr>
            <a:r>
              <a:rPr lang="en-US" sz="1200" i="1" dirty="0">
                <a:solidFill>
                  <a:schemeClr val="tx2"/>
                </a:solidFill>
              </a:rPr>
              <a:t>hit</a:t>
            </a:r>
          </a:p>
        </p:txBody>
      </p:sp>
      <p:sp>
        <p:nvSpPr>
          <p:cNvPr id="123" name="Text Box 509"/>
          <p:cNvSpPr txBox="1">
            <a:spLocks noChangeArrowheads="1"/>
          </p:cNvSpPr>
          <p:nvPr/>
        </p:nvSpPr>
        <p:spPr bwMode="auto">
          <a:xfrm>
            <a:off x="7329546" y="2343151"/>
            <a:ext cx="425597" cy="455126"/>
          </a:xfrm>
          <a:prstGeom prst="rect">
            <a:avLst/>
          </a:prstGeom>
          <a:noFill/>
          <a:ln w="9525">
            <a:noFill/>
            <a:miter lim="800000"/>
            <a:headEnd/>
            <a:tailEnd/>
          </a:ln>
          <a:effectLst/>
        </p:spPr>
        <p:txBody>
          <a:bodyPr wrap="none" lIns="67865" tIns="33338" rIns="67865" bIns="33338">
            <a:prstTxWarp prst="textNoShape">
              <a:avLst/>
            </a:prstTxWarp>
            <a:spAutoFit/>
          </a:bodyPr>
          <a:lstStyle/>
          <a:p>
            <a:pPr algn="ctr">
              <a:lnSpc>
                <a:spcPct val="90000"/>
              </a:lnSpc>
              <a:spcBef>
                <a:spcPct val="30000"/>
              </a:spcBef>
            </a:pPr>
            <a:r>
              <a:rPr lang="en-US" sz="1200" i="1" dirty="0">
                <a:solidFill>
                  <a:schemeClr val="tx2"/>
                </a:solidFill>
              </a:rPr>
              <a:t>L1</a:t>
            </a:r>
          </a:p>
          <a:p>
            <a:pPr algn="ctr">
              <a:lnSpc>
                <a:spcPct val="90000"/>
              </a:lnSpc>
              <a:spcBef>
                <a:spcPct val="30000"/>
              </a:spcBef>
            </a:pPr>
            <a:r>
              <a:rPr lang="en-US" sz="1200" i="1" dirty="0">
                <a:solidFill>
                  <a:schemeClr val="tx2"/>
                </a:solidFill>
              </a:rPr>
              <a:t>miss</a:t>
            </a:r>
          </a:p>
        </p:txBody>
      </p:sp>
      <p:sp>
        <p:nvSpPr>
          <p:cNvPr id="124" name="Line 510"/>
          <p:cNvSpPr>
            <a:spLocks noChangeShapeType="1"/>
          </p:cNvSpPr>
          <p:nvPr/>
        </p:nvSpPr>
        <p:spPr bwMode="auto">
          <a:xfrm flipH="1">
            <a:off x="2483644" y="1943100"/>
            <a:ext cx="2743200" cy="0"/>
          </a:xfrm>
          <a:prstGeom prst="line">
            <a:avLst/>
          </a:prstGeom>
          <a:noFill/>
          <a:ln w="9525">
            <a:solidFill>
              <a:srgbClr val="000000"/>
            </a:solidFill>
            <a:round/>
            <a:headEnd/>
            <a:tailEnd type="triangle" w="med" len="med"/>
          </a:ln>
          <a:effectLst/>
        </p:spPr>
        <p:txBody>
          <a:bodyPr wrap="none" lIns="67865" tIns="33338" rIns="67865" bIns="33338" anchor="ctr">
            <a:prstTxWarp prst="textNoShape">
              <a:avLst/>
            </a:prstTxWarp>
          </a:bodyPr>
          <a:lstStyle/>
          <a:p>
            <a:endParaRPr lang="en-US" sz="1200"/>
          </a:p>
        </p:txBody>
      </p:sp>
      <p:sp>
        <p:nvSpPr>
          <p:cNvPr id="125" name="Line 511"/>
          <p:cNvSpPr>
            <a:spLocks noChangeShapeType="1"/>
          </p:cNvSpPr>
          <p:nvPr/>
        </p:nvSpPr>
        <p:spPr bwMode="auto">
          <a:xfrm flipV="1">
            <a:off x="6941344" y="4972050"/>
            <a:ext cx="285750" cy="0"/>
          </a:xfrm>
          <a:prstGeom prst="line">
            <a:avLst/>
          </a:prstGeom>
          <a:noFill/>
          <a:ln w="9525">
            <a:solidFill>
              <a:srgbClr val="000000"/>
            </a:solidFill>
            <a:round/>
            <a:headEnd/>
            <a:tailEnd/>
          </a:ln>
          <a:effectLst/>
        </p:spPr>
        <p:txBody>
          <a:bodyPr wrap="none" lIns="67865" tIns="33338" rIns="67865" bIns="33338" anchor="ctr">
            <a:prstTxWarp prst="textNoShape">
              <a:avLst/>
            </a:prstTxWarp>
          </a:bodyPr>
          <a:lstStyle/>
          <a:p>
            <a:endParaRPr lang="en-US" sz="1200"/>
          </a:p>
        </p:txBody>
      </p:sp>
      <p:sp>
        <p:nvSpPr>
          <p:cNvPr id="126" name="Line 512"/>
          <p:cNvSpPr>
            <a:spLocks noChangeShapeType="1"/>
          </p:cNvSpPr>
          <p:nvPr/>
        </p:nvSpPr>
        <p:spPr bwMode="auto">
          <a:xfrm>
            <a:off x="7055644" y="4972050"/>
            <a:ext cx="0" cy="171450"/>
          </a:xfrm>
          <a:prstGeom prst="line">
            <a:avLst/>
          </a:prstGeom>
          <a:noFill/>
          <a:ln w="9525">
            <a:solidFill>
              <a:srgbClr val="000000"/>
            </a:solidFill>
            <a:round/>
            <a:headEnd/>
            <a:tailEnd/>
          </a:ln>
          <a:effectLst/>
        </p:spPr>
        <p:txBody>
          <a:bodyPr wrap="none" lIns="67865" tIns="33338" rIns="67865" bIns="33338" anchor="ctr">
            <a:prstTxWarp prst="textNoShape">
              <a:avLst/>
            </a:prstTxWarp>
          </a:bodyPr>
          <a:lstStyle/>
          <a:p>
            <a:endParaRPr lang="en-US" sz="1200"/>
          </a:p>
        </p:txBody>
      </p:sp>
      <p:sp>
        <p:nvSpPr>
          <p:cNvPr id="127" name="Text Box 513"/>
          <p:cNvSpPr txBox="1">
            <a:spLocks noChangeArrowheads="1"/>
          </p:cNvSpPr>
          <p:nvPr/>
        </p:nvSpPr>
        <p:spPr bwMode="auto">
          <a:xfrm>
            <a:off x="2201466" y="1992719"/>
            <a:ext cx="1383520" cy="276999"/>
          </a:xfrm>
          <a:prstGeom prst="rect">
            <a:avLst/>
          </a:prstGeom>
          <a:noFill/>
          <a:ln w="12700">
            <a:noFill/>
            <a:miter lim="800000"/>
            <a:headEnd/>
            <a:tailEnd/>
          </a:ln>
          <a:effectLst/>
        </p:spPr>
        <p:txBody>
          <a:bodyPr wrap="none" anchor="ctr">
            <a:prstTxWarp prst="textNoShape">
              <a:avLst/>
            </a:prstTxWarp>
            <a:spAutoFit/>
          </a:bodyPr>
          <a:lstStyle/>
          <a:p>
            <a:r>
              <a:rPr lang="en-US" sz="1200"/>
              <a:t>Virtual address (VA)</a:t>
            </a:r>
          </a:p>
        </p:txBody>
      </p:sp>
      <p:sp>
        <p:nvSpPr>
          <p:cNvPr id="128" name="Rectangle 514"/>
          <p:cNvSpPr>
            <a:spLocks noChangeArrowheads="1"/>
          </p:cNvSpPr>
          <p:nvPr/>
        </p:nvSpPr>
        <p:spPr bwMode="auto">
          <a:xfrm>
            <a:off x="2369344" y="4562475"/>
            <a:ext cx="400050" cy="228600"/>
          </a:xfrm>
          <a:prstGeom prst="rect">
            <a:avLst/>
          </a:prstGeom>
          <a:solidFill>
            <a:srgbClr val="FFFFFF"/>
          </a:solidFill>
          <a:ln w="9525">
            <a:solidFill>
              <a:srgbClr val="000000"/>
            </a:solidFill>
            <a:miter lim="800000"/>
            <a:headEnd/>
            <a:tailEnd/>
          </a:ln>
          <a:effectLst/>
        </p:spPr>
        <p:txBody>
          <a:bodyPr wrap="none" lIns="67865" tIns="33338" rIns="67865" bIns="33338" anchor="ctr">
            <a:prstTxWarp prst="textNoShape">
              <a:avLst/>
            </a:prstTxWarp>
          </a:bodyPr>
          <a:lstStyle/>
          <a:p>
            <a:pPr algn="ctr">
              <a:lnSpc>
                <a:spcPct val="90000"/>
              </a:lnSpc>
              <a:spcBef>
                <a:spcPct val="30000"/>
              </a:spcBef>
            </a:pPr>
            <a:r>
              <a:rPr lang="en-US" sz="1050">
                <a:solidFill>
                  <a:schemeClr val="tx2"/>
                </a:solidFill>
              </a:rPr>
              <a:t>VPN3</a:t>
            </a:r>
          </a:p>
        </p:txBody>
      </p:sp>
      <p:sp>
        <p:nvSpPr>
          <p:cNvPr id="129" name="Rectangle 515"/>
          <p:cNvSpPr>
            <a:spLocks noChangeArrowheads="1"/>
          </p:cNvSpPr>
          <p:nvPr/>
        </p:nvSpPr>
        <p:spPr bwMode="auto">
          <a:xfrm>
            <a:off x="2769394" y="4562475"/>
            <a:ext cx="400050" cy="228600"/>
          </a:xfrm>
          <a:prstGeom prst="rect">
            <a:avLst/>
          </a:prstGeom>
          <a:solidFill>
            <a:srgbClr val="FFFFFF"/>
          </a:solidFill>
          <a:ln w="9525">
            <a:solidFill>
              <a:srgbClr val="000000"/>
            </a:solidFill>
            <a:miter lim="800000"/>
            <a:headEnd/>
            <a:tailEnd/>
          </a:ln>
          <a:effectLst/>
        </p:spPr>
        <p:txBody>
          <a:bodyPr wrap="none" lIns="67865" tIns="33338" rIns="67865" bIns="33338" anchor="ctr">
            <a:prstTxWarp prst="textNoShape">
              <a:avLst/>
            </a:prstTxWarp>
          </a:bodyPr>
          <a:lstStyle/>
          <a:p>
            <a:pPr algn="ctr">
              <a:lnSpc>
                <a:spcPct val="90000"/>
              </a:lnSpc>
              <a:spcBef>
                <a:spcPct val="30000"/>
              </a:spcBef>
            </a:pPr>
            <a:r>
              <a:rPr lang="en-US" sz="1050">
                <a:solidFill>
                  <a:schemeClr val="tx2"/>
                </a:solidFill>
              </a:rPr>
              <a:t>VPN4</a:t>
            </a:r>
          </a:p>
        </p:txBody>
      </p:sp>
      <p:sp>
        <p:nvSpPr>
          <p:cNvPr id="130" name="Text Box 516"/>
          <p:cNvSpPr txBox="1">
            <a:spLocks noChangeArrowheads="1"/>
          </p:cNvSpPr>
          <p:nvPr/>
        </p:nvSpPr>
        <p:spPr bwMode="auto">
          <a:xfrm>
            <a:off x="2828926" y="4400551"/>
            <a:ext cx="189955" cy="191977"/>
          </a:xfrm>
          <a:prstGeom prst="rect">
            <a:avLst/>
          </a:prstGeom>
          <a:noFill/>
          <a:ln w="9525">
            <a:noFill/>
            <a:miter lim="800000"/>
            <a:headEnd/>
            <a:tailEnd/>
          </a:ln>
          <a:effectLst/>
        </p:spPr>
        <p:txBody>
          <a:bodyPr wrap="none" lIns="67865" tIns="33338" rIns="67865" bIns="33338">
            <a:prstTxWarp prst="textNoShape">
              <a:avLst/>
            </a:prstTxWarp>
            <a:spAutoFit/>
          </a:bodyPr>
          <a:lstStyle/>
          <a:p>
            <a:pPr algn="l">
              <a:lnSpc>
                <a:spcPct val="90000"/>
              </a:lnSpc>
              <a:spcBef>
                <a:spcPct val="30000"/>
              </a:spcBef>
            </a:pPr>
            <a:r>
              <a:rPr lang="en-US" sz="900">
                <a:solidFill>
                  <a:schemeClr val="tx2"/>
                </a:solidFill>
              </a:rPr>
              <a:t>9</a:t>
            </a:r>
          </a:p>
        </p:txBody>
      </p:sp>
      <p:sp>
        <p:nvSpPr>
          <p:cNvPr id="131" name="Text Box 517"/>
          <p:cNvSpPr txBox="1">
            <a:spLocks noChangeArrowheads="1"/>
          </p:cNvSpPr>
          <p:nvPr/>
        </p:nvSpPr>
        <p:spPr bwMode="auto">
          <a:xfrm>
            <a:off x="2483645" y="4400551"/>
            <a:ext cx="189955" cy="191977"/>
          </a:xfrm>
          <a:prstGeom prst="rect">
            <a:avLst/>
          </a:prstGeom>
          <a:noFill/>
          <a:ln w="9525">
            <a:noFill/>
            <a:miter lim="800000"/>
            <a:headEnd/>
            <a:tailEnd/>
          </a:ln>
          <a:effectLst/>
        </p:spPr>
        <p:txBody>
          <a:bodyPr wrap="none" lIns="67865" tIns="33338" rIns="67865" bIns="33338">
            <a:prstTxWarp prst="textNoShape">
              <a:avLst/>
            </a:prstTxWarp>
            <a:spAutoFit/>
          </a:bodyPr>
          <a:lstStyle/>
          <a:p>
            <a:pPr algn="l">
              <a:lnSpc>
                <a:spcPct val="90000"/>
              </a:lnSpc>
              <a:spcBef>
                <a:spcPct val="30000"/>
              </a:spcBef>
            </a:pPr>
            <a:r>
              <a:rPr lang="en-US" sz="900">
                <a:solidFill>
                  <a:schemeClr val="tx2"/>
                </a:solidFill>
              </a:rPr>
              <a:t>9</a:t>
            </a:r>
          </a:p>
        </p:txBody>
      </p:sp>
      <p:grpSp>
        <p:nvGrpSpPr>
          <p:cNvPr id="132" name="Group 641"/>
          <p:cNvGrpSpPr>
            <a:grpSpLocks/>
          </p:cNvGrpSpPr>
          <p:nvPr/>
        </p:nvGrpSpPr>
        <p:grpSpPr bwMode="auto">
          <a:xfrm>
            <a:off x="1972867" y="5081587"/>
            <a:ext cx="207169" cy="338138"/>
            <a:chOff x="739" y="2900"/>
            <a:chExt cx="174" cy="284"/>
          </a:xfrm>
        </p:grpSpPr>
        <p:sp>
          <p:nvSpPr>
            <p:cNvPr id="133" name="Line 433"/>
            <p:cNvSpPr>
              <a:spLocks noChangeShapeType="1"/>
            </p:cNvSpPr>
            <p:nvPr/>
          </p:nvSpPr>
          <p:spPr bwMode="auto">
            <a:xfrm flipV="1">
              <a:off x="739" y="3181"/>
              <a:ext cx="40" cy="3"/>
            </a:xfrm>
            <a:prstGeom prst="line">
              <a:avLst/>
            </a:prstGeom>
            <a:noFill/>
            <a:ln w="9525">
              <a:solidFill>
                <a:srgbClr val="000000"/>
              </a:solidFill>
              <a:round/>
              <a:headEnd/>
              <a:tailEnd/>
            </a:ln>
            <a:effectLst/>
          </p:spPr>
          <p:txBody>
            <a:bodyPr wrap="none" lIns="67865" tIns="33338" rIns="67865" bIns="33338" anchor="ctr">
              <a:prstTxWarp prst="textNoShape">
                <a:avLst/>
              </a:prstTxWarp>
            </a:bodyPr>
            <a:lstStyle/>
            <a:p>
              <a:endParaRPr lang="en-US" sz="1200"/>
            </a:p>
          </p:txBody>
        </p:sp>
        <p:sp>
          <p:nvSpPr>
            <p:cNvPr id="134" name="Line 434"/>
            <p:cNvSpPr>
              <a:spLocks noChangeShapeType="1"/>
            </p:cNvSpPr>
            <p:nvPr/>
          </p:nvSpPr>
          <p:spPr bwMode="auto">
            <a:xfrm flipV="1">
              <a:off x="779" y="2900"/>
              <a:ext cx="0" cy="281"/>
            </a:xfrm>
            <a:prstGeom prst="line">
              <a:avLst/>
            </a:prstGeom>
            <a:noFill/>
            <a:ln w="9525">
              <a:solidFill>
                <a:srgbClr val="000000"/>
              </a:solidFill>
              <a:round/>
              <a:headEnd/>
              <a:tailEnd/>
            </a:ln>
            <a:effectLst/>
          </p:spPr>
          <p:txBody>
            <a:bodyPr wrap="none" lIns="67865" tIns="33338" rIns="67865" bIns="33338" anchor="ctr">
              <a:prstTxWarp prst="textNoShape">
                <a:avLst/>
              </a:prstTxWarp>
            </a:bodyPr>
            <a:lstStyle/>
            <a:p>
              <a:endParaRPr lang="en-US" sz="1200"/>
            </a:p>
          </p:txBody>
        </p:sp>
        <p:sp>
          <p:nvSpPr>
            <p:cNvPr id="135" name="Line 523"/>
            <p:cNvSpPr>
              <a:spLocks noChangeShapeType="1"/>
            </p:cNvSpPr>
            <p:nvPr/>
          </p:nvSpPr>
          <p:spPr bwMode="auto">
            <a:xfrm>
              <a:off x="779" y="2900"/>
              <a:ext cx="134" cy="3"/>
            </a:xfrm>
            <a:prstGeom prst="line">
              <a:avLst/>
            </a:prstGeom>
            <a:noFill/>
            <a:ln w="9525">
              <a:solidFill>
                <a:srgbClr val="000000"/>
              </a:solidFill>
              <a:round/>
              <a:headEnd/>
              <a:tailEnd type="triangle" w="med" len="med"/>
            </a:ln>
            <a:effectLst/>
          </p:spPr>
          <p:txBody>
            <a:bodyPr wrap="none" lIns="67865" tIns="33338" rIns="67865" bIns="33338" anchor="ctr">
              <a:prstTxWarp prst="textNoShape">
                <a:avLst/>
              </a:prstTxWarp>
            </a:bodyPr>
            <a:lstStyle/>
            <a:p>
              <a:endParaRPr lang="en-US" sz="1200"/>
            </a:p>
          </p:txBody>
        </p:sp>
      </p:grpSp>
      <p:sp>
        <p:nvSpPr>
          <p:cNvPr id="136" name="Rectangle 525"/>
          <p:cNvSpPr>
            <a:spLocks noChangeArrowheads="1"/>
          </p:cNvSpPr>
          <p:nvPr/>
        </p:nvSpPr>
        <p:spPr bwMode="auto">
          <a:xfrm>
            <a:off x="2183606" y="5076825"/>
            <a:ext cx="276225" cy="685800"/>
          </a:xfrm>
          <a:prstGeom prst="rect">
            <a:avLst/>
          </a:prstGeom>
          <a:solidFill>
            <a:srgbClr val="DEDFF5"/>
          </a:solidFill>
          <a:ln w="9525">
            <a:solidFill>
              <a:srgbClr val="000000"/>
            </a:solidFill>
            <a:miter lim="800000"/>
            <a:headEnd/>
            <a:tailEnd/>
          </a:ln>
          <a:effectLst/>
        </p:spPr>
        <p:txBody>
          <a:bodyPr wrap="none" lIns="67865" tIns="33338" rIns="67865" bIns="33338" anchor="ctr">
            <a:prstTxWarp prst="textNoShape">
              <a:avLst/>
            </a:prstTxWarp>
          </a:bodyPr>
          <a:lstStyle/>
          <a:p>
            <a:endParaRPr lang="en-US" sz="1200"/>
          </a:p>
        </p:txBody>
      </p:sp>
      <p:sp>
        <p:nvSpPr>
          <p:cNvPr id="137" name="Rectangle 526"/>
          <p:cNvSpPr>
            <a:spLocks noChangeArrowheads="1"/>
          </p:cNvSpPr>
          <p:nvPr/>
        </p:nvSpPr>
        <p:spPr bwMode="auto">
          <a:xfrm>
            <a:off x="2183606" y="5286375"/>
            <a:ext cx="276225" cy="190500"/>
          </a:xfrm>
          <a:prstGeom prst="rect">
            <a:avLst/>
          </a:prstGeom>
          <a:solidFill>
            <a:srgbClr val="FFFFFF"/>
          </a:solidFill>
          <a:ln w="9525">
            <a:solidFill>
              <a:srgbClr val="000000"/>
            </a:solidFill>
            <a:miter lim="800000"/>
            <a:headEnd/>
            <a:tailEnd/>
          </a:ln>
          <a:effectLst/>
        </p:spPr>
        <p:txBody>
          <a:bodyPr wrap="none" lIns="67865" tIns="33338" rIns="67865" bIns="33338" anchor="ctr">
            <a:prstTxWarp prst="textNoShape">
              <a:avLst/>
            </a:prstTxWarp>
          </a:bodyPr>
          <a:lstStyle/>
          <a:p>
            <a:pPr algn="ctr">
              <a:lnSpc>
                <a:spcPct val="90000"/>
              </a:lnSpc>
              <a:spcBef>
                <a:spcPct val="30000"/>
              </a:spcBef>
            </a:pPr>
            <a:r>
              <a:rPr lang="en-US" sz="1050">
                <a:solidFill>
                  <a:schemeClr val="tx2"/>
                </a:solidFill>
              </a:rPr>
              <a:t>PTE</a:t>
            </a:r>
          </a:p>
        </p:txBody>
      </p:sp>
      <p:sp>
        <p:nvSpPr>
          <p:cNvPr id="138" name="Line 542"/>
          <p:cNvSpPr>
            <a:spLocks noChangeShapeType="1"/>
          </p:cNvSpPr>
          <p:nvPr/>
        </p:nvSpPr>
        <p:spPr bwMode="auto">
          <a:xfrm>
            <a:off x="2080022" y="4798220"/>
            <a:ext cx="0" cy="588169"/>
          </a:xfrm>
          <a:prstGeom prst="line">
            <a:avLst/>
          </a:prstGeom>
          <a:noFill/>
          <a:ln w="9525">
            <a:solidFill>
              <a:srgbClr val="000000"/>
            </a:solidFill>
            <a:round/>
            <a:headEnd/>
            <a:tailEnd/>
          </a:ln>
          <a:effectLst/>
        </p:spPr>
        <p:txBody>
          <a:bodyPr wrap="none" lIns="67865" tIns="33338" rIns="67865" bIns="33338" anchor="ctr">
            <a:prstTxWarp prst="textNoShape">
              <a:avLst/>
            </a:prstTxWarp>
          </a:bodyPr>
          <a:lstStyle/>
          <a:p>
            <a:endParaRPr lang="en-US" sz="1200"/>
          </a:p>
        </p:txBody>
      </p:sp>
      <p:sp>
        <p:nvSpPr>
          <p:cNvPr id="139" name="Line 543"/>
          <p:cNvSpPr>
            <a:spLocks noChangeShapeType="1"/>
          </p:cNvSpPr>
          <p:nvPr/>
        </p:nvSpPr>
        <p:spPr bwMode="auto">
          <a:xfrm flipV="1">
            <a:off x="2080022" y="5380436"/>
            <a:ext cx="100013" cy="7144"/>
          </a:xfrm>
          <a:prstGeom prst="line">
            <a:avLst/>
          </a:prstGeom>
          <a:noFill/>
          <a:ln w="9525">
            <a:solidFill>
              <a:srgbClr val="000000"/>
            </a:solidFill>
            <a:round/>
            <a:headEnd/>
            <a:tailEnd type="triangle" w="med" len="med"/>
          </a:ln>
          <a:effectLst/>
        </p:spPr>
        <p:txBody>
          <a:bodyPr wrap="none" lIns="67865" tIns="33338" rIns="67865" bIns="33338" anchor="ctr">
            <a:prstTxWarp prst="textNoShape">
              <a:avLst/>
            </a:prstTxWarp>
          </a:bodyPr>
          <a:lstStyle/>
          <a:p>
            <a:pPr algn="ctr"/>
            <a:endParaRPr lang="en-US" sz="1050"/>
          </a:p>
        </p:txBody>
      </p:sp>
      <p:sp>
        <p:nvSpPr>
          <p:cNvPr id="140" name="Oval 544"/>
          <p:cNvSpPr>
            <a:spLocks noChangeArrowheads="1"/>
          </p:cNvSpPr>
          <p:nvPr/>
        </p:nvSpPr>
        <p:spPr bwMode="auto">
          <a:xfrm>
            <a:off x="2053829" y="4769644"/>
            <a:ext cx="57150" cy="57150"/>
          </a:xfrm>
          <a:prstGeom prst="ellipse">
            <a:avLst/>
          </a:prstGeom>
          <a:solidFill>
            <a:srgbClr val="000000"/>
          </a:solidFill>
          <a:ln w="9525">
            <a:solidFill>
              <a:srgbClr val="000000"/>
            </a:solidFill>
            <a:round/>
            <a:headEnd/>
            <a:tailEnd/>
          </a:ln>
          <a:effectLst/>
        </p:spPr>
        <p:txBody>
          <a:bodyPr wrap="none" lIns="67865" tIns="33338" rIns="67865" bIns="33338" anchor="ctr">
            <a:prstTxWarp prst="textNoShape">
              <a:avLst/>
            </a:prstTxWarp>
          </a:bodyPr>
          <a:lstStyle/>
          <a:p>
            <a:endParaRPr lang="en-US" sz="1200"/>
          </a:p>
        </p:txBody>
      </p:sp>
      <p:sp>
        <p:nvSpPr>
          <p:cNvPr id="141" name="Rectangle 610"/>
          <p:cNvSpPr>
            <a:spLocks noChangeArrowheads="1"/>
          </p:cNvSpPr>
          <p:nvPr/>
        </p:nvSpPr>
        <p:spPr bwMode="auto">
          <a:xfrm>
            <a:off x="2662238" y="5076825"/>
            <a:ext cx="276225" cy="685800"/>
          </a:xfrm>
          <a:prstGeom prst="rect">
            <a:avLst/>
          </a:prstGeom>
          <a:solidFill>
            <a:srgbClr val="DEDFF5"/>
          </a:solidFill>
          <a:ln w="9525">
            <a:solidFill>
              <a:srgbClr val="000000"/>
            </a:solidFill>
            <a:miter lim="800000"/>
            <a:headEnd/>
            <a:tailEnd/>
          </a:ln>
          <a:effectLst/>
        </p:spPr>
        <p:txBody>
          <a:bodyPr wrap="none" lIns="67865" tIns="33338" rIns="67865" bIns="33338" anchor="ctr">
            <a:prstTxWarp prst="textNoShape">
              <a:avLst/>
            </a:prstTxWarp>
          </a:bodyPr>
          <a:lstStyle/>
          <a:p>
            <a:endParaRPr lang="en-US" sz="1200"/>
          </a:p>
        </p:txBody>
      </p:sp>
      <p:sp>
        <p:nvSpPr>
          <p:cNvPr id="142" name="Rectangle 611"/>
          <p:cNvSpPr>
            <a:spLocks noChangeArrowheads="1"/>
          </p:cNvSpPr>
          <p:nvPr/>
        </p:nvSpPr>
        <p:spPr bwMode="auto">
          <a:xfrm>
            <a:off x="2662238" y="5286375"/>
            <a:ext cx="276225" cy="190500"/>
          </a:xfrm>
          <a:prstGeom prst="rect">
            <a:avLst/>
          </a:prstGeom>
          <a:solidFill>
            <a:srgbClr val="FFFFFF"/>
          </a:solidFill>
          <a:ln w="9525">
            <a:solidFill>
              <a:srgbClr val="000000"/>
            </a:solidFill>
            <a:miter lim="800000"/>
            <a:headEnd/>
            <a:tailEnd/>
          </a:ln>
          <a:effectLst/>
        </p:spPr>
        <p:txBody>
          <a:bodyPr wrap="none" lIns="67865" tIns="33338" rIns="67865" bIns="33338" anchor="ctr">
            <a:prstTxWarp prst="textNoShape">
              <a:avLst/>
            </a:prstTxWarp>
          </a:bodyPr>
          <a:lstStyle/>
          <a:p>
            <a:pPr algn="ctr">
              <a:lnSpc>
                <a:spcPct val="90000"/>
              </a:lnSpc>
              <a:spcBef>
                <a:spcPct val="30000"/>
              </a:spcBef>
            </a:pPr>
            <a:r>
              <a:rPr lang="en-US" sz="1050" dirty="0">
                <a:solidFill>
                  <a:schemeClr val="tx2"/>
                </a:solidFill>
              </a:rPr>
              <a:t>PTE</a:t>
            </a:r>
          </a:p>
        </p:txBody>
      </p:sp>
      <p:sp>
        <p:nvSpPr>
          <p:cNvPr id="143" name="Line 612"/>
          <p:cNvSpPr>
            <a:spLocks noChangeShapeType="1"/>
          </p:cNvSpPr>
          <p:nvPr/>
        </p:nvSpPr>
        <p:spPr bwMode="auto">
          <a:xfrm flipH="1">
            <a:off x="2557463" y="4798220"/>
            <a:ext cx="1191" cy="592931"/>
          </a:xfrm>
          <a:prstGeom prst="line">
            <a:avLst/>
          </a:prstGeom>
          <a:noFill/>
          <a:ln w="9525">
            <a:solidFill>
              <a:srgbClr val="000000"/>
            </a:solidFill>
            <a:round/>
            <a:headEnd/>
            <a:tailEnd/>
          </a:ln>
          <a:effectLst/>
        </p:spPr>
        <p:txBody>
          <a:bodyPr wrap="none" lIns="67865" tIns="33338" rIns="67865" bIns="33338" anchor="ctr">
            <a:prstTxWarp prst="textNoShape">
              <a:avLst/>
            </a:prstTxWarp>
          </a:bodyPr>
          <a:lstStyle/>
          <a:p>
            <a:endParaRPr lang="en-US" sz="1200"/>
          </a:p>
        </p:txBody>
      </p:sp>
      <p:sp>
        <p:nvSpPr>
          <p:cNvPr id="144" name="Line 613"/>
          <p:cNvSpPr>
            <a:spLocks noChangeShapeType="1"/>
          </p:cNvSpPr>
          <p:nvPr/>
        </p:nvSpPr>
        <p:spPr bwMode="auto">
          <a:xfrm flipV="1">
            <a:off x="2558653" y="5384007"/>
            <a:ext cx="100013" cy="7144"/>
          </a:xfrm>
          <a:prstGeom prst="line">
            <a:avLst/>
          </a:prstGeom>
          <a:noFill/>
          <a:ln w="9525">
            <a:solidFill>
              <a:srgbClr val="000000"/>
            </a:solidFill>
            <a:round/>
            <a:headEnd/>
            <a:tailEnd type="triangle" w="med" len="med"/>
          </a:ln>
          <a:effectLst/>
        </p:spPr>
        <p:txBody>
          <a:bodyPr wrap="none" lIns="67865" tIns="33338" rIns="67865" bIns="33338" anchor="ctr">
            <a:prstTxWarp prst="textNoShape">
              <a:avLst/>
            </a:prstTxWarp>
          </a:bodyPr>
          <a:lstStyle/>
          <a:p>
            <a:pPr algn="ctr"/>
            <a:endParaRPr lang="en-US" sz="1050"/>
          </a:p>
        </p:txBody>
      </p:sp>
      <p:sp>
        <p:nvSpPr>
          <p:cNvPr id="145" name="Oval 614"/>
          <p:cNvSpPr>
            <a:spLocks noChangeArrowheads="1"/>
          </p:cNvSpPr>
          <p:nvPr/>
        </p:nvSpPr>
        <p:spPr bwMode="auto">
          <a:xfrm>
            <a:off x="2532460" y="4769644"/>
            <a:ext cx="57150" cy="57150"/>
          </a:xfrm>
          <a:prstGeom prst="ellipse">
            <a:avLst/>
          </a:prstGeom>
          <a:solidFill>
            <a:srgbClr val="000000"/>
          </a:solidFill>
          <a:ln w="9525">
            <a:solidFill>
              <a:srgbClr val="000000"/>
            </a:solidFill>
            <a:round/>
            <a:headEnd/>
            <a:tailEnd/>
          </a:ln>
          <a:effectLst/>
        </p:spPr>
        <p:txBody>
          <a:bodyPr wrap="none" lIns="67865" tIns="33338" rIns="67865" bIns="33338" anchor="ctr">
            <a:prstTxWarp prst="textNoShape">
              <a:avLst/>
            </a:prstTxWarp>
          </a:bodyPr>
          <a:lstStyle/>
          <a:p>
            <a:endParaRPr lang="en-US" sz="1200"/>
          </a:p>
        </p:txBody>
      </p:sp>
      <p:sp>
        <p:nvSpPr>
          <p:cNvPr id="146" name="Rectangle 619"/>
          <p:cNvSpPr>
            <a:spLocks noChangeArrowheads="1"/>
          </p:cNvSpPr>
          <p:nvPr/>
        </p:nvSpPr>
        <p:spPr bwMode="auto">
          <a:xfrm>
            <a:off x="3140869" y="5073254"/>
            <a:ext cx="276225" cy="685800"/>
          </a:xfrm>
          <a:prstGeom prst="rect">
            <a:avLst/>
          </a:prstGeom>
          <a:solidFill>
            <a:srgbClr val="DEDFF5"/>
          </a:solidFill>
          <a:ln w="9525">
            <a:solidFill>
              <a:srgbClr val="000000"/>
            </a:solidFill>
            <a:miter lim="800000"/>
            <a:headEnd/>
            <a:tailEnd/>
          </a:ln>
          <a:effectLst/>
        </p:spPr>
        <p:txBody>
          <a:bodyPr wrap="none" lIns="67865" tIns="33338" rIns="67865" bIns="33338" anchor="ctr">
            <a:prstTxWarp prst="textNoShape">
              <a:avLst/>
            </a:prstTxWarp>
          </a:bodyPr>
          <a:lstStyle/>
          <a:p>
            <a:endParaRPr lang="en-US" sz="1200"/>
          </a:p>
        </p:txBody>
      </p:sp>
      <p:sp>
        <p:nvSpPr>
          <p:cNvPr id="147" name="Rectangle 620"/>
          <p:cNvSpPr>
            <a:spLocks noChangeArrowheads="1"/>
          </p:cNvSpPr>
          <p:nvPr/>
        </p:nvSpPr>
        <p:spPr bwMode="auto">
          <a:xfrm>
            <a:off x="3140869" y="5282804"/>
            <a:ext cx="276225" cy="190500"/>
          </a:xfrm>
          <a:prstGeom prst="rect">
            <a:avLst/>
          </a:prstGeom>
          <a:solidFill>
            <a:srgbClr val="FFFFFF"/>
          </a:solidFill>
          <a:ln w="9525">
            <a:solidFill>
              <a:srgbClr val="000000"/>
            </a:solidFill>
            <a:miter lim="800000"/>
            <a:headEnd/>
            <a:tailEnd/>
          </a:ln>
          <a:effectLst/>
        </p:spPr>
        <p:txBody>
          <a:bodyPr wrap="none" lIns="67865" tIns="33338" rIns="67865" bIns="33338" anchor="ctr">
            <a:prstTxWarp prst="textNoShape">
              <a:avLst/>
            </a:prstTxWarp>
          </a:bodyPr>
          <a:lstStyle/>
          <a:p>
            <a:pPr algn="ctr">
              <a:lnSpc>
                <a:spcPct val="90000"/>
              </a:lnSpc>
              <a:spcBef>
                <a:spcPct val="30000"/>
              </a:spcBef>
            </a:pPr>
            <a:r>
              <a:rPr lang="en-US" sz="1050">
                <a:solidFill>
                  <a:schemeClr val="tx2"/>
                </a:solidFill>
              </a:rPr>
              <a:t>PTE</a:t>
            </a:r>
          </a:p>
        </p:txBody>
      </p:sp>
      <p:sp>
        <p:nvSpPr>
          <p:cNvPr id="148" name="Line 621"/>
          <p:cNvSpPr>
            <a:spLocks noChangeShapeType="1"/>
          </p:cNvSpPr>
          <p:nvPr/>
        </p:nvSpPr>
        <p:spPr bwMode="auto">
          <a:xfrm>
            <a:off x="3037285" y="4794649"/>
            <a:ext cx="0" cy="591740"/>
          </a:xfrm>
          <a:prstGeom prst="line">
            <a:avLst/>
          </a:prstGeom>
          <a:noFill/>
          <a:ln w="9525">
            <a:solidFill>
              <a:srgbClr val="000000"/>
            </a:solidFill>
            <a:round/>
            <a:headEnd/>
            <a:tailEnd/>
          </a:ln>
          <a:effectLst/>
        </p:spPr>
        <p:txBody>
          <a:bodyPr wrap="none" lIns="67865" tIns="33338" rIns="67865" bIns="33338" anchor="ctr">
            <a:prstTxWarp prst="textNoShape">
              <a:avLst/>
            </a:prstTxWarp>
          </a:bodyPr>
          <a:lstStyle/>
          <a:p>
            <a:endParaRPr lang="en-US" sz="1200"/>
          </a:p>
        </p:txBody>
      </p:sp>
      <p:sp>
        <p:nvSpPr>
          <p:cNvPr id="149" name="Line 622"/>
          <p:cNvSpPr>
            <a:spLocks noChangeShapeType="1"/>
          </p:cNvSpPr>
          <p:nvPr/>
        </p:nvSpPr>
        <p:spPr bwMode="auto">
          <a:xfrm flipV="1">
            <a:off x="3037285" y="5384007"/>
            <a:ext cx="100013" cy="7144"/>
          </a:xfrm>
          <a:prstGeom prst="line">
            <a:avLst/>
          </a:prstGeom>
          <a:noFill/>
          <a:ln w="9525">
            <a:solidFill>
              <a:srgbClr val="000000"/>
            </a:solidFill>
            <a:round/>
            <a:headEnd/>
            <a:tailEnd type="triangle" w="med" len="med"/>
          </a:ln>
          <a:effectLst/>
        </p:spPr>
        <p:txBody>
          <a:bodyPr wrap="none" lIns="67865" tIns="33338" rIns="67865" bIns="33338" anchor="ctr">
            <a:prstTxWarp prst="textNoShape">
              <a:avLst/>
            </a:prstTxWarp>
          </a:bodyPr>
          <a:lstStyle/>
          <a:p>
            <a:pPr algn="ctr"/>
            <a:endParaRPr lang="en-US" sz="1050"/>
          </a:p>
        </p:txBody>
      </p:sp>
      <p:sp>
        <p:nvSpPr>
          <p:cNvPr id="150" name="Oval 623"/>
          <p:cNvSpPr>
            <a:spLocks noChangeArrowheads="1"/>
          </p:cNvSpPr>
          <p:nvPr/>
        </p:nvSpPr>
        <p:spPr bwMode="auto">
          <a:xfrm>
            <a:off x="3011091" y="4766072"/>
            <a:ext cx="57150" cy="57150"/>
          </a:xfrm>
          <a:prstGeom prst="ellipse">
            <a:avLst/>
          </a:prstGeom>
          <a:solidFill>
            <a:srgbClr val="000000"/>
          </a:solidFill>
          <a:ln w="9525">
            <a:solidFill>
              <a:srgbClr val="000000"/>
            </a:solidFill>
            <a:round/>
            <a:headEnd/>
            <a:tailEnd/>
          </a:ln>
          <a:effectLst/>
        </p:spPr>
        <p:txBody>
          <a:bodyPr wrap="none" lIns="67865" tIns="33338" rIns="67865" bIns="33338" anchor="ctr">
            <a:prstTxWarp prst="textNoShape">
              <a:avLst/>
            </a:prstTxWarp>
          </a:bodyPr>
          <a:lstStyle/>
          <a:p>
            <a:endParaRPr lang="en-US" sz="1200"/>
          </a:p>
        </p:txBody>
      </p:sp>
      <p:sp>
        <p:nvSpPr>
          <p:cNvPr id="151" name="Line 626"/>
          <p:cNvSpPr>
            <a:spLocks noChangeShapeType="1"/>
          </p:cNvSpPr>
          <p:nvPr/>
        </p:nvSpPr>
        <p:spPr bwMode="auto">
          <a:xfrm>
            <a:off x="5655469" y="3436145"/>
            <a:ext cx="0" cy="335756"/>
          </a:xfrm>
          <a:prstGeom prst="line">
            <a:avLst/>
          </a:prstGeom>
          <a:noFill/>
          <a:ln w="9525">
            <a:solidFill>
              <a:schemeClr val="tx1"/>
            </a:solidFill>
            <a:round/>
            <a:headEnd/>
            <a:tailEnd/>
          </a:ln>
          <a:effectLst/>
        </p:spPr>
        <p:txBody>
          <a:bodyPr wrap="none" anchor="ctr">
            <a:prstTxWarp prst="textNoShape">
              <a:avLst/>
            </a:prstTxWarp>
          </a:bodyPr>
          <a:lstStyle/>
          <a:p>
            <a:endParaRPr lang="en-US" sz="1200"/>
          </a:p>
        </p:txBody>
      </p:sp>
      <p:sp>
        <p:nvSpPr>
          <p:cNvPr id="152" name="Line 627"/>
          <p:cNvSpPr>
            <a:spLocks noChangeShapeType="1"/>
          </p:cNvSpPr>
          <p:nvPr/>
        </p:nvSpPr>
        <p:spPr bwMode="auto">
          <a:xfrm>
            <a:off x="6048375" y="3436145"/>
            <a:ext cx="0" cy="335756"/>
          </a:xfrm>
          <a:prstGeom prst="line">
            <a:avLst/>
          </a:prstGeom>
          <a:noFill/>
          <a:ln w="9525">
            <a:solidFill>
              <a:schemeClr val="tx1"/>
            </a:solidFill>
            <a:round/>
            <a:headEnd/>
            <a:tailEnd/>
          </a:ln>
          <a:effectLst/>
        </p:spPr>
        <p:txBody>
          <a:bodyPr wrap="none" anchor="ctr">
            <a:prstTxWarp prst="textNoShape">
              <a:avLst/>
            </a:prstTxWarp>
          </a:bodyPr>
          <a:lstStyle/>
          <a:p>
            <a:endParaRPr lang="en-US" sz="1200"/>
          </a:p>
        </p:txBody>
      </p:sp>
      <p:sp>
        <p:nvSpPr>
          <p:cNvPr id="153" name="Line 628"/>
          <p:cNvSpPr>
            <a:spLocks noChangeShapeType="1"/>
          </p:cNvSpPr>
          <p:nvPr/>
        </p:nvSpPr>
        <p:spPr bwMode="auto">
          <a:xfrm>
            <a:off x="6441281" y="3429001"/>
            <a:ext cx="0" cy="335756"/>
          </a:xfrm>
          <a:prstGeom prst="line">
            <a:avLst/>
          </a:prstGeom>
          <a:noFill/>
          <a:ln w="9525">
            <a:solidFill>
              <a:schemeClr val="tx1"/>
            </a:solidFill>
            <a:round/>
            <a:headEnd/>
            <a:tailEnd/>
          </a:ln>
          <a:effectLst/>
        </p:spPr>
        <p:txBody>
          <a:bodyPr wrap="none" anchor="ctr">
            <a:prstTxWarp prst="textNoShape">
              <a:avLst/>
            </a:prstTxWarp>
          </a:bodyPr>
          <a:lstStyle/>
          <a:p>
            <a:endParaRPr lang="en-US" sz="1200"/>
          </a:p>
        </p:txBody>
      </p:sp>
      <p:sp>
        <p:nvSpPr>
          <p:cNvPr id="154" name="Line 629"/>
          <p:cNvSpPr>
            <a:spLocks noChangeShapeType="1"/>
          </p:cNvSpPr>
          <p:nvPr/>
        </p:nvSpPr>
        <p:spPr bwMode="auto">
          <a:xfrm>
            <a:off x="6855619" y="3436145"/>
            <a:ext cx="0" cy="335756"/>
          </a:xfrm>
          <a:prstGeom prst="line">
            <a:avLst/>
          </a:prstGeom>
          <a:noFill/>
          <a:ln w="9525">
            <a:solidFill>
              <a:schemeClr val="tx1"/>
            </a:solidFill>
            <a:round/>
            <a:headEnd/>
            <a:tailEnd/>
          </a:ln>
          <a:effectLst/>
        </p:spPr>
        <p:txBody>
          <a:bodyPr wrap="none" anchor="ctr">
            <a:prstTxWarp prst="textNoShape">
              <a:avLst/>
            </a:prstTxWarp>
          </a:bodyPr>
          <a:lstStyle/>
          <a:p>
            <a:endParaRPr lang="en-US" sz="1200"/>
          </a:p>
        </p:txBody>
      </p:sp>
      <p:sp>
        <p:nvSpPr>
          <p:cNvPr id="155" name="Line 631"/>
          <p:cNvSpPr>
            <a:spLocks noChangeShapeType="1"/>
          </p:cNvSpPr>
          <p:nvPr/>
        </p:nvSpPr>
        <p:spPr bwMode="auto">
          <a:xfrm>
            <a:off x="5657850" y="3943350"/>
            <a:ext cx="0" cy="114300"/>
          </a:xfrm>
          <a:prstGeom prst="line">
            <a:avLst/>
          </a:prstGeom>
          <a:noFill/>
          <a:ln w="9525">
            <a:solidFill>
              <a:schemeClr val="tx1"/>
            </a:solidFill>
            <a:round/>
            <a:headEnd/>
            <a:tailEnd/>
          </a:ln>
          <a:effectLst/>
        </p:spPr>
        <p:txBody>
          <a:bodyPr wrap="none" anchor="ctr">
            <a:prstTxWarp prst="textNoShape">
              <a:avLst/>
            </a:prstTxWarp>
          </a:bodyPr>
          <a:lstStyle/>
          <a:p>
            <a:endParaRPr lang="en-US" sz="1200"/>
          </a:p>
        </p:txBody>
      </p:sp>
      <p:sp>
        <p:nvSpPr>
          <p:cNvPr id="156" name="Line 632"/>
          <p:cNvSpPr>
            <a:spLocks noChangeShapeType="1"/>
          </p:cNvSpPr>
          <p:nvPr/>
        </p:nvSpPr>
        <p:spPr bwMode="auto">
          <a:xfrm>
            <a:off x="6055519" y="3946923"/>
            <a:ext cx="0" cy="110728"/>
          </a:xfrm>
          <a:prstGeom prst="line">
            <a:avLst/>
          </a:prstGeom>
          <a:noFill/>
          <a:ln w="9525">
            <a:solidFill>
              <a:schemeClr val="tx1"/>
            </a:solidFill>
            <a:round/>
            <a:headEnd/>
            <a:tailEnd/>
          </a:ln>
          <a:effectLst/>
        </p:spPr>
        <p:txBody>
          <a:bodyPr wrap="none" anchor="ctr">
            <a:prstTxWarp prst="textNoShape">
              <a:avLst/>
            </a:prstTxWarp>
          </a:bodyPr>
          <a:lstStyle/>
          <a:p>
            <a:endParaRPr lang="en-US" sz="1200"/>
          </a:p>
        </p:txBody>
      </p:sp>
      <p:sp>
        <p:nvSpPr>
          <p:cNvPr id="157" name="Line 633"/>
          <p:cNvSpPr>
            <a:spLocks noChangeShapeType="1"/>
          </p:cNvSpPr>
          <p:nvPr/>
        </p:nvSpPr>
        <p:spPr bwMode="auto">
          <a:xfrm>
            <a:off x="6457950" y="3945731"/>
            <a:ext cx="0" cy="114300"/>
          </a:xfrm>
          <a:prstGeom prst="line">
            <a:avLst/>
          </a:prstGeom>
          <a:noFill/>
          <a:ln w="9525">
            <a:solidFill>
              <a:schemeClr val="tx1"/>
            </a:solidFill>
            <a:round/>
            <a:headEnd/>
            <a:tailEnd/>
          </a:ln>
          <a:effectLst/>
        </p:spPr>
        <p:txBody>
          <a:bodyPr wrap="none" anchor="ctr">
            <a:prstTxWarp prst="textNoShape">
              <a:avLst/>
            </a:prstTxWarp>
          </a:bodyPr>
          <a:lstStyle/>
          <a:p>
            <a:endParaRPr lang="en-US" sz="1200"/>
          </a:p>
        </p:txBody>
      </p:sp>
      <p:sp>
        <p:nvSpPr>
          <p:cNvPr id="158" name="Line 634"/>
          <p:cNvSpPr>
            <a:spLocks noChangeShapeType="1"/>
          </p:cNvSpPr>
          <p:nvPr/>
        </p:nvSpPr>
        <p:spPr bwMode="auto">
          <a:xfrm>
            <a:off x="6855619" y="3945731"/>
            <a:ext cx="0" cy="114300"/>
          </a:xfrm>
          <a:prstGeom prst="line">
            <a:avLst/>
          </a:prstGeom>
          <a:noFill/>
          <a:ln w="9525">
            <a:solidFill>
              <a:schemeClr val="tx1"/>
            </a:solidFill>
            <a:round/>
            <a:headEnd/>
            <a:tailEnd/>
          </a:ln>
          <a:effectLst/>
        </p:spPr>
        <p:txBody>
          <a:bodyPr wrap="none" anchor="ctr">
            <a:prstTxWarp prst="textNoShape">
              <a:avLst/>
            </a:prstTxWarp>
          </a:bodyPr>
          <a:lstStyle/>
          <a:p>
            <a:endParaRPr lang="en-US" sz="1200"/>
          </a:p>
        </p:txBody>
      </p:sp>
      <p:sp>
        <p:nvSpPr>
          <p:cNvPr id="159" name="Line 635"/>
          <p:cNvSpPr>
            <a:spLocks noChangeShapeType="1"/>
          </p:cNvSpPr>
          <p:nvPr/>
        </p:nvSpPr>
        <p:spPr bwMode="auto">
          <a:xfrm flipV="1">
            <a:off x="5765006" y="4057650"/>
            <a:ext cx="0" cy="285750"/>
          </a:xfrm>
          <a:prstGeom prst="line">
            <a:avLst/>
          </a:prstGeom>
          <a:noFill/>
          <a:ln w="9525">
            <a:solidFill>
              <a:srgbClr val="000000"/>
            </a:solidFill>
            <a:round/>
            <a:headEnd/>
            <a:tailEnd type="triangle" w="med" len="med"/>
          </a:ln>
          <a:effectLst/>
        </p:spPr>
        <p:txBody>
          <a:bodyPr wrap="none" lIns="67865" tIns="33338" rIns="67865" bIns="33338" anchor="ctr">
            <a:prstTxWarp prst="textNoShape">
              <a:avLst/>
            </a:prstTxWarp>
          </a:bodyPr>
          <a:lstStyle/>
          <a:p>
            <a:endParaRPr lang="en-US" sz="1200"/>
          </a:p>
        </p:txBody>
      </p:sp>
      <p:sp>
        <p:nvSpPr>
          <p:cNvPr id="160" name="Line 636"/>
          <p:cNvSpPr>
            <a:spLocks noChangeShapeType="1"/>
          </p:cNvSpPr>
          <p:nvPr/>
        </p:nvSpPr>
        <p:spPr bwMode="auto">
          <a:xfrm flipV="1">
            <a:off x="6155531" y="4058841"/>
            <a:ext cx="0" cy="280988"/>
          </a:xfrm>
          <a:prstGeom prst="line">
            <a:avLst/>
          </a:prstGeom>
          <a:noFill/>
          <a:ln w="9525">
            <a:solidFill>
              <a:srgbClr val="000000"/>
            </a:solidFill>
            <a:round/>
            <a:headEnd/>
            <a:tailEnd type="triangle" w="med" len="med"/>
          </a:ln>
          <a:effectLst/>
        </p:spPr>
        <p:txBody>
          <a:bodyPr wrap="none" lIns="67865" tIns="33338" rIns="67865" bIns="33338" anchor="ctr">
            <a:prstTxWarp prst="textNoShape">
              <a:avLst/>
            </a:prstTxWarp>
          </a:bodyPr>
          <a:lstStyle/>
          <a:p>
            <a:endParaRPr lang="en-US" sz="1200"/>
          </a:p>
        </p:txBody>
      </p:sp>
      <p:sp>
        <p:nvSpPr>
          <p:cNvPr id="161" name="Line 637"/>
          <p:cNvSpPr>
            <a:spLocks noChangeShapeType="1"/>
          </p:cNvSpPr>
          <p:nvPr/>
        </p:nvSpPr>
        <p:spPr bwMode="auto">
          <a:xfrm flipV="1">
            <a:off x="6560344" y="4052888"/>
            <a:ext cx="0" cy="285750"/>
          </a:xfrm>
          <a:prstGeom prst="line">
            <a:avLst/>
          </a:prstGeom>
          <a:noFill/>
          <a:ln w="9525">
            <a:solidFill>
              <a:srgbClr val="000000"/>
            </a:solidFill>
            <a:round/>
            <a:headEnd/>
            <a:tailEnd type="triangle" w="med" len="med"/>
          </a:ln>
          <a:effectLst/>
        </p:spPr>
        <p:txBody>
          <a:bodyPr wrap="none" lIns="67865" tIns="33338" rIns="67865" bIns="33338" anchor="ctr">
            <a:prstTxWarp prst="textNoShape">
              <a:avLst/>
            </a:prstTxWarp>
          </a:bodyPr>
          <a:lstStyle/>
          <a:p>
            <a:endParaRPr lang="en-US" sz="1200"/>
          </a:p>
        </p:txBody>
      </p:sp>
      <p:sp>
        <p:nvSpPr>
          <p:cNvPr id="162" name="Line 638"/>
          <p:cNvSpPr>
            <a:spLocks noChangeShapeType="1"/>
          </p:cNvSpPr>
          <p:nvPr/>
        </p:nvSpPr>
        <p:spPr bwMode="auto">
          <a:xfrm flipV="1">
            <a:off x="6962775" y="4060033"/>
            <a:ext cx="0" cy="279797"/>
          </a:xfrm>
          <a:prstGeom prst="line">
            <a:avLst/>
          </a:prstGeom>
          <a:noFill/>
          <a:ln w="9525">
            <a:solidFill>
              <a:srgbClr val="000000"/>
            </a:solidFill>
            <a:round/>
            <a:headEnd/>
            <a:tailEnd type="triangle" w="med" len="med"/>
          </a:ln>
          <a:effectLst/>
        </p:spPr>
        <p:txBody>
          <a:bodyPr wrap="none" lIns="67865" tIns="33338" rIns="67865" bIns="33338" anchor="ctr">
            <a:prstTxWarp prst="textNoShape">
              <a:avLst/>
            </a:prstTxWarp>
          </a:bodyPr>
          <a:lstStyle/>
          <a:p>
            <a:endParaRPr lang="en-US" sz="1200"/>
          </a:p>
        </p:txBody>
      </p:sp>
      <p:sp>
        <p:nvSpPr>
          <p:cNvPr id="163" name="Line 639"/>
          <p:cNvSpPr>
            <a:spLocks noChangeShapeType="1"/>
          </p:cNvSpPr>
          <p:nvPr/>
        </p:nvSpPr>
        <p:spPr bwMode="auto">
          <a:xfrm>
            <a:off x="1545431" y="5076825"/>
            <a:ext cx="176213"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sz="1200"/>
          </a:p>
        </p:txBody>
      </p:sp>
      <p:grpSp>
        <p:nvGrpSpPr>
          <p:cNvPr id="164" name="Group 642"/>
          <p:cNvGrpSpPr>
            <a:grpSpLocks/>
          </p:cNvGrpSpPr>
          <p:nvPr/>
        </p:nvGrpSpPr>
        <p:grpSpPr bwMode="auto">
          <a:xfrm>
            <a:off x="2458642" y="5078016"/>
            <a:ext cx="207169" cy="338138"/>
            <a:chOff x="739" y="2900"/>
            <a:chExt cx="174" cy="284"/>
          </a:xfrm>
        </p:grpSpPr>
        <p:sp>
          <p:nvSpPr>
            <p:cNvPr id="165" name="Line 643"/>
            <p:cNvSpPr>
              <a:spLocks noChangeShapeType="1"/>
            </p:cNvSpPr>
            <p:nvPr/>
          </p:nvSpPr>
          <p:spPr bwMode="auto">
            <a:xfrm flipV="1">
              <a:off x="739" y="3181"/>
              <a:ext cx="40" cy="3"/>
            </a:xfrm>
            <a:prstGeom prst="line">
              <a:avLst/>
            </a:prstGeom>
            <a:noFill/>
            <a:ln w="9525">
              <a:solidFill>
                <a:srgbClr val="000000"/>
              </a:solidFill>
              <a:round/>
              <a:headEnd/>
              <a:tailEnd/>
            </a:ln>
            <a:effectLst/>
          </p:spPr>
          <p:txBody>
            <a:bodyPr wrap="none" lIns="67865" tIns="33338" rIns="67865" bIns="33338" anchor="ctr">
              <a:prstTxWarp prst="textNoShape">
                <a:avLst/>
              </a:prstTxWarp>
            </a:bodyPr>
            <a:lstStyle/>
            <a:p>
              <a:endParaRPr lang="en-US" sz="1200"/>
            </a:p>
          </p:txBody>
        </p:sp>
        <p:sp>
          <p:nvSpPr>
            <p:cNvPr id="166" name="Line 644"/>
            <p:cNvSpPr>
              <a:spLocks noChangeShapeType="1"/>
            </p:cNvSpPr>
            <p:nvPr/>
          </p:nvSpPr>
          <p:spPr bwMode="auto">
            <a:xfrm flipV="1">
              <a:off x="779" y="2900"/>
              <a:ext cx="0" cy="281"/>
            </a:xfrm>
            <a:prstGeom prst="line">
              <a:avLst/>
            </a:prstGeom>
            <a:noFill/>
            <a:ln w="9525">
              <a:solidFill>
                <a:srgbClr val="000000"/>
              </a:solidFill>
              <a:round/>
              <a:headEnd/>
              <a:tailEnd/>
            </a:ln>
            <a:effectLst/>
          </p:spPr>
          <p:txBody>
            <a:bodyPr wrap="none" lIns="67865" tIns="33338" rIns="67865" bIns="33338" anchor="ctr">
              <a:prstTxWarp prst="textNoShape">
                <a:avLst/>
              </a:prstTxWarp>
            </a:bodyPr>
            <a:lstStyle/>
            <a:p>
              <a:endParaRPr lang="en-US" sz="1200"/>
            </a:p>
          </p:txBody>
        </p:sp>
        <p:sp>
          <p:nvSpPr>
            <p:cNvPr id="167" name="Line 645"/>
            <p:cNvSpPr>
              <a:spLocks noChangeShapeType="1"/>
            </p:cNvSpPr>
            <p:nvPr/>
          </p:nvSpPr>
          <p:spPr bwMode="auto">
            <a:xfrm>
              <a:off x="779" y="2900"/>
              <a:ext cx="134" cy="3"/>
            </a:xfrm>
            <a:prstGeom prst="line">
              <a:avLst/>
            </a:prstGeom>
            <a:noFill/>
            <a:ln w="9525">
              <a:solidFill>
                <a:srgbClr val="000000"/>
              </a:solidFill>
              <a:round/>
              <a:headEnd/>
              <a:tailEnd type="triangle" w="med" len="med"/>
            </a:ln>
            <a:effectLst/>
          </p:spPr>
          <p:txBody>
            <a:bodyPr wrap="none" lIns="67865" tIns="33338" rIns="67865" bIns="33338" anchor="ctr">
              <a:prstTxWarp prst="textNoShape">
                <a:avLst/>
              </a:prstTxWarp>
            </a:bodyPr>
            <a:lstStyle/>
            <a:p>
              <a:endParaRPr lang="en-US" sz="1200"/>
            </a:p>
          </p:txBody>
        </p:sp>
      </p:grpSp>
      <p:grpSp>
        <p:nvGrpSpPr>
          <p:cNvPr id="168" name="Group 646"/>
          <p:cNvGrpSpPr>
            <a:grpSpLocks/>
          </p:cNvGrpSpPr>
          <p:nvPr/>
        </p:nvGrpSpPr>
        <p:grpSpPr bwMode="auto">
          <a:xfrm>
            <a:off x="2937273" y="5078016"/>
            <a:ext cx="207169" cy="338138"/>
            <a:chOff x="739" y="2900"/>
            <a:chExt cx="174" cy="284"/>
          </a:xfrm>
        </p:grpSpPr>
        <p:sp>
          <p:nvSpPr>
            <p:cNvPr id="169" name="Line 647"/>
            <p:cNvSpPr>
              <a:spLocks noChangeShapeType="1"/>
            </p:cNvSpPr>
            <p:nvPr/>
          </p:nvSpPr>
          <p:spPr bwMode="auto">
            <a:xfrm flipV="1">
              <a:off x="739" y="3181"/>
              <a:ext cx="40" cy="3"/>
            </a:xfrm>
            <a:prstGeom prst="line">
              <a:avLst/>
            </a:prstGeom>
            <a:noFill/>
            <a:ln w="9525">
              <a:solidFill>
                <a:srgbClr val="000000"/>
              </a:solidFill>
              <a:round/>
              <a:headEnd/>
              <a:tailEnd/>
            </a:ln>
            <a:effectLst/>
          </p:spPr>
          <p:txBody>
            <a:bodyPr wrap="none" lIns="67865" tIns="33338" rIns="67865" bIns="33338" anchor="ctr">
              <a:prstTxWarp prst="textNoShape">
                <a:avLst/>
              </a:prstTxWarp>
            </a:bodyPr>
            <a:lstStyle/>
            <a:p>
              <a:endParaRPr lang="en-US" sz="1200"/>
            </a:p>
          </p:txBody>
        </p:sp>
        <p:sp>
          <p:nvSpPr>
            <p:cNvPr id="170" name="Line 648"/>
            <p:cNvSpPr>
              <a:spLocks noChangeShapeType="1"/>
            </p:cNvSpPr>
            <p:nvPr/>
          </p:nvSpPr>
          <p:spPr bwMode="auto">
            <a:xfrm flipV="1">
              <a:off x="779" y="2900"/>
              <a:ext cx="0" cy="281"/>
            </a:xfrm>
            <a:prstGeom prst="line">
              <a:avLst/>
            </a:prstGeom>
            <a:noFill/>
            <a:ln w="9525">
              <a:solidFill>
                <a:srgbClr val="000000"/>
              </a:solidFill>
              <a:round/>
              <a:headEnd/>
              <a:tailEnd/>
            </a:ln>
            <a:effectLst/>
          </p:spPr>
          <p:txBody>
            <a:bodyPr wrap="none" lIns="67865" tIns="33338" rIns="67865" bIns="33338" anchor="ctr">
              <a:prstTxWarp prst="textNoShape">
                <a:avLst/>
              </a:prstTxWarp>
            </a:bodyPr>
            <a:lstStyle/>
            <a:p>
              <a:endParaRPr lang="en-US" sz="1200"/>
            </a:p>
          </p:txBody>
        </p:sp>
        <p:sp>
          <p:nvSpPr>
            <p:cNvPr id="171" name="Line 649"/>
            <p:cNvSpPr>
              <a:spLocks noChangeShapeType="1"/>
            </p:cNvSpPr>
            <p:nvPr/>
          </p:nvSpPr>
          <p:spPr bwMode="auto">
            <a:xfrm>
              <a:off x="779" y="2900"/>
              <a:ext cx="134" cy="3"/>
            </a:xfrm>
            <a:prstGeom prst="line">
              <a:avLst/>
            </a:prstGeom>
            <a:noFill/>
            <a:ln w="9525">
              <a:solidFill>
                <a:srgbClr val="000000"/>
              </a:solidFill>
              <a:round/>
              <a:headEnd/>
              <a:tailEnd type="triangle" w="med" len="med"/>
            </a:ln>
            <a:effectLst/>
          </p:spPr>
          <p:txBody>
            <a:bodyPr wrap="none" lIns="67865" tIns="33338" rIns="67865" bIns="33338" anchor="ctr">
              <a:prstTxWarp prst="textNoShape">
                <a:avLst/>
              </a:prstTxWarp>
            </a:bodyPr>
            <a:lstStyle/>
            <a:p>
              <a:endParaRPr lang="en-US" sz="1200"/>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ln/>
        </p:spPr>
        <p:txBody>
          <a:bodyPr>
            <a:normAutofit/>
          </a:bodyPr>
          <a:lstStyle/>
          <a:p>
            <a:r>
              <a:rPr lang="en-GB" dirty="0"/>
              <a:t>Core i7 Level 1-3 Page Table Entries</a:t>
            </a:r>
          </a:p>
        </p:txBody>
      </p:sp>
      <p:sp>
        <p:nvSpPr>
          <p:cNvPr id="10242" name="Rectangle 2"/>
          <p:cNvSpPr>
            <a:spLocks noChangeArrowheads="1"/>
          </p:cNvSpPr>
          <p:nvPr/>
        </p:nvSpPr>
        <p:spPr bwMode="auto">
          <a:xfrm>
            <a:off x="2514600" y="2000250"/>
            <a:ext cx="2000250" cy="285750"/>
          </a:xfrm>
          <a:prstGeom prst="rect">
            <a:avLst/>
          </a:prstGeom>
          <a:solidFill>
            <a:srgbClr val="D5F1CF"/>
          </a:solidFill>
          <a:ln w="9360">
            <a:solidFill>
              <a:srgbClr val="000000"/>
            </a:solidFill>
            <a:miter lim="800000"/>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ea typeface="msgothic" charset="0"/>
                <a:cs typeface="msgothic" charset="0"/>
              </a:rPr>
              <a:t>Page table physical base address</a:t>
            </a:r>
          </a:p>
        </p:txBody>
      </p:sp>
      <p:sp>
        <p:nvSpPr>
          <p:cNvPr id="10243" name="Rectangle 3"/>
          <p:cNvSpPr>
            <a:spLocks noChangeArrowheads="1"/>
          </p:cNvSpPr>
          <p:nvPr/>
        </p:nvSpPr>
        <p:spPr bwMode="auto">
          <a:xfrm>
            <a:off x="4514850" y="2000250"/>
            <a:ext cx="742950" cy="285750"/>
          </a:xfrm>
          <a:prstGeom prst="rect">
            <a:avLst/>
          </a:prstGeom>
          <a:solidFill>
            <a:srgbClr val="FFFFFF"/>
          </a:solidFill>
          <a:ln w="9360">
            <a:solidFill>
              <a:srgbClr val="000000"/>
            </a:solidFill>
            <a:miter lim="800000"/>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ea typeface="msgothic" charset="0"/>
                <a:cs typeface="msgothic" charset="0"/>
              </a:rPr>
              <a:t>Unused</a:t>
            </a:r>
          </a:p>
        </p:txBody>
      </p:sp>
      <p:sp>
        <p:nvSpPr>
          <p:cNvPr id="10244" name="Rectangle 4"/>
          <p:cNvSpPr>
            <a:spLocks noChangeArrowheads="1"/>
          </p:cNvSpPr>
          <p:nvPr/>
        </p:nvSpPr>
        <p:spPr bwMode="auto">
          <a:xfrm>
            <a:off x="5257800" y="2000250"/>
            <a:ext cx="285750" cy="285750"/>
          </a:xfrm>
          <a:prstGeom prst="rect">
            <a:avLst/>
          </a:prstGeom>
          <a:solidFill>
            <a:srgbClr val="F1C7C7"/>
          </a:solidFill>
          <a:ln w="9360">
            <a:solidFill>
              <a:srgbClr val="000000"/>
            </a:solidFill>
            <a:miter lim="800000"/>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ea typeface="msgothic" charset="0"/>
                <a:cs typeface="msgothic" charset="0"/>
              </a:rPr>
              <a:t>G</a:t>
            </a:r>
          </a:p>
        </p:txBody>
      </p:sp>
      <p:sp>
        <p:nvSpPr>
          <p:cNvPr id="10245" name="Rectangle 5"/>
          <p:cNvSpPr>
            <a:spLocks noChangeArrowheads="1"/>
          </p:cNvSpPr>
          <p:nvPr/>
        </p:nvSpPr>
        <p:spPr bwMode="auto">
          <a:xfrm>
            <a:off x="5543550" y="2000250"/>
            <a:ext cx="285750" cy="285750"/>
          </a:xfrm>
          <a:prstGeom prst="rect">
            <a:avLst/>
          </a:prstGeom>
          <a:solidFill>
            <a:srgbClr val="F1C7C7"/>
          </a:solidFill>
          <a:ln w="9360">
            <a:solidFill>
              <a:srgbClr val="000000"/>
            </a:solidFill>
            <a:miter lim="800000"/>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ea typeface="msgothic" charset="0"/>
                <a:cs typeface="msgothic" charset="0"/>
              </a:rPr>
              <a:t>PS</a:t>
            </a:r>
          </a:p>
        </p:txBody>
      </p:sp>
      <p:sp>
        <p:nvSpPr>
          <p:cNvPr id="10246" name="Rectangle 6"/>
          <p:cNvSpPr>
            <a:spLocks noChangeArrowheads="1"/>
          </p:cNvSpPr>
          <p:nvPr/>
        </p:nvSpPr>
        <p:spPr bwMode="auto">
          <a:xfrm>
            <a:off x="5829300" y="2000250"/>
            <a:ext cx="285750" cy="285750"/>
          </a:xfrm>
          <a:prstGeom prst="rect">
            <a:avLst/>
          </a:prstGeom>
          <a:solidFill>
            <a:srgbClr val="FFFFFF"/>
          </a:solidFill>
          <a:ln w="9360">
            <a:solidFill>
              <a:srgbClr val="000000"/>
            </a:solidFill>
            <a:miter lim="800000"/>
            <a:headEnd/>
            <a:tailEnd/>
          </a:ln>
          <a:effectLst/>
        </p:spPr>
        <p:txBody>
          <a:bodyPr wrap="none" anchor="ctr"/>
          <a:lstStyle/>
          <a:p>
            <a:endParaRPr lang="en-US" sz="1800"/>
          </a:p>
        </p:txBody>
      </p:sp>
      <p:sp>
        <p:nvSpPr>
          <p:cNvPr id="10247" name="Rectangle 7"/>
          <p:cNvSpPr>
            <a:spLocks noChangeArrowheads="1"/>
          </p:cNvSpPr>
          <p:nvPr/>
        </p:nvSpPr>
        <p:spPr bwMode="auto">
          <a:xfrm>
            <a:off x="6115050" y="2000250"/>
            <a:ext cx="285750" cy="285750"/>
          </a:xfrm>
          <a:prstGeom prst="rect">
            <a:avLst/>
          </a:prstGeom>
          <a:solidFill>
            <a:srgbClr val="F1C7C7"/>
          </a:solidFill>
          <a:ln w="9360">
            <a:solidFill>
              <a:srgbClr val="000000"/>
            </a:solidFill>
            <a:miter lim="800000"/>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ea typeface="msgothic" charset="0"/>
                <a:cs typeface="msgothic" charset="0"/>
              </a:rPr>
              <a:t>A</a:t>
            </a:r>
          </a:p>
        </p:txBody>
      </p:sp>
      <p:sp>
        <p:nvSpPr>
          <p:cNvPr id="10248" name="Rectangle 8"/>
          <p:cNvSpPr>
            <a:spLocks noChangeArrowheads="1"/>
          </p:cNvSpPr>
          <p:nvPr/>
        </p:nvSpPr>
        <p:spPr bwMode="auto">
          <a:xfrm>
            <a:off x="6400800" y="2000250"/>
            <a:ext cx="285750" cy="285750"/>
          </a:xfrm>
          <a:prstGeom prst="rect">
            <a:avLst/>
          </a:prstGeom>
          <a:solidFill>
            <a:srgbClr val="F1C7C7"/>
          </a:solidFill>
          <a:ln w="9360">
            <a:solidFill>
              <a:srgbClr val="000000"/>
            </a:solidFill>
            <a:miter lim="800000"/>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ea typeface="msgothic" charset="0"/>
                <a:cs typeface="msgothic" charset="0"/>
              </a:rPr>
              <a:t>CD</a:t>
            </a:r>
          </a:p>
        </p:txBody>
      </p:sp>
      <p:sp>
        <p:nvSpPr>
          <p:cNvPr id="10249" name="Rectangle 9"/>
          <p:cNvSpPr>
            <a:spLocks noChangeArrowheads="1"/>
          </p:cNvSpPr>
          <p:nvPr/>
        </p:nvSpPr>
        <p:spPr bwMode="auto">
          <a:xfrm>
            <a:off x="6686550" y="2000250"/>
            <a:ext cx="285750" cy="285750"/>
          </a:xfrm>
          <a:prstGeom prst="rect">
            <a:avLst/>
          </a:prstGeom>
          <a:solidFill>
            <a:srgbClr val="F1C7C7"/>
          </a:solidFill>
          <a:ln w="9360">
            <a:solidFill>
              <a:srgbClr val="000000"/>
            </a:solidFill>
            <a:miter lim="800000"/>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ea typeface="msgothic" charset="0"/>
                <a:cs typeface="msgothic" charset="0"/>
              </a:rPr>
              <a:t>WT</a:t>
            </a:r>
          </a:p>
        </p:txBody>
      </p:sp>
      <p:sp>
        <p:nvSpPr>
          <p:cNvPr id="10250" name="Rectangle 10"/>
          <p:cNvSpPr>
            <a:spLocks noChangeArrowheads="1"/>
          </p:cNvSpPr>
          <p:nvPr/>
        </p:nvSpPr>
        <p:spPr bwMode="auto">
          <a:xfrm>
            <a:off x="6972300" y="2000250"/>
            <a:ext cx="285750" cy="285750"/>
          </a:xfrm>
          <a:prstGeom prst="rect">
            <a:avLst/>
          </a:prstGeom>
          <a:solidFill>
            <a:srgbClr val="F1C7C7"/>
          </a:solidFill>
          <a:ln w="9360">
            <a:solidFill>
              <a:srgbClr val="000000"/>
            </a:solidFill>
            <a:miter lim="800000"/>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ea typeface="msgothic" charset="0"/>
                <a:cs typeface="msgothic" charset="0"/>
              </a:rPr>
              <a:t>U/S</a:t>
            </a:r>
          </a:p>
        </p:txBody>
      </p:sp>
      <p:sp>
        <p:nvSpPr>
          <p:cNvPr id="10251" name="Rectangle 11"/>
          <p:cNvSpPr>
            <a:spLocks noChangeArrowheads="1"/>
          </p:cNvSpPr>
          <p:nvPr/>
        </p:nvSpPr>
        <p:spPr bwMode="auto">
          <a:xfrm>
            <a:off x="7258050" y="2000250"/>
            <a:ext cx="285750" cy="285750"/>
          </a:xfrm>
          <a:prstGeom prst="rect">
            <a:avLst/>
          </a:prstGeom>
          <a:solidFill>
            <a:srgbClr val="F1C7C7"/>
          </a:solidFill>
          <a:ln w="9360">
            <a:solidFill>
              <a:srgbClr val="000000"/>
            </a:solidFill>
            <a:miter lim="800000"/>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ea typeface="msgothic" charset="0"/>
                <a:cs typeface="msgothic" charset="0"/>
              </a:rPr>
              <a:t>R/W</a:t>
            </a:r>
          </a:p>
        </p:txBody>
      </p:sp>
      <p:sp>
        <p:nvSpPr>
          <p:cNvPr id="10252" name="Rectangle 12"/>
          <p:cNvSpPr>
            <a:spLocks noChangeArrowheads="1"/>
          </p:cNvSpPr>
          <p:nvPr/>
        </p:nvSpPr>
        <p:spPr bwMode="auto">
          <a:xfrm>
            <a:off x="7543800" y="2000250"/>
            <a:ext cx="285750" cy="285750"/>
          </a:xfrm>
          <a:prstGeom prst="rect">
            <a:avLst/>
          </a:prstGeom>
          <a:solidFill>
            <a:srgbClr val="F1C7C7"/>
          </a:solidFill>
          <a:ln w="9360">
            <a:solidFill>
              <a:srgbClr val="000000"/>
            </a:solidFill>
            <a:miter lim="800000"/>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ea typeface="msgothic" charset="0"/>
                <a:cs typeface="msgothic" charset="0"/>
              </a:rPr>
              <a:t>P=1</a:t>
            </a:r>
          </a:p>
        </p:txBody>
      </p:sp>
      <p:sp>
        <p:nvSpPr>
          <p:cNvPr id="10253" name="Text Box 13"/>
          <p:cNvSpPr txBox="1">
            <a:spLocks noChangeArrowheads="1"/>
          </p:cNvSpPr>
          <p:nvPr/>
        </p:nvSpPr>
        <p:spPr bwMode="auto">
          <a:xfrm>
            <a:off x="1485900" y="2891601"/>
            <a:ext cx="5200650" cy="2818399"/>
          </a:xfrm>
          <a:prstGeom prst="rect">
            <a:avLst/>
          </a:prstGeom>
          <a:noFill/>
          <a:ln w="9525">
            <a:noFill/>
            <a:round/>
            <a:headEnd/>
            <a:tailEnd/>
          </a:ln>
          <a:effectLst/>
        </p:spPr>
        <p:txBody>
          <a:bodyPr lIns="67770" tIns="33210" rIns="67770" bIns="33210">
            <a:spAutoFit/>
          </a:bodyPr>
          <a:lstStyle/>
          <a:p>
            <a:pPr marL="255985" indent="-255985">
              <a:lnSpc>
                <a:spcPct val="88000"/>
              </a:lnSpc>
              <a:spcBef>
                <a:spcPts val="900"/>
              </a:spcBef>
              <a:tabLst>
                <a:tab pos="255985" algn="l"/>
                <a:tab pos="941785" algn="l"/>
                <a:tab pos="1627585" algn="l"/>
                <a:tab pos="2313385" algn="l"/>
                <a:tab pos="2999185" algn="l"/>
                <a:tab pos="3684985" algn="l"/>
                <a:tab pos="4370785" algn="l"/>
                <a:tab pos="5056585" algn="l"/>
                <a:tab pos="5742385" algn="l"/>
                <a:tab pos="6428185" algn="l"/>
                <a:tab pos="7113985" algn="l"/>
                <a:tab pos="7799785" algn="l"/>
              </a:tabLst>
            </a:pPr>
            <a:r>
              <a:rPr lang="en-GB" sz="1500" dirty="0">
                <a:latin typeface="Calibri" pitchFamily="34" charset="0"/>
                <a:ea typeface="msgothic" charset="0"/>
                <a:cs typeface="msgothic" charset="0"/>
              </a:rPr>
              <a:t>Each entry references a 4K child page table. Significant fields:</a:t>
            </a:r>
          </a:p>
          <a:p>
            <a:pPr marL="255985" indent="-255985">
              <a:lnSpc>
                <a:spcPct val="88000"/>
              </a:lnSpc>
              <a:spcBef>
                <a:spcPts val="900"/>
              </a:spcBef>
              <a:tabLst>
                <a:tab pos="255985" algn="l"/>
                <a:tab pos="941785" algn="l"/>
                <a:tab pos="1627585" algn="l"/>
                <a:tab pos="2313385" algn="l"/>
                <a:tab pos="2999185" algn="l"/>
                <a:tab pos="3684985" algn="l"/>
                <a:tab pos="4370785" algn="l"/>
                <a:tab pos="5056585" algn="l"/>
                <a:tab pos="5742385" algn="l"/>
                <a:tab pos="6428185" algn="l"/>
                <a:tab pos="7113985" algn="l"/>
                <a:tab pos="7799785" algn="l"/>
              </a:tabLst>
            </a:pPr>
            <a:r>
              <a:rPr lang="en-GB" sz="1200" dirty="0">
                <a:latin typeface="Calibri" pitchFamily="34" charset="0"/>
                <a:ea typeface="msgothic" charset="0"/>
                <a:cs typeface="msgothic" charset="0"/>
              </a:rPr>
              <a:t>P: Child page table present in physical memory (1) or not (0).</a:t>
            </a:r>
          </a:p>
          <a:p>
            <a:pPr marL="255985" indent="-255985">
              <a:lnSpc>
                <a:spcPct val="88000"/>
              </a:lnSpc>
              <a:spcBef>
                <a:spcPts val="900"/>
              </a:spcBef>
              <a:tabLst>
                <a:tab pos="255985" algn="l"/>
                <a:tab pos="941785" algn="l"/>
                <a:tab pos="1627585" algn="l"/>
                <a:tab pos="2313385" algn="l"/>
                <a:tab pos="2999185" algn="l"/>
                <a:tab pos="3684985" algn="l"/>
                <a:tab pos="4370785" algn="l"/>
                <a:tab pos="5056585" algn="l"/>
                <a:tab pos="5742385" algn="l"/>
                <a:tab pos="6428185" algn="l"/>
                <a:tab pos="7113985" algn="l"/>
                <a:tab pos="7799785" algn="l"/>
              </a:tabLst>
            </a:pPr>
            <a:r>
              <a:rPr lang="en-GB" sz="1200" dirty="0">
                <a:latin typeface="Calibri" pitchFamily="34" charset="0"/>
                <a:ea typeface="msgothic" charset="0"/>
                <a:cs typeface="msgothic" charset="0"/>
              </a:rPr>
              <a:t>R/W: Read-only or read-write access access permission for all reachable pages.</a:t>
            </a:r>
          </a:p>
          <a:p>
            <a:pPr marL="255985" indent="-255985">
              <a:lnSpc>
                <a:spcPct val="88000"/>
              </a:lnSpc>
              <a:spcBef>
                <a:spcPts val="900"/>
              </a:spcBef>
              <a:tabLst>
                <a:tab pos="255985" algn="l"/>
                <a:tab pos="941785" algn="l"/>
                <a:tab pos="1627585" algn="l"/>
                <a:tab pos="2313385" algn="l"/>
                <a:tab pos="2999185" algn="l"/>
                <a:tab pos="3684985" algn="l"/>
                <a:tab pos="4370785" algn="l"/>
                <a:tab pos="5056585" algn="l"/>
                <a:tab pos="5742385" algn="l"/>
                <a:tab pos="6428185" algn="l"/>
                <a:tab pos="7113985" algn="l"/>
                <a:tab pos="7799785" algn="l"/>
              </a:tabLst>
            </a:pPr>
            <a:r>
              <a:rPr lang="en-GB" sz="1200" dirty="0">
                <a:latin typeface="Calibri" pitchFamily="34" charset="0"/>
                <a:ea typeface="msgothic" charset="0"/>
                <a:cs typeface="msgothic" charset="0"/>
              </a:rPr>
              <a:t>U/S: user or supervisor (kernel) mode access permission for all reachable pages.</a:t>
            </a:r>
          </a:p>
          <a:p>
            <a:pPr marL="255985" indent="-255985">
              <a:lnSpc>
                <a:spcPct val="88000"/>
              </a:lnSpc>
              <a:spcBef>
                <a:spcPts val="900"/>
              </a:spcBef>
              <a:tabLst>
                <a:tab pos="255985" algn="l"/>
                <a:tab pos="941785" algn="l"/>
                <a:tab pos="1627585" algn="l"/>
                <a:tab pos="2313385" algn="l"/>
                <a:tab pos="2999185" algn="l"/>
                <a:tab pos="3684985" algn="l"/>
                <a:tab pos="4370785" algn="l"/>
                <a:tab pos="5056585" algn="l"/>
                <a:tab pos="5742385" algn="l"/>
                <a:tab pos="6428185" algn="l"/>
                <a:tab pos="7113985" algn="l"/>
                <a:tab pos="7799785" algn="l"/>
              </a:tabLst>
            </a:pPr>
            <a:r>
              <a:rPr lang="en-GB" sz="1200" dirty="0">
                <a:latin typeface="Calibri" pitchFamily="34" charset="0"/>
                <a:ea typeface="msgothic" charset="0"/>
                <a:cs typeface="msgothic" charset="0"/>
              </a:rPr>
              <a:t>WT: Write-through or write-back cache policy for the child page table. </a:t>
            </a:r>
          </a:p>
          <a:p>
            <a:pPr marL="255985" indent="-255985">
              <a:lnSpc>
                <a:spcPct val="88000"/>
              </a:lnSpc>
              <a:spcBef>
                <a:spcPts val="900"/>
              </a:spcBef>
              <a:tabLst>
                <a:tab pos="255985" algn="l"/>
                <a:tab pos="941785" algn="l"/>
                <a:tab pos="1627585" algn="l"/>
                <a:tab pos="2313385" algn="l"/>
                <a:tab pos="2999185" algn="l"/>
                <a:tab pos="3684985" algn="l"/>
                <a:tab pos="4370785" algn="l"/>
                <a:tab pos="5056585" algn="l"/>
                <a:tab pos="5742385" algn="l"/>
                <a:tab pos="6428185" algn="l"/>
                <a:tab pos="7113985" algn="l"/>
                <a:tab pos="7799785" algn="l"/>
              </a:tabLst>
            </a:pPr>
            <a:r>
              <a:rPr lang="en-GB" sz="1200" dirty="0">
                <a:latin typeface="Calibri" pitchFamily="34" charset="0"/>
                <a:ea typeface="msgothic" charset="0"/>
                <a:cs typeface="msgothic" charset="0"/>
              </a:rPr>
              <a:t>A:  Reference bit (set by MMU on reads and writes, cleared by software).</a:t>
            </a:r>
          </a:p>
          <a:p>
            <a:pPr marL="255985" indent="-255985">
              <a:lnSpc>
                <a:spcPct val="88000"/>
              </a:lnSpc>
              <a:spcBef>
                <a:spcPts val="900"/>
              </a:spcBef>
              <a:tabLst>
                <a:tab pos="255985" algn="l"/>
                <a:tab pos="941785" algn="l"/>
                <a:tab pos="1627585" algn="l"/>
                <a:tab pos="2313385" algn="l"/>
                <a:tab pos="2999185" algn="l"/>
                <a:tab pos="3684985" algn="l"/>
                <a:tab pos="4370785" algn="l"/>
                <a:tab pos="5056585" algn="l"/>
                <a:tab pos="5742385" algn="l"/>
                <a:tab pos="6428185" algn="l"/>
                <a:tab pos="7113985" algn="l"/>
                <a:tab pos="7799785" algn="l"/>
              </a:tabLst>
            </a:pPr>
            <a:r>
              <a:rPr lang="en-GB" sz="1200" dirty="0">
                <a:latin typeface="Calibri" pitchFamily="34" charset="0"/>
                <a:ea typeface="msgothic" charset="0"/>
                <a:cs typeface="msgothic" charset="0"/>
              </a:rPr>
              <a:t>PS:  Page size either 4 KB or 4 MB (defined for Level 1 </a:t>
            </a:r>
            <a:r>
              <a:rPr lang="en-GB" sz="1200" dirty="0" err="1">
                <a:latin typeface="Calibri" pitchFamily="34" charset="0"/>
                <a:ea typeface="msgothic" charset="0"/>
                <a:cs typeface="msgothic" charset="0"/>
              </a:rPr>
              <a:t>PTEs</a:t>
            </a:r>
            <a:r>
              <a:rPr lang="en-GB" sz="1200" dirty="0">
                <a:latin typeface="Calibri" pitchFamily="34" charset="0"/>
                <a:ea typeface="msgothic" charset="0"/>
                <a:cs typeface="msgothic" charset="0"/>
              </a:rPr>
              <a:t> only).</a:t>
            </a:r>
          </a:p>
          <a:p>
            <a:pPr marL="255985" indent="-255985">
              <a:lnSpc>
                <a:spcPct val="88000"/>
              </a:lnSpc>
              <a:spcBef>
                <a:spcPts val="900"/>
              </a:spcBef>
              <a:tabLst>
                <a:tab pos="255985" algn="l"/>
                <a:tab pos="941785" algn="l"/>
                <a:tab pos="1627585" algn="l"/>
                <a:tab pos="2313385" algn="l"/>
                <a:tab pos="2999185" algn="l"/>
                <a:tab pos="3684985" algn="l"/>
                <a:tab pos="4370785" algn="l"/>
                <a:tab pos="5056585" algn="l"/>
                <a:tab pos="5742385" algn="l"/>
                <a:tab pos="6428185" algn="l"/>
                <a:tab pos="7113985" algn="l"/>
                <a:tab pos="7799785" algn="l"/>
              </a:tabLst>
            </a:pPr>
            <a:r>
              <a:rPr lang="en-GB" sz="1200" dirty="0">
                <a:latin typeface="Calibri" pitchFamily="34" charset="0"/>
                <a:ea typeface="msgothic" charset="0"/>
                <a:cs typeface="msgothic" charset="0"/>
              </a:rPr>
              <a:t>Page table physical base address: 40 most significant bits of physical page table address (forces page tables to be 4KB aligned)</a:t>
            </a:r>
          </a:p>
          <a:p>
            <a:pPr marL="255985" indent="-255985">
              <a:lnSpc>
                <a:spcPct val="88000"/>
              </a:lnSpc>
              <a:spcBef>
                <a:spcPts val="900"/>
              </a:spcBef>
              <a:tabLst>
                <a:tab pos="255985" algn="l"/>
                <a:tab pos="941785" algn="l"/>
                <a:tab pos="1627585" algn="l"/>
                <a:tab pos="2313385" algn="l"/>
                <a:tab pos="2999185" algn="l"/>
                <a:tab pos="3684985" algn="l"/>
                <a:tab pos="4370785" algn="l"/>
                <a:tab pos="5056585" algn="l"/>
                <a:tab pos="5742385" algn="l"/>
                <a:tab pos="6428185" algn="l"/>
                <a:tab pos="7113985" algn="l"/>
                <a:tab pos="7799785" algn="l"/>
              </a:tabLst>
            </a:pPr>
            <a:r>
              <a:rPr lang="en-GB" sz="1200" dirty="0">
                <a:latin typeface="Calibri" pitchFamily="34" charset="0"/>
                <a:ea typeface="msgothic" charset="0"/>
                <a:cs typeface="msgothic" charset="0"/>
              </a:rPr>
              <a:t>XD: Disable or enable instruction fetches from all pages reachable from this PTE.</a:t>
            </a:r>
          </a:p>
        </p:txBody>
      </p:sp>
      <p:sp>
        <p:nvSpPr>
          <p:cNvPr id="10254" name="Text Box 14"/>
          <p:cNvSpPr txBox="1">
            <a:spLocks noChangeArrowheads="1"/>
          </p:cNvSpPr>
          <p:nvPr/>
        </p:nvSpPr>
        <p:spPr bwMode="auto">
          <a:xfrm>
            <a:off x="2469844" y="1828801"/>
            <a:ext cx="274722" cy="209287"/>
          </a:xfrm>
          <a:prstGeom prst="rect">
            <a:avLst/>
          </a:prstGeom>
          <a:noFill/>
          <a:ln w="9525">
            <a:noFill/>
            <a:round/>
            <a:headEnd/>
            <a:tailEnd/>
          </a:ln>
          <a:effectLst/>
        </p:spPr>
        <p:txBody>
          <a:bodyPr wrap="none" lIns="67770" tIns="33210" rIns="67770" bIns="33210">
            <a:spAutoFit/>
          </a:bodyPr>
          <a:lstStyle/>
          <a:p>
            <a:pP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ea typeface="msgothic" charset="0"/>
                <a:cs typeface="msgothic" charset="0"/>
              </a:rPr>
              <a:t>51</a:t>
            </a:r>
          </a:p>
        </p:txBody>
      </p:sp>
      <p:sp>
        <p:nvSpPr>
          <p:cNvPr id="10255" name="Text Box 15"/>
          <p:cNvSpPr txBox="1">
            <a:spLocks noChangeArrowheads="1"/>
          </p:cNvSpPr>
          <p:nvPr/>
        </p:nvSpPr>
        <p:spPr bwMode="auto">
          <a:xfrm>
            <a:off x="4285061" y="1832023"/>
            <a:ext cx="274722" cy="209287"/>
          </a:xfrm>
          <a:prstGeom prst="rect">
            <a:avLst/>
          </a:prstGeom>
          <a:noFill/>
          <a:ln w="9525">
            <a:noFill/>
            <a:round/>
            <a:headEnd/>
            <a:tailEnd/>
          </a:ln>
          <a:effectLst/>
        </p:spPr>
        <p:txBody>
          <a:bodyPr wrap="none" lIns="67770" tIns="33210" rIns="67770" bIns="33210">
            <a:spAutoFit/>
          </a:bodyPr>
          <a:lstStyle/>
          <a:p>
            <a:pP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ea typeface="msgothic" charset="0"/>
                <a:cs typeface="msgothic" charset="0"/>
              </a:rPr>
              <a:t>12</a:t>
            </a:r>
          </a:p>
        </p:txBody>
      </p:sp>
      <p:sp>
        <p:nvSpPr>
          <p:cNvPr id="10256" name="Text Box 16"/>
          <p:cNvSpPr txBox="1">
            <a:spLocks noChangeArrowheads="1"/>
          </p:cNvSpPr>
          <p:nvPr/>
        </p:nvSpPr>
        <p:spPr bwMode="auto">
          <a:xfrm>
            <a:off x="4460083" y="1832023"/>
            <a:ext cx="274722" cy="209287"/>
          </a:xfrm>
          <a:prstGeom prst="rect">
            <a:avLst/>
          </a:prstGeom>
          <a:noFill/>
          <a:ln w="9525">
            <a:noFill/>
            <a:round/>
            <a:headEnd/>
            <a:tailEnd/>
          </a:ln>
          <a:effectLst/>
        </p:spPr>
        <p:txBody>
          <a:bodyPr wrap="none" lIns="67770" tIns="33210" rIns="67770" bIns="33210">
            <a:spAutoFit/>
          </a:bodyPr>
          <a:lstStyle/>
          <a:p>
            <a:pP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ea typeface="msgothic" charset="0"/>
                <a:cs typeface="msgothic" charset="0"/>
              </a:rPr>
              <a:t>11</a:t>
            </a:r>
          </a:p>
        </p:txBody>
      </p:sp>
      <p:sp>
        <p:nvSpPr>
          <p:cNvPr id="10257" name="Text Box 17"/>
          <p:cNvSpPr txBox="1">
            <a:spLocks noChangeArrowheads="1"/>
          </p:cNvSpPr>
          <p:nvPr/>
        </p:nvSpPr>
        <p:spPr bwMode="auto">
          <a:xfrm>
            <a:off x="5085160" y="1832023"/>
            <a:ext cx="205793" cy="209287"/>
          </a:xfrm>
          <a:prstGeom prst="rect">
            <a:avLst/>
          </a:prstGeom>
          <a:noFill/>
          <a:ln w="9525">
            <a:noFill/>
            <a:round/>
            <a:headEnd/>
            <a:tailEnd/>
          </a:ln>
          <a:effectLst/>
        </p:spPr>
        <p:txBody>
          <a:bodyPr wrap="none" lIns="67770" tIns="33210" rIns="67770" bIns="33210">
            <a:spAutoFit/>
          </a:bodyPr>
          <a:lstStyle/>
          <a:p>
            <a:pP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ea typeface="msgothic" charset="0"/>
                <a:cs typeface="msgothic" charset="0"/>
              </a:rPr>
              <a:t>9</a:t>
            </a:r>
          </a:p>
        </p:txBody>
      </p:sp>
      <p:sp>
        <p:nvSpPr>
          <p:cNvPr id="10258" name="Text Box 18"/>
          <p:cNvSpPr txBox="1">
            <a:spLocks noChangeArrowheads="1"/>
          </p:cNvSpPr>
          <p:nvPr/>
        </p:nvSpPr>
        <p:spPr bwMode="auto">
          <a:xfrm>
            <a:off x="5314951" y="1832023"/>
            <a:ext cx="205793" cy="209287"/>
          </a:xfrm>
          <a:prstGeom prst="rect">
            <a:avLst/>
          </a:prstGeom>
          <a:noFill/>
          <a:ln w="9525">
            <a:noFill/>
            <a:round/>
            <a:headEnd/>
            <a:tailEnd/>
          </a:ln>
          <a:effectLst/>
        </p:spPr>
        <p:txBody>
          <a:bodyPr wrap="none" lIns="67770" tIns="33210" rIns="67770" bIns="33210">
            <a:spAutoFit/>
          </a:bodyPr>
          <a:lstStyle/>
          <a:p>
            <a:pP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ea typeface="msgothic" charset="0"/>
                <a:cs typeface="msgothic" charset="0"/>
              </a:rPr>
              <a:t>8</a:t>
            </a:r>
          </a:p>
        </p:txBody>
      </p:sp>
      <p:sp>
        <p:nvSpPr>
          <p:cNvPr id="10259" name="Text Box 19"/>
          <p:cNvSpPr txBox="1">
            <a:spLocks noChangeArrowheads="1"/>
          </p:cNvSpPr>
          <p:nvPr/>
        </p:nvSpPr>
        <p:spPr bwMode="auto">
          <a:xfrm>
            <a:off x="5600701" y="1832023"/>
            <a:ext cx="205793" cy="209287"/>
          </a:xfrm>
          <a:prstGeom prst="rect">
            <a:avLst/>
          </a:prstGeom>
          <a:noFill/>
          <a:ln w="9525">
            <a:noFill/>
            <a:round/>
            <a:headEnd/>
            <a:tailEnd/>
          </a:ln>
          <a:effectLst/>
        </p:spPr>
        <p:txBody>
          <a:bodyPr wrap="none" lIns="67770" tIns="33210" rIns="67770" bIns="33210">
            <a:spAutoFit/>
          </a:bodyPr>
          <a:lstStyle/>
          <a:p>
            <a:pP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ea typeface="msgothic" charset="0"/>
                <a:cs typeface="msgothic" charset="0"/>
              </a:rPr>
              <a:t>7</a:t>
            </a:r>
          </a:p>
        </p:txBody>
      </p:sp>
      <p:sp>
        <p:nvSpPr>
          <p:cNvPr id="10260" name="Text Box 20"/>
          <p:cNvSpPr txBox="1">
            <a:spLocks noChangeArrowheads="1"/>
          </p:cNvSpPr>
          <p:nvPr/>
        </p:nvSpPr>
        <p:spPr bwMode="auto">
          <a:xfrm>
            <a:off x="5848351" y="1832023"/>
            <a:ext cx="205793" cy="209287"/>
          </a:xfrm>
          <a:prstGeom prst="rect">
            <a:avLst/>
          </a:prstGeom>
          <a:noFill/>
          <a:ln w="9525">
            <a:noFill/>
            <a:round/>
            <a:headEnd/>
            <a:tailEnd/>
          </a:ln>
          <a:effectLst/>
        </p:spPr>
        <p:txBody>
          <a:bodyPr wrap="none" lIns="67770" tIns="33210" rIns="67770" bIns="33210">
            <a:spAutoFit/>
          </a:bodyPr>
          <a:lstStyle/>
          <a:p>
            <a:pP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ea typeface="msgothic" charset="0"/>
                <a:cs typeface="msgothic" charset="0"/>
              </a:rPr>
              <a:t>6</a:t>
            </a:r>
          </a:p>
        </p:txBody>
      </p:sp>
      <p:sp>
        <p:nvSpPr>
          <p:cNvPr id="10261" name="Text Box 21"/>
          <p:cNvSpPr txBox="1">
            <a:spLocks noChangeArrowheads="1"/>
          </p:cNvSpPr>
          <p:nvPr/>
        </p:nvSpPr>
        <p:spPr bwMode="auto">
          <a:xfrm>
            <a:off x="6162676" y="1832023"/>
            <a:ext cx="205793" cy="209287"/>
          </a:xfrm>
          <a:prstGeom prst="rect">
            <a:avLst/>
          </a:prstGeom>
          <a:noFill/>
          <a:ln w="9525">
            <a:noFill/>
            <a:round/>
            <a:headEnd/>
            <a:tailEnd/>
          </a:ln>
          <a:effectLst/>
        </p:spPr>
        <p:txBody>
          <a:bodyPr wrap="none" lIns="67770" tIns="33210" rIns="67770" bIns="33210">
            <a:spAutoFit/>
          </a:bodyPr>
          <a:lstStyle/>
          <a:p>
            <a:pP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ea typeface="msgothic" charset="0"/>
                <a:cs typeface="msgothic" charset="0"/>
              </a:rPr>
              <a:t>5</a:t>
            </a:r>
          </a:p>
        </p:txBody>
      </p:sp>
      <p:sp>
        <p:nvSpPr>
          <p:cNvPr id="10262" name="Text Box 22"/>
          <p:cNvSpPr txBox="1">
            <a:spLocks noChangeArrowheads="1"/>
          </p:cNvSpPr>
          <p:nvPr/>
        </p:nvSpPr>
        <p:spPr bwMode="auto">
          <a:xfrm>
            <a:off x="6457951" y="1832023"/>
            <a:ext cx="205793" cy="209287"/>
          </a:xfrm>
          <a:prstGeom prst="rect">
            <a:avLst/>
          </a:prstGeom>
          <a:noFill/>
          <a:ln w="9525">
            <a:noFill/>
            <a:round/>
            <a:headEnd/>
            <a:tailEnd/>
          </a:ln>
          <a:effectLst/>
        </p:spPr>
        <p:txBody>
          <a:bodyPr wrap="none" lIns="67770" tIns="33210" rIns="67770" bIns="33210">
            <a:spAutoFit/>
          </a:bodyPr>
          <a:lstStyle/>
          <a:p>
            <a:pP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ea typeface="msgothic" charset="0"/>
                <a:cs typeface="msgothic" charset="0"/>
              </a:rPr>
              <a:t>4</a:t>
            </a:r>
          </a:p>
        </p:txBody>
      </p:sp>
      <p:sp>
        <p:nvSpPr>
          <p:cNvPr id="10263" name="Text Box 23"/>
          <p:cNvSpPr txBox="1">
            <a:spLocks noChangeArrowheads="1"/>
          </p:cNvSpPr>
          <p:nvPr/>
        </p:nvSpPr>
        <p:spPr bwMode="auto">
          <a:xfrm>
            <a:off x="6743701" y="1832023"/>
            <a:ext cx="205793" cy="209287"/>
          </a:xfrm>
          <a:prstGeom prst="rect">
            <a:avLst/>
          </a:prstGeom>
          <a:noFill/>
          <a:ln w="9525">
            <a:noFill/>
            <a:round/>
            <a:headEnd/>
            <a:tailEnd/>
          </a:ln>
          <a:effectLst/>
        </p:spPr>
        <p:txBody>
          <a:bodyPr wrap="none" lIns="67770" tIns="33210" rIns="67770" bIns="33210">
            <a:spAutoFit/>
          </a:bodyPr>
          <a:lstStyle/>
          <a:p>
            <a:pP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ea typeface="msgothic" charset="0"/>
                <a:cs typeface="msgothic" charset="0"/>
              </a:rPr>
              <a:t>3</a:t>
            </a:r>
          </a:p>
        </p:txBody>
      </p:sp>
      <p:sp>
        <p:nvSpPr>
          <p:cNvPr id="10264" name="Text Box 24"/>
          <p:cNvSpPr txBox="1">
            <a:spLocks noChangeArrowheads="1"/>
          </p:cNvSpPr>
          <p:nvPr/>
        </p:nvSpPr>
        <p:spPr bwMode="auto">
          <a:xfrm>
            <a:off x="7028260" y="1832023"/>
            <a:ext cx="205793" cy="209287"/>
          </a:xfrm>
          <a:prstGeom prst="rect">
            <a:avLst/>
          </a:prstGeom>
          <a:noFill/>
          <a:ln w="9525">
            <a:noFill/>
            <a:round/>
            <a:headEnd/>
            <a:tailEnd/>
          </a:ln>
          <a:effectLst/>
        </p:spPr>
        <p:txBody>
          <a:bodyPr wrap="none" lIns="67770" tIns="33210" rIns="67770" bIns="33210">
            <a:spAutoFit/>
          </a:bodyPr>
          <a:lstStyle/>
          <a:p>
            <a:pP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ea typeface="msgothic" charset="0"/>
                <a:cs typeface="msgothic" charset="0"/>
              </a:rPr>
              <a:t>2</a:t>
            </a:r>
          </a:p>
        </p:txBody>
      </p:sp>
      <p:sp>
        <p:nvSpPr>
          <p:cNvPr id="10265" name="Text Box 25"/>
          <p:cNvSpPr txBox="1">
            <a:spLocks noChangeArrowheads="1"/>
          </p:cNvSpPr>
          <p:nvPr/>
        </p:nvSpPr>
        <p:spPr bwMode="auto">
          <a:xfrm>
            <a:off x="7315201" y="1832023"/>
            <a:ext cx="205793" cy="209287"/>
          </a:xfrm>
          <a:prstGeom prst="rect">
            <a:avLst/>
          </a:prstGeom>
          <a:noFill/>
          <a:ln w="9525">
            <a:noFill/>
            <a:round/>
            <a:headEnd/>
            <a:tailEnd/>
          </a:ln>
          <a:effectLst/>
        </p:spPr>
        <p:txBody>
          <a:bodyPr wrap="none" lIns="67770" tIns="33210" rIns="67770" bIns="33210">
            <a:spAutoFit/>
          </a:bodyPr>
          <a:lstStyle/>
          <a:p>
            <a:pP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ea typeface="msgothic" charset="0"/>
                <a:cs typeface="msgothic" charset="0"/>
              </a:rPr>
              <a:t>1</a:t>
            </a:r>
          </a:p>
        </p:txBody>
      </p:sp>
      <p:sp>
        <p:nvSpPr>
          <p:cNvPr id="10266" name="Text Box 26"/>
          <p:cNvSpPr txBox="1">
            <a:spLocks noChangeArrowheads="1"/>
          </p:cNvSpPr>
          <p:nvPr/>
        </p:nvSpPr>
        <p:spPr bwMode="auto">
          <a:xfrm>
            <a:off x="7600951" y="1832023"/>
            <a:ext cx="205793" cy="209287"/>
          </a:xfrm>
          <a:prstGeom prst="rect">
            <a:avLst/>
          </a:prstGeom>
          <a:noFill/>
          <a:ln w="9525">
            <a:noFill/>
            <a:round/>
            <a:headEnd/>
            <a:tailEnd/>
          </a:ln>
          <a:effectLst/>
        </p:spPr>
        <p:txBody>
          <a:bodyPr wrap="none" lIns="67770" tIns="33210" rIns="67770" bIns="33210">
            <a:spAutoFit/>
          </a:bodyPr>
          <a:lstStyle/>
          <a:p>
            <a:pP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ea typeface="msgothic" charset="0"/>
                <a:cs typeface="msgothic" charset="0"/>
              </a:rPr>
              <a:t>0</a:t>
            </a:r>
          </a:p>
        </p:txBody>
      </p:sp>
      <p:sp>
        <p:nvSpPr>
          <p:cNvPr id="33" name="Rectangle 3"/>
          <p:cNvSpPr>
            <a:spLocks noChangeArrowheads="1"/>
          </p:cNvSpPr>
          <p:nvPr/>
        </p:nvSpPr>
        <p:spPr bwMode="auto">
          <a:xfrm>
            <a:off x="1771650" y="2000250"/>
            <a:ext cx="742950" cy="285750"/>
          </a:xfrm>
          <a:prstGeom prst="rect">
            <a:avLst/>
          </a:prstGeom>
          <a:solidFill>
            <a:srgbClr val="FFFFFF"/>
          </a:solidFill>
          <a:ln w="9360">
            <a:solidFill>
              <a:srgbClr val="000000"/>
            </a:solidFill>
            <a:miter lim="800000"/>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ea typeface="msgothic" charset="0"/>
                <a:cs typeface="msgothic" charset="0"/>
              </a:rPr>
              <a:t>Unused</a:t>
            </a:r>
          </a:p>
        </p:txBody>
      </p:sp>
      <p:sp>
        <p:nvSpPr>
          <p:cNvPr id="34" name="Rectangle 4"/>
          <p:cNvSpPr>
            <a:spLocks noChangeArrowheads="1"/>
          </p:cNvSpPr>
          <p:nvPr/>
        </p:nvSpPr>
        <p:spPr bwMode="auto">
          <a:xfrm>
            <a:off x="1485900" y="2000250"/>
            <a:ext cx="285750" cy="285750"/>
          </a:xfrm>
          <a:prstGeom prst="rect">
            <a:avLst/>
          </a:prstGeom>
          <a:solidFill>
            <a:srgbClr val="F1C7C7"/>
          </a:solidFill>
          <a:ln w="9360">
            <a:solidFill>
              <a:srgbClr val="000000"/>
            </a:solidFill>
            <a:miter lim="800000"/>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ea typeface="msgothic" charset="0"/>
                <a:cs typeface="msgothic" charset="0"/>
              </a:rPr>
              <a:t>XD</a:t>
            </a:r>
          </a:p>
        </p:txBody>
      </p:sp>
      <p:sp>
        <p:nvSpPr>
          <p:cNvPr id="35" name="Rectangle 27"/>
          <p:cNvSpPr>
            <a:spLocks noChangeArrowheads="1"/>
          </p:cNvSpPr>
          <p:nvPr/>
        </p:nvSpPr>
        <p:spPr bwMode="auto">
          <a:xfrm>
            <a:off x="1485901" y="2457450"/>
            <a:ext cx="6069806" cy="285750"/>
          </a:xfrm>
          <a:prstGeom prst="rect">
            <a:avLst/>
          </a:prstGeom>
          <a:solidFill>
            <a:srgbClr val="FFFFFF"/>
          </a:solidFill>
          <a:ln w="9360">
            <a:solidFill>
              <a:srgbClr val="000000"/>
            </a:solidFill>
            <a:miter lim="800000"/>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ea typeface="msgothic" charset="0"/>
                <a:cs typeface="msgothic" charset="0"/>
              </a:rPr>
              <a:t>Available for OS (page table location on disk)</a:t>
            </a:r>
          </a:p>
        </p:txBody>
      </p:sp>
      <p:sp>
        <p:nvSpPr>
          <p:cNvPr id="36" name="Rectangle 28"/>
          <p:cNvSpPr>
            <a:spLocks noChangeArrowheads="1"/>
          </p:cNvSpPr>
          <p:nvPr/>
        </p:nvSpPr>
        <p:spPr bwMode="auto">
          <a:xfrm>
            <a:off x="7555706" y="2457450"/>
            <a:ext cx="285750" cy="285750"/>
          </a:xfrm>
          <a:prstGeom prst="rect">
            <a:avLst/>
          </a:prstGeom>
          <a:solidFill>
            <a:srgbClr val="F1C7C7"/>
          </a:solidFill>
          <a:ln w="9360">
            <a:solidFill>
              <a:srgbClr val="000000"/>
            </a:solidFill>
            <a:miter lim="800000"/>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ea typeface="msgothic" charset="0"/>
                <a:cs typeface="msgothic" charset="0"/>
              </a:rPr>
              <a:t>P=0</a:t>
            </a:r>
          </a:p>
        </p:txBody>
      </p:sp>
      <p:sp>
        <p:nvSpPr>
          <p:cNvPr id="37" name="Text Box 29"/>
          <p:cNvSpPr txBox="1">
            <a:spLocks noChangeArrowheads="1"/>
          </p:cNvSpPr>
          <p:nvPr/>
        </p:nvSpPr>
        <p:spPr bwMode="auto">
          <a:xfrm>
            <a:off x="2286001" y="1828801"/>
            <a:ext cx="274722" cy="209287"/>
          </a:xfrm>
          <a:prstGeom prst="rect">
            <a:avLst/>
          </a:prstGeom>
          <a:noFill/>
          <a:ln w="9525">
            <a:noFill/>
            <a:round/>
            <a:headEnd/>
            <a:tailEnd/>
          </a:ln>
          <a:effectLst/>
        </p:spPr>
        <p:txBody>
          <a:bodyPr wrap="none" lIns="67770" tIns="33210" rIns="67770" bIns="33210">
            <a:spAutoFit/>
          </a:bodyPr>
          <a:lstStyle/>
          <a:p>
            <a:pP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ea typeface="msgothic" charset="0"/>
                <a:cs typeface="msgothic" charset="0"/>
              </a:rPr>
              <a:t>52</a:t>
            </a:r>
          </a:p>
        </p:txBody>
      </p:sp>
      <p:sp>
        <p:nvSpPr>
          <p:cNvPr id="40" name="Text Box 29"/>
          <p:cNvSpPr txBox="1">
            <a:spLocks noChangeArrowheads="1"/>
          </p:cNvSpPr>
          <p:nvPr/>
        </p:nvSpPr>
        <p:spPr bwMode="auto">
          <a:xfrm>
            <a:off x="1714501" y="1828801"/>
            <a:ext cx="274722" cy="209287"/>
          </a:xfrm>
          <a:prstGeom prst="rect">
            <a:avLst/>
          </a:prstGeom>
          <a:noFill/>
          <a:ln w="9525">
            <a:noFill/>
            <a:round/>
            <a:headEnd/>
            <a:tailEnd/>
          </a:ln>
          <a:effectLst/>
        </p:spPr>
        <p:txBody>
          <a:bodyPr wrap="none" lIns="67770" tIns="33210" rIns="67770" bIns="33210">
            <a:spAutoFit/>
          </a:bodyPr>
          <a:lstStyle/>
          <a:p>
            <a:pP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ea typeface="msgothic" charset="0"/>
                <a:cs typeface="msgothic" charset="0"/>
              </a:rPr>
              <a:t>62</a:t>
            </a:r>
          </a:p>
        </p:txBody>
      </p:sp>
      <p:sp>
        <p:nvSpPr>
          <p:cNvPr id="41" name="Text Box 29"/>
          <p:cNvSpPr txBox="1">
            <a:spLocks noChangeArrowheads="1"/>
          </p:cNvSpPr>
          <p:nvPr/>
        </p:nvSpPr>
        <p:spPr bwMode="auto">
          <a:xfrm>
            <a:off x="1485901" y="1828801"/>
            <a:ext cx="274722" cy="209287"/>
          </a:xfrm>
          <a:prstGeom prst="rect">
            <a:avLst/>
          </a:prstGeom>
          <a:noFill/>
          <a:ln w="9525">
            <a:noFill/>
            <a:round/>
            <a:headEnd/>
            <a:tailEnd/>
          </a:ln>
          <a:effectLst/>
        </p:spPr>
        <p:txBody>
          <a:bodyPr wrap="none" lIns="67770" tIns="33210" rIns="67770" bIns="33210">
            <a:spAutoFit/>
          </a:bodyPr>
          <a:lstStyle/>
          <a:p>
            <a:pP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ea typeface="msgothic" charset="0"/>
                <a:cs typeface="msgothic" charset="0"/>
              </a:rPr>
              <a:t>63</a:t>
            </a:r>
          </a:p>
        </p:txBody>
      </p:sp>
    </p:spTree>
    <p:extLst>
      <p:ext uri="{BB962C8B-B14F-4D97-AF65-F5344CB8AC3E}">
        <p14:creationId xmlns:p14="http://schemas.microsoft.com/office/powerpoint/2010/main" val="1736517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ln/>
        </p:spPr>
        <p:txBody>
          <a:bodyPr>
            <a:normAutofit/>
          </a:bodyPr>
          <a:lstStyle/>
          <a:p>
            <a:r>
              <a:rPr lang="en-GB" dirty="0"/>
              <a:t>Core i7 Level 4 Page Table Entries</a:t>
            </a:r>
          </a:p>
        </p:txBody>
      </p:sp>
      <p:sp>
        <p:nvSpPr>
          <p:cNvPr id="10242" name="Rectangle 2"/>
          <p:cNvSpPr>
            <a:spLocks noChangeArrowheads="1"/>
          </p:cNvSpPr>
          <p:nvPr/>
        </p:nvSpPr>
        <p:spPr bwMode="auto">
          <a:xfrm>
            <a:off x="2514600" y="2000250"/>
            <a:ext cx="2000250" cy="285750"/>
          </a:xfrm>
          <a:prstGeom prst="rect">
            <a:avLst/>
          </a:prstGeom>
          <a:solidFill>
            <a:srgbClr val="D5F1CF"/>
          </a:solidFill>
          <a:ln w="9360">
            <a:solidFill>
              <a:srgbClr val="000000"/>
            </a:solidFill>
            <a:miter lim="800000"/>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ea typeface="msgothic" charset="0"/>
                <a:cs typeface="msgothic" charset="0"/>
              </a:rPr>
              <a:t>Page physical base address</a:t>
            </a:r>
          </a:p>
        </p:txBody>
      </p:sp>
      <p:sp>
        <p:nvSpPr>
          <p:cNvPr id="10243" name="Rectangle 3"/>
          <p:cNvSpPr>
            <a:spLocks noChangeArrowheads="1"/>
          </p:cNvSpPr>
          <p:nvPr/>
        </p:nvSpPr>
        <p:spPr bwMode="auto">
          <a:xfrm>
            <a:off x="4514850" y="2000250"/>
            <a:ext cx="742950" cy="285750"/>
          </a:xfrm>
          <a:prstGeom prst="rect">
            <a:avLst/>
          </a:prstGeom>
          <a:solidFill>
            <a:srgbClr val="FFFFFF"/>
          </a:solidFill>
          <a:ln w="9360">
            <a:solidFill>
              <a:srgbClr val="000000"/>
            </a:solidFill>
            <a:miter lim="800000"/>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ea typeface="msgothic" charset="0"/>
                <a:cs typeface="msgothic" charset="0"/>
              </a:rPr>
              <a:t>Unused</a:t>
            </a:r>
          </a:p>
        </p:txBody>
      </p:sp>
      <p:sp>
        <p:nvSpPr>
          <p:cNvPr id="10244" name="Rectangle 4"/>
          <p:cNvSpPr>
            <a:spLocks noChangeArrowheads="1"/>
          </p:cNvSpPr>
          <p:nvPr/>
        </p:nvSpPr>
        <p:spPr bwMode="auto">
          <a:xfrm>
            <a:off x="5257800" y="2000250"/>
            <a:ext cx="285750" cy="285750"/>
          </a:xfrm>
          <a:prstGeom prst="rect">
            <a:avLst/>
          </a:prstGeom>
          <a:solidFill>
            <a:srgbClr val="F1C7C7"/>
          </a:solidFill>
          <a:ln w="9360">
            <a:solidFill>
              <a:srgbClr val="000000"/>
            </a:solidFill>
            <a:miter lim="800000"/>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ea typeface="msgothic" charset="0"/>
                <a:cs typeface="msgothic" charset="0"/>
              </a:rPr>
              <a:t>G</a:t>
            </a:r>
          </a:p>
        </p:txBody>
      </p:sp>
      <p:sp>
        <p:nvSpPr>
          <p:cNvPr id="10245" name="Rectangle 5"/>
          <p:cNvSpPr>
            <a:spLocks noChangeArrowheads="1"/>
          </p:cNvSpPr>
          <p:nvPr/>
        </p:nvSpPr>
        <p:spPr bwMode="auto">
          <a:xfrm>
            <a:off x="5543550" y="2000250"/>
            <a:ext cx="285750" cy="285750"/>
          </a:xfrm>
          <a:prstGeom prst="rect">
            <a:avLst/>
          </a:prstGeom>
          <a:solidFill>
            <a:srgbClr val="FFFFFF"/>
          </a:solidFill>
          <a:ln w="9360">
            <a:solidFill>
              <a:srgbClr val="000000"/>
            </a:solidFill>
            <a:miter lim="800000"/>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endParaRPr lang="en-GB" sz="1050" dirty="0">
              <a:latin typeface="Calibri" pitchFamily="34" charset="0"/>
              <a:ea typeface="msgothic" charset="0"/>
              <a:cs typeface="msgothic" charset="0"/>
            </a:endParaRPr>
          </a:p>
        </p:txBody>
      </p:sp>
      <p:sp>
        <p:nvSpPr>
          <p:cNvPr id="10246" name="Rectangle 6"/>
          <p:cNvSpPr>
            <a:spLocks noChangeArrowheads="1"/>
          </p:cNvSpPr>
          <p:nvPr/>
        </p:nvSpPr>
        <p:spPr bwMode="auto">
          <a:xfrm>
            <a:off x="5829300" y="2000250"/>
            <a:ext cx="285750" cy="285750"/>
          </a:xfrm>
          <a:prstGeom prst="rect">
            <a:avLst/>
          </a:prstGeom>
          <a:solidFill>
            <a:srgbClr val="F6D2D2"/>
          </a:solidFill>
          <a:ln w="9360">
            <a:solidFill>
              <a:srgbClr val="000000"/>
            </a:solidFill>
            <a:miter lim="800000"/>
            <a:headEnd/>
            <a:tailEnd/>
          </a:ln>
          <a:effectLst/>
        </p:spPr>
        <p:txBody>
          <a:bodyPr wrap="none" anchor="ctr"/>
          <a:lstStyle/>
          <a:p>
            <a:pPr algn="ctr"/>
            <a:r>
              <a:rPr lang="en-US" sz="1050" dirty="0"/>
              <a:t>D</a:t>
            </a:r>
          </a:p>
        </p:txBody>
      </p:sp>
      <p:sp>
        <p:nvSpPr>
          <p:cNvPr id="10247" name="Rectangle 7"/>
          <p:cNvSpPr>
            <a:spLocks noChangeArrowheads="1"/>
          </p:cNvSpPr>
          <p:nvPr/>
        </p:nvSpPr>
        <p:spPr bwMode="auto">
          <a:xfrm>
            <a:off x="6115050" y="2000250"/>
            <a:ext cx="285750" cy="285750"/>
          </a:xfrm>
          <a:prstGeom prst="rect">
            <a:avLst/>
          </a:prstGeom>
          <a:solidFill>
            <a:srgbClr val="F6D2D2"/>
          </a:solidFill>
          <a:ln w="9360">
            <a:solidFill>
              <a:srgbClr val="000000"/>
            </a:solidFill>
            <a:miter lim="800000"/>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ea typeface="msgothic" charset="0"/>
                <a:cs typeface="msgothic" charset="0"/>
              </a:rPr>
              <a:t>A</a:t>
            </a:r>
          </a:p>
        </p:txBody>
      </p:sp>
      <p:sp>
        <p:nvSpPr>
          <p:cNvPr id="10248" name="Rectangle 8"/>
          <p:cNvSpPr>
            <a:spLocks noChangeArrowheads="1"/>
          </p:cNvSpPr>
          <p:nvPr/>
        </p:nvSpPr>
        <p:spPr bwMode="auto">
          <a:xfrm>
            <a:off x="6400800" y="2000250"/>
            <a:ext cx="285750" cy="285750"/>
          </a:xfrm>
          <a:prstGeom prst="rect">
            <a:avLst/>
          </a:prstGeom>
          <a:solidFill>
            <a:srgbClr val="F1C7C7"/>
          </a:solidFill>
          <a:ln w="9360">
            <a:solidFill>
              <a:srgbClr val="000000"/>
            </a:solidFill>
            <a:miter lim="800000"/>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ea typeface="msgothic" charset="0"/>
                <a:cs typeface="msgothic" charset="0"/>
              </a:rPr>
              <a:t>CD</a:t>
            </a:r>
          </a:p>
        </p:txBody>
      </p:sp>
      <p:sp>
        <p:nvSpPr>
          <p:cNvPr id="10249" name="Rectangle 9"/>
          <p:cNvSpPr>
            <a:spLocks noChangeArrowheads="1"/>
          </p:cNvSpPr>
          <p:nvPr/>
        </p:nvSpPr>
        <p:spPr bwMode="auto">
          <a:xfrm>
            <a:off x="6686550" y="2000250"/>
            <a:ext cx="285750" cy="285750"/>
          </a:xfrm>
          <a:prstGeom prst="rect">
            <a:avLst/>
          </a:prstGeom>
          <a:solidFill>
            <a:srgbClr val="F1C7C7"/>
          </a:solidFill>
          <a:ln w="9360">
            <a:solidFill>
              <a:srgbClr val="000000"/>
            </a:solidFill>
            <a:miter lim="800000"/>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ea typeface="msgothic" charset="0"/>
                <a:cs typeface="msgothic" charset="0"/>
              </a:rPr>
              <a:t>WT</a:t>
            </a:r>
          </a:p>
        </p:txBody>
      </p:sp>
      <p:sp>
        <p:nvSpPr>
          <p:cNvPr id="10250" name="Rectangle 10"/>
          <p:cNvSpPr>
            <a:spLocks noChangeArrowheads="1"/>
          </p:cNvSpPr>
          <p:nvPr/>
        </p:nvSpPr>
        <p:spPr bwMode="auto">
          <a:xfrm>
            <a:off x="6972300" y="2000250"/>
            <a:ext cx="285750" cy="285750"/>
          </a:xfrm>
          <a:prstGeom prst="rect">
            <a:avLst/>
          </a:prstGeom>
          <a:solidFill>
            <a:srgbClr val="F1C7C7"/>
          </a:solidFill>
          <a:ln w="9360">
            <a:solidFill>
              <a:srgbClr val="000000"/>
            </a:solidFill>
            <a:miter lim="800000"/>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ea typeface="msgothic" charset="0"/>
                <a:cs typeface="msgothic" charset="0"/>
              </a:rPr>
              <a:t>U/S</a:t>
            </a:r>
          </a:p>
        </p:txBody>
      </p:sp>
      <p:sp>
        <p:nvSpPr>
          <p:cNvPr id="10251" name="Rectangle 11"/>
          <p:cNvSpPr>
            <a:spLocks noChangeArrowheads="1"/>
          </p:cNvSpPr>
          <p:nvPr/>
        </p:nvSpPr>
        <p:spPr bwMode="auto">
          <a:xfrm>
            <a:off x="7258050" y="2000250"/>
            <a:ext cx="285750" cy="285750"/>
          </a:xfrm>
          <a:prstGeom prst="rect">
            <a:avLst/>
          </a:prstGeom>
          <a:solidFill>
            <a:srgbClr val="F1C7C7"/>
          </a:solidFill>
          <a:ln w="9360">
            <a:solidFill>
              <a:srgbClr val="000000"/>
            </a:solidFill>
            <a:miter lim="800000"/>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ea typeface="msgothic" charset="0"/>
                <a:cs typeface="msgothic" charset="0"/>
              </a:rPr>
              <a:t>R/W</a:t>
            </a:r>
          </a:p>
        </p:txBody>
      </p:sp>
      <p:sp>
        <p:nvSpPr>
          <p:cNvPr id="10252" name="Rectangle 12"/>
          <p:cNvSpPr>
            <a:spLocks noChangeArrowheads="1"/>
          </p:cNvSpPr>
          <p:nvPr/>
        </p:nvSpPr>
        <p:spPr bwMode="auto">
          <a:xfrm>
            <a:off x="7543800" y="2000250"/>
            <a:ext cx="285750" cy="285750"/>
          </a:xfrm>
          <a:prstGeom prst="rect">
            <a:avLst/>
          </a:prstGeom>
          <a:solidFill>
            <a:srgbClr val="F1C7C7"/>
          </a:solidFill>
          <a:ln w="9360">
            <a:solidFill>
              <a:srgbClr val="000000"/>
            </a:solidFill>
            <a:miter lim="800000"/>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ea typeface="msgothic" charset="0"/>
                <a:cs typeface="msgothic" charset="0"/>
              </a:rPr>
              <a:t>P=1</a:t>
            </a:r>
          </a:p>
        </p:txBody>
      </p:sp>
      <p:sp>
        <p:nvSpPr>
          <p:cNvPr id="10253" name="Text Box 13"/>
          <p:cNvSpPr txBox="1">
            <a:spLocks noChangeArrowheads="1"/>
          </p:cNvSpPr>
          <p:nvPr/>
        </p:nvSpPr>
        <p:spPr bwMode="auto">
          <a:xfrm>
            <a:off x="1485900" y="2891600"/>
            <a:ext cx="5200650" cy="2933815"/>
          </a:xfrm>
          <a:prstGeom prst="rect">
            <a:avLst/>
          </a:prstGeom>
          <a:noFill/>
          <a:ln w="9525">
            <a:noFill/>
            <a:round/>
            <a:headEnd/>
            <a:tailEnd/>
          </a:ln>
          <a:effectLst/>
        </p:spPr>
        <p:txBody>
          <a:bodyPr lIns="67770" tIns="33210" rIns="67770" bIns="33210">
            <a:spAutoFit/>
          </a:bodyPr>
          <a:lstStyle/>
          <a:p>
            <a:pPr marL="255985" indent="-255985">
              <a:lnSpc>
                <a:spcPct val="88000"/>
              </a:lnSpc>
              <a:spcBef>
                <a:spcPts val="900"/>
              </a:spcBef>
              <a:tabLst>
                <a:tab pos="255985" algn="l"/>
                <a:tab pos="941785" algn="l"/>
                <a:tab pos="1627585" algn="l"/>
                <a:tab pos="2313385" algn="l"/>
                <a:tab pos="2999185" algn="l"/>
                <a:tab pos="3684985" algn="l"/>
                <a:tab pos="4370785" algn="l"/>
                <a:tab pos="5056585" algn="l"/>
                <a:tab pos="5742385" algn="l"/>
                <a:tab pos="6428185" algn="l"/>
                <a:tab pos="7113985" algn="l"/>
                <a:tab pos="7799785" algn="l"/>
              </a:tabLst>
            </a:pPr>
            <a:r>
              <a:rPr lang="en-GB" sz="1500" dirty="0">
                <a:latin typeface="Calibri" pitchFamily="34" charset="0"/>
                <a:ea typeface="msgothic" charset="0"/>
                <a:cs typeface="msgothic" charset="0"/>
              </a:rPr>
              <a:t>Each entry references a 4K child page. Significant fields:</a:t>
            </a:r>
          </a:p>
          <a:p>
            <a:pPr marL="255985" indent="-255985">
              <a:lnSpc>
                <a:spcPct val="88000"/>
              </a:lnSpc>
              <a:spcBef>
                <a:spcPts val="900"/>
              </a:spcBef>
              <a:tabLst>
                <a:tab pos="255985" algn="l"/>
                <a:tab pos="941785" algn="l"/>
                <a:tab pos="1627585" algn="l"/>
                <a:tab pos="2313385" algn="l"/>
                <a:tab pos="2999185" algn="l"/>
                <a:tab pos="3684985" algn="l"/>
                <a:tab pos="4370785" algn="l"/>
                <a:tab pos="5056585" algn="l"/>
                <a:tab pos="5742385" algn="l"/>
                <a:tab pos="6428185" algn="l"/>
                <a:tab pos="7113985" algn="l"/>
                <a:tab pos="7799785" algn="l"/>
              </a:tabLst>
            </a:pPr>
            <a:r>
              <a:rPr lang="en-GB" sz="1200" dirty="0">
                <a:latin typeface="Calibri" pitchFamily="34" charset="0"/>
                <a:ea typeface="msgothic" charset="0"/>
                <a:cs typeface="msgothic" charset="0"/>
              </a:rPr>
              <a:t>P: Child page is present in memory (1) or not (0)</a:t>
            </a:r>
          </a:p>
          <a:p>
            <a:pPr marL="255985" indent="-255985">
              <a:lnSpc>
                <a:spcPct val="88000"/>
              </a:lnSpc>
              <a:spcBef>
                <a:spcPts val="900"/>
              </a:spcBef>
              <a:tabLst>
                <a:tab pos="255985" algn="l"/>
                <a:tab pos="941785" algn="l"/>
                <a:tab pos="1627585" algn="l"/>
                <a:tab pos="2313385" algn="l"/>
                <a:tab pos="2999185" algn="l"/>
                <a:tab pos="3684985" algn="l"/>
                <a:tab pos="4370785" algn="l"/>
                <a:tab pos="5056585" algn="l"/>
                <a:tab pos="5742385" algn="l"/>
                <a:tab pos="6428185" algn="l"/>
                <a:tab pos="7113985" algn="l"/>
                <a:tab pos="7799785" algn="l"/>
              </a:tabLst>
            </a:pPr>
            <a:r>
              <a:rPr lang="en-GB" sz="1200" dirty="0">
                <a:latin typeface="Calibri" pitchFamily="34" charset="0"/>
                <a:ea typeface="msgothic" charset="0"/>
                <a:cs typeface="msgothic" charset="0"/>
              </a:rPr>
              <a:t>R/W: Read-only or read-write access permission for child page</a:t>
            </a:r>
          </a:p>
          <a:p>
            <a:pPr marL="255985" indent="-255985">
              <a:lnSpc>
                <a:spcPct val="88000"/>
              </a:lnSpc>
              <a:spcBef>
                <a:spcPts val="900"/>
              </a:spcBef>
              <a:tabLst>
                <a:tab pos="255985" algn="l"/>
                <a:tab pos="941785" algn="l"/>
                <a:tab pos="1627585" algn="l"/>
                <a:tab pos="2313385" algn="l"/>
                <a:tab pos="2999185" algn="l"/>
                <a:tab pos="3684985" algn="l"/>
                <a:tab pos="4370785" algn="l"/>
                <a:tab pos="5056585" algn="l"/>
                <a:tab pos="5742385" algn="l"/>
                <a:tab pos="6428185" algn="l"/>
                <a:tab pos="7113985" algn="l"/>
                <a:tab pos="7799785" algn="l"/>
              </a:tabLst>
            </a:pPr>
            <a:r>
              <a:rPr lang="en-GB" sz="1200" dirty="0">
                <a:latin typeface="Calibri" pitchFamily="34" charset="0"/>
                <a:ea typeface="msgothic" charset="0"/>
                <a:cs typeface="msgothic" charset="0"/>
              </a:rPr>
              <a:t>U/S: User or supervisor mode access</a:t>
            </a:r>
          </a:p>
          <a:p>
            <a:pPr marL="255985" indent="-255985">
              <a:lnSpc>
                <a:spcPct val="88000"/>
              </a:lnSpc>
              <a:spcBef>
                <a:spcPts val="900"/>
              </a:spcBef>
              <a:tabLst>
                <a:tab pos="255985" algn="l"/>
                <a:tab pos="941785" algn="l"/>
                <a:tab pos="1627585" algn="l"/>
                <a:tab pos="2313385" algn="l"/>
                <a:tab pos="2999185" algn="l"/>
                <a:tab pos="3684985" algn="l"/>
                <a:tab pos="4370785" algn="l"/>
                <a:tab pos="5056585" algn="l"/>
                <a:tab pos="5742385" algn="l"/>
                <a:tab pos="6428185" algn="l"/>
                <a:tab pos="7113985" algn="l"/>
                <a:tab pos="7799785" algn="l"/>
              </a:tabLst>
            </a:pPr>
            <a:r>
              <a:rPr lang="en-GB" sz="1200" dirty="0">
                <a:latin typeface="Calibri" pitchFamily="34" charset="0"/>
                <a:ea typeface="msgothic" charset="0"/>
                <a:cs typeface="msgothic" charset="0"/>
              </a:rPr>
              <a:t>WT: Write-through or write-back cache policy for this page</a:t>
            </a:r>
          </a:p>
          <a:p>
            <a:pPr marL="255985" indent="-255985">
              <a:lnSpc>
                <a:spcPct val="88000"/>
              </a:lnSpc>
              <a:spcBef>
                <a:spcPts val="900"/>
              </a:spcBef>
              <a:tabLst>
                <a:tab pos="255985" algn="l"/>
                <a:tab pos="941785" algn="l"/>
                <a:tab pos="1627585" algn="l"/>
                <a:tab pos="2313385" algn="l"/>
                <a:tab pos="2999185" algn="l"/>
                <a:tab pos="3684985" algn="l"/>
                <a:tab pos="4370785" algn="l"/>
                <a:tab pos="5056585" algn="l"/>
                <a:tab pos="5742385" algn="l"/>
                <a:tab pos="6428185" algn="l"/>
                <a:tab pos="7113985" algn="l"/>
                <a:tab pos="7799785" algn="l"/>
              </a:tabLst>
            </a:pPr>
            <a:r>
              <a:rPr lang="en-GB" sz="1200" dirty="0">
                <a:latin typeface="Calibri" pitchFamily="34" charset="0"/>
                <a:ea typeface="msgothic" charset="0"/>
                <a:cs typeface="msgothic" charset="0"/>
              </a:rPr>
              <a:t>A: Reference bit (set by MMU on reads and writes, cleared by software) </a:t>
            </a:r>
          </a:p>
          <a:p>
            <a:pPr marL="255985" indent="-255985">
              <a:lnSpc>
                <a:spcPct val="88000"/>
              </a:lnSpc>
              <a:spcBef>
                <a:spcPts val="900"/>
              </a:spcBef>
              <a:tabLst>
                <a:tab pos="255985" algn="l"/>
                <a:tab pos="941785" algn="l"/>
                <a:tab pos="1627585" algn="l"/>
                <a:tab pos="2313385" algn="l"/>
                <a:tab pos="2999185" algn="l"/>
                <a:tab pos="3684985" algn="l"/>
                <a:tab pos="4370785" algn="l"/>
                <a:tab pos="5056585" algn="l"/>
                <a:tab pos="5742385" algn="l"/>
                <a:tab pos="6428185" algn="l"/>
                <a:tab pos="7113985" algn="l"/>
                <a:tab pos="7799785" algn="l"/>
              </a:tabLst>
            </a:pPr>
            <a:r>
              <a:rPr lang="en-GB" sz="1200" dirty="0">
                <a:latin typeface="Calibri" pitchFamily="34" charset="0"/>
                <a:ea typeface="msgothic" charset="0"/>
                <a:cs typeface="msgothic" charset="0"/>
              </a:rPr>
              <a:t>D: Dirty bit (set by MMU on writes, cleared by software)</a:t>
            </a:r>
          </a:p>
          <a:p>
            <a:pPr marL="255985" indent="-255985">
              <a:lnSpc>
                <a:spcPct val="88000"/>
              </a:lnSpc>
              <a:spcBef>
                <a:spcPts val="900"/>
              </a:spcBef>
              <a:tabLst>
                <a:tab pos="255985" algn="l"/>
                <a:tab pos="941785" algn="l"/>
                <a:tab pos="1627585" algn="l"/>
                <a:tab pos="2313385" algn="l"/>
                <a:tab pos="2999185" algn="l"/>
                <a:tab pos="3684985" algn="l"/>
                <a:tab pos="4370785" algn="l"/>
                <a:tab pos="5056585" algn="l"/>
                <a:tab pos="5742385" algn="l"/>
                <a:tab pos="6428185" algn="l"/>
                <a:tab pos="7113985" algn="l"/>
                <a:tab pos="7799785" algn="l"/>
              </a:tabLst>
            </a:pPr>
            <a:r>
              <a:rPr lang="en-GB" sz="1200" dirty="0">
                <a:latin typeface="Calibri" pitchFamily="34" charset="0"/>
                <a:ea typeface="msgothic" charset="0"/>
                <a:cs typeface="msgothic" charset="0"/>
              </a:rPr>
              <a:t>G: Global page (don’t evict from TLB on task switch)</a:t>
            </a:r>
          </a:p>
          <a:p>
            <a:pPr marL="255985" indent="-255985">
              <a:lnSpc>
                <a:spcPct val="88000"/>
              </a:lnSpc>
              <a:spcBef>
                <a:spcPts val="900"/>
              </a:spcBef>
              <a:tabLst>
                <a:tab pos="255985" algn="l"/>
                <a:tab pos="941785" algn="l"/>
                <a:tab pos="1627585" algn="l"/>
                <a:tab pos="2313385" algn="l"/>
                <a:tab pos="2999185" algn="l"/>
                <a:tab pos="3684985" algn="l"/>
                <a:tab pos="4370785" algn="l"/>
                <a:tab pos="5056585" algn="l"/>
                <a:tab pos="5742385" algn="l"/>
                <a:tab pos="6428185" algn="l"/>
                <a:tab pos="7113985" algn="l"/>
                <a:tab pos="7799785" algn="l"/>
              </a:tabLst>
            </a:pPr>
            <a:r>
              <a:rPr lang="en-GB" sz="1200" dirty="0">
                <a:latin typeface="Calibri" pitchFamily="34" charset="0"/>
                <a:ea typeface="msgothic" charset="0"/>
                <a:cs typeface="msgothic" charset="0"/>
              </a:rPr>
              <a:t>Page physical base address: 40 most significant bits of physical page address (forces pages to be 4KB aligned)</a:t>
            </a:r>
          </a:p>
          <a:p>
            <a:pPr marL="255985" indent="-255985">
              <a:lnSpc>
                <a:spcPct val="88000"/>
              </a:lnSpc>
              <a:spcBef>
                <a:spcPts val="900"/>
              </a:spcBef>
              <a:tabLst>
                <a:tab pos="255985" algn="l"/>
                <a:tab pos="941785" algn="l"/>
                <a:tab pos="1627585" algn="l"/>
                <a:tab pos="2313385" algn="l"/>
                <a:tab pos="2999185" algn="l"/>
                <a:tab pos="3684985" algn="l"/>
                <a:tab pos="4370785" algn="l"/>
                <a:tab pos="5056585" algn="l"/>
                <a:tab pos="5742385" algn="l"/>
                <a:tab pos="6428185" algn="l"/>
                <a:tab pos="7113985" algn="l"/>
                <a:tab pos="7799785" algn="l"/>
              </a:tabLst>
            </a:pPr>
            <a:r>
              <a:rPr lang="en-GB" sz="1200" dirty="0">
                <a:latin typeface="Calibri" pitchFamily="34" charset="0"/>
                <a:ea typeface="msgothic" charset="0"/>
                <a:cs typeface="msgothic" charset="0"/>
              </a:rPr>
              <a:t>XD: Disable or enable instruction fetches from this page.</a:t>
            </a:r>
          </a:p>
        </p:txBody>
      </p:sp>
      <p:sp>
        <p:nvSpPr>
          <p:cNvPr id="10254" name="Text Box 14"/>
          <p:cNvSpPr txBox="1">
            <a:spLocks noChangeArrowheads="1"/>
          </p:cNvSpPr>
          <p:nvPr/>
        </p:nvSpPr>
        <p:spPr bwMode="auto">
          <a:xfrm>
            <a:off x="2469844" y="1828801"/>
            <a:ext cx="274722" cy="209287"/>
          </a:xfrm>
          <a:prstGeom prst="rect">
            <a:avLst/>
          </a:prstGeom>
          <a:noFill/>
          <a:ln w="9525">
            <a:noFill/>
            <a:round/>
            <a:headEnd/>
            <a:tailEnd/>
          </a:ln>
          <a:effectLst/>
        </p:spPr>
        <p:txBody>
          <a:bodyPr wrap="none" lIns="67770" tIns="33210" rIns="67770" bIns="33210">
            <a:spAutoFit/>
          </a:bodyPr>
          <a:lstStyle/>
          <a:p>
            <a:pP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ea typeface="msgothic" charset="0"/>
                <a:cs typeface="msgothic" charset="0"/>
              </a:rPr>
              <a:t>51</a:t>
            </a:r>
          </a:p>
        </p:txBody>
      </p:sp>
      <p:sp>
        <p:nvSpPr>
          <p:cNvPr id="10255" name="Text Box 15"/>
          <p:cNvSpPr txBox="1">
            <a:spLocks noChangeArrowheads="1"/>
          </p:cNvSpPr>
          <p:nvPr/>
        </p:nvSpPr>
        <p:spPr bwMode="auto">
          <a:xfrm>
            <a:off x="4285061" y="1832023"/>
            <a:ext cx="274722" cy="209287"/>
          </a:xfrm>
          <a:prstGeom prst="rect">
            <a:avLst/>
          </a:prstGeom>
          <a:noFill/>
          <a:ln w="9525">
            <a:noFill/>
            <a:round/>
            <a:headEnd/>
            <a:tailEnd/>
          </a:ln>
          <a:effectLst/>
        </p:spPr>
        <p:txBody>
          <a:bodyPr wrap="none" lIns="67770" tIns="33210" rIns="67770" bIns="33210">
            <a:spAutoFit/>
          </a:bodyPr>
          <a:lstStyle/>
          <a:p>
            <a:pP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ea typeface="msgothic" charset="0"/>
                <a:cs typeface="msgothic" charset="0"/>
              </a:rPr>
              <a:t>12</a:t>
            </a:r>
          </a:p>
        </p:txBody>
      </p:sp>
      <p:sp>
        <p:nvSpPr>
          <p:cNvPr id="10256" name="Text Box 16"/>
          <p:cNvSpPr txBox="1">
            <a:spLocks noChangeArrowheads="1"/>
          </p:cNvSpPr>
          <p:nvPr/>
        </p:nvSpPr>
        <p:spPr bwMode="auto">
          <a:xfrm>
            <a:off x="4460083" y="1832023"/>
            <a:ext cx="274722" cy="209287"/>
          </a:xfrm>
          <a:prstGeom prst="rect">
            <a:avLst/>
          </a:prstGeom>
          <a:noFill/>
          <a:ln w="9525">
            <a:noFill/>
            <a:round/>
            <a:headEnd/>
            <a:tailEnd/>
          </a:ln>
          <a:effectLst/>
        </p:spPr>
        <p:txBody>
          <a:bodyPr wrap="none" lIns="67770" tIns="33210" rIns="67770" bIns="33210">
            <a:spAutoFit/>
          </a:bodyPr>
          <a:lstStyle/>
          <a:p>
            <a:pP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ea typeface="msgothic" charset="0"/>
                <a:cs typeface="msgothic" charset="0"/>
              </a:rPr>
              <a:t>11</a:t>
            </a:r>
          </a:p>
        </p:txBody>
      </p:sp>
      <p:sp>
        <p:nvSpPr>
          <p:cNvPr id="10257" name="Text Box 17"/>
          <p:cNvSpPr txBox="1">
            <a:spLocks noChangeArrowheads="1"/>
          </p:cNvSpPr>
          <p:nvPr/>
        </p:nvSpPr>
        <p:spPr bwMode="auto">
          <a:xfrm>
            <a:off x="5085160" y="1832023"/>
            <a:ext cx="205793" cy="209287"/>
          </a:xfrm>
          <a:prstGeom prst="rect">
            <a:avLst/>
          </a:prstGeom>
          <a:noFill/>
          <a:ln w="9525">
            <a:noFill/>
            <a:round/>
            <a:headEnd/>
            <a:tailEnd/>
          </a:ln>
          <a:effectLst/>
        </p:spPr>
        <p:txBody>
          <a:bodyPr wrap="none" lIns="67770" tIns="33210" rIns="67770" bIns="33210">
            <a:spAutoFit/>
          </a:bodyPr>
          <a:lstStyle/>
          <a:p>
            <a:pP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ea typeface="msgothic" charset="0"/>
                <a:cs typeface="msgothic" charset="0"/>
              </a:rPr>
              <a:t>9</a:t>
            </a:r>
          </a:p>
        </p:txBody>
      </p:sp>
      <p:sp>
        <p:nvSpPr>
          <p:cNvPr id="10258" name="Text Box 18"/>
          <p:cNvSpPr txBox="1">
            <a:spLocks noChangeArrowheads="1"/>
          </p:cNvSpPr>
          <p:nvPr/>
        </p:nvSpPr>
        <p:spPr bwMode="auto">
          <a:xfrm>
            <a:off x="5314951" y="1832023"/>
            <a:ext cx="205793" cy="209287"/>
          </a:xfrm>
          <a:prstGeom prst="rect">
            <a:avLst/>
          </a:prstGeom>
          <a:noFill/>
          <a:ln w="9525">
            <a:noFill/>
            <a:round/>
            <a:headEnd/>
            <a:tailEnd/>
          </a:ln>
          <a:effectLst/>
        </p:spPr>
        <p:txBody>
          <a:bodyPr wrap="none" lIns="67770" tIns="33210" rIns="67770" bIns="33210">
            <a:spAutoFit/>
          </a:bodyPr>
          <a:lstStyle/>
          <a:p>
            <a:pP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ea typeface="msgothic" charset="0"/>
                <a:cs typeface="msgothic" charset="0"/>
              </a:rPr>
              <a:t>8</a:t>
            </a:r>
          </a:p>
        </p:txBody>
      </p:sp>
      <p:sp>
        <p:nvSpPr>
          <p:cNvPr id="10259" name="Text Box 19"/>
          <p:cNvSpPr txBox="1">
            <a:spLocks noChangeArrowheads="1"/>
          </p:cNvSpPr>
          <p:nvPr/>
        </p:nvSpPr>
        <p:spPr bwMode="auto">
          <a:xfrm>
            <a:off x="5600701" y="1832023"/>
            <a:ext cx="205793" cy="209287"/>
          </a:xfrm>
          <a:prstGeom prst="rect">
            <a:avLst/>
          </a:prstGeom>
          <a:noFill/>
          <a:ln w="9525">
            <a:noFill/>
            <a:round/>
            <a:headEnd/>
            <a:tailEnd/>
          </a:ln>
          <a:effectLst/>
        </p:spPr>
        <p:txBody>
          <a:bodyPr wrap="none" lIns="67770" tIns="33210" rIns="67770" bIns="33210">
            <a:spAutoFit/>
          </a:bodyPr>
          <a:lstStyle/>
          <a:p>
            <a:pP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ea typeface="msgothic" charset="0"/>
                <a:cs typeface="msgothic" charset="0"/>
              </a:rPr>
              <a:t>7</a:t>
            </a:r>
          </a:p>
        </p:txBody>
      </p:sp>
      <p:sp>
        <p:nvSpPr>
          <p:cNvPr id="10260" name="Text Box 20"/>
          <p:cNvSpPr txBox="1">
            <a:spLocks noChangeArrowheads="1"/>
          </p:cNvSpPr>
          <p:nvPr/>
        </p:nvSpPr>
        <p:spPr bwMode="auto">
          <a:xfrm>
            <a:off x="5848351" y="1832023"/>
            <a:ext cx="205793" cy="209287"/>
          </a:xfrm>
          <a:prstGeom prst="rect">
            <a:avLst/>
          </a:prstGeom>
          <a:noFill/>
          <a:ln w="9525">
            <a:noFill/>
            <a:round/>
            <a:headEnd/>
            <a:tailEnd/>
          </a:ln>
          <a:effectLst/>
        </p:spPr>
        <p:txBody>
          <a:bodyPr wrap="none" lIns="67770" tIns="33210" rIns="67770" bIns="33210">
            <a:spAutoFit/>
          </a:bodyPr>
          <a:lstStyle/>
          <a:p>
            <a:pP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ea typeface="msgothic" charset="0"/>
                <a:cs typeface="msgothic" charset="0"/>
              </a:rPr>
              <a:t>6</a:t>
            </a:r>
          </a:p>
        </p:txBody>
      </p:sp>
      <p:sp>
        <p:nvSpPr>
          <p:cNvPr id="10261" name="Text Box 21"/>
          <p:cNvSpPr txBox="1">
            <a:spLocks noChangeArrowheads="1"/>
          </p:cNvSpPr>
          <p:nvPr/>
        </p:nvSpPr>
        <p:spPr bwMode="auto">
          <a:xfrm>
            <a:off x="6162676" y="1832023"/>
            <a:ext cx="205793" cy="209287"/>
          </a:xfrm>
          <a:prstGeom prst="rect">
            <a:avLst/>
          </a:prstGeom>
          <a:noFill/>
          <a:ln w="9525">
            <a:noFill/>
            <a:round/>
            <a:headEnd/>
            <a:tailEnd/>
          </a:ln>
          <a:effectLst/>
        </p:spPr>
        <p:txBody>
          <a:bodyPr wrap="none" lIns="67770" tIns="33210" rIns="67770" bIns="33210">
            <a:spAutoFit/>
          </a:bodyPr>
          <a:lstStyle/>
          <a:p>
            <a:pP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ea typeface="msgothic" charset="0"/>
                <a:cs typeface="msgothic" charset="0"/>
              </a:rPr>
              <a:t>5</a:t>
            </a:r>
          </a:p>
        </p:txBody>
      </p:sp>
      <p:sp>
        <p:nvSpPr>
          <p:cNvPr id="10262" name="Text Box 22"/>
          <p:cNvSpPr txBox="1">
            <a:spLocks noChangeArrowheads="1"/>
          </p:cNvSpPr>
          <p:nvPr/>
        </p:nvSpPr>
        <p:spPr bwMode="auto">
          <a:xfrm>
            <a:off x="6457951" y="1832023"/>
            <a:ext cx="205793" cy="209287"/>
          </a:xfrm>
          <a:prstGeom prst="rect">
            <a:avLst/>
          </a:prstGeom>
          <a:noFill/>
          <a:ln w="9525">
            <a:noFill/>
            <a:round/>
            <a:headEnd/>
            <a:tailEnd/>
          </a:ln>
          <a:effectLst/>
        </p:spPr>
        <p:txBody>
          <a:bodyPr wrap="none" lIns="67770" tIns="33210" rIns="67770" bIns="33210">
            <a:spAutoFit/>
          </a:bodyPr>
          <a:lstStyle/>
          <a:p>
            <a:pP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ea typeface="msgothic" charset="0"/>
                <a:cs typeface="msgothic" charset="0"/>
              </a:rPr>
              <a:t>4</a:t>
            </a:r>
          </a:p>
        </p:txBody>
      </p:sp>
      <p:sp>
        <p:nvSpPr>
          <p:cNvPr id="10263" name="Text Box 23"/>
          <p:cNvSpPr txBox="1">
            <a:spLocks noChangeArrowheads="1"/>
          </p:cNvSpPr>
          <p:nvPr/>
        </p:nvSpPr>
        <p:spPr bwMode="auto">
          <a:xfrm>
            <a:off x="6743701" y="1832023"/>
            <a:ext cx="205793" cy="209287"/>
          </a:xfrm>
          <a:prstGeom prst="rect">
            <a:avLst/>
          </a:prstGeom>
          <a:noFill/>
          <a:ln w="9525">
            <a:noFill/>
            <a:round/>
            <a:headEnd/>
            <a:tailEnd/>
          </a:ln>
          <a:effectLst/>
        </p:spPr>
        <p:txBody>
          <a:bodyPr wrap="none" lIns="67770" tIns="33210" rIns="67770" bIns="33210">
            <a:spAutoFit/>
          </a:bodyPr>
          <a:lstStyle/>
          <a:p>
            <a:pP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ea typeface="msgothic" charset="0"/>
                <a:cs typeface="msgothic" charset="0"/>
              </a:rPr>
              <a:t>3</a:t>
            </a:r>
          </a:p>
        </p:txBody>
      </p:sp>
      <p:sp>
        <p:nvSpPr>
          <p:cNvPr id="10264" name="Text Box 24"/>
          <p:cNvSpPr txBox="1">
            <a:spLocks noChangeArrowheads="1"/>
          </p:cNvSpPr>
          <p:nvPr/>
        </p:nvSpPr>
        <p:spPr bwMode="auto">
          <a:xfrm>
            <a:off x="7028260" y="1832023"/>
            <a:ext cx="205793" cy="209287"/>
          </a:xfrm>
          <a:prstGeom prst="rect">
            <a:avLst/>
          </a:prstGeom>
          <a:noFill/>
          <a:ln w="9525">
            <a:noFill/>
            <a:round/>
            <a:headEnd/>
            <a:tailEnd/>
          </a:ln>
          <a:effectLst/>
        </p:spPr>
        <p:txBody>
          <a:bodyPr wrap="none" lIns="67770" tIns="33210" rIns="67770" bIns="33210">
            <a:spAutoFit/>
          </a:bodyPr>
          <a:lstStyle/>
          <a:p>
            <a:pP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ea typeface="msgothic" charset="0"/>
                <a:cs typeface="msgothic" charset="0"/>
              </a:rPr>
              <a:t>2</a:t>
            </a:r>
          </a:p>
        </p:txBody>
      </p:sp>
      <p:sp>
        <p:nvSpPr>
          <p:cNvPr id="10265" name="Text Box 25"/>
          <p:cNvSpPr txBox="1">
            <a:spLocks noChangeArrowheads="1"/>
          </p:cNvSpPr>
          <p:nvPr/>
        </p:nvSpPr>
        <p:spPr bwMode="auto">
          <a:xfrm>
            <a:off x="7315201" y="1832023"/>
            <a:ext cx="205793" cy="209287"/>
          </a:xfrm>
          <a:prstGeom prst="rect">
            <a:avLst/>
          </a:prstGeom>
          <a:noFill/>
          <a:ln w="9525">
            <a:noFill/>
            <a:round/>
            <a:headEnd/>
            <a:tailEnd/>
          </a:ln>
          <a:effectLst/>
        </p:spPr>
        <p:txBody>
          <a:bodyPr wrap="none" lIns="67770" tIns="33210" rIns="67770" bIns="33210">
            <a:spAutoFit/>
          </a:bodyPr>
          <a:lstStyle/>
          <a:p>
            <a:pP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ea typeface="msgothic" charset="0"/>
                <a:cs typeface="msgothic" charset="0"/>
              </a:rPr>
              <a:t>1</a:t>
            </a:r>
          </a:p>
        </p:txBody>
      </p:sp>
      <p:sp>
        <p:nvSpPr>
          <p:cNvPr id="10266" name="Text Box 26"/>
          <p:cNvSpPr txBox="1">
            <a:spLocks noChangeArrowheads="1"/>
          </p:cNvSpPr>
          <p:nvPr/>
        </p:nvSpPr>
        <p:spPr bwMode="auto">
          <a:xfrm>
            <a:off x="7600951" y="1832023"/>
            <a:ext cx="205793" cy="209287"/>
          </a:xfrm>
          <a:prstGeom prst="rect">
            <a:avLst/>
          </a:prstGeom>
          <a:noFill/>
          <a:ln w="9525">
            <a:noFill/>
            <a:round/>
            <a:headEnd/>
            <a:tailEnd/>
          </a:ln>
          <a:effectLst/>
        </p:spPr>
        <p:txBody>
          <a:bodyPr wrap="none" lIns="67770" tIns="33210" rIns="67770" bIns="33210">
            <a:spAutoFit/>
          </a:bodyPr>
          <a:lstStyle/>
          <a:p>
            <a:pP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ea typeface="msgothic" charset="0"/>
                <a:cs typeface="msgothic" charset="0"/>
              </a:rPr>
              <a:t>0</a:t>
            </a:r>
          </a:p>
        </p:txBody>
      </p:sp>
      <p:sp>
        <p:nvSpPr>
          <p:cNvPr id="33" name="Rectangle 3"/>
          <p:cNvSpPr>
            <a:spLocks noChangeArrowheads="1"/>
          </p:cNvSpPr>
          <p:nvPr/>
        </p:nvSpPr>
        <p:spPr bwMode="auto">
          <a:xfrm>
            <a:off x="1771650" y="2000250"/>
            <a:ext cx="742950" cy="285750"/>
          </a:xfrm>
          <a:prstGeom prst="rect">
            <a:avLst/>
          </a:prstGeom>
          <a:solidFill>
            <a:srgbClr val="FFFFFF"/>
          </a:solidFill>
          <a:ln w="9360">
            <a:solidFill>
              <a:srgbClr val="000000"/>
            </a:solidFill>
            <a:miter lim="800000"/>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ea typeface="msgothic" charset="0"/>
                <a:cs typeface="msgothic" charset="0"/>
              </a:rPr>
              <a:t>Unused</a:t>
            </a:r>
          </a:p>
        </p:txBody>
      </p:sp>
      <p:sp>
        <p:nvSpPr>
          <p:cNvPr id="34" name="Rectangle 4"/>
          <p:cNvSpPr>
            <a:spLocks noChangeArrowheads="1"/>
          </p:cNvSpPr>
          <p:nvPr/>
        </p:nvSpPr>
        <p:spPr bwMode="auto">
          <a:xfrm>
            <a:off x="1485900" y="2000250"/>
            <a:ext cx="285750" cy="285750"/>
          </a:xfrm>
          <a:prstGeom prst="rect">
            <a:avLst/>
          </a:prstGeom>
          <a:solidFill>
            <a:srgbClr val="F1C7C7"/>
          </a:solidFill>
          <a:ln w="9360">
            <a:solidFill>
              <a:srgbClr val="000000"/>
            </a:solidFill>
            <a:miter lim="800000"/>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ea typeface="msgothic" charset="0"/>
                <a:cs typeface="msgothic" charset="0"/>
              </a:rPr>
              <a:t>XD</a:t>
            </a:r>
          </a:p>
        </p:txBody>
      </p:sp>
      <p:sp>
        <p:nvSpPr>
          <p:cNvPr id="35" name="Rectangle 27"/>
          <p:cNvSpPr>
            <a:spLocks noChangeArrowheads="1"/>
          </p:cNvSpPr>
          <p:nvPr/>
        </p:nvSpPr>
        <p:spPr bwMode="auto">
          <a:xfrm>
            <a:off x="1485901" y="2457450"/>
            <a:ext cx="6069806" cy="285750"/>
          </a:xfrm>
          <a:prstGeom prst="rect">
            <a:avLst/>
          </a:prstGeom>
          <a:solidFill>
            <a:srgbClr val="FFFFFF"/>
          </a:solidFill>
          <a:ln w="9360">
            <a:solidFill>
              <a:srgbClr val="000000"/>
            </a:solidFill>
            <a:miter lim="800000"/>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ea typeface="msgothic" charset="0"/>
                <a:cs typeface="msgothic" charset="0"/>
              </a:rPr>
              <a:t>Available for OS (page location on disk)</a:t>
            </a:r>
          </a:p>
        </p:txBody>
      </p:sp>
      <p:sp>
        <p:nvSpPr>
          <p:cNvPr id="36" name="Rectangle 28"/>
          <p:cNvSpPr>
            <a:spLocks noChangeArrowheads="1"/>
          </p:cNvSpPr>
          <p:nvPr/>
        </p:nvSpPr>
        <p:spPr bwMode="auto">
          <a:xfrm>
            <a:off x="7555706" y="2457450"/>
            <a:ext cx="285750" cy="285750"/>
          </a:xfrm>
          <a:prstGeom prst="rect">
            <a:avLst/>
          </a:prstGeom>
          <a:solidFill>
            <a:srgbClr val="F1C7C7"/>
          </a:solidFill>
          <a:ln w="9360">
            <a:solidFill>
              <a:srgbClr val="000000"/>
            </a:solidFill>
            <a:miter lim="800000"/>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ea typeface="msgothic" charset="0"/>
                <a:cs typeface="msgothic" charset="0"/>
              </a:rPr>
              <a:t>P=0</a:t>
            </a:r>
          </a:p>
        </p:txBody>
      </p:sp>
      <p:sp>
        <p:nvSpPr>
          <p:cNvPr id="37" name="Text Box 29"/>
          <p:cNvSpPr txBox="1">
            <a:spLocks noChangeArrowheads="1"/>
          </p:cNvSpPr>
          <p:nvPr/>
        </p:nvSpPr>
        <p:spPr bwMode="auto">
          <a:xfrm>
            <a:off x="2286001" y="1828801"/>
            <a:ext cx="274722" cy="209287"/>
          </a:xfrm>
          <a:prstGeom prst="rect">
            <a:avLst/>
          </a:prstGeom>
          <a:noFill/>
          <a:ln w="9525">
            <a:noFill/>
            <a:round/>
            <a:headEnd/>
            <a:tailEnd/>
          </a:ln>
          <a:effectLst/>
        </p:spPr>
        <p:txBody>
          <a:bodyPr wrap="none" lIns="67770" tIns="33210" rIns="67770" bIns="33210">
            <a:spAutoFit/>
          </a:bodyPr>
          <a:lstStyle/>
          <a:p>
            <a:pP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ea typeface="msgothic" charset="0"/>
                <a:cs typeface="msgothic" charset="0"/>
              </a:rPr>
              <a:t>52</a:t>
            </a:r>
          </a:p>
        </p:txBody>
      </p:sp>
      <p:sp>
        <p:nvSpPr>
          <p:cNvPr id="40" name="Text Box 29"/>
          <p:cNvSpPr txBox="1">
            <a:spLocks noChangeArrowheads="1"/>
          </p:cNvSpPr>
          <p:nvPr/>
        </p:nvSpPr>
        <p:spPr bwMode="auto">
          <a:xfrm>
            <a:off x="1714501" y="1828801"/>
            <a:ext cx="274722" cy="209287"/>
          </a:xfrm>
          <a:prstGeom prst="rect">
            <a:avLst/>
          </a:prstGeom>
          <a:noFill/>
          <a:ln w="9525">
            <a:noFill/>
            <a:round/>
            <a:headEnd/>
            <a:tailEnd/>
          </a:ln>
          <a:effectLst/>
        </p:spPr>
        <p:txBody>
          <a:bodyPr wrap="none" lIns="67770" tIns="33210" rIns="67770" bIns="33210">
            <a:spAutoFit/>
          </a:bodyPr>
          <a:lstStyle/>
          <a:p>
            <a:pP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ea typeface="msgothic" charset="0"/>
                <a:cs typeface="msgothic" charset="0"/>
              </a:rPr>
              <a:t>62</a:t>
            </a:r>
          </a:p>
        </p:txBody>
      </p:sp>
      <p:sp>
        <p:nvSpPr>
          <p:cNvPr id="41" name="Text Box 29"/>
          <p:cNvSpPr txBox="1">
            <a:spLocks noChangeArrowheads="1"/>
          </p:cNvSpPr>
          <p:nvPr/>
        </p:nvSpPr>
        <p:spPr bwMode="auto">
          <a:xfrm>
            <a:off x="1485901" y="1828801"/>
            <a:ext cx="274722" cy="209287"/>
          </a:xfrm>
          <a:prstGeom prst="rect">
            <a:avLst/>
          </a:prstGeom>
          <a:noFill/>
          <a:ln w="9525">
            <a:noFill/>
            <a:round/>
            <a:headEnd/>
            <a:tailEnd/>
          </a:ln>
          <a:effectLst/>
        </p:spPr>
        <p:txBody>
          <a:bodyPr wrap="none" lIns="67770" tIns="33210" rIns="67770" bIns="33210">
            <a:spAutoFit/>
          </a:bodyPr>
          <a:lstStyle/>
          <a:p>
            <a:pP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latin typeface="Calibri" pitchFamily="34" charset="0"/>
                <a:ea typeface="msgothic" charset="0"/>
                <a:cs typeface="msgothic" charset="0"/>
              </a:rPr>
              <a:t>63</a:t>
            </a:r>
          </a:p>
        </p:txBody>
      </p:sp>
    </p:spTree>
    <p:extLst>
      <p:ext uri="{BB962C8B-B14F-4D97-AF65-F5344CB8AC3E}">
        <p14:creationId xmlns:p14="http://schemas.microsoft.com/office/powerpoint/2010/main" val="5000873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i7 Page Table Translation</a:t>
            </a:r>
          </a:p>
        </p:txBody>
      </p:sp>
      <p:sp>
        <p:nvSpPr>
          <p:cNvPr id="4" name="Text Box 381"/>
          <p:cNvSpPr txBox="1">
            <a:spLocks noChangeArrowheads="1"/>
          </p:cNvSpPr>
          <p:nvPr/>
        </p:nvSpPr>
        <p:spPr bwMode="auto">
          <a:xfrm>
            <a:off x="1259119" y="3082529"/>
            <a:ext cx="358270" cy="212752"/>
          </a:xfrm>
          <a:prstGeom prst="rect">
            <a:avLst/>
          </a:prstGeom>
          <a:noFill/>
          <a:ln w="9525">
            <a:noFill/>
            <a:miter lim="800000"/>
            <a:headEnd/>
            <a:tailEnd/>
          </a:ln>
          <a:effectLst/>
        </p:spPr>
        <p:txBody>
          <a:bodyPr wrap="none" lIns="67865" tIns="33338" rIns="67865" bIns="33338">
            <a:prstTxWarp prst="textNoShape">
              <a:avLst/>
            </a:prstTxWarp>
            <a:spAutoFit/>
          </a:bodyPr>
          <a:lstStyle/>
          <a:p>
            <a:pPr algn="ctr">
              <a:lnSpc>
                <a:spcPct val="90000"/>
              </a:lnSpc>
              <a:spcBef>
                <a:spcPct val="30000"/>
              </a:spcBef>
            </a:pPr>
            <a:r>
              <a:rPr lang="en-US" sz="1050">
                <a:solidFill>
                  <a:schemeClr val="tx2"/>
                </a:solidFill>
              </a:rPr>
              <a:t>CR3</a:t>
            </a:r>
          </a:p>
        </p:txBody>
      </p:sp>
      <p:sp>
        <p:nvSpPr>
          <p:cNvPr id="5" name="Text Box 387"/>
          <p:cNvSpPr txBox="1">
            <a:spLocks noChangeArrowheads="1"/>
          </p:cNvSpPr>
          <p:nvPr/>
        </p:nvSpPr>
        <p:spPr bwMode="auto">
          <a:xfrm>
            <a:off x="5935723" y="4025504"/>
            <a:ext cx="643604" cy="600550"/>
          </a:xfrm>
          <a:prstGeom prst="rect">
            <a:avLst/>
          </a:prstGeom>
          <a:noFill/>
          <a:ln w="9525">
            <a:noFill/>
            <a:miter lim="800000"/>
            <a:headEnd/>
            <a:tailEnd/>
          </a:ln>
          <a:effectLst/>
        </p:spPr>
        <p:txBody>
          <a:bodyPr wrap="none" lIns="67865" tIns="33338" rIns="67865" bIns="33338">
            <a:prstTxWarp prst="textNoShape">
              <a:avLst/>
            </a:prstTxWarp>
            <a:spAutoFit/>
          </a:bodyPr>
          <a:lstStyle/>
          <a:p>
            <a:pPr algn="ctr">
              <a:lnSpc>
                <a:spcPct val="90000"/>
              </a:lnSpc>
              <a:spcBef>
                <a:spcPct val="30000"/>
              </a:spcBef>
            </a:pPr>
            <a:r>
              <a:rPr lang="en-US" sz="1050" i="1">
                <a:solidFill>
                  <a:schemeClr val="tx2"/>
                </a:solidFill>
              </a:rPr>
              <a:t>Physical  </a:t>
            </a:r>
          </a:p>
          <a:p>
            <a:pPr algn="ctr">
              <a:lnSpc>
                <a:spcPct val="90000"/>
              </a:lnSpc>
              <a:spcBef>
                <a:spcPct val="30000"/>
              </a:spcBef>
            </a:pPr>
            <a:r>
              <a:rPr lang="en-US" sz="1050" i="1">
                <a:solidFill>
                  <a:schemeClr val="tx2"/>
                </a:solidFill>
              </a:rPr>
              <a:t>address</a:t>
            </a:r>
          </a:p>
          <a:p>
            <a:pPr algn="ctr">
              <a:lnSpc>
                <a:spcPct val="90000"/>
              </a:lnSpc>
              <a:spcBef>
                <a:spcPct val="30000"/>
              </a:spcBef>
            </a:pPr>
            <a:r>
              <a:rPr lang="en-US" sz="1050" i="1">
                <a:solidFill>
                  <a:schemeClr val="tx2"/>
                </a:solidFill>
              </a:rPr>
              <a:t>of page</a:t>
            </a:r>
          </a:p>
        </p:txBody>
      </p:sp>
      <p:sp>
        <p:nvSpPr>
          <p:cNvPr id="6" name="Text Box 388"/>
          <p:cNvSpPr txBox="1">
            <a:spLocks noChangeArrowheads="1"/>
          </p:cNvSpPr>
          <p:nvPr/>
        </p:nvSpPr>
        <p:spPr bwMode="auto">
          <a:xfrm>
            <a:off x="1186069" y="3243264"/>
            <a:ext cx="613148" cy="600550"/>
          </a:xfrm>
          <a:prstGeom prst="rect">
            <a:avLst/>
          </a:prstGeom>
          <a:noFill/>
          <a:ln w="9525">
            <a:noFill/>
            <a:miter lim="800000"/>
            <a:headEnd/>
            <a:tailEnd/>
          </a:ln>
          <a:effectLst/>
        </p:spPr>
        <p:txBody>
          <a:bodyPr wrap="none" lIns="67865" tIns="33338" rIns="67865" bIns="33338">
            <a:prstTxWarp prst="textNoShape">
              <a:avLst/>
            </a:prstTxWarp>
            <a:spAutoFit/>
          </a:bodyPr>
          <a:lstStyle/>
          <a:p>
            <a:pPr algn="ctr">
              <a:lnSpc>
                <a:spcPct val="90000"/>
              </a:lnSpc>
              <a:spcBef>
                <a:spcPct val="30000"/>
              </a:spcBef>
            </a:pPr>
            <a:r>
              <a:rPr lang="en-US" sz="1050" i="1">
                <a:solidFill>
                  <a:schemeClr val="tx2"/>
                </a:solidFill>
              </a:rPr>
              <a:t>Physical </a:t>
            </a:r>
          </a:p>
          <a:p>
            <a:pPr algn="ctr">
              <a:lnSpc>
                <a:spcPct val="90000"/>
              </a:lnSpc>
              <a:spcBef>
                <a:spcPct val="30000"/>
              </a:spcBef>
            </a:pPr>
            <a:r>
              <a:rPr lang="en-US" sz="1050" i="1">
                <a:solidFill>
                  <a:schemeClr val="tx2"/>
                </a:solidFill>
              </a:rPr>
              <a:t>address</a:t>
            </a:r>
          </a:p>
          <a:p>
            <a:pPr algn="ctr">
              <a:lnSpc>
                <a:spcPct val="90000"/>
              </a:lnSpc>
              <a:spcBef>
                <a:spcPct val="30000"/>
              </a:spcBef>
            </a:pPr>
            <a:r>
              <a:rPr lang="en-US" sz="1050" i="1">
                <a:solidFill>
                  <a:schemeClr val="tx2"/>
                </a:solidFill>
              </a:rPr>
              <a:t>of L1 PT</a:t>
            </a:r>
          </a:p>
        </p:txBody>
      </p:sp>
      <p:sp>
        <p:nvSpPr>
          <p:cNvPr id="7" name="Text Box 394"/>
          <p:cNvSpPr txBox="1">
            <a:spLocks noChangeAspect="1" noChangeArrowheads="1"/>
          </p:cNvSpPr>
          <p:nvPr/>
        </p:nvSpPr>
        <p:spPr bwMode="auto">
          <a:xfrm>
            <a:off x="3322151" y="1828801"/>
            <a:ext cx="189955" cy="191977"/>
          </a:xfrm>
          <a:prstGeom prst="rect">
            <a:avLst/>
          </a:prstGeom>
          <a:noFill/>
          <a:ln w="9525">
            <a:noFill/>
            <a:miter lim="800000"/>
            <a:headEnd/>
            <a:tailEnd/>
          </a:ln>
          <a:effectLst/>
        </p:spPr>
        <p:txBody>
          <a:bodyPr wrap="none" lIns="67865" tIns="33338" rIns="67865" bIns="33338">
            <a:prstTxWarp prst="textNoShape">
              <a:avLst/>
            </a:prstTxWarp>
            <a:spAutoFit/>
          </a:bodyPr>
          <a:lstStyle/>
          <a:p>
            <a:pPr algn="ctr">
              <a:lnSpc>
                <a:spcPct val="90000"/>
              </a:lnSpc>
              <a:spcBef>
                <a:spcPct val="30000"/>
              </a:spcBef>
            </a:pPr>
            <a:r>
              <a:rPr lang="en-US" sz="900">
                <a:solidFill>
                  <a:schemeClr val="tx2"/>
                </a:solidFill>
              </a:rPr>
              <a:t>9</a:t>
            </a:r>
          </a:p>
        </p:txBody>
      </p:sp>
      <p:sp>
        <p:nvSpPr>
          <p:cNvPr id="8" name="Rectangle 395"/>
          <p:cNvSpPr>
            <a:spLocks noChangeAspect="1" noChangeArrowheads="1"/>
          </p:cNvSpPr>
          <p:nvPr/>
        </p:nvSpPr>
        <p:spPr bwMode="auto">
          <a:xfrm>
            <a:off x="5749530" y="2001441"/>
            <a:ext cx="1382315" cy="204788"/>
          </a:xfrm>
          <a:prstGeom prst="rect">
            <a:avLst/>
          </a:prstGeom>
          <a:solidFill>
            <a:srgbClr val="DEDFF5"/>
          </a:solidFill>
          <a:ln w="9525">
            <a:solidFill>
              <a:srgbClr val="000000"/>
            </a:solidFill>
            <a:miter lim="800000"/>
            <a:headEnd/>
            <a:tailEnd/>
          </a:ln>
          <a:effectLst/>
        </p:spPr>
        <p:txBody>
          <a:bodyPr wrap="none" lIns="67865" tIns="33338" rIns="67865" bIns="33338" anchor="ctr">
            <a:prstTxWarp prst="textNoShape">
              <a:avLst/>
            </a:prstTxWarp>
          </a:bodyPr>
          <a:lstStyle/>
          <a:p>
            <a:pPr algn="ctr">
              <a:lnSpc>
                <a:spcPct val="90000"/>
              </a:lnSpc>
              <a:spcBef>
                <a:spcPct val="30000"/>
              </a:spcBef>
            </a:pPr>
            <a:r>
              <a:rPr lang="en-US" sz="1050" dirty="0">
                <a:solidFill>
                  <a:schemeClr val="tx2"/>
                </a:solidFill>
              </a:rPr>
              <a:t>VPO</a:t>
            </a:r>
          </a:p>
        </p:txBody>
      </p:sp>
      <p:sp>
        <p:nvSpPr>
          <p:cNvPr id="9" name="Text Box 396"/>
          <p:cNvSpPr txBox="1">
            <a:spLocks noChangeAspect="1" noChangeArrowheads="1"/>
          </p:cNvSpPr>
          <p:nvPr/>
        </p:nvSpPr>
        <p:spPr bwMode="auto">
          <a:xfrm>
            <a:off x="5236676" y="1835944"/>
            <a:ext cx="189955" cy="191977"/>
          </a:xfrm>
          <a:prstGeom prst="rect">
            <a:avLst/>
          </a:prstGeom>
          <a:noFill/>
          <a:ln w="9525">
            <a:noFill/>
            <a:miter lim="800000"/>
            <a:headEnd/>
            <a:tailEnd/>
          </a:ln>
          <a:effectLst/>
        </p:spPr>
        <p:txBody>
          <a:bodyPr wrap="none" lIns="67865" tIns="33338" rIns="67865" bIns="33338">
            <a:prstTxWarp prst="textNoShape">
              <a:avLst/>
            </a:prstTxWarp>
            <a:spAutoFit/>
          </a:bodyPr>
          <a:lstStyle/>
          <a:p>
            <a:pPr algn="ctr">
              <a:lnSpc>
                <a:spcPct val="90000"/>
              </a:lnSpc>
              <a:spcBef>
                <a:spcPct val="30000"/>
              </a:spcBef>
            </a:pPr>
            <a:r>
              <a:rPr lang="en-US" sz="900">
                <a:solidFill>
                  <a:schemeClr val="tx2"/>
                </a:solidFill>
              </a:rPr>
              <a:t>9</a:t>
            </a:r>
          </a:p>
        </p:txBody>
      </p:sp>
      <p:sp>
        <p:nvSpPr>
          <p:cNvPr id="10" name="Text Box 397"/>
          <p:cNvSpPr txBox="1">
            <a:spLocks noChangeAspect="1" noChangeArrowheads="1"/>
          </p:cNvSpPr>
          <p:nvPr/>
        </p:nvSpPr>
        <p:spPr bwMode="auto">
          <a:xfrm>
            <a:off x="6307353" y="1835944"/>
            <a:ext cx="242854" cy="191977"/>
          </a:xfrm>
          <a:prstGeom prst="rect">
            <a:avLst/>
          </a:prstGeom>
          <a:noFill/>
          <a:ln w="9525">
            <a:noFill/>
            <a:miter lim="800000"/>
            <a:headEnd/>
            <a:tailEnd/>
          </a:ln>
          <a:effectLst/>
        </p:spPr>
        <p:txBody>
          <a:bodyPr wrap="none" lIns="67865" tIns="33338" rIns="67865" bIns="33338">
            <a:prstTxWarp prst="textNoShape">
              <a:avLst/>
            </a:prstTxWarp>
            <a:spAutoFit/>
          </a:bodyPr>
          <a:lstStyle/>
          <a:p>
            <a:pPr algn="ctr">
              <a:lnSpc>
                <a:spcPct val="90000"/>
              </a:lnSpc>
              <a:spcBef>
                <a:spcPct val="30000"/>
              </a:spcBef>
            </a:pPr>
            <a:r>
              <a:rPr lang="en-US" sz="900">
                <a:solidFill>
                  <a:schemeClr val="tx2"/>
                </a:solidFill>
              </a:rPr>
              <a:t>12</a:t>
            </a:r>
          </a:p>
        </p:txBody>
      </p:sp>
      <p:sp>
        <p:nvSpPr>
          <p:cNvPr id="11" name="Text Box 399"/>
          <p:cNvSpPr txBox="1">
            <a:spLocks noChangeAspect="1" noChangeArrowheads="1"/>
          </p:cNvSpPr>
          <p:nvPr/>
        </p:nvSpPr>
        <p:spPr bwMode="auto">
          <a:xfrm>
            <a:off x="7098083" y="1837136"/>
            <a:ext cx="864820" cy="649025"/>
          </a:xfrm>
          <a:prstGeom prst="rect">
            <a:avLst/>
          </a:prstGeom>
          <a:noFill/>
          <a:ln w="9525">
            <a:noFill/>
            <a:miter lim="800000"/>
            <a:headEnd/>
            <a:tailEnd/>
          </a:ln>
          <a:effectLst/>
        </p:spPr>
        <p:txBody>
          <a:bodyPr wrap="none" lIns="67865" tIns="33338" rIns="67865" bIns="33338">
            <a:prstTxWarp prst="textNoShape">
              <a:avLst/>
            </a:prstTxWarp>
            <a:spAutoFit/>
          </a:bodyPr>
          <a:lstStyle/>
          <a:p>
            <a:pPr algn="ctr">
              <a:lnSpc>
                <a:spcPct val="90000"/>
              </a:lnSpc>
              <a:spcBef>
                <a:spcPct val="30000"/>
              </a:spcBef>
            </a:pPr>
            <a:r>
              <a:rPr lang="en-US" sz="1800">
                <a:solidFill>
                  <a:schemeClr val="tx2"/>
                </a:solidFill>
              </a:rPr>
              <a:t>Virtual </a:t>
            </a:r>
          </a:p>
          <a:p>
            <a:pPr algn="ctr">
              <a:lnSpc>
                <a:spcPct val="90000"/>
              </a:lnSpc>
              <a:spcBef>
                <a:spcPct val="30000"/>
              </a:spcBef>
            </a:pPr>
            <a:r>
              <a:rPr lang="en-US" sz="1800">
                <a:solidFill>
                  <a:schemeClr val="tx2"/>
                </a:solidFill>
              </a:rPr>
              <a:t>address</a:t>
            </a:r>
          </a:p>
        </p:txBody>
      </p:sp>
      <p:sp>
        <p:nvSpPr>
          <p:cNvPr id="12" name="Line 403"/>
          <p:cNvSpPr>
            <a:spLocks noChangeShapeType="1"/>
          </p:cNvSpPr>
          <p:nvPr/>
        </p:nvSpPr>
        <p:spPr bwMode="auto">
          <a:xfrm>
            <a:off x="5719763" y="3815954"/>
            <a:ext cx="228600" cy="0"/>
          </a:xfrm>
          <a:prstGeom prst="line">
            <a:avLst/>
          </a:prstGeom>
          <a:noFill/>
          <a:ln w="9525">
            <a:solidFill>
              <a:srgbClr val="000000"/>
            </a:solidFill>
            <a:round/>
            <a:headEnd/>
            <a:tailEnd/>
          </a:ln>
          <a:effectLst/>
        </p:spPr>
        <p:txBody>
          <a:bodyPr wrap="none" lIns="67865" tIns="33338" rIns="67865" bIns="33338" anchor="ctr">
            <a:prstTxWarp prst="textNoShape">
              <a:avLst/>
            </a:prstTxWarp>
          </a:bodyPr>
          <a:lstStyle/>
          <a:p>
            <a:pPr algn="ctr"/>
            <a:endParaRPr lang="en-US" sz="1800"/>
          </a:p>
        </p:txBody>
      </p:sp>
      <p:sp>
        <p:nvSpPr>
          <p:cNvPr id="13" name="Line 404"/>
          <p:cNvSpPr>
            <a:spLocks noChangeShapeType="1"/>
          </p:cNvSpPr>
          <p:nvPr/>
        </p:nvSpPr>
        <p:spPr bwMode="auto">
          <a:xfrm>
            <a:off x="5948363" y="3815954"/>
            <a:ext cx="0" cy="1379934"/>
          </a:xfrm>
          <a:prstGeom prst="line">
            <a:avLst/>
          </a:prstGeom>
          <a:noFill/>
          <a:ln w="9525">
            <a:solidFill>
              <a:srgbClr val="000000"/>
            </a:solidFill>
            <a:round/>
            <a:headEnd/>
            <a:tailEnd/>
          </a:ln>
          <a:effectLst/>
        </p:spPr>
        <p:txBody>
          <a:bodyPr wrap="none" lIns="67865" tIns="33338" rIns="67865" bIns="33338" anchor="ctr">
            <a:prstTxWarp prst="textNoShape">
              <a:avLst/>
            </a:prstTxWarp>
          </a:bodyPr>
          <a:lstStyle/>
          <a:p>
            <a:pPr algn="ctr"/>
            <a:endParaRPr lang="en-US" sz="1800"/>
          </a:p>
        </p:txBody>
      </p:sp>
      <p:sp>
        <p:nvSpPr>
          <p:cNvPr id="14" name="Line 406"/>
          <p:cNvSpPr>
            <a:spLocks noChangeShapeType="1"/>
          </p:cNvSpPr>
          <p:nvPr/>
        </p:nvSpPr>
        <p:spPr bwMode="auto">
          <a:xfrm>
            <a:off x="4978004" y="3835004"/>
            <a:ext cx="198834" cy="0"/>
          </a:xfrm>
          <a:prstGeom prst="line">
            <a:avLst/>
          </a:prstGeom>
          <a:noFill/>
          <a:ln w="9525">
            <a:solidFill>
              <a:srgbClr val="000000"/>
            </a:solidFill>
            <a:round/>
            <a:headEnd/>
            <a:tailEnd type="triangle" w="med" len="med"/>
          </a:ln>
          <a:effectLst/>
        </p:spPr>
        <p:txBody>
          <a:bodyPr wrap="none" lIns="67865" tIns="33338" rIns="67865" bIns="33338" anchor="ctr">
            <a:prstTxWarp prst="textNoShape">
              <a:avLst/>
            </a:prstTxWarp>
          </a:bodyPr>
          <a:lstStyle/>
          <a:p>
            <a:pPr algn="ctr"/>
            <a:endParaRPr lang="en-US" sz="1800"/>
          </a:p>
        </p:txBody>
      </p:sp>
      <p:sp>
        <p:nvSpPr>
          <p:cNvPr id="15" name="Rectangle 382"/>
          <p:cNvSpPr>
            <a:spLocks noChangeArrowheads="1"/>
          </p:cNvSpPr>
          <p:nvPr/>
        </p:nvSpPr>
        <p:spPr bwMode="auto">
          <a:xfrm>
            <a:off x="5176838" y="3168254"/>
            <a:ext cx="571500" cy="1200150"/>
          </a:xfrm>
          <a:prstGeom prst="rect">
            <a:avLst/>
          </a:prstGeom>
          <a:solidFill>
            <a:srgbClr val="FFFFFF"/>
          </a:solidFill>
          <a:ln w="9525">
            <a:solidFill>
              <a:srgbClr val="000000"/>
            </a:solidFill>
            <a:miter lim="800000"/>
            <a:headEnd/>
            <a:tailEnd/>
          </a:ln>
          <a:effectLst/>
        </p:spPr>
        <p:txBody>
          <a:bodyPr wrap="none" lIns="67865" tIns="33338" rIns="67865" bIns="33338" anchor="ctr">
            <a:prstTxWarp prst="textNoShape">
              <a:avLst/>
            </a:prstTxWarp>
          </a:bodyPr>
          <a:lstStyle/>
          <a:p>
            <a:pPr algn="ctr"/>
            <a:endParaRPr lang="en-US" sz="1800"/>
          </a:p>
        </p:txBody>
      </p:sp>
      <p:sp>
        <p:nvSpPr>
          <p:cNvPr id="16" name="Text Box 392"/>
          <p:cNvSpPr txBox="1">
            <a:spLocks noChangeArrowheads="1"/>
          </p:cNvSpPr>
          <p:nvPr/>
        </p:nvSpPr>
        <p:spPr bwMode="auto">
          <a:xfrm>
            <a:off x="5237753" y="2578894"/>
            <a:ext cx="436818" cy="600550"/>
          </a:xfrm>
          <a:prstGeom prst="rect">
            <a:avLst/>
          </a:prstGeom>
          <a:noFill/>
          <a:ln w="9525">
            <a:noFill/>
            <a:miter lim="800000"/>
            <a:headEnd/>
            <a:tailEnd/>
          </a:ln>
          <a:effectLst/>
        </p:spPr>
        <p:txBody>
          <a:bodyPr wrap="none" lIns="67865" tIns="33338" rIns="67865" bIns="33338">
            <a:prstTxWarp prst="textNoShape">
              <a:avLst/>
            </a:prstTxWarp>
            <a:spAutoFit/>
          </a:bodyPr>
          <a:lstStyle/>
          <a:p>
            <a:pPr algn="ctr">
              <a:lnSpc>
                <a:spcPct val="90000"/>
              </a:lnSpc>
              <a:spcBef>
                <a:spcPct val="30000"/>
              </a:spcBef>
            </a:pPr>
            <a:r>
              <a:rPr lang="en-US" sz="1050">
                <a:solidFill>
                  <a:schemeClr val="tx2"/>
                </a:solidFill>
              </a:rPr>
              <a:t>L4 PT</a:t>
            </a:r>
          </a:p>
          <a:p>
            <a:pPr algn="ctr">
              <a:lnSpc>
                <a:spcPct val="90000"/>
              </a:lnSpc>
              <a:spcBef>
                <a:spcPct val="30000"/>
              </a:spcBef>
            </a:pPr>
            <a:r>
              <a:rPr lang="en-US" sz="1050" i="1">
                <a:solidFill>
                  <a:schemeClr val="tx2"/>
                </a:solidFill>
              </a:rPr>
              <a:t>Page </a:t>
            </a:r>
          </a:p>
          <a:p>
            <a:pPr algn="ctr">
              <a:lnSpc>
                <a:spcPct val="90000"/>
              </a:lnSpc>
              <a:spcBef>
                <a:spcPct val="30000"/>
              </a:spcBef>
            </a:pPr>
            <a:r>
              <a:rPr lang="en-US" sz="1050" i="1">
                <a:solidFill>
                  <a:schemeClr val="tx2"/>
                </a:solidFill>
              </a:rPr>
              <a:t>table</a:t>
            </a:r>
          </a:p>
        </p:txBody>
      </p:sp>
      <p:sp>
        <p:nvSpPr>
          <p:cNvPr id="17" name="Rectangle 405"/>
          <p:cNvSpPr>
            <a:spLocks noChangeArrowheads="1"/>
          </p:cNvSpPr>
          <p:nvPr/>
        </p:nvSpPr>
        <p:spPr bwMode="auto">
          <a:xfrm>
            <a:off x="5179220" y="3739754"/>
            <a:ext cx="569119" cy="171450"/>
          </a:xfrm>
          <a:prstGeom prst="rect">
            <a:avLst/>
          </a:prstGeom>
          <a:solidFill>
            <a:srgbClr val="F6F5BD"/>
          </a:solidFill>
          <a:ln w="9525">
            <a:solidFill>
              <a:srgbClr val="000000"/>
            </a:solidFill>
            <a:miter lim="800000"/>
            <a:headEnd/>
            <a:tailEnd/>
          </a:ln>
          <a:effectLst/>
        </p:spPr>
        <p:txBody>
          <a:bodyPr wrap="none" lIns="67865" tIns="33338" rIns="67865" bIns="33338" anchor="ctr">
            <a:prstTxWarp prst="textNoShape">
              <a:avLst/>
            </a:prstTxWarp>
          </a:bodyPr>
          <a:lstStyle/>
          <a:p>
            <a:pPr algn="ctr">
              <a:lnSpc>
                <a:spcPct val="90000"/>
              </a:lnSpc>
              <a:spcBef>
                <a:spcPct val="30000"/>
              </a:spcBef>
            </a:pPr>
            <a:r>
              <a:rPr lang="en-US" sz="1050">
                <a:solidFill>
                  <a:schemeClr val="tx2"/>
                </a:solidFill>
              </a:rPr>
              <a:t>L4 PTE</a:t>
            </a:r>
          </a:p>
        </p:txBody>
      </p:sp>
      <p:sp>
        <p:nvSpPr>
          <p:cNvPr id="18" name="Line 407"/>
          <p:cNvSpPr>
            <a:spLocks noChangeShapeType="1"/>
          </p:cNvSpPr>
          <p:nvPr/>
        </p:nvSpPr>
        <p:spPr bwMode="auto">
          <a:xfrm>
            <a:off x="4978005" y="2206230"/>
            <a:ext cx="5953" cy="1626394"/>
          </a:xfrm>
          <a:prstGeom prst="line">
            <a:avLst/>
          </a:prstGeom>
          <a:noFill/>
          <a:ln w="9525">
            <a:solidFill>
              <a:srgbClr val="000000"/>
            </a:solidFill>
            <a:round/>
            <a:headEnd/>
            <a:tailEnd/>
          </a:ln>
          <a:effectLst/>
        </p:spPr>
        <p:txBody>
          <a:bodyPr wrap="none" lIns="67865" tIns="33338" rIns="67865" bIns="33338" anchor="ctr">
            <a:prstTxWarp prst="textNoShape">
              <a:avLst/>
            </a:prstTxWarp>
          </a:bodyPr>
          <a:lstStyle/>
          <a:p>
            <a:pPr algn="ctr"/>
            <a:endParaRPr lang="en-US" sz="1800"/>
          </a:p>
        </p:txBody>
      </p:sp>
      <p:sp>
        <p:nvSpPr>
          <p:cNvPr id="19" name="Line 408"/>
          <p:cNvSpPr>
            <a:spLocks noChangeShapeType="1"/>
          </p:cNvSpPr>
          <p:nvPr/>
        </p:nvSpPr>
        <p:spPr bwMode="auto">
          <a:xfrm>
            <a:off x="6872288" y="2206228"/>
            <a:ext cx="0" cy="3327797"/>
          </a:xfrm>
          <a:prstGeom prst="line">
            <a:avLst/>
          </a:prstGeom>
          <a:noFill/>
          <a:ln w="9525">
            <a:solidFill>
              <a:srgbClr val="000000"/>
            </a:solidFill>
            <a:round/>
            <a:headEnd/>
            <a:tailEnd type="triangle" w="med" len="med"/>
          </a:ln>
          <a:effectLst/>
        </p:spPr>
        <p:txBody>
          <a:bodyPr wrap="none" lIns="67865" tIns="33338" rIns="67865" bIns="33338" anchor="ctr">
            <a:prstTxWarp prst="textNoShape">
              <a:avLst/>
            </a:prstTxWarp>
          </a:bodyPr>
          <a:lstStyle/>
          <a:p>
            <a:pPr algn="ctr"/>
            <a:endParaRPr lang="en-US" sz="1800"/>
          </a:p>
        </p:txBody>
      </p:sp>
      <p:sp>
        <p:nvSpPr>
          <p:cNvPr id="20" name="Rectangle 409"/>
          <p:cNvSpPr>
            <a:spLocks noChangeAspect="1" noChangeArrowheads="1"/>
          </p:cNvSpPr>
          <p:nvPr/>
        </p:nvSpPr>
        <p:spPr bwMode="auto">
          <a:xfrm>
            <a:off x="2334816" y="5534025"/>
            <a:ext cx="3371850" cy="215504"/>
          </a:xfrm>
          <a:prstGeom prst="rect">
            <a:avLst/>
          </a:prstGeom>
          <a:solidFill>
            <a:srgbClr val="F6F5BD"/>
          </a:solidFill>
          <a:ln w="9525">
            <a:solidFill>
              <a:srgbClr val="000000"/>
            </a:solidFill>
            <a:miter lim="800000"/>
            <a:headEnd/>
            <a:tailEnd/>
          </a:ln>
          <a:effectLst/>
        </p:spPr>
        <p:txBody>
          <a:bodyPr wrap="none" lIns="67865" tIns="33338" rIns="67865" bIns="33338" anchor="ctr">
            <a:prstTxWarp prst="textNoShape">
              <a:avLst/>
            </a:prstTxWarp>
          </a:bodyPr>
          <a:lstStyle/>
          <a:p>
            <a:pPr algn="ctr">
              <a:lnSpc>
                <a:spcPct val="90000"/>
              </a:lnSpc>
              <a:spcBef>
                <a:spcPct val="30000"/>
              </a:spcBef>
            </a:pPr>
            <a:r>
              <a:rPr lang="en-US" sz="1050">
                <a:solidFill>
                  <a:schemeClr val="tx2"/>
                </a:solidFill>
              </a:rPr>
              <a:t>PPN</a:t>
            </a:r>
          </a:p>
        </p:txBody>
      </p:sp>
      <p:sp>
        <p:nvSpPr>
          <p:cNvPr id="21" name="Rectangle 410"/>
          <p:cNvSpPr>
            <a:spLocks noChangeAspect="1" noChangeArrowheads="1"/>
          </p:cNvSpPr>
          <p:nvPr/>
        </p:nvSpPr>
        <p:spPr bwMode="auto">
          <a:xfrm>
            <a:off x="5706667" y="5534025"/>
            <a:ext cx="1406128" cy="215504"/>
          </a:xfrm>
          <a:prstGeom prst="rect">
            <a:avLst/>
          </a:prstGeom>
          <a:solidFill>
            <a:srgbClr val="DEDFF5"/>
          </a:solidFill>
          <a:ln w="9525">
            <a:solidFill>
              <a:srgbClr val="000000"/>
            </a:solidFill>
            <a:miter lim="800000"/>
            <a:headEnd/>
            <a:tailEnd/>
          </a:ln>
          <a:effectLst/>
        </p:spPr>
        <p:txBody>
          <a:bodyPr wrap="none" lIns="67865" tIns="33338" rIns="67865" bIns="33338" anchor="ctr">
            <a:prstTxWarp prst="textNoShape">
              <a:avLst/>
            </a:prstTxWarp>
          </a:bodyPr>
          <a:lstStyle/>
          <a:p>
            <a:pPr algn="ctr">
              <a:lnSpc>
                <a:spcPct val="90000"/>
              </a:lnSpc>
              <a:spcBef>
                <a:spcPct val="30000"/>
              </a:spcBef>
            </a:pPr>
            <a:r>
              <a:rPr lang="en-US" sz="1050">
                <a:solidFill>
                  <a:schemeClr val="tx2"/>
                </a:solidFill>
              </a:rPr>
              <a:t>PPO</a:t>
            </a:r>
          </a:p>
        </p:txBody>
      </p:sp>
      <p:sp>
        <p:nvSpPr>
          <p:cNvPr id="22" name="Text Box 411"/>
          <p:cNvSpPr txBox="1">
            <a:spLocks noChangeAspect="1" noChangeArrowheads="1"/>
          </p:cNvSpPr>
          <p:nvPr/>
        </p:nvSpPr>
        <p:spPr bwMode="auto">
          <a:xfrm>
            <a:off x="3897528" y="5376863"/>
            <a:ext cx="242854" cy="191977"/>
          </a:xfrm>
          <a:prstGeom prst="rect">
            <a:avLst/>
          </a:prstGeom>
          <a:noFill/>
          <a:ln w="9525">
            <a:noFill/>
            <a:miter lim="800000"/>
            <a:headEnd/>
            <a:tailEnd/>
          </a:ln>
          <a:effectLst/>
        </p:spPr>
        <p:txBody>
          <a:bodyPr wrap="none" lIns="67865" tIns="33338" rIns="67865" bIns="33338">
            <a:prstTxWarp prst="textNoShape">
              <a:avLst/>
            </a:prstTxWarp>
            <a:spAutoFit/>
          </a:bodyPr>
          <a:lstStyle/>
          <a:p>
            <a:pPr algn="ctr">
              <a:lnSpc>
                <a:spcPct val="90000"/>
              </a:lnSpc>
              <a:spcBef>
                <a:spcPct val="30000"/>
              </a:spcBef>
            </a:pPr>
            <a:r>
              <a:rPr lang="en-US" sz="900">
                <a:solidFill>
                  <a:schemeClr val="tx2"/>
                </a:solidFill>
              </a:rPr>
              <a:t>40</a:t>
            </a:r>
          </a:p>
        </p:txBody>
      </p:sp>
      <p:sp>
        <p:nvSpPr>
          <p:cNvPr id="23" name="Text Box 412"/>
          <p:cNvSpPr txBox="1">
            <a:spLocks noChangeAspect="1" noChangeArrowheads="1"/>
          </p:cNvSpPr>
          <p:nvPr/>
        </p:nvSpPr>
        <p:spPr bwMode="auto">
          <a:xfrm>
            <a:off x="6288303" y="5376863"/>
            <a:ext cx="242854" cy="191977"/>
          </a:xfrm>
          <a:prstGeom prst="rect">
            <a:avLst/>
          </a:prstGeom>
          <a:noFill/>
          <a:ln w="9525">
            <a:noFill/>
            <a:miter lim="800000"/>
            <a:headEnd/>
            <a:tailEnd/>
          </a:ln>
          <a:effectLst/>
        </p:spPr>
        <p:txBody>
          <a:bodyPr wrap="none" lIns="67865" tIns="33338" rIns="67865" bIns="33338">
            <a:prstTxWarp prst="textNoShape">
              <a:avLst/>
            </a:prstTxWarp>
            <a:spAutoFit/>
          </a:bodyPr>
          <a:lstStyle/>
          <a:p>
            <a:pPr algn="ctr">
              <a:lnSpc>
                <a:spcPct val="90000"/>
              </a:lnSpc>
              <a:spcBef>
                <a:spcPct val="30000"/>
              </a:spcBef>
            </a:pPr>
            <a:r>
              <a:rPr lang="en-US" sz="900">
                <a:solidFill>
                  <a:schemeClr val="tx2"/>
                </a:solidFill>
              </a:rPr>
              <a:t>12</a:t>
            </a:r>
          </a:p>
        </p:txBody>
      </p:sp>
      <p:sp>
        <p:nvSpPr>
          <p:cNvPr id="24" name="Text Box 413"/>
          <p:cNvSpPr txBox="1">
            <a:spLocks noChangeAspect="1" noChangeArrowheads="1"/>
          </p:cNvSpPr>
          <p:nvPr/>
        </p:nvSpPr>
        <p:spPr bwMode="auto">
          <a:xfrm>
            <a:off x="7057976" y="5386387"/>
            <a:ext cx="960999" cy="649025"/>
          </a:xfrm>
          <a:prstGeom prst="rect">
            <a:avLst/>
          </a:prstGeom>
          <a:noFill/>
          <a:ln w="9525">
            <a:noFill/>
            <a:miter lim="800000"/>
            <a:headEnd/>
            <a:tailEnd/>
          </a:ln>
          <a:effectLst/>
        </p:spPr>
        <p:txBody>
          <a:bodyPr wrap="none" lIns="67865" tIns="33338" rIns="67865" bIns="33338">
            <a:prstTxWarp prst="textNoShape">
              <a:avLst/>
            </a:prstTxWarp>
            <a:spAutoFit/>
          </a:bodyPr>
          <a:lstStyle/>
          <a:p>
            <a:pPr algn="ctr">
              <a:lnSpc>
                <a:spcPct val="90000"/>
              </a:lnSpc>
              <a:spcBef>
                <a:spcPct val="30000"/>
              </a:spcBef>
            </a:pPr>
            <a:r>
              <a:rPr lang="en-US" sz="1800">
                <a:solidFill>
                  <a:schemeClr val="tx2"/>
                </a:solidFill>
              </a:rPr>
              <a:t>Physical </a:t>
            </a:r>
          </a:p>
          <a:p>
            <a:pPr algn="ctr">
              <a:lnSpc>
                <a:spcPct val="90000"/>
              </a:lnSpc>
              <a:spcBef>
                <a:spcPct val="30000"/>
              </a:spcBef>
            </a:pPr>
            <a:r>
              <a:rPr lang="en-US" sz="1800">
                <a:solidFill>
                  <a:schemeClr val="tx2"/>
                </a:solidFill>
              </a:rPr>
              <a:t>address</a:t>
            </a:r>
          </a:p>
        </p:txBody>
      </p:sp>
      <p:sp>
        <p:nvSpPr>
          <p:cNvPr id="25" name="Line 414"/>
          <p:cNvSpPr>
            <a:spLocks noChangeShapeType="1"/>
          </p:cNvSpPr>
          <p:nvPr/>
        </p:nvSpPr>
        <p:spPr bwMode="auto">
          <a:xfrm flipH="1">
            <a:off x="4576763" y="5197079"/>
            <a:ext cx="1371600" cy="0"/>
          </a:xfrm>
          <a:prstGeom prst="line">
            <a:avLst/>
          </a:prstGeom>
          <a:noFill/>
          <a:ln w="9525">
            <a:solidFill>
              <a:srgbClr val="000000"/>
            </a:solidFill>
            <a:round/>
            <a:headEnd/>
            <a:tailEnd/>
          </a:ln>
          <a:effectLst/>
        </p:spPr>
        <p:txBody>
          <a:bodyPr wrap="none" lIns="67865" tIns="33338" rIns="67865" bIns="33338" anchor="ctr">
            <a:prstTxWarp prst="textNoShape">
              <a:avLst/>
            </a:prstTxWarp>
          </a:bodyPr>
          <a:lstStyle/>
          <a:p>
            <a:pPr algn="ctr"/>
            <a:endParaRPr lang="en-US" sz="1800"/>
          </a:p>
        </p:txBody>
      </p:sp>
      <p:sp>
        <p:nvSpPr>
          <p:cNvPr id="26" name="Line 415"/>
          <p:cNvSpPr>
            <a:spLocks noChangeShapeType="1"/>
          </p:cNvSpPr>
          <p:nvPr/>
        </p:nvSpPr>
        <p:spPr bwMode="auto">
          <a:xfrm>
            <a:off x="4576763" y="5195888"/>
            <a:ext cx="0" cy="325041"/>
          </a:xfrm>
          <a:prstGeom prst="line">
            <a:avLst/>
          </a:prstGeom>
          <a:noFill/>
          <a:ln w="9525">
            <a:solidFill>
              <a:srgbClr val="000000"/>
            </a:solidFill>
            <a:round/>
            <a:headEnd/>
            <a:tailEnd type="triangle" w="med" len="med"/>
          </a:ln>
          <a:effectLst/>
        </p:spPr>
        <p:txBody>
          <a:bodyPr wrap="none" lIns="67865" tIns="33338" rIns="67865" bIns="33338" anchor="ctr">
            <a:prstTxWarp prst="textNoShape">
              <a:avLst/>
            </a:prstTxWarp>
          </a:bodyPr>
          <a:lstStyle/>
          <a:p>
            <a:pPr algn="ctr"/>
            <a:endParaRPr lang="en-US" sz="1800"/>
          </a:p>
        </p:txBody>
      </p:sp>
      <p:sp>
        <p:nvSpPr>
          <p:cNvPr id="27" name="Text Box 416"/>
          <p:cNvSpPr txBox="1">
            <a:spLocks noChangeArrowheads="1"/>
          </p:cNvSpPr>
          <p:nvPr/>
        </p:nvSpPr>
        <p:spPr bwMode="auto">
          <a:xfrm>
            <a:off x="7038973" y="3387330"/>
            <a:ext cx="832759" cy="600550"/>
          </a:xfrm>
          <a:prstGeom prst="rect">
            <a:avLst/>
          </a:prstGeom>
          <a:noFill/>
          <a:ln w="9525">
            <a:noFill/>
            <a:miter lim="800000"/>
            <a:headEnd/>
            <a:tailEnd/>
          </a:ln>
          <a:effectLst/>
        </p:spPr>
        <p:txBody>
          <a:bodyPr wrap="none" lIns="67865" tIns="33338" rIns="67865" bIns="33338">
            <a:prstTxWarp prst="textNoShape">
              <a:avLst/>
            </a:prstTxWarp>
            <a:spAutoFit/>
          </a:bodyPr>
          <a:lstStyle/>
          <a:p>
            <a:pPr algn="ctr">
              <a:lnSpc>
                <a:spcPct val="90000"/>
              </a:lnSpc>
              <a:spcBef>
                <a:spcPct val="30000"/>
              </a:spcBef>
            </a:pPr>
            <a:r>
              <a:rPr lang="en-US" sz="1050" i="1">
                <a:solidFill>
                  <a:schemeClr val="tx2"/>
                </a:solidFill>
              </a:rPr>
              <a:t>Offset into </a:t>
            </a:r>
          </a:p>
          <a:p>
            <a:pPr algn="ctr">
              <a:lnSpc>
                <a:spcPct val="90000"/>
              </a:lnSpc>
              <a:spcBef>
                <a:spcPct val="30000"/>
              </a:spcBef>
            </a:pPr>
            <a:r>
              <a:rPr lang="en-US" sz="1050" i="1">
                <a:solidFill>
                  <a:schemeClr val="tx2"/>
                </a:solidFill>
              </a:rPr>
              <a:t>physical and </a:t>
            </a:r>
          </a:p>
          <a:p>
            <a:pPr algn="ctr">
              <a:lnSpc>
                <a:spcPct val="90000"/>
              </a:lnSpc>
              <a:spcBef>
                <a:spcPct val="30000"/>
              </a:spcBef>
            </a:pPr>
            <a:r>
              <a:rPr lang="en-US" sz="1050" i="1">
                <a:solidFill>
                  <a:schemeClr val="tx2"/>
                </a:solidFill>
              </a:rPr>
              <a:t>virtual page</a:t>
            </a:r>
          </a:p>
        </p:txBody>
      </p:sp>
      <p:sp>
        <p:nvSpPr>
          <p:cNvPr id="28" name="Rectangle 417"/>
          <p:cNvSpPr>
            <a:spLocks noChangeAspect="1" noChangeArrowheads="1"/>
          </p:cNvSpPr>
          <p:nvPr/>
        </p:nvSpPr>
        <p:spPr bwMode="auto">
          <a:xfrm>
            <a:off x="3832623" y="1996680"/>
            <a:ext cx="958453" cy="210740"/>
          </a:xfrm>
          <a:prstGeom prst="rect">
            <a:avLst/>
          </a:prstGeom>
          <a:solidFill>
            <a:srgbClr val="E6E6E6"/>
          </a:solidFill>
          <a:ln w="9525">
            <a:solidFill>
              <a:srgbClr val="000000"/>
            </a:solidFill>
            <a:miter lim="800000"/>
            <a:headEnd/>
            <a:tailEnd/>
          </a:ln>
          <a:effectLst/>
        </p:spPr>
        <p:txBody>
          <a:bodyPr wrap="none" lIns="67865" tIns="33338" rIns="67865" bIns="33338" anchor="ctr">
            <a:prstTxWarp prst="textNoShape">
              <a:avLst/>
            </a:prstTxWarp>
          </a:bodyPr>
          <a:lstStyle/>
          <a:p>
            <a:pPr algn="ctr">
              <a:lnSpc>
                <a:spcPct val="90000"/>
              </a:lnSpc>
              <a:spcBef>
                <a:spcPct val="30000"/>
              </a:spcBef>
            </a:pPr>
            <a:r>
              <a:rPr lang="en-US" sz="1050">
                <a:solidFill>
                  <a:schemeClr val="tx2"/>
                </a:solidFill>
              </a:rPr>
              <a:t>VPN 3</a:t>
            </a:r>
          </a:p>
        </p:txBody>
      </p:sp>
      <p:sp>
        <p:nvSpPr>
          <p:cNvPr id="29" name="Rectangle 418"/>
          <p:cNvSpPr>
            <a:spLocks noChangeAspect="1" noChangeArrowheads="1"/>
          </p:cNvSpPr>
          <p:nvPr/>
        </p:nvSpPr>
        <p:spPr bwMode="auto">
          <a:xfrm>
            <a:off x="4791075" y="2001441"/>
            <a:ext cx="958454" cy="204788"/>
          </a:xfrm>
          <a:prstGeom prst="rect">
            <a:avLst/>
          </a:prstGeom>
          <a:solidFill>
            <a:srgbClr val="F6F5BD"/>
          </a:solidFill>
          <a:ln w="9525">
            <a:solidFill>
              <a:srgbClr val="000000"/>
            </a:solidFill>
            <a:miter lim="800000"/>
            <a:headEnd/>
            <a:tailEnd/>
          </a:ln>
          <a:effectLst/>
        </p:spPr>
        <p:txBody>
          <a:bodyPr wrap="none" lIns="67865" tIns="33338" rIns="67865" bIns="33338" anchor="ctr">
            <a:prstTxWarp prst="textNoShape">
              <a:avLst/>
            </a:prstTxWarp>
          </a:bodyPr>
          <a:lstStyle/>
          <a:p>
            <a:pPr algn="ctr">
              <a:lnSpc>
                <a:spcPct val="90000"/>
              </a:lnSpc>
              <a:spcBef>
                <a:spcPct val="30000"/>
              </a:spcBef>
            </a:pPr>
            <a:r>
              <a:rPr lang="en-US" sz="1050">
                <a:solidFill>
                  <a:schemeClr val="tx2"/>
                </a:solidFill>
              </a:rPr>
              <a:t>VPN 4</a:t>
            </a:r>
          </a:p>
        </p:txBody>
      </p:sp>
      <p:sp>
        <p:nvSpPr>
          <p:cNvPr id="30" name="Rectangle 419"/>
          <p:cNvSpPr>
            <a:spLocks noChangeAspect="1" noChangeArrowheads="1"/>
          </p:cNvSpPr>
          <p:nvPr/>
        </p:nvSpPr>
        <p:spPr bwMode="auto">
          <a:xfrm>
            <a:off x="2878931" y="1996680"/>
            <a:ext cx="958454" cy="210740"/>
          </a:xfrm>
          <a:prstGeom prst="rect">
            <a:avLst/>
          </a:prstGeom>
          <a:solidFill>
            <a:srgbClr val="DBF2DA"/>
          </a:solidFill>
          <a:ln w="9525">
            <a:solidFill>
              <a:srgbClr val="000000"/>
            </a:solidFill>
            <a:miter lim="800000"/>
            <a:headEnd/>
            <a:tailEnd/>
          </a:ln>
          <a:effectLst/>
        </p:spPr>
        <p:txBody>
          <a:bodyPr wrap="none" lIns="67865" tIns="33338" rIns="67865" bIns="33338" anchor="ctr">
            <a:prstTxWarp prst="textNoShape">
              <a:avLst/>
            </a:prstTxWarp>
          </a:bodyPr>
          <a:lstStyle/>
          <a:p>
            <a:pPr algn="ctr">
              <a:lnSpc>
                <a:spcPct val="90000"/>
              </a:lnSpc>
              <a:spcBef>
                <a:spcPct val="30000"/>
              </a:spcBef>
            </a:pPr>
            <a:r>
              <a:rPr lang="en-US" sz="1050">
                <a:solidFill>
                  <a:schemeClr val="tx2"/>
                </a:solidFill>
              </a:rPr>
              <a:t>VPN 2</a:t>
            </a:r>
          </a:p>
        </p:txBody>
      </p:sp>
      <p:sp>
        <p:nvSpPr>
          <p:cNvPr id="31" name="Rectangle 420"/>
          <p:cNvSpPr>
            <a:spLocks noChangeAspect="1" noChangeArrowheads="1"/>
          </p:cNvSpPr>
          <p:nvPr/>
        </p:nvSpPr>
        <p:spPr bwMode="auto">
          <a:xfrm>
            <a:off x="1920480" y="1995488"/>
            <a:ext cx="958453" cy="210741"/>
          </a:xfrm>
          <a:prstGeom prst="rect">
            <a:avLst/>
          </a:prstGeom>
          <a:solidFill>
            <a:srgbClr val="F6D2D2"/>
          </a:solidFill>
          <a:ln w="9525">
            <a:solidFill>
              <a:srgbClr val="000000"/>
            </a:solidFill>
            <a:miter lim="800000"/>
            <a:headEnd/>
            <a:tailEnd/>
          </a:ln>
          <a:effectLst/>
        </p:spPr>
        <p:txBody>
          <a:bodyPr wrap="none" lIns="67865" tIns="33338" rIns="67865" bIns="33338" anchor="ctr">
            <a:prstTxWarp prst="textNoShape">
              <a:avLst/>
            </a:prstTxWarp>
          </a:bodyPr>
          <a:lstStyle/>
          <a:p>
            <a:pPr algn="ctr">
              <a:lnSpc>
                <a:spcPct val="90000"/>
              </a:lnSpc>
              <a:spcBef>
                <a:spcPct val="30000"/>
              </a:spcBef>
            </a:pPr>
            <a:r>
              <a:rPr lang="en-US" sz="1050">
                <a:solidFill>
                  <a:schemeClr val="tx2"/>
                </a:solidFill>
              </a:rPr>
              <a:t>VPN 1</a:t>
            </a:r>
          </a:p>
        </p:txBody>
      </p:sp>
      <p:sp>
        <p:nvSpPr>
          <p:cNvPr id="32" name="Line 430"/>
          <p:cNvSpPr>
            <a:spLocks noChangeShapeType="1"/>
          </p:cNvSpPr>
          <p:nvPr/>
        </p:nvSpPr>
        <p:spPr bwMode="auto">
          <a:xfrm>
            <a:off x="4774406" y="3832622"/>
            <a:ext cx="134541" cy="0"/>
          </a:xfrm>
          <a:prstGeom prst="line">
            <a:avLst/>
          </a:prstGeom>
          <a:noFill/>
          <a:ln w="9525">
            <a:solidFill>
              <a:srgbClr val="000000"/>
            </a:solidFill>
            <a:round/>
            <a:headEnd/>
            <a:tailEnd/>
          </a:ln>
          <a:effectLst/>
        </p:spPr>
        <p:txBody>
          <a:bodyPr wrap="none" lIns="67865" tIns="33338" rIns="67865" bIns="33338" anchor="ctr">
            <a:prstTxWarp prst="textNoShape">
              <a:avLst/>
            </a:prstTxWarp>
          </a:bodyPr>
          <a:lstStyle/>
          <a:p>
            <a:pPr algn="ctr"/>
            <a:endParaRPr lang="en-US" sz="1800"/>
          </a:p>
        </p:txBody>
      </p:sp>
      <p:sp>
        <p:nvSpPr>
          <p:cNvPr id="33" name="Line 431"/>
          <p:cNvSpPr>
            <a:spLocks noChangeShapeType="1"/>
          </p:cNvSpPr>
          <p:nvPr/>
        </p:nvSpPr>
        <p:spPr bwMode="auto">
          <a:xfrm>
            <a:off x="4908948" y="3171826"/>
            <a:ext cx="7144" cy="660797"/>
          </a:xfrm>
          <a:prstGeom prst="line">
            <a:avLst/>
          </a:prstGeom>
          <a:noFill/>
          <a:ln w="9525">
            <a:solidFill>
              <a:srgbClr val="000000"/>
            </a:solidFill>
            <a:round/>
            <a:headEnd/>
            <a:tailEnd/>
          </a:ln>
          <a:effectLst/>
        </p:spPr>
        <p:txBody>
          <a:bodyPr wrap="none" lIns="67865" tIns="33338" rIns="67865" bIns="33338" anchor="ctr">
            <a:prstTxWarp prst="textNoShape">
              <a:avLst/>
            </a:prstTxWarp>
          </a:bodyPr>
          <a:lstStyle/>
          <a:p>
            <a:pPr algn="ctr"/>
            <a:endParaRPr lang="en-US" sz="1800"/>
          </a:p>
        </p:txBody>
      </p:sp>
      <p:sp>
        <p:nvSpPr>
          <p:cNvPr id="34" name="Line 432"/>
          <p:cNvSpPr>
            <a:spLocks noChangeShapeType="1"/>
          </p:cNvSpPr>
          <p:nvPr/>
        </p:nvSpPr>
        <p:spPr bwMode="auto">
          <a:xfrm>
            <a:off x="4916092" y="3171826"/>
            <a:ext cx="258365" cy="3572"/>
          </a:xfrm>
          <a:prstGeom prst="line">
            <a:avLst/>
          </a:prstGeom>
          <a:noFill/>
          <a:ln w="9525">
            <a:solidFill>
              <a:srgbClr val="000000"/>
            </a:solidFill>
            <a:round/>
            <a:headEnd/>
            <a:tailEnd type="triangle" w="med" len="med"/>
          </a:ln>
          <a:effectLst/>
        </p:spPr>
        <p:txBody>
          <a:bodyPr wrap="none" lIns="67865" tIns="33338" rIns="67865" bIns="33338" anchor="ctr">
            <a:prstTxWarp prst="textNoShape">
              <a:avLst/>
            </a:prstTxWarp>
          </a:bodyPr>
          <a:lstStyle/>
          <a:p>
            <a:pPr algn="ctr"/>
            <a:endParaRPr lang="en-US" sz="1800"/>
          </a:p>
        </p:txBody>
      </p:sp>
      <p:sp>
        <p:nvSpPr>
          <p:cNvPr id="35" name="Rectangle 435"/>
          <p:cNvSpPr>
            <a:spLocks noChangeArrowheads="1"/>
          </p:cNvSpPr>
          <p:nvPr/>
        </p:nvSpPr>
        <p:spPr bwMode="auto">
          <a:xfrm>
            <a:off x="4219575" y="3175397"/>
            <a:ext cx="571500" cy="1200150"/>
          </a:xfrm>
          <a:prstGeom prst="rect">
            <a:avLst/>
          </a:prstGeom>
          <a:solidFill>
            <a:srgbClr val="FFFFFF"/>
          </a:solidFill>
          <a:ln w="9525">
            <a:solidFill>
              <a:srgbClr val="000000"/>
            </a:solidFill>
            <a:miter lim="800000"/>
            <a:headEnd/>
            <a:tailEnd/>
          </a:ln>
          <a:effectLst/>
        </p:spPr>
        <p:txBody>
          <a:bodyPr wrap="none" lIns="67865" tIns="33338" rIns="67865" bIns="33338" anchor="ctr">
            <a:prstTxWarp prst="textNoShape">
              <a:avLst/>
            </a:prstTxWarp>
          </a:bodyPr>
          <a:lstStyle/>
          <a:p>
            <a:pPr algn="ctr"/>
            <a:endParaRPr lang="en-US" sz="1800"/>
          </a:p>
        </p:txBody>
      </p:sp>
      <p:sp>
        <p:nvSpPr>
          <p:cNvPr id="36" name="Text Box 437"/>
          <p:cNvSpPr txBox="1">
            <a:spLocks noChangeArrowheads="1"/>
          </p:cNvSpPr>
          <p:nvPr/>
        </p:nvSpPr>
        <p:spPr bwMode="auto">
          <a:xfrm>
            <a:off x="4118470" y="2578894"/>
            <a:ext cx="784670" cy="600550"/>
          </a:xfrm>
          <a:prstGeom prst="rect">
            <a:avLst/>
          </a:prstGeom>
          <a:noFill/>
          <a:ln w="9525">
            <a:noFill/>
            <a:miter lim="800000"/>
            <a:headEnd/>
            <a:tailEnd/>
          </a:ln>
          <a:effectLst/>
        </p:spPr>
        <p:txBody>
          <a:bodyPr wrap="none" lIns="67865" tIns="33338" rIns="67865" bIns="33338">
            <a:prstTxWarp prst="textNoShape">
              <a:avLst/>
            </a:prstTxWarp>
            <a:spAutoFit/>
          </a:bodyPr>
          <a:lstStyle/>
          <a:p>
            <a:pPr algn="ctr">
              <a:lnSpc>
                <a:spcPct val="90000"/>
              </a:lnSpc>
              <a:spcBef>
                <a:spcPct val="30000"/>
              </a:spcBef>
            </a:pPr>
            <a:r>
              <a:rPr lang="en-US" sz="1050">
                <a:solidFill>
                  <a:schemeClr val="tx2"/>
                </a:solidFill>
              </a:rPr>
              <a:t>L3 PT</a:t>
            </a:r>
          </a:p>
          <a:p>
            <a:pPr algn="ctr">
              <a:lnSpc>
                <a:spcPct val="90000"/>
              </a:lnSpc>
              <a:spcBef>
                <a:spcPct val="30000"/>
              </a:spcBef>
            </a:pPr>
            <a:r>
              <a:rPr lang="en-US" sz="1050" i="1">
                <a:solidFill>
                  <a:schemeClr val="tx2"/>
                </a:solidFill>
              </a:rPr>
              <a:t>Page middle</a:t>
            </a:r>
          </a:p>
          <a:p>
            <a:pPr algn="ctr">
              <a:lnSpc>
                <a:spcPct val="90000"/>
              </a:lnSpc>
              <a:spcBef>
                <a:spcPct val="30000"/>
              </a:spcBef>
            </a:pPr>
            <a:r>
              <a:rPr lang="en-US" sz="1050" i="1">
                <a:solidFill>
                  <a:schemeClr val="tx2"/>
                </a:solidFill>
              </a:rPr>
              <a:t>directory</a:t>
            </a:r>
          </a:p>
        </p:txBody>
      </p:sp>
      <p:sp>
        <p:nvSpPr>
          <p:cNvPr id="37" name="Rectangle 438"/>
          <p:cNvSpPr>
            <a:spLocks noChangeArrowheads="1"/>
          </p:cNvSpPr>
          <p:nvPr/>
        </p:nvSpPr>
        <p:spPr bwMode="auto">
          <a:xfrm>
            <a:off x="4221957" y="3746897"/>
            <a:ext cx="569119" cy="171450"/>
          </a:xfrm>
          <a:prstGeom prst="rect">
            <a:avLst/>
          </a:prstGeom>
          <a:solidFill>
            <a:srgbClr val="E6E6E6"/>
          </a:solidFill>
          <a:ln w="9525">
            <a:solidFill>
              <a:srgbClr val="000000"/>
            </a:solidFill>
            <a:miter lim="800000"/>
            <a:headEnd/>
            <a:tailEnd/>
          </a:ln>
          <a:effectLst/>
        </p:spPr>
        <p:txBody>
          <a:bodyPr wrap="none" lIns="67865" tIns="33338" rIns="67865" bIns="33338" anchor="ctr">
            <a:prstTxWarp prst="textNoShape">
              <a:avLst/>
            </a:prstTxWarp>
          </a:bodyPr>
          <a:lstStyle/>
          <a:p>
            <a:pPr algn="ctr">
              <a:lnSpc>
                <a:spcPct val="90000"/>
              </a:lnSpc>
              <a:spcBef>
                <a:spcPct val="30000"/>
              </a:spcBef>
            </a:pPr>
            <a:r>
              <a:rPr lang="en-US" sz="1050">
                <a:solidFill>
                  <a:schemeClr val="tx2"/>
                </a:solidFill>
              </a:rPr>
              <a:t>L3 PTE</a:t>
            </a:r>
          </a:p>
        </p:txBody>
      </p:sp>
      <p:sp>
        <p:nvSpPr>
          <p:cNvPr id="38" name="Line 439"/>
          <p:cNvSpPr>
            <a:spLocks noChangeShapeType="1"/>
          </p:cNvSpPr>
          <p:nvPr/>
        </p:nvSpPr>
        <p:spPr bwMode="auto">
          <a:xfrm flipH="1">
            <a:off x="4018360" y="2213372"/>
            <a:ext cx="8334" cy="1619250"/>
          </a:xfrm>
          <a:prstGeom prst="line">
            <a:avLst/>
          </a:prstGeom>
          <a:noFill/>
          <a:ln w="9525">
            <a:solidFill>
              <a:srgbClr val="000000"/>
            </a:solidFill>
            <a:round/>
            <a:headEnd/>
            <a:tailEnd/>
          </a:ln>
          <a:effectLst/>
        </p:spPr>
        <p:txBody>
          <a:bodyPr wrap="none" lIns="67865" tIns="33338" rIns="67865" bIns="33338" anchor="ctr">
            <a:prstTxWarp prst="textNoShape">
              <a:avLst/>
            </a:prstTxWarp>
          </a:bodyPr>
          <a:lstStyle/>
          <a:p>
            <a:pPr algn="ctr"/>
            <a:endParaRPr lang="en-US" sz="1800"/>
          </a:p>
        </p:txBody>
      </p:sp>
      <p:sp>
        <p:nvSpPr>
          <p:cNvPr id="39" name="Line 440"/>
          <p:cNvSpPr>
            <a:spLocks noChangeShapeType="1"/>
          </p:cNvSpPr>
          <p:nvPr/>
        </p:nvSpPr>
        <p:spPr bwMode="auto">
          <a:xfrm>
            <a:off x="4026695" y="3837385"/>
            <a:ext cx="192881" cy="0"/>
          </a:xfrm>
          <a:prstGeom prst="line">
            <a:avLst/>
          </a:prstGeom>
          <a:noFill/>
          <a:ln w="9525">
            <a:solidFill>
              <a:srgbClr val="000000"/>
            </a:solidFill>
            <a:round/>
            <a:headEnd/>
            <a:tailEnd type="triangle" w="med" len="med"/>
          </a:ln>
          <a:effectLst/>
        </p:spPr>
        <p:txBody>
          <a:bodyPr wrap="none" lIns="67865" tIns="33338" rIns="67865" bIns="33338" anchor="ctr">
            <a:prstTxWarp prst="textNoShape">
              <a:avLst/>
            </a:prstTxWarp>
          </a:bodyPr>
          <a:lstStyle/>
          <a:p>
            <a:pPr algn="ctr"/>
            <a:endParaRPr lang="en-US" sz="1800"/>
          </a:p>
        </p:txBody>
      </p:sp>
      <p:sp>
        <p:nvSpPr>
          <p:cNvPr id="40" name="Line 444"/>
          <p:cNvSpPr>
            <a:spLocks noChangeShapeType="1"/>
          </p:cNvSpPr>
          <p:nvPr/>
        </p:nvSpPr>
        <p:spPr bwMode="auto">
          <a:xfrm>
            <a:off x="3802856" y="3836194"/>
            <a:ext cx="134541" cy="0"/>
          </a:xfrm>
          <a:prstGeom prst="line">
            <a:avLst/>
          </a:prstGeom>
          <a:noFill/>
          <a:ln w="9525">
            <a:solidFill>
              <a:srgbClr val="000000"/>
            </a:solidFill>
            <a:round/>
            <a:headEnd/>
            <a:tailEnd/>
          </a:ln>
          <a:effectLst/>
        </p:spPr>
        <p:txBody>
          <a:bodyPr wrap="none" lIns="67865" tIns="33338" rIns="67865" bIns="33338" anchor="ctr">
            <a:prstTxWarp prst="textNoShape">
              <a:avLst/>
            </a:prstTxWarp>
          </a:bodyPr>
          <a:lstStyle/>
          <a:p>
            <a:pPr algn="ctr"/>
            <a:endParaRPr lang="en-US" sz="1800"/>
          </a:p>
        </p:txBody>
      </p:sp>
      <p:sp>
        <p:nvSpPr>
          <p:cNvPr id="41" name="Line 445"/>
          <p:cNvSpPr>
            <a:spLocks noChangeShapeType="1"/>
          </p:cNvSpPr>
          <p:nvPr/>
        </p:nvSpPr>
        <p:spPr bwMode="auto">
          <a:xfrm>
            <a:off x="3938588" y="3174208"/>
            <a:ext cx="0" cy="660797"/>
          </a:xfrm>
          <a:prstGeom prst="line">
            <a:avLst/>
          </a:prstGeom>
          <a:noFill/>
          <a:ln w="9525">
            <a:solidFill>
              <a:srgbClr val="000000"/>
            </a:solidFill>
            <a:round/>
            <a:headEnd/>
            <a:tailEnd/>
          </a:ln>
          <a:effectLst/>
        </p:spPr>
        <p:txBody>
          <a:bodyPr wrap="none" lIns="67865" tIns="33338" rIns="67865" bIns="33338" anchor="ctr">
            <a:prstTxWarp prst="textNoShape">
              <a:avLst/>
            </a:prstTxWarp>
          </a:bodyPr>
          <a:lstStyle/>
          <a:p>
            <a:pPr algn="ctr"/>
            <a:endParaRPr lang="en-US" sz="1800"/>
          </a:p>
        </p:txBody>
      </p:sp>
      <p:sp>
        <p:nvSpPr>
          <p:cNvPr id="42" name="Rectangle 447"/>
          <p:cNvSpPr>
            <a:spLocks noChangeArrowheads="1"/>
          </p:cNvSpPr>
          <p:nvPr/>
        </p:nvSpPr>
        <p:spPr bwMode="auto">
          <a:xfrm>
            <a:off x="3248025" y="3175397"/>
            <a:ext cx="571500" cy="1200150"/>
          </a:xfrm>
          <a:prstGeom prst="rect">
            <a:avLst/>
          </a:prstGeom>
          <a:solidFill>
            <a:srgbClr val="FFFFFF"/>
          </a:solidFill>
          <a:ln w="9525">
            <a:solidFill>
              <a:srgbClr val="000000"/>
            </a:solidFill>
            <a:miter lim="800000"/>
            <a:headEnd/>
            <a:tailEnd/>
          </a:ln>
          <a:effectLst/>
        </p:spPr>
        <p:txBody>
          <a:bodyPr wrap="none" lIns="67865" tIns="33338" rIns="67865" bIns="33338" anchor="ctr">
            <a:prstTxWarp prst="textNoShape">
              <a:avLst/>
            </a:prstTxWarp>
          </a:bodyPr>
          <a:lstStyle/>
          <a:p>
            <a:pPr algn="ctr"/>
            <a:endParaRPr lang="en-US" sz="1800"/>
          </a:p>
        </p:txBody>
      </p:sp>
      <p:sp>
        <p:nvSpPr>
          <p:cNvPr id="43" name="Text Box 449"/>
          <p:cNvSpPr txBox="1">
            <a:spLocks noChangeArrowheads="1"/>
          </p:cNvSpPr>
          <p:nvPr/>
        </p:nvSpPr>
        <p:spPr bwMode="auto">
          <a:xfrm>
            <a:off x="3167992" y="2578894"/>
            <a:ext cx="736580" cy="600550"/>
          </a:xfrm>
          <a:prstGeom prst="rect">
            <a:avLst/>
          </a:prstGeom>
          <a:noFill/>
          <a:ln w="9525">
            <a:noFill/>
            <a:miter lim="800000"/>
            <a:headEnd/>
            <a:tailEnd/>
          </a:ln>
          <a:effectLst/>
        </p:spPr>
        <p:txBody>
          <a:bodyPr wrap="none" lIns="67865" tIns="33338" rIns="67865" bIns="33338">
            <a:prstTxWarp prst="textNoShape">
              <a:avLst/>
            </a:prstTxWarp>
            <a:spAutoFit/>
          </a:bodyPr>
          <a:lstStyle/>
          <a:p>
            <a:pPr algn="ctr">
              <a:lnSpc>
                <a:spcPct val="90000"/>
              </a:lnSpc>
              <a:spcBef>
                <a:spcPct val="30000"/>
              </a:spcBef>
            </a:pPr>
            <a:r>
              <a:rPr lang="en-US" sz="1050">
                <a:solidFill>
                  <a:schemeClr val="tx2"/>
                </a:solidFill>
              </a:rPr>
              <a:t>L2 PT</a:t>
            </a:r>
          </a:p>
          <a:p>
            <a:pPr algn="ctr">
              <a:lnSpc>
                <a:spcPct val="90000"/>
              </a:lnSpc>
              <a:spcBef>
                <a:spcPct val="30000"/>
              </a:spcBef>
            </a:pPr>
            <a:r>
              <a:rPr lang="en-US" sz="1050" i="1">
                <a:solidFill>
                  <a:schemeClr val="tx2"/>
                </a:solidFill>
              </a:rPr>
              <a:t>Page upper</a:t>
            </a:r>
          </a:p>
          <a:p>
            <a:pPr algn="ctr">
              <a:lnSpc>
                <a:spcPct val="90000"/>
              </a:lnSpc>
              <a:spcBef>
                <a:spcPct val="30000"/>
              </a:spcBef>
            </a:pPr>
            <a:r>
              <a:rPr lang="en-US" sz="1050" i="1">
                <a:solidFill>
                  <a:schemeClr val="tx2"/>
                </a:solidFill>
              </a:rPr>
              <a:t>directory</a:t>
            </a:r>
          </a:p>
        </p:txBody>
      </p:sp>
      <p:sp>
        <p:nvSpPr>
          <p:cNvPr id="44" name="Rectangle 450"/>
          <p:cNvSpPr>
            <a:spLocks noChangeArrowheads="1"/>
          </p:cNvSpPr>
          <p:nvPr/>
        </p:nvSpPr>
        <p:spPr bwMode="auto">
          <a:xfrm>
            <a:off x="3250407" y="3746897"/>
            <a:ext cx="569119" cy="171450"/>
          </a:xfrm>
          <a:prstGeom prst="rect">
            <a:avLst/>
          </a:prstGeom>
          <a:solidFill>
            <a:srgbClr val="DBF2DA"/>
          </a:solidFill>
          <a:ln w="9525">
            <a:solidFill>
              <a:srgbClr val="000000"/>
            </a:solidFill>
            <a:miter lim="800000"/>
            <a:headEnd/>
            <a:tailEnd/>
          </a:ln>
          <a:effectLst/>
        </p:spPr>
        <p:txBody>
          <a:bodyPr wrap="none" lIns="67865" tIns="33338" rIns="67865" bIns="33338" anchor="ctr">
            <a:prstTxWarp prst="textNoShape">
              <a:avLst/>
            </a:prstTxWarp>
          </a:bodyPr>
          <a:lstStyle/>
          <a:p>
            <a:pPr algn="ctr">
              <a:lnSpc>
                <a:spcPct val="90000"/>
              </a:lnSpc>
              <a:spcBef>
                <a:spcPct val="30000"/>
              </a:spcBef>
            </a:pPr>
            <a:r>
              <a:rPr lang="en-US" sz="1050">
                <a:solidFill>
                  <a:schemeClr val="tx2"/>
                </a:solidFill>
              </a:rPr>
              <a:t>L2 PTE</a:t>
            </a:r>
          </a:p>
        </p:txBody>
      </p:sp>
      <p:sp>
        <p:nvSpPr>
          <p:cNvPr id="45" name="Line 451"/>
          <p:cNvSpPr>
            <a:spLocks noChangeShapeType="1"/>
          </p:cNvSpPr>
          <p:nvPr/>
        </p:nvSpPr>
        <p:spPr bwMode="auto">
          <a:xfrm>
            <a:off x="3055144" y="2213374"/>
            <a:ext cx="0" cy="1610915"/>
          </a:xfrm>
          <a:prstGeom prst="line">
            <a:avLst/>
          </a:prstGeom>
          <a:noFill/>
          <a:ln w="9525">
            <a:solidFill>
              <a:srgbClr val="000000"/>
            </a:solidFill>
            <a:round/>
            <a:headEnd/>
            <a:tailEnd/>
          </a:ln>
          <a:effectLst/>
        </p:spPr>
        <p:txBody>
          <a:bodyPr wrap="none" lIns="67865" tIns="33338" rIns="67865" bIns="33338" anchor="ctr">
            <a:prstTxWarp prst="textNoShape">
              <a:avLst/>
            </a:prstTxWarp>
          </a:bodyPr>
          <a:lstStyle/>
          <a:p>
            <a:pPr algn="ctr"/>
            <a:endParaRPr lang="en-US" sz="1800"/>
          </a:p>
        </p:txBody>
      </p:sp>
      <p:sp>
        <p:nvSpPr>
          <p:cNvPr id="46" name="Line 452"/>
          <p:cNvSpPr>
            <a:spLocks noChangeShapeType="1"/>
          </p:cNvSpPr>
          <p:nvPr/>
        </p:nvSpPr>
        <p:spPr bwMode="auto">
          <a:xfrm>
            <a:off x="3055145" y="3832622"/>
            <a:ext cx="192881" cy="0"/>
          </a:xfrm>
          <a:prstGeom prst="line">
            <a:avLst/>
          </a:prstGeom>
          <a:noFill/>
          <a:ln w="9525">
            <a:solidFill>
              <a:srgbClr val="000000"/>
            </a:solidFill>
            <a:round/>
            <a:headEnd/>
            <a:tailEnd type="triangle" w="med" len="med"/>
          </a:ln>
          <a:effectLst/>
        </p:spPr>
        <p:txBody>
          <a:bodyPr wrap="none" lIns="67865" tIns="33338" rIns="67865" bIns="33338" anchor="ctr">
            <a:prstTxWarp prst="textNoShape">
              <a:avLst/>
            </a:prstTxWarp>
          </a:bodyPr>
          <a:lstStyle/>
          <a:p>
            <a:pPr algn="ctr"/>
            <a:endParaRPr lang="en-US" sz="1800"/>
          </a:p>
        </p:txBody>
      </p:sp>
      <p:sp>
        <p:nvSpPr>
          <p:cNvPr id="47" name="Line 456"/>
          <p:cNvSpPr>
            <a:spLocks noChangeShapeType="1"/>
          </p:cNvSpPr>
          <p:nvPr/>
        </p:nvSpPr>
        <p:spPr bwMode="auto">
          <a:xfrm>
            <a:off x="2845594" y="3832622"/>
            <a:ext cx="134541" cy="0"/>
          </a:xfrm>
          <a:prstGeom prst="line">
            <a:avLst/>
          </a:prstGeom>
          <a:noFill/>
          <a:ln w="9525">
            <a:solidFill>
              <a:srgbClr val="000000"/>
            </a:solidFill>
            <a:round/>
            <a:headEnd/>
            <a:tailEnd/>
          </a:ln>
          <a:effectLst/>
        </p:spPr>
        <p:txBody>
          <a:bodyPr wrap="none" lIns="67865" tIns="33338" rIns="67865" bIns="33338" anchor="ctr">
            <a:prstTxWarp prst="textNoShape">
              <a:avLst/>
            </a:prstTxWarp>
          </a:bodyPr>
          <a:lstStyle/>
          <a:p>
            <a:pPr algn="ctr"/>
            <a:endParaRPr lang="en-US" sz="1800"/>
          </a:p>
        </p:txBody>
      </p:sp>
      <p:sp>
        <p:nvSpPr>
          <p:cNvPr id="48" name="Rectangle 459"/>
          <p:cNvSpPr>
            <a:spLocks noChangeArrowheads="1"/>
          </p:cNvSpPr>
          <p:nvPr/>
        </p:nvSpPr>
        <p:spPr bwMode="auto">
          <a:xfrm>
            <a:off x="2290763" y="3175397"/>
            <a:ext cx="571500" cy="1200150"/>
          </a:xfrm>
          <a:prstGeom prst="rect">
            <a:avLst/>
          </a:prstGeom>
          <a:solidFill>
            <a:srgbClr val="FFFFFF"/>
          </a:solidFill>
          <a:ln w="9525">
            <a:solidFill>
              <a:srgbClr val="000000"/>
            </a:solidFill>
            <a:miter lim="800000"/>
            <a:headEnd/>
            <a:tailEnd/>
          </a:ln>
          <a:effectLst/>
        </p:spPr>
        <p:txBody>
          <a:bodyPr wrap="none" lIns="67865" tIns="33338" rIns="67865" bIns="33338" anchor="ctr">
            <a:prstTxWarp prst="textNoShape">
              <a:avLst/>
            </a:prstTxWarp>
          </a:bodyPr>
          <a:lstStyle/>
          <a:p>
            <a:pPr algn="ctr"/>
            <a:endParaRPr lang="en-US" sz="1800"/>
          </a:p>
        </p:txBody>
      </p:sp>
      <p:sp>
        <p:nvSpPr>
          <p:cNvPr id="49" name="Text Box 461"/>
          <p:cNvSpPr txBox="1">
            <a:spLocks noChangeArrowheads="1"/>
          </p:cNvSpPr>
          <p:nvPr/>
        </p:nvSpPr>
        <p:spPr bwMode="auto">
          <a:xfrm>
            <a:off x="2198271" y="2578894"/>
            <a:ext cx="754212" cy="600550"/>
          </a:xfrm>
          <a:prstGeom prst="rect">
            <a:avLst/>
          </a:prstGeom>
          <a:noFill/>
          <a:ln w="9525">
            <a:noFill/>
            <a:miter lim="800000"/>
            <a:headEnd/>
            <a:tailEnd/>
          </a:ln>
          <a:effectLst/>
        </p:spPr>
        <p:txBody>
          <a:bodyPr wrap="none" lIns="67865" tIns="33338" rIns="67865" bIns="33338">
            <a:prstTxWarp prst="textNoShape">
              <a:avLst/>
            </a:prstTxWarp>
            <a:spAutoFit/>
          </a:bodyPr>
          <a:lstStyle/>
          <a:p>
            <a:pPr algn="ctr">
              <a:lnSpc>
                <a:spcPct val="90000"/>
              </a:lnSpc>
              <a:spcBef>
                <a:spcPct val="30000"/>
              </a:spcBef>
            </a:pPr>
            <a:r>
              <a:rPr lang="en-US" sz="1050">
                <a:solidFill>
                  <a:schemeClr val="tx2"/>
                </a:solidFill>
              </a:rPr>
              <a:t>L1 PT</a:t>
            </a:r>
          </a:p>
          <a:p>
            <a:pPr algn="ctr">
              <a:lnSpc>
                <a:spcPct val="90000"/>
              </a:lnSpc>
              <a:spcBef>
                <a:spcPct val="30000"/>
              </a:spcBef>
            </a:pPr>
            <a:r>
              <a:rPr lang="en-US" sz="1050" i="1">
                <a:solidFill>
                  <a:schemeClr val="tx2"/>
                </a:solidFill>
              </a:rPr>
              <a:t>Page global</a:t>
            </a:r>
          </a:p>
          <a:p>
            <a:pPr algn="ctr">
              <a:lnSpc>
                <a:spcPct val="90000"/>
              </a:lnSpc>
              <a:spcBef>
                <a:spcPct val="30000"/>
              </a:spcBef>
            </a:pPr>
            <a:r>
              <a:rPr lang="en-US" sz="1050" i="1">
                <a:solidFill>
                  <a:schemeClr val="tx2"/>
                </a:solidFill>
              </a:rPr>
              <a:t>directory</a:t>
            </a:r>
            <a:endParaRPr lang="en-US" sz="1050">
              <a:solidFill>
                <a:schemeClr val="tx2"/>
              </a:solidFill>
            </a:endParaRPr>
          </a:p>
        </p:txBody>
      </p:sp>
      <p:sp>
        <p:nvSpPr>
          <p:cNvPr id="50" name="Rectangle 462"/>
          <p:cNvSpPr>
            <a:spLocks noChangeArrowheads="1"/>
          </p:cNvSpPr>
          <p:nvPr/>
        </p:nvSpPr>
        <p:spPr bwMode="auto">
          <a:xfrm>
            <a:off x="2293145" y="3746897"/>
            <a:ext cx="569119" cy="171450"/>
          </a:xfrm>
          <a:prstGeom prst="rect">
            <a:avLst/>
          </a:prstGeom>
          <a:solidFill>
            <a:srgbClr val="F6D2D2"/>
          </a:solidFill>
          <a:ln w="9525">
            <a:solidFill>
              <a:srgbClr val="000000"/>
            </a:solidFill>
            <a:miter lim="800000"/>
            <a:headEnd/>
            <a:tailEnd/>
          </a:ln>
          <a:effectLst/>
        </p:spPr>
        <p:txBody>
          <a:bodyPr wrap="none" lIns="67865" tIns="33338" rIns="67865" bIns="33338" anchor="ctr">
            <a:prstTxWarp prst="textNoShape">
              <a:avLst/>
            </a:prstTxWarp>
          </a:bodyPr>
          <a:lstStyle/>
          <a:p>
            <a:pPr algn="ctr">
              <a:lnSpc>
                <a:spcPct val="90000"/>
              </a:lnSpc>
              <a:spcBef>
                <a:spcPct val="30000"/>
              </a:spcBef>
            </a:pPr>
            <a:r>
              <a:rPr lang="en-US" sz="1050">
                <a:solidFill>
                  <a:schemeClr val="tx2"/>
                </a:solidFill>
              </a:rPr>
              <a:t>L1 PTE</a:t>
            </a:r>
          </a:p>
        </p:txBody>
      </p:sp>
      <p:sp>
        <p:nvSpPr>
          <p:cNvPr id="51" name="Line 463"/>
          <p:cNvSpPr>
            <a:spLocks noChangeShapeType="1"/>
          </p:cNvSpPr>
          <p:nvPr/>
        </p:nvSpPr>
        <p:spPr bwMode="auto">
          <a:xfrm flipH="1">
            <a:off x="2088356" y="2213374"/>
            <a:ext cx="9525" cy="1610915"/>
          </a:xfrm>
          <a:prstGeom prst="line">
            <a:avLst/>
          </a:prstGeom>
          <a:noFill/>
          <a:ln w="9525">
            <a:solidFill>
              <a:srgbClr val="000000"/>
            </a:solidFill>
            <a:round/>
            <a:headEnd/>
            <a:tailEnd/>
          </a:ln>
          <a:effectLst/>
        </p:spPr>
        <p:txBody>
          <a:bodyPr wrap="none" lIns="67865" tIns="33338" rIns="67865" bIns="33338" anchor="ctr">
            <a:prstTxWarp prst="textNoShape">
              <a:avLst/>
            </a:prstTxWarp>
          </a:bodyPr>
          <a:lstStyle/>
          <a:p>
            <a:pPr algn="ctr"/>
            <a:endParaRPr lang="en-US" sz="1800"/>
          </a:p>
        </p:txBody>
      </p:sp>
      <p:sp>
        <p:nvSpPr>
          <p:cNvPr id="52" name="Line 464"/>
          <p:cNvSpPr>
            <a:spLocks noChangeShapeType="1"/>
          </p:cNvSpPr>
          <p:nvPr/>
        </p:nvSpPr>
        <p:spPr bwMode="auto">
          <a:xfrm>
            <a:off x="2097883" y="3827860"/>
            <a:ext cx="192881" cy="0"/>
          </a:xfrm>
          <a:prstGeom prst="line">
            <a:avLst/>
          </a:prstGeom>
          <a:noFill/>
          <a:ln w="9525">
            <a:solidFill>
              <a:srgbClr val="000000"/>
            </a:solidFill>
            <a:round/>
            <a:headEnd/>
            <a:tailEnd type="triangle" w="med" len="med"/>
          </a:ln>
          <a:effectLst/>
        </p:spPr>
        <p:txBody>
          <a:bodyPr wrap="none" lIns="67865" tIns="33338" rIns="67865" bIns="33338" anchor="ctr">
            <a:prstTxWarp prst="textNoShape">
              <a:avLst/>
            </a:prstTxWarp>
          </a:bodyPr>
          <a:lstStyle/>
          <a:p>
            <a:pPr algn="ctr"/>
            <a:endParaRPr lang="en-US" sz="1800"/>
          </a:p>
        </p:txBody>
      </p:sp>
      <p:sp>
        <p:nvSpPr>
          <p:cNvPr id="53" name="Text Box 465"/>
          <p:cNvSpPr txBox="1">
            <a:spLocks noChangeAspect="1" noChangeArrowheads="1"/>
          </p:cNvSpPr>
          <p:nvPr/>
        </p:nvSpPr>
        <p:spPr bwMode="auto">
          <a:xfrm>
            <a:off x="4265126" y="1828801"/>
            <a:ext cx="189955" cy="191977"/>
          </a:xfrm>
          <a:prstGeom prst="rect">
            <a:avLst/>
          </a:prstGeom>
          <a:noFill/>
          <a:ln w="9525">
            <a:noFill/>
            <a:miter lim="800000"/>
            <a:headEnd/>
            <a:tailEnd/>
          </a:ln>
          <a:effectLst/>
        </p:spPr>
        <p:txBody>
          <a:bodyPr wrap="none" lIns="67865" tIns="33338" rIns="67865" bIns="33338">
            <a:prstTxWarp prst="textNoShape">
              <a:avLst/>
            </a:prstTxWarp>
            <a:spAutoFit/>
          </a:bodyPr>
          <a:lstStyle/>
          <a:p>
            <a:pPr algn="ctr">
              <a:lnSpc>
                <a:spcPct val="90000"/>
              </a:lnSpc>
              <a:spcBef>
                <a:spcPct val="30000"/>
              </a:spcBef>
            </a:pPr>
            <a:r>
              <a:rPr lang="en-US" sz="900">
                <a:solidFill>
                  <a:schemeClr val="tx2"/>
                </a:solidFill>
              </a:rPr>
              <a:t>9</a:t>
            </a:r>
          </a:p>
        </p:txBody>
      </p:sp>
      <p:sp>
        <p:nvSpPr>
          <p:cNvPr id="54" name="Text Box 466"/>
          <p:cNvSpPr txBox="1">
            <a:spLocks noChangeAspect="1" noChangeArrowheads="1"/>
          </p:cNvSpPr>
          <p:nvPr/>
        </p:nvSpPr>
        <p:spPr bwMode="auto">
          <a:xfrm>
            <a:off x="2322026" y="1828801"/>
            <a:ext cx="189955" cy="191977"/>
          </a:xfrm>
          <a:prstGeom prst="rect">
            <a:avLst/>
          </a:prstGeom>
          <a:noFill/>
          <a:ln w="9525">
            <a:noFill/>
            <a:miter lim="800000"/>
            <a:headEnd/>
            <a:tailEnd/>
          </a:ln>
          <a:effectLst/>
        </p:spPr>
        <p:txBody>
          <a:bodyPr wrap="none" lIns="67865" tIns="33338" rIns="67865" bIns="33338">
            <a:prstTxWarp prst="textNoShape">
              <a:avLst/>
            </a:prstTxWarp>
            <a:spAutoFit/>
          </a:bodyPr>
          <a:lstStyle/>
          <a:p>
            <a:pPr algn="ctr">
              <a:lnSpc>
                <a:spcPct val="90000"/>
              </a:lnSpc>
              <a:spcBef>
                <a:spcPct val="30000"/>
              </a:spcBef>
            </a:pPr>
            <a:r>
              <a:rPr lang="en-US" sz="900">
                <a:solidFill>
                  <a:schemeClr val="tx2"/>
                </a:solidFill>
              </a:rPr>
              <a:t>9</a:t>
            </a:r>
          </a:p>
        </p:txBody>
      </p:sp>
      <p:sp>
        <p:nvSpPr>
          <p:cNvPr id="55" name="Line 467"/>
          <p:cNvSpPr>
            <a:spLocks noChangeShapeType="1"/>
          </p:cNvSpPr>
          <p:nvPr/>
        </p:nvSpPr>
        <p:spPr bwMode="auto">
          <a:xfrm flipV="1">
            <a:off x="1664495" y="3187304"/>
            <a:ext cx="616744" cy="0"/>
          </a:xfrm>
          <a:prstGeom prst="line">
            <a:avLst/>
          </a:prstGeom>
          <a:noFill/>
          <a:ln w="9525">
            <a:solidFill>
              <a:srgbClr val="000000"/>
            </a:solidFill>
            <a:round/>
            <a:headEnd/>
            <a:tailEnd type="triangle" w="med" len="med"/>
          </a:ln>
          <a:effectLst/>
        </p:spPr>
        <p:txBody>
          <a:bodyPr wrap="none" lIns="67865" tIns="33338" rIns="67865" bIns="33338" anchor="ctr">
            <a:prstTxWarp prst="textNoShape">
              <a:avLst/>
            </a:prstTxWarp>
          </a:bodyPr>
          <a:lstStyle/>
          <a:p>
            <a:pPr algn="ctr"/>
            <a:endParaRPr lang="en-US" sz="1800"/>
          </a:p>
        </p:txBody>
      </p:sp>
      <p:sp>
        <p:nvSpPr>
          <p:cNvPr id="56" name="Text Box 471"/>
          <p:cNvSpPr txBox="1">
            <a:spLocks noChangeAspect="1" noChangeArrowheads="1"/>
          </p:cNvSpPr>
          <p:nvPr/>
        </p:nvSpPr>
        <p:spPr bwMode="auto">
          <a:xfrm>
            <a:off x="1850843" y="3028951"/>
            <a:ext cx="242854" cy="191977"/>
          </a:xfrm>
          <a:prstGeom prst="rect">
            <a:avLst/>
          </a:prstGeom>
          <a:noFill/>
          <a:ln w="9525">
            <a:noFill/>
            <a:miter lim="800000"/>
            <a:headEnd/>
            <a:tailEnd/>
          </a:ln>
          <a:effectLst/>
        </p:spPr>
        <p:txBody>
          <a:bodyPr wrap="none" lIns="67865" tIns="33338" rIns="67865" bIns="33338">
            <a:prstTxWarp prst="textNoShape">
              <a:avLst/>
            </a:prstTxWarp>
            <a:spAutoFit/>
          </a:bodyPr>
          <a:lstStyle/>
          <a:p>
            <a:pPr algn="ctr">
              <a:lnSpc>
                <a:spcPct val="90000"/>
              </a:lnSpc>
              <a:spcBef>
                <a:spcPct val="30000"/>
              </a:spcBef>
            </a:pPr>
            <a:r>
              <a:rPr lang="en-US" sz="900" dirty="0">
                <a:solidFill>
                  <a:schemeClr val="tx2"/>
                </a:solidFill>
              </a:rPr>
              <a:t>40</a:t>
            </a:r>
          </a:p>
        </p:txBody>
      </p:sp>
      <p:sp>
        <p:nvSpPr>
          <p:cNvPr id="57" name="Text Box 473"/>
          <p:cNvSpPr txBox="1">
            <a:spLocks noChangeArrowheads="1"/>
          </p:cNvSpPr>
          <p:nvPr/>
        </p:nvSpPr>
        <p:spPr bwMode="auto">
          <a:xfrm>
            <a:off x="1876516" y="3105151"/>
            <a:ext cx="210314" cy="230832"/>
          </a:xfrm>
          <a:prstGeom prst="rect">
            <a:avLst/>
          </a:prstGeom>
          <a:noFill/>
          <a:ln w="12700">
            <a:noFill/>
            <a:miter lim="800000"/>
            <a:headEnd/>
            <a:tailEnd/>
          </a:ln>
          <a:effectLst/>
        </p:spPr>
        <p:txBody>
          <a:bodyPr wrap="none">
            <a:prstTxWarp prst="textNoShape">
              <a:avLst/>
            </a:prstTxWarp>
            <a:spAutoFit/>
          </a:bodyPr>
          <a:lstStyle/>
          <a:p>
            <a:pPr algn="ctr"/>
            <a:r>
              <a:rPr lang="en-US" sz="900"/>
              <a:t>/</a:t>
            </a:r>
          </a:p>
        </p:txBody>
      </p:sp>
      <p:sp>
        <p:nvSpPr>
          <p:cNvPr id="58" name="Line 457"/>
          <p:cNvSpPr>
            <a:spLocks noChangeShapeType="1"/>
          </p:cNvSpPr>
          <p:nvPr/>
        </p:nvSpPr>
        <p:spPr bwMode="auto">
          <a:xfrm>
            <a:off x="2980135" y="3174206"/>
            <a:ext cx="0" cy="658416"/>
          </a:xfrm>
          <a:prstGeom prst="line">
            <a:avLst/>
          </a:prstGeom>
          <a:noFill/>
          <a:ln w="9525">
            <a:solidFill>
              <a:srgbClr val="000000"/>
            </a:solidFill>
            <a:round/>
            <a:headEnd/>
            <a:tailEnd/>
          </a:ln>
          <a:effectLst/>
        </p:spPr>
        <p:txBody>
          <a:bodyPr wrap="none" lIns="67865" tIns="33338" rIns="67865" bIns="33338" anchor="ctr">
            <a:prstTxWarp prst="textNoShape">
              <a:avLst/>
            </a:prstTxWarp>
          </a:bodyPr>
          <a:lstStyle/>
          <a:p>
            <a:pPr algn="ctr"/>
            <a:endParaRPr lang="en-US" sz="1800"/>
          </a:p>
        </p:txBody>
      </p:sp>
      <p:sp>
        <p:nvSpPr>
          <p:cNvPr id="59" name="Line 458"/>
          <p:cNvSpPr>
            <a:spLocks noChangeShapeType="1"/>
          </p:cNvSpPr>
          <p:nvPr/>
        </p:nvSpPr>
        <p:spPr bwMode="auto">
          <a:xfrm>
            <a:off x="2987280" y="3175397"/>
            <a:ext cx="258365" cy="3572"/>
          </a:xfrm>
          <a:prstGeom prst="line">
            <a:avLst/>
          </a:prstGeom>
          <a:noFill/>
          <a:ln w="9525">
            <a:solidFill>
              <a:srgbClr val="000000"/>
            </a:solidFill>
            <a:round/>
            <a:headEnd/>
            <a:tailEnd type="triangle" w="med" len="med"/>
          </a:ln>
          <a:effectLst/>
        </p:spPr>
        <p:txBody>
          <a:bodyPr wrap="none" lIns="67865" tIns="33338" rIns="67865" bIns="33338" anchor="ctr">
            <a:prstTxWarp prst="textNoShape">
              <a:avLst/>
            </a:prstTxWarp>
          </a:bodyPr>
          <a:lstStyle/>
          <a:p>
            <a:pPr algn="ctr"/>
            <a:endParaRPr lang="en-US" sz="1800"/>
          </a:p>
        </p:txBody>
      </p:sp>
      <p:sp>
        <p:nvSpPr>
          <p:cNvPr id="60" name="Text Box 476"/>
          <p:cNvSpPr txBox="1">
            <a:spLocks noChangeAspect="1" noChangeArrowheads="1"/>
          </p:cNvSpPr>
          <p:nvPr/>
        </p:nvSpPr>
        <p:spPr bwMode="auto">
          <a:xfrm>
            <a:off x="2998606" y="3001567"/>
            <a:ext cx="242854" cy="191977"/>
          </a:xfrm>
          <a:prstGeom prst="rect">
            <a:avLst/>
          </a:prstGeom>
          <a:noFill/>
          <a:ln w="9525">
            <a:noFill/>
            <a:miter lim="800000"/>
            <a:headEnd/>
            <a:tailEnd/>
          </a:ln>
          <a:effectLst/>
        </p:spPr>
        <p:txBody>
          <a:bodyPr wrap="none" lIns="67865" tIns="33338" rIns="67865" bIns="33338">
            <a:prstTxWarp prst="textNoShape">
              <a:avLst/>
            </a:prstTxWarp>
            <a:spAutoFit/>
          </a:bodyPr>
          <a:lstStyle/>
          <a:p>
            <a:pPr algn="ctr">
              <a:lnSpc>
                <a:spcPct val="90000"/>
              </a:lnSpc>
              <a:spcBef>
                <a:spcPct val="30000"/>
              </a:spcBef>
            </a:pPr>
            <a:r>
              <a:rPr lang="en-US" sz="900">
                <a:solidFill>
                  <a:schemeClr val="tx2"/>
                </a:solidFill>
              </a:rPr>
              <a:t>40</a:t>
            </a:r>
          </a:p>
        </p:txBody>
      </p:sp>
      <p:sp>
        <p:nvSpPr>
          <p:cNvPr id="61" name="Text Box 477"/>
          <p:cNvSpPr txBox="1">
            <a:spLocks noChangeArrowheads="1"/>
          </p:cNvSpPr>
          <p:nvPr/>
        </p:nvSpPr>
        <p:spPr bwMode="auto">
          <a:xfrm>
            <a:off x="3030232" y="3077767"/>
            <a:ext cx="210314" cy="230832"/>
          </a:xfrm>
          <a:prstGeom prst="rect">
            <a:avLst/>
          </a:prstGeom>
          <a:noFill/>
          <a:ln w="12700">
            <a:noFill/>
            <a:miter lim="800000"/>
            <a:headEnd/>
            <a:tailEnd/>
          </a:ln>
          <a:effectLst/>
        </p:spPr>
        <p:txBody>
          <a:bodyPr wrap="none">
            <a:prstTxWarp prst="textNoShape">
              <a:avLst/>
            </a:prstTxWarp>
            <a:spAutoFit/>
          </a:bodyPr>
          <a:lstStyle/>
          <a:p>
            <a:pPr algn="ctr"/>
            <a:r>
              <a:rPr lang="en-US" sz="900"/>
              <a:t>/</a:t>
            </a:r>
          </a:p>
        </p:txBody>
      </p:sp>
      <p:sp>
        <p:nvSpPr>
          <p:cNvPr id="62" name="Line 446"/>
          <p:cNvSpPr>
            <a:spLocks noChangeShapeType="1"/>
          </p:cNvSpPr>
          <p:nvPr/>
        </p:nvSpPr>
        <p:spPr bwMode="auto">
          <a:xfrm>
            <a:off x="3937397" y="3174206"/>
            <a:ext cx="294084" cy="9525"/>
          </a:xfrm>
          <a:prstGeom prst="line">
            <a:avLst/>
          </a:prstGeom>
          <a:noFill/>
          <a:ln w="9525">
            <a:solidFill>
              <a:srgbClr val="000000"/>
            </a:solidFill>
            <a:round/>
            <a:headEnd/>
            <a:tailEnd type="triangle" w="med" len="med"/>
          </a:ln>
          <a:effectLst/>
        </p:spPr>
        <p:txBody>
          <a:bodyPr wrap="none" lIns="67865" tIns="33338" rIns="67865" bIns="33338" anchor="ctr">
            <a:prstTxWarp prst="textNoShape">
              <a:avLst/>
            </a:prstTxWarp>
          </a:bodyPr>
          <a:lstStyle/>
          <a:p>
            <a:pPr algn="ctr"/>
            <a:endParaRPr lang="en-US" sz="1800"/>
          </a:p>
        </p:txBody>
      </p:sp>
      <p:sp>
        <p:nvSpPr>
          <p:cNvPr id="63" name="Text Box 479"/>
          <p:cNvSpPr txBox="1">
            <a:spLocks noChangeAspect="1" noChangeArrowheads="1"/>
          </p:cNvSpPr>
          <p:nvPr/>
        </p:nvSpPr>
        <p:spPr bwMode="auto">
          <a:xfrm>
            <a:off x="3989206" y="3015854"/>
            <a:ext cx="242854" cy="191977"/>
          </a:xfrm>
          <a:prstGeom prst="rect">
            <a:avLst/>
          </a:prstGeom>
          <a:noFill/>
          <a:ln w="9525">
            <a:noFill/>
            <a:miter lim="800000"/>
            <a:headEnd/>
            <a:tailEnd/>
          </a:ln>
          <a:effectLst/>
        </p:spPr>
        <p:txBody>
          <a:bodyPr wrap="none" lIns="67865" tIns="33338" rIns="67865" bIns="33338">
            <a:prstTxWarp prst="textNoShape">
              <a:avLst/>
            </a:prstTxWarp>
            <a:spAutoFit/>
          </a:bodyPr>
          <a:lstStyle/>
          <a:p>
            <a:pPr algn="ctr">
              <a:lnSpc>
                <a:spcPct val="90000"/>
              </a:lnSpc>
              <a:spcBef>
                <a:spcPct val="30000"/>
              </a:spcBef>
            </a:pPr>
            <a:r>
              <a:rPr lang="en-US" sz="900">
                <a:solidFill>
                  <a:schemeClr val="tx2"/>
                </a:solidFill>
              </a:rPr>
              <a:t>40</a:t>
            </a:r>
          </a:p>
        </p:txBody>
      </p:sp>
      <p:sp>
        <p:nvSpPr>
          <p:cNvPr id="64" name="Text Box 480"/>
          <p:cNvSpPr txBox="1">
            <a:spLocks noChangeArrowheads="1"/>
          </p:cNvSpPr>
          <p:nvPr/>
        </p:nvSpPr>
        <p:spPr bwMode="auto">
          <a:xfrm>
            <a:off x="4011307" y="3092054"/>
            <a:ext cx="210314" cy="230832"/>
          </a:xfrm>
          <a:prstGeom prst="rect">
            <a:avLst/>
          </a:prstGeom>
          <a:noFill/>
          <a:ln w="12700">
            <a:noFill/>
            <a:miter lim="800000"/>
            <a:headEnd/>
            <a:tailEnd/>
          </a:ln>
          <a:effectLst/>
        </p:spPr>
        <p:txBody>
          <a:bodyPr wrap="none">
            <a:prstTxWarp prst="textNoShape">
              <a:avLst/>
            </a:prstTxWarp>
            <a:spAutoFit/>
          </a:bodyPr>
          <a:lstStyle/>
          <a:p>
            <a:pPr algn="ctr"/>
            <a:r>
              <a:rPr lang="en-US" sz="900"/>
              <a:t>/</a:t>
            </a:r>
          </a:p>
        </p:txBody>
      </p:sp>
      <p:sp>
        <p:nvSpPr>
          <p:cNvPr id="65" name="Text Box 482"/>
          <p:cNvSpPr txBox="1">
            <a:spLocks noChangeAspect="1" noChangeArrowheads="1"/>
          </p:cNvSpPr>
          <p:nvPr/>
        </p:nvSpPr>
        <p:spPr bwMode="auto">
          <a:xfrm>
            <a:off x="4945278" y="2997994"/>
            <a:ext cx="242854" cy="191977"/>
          </a:xfrm>
          <a:prstGeom prst="rect">
            <a:avLst/>
          </a:prstGeom>
          <a:noFill/>
          <a:ln w="9525">
            <a:noFill/>
            <a:miter lim="800000"/>
            <a:headEnd/>
            <a:tailEnd/>
          </a:ln>
          <a:effectLst/>
        </p:spPr>
        <p:txBody>
          <a:bodyPr wrap="none" lIns="67865" tIns="33338" rIns="67865" bIns="33338">
            <a:prstTxWarp prst="textNoShape">
              <a:avLst/>
            </a:prstTxWarp>
            <a:spAutoFit/>
          </a:bodyPr>
          <a:lstStyle/>
          <a:p>
            <a:pPr algn="ctr">
              <a:lnSpc>
                <a:spcPct val="90000"/>
              </a:lnSpc>
              <a:spcBef>
                <a:spcPct val="30000"/>
              </a:spcBef>
            </a:pPr>
            <a:r>
              <a:rPr lang="en-US" sz="900">
                <a:solidFill>
                  <a:schemeClr val="tx2"/>
                </a:solidFill>
              </a:rPr>
              <a:t>40</a:t>
            </a:r>
          </a:p>
        </p:txBody>
      </p:sp>
      <p:sp>
        <p:nvSpPr>
          <p:cNvPr id="66" name="Text Box 483"/>
          <p:cNvSpPr txBox="1">
            <a:spLocks noChangeArrowheads="1"/>
          </p:cNvSpPr>
          <p:nvPr/>
        </p:nvSpPr>
        <p:spPr bwMode="auto">
          <a:xfrm>
            <a:off x="4976903" y="3074195"/>
            <a:ext cx="210314" cy="230832"/>
          </a:xfrm>
          <a:prstGeom prst="rect">
            <a:avLst/>
          </a:prstGeom>
          <a:noFill/>
          <a:ln w="12700">
            <a:noFill/>
            <a:miter lim="800000"/>
            <a:headEnd/>
            <a:tailEnd/>
          </a:ln>
          <a:effectLst/>
        </p:spPr>
        <p:txBody>
          <a:bodyPr wrap="none">
            <a:prstTxWarp prst="textNoShape">
              <a:avLst/>
            </a:prstTxWarp>
            <a:spAutoFit/>
          </a:bodyPr>
          <a:lstStyle/>
          <a:p>
            <a:pPr algn="ctr"/>
            <a:r>
              <a:rPr lang="en-US" sz="900"/>
              <a:t>/</a:t>
            </a:r>
          </a:p>
        </p:txBody>
      </p:sp>
      <p:sp>
        <p:nvSpPr>
          <p:cNvPr id="67" name="Text Box 485"/>
          <p:cNvSpPr txBox="1">
            <a:spLocks noChangeAspect="1" noChangeArrowheads="1"/>
          </p:cNvSpPr>
          <p:nvPr/>
        </p:nvSpPr>
        <p:spPr bwMode="auto">
          <a:xfrm>
            <a:off x="5054816" y="5026819"/>
            <a:ext cx="242854" cy="191977"/>
          </a:xfrm>
          <a:prstGeom prst="rect">
            <a:avLst/>
          </a:prstGeom>
          <a:noFill/>
          <a:ln w="9525">
            <a:noFill/>
            <a:miter lim="800000"/>
            <a:headEnd/>
            <a:tailEnd/>
          </a:ln>
          <a:effectLst/>
        </p:spPr>
        <p:txBody>
          <a:bodyPr wrap="none" lIns="67865" tIns="33338" rIns="67865" bIns="33338">
            <a:prstTxWarp prst="textNoShape">
              <a:avLst/>
            </a:prstTxWarp>
            <a:spAutoFit/>
          </a:bodyPr>
          <a:lstStyle/>
          <a:p>
            <a:pPr algn="ctr">
              <a:lnSpc>
                <a:spcPct val="90000"/>
              </a:lnSpc>
              <a:spcBef>
                <a:spcPct val="30000"/>
              </a:spcBef>
            </a:pPr>
            <a:r>
              <a:rPr lang="en-US" sz="900">
                <a:solidFill>
                  <a:schemeClr val="tx2"/>
                </a:solidFill>
              </a:rPr>
              <a:t>40</a:t>
            </a:r>
          </a:p>
        </p:txBody>
      </p:sp>
      <p:sp>
        <p:nvSpPr>
          <p:cNvPr id="68" name="Text Box 486"/>
          <p:cNvSpPr txBox="1">
            <a:spLocks noChangeArrowheads="1"/>
          </p:cNvSpPr>
          <p:nvPr/>
        </p:nvSpPr>
        <p:spPr bwMode="auto">
          <a:xfrm>
            <a:off x="5086441" y="5093495"/>
            <a:ext cx="210314" cy="230832"/>
          </a:xfrm>
          <a:prstGeom prst="rect">
            <a:avLst/>
          </a:prstGeom>
          <a:noFill/>
          <a:ln w="12700">
            <a:noFill/>
            <a:miter lim="800000"/>
            <a:headEnd/>
            <a:tailEnd/>
          </a:ln>
          <a:effectLst/>
        </p:spPr>
        <p:txBody>
          <a:bodyPr wrap="none">
            <a:prstTxWarp prst="textNoShape">
              <a:avLst/>
            </a:prstTxWarp>
            <a:spAutoFit/>
          </a:bodyPr>
          <a:lstStyle/>
          <a:p>
            <a:pPr algn="ctr"/>
            <a:r>
              <a:rPr lang="en-US" sz="900"/>
              <a:t>/</a:t>
            </a:r>
          </a:p>
        </p:txBody>
      </p:sp>
      <p:sp>
        <p:nvSpPr>
          <p:cNvPr id="69" name="Text Box 488"/>
          <p:cNvSpPr txBox="1">
            <a:spLocks noChangeAspect="1" noChangeArrowheads="1"/>
          </p:cNvSpPr>
          <p:nvPr/>
        </p:nvSpPr>
        <p:spPr bwMode="auto">
          <a:xfrm>
            <a:off x="6839562" y="3607594"/>
            <a:ext cx="242854" cy="191977"/>
          </a:xfrm>
          <a:prstGeom prst="rect">
            <a:avLst/>
          </a:prstGeom>
          <a:noFill/>
          <a:ln w="9525">
            <a:noFill/>
            <a:miter lim="800000"/>
            <a:headEnd/>
            <a:tailEnd/>
          </a:ln>
          <a:effectLst/>
        </p:spPr>
        <p:txBody>
          <a:bodyPr wrap="none" lIns="67865" tIns="33338" rIns="67865" bIns="33338">
            <a:prstTxWarp prst="textNoShape">
              <a:avLst/>
            </a:prstTxWarp>
            <a:spAutoFit/>
          </a:bodyPr>
          <a:lstStyle/>
          <a:p>
            <a:pPr algn="ctr">
              <a:lnSpc>
                <a:spcPct val="90000"/>
              </a:lnSpc>
              <a:spcBef>
                <a:spcPct val="30000"/>
              </a:spcBef>
            </a:pPr>
            <a:r>
              <a:rPr lang="en-US" sz="900">
                <a:solidFill>
                  <a:schemeClr val="tx2"/>
                </a:solidFill>
              </a:rPr>
              <a:t>12</a:t>
            </a:r>
          </a:p>
        </p:txBody>
      </p:sp>
      <p:sp>
        <p:nvSpPr>
          <p:cNvPr id="70" name="Text Box 489"/>
          <p:cNvSpPr txBox="1">
            <a:spLocks noChangeArrowheads="1"/>
          </p:cNvSpPr>
          <p:nvPr/>
        </p:nvSpPr>
        <p:spPr bwMode="auto">
          <a:xfrm>
            <a:off x="6781891" y="3599261"/>
            <a:ext cx="210314" cy="230832"/>
          </a:xfrm>
          <a:prstGeom prst="rect">
            <a:avLst/>
          </a:prstGeom>
          <a:noFill/>
          <a:ln w="12700">
            <a:noFill/>
            <a:miter lim="800000"/>
            <a:headEnd/>
            <a:tailEnd/>
          </a:ln>
          <a:effectLst/>
        </p:spPr>
        <p:txBody>
          <a:bodyPr wrap="none">
            <a:prstTxWarp prst="textNoShape">
              <a:avLst/>
            </a:prstTxWarp>
            <a:spAutoFit/>
          </a:bodyPr>
          <a:lstStyle/>
          <a:p>
            <a:pPr algn="ctr"/>
            <a:r>
              <a:rPr lang="en-US" sz="900"/>
              <a:t>/</a:t>
            </a:r>
          </a:p>
        </p:txBody>
      </p:sp>
      <p:sp>
        <p:nvSpPr>
          <p:cNvPr id="79" name="Text Box 505"/>
          <p:cNvSpPr txBox="1">
            <a:spLocks noChangeArrowheads="1"/>
          </p:cNvSpPr>
          <p:nvPr/>
        </p:nvSpPr>
        <p:spPr bwMode="auto">
          <a:xfrm>
            <a:off x="2207420" y="4374357"/>
            <a:ext cx="764381" cy="577081"/>
          </a:xfrm>
          <a:prstGeom prst="rect">
            <a:avLst/>
          </a:prstGeom>
          <a:noFill/>
          <a:ln w="12700">
            <a:noFill/>
            <a:miter lim="800000"/>
            <a:headEnd/>
            <a:tailEnd/>
          </a:ln>
          <a:effectLst/>
        </p:spPr>
        <p:txBody>
          <a:bodyPr>
            <a:prstTxWarp prst="textNoShape">
              <a:avLst/>
            </a:prstTxWarp>
            <a:spAutoFit/>
          </a:bodyPr>
          <a:lstStyle/>
          <a:p>
            <a:pPr marL="342900" indent="-342900" algn="ctr"/>
            <a:r>
              <a:rPr lang="en-US" sz="1050" i="1"/>
              <a:t>512 GB </a:t>
            </a:r>
          </a:p>
          <a:p>
            <a:pPr marL="342900" indent="-342900" algn="ctr"/>
            <a:r>
              <a:rPr lang="en-US" sz="1050" i="1"/>
              <a:t>region </a:t>
            </a:r>
          </a:p>
          <a:p>
            <a:pPr marL="342900" indent="-342900" algn="ctr"/>
            <a:r>
              <a:rPr lang="en-US" sz="1050" i="1"/>
              <a:t>per entry</a:t>
            </a:r>
          </a:p>
        </p:txBody>
      </p:sp>
      <p:sp>
        <p:nvSpPr>
          <p:cNvPr id="80" name="Text Box 507"/>
          <p:cNvSpPr txBox="1">
            <a:spLocks noChangeArrowheads="1"/>
          </p:cNvSpPr>
          <p:nvPr/>
        </p:nvSpPr>
        <p:spPr bwMode="auto">
          <a:xfrm>
            <a:off x="3130155" y="4374357"/>
            <a:ext cx="764381" cy="577081"/>
          </a:xfrm>
          <a:prstGeom prst="rect">
            <a:avLst/>
          </a:prstGeom>
          <a:noFill/>
          <a:ln w="12700">
            <a:noFill/>
            <a:miter lim="800000"/>
            <a:headEnd/>
            <a:tailEnd/>
          </a:ln>
          <a:effectLst/>
        </p:spPr>
        <p:txBody>
          <a:bodyPr>
            <a:prstTxWarp prst="textNoShape">
              <a:avLst/>
            </a:prstTxWarp>
            <a:spAutoFit/>
          </a:bodyPr>
          <a:lstStyle/>
          <a:p>
            <a:pPr marL="342900" indent="-342900" algn="ctr"/>
            <a:r>
              <a:rPr lang="en-US" sz="1050" i="1"/>
              <a:t>1 GB </a:t>
            </a:r>
          </a:p>
          <a:p>
            <a:pPr marL="342900" indent="-342900" algn="ctr"/>
            <a:r>
              <a:rPr lang="en-US" sz="1050" i="1"/>
              <a:t>region </a:t>
            </a:r>
          </a:p>
          <a:p>
            <a:pPr marL="342900" indent="-342900" algn="ctr"/>
            <a:r>
              <a:rPr lang="en-US" sz="1050" i="1"/>
              <a:t>per entry</a:t>
            </a:r>
          </a:p>
        </p:txBody>
      </p:sp>
      <p:sp>
        <p:nvSpPr>
          <p:cNvPr id="81" name="Text Box 508"/>
          <p:cNvSpPr txBox="1">
            <a:spLocks noChangeArrowheads="1"/>
          </p:cNvSpPr>
          <p:nvPr/>
        </p:nvSpPr>
        <p:spPr bwMode="auto">
          <a:xfrm>
            <a:off x="4142186" y="4374357"/>
            <a:ext cx="764381" cy="577081"/>
          </a:xfrm>
          <a:prstGeom prst="rect">
            <a:avLst/>
          </a:prstGeom>
          <a:noFill/>
          <a:ln w="12700">
            <a:noFill/>
            <a:miter lim="800000"/>
            <a:headEnd/>
            <a:tailEnd/>
          </a:ln>
          <a:effectLst/>
        </p:spPr>
        <p:txBody>
          <a:bodyPr>
            <a:prstTxWarp prst="textNoShape">
              <a:avLst/>
            </a:prstTxWarp>
            <a:spAutoFit/>
          </a:bodyPr>
          <a:lstStyle/>
          <a:p>
            <a:pPr marL="342900" indent="-342900" algn="ctr"/>
            <a:r>
              <a:rPr lang="en-US" sz="1050" i="1"/>
              <a:t>2 MB </a:t>
            </a:r>
          </a:p>
          <a:p>
            <a:pPr marL="342900" indent="-342900" algn="ctr"/>
            <a:r>
              <a:rPr lang="en-US" sz="1050" i="1"/>
              <a:t>region </a:t>
            </a:r>
          </a:p>
          <a:p>
            <a:pPr marL="342900" indent="-342900" algn="ctr"/>
            <a:r>
              <a:rPr lang="en-US" sz="1050" i="1"/>
              <a:t>per entry</a:t>
            </a:r>
          </a:p>
        </p:txBody>
      </p:sp>
      <p:sp>
        <p:nvSpPr>
          <p:cNvPr id="82" name="Text Box 509"/>
          <p:cNvSpPr txBox="1">
            <a:spLocks noChangeArrowheads="1"/>
          </p:cNvSpPr>
          <p:nvPr/>
        </p:nvSpPr>
        <p:spPr bwMode="auto">
          <a:xfrm>
            <a:off x="5058967" y="4374357"/>
            <a:ext cx="764381" cy="577081"/>
          </a:xfrm>
          <a:prstGeom prst="rect">
            <a:avLst/>
          </a:prstGeom>
          <a:noFill/>
          <a:ln w="12700">
            <a:noFill/>
            <a:miter lim="800000"/>
            <a:headEnd/>
            <a:tailEnd/>
          </a:ln>
          <a:effectLst/>
        </p:spPr>
        <p:txBody>
          <a:bodyPr>
            <a:prstTxWarp prst="textNoShape">
              <a:avLst/>
            </a:prstTxWarp>
            <a:spAutoFit/>
          </a:bodyPr>
          <a:lstStyle/>
          <a:p>
            <a:pPr marL="342900" indent="-342900" algn="ctr"/>
            <a:r>
              <a:rPr lang="en-US" sz="1050" i="1"/>
              <a:t>4 KB</a:t>
            </a:r>
          </a:p>
          <a:p>
            <a:pPr marL="342900" indent="-342900" algn="ctr"/>
            <a:r>
              <a:rPr lang="en-US" sz="1050" i="1"/>
              <a:t>region </a:t>
            </a:r>
          </a:p>
          <a:p>
            <a:pPr marL="342900" indent="-342900" algn="ctr"/>
            <a:r>
              <a:rPr lang="en-US" sz="1050" i="1"/>
              <a:t>per entry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357188" y="434975"/>
            <a:ext cx="7591425" cy="762000"/>
          </a:xfrm>
          <a:ln/>
        </p:spPr>
        <p:txBody>
          <a:bodyPr>
            <a:normAutofit/>
          </a:bodyPr>
          <a:lstStyle/>
          <a:p>
            <a:r>
              <a:rPr lang="en-GB" dirty="0"/>
              <a:t>Cute Trick for Speeding Up L1 Access</a:t>
            </a:r>
          </a:p>
        </p:txBody>
      </p:sp>
      <p:sp>
        <p:nvSpPr>
          <p:cNvPr id="26626" name="Rectangle 2"/>
          <p:cNvSpPr>
            <a:spLocks noGrp="1" noChangeArrowheads="1"/>
          </p:cNvSpPr>
          <p:nvPr>
            <p:ph idx="1"/>
          </p:nvPr>
        </p:nvSpPr>
        <p:spPr>
          <a:xfrm>
            <a:off x="396875" y="4080630"/>
            <a:ext cx="7896225" cy="2253495"/>
          </a:xfrm>
          <a:ln/>
        </p:spPr>
        <p:txBody>
          <a:bodyPr>
            <a:normAutofit lnSpcReduction="10000"/>
          </a:bodyPr>
          <a:lstStyle/>
          <a:p>
            <a:r>
              <a:rPr lang="en-GB" dirty="0"/>
              <a:t>Observation</a:t>
            </a:r>
          </a:p>
          <a:p>
            <a:pPr lvl="1"/>
            <a:r>
              <a:rPr lang="en-GB" dirty="0"/>
              <a:t>Bits that determine CI identical in virtual and physical address</a:t>
            </a:r>
          </a:p>
          <a:p>
            <a:pPr lvl="1"/>
            <a:r>
              <a:rPr lang="en-GB" dirty="0"/>
              <a:t>Can index into cache while address translation taking place</a:t>
            </a:r>
          </a:p>
          <a:p>
            <a:pPr lvl="1"/>
            <a:r>
              <a:rPr lang="en-GB" dirty="0"/>
              <a:t>Generally we hit in TLB, so PPN bits (CT bits) available quickly</a:t>
            </a:r>
          </a:p>
          <a:p>
            <a:pPr lvl="1"/>
            <a:r>
              <a:rPr lang="en-GB" dirty="0"/>
              <a:t>“Virtually indexed, physically tagged”</a:t>
            </a:r>
          </a:p>
          <a:p>
            <a:pPr lvl="1"/>
            <a:r>
              <a:rPr lang="en-GB" dirty="0"/>
              <a:t>Cache carefully sized to make this possible</a:t>
            </a:r>
          </a:p>
        </p:txBody>
      </p:sp>
      <p:sp>
        <p:nvSpPr>
          <p:cNvPr id="26627" name="Text Box 3"/>
          <p:cNvSpPr txBox="1">
            <a:spLocks noChangeArrowheads="1"/>
          </p:cNvSpPr>
          <p:nvPr/>
        </p:nvSpPr>
        <p:spPr bwMode="auto">
          <a:xfrm>
            <a:off x="1828801" y="2029744"/>
            <a:ext cx="1875235" cy="682815"/>
          </a:xfrm>
          <a:prstGeom prst="rect">
            <a:avLst/>
          </a:prstGeom>
          <a:noFill/>
          <a:ln w="9525">
            <a:noFill/>
            <a:round/>
            <a:headEnd/>
            <a:tailEnd/>
          </a:ln>
          <a:effectLst/>
        </p:spPr>
        <p:txBody>
          <a:bodyPr lIns="67770" tIns="33210" rIns="67770" bIns="33210">
            <a:spAutoFit/>
          </a:bodyPr>
          <a:lstStyle/>
          <a:p>
            <a:pPr algn="r">
              <a:lnSpc>
                <a:spcPct val="88000"/>
              </a:lnSpc>
              <a:spcBef>
                <a:spcPts val="4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solidFill>
                  <a:srgbClr val="003300"/>
                </a:solidFill>
                <a:latin typeface="Calibri" pitchFamily="34" charset="0"/>
                <a:ea typeface="msgothic" charset="0"/>
                <a:cs typeface="msgothic" charset="0"/>
              </a:rPr>
              <a:t>Physical </a:t>
            </a:r>
          </a:p>
          <a:p>
            <a:pPr algn="r">
              <a:lnSpc>
                <a:spcPct val="88000"/>
              </a:lnSpc>
              <a:spcBef>
                <a:spcPts val="4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solidFill>
                  <a:srgbClr val="003300"/>
                </a:solidFill>
                <a:latin typeface="Calibri" pitchFamily="34" charset="0"/>
                <a:ea typeface="msgothic" charset="0"/>
                <a:cs typeface="msgothic" charset="0"/>
              </a:rPr>
              <a:t>address </a:t>
            </a:r>
          </a:p>
          <a:p>
            <a:pPr algn="r">
              <a:lnSpc>
                <a:spcPct val="88000"/>
              </a:lnSpc>
              <a:spcBef>
                <a:spcPts val="4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solidFill>
                  <a:srgbClr val="003300"/>
                </a:solidFill>
                <a:latin typeface="Calibri" pitchFamily="34" charset="0"/>
                <a:ea typeface="msgothic" charset="0"/>
                <a:cs typeface="msgothic" charset="0"/>
              </a:rPr>
              <a:t>(PA)</a:t>
            </a:r>
          </a:p>
        </p:txBody>
      </p:sp>
      <p:sp>
        <p:nvSpPr>
          <p:cNvPr id="26628" name="Rectangle 4"/>
          <p:cNvSpPr>
            <a:spLocks noChangeArrowheads="1"/>
          </p:cNvSpPr>
          <p:nvPr/>
        </p:nvSpPr>
        <p:spPr bwMode="auto">
          <a:xfrm>
            <a:off x="3927701" y="2045851"/>
            <a:ext cx="800100" cy="228600"/>
          </a:xfrm>
          <a:prstGeom prst="rect">
            <a:avLst/>
          </a:prstGeom>
          <a:solidFill>
            <a:srgbClr val="D5F1CF"/>
          </a:solidFill>
          <a:ln w="9360">
            <a:solidFill>
              <a:srgbClr val="000000"/>
            </a:solidFill>
            <a:miter lim="800000"/>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solidFill>
                  <a:srgbClr val="003300"/>
                </a:solidFill>
                <a:latin typeface="Calibri" pitchFamily="34" charset="0"/>
                <a:ea typeface="msgothic" charset="0"/>
                <a:cs typeface="msgothic" charset="0"/>
              </a:rPr>
              <a:t>CT</a:t>
            </a:r>
          </a:p>
        </p:txBody>
      </p:sp>
      <p:sp>
        <p:nvSpPr>
          <p:cNvPr id="26629" name="Rectangle 5"/>
          <p:cNvSpPr>
            <a:spLocks noChangeArrowheads="1"/>
          </p:cNvSpPr>
          <p:nvPr/>
        </p:nvSpPr>
        <p:spPr bwMode="auto">
          <a:xfrm>
            <a:off x="4956401" y="2045851"/>
            <a:ext cx="228600" cy="228600"/>
          </a:xfrm>
          <a:prstGeom prst="rect">
            <a:avLst/>
          </a:prstGeom>
          <a:solidFill>
            <a:schemeClr val="accent2">
              <a:lumMod val="20000"/>
              <a:lumOff val="80000"/>
            </a:schemeClr>
          </a:solidFill>
          <a:ln w="9360">
            <a:solidFill>
              <a:srgbClr val="000000"/>
            </a:solidFill>
            <a:miter lim="800000"/>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solidFill>
                  <a:srgbClr val="003300"/>
                </a:solidFill>
                <a:latin typeface="Calibri" pitchFamily="34" charset="0"/>
                <a:ea typeface="msgothic" charset="0"/>
                <a:cs typeface="msgothic" charset="0"/>
              </a:rPr>
              <a:t>CO</a:t>
            </a:r>
          </a:p>
        </p:txBody>
      </p:sp>
      <p:sp>
        <p:nvSpPr>
          <p:cNvPr id="26630" name="Text Box 6"/>
          <p:cNvSpPr txBox="1">
            <a:spLocks noChangeArrowheads="1"/>
          </p:cNvSpPr>
          <p:nvPr/>
        </p:nvSpPr>
        <p:spPr bwMode="auto">
          <a:xfrm>
            <a:off x="4157493" y="1874401"/>
            <a:ext cx="274722" cy="209287"/>
          </a:xfrm>
          <a:prstGeom prst="rect">
            <a:avLst/>
          </a:prstGeom>
          <a:noFill/>
          <a:ln w="9525">
            <a:noFill/>
            <a:round/>
            <a:headEnd/>
            <a:tailEnd/>
          </a:ln>
          <a:effectLst/>
        </p:spPr>
        <p:txBody>
          <a:bodyPr wrap="none" lIns="67770" tIns="33210" rIns="67770" bIns="33210">
            <a:spAutoFit/>
          </a:bodyPr>
          <a:lstStyle/>
          <a:p>
            <a:pP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solidFill>
                  <a:srgbClr val="003300"/>
                </a:solidFill>
                <a:latin typeface="Calibri" pitchFamily="34" charset="0"/>
                <a:ea typeface="msgothic" charset="0"/>
                <a:cs typeface="msgothic" charset="0"/>
              </a:rPr>
              <a:t>40</a:t>
            </a:r>
          </a:p>
        </p:txBody>
      </p:sp>
      <p:sp>
        <p:nvSpPr>
          <p:cNvPr id="26631" name="Text Box 7"/>
          <p:cNvSpPr txBox="1">
            <a:spLocks noChangeArrowheads="1"/>
          </p:cNvSpPr>
          <p:nvPr/>
        </p:nvSpPr>
        <p:spPr bwMode="auto">
          <a:xfrm>
            <a:off x="4975451" y="1874401"/>
            <a:ext cx="205793" cy="209287"/>
          </a:xfrm>
          <a:prstGeom prst="rect">
            <a:avLst/>
          </a:prstGeom>
          <a:noFill/>
          <a:ln w="9525">
            <a:noFill/>
            <a:round/>
            <a:headEnd/>
            <a:tailEnd/>
          </a:ln>
          <a:effectLst/>
        </p:spPr>
        <p:txBody>
          <a:bodyPr wrap="none" lIns="67770" tIns="33210" rIns="67770" bIns="33210">
            <a:spAutoFit/>
          </a:bodyPr>
          <a:lstStyle/>
          <a:p>
            <a:pP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solidFill>
                  <a:srgbClr val="003300"/>
                </a:solidFill>
                <a:latin typeface="Calibri" pitchFamily="34" charset="0"/>
                <a:ea typeface="msgothic" charset="0"/>
                <a:cs typeface="msgothic" charset="0"/>
              </a:rPr>
              <a:t>6</a:t>
            </a:r>
          </a:p>
        </p:txBody>
      </p:sp>
      <p:sp>
        <p:nvSpPr>
          <p:cNvPr id="26632" name="Rectangle 8"/>
          <p:cNvSpPr>
            <a:spLocks noChangeArrowheads="1"/>
          </p:cNvSpPr>
          <p:nvPr/>
        </p:nvSpPr>
        <p:spPr bwMode="auto">
          <a:xfrm>
            <a:off x="4727801" y="2045851"/>
            <a:ext cx="228600" cy="228600"/>
          </a:xfrm>
          <a:prstGeom prst="rect">
            <a:avLst/>
          </a:prstGeom>
          <a:solidFill>
            <a:schemeClr val="accent2">
              <a:lumMod val="20000"/>
              <a:lumOff val="80000"/>
            </a:schemeClr>
          </a:solidFill>
          <a:ln w="9360">
            <a:solidFill>
              <a:srgbClr val="000000"/>
            </a:solidFill>
            <a:miter lim="800000"/>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solidFill>
                  <a:srgbClr val="003300"/>
                </a:solidFill>
                <a:latin typeface="Calibri" pitchFamily="34" charset="0"/>
                <a:ea typeface="msgothic" charset="0"/>
                <a:cs typeface="msgothic" charset="0"/>
              </a:rPr>
              <a:t>CI</a:t>
            </a:r>
          </a:p>
        </p:txBody>
      </p:sp>
      <p:sp>
        <p:nvSpPr>
          <p:cNvPr id="26633" name="Text Box 9"/>
          <p:cNvSpPr txBox="1">
            <a:spLocks noChangeArrowheads="1"/>
          </p:cNvSpPr>
          <p:nvPr/>
        </p:nvSpPr>
        <p:spPr bwMode="auto">
          <a:xfrm>
            <a:off x="4727801" y="1874401"/>
            <a:ext cx="205793" cy="209287"/>
          </a:xfrm>
          <a:prstGeom prst="rect">
            <a:avLst/>
          </a:prstGeom>
          <a:noFill/>
          <a:ln w="9525">
            <a:noFill/>
            <a:round/>
            <a:headEnd/>
            <a:tailEnd/>
          </a:ln>
          <a:effectLst/>
        </p:spPr>
        <p:txBody>
          <a:bodyPr wrap="none" lIns="67770" tIns="33210" rIns="67770" bIns="33210">
            <a:spAutoFit/>
          </a:bodyPr>
          <a:lstStyle/>
          <a:p>
            <a:pP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solidFill>
                  <a:srgbClr val="003300"/>
                </a:solidFill>
                <a:latin typeface="Calibri" pitchFamily="34" charset="0"/>
                <a:ea typeface="msgothic" charset="0"/>
                <a:cs typeface="msgothic" charset="0"/>
              </a:rPr>
              <a:t>6</a:t>
            </a:r>
          </a:p>
        </p:txBody>
      </p:sp>
      <p:sp>
        <p:nvSpPr>
          <p:cNvPr id="26634" name="Text Box 10"/>
          <p:cNvSpPr txBox="1">
            <a:spLocks noChangeArrowheads="1"/>
          </p:cNvSpPr>
          <p:nvPr/>
        </p:nvSpPr>
        <p:spPr bwMode="auto">
          <a:xfrm>
            <a:off x="2899001" y="3127698"/>
            <a:ext cx="805034" cy="682815"/>
          </a:xfrm>
          <a:prstGeom prst="rect">
            <a:avLst/>
          </a:prstGeom>
          <a:noFill/>
          <a:ln w="9525">
            <a:noFill/>
            <a:round/>
            <a:headEnd/>
            <a:tailEnd/>
          </a:ln>
          <a:effectLst/>
        </p:spPr>
        <p:txBody>
          <a:bodyPr wrap="square" lIns="67770" tIns="33210" rIns="67770" bIns="33210">
            <a:spAutoFit/>
          </a:bodyPr>
          <a:lstStyle/>
          <a:p>
            <a:pPr algn="r">
              <a:lnSpc>
                <a:spcPct val="88000"/>
              </a:lnSpc>
              <a:spcBef>
                <a:spcPts val="4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solidFill>
                  <a:srgbClr val="003300"/>
                </a:solidFill>
                <a:latin typeface="Calibri" pitchFamily="34" charset="0"/>
                <a:ea typeface="msgothic" charset="0"/>
                <a:cs typeface="msgothic" charset="0"/>
              </a:rPr>
              <a:t>Virtual </a:t>
            </a:r>
          </a:p>
          <a:p>
            <a:pPr algn="r">
              <a:lnSpc>
                <a:spcPct val="88000"/>
              </a:lnSpc>
              <a:spcBef>
                <a:spcPts val="4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solidFill>
                  <a:srgbClr val="003300"/>
                </a:solidFill>
                <a:latin typeface="Calibri" pitchFamily="34" charset="0"/>
                <a:ea typeface="msgothic" charset="0"/>
                <a:cs typeface="msgothic" charset="0"/>
              </a:rPr>
              <a:t>address </a:t>
            </a:r>
          </a:p>
          <a:p>
            <a:pPr algn="r">
              <a:lnSpc>
                <a:spcPct val="88000"/>
              </a:lnSpc>
              <a:spcBef>
                <a:spcPts val="4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solidFill>
                  <a:srgbClr val="003300"/>
                </a:solidFill>
                <a:latin typeface="Calibri" pitchFamily="34" charset="0"/>
                <a:ea typeface="msgothic" charset="0"/>
                <a:cs typeface="msgothic" charset="0"/>
              </a:rPr>
              <a:t>(VA)</a:t>
            </a:r>
          </a:p>
        </p:txBody>
      </p:sp>
      <p:sp>
        <p:nvSpPr>
          <p:cNvPr id="26635" name="Rectangle 11"/>
          <p:cNvSpPr>
            <a:spLocks noChangeArrowheads="1"/>
          </p:cNvSpPr>
          <p:nvPr/>
        </p:nvSpPr>
        <p:spPr bwMode="auto">
          <a:xfrm>
            <a:off x="3927701" y="3474601"/>
            <a:ext cx="800100" cy="228600"/>
          </a:xfrm>
          <a:prstGeom prst="rect">
            <a:avLst/>
          </a:prstGeom>
          <a:solidFill>
            <a:srgbClr val="F1C7C7"/>
          </a:solidFill>
          <a:ln w="9360">
            <a:solidFill>
              <a:srgbClr val="000000"/>
            </a:solidFill>
            <a:miter lim="800000"/>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solidFill>
                  <a:srgbClr val="003300"/>
                </a:solidFill>
                <a:latin typeface="Calibri" pitchFamily="34" charset="0"/>
                <a:ea typeface="msgothic" charset="0"/>
                <a:cs typeface="msgothic" charset="0"/>
              </a:rPr>
              <a:t>VPN</a:t>
            </a:r>
          </a:p>
        </p:txBody>
      </p:sp>
      <p:sp>
        <p:nvSpPr>
          <p:cNvPr id="26636" name="Rectangle 12"/>
          <p:cNvSpPr>
            <a:spLocks noChangeArrowheads="1"/>
          </p:cNvSpPr>
          <p:nvPr/>
        </p:nvSpPr>
        <p:spPr bwMode="auto">
          <a:xfrm>
            <a:off x="4727801" y="3474601"/>
            <a:ext cx="457200" cy="228600"/>
          </a:xfrm>
          <a:prstGeom prst="rect">
            <a:avLst/>
          </a:prstGeom>
          <a:solidFill>
            <a:schemeClr val="accent2">
              <a:lumMod val="20000"/>
              <a:lumOff val="80000"/>
            </a:schemeClr>
          </a:solidFill>
          <a:ln w="9360">
            <a:solidFill>
              <a:srgbClr val="000000"/>
            </a:solidFill>
            <a:miter lim="800000"/>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solidFill>
                  <a:srgbClr val="003300"/>
                </a:solidFill>
                <a:latin typeface="Calibri" pitchFamily="34" charset="0"/>
                <a:ea typeface="msgothic" charset="0"/>
                <a:cs typeface="msgothic" charset="0"/>
              </a:rPr>
              <a:t>VPO</a:t>
            </a:r>
          </a:p>
        </p:txBody>
      </p:sp>
      <p:sp>
        <p:nvSpPr>
          <p:cNvPr id="26637" name="Text Box 13"/>
          <p:cNvSpPr txBox="1">
            <a:spLocks noChangeArrowheads="1"/>
          </p:cNvSpPr>
          <p:nvPr/>
        </p:nvSpPr>
        <p:spPr bwMode="auto">
          <a:xfrm>
            <a:off x="4155112" y="3760351"/>
            <a:ext cx="274722" cy="209287"/>
          </a:xfrm>
          <a:prstGeom prst="rect">
            <a:avLst/>
          </a:prstGeom>
          <a:noFill/>
          <a:ln w="9525">
            <a:noFill/>
            <a:round/>
            <a:headEnd/>
            <a:tailEnd/>
          </a:ln>
          <a:effectLst/>
        </p:spPr>
        <p:txBody>
          <a:bodyPr wrap="none" lIns="67770" tIns="33210" rIns="67770" bIns="33210">
            <a:spAutoFit/>
          </a:bodyPr>
          <a:lstStyle/>
          <a:p>
            <a:pP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solidFill>
                  <a:srgbClr val="003300"/>
                </a:solidFill>
                <a:latin typeface="Calibri" pitchFamily="34" charset="0"/>
                <a:ea typeface="msgothic" charset="0"/>
                <a:cs typeface="msgothic" charset="0"/>
              </a:rPr>
              <a:t>36</a:t>
            </a:r>
          </a:p>
        </p:txBody>
      </p:sp>
      <p:sp>
        <p:nvSpPr>
          <p:cNvPr id="26638" name="Text Box 14"/>
          <p:cNvSpPr txBox="1">
            <a:spLocks noChangeArrowheads="1"/>
          </p:cNvSpPr>
          <p:nvPr/>
        </p:nvSpPr>
        <p:spPr bwMode="auto">
          <a:xfrm>
            <a:off x="4725420" y="3760352"/>
            <a:ext cx="457200" cy="209287"/>
          </a:xfrm>
          <a:prstGeom prst="rect">
            <a:avLst/>
          </a:prstGeom>
          <a:noFill/>
          <a:ln w="9525">
            <a:noFill/>
            <a:round/>
            <a:headEnd/>
            <a:tailEnd/>
          </a:ln>
          <a:effectLst/>
        </p:spPr>
        <p:txBody>
          <a:bodyPr lIns="67770" tIns="33210" rIns="67770" bIns="33210">
            <a:spAutoFit/>
          </a:bodyP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solidFill>
                  <a:srgbClr val="003300"/>
                </a:solidFill>
                <a:latin typeface="Calibri" pitchFamily="34" charset="0"/>
                <a:ea typeface="msgothic" charset="0"/>
                <a:cs typeface="msgothic" charset="0"/>
              </a:rPr>
              <a:t>12</a:t>
            </a:r>
          </a:p>
        </p:txBody>
      </p:sp>
      <p:sp>
        <p:nvSpPr>
          <p:cNvPr id="26639" name="Rectangle 15"/>
          <p:cNvSpPr>
            <a:spLocks noChangeArrowheads="1"/>
          </p:cNvSpPr>
          <p:nvPr/>
        </p:nvSpPr>
        <p:spPr bwMode="auto">
          <a:xfrm>
            <a:off x="4727801" y="2503051"/>
            <a:ext cx="457200" cy="228600"/>
          </a:xfrm>
          <a:prstGeom prst="rect">
            <a:avLst/>
          </a:prstGeom>
          <a:solidFill>
            <a:schemeClr val="accent2">
              <a:lumMod val="20000"/>
              <a:lumOff val="80000"/>
            </a:schemeClr>
          </a:solidFill>
          <a:ln w="9360">
            <a:solidFill>
              <a:srgbClr val="000000"/>
            </a:solidFill>
            <a:miter lim="800000"/>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solidFill>
                  <a:srgbClr val="003300"/>
                </a:solidFill>
                <a:latin typeface="Calibri" pitchFamily="34" charset="0"/>
                <a:ea typeface="msgothic" charset="0"/>
                <a:cs typeface="msgothic" charset="0"/>
              </a:rPr>
              <a:t>PPO</a:t>
            </a:r>
          </a:p>
        </p:txBody>
      </p:sp>
      <p:sp>
        <p:nvSpPr>
          <p:cNvPr id="26640" name="Rectangle 16"/>
          <p:cNvSpPr>
            <a:spLocks noChangeArrowheads="1"/>
          </p:cNvSpPr>
          <p:nvPr/>
        </p:nvSpPr>
        <p:spPr bwMode="auto">
          <a:xfrm>
            <a:off x="3927701" y="2503051"/>
            <a:ext cx="800100" cy="228600"/>
          </a:xfrm>
          <a:prstGeom prst="rect">
            <a:avLst/>
          </a:prstGeom>
          <a:solidFill>
            <a:srgbClr val="D5F1CF"/>
          </a:solidFill>
          <a:ln w="9360">
            <a:solidFill>
              <a:srgbClr val="000000"/>
            </a:solidFill>
            <a:miter lim="800000"/>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solidFill>
                  <a:srgbClr val="003300"/>
                </a:solidFill>
                <a:latin typeface="Calibri" pitchFamily="34" charset="0"/>
                <a:ea typeface="msgothic" charset="0"/>
                <a:cs typeface="msgothic" charset="0"/>
              </a:rPr>
              <a:t>PPN</a:t>
            </a:r>
          </a:p>
        </p:txBody>
      </p:sp>
      <p:sp>
        <p:nvSpPr>
          <p:cNvPr id="26641" name="AutoShape 17"/>
          <p:cNvSpPr>
            <a:spLocks/>
          </p:cNvSpPr>
          <p:nvPr/>
        </p:nvSpPr>
        <p:spPr bwMode="auto">
          <a:xfrm>
            <a:off x="3699101" y="2045851"/>
            <a:ext cx="171450" cy="685800"/>
          </a:xfrm>
          <a:prstGeom prst="leftBrace">
            <a:avLst>
              <a:gd name="adj1" fmla="val 33333"/>
              <a:gd name="adj2" fmla="val 50000"/>
            </a:avLst>
          </a:prstGeom>
          <a:noFill/>
          <a:ln w="9360">
            <a:solidFill>
              <a:schemeClr val="tx1"/>
            </a:solidFill>
            <a:miter lim="800000"/>
            <a:headEnd/>
            <a:tailEnd/>
          </a:ln>
          <a:effectLst/>
        </p:spPr>
        <p:txBody>
          <a:bodyPr wrap="none" anchor="ctr"/>
          <a:lstStyle/>
          <a:p>
            <a:endParaRPr lang="en-US" sz="1800"/>
          </a:p>
        </p:txBody>
      </p:sp>
      <p:sp>
        <p:nvSpPr>
          <p:cNvPr id="26642" name="Line 18"/>
          <p:cNvSpPr>
            <a:spLocks noChangeShapeType="1"/>
          </p:cNvSpPr>
          <p:nvPr/>
        </p:nvSpPr>
        <p:spPr bwMode="auto">
          <a:xfrm flipV="1">
            <a:off x="4384901" y="3301961"/>
            <a:ext cx="1191" cy="173831"/>
          </a:xfrm>
          <a:prstGeom prst="line">
            <a:avLst/>
          </a:prstGeom>
          <a:noFill/>
          <a:ln w="9360">
            <a:solidFill>
              <a:srgbClr val="000066"/>
            </a:solidFill>
            <a:miter lim="800000"/>
            <a:headEnd type="oval"/>
            <a:tailEnd type="triangle" w="med" len="med"/>
          </a:ln>
          <a:effectLst/>
        </p:spPr>
        <p:txBody>
          <a:bodyPr/>
          <a:lstStyle/>
          <a:p>
            <a:endParaRPr lang="en-US" sz="1800"/>
          </a:p>
        </p:txBody>
      </p:sp>
      <p:sp>
        <p:nvSpPr>
          <p:cNvPr id="26643" name="AutoShape 19"/>
          <p:cNvSpPr>
            <a:spLocks noChangeArrowheads="1"/>
          </p:cNvSpPr>
          <p:nvPr/>
        </p:nvSpPr>
        <p:spPr bwMode="auto">
          <a:xfrm>
            <a:off x="3870551" y="2903101"/>
            <a:ext cx="857250" cy="457200"/>
          </a:xfrm>
          <a:prstGeom prst="roundRect">
            <a:avLst>
              <a:gd name="adj" fmla="val 16667"/>
            </a:avLst>
          </a:prstGeom>
          <a:solidFill>
            <a:srgbClr val="D9D9D9"/>
          </a:solidFill>
          <a:ln w="19080">
            <a:noFill/>
            <a:miter lim="800000"/>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solidFill>
                  <a:srgbClr val="003300"/>
                </a:solidFill>
                <a:latin typeface="Calibri" pitchFamily="34" charset="0"/>
                <a:ea typeface="msgothic" charset="0"/>
                <a:cs typeface="msgothic" charset="0"/>
              </a:rPr>
              <a:t>Address</a:t>
            </a:r>
          </a:p>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solidFill>
                  <a:srgbClr val="003300"/>
                </a:solidFill>
                <a:latin typeface="Calibri" pitchFamily="34" charset="0"/>
                <a:ea typeface="msgothic" charset="0"/>
                <a:cs typeface="msgothic" charset="0"/>
              </a:rPr>
              <a:t>Translation</a:t>
            </a:r>
          </a:p>
        </p:txBody>
      </p:sp>
      <p:sp>
        <p:nvSpPr>
          <p:cNvPr id="26644" name="Line 20"/>
          <p:cNvSpPr>
            <a:spLocks noChangeShapeType="1"/>
          </p:cNvSpPr>
          <p:nvPr/>
        </p:nvSpPr>
        <p:spPr bwMode="auto">
          <a:xfrm flipV="1">
            <a:off x="4384901" y="2730460"/>
            <a:ext cx="1191" cy="205740"/>
          </a:xfrm>
          <a:prstGeom prst="line">
            <a:avLst/>
          </a:prstGeom>
          <a:noFill/>
          <a:ln w="9360">
            <a:solidFill>
              <a:srgbClr val="000066"/>
            </a:solidFill>
            <a:miter lim="800000"/>
            <a:headEnd/>
            <a:tailEnd type="triangle" w="med" len="med"/>
          </a:ln>
          <a:effectLst/>
        </p:spPr>
        <p:txBody>
          <a:bodyPr/>
          <a:lstStyle/>
          <a:p>
            <a:endParaRPr lang="en-US" sz="1800"/>
          </a:p>
        </p:txBody>
      </p:sp>
      <p:sp>
        <p:nvSpPr>
          <p:cNvPr id="26645" name="Line 21"/>
          <p:cNvSpPr>
            <a:spLocks noChangeShapeType="1"/>
          </p:cNvSpPr>
          <p:nvPr/>
        </p:nvSpPr>
        <p:spPr bwMode="auto">
          <a:xfrm flipV="1">
            <a:off x="4956401" y="2730462"/>
            <a:ext cx="1191" cy="745331"/>
          </a:xfrm>
          <a:prstGeom prst="line">
            <a:avLst/>
          </a:prstGeom>
          <a:noFill/>
          <a:ln w="9360">
            <a:solidFill>
              <a:srgbClr val="000066"/>
            </a:solidFill>
            <a:miter lim="800000"/>
            <a:headEnd type="oval"/>
            <a:tailEnd type="triangle" w="med" len="med"/>
          </a:ln>
          <a:effectLst/>
        </p:spPr>
        <p:txBody>
          <a:bodyPr/>
          <a:lstStyle/>
          <a:p>
            <a:endParaRPr lang="en-US" sz="1800"/>
          </a:p>
        </p:txBody>
      </p:sp>
      <p:sp>
        <p:nvSpPr>
          <p:cNvPr id="26646" name="Text Box 22"/>
          <p:cNvSpPr txBox="1">
            <a:spLocks noChangeArrowheads="1"/>
          </p:cNvSpPr>
          <p:nvPr/>
        </p:nvSpPr>
        <p:spPr bwMode="auto">
          <a:xfrm>
            <a:off x="4954020" y="2880480"/>
            <a:ext cx="548836" cy="402802"/>
          </a:xfrm>
          <a:prstGeom prst="rect">
            <a:avLst/>
          </a:prstGeom>
          <a:noFill/>
          <a:ln w="9525">
            <a:noFill/>
            <a:round/>
            <a:headEnd/>
            <a:tailEnd/>
          </a:ln>
          <a:effectLst/>
        </p:spPr>
        <p:txBody>
          <a:bodyPr wrap="none" lIns="67770" tIns="33210" rIns="67770" bIns="33210">
            <a:spAutoFit/>
          </a:bodyPr>
          <a:lstStyle/>
          <a:p>
            <a:pP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solidFill>
                  <a:srgbClr val="003300"/>
                </a:solidFill>
                <a:latin typeface="Calibri" pitchFamily="34" charset="0"/>
                <a:ea typeface="msgothic" charset="0"/>
                <a:cs typeface="msgothic" charset="0"/>
              </a:rPr>
              <a:t>No</a:t>
            </a:r>
          </a:p>
          <a:p>
            <a:pP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solidFill>
                  <a:srgbClr val="003300"/>
                </a:solidFill>
                <a:latin typeface="Calibri" pitchFamily="34" charset="0"/>
                <a:ea typeface="msgothic" charset="0"/>
                <a:cs typeface="msgothic" charset="0"/>
              </a:rPr>
              <a:t>Change</a:t>
            </a:r>
          </a:p>
        </p:txBody>
      </p:sp>
      <p:sp>
        <p:nvSpPr>
          <p:cNvPr id="26647" name="Rectangle 23"/>
          <p:cNvSpPr>
            <a:spLocks noChangeArrowheads="1"/>
          </p:cNvSpPr>
          <p:nvPr/>
        </p:nvSpPr>
        <p:spPr bwMode="auto">
          <a:xfrm>
            <a:off x="5699351" y="2503051"/>
            <a:ext cx="2000250" cy="857250"/>
          </a:xfrm>
          <a:prstGeom prst="rect">
            <a:avLst/>
          </a:prstGeom>
          <a:solidFill>
            <a:srgbClr val="F6F5BD"/>
          </a:solidFill>
          <a:ln w="19080">
            <a:solidFill>
              <a:srgbClr val="000066"/>
            </a:solidFill>
            <a:miter lim="800000"/>
            <a:headEnd/>
            <a:tailEnd/>
          </a:ln>
          <a:effectLst/>
        </p:spPr>
        <p:txBody>
          <a:bodyPr wrap="none" anchor="ctr"/>
          <a:lstStyle/>
          <a:p>
            <a:endParaRPr lang="en-US" sz="1800"/>
          </a:p>
        </p:txBody>
      </p:sp>
      <p:sp>
        <p:nvSpPr>
          <p:cNvPr id="26652" name="Line 28"/>
          <p:cNvSpPr>
            <a:spLocks noChangeShapeType="1"/>
          </p:cNvSpPr>
          <p:nvPr/>
        </p:nvSpPr>
        <p:spPr bwMode="auto">
          <a:xfrm flipV="1">
            <a:off x="5185002" y="2845951"/>
            <a:ext cx="701065" cy="744140"/>
          </a:xfrm>
          <a:prstGeom prst="line">
            <a:avLst/>
          </a:prstGeom>
          <a:noFill/>
          <a:ln w="19080">
            <a:solidFill>
              <a:srgbClr val="000066"/>
            </a:solidFill>
            <a:prstDash val="sysDot"/>
            <a:miter lim="800000"/>
            <a:headEnd type="oval"/>
            <a:tailEnd type="triangle" w="med" len="med"/>
          </a:ln>
          <a:effectLst/>
        </p:spPr>
        <p:txBody>
          <a:bodyPr/>
          <a:lstStyle/>
          <a:p>
            <a:endParaRPr lang="en-US" sz="1800"/>
          </a:p>
        </p:txBody>
      </p:sp>
      <p:sp>
        <p:nvSpPr>
          <p:cNvPr id="26653" name="Rectangle 29"/>
          <p:cNvSpPr>
            <a:spLocks noChangeArrowheads="1"/>
          </p:cNvSpPr>
          <p:nvPr/>
        </p:nvSpPr>
        <p:spPr bwMode="auto">
          <a:xfrm>
            <a:off x="5398338" y="3265330"/>
            <a:ext cx="242662" cy="209287"/>
          </a:xfrm>
          <a:prstGeom prst="rect">
            <a:avLst/>
          </a:prstGeom>
          <a:noFill/>
          <a:ln w="9525">
            <a:noFill/>
            <a:round/>
            <a:headEnd/>
            <a:tailEnd/>
          </a:ln>
          <a:effectLst/>
        </p:spPr>
        <p:txBody>
          <a:bodyPr wrap="none" lIns="67770" tIns="33210" rIns="67770" bIns="33210">
            <a:spAutoFit/>
          </a:bodyPr>
          <a:lstStyle/>
          <a:p>
            <a:pP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solidFill>
                  <a:srgbClr val="003300"/>
                </a:solidFill>
                <a:latin typeface="Calibri" pitchFamily="34" charset="0"/>
                <a:ea typeface="msgothic" charset="0"/>
                <a:cs typeface="msgothic" charset="0"/>
              </a:rPr>
              <a:t>CI</a:t>
            </a:r>
          </a:p>
        </p:txBody>
      </p:sp>
      <p:sp>
        <p:nvSpPr>
          <p:cNvPr id="26658" name="Freeform 34"/>
          <p:cNvSpPr>
            <a:spLocks/>
          </p:cNvSpPr>
          <p:nvPr/>
        </p:nvSpPr>
        <p:spPr bwMode="auto">
          <a:xfrm>
            <a:off x="4499202" y="1702951"/>
            <a:ext cx="1200151" cy="457200"/>
          </a:xfrm>
          <a:custGeom>
            <a:avLst/>
            <a:gdLst/>
            <a:ahLst/>
            <a:cxnLst>
              <a:cxn ang="0">
                <a:pos x="0" y="240"/>
              </a:cxn>
              <a:cxn ang="0">
                <a:pos x="192" y="0"/>
              </a:cxn>
              <a:cxn ang="0">
                <a:pos x="1200" y="0"/>
              </a:cxn>
            </a:cxnLst>
            <a:rect l="0" t="0" r="r" b="b"/>
            <a:pathLst>
              <a:path w="1200" h="240">
                <a:moveTo>
                  <a:pt x="0" y="240"/>
                </a:moveTo>
                <a:lnTo>
                  <a:pt x="192" y="0"/>
                </a:lnTo>
                <a:lnTo>
                  <a:pt x="1200" y="0"/>
                </a:lnTo>
              </a:path>
            </a:pathLst>
          </a:custGeom>
          <a:noFill/>
          <a:ln w="19080">
            <a:solidFill>
              <a:srgbClr val="000066"/>
            </a:solidFill>
            <a:prstDash val="sysDot"/>
            <a:round/>
            <a:headEnd type="oval"/>
            <a:tailEnd type="triangle" w="med" len="med"/>
          </a:ln>
          <a:effectLst/>
        </p:spPr>
        <p:txBody>
          <a:bodyPr wrap="none" anchor="ctr"/>
          <a:lstStyle/>
          <a:p>
            <a:endParaRPr lang="en-US" sz="1800"/>
          </a:p>
        </p:txBody>
      </p:sp>
      <p:sp>
        <p:nvSpPr>
          <p:cNvPr id="37" name="TextBox 36"/>
          <p:cNvSpPr txBox="1"/>
          <p:nvPr/>
        </p:nvSpPr>
        <p:spPr>
          <a:xfrm>
            <a:off x="6328001" y="3426202"/>
            <a:ext cx="914400" cy="646331"/>
          </a:xfrm>
          <a:prstGeom prst="rect">
            <a:avLst/>
          </a:prstGeom>
          <a:noFill/>
        </p:spPr>
        <p:txBody>
          <a:bodyPr wrap="square" rtlCol="0">
            <a:spAutoFit/>
          </a:bodyPr>
          <a:lstStyle/>
          <a:p>
            <a:pPr algn="ctr"/>
            <a:r>
              <a:rPr lang="en-US" sz="1800" dirty="0">
                <a:latin typeface="Calibri" pitchFamily="34" charset="0"/>
              </a:rPr>
              <a:t>L1 Cache</a:t>
            </a:r>
          </a:p>
        </p:txBody>
      </p:sp>
      <p:sp>
        <p:nvSpPr>
          <p:cNvPr id="39" name="Rectangle 29"/>
          <p:cNvSpPr>
            <a:spLocks noChangeArrowheads="1"/>
          </p:cNvSpPr>
          <p:nvPr/>
        </p:nvSpPr>
        <p:spPr bwMode="auto">
          <a:xfrm>
            <a:off x="5063070" y="1493679"/>
            <a:ext cx="274722" cy="209287"/>
          </a:xfrm>
          <a:prstGeom prst="rect">
            <a:avLst/>
          </a:prstGeom>
          <a:noFill/>
          <a:ln w="9525">
            <a:noFill/>
            <a:round/>
            <a:headEnd/>
            <a:tailEnd/>
          </a:ln>
          <a:effectLst/>
        </p:spPr>
        <p:txBody>
          <a:bodyPr wrap="none" lIns="67770" tIns="33210" rIns="67770" bIns="33210">
            <a:spAutoFit/>
          </a:bodyPr>
          <a:lstStyle/>
          <a:p>
            <a:pP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dirty="0">
                <a:solidFill>
                  <a:srgbClr val="003300"/>
                </a:solidFill>
                <a:latin typeface="Calibri" pitchFamily="34" charset="0"/>
                <a:ea typeface="msgothic" charset="0"/>
                <a:cs typeface="msgothic" charset="0"/>
              </a:rPr>
              <a:t>CT</a:t>
            </a:r>
          </a:p>
        </p:txBody>
      </p:sp>
      <p:sp>
        <p:nvSpPr>
          <p:cNvPr id="50" name="Rectangle 49"/>
          <p:cNvSpPr/>
          <p:nvPr/>
        </p:nvSpPr>
        <p:spPr bwMode="auto">
          <a:xfrm>
            <a:off x="5886067" y="2754272"/>
            <a:ext cx="213335" cy="148829"/>
          </a:xfrm>
          <a:prstGeom prst="rect">
            <a:avLst/>
          </a:prstGeom>
          <a:solidFill>
            <a:srgbClr val="DBF2DA"/>
          </a:solidFill>
          <a:ln w="12700" cap="flat" cmpd="sng" algn="ctr">
            <a:solidFill>
              <a:schemeClr val="tx1"/>
            </a:solidFill>
            <a:prstDash val="solid"/>
            <a:round/>
            <a:headEnd type="none" w="med" len="med"/>
            <a:tailEnd type="arrow" w="med" len="med"/>
          </a:ln>
          <a:effectLst/>
        </p:spPr>
        <p:txBody>
          <a:bodyPr rtlCol="0" anchor="ctr"/>
          <a:lstStyle/>
          <a:p>
            <a:pPr algn="ctr"/>
            <a:endParaRPr lang="en-US" sz="1200" dirty="0"/>
          </a:p>
        </p:txBody>
      </p:sp>
      <p:sp>
        <p:nvSpPr>
          <p:cNvPr id="51" name="Rectangle 50"/>
          <p:cNvSpPr/>
          <p:nvPr/>
        </p:nvSpPr>
        <p:spPr bwMode="auto">
          <a:xfrm>
            <a:off x="6099403" y="2754272"/>
            <a:ext cx="213335" cy="148829"/>
          </a:xfrm>
          <a:prstGeom prst="rect">
            <a:avLst/>
          </a:prstGeom>
          <a:solidFill>
            <a:srgbClr val="DBF2DA"/>
          </a:solidFill>
          <a:ln w="12700" cap="flat" cmpd="sng" algn="ctr">
            <a:solidFill>
              <a:schemeClr val="tx1"/>
            </a:solidFill>
            <a:prstDash val="solid"/>
            <a:round/>
            <a:headEnd type="none" w="med" len="med"/>
            <a:tailEnd type="arrow" w="med" len="med"/>
          </a:ln>
          <a:effectLst/>
        </p:spPr>
        <p:txBody>
          <a:bodyPr rtlCol="0" anchor="ctr"/>
          <a:lstStyle/>
          <a:p>
            <a:pPr algn="ctr"/>
            <a:endParaRPr lang="en-US" sz="1200" dirty="0"/>
          </a:p>
        </p:txBody>
      </p:sp>
      <p:sp>
        <p:nvSpPr>
          <p:cNvPr id="52" name="Rectangle 51"/>
          <p:cNvSpPr/>
          <p:nvPr/>
        </p:nvSpPr>
        <p:spPr bwMode="auto">
          <a:xfrm>
            <a:off x="6286117" y="2754272"/>
            <a:ext cx="213335" cy="148829"/>
          </a:xfrm>
          <a:prstGeom prst="rect">
            <a:avLst/>
          </a:prstGeom>
          <a:solidFill>
            <a:srgbClr val="DBF2DA"/>
          </a:solidFill>
          <a:ln w="12700" cap="flat" cmpd="sng" algn="ctr">
            <a:solidFill>
              <a:schemeClr val="tx1"/>
            </a:solidFill>
            <a:prstDash val="solid"/>
            <a:round/>
            <a:headEnd type="none" w="med" len="med"/>
            <a:tailEnd type="arrow" w="med" len="med"/>
          </a:ln>
          <a:effectLst/>
        </p:spPr>
        <p:txBody>
          <a:bodyPr rtlCol="0" anchor="ctr"/>
          <a:lstStyle/>
          <a:p>
            <a:pPr algn="ctr"/>
            <a:endParaRPr lang="en-US" sz="1200" dirty="0"/>
          </a:p>
        </p:txBody>
      </p:sp>
      <p:sp>
        <p:nvSpPr>
          <p:cNvPr id="53" name="Rectangle 52"/>
          <p:cNvSpPr/>
          <p:nvPr/>
        </p:nvSpPr>
        <p:spPr bwMode="auto">
          <a:xfrm>
            <a:off x="6499453" y="2754272"/>
            <a:ext cx="213335" cy="148829"/>
          </a:xfrm>
          <a:prstGeom prst="rect">
            <a:avLst/>
          </a:prstGeom>
          <a:solidFill>
            <a:srgbClr val="DBF2DA"/>
          </a:solidFill>
          <a:ln w="12700" cap="flat" cmpd="sng" algn="ctr">
            <a:solidFill>
              <a:schemeClr val="tx1"/>
            </a:solidFill>
            <a:prstDash val="solid"/>
            <a:round/>
            <a:headEnd type="none" w="med" len="med"/>
            <a:tailEnd type="arrow" w="med" len="med"/>
          </a:ln>
          <a:effectLst/>
        </p:spPr>
        <p:txBody>
          <a:bodyPr rtlCol="0" anchor="ctr"/>
          <a:lstStyle/>
          <a:p>
            <a:pPr algn="ctr"/>
            <a:endParaRPr lang="en-US" sz="1200" dirty="0"/>
          </a:p>
        </p:txBody>
      </p:sp>
      <p:sp>
        <p:nvSpPr>
          <p:cNvPr id="55" name="Rectangle 54"/>
          <p:cNvSpPr/>
          <p:nvPr/>
        </p:nvSpPr>
        <p:spPr bwMode="auto">
          <a:xfrm>
            <a:off x="6701432" y="2754272"/>
            <a:ext cx="213335" cy="148829"/>
          </a:xfrm>
          <a:prstGeom prst="rect">
            <a:avLst/>
          </a:prstGeom>
          <a:solidFill>
            <a:srgbClr val="DBF2DA"/>
          </a:solidFill>
          <a:ln w="12700" cap="flat" cmpd="sng" algn="ctr">
            <a:solidFill>
              <a:schemeClr val="tx1"/>
            </a:solidFill>
            <a:prstDash val="solid"/>
            <a:round/>
            <a:headEnd type="none" w="med" len="med"/>
            <a:tailEnd type="arrow" w="med" len="med"/>
          </a:ln>
          <a:effectLst/>
        </p:spPr>
        <p:txBody>
          <a:bodyPr rtlCol="0" anchor="ctr"/>
          <a:lstStyle/>
          <a:p>
            <a:pPr algn="ctr"/>
            <a:endParaRPr lang="en-US" sz="1200" dirty="0"/>
          </a:p>
        </p:txBody>
      </p:sp>
      <p:sp>
        <p:nvSpPr>
          <p:cNvPr id="56" name="Rectangle 55"/>
          <p:cNvSpPr/>
          <p:nvPr/>
        </p:nvSpPr>
        <p:spPr bwMode="auto">
          <a:xfrm>
            <a:off x="6914767" y="2754272"/>
            <a:ext cx="213335" cy="148829"/>
          </a:xfrm>
          <a:prstGeom prst="rect">
            <a:avLst/>
          </a:prstGeom>
          <a:solidFill>
            <a:srgbClr val="DBF2DA"/>
          </a:solidFill>
          <a:ln w="12700" cap="flat" cmpd="sng" algn="ctr">
            <a:solidFill>
              <a:schemeClr val="tx1"/>
            </a:solidFill>
            <a:prstDash val="solid"/>
            <a:round/>
            <a:headEnd type="none" w="med" len="med"/>
            <a:tailEnd type="arrow" w="med" len="med"/>
          </a:ln>
          <a:effectLst/>
        </p:spPr>
        <p:txBody>
          <a:bodyPr rtlCol="0" anchor="ctr"/>
          <a:lstStyle/>
          <a:p>
            <a:pPr algn="ctr"/>
            <a:endParaRPr lang="en-US" sz="1200" dirty="0"/>
          </a:p>
        </p:txBody>
      </p:sp>
      <p:sp>
        <p:nvSpPr>
          <p:cNvPr id="57" name="Rectangle 56"/>
          <p:cNvSpPr/>
          <p:nvPr/>
        </p:nvSpPr>
        <p:spPr bwMode="auto">
          <a:xfrm>
            <a:off x="7101482" y="2754272"/>
            <a:ext cx="213335" cy="148829"/>
          </a:xfrm>
          <a:prstGeom prst="rect">
            <a:avLst/>
          </a:prstGeom>
          <a:solidFill>
            <a:srgbClr val="DBF2DA"/>
          </a:solidFill>
          <a:ln w="12700" cap="flat" cmpd="sng" algn="ctr">
            <a:solidFill>
              <a:schemeClr val="tx1"/>
            </a:solidFill>
            <a:prstDash val="solid"/>
            <a:round/>
            <a:headEnd type="none" w="med" len="med"/>
            <a:tailEnd type="arrow" w="med" len="med"/>
          </a:ln>
          <a:effectLst/>
        </p:spPr>
        <p:txBody>
          <a:bodyPr rtlCol="0" anchor="ctr"/>
          <a:lstStyle/>
          <a:p>
            <a:pPr algn="ctr"/>
            <a:endParaRPr lang="en-US" sz="1200" dirty="0"/>
          </a:p>
        </p:txBody>
      </p:sp>
      <p:sp>
        <p:nvSpPr>
          <p:cNvPr id="58" name="Rectangle 57"/>
          <p:cNvSpPr/>
          <p:nvPr/>
        </p:nvSpPr>
        <p:spPr bwMode="auto">
          <a:xfrm>
            <a:off x="7314817" y="2754272"/>
            <a:ext cx="213335" cy="148829"/>
          </a:xfrm>
          <a:prstGeom prst="rect">
            <a:avLst/>
          </a:prstGeom>
          <a:solidFill>
            <a:srgbClr val="DBF2DA"/>
          </a:solidFill>
          <a:ln w="12700" cap="flat" cmpd="sng" algn="ctr">
            <a:solidFill>
              <a:schemeClr val="tx1"/>
            </a:solidFill>
            <a:prstDash val="solid"/>
            <a:round/>
            <a:headEnd type="none" w="med" len="med"/>
            <a:tailEnd type="arrow" w="med" len="med"/>
          </a:ln>
          <a:effectLst/>
        </p:spPr>
        <p:txBody>
          <a:bodyPr rtlCol="0" anchor="ctr"/>
          <a:lstStyle/>
          <a:p>
            <a:pPr algn="ctr"/>
            <a:endParaRPr lang="en-US" sz="1200" dirty="0"/>
          </a:p>
        </p:txBody>
      </p:sp>
      <p:sp>
        <p:nvSpPr>
          <p:cNvPr id="26654" name="Line 30"/>
          <p:cNvSpPr>
            <a:spLocks noChangeShapeType="1"/>
          </p:cNvSpPr>
          <p:nvPr/>
        </p:nvSpPr>
        <p:spPr bwMode="auto">
          <a:xfrm flipV="1">
            <a:off x="6212510" y="1817846"/>
            <a:ext cx="1191" cy="1027509"/>
          </a:xfrm>
          <a:prstGeom prst="line">
            <a:avLst/>
          </a:prstGeom>
          <a:noFill/>
          <a:ln w="9360">
            <a:solidFill>
              <a:srgbClr val="000066"/>
            </a:solidFill>
            <a:miter lim="800000"/>
            <a:headEnd type="oval"/>
            <a:tailEnd type="triangle" w="med" len="med"/>
          </a:ln>
          <a:effectLst/>
        </p:spPr>
        <p:txBody>
          <a:bodyPr/>
          <a:lstStyle/>
          <a:p>
            <a:endParaRPr lang="en-US" sz="1800"/>
          </a:p>
        </p:txBody>
      </p:sp>
      <p:sp>
        <p:nvSpPr>
          <p:cNvPr id="43" name="Line 30"/>
          <p:cNvSpPr>
            <a:spLocks noChangeShapeType="1"/>
          </p:cNvSpPr>
          <p:nvPr/>
        </p:nvSpPr>
        <p:spPr bwMode="auto">
          <a:xfrm flipV="1">
            <a:off x="6383960" y="1817846"/>
            <a:ext cx="1191" cy="1027509"/>
          </a:xfrm>
          <a:prstGeom prst="line">
            <a:avLst/>
          </a:prstGeom>
          <a:noFill/>
          <a:ln w="9360">
            <a:solidFill>
              <a:srgbClr val="000066"/>
            </a:solidFill>
            <a:miter lim="800000"/>
            <a:headEnd type="oval"/>
            <a:tailEnd type="triangle" w="med" len="med"/>
          </a:ln>
          <a:effectLst/>
        </p:spPr>
        <p:txBody>
          <a:bodyPr/>
          <a:lstStyle/>
          <a:p>
            <a:endParaRPr lang="en-US" sz="1800"/>
          </a:p>
        </p:txBody>
      </p:sp>
      <p:sp>
        <p:nvSpPr>
          <p:cNvPr id="44" name="Line 30"/>
          <p:cNvSpPr>
            <a:spLocks noChangeShapeType="1"/>
          </p:cNvSpPr>
          <p:nvPr/>
        </p:nvSpPr>
        <p:spPr bwMode="auto">
          <a:xfrm flipV="1">
            <a:off x="6612560" y="1817846"/>
            <a:ext cx="1191" cy="1027509"/>
          </a:xfrm>
          <a:prstGeom prst="line">
            <a:avLst/>
          </a:prstGeom>
          <a:noFill/>
          <a:ln w="9360">
            <a:solidFill>
              <a:srgbClr val="000066"/>
            </a:solidFill>
            <a:miter lim="800000"/>
            <a:headEnd type="oval"/>
            <a:tailEnd type="triangle" w="med" len="med"/>
          </a:ln>
          <a:effectLst/>
        </p:spPr>
        <p:txBody>
          <a:bodyPr/>
          <a:lstStyle/>
          <a:p>
            <a:endParaRPr lang="en-US" sz="1800"/>
          </a:p>
        </p:txBody>
      </p:sp>
      <p:sp>
        <p:nvSpPr>
          <p:cNvPr id="45" name="Line 30"/>
          <p:cNvSpPr>
            <a:spLocks noChangeShapeType="1"/>
          </p:cNvSpPr>
          <p:nvPr/>
        </p:nvSpPr>
        <p:spPr bwMode="auto">
          <a:xfrm flipV="1">
            <a:off x="5983910" y="1818442"/>
            <a:ext cx="1191" cy="1027509"/>
          </a:xfrm>
          <a:prstGeom prst="line">
            <a:avLst/>
          </a:prstGeom>
          <a:noFill/>
          <a:ln w="9360">
            <a:solidFill>
              <a:srgbClr val="000066"/>
            </a:solidFill>
            <a:miter lim="800000"/>
            <a:headEnd type="oval"/>
            <a:tailEnd type="triangle" w="med" len="med"/>
          </a:ln>
          <a:effectLst/>
        </p:spPr>
        <p:txBody>
          <a:bodyPr/>
          <a:lstStyle/>
          <a:p>
            <a:endParaRPr lang="en-US" sz="1800"/>
          </a:p>
        </p:txBody>
      </p:sp>
      <p:sp>
        <p:nvSpPr>
          <p:cNvPr id="46" name="Line 30"/>
          <p:cNvSpPr>
            <a:spLocks noChangeShapeType="1"/>
          </p:cNvSpPr>
          <p:nvPr/>
        </p:nvSpPr>
        <p:spPr bwMode="auto">
          <a:xfrm flipV="1">
            <a:off x="7413851" y="1818442"/>
            <a:ext cx="1191" cy="1027509"/>
          </a:xfrm>
          <a:prstGeom prst="line">
            <a:avLst/>
          </a:prstGeom>
          <a:noFill/>
          <a:ln w="9360">
            <a:solidFill>
              <a:srgbClr val="000066"/>
            </a:solidFill>
            <a:miter lim="800000"/>
            <a:headEnd type="oval"/>
            <a:tailEnd type="triangle" w="med" len="med"/>
          </a:ln>
          <a:effectLst/>
        </p:spPr>
        <p:txBody>
          <a:bodyPr/>
          <a:lstStyle/>
          <a:p>
            <a:endParaRPr lang="en-US" sz="1800"/>
          </a:p>
        </p:txBody>
      </p:sp>
      <p:sp>
        <p:nvSpPr>
          <p:cNvPr id="47" name="Line 30"/>
          <p:cNvSpPr>
            <a:spLocks noChangeShapeType="1"/>
          </p:cNvSpPr>
          <p:nvPr/>
        </p:nvSpPr>
        <p:spPr bwMode="auto">
          <a:xfrm flipV="1">
            <a:off x="6785201" y="1817846"/>
            <a:ext cx="1191" cy="1027509"/>
          </a:xfrm>
          <a:prstGeom prst="line">
            <a:avLst/>
          </a:prstGeom>
          <a:noFill/>
          <a:ln w="9360">
            <a:solidFill>
              <a:srgbClr val="000066"/>
            </a:solidFill>
            <a:miter lim="800000"/>
            <a:headEnd type="oval"/>
            <a:tailEnd type="triangle" w="med" len="med"/>
          </a:ln>
          <a:effectLst/>
        </p:spPr>
        <p:txBody>
          <a:bodyPr/>
          <a:lstStyle/>
          <a:p>
            <a:endParaRPr lang="en-US" sz="1800"/>
          </a:p>
        </p:txBody>
      </p:sp>
      <p:sp>
        <p:nvSpPr>
          <p:cNvPr id="48" name="Line 30"/>
          <p:cNvSpPr>
            <a:spLocks noChangeShapeType="1"/>
          </p:cNvSpPr>
          <p:nvPr/>
        </p:nvSpPr>
        <p:spPr bwMode="auto">
          <a:xfrm flipV="1">
            <a:off x="7013801" y="1817846"/>
            <a:ext cx="1191" cy="1027509"/>
          </a:xfrm>
          <a:prstGeom prst="line">
            <a:avLst/>
          </a:prstGeom>
          <a:noFill/>
          <a:ln w="9360">
            <a:solidFill>
              <a:srgbClr val="000066"/>
            </a:solidFill>
            <a:miter lim="800000"/>
            <a:headEnd type="oval"/>
            <a:tailEnd type="triangle" w="med" len="med"/>
          </a:ln>
          <a:effectLst/>
        </p:spPr>
        <p:txBody>
          <a:bodyPr/>
          <a:lstStyle/>
          <a:p>
            <a:endParaRPr lang="en-US" sz="1800"/>
          </a:p>
        </p:txBody>
      </p:sp>
      <p:sp>
        <p:nvSpPr>
          <p:cNvPr id="49" name="Line 30"/>
          <p:cNvSpPr>
            <a:spLocks noChangeShapeType="1"/>
          </p:cNvSpPr>
          <p:nvPr/>
        </p:nvSpPr>
        <p:spPr bwMode="auto">
          <a:xfrm flipV="1">
            <a:off x="7185251" y="1817846"/>
            <a:ext cx="1191" cy="1027509"/>
          </a:xfrm>
          <a:prstGeom prst="line">
            <a:avLst/>
          </a:prstGeom>
          <a:noFill/>
          <a:ln w="9360">
            <a:solidFill>
              <a:srgbClr val="000066"/>
            </a:solidFill>
            <a:miter lim="800000"/>
            <a:headEnd type="oval"/>
            <a:tailEnd type="triangle" w="med" len="med"/>
          </a:ln>
          <a:effectLst/>
        </p:spPr>
        <p:txBody>
          <a:bodyPr/>
          <a:lstStyle/>
          <a:p>
            <a:endParaRPr lang="en-US" sz="1800"/>
          </a:p>
        </p:txBody>
      </p:sp>
      <p:sp>
        <p:nvSpPr>
          <p:cNvPr id="61" name="AutoShape 19"/>
          <p:cNvSpPr>
            <a:spLocks noChangeArrowheads="1"/>
          </p:cNvSpPr>
          <p:nvPr/>
        </p:nvSpPr>
        <p:spPr bwMode="auto">
          <a:xfrm>
            <a:off x="5699351" y="1493679"/>
            <a:ext cx="2000250" cy="324167"/>
          </a:xfrm>
          <a:prstGeom prst="roundRect">
            <a:avLst>
              <a:gd name="adj" fmla="val 16667"/>
            </a:avLst>
          </a:prstGeom>
          <a:solidFill>
            <a:srgbClr val="D9D9D9"/>
          </a:solidFill>
          <a:ln w="19080">
            <a:noFill/>
            <a:miter lim="800000"/>
            <a:headEnd/>
            <a:tailEnd/>
          </a:ln>
          <a:effectLst/>
        </p:spPr>
        <p:txBody>
          <a:bodyPr wrap="none" lIns="67770" tIns="33210" rIns="67770" bIns="33210" anchor="ctr"/>
          <a:lstStyle/>
          <a:p>
            <a:pPr algn="ctr">
              <a:lnSpc>
                <a:spcPct val="88000"/>
              </a:lnSpc>
              <a:spcBef>
                <a:spcPts val="394"/>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200" dirty="0">
                <a:solidFill>
                  <a:srgbClr val="003300"/>
                </a:solidFill>
                <a:latin typeface="Calibri" pitchFamily="34" charset="0"/>
                <a:ea typeface="msgothic" charset="0"/>
                <a:cs typeface="msgothic" charset="0"/>
              </a:rPr>
              <a:t>Tag Check</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B9874-5A7E-897C-C2E7-D7D33C8D810B}"/>
              </a:ext>
            </a:extLst>
          </p:cNvPr>
          <p:cNvSpPr>
            <a:spLocks noGrp="1"/>
          </p:cNvSpPr>
          <p:nvPr>
            <p:ph type="title"/>
          </p:nvPr>
        </p:nvSpPr>
        <p:spPr/>
        <p:txBody>
          <a:bodyPr/>
          <a:lstStyle/>
          <a:p>
            <a:r>
              <a:rPr lang="en-US" dirty="0"/>
              <a:t>Quiz</a:t>
            </a:r>
          </a:p>
        </p:txBody>
      </p:sp>
      <p:sp>
        <p:nvSpPr>
          <p:cNvPr id="3" name="Content Placeholder 2">
            <a:extLst>
              <a:ext uri="{FF2B5EF4-FFF2-40B4-BE49-F238E27FC236}">
                <a16:creationId xmlns:a16="http://schemas.microsoft.com/office/drawing/2014/main" id="{7D96FF71-BEA7-ACFE-D260-4B8C87F1FC0D}"/>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hlinkClick r:id="rId2"/>
              </a:rPr>
              <a:t>https://canvas.cmu.edu</a:t>
            </a:r>
            <a:r>
              <a:rPr lang="en-US">
                <a:hlinkClick r:id="rId2"/>
              </a:rPr>
              <a:t>/courses/49105/quizzes/150051</a:t>
            </a:r>
            <a:r>
              <a:rPr lang="en-US"/>
              <a:t> </a:t>
            </a:r>
            <a:endParaRPr lang="en-US" dirty="0"/>
          </a:p>
        </p:txBody>
      </p:sp>
    </p:spTree>
    <p:extLst>
      <p:ext uri="{BB962C8B-B14F-4D97-AF65-F5344CB8AC3E}">
        <p14:creationId xmlns:p14="http://schemas.microsoft.com/office/powerpoint/2010/main" val="1596250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8C2D7-A466-210E-9402-FB9109528D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CC79FD-90DA-E2F8-5777-01E940212D31}"/>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1E395FD2-4ADB-D544-8264-80D827546C14}"/>
              </a:ext>
            </a:extLst>
          </p:cNvPr>
          <p:cNvSpPr>
            <a:spLocks noGrp="1"/>
          </p:cNvSpPr>
          <p:nvPr>
            <p:ph idx="1"/>
          </p:nvPr>
        </p:nvSpPr>
        <p:spPr/>
        <p:txBody>
          <a:bodyPr/>
          <a:lstStyle/>
          <a:p>
            <a:r>
              <a:rPr lang="en-US" dirty="0"/>
              <a:t>Review</a:t>
            </a:r>
          </a:p>
          <a:p>
            <a:r>
              <a:rPr lang="en-US" dirty="0">
                <a:solidFill>
                  <a:schemeClr val="bg1">
                    <a:lumMod val="65000"/>
                  </a:schemeClr>
                </a:solidFill>
              </a:rPr>
              <a:t>Page Faults</a:t>
            </a:r>
          </a:p>
          <a:p>
            <a:r>
              <a:rPr lang="en-US" dirty="0">
                <a:solidFill>
                  <a:schemeClr val="bg1">
                    <a:lumMod val="65000"/>
                  </a:schemeClr>
                </a:solidFill>
              </a:rPr>
              <a:t>Conceptual Quiz</a:t>
            </a:r>
          </a:p>
          <a:p>
            <a:r>
              <a:rPr lang="en-US" dirty="0">
                <a:solidFill>
                  <a:schemeClr val="bg1">
                    <a:lumMod val="65000"/>
                  </a:schemeClr>
                </a:solidFill>
              </a:rPr>
              <a:t>Concrete examples of virtual memory systems</a:t>
            </a:r>
          </a:p>
          <a:p>
            <a:pPr lvl="1"/>
            <a:r>
              <a:rPr lang="en-US" dirty="0">
                <a:solidFill>
                  <a:schemeClr val="bg1">
                    <a:lumMod val="65000"/>
                  </a:schemeClr>
                </a:solidFill>
              </a:rPr>
              <a:t>“Simple memory system” from CSAPP 9.6.4</a:t>
            </a:r>
          </a:p>
          <a:p>
            <a:pPr lvl="1"/>
            <a:r>
              <a:rPr lang="en-US" dirty="0">
                <a:solidFill>
                  <a:schemeClr val="bg1">
                    <a:lumMod val="65000"/>
                  </a:schemeClr>
                </a:solidFill>
              </a:rPr>
              <a:t>Intel Core i7</a:t>
            </a:r>
          </a:p>
          <a:p>
            <a:r>
              <a:rPr lang="en-US" dirty="0">
                <a:solidFill>
                  <a:schemeClr val="bg1">
                    <a:lumMod val="65000"/>
                  </a:schemeClr>
                </a:solidFill>
              </a:rPr>
              <a:t>Nifty things virtual memory makes possible</a:t>
            </a:r>
          </a:p>
          <a:p>
            <a:pPr lvl="1"/>
            <a:r>
              <a:rPr lang="en-US" dirty="0">
                <a:solidFill>
                  <a:schemeClr val="bg1">
                    <a:lumMod val="65000"/>
                  </a:schemeClr>
                </a:solidFill>
              </a:rPr>
              <a:t>Paging/swapping (disk as extra RAM)</a:t>
            </a:r>
          </a:p>
          <a:p>
            <a:pPr lvl="1"/>
            <a:r>
              <a:rPr lang="en-US" dirty="0">
                <a:solidFill>
                  <a:schemeClr val="bg1">
                    <a:lumMod val="65000"/>
                  </a:schemeClr>
                </a:solidFill>
              </a:rPr>
              <a:t>Memory-mapped files (RAM as cache for disk)</a:t>
            </a:r>
          </a:p>
          <a:p>
            <a:pPr lvl="1"/>
            <a:r>
              <a:rPr lang="en-US" dirty="0">
                <a:solidFill>
                  <a:schemeClr val="bg1">
                    <a:lumMod val="65000"/>
                  </a:schemeClr>
                </a:solidFill>
              </a:rPr>
              <a:t>Copy-on-write sharing</a:t>
            </a:r>
          </a:p>
        </p:txBody>
      </p:sp>
    </p:spTree>
    <p:extLst>
      <p:ext uri="{BB962C8B-B14F-4D97-AF65-F5344CB8AC3E}">
        <p14:creationId xmlns:p14="http://schemas.microsoft.com/office/powerpoint/2010/main" val="15869748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7F693-279E-4CDA-8A6E-317DE02B0B6F}"/>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1024EB7F-87BB-4E10-BA54-59CBBC49EA1B}"/>
              </a:ext>
            </a:extLst>
          </p:cNvPr>
          <p:cNvSpPr>
            <a:spLocks noGrp="1"/>
          </p:cNvSpPr>
          <p:nvPr>
            <p:ph idx="1"/>
          </p:nvPr>
        </p:nvSpPr>
        <p:spPr/>
        <p:txBody>
          <a:bodyPr/>
          <a:lstStyle/>
          <a:p>
            <a:r>
              <a:rPr lang="en-US" dirty="0">
                <a:solidFill>
                  <a:schemeClr val="bg1">
                    <a:lumMod val="65000"/>
                  </a:schemeClr>
                </a:solidFill>
              </a:rPr>
              <a:t>Page Faults</a:t>
            </a:r>
          </a:p>
          <a:p>
            <a:r>
              <a:rPr lang="en-US" dirty="0">
                <a:solidFill>
                  <a:schemeClr val="bg1">
                    <a:lumMod val="65000"/>
                  </a:schemeClr>
                </a:solidFill>
              </a:rPr>
              <a:t>Conceptual Quiz</a:t>
            </a:r>
          </a:p>
          <a:p>
            <a:r>
              <a:rPr lang="en-US" dirty="0">
                <a:solidFill>
                  <a:schemeClr val="bg1">
                    <a:lumMod val="65000"/>
                  </a:schemeClr>
                </a:solidFill>
              </a:rPr>
              <a:t>Concrete examples of virtual memory systems</a:t>
            </a:r>
          </a:p>
          <a:p>
            <a:pPr lvl="1"/>
            <a:r>
              <a:rPr lang="en-US" dirty="0">
                <a:solidFill>
                  <a:schemeClr val="bg1">
                    <a:lumMod val="65000"/>
                  </a:schemeClr>
                </a:solidFill>
              </a:rPr>
              <a:t>“Simple memory system” from CSAPP 9.6.4</a:t>
            </a:r>
          </a:p>
          <a:p>
            <a:pPr lvl="1"/>
            <a:r>
              <a:rPr lang="en-US" dirty="0">
                <a:solidFill>
                  <a:schemeClr val="bg1">
                    <a:lumMod val="65000"/>
                  </a:schemeClr>
                </a:solidFill>
              </a:rPr>
              <a:t>Intel Core i7</a:t>
            </a:r>
          </a:p>
          <a:p>
            <a:r>
              <a:rPr lang="en-US" dirty="0"/>
              <a:t>Nifty things virtual memory makes possible</a:t>
            </a:r>
          </a:p>
          <a:p>
            <a:pPr lvl="1"/>
            <a:r>
              <a:rPr lang="en-US" dirty="0"/>
              <a:t>Memory-mapped files (RAM as cache for disk)</a:t>
            </a:r>
          </a:p>
          <a:p>
            <a:pPr lvl="1"/>
            <a:r>
              <a:rPr lang="en-US" dirty="0"/>
              <a:t>Copy-on-write sharing</a:t>
            </a:r>
          </a:p>
        </p:txBody>
      </p:sp>
    </p:spTree>
    <p:extLst>
      <p:ext uri="{BB962C8B-B14F-4D97-AF65-F5344CB8AC3E}">
        <p14:creationId xmlns:p14="http://schemas.microsoft.com/office/powerpoint/2010/main" val="4518676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74A27-2811-4EF4-9ED2-3C1FF17BBA01}"/>
              </a:ext>
            </a:extLst>
          </p:cNvPr>
          <p:cNvSpPr>
            <a:spLocks noGrp="1"/>
          </p:cNvSpPr>
          <p:nvPr>
            <p:ph type="title"/>
          </p:nvPr>
        </p:nvSpPr>
        <p:spPr/>
        <p:txBody>
          <a:bodyPr/>
          <a:lstStyle/>
          <a:p>
            <a:r>
              <a:rPr lang="en-US" dirty="0"/>
              <a:t>Memory-Mapped Files</a:t>
            </a:r>
          </a:p>
        </p:txBody>
      </p:sp>
      <p:sp>
        <p:nvSpPr>
          <p:cNvPr id="3" name="Content Placeholder 2">
            <a:extLst>
              <a:ext uri="{FF2B5EF4-FFF2-40B4-BE49-F238E27FC236}">
                <a16:creationId xmlns:a16="http://schemas.microsoft.com/office/drawing/2014/main" id="{6565043D-066F-44AC-91B4-80FD0E09AA58}"/>
              </a:ext>
            </a:extLst>
          </p:cNvPr>
          <p:cNvSpPr>
            <a:spLocks noGrp="1"/>
          </p:cNvSpPr>
          <p:nvPr>
            <p:ph idx="1"/>
          </p:nvPr>
        </p:nvSpPr>
        <p:spPr/>
        <p:txBody>
          <a:bodyPr/>
          <a:lstStyle/>
          <a:p>
            <a:r>
              <a:rPr lang="en-US" dirty="0"/>
              <a:t>Paging = every page of a program’s physical RAM is </a:t>
            </a:r>
            <a:r>
              <a:rPr lang="en-US" i="1" dirty="0"/>
              <a:t>backed</a:t>
            </a:r>
            <a:r>
              <a:rPr lang="en-US" dirty="0"/>
              <a:t> by some page of disk*</a:t>
            </a:r>
          </a:p>
          <a:p>
            <a:r>
              <a:rPr lang="en-US" dirty="0"/>
              <a:t>Normally, those pages belong to </a:t>
            </a:r>
            <a:r>
              <a:rPr lang="en-US" i="1" dirty="0"/>
              <a:t>swap space</a:t>
            </a:r>
          </a:p>
          <a:p>
            <a:r>
              <a:rPr lang="en-US" dirty="0"/>
              <a:t>But what if some pages were backed by … files?</a:t>
            </a:r>
          </a:p>
          <a:p>
            <a:endParaRPr lang="en-US" dirty="0"/>
          </a:p>
          <a:p>
            <a:endParaRPr lang="en-US" dirty="0"/>
          </a:p>
          <a:p>
            <a:endParaRPr lang="en-US" dirty="0"/>
          </a:p>
          <a:p>
            <a:endParaRPr lang="en-US" dirty="0"/>
          </a:p>
          <a:p>
            <a:endParaRPr lang="en-US" dirty="0"/>
          </a:p>
          <a:p>
            <a:pPr marL="0" indent="0">
              <a:buNone/>
            </a:pPr>
            <a:endParaRPr lang="en-US" dirty="0"/>
          </a:p>
          <a:p>
            <a:pPr marL="0" indent="0" algn="r">
              <a:buNone/>
            </a:pPr>
            <a:r>
              <a:rPr lang="en-US" sz="1800" b="0" dirty="0"/>
              <a:t>* This is how it used to work 20 years ago.</a:t>
            </a:r>
            <a:br>
              <a:rPr lang="en-US" sz="1800" b="0" dirty="0"/>
            </a:br>
            <a:r>
              <a:rPr lang="en-US" sz="1800" b="0" dirty="0"/>
              <a:t>Nowadays, not always true.</a:t>
            </a:r>
          </a:p>
        </p:txBody>
      </p:sp>
    </p:spTree>
    <p:extLst>
      <p:ext uri="{BB962C8B-B14F-4D97-AF65-F5344CB8AC3E}">
        <p14:creationId xmlns:p14="http://schemas.microsoft.com/office/powerpoint/2010/main" val="234890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p>
            <a:r>
              <a:rPr lang="en-US" dirty="0"/>
              <a:t>Memory-Mapped Files</a:t>
            </a:r>
          </a:p>
        </p:txBody>
      </p:sp>
      <p:sp>
        <p:nvSpPr>
          <p:cNvPr id="4" name="Rectangle 379"/>
          <p:cNvSpPr>
            <a:spLocks noChangeArrowheads="1"/>
          </p:cNvSpPr>
          <p:nvPr/>
        </p:nvSpPr>
        <p:spPr bwMode="auto">
          <a:xfrm>
            <a:off x="6833333" y="3012336"/>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5" name="Text Box 380"/>
          <p:cNvSpPr txBox="1">
            <a:spLocks noChangeArrowheads="1"/>
          </p:cNvSpPr>
          <p:nvPr/>
        </p:nvSpPr>
        <p:spPr bwMode="auto">
          <a:xfrm>
            <a:off x="7119083" y="3050734"/>
            <a:ext cx="1271503" cy="369332"/>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Swap space</a:t>
            </a:r>
          </a:p>
        </p:txBody>
      </p:sp>
      <p:sp>
        <p:nvSpPr>
          <p:cNvPr id="6" name="Rectangle 382"/>
          <p:cNvSpPr>
            <a:spLocks noChangeArrowheads="1"/>
          </p:cNvSpPr>
          <p:nvPr/>
        </p:nvSpPr>
        <p:spPr bwMode="auto">
          <a:xfrm>
            <a:off x="5620232" y="2656106"/>
            <a:ext cx="285750" cy="154305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800"/>
          </a:p>
        </p:txBody>
      </p:sp>
      <p:sp>
        <p:nvSpPr>
          <p:cNvPr id="7" name="Text Box 383"/>
          <p:cNvSpPr txBox="1">
            <a:spLocks noChangeArrowheads="1"/>
          </p:cNvSpPr>
          <p:nvPr/>
        </p:nvSpPr>
        <p:spPr bwMode="auto">
          <a:xfrm>
            <a:off x="5316519" y="1981199"/>
            <a:ext cx="955711"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Physical</a:t>
            </a:r>
          </a:p>
          <a:p>
            <a:pPr algn="ctr"/>
            <a:r>
              <a:rPr lang="en-US" sz="1800" dirty="0"/>
              <a:t>memory</a:t>
            </a:r>
          </a:p>
        </p:txBody>
      </p:sp>
      <p:sp>
        <p:nvSpPr>
          <p:cNvPr id="8" name="Rectangle 385"/>
          <p:cNvSpPr>
            <a:spLocks noChangeArrowheads="1"/>
          </p:cNvSpPr>
          <p:nvPr/>
        </p:nvSpPr>
        <p:spPr bwMode="auto">
          <a:xfrm>
            <a:off x="4362932" y="2656106"/>
            <a:ext cx="285750" cy="25146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0" name="Rectangle 388"/>
          <p:cNvSpPr>
            <a:spLocks noChangeArrowheads="1"/>
          </p:cNvSpPr>
          <p:nvPr/>
        </p:nvSpPr>
        <p:spPr bwMode="auto">
          <a:xfrm>
            <a:off x="5620232" y="2770406"/>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1" name="Rectangle 389"/>
          <p:cNvSpPr>
            <a:spLocks noChangeArrowheads="1"/>
          </p:cNvSpPr>
          <p:nvPr/>
        </p:nvSpPr>
        <p:spPr bwMode="auto">
          <a:xfrm>
            <a:off x="4362932" y="3113306"/>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2" name="Line 391"/>
          <p:cNvSpPr>
            <a:spLocks noChangeShapeType="1"/>
          </p:cNvSpPr>
          <p:nvPr/>
        </p:nvSpPr>
        <p:spPr bwMode="auto">
          <a:xfrm flipH="1" flipV="1">
            <a:off x="5905982" y="2777386"/>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3" name="Line 392"/>
          <p:cNvSpPr>
            <a:spLocks noChangeShapeType="1"/>
          </p:cNvSpPr>
          <p:nvPr/>
        </p:nvSpPr>
        <p:spPr bwMode="auto">
          <a:xfrm flipH="1" flipV="1">
            <a:off x="5905982" y="3177436"/>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4" name="Line 396"/>
          <p:cNvSpPr>
            <a:spLocks noChangeShapeType="1"/>
          </p:cNvSpPr>
          <p:nvPr/>
        </p:nvSpPr>
        <p:spPr bwMode="auto">
          <a:xfrm flipV="1">
            <a:off x="4648682" y="2770406"/>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5" name="Line 397"/>
          <p:cNvSpPr>
            <a:spLocks noChangeShapeType="1"/>
          </p:cNvSpPr>
          <p:nvPr/>
        </p:nvSpPr>
        <p:spPr bwMode="auto">
          <a:xfrm flipV="1">
            <a:off x="4648682" y="3170456"/>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6" name="Text Box 400"/>
          <p:cNvSpPr txBox="1">
            <a:spLocks noChangeArrowheads="1"/>
          </p:cNvSpPr>
          <p:nvPr/>
        </p:nvSpPr>
        <p:spPr bwMode="auto">
          <a:xfrm>
            <a:off x="3733800" y="1981200"/>
            <a:ext cx="1544013"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Process</a:t>
            </a:r>
          </a:p>
          <a:p>
            <a:pPr algn="ctr"/>
            <a:r>
              <a:rPr lang="en-US" sz="1800" dirty="0"/>
              <a:t>virtual memory</a:t>
            </a:r>
          </a:p>
        </p:txBody>
      </p:sp>
      <p:sp>
        <p:nvSpPr>
          <p:cNvPr id="22" name="Rectangle 379">
            <a:extLst>
              <a:ext uri="{FF2B5EF4-FFF2-40B4-BE49-F238E27FC236}">
                <a16:creationId xmlns:a16="http://schemas.microsoft.com/office/drawing/2014/main" id="{2B430370-1AEF-4E2B-ABFF-9115875D8AEE}"/>
              </a:ext>
            </a:extLst>
          </p:cNvPr>
          <p:cNvSpPr>
            <a:spLocks noChangeArrowheads="1"/>
          </p:cNvSpPr>
          <p:nvPr/>
        </p:nvSpPr>
        <p:spPr bwMode="auto">
          <a:xfrm>
            <a:off x="6833333" y="3873874"/>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3" name="Rectangle 388">
            <a:extLst>
              <a:ext uri="{FF2B5EF4-FFF2-40B4-BE49-F238E27FC236}">
                <a16:creationId xmlns:a16="http://schemas.microsoft.com/office/drawing/2014/main" id="{999B5A82-F131-4556-B5D0-1D28F788446E}"/>
              </a:ext>
            </a:extLst>
          </p:cNvPr>
          <p:cNvSpPr>
            <a:spLocks noChangeArrowheads="1"/>
          </p:cNvSpPr>
          <p:nvPr/>
        </p:nvSpPr>
        <p:spPr bwMode="auto">
          <a:xfrm>
            <a:off x="5620232" y="3631944"/>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4" name="Rectangle 389">
            <a:extLst>
              <a:ext uri="{FF2B5EF4-FFF2-40B4-BE49-F238E27FC236}">
                <a16:creationId xmlns:a16="http://schemas.microsoft.com/office/drawing/2014/main" id="{898CAF2D-8918-40B7-B6E7-5CCA81862007}"/>
              </a:ext>
            </a:extLst>
          </p:cNvPr>
          <p:cNvSpPr>
            <a:spLocks noChangeArrowheads="1"/>
          </p:cNvSpPr>
          <p:nvPr/>
        </p:nvSpPr>
        <p:spPr bwMode="auto">
          <a:xfrm>
            <a:off x="4362932" y="3974844"/>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5" name="Line 391">
            <a:extLst>
              <a:ext uri="{FF2B5EF4-FFF2-40B4-BE49-F238E27FC236}">
                <a16:creationId xmlns:a16="http://schemas.microsoft.com/office/drawing/2014/main" id="{975F674E-590A-45A9-A206-ECAB74F7E398}"/>
              </a:ext>
            </a:extLst>
          </p:cNvPr>
          <p:cNvSpPr>
            <a:spLocks noChangeShapeType="1"/>
          </p:cNvSpPr>
          <p:nvPr/>
        </p:nvSpPr>
        <p:spPr bwMode="auto">
          <a:xfrm flipH="1" flipV="1">
            <a:off x="5905982" y="3638924"/>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6" name="Line 392">
            <a:extLst>
              <a:ext uri="{FF2B5EF4-FFF2-40B4-BE49-F238E27FC236}">
                <a16:creationId xmlns:a16="http://schemas.microsoft.com/office/drawing/2014/main" id="{FC52B024-CE77-435E-B92F-7F0518B666AE}"/>
              </a:ext>
            </a:extLst>
          </p:cNvPr>
          <p:cNvSpPr>
            <a:spLocks noChangeShapeType="1"/>
          </p:cNvSpPr>
          <p:nvPr/>
        </p:nvSpPr>
        <p:spPr bwMode="auto">
          <a:xfrm flipH="1" flipV="1">
            <a:off x="5905982" y="4038974"/>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7" name="Line 396">
            <a:extLst>
              <a:ext uri="{FF2B5EF4-FFF2-40B4-BE49-F238E27FC236}">
                <a16:creationId xmlns:a16="http://schemas.microsoft.com/office/drawing/2014/main" id="{134A0859-E700-4D68-BB84-5CD9AA48DA9D}"/>
              </a:ext>
            </a:extLst>
          </p:cNvPr>
          <p:cNvSpPr>
            <a:spLocks noChangeShapeType="1"/>
          </p:cNvSpPr>
          <p:nvPr/>
        </p:nvSpPr>
        <p:spPr bwMode="auto">
          <a:xfrm flipV="1">
            <a:off x="4648682" y="3631944"/>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8" name="Line 397">
            <a:extLst>
              <a:ext uri="{FF2B5EF4-FFF2-40B4-BE49-F238E27FC236}">
                <a16:creationId xmlns:a16="http://schemas.microsoft.com/office/drawing/2014/main" id="{2DA2BFA1-23E4-41DB-9200-B4A07DFDF272}"/>
              </a:ext>
            </a:extLst>
          </p:cNvPr>
          <p:cNvSpPr>
            <a:spLocks noChangeShapeType="1"/>
          </p:cNvSpPr>
          <p:nvPr/>
        </p:nvSpPr>
        <p:spPr bwMode="auto">
          <a:xfrm flipV="1">
            <a:off x="4648682" y="4031994"/>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9" name="Text Box 380">
            <a:extLst>
              <a:ext uri="{FF2B5EF4-FFF2-40B4-BE49-F238E27FC236}">
                <a16:creationId xmlns:a16="http://schemas.microsoft.com/office/drawing/2014/main" id="{2615CBF3-0486-489A-90C7-58EAAF76CDE8}"/>
              </a:ext>
            </a:extLst>
          </p:cNvPr>
          <p:cNvSpPr txBox="1">
            <a:spLocks noChangeArrowheads="1"/>
          </p:cNvSpPr>
          <p:nvPr/>
        </p:nvSpPr>
        <p:spPr bwMode="auto">
          <a:xfrm>
            <a:off x="7110894" y="3889233"/>
            <a:ext cx="1228221" cy="369332"/>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File on disk</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a:extLst>
              <a:ext uri="{FF2B5EF4-FFF2-40B4-BE49-F238E27FC236}">
                <a16:creationId xmlns:a16="http://schemas.microsoft.com/office/drawing/2014/main" id="{8262FB72-16CB-46B1-A859-56C7F7586CDD}"/>
              </a:ext>
            </a:extLst>
          </p:cNvPr>
          <p:cNvCxnSpPr>
            <a:cxnSpLocks/>
          </p:cNvCxnSpPr>
          <p:nvPr/>
        </p:nvCxnSpPr>
        <p:spPr bwMode="auto">
          <a:xfrm flipV="1">
            <a:off x="2957513" y="3631946"/>
            <a:ext cx="2662719" cy="717202"/>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3" name="Straight Connector 52">
            <a:extLst>
              <a:ext uri="{FF2B5EF4-FFF2-40B4-BE49-F238E27FC236}">
                <a16:creationId xmlns:a16="http://schemas.microsoft.com/office/drawing/2014/main" id="{F805D24C-FBF0-4DB8-AE10-6EBBE9CD831E}"/>
              </a:ext>
            </a:extLst>
          </p:cNvPr>
          <p:cNvCxnSpPr>
            <a:endCxn id="28" idx="1"/>
          </p:cNvCxnSpPr>
          <p:nvPr/>
        </p:nvCxnSpPr>
        <p:spPr bwMode="auto">
          <a:xfrm flipV="1">
            <a:off x="2957513" y="4031994"/>
            <a:ext cx="2662719" cy="717204"/>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9" name="Straight Connector 8">
            <a:extLst>
              <a:ext uri="{FF2B5EF4-FFF2-40B4-BE49-F238E27FC236}">
                <a16:creationId xmlns:a16="http://schemas.microsoft.com/office/drawing/2014/main" id="{AF64C10F-3FD1-49A6-A462-25D8D38D68B5}"/>
              </a:ext>
            </a:extLst>
          </p:cNvPr>
          <p:cNvCxnSpPr>
            <a:cxnSpLocks/>
          </p:cNvCxnSpPr>
          <p:nvPr/>
        </p:nvCxnSpPr>
        <p:spPr bwMode="auto">
          <a:xfrm>
            <a:off x="2957513" y="3113306"/>
            <a:ext cx="2680004" cy="1290163"/>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EFF34AF5-8189-4CAB-A88E-A3CEDB2807F1}"/>
              </a:ext>
            </a:extLst>
          </p:cNvPr>
          <p:cNvCxnSpPr>
            <a:cxnSpLocks/>
          </p:cNvCxnSpPr>
          <p:nvPr/>
        </p:nvCxnSpPr>
        <p:spPr bwMode="auto">
          <a:xfrm>
            <a:off x="2965702" y="3520933"/>
            <a:ext cx="2654530" cy="1279457"/>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2" name="Title 1"/>
          <p:cNvSpPr>
            <a:spLocks noGrp="1"/>
          </p:cNvSpPr>
          <p:nvPr>
            <p:ph type="title"/>
          </p:nvPr>
        </p:nvSpPr>
        <p:spPr>
          <a:xfrm>
            <a:off x="357018" y="435678"/>
            <a:ext cx="7592093" cy="762000"/>
          </a:xfrm>
        </p:spPr>
        <p:txBody>
          <a:bodyPr/>
          <a:lstStyle/>
          <a:p>
            <a:r>
              <a:rPr lang="en-US" dirty="0"/>
              <a:t>Memory-Mapped Files</a:t>
            </a:r>
          </a:p>
        </p:txBody>
      </p:sp>
      <p:sp>
        <p:nvSpPr>
          <p:cNvPr id="4" name="Rectangle 379"/>
          <p:cNvSpPr>
            <a:spLocks noChangeArrowheads="1"/>
          </p:cNvSpPr>
          <p:nvPr/>
        </p:nvSpPr>
        <p:spPr bwMode="auto">
          <a:xfrm>
            <a:off x="6833333" y="3012336"/>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5" name="Text Box 380"/>
          <p:cNvSpPr txBox="1">
            <a:spLocks noChangeArrowheads="1"/>
          </p:cNvSpPr>
          <p:nvPr/>
        </p:nvSpPr>
        <p:spPr bwMode="auto">
          <a:xfrm>
            <a:off x="7127272" y="3227720"/>
            <a:ext cx="1271503" cy="369332"/>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Swap space</a:t>
            </a:r>
          </a:p>
        </p:txBody>
      </p:sp>
      <p:sp>
        <p:nvSpPr>
          <p:cNvPr id="6" name="Rectangle 382"/>
          <p:cNvSpPr>
            <a:spLocks noChangeArrowheads="1"/>
          </p:cNvSpPr>
          <p:nvPr/>
        </p:nvSpPr>
        <p:spPr bwMode="auto">
          <a:xfrm>
            <a:off x="5620232" y="2656106"/>
            <a:ext cx="285750" cy="229689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800"/>
          </a:p>
        </p:txBody>
      </p:sp>
      <p:sp>
        <p:nvSpPr>
          <p:cNvPr id="7" name="Text Box 383"/>
          <p:cNvSpPr txBox="1">
            <a:spLocks noChangeArrowheads="1"/>
          </p:cNvSpPr>
          <p:nvPr/>
        </p:nvSpPr>
        <p:spPr bwMode="auto">
          <a:xfrm>
            <a:off x="5316519" y="1981199"/>
            <a:ext cx="955711"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Physical</a:t>
            </a:r>
          </a:p>
          <a:p>
            <a:pPr algn="ctr"/>
            <a:r>
              <a:rPr lang="en-US" sz="1800" dirty="0"/>
              <a:t>memory</a:t>
            </a:r>
          </a:p>
        </p:txBody>
      </p:sp>
      <p:sp>
        <p:nvSpPr>
          <p:cNvPr id="8" name="Rectangle 385"/>
          <p:cNvSpPr>
            <a:spLocks noChangeArrowheads="1"/>
          </p:cNvSpPr>
          <p:nvPr/>
        </p:nvSpPr>
        <p:spPr bwMode="auto">
          <a:xfrm>
            <a:off x="4362932" y="2656106"/>
            <a:ext cx="285750" cy="25146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0" name="Rectangle 388"/>
          <p:cNvSpPr>
            <a:spLocks noChangeArrowheads="1"/>
          </p:cNvSpPr>
          <p:nvPr/>
        </p:nvSpPr>
        <p:spPr bwMode="auto">
          <a:xfrm>
            <a:off x="5620232" y="2770406"/>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1" name="Rectangle 389"/>
          <p:cNvSpPr>
            <a:spLocks noChangeArrowheads="1"/>
          </p:cNvSpPr>
          <p:nvPr/>
        </p:nvSpPr>
        <p:spPr bwMode="auto">
          <a:xfrm>
            <a:off x="4362932" y="3113306"/>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2" name="Line 391"/>
          <p:cNvSpPr>
            <a:spLocks noChangeShapeType="1"/>
          </p:cNvSpPr>
          <p:nvPr/>
        </p:nvSpPr>
        <p:spPr bwMode="auto">
          <a:xfrm flipH="1" flipV="1">
            <a:off x="5905982" y="2777386"/>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3" name="Line 392"/>
          <p:cNvSpPr>
            <a:spLocks noChangeShapeType="1"/>
          </p:cNvSpPr>
          <p:nvPr/>
        </p:nvSpPr>
        <p:spPr bwMode="auto">
          <a:xfrm flipH="1" flipV="1">
            <a:off x="5905982" y="3177436"/>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4" name="Line 396"/>
          <p:cNvSpPr>
            <a:spLocks noChangeShapeType="1"/>
          </p:cNvSpPr>
          <p:nvPr/>
        </p:nvSpPr>
        <p:spPr bwMode="auto">
          <a:xfrm flipV="1">
            <a:off x="4648682" y="2770406"/>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5" name="Line 397"/>
          <p:cNvSpPr>
            <a:spLocks noChangeShapeType="1"/>
          </p:cNvSpPr>
          <p:nvPr/>
        </p:nvSpPr>
        <p:spPr bwMode="auto">
          <a:xfrm flipV="1">
            <a:off x="4648682" y="3170456"/>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6" name="Text Box 400"/>
          <p:cNvSpPr txBox="1">
            <a:spLocks noChangeArrowheads="1"/>
          </p:cNvSpPr>
          <p:nvPr/>
        </p:nvSpPr>
        <p:spPr bwMode="auto">
          <a:xfrm>
            <a:off x="3733800" y="1981200"/>
            <a:ext cx="1544013"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Process 1</a:t>
            </a:r>
          </a:p>
          <a:p>
            <a:pPr algn="ctr"/>
            <a:r>
              <a:rPr lang="en-US" sz="1800" dirty="0"/>
              <a:t>virtual memory</a:t>
            </a:r>
          </a:p>
        </p:txBody>
      </p:sp>
      <p:sp>
        <p:nvSpPr>
          <p:cNvPr id="22" name="Rectangle 379">
            <a:extLst>
              <a:ext uri="{FF2B5EF4-FFF2-40B4-BE49-F238E27FC236}">
                <a16:creationId xmlns:a16="http://schemas.microsoft.com/office/drawing/2014/main" id="{2B430370-1AEF-4E2B-ABFF-9115875D8AEE}"/>
              </a:ext>
            </a:extLst>
          </p:cNvPr>
          <p:cNvSpPr>
            <a:spLocks noChangeArrowheads="1"/>
          </p:cNvSpPr>
          <p:nvPr/>
        </p:nvSpPr>
        <p:spPr bwMode="auto">
          <a:xfrm>
            <a:off x="6833333" y="3873874"/>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3" name="Rectangle 388">
            <a:extLst>
              <a:ext uri="{FF2B5EF4-FFF2-40B4-BE49-F238E27FC236}">
                <a16:creationId xmlns:a16="http://schemas.microsoft.com/office/drawing/2014/main" id="{999B5A82-F131-4556-B5D0-1D28F788446E}"/>
              </a:ext>
            </a:extLst>
          </p:cNvPr>
          <p:cNvSpPr>
            <a:spLocks noChangeArrowheads="1"/>
          </p:cNvSpPr>
          <p:nvPr/>
        </p:nvSpPr>
        <p:spPr bwMode="auto">
          <a:xfrm>
            <a:off x="5620232" y="3631944"/>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4" name="Rectangle 389">
            <a:extLst>
              <a:ext uri="{FF2B5EF4-FFF2-40B4-BE49-F238E27FC236}">
                <a16:creationId xmlns:a16="http://schemas.microsoft.com/office/drawing/2014/main" id="{898CAF2D-8918-40B7-B6E7-5CCA81862007}"/>
              </a:ext>
            </a:extLst>
          </p:cNvPr>
          <p:cNvSpPr>
            <a:spLocks noChangeArrowheads="1"/>
          </p:cNvSpPr>
          <p:nvPr/>
        </p:nvSpPr>
        <p:spPr bwMode="auto">
          <a:xfrm>
            <a:off x="4362932" y="3974844"/>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5" name="Line 391">
            <a:extLst>
              <a:ext uri="{FF2B5EF4-FFF2-40B4-BE49-F238E27FC236}">
                <a16:creationId xmlns:a16="http://schemas.microsoft.com/office/drawing/2014/main" id="{975F674E-590A-45A9-A206-ECAB74F7E398}"/>
              </a:ext>
            </a:extLst>
          </p:cNvPr>
          <p:cNvSpPr>
            <a:spLocks noChangeShapeType="1"/>
          </p:cNvSpPr>
          <p:nvPr/>
        </p:nvSpPr>
        <p:spPr bwMode="auto">
          <a:xfrm flipH="1" flipV="1">
            <a:off x="5905982" y="3638924"/>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6" name="Line 392">
            <a:extLst>
              <a:ext uri="{FF2B5EF4-FFF2-40B4-BE49-F238E27FC236}">
                <a16:creationId xmlns:a16="http://schemas.microsoft.com/office/drawing/2014/main" id="{FC52B024-CE77-435E-B92F-7F0518B666AE}"/>
              </a:ext>
            </a:extLst>
          </p:cNvPr>
          <p:cNvSpPr>
            <a:spLocks noChangeShapeType="1"/>
          </p:cNvSpPr>
          <p:nvPr/>
        </p:nvSpPr>
        <p:spPr bwMode="auto">
          <a:xfrm flipH="1" flipV="1">
            <a:off x="5905982" y="4038974"/>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7" name="Line 396">
            <a:extLst>
              <a:ext uri="{FF2B5EF4-FFF2-40B4-BE49-F238E27FC236}">
                <a16:creationId xmlns:a16="http://schemas.microsoft.com/office/drawing/2014/main" id="{134A0859-E700-4D68-BB84-5CD9AA48DA9D}"/>
              </a:ext>
            </a:extLst>
          </p:cNvPr>
          <p:cNvSpPr>
            <a:spLocks noChangeShapeType="1"/>
          </p:cNvSpPr>
          <p:nvPr/>
        </p:nvSpPr>
        <p:spPr bwMode="auto">
          <a:xfrm flipV="1">
            <a:off x="4648682" y="3631944"/>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8" name="Line 397">
            <a:extLst>
              <a:ext uri="{FF2B5EF4-FFF2-40B4-BE49-F238E27FC236}">
                <a16:creationId xmlns:a16="http://schemas.microsoft.com/office/drawing/2014/main" id="{2DA2BFA1-23E4-41DB-9200-B4A07DFDF272}"/>
              </a:ext>
            </a:extLst>
          </p:cNvPr>
          <p:cNvSpPr>
            <a:spLocks noChangeShapeType="1"/>
          </p:cNvSpPr>
          <p:nvPr/>
        </p:nvSpPr>
        <p:spPr bwMode="auto">
          <a:xfrm flipV="1">
            <a:off x="4648682" y="4031994"/>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9" name="Text Box 380">
            <a:extLst>
              <a:ext uri="{FF2B5EF4-FFF2-40B4-BE49-F238E27FC236}">
                <a16:creationId xmlns:a16="http://schemas.microsoft.com/office/drawing/2014/main" id="{2615CBF3-0486-489A-90C7-58EAAF76CDE8}"/>
              </a:ext>
            </a:extLst>
          </p:cNvPr>
          <p:cNvSpPr txBox="1">
            <a:spLocks noChangeArrowheads="1"/>
          </p:cNvSpPr>
          <p:nvPr/>
        </p:nvSpPr>
        <p:spPr bwMode="auto">
          <a:xfrm>
            <a:off x="7110894" y="3889233"/>
            <a:ext cx="1228221" cy="369332"/>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File on disk</a:t>
            </a:r>
          </a:p>
        </p:txBody>
      </p:sp>
      <p:sp>
        <p:nvSpPr>
          <p:cNvPr id="38" name="Rectangle 385">
            <a:extLst>
              <a:ext uri="{FF2B5EF4-FFF2-40B4-BE49-F238E27FC236}">
                <a16:creationId xmlns:a16="http://schemas.microsoft.com/office/drawing/2014/main" id="{0FA6920C-085D-4880-90BD-7277E6C01265}"/>
              </a:ext>
            </a:extLst>
          </p:cNvPr>
          <p:cNvSpPr>
            <a:spLocks noChangeArrowheads="1"/>
          </p:cNvSpPr>
          <p:nvPr/>
        </p:nvSpPr>
        <p:spPr bwMode="auto">
          <a:xfrm>
            <a:off x="2671763" y="2656106"/>
            <a:ext cx="285750" cy="25146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800"/>
          </a:p>
        </p:txBody>
      </p:sp>
      <p:sp>
        <p:nvSpPr>
          <p:cNvPr id="39" name="Rectangle 389">
            <a:extLst>
              <a:ext uri="{FF2B5EF4-FFF2-40B4-BE49-F238E27FC236}">
                <a16:creationId xmlns:a16="http://schemas.microsoft.com/office/drawing/2014/main" id="{F6C346BC-A8DC-4F01-A29B-D6F385F18AD1}"/>
              </a:ext>
            </a:extLst>
          </p:cNvPr>
          <p:cNvSpPr>
            <a:spLocks noChangeArrowheads="1"/>
          </p:cNvSpPr>
          <p:nvPr/>
        </p:nvSpPr>
        <p:spPr bwMode="auto">
          <a:xfrm>
            <a:off x="2671763" y="3113306"/>
            <a:ext cx="285750" cy="400050"/>
          </a:xfrm>
          <a:prstGeom prst="rect">
            <a:avLst/>
          </a:prstGeom>
          <a:solidFill>
            <a:srgbClr val="FFC000"/>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40" name="Text Box 400">
            <a:extLst>
              <a:ext uri="{FF2B5EF4-FFF2-40B4-BE49-F238E27FC236}">
                <a16:creationId xmlns:a16="http://schemas.microsoft.com/office/drawing/2014/main" id="{28D75FC8-DE5D-42EF-B6F9-BC2322DF0B5D}"/>
              </a:ext>
            </a:extLst>
          </p:cNvPr>
          <p:cNvSpPr txBox="1">
            <a:spLocks noChangeArrowheads="1"/>
          </p:cNvSpPr>
          <p:nvPr/>
        </p:nvSpPr>
        <p:spPr bwMode="auto">
          <a:xfrm>
            <a:off x="2042631" y="1981200"/>
            <a:ext cx="1544013"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Process 2</a:t>
            </a:r>
          </a:p>
          <a:p>
            <a:pPr algn="ctr"/>
            <a:r>
              <a:rPr lang="en-US" sz="1800" dirty="0"/>
              <a:t>virtual memory</a:t>
            </a:r>
          </a:p>
        </p:txBody>
      </p:sp>
      <p:sp>
        <p:nvSpPr>
          <p:cNvPr id="41" name="Rectangle 389">
            <a:extLst>
              <a:ext uri="{FF2B5EF4-FFF2-40B4-BE49-F238E27FC236}">
                <a16:creationId xmlns:a16="http://schemas.microsoft.com/office/drawing/2014/main" id="{56EBD937-E3D7-417F-BE4A-98573ADC7D1F}"/>
              </a:ext>
            </a:extLst>
          </p:cNvPr>
          <p:cNvSpPr>
            <a:spLocks noChangeArrowheads="1"/>
          </p:cNvSpPr>
          <p:nvPr/>
        </p:nvSpPr>
        <p:spPr bwMode="auto">
          <a:xfrm>
            <a:off x="2671763" y="4349148"/>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42" name="Rectangle 389">
            <a:extLst>
              <a:ext uri="{FF2B5EF4-FFF2-40B4-BE49-F238E27FC236}">
                <a16:creationId xmlns:a16="http://schemas.microsoft.com/office/drawing/2014/main" id="{D9FC6FE0-FFA7-4352-BF7B-3401B76EF58F}"/>
              </a:ext>
            </a:extLst>
          </p:cNvPr>
          <p:cNvSpPr>
            <a:spLocks noChangeArrowheads="1"/>
          </p:cNvSpPr>
          <p:nvPr/>
        </p:nvSpPr>
        <p:spPr bwMode="auto">
          <a:xfrm>
            <a:off x="5620232" y="4382471"/>
            <a:ext cx="285750" cy="400050"/>
          </a:xfrm>
          <a:prstGeom prst="rect">
            <a:avLst/>
          </a:prstGeom>
          <a:solidFill>
            <a:srgbClr val="FFC000"/>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43" name="Rectangle 389">
            <a:extLst>
              <a:ext uri="{FF2B5EF4-FFF2-40B4-BE49-F238E27FC236}">
                <a16:creationId xmlns:a16="http://schemas.microsoft.com/office/drawing/2014/main" id="{F42DF02D-A8B2-420E-BD5A-8B8601D0D714}"/>
              </a:ext>
            </a:extLst>
          </p:cNvPr>
          <p:cNvSpPr>
            <a:spLocks noChangeArrowheads="1"/>
          </p:cNvSpPr>
          <p:nvPr/>
        </p:nvSpPr>
        <p:spPr bwMode="auto">
          <a:xfrm>
            <a:off x="6833333" y="3419366"/>
            <a:ext cx="285750" cy="400050"/>
          </a:xfrm>
          <a:prstGeom prst="rect">
            <a:avLst/>
          </a:prstGeom>
          <a:solidFill>
            <a:srgbClr val="FFC000"/>
          </a:solidFill>
          <a:ln w="12700">
            <a:solidFill>
              <a:schemeClr val="tx1"/>
            </a:solidFill>
            <a:miter lim="800000"/>
            <a:headEnd/>
            <a:tailEnd/>
          </a:ln>
          <a:effectLst/>
        </p:spPr>
        <p:txBody>
          <a:bodyPr wrap="none" anchor="ctr">
            <a:prstTxWarp prst="textNoShape">
              <a:avLst/>
            </a:prstTxWarp>
          </a:bodyPr>
          <a:lstStyle/>
          <a:p>
            <a:endParaRPr lang="en-US" sz="1800"/>
          </a:p>
        </p:txBody>
      </p:sp>
      <p:cxnSp>
        <p:nvCxnSpPr>
          <p:cNvPr id="45" name="Straight Connector 44">
            <a:extLst>
              <a:ext uri="{FF2B5EF4-FFF2-40B4-BE49-F238E27FC236}">
                <a16:creationId xmlns:a16="http://schemas.microsoft.com/office/drawing/2014/main" id="{20AF34DB-6B48-4649-B04D-6331FBBB21F5}"/>
              </a:ext>
            </a:extLst>
          </p:cNvPr>
          <p:cNvCxnSpPr/>
          <p:nvPr/>
        </p:nvCxnSpPr>
        <p:spPr bwMode="auto">
          <a:xfrm flipV="1">
            <a:off x="5905982" y="3429000"/>
            <a:ext cx="919162" cy="945894"/>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47" name="Straight Connector 46">
            <a:extLst>
              <a:ext uri="{FF2B5EF4-FFF2-40B4-BE49-F238E27FC236}">
                <a16:creationId xmlns:a16="http://schemas.microsoft.com/office/drawing/2014/main" id="{2D81A178-1678-4140-8DAA-FF56CE7927C1}"/>
              </a:ext>
            </a:extLst>
          </p:cNvPr>
          <p:cNvCxnSpPr/>
          <p:nvPr/>
        </p:nvCxnSpPr>
        <p:spPr bwMode="auto">
          <a:xfrm flipV="1">
            <a:off x="5914171" y="3803394"/>
            <a:ext cx="910973" cy="979127"/>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390430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C8CF9-D568-9432-9B7D-C79FD78DC916}"/>
              </a:ext>
            </a:extLst>
          </p:cNvPr>
          <p:cNvSpPr>
            <a:spLocks noGrp="1"/>
          </p:cNvSpPr>
          <p:nvPr>
            <p:ph type="title"/>
          </p:nvPr>
        </p:nvSpPr>
        <p:spPr/>
        <p:txBody>
          <a:bodyPr/>
          <a:lstStyle/>
          <a:p>
            <a:r>
              <a:rPr lang="en-US" dirty="0"/>
              <a:t>Demo</a:t>
            </a:r>
          </a:p>
        </p:txBody>
      </p:sp>
      <p:sp>
        <p:nvSpPr>
          <p:cNvPr id="3" name="Content Placeholder 2">
            <a:extLst>
              <a:ext uri="{FF2B5EF4-FFF2-40B4-BE49-F238E27FC236}">
                <a16:creationId xmlns:a16="http://schemas.microsoft.com/office/drawing/2014/main" id="{BBF71570-87D7-7056-52E9-AEF97A5E6087}"/>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Show </a:t>
            </a:r>
            <a:r>
              <a:rPr lang="en-US" dirty="0" err="1"/>
              <a:t>mmap</a:t>
            </a:r>
            <a:r>
              <a:rPr lang="en-US" dirty="0"/>
              <a:t> from </a:t>
            </a:r>
            <a:r>
              <a:rPr lang="en-US" dirty="0" err="1"/>
              <a:t>sfs</a:t>
            </a:r>
            <a:endParaRPr lang="en-US" dirty="0"/>
          </a:p>
        </p:txBody>
      </p:sp>
    </p:spTree>
    <p:extLst>
      <p:ext uri="{BB962C8B-B14F-4D97-AF65-F5344CB8AC3E}">
        <p14:creationId xmlns:p14="http://schemas.microsoft.com/office/powerpoint/2010/main" val="35248573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EC5C0-EABB-4390-8AC3-506E233F7B14}"/>
              </a:ext>
            </a:extLst>
          </p:cNvPr>
          <p:cNvSpPr>
            <a:spLocks noGrp="1"/>
          </p:cNvSpPr>
          <p:nvPr>
            <p:ph type="title"/>
          </p:nvPr>
        </p:nvSpPr>
        <p:spPr/>
        <p:txBody>
          <a:bodyPr/>
          <a:lstStyle/>
          <a:p>
            <a:r>
              <a:rPr lang="en-US" dirty="0"/>
              <a:t>Copy-on-write sharing</a:t>
            </a:r>
          </a:p>
        </p:txBody>
      </p:sp>
      <p:sp>
        <p:nvSpPr>
          <p:cNvPr id="3" name="Content Placeholder 2">
            <a:extLst>
              <a:ext uri="{FF2B5EF4-FFF2-40B4-BE49-F238E27FC236}">
                <a16:creationId xmlns:a16="http://schemas.microsoft.com/office/drawing/2014/main" id="{DB602D8C-75BC-4741-8016-FF88A97B2633}"/>
              </a:ext>
            </a:extLst>
          </p:cNvPr>
          <p:cNvSpPr>
            <a:spLocks noGrp="1"/>
          </p:cNvSpPr>
          <p:nvPr>
            <p:ph idx="1"/>
          </p:nvPr>
        </p:nvSpPr>
        <p:spPr>
          <a:xfrm>
            <a:off x="396875" y="1362075"/>
            <a:ext cx="4022725" cy="2423002"/>
          </a:xfrm>
        </p:spPr>
        <p:txBody>
          <a:bodyPr/>
          <a:lstStyle/>
          <a:p>
            <a:r>
              <a:rPr lang="en-US" dirty="0">
                <a:latin typeface="Courier New" panose="02070309020205020404" pitchFamily="49" charset="0"/>
                <a:cs typeface="Courier New" panose="02070309020205020404" pitchFamily="49" charset="0"/>
              </a:rPr>
              <a:t>fork</a:t>
            </a:r>
            <a:r>
              <a:rPr lang="en-US" dirty="0"/>
              <a:t> creates a new process by copying the entire address space</a:t>
            </a:r>
            <a:br>
              <a:rPr lang="en-US" dirty="0"/>
            </a:br>
            <a:r>
              <a:rPr lang="en-US" dirty="0"/>
              <a:t>of the parent process</a:t>
            </a:r>
          </a:p>
          <a:p>
            <a:pPr lvl="1"/>
            <a:r>
              <a:rPr lang="en-US" dirty="0"/>
              <a:t>That sounds slow</a:t>
            </a:r>
          </a:p>
          <a:p>
            <a:pPr lvl="1"/>
            <a:r>
              <a:rPr lang="en-US" dirty="0"/>
              <a:t>It </a:t>
            </a:r>
            <a:r>
              <a:rPr lang="en-US" i="1" dirty="0"/>
              <a:t>is</a:t>
            </a:r>
            <a:r>
              <a:rPr lang="en-US" dirty="0"/>
              <a:t> slow</a:t>
            </a:r>
          </a:p>
        </p:txBody>
      </p:sp>
      <p:sp>
        <p:nvSpPr>
          <p:cNvPr id="4" name="Rectangle 379">
            <a:extLst>
              <a:ext uri="{FF2B5EF4-FFF2-40B4-BE49-F238E27FC236}">
                <a16:creationId xmlns:a16="http://schemas.microsoft.com/office/drawing/2014/main" id="{AE901041-FE8E-43A3-82DE-AC8E7FE4B068}"/>
              </a:ext>
            </a:extLst>
          </p:cNvPr>
          <p:cNvSpPr>
            <a:spLocks noChangeArrowheads="1"/>
          </p:cNvSpPr>
          <p:nvPr/>
        </p:nvSpPr>
        <p:spPr bwMode="auto">
          <a:xfrm>
            <a:off x="7366733" y="2422519"/>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5" name="Text Box 380">
            <a:extLst>
              <a:ext uri="{FF2B5EF4-FFF2-40B4-BE49-F238E27FC236}">
                <a16:creationId xmlns:a16="http://schemas.microsoft.com/office/drawing/2014/main" id="{0169E0C8-E85D-4FED-A26F-80B3993D7501}"/>
              </a:ext>
            </a:extLst>
          </p:cNvPr>
          <p:cNvSpPr txBox="1">
            <a:spLocks noChangeArrowheads="1"/>
          </p:cNvSpPr>
          <p:nvPr/>
        </p:nvSpPr>
        <p:spPr bwMode="auto">
          <a:xfrm>
            <a:off x="7652483" y="2460917"/>
            <a:ext cx="1271503" cy="369332"/>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Swap space</a:t>
            </a:r>
          </a:p>
        </p:txBody>
      </p:sp>
      <p:sp>
        <p:nvSpPr>
          <p:cNvPr id="6" name="Rectangle 382">
            <a:extLst>
              <a:ext uri="{FF2B5EF4-FFF2-40B4-BE49-F238E27FC236}">
                <a16:creationId xmlns:a16="http://schemas.microsoft.com/office/drawing/2014/main" id="{46A4D2CA-A619-4230-A9DA-DA1848DD17CF}"/>
              </a:ext>
            </a:extLst>
          </p:cNvPr>
          <p:cNvSpPr>
            <a:spLocks noChangeArrowheads="1"/>
          </p:cNvSpPr>
          <p:nvPr/>
        </p:nvSpPr>
        <p:spPr bwMode="auto">
          <a:xfrm>
            <a:off x="6153632" y="2066289"/>
            <a:ext cx="285750" cy="154305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800"/>
          </a:p>
        </p:txBody>
      </p:sp>
      <p:sp>
        <p:nvSpPr>
          <p:cNvPr id="7" name="Text Box 383">
            <a:extLst>
              <a:ext uri="{FF2B5EF4-FFF2-40B4-BE49-F238E27FC236}">
                <a16:creationId xmlns:a16="http://schemas.microsoft.com/office/drawing/2014/main" id="{E3CFB023-3DEC-4260-880F-446F3FC50FA0}"/>
              </a:ext>
            </a:extLst>
          </p:cNvPr>
          <p:cNvSpPr txBox="1">
            <a:spLocks noChangeArrowheads="1"/>
          </p:cNvSpPr>
          <p:nvPr/>
        </p:nvSpPr>
        <p:spPr bwMode="auto">
          <a:xfrm>
            <a:off x="5849919" y="1391382"/>
            <a:ext cx="955711"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Physical</a:t>
            </a:r>
          </a:p>
          <a:p>
            <a:pPr algn="ctr"/>
            <a:r>
              <a:rPr lang="en-US" sz="1800" dirty="0"/>
              <a:t>memory</a:t>
            </a:r>
          </a:p>
        </p:txBody>
      </p:sp>
      <p:sp>
        <p:nvSpPr>
          <p:cNvPr id="8" name="Rectangle 385">
            <a:extLst>
              <a:ext uri="{FF2B5EF4-FFF2-40B4-BE49-F238E27FC236}">
                <a16:creationId xmlns:a16="http://schemas.microsoft.com/office/drawing/2014/main" id="{3FFF3EC2-18C2-4754-9A19-7E9F125E80C3}"/>
              </a:ext>
            </a:extLst>
          </p:cNvPr>
          <p:cNvSpPr>
            <a:spLocks noChangeArrowheads="1"/>
          </p:cNvSpPr>
          <p:nvPr/>
        </p:nvSpPr>
        <p:spPr bwMode="auto">
          <a:xfrm>
            <a:off x="4896332" y="2066289"/>
            <a:ext cx="285750" cy="25146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800"/>
          </a:p>
        </p:txBody>
      </p:sp>
      <p:sp>
        <p:nvSpPr>
          <p:cNvPr id="9" name="Rectangle 388">
            <a:extLst>
              <a:ext uri="{FF2B5EF4-FFF2-40B4-BE49-F238E27FC236}">
                <a16:creationId xmlns:a16="http://schemas.microsoft.com/office/drawing/2014/main" id="{EA5C6F14-889F-4C16-B3D6-E6FB67EA7CB9}"/>
              </a:ext>
            </a:extLst>
          </p:cNvPr>
          <p:cNvSpPr>
            <a:spLocks noChangeArrowheads="1"/>
          </p:cNvSpPr>
          <p:nvPr/>
        </p:nvSpPr>
        <p:spPr bwMode="auto">
          <a:xfrm>
            <a:off x="6153632" y="2180589"/>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0" name="Rectangle 389">
            <a:extLst>
              <a:ext uri="{FF2B5EF4-FFF2-40B4-BE49-F238E27FC236}">
                <a16:creationId xmlns:a16="http://schemas.microsoft.com/office/drawing/2014/main" id="{C007B3D8-C2A7-4671-9EDB-77BB6B0E6D05}"/>
              </a:ext>
            </a:extLst>
          </p:cNvPr>
          <p:cNvSpPr>
            <a:spLocks noChangeArrowheads="1"/>
          </p:cNvSpPr>
          <p:nvPr/>
        </p:nvSpPr>
        <p:spPr bwMode="auto">
          <a:xfrm>
            <a:off x="4896332" y="2523489"/>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1" name="Line 391">
            <a:extLst>
              <a:ext uri="{FF2B5EF4-FFF2-40B4-BE49-F238E27FC236}">
                <a16:creationId xmlns:a16="http://schemas.microsoft.com/office/drawing/2014/main" id="{1DE9A49E-6247-4210-925F-03321B9F652C}"/>
              </a:ext>
            </a:extLst>
          </p:cNvPr>
          <p:cNvSpPr>
            <a:spLocks noChangeShapeType="1"/>
          </p:cNvSpPr>
          <p:nvPr/>
        </p:nvSpPr>
        <p:spPr bwMode="auto">
          <a:xfrm flipH="1" flipV="1">
            <a:off x="6439382" y="2187569"/>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2" name="Line 392">
            <a:extLst>
              <a:ext uri="{FF2B5EF4-FFF2-40B4-BE49-F238E27FC236}">
                <a16:creationId xmlns:a16="http://schemas.microsoft.com/office/drawing/2014/main" id="{DC636C4A-1C44-4CBE-A1BF-05DDF45ECAFC}"/>
              </a:ext>
            </a:extLst>
          </p:cNvPr>
          <p:cNvSpPr>
            <a:spLocks noChangeShapeType="1"/>
          </p:cNvSpPr>
          <p:nvPr/>
        </p:nvSpPr>
        <p:spPr bwMode="auto">
          <a:xfrm flipH="1" flipV="1">
            <a:off x="6439382" y="2587619"/>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3" name="Line 396">
            <a:extLst>
              <a:ext uri="{FF2B5EF4-FFF2-40B4-BE49-F238E27FC236}">
                <a16:creationId xmlns:a16="http://schemas.microsoft.com/office/drawing/2014/main" id="{22F13D8F-0E98-411F-9A4B-B56EF2BCE037}"/>
              </a:ext>
            </a:extLst>
          </p:cNvPr>
          <p:cNvSpPr>
            <a:spLocks noChangeShapeType="1"/>
          </p:cNvSpPr>
          <p:nvPr/>
        </p:nvSpPr>
        <p:spPr bwMode="auto">
          <a:xfrm flipV="1">
            <a:off x="5182082" y="2180589"/>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4" name="Line 397">
            <a:extLst>
              <a:ext uri="{FF2B5EF4-FFF2-40B4-BE49-F238E27FC236}">
                <a16:creationId xmlns:a16="http://schemas.microsoft.com/office/drawing/2014/main" id="{E8F23E01-3FA8-4264-9B76-7C0D84669AE6}"/>
              </a:ext>
            </a:extLst>
          </p:cNvPr>
          <p:cNvSpPr>
            <a:spLocks noChangeShapeType="1"/>
          </p:cNvSpPr>
          <p:nvPr/>
        </p:nvSpPr>
        <p:spPr bwMode="auto">
          <a:xfrm flipV="1">
            <a:off x="5182082" y="2580639"/>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5" name="Text Box 400">
            <a:extLst>
              <a:ext uri="{FF2B5EF4-FFF2-40B4-BE49-F238E27FC236}">
                <a16:creationId xmlns:a16="http://schemas.microsoft.com/office/drawing/2014/main" id="{DA25FEB8-CF48-4092-851D-F30458F6B302}"/>
              </a:ext>
            </a:extLst>
          </p:cNvPr>
          <p:cNvSpPr txBox="1">
            <a:spLocks noChangeArrowheads="1"/>
          </p:cNvSpPr>
          <p:nvPr/>
        </p:nvSpPr>
        <p:spPr bwMode="auto">
          <a:xfrm>
            <a:off x="4267200" y="1391383"/>
            <a:ext cx="1544013"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Parent</a:t>
            </a:r>
          </a:p>
          <a:p>
            <a:pPr algn="ctr"/>
            <a:r>
              <a:rPr lang="en-US" sz="1800" dirty="0"/>
              <a:t>virtual memory</a:t>
            </a:r>
          </a:p>
        </p:txBody>
      </p:sp>
      <p:sp>
        <p:nvSpPr>
          <p:cNvPr id="16" name="Rectangle 379">
            <a:extLst>
              <a:ext uri="{FF2B5EF4-FFF2-40B4-BE49-F238E27FC236}">
                <a16:creationId xmlns:a16="http://schemas.microsoft.com/office/drawing/2014/main" id="{5ECAD8C9-F47C-470E-9E3C-B19E57530CAC}"/>
              </a:ext>
            </a:extLst>
          </p:cNvPr>
          <p:cNvSpPr>
            <a:spLocks noChangeArrowheads="1"/>
          </p:cNvSpPr>
          <p:nvPr/>
        </p:nvSpPr>
        <p:spPr bwMode="auto">
          <a:xfrm>
            <a:off x="7366733" y="3284057"/>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7" name="Rectangle 388">
            <a:extLst>
              <a:ext uri="{FF2B5EF4-FFF2-40B4-BE49-F238E27FC236}">
                <a16:creationId xmlns:a16="http://schemas.microsoft.com/office/drawing/2014/main" id="{AA6A388B-8B5D-45BE-8970-A3A0BDA68A25}"/>
              </a:ext>
            </a:extLst>
          </p:cNvPr>
          <p:cNvSpPr>
            <a:spLocks noChangeArrowheads="1"/>
          </p:cNvSpPr>
          <p:nvPr/>
        </p:nvSpPr>
        <p:spPr bwMode="auto">
          <a:xfrm>
            <a:off x="6153632" y="3042127"/>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8" name="Rectangle 389">
            <a:extLst>
              <a:ext uri="{FF2B5EF4-FFF2-40B4-BE49-F238E27FC236}">
                <a16:creationId xmlns:a16="http://schemas.microsoft.com/office/drawing/2014/main" id="{984B33F5-2062-43F3-8B13-2DC62C3AC07B}"/>
              </a:ext>
            </a:extLst>
          </p:cNvPr>
          <p:cNvSpPr>
            <a:spLocks noChangeArrowheads="1"/>
          </p:cNvSpPr>
          <p:nvPr/>
        </p:nvSpPr>
        <p:spPr bwMode="auto">
          <a:xfrm>
            <a:off x="4896332" y="3385027"/>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9" name="Line 391">
            <a:extLst>
              <a:ext uri="{FF2B5EF4-FFF2-40B4-BE49-F238E27FC236}">
                <a16:creationId xmlns:a16="http://schemas.microsoft.com/office/drawing/2014/main" id="{F3FAD98D-1468-47B1-A4BD-54D191593E94}"/>
              </a:ext>
            </a:extLst>
          </p:cNvPr>
          <p:cNvSpPr>
            <a:spLocks noChangeShapeType="1"/>
          </p:cNvSpPr>
          <p:nvPr/>
        </p:nvSpPr>
        <p:spPr bwMode="auto">
          <a:xfrm flipH="1" flipV="1">
            <a:off x="6439382" y="3049107"/>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0" name="Line 392">
            <a:extLst>
              <a:ext uri="{FF2B5EF4-FFF2-40B4-BE49-F238E27FC236}">
                <a16:creationId xmlns:a16="http://schemas.microsoft.com/office/drawing/2014/main" id="{D7AF0BC6-A807-41D9-9837-F15AA105B3EC}"/>
              </a:ext>
            </a:extLst>
          </p:cNvPr>
          <p:cNvSpPr>
            <a:spLocks noChangeShapeType="1"/>
          </p:cNvSpPr>
          <p:nvPr/>
        </p:nvSpPr>
        <p:spPr bwMode="auto">
          <a:xfrm flipH="1" flipV="1">
            <a:off x="6439382" y="3449157"/>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1" name="Line 396">
            <a:extLst>
              <a:ext uri="{FF2B5EF4-FFF2-40B4-BE49-F238E27FC236}">
                <a16:creationId xmlns:a16="http://schemas.microsoft.com/office/drawing/2014/main" id="{F621AD80-2F72-42B0-987A-EBBD187A155D}"/>
              </a:ext>
            </a:extLst>
          </p:cNvPr>
          <p:cNvSpPr>
            <a:spLocks noChangeShapeType="1"/>
          </p:cNvSpPr>
          <p:nvPr/>
        </p:nvSpPr>
        <p:spPr bwMode="auto">
          <a:xfrm flipV="1">
            <a:off x="5182082" y="3042127"/>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2" name="Line 397">
            <a:extLst>
              <a:ext uri="{FF2B5EF4-FFF2-40B4-BE49-F238E27FC236}">
                <a16:creationId xmlns:a16="http://schemas.microsoft.com/office/drawing/2014/main" id="{E131BBBC-E33D-4480-9A6A-9EC754F15A7E}"/>
              </a:ext>
            </a:extLst>
          </p:cNvPr>
          <p:cNvSpPr>
            <a:spLocks noChangeShapeType="1"/>
          </p:cNvSpPr>
          <p:nvPr/>
        </p:nvSpPr>
        <p:spPr bwMode="auto">
          <a:xfrm flipV="1">
            <a:off x="5182082" y="3442177"/>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3" name="Text Box 380">
            <a:extLst>
              <a:ext uri="{FF2B5EF4-FFF2-40B4-BE49-F238E27FC236}">
                <a16:creationId xmlns:a16="http://schemas.microsoft.com/office/drawing/2014/main" id="{C942CD44-598F-4519-8520-A45013E8A24C}"/>
              </a:ext>
            </a:extLst>
          </p:cNvPr>
          <p:cNvSpPr txBox="1">
            <a:spLocks noChangeArrowheads="1"/>
          </p:cNvSpPr>
          <p:nvPr/>
        </p:nvSpPr>
        <p:spPr bwMode="auto">
          <a:xfrm>
            <a:off x="7644294" y="3299416"/>
            <a:ext cx="1228221" cy="369332"/>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File on disk</a:t>
            </a:r>
          </a:p>
        </p:txBody>
      </p:sp>
      <p:sp>
        <p:nvSpPr>
          <p:cNvPr id="24" name="Content Placeholder 2">
            <a:extLst>
              <a:ext uri="{FF2B5EF4-FFF2-40B4-BE49-F238E27FC236}">
                <a16:creationId xmlns:a16="http://schemas.microsoft.com/office/drawing/2014/main" id="{C3D6485C-A4E9-479A-AF58-0BE0DF107EFA}"/>
              </a:ext>
            </a:extLst>
          </p:cNvPr>
          <p:cNvSpPr txBox="1">
            <a:spLocks/>
          </p:cNvSpPr>
          <p:nvPr/>
        </p:nvSpPr>
        <p:spPr bwMode="auto">
          <a:xfrm>
            <a:off x="357018" y="4902266"/>
            <a:ext cx="4022725" cy="15614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kern="0"/>
              <a:t>Clever trick:</a:t>
            </a:r>
          </a:p>
          <a:p>
            <a:pPr lvl="1"/>
            <a:r>
              <a:rPr lang="en-US" b="0" kern="0"/>
              <a:t>Just duplicate the page tables</a:t>
            </a:r>
          </a:p>
          <a:p>
            <a:pPr lvl="1"/>
            <a:r>
              <a:rPr lang="en-US" b="0" kern="0"/>
              <a:t>Mark everything read only</a:t>
            </a:r>
          </a:p>
          <a:p>
            <a:pPr lvl="1"/>
            <a:r>
              <a:rPr lang="en-US" b="0" kern="0"/>
              <a:t>Copy only on write faults </a:t>
            </a:r>
            <a:endParaRPr lang="en-US" b="0" kern="0" dirty="0"/>
          </a:p>
        </p:txBody>
      </p:sp>
    </p:spTree>
    <p:extLst>
      <p:ext uri="{BB962C8B-B14F-4D97-AF65-F5344CB8AC3E}">
        <p14:creationId xmlns:p14="http://schemas.microsoft.com/office/powerpoint/2010/main" val="994032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Line 396">
            <a:extLst>
              <a:ext uri="{FF2B5EF4-FFF2-40B4-BE49-F238E27FC236}">
                <a16:creationId xmlns:a16="http://schemas.microsoft.com/office/drawing/2014/main" id="{C862F3E9-A193-4DC9-B05F-598A6A732E11}"/>
              </a:ext>
            </a:extLst>
          </p:cNvPr>
          <p:cNvSpPr>
            <a:spLocks noChangeShapeType="1"/>
          </p:cNvSpPr>
          <p:nvPr/>
        </p:nvSpPr>
        <p:spPr bwMode="auto">
          <a:xfrm flipV="1">
            <a:off x="3599362" y="2202110"/>
            <a:ext cx="2495867" cy="321378"/>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7" name="Line 397">
            <a:extLst>
              <a:ext uri="{FF2B5EF4-FFF2-40B4-BE49-F238E27FC236}">
                <a16:creationId xmlns:a16="http://schemas.microsoft.com/office/drawing/2014/main" id="{2775C441-4CB0-4661-AF29-7EE8A28DBFD5}"/>
              </a:ext>
            </a:extLst>
          </p:cNvPr>
          <p:cNvSpPr>
            <a:spLocks noChangeShapeType="1"/>
          </p:cNvSpPr>
          <p:nvPr/>
        </p:nvSpPr>
        <p:spPr bwMode="auto">
          <a:xfrm flipV="1">
            <a:off x="3599363" y="2587618"/>
            <a:ext cx="2562458" cy="335919"/>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30" name="Line 396">
            <a:extLst>
              <a:ext uri="{FF2B5EF4-FFF2-40B4-BE49-F238E27FC236}">
                <a16:creationId xmlns:a16="http://schemas.microsoft.com/office/drawing/2014/main" id="{8EC444D1-D77E-4203-B5B2-24EFA5D6DA07}"/>
              </a:ext>
            </a:extLst>
          </p:cNvPr>
          <p:cNvSpPr>
            <a:spLocks noChangeShapeType="1"/>
          </p:cNvSpPr>
          <p:nvPr/>
        </p:nvSpPr>
        <p:spPr bwMode="auto">
          <a:xfrm flipV="1">
            <a:off x="3599362" y="3035147"/>
            <a:ext cx="2554269" cy="349879"/>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31" name="Line 397">
            <a:extLst>
              <a:ext uri="{FF2B5EF4-FFF2-40B4-BE49-F238E27FC236}">
                <a16:creationId xmlns:a16="http://schemas.microsoft.com/office/drawing/2014/main" id="{41336150-CB31-4CD6-A33D-901B9388F925}"/>
              </a:ext>
            </a:extLst>
          </p:cNvPr>
          <p:cNvSpPr>
            <a:spLocks noChangeShapeType="1"/>
          </p:cNvSpPr>
          <p:nvPr/>
        </p:nvSpPr>
        <p:spPr bwMode="auto">
          <a:xfrm flipV="1">
            <a:off x="3599362" y="3442176"/>
            <a:ext cx="2554269"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 name="Title 1">
            <a:extLst>
              <a:ext uri="{FF2B5EF4-FFF2-40B4-BE49-F238E27FC236}">
                <a16:creationId xmlns:a16="http://schemas.microsoft.com/office/drawing/2014/main" id="{8B7EC5C0-EABB-4390-8AC3-506E233F7B14}"/>
              </a:ext>
            </a:extLst>
          </p:cNvPr>
          <p:cNvSpPr>
            <a:spLocks noGrp="1"/>
          </p:cNvSpPr>
          <p:nvPr>
            <p:ph type="title"/>
          </p:nvPr>
        </p:nvSpPr>
        <p:spPr/>
        <p:txBody>
          <a:bodyPr/>
          <a:lstStyle/>
          <a:p>
            <a:r>
              <a:rPr lang="en-US" dirty="0"/>
              <a:t>Copy-on-write sharing</a:t>
            </a:r>
          </a:p>
        </p:txBody>
      </p:sp>
      <p:sp>
        <p:nvSpPr>
          <p:cNvPr id="4" name="Rectangle 379">
            <a:extLst>
              <a:ext uri="{FF2B5EF4-FFF2-40B4-BE49-F238E27FC236}">
                <a16:creationId xmlns:a16="http://schemas.microsoft.com/office/drawing/2014/main" id="{AE901041-FE8E-43A3-82DE-AC8E7FE4B068}"/>
              </a:ext>
            </a:extLst>
          </p:cNvPr>
          <p:cNvSpPr>
            <a:spLocks noChangeArrowheads="1"/>
          </p:cNvSpPr>
          <p:nvPr/>
        </p:nvSpPr>
        <p:spPr bwMode="auto">
          <a:xfrm>
            <a:off x="7366733" y="2422519"/>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5" name="Text Box 380">
            <a:extLst>
              <a:ext uri="{FF2B5EF4-FFF2-40B4-BE49-F238E27FC236}">
                <a16:creationId xmlns:a16="http://schemas.microsoft.com/office/drawing/2014/main" id="{0169E0C8-E85D-4FED-A26F-80B3993D7501}"/>
              </a:ext>
            </a:extLst>
          </p:cNvPr>
          <p:cNvSpPr txBox="1">
            <a:spLocks noChangeArrowheads="1"/>
          </p:cNvSpPr>
          <p:nvPr/>
        </p:nvSpPr>
        <p:spPr bwMode="auto">
          <a:xfrm>
            <a:off x="7652483" y="2460917"/>
            <a:ext cx="1271503" cy="369332"/>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Swap space</a:t>
            </a:r>
          </a:p>
        </p:txBody>
      </p:sp>
      <p:sp>
        <p:nvSpPr>
          <p:cNvPr id="6" name="Rectangle 382">
            <a:extLst>
              <a:ext uri="{FF2B5EF4-FFF2-40B4-BE49-F238E27FC236}">
                <a16:creationId xmlns:a16="http://schemas.microsoft.com/office/drawing/2014/main" id="{46A4D2CA-A619-4230-A9DA-DA1848DD17CF}"/>
              </a:ext>
            </a:extLst>
          </p:cNvPr>
          <p:cNvSpPr>
            <a:spLocks noChangeArrowheads="1"/>
          </p:cNvSpPr>
          <p:nvPr/>
        </p:nvSpPr>
        <p:spPr bwMode="auto">
          <a:xfrm>
            <a:off x="6153632" y="2066289"/>
            <a:ext cx="285750" cy="154305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800"/>
          </a:p>
        </p:txBody>
      </p:sp>
      <p:sp>
        <p:nvSpPr>
          <p:cNvPr id="7" name="Text Box 383">
            <a:extLst>
              <a:ext uri="{FF2B5EF4-FFF2-40B4-BE49-F238E27FC236}">
                <a16:creationId xmlns:a16="http://schemas.microsoft.com/office/drawing/2014/main" id="{E3CFB023-3DEC-4260-880F-446F3FC50FA0}"/>
              </a:ext>
            </a:extLst>
          </p:cNvPr>
          <p:cNvSpPr txBox="1">
            <a:spLocks noChangeArrowheads="1"/>
          </p:cNvSpPr>
          <p:nvPr/>
        </p:nvSpPr>
        <p:spPr bwMode="auto">
          <a:xfrm>
            <a:off x="5849919" y="1391382"/>
            <a:ext cx="955711"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Physical</a:t>
            </a:r>
          </a:p>
          <a:p>
            <a:pPr algn="ctr"/>
            <a:r>
              <a:rPr lang="en-US" sz="1800" dirty="0"/>
              <a:t>memory</a:t>
            </a:r>
          </a:p>
        </p:txBody>
      </p:sp>
      <p:sp>
        <p:nvSpPr>
          <p:cNvPr id="8" name="Rectangle 385">
            <a:extLst>
              <a:ext uri="{FF2B5EF4-FFF2-40B4-BE49-F238E27FC236}">
                <a16:creationId xmlns:a16="http://schemas.microsoft.com/office/drawing/2014/main" id="{3FFF3EC2-18C2-4754-9A19-7E9F125E80C3}"/>
              </a:ext>
            </a:extLst>
          </p:cNvPr>
          <p:cNvSpPr>
            <a:spLocks noChangeArrowheads="1"/>
          </p:cNvSpPr>
          <p:nvPr/>
        </p:nvSpPr>
        <p:spPr bwMode="auto">
          <a:xfrm>
            <a:off x="4896332" y="2066289"/>
            <a:ext cx="285750" cy="25146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9" name="Rectangle 388">
            <a:extLst>
              <a:ext uri="{FF2B5EF4-FFF2-40B4-BE49-F238E27FC236}">
                <a16:creationId xmlns:a16="http://schemas.microsoft.com/office/drawing/2014/main" id="{EA5C6F14-889F-4C16-B3D6-E6FB67EA7CB9}"/>
              </a:ext>
            </a:extLst>
          </p:cNvPr>
          <p:cNvSpPr>
            <a:spLocks noChangeArrowheads="1"/>
          </p:cNvSpPr>
          <p:nvPr/>
        </p:nvSpPr>
        <p:spPr bwMode="auto">
          <a:xfrm>
            <a:off x="6153632" y="2180589"/>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0" name="Rectangle 389">
            <a:extLst>
              <a:ext uri="{FF2B5EF4-FFF2-40B4-BE49-F238E27FC236}">
                <a16:creationId xmlns:a16="http://schemas.microsoft.com/office/drawing/2014/main" id="{C007B3D8-C2A7-4671-9EDB-77BB6B0E6D05}"/>
              </a:ext>
            </a:extLst>
          </p:cNvPr>
          <p:cNvSpPr>
            <a:spLocks noChangeArrowheads="1"/>
          </p:cNvSpPr>
          <p:nvPr/>
        </p:nvSpPr>
        <p:spPr bwMode="auto">
          <a:xfrm>
            <a:off x="4896332" y="2523489"/>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1" name="Line 391">
            <a:extLst>
              <a:ext uri="{FF2B5EF4-FFF2-40B4-BE49-F238E27FC236}">
                <a16:creationId xmlns:a16="http://schemas.microsoft.com/office/drawing/2014/main" id="{1DE9A49E-6247-4210-925F-03321B9F652C}"/>
              </a:ext>
            </a:extLst>
          </p:cNvPr>
          <p:cNvSpPr>
            <a:spLocks noChangeShapeType="1"/>
          </p:cNvSpPr>
          <p:nvPr/>
        </p:nvSpPr>
        <p:spPr bwMode="auto">
          <a:xfrm flipH="1" flipV="1">
            <a:off x="6439382" y="2187569"/>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2" name="Line 392">
            <a:extLst>
              <a:ext uri="{FF2B5EF4-FFF2-40B4-BE49-F238E27FC236}">
                <a16:creationId xmlns:a16="http://schemas.microsoft.com/office/drawing/2014/main" id="{DC636C4A-1C44-4CBE-A1BF-05DDF45ECAFC}"/>
              </a:ext>
            </a:extLst>
          </p:cNvPr>
          <p:cNvSpPr>
            <a:spLocks noChangeShapeType="1"/>
          </p:cNvSpPr>
          <p:nvPr/>
        </p:nvSpPr>
        <p:spPr bwMode="auto">
          <a:xfrm flipH="1" flipV="1">
            <a:off x="6439382" y="2587619"/>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3" name="Line 396">
            <a:extLst>
              <a:ext uri="{FF2B5EF4-FFF2-40B4-BE49-F238E27FC236}">
                <a16:creationId xmlns:a16="http://schemas.microsoft.com/office/drawing/2014/main" id="{22F13D8F-0E98-411F-9A4B-B56EF2BCE037}"/>
              </a:ext>
            </a:extLst>
          </p:cNvPr>
          <p:cNvSpPr>
            <a:spLocks noChangeShapeType="1"/>
          </p:cNvSpPr>
          <p:nvPr/>
        </p:nvSpPr>
        <p:spPr bwMode="auto">
          <a:xfrm flipV="1">
            <a:off x="5182082" y="2180589"/>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4" name="Line 397">
            <a:extLst>
              <a:ext uri="{FF2B5EF4-FFF2-40B4-BE49-F238E27FC236}">
                <a16:creationId xmlns:a16="http://schemas.microsoft.com/office/drawing/2014/main" id="{E8F23E01-3FA8-4264-9B76-7C0D84669AE6}"/>
              </a:ext>
            </a:extLst>
          </p:cNvPr>
          <p:cNvSpPr>
            <a:spLocks noChangeShapeType="1"/>
          </p:cNvSpPr>
          <p:nvPr/>
        </p:nvSpPr>
        <p:spPr bwMode="auto">
          <a:xfrm flipV="1">
            <a:off x="5182082" y="2580639"/>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5" name="Text Box 400">
            <a:extLst>
              <a:ext uri="{FF2B5EF4-FFF2-40B4-BE49-F238E27FC236}">
                <a16:creationId xmlns:a16="http://schemas.microsoft.com/office/drawing/2014/main" id="{DA25FEB8-CF48-4092-851D-F30458F6B302}"/>
              </a:ext>
            </a:extLst>
          </p:cNvPr>
          <p:cNvSpPr txBox="1">
            <a:spLocks noChangeArrowheads="1"/>
          </p:cNvSpPr>
          <p:nvPr/>
        </p:nvSpPr>
        <p:spPr bwMode="auto">
          <a:xfrm>
            <a:off x="4267200" y="1391383"/>
            <a:ext cx="1544013"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Parent</a:t>
            </a:r>
          </a:p>
          <a:p>
            <a:pPr algn="ctr"/>
            <a:r>
              <a:rPr lang="en-US" sz="1800" dirty="0"/>
              <a:t>virtual memory</a:t>
            </a:r>
          </a:p>
        </p:txBody>
      </p:sp>
      <p:sp>
        <p:nvSpPr>
          <p:cNvPr id="16" name="Rectangle 379">
            <a:extLst>
              <a:ext uri="{FF2B5EF4-FFF2-40B4-BE49-F238E27FC236}">
                <a16:creationId xmlns:a16="http://schemas.microsoft.com/office/drawing/2014/main" id="{5ECAD8C9-F47C-470E-9E3C-B19E57530CAC}"/>
              </a:ext>
            </a:extLst>
          </p:cNvPr>
          <p:cNvSpPr>
            <a:spLocks noChangeArrowheads="1"/>
          </p:cNvSpPr>
          <p:nvPr/>
        </p:nvSpPr>
        <p:spPr bwMode="auto">
          <a:xfrm>
            <a:off x="7366733" y="3284057"/>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7" name="Rectangle 388">
            <a:extLst>
              <a:ext uri="{FF2B5EF4-FFF2-40B4-BE49-F238E27FC236}">
                <a16:creationId xmlns:a16="http://schemas.microsoft.com/office/drawing/2014/main" id="{AA6A388B-8B5D-45BE-8970-A3A0BDA68A25}"/>
              </a:ext>
            </a:extLst>
          </p:cNvPr>
          <p:cNvSpPr>
            <a:spLocks noChangeArrowheads="1"/>
          </p:cNvSpPr>
          <p:nvPr/>
        </p:nvSpPr>
        <p:spPr bwMode="auto">
          <a:xfrm>
            <a:off x="6153632" y="3042127"/>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8" name="Rectangle 389">
            <a:extLst>
              <a:ext uri="{FF2B5EF4-FFF2-40B4-BE49-F238E27FC236}">
                <a16:creationId xmlns:a16="http://schemas.microsoft.com/office/drawing/2014/main" id="{984B33F5-2062-43F3-8B13-2DC62C3AC07B}"/>
              </a:ext>
            </a:extLst>
          </p:cNvPr>
          <p:cNvSpPr>
            <a:spLocks noChangeArrowheads="1"/>
          </p:cNvSpPr>
          <p:nvPr/>
        </p:nvSpPr>
        <p:spPr bwMode="auto">
          <a:xfrm>
            <a:off x="4896332" y="3385027"/>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9" name="Line 391">
            <a:extLst>
              <a:ext uri="{FF2B5EF4-FFF2-40B4-BE49-F238E27FC236}">
                <a16:creationId xmlns:a16="http://schemas.microsoft.com/office/drawing/2014/main" id="{F3FAD98D-1468-47B1-A4BD-54D191593E94}"/>
              </a:ext>
            </a:extLst>
          </p:cNvPr>
          <p:cNvSpPr>
            <a:spLocks noChangeShapeType="1"/>
          </p:cNvSpPr>
          <p:nvPr/>
        </p:nvSpPr>
        <p:spPr bwMode="auto">
          <a:xfrm flipH="1" flipV="1">
            <a:off x="6439382" y="3049107"/>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0" name="Line 392">
            <a:extLst>
              <a:ext uri="{FF2B5EF4-FFF2-40B4-BE49-F238E27FC236}">
                <a16:creationId xmlns:a16="http://schemas.microsoft.com/office/drawing/2014/main" id="{D7AF0BC6-A807-41D9-9837-F15AA105B3EC}"/>
              </a:ext>
            </a:extLst>
          </p:cNvPr>
          <p:cNvSpPr>
            <a:spLocks noChangeShapeType="1"/>
          </p:cNvSpPr>
          <p:nvPr/>
        </p:nvSpPr>
        <p:spPr bwMode="auto">
          <a:xfrm flipH="1" flipV="1">
            <a:off x="6439382" y="3449157"/>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1" name="Line 396">
            <a:extLst>
              <a:ext uri="{FF2B5EF4-FFF2-40B4-BE49-F238E27FC236}">
                <a16:creationId xmlns:a16="http://schemas.microsoft.com/office/drawing/2014/main" id="{F621AD80-2F72-42B0-987A-EBBD187A155D}"/>
              </a:ext>
            </a:extLst>
          </p:cNvPr>
          <p:cNvSpPr>
            <a:spLocks noChangeShapeType="1"/>
          </p:cNvSpPr>
          <p:nvPr/>
        </p:nvSpPr>
        <p:spPr bwMode="auto">
          <a:xfrm flipV="1">
            <a:off x="5182082" y="3042127"/>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2" name="Line 397">
            <a:extLst>
              <a:ext uri="{FF2B5EF4-FFF2-40B4-BE49-F238E27FC236}">
                <a16:creationId xmlns:a16="http://schemas.microsoft.com/office/drawing/2014/main" id="{E131BBBC-E33D-4480-9A6A-9EC754F15A7E}"/>
              </a:ext>
            </a:extLst>
          </p:cNvPr>
          <p:cNvSpPr>
            <a:spLocks noChangeShapeType="1"/>
          </p:cNvSpPr>
          <p:nvPr/>
        </p:nvSpPr>
        <p:spPr bwMode="auto">
          <a:xfrm flipV="1">
            <a:off x="5182082" y="3442177"/>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3" name="Text Box 380">
            <a:extLst>
              <a:ext uri="{FF2B5EF4-FFF2-40B4-BE49-F238E27FC236}">
                <a16:creationId xmlns:a16="http://schemas.microsoft.com/office/drawing/2014/main" id="{C942CD44-598F-4519-8520-A45013E8A24C}"/>
              </a:ext>
            </a:extLst>
          </p:cNvPr>
          <p:cNvSpPr txBox="1">
            <a:spLocks noChangeArrowheads="1"/>
          </p:cNvSpPr>
          <p:nvPr/>
        </p:nvSpPr>
        <p:spPr bwMode="auto">
          <a:xfrm>
            <a:off x="7644294" y="3299416"/>
            <a:ext cx="1228221" cy="369332"/>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File on disk</a:t>
            </a:r>
          </a:p>
        </p:txBody>
      </p:sp>
      <p:sp>
        <p:nvSpPr>
          <p:cNvPr id="24" name="Rectangle 385">
            <a:extLst>
              <a:ext uri="{FF2B5EF4-FFF2-40B4-BE49-F238E27FC236}">
                <a16:creationId xmlns:a16="http://schemas.microsoft.com/office/drawing/2014/main" id="{45BE6C48-8C34-46D0-9D3A-2A270BE98E1C}"/>
              </a:ext>
            </a:extLst>
          </p:cNvPr>
          <p:cNvSpPr>
            <a:spLocks noChangeArrowheads="1"/>
          </p:cNvSpPr>
          <p:nvPr/>
        </p:nvSpPr>
        <p:spPr bwMode="auto">
          <a:xfrm>
            <a:off x="3313613" y="2066288"/>
            <a:ext cx="285750" cy="25146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5" name="Rectangle 389">
            <a:extLst>
              <a:ext uri="{FF2B5EF4-FFF2-40B4-BE49-F238E27FC236}">
                <a16:creationId xmlns:a16="http://schemas.microsoft.com/office/drawing/2014/main" id="{5A8AD4FB-D7D3-4EE9-AE9D-DB3EBFC890A3}"/>
              </a:ext>
            </a:extLst>
          </p:cNvPr>
          <p:cNvSpPr>
            <a:spLocks noChangeArrowheads="1"/>
          </p:cNvSpPr>
          <p:nvPr/>
        </p:nvSpPr>
        <p:spPr bwMode="auto">
          <a:xfrm>
            <a:off x="3313613" y="2523488"/>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8" name="Text Box 400">
            <a:extLst>
              <a:ext uri="{FF2B5EF4-FFF2-40B4-BE49-F238E27FC236}">
                <a16:creationId xmlns:a16="http://schemas.microsoft.com/office/drawing/2014/main" id="{C2B3AF57-41F4-4686-A013-BCE2DED26243}"/>
              </a:ext>
            </a:extLst>
          </p:cNvPr>
          <p:cNvSpPr txBox="1">
            <a:spLocks noChangeArrowheads="1"/>
          </p:cNvSpPr>
          <p:nvPr/>
        </p:nvSpPr>
        <p:spPr bwMode="auto">
          <a:xfrm>
            <a:off x="2684481" y="1391382"/>
            <a:ext cx="1544013"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Child</a:t>
            </a:r>
          </a:p>
          <a:p>
            <a:pPr algn="ctr"/>
            <a:r>
              <a:rPr lang="en-US" sz="1800" dirty="0"/>
              <a:t>virtual memory</a:t>
            </a:r>
          </a:p>
        </p:txBody>
      </p:sp>
      <p:sp>
        <p:nvSpPr>
          <p:cNvPr id="29" name="Rectangle 389">
            <a:extLst>
              <a:ext uri="{FF2B5EF4-FFF2-40B4-BE49-F238E27FC236}">
                <a16:creationId xmlns:a16="http://schemas.microsoft.com/office/drawing/2014/main" id="{7AFC67FF-BF55-44BE-9258-A14B74B0B416}"/>
              </a:ext>
            </a:extLst>
          </p:cNvPr>
          <p:cNvSpPr>
            <a:spLocks noChangeArrowheads="1"/>
          </p:cNvSpPr>
          <p:nvPr/>
        </p:nvSpPr>
        <p:spPr bwMode="auto">
          <a:xfrm>
            <a:off x="3313613" y="3385026"/>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34" name="Content Placeholder 2">
            <a:extLst>
              <a:ext uri="{FF2B5EF4-FFF2-40B4-BE49-F238E27FC236}">
                <a16:creationId xmlns:a16="http://schemas.microsoft.com/office/drawing/2014/main" id="{3949D4E3-5958-44F7-AFC0-EB9FFA63C0EC}"/>
              </a:ext>
            </a:extLst>
          </p:cNvPr>
          <p:cNvSpPr>
            <a:spLocks noGrp="1"/>
          </p:cNvSpPr>
          <p:nvPr>
            <p:ph idx="1"/>
          </p:nvPr>
        </p:nvSpPr>
        <p:spPr>
          <a:xfrm>
            <a:off x="357018" y="4902266"/>
            <a:ext cx="4022725" cy="1561464"/>
          </a:xfrm>
        </p:spPr>
        <p:txBody>
          <a:bodyPr/>
          <a:lstStyle/>
          <a:p>
            <a:r>
              <a:rPr lang="en-US" dirty="0"/>
              <a:t>Clever trick:</a:t>
            </a:r>
          </a:p>
          <a:p>
            <a:pPr lvl="1"/>
            <a:r>
              <a:rPr lang="en-US" dirty="0"/>
              <a:t>Just duplicate the page tables</a:t>
            </a:r>
          </a:p>
          <a:p>
            <a:pPr lvl="1"/>
            <a:r>
              <a:rPr lang="en-US" dirty="0"/>
              <a:t>Mark everything read only</a:t>
            </a:r>
          </a:p>
          <a:p>
            <a:pPr lvl="1"/>
            <a:r>
              <a:rPr lang="en-US" dirty="0"/>
              <a:t>Copy only on write faults </a:t>
            </a:r>
          </a:p>
        </p:txBody>
      </p:sp>
    </p:spTree>
    <p:extLst>
      <p:ext uri="{BB962C8B-B14F-4D97-AF65-F5344CB8AC3E}">
        <p14:creationId xmlns:p14="http://schemas.microsoft.com/office/powerpoint/2010/main" val="19817563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Line 396">
            <a:extLst>
              <a:ext uri="{FF2B5EF4-FFF2-40B4-BE49-F238E27FC236}">
                <a16:creationId xmlns:a16="http://schemas.microsoft.com/office/drawing/2014/main" id="{96DE86F3-C4B2-4739-9325-B4A5F588128A}"/>
              </a:ext>
            </a:extLst>
          </p:cNvPr>
          <p:cNvSpPr>
            <a:spLocks noChangeShapeType="1"/>
          </p:cNvSpPr>
          <p:nvPr/>
        </p:nvSpPr>
        <p:spPr bwMode="auto">
          <a:xfrm flipV="1">
            <a:off x="3599362" y="2797697"/>
            <a:ext cx="2554270" cy="2487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37" name="Line 396">
            <a:extLst>
              <a:ext uri="{FF2B5EF4-FFF2-40B4-BE49-F238E27FC236}">
                <a16:creationId xmlns:a16="http://schemas.microsoft.com/office/drawing/2014/main" id="{FA192838-9007-4820-BCA0-7E4CD0AD77AE}"/>
              </a:ext>
            </a:extLst>
          </p:cNvPr>
          <p:cNvSpPr>
            <a:spLocks noChangeShapeType="1"/>
          </p:cNvSpPr>
          <p:nvPr/>
        </p:nvSpPr>
        <p:spPr bwMode="auto">
          <a:xfrm flipV="1">
            <a:off x="3594560" y="2914806"/>
            <a:ext cx="2554270" cy="2487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6" name="Line 396">
            <a:extLst>
              <a:ext uri="{FF2B5EF4-FFF2-40B4-BE49-F238E27FC236}">
                <a16:creationId xmlns:a16="http://schemas.microsoft.com/office/drawing/2014/main" id="{C862F3E9-A193-4DC9-B05F-598A6A732E11}"/>
              </a:ext>
            </a:extLst>
          </p:cNvPr>
          <p:cNvSpPr>
            <a:spLocks noChangeShapeType="1"/>
          </p:cNvSpPr>
          <p:nvPr/>
        </p:nvSpPr>
        <p:spPr bwMode="auto">
          <a:xfrm flipV="1">
            <a:off x="3599362" y="2202110"/>
            <a:ext cx="2495867" cy="321378"/>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7" name="Line 397">
            <a:extLst>
              <a:ext uri="{FF2B5EF4-FFF2-40B4-BE49-F238E27FC236}">
                <a16:creationId xmlns:a16="http://schemas.microsoft.com/office/drawing/2014/main" id="{2775C441-4CB0-4661-AF29-7EE8A28DBFD5}"/>
              </a:ext>
            </a:extLst>
          </p:cNvPr>
          <p:cNvSpPr>
            <a:spLocks noChangeShapeType="1"/>
          </p:cNvSpPr>
          <p:nvPr/>
        </p:nvSpPr>
        <p:spPr bwMode="auto">
          <a:xfrm flipV="1">
            <a:off x="3607552" y="2498404"/>
            <a:ext cx="2562458" cy="335919"/>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30" name="Line 396">
            <a:extLst>
              <a:ext uri="{FF2B5EF4-FFF2-40B4-BE49-F238E27FC236}">
                <a16:creationId xmlns:a16="http://schemas.microsoft.com/office/drawing/2014/main" id="{8EC444D1-D77E-4203-B5B2-24EFA5D6DA07}"/>
              </a:ext>
            </a:extLst>
          </p:cNvPr>
          <p:cNvSpPr>
            <a:spLocks noChangeShapeType="1"/>
          </p:cNvSpPr>
          <p:nvPr/>
        </p:nvSpPr>
        <p:spPr bwMode="auto">
          <a:xfrm flipV="1">
            <a:off x="3599362" y="3035147"/>
            <a:ext cx="2554269" cy="349879"/>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31" name="Line 397">
            <a:extLst>
              <a:ext uri="{FF2B5EF4-FFF2-40B4-BE49-F238E27FC236}">
                <a16:creationId xmlns:a16="http://schemas.microsoft.com/office/drawing/2014/main" id="{41336150-CB31-4CD6-A33D-901B9388F925}"/>
              </a:ext>
            </a:extLst>
          </p:cNvPr>
          <p:cNvSpPr>
            <a:spLocks noChangeShapeType="1"/>
          </p:cNvSpPr>
          <p:nvPr/>
        </p:nvSpPr>
        <p:spPr bwMode="auto">
          <a:xfrm flipV="1">
            <a:off x="3599362" y="3442176"/>
            <a:ext cx="2554269"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 name="Title 1">
            <a:extLst>
              <a:ext uri="{FF2B5EF4-FFF2-40B4-BE49-F238E27FC236}">
                <a16:creationId xmlns:a16="http://schemas.microsoft.com/office/drawing/2014/main" id="{8B7EC5C0-EABB-4390-8AC3-506E233F7B14}"/>
              </a:ext>
            </a:extLst>
          </p:cNvPr>
          <p:cNvSpPr>
            <a:spLocks noGrp="1"/>
          </p:cNvSpPr>
          <p:nvPr>
            <p:ph type="title"/>
          </p:nvPr>
        </p:nvSpPr>
        <p:spPr/>
        <p:txBody>
          <a:bodyPr/>
          <a:lstStyle/>
          <a:p>
            <a:r>
              <a:rPr lang="en-US" dirty="0"/>
              <a:t>Copy-on-write sharing</a:t>
            </a:r>
          </a:p>
        </p:txBody>
      </p:sp>
      <p:sp>
        <p:nvSpPr>
          <p:cNvPr id="3" name="Content Placeholder 2">
            <a:extLst>
              <a:ext uri="{FF2B5EF4-FFF2-40B4-BE49-F238E27FC236}">
                <a16:creationId xmlns:a16="http://schemas.microsoft.com/office/drawing/2014/main" id="{DB602D8C-75BC-4741-8016-FF88A97B2633}"/>
              </a:ext>
            </a:extLst>
          </p:cNvPr>
          <p:cNvSpPr>
            <a:spLocks noGrp="1"/>
          </p:cNvSpPr>
          <p:nvPr>
            <p:ph idx="1"/>
          </p:nvPr>
        </p:nvSpPr>
        <p:spPr>
          <a:xfrm>
            <a:off x="357018" y="4902266"/>
            <a:ext cx="4022725" cy="1561464"/>
          </a:xfrm>
        </p:spPr>
        <p:txBody>
          <a:bodyPr/>
          <a:lstStyle/>
          <a:p>
            <a:r>
              <a:rPr lang="en-US" dirty="0"/>
              <a:t>Clever trick:</a:t>
            </a:r>
          </a:p>
          <a:p>
            <a:pPr lvl="1"/>
            <a:r>
              <a:rPr lang="en-US" dirty="0"/>
              <a:t>Just duplicate the page tables</a:t>
            </a:r>
          </a:p>
          <a:p>
            <a:pPr lvl="1"/>
            <a:r>
              <a:rPr lang="en-US" dirty="0"/>
              <a:t>Mark everything read only</a:t>
            </a:r>
          </a:p>
          <a:p>
            <a:pPr lvl="1"/>
            <a:r>
              <a:rPr lang="en-US" dirty="0"/>
              <a:t>Copy only on write faults </a:t>
            </a:r>
          </a:p>
        </p:txBody>
      </p:sp>
      <p:sp>
        <p:nvSpPr>
          <p:cNvPr id="4" name="Rectangle 379">
            <a:extLst>
              <a:ext uri="{FF2B5EF4-FFF2-40B4-BE49-F238E27FC236}">
                <a16:creationId xmlns:a16="http://schemas.microsoft.com/office/drawing/2014/main" id="{AE901041-FE8E-43A3-82DE-AC8E7FE4B068}"/>
              </a:ext>
            </a:extLst>
          </p:cNvPr>
          <p:cNvSpPr>
            <a:spLocks noChangeArrowheads="1"/>
          </p:cNvSpPr>
          <p:nvPr/>
        </p:nvSpPr>
        <p:spPr bwMode="auto">
          <a:xfrm>
            <a:off x="7366733" y="2422519"/>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5" name="Text Box 380">
            <a:extLst>
              <a:ext uri="{FF2B5EF4-FFF2-40B4-BE49-F238E27FC236}">
                <a16:creationId xmlns:a16="http://schemas.microsoft.com/office/drawing/2014/main" id="{0169E0C8-E85D-4FED-A26F-80B3993D7501}"/>
              </a:ext>
            </a:extLst>
          </p:cNvPr>
          <p:cNvSpPr txBox="1">
            <a:spLocks noChangeArrowheads="1"/>
          </p:cNvSpPr>
          <p:nvPr/>
        </p:nvSpPr>
        <p:spPr bwMode="auto">
          <a:xfrm>
            <a:off x="7652483" y="2460917"/>
            <a:ext cx="1271503" cy="369332"/>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Swap space</a:t>
            </a:r>
          </a:p>
        </p:txBody>
      </p:sp>
      <p:sp>
        <p:nvSpPr>
          <p:cNvPr id="6" name="Rectangle 382">
            <a:extLst>
              <a:ext uri="{FF2B5EF4-FFF2-40B4-BE49-F238E27FC236}">
                <a16:creationId xmlns:a16="http://schemas.microsoft.com/office/drawing/2014/main" id="{46A4D2CA-A619-4230-A9DA-DA1848DD17CF}"/>
              </a:ext>
            </a:extLst>
          </p:cNvPr>
          <p:cNvSpPr>
            <a:spLocks noChangeArrowheads="1"/>
          </p:cNvSpPr>
          <p:nvPr/>
        </p:nvSpPr>
        <p:spPr bwMode="auto">
          <a:xfrm>
            <a:off x="6153632" y="2066289"/>
            <a:ext cx="285750" cy="154305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800"/>
          </a:p>
        </p:txBody>
      </p:sp>
      <p:sp>
        <p:nvSpPr>
          <p:cNvPr id="7" name="Text Box 383">
            <a:extLst>
              <a:ext uri="{FF2B5EF4-FFF2-40B4-BE49-F238E27FC236}">
                <a16:creationId xmlns:a16="http://schemas.microsoft.com/office/drawing/2014/main" id="{E3CFB023-3DEC-4260-880F-446F3FC50FA0}"/>
              </a:ext>
            </a:extLst>
          </p:cNvPr>
          <p:cNvSpPr txBox="1">
            <a:spLocks noChangeArrowheads="1"/>
          </p:cNvSpPr>
          <p:nvPr/>
        </p:nvSpPr>
        <p:spPr bwMode="auto">
          <a:xfrm>
            <a:off x="5849919" y="1391382"/>
            <a:ext cx="955711"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Physical</a:t>
            </a:r>
          </a:p>
          <a:p>
            <a:pPr algn="ctr"/>
            <a:r>
              <a:rPr lang="en-US" sz="1800" dirty="0"/>
              <a:t>memory</a:t>
            </a:r>
          </a:p>
        </p:txBody>
      </p:sp>
      <p:sp>
        <p:nvSpPr>
          <p:cNvPr id="8" name="Rectangle 385">
            <a:extLst>
              <a:ext uri="{FF2B5EF4-FFF2-40B4-BE49-F238E27FC236}">
                <a16:creationId xmlns:a16="http://schemas.microsoft.com/office/drawing/2014/main" id="{3FFF3EC2-18C2-4754-9A19-7E9F125E80C3}"/>
              </a:ext>
            </a:extLst>
          </p:cNvPr>
          <p:cNvSpPr>
            <a:spLocks noChangeArrowheads="1"/>
          </p:cNvSpPr>
          <p:nvPr/>
        </p:nvSpPr>
        <p:spPr bwMode="auto">
          <a:xfrm>
            <a:off x="4896332" y="2066289"/>
            <a:ext cx="285750" cy="25146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9" name="Rectangle 388">
            <a:extLst>
              <a:ext uri="{FF2B5EF4-FFF2-40B4-BE49-F238E27FC236}">
                <a16:creationId xmlns:a16="http://schemas.microsoft.com/office/drawing/2014/main" id="{EA5C6F14-889F-4C16-B3D6-E6FB67EA7CB9}"/>
              </a:ext>
            </a:extLst>
          </p:cNvPr>
          <p:cNvSpPr>
            <a:spLocks noChangeArrowheads="1"/>
          </p:cNvSpPr>
          <p:nvPr/>
        </p:nvSpPr>
        <p:spPr bwMode="auto">
          <a:xfrm>
            <a:off x="6153632" y="2180589"/>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0" name="Rectangle 389">
            <a:extLst>
              <a:ext uri="{FF2B5EF4-FFF2-40B4-BE49-F238E27FC236}">
                <a16:creationId xmlns:a16="http://schemas.microsoft.com/office/drawing/2014/main" id="{C007B3D8-C2A7-4671-9EDB-77BB6B0E6D05}"/>
              </a:ext>
            </a:extLst>
          </p:cNvPr>
          <p:cNvSpPr>
            <a:spLocks noChangeArrowheads="1"/>
          </p:cNvSpPr>
          <p:nvPr/>
        </p:nvSpPr>
        <p:spPr bwMode="auto">
          <a:xfrm>
            <a:off x="4896332" y="2523489"/>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1" name="Line 391">
            <a:extLst>
              <a:ext uri="{FF2B5EF4-FFF2-40B4-BE49-F238E27FC236}">
                <a16:creationId xmlns:a16="http://schemas.microsoft.com/office/drawing/2014/main" id="{1DE9A49E-6247-4210-925F-03321B9F652C}"/>
              </a:ext>
            </a:extLst>
          </p:cNvPr>
          <p:cNvSpPr>
            <a:spLocks noChangeShapeType="1"/>
          </p:cNvSpPr>
          <p:nvPr/>
        </p:nvSpPr>
        <p:spPr bwMode="auto">
          <a:xfrm flipH="1" flipV="1">
            <a:off x="6439382" y="2187569"/>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2" name="Line 392">
            <a:extLst>
              <a:ext uri="{FF2B5EF4-FFF2-40B4-BE49-F238E27FC236}">
                <a16:creationId xmlns:a16="http://schemas.microsoft.com/office/drawing/2014/main" id="{DC636C4A-1C44-4CBE-A1BF-05DDF45ECAFC}"/>
              </a:ext>
            </a:extLst>
          </p:cNvPr>
          <p:cNvSpPr>
            <a:spLocks noChangeShapeType="1"/>
          </p:cNvSpPr>
          <p:nvPr/>
        </p:nvSpPr>
        <p:spPr bwMode="auto">
          <a:xfrm flipH="1" flipV="1">
            <a:off x="6439382" y="2587619"/>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3" name="Line 396">
            <a:extLst>
              <a:ext uri="{FF2B5EF4-FFF2-40B4-BE49-F238E27FC236}">
                <a16:creationId xmlns:a16="http://schemas.microsoft.com/office/drawing/2014/main" id="{22F13D8F-0E98-411F-9A4B-B56EF2BCE037}"/>
              </a:ext>
            </a:extLst>
          </p:cNvPr>
          <p:cNvSpPr>
            <a:spLocks noChangeShapeType="1"/>
          </p:cNvSpPr>
          <p:nvPr/>
        </p:nvSpPr>
        <p:spPr bwMode="auto">
          <a:xfrm flipV="1">
            <a:off x="5182082" y="2180589"/>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4" name="Line 397">
            <a:extLst>
              <a:ext uri="{FF2B5EF4-FFF2-40B4-BE49-F238E27FC236}">
                <a16:creationId xmlns:a16="http://schemas.microsoft.com/office/drawing/2014/main" id="{E8F23E01-3FA8-4264-9B76-7C0D84669AE6}"/>
              </a:ext>
            </a:extLst>
          </p:cNvPr>
          <p:cNvSpPr>
            <a:spLocks noChangeShapeType="1"/>
          </p:cNvSpPr>
          <p:nvPr/>
        </p:nvSpPr>
        <p:spPr bwMode="auto">
          <a:xfrm flipV="1">
            <a:off x="5182082" y="2580639"/>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5" name="Text Box 400">
            <a:extLst>
              <a:ext uri="{FF2B5EF4-FFF2-40B4-BE49-F238E27FC236}">
                <a16:creationId xmlns:a16="http://schemas.microsoft.com/office/drawing/2014/main" id="{DA25FEB8-CF48-4092-851D-F30458F6B302}"/>
              </a:ext>
            </a:extLst>
          </p:cNvPr>
          <p:cNvSpPr txBox="1">
            <a:spLocks noChangeArrowheads="1"/>
          </p:cNvSpPr>
          <p:nvPr/>
        </p:nvSpPr>
        <p:spPr bwMode="auto">
          <a:xfrm>
            <a:off x="4267200" y="1391383"/>
            <a:ext cx="1544013"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Parent</a:t>
            </a:r>
          </a:p>
          <a:p>
            <a:pPr algn="ctr"/>
            <a:r>
              <a:rPr lang="en-US" sz="1800" dirty="0"/>
              <a:t>virtual memory</a:t>
            </a:r>
          </a:p>
        </p:txBody>
      </p:sp>
      <p:sp>
        <p:nvSpPr>
          <p:cNvPr id="16" name="Rectangle 379">
            <a:extLst>
              <a:ext uri="{FF2B5EF4-FFF2-40B4-BE49-F238E27FC236}">
                <a16:creationId xmlns:a16="http://schemas.microsoft.com/office/drawing/2014/main" id="{5ECAD8C9-F47C-470E-9E3C-B19E57530CAC}"/>
              </a:ext>
            </a:extLst>
          </p:cNvPr>
          <p:cNvSpPr>
            <a:spLocks noChangeArrowheads="1"/>
          </p:cNvSpPr>
          <p:nvPr/>
        </p:nvSpPr>
        <p:spPr bwMode="auto">
          <a:xfrm>
            <a:off x="7366733" y="3284057"/>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7" name="Rectangle 388">
            <a:extLst>
              <a:ext uri="{FF2B5EF4-FFF2-40B4-BE49-F238E27FC236}">
                <a16:creationId xmlns:a16="http://schemas.microsoft.com/office/drawing/2014/main" id="{AA6A388B-8B5D-45BE-8970-A3A0BDA68A25}"/>
              </a:ext>
            </a:extLst>
          </p:cNvPr>
          <p:cNvSpPr>
            <a:spLocks noChangeArrowheads="1"/>
          </p:cNvSpPr>
          <p:nvPr/>
        </p:nvSpPr>
        <p:spPr bwMode="auto">
          <a:xfrm>
            <a:off x="6153632" y="3042127"/>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8" name="Rectangle 389">
            <a:extLst>
              <a:ext uri="{FF2B5EF4-FFF2-40B4-BE49-F238E27FC236}">
                <a16:creationId xmlns:a16="http://schemas.microsoft.com/office/drawing/2014/main" id="{984B33F5-2062-43F3-8B13-2DC62C3AC07B}"/>
              </a:ext>
            </a:extLst>
          </p:cNvPr>
          <p:cNvSpPr>
            <a:spLocks noChangeArrowheads="1"/>
          </p:cNvSpPr>
          <p:nvPr/>
        </p:nvSpPr>
        <p:spPr bwMode="auto">
          <a:xfrm>
            <a:off x="4896332" y="3385027"/>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9" name="Line 391">
            <a:extLst>
              <a:ext uri="{FF2B5EF4-FFF2-40B4-BE49-F238E27FC236}">
                <a16:creationId xmlns:a16="http://schemas.microsoft.com/office/drawing/2014/main" id="{F3FAD98D-1468-47B1-A4BD-54D191593E94}"/>
              </a:ext>
            </a:extLst>
          </p:cNvPr>
          <p:cNvSpPr>
            <a:spLocks noChangeShapeType="1"/>
          </p:cNvSpPr>
          <p:nvPr/>
        </p:nvSpPr>
        <p:spPr bwMode="auto">
          <a:xfrm flipH="1" flipV="1">
            <a:off x="6439382" y="3049107"/>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0" name="Line 392">
            <a:extLst>
              <a:ext uri="{FF2B5EF4-FFF2-40B4-BE49-F238E27FC236}">
                <a16:creationId xmlns:a16="http://schemas.microsoft.com/office/drawing/2014/main" id="{D7AF0BC6-A807-41D9-9837-F15AA105B3EC}"/>
              </a:ext>
            </a:extLst>
          </p:cNvPr>
          <p:cNvSpPr>
            <a:spLocks noChangeShapeType="1"/>
          </p:cNvSpPr>
          <p:nvPr/>
        </p:nvSpPr>
        <p:spPr bwMode="auto">
          <a:xfrm flipH="1" flipV="1">
            <a:off x="6439382" y="3449157"/>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1" name="Line 396">
            <a:extLst>
              <a:ext uri="{FF2B5EF4-FFF2-40B4-BE49-F238E27FC236}">
                <a16:creationId xmlns:a16="http://schemas.microsoft.com/office/drawing/2014/main" id="{F621AD80-2F72-42B0-987A-EBBD187A155D}"/>
              </a:ext>
            </a:extLst>
          </p:cNvPr>
          <p:cNvSpPr>
            <a:spLocks noChangeShapeType="1"/>
          </p:cNvSpPr>
          <p:nvPr/>
        </p:nvSpPr>
        <p:spPr bwMode="auto">
          <a:xfrm flipV="1">
            <a:off x="5182082" y="3042127"/>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2" name="Line 397">
            <a:extLst>
              <a:ext uri="{FF2B5EF4-FFF2-40B4-BE49-F238E27FC236}">
                <a16:creationId xmlns:a16="http://schemas.microsoft.com/office/drawing/2014/main" id="{E131BBBC-E33D-4480-9A6A-9EC754F15A7E}"/>
              </a:ext>
            </a:extLst>
          </p:cNvPr>
          <p:cNvSpPr>
            <a:spLocks noChangeShapeType="1"/>
          </p:cNvSpPr>
          <p:nvPr/>
        </p:nvSpPr>
        <p:spPr bwMode="auto">
          <a:xfrm flipV="1">
            <a:off x="5182082" y="3442177"/>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3" name="Text Box 380">
            <a:extLst>
              <a:ext uri="{FF2B5EF4-FFF2-40B4-BE49-F238E27FC236}">
                <a16:creationId xmlns:a16="http://schemas.microsoft.com/office/drawing/2014/main" id="{C942CD44-598F-4519-8520-A45013E8A24C}"/>
              </a:ext>
            </a:extLst>
          </p:cNvPr>
          <p:cNvSpPr txBox="1">
            <a:spLocks noChangeArrowheads="1"/>
          </p:cNvSpPr>
          <p:nvPr/>
        </p:nvSpPr>
        <p:spPr bwMode="auto">
          <a:xfrm>
            <a:off x="7644294" y="3299416"/>
            <a:ext cx="1228221" cy="369332"/>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File on disk</a:t>
            </a:r>
          </a:p>
        </p:txBody>
      </p:sp>
      <p:sp>
        <p:nvSpPr>
          <p:cNvPr id="24" name="Rectangle 385">
            <a:extLst>
              <a:ext uri="{FF2B5EF4-FFF2-40B4-BE49-F238E27FC236}">
                <a16:creationId xmlns:a16="http://schemas.microsoft.com/office/drawing/2014/main" id="{45BE6C48-8C34-46D0-9D3A-2A270BE98E1C}"/>
              </a:ext>
            </a:extLst>
          </p:cNvPr>
          <p:cNvSpPr>
            <a:spLocks noChangeArrowheads="1"/>
          </p:cNvSpPr>
          <p:nvPr/>
        </p:nvSpPr>
        <p:spPr bwMode="auto">
          <a:xfrm>
            <a:off x="3313613" y="2066288"/>
            <a:ext cx="285750" cy="25146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5" name="Rectangle 389">
            <a:extLst>
              <a:ext uri="{FF2B5EF4-FFF2-40B4-BE49-F238E27FC236}">
                <a16:creationId xmlns:a16="http://schemas.microsoft.com/office/drawing/2014/main" id="{5A8AD4FB-D7D3-4EE9-AE9D-DB3EBFC890A3}"/>
              </a:ext>
            </a:extLst>
          </p:cNvPr>
          <p:cNvSpPr>
            <a:spLocks noChangeArrowheads="1"/>
          </p:cNvSpPr>
          <p:nvPr/>
        </p:nvSpPr>
        <p:spPr bwMode="auto">
          <a:xfrm>
            <a:off x="3313613" y="2523488"/>
            <a:ext cx="285750" cy="306761"/>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8" name="Text Box 400">
            <a:extLst>
              <a:ext uri="{FF2B5EF4-FFF2-40B4-BE49-F238E27FC236}">
                <a16:creationId xmlns:a16="http://schemas.microsoft.com/office/drawing/2014/main" id="{C2B3AF57-41F4-4686-A013-BCE2DED26243}"/>
              </a:ext>
            </a:extLst>
          </p:cNvPr>
          <p:cNvSpPr txBox="1">
            <a:spLocks noChangeArrowheads="1"/>
          </p:cNvSpPr>
          <p:nvPr/>
        </p:nvSpPr>
        <p:spPr bwMode="auto">
          <a:xfrm>
            <a:off x="2684481" y="1391382"/>
            <a:ext cx="1544013"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Child</a:t>
            </a:r>
          </a:p>
          <a:p>
            <a:pPr algn="ctr"/>
            <a:r>
              <a:rPr lang="en-US" sz="1800" dirty="0"/>
              <a:t>virtual memory</a:t>
            </a:r>
          </a:p>
        </p:txBody>
      </p:sp>
      <p:sp>
        <p:nvSpPr>
          <p:cNvPr id="29" name="Rectangle 389">
            <a:extLst>
              <a:ext uri="{FF2B5EF4-FFF2-40B4-BE49-F238E27FC236}">
                <a16:creationId xmlns:a16="http://schemas.microsoft.com/office/drawing/2014/main" id="{7AFC67FF-BF55-44BE-9258-A14B74B0B416}"/>
              </a:ext>
            </a:extLst>
          </p:cNvPr>
          <p:cNvSpPr>
            <a:spLocks noChangeArrowheads="1"/>
          </p:cNvSpPr>
          <p:nvPr/>
        </p:nvSpPr>
        <p:spPr bwMode="auto">
          <a:xfrm>
            <a:off x="3313613" y="3385026"/>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32" name="Rectangle 31">
            <a:extLst>
              <a:ext uri="{FF2B5EF4-FFF2-40B4-BE49-F238E27FC236}">
                <a16:creationId xmlns:a16="http://schemas.microsoft.com/office/drawing/2014/main" id="{CC7C72E0-7949-4226-B9F3-21684FE7122E}"/>
              </a:ext>
            </a:extLst>
          </p:cNvPr>
          <p:cNvSpPr/>
          <p:nvPr/>
        </p:nvSpPr>
        <p:spPr bwMode="auto">
          <a:xfrm>
            <a:off x="3313613" y="2830249"/>
            <a:ext cx="285749" cy="93288"/>
          </a:xfrm>
          <a:prstGeom prst="rect">
            <a:avLst/>
          </a:prstGeom>
          <a:solidFill>
            <a:srgbClr val="FFC000"/>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33" name="Rectangle 32">
            <a:extLst>
              <a:ext uri="{FF2B5EF4-FFF2-40B4-BE49-F238E27FC236}">
                <a16:creationId xmlns:a16="http://schemas.microsoft.com/office/drawing/2014/main" id="{973CD232-E4CC-435B-9D65-C7D69DC069A9}"/>
              </a:ext>
            </a:extLst>
          </p:cNvPr>
          <p:cNvSpPr/>
          <p:nvPr/>
        </p:nvSpPr>
        <p:spPr bwMode="auto">
          <a:xfrm>
            <a:off x="6157727" y="2807177"/>
            <a:ext cx="281655" cy="83810"/>
          </a:xfrm>
          <a:prstGeom prst="rect">
            <a:avLst/>
          </a:prstGeom>
          <a:solidFill>
            <a:srgbClr val="FFC000"/>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34" name="Rectangle 33">
            <a:extLst>
              <a:ext uri="{FF2B5EF4-FFF2-40B4-BE49-F238E27FC236}">
                <a16:creationId xmlns:a16="http://schemas.microsoft.com/office/drawing/2014/main" id="{DAC9B03F-36D1-4EAE-A1BC-A6D82DCB9071}"/>
              </a:ext>
            </a:extLst>
          </p:cNvPr>
          <p:cNvSpPr/>
          <p:nvPr/>
        </p:nvSpPr>
        <p:spPr bwMode="auto">
          <a:xfrm>
            <a:off x="7366733" y="2828136"/>
            <a:ext cx="281655" cy="83810"/>
          </a:xfrm>
          <a:prstGeom prst="rect">
            <a:avLst/>
          </a:prstGeom>
          <a:solidFill>
            <a:srgbClr val="FFC000"/>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35" name="Callout: Bent Line 34">
            <a:extLst>
              <a:ext uri="{FF2B5EF4-FFF2-40B4-BE49-F238E27FC236}">
                <a16:creationId xmlns:a16="http://schemas.microsoft.com/office/drawing/2014/main" id="{9F739299-164E-41D7-BED7-03EF6422FE0F}"/>
              </a:ext>
            </a:extLst>
          </p:cNvPr>
          <p:cNvSpPr/>
          <p:nvPr/>
        </p:nvSpPr>
        <p:spPr bwMode="auto">
          <a:xfrm flipH="1">
            <a:off x="1142997" y="2523487"/>
            <a:ext cx="1066801" cy="793443"/>
          </a:xfrm>
          <a:prstGeom prst="borderCallout2">
            <a:avLst>
              <a:gd name="adj1" fmla="val 18750"/>
              <a:gd name="adj2" fmla="val -8333"/>
              <a:gd name="adj3" fmla="val 18750"/>
              <a:gd name="adj4" fmla="val -16667"/>
              <a:gd name="adj5" fmla="val 43425"/>
              <a:gd name="adj6" fmla="val -99470"/>
            </a:avLst>
          </a:prstGeom>
          <a:solidFill>
            <a:srgbClr val="FFC000"/>
          </a:solidFill>
          <a:ln w="12700" cap="flat" cmpd="sng" algn="ctr">
            <a:solidFill>
              <a:schemeClr val="tx1"/>
            </a:solidFill>
            <a:prstDash val="solid"/>
            <a:round/>
            <a:headEnd type="none" w="med" len="med"/>
            <a:tailEnd type="arrow" w="med" len="med"/>
          </a:ln>
          <a:effectLst/>
        </p:spPr>
        <p:txBody>
          <a:bodyPr rtlCol="0" anchor="ctr"/>
          <a:lstStyle/>
          <a:p>
            <a:pPr algn="ctr"/>
            <a:r>
              <a:rPr lang="en-US" sz="1600" dirty="0">
                <a:latin typeface="+mn-lt"/>
              </a:rPr>
              <a:t>Child wrote to this page</a:t>
            </a:r>
          </a:p>
        </p:txBody>
      </p:sp>
      <p:sp>
        <p:nvSpPr>
          <p:cNvPr id="38" name="Line 392">
            <a:extLst>
              <a:ext uri="{FF2B5EF4-FFF2-40B4-BE49-F238E27FC236}">
                <a16:creationId xmlns:a16="http://schemas.microsoft.com/office/drawing/2014/main" id="{8F6C7F5E-E84D-4331-8997-5A599F08FF59}"/>
              </a:ext>
            </a:extLst>
          </p:cNvPr>
          <p:cNvSpPr>
            <a:spLocks noChangeShapeType="1"/>
          </p:cNvSpPr>
          <p:nvPr/>
        </p:nvSpPr>
        <p:spPr bwMode="auto">
          <a:xfrm flipH="1" flipV="1">
            <a:off x="6432707" y="2792889"/>
            <a:ext cx="934025" cy="3736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39" name="Line 392">
            <a:extLst>
              <a:ext uri="{FF2B5EF4-FFF2-40B4-BE49-F238E27FC236}">
                <a16:creationId xmlns:a16="http://schemas.microsoft.com/office/drawing/2014/main" id="{0CA563C0-FC3E-4A32-82B7-147428817220}"/>
              </a:ext>
            </a:extLst>
          </p:cNvPr>
          <p:cNvSpPr>
            <a:spLocks noChangeShapeType="1"/>
          </p:cNvSpPr>
          <p:nvPr/>
        </p:nvSpPr>
        <p:spPr bwMode="auto">
          <a:xfrm flipH="1" flipV="1">
            <a:off x="6439382" y="2899365"/>
            <a:ext cx="934025" cy="20198"/>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Tree>
    <p:extLst>
      <p:ext uri="{BB962C8B-B14F-4D97-AF65-F5344CB8AC3E}">
        <p14:creationId xmlns:p14="http://schemas.microsoft.com/office/powerpoint/2010/main" val="10087243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7F693-279E-4CDA-8A6E-317DE02B0B6F}"/>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1024EB7F-87BB-4E10-BA54-59CBBC49EA1B}"/>
              </a:ext>
            </a:extLst>
          </p:cNvPr>
          <p:cNvSpPr>
            <a:spLocks noGrp="1"/>
          </p:cNvSpPr>
          <p:nvPr>
            <p:ph idx="1"/>
          </p:nvPr>
        </p:nvSpPr>
        <p:spPr/>
        <p:txBody>
          <a:bodyPr/>
          <a:lstStyle/>
          <a:p>
            <a:r>
              <a:rPr lang="en-US" dirty="0"/>
              <a:t>Multi-level page tables reduce total memory consumption of page tables</a:t>
            </a:r>
          </a:p>
          <a:p>
            <a:r>
              <a:rPr lang="en-US" dirty="0"/>
              <a:t>Translation lookaside buffers reduce time cost of translation</a:t>
            </a:r>
          </a:p>
          <a:p>
            <a:r>
              <a:rPr lang="en-US" dirty="0"/>
              <a:t>Real systems have 3 to 5 levels of page table</a:t>
            </a:r>
          </a:p>
          <a:p>
            <a:r>
              <a:rPr lang="en-US" dirty="0"/>
              <a:t>Virtual memory makes nifty things possible</a:t>
            </a:r>
          </a:p>
          <a:p>
            <a:pPr lvl="1"/>
            <a:r>
              <a:rPr lang="en-US" dirty="0"/>
              <a:t>Memory protection and process isolation</a:t>
            </a:r>
          </a:p>
          <a:p>
            <a:pPr lvl="1"/>
            <a:r>
              <a:rPr lang="en-US" dirty="0"/>
              <a:t>Paging/swapping (disk as extra RAM)</a:t>
            </a:r>
          </a:p>
          <a:p>
            <a:pPr lvl="1"/>
            <a:r>
              <a:rPr lang="en-US" dirty="0"/>
              <a:t>Memory-mapped files (RAM as cache for disk)</a:t>
            </a:r>
          </a:p>
          <a:p>
            <a:pPr lvl="1"/>
            <a:r>
              <a:rPr lang="en-US" dirty="0"/>
              <a:t>Copy-on-write sharing</a:t>
            </a:r>
          </a:p>
        </p:txBody>
      </p:sp>
    </p:spTree>
    <p:extLst>
      <p:ext uri="{BB962C8B-B14F-4D97-AF65-F5344CB8AC3E}">
        <p14:creationId xmlns:p14="http://schemas.microsoft.com/office/powerpoint/2010/main" val="32303785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89A79-0E53-F09A-3C38-109BB5D5619A}"/>
              </a:ext>
            </a:extLst>
          </p:cNvPr>
          <p:cNvSpPr>
            <a:spLocks noGrp="1"/>
          </p:cNvSpPr>
          <p:nvPr>
            <p:ph type="title"/>
          </p:nvPr>
        </p:nvSpPr>
        <p:spPr/>
        <p:txBody>
          <a:bodyPr/>
          <a:lstStyle/>
          <a:p>
            <a:r>
              <a:rPr lang="en-US" dirty="0"/>
              <a:t>Conceptual Quiz: 3</a:t>
            </a:r>
          </a:p>
        </p:txBody>
      </p:sp>
      <p:sp>
        <p:nvSpPr>
          <p:cNvPr id="3" name="Content Placeholder 2">
            <a:extLst>
              <a:ext uri="{FF2B5EF4-FFF2-40B4-BE49-F238E27FC236}">
                <a16:creationId xmlns:a16="http://schemas.microsoft.com/office/drawing/2014/main" id="{1820B428-AA6F-4AB6-6EA1-8353F11C8968}"/>
              </a:ext>
            </a:extLst>
          </p:cNvPr>
          <p:cNvSpPr>
            <a:spLocks noGrp="1"/>
          </p:cNvSpPr>
          <p:nvPr>
            <p:ph idx="1"/>
          </p:nvPr>
        </p:nvSpPr>
        <p:spPr/>
        <p:txBody>
          <a:bodyPr/>
          <a:lstStyle/>
          <a:p>
            <a:pPr marL="0" indent="0">
              <a:buNone/>
            </a:pPr>
            <a:r>
              <a:rPr lang="en-US" dirty="0"/>
              <a:t>Why are one-level page tables impractical and how do multi-level page tables fix this problem?</a:t>
            </a:r>
          </a:p>
          <a:p>
            <a:pPr marL="0" indent="0">
              <a:buNone/>
            </a:pPr>
            <a:endParaRPr lang="en-US" dirty="0"/>
          </a:p>
          <a:p>
            <a:pPr marL="0" indent="0">
              <a:buNone/>
            </a:pPr>
            <a:r>
              <a:rPr lang="en-US" b="0" dirty="0">
                <a:solidFill>
                  <a:schemeClr val="accent6">
                    <a:lumMod val="75000"/>
                  </a:schemeClr>
                </a:solidFill>
              </a:rPr>
              <a:t>A single-level page table covering the entire address space of a typical system would be much too large.  For instance, with 4kB pages, a 48-bit address space, and a 8-byte PTE, a single-level page table would occupy 512 </a:t>
            </a:r>
            <a:r>
              <a:rPr lang="en-US" b="0" i="1" dirty="0">
                <a:solidFill>
                  <a:schemeClr val="accent6">
                    <a:lumMod val="75000"/>
                  </a:schemeClr>
                </a:solidFill>
              </a:rPr>
              <a:t>gigabytes</a:t>
            </a:r>
            <a:r>
              <a:rPr lang="en-US" b="0" dirty="0">
                <a:solidFill>
                  <a:schemeClr val="accent6">
                    <a:lumMod val="75000"/>
                  </a:schemeClr>
                </a:solidFill>
              </a:rPr>
              <a:t>, which is more RAM than most computers have.</a:t>
            </a:r>
          </a:p>
        </p:txBody>
      </p:sp>
    </p:spTree>
    <p:extLst>
      <p:ext uri="{BB962C8B-B14F-4D97-AF65-F5344CB8AC3E}">
        <p14:creationId xmlns:p14="http://schemas.microsoft.com/office/powerpoint/2010/main" val="2209643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536AC-7D9F-44C2-ADEC-6D9F205EBE20}"/>
              </a:ext>
            </a:extLst>
          </p:cNvPr>
          <p:cNvSpPr>
            <a:spLocks noGrp="1"/>
          </p:cNvSpPr>
          <p:nvPr>
            <p:ph type="title"/>
          </p:nvPr>
        </p:nvSpPr>
        <p:spPr/>
        <p:txBody>
          <a:bodyPr/>
          <a:lstStyle/>
          <a:p>
            <a:r>
              <a:rPr lang="en-US" dirty="0"/>
              <a:t>Review: Virtual Addressing</a:t>
            </a:r>
          </a:p>
        </p:txBody>
      </p:sp>
      <p:sp>
        <p:nvSpPr>
          <p:cNvPr id="3" name="Content Placeholder 2">
            <a:extLst>
              <a:ext uri="{FF2B5EF4-FFF2-40B4-BE49-F238E27FC236}">
                <a16:creationId xmlns:a16="http://schemas.microsoft.com/office/drawing/2014/main" id="{5A16E7F5-D05B-4539-8936-BDA9A167B509}"/>
              </a:ext>
            </a:extLst>
          </p:cNvPr>
          <p:cNvSpPr>
            <a:spLocks noGrp="1"/>
          </p:cNvSpPr>
          <p:nvPr>
            <p:ph idx="1"/>
          </p:nvPr>
        </p:nvSpPr>
        <p:spPr/>
        <p:txBody>
          <a:bodyPr/>
          <a:lstStyle/>
          <a:p>
            <a:r>
              <a:rPr lang="en-US" dirty="0"/>
              <a:t>Each process has its own </a:t>
            </a:r>
            <a:r>
              <a:rPr lang="en-US" i="1" dirty="0"/>
              <a:t>virtual address space</a:t>
            </a:r>
          </a:p>
          <a:p>
            <a:r>
              <a:rPr lang="en-US" i="1" dirty="0"/>
              <a:t>Page tables </a:t>
            </a:r>
            <a:r>
              <a:rPr lang="en-US" dirty="0"/>
              <a:t>map virtual to physical addresses</a:t>
            </a:r>
          </a:p>
          <a:p>
            <a:r>
              <a:rPr lang="en-US" dirty="0"/>
              <a:t>Physical memory can be shared among processes</a:t>
            </a:r>
          </a:p>
        </p:txBody>
      </p:sp>
      <p:sp>
        <p:nvSpPr>
          <p:cNvPr id="4" name="Shape 881">
            <a:extLst>
              <a:ext uri="{FF2B5EF4-FFF2-40B4-BE49-F238E27FC236}">
                <a16:creationId xmlns:a16="http://schemas.microsoft.com/office/drawing/2014/main" id="{236ACE33-208F-48A5-9113-F027F65D579B}"/>
              </a:ext>
            </a:extLst>
          </p:cNvPr>
          <p:cNvSpPr/>
          <p:nvPr/>
        </p:nvSpPr>
        <p:spPr>
          <a:xfrm>
            <a:off x="993775" y="3146285"/>
            <a:ext cx="1368425" cy="1169987"/>
          </a:xfrm>
          <a:prstGeom prst="rect">
            <a:avLst/>
          </a:prstGeom>
          <a:noFill/>
          <a:ln>
            <a:noFill/>
          </a:ln>
        </p:spPr>
        <p:txBody>
          <a:bodyPr spcFirstLastPara="1" wrap="square" lIns="90350" tIns="44275" rIns="90350" bIns="44275" anchor="t" anchorCtr="0">
            <a:noAutofit/>
          </a:bodyPr>
          <a:lstStyle/>
          <a:p>
            <a:pPr marL="0" marR="0" lvl="0" indent="0" algn="l" rtl="0">
              <a:lnSpc>
                <a:spcPct val="98000"/>
              </a:lnSpc>
              <a:spcBef>
                <a:spcPts val="0"/>
              </a:spcBef>
              <a:spcAft>
                <a:spcPts val="0"/>
              </a:spcAft>
              <a:buNone/>
            </a:pPr>
            <a:r>
              <a:rPr lang="en-GB" sz="1800" b="1" i="1">
                <a:solidFill>
                  <a:srgbClr val="7F7F7F"/>
                </a:solidFill>
                <a:latin typeface="Calibri"/>
                <a:ea typeface="Calibri"/>
                <a:cs typeface="Calibri"/>
                <a:sym typeface="Calibri"/>
              </a:rPr>
              <a:t>Virtual Address Space for Process 1:</a:t>
            </a:r>
            <a:endParaRPr/>
          </a:p>
        </p:txBody>
      </p:sp>
      <p:sp>
        <p:nvSpPr>
          <p:cNvPr id="5" name="Shape 882">
            <a:extLst>
              <a:ext uri="{FF2B5EF4-FFF2-40B4-BE49-F238E27FC236}">
                <a16:creationId xmlns:a16="http://schemas.microsoft.com/office/drawing/2014/main" id="{374C9574-A370-40C9-98E9-B0F31F7F9635}"/>
              </a:ext>
            </a:extLst>
          </p:cNvPr>
          <p:cNvSpPr/>
          <p:nvPr/>
        </p:nvSpPr>
        <p:spPr>
          <a:xfrm>
            <a:off x="6731356" y="3120362"/>
            <a:ext cx="1066800" cy="1175363"/>
          </a:xfrm>
          <a:prstGeom prst="rect">
            <a:avLst/>
          </a:prstGeom>
          <a:noFill/>
          <a:ln>
            <a:noFill/>
          </a:ln>
        </p:spPr>
        <p:txBody>
          <a:bodyPr spcFirstLastPara="1" wrap="square" lIns="90350" tIns="44275" rIns="90350" bIns="44275" anchor="t" anchorCtr="0">
            <a:noAutofit/>
          </a:bodyPr>
          <a:lstStyle/>
          <a:p>
            <a:pPr marL="0" marR="0" lvl="0" indent="0" algn="l" rtl="0">
              <a:lnSpc>
                <a:spcPct val="98000"/>
              </a:lnSpc>
              <a:spcBef>
                <a:spcPts val="0"/>
              </a:spcBef>
              <a:spcAft>
                <a:spcPts val="0"/>
              </a:spcAft>
              <a:buNone/>
            </a:pPr>
            <a:r>
              <a:rPr lang="en-GB" sz="1800" b="1" i="1">
                <a:solidFill>
                  <a:srgbClr val="7F7F7F"/>
                </a:solidFill>
                <a:latin typeface="Calibri"/>
                <a:ea typeface="Calibri"/>
                <a:cs typeface="Calibri"/>
                <a:sym typeface="Calibri"/>
              </a:rPr>
              <a:t>Physical </a:t>
            </a:r>
            <a:endParaRPr/>
          </a:p>
          <a:p>
            <a:pPr marL="0" marR="0" lvl="0" indent="0" algn="l" rtl="0">
              <a:lnSpc>
                <a:spcPct val="98000"/>
              </a:lnSpc>
              <a:spcBef>
                <a:spcPts val="0"/>
              </a:spcBef>
              <a:spcAft>
                <a:spcPts val="0"/>
              </a:spcAft>
              <a:buNone/>
            </a:pPr>
            <a:r>
              <a:rPr lang="en-GB" sz="1800" b="1" i="1">
                <a:solidFill>
                  <a:srgbClr val="7F7F7F"/>
                </a:solidFill>
                <a:latin typeface="Calibri"/>
                <a:ea typeface="Calibri"/>
                <a:cs typeface="Calibri"/>
                <a:sym typeface="Calibri"/>
              </a:rPr>
              <a:t>Address </a:t>
            </a:r>
            <a:endParaRPr/>
          </a:p>
          <a:p>
            <a:pPr marL="0" marR="0" lvl="0" indent="0" algn="l" rtl="0">
              <a:lnSpc>
                <a:spcPct val="98000"/>
              </a:lnSpc>
              <a:spcBef>
                <a:spcPts val="0"/>
              </a:spcBef>
              <a:spcAft>
                <a:spcPts val="0"/>
              </a:spcAft>
              <a:buNone/>
            </a:pPr>
            <a:r>
              <a:rPr lang="en-GB" sz="1800" b="1" i="1">
                <a:solidFill>
                  <a:srgbClr val="7F7F7F"/>
                </a:solidFill>
                <a:latin typeface="Calibri"/>
                <a:ea typeface="Calibri"/>
                <a:cs typeface="Calibri"/>
                <a:sym typeface="Calibri"/>
              </a:rPr>
              <a:t>Space (DRAM)</a:t>
            </a:r>
            <a:endParaRPr/>
          </a:p>
        </p:txBody>
      </p:sp>
      <p:sp>
        <p:nvSpPr>
          <p:cNvPr id="6" name="Shape 883">
            <a:extLst>
              <a:ext uri="{FF2B5EF4-FFF2-40B4-BE49-F238E27FC236}">
                <a16:creationId xmlns:a16="http://schemas.microsoft.com/office/drawing/2014/main" id="{7B8D200F-1DBA-49AD-B469-9361B554F047}"/>
              </a:ext>
            </a:extLst>
          </p:cNvPr>
          <p:cNvSpPr/>
          <p:nvPr/>
        </p:nvSpPr>
        <p:spPr>
          <a:xfrm>
            <a:off x="2359919" y="3070086"/>
            <a:ext cx="279400" cy="301625"/>
          </a:xfrm>
          <a:prstGeom prst="rect">
            <a:avLst/>
          </a:prstGeom>
          <a:noFill/>
          <a:ln>
            <a:noFill/>
          </a:ln>
        </p:spPr>
        <p:txBody>
          <a:bodyPr spcFirstLastPara="1" wrap="square" lIns="90350" tIns="44275" rIns="90350" bIns="44275" anchor="t" anchorCtr="0">
            <a:noAutofit/>
          </a:bodyPr>
          <a:lstStyle/>
          <a:p>
            <a:pPr marL="0" marR="0" lvl="0" indent="0" algn="l" rtl="0">
              <a:lnSpc>
                <a:spcPct val="98000"/>
              </a:lnSpc>
              <a:spcBef>
                <a:spcPts val="0"/>
              </a:spcBef>
              <a:spcAft>
                <a:spcPts val="0"/>
              </a:spcAft>
              <a:buNone/>
            </a:pPr>
            <a:r>
              <a:rPr lang="en-GB" sz="1400" b="1">
                <a:solidFill>
                  <a:schemeClr val="dk1"/>
                </a:solidFill>
                <a:latin typeface="Calibri"/>
                <a:ea typeface="Calibri"/>
                <a:cs typeface="Calibri"/>
                <a:sym typeface="Calibri"/>
              </a:rPr>
              <a:t>0</a:t>
            </a:r>
            <a:endParaRPr/>
          </a:p>
        </p:txBody>
      </p:sp>
      <p:sp>
        <p:nvSpPr>
          <p:cNvPr id="7" name="Shape 884">
            <a:extLst>
              <a:ext uri="{FF2B5EF4-FFF2-40B4-BE49-F238E27FC236}">
                <a16:creationId xmlns:a16="http://schemas.microsoft.com/office/drawing/2014/main" id="{2C561A2D-8054-4CC3-9B54-2FBE1967B419}"/>
              </a:ext>
            </a:extLst>
          </p:cNvPr>
          <p:cNvSpPr/>
          <p:nvPr/>
        </p:nvSpPr>
        <p:spPr>
          <a:xfrm>
            <a:off x="2192338" y="4369713"/>
            <a:ext cx="446981" cy="300573"/>
          </a:xfrm>
          <a:prstGeom prst="rect">
            <a:avLst/>
          </a:prstGeom>
          <a:noFill/>
          <a:ln>
            <a:noFill/>
          </a:ln>
        </p:spPr>
        <p:txBody>
          <a:bodyPr spcFirstLastPara="1" wrap="square" lIns="90350" tIns="44275" rIns="90350" bIns="44275" anchor="t" anchorCtr="0">
            <a:noAutofit/>
          </a:bodyPr>
          <a:lstStyle/>
          <a:p>
            <a:pPr marL="0" marR="0" lvl="0" indent="0" algn="l" rtl="0">
              <a:lnSpc>
                <a:spcPct val="98000"/>
              </a:lnSpc>
              <a:spcBef>
                <a:spcPts val="0"/>
              </a:spcBef>
              <a:spcAft>
                <a:spcPts val="0"/>
              </a:spcAft>
              <a:buNone/>
            </a:pPr>
            <a:r>
              <a:rPr lang="en-GB" sz="1400" b="1" dirty="0">
                <a:solidFill>
                  <a:schemeClr val="dk1"/>
                </a:solidFill>
                <a:latin typeface="Calibri"/>
                <a:ea typeface="Calibri"/>
                <a:cs typeface="Calibri"/>
                <a:sym typeface="Calibri"/>
              </a:rPr>
              <a:t>N-1</a:t>
            </a:r>
            <a:endParaRPr dirty="0"/>
          </a:p>
        </p:txBody>
      </p:sp>
      <p:sp>
        <p:nvSpPr>
          <p:cNvPr id="8" name="Shape 885">
            <a:extLst>
              <a:ext uri="{FF2B5EF4-FFF2-40B4-BE49-F238E27FC236}">
                <a16:creationId xmlns:a16="http://schemas.microsoft.com/office/drawing/2014/main" id="{68CB93CC-18D7-4173-B188-07DE7A366CAA}"/>
              </a:ext>
            </a:extLst>
          </p:cNvPr>
          <p:cNvSpPr/>
          <p:nvPr/>
        </p:nvSpPr>
        <p:spPr>
          <a:xfrm>
            <a:off x="6629400" y="4634041"/>
            <a:ext cx="1449388" cy="512762"/>
          </a:xfrm>
          <a:prstGeom prst="rect">
            <a:avLst/>
          </a:prstGeom>
          <a:noFill/>
          <a:ln>
            <a:noFill/>
          </a:ln>
        </p:spPr>
        <p:txBody>
          <a:bodyPr spcFirstLastPara="1" wrap="square" lIns="90350" tIns="44275" rIns="90350" bIns="44275" anchor="t" anchorCtr="0">
            <a:noAutofit/>
          </a:bodyPr>
          <a:lstStyle/>
          <a:p>
            <a:pPr marL="0" marR="0" lvl="0" indent="0" algn="l" rtl="0">
              <a:lnSpc>
                <a:spcPct val="98000"/>
              </a:lnSpc>
              <a:spcBef>
                <a:spcPts val="0"/>
              </a:spcBef>
              <a:spcAft>
                <a:spcPts val="0"/>
              </a:spcAft>
              <a:buNone/>
            </a:pPr>
            <a:r>
              <a:rPr lang="en-GB" sz="1400" b="1">
                <a:solidFill>
                  <a:schemeClr val="dk1"/>
                </a:solidFill>
                <a:latin typeface="Calibri"/>
                <a:ea typeface="Calibri"/>
                <a:cs typeface="Calibri"/>
                <a:sym typeface="Calibri"/>
              </a:rPr>
              <a:t>(e.g., read-only </a:t>
            </a:r>
            <a:endParaRPr/>
          </a:p>
          <a:p>
            <a:pPr marL="0" marR="0" lvl="0" indent="0" algn="l" rtl="0">
              <a:lnSpc>
                <a:spcPct val="98000"/>
              </a:lnSpc>
              <a:spcBef>
                <a:spcPts val="0"/>
              </a:spcBef>
              <a:spcAft>
                <a:spcPts val="0"/>
              </a:spcAft>
              <a:buNone/>
            </a:pPr>
            <a:r>
              <a:rPr lang="en-GB" sz="1400" b="1">
                <a:solidFill>
                  <a:schemeClr val="dk1"/>
                </a:solidFill>
                <a:latin typeface="Calibri"/>
                <a:ea typeface="Calibri"/>
                <a:cs typeface="Calibri"/>
                <a:sym typeface="Calibri"/>
              </a:rPr>
              <a:t>library code)</a:t>
            </a:r>
            <a:endParaRPr/>
          </a:p>
        </p:txBody>
      </p:sp>
      <p:sp>
        <p:nvSpPr>
          <p:cNvPr id="9" name="Shape 886">
            <a:extLst>
              <a:ext uri="{FF2B5EF4-FFF2-40B4-BE49-F238E27FC236}">
                <a16:creationId xmlns:a16="http://schemas.microsoft.com/office/drawing/2014/main" id="{BAC4A76E-5624-40CC-9363-2B9252776186}"/>
              </a:ext>
            </a:extLst>
          </p:cNvPr>
          <p:cNvSpPr/>
          <p:nvPr/>
        </p:nvSpPr>
        <p:spPr>
          <a:xfrm>
            <a:off x="993775" y="5127487"/>
            <a:ext cx="1368425" cy="1169987"/>
          </a:xfrm>
          <a:prstGeom prst="rect">
            <a:avLst/>
          </a:prstGeom>
          <a:noFill/>
          <a:ln>
            <a:noFill/>
          </a:ln>
        </p:spPr>
        <p:txBody>
          <a:bodyPr spcFirstLastPara="1" wrap="square" lIns="90350" tIns="44275" rIns="90350" bIns="44275" anchor="t" anchorCtr="0">
            <a:noAutofit/>
          </a:bodyPr>
          <a:lstStyle/>
          <a:p>
            <a:pPr marL="0" marR="0" lvl="0" indent="0" algn="l" rtl="0">
              <a:lnSpc>
                <a:spcPct val="98000"/>
              </a:lnSpc>
              <a:spcBef>
                <a:spcPts val="0"/>
              </a:spcBef>
              <a:spcAft>
                <a:spcPts val="0"/>
              </a:spcAft>
              <a:buNone/>
            </a:pPr>
            <a:r>
              <a:rPr lang="en-GB" sz="1800" b="1" i="1" dirty="0">
                <a:solidFill>
                  <a:srgbClr val="7F7F7F"/>
                </a:solidFill>
                <a:latin typeface="Calibri"/>
                <a:ea typeface="Calibri"/>
                <a:cs typeface="Calibri"/>
                <a:sym typeface="Calibri"/>
              </a:rPr>
              <a:t>Virtual Address Space for Process 2:</a:t>
            </a:r>
            <a:endParaRPr dirty="0"/>
          </a:p>
        </p:txBody>
      </p:sp>
      <p:sp>
        <p:nvSpPr>
          <p:cNvPr id="10" name="Shape 887">
            <a:extLst>
              <a:ext uri="{FF2B5EF4-FFF2-40B4-BE49-F238E27FC236}">
                <a16:creationId xmlns:a16="http://schemas.microsoft.com/office/drawing/2014/main" id="{2D73AD28-394B-49A9-AC9E-328CD015F07F}"/>
              </a:ext>
            </a:extLst>
          </p:cNvPr>
          <p:cNvSpPr/>
          <p:nvPr/>
        </p:nvSpPr>
        <p:spPr>
          <a:xfrm>
            <a:off x="2616556" y="3225395"/>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11" name="Shape 888">
            <a:extLst>
              <a:ext uri="{FF2B5EF4-FFF2-40B4-BE49-F238E27FC236}">
                <a16:creationId xmlns:a16="http://schemas.microsoft.com/office/drawing/2014/main" id="{0EF16911-6A48-44F6-AD12-BC2B24D524B7}"/>
              </a:ext>
            </a:extLst>
          </p:cNvPr>
          <p:cNvSpPr/>
          <p:nvPr/>
        </p:nvSpPr>
        <p:spPr>
          <a:xfrm>
            <a:off x="2616556" y="3480982"/>
            <a:ext cx="914400" cy="255587"/>
          </a:xfrm>
          <a:prstGeom prst="rect">
            <a:avLst/>
          </a:prstGeom>
          <a:solidFill>
            <a:srgbClr val="ACACEA"/>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Calibri"/>
                <a:ea typeface="Calibri"/>
                <a:cs typeface="Calibri"/>
                <a:sym typeface="Calibri"/>
              </a:rPr>
              <a:t>VP 1</a:t>
            </a:r>
            <a:endParaRPr/>
          </a:p>
        </p:txBody>
      </p:sp>
      <p:sp>
        <p:nvSpPr>
          <p:cNvPr id="12" name="Shape 889">
            <a:extLst>
              <a:ext uri="{FF2B5EF4-FFF2-40B4-BE49-F238E27FC236}">
                <a16:creationId xmlns:a16="http://schemas.microsoft.com/office/drawing/2014/main" id="{283A77D5-F69D-4130-83A6-5BF7B727079B}"/>
              </a:ext>
            </a:extLst>
          </p:cNvPr>
          <p:cNvSpPr/>
          <p:nvPr/>
        </p:nvSpPr>
        <p:spPr>
          <a:xfrm>
            <a:off x="2616556" y="3733039"/>
            <a:ext cx="914400" cy="255587"/>
          </a:xfrm>
          <a:prstGeom prst="rect">
            <a:avLst/>
          </a:prstGeom>
          <a:solidFill>
            <a:srgbClr val="ACACEA"/>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Calibri"/>
                <a:ea typeface="Calibri"/>
                <a:cs typeface="Calibri"/>
                <a:sym typeface="Calibri"/>
              </a:rPr>
              <a:t>VP 2</a:t>
            </a:r>
            <a:endParaRPr/>
          </a:p>
        </p:txBody>
      </p:sp>
      <p:sp>
        <p:nvSpPr>
          <p:cNvPr id="13" name="Shape 890">
            <a:extLst>
              <a:ext uri="{FF2B5EF4-FFF2-40B4-BE49-F238E27FC236}">
                <a16:creationId xmlns:a16="http://schemas.microsoft.com/office/drawing/2014/main" id="{CC53B7B8-314A-456F-8861-F031FD2F3ADC}"/>
              </a:ext>
            </a:extLst>
          </p:cNvPr>
          <p:cNvSpPr/>
          <p:nvPr/>
        </p:nvSpPr>
        <p:spPr>
          <a:xfrm>
            <a:off x="2616556" y="4242982"/>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14" name="Shape 891">
            <a:extLst>
              <a:ext uri="{FF2B5EF4-FFF2-40B4-BE49-F238E27FC236}">
                <a16:creationId xmlns:a16="http://schemas.microsoft.com/office/drawing/2014/main" id="{7E1C881F-6E7A-4916-AC6D-94400A68B15E}"/>
              </a:ext>
            </a:extLst>
          </p:cNvPr>
          <p:cNvSpPr txBox="1"/>
          <p:nvPr/>
        </p:nvSpPr>
        <p:spPr>
          <a:xfrm>
            <a:off x="2838717" y="3861958"/>
            <a:ext cx="427745" cy="414450"/>
          </a:xfrm>
          <a:prstGeom prst="rect">
            <a:avLst/>
          </a:prstGeom>
          <a:noFill/>
          <a:ln>
            <a:noFill/>
          </a:ln>
        </p:spPr>
        <p:txBody>
          <a:bodyPr spcFirstLastPara="1" wrap="square" lIns="90350" tIns="44275" rIns="90350" bIns="44275" anchor="t" anchorCtr="0">
            <a:noAutofit/>
          </a:bodyPr>
          <a:lstStyle/>
          <a:p>
            <a:pPr marL="0" marR="0" lvl="0" indent="0" algn="l" rtl="0">
              <a:lnSpc>
                <a:spcPct val="88000"/>
              </a:lnSpc>
              <a:spcBef>
                <a:spcPts val="0"/>
              </a:spcBef>
              <a:spcAft>
                <a:spcPts val="0"/>
              </a:spcAft>
              <a:buNone/>
            </a:pPr>
            <a:r>
              <a:rPr lang="en-GB" sz="2400" b="1">
                <a:solidFill>
                  <a:srgbClr val="003300"/>
                </a:solidFill>
                <a:latin typeface="Calibri"/>
                <a:ea typeface="Calibri"/>
                <a:cs typeface="Calibri"/>
                <a:sym typeface="Calibri"/>
              </a:rPr>
              <a:t>...</a:t>
            </a:r>
            <a:endParaRPr/>
          </a:p>
        </p:txBody>
      </p:sp>
      <p:sp>
        <p:nvSpPr>
          <p:cNvPr id="15" name="Shape 892">
            <a:extLst>
              <a:ext uri="{FF2B5EF4-FFF2-40B4-BE49-F238E27FC236}">
                <a16:creationId xmlns:a16="http://schemas.microsoft.com/office/drawing/2014/main" id="{CD874986-D36C-4D15-88E6-7A7A0D98B73B}"/>
              </a:ext>
            </a:extLst>
          </p:cNvPr>
          <p:cNvSpPr/>
          <p:nvPr/>
        </p:nvSpPr>
        <p:spPr>
          <a:xfrm>
            <a:off x="2359919" y="5051286"/>
            <a:ext cx="279400" cy="301625"/>
          </a:xfrm>
          <a:prstGeom prst="rect">
            <a:avLst/>
          </a:prstGeom>
          <a:noFill/>
          <a:ln>
            <a:noFill/>
          </a:ln>
        </p:spPr>
        <p:txBody>
          <a:bodyPr spcFirstLastPara="1" wrap="square" lIns="90350" tIns="44275" rIns="90350" bIns="44275" anchor="t" anchorCtr="0">
            <a:noAutofit/>
          </a:bodyPr>
          <a:lstStyle/>
          <a:p>
            <a:pPr marL="0" marR="0" lvl="0" indent="0" algn="l" rtl="0">
              <a:lnSpc>
                <a:spcPct val="98000"/>
              </a:lnSpc>
              <a:spcBef>
                <a:spcPts val="0"/>
              </a:spcBef>
              <a:spcAft>
                <a:spcPts val="0"/>
              </a:spcAft>
              <a:buNone/>
            </a:pPr>
            <a:r>
              <a:rPr lang="en-GB" sz="1400" b="1">
                <a:solidFill>
                  <a:schemeClr val="dk1"/>
                </a:solidFill>
                <a:latin typeface="Calibri"/>
                <a:ea typeface="Calibri"/>
                <a:cs typeface="Calibri"/>
                <a:sym typeface="Calibri"/>
              </a:rPr>
              <a:t>0</a:t>
            </a:r>
            <a:endParaRPr/>
          </a:p>
        </p:txBody>
      </p:sp>
      <p:sp>
        <p:nvSpPr>
          <p:cNvPr id="16" name="Shape 893">
            <a:extLst>
              <a:ext uri="{FF2B5EF4-FFF2-40B4-BE49-F238E27FC236}">
                <a16:creationId xmlns:a16="http://schemas.microsoft.com/office/drawing/2014/main" id="{7A7B7600-BF00-4867-8BD2-B6689815AED4}"/>
              </a:ext>
            </a:extLst>
          </p:cNvPr>
          <p:cNvSpPr/>
          <p:nvPr/>
        </p:nvSpPr>
        <p:spPr>
          <a:xfrm>
            <a:off x="2192338" y="6350913"/>
            <a:ext cx="446981" cy="300573"/>
          </a:xfrm>
          <a:prstGeom prst="rect">
            <a:avLst/>
          </a:prstGeom>
          <a:noFill/>
          <a:ln>
            <a:noFill/>
          </a:ln>
        </p:spPr>
        <p:txBody>
          <a:bodyPr spcFirstLastPara="1" wrap="square" lIns="90350" tIns="44275" rIns="90350" bIns="44275" anchor="t" anchorCtr="0">
            <a:noAutofit/>
          </a:bodyPr>
          <a:lstStyle/>
          <a:p>
            <a:pPr marL="0" marR="0" lvl="0" indent="0" algn="l" rtl="0">
              <a:lnSpc>
                <a:spcPct val="98000"/>
              </a:lnSpc>
              <a:spcBef>
                <a:spcPts val="0"/>
              </a:spcBef>
              <a:spcAft>
                <a:spcPts val="0"/>
              </a:spcAft>
              <a:buNone/>
            </a:pPr>
            <a:r>
              <a:rPr lang="en-GB" sz="1400" b="1">
                <a:solidFill>
                  <a:schemeClr val="dk1"/>
                </a:solidFill>
                <a:latin typeface="Calibri"/>
                <a:ea typeface="Calibri"/>
                <a:cs typeface="Calibri"/>
                <a:sym typeface="Calibri"/>
              </a:rPr>
              <a:t>N-1</a:t>
            </a:r>
            <a:endParaRPr/>
          </a:p>
        </p:txBody>
      </p:sp>
      <p:sp>
        <p:nvSpPr>
          <p:cNvPr id="17" name="Shape 894">
            <a:extLst>
              <a:ext uri="{FF2B5EF4-FFF2-40B4-BE49-F238E27FC236}">
                <a16:creationId xmlns:a16="http://schemas.microsoft.com/office/drawing/2014/main" id="{0994C20A-5209-439E-B644-8B846F16DD3B}"/>
              </a:ext>
            </a:extLst>
          </p:cNvPr>
          <p:cNvSpPr/>
          <p:nvPr/>
        </p:nvSpPr>
        <p:spPr>
          <a:xfrm>
            <a:off x="2616556" y="5202796"/>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18" name="Shape 895">
            <a:extLst>
              <a:ext uri="{FF2B5EF4-FFF2-40B4-BE49-F238E27FC236}">
                <a16:creationId xmlns:a16="http://schemas.microsoft.com/office/drawing/2014/main" id="{40A10836-B9E3-42A3-B5EA-54F31CB88EBD}"/>
              </a:ext>
            </a:extLst>
          </p:cNvPr>
          <p:cNvSpPr/>
          <p:nvPr/>
        </p:nvSpPr>
        <p:spPr>
          <a:xfrm>
            <a:off x="2616556" y="5458383"/>
            <a:ext cx="914400" cy="255587"/>
          </a:xfrm>
          <a:prstGeom prst="rect">
            <a:avLst/>
          </a:prstGeom>
          <a:solidFill>
            <a:srgbClr val="ACACEA"/>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Calibri"/>
                <a:ea typeface="Calibri"/>
                <a:cs typeface="Calibri"/>
                <a:sym typeface="Calibri"/>
              </a:rPr>
              <a:t>VP 1</a:t>
            </a:r>
            <a:endParaRPr/>
          </a:p>
        </p:txBody>
      </p:sp>
      <p:sp>
        <p:nvSpPr>
          <p:cNvPr id="19" name="Shape 896">
            <a:extLst>
              <a:ext uri="{FF2B5EF4-FFF2-40B4-BE49-F238E27FC236}">
                <a16:creationId xmlns:a16="http://schemas.microsoft.com/office/drawing/2014/main" id="{A283E349-BB8A-4008-B242-3B42CAAB7253}"/>
              </a:ext>
            </a:extLst>
          </p:cNvPr>
          <p:cNvSpPr/>
          <p:nvPr/>
        </p:nvSpPr>
        <p:spPr>
          <a:xfrm>
            <a:off x="2616556" y="5710440"/>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dirty="0"/>
          </a:p>
        </p:txBody>
      </p:sp>
      <p:sp>
        <p:nvSpPr>
          <p:cNvPr id="20" name="Shape 897">
            <a:extLst>
              <a:ext uri="{FF2B5EF4-FFF2-40B4-BE49-F238E27FC236}">
                <a16:creationId xmlns:a16="http://schemas.microsoft.com/office/drawing/2014/main" id="{C47FD9B6-CC62-4C31-8737-B75521843C48}"/>
              </a:ext>
            </a:extLst>
          </p:cNvPr>
          <p:cNvSpPr/>
          <p:nvPr/>
        </p:nvSpPr>
        <p:spPr>
          <a:xfrm>
            <a:off x="2616556" y="6220383"/>
            <a:ext cx="914400" cy="255587"/>
          </a:xfrm>
          <a:prstGeom prst="rect">
            <a:avLst/>
          </a:prstGeom>
          <a:solidFill>
            <a:srgbClr val="ACACEA"/>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dirty="0">
                <a:solidFill>
                  <a:schemeClr val="dk1"/>
                </a:solidFill>
                <a:latin typeface="Calibri"/>
                <a:ea typeface="Calibri"/>
                <a:cs typeface="Calibri"/>
                <a:sym typeface="Calibri"/>
              </a:rPr>
              <a:t>VP k</a:t>
            </a:r>
            <a:endParaRPr sz="1600" b="1" dirty="0">
              <a:solidFill>
                <a:schemeClr val="dk1"/>
              </a:solidFill>
              <a:latin typeface="Calibri"/>
              <a:ea typeface="Calibri"/>
              <a:cs typeface="Calibri"/>
              <a:sym typeface="Calibri"/>
            </a:endParaRPr>
          </a:p>
        </p:txBody>
      </p:sp>
      <p:sp>
        <p:nvSpPr>
          <p:cNvPr id="21" name="Shape 898">
            <a:extLst>
              <a:ext uri="{FF2B5EF4-FFF2-40B4-BE49-F238E27FC236}">
                <a16:creationId xmlns:a16="http://schemas.microsoft.com/office/drawing/2014/main" id="{A98074D1-B236-4C63-A1CB-7BE7B6B13B16}"/>
              </a:ext>
            </a:extLst>
          </p:cNvPr>
          <p:cNvSpPr txBox="1"/>
          <p:nvPr/>
        </p:nvSpPr>
        <p:spPr>
          <a:xfrm>
            <a:off x="2838717" y="5839359"/>
            <a:ext cx="427745" cy="414450"/>
          </a:xfrm>
          <a:prstGeom prst="rect">
            <a:avLst/>
          </a:prstGeom>
          <a:noFill/>
          <a:ln>
            <a:noFill/>
          </a:ln>
        </p:spPr>
        <p:txBody>
          <a:bodyPr spcFirstLastPara="1" wrap="square" lIns="90350" tIns="44275" rIns="90350" bIns="44275" anchor="t" anchorCtr="0">
            <a:noAutofit/>
          </a:bodyPr>
          <a:lstStyle/>
          <a:p>
            <a:pPr marL="0" marR="0" lvl="0" indent="0" algn="l" rtl="0">
              <a:lnSpc>
                <a:spcPct val="88000"/>
              </a:lnSpc>
              <a:spcBef>
                <a:spcPts val="0"/>
              </a:spcBef>
              <a:spcAft>
                <a:spcPts val="0"/>
              </a:spcAft>
              <a:buNone/>
            </a:pPr>
            <a:r>
              <a:rPr lang="en-GB" sz="2400" b="1">
                <a:solidFill>
                  <a:srgbClr val="003300"/>
                </a:solidFill>
                <a:latin typeface="Calibri"/>
                <a:ea typeface="Calibri"/>
                <a:cs typeface="Calibri"/>
                <a:sym typeface="Calibri"/>
              </a:rPr>
              <a:t>...</a:t>
            </a:r>
            <a:endParaRPr/>
          </a:p>
        </p:txBody>
      </p:sp>
      <p:sp>
        <p:nvSpPr>
          <p:cNvPr id="22" name="Shape 899">
            <a:extLst>
              <a:ext uri="{FF2B5EF4-FFF2-40B4-BE49-F238E27FC236}">
                <a16:creationId xmlns:a16="http://schemas.microsoft.com/office/drawing/2014/main" id="{B8DEDE88-2513-4297-AA26-C424010308E3}"/>
              </a:ext>
            </a:extLst>
          </p:cNvPr>
          <p:cNvSpPr/>
          <p:nvPr/>
        </p:nvSpPr>
        <p:spPr>
          <a:xfrm>
            <a:off x="5715000" y="3222486"/>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23" name="Shape 900">
            <a:extLst>
              <a:ext uri="{FF2B5EF4-FFF2-40B4-BE49-F238E27FC236}">
                <a16:creationId xmlns:a16="http://schemas.microsoft.com/office/drawing/2014/main" id="{61332CB5-875E-4322-9414-D6F6DE445D5C}"/>
              </a:ext>
            </a:extLst>
          </p:cNvPr>
          <p:cNvSpPr/>
          <p:nvPr/>
        </p:nvSpPr>
        <p:spPr>
          <a:xfrm>
            <a:off x="5715000" y="3478073"/>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24" name="Shape 901">
            <a:extLst>
              <a:ext uri="{FF2B5EF4-FFF2-40B4-BE49-F238E27FC236}">
                <a16:creationId xmlns:a16="http://schemas.microsoft.com/office/drawing/2014/main" id="{DFCEC968-EB28-40D4-9A05-6D30B8DA8620}"/>
              </a:ext>
            </a:extLst>
          </p:cNvPr>
          <p:cNvSpPr/>
          <p:nvPr/>
        </p:nvSpPr>
        <p:spPr>
          <a:xfrm>
            <a:off x="5715000" y="3736569"/>
            <a:ext cx="914400" cy="255587"/>
          </a:xfrm>
          <a:prstGeom prst="rect">
            <a:avLst/>
          </a:prstGeom>
          <a:solidFill>
            <a:srgbClr val="ACACEA"/>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Calibri"/>
                <a:ea typeface="Calibri"/>
                <a:cs typeface="Calibri"/>
                <a:sym typeface="Calibri"/>
              </a:rPr>
              <a:t>PP 2</a:t>
            </a:r>
            <a:endParaRPr/>
          </a:p>
        </p:txBody>
      </p:sp>
      <p:sp>
        <p:nvSpPr>
          <p:cNvPr id="25" name="Shape 902">
            <a:extLst>
              <a:ext uri="{FF2B5EF4-FFF2-40B4-BE49-F238E27FC236}">
                <a16:creationId xmlns:a16="http://schemas.microsoft.com/office/drawing/2014/main" id="{B9A45A62-0F42-44F1-B808-EF72954B26D9}"/>
              </a:ext>
            </a:extLst>
          </p:cNvPr>
          <p:cNvSpPr/>
          <p:nvPr/>
        </p:nvSpPr>
        <p:spPr>
          <a:xfrm>
            <a:off x="5715000" y="3989694"/>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26" name="Shape 903">
            <a:extLst>
              <a:ext uri="{FF2B5EF4-FFF2-40B4-BE49-F238E27FC236}">
                <a16:creationId xmlns:a16="http://schemas.microsoft.com/office/drawing/2014/main" id="{B0F1BD64-D316-4411-AD60-4E14D842A596}"/>
              </a:ext>
            </a:extLst>
          </p:cNvPr>
          <p:cNvSpPr/>
          <p:nvPr/>
        </p:nvSpPr>
        <p:spPr>
          <a:xfrm>
            <a:off x="5715000" y="4245281"/>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27" name="Shape 904">
            <a:extLst>
              <a:ext uri="{FF2B5EF4-FFF2-40B4-BE49-F238E27FC236}">
                <a16:creationId xmlns:a16="http://schemas.microsoft.com/office/drawing/2014/main" id="{319740A3-E3DF-404B-BDB2-6C133B033F5F}"/>
              </a:ext>
            </a:extLst>
          </p:cNvPr>
          <p:cNvSpPr/>
          <p:nvPr/>
        </p:nvSpPr>
        <p:spPr>
          <a:xfrm>
            <a:off x="5715000" y="4503777"/>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28" name="Shape 905">
            <a:extLst>
              <a:ext uri="{FF2B5EF4-FFF2-40B4-BE49-F238E27FC236}">
                <a16:creationId xmlns:a16="http://schemas.microsoft.com/office/drawing/2014/main" id="{8CA43446-1F5A-42B4-BE6B-FE5C52AC6B8D}"/>
              </a:ext>
            </a:extLst>
          </p:cNvPr>
          <p:cNvSpPr/>
          <p:nvPr/>
        </p:nvSpPr>
        <p:spPr>
          <a:xfrm>
            <a:off x="5715000" y="4759364"/>
            <a:ext cx="914400" cy="255587"/>
          </a:xfrm>
          <a:prstGeom prst="rect">
            <a:avLst/>
          </a:prstGeom>
          <a:solidFill>
            <a:srgbClr val="ACACEA"/>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Calibri"/>
                <a:ea typeface="Calibri"/>
                <a:cs typeface="Calibri"/>
                <a:sym typeface="Calibri"/>
              </a:rPr>
              <a:t>PP 6</a:t>
            </a:r>
            <a:endParaRPr/>
          </a:p>
        </p:txBody>
      </p:sp>
      <p:sp>
        <p:nvSpPr>
          <p:cNvPr id="29" name="Shape 906">
            <a:extLst>
              <a:ext uri="{FF2B5EF4-FFF2-40B4-BE49-F238E27FC236}">
                <a16:creationId xmlns:a16="http://schemas.microsoft.com/office/drawing/2014/main" id="{7CC5A223-EF6F-4FA6-92DE-98CEDE364563}"/>
              </a:ext>
            </a:extLst>
          </p:cNvPr>
          <p:cNvSpPr/>
          <p:nvPr/>
        </p:nvSpPr>
        <p:spPr>
          <a:xfrm>
            <a:off x="5715000" y="5018928"/>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30" name="Shape 907">
            <a:extLst>
              <a:ext uri="{FF2B5EF4-FFF2-40B4-BE49-F238E27FC236}">
                <a16:creationId xmlns:a16="http://schemas.microsoft.com/office/drawing/2014/main" id="{E6D09D64-785D-4C74-B873-C75120589953}"/>
              </a:ext>
            </a:extLst>
          </p:cNvPr>
          <p:cNvSpPr/>
          <p:nvPr/>
        </p:nvSpPr>
        <p:spPr>
          <a:xfrm>
            <a:off x="5715000" y="5274515"/>
            <a:ext cx="914400" cy="255587"/>
          </a:xfrm>
          <a:prstGeom prst="rect">
            <a:avLst/>
          </a:prstGeom>
          <a:solidFill>
            <a:srgbClr val="ACACEA"/>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Calibri"/>
                <a:ea typeface="Calibri"/>
                <a:cs typeface="Calibri"/>
                <a:sym typeface="Calibri"/>
              </a:rPr>
              <a:t>PP 8</a:t>
            </a:r>
            <a:endParaRPr/>
          </a:p>
        </p:txBody>
      </p:sp>
      <p:sp>
        <p:nvSpPr>
          <p:cNvPr id="31" name="Shape 908">
            <a:extLst>
              <a:ext uri="{FF2B5EF4-FFF2-40B4-BE49-F238E27FC236}">
                <a16:creationId xmlns:a16="http://schemas.microsoft.com/office/drawing/2014/main" id="{C8208BB3-4705-40A6-BE45-14E555C75874}"/>
              </a:ext>
            </a:extLst>
          </p:cNvPr>
          <p:cNvSpPr/>
          <p:nvPr/>
        </p:nvSpPr>
        <p:spPr>
          <a:xfrm>
            <a:off x="5715000" y="5533011"/>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32" name="Shape 909">
            <a:extLst>
              <a:ext uri="{FF2B5EF4-FFF2-40B4-BE49-F238E27FC236}">
                <a16:creationId xmlns:a16="http://schemas.microsoft.com/office/drawing/2014/main" id="{BE7F34C5-EB1D-4B84-9BD9-BEBF6493E259}"/>
              </a:ext>
            </a:extLst>
          </p:cNvPr>
          <p:cNvSpPr/>
          <p:nvPr/>
        </p:nvSpPr>
        <p:spPr>
          <a:xfrm>
            <a:off x="5715000" y="6194286"/>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33" name="Shape 910">
            <a:extLst>
              <a:ext uri="{FF2B5EF4-FFF2-40B4-BE49-F238E27FC236}">
                <a16:creationId xmlns:a16="http://schemas.microsoft.com/office/drawing/2014/main" id="{EF42A8D8-433B-4743-B9CA-B35DA19510E9}"/>
              </a:ext>
            </a:extLst>
          </p:cNvPr>
          <p:cNvSpPr txBox="1"/>
          <p:nvPr/>
        </p:nvSpPr>
        <p:spPr>
          <a:xfrm>
            <a:off x="5960177" y="5742270"/>
            <a:ext cx="427745" cy="414450"/>
          </a:xfrm>
          <a:prstGeom prst="rect">
            <a:avLst/>
          </a:prstGeom>
          <a:noFill/>
          <a:ln>
            <a:noFill/>
          </a:ln>
        </p:spPr>
        <p:txBody>
          <a:bodyPr spcFirstLastPara="1" wrap="square" lIns="90350" tIns="44275" rIns="90350" bIns="44275" anchor="t" anchorCtr="0">
            <a:noAutofit/>
          </a:bodyPr>
          <a:lstStyle/>
          <a:p>
            <a:pPr marL="0" marR="0" lvl="0" indent="0" algn="l" rtl="0">
              <a:lnSpc>
                <a:spcPct val="88000"/>
              </a:lnSpc>
              <a:spcBef>
                <a:spcPts val="0"/>
              </a:spcBef>
              <a:spcAft>
                <a:spcPts val="0"/>
              </a:spcAft>
              <a:buNone/>
            </a:pPr>
            <a:r>
              <a:rPr lang="en-GB" sz="2400" b="1">
                <a:solidFill>
                  <a:srgbClr val="003300"/>
                </a:solidFill>
                <a:latin typeface="Calibri"/>
                <a:ea typeface="Calibri"/>
                <a:cs typeface="Calibri"/>
                <a:sym typeface="Calibri"/>
              </a:rPr>
              <a:t>...</a:t>
            </a:r>
            <a:endParaRPr/>
          </a:p>
        </p:txBody>
      </p:sp>
      <p:sp>
        <p:nvSpPr>
          <p:cNvPr id="34" name="Shape 911">
            <a:extLst>
              <a:ext uri="{FF2B5EF4-FFF2-40B4-BE49-F238E27FC236}">
                <a16:creationId xmlns:a16="http://schemas.microsoft.com/office/drawing/2014/main" id="{122B0F61-F57D-4ABF-AB64-1F460FFA45DF}"/>
              </a:ext>
            </a:extLst>
          </p:cNvPr>
          <p:cNvSpPr/>
          <p:nvPr/>
        </p:nvSpPr>
        <p:spPr>
          <a:xfrm>
            <a:off x="5474234" y="3070086"/>
            <a:ext cx="279400" cy="301625"/>
          </a:xfrm>
          <a:prstGeom prst="rect">
            <a:avLst/>
          </a:prstGeom>
          <a:noFill/>
          <a:ln>
            <a:noFill/>
          </a:ln>
        </p:spPr>
        <p:txBody>
          <a:bodyPr spcFirstLastPara="1" wrap="square" lIns="90350" tIns="44275" rIns="90350" bIns="44275" anchor="t" anchorCtr="0">
            <a:noAutofit/>
          </a:bodyPr>
          <a:lstStyle/>
          <a:p>
            <a:pPr marL="0" marR="0" lvl="0" indent="0" algn="l" rtl="0">
              <a:lnSpc>
                <a:spcPct val="98000"/>
              </a:lnSpc>
              <a:spcBef>
                <a:spcPts val="0"/>
              </a:spcBef>
              <a:spcAft>
                <a:spcPts val="0"/>
              </a:spcAft>
              <a:buNone/>
            </a:pPr>
            <a:r>
              <a:rPr lang="en-GB" sz="1400" b="1">
                <a:solidFill>
                  <a:schemeClr val="dk1"/>
                </a:solidFill>
                <a:latin typeface="Calibri"/>
                <a:ea typeface="Calibri"/>
                <a:cs typeface="Calibri"/>
                <a:sym typeface="Calibri"/>
              </a:rPr>
              <a:t>0</a:t>
            </a:r>
            <a:endParaRPr/>
          </a:p>
        </p:txBody>
      </p:sp>
      <p:sp>
        <p:nvSpPr>
          <p:cNvPr id="35" name="Shape 912">
            <a:extLst>
              <a:ext uri="{FF2B5EF4-FFF2-40B4-BE49-F238E27FC236}">
                <a16:creationId xmlns:a16="http://schemas.microsoft.com/office/drawing/2014/main" id="{4424B7E6-9787-4726-8F83-9971FE82C4B3}"/>
              </a:ext>
            </a:extLst>
          </p:cNvPr>
          <p:cNvSpPr/>
          <p:nvPr/>
        </p:nvSpPr>
        <p:spPr>
          <a:xfrm>
            <a:off x="5261580" y="6344474"/>
            <a:ext cx="485453" cy="300573"/>
          </a:xfrm>
          <a:prstGeom prst="rect">
            <a:avLst/>
          </a:prstGeom>
          <a:noFill/>
          <a:ln>
            <a:noFill/>
          </a:ln>
        </p:spPr>
        <p:txBody>
          <a:bodyPr spcFirstLastPara="1" wrap="square" lIns="90350" tIns="44275" rIns="90350" bIns="44275" anchor="t" anchorCtr="0">
            <a:noAutofit/>
          </a:bodyPr>
          <a:lstStyle/>
          <a:p>
            <a:pPr marL="0" marR="0" lvl="0" indent="0" algn="l" rtl="0">
              <a:lnSpc>
                <a:spcPct val="98000"/>
              </a:lnSpc>
              <a:spcBef>
                <a:spcPts val="0"/>
              </a:spcBef>
              <a:spcAft>
                <a:spcPts val="0"/>
              </a:spcAft>
              <a:buNone/>
            </a:pPr>
            <a:r>
              <a:rPr lang="en-GB" sz="1400" b="1">
                <a:solidFill>
                  <a:schemeClr val="dk1"/>
                </a:solidFill>
                <a:latin typeface="Calibri"/>
                <a:ea typeface="Calibri"/>
                <a:cs typeface="Calibri"/>
                <a:sym typeface="Calibri"/>
              </a:rPr>
              <a:t>M-1</a:t>
            </a:r>
            <a:endParaRPr/>
          </a:p>
        </p:txBody>
      </p:sp>
      <p:cxnSp>
        <p:nvCxnSpPr>
          <p:cNvPr id="36" name="Shape 913">
            <a:extLst>
              <a:ext uri="{FF2B5EF4-FFF2-40B4-BE49-F238E27FC236}">
                <a16:creationId xmlns:a16="http://schemas.microsoft.com/office/drawing/2014/main" id="{248BF891-5A41-4494-9A87-A65E885195B3}"/>
              </a:ext>
            </a:extLst>
          </p:cNvPr>
          <p:cNvCxnSpPr>
            <a:stCxn id="11" idx="3"/>
            <a:endCxn id="24" idx="1"/>
          </p:cNvCxnSpPr>
          <p:nvPr/>
        </p:nvCxnSpPr>
        <p:spPr>
          <a:xfrm>
            <a:off x="3530956" y="3608776"/>
            <a:ext cx="2184000" cy="255600"/>
          </a:xfrm>
          <a:prstGeom prst="straightConnector1">
            <a:avLst/>
          </a:prstGeom>
          <a:noFill/>
          <a:ln w="25400" cap="flat" cmpd="sng">
            <a:solidFill>
              <a:schemeClr val="dk1"/>
            </a:solidFill>
            <a:prstDash val="solid"/>
            <a:round/>
            <a:headEnd type="none" w="sm" len="sm"/>
            <a:tailEnd type="stealth" w="med" len="med"/>
          </a:ln>
        </p:spPr>
      </p:cxnSp>
      <p:cxnSp>
        <p:nvCxnSpPr>
          <p:cNvPr id="37" name="Shape 914">
            <a:extLst>
              <a:ext uri="{FF2B5EF4-FFF2-40B4-BE49-F238E27FC236}">
                <a16:creationId xmlns:a16="http://schemas.microsoft.com/office/drawing/2014/main" id="{309C94F4-CA6C-4A56-BD28-D1A4ACD12EF1}"/>
              </a:ext>
            </a:extLst>
          </p:cNvPr>
          <p:cNvCxnSpPr>
            <a:stCxn id="12" idx="3"/>
            <a:endCxn id="28" idx="1"/>
          </p:cNvCxnSpPr>
          <p:nvPr/>
        </p:nvCxnSpPr>
        <p:spPr>
          <a:xfrm>
            <a:off x="3530956" y="3860833"/>
            <a:ext cx="2184000" cy="1026300"/>
          </a:xfrm>
          <a:prstGeom prst="straightConnector1">
            <a:avLst/>
          </a:prstGeom>
          <a:noFill/>
          <a:ln w="25400" cap="flat" cmpd="sng">
            <a:solidFill>
              <a:schemeClr val="dk1"/>
            </a:solidFill>
            <a:prstDash val="solid"/>
            <a:round/>
            <a:headEnd type="none" w="sm" len="sm"/>
            <a:tailEnd type="stealth" w="med" len="med"/>
          </a:ln>
        </p:spPr>
      </p:cxnSp>
      <p:cxnSp>
        <p:nvCxnSpPr>
          <p:cNvPr id="38" name="Shape 915">
            <a:extLst>
              <a:ext uri="{FF2B5EF4-FFF2-40B4-BE49-F238E27FC236}">
                <a16:creationId xmlns:a16="http://schemas.microsoft.com/office/drawing/2014/main" id="{C887EBDA-BF0B-44B7-95EE-8BC8F9678B74}"/>
              </a:ext>
            </a:extLst>
          </p:cNvPr>
          <p:cNvCxnSpPr>
            <a:cxnSpLocks/>
            <a:stCxn id="20" idx="3"/>
            <a:endCxn id="28" idx="1"/>
          </p:cNvCxnSpPr>
          <p:nvPr/>
        </p:nvCxnSpPr>
        <p:spPr>
          <a:xfrm flipV="1">
            <a:off x="3530956" y="4887158"/>
            <a:ext cx="2184044" cy="1461019"/>
          </a:xfrm>
          <a:prstGeom prst="straightConnector1">
            <a:avLst/>
          </a:prstGeom>
          <a:noFill/>
          <a:ln w="25400" cap="flat" cmpd="sng">
            <a:solidFill>
              <a:schemeClr val="dk1"/>
            </a:solidFill>
            <a:prstDash val="solid"/>
            <a:round/>
            <a:headEnd type="none" w="sm" len="sm"/>
            <a:tailEnd type="stealth" w="med" len="med"/>
          </a:ln>
        </p:spPr>
      </p:cxnSp>
      <p:cxnSp>
        <p:nvCxnSpPr>
          <p:cNvPr id="39" name="Shape 916">
            <a:extLst>
              <a:ext uri="{FF2B5EF4-FFF2-40B4-BE49-F238E27FC236}">
                <a16:creationId xmlns:a16="http://schemas.microsoft.com/office/drawing/2014/main" id="{6EE6F5FF-060D-410F-99A5-185E575AA440}"/>
              </a:ext>
            </a:extLst>
          </p:cNvPr>
          <p:cNvCxnSpPr>
            <a:stCxn id="18" idx="3"/>
            <a:endCxn id="30" idx="1"/>
          </p:cNvCxnSpPr>
          <p:nvPr/>
        </p:nvCxnSpPr>
        <p:spPr>
          <a:xfrm rot="10800000" flipH="1">
            <a:off x="3530956" y="5402276"/>
            <a:ext cx="2184000" cy="183900"/>
          </a:xfrm>
          <a:prstGeom prst="straightConnector1">
            <a:avLst/>
          </a:prstGeom>
          <a:noFill/>
          <a:ln w="25400" cap="flat" cmpd="sng">
            <a:solidFill>
              <a:schemeClr val="dk1"/>
            </a:solidFill>
            <a:prstDash val="solid"/>
            <a:round/>
            <a:headEnd type="none" w="sm" len="sm"/>
            <a:tailEnd type="stealth" w="med" len="med"/>
          </a:ln>
        </p:spPr>
      </p:cxnSp>
      <p:sp>
        <p:nvSpPr>
          <p:cNvPr id="40" name="Shape 917">
            <a:extLst>
              <a:ext uri="{FF2B5EF4-FFF2-40B4-BE49-F238E27FC236}">
                <a16:creationId xmlns:a16="http://schemas.microsoft.com/office/drawing/2014/main" id="{A91B5E2B-1819-4136-90AA-BFEEF1C72FBF}"/>
              </a:ext>
            </a:extLst>
          </p:cNvPr>
          <p:cNvSpPr/>
          <p:nvPr/>
        </p:nvSpPr>
        <p:spPr>
          <a:xfrm>
            <a:off x="3911530" y="2971800"/>
            <a:ext cx="1350050"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000" b="1" i="1">
                <a:solidFill>
                  <a:srgbClr val="7F7F7F"/>
                </a:solidFill>
                <a:latin typeface="Calibri"/>
                <a:ea typeface="Calibri"/>
                <a:cs typeface="Calibri"/>
                <a:sym typeface="Calibri"/>
              </a:rPr>
              <a:t>Address </a:t>
            </a:r>
            <a:endParaRPr/>
          </a:p>
          <a:p>
            <a:pPr marL="0" marR="0" lvl="0" indent="0" algn="ctr" rtl="0">
              <a:spcBef>
                <a:spcPts val="0"/>
              </a:spcBef>
              <a:spcAft>
                <a:spcPts val="0"/>
              </a:spcAft>
              <a:buNone/>
            </a:pPr>
            <a:r>
              <a:rPr lang="en-GB" sz="2000" b="1" i="1">
                <a:solidFill>
                  <a:srgbClr val="7F7F7F"/>
                </a:solidFill>
                <a:latin typeface="Calibri"/>
                <a:ea typeface="Calibri"/>
                <a:cs typeface="Calibri"/>
                <a:sym typeface="Calibri"/>
              </a:rPr>
              <a:t>translation</a:t>
            </a:r>
            <a:endParaRPr sz="2000" b="1">
              <a:solidFill>
                <a:schemeClr val="dk1"/>
              </a:solidFill>
              <a:latin typeface="Arial Narrow"/>
              <a:ea typeface="Arial Narrow"/>
              <a:cs typeface="Arial Narrow"/>
              <a:sym typeface="Arial Narrow"/>
            </a:endParaRPr>
          </a:p>
        </p:txBody>
      </p:sp>
    </p:spTree>
    <p:extLst>
      <p:ext uri="{BB962C8B-B14F-4D97-AF65-F5344CB8AC3E}">
        <p14:creationId xmlns:p14="http://schemas.microsoft.com/office/powerpoint/2010/main" val="2412398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0D1E4-308B-B530-6245-D683DE4B5339}"/>
              </a:ext>
            </a:extLst>
          </p:cNvPr>
          <p:cNvSpPr>
            <a:spLocks noGrp="1"/>
          </p:cNvSpPr>
          <p:nvPr>
            <p:ph type="title"/>
          </p:nvPr>
        </p:nvSpPr>
        <p:spPr/>
        <p:txBody>
          <a:bodyPr/>
          <a:lstStyle/>
          <a:p>
            <a:r>
              <a:rPr lang="en-US" dirty="0"/>
              <a:t>Conceptual Quiz: 4</a:t>
            </a:r>
          </a:p>
        </p:txBody>
      </p:sp>
      <p:sp>
        <p:nvSpPr>
          <p:cNvPr id="3" name="Content Placeholder 2">
            <a:extLst>
              <a:ext uri="{FF2B5EF4-FFF2-40B4-BE49-F238E27FC236}">
                <a16:creationId xmlns:a16="http://schemas.microsoft.com/office/drawing/2014/main" id="{B53F6F54-BE45-8645-2C56-14CD78667468}"/>
              </a:ext>
            </a:extLst>
          </p:cNvPr>
          <p:cNvSpPr>
            <a:spLocks noGrp="1"/>
          </p:cNvSpPr>
          <p:nvPr>
            <p:ph idx="1"/>
          </p:nvPr>
        </p:nvSpPr>
        <p:spPr/>
        <p:txBody>
          <a:bodyPr/>
          <a:lstStyle/>
          <a:p>
            <a:pPr marL="0" indent="0">
              <a:buNone/>
            </a:pPr>
            <a:r>
              <a:rPr lang="en-US" dirty="0"/>
              <a:t>Why is memory access slower with a multi-level page table than with a single-level page table?</a:t>
            </a:r>
          </a:p>
          <a:p>
            <a:pPr marL="0" indent="0">
              <a:buNone/>
            </a:pPr>
            <a:endParaRPr lang="en-US" dirty="0"/>
          </a:p>
          <a:p>
            <a:pPr marL="0" indent="0">
              <a:buNone/>
            </a:pPr>
            <a:r>
              <a:rPr lang="en-US" b="0" dirty="0">
                <a:solidFill>
                  <a:schemeClr val="accent6">
                    <a:lumMod val="75000"/>
                  </a:schemeClr>
                </a:solidFill>
              </a:rPr>
              <a:t>A </a:t>
            </a:r>
            <a:r>
              <a:rPr lang="en-US" b="0" i="1" dirty="0">
                <a:solidFill>
                  <a:schemeClr val="accent6">
                    <a:lumMod val="75000"/>
                  </a:schemeClr>
                </a:solidFill>
              </a:rPr>
              <a:t>k</a:t>
            </a:r>
            <a:r>
              <a:rPr lang="en-US" b="0" dirty="0">
                <a:solidFill>
                  <a:schemeClr val="accent6">
                    <a:lumMod val="75000"/>
                  </a:schemeClr>
                </a:solidFill>
              </a:rPr>
              <a:t>-level page table requires </a:t>
            </a:r>
            <a:r>
              <a:rPr lang="en-US" b="0" i="1" dirty="0">
                <a:solidFill>
                  <a:schemeClr val="accent6">
                    <a:lumMod val="75000"/>
                  </a:schemeClr>
                </a:solidFill>
              </a:rPr>
              <a:t>k</a:t>
            </a:r>
            <a:r>
              <a:rPr lang="en-US" b="0" dirty="0">
                <a:solidFill>
                  <a:schemeClr val="accent6">
                    <a:lumMod val="75000"/>
                  </a:schemeClr>
                </a:solidFill>
              </a:rPr>
              <a:t> memory loads in order to determine the physical address. There is no spatial locality to these loads.</a:t>
            </a:r>
          </a:p>
        </p:txBody>
      </p:sp>
    </p:spTree>
    <p:extLst>
      <p:ext uri="{BB962C8B-B14F-4D97-AF65-F5344CB8AC3E}">
        <p14:creationId xmlns:p14="http://schemas.microsoft.com/office/powerpoint/2010/main" val="346823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0D1E4-308B-B530-6245-D683DE4B5339}"/>
              </a:ext>
            </a:extLst>
          </p:cNvPr>
          <p:cNvSpPr>
            <a:spLocks noGrp="1"/>
          </p:cNvSpPr>
          <p:nvPr>
            <p:ph type="title"/>
          </p:nvPr>
        </p:nvSpPr>
        <p:spPr/>
        <p:txBody>
          <a:bodyPr/>
          <a:lstStyle/>
          <a:p>
            <a:r>
              <a:rPr lang="en-US" dirty="0"/>
              <a:t>Conceptual Quiz: 5</a:t>
            </a:r>
          </a:p>
        </p:txBody>
      </p:sp>
      <p:sp>
        <p:nvSpPr>
          <p:cNvPr id="3" name="Content Placeholder 2">
            <a:extLst>
              <a:ext uri="{FF2B5EF4-FFF2-40B4-BE49-F238E27FC236}">
                <a16:creationId xmlns:a16="http://schemas.microsoft.com/office/drawing/2014/main" id="{B53F6F54-BE45-8645-2C56-14CD78667468}"/>
              </a:ext>
            </a:extLst>
          </p:cNvPr>
          <p:cNvSpPr>
            <a:spLocks noGrp="1"/>
          </p:cNvSpPr>
          <p:nvPr>
            <p:ph idx="1"/>
          </p:nvPr>
        </p:nvSpPr>
        <p:spPr/>
        <p:txBody>
          <a:bodyPr/>
          <a:lstStyle/>
          <a:p>
            <a:pPr marL="0" indent="0">
              <a:buNone/>
            </a:pPr>
            <a:r>
              <a:rPr lang="en-US" dirty="0"/>
              <a:t>What is the Translation Lookaside Buffer (TLB), what problem does it solve, and when is it used?</a:t>
            </a:r>
          </a:p>
          <a:p>
            <a:pPr marL="0" indent="0">
              <a:buNone/>
            </a:pPr>
            <a:endParaRPr lang="en-US" dirty="0"/>
          </a:p>
          <a:p>
            <a:pPr marL="0" indent="0">
              <a:buNone/>
            </a:pPr>
            <a:r>
              <a:rPr lang="en-US" b="0" dirty="0">
                <a:solidFill>
                  <a:schemeClr val="accent6">
                    <a:lumMod val="75000"/>
                  </a:schemeClr>
                </a:solidFill>
              </a:rPr>
              <a:t>The TLB is a small cache dedicated to storing mappings from virtual to physical addresses.  It avoids the cost of lookups in a multi-level page table.</a:t>
            </a:r>
            <a:br>
              <a:rPr lang="en-US" b="0" dirty="0">
                <a:solidFill>
                  <a:schemeClr val="accent6">
                    <a:lumMod val="75000"/>
                  </a:schemeClr>
                </a:solidFill>
              </a:rPr>
            </a:br>
            <a:br>
              <a:rPr lang="en-US" b="0" dirty="0">
                <a:solidFill>
                  <a:schemeClr val="accent6">
                    <a:lumMod val="75000"/>
                  </a:schemeClr>
                </a:solidFill>
              </a:rPr>
            </a:br>
            <a:r>
              <a:rPr lang="en-US" b="0" dirty="0">
                <a:solidFill>
                  <a:schemeClr val="accent6">
                    <a:lumMod val="75000"/>
                  </a:schemeClr>
                </a:solidFill>
              </a:rPr>
              <a:t>The MMU consults the TLB for each address as its first action; if there is a TLB hit, it does not need to fetch anything from the page table.</a:t>
            </a:r>
          </a:p>
        </p:txBody>
      </p:sp>
    </p:spTree>
    <p:extLst>
      <p:ext uri="{BB962C8B-B14F-4D97-AF65-F5344CB8AC3E}">
        <p14:creationId xmlns:p14="http://schemas.microsoft.com/office/powerpoint/2010/main" val="360551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522FB-4C16-72A8-C25D-279242CF66A0}"/>
              </a:ext>
            </a:extLst>
          </p:cNvPr>
          <p:cNvSpPr>
            <a:spLocks noGrp="1"/>
          </p:cNvSpPr>
          <p:nvPr>
            <p:ph type="title"/>
          </p:nvPr>
        </p:nvSpPr>
        <p:spPr/>
        <p:txBody>
          <a:bodyPr/>
          <a:lstStyle/>
          <a:p>
            <a:r>
              <a:rPr lang="en-US" dirty="0"/>
              <a:t>Conceptual Quiz: 6</a:t>
            </a:r>
          </a:p>
        </p:txBody>
      </p:sp>
      <p:sp>
        <p:nvSpPr>
          <p:cNvPr id="3" name="Content Placeholder 2">
            <a:extLst>
              <a:ext uri="{FF2B5EF4-FFF2-40B4-BE49-F238E27FC236}">
                <a16:creationId xmlns:a16="http://schemas.microsoft.com/office/drawing/2014/main" id="{37355D24-4784-B99D-1572-D9BB8DDB1524}"/>
              </a:ext>
            </a:extLst>
          </p:cNvPr>
          <p:cNvSpPr>
            <a:spLocks noGrp="1"/>
          </p:cNvSpPr>
          <p:nvPr>
            <p:ph idx="1"/>
          </p:nvPr>
        </p:nvSpPr>
        <p:spPr/>
        <p:txBody>
          <a:bodyPr/>
          <a:lstStyle/>
          <a:p>
            <a:pPr marL="0" indent="0">
              <a:buNone/>
            </a:pPr>
            <a:r>
              <a:rPr lang="en-US" dirty="0"/>
              <a:t>How does virtual memory interact with the memory cache(s)?</a:t>
            </a:r>
          </a:p>
          <a:p>
            <a:pPr marL="0" indent="0">
              <a:buNone/>
            </a:pPr>
            <a:endParaRPr lang="en-US" dirty="0"/>
          </a:p>
          <a:p>
            <a:pPr marL="0" indent="0">
              <a:buNone/>
            </a:pPr>
            <a:r>
              <a:rPr lang="en-US" b="0" dirty="0">
                <a:solidFill>
                  <a:schemeClr val="accent6">
                    <a:lumMod val="75000"/>
                  </a:schemeClr>
                </a:solidFill>
              </a:rPr>
              <a:t>The cache’s function is to speed up access to whatever data is most frequently used.  The MMU sits “in between” the CPU and the cache; the cache works only with physical addresses.  This means data from multiple processes may coexist in the cache (or compete for cache space).</a:t>
            </a:r>
          </a:p>
        </p:txBody>
      </p:sp>
    </p:spTree>
    <p:extLst>
      <p:ext uri="{BB962C8B-B14F-4D97-AF65-F5344CB8AC3E}">
        <p14:creationId xmlns:p14="http://schemas.microsoft.com/office/powerpoint/2010/main" val="415297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A1457-27C0-7224-A049-A62C4D5E244C}"/>
              </a:ext>
            </a:extLst>
          </p:cNvPr>
          <p:cNvSpPr>
            <a:spLocks noGrp="1"/>
          </p:cNvSpPr>
          <p:nvPr>
            <p:ph type="title"/>
          </p:nvPr>
        </p:nvSpPr>
        <p:spPr/>
        <p:txBody>
          <a:bodyPr/>
          <a:lstStyle/>
          <a:p>
            <a:r>
              <a:rPr lang="en-US" dirty="0"/>
              <a:t>Review: Memory Accesses without VM</a:t>
            </a:r>
          </a:p>
        </p:txBody>
      </p:sp>
      <p:sp>
        <p:nvSpPr>
          <p:cNvPr id="4" name="Oval 3">
            <a:extLst>
              <a:ext uri="{FF2B5EF4-FFF2-40B4-BE49-F238E27FC236}">
                <a16:creationId xmlns:a16="http://schemas.microsoft.com/office/drawing/2014/main" id="{85BB65B0-E685-B29A-626E-A54C04C512D6}"/>
              </a:ext>
            </a:extLst>
          </p:cNvPr>
          <p:cNvSpPr/>
          <p:nvPr/>
        </p:nvSpPr>
        <p:spPr bwMode="auto">
          <a:xfrm>
            <a:off x="372750" y="1489290"/>
            <a:ext cx="2583854" cy="762000"/>
          </a:xfrm>
          <a:prstGeom prst="ellipse">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r>
              <a:rPr lang="en-US" sz="1600" dirty="0">
                <a:latin typeface="+mn-lt"/>
              </a:rPr>
              <a:t>CPU sends physical address to cache</a:t>
            </a:r>
          </a:p>
        </p:txBody>
      </p:sp>
      <p:sp>
        <p:nvSpPr>
          <p:cNvPr id="14" name="Oval 13">
            <a:extLst>
              <a:ext uri="{FF2B5EF4-FFF2-40B4-BE49-F238E27FC236}">
                <a16:creationId xmlns:a16="http://schemas.microsoft.com/office/drawing/2014/main" id="{03BCDBAB-DEB9-885F-1B36-88FAEA7B4C07}"/>
              </a:ext>
            </a:extLst>
          </p:cNvPr>
          <p:cNvSpPr/>
          <p:nvPr/>
        </p:nvSpPr>
        <p:spPr bwMode="auto">
          <a:xfrm>
            <a:off x="788377" y="5931923"/>
            <a:ext cx="1752600" cy="609600"/>
          </a:xfrm>
          <a:prstGeom prst="ellipse">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r>
              <a:rPr lang="en-US" sz="1600" dirty="0">
                <a:latin typeface="+mn-lt"/>
              </a:rPr>
              <a:t>Cache sends data to CPU</a:t>
            </a:r>
          </a:p>
        </p:txBody>
      </p:sp>
      <p:cxnSp>
        <p:nvCxnSpPr>
          <p:cNvPr id="16" name="Straight Arrow Connector 15">
            <a:extLst>
              <a:ext uri="{FF2B5EF4-FFF2-40B4-BE49-F238E27FC236}">
                <a16:creationId xmlns:a16="http://schemas.microsoft.com/office/drawing/2014/main" id="{AD2AF4F8-7914-2CFD-F77E-298E7437EB77}"/>
              </a:ext>
            </a:extLst>
          </p:cNvPr>
          <p:cNvCxnSpPr>
            <a:cxnSpLocks/>
            <a:stCxn id="4" idx="4"/>
            <a:endCxn id="14" idx="0"/>
          </p:cNvCxnSpPr>
          <p:nvPr/>
        </p:nvCxnSpPr>
        <p:spPr bwMode="auto">
          <a:xfrm>
            <a:off x="1664677" y="2251290"/>
            <a:ext cx="0" cy="3680633"/>
          </a:xfrm>
          <a:prstGeom prst="straightConnector1">
            <a:avLst/>
          </a:prstGeom>
          <a:noFill/>
          <a:ln w="254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103568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A1457-27C0-7224-A049-A62C4D5E244C}"/>
              </a:ext>
            </a:extLst>
          </p:cNvPr>
          <p:cNvSpPr>
            <a:spLocks noGrp="1"/>
          </p:cNvSpPr>
          <p:nvPr>
            <p:ph type="title"/>
          </p:nvPr>
        </p:nvSpPr>
        <p:spPr/>
        <p:txBody>
          <a:bodyPr/>
          <a:lstStyle/>
          <a:p>
            <a:r>
              <a:rPr lang="en-US" dirty="0"/>
              <a:t>Review: Memory Accesses with VM</a:t>
            </a:r>
          </a:p>
        </p:txBody>
      </p:sp>
      <p:sp>
        <p:nvSpPr>
          <p:cNvPr id="4" name="Oval 3">
            <a:extLst>
              <a:ext uri="{FF2B5EF4-FFF2-40B4-BE49-F238E27FC236}">
                <a16:creationId xmlns:a16="http://schemas.microsoft.com/office/drawing/2014/main" id="{85BB65B0-E685-B29A-626E-A54C04C512D6}"/>
              </a:ext>
            </a:extLst>
          </p:cNvPr>
          <p:cNvSpPr/>
          <p:nvPr/>
        </p:nvSpPr>
        <p:spPr bwMode="auto">
          <a:xfrm>
            <a:off x="483577" y="1498585"/>
            <a:ext cx="2362200" cy="762000"/>
          </a:xfrm>
          <a:prstGeom prst="ellipse">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r>
              <a:rPr lang="en-US" sz="1600" dirty="0">
                <a:latin typeface="+mn-lt"/>
              </a:rPr>
              <a:t>CPU sends virtual address to MMU</a:t>
            </a:r>
          </a:p>
        </p:txBody>
      </p:sp>
      <p:sp>
        <p:nvSpPr>
          <p:cNvPr id="5" name="Rectangle 4">
            <a:extLst>
              <a:ext uri="{FF2B5EF4-FFF2-40B4-BE49-F238E27FC236}">
                <a16:creationId xmlns:a16="http://schemas.microsoft.com/office/drawing/2014/main" id="{45FAAB48-B88D-EF6C-ABB1-01700E7A8E0A}"/>
              </a:ext>
            </a:extLst>
          </p:cNvPr>
          <p:cNvSpPr/>
          <p:nvPr/>
        </p:nvSpPr>
        <p:spPr bwMode="auto">
          <a:xfrm>
            <a:off x="731227" y="2568819"/>
            <a:ext cx="1866900" cy="762000"/>
          </a:xfrm>
          <a:prstGeom prst="rect">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r>
              <a:rPr lang="en-US" sz="1600" dirty="0">
                <a:latin typeface="+mn-lt"/>
              </a:rPr>
              <a:t>MMU looks up physical address in page table</a:t>
            </a:r>
          </a:p>
        </p:txBody>
      </p:sp>
      <p:sp>
        <p:nvSpPr>
          <p:cNvPr id="13" name="Rectangle 12">
            <a:extLst>
              <a:ext uri="{FF2B5EF4-FFF2-40B4-BE49-F238E27FC236}">
                <a16:creationId xmlns:a16="http://schemas.microsoft.com/office/drawing/2014/main" id="{674D622C-48CE-6CFB-A0FB-F9ADFC8E923B}"/>
              </a:ext>
            </a:extLst>
          </p:cNvPr>
          <p:cNvSpPr/>
          <p:nvPr/>
        </p:nvSpPr>
        <p:spPr bwMode="auto">
          <a:xfrm>
            <a:off x="521677" y="4785489"/>
            <a:ext cx="2286000" cy="838200"/>
          </a:xfrm>
          <a:prstGeom prst="rect">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r>
              <a:rPr lang="en-US" sz="1600" dirty="0">
                <a:latin typeface="+mn-lt"/>
              </a:rPr>
              <a:t>MMU sends physical address to cache</a:t>
            </a:r>
          </a:p>
        </p:txBody>
      </p:sp>
      <p:sp>
        <p:nvSpPr>
          <p:cNvPr id="14" name="Oval 13">
            <a:extLst>
              <a:ext uri="{FF2B5EF4-FFF2-40B4-BE49-F238E27FC236}">
                <a16:creationId xmlns:a16="http://schemas.microsoft.com/office/drawing/2014/main" id="{03BCDBAB-DEB9-885F-1B36-88FAEA7B4C07}"/>
              </a:ext>
            </a:extLst>
          </p:cNvPr>
          <p:cNvSpPr/>
          <p:nvPr/>
        </p:nvSpPr>
        <p:spPr bwMode="auto">
          <a:xfrm>
            <a:off x="788377" y="5931923"/>
            <a:ext cx="1752600" cy="609600"/>
          </a:xfrm>
          <a:prstGeom prst="ellipse">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r>
              <a:rPr lang="en-US" sz="1600" dirty="0">
                <a:latin typeface="+mn-lt"/>
              </a:rPr>
              <a:t>Cache sends data to CPU</a:t>
            </a:r>
          </a:p>
        </p:txBody>
      </p:sp>
      <p:cxnSp>
        <p:nvCxnSpPr>
          <p:cNvPr id="16" name="Straight Arrow Connector 15">
            <a:extLst>
              <a:ext uri="{FF2B5EF4-FFF2-40B4-BE49-F238E27FC236}">
                <a16:creationId xmlns:a16="http://schemas.microsoft.com/office/drawing/2014/main" id="{AD2AF4F8-7914-2CFD-F77E-298E7437EB77}"/>
              </a:ext>
            </a:extLst>
          </p:cNvPr>
          <p:cNvCxnSpPr>
            <a:cxnSpLocks/>
            <a:stCxn id="4" idx="4"/>
            <a:endCxn id="5" idx="0"/>
          </p:cNvCxnSpPr>
          <p:nvPr/>
        </p:nvCxnSpPr>
        <p:spPr bwMode="auto">
          <a:xfrm>
            <a:off x="1664677" y="2260585"/>
            <a:ext cx="0" cy="308234"/>
          </a:xfrm>
          <a:prstGeom prst="straightConnector1">
            <a:avLst/>
          </a:prstGeom>
          <a:noFill/>
          <a:ln w="25400" cap="flat" cmpd="sng" algn="ctr">
            <a:solidFill>
              <a:schemeClr val="tx1"/>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D6EB6E53-E181-744D-50E7-4D830C8E2A2A}"/>
              </a:ext>
            </a:extLst>
          </p:cNvPr>
          <p:cNvCxnSpPr>
            <a:cxnSpLocks/>
            <a:stCxn id="5" idx="2"/>
            <a:endCxn id="13" idx="0"/>
          </p:cNvCxnSpPr>
          <p:nvPr/>
        </p:nvCxnSpPr>
        <p:spPr bwMode="auto">
          <a:xfrm>
            <a:off x="1664677" y="3330819"/>
            <a:ext cx="0" cy="1454670"/>
          </a:xfrm>
          <a:prstGeom prst="straightConnector1">
            <a:avLst/>
          </a:prstGeom>
          <a:noFill/>
          <a:ln w="25400" cap="flat" cmpd="sng" algn="ctr">
            <a:solidFill>
              <a:schemeClr val="tx1"/>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id="{49318955-B72D-0C08-C129-6685CD1D4BF3}"/>
              </a:ext>
            </a:extLst>
          </p:cNvPr>
          <p:cNvCxnSpPr>
            <a:stCxn id="13" idx="2"/>
            <a:endCxn id="14" idx="0"/>
          </p:cNvCxnSpPr>
          <p:nvPr/>
        </p:nvCxnSpPr>
        <p:spPr bwMode="auto">
          <a:xfrm>
            <a:off x="1664677" y="5623689"/>
            <a:ext cx="0" cy="308234"/>
          </a:xfrm>
          <a:prstGeom prst="straightConnector1">
            <a:avLst/>
          </a:prstGeom>
          <a:noFill/>
          <a:ln w="254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23901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A1457-27C0-7224-A049-A62C4D5E244C}"/>
              </a:ext>
            </a:extLst>
          </p:cNvPr>
          <p:cNvSpPr>
            <a:spLocks noGrp="1"/>
          </p:cNvSpPr>
          <p:nvPr>
            <p:ph type="title"/>
          </p:nvPr>
        </p:nvSpPr>
        <p:spPr/>
        <p:txBody>
          <a:bodyPr/>
          <a:lstStyle/>
          <a:p>
            <a:r>
              <a:rPr lang="en-US" dirty="0"/>
              <a:t>Review: Memory Accesses with VM</a:t>
            </a:r>
          </a:p>
        </p:txBody>
      </p:sp>
      <p:sp>
        <p:nvSpPr>
          <p:cNvPr id="4" name="Oval 3">
            <a:extLst>
              <a:ext uri="{FF2B5EF4-FFF2-40B4-BE49-F238E27FC236}">
                <a16:creationId xmlns:a16="http://schemas.microsoft.com/office/drawing/2014/main" id="{85BB65B0-E685-B29A-626E-A54C04C512D6}"/>
              </a:ext>
            </a:extLst>
          </p:cNvPr>
          <p:cNvSpPr/>
          <p:nvPr/>
        </p:nvSpPr>
        <p:spPr bwMode="auto">
          <a:xfrm>
            <a:off x="483577" y="1498585"/>
            <a:ext cx="2362200" cy="762000"/>
          </a:xfrm>
          <a:prstGeom prst="ellipse">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r>
              <a:rPr lang="en-US" sz="1600" dirty="0">
                <a:latin typeface="+mn-lt"/>
              </a:rPr>
              <a:t>CPU sends virtual address to MMU</a:t>
            </a:r>
          </a:p>
        </p:txBody>
      </p:sp>
      <p:sp>
        <p:nvSpPr>
          <p:cNvPr id="5" name="Rectangle 4">
            <a:extLst>
              <a:ext uri="{FF2B5EF4-FFF2-40B4-BE49-F238E27FC236}">
                <a16:creationId xmlns:a16="http://schemas.microsoft.com/office/drawing/2014/main" id="{45FAAB48-B88D-EF6C-ABB1-01700E7A8E0A}"/>
              </a:ext>
            </a:extLst>
          </p:cNvPr>
          <p:cNvSpPr/>
          <p:nvPr/>
        </p:nvSpPr>
        <p:spPr bwMode="auto">
          <a:xfrm>
            <a:off x="731227" y="2568819"/>
            <a:ext cx="1866900" cy="762000"/>
          </a:xfrm>
          <a:prstGeom prst="rect">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r>
              <a:rPr lang="en-US" sz="1600" dirty="0">
                <a:latin typeface="+mn-lt"/>
              </a:rPr>
              <a:t>MMU looks up physical address in page table</a:t>
            </a:r>
          </a:p>
        </p:txBody>
      </p:sp>
      <p:sp>
        <p:nvSpPr>
          <p:cNvPr id="6" name="Flowchart: Decision 5">
            <a:extLst>
              <a:ext uri="{FF2B5EF4-FFF2-40B4-BE49-F238E27FC236}">
                <a16:creationId xmlns:a16="http://schemas.microsoft.com/office/drawing/2014/main" id="{371E45D8-51F8-2B1F-229A-314C038E0F4E}"/>
              </a:ext>
            </a:extLst>
          </p:cNvPr>
          <p:cNvSpPr/>
          <p:nvPr/>
        </p:nvSpPr>
        <p:spPr bwMode="auto">
          <a:xfrm>
            <a:off x="661756" y="3639054"/>
            <a:ext cx="2005842" cy="838200"/>
          </a:xfrm>
          <a:prstGeom prst="flowChartDecision">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r>
              <a:rPr lang="en-US" sz="1600" dirty="0">
                <a:latin typeface="+mn-lt"/>
              </a:rPr>
              <a:t>Present?</a:t>
            </a:r>
          </a:p>
        </p:txBody>
      </p:sp>
      <p:sp>
        <p:nvSpPr>
          <p:cNvPr id="7" name="Rectangle 6">
            <a:extLst>
              <a:ext uri="{FF2B5EF4-FFF2-40B4-BE49-F238E27FC236}">
                <a16:creationId xmlns:a16="http://schemas.microsoft.com/office/drawing/2014/main" id="{F6AF8080-7F24-313B-8CD1-29F806DFC90A}"/>
              </a:ext>
            </a:extLst>
          </p:cNvPr>
          <p:cNvSpPr/>
          <p:nvPr/>
        </p:nvSpPr>
        <p:spPr bwMode="auto">
          <a:xfrm>
            <a:off x="3467264" y="3712276"/>
            <a:ext cx="1371600" cy="685800"/>
          </a:xfrm>
          <a:prstGeom prst="rect">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r>
              <a:rPr lang="en-US" sz="1600" dirty="0">
                <a:latin typeface="+mn-lt"/>
              </a:rPr>
              <a:t>MMU triggers page fault</a:t>
            </a:r>
          </a:p>
        </p:txBody>
      </p:sp>
      <p:sp>
        <p:nvSpPr>
          <p:cNvPr id="10" name="Rectangle 9">
            <a:extLst>
              <a:ext uri="{FF2B5EF4-FFF2-40B4-BE49-F238E27FC236}">
                <a16:creationId xmlns:a16="http://schemas.microsoft.com/office/drawing/2014/main" id="{E78E7229-E895-1A6E-8089-6D5ACABDB5E9}"/>
              </a:ext>
            </a:extLst>
          </p:cNvPr>
          <p:cNvSpPr/>
          <p:nvPr/>
        </p:nvSpPr>
        <p:spPr bwMode="auto">
          <a:xfrm>
            <a:off x="5562600" y="3636076"/>
            <a:ext cx="2209800" cy="838200"/>
          </a:xfrm>
          <a:prstGeom prst="rect">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r>
              <a:rPr lang="en-US" sz="1600" dirty="0">
                <a:latin typeface="+mn-lt"/>
              </a:rPr>
              <a:t>OS takes control and does stuff we’ll discuss later</a:t>
            </a:r>
          </a:p>
        </p:txBody>
      </p:sp>
      <p:sp>
        <p:nvSpPr>
          <p:cNvPr id="13" name="Rectangle 12">
            <a:extLst>
              <a:ext uri="{FF2B5EF4-FFF2-40B4-BE49-F238E27FC236}">
                <a16:creationId xmlns:a16="http://schemas.microsoft.com/office/drawing/2014/main" id="{674D622C-48CE-6CFB-A0FB-F9ADFC8E923B}"/>
              </a:ext>
            </a:extLst>
          </p:cNvPr>
          <p:cNvSpPr/>
          <p:nvPr/>
        </p:nvSpPr>
        <p:spPr bwMode="auto">
          <a:xfrm>
            <a:off x="521677" y="4785489"/>
            <a:ext cx="2286000" cy="838200"/>
          </a:xfrm>
          <a:prstGeom prst="rect">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r>
              <a:rPr lang="en-US" sz="1600" dirty="0">
                <a:latin typeface="+mn-lt"/>
              </a:rPr>
              <a:t>MMU sends physical address to cache</a:t>
            </a:r>
          </a:p>
        </p:txBody>
      </p:sp>
      <p:sp>
        <p:nvSpPr>
          <p:cNvPr id="14" name="Oval 13">
            <a:extLst>
              <a:ext uri="{FF2B5EF4-FFF2-40B4-BE49-F238E27FC236}">
                <a16:creationId xmlns:a16="http://schemas.microsoft.com/office/drawing/2014/main" id="{03BCDBAB-DEB9-885F-1B36-88FAEA7B4C07}"/>
              </a:ext>
            </a:extLst>
          </p:cNvPr>
          <p:cNvSpPr/>
          <p:nvPr/>
        </p:nvSpPr>
        <p:spPr bwMode="auto">
          <a:xfrm>
            <a:off x="788377" y="5931923"/>
            <a:ext cx="1752600" cy="609600"/>
          </a:xfrm>
          <a:prstGeom prst="ellipse">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r>
              <a:rPr lang="en-US" sz="1600" dirty="0">
                <a:latin typeface="+mn-lt"/>
              </a:rPr>
              <a:t>Cache sends data to CPU</a:t>
            </a:r>
          </a:p>
        </p:txBody>
      </p:sp>
      <p:cxnSp>
        <p:nvCxnSpPr>
          <p:cNvPr id="16" name="Straight Arrow Connector 15">
            <a:extLst>
              <a:ext uri="{FF2B5EF4-FFF2-40B4-BE49-F238E27FC236}">
                <a16:creationId xmlns:a16="http://schemas.microsoft.com/office/drawing/2014/main" id="{AD2AF4F8-7914-2CFD-F77E-298E7437EB77}"/>
              </a:ext>
            </a:extLst>
          </p:cNvPr>
          <p:cNvCxnSpPr>
            <a:cxnSpLocks/>
            <a:stCxn id="4" idx="4"/>
            <a:endCxn id="5" idx="0"/>
          </p:cNvCxnSpPr>
          <p:nvPr/>
        </p:nvCxnSpPr>
        <p:spPr bwMode="auto">
          <a:xfrm>
            <a:off x="1664677" y="2260585"/>
            <a:ext cx="0" cy="308234"/>
          </a:xfrm>
          <a:prstGeom prst="straightConnector1">
            <a:avLst/>
          </a:prstGeom>
          <a:noFill/>
          <a:ln w="25400" cap="flat" cmpd="sng" algn="ctr">
            <a:solidFill>
              <a:schemeClr val="tx1"/>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D6EB6E53-E181-744D-50E7-4D830C8E2A2A}"/>
              </a:ext>
            </a:extLst>
          </p:cNvPr>
          <p:cNvCxnSpPr>
            <a:cxnSpLocks/>
            <a:stCxn id="5" idx="2"/>
            <a:endCxn id="6" idx="0"/>
          </p:cNvCxnSpPr>
          <p:nvPr/>
        </p:nvCxnSpPr>
        <p:spPr bwMode="auto">
          <a:xfrm>
            <a:off x="1664677" y="3330819"/>
            <a:ext cx="0" cy="308235"/>
          </a:xfrm>
          <a:prstGeom prst="straightConnector1">
            <a:avLst/>
          </a:prstGeom>
          <a:noFill/>
          <a:ln w="25400" cap="flat" cmpd="sng" algn="ctr">
            <a:solidFill>
              <a:schemeClr val="tx1"/>
            </a:solidFill>
            <a:prstDash val="solid"/>
            <a:round/>
            <a:headEnd type="none" w="med" len="med"/>
            <a:tailEnd type="triangle"/>
          </a:ln>
          <a:effectLst/>
        </p:spPr>
      </p:cxnSp>
      <p:cxnSp>
        <p:nvCxnSpPr>
          <p:cNvPr id="20" name="Straight Arrow Connector 19">
            <a:extLst>
              <a:ext uri="{FF2B5EF4-FFF2-40B4-BE49-F238E27FC236}">
                <a16:creationId xmlns:a16="http://schemas.microsoft.com/office/drawing/2014/main" id="{FFA4F58E-9778-2455-F8EE-902B016A102E}"/>
              </a:ext>
            </a:extLst>
          </p:cNvPr>
          <p:cNvCxnSpPr>
            <a:cxnSpLocks/>
            <a:stCxn id="6" idx="2"/>
            <a:endCxn id="13" idx="0"/>
          </p:cNvCxnSpPr>
          <p:nvPr/>
        </p:nvCxnSpPr>
        <p:spPr bwMode="auto">
          <a:xfrm>
            <a:off x="1664677" y="4477254"/>
            <a:ext cx="0" cy="308235"/>
          </a:xfrm>
          <a:prstGeom prst="straightConnector1">
            <a:avLst/>
          </a:prstGeom>
          <a:noFill/>
          <a:ln w="25400" cap="flat" cmpd="sng" algn="ctr">
            <a:solidFill>
              <a:schemeClr val="tx1"/>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id="{49318955-B72D-0C08-C129-6685CD1D4BF3}"/>
              </a:ext>
            </a:extLst>
          </p:cNvPr>
          <p:cNvCxnSpPr>
            <a:stCxn id="13" idx="2"/>
            <a:endCxn id="14" idx="0"/>
          </p:cNvCxnSpPr>
          <p:nvPr/>
        </p:nvCxnSpPr>
        <p:spPr bwMode="auto">
          <a:xfrm>
            <a:off x="1664677" y="5623689"/>
            <a:ext cx="0" cy="308234"/>
          </a:xfrm>
          <a:prstGeom prst="straightConnector1">
            <a:avLst/>
          </a:prstGeom>
          <a:noFill/>
          <a:ln w="25400" cap="flat" cmpd="sng" algn="ctr">
            <a:solidFill>
              <a:schemeClr val="tx1"/>
            </a:solidFill>
            <a:prstDash val="solid"/>
            <a:round/>
            <a:headEnd type="none" w="med" len="med"/>
            <a:tailEnd type="triangle"/>
          </a:ln>
          <a:effectLst/>
        </p:spPr>
      </p:cxnSp>
      <p:cxnSp>
        <p:nvCxnSpPr>
          <p:cNvPr id="24" name="Straight Arrow Connector 23">
            <a:extLst>
              <a:ext uri="{FF2B5EF4-FFF2-40B4-BE49-F238E27FC236}">
                <a16:creationId xmlns:a16="http://schemas.microsoft.com/office/drawing/2014/main" id="{5C2672D2-B5F3-609F-071C-00FC16805531}"/>
              </a:ext>
            </a:extLst>
          </p:cNvPr>
          <p:cNvCxnSpPr>
            <a:cxnSpLocks/>
            <a:stCxn id="6" idx="3"/>
            <a:endCxn id="7" idx="1"/>
          </p:cNvCxnSpPr>
          <p:nvPr/>
        </p:nvCxnSpPr>
        <p:spPr bwMode="auto">
          <a:xfrm flipV="1">
            <a:off x="2667598" y="4055176"/>
            <a:ext cx="799666" cy="2978"/>
          </a:xfrm>
          <a:prstGeom prst="straightConnector1">
            <a:avLst/>
          </a:prstGeom>
          <a:noFill/>
          <a:ln w="25400" cap="flat" cmpd="sng" algn="ctr">
            <a:solidFill>
              <a:schemeClr val="tx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ED2EA048-AE0C-A833-30FC-28F2E07D9F22}"/>
              </a:ext>
            </a:extLst>
          </p:cNvPr>
          <p:cNvCxnSpPr>
            <a:cxnSpLocks/>
            <a:stCxn id="7" idx="3"/>
            <a:endCxn id="10" idx="1"/>
          </p:cNvCxnSpPr>
          <p:nvPr/>
        </p:nvCxnSpPr>
        <p:spPr bwMode="auto">
          <a:xfrm>
            <a:off x="4838864" y="4055176"/>
            <a:ext cx="723736" cy="0"/>
          </a:xfrm>
          <a:prstGeom prst="straightConnector1">
            <a:avLst/>
          </a:prstGeom>
          <a:noFill/>
          <a:ln w="25400" cap="flat" cmpd="sng" algn="ctr">
            <a:solidFill>
              <a:schemeClr val="tx1"/>
            </a:solidFill>
            <a:prstDash val="solid"/>
            <a:round/>
            <a:headEnd type="none" w="med" len="med"/>
            <a:tailEnd type="triangle"/>
          </a:ln>
          <a:effectLst/>
        </p:spPr>
      </p:cxnSp>
      <p:sp>
        <p:nvSpPr>
          <p:cNvPr id="31" name="TextBox 30">
            <a:extLst>
              <a:ext uri="{FF2B5EF4-FFF2-40B4-BE49-F238E27FC236}">
                <a16:creationId xmlns:a16="http://schemas.microsoft.com/office/drawing/2014/main" id="{22F97232-5DA3-1967-53A8-954BD7D4ACB4}"/>
              </a:ext>
            </a:extLst>
          </p:cNvPr>
          <p:cNvSpPr txBox="1"/>
          <p:nvPr/>
        </p:nvSpPr>
        <p:spPr>
          <a:xfrm>
            <a:off x="2667963" y="3712276"/>
            <a:ext cx="399468" cy="307777"/>
          </a:xfrm>
          <a:prstGeom prst="rect">
            <a:avLst/>
          </a:prstGeom>
          <a:noFill/>
        </p:spPr>
        <p:txBody>
          <a:bodyPr wrap="none" rtlCol="0">
            <a:spAutoFit/>
          </a:bodyPr>
          <a:lstStyle/>
          <a:p>
            <a:r>
              <a:rPr lang="en-US" sz="1400" dirty="0">
                <a:latin typeface="Calibri" pitchFamily="34" charset="0"/>
              </a:rPr>
              <a:t>No</a:t>
            </a:r>
          </a:p>
        </p:txBody>
      </p:sp>
      <p:sp>
        <p:nvSpPr>
          <p:cNvPr id="32" name="TextBox 31">
            <a:extLst>
              <a:ext uri="{FF2B5EF4-FFF2-40B4-BE49-F238E27FC236}">
                <a16:creationId xmlns:a16="http://schemas.microsoft.com/office/drawing/2014/main" id="{FCAF8399-17EC-9383-E8F0-CC4F6AB7E3AA}"/>
              </a:ext>
            </a:extLst>
          </p:cNvPr>
          <p:cNvSpPr txBox="1"/>
          <p:nvPr/>
        </p:nvSpPr>
        <p:spPr>
          <a:xfrm>
            <a:off x="1664677" y="4420558"/>
            <a:ext cx="425181" cy="307777"/>
          </a:xfrm>
          <a:prstGeom prst="rect">
            <a:avLst/>
          </a:prstGeom>
          <a:noFill/>
        </p:spPr>
        <p:txBody>
          <a:bodyPr wrap="none" rtlCol="0">
            <a:spAutoFit/>
          </a:bodyPr>
          <a:lstStyle/>
          <a:p>
            <a:r>
              <a:rPr lang="en-US" sz="1400" dirty="0">
                <a:latin typeface="Calibri" pitchFamily="34" charset="0"/>
              </a:rPr>
              <a:t>Yes</a:t>
            </a:r>
          </a:p>
        </p:txBody>
      </p:sp>
    </p:spTree>
    <p:extLst>
      <p:ext uri="{BB962C8B-B14F-4D97-AF65-F5344CB8AC3E}">
        <p14:creationId xmlns:p14="http://schemas.microsoft.com/office/powerpoint/2010/main" val="2091516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A1457-27C0-7224-A049-A62C4D5E244C}"/>
              </a:ext>
            </a:extLst>
          </p:cNvPr>
          <p:cNvSpPr>
            <a:spLocks noGrp="1"/>
          </p:cNvSpPr>
          <p:nvPr>
            <p:ph type="title"/>
          </p:nvPr>
        </p:nvSpPr>
        <p:spPr/>
        <p:txBody>
          <a:bodyPr/>
          <a:lstStyle/>
          <a:p>
            <a:r>
              <a:rPr lang="en-US" dirty="0"/>
              <a:t>Review: Memory Accesses with VM</a:t>
            </a:r>
          </a:p>
        </p:txBody>
      </p:sp>
      <p:sp>
        <p:nvSpPr>
          <p:cNvPr id="4" name="Oval 3">
            <a:extLst>
              <a:ext uri="{FF2B5EF4-FFF2-40B4-BE49-F238E27FC236}">
                <a16:creationId xmlns:a16="http://schemas.microsoft.com/office/drawing/2014/main" id="{85BB65B0-E685-B29A-626E-A54C04C512D6}"/>
              </a:ext>
            </a:extLst>
          </p:cNvPr>
          <p:cNvSpPr/>
          <p:nvPr/>
        </p:nvSpPr>
        <p:spPr bwMode="auto">
          <a:xfrm>
            <a:off x="483577" y="1498585"/>
            <a:ext cx="2362200" cy="762000"/>
          </a:xfrm>
          <a:prstGeom prst="ellipse">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r>
              <a:rPr lang="en-US" sz="1600" dirty="0">
                <a:latin typeface="+mn-lt"/>
              </a:rPr>
              <a:t>CPU sends virtual address to MMU</a:t>
            </a:r>
          </a:p>
        </p:txBody>
      </p:sp>
      <p:sp>
        <p:nvSpPr>
          <p:cNvPr id="5" name="Rectangle 4">
            <a:extLst>
              <a:ext uri="{FF2B5EF4-FFF2-40B4-BE49-F238E27FC236}">
                <a16:creationId xmlns:a16="http://schemas.microsoft.com/office/drawing/2014/main" id="{45FAAB48-B88D-EF6C-ABB1-01700E7A8E0A}"/>
              </a:ext>
            </a:extLst>
          </p:cNvPr>
          <p:cNvSpPr/>
          <p:nvPr/>
        </p:nvSpPr>
        <p:spPr bwMode="auto">
          <a:xfrm>
            <a:off x="731227" y="2568819"/>
            <a:ext cx="1866900" cy="762000"/>
          </a:xfrm>
          <a:prstGeom prst="rect">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r>
              <a:rPr lang="en-US" sz="1600" dirty="0">
                <a:latin typeface="+mn-lt"/>
              </a:rPr>
              <a:t>MMU looks up physical address in page table</a:t>
            </a:r>
          </a:p>
        </p:txBody>
      </p:sp>
      <p:sp>
        <p:nvSpPr>
          <p:cNvPr id="6" name="Flowchart: Decision 5">
            <a:extLst>
              <a:ext uri="{FF2B5EF4-FFF2-40B4-BE49-F238E27FC236}">
                <a16:creationId xmlns:a16="http://schemas.microsoft.com/office/drawing/2014/main" id="{371E45D8-51F8-2B1F-229A-314C038E0F4E}"/>
              </a:ext>
            </a:extLst>
          </p:cNvPr>
          <p:cNvSpPr/>
          <p:nvPr/>
        </p:nvSpPr>
        <p:spPr bwMode="auto">
          <a:xfrm>
            <a:off x="661756" y="3639054"/>
            <a:ext cx="2005842" cy="838200"/>
          </a:xfrm>
          <a:prstGeom prst="flowChartDecision">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r>
              <a:rPr lang="en-US" sz="1600" dirty="0">
                <a:latin typeface="+mn-lt"/>
              </a:rPr>
              <a:t>Present?</a:t>
            </a:r>
          </a:p>
        </p:txBody>
      </p:sp>
      <p:sp>
        <p:nvSpPr>
          <p:cNvPr id="7" name="Rectangle 6">
            <a:extLst>
              <a:ext uri="{FF2B5EF4-FFF2-40B4-BE49-F238E27FC236}">
                <a16:creationId xmlns:a16="http://schemas.microsoft.com/office/drawing/2014/main" id="{F6AF8080-7F24-313B-8CD1-29F806DFC90A}"/>
              </a:ext>
            </a:extLst>
          </p:cNvPr>
          <p:cNvSpPr/>
          <p:nvPr/>
        </p:nvSpPr>
        <p:spPr bwMode="auto">
          <a:xfrm>
            <a:off x="3467264" y="3712276"/>
            <a:ext cx="1371600" cy="685800"/>
          </a:xfrm>
          <a:prstGeom prst="rect">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r>
              <a:rPr lang="en-US" sz="1600" dirty="0">
                <a:latin typeface="+mn-lt"/>
              </a:rPr>
              <a:t>MMU triggers page fault</a:t>
            </a:r>
          </a:p>
        </p:txBody>
      </p:sp>
      <p:sp>
        <p:nvSpPr>
          <p:cNvPr id="9" name="Oval 8">
            <a:extLst>
              <a:ext uri="{FF2B5EF4-FFF2-40B4-BE49-F238E27FC236}">
                <a16:creationId xmlns:a16="http://schemas.microsoft.com/office/drawing/2014/main" id="{0D438AC6-34A4-0930-94A5-9A8662717840}"/>
              </a:ext>
            </a:extLst>
          </p:cNvPr>
          <p:cNvSpPr/>
          <p:nvPr/>
        </p:nvSpPr>
        <p:spPr bwMode="auto">
          <a:xfrm>
            <a:off x="5562600" y="5185537"/>
            <a:ext cx="2209800" cy="1066800"/>
          </a:xfrm>
          <a:prstGeom prst="ellipse">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r>
              <a:rPr lang="en-US" sz="1600" dirty="0">
                <a:latin typeface="+mn-lt"/>
              </a:rPr>
              <a:t>OS terminates malfunctioning process</a:t>
            </a:r>
          </a:p>
        </p:txBody>
      </p:sp>
      <p:sp>
        <p:nvSpPr>
          <p:cNvPr id="10" name="Rectangle 9">
            <a:extLst>
              <a:ext uri="{FF2B5EF4-FFF2-40B4-BE49-F238E27FC236}">
                <a16:creationId xmlns:a16="http://schemas.microsoft.com/office/drawing/2014/main" id="{E78E7229-E895-1A6E-8089-6D5ACABDB5E9}"/>
              </a:ext>
            </a:extLst>
          </p:cNvPr>
          <p:cNvSpPr/>
          <p:nvPr/>
        </p:nvSpPr>
        <p:spPr bwMode="auto">
          <a:xfrm>
            <a:off x="5562600" y="3636076"/>
            <a:ext cx="2209800" cy="838200"/>
          </a:xfrm>
          <a:prstGeom prst="rect">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r>
              <a:rPr lang="en-US" sz="1600" dirty="0">
                <a:latin typeface="+mn-lt"/>
              </a:rPr>
              <a:t>OS takes control and tries to recover</a:t>
            </a:r>
          </a:p>
        </p:txBody>
      </p:sp>
      <p:sp>
        <p:nvSpPr>
          <p:cNvPr id="13" name="Rectangle 12">
            <a:extLst>
              <a:ext uri="{FF2B5EF4-FFF2-40B4-BE49-F238E27FC236}">
                <a16:creationId xmlns:a16="http://schemas.microsoft.com/office/drawing/2014/main" id="{674D622C-48CE-6CFB-A0FB-F9ADFC8E923B}"/>
              </a:ext>
            </a:extLst>
          </p:cNvPr>
          <p:cNvSpPr/>
          <p:nvPr/>
        </p:nvSpPr>
        <p:spPr bwMode="auto">
          <a:xfrm>
            <a:off x="521677" y="4785489"/>
            <a:ext cx="2286000" cy="838200"/>
          </a:xfrm>
          <a:prstGeom prst="rect">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r>
              <a:rPr lang="en-US" sz="1600" dirty="0">
                <a:latin typeface="+mn-lt"/>
              </a:rPr>
              <a:t>MMU sends physical address to cache</a:t>
            </a:r>
          </a:p>
        </p:txBody>
      </p:sp>
      <p:sp>
        <p:nvSpPr>
          <p:cNvPr id="14" name="Oval 13">
            <a:extLst>
              <a:ext uri="{FF2B5EF4-FFF2-40B4-BE49-F238E27FC236}">
                <a16:creationId xmlns:a16="http://schemas.microsoft.com/office/drawing/2014/main" id="{03BCDBAB-DEB9-885F-1B36-88FAEA7B4C07}"/>
              </a:ext>
            </a:extLst>
          </p:cNvPr>
          <p:cNvSpPr/>
          <p:nvPr/>
        </p:nvSpPr>
        <p:spPr bwMode="auto">
          <a:xfrm>
            <a:off x="788377" y="5931923"/>
            <a:ext cx="1752600" cy="609600"/>
          </a:xfrm>
          <a:prstGeom prst="ellipse">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r>
              <a:rPr lang="en-US" sz="1600" dirty="0">
                <a:latin typeface="+mn-lt"/>
              </a:rPr>
              <a:t>Cache sends data to CPU</a:t>
            </a:r>
          </a:p>
        </p:txBody>
      </p:sp>
      <p:cxnSp>
        <p:nvCxnSpPr>
          <p:cNvPr id="16" name="Straight Arrow Connector 15">
            <a:extLst>
              <a:ext uri="{FF2B5EF4-FFF2-40B4-BE49-F238E27FC236}">
                <a16:creationId xmlns:a16="http://schemas.microsoft.com/office/drawing/2014/main" id="{AD2AF4F8-7914-2CFD-F77E-298E7437EB77}"/>
              </a:ext>
            </a:extLst>
          </p:cNvPr>
          <p:cNvCxnSpPr>
            <a:cxnSpLocks/>
            <a:stCxn id="4" idx="4"/>
            <a:endCxn id="5" idx="0"/>
          </p:cNvCxnSpPr>
          <p:nvPr/>
        </p:nvCxnSpPr>
        <p:spPr bwMode="auto">
          <a:xfrm>
            <a:off x="1664677" y="2260585"/>
            <a:ext cx="0" cy="308234"/>
          </a:xfrm>
          <a:prstGeom prst="straightConnector1">
            <a:avLst/>
          </a:prstGeom>
          <a:noFill/>
          <a:ln w="25400" cap="flat" cmpd="sng" algn="ctr">
            <a:solidFill>
              <a:schemeClr val="tx1"/>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D6EB6E53-E181-744D-50E7-4D830C8E2A2A}"/>
              </a:ext>
            </a:extLst>
          </p:cNvPr>
          <p:cNvCxnSpPr>
            <a:cxnSpLocks/>
            <a:stCxn id="5" idx="2"/>
            <a:endCxn id="6" idx="0"/>
          </p:cNvCxnSpPr>
          <p:nvPr/>
        </p:nvCxnSpPr>
        <p:spPr bwMode="auto">
          <a:xfrm>
            <a:off x="1664677" y="3330819"/>
            <a:ext cx="0" cy="308235"/>
          </a:xfrm>
          <a:prstGeom prst="straightConnector1">
            <a:avLst/>
          </a:prstGeom>
          <a:noFill/>
          <a:ln w="25400" cap="flat" cmpd="sng" algn="ctr">
            <a:solidFill>
              <a:schemeClr val="tx1"/>
            </a:solidFill>
            <a:prstDash val="solid"/>
            <a:round/>
            <a:headEnd type="none" w="med" len="med"/>
            <a:tailEnd type="triangle"/>
          </a:ln>
          <a:effectLst/>
        </p:spPr>
      </p:cxnSp>
      <p:cxnSp>
        <p:nvCxnSpPr>
          <p:cNvPr id="20" name="Straight Arrow Connector 19">
            <a:extLst>
              <a:ext uri="{FF2B5EF4-FFF2-40B4-BE49-F238E27FC236}">
                <a16:creationId xmlns:a16="http://schemas.microsoft.com/office/drawing/2014/main" id="{FFA4F58E-9778-2455-F8EE-902B016A102E}"/>
              </a:ext>
            </a:extLst>
          </p:cNvPr>
          <p:cNvCxnSpPr>
            <a:cxnSpLocks/>
            <a:stCxn id="6" idx="2"/>
            <a:endCxn id="13" idx="0"/>
          </p:cNvCxnSpPr>
          <p:nvPr/>
        </p:nvCxnSpPr>
        <p:spPr bwMode="auto">
          <a:xfrm>
            <a:off x="1664677" y="4477254"/>
            <a:ext cx="0" cy="308235"/>
          </a:xfrm>
          <a:prstGeom prst="straightConnector1">
            <a:avLst/>
          </a:prstGeom>
          <a:noFill/>
          <a:ln w="25400" cap="flat" cmpd="sng" algn="ctr">
            <a:solidFill>
              <a:schemeClr val="tx1"/>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id="{49318955-B72D-0C08-C129-6685CD1D4BF3}"/>
              </a:ext>
            </a:extLst>
          </p:cNvPr>
          <p:cNvCxnSpPr>
            <a:stCxn id="13" idx="2"/>
            <a:endCxn id="14" idx="0"/>
          </p:cNvCxnSpPr>
          <p:nvPr/>
        </p:nvCxnSpPr>
        <p:spPr bwMode="auto">
          <a:xfrm>
            <a:off x="1664677" y="5623689"/>
            <a:ext cx="0" cy="308234"/>
          </a:xfrm>
          <a:prstGeom prst="straightConnector1">
            <a:avLst/>
          </a:prstGeom>
          <a:noFill/>
          <a:ln w="25400" cap="flat" cmpd="sng" algn="ctr">
            <a:solidFill>
              <a:schemeClr val="tx1"/>
            </a:solidFill>
            <a:prstDash val="solid"/>
            <a:round/>
            <a:headEnd type="none" w="med" len="med"/>
            <a:tailEnd type="triangle"/>
          </a:ln>
          <a:effectLst/>
        </p:spPr>
      </p:cxnSp>
      <p:cxnSp>
        <p:nvCxnSpPr>
          <p:cNvPr id="24" name="Straight Arrow Connector 23">
            <a:extLst>
              <a:ext uri="{FF2B5EF4-FFF2-40B4-BE49-F238E27FC236}">
                <a16:creationId xmlns:a16="http://schemas.microsoft.com/office/drawing/2014/main" id="{5C2672D2-B5F3-609F-071C-00FC16805531}"/>
              </a:ext>
            </a:extLst>
          </p:cNvPr>
          <p:cNvCxnSpPr>
            <a:cxnSpLocks/>
            <a:stCxn id="6" idx="3"/>
            <a:endCxn id="7" idx="1"/>
          </p:cNvCxnSpPr>
          <p:nvPr/>
        </p:nvCxnSpPr>
        <p:spPr bwMode="auto">
          <a:xfrm flipV="1">
            <a:off x="2667598" y="4055176"/>
            <a:ext cx="799666" cy="2978"/>
          </a:xfrm>
          <a:prstGeom prst="straightConnector1">
            <a:avLst/>
          </a:prstGeom>
          <a:noFill/>
          <a:ln w="25400" cap="flat" cmpd="sng" algn="ctr">
            <a:solidFill>
              <a:schemeClr val="tx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ED2EA048-AE0C-A833-30FC-28F2E07D9F22}"/>
              </a:ext>
            </a:extLst>
          </p:cNvPr>
          <p:cNvCxnSpPr>
            <a:cxnSpLocks/>
            <a:stCxn id="7" idx="3"/>
            <a:endCxn id="10" idx="1"/>
          </p:cNvCxnSpPr>
          <p:nvPr/>
        </p:nvCxnSpPr>
        <p:spPr bwMode="auto">
          <a:xfrm>
            <a:off x="4838864" y="4055176"/>
            <a:ext cx="723736" cy="0"/>
          </a:xfrm>
          <a:prstGeom prst="straightConnector1">
            <a:avLst/>
          </a:prstGeom>
          <a:noFill/>
          <a:ln w="25400" cap="flat" cmpd="sng" algn="ctr">
            <a:solidFill>
              <a:schemeClr val="tx1"/>
            </a:solidFill>
            <a:prstDash val="solid"/>
            <a:round/>
            <a:headEnd type="none" w="med" len="med"/>
            <a:tailEnd type="triangle"/>
          </a:ln>
          <a:effectLst/>
        </p:spPr>
      </p:cxnSp>
      <p:cxnSp>
        <p:nvCxnSpPr>
          <p:cNvPr id="28" name="Straight Arrow Connector 27">
            <a:extLst>
              <a:ext uri="{FF2B5EF4-FFF2-40B4-BE49-F238E27FC236}">
                <a16:creationId xmlns:a16="http://schemas.microsoft.com/office/drawing/2014/main" id="{3499BCBD-B2DA-AE62-DFD7-95659342D03E}"/>
              </a:ext>
            </a:extLst>
          </p:cNvPr>
          <p:cNvCxnSpPr>
            <a:cxnSpLocks/>
            <a:stCxn id="10" idx="2"/>
            <a:endCxn id="9" idx="0"/>
          </p:cNvCxnSpPr>
          <p:nvPr/>
        </p:nvCxnSpPr>
        <p:spPr bwMode="auto">
          <a:xfrm>
            <a:off x="6667500" y="4474276"/>
            <a:ext cx="0" cy="711261"/>
          </a:xfrm>
          <a:prstGeom prst="straightConnector1">
            <a:avLst/>
          </a:prstGeom>
          <a:noFill/>
          <a:ln w="25400" cap="flat" cmpd="sng" algn="ctr">
            <a:solidFill>
              <a:schemeClr val="tx1"/>
            </a:solidFill>
            <a:prstDash val="solid"/>
            <a:round/>
            <a:headEnd type="none" w="med" len="med"/>
            <a:tailEnd type="triangle"/>
          </a:ln>
          <a:effectLst/>
        </p:spPr>
      </p:cxnSp>
      <p:cxnSp>
        <p:nvCxnSpPr>
          <p:cNvPr id="30" name="Connector: Elbow 29">
            <a:extLst>
              <a:ext uri="{FF2B5EF4-FFF2-40B4-BE49-F238E27FC236}">
                <a16:creationId xmlns:a16="http://schemas.microsoft.com/office/drawing/2014/main" id="{ABBAEA88-5AD7-1AF6-63EA-AAC7888F7BA2}"/>
              </a:ext>
            </a:extLst>
          </p:cNvPr>
          <p:cNvCxnSpPr>
            <a:cxnSpLocks/>
            <a:stCxn id="10" idx="0"/>
            <a:endCxn id="5" idx="3"/>
          </p:cNvCxnSpPr>
          <p:nvPr/>
        </p:nvCxnSpPr>
        <p:spPr bwMode="auto">
          <a:xfrm rot="16200000" flipV="1">
            <a:off x="4289686" y="1258261"/>
            <a:ext cx="686257" cy="4069373"/>
          </a:xfrm>
          <a:prstGeom prst="bentConnector2">
            <a:avLst/>
          </a:prstGeom>
          <a:noFill/>
          <a:ln w="25400" cap="flat" cmpd="sng" algn="ctr">
            <a:solidFill>
              <a:schemeClr val="tx1"/>
            </a:solidFill>
            <a:prstDash val="solid"/>
            <a:round/>
            <a:headEnd type="none" w="med" len="med"/>
            <a:tailEnd type="triangle"/>
          </a:ln>
          <a:effectLst/>
        </p:spPr>
      </p:cxnSp>
      <p:sp>
        <p:nvSpPr>
          <p:cNvPr id="31" name="TextBox 30">
            <a:extLst>
              <a:ext uri="{FF2B5EF4-FFF2-40B4-BE49-F238E27FC236}">
                <a16:creationId xmlns:a16="http://schemas.microsoft.com/office/drawing/2014/main" id="{22F97232-5DA3-1967-53A8-954BD7D4ACB4}"/>
              </a:ext>
            </a:extLst>
          </p:cNvPr>
          <p:cNvSpPr txBox="1"/>
          <p:nvPr/>
        </p:nvSpPr>
        <p:spPr>
          <a:xfrm>
            <a:off x="2667963" y="3712276"/>
            <a:ext cx="399468" cy="307777"/>
          </a:xfrm>
          <a:prstGeom prst="rect">
            <a:avLst/>
          </a:prstGeom>
          <a:noFill/>
        </p:spPr>
        <p:txBody>
          <a:bodyPr wrap="none" rtlCol="0">
            <a:spAutoFit/>
          </a:bodyPr>
          <a:lstStyle/>
          <a:p>
            <a:r>
              <a:rPr lang="en-US" sz="1400" dirty="0">
                <a:latin typeface="Calibri" pitchFamily="34" charset="0"/>
              </a:rPr>
              <a:t>No</a:t>
            </a:r>
          </a:p>
        </p:txBody>
      </p:sp>
      <p:sp>
        <p:nvSpPr>
          <p:cNvPr id="32" name="TextBox 31">
            <a:extLst>
              <a:ext uri="{FF2B5EF4-FFF2-40B4-BE49-F238E27FC236}">
                <a16:creationId xmlns:a16="http://schemas.microsoft.com/office/drawing/2014/main" id="{FCAF8399-17EC-9383-E8F0-CC4F6AB7E3AA}"/>
              </a:ext>
            </a:extLst>
          </p:cNvPr>
          <p:cNvSpPr txBox="1"/>
          <p:nvPr/>
        </p:nvSpPr>
        <p:spPr>
          <a:xfrm>
            <a:off x="1664677" y="4420558"/>
            <a:ext cx="425181" cy="307777"/>
          </a:xfrm>
          <a:prstGeom prst="rect">
            <a:avLst/>
          </a:prstGeom>
          <a:noFill/>
        </p:spPr>
        <p:txBody>
          <a:bodyPr wrap="none" rtlCol="0">
            <a:spAutoFit/>
          </a:bodyPr>
          <a:lstStyle/>
          <a:p>
            <a:r>
              <a:rPr lang="en-US" sz="1400" dirty="0">
                <a:latin typeface="Calibri" pitchFamily="34" charset="0"/>
              </a:rPr>
              <a:t>Yes</a:t>
            </a:r>
          </a:p>
        </p:txBody>
      </p:sp>
      <p:sp>
        <p:nvSpPr>
          <p:cNvPr id="33" name="TextBox 32">
            <a:extLst>
              <a:ext uri="{FF2B5EF4-FFF2-40B4-BE49-F238E27FC236}">
                <a16:creationId xmlns:a16="http://schemas.microsoft.com/office/drawing/2014/main" id="{C58F55CA-3A7A-3FF0-5BEB-2750DAAAE1B5}"/>
              </a:ext>
            </a:extLst>
          </p:cNvPr>
          <p:cNvSpPr txBox="1"/>
          <p:nvPr/>
        </p:nvSpPr>
        <p:spPr>
          <a:xfrm>
            <a:off x="6664569" y="4759381"/>
            <a:ext cx="1745350" cy="338554"/>
          </a:xfrm>
          <a:prstGeom prst="rect">
            <a:avLst/>
          </a:prstGeom>
          <a:noFill/>
        </p:spPr>
        <p:txBody>
          <a:bodyPr wrap="none" rtlCol="0">
            <a:spAutoFit/>
          </a:bodyPr>
          <a:lstStyle/>
          <a:p>
            <a:r>
              <a:rPr lang="en-US" sz="1600" dirty="0">
                <a:latin typeface="Calibri" pitchFamily="34" charset="0"/>
              </a:rPr>
              <a:t>OS cannot recover</a:t>
            </a:r>
          </a:p>
        </p:txBody>
      </p:sp>
      <p:sp>
        <p:nvSpPr>
          <p:cNvPr id="34" name="TextBox 33">
            <a:extLst>
              <a:ext uri="{FF2B5EF4-FFF2-40B4-BE49-F238E27FC236}">
                <a16:creationId xmlns:a16="http://schemas.microsoft.com/office/drawing/2014/main" id="{85F5C34F-4759-6F8D-A206-006A03848D26}"/>
              </a:ext>
            </a:extLst>
          </p:cNvPr>
          <p:cNvSpPr txBox="1"/>
          <p:nvPr/>
        </p:nvSpPr>
        <p:spPr>
          <a:xfrm>
            <a:off x="6718839" y="2619529"/>
            <a:ext cx="1640577" cy="584775"/>
          </a:xfrm>
          <a:prstGeom prst="rect">
            <a:avLst/>
          </a:prstGeom>
          <a:noFill/>
        </p:spPr>
        <p:txBody>
          <a:bodyPr wrap="none" rtlCol="0">
            <a:spAutoFit/>
          </a:bodyPr>
          <a:lstStyle/>
          <a:p>
            <a:r>
              <a:rPr lang="en-US" sz="1600" dirty="0">
                <a:latin typeface="Calibri" pitchFamily="34" charset="0"/>
              </a:rPr>
              <a:t>OS recovers, tells</a:t>
            </a:r>
          </a:p>
          <a:p>
            <a:r>
              <a:rPr lang="en-US" sz="1600" dirty="0">
                <a:latin typeface="Calibri" pitchFamily="34" charset="0"/>
              </a:rPr>
              <a:t>MMU to retry</a:t>
            </a:r>
          </a:p>
        </p:txBody>
      </p:sp>
    </p:spTree>
    <p:extLst>
      <p:ext uri="{BB962C8B-B14F-4D97-AF65-F5344CB8AC3E}">
        <p14:creationId xmlns:p14="http://schemas.microsoft.com/office/powerpoint/2010/main" val="3360523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7E85C-C1B9-4A48-BD28-E6D5430B3B4A}"/>
              </a:ext>
            </a:extLst>
          </p:cNvPr>
          <p:cNvSpPr>
            <a:spLocks noGrp="1"/>
          </p:cNvSpPr>
          <p:nvPr>
            <p:ph type="title"/>
          </p:nvPr>
        </p:nvSpPr>
        <p:spPr>
          <a:xfrm>
            <a:off x="357762" y="445070"/>
            <a:ext cx="8252838" cy="762000"/>
          </a:xfrm>
        </p:spPr>
        <p:txBody>
          <a:bodyPr/>
          <a:lstStyle/>
          <a:p>
            <a:r>
              <a:rPr lang="en-US" dirty="0"/>
              <a:t>Review: The problem</a:t>
            </a:r>
          </a:p>
        </p:txBody>
      </p:sp>
      <p:pic>
        <p:nvPicPr>
          <p:cNvPr id="27" name="Shape 73">
            <a:extLst>
              <a:ext uri="{FF2B5EF4-FFF2-40B4-BE49-F238E27FC236}">
                <a16:creationId xmlns:a16="http://schemas.microsoft.com/office/drawing/2014/main" id="{B6912384-62B4-476B-B801-E34811026FE2}"/>
              </a:ext>
            </a:extLst>
          </p:cNvPr>
          <p:cNvPicPr preferRelativeResize="0"/>
          <p:nvPr/>
        </p:nvPicPr>
        <p:blipFill rotWithShape="1">
          <a:blip r:embed="rId2">
            <a:alphaModFix/>
          </a:blip>
          <a:srcRect/>
          <a:stretch/>
        </p:blipFill>
        <p:spPr>
          <a:xfrm>
            <a:off x="357762" y="1524000"/>
            <a:ext cx="2924708" cy="4521200"/>
          </a:xfrm>
          <a:prstGeom prst="rect">
            <a:avLst/>
          </a:prstGeom>
          <a:noFill/>
          <a:ln>
            <a:noFill/>
          </a:ln>
        </p:spPr>
      </p:pic>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A0F1F673-A05D-4455-8298-956A9B11DC80}"/>
                  </a:ext>
                </a:extLst>
              </p:cNvPr>
              <p:cNvSpPr txBox="1"/>
              <p:nvPr/>
            </p:nvSpPr>
            <p:spPr>
              <a:xfrm>
                <a:off x="1219200" y="3415268"/>
                <a:ext cx="914400" cy="738664"/>
              </a:xfrm>
              <a:prstGeom prst="rect">
                <a:avLst/>
              </a:prstGeom>
              <a:noFill/>
            </p:spPr>
            <p:txBody>
              <a:bodyPr wrap="square" rtlCol="0">
                <a:spAutoFit/>
              </a:bodyPr>
              <a:lstStyle/>
              <a:p>
                <a:pPr algn="ctr"/>
                <a14:m>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2</m:t>
                        </m:r>
                      </m:e>
                      <m:sup>
                        <m:r>
                          <a:rPr lang="en-US" sz="1400" b="0" i="1" smtClean="0">
                            <a:latin typeface="Cambria Math" panose="02040503050406030204" pitchFamily="18" charset="0"/>
                          </a:rPr>
                          <m:t>48</m:t>
                        </m:r>
                      </m:sup>
                    </m:sSup>
                  </m:oMath>
                </a14:m>
                <a:r>
                  <a:rPr lang="en-US" sz="1400" b="0" dirty="0">
                    <a:latin typeface="Calibri" pitchFamily="34" charset="0"/>
                  </a:rPr>
                  <a:t> byte address space</a:t>
                </a:r>
              </a:p>
            </p:txBody>
          </p:sp>
        </mc:Choice>
        <mc:Fallback xmlns="">
          <p:sp>
            <p:nvSpPr>
              <p:cNvPr id="28" name="TextBox 27">
                <a:extLst>
                  <a:ext uri="{FF2B5EF4-FFF2-40B4-BE49-F238E27FC236}">
                    <a16:creationId xmlns:a16="http://schemas.microsoft.com/office/drawing/2014/main" id="{A0F1F673-A05D-4455-8298-956A9B11DC80}"/>
                  </a:ext>
                </a:extLst>
              </p:cNvPr>
              <p:cNvSpPr txBox="1">
                <a:spLocks noRot="1" noChangeAspect="1" noMove="1" noResize="1" noEditPoints="1" noAdjustHandles="1" noChangeArrowheads="1" noChangeShapeType="1" noTextEdit="1"/>
              </p:cNvSpPr>
              <p:nvPr/>
            </p:nvSpPr>
            <p:spPr>
              <a:xfrm>
                <a:off x="1219200" y="3415268"/>
                <a:ext cx="914400" cy="738664"/>
              </a:xfrm>
              <a:prstGeom prst="rect">
                <a:avLst/>
              </a:prstGeom>
              <a:blipFill>
                <a:blip r:embed="rId3"/>
                <a:stretch>
                  <a:fillRect t="-826" b="-8264"/>
                </a:stretch>
              </a:blipFill>
            </p:spPr>
            <p:txBody>
              <a:bodyPr/>
              <a:lstStyle/>
              <a:p>
                <a:r>
                  <a:rPr lang="en-US">
                    <a:noFill/>
                  </a:rPr>
                  <a:t> </a:t>
                </a:r>
              </a:p>
            </p:txBody>
          </p:sp>
        </mc:Fallback>
      </mc:AlternateContent>
      <p:cxnSp>
        <p:nvCxnSpPr>
          <p:cNvPr id="30" name="Straight Arrow Connector 29">
            <a:extLst>
              <a:ext uri="{FF2B5EF4-FFF2-40B4-BE49-F238E27FC236}">
                <a16:creationId xmlns:a16="http://schemas.microsoft.com/office/drawing/2014/main" id="{8A98EEA4-8377-4EAF-BF72-72B4A9CFF2C5}"/>
              </a:ext>
            </a:extLst>
          </p:cNvPr>
          <p:cNvCxnSpPr>
            <a:stCxn id="28" idx="0"/>
          </p:cNvCxnSpPr>
          <p:nvPr/>
        </p:nvCxnSpPr>
        <p:spPr bwMode="auto">
          <a:xfrm flipV="1">
            <a:off x="1676400" y="1828800"/>
            <a:ext cx="0" cy="1586468"/>
          </a:xfrm>
          <a:prstGeom prst="straightConnector1">
            <a:avLst/>
          </a:prstGeom>
          <a:ln>
            <a:headEnd type="none" w="med" len="med"/>
            <a:tailEnd type="triangle"/>
          </a:ln>
        </p:spPr>
        <p:style>
          <a:lnRef idx="1">
            <a:schemeClr val="accent4"/>
          </a:lnRef>
          <a:fillRef idx="0">
            <a:schemeClr val="accent4"/>
          </a:fillRef>
          <a:effectRef idx="0">
            <a:schemeClr val="accent4"/>
          </a:effectRef>
          <a:fontRef idx="minor">
            <a:schemeClr val="tx1"/>
          </a:fontRef>
        </p:style>
      </p:cxnSp>
      <p:cxnSp>
        <p:nvCxnSpPr>
          <p:cNvPr id="32" name="Straight Arrow Connector 31">
            <a:extLst>
              <a:ext uri="{FF2B5EF4-FFF2-40B4-BE49-F238E27FC236}">
                <a16:creationId xmlns:a16="http://schemas.microsoft.com/office/drawing/2014/main" id="{32820142-28F9-4F59-BF6C-6FA2C9BE1363}"/>
              </a:ext>
            </a:extLst>
          </p:cNvPr>
          <p:cNvCxnSpPr>
            <a:stCxn id="28" idx="2"/>
          </p:cNvCxnSpPr>
          <p:nvPr/>
        </p:nvCxnSpPr>
        <p:spPr bwMode="auto">
          <a:xfrm>
            <a:off x="1676400" y="4153932"/>
            <a:ext cx="0" cy="1332468"/>
          </a:xfrm>
          <a:prstGeom prst="straightConnector1">
            <a:avLst/>
          </a:prstGeom>
          <a:ln>
            <a:headEnd type="none" w="med" len="med"/>
            <a:tailEnd type="triangle"/>
          </a:ln>
        </p:spPr>
        <p:style>
          <a:lnRef idx="1">
            <a:schemeClr val="accent4"/>
          </a:lnRef>
          <a:fillRef idx="0">
            <a:schemeClr val="accent4"/>
          </a:fillRef>
          <a:effectRef idx="0">
            <a:schemeClr val="accent4"/>
          </a:effectRef>
          <a:fontRef idx="minor">
            <a:schemeClr val="tx1"/>
          </a:fontRef>
        </p:style>
      </p:cxnSp>
      <p:grpSp>
        <p:nvGrpSpPr>
          <p:cNvPr id="80" name="Group 79">
            <a:extLst>
              <a:ext uri="{FF2B5EF4-FFF2-40B4-BE49-F238E27FC236}">
                <a16:creationId xmlns:a16="http://schemas.microsoft.com/office/drawing/2014/main" id="{16706858-3F2A-4AAF-8B88-D8EBF7D97D8B}"/>
              </a:ext>
            </a:extLst>
          </p:cNvPr>
          <p:cNvGrpSpPr/>
          <p:nvPr/>
        </p:nvGrpSpPr>
        <p:grpSpPr>
          <a:xfrm>
            <a:off x="3962373" y="2690806"/>
            <a:ext cx="1752599" cy="2187589"/>
            <a:chOff x="3962373" y="2690806"/>
            <a:chExt cx="1752599" cy="2187589"/>
          </a:xfrm>
        </p:grpSpPr>
        <p:sp>
          <p:nvSpPr>
            <p:cNvPr id="33" name="Rectangle 32">
              <a:extLst>
                <a:ext uri="{FF2B5EF4-FFF2-40B4-BE49-F238E27FC236}">
                  <a16:creationId xmlns:a16="http://schemas.microsoft.com/office/drawing/2014/main" id="{5C39DC65-4DBC-4025-8C42-10FA7EC2C1A5}"/>
                </a:ext>
              </a:extLst>
            </p:cNvPr>
            <p:cNvSpPr/>
            <p:nvPr/>
          </p:nvSpPr>
          <p:spPr bwMode="auto">
            <a:xfrm>
              <a:off x="3962373" y="2690806"/>
              <a:ext cx="1752599" cy="76200"/>
            </a:xfrm>
            <a:prstGeom prst="rect">
              <a:avLst/>
            </a:prstGeom>
            <a:solidFill>
              <a:schemeClr val="accent6">
                <a:lumMod val="40000"/>
                <a:lumOff val="60000"/>
              </a:schemeClr>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34" name="Rectangle 33">
              <a:extLst>
                <a:ext uri="{FF2B5EF4-FFF2-40B4-BE49-F238E27FC236}">
                  <a16:creationId xmlns:a16="http://schemas.microsoft.com/office/drawing/2014/main" id="{139BA532-D0CF-449D-B0E4-9E2C70ED1076}"/>
                </a:ext>
              </a:extLst>
            </p:cNvPr>
            <p:cNvSpPr/>
            <p:nvPr/>
          </p:nvSpPr>
          <p:spPr bwMode="auto">
            <a:xfrm>
              <a:off x="3962373" y="2778781"/>
              <a:ext cx="1752599" cy="76200"/>
            </a:xfrm>
            <a:prstGeom prst="rect">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35" name="Rectangle 34">
              <a:extLst>
                <a:ext uri="{FF2B5EF4-FFF2-40B4-BE49-F238E27FC236}">
                  <a16:creationId xmlns:a16="http://schemas.microsoft.com/office/drawing/2014/main" id="{045C007C-A1ED-4CF4-B9C6-C6DD4EFEE9FD}"/>
                </a:ext>
              </a:extLst>
            </p:cNvPr>
            <p:cNvSpPr/>
            <p:nvPr/>
          </p:nvSpPr>
          <p:spPr bwMode="auto">
            <a:xfrm>
              <a:off x="3962373" y="2866756"/>
              <a:ext cx="1752599" cy="76200"/>
            </a:xfrm>
            <a:prstGeom prst="rect">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36" name="Rectangle 35">
              <a:extLst>
                <a:ext uri="{FF2B5EF4-FFF2-40B4-BE49-F238E27FC236}">
                  <a16:creationId xmlns:a16="http://schemas.microsoft.com/office/drawing/2014/main" id="{350AA66C-3191-4985-AF1F-EDA03A0BC063}"/>
                </a:ext>
              </a:extLst>
            </p:cNvPr>
            <p:cNvSpPr/>
            <p:nvPr/>
          </p:nvSpPr>
          <p:spPr bwMode="auto">
            <a:xfrm>
              <a:off x="3962373" y="2954731"/>
              <a:ext cx="1752599" cy="76200"/>
            </a:xfrm>
            <a:prstGeom prst="rect">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37" name="Rectangle 36">
              <a:extLst>
                <a:ext uri="{FF2B5EF4-FFF2-40B4-BE49-F238E27FC236}">
                  <a16:creationId xmlns:a16="http://schemas.microsoft.com/office/drawing/2014/main" id="{16F4B7D5-8173-4FA3-8049-B37B0EBD6E78}"/>
                </a:ext>
              </a:extLst>
            </p:cNvPr>
            <p:cNvSpPr/>
            <p:nvPr/>
          </p:nvSpPr>
          <p:spPr bwMode="auto">
            <a:xfrm>
              <a:off x="3962373" y="3042706"/>
              <a:ext cx="1752599" cy="76200"/>
            </a:xfrm>
            <a:prstGeom prst="rect">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38" name="Rectangle 37">
              <a:extLst>
                <a:ext uri="{FF2B5EF4-FFF2-40B4-BE49-F238E27FC236}">
                  <a16:creationId xmlns:a16="http://schemas.microsoft.com/office/drawing/2014/main" id="{FE7E709C-E422-4FB7-B231-8EC3B096A513}"/>
                </a:ext>
              </a:extLst>
            </p:cNvPr>
            <p:cNvSpPr/>
            <p:nvPr/>
          </p:nvSpPr>
          <p:spPr bwMode="auto">
            <a:xfrm>
              <a:off x="3962373" y="3130681"/>
              <a:ext cx="1752599" cy="76200"/>
            </a:xfrm>
            <a:prstGeom prst="rect">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39" name="Rectangle 38">
              <a:extLst>
                <a:ext uri="{FF2B5EF4-FFF2-40B4-BE49-F238E27FC236}">
                  <a16:creationId xmlns:a16="http://schemas.microsoft.com/office/drawing/2014/main" id="{D2992A56-54A2-478C-A446-B42CC6B33B7E}"/>
                </a:ext>
              </a:extLst>
            </p:cNvPr>
            <p:cNvSpPr/>
            <p:nvPr/>
          </p:nvSpPr>
          <p:spPr bwMode="auto">
            <a:xfrm>
              <a:off x="3962373" y="3218656"/>
              <a:ext cx="1752599" cy="76200"/>
            </a:xfrm>
            <a:prstGeom prst="rect">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40" name="Rectangle 39">
              <a:extLst>
                <a:ext uri="{FF2B5EF4-FFF2-40B4-BE49-F238E27FC236}">
                  <a16:creationId xmlns:a16="http://schemas.microsoft.com/office/drawing/2014/main" id="{FF29A1CD-53E9-4FE8-984C-265C6CFB9A22}"/>
                </a:ext>
              </a:extLst>
            </p:cNvPr>
            <p:cNvSpPr/>
            <p:nvPr/>
          </p:nvSpPr>
          <p:spPr bwMode="auto">
            <a:xfrm>
              <a:off x="3962373" y="3306631"/>
              <a:ext cx="1752599" cy="76200"/>
            </a:xfrm>
            <a:prstGeom prst="rect">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41" name="Rectangle 40">
              <a:extLst>
                <a:ext uri="{FF2B5EF4-FFF2-40B4-BE49-F238E27FC236}">
                  <a16:creationId xmlns:a16="http://schemas.microsoft.com/office/drawing/2014/main" id="{53554E8B-2E81-45D0-A0A8-43891C2AFDB0}"/>
                </a:ext>
              </a:extLst>
            </p:cNvPr>
            <p:cNvSpPr/>
            <p:nvPr/>
          </p:nvSpPr>
          <p:spPr bwMode="auto">
            <a:xfrm>
              <a:off x="3962373" y="3394606"/>
              <a:ext cx="1752599" cy="76200"/>
            </a:xfrm>
            <a:prstGeom prst="rect">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42" name="Rectangle 41">
              <a:extLst>
                <a:ext uri="{FF2B5EF4-FFF2-40B4-BE49-F238E27FC236}">
                  <a16:creationId xmlns:a16="http://schemas.microsoft.com/office/drawing/2014/main" id="{57E89828-58D2-4F98-98A3-015BC4F4ACB8}"/>
                </a:ext>
              </a:extLst>
            </p:cNvPr>
            <p:cNvSpPr/>
            <p:nvPr/>
          </p:nvSpPr>
          <p:spPr bwMode="auto">
            <a:xfrm>
              <a:off x="3962373" y="3482581"/>
              <a:ext cx="1752599" cy="76200"/>
            </a:xfrm>
            <a:prstGeom prst="rect">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43" name="Rectangle 42">
              <a:extLst>
                <a:ext uri="{FF2B5EF4-FFF2-40B4-BE49-F238E27FC236}">
                  <a16:creationId xmlns:a16="http://schemas.microsoft.com/office/drawing/2014/main" id="{0130EAEF-0DB8-4FFB-8F8C-110CEBE006E8}"/>
                </a:ext>
              </a:extLst>
            </p:cNvPr>
            <p:cNvSpPr/>
            <p:nvPr/>
          </p:nvSpPr>
          <p:spPr bwMode="auto">
            <a:xfrm>
              <a:off x="3962373" y="3570556"/>
              <a:ext cx="1752599" cy="76200"/>
            </a:xfrm>
            <a:prstGeom prst="rect">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44" name="Rectangle 43">
              <a:extLst>
                <a:ext uri="{FF2B5EF4-FFF2-40B4-BE49-F238E27FC236}">
                  <a16:creationId xmlns:a16="http://schemas.microsoft.com/office/drawing/2014/main" id="{DC05C35C-CC60-4DF8-9727-DB1B3E3AE2E9}"/>
                </a:ext>
              </a:extLst>
            </p:cNvPr>
            <p:cNvSpPr/>
            <p:nvPr/>
          </p:nvSpPr>
          <p:spPr bwMode="auto">
            <a:xfrm>
              <a:off x="3962373" y="3658531"/>
              <a:ext cx="1752599" cy="76200"/>
            </a:xfrm>
            <a:prstGeom prst="rect">
              <a:avLst/>
            </a:prstGeom>
            <a:solidFill>
              <a:srgbClr val="92D050"/>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45" name="Rectangle 44">
              <a:extLst>
                <a:ext uri="{FF2B5EF4-FFF2-40B4-BE49-F238E27FC236}">
                  <a16:creationId xmlns:a16="http://schemas.microsoft.com/office/drawing/2014/main" id="{1F2570F3-1629-42FB-9F58-2840C83A40F6}"/>
                </a:ext>
              </a:extLst>
            </p:cNvPr>
            <p:cNvSpPr/>
            <p:nvPr/>
          </p:nvSpPr>
          <p:spPr bwMode="auto">
            <a:xfrm>
              <a:off x="3962373" y="3746506"/>
              <a:ext cx="1752599" cy="76200"/>
            </a:xfrm>
            <a:prstGeom prst="rect">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46" name="Rectangle 45">
              <a:extLst>
                <a:ext uri="{FF2B5EF4-FFF2-40B4-BE49-F238E27FC236}">
                  <a16:creationId xmlns:a16="http://schemas.microsoft.com/office/drawing/2014/main" id="{02755BAE-A2F4-4FDD-AA12-D2B35DD3D74C}"/>
                </a:ext>
              </a:extLst>
            </p:cNvPr>
            <p:cNvSpPr/>
            <p:nvPr/>
          </p:nvSpPr>
          <p:spPr bwMode="auto">
            <a:xfrm>
              <a:off x="3962373" y="3834481"/>
              <a:ext cx="1752599" cy="76200"/>
            </a:xfrm>
            <a:prstGeom prst="rect">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47" name="Rectangle 46">
              <a:extLst>
                <a:ext uri="{FF2B5EF4-FFF2-40B4-BE49-F238E27FC236}">
                  <a16:creationId xmlns:a16="http://schemas.microsoft.com/office/drawing/2014/main" id="{38F9A228-DC2D-4A48-9DE9-46320707EE18}"/>
                </a:ext>
              </a:extLst>
            </p:cNvPr>
            <p:cNvSpPr/>
            <p:nvPr/>
          </p:nvSpPr>
          <p:spPr bwMode="auto">
            <a:xfrm>
              <a:off x="3962373" y="3922456"/>
              <a:ext cx="1752599" cy="76200"/>
            </a:xfrm>
            <a:prstGeom prst="rect">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48" name="Rectangle 47">
              <a:extLst>
                <a:ext uri="{FF2B5EF4-FFF2-40B4-BE49-F238E27FC236}">
                  <a16:creationId xmlns:a16="http://schemas.microsoft.com/office/drawing/2014/main" id="{E4240AC1-5FA6-49CF-8455-1F72595C402D}"/>
                </a:ext>
              </a:extLst>
            </p:cNvPr>
            <p:cNvSpPr/>
            <p:nvPr/>
          </p:nvSpPr>
          <p:spPr bwMode="auto">
            <a:xfrm>
              <a:off x="3962373" y="4010431"/>
              <a:ext cx="1752599" cy="76200"/>
            </a:xfrm>
            <a:prstGeom prst="rect">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49" name="Rectangle 48">
              <a:extLst>
                <a:ext uri="{FF2B5EF4-FFF2-40B4-BE49-F238E27FC236}">
                  <a16:creationId xmlns:a16="http://schemas.microsoft.com/office/drawing/2014/main" id="{98207FC2-FAD3-4329-B45F-C2CE878E9A43}"/>
                </a:ext>
              </a:extLst>
            </p:cNvPr>
            <p:cNvSpPr/>
            <p:nvPr/>
          </p:nvSpPr>
          <p:spPr bwMode="auto">
            <a:xfrm>
              <a:off x="3962373" y="4098406"/>
              <a:ext cx="1752599" cy="76200"/>
            </a:xfrm>
            <a:prstGeom prst="rect">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50" name="Rectangle 49">
              <a:extLst>
                <a:ext uri="{FF2B5EF4-FFF2-40B4-BE49-F238E27FC236}">
                  <a16:creationId xmlns:a16="http://schemas.microsoft.com/office/drawing/2014/main" id="{F7EEDF51-F330-4129-B936-8A64423BF4DC}"/>
                </a:ext>
              </a:extLst>
            </p:cNvPr>
            <p:cNvSpPr/>
            <p:nvPr/>
          </p:nvSpPr>
          <p:spPr bwMode="auto">
            <a:xfrm>
              <a:off x="3962373" y="4186381"/>
              <a:ext cx="1752599" cy="76200"/>
            </a:xfrm>
            <a:prstGeom prst="rect">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51" name="Rectangle 50">
              <a:extLst>
                <a:ext uri="{FF2B5EF4-FFF2-40B4-BE49-F238E27FC236}">
                  <a16:creationId xmlns:a16="http://schemas.microsoft.com/office/drawing/2014/main" id="{FDBF1E6B-9B4E-457F-B97E-7A0D83489D5E}"/>
                </a:ext>
              </a:extLst>
            </p:cNvPr>
            <p:cNvSpPr/>
            <p:nvPr/>
          </p:nvSpPr>
          <p:spPr bwMode="auto">
            <a:xfrm>
              <a:off x="3962373" y="4274356"/>
              <a:ext cx="1752599" cy="76200"/>
            </a:xfrm>
            <a:prstGeom prst="rect">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52" name="Rectangle 51">
              <a:extLst>
                <a:ext uri="{FF2B5EF4-FFF2-40B4-BE49-F238E27FC236}">
                  <a16:creationId xmlns:a16="http://schemas.microsoft.com/office/drawing/2014/main" id="{08690D7B-7921-4287-B1A7-60CB39CA1E83}"/>
                </a:ext>
              </a:extLst>
            </p:cNvPr>
            <p:cNvSpPr/>
            <p:nvPr/>
          </p:nvSpPr>
          <p:spPr bwMode="auto">
            <a:xfrm>
              <a:off x="3962373" y="4362331"/>
              <a:ext cx="1752599" cy="76200"/>
            </a:xfrm>
            <a:prstGeom prst="rect">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53" name="Rectangle 52">
              <a:extLst>
                <a:ext uri="{FF2B5EF4-FFF2-40B4-BE49-F238E27FC236}">
                  <a16:creationId xmlns:a16="http://schemas.microsoft.com/office/drawing/2014/main" id="{B154A2B5-1BCE-4CED-B85B-EB2654965BE2}"/>
                </a:ext>
              </a:extLst>
            </p:cNvPr>
            <p:cNvSpPr/>
            <p:nvPr/>
          </p:nvSpPr>
          <p:spPr bwMode="auto">
            <a:xfrm>
              <a:off x="3962373" y="4450306"/>
              <a:ext cx="1752599" cy="76200"/>
            </a:xfrm>
            <a:prstGeom prst="rect">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54" name="Rectangle 53">
              <a:extLst>
                <a:ext uri="{FF2B5EF4-FFF2-40B4-BE49-F238E27FC236}">
                  <a16:creationId xmlns:a16="http://schemas.microsoft.com/office/drawing/2014/main" id="{CCA571B9-8E7F-4F47-A969-9E4E659DA990}"/>
                </a:ext>
              </a:extLst>
            </p:cNvPr>
            <p:cNvSpPr/>
            <p:nvPr/>
          </p:nvSpPr>
          <p:spPr bwMode="auto">
            <a:xfrm>
              <a:off x="3962373" y="4538281"/>
              <a:ext cx="1752599" cy="76200"/>
            </a:xfrm>
            <a:prstGeom prst="rect">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55" name="Rectangle 54">
              <a:extLst>
                <a:ext uri="{FF2B5EF4-FFF2-40B4-BE49-F238E27FC236}">
                  <a16:creationId xmlns:a16="http://schemas.microsoft.com/office/drawing/2014/main" id="{41BC082E-7E39-4271-87F1-A99D3C3E531C}"/>
                </a:ext>
              </a:extLst>
            </p:cNvPr>
            <p:cNvSpPr/>
            <p:nvPr/>
          </p:nvSpPr>
          <p:spPr bwMode="auto">
            <a:xfrm>
              <a:off x="3962373" y="4626256"/>
              <a:ext cx="1752599" cy="76200"/>
            </a:xfrm>
            <a:prstGeom prst="rect">
              <a:avLst/>
            </a:prstGeom>
            <a:solidFill>
              <a:srgbClr val="FFC000"/>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56" name="Rectangle 55">
              <a:extLst>
                <a:ext uri="{FF2B5EF4-FFF2-40B4-BE49-F238E27FC236}">
                  <a16:creationId xmlns:a16="http://schemas.microsoft.com/office/drawing/2014/main" id="{CD774053-3C20-4615-B29E-01754A9974E5}"/>
                </a:ext>
              </a:extLst>
            </p:cNvPr>
            <p:cNvSpPr/>
            <p:nvPr/>
          </p:nvSpPr>
          <p:spPr bwMode="auto">
            <a:xfrm>
              <a:off x="3962373" y="4714231"/>
              <a:ext cx="1752599" cy="76200"/>
            </a:xfrm>
            <a:prstGeom prst="rect">
              <a:avLst/>
            </a:prstGeom>
            <a:solidFill>
              <a:srgbClr val="FFFF00"/>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57" name="Rectangle 56">
              <a:extLst>
                <a:ext uri="{FF2B5EF4-FFF2-40B4-BE49-F238E27FC236}">
                  <a16:creationId xmlns:a16="http://schemas.microsoft.com/office/drawing/2014/main" id="{59F071C5-FC60-4B10-BCEB-0E628CE1EF75}"/>
                </a:ext>
              </a:extLst>
            </p:cNvPr>
            <p:cNvSpPr/>
            <p:nvPr/>
          </p:nvSpPr>
          <p:spPr bwMode="auto">
            <a:xfrm>
              <a:off x="3962373" y="4802195"/>
              <a:ext cx="1752599" cy="76200"/>
            </a:xfrm>
            <a:prstGeom prst="rect">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grpSp>
      <p:sp>
        <p:nvSpPr>
          <p:cNvPr id="63" name="Right Brace 62">
            <a:extLst>
              <a:ext uri="{FF2B5EF4-FFF2-40B4-BE49-F238E27FC236}">
                <a16:creationId xmlns:a16="http://schemas.microsoft.com/office/drawing/2014/main" id="{19A5ACE5-1E09-4C31-80D7-9544878D3E4E}"/>
              </a:ext>
            </a:extLst>
          </p:cNvPr>
          <p:cNvSpPr/>
          <p:nvPr/>
        </p:nvSpPr>
        <p:spPr bwMode="auto">
          <a:xfrm>
            <a:off x="5791200" y="2690806"/>
            <a:ext cx="152400" cy="2187589"/>
          </a:xfrm>
          <a:prstGeom prst="rightBrace">
            <a:avLst>
              <a:gd name="adj1" fmla="val 8333"/>
              <a:gd name="adj2" fmla="val 51608"/>
            </a:avLst>
          </a:prstGeom>
          <a:noFill/>
          <a:ln w="25400" cap="flat" cmpd="sng" algn="ctr">
            <a:solidFill>
              <a:schemeClr val="tx1"/>
            </a:solidFill>
            <a:prstDash val="solid"/>
            <a:round/>
            <a:headEnd type="none" w="med" len="med"/>
            <a:tailEnd type="none" w="med" len="med"/>
          </a:ln>
          <a:effectLst/>
        </p:spPr>
        <p:txBody>
          <a:bodyPr rtlCol="0" anchor="ctr"/>
          <a:lstStyle/>
          <a:p>
            <a:pPr algn="ctr"/>
            <a:endParaRPr lang="en-US"/>
          </a:p>
        </p:txBody>
      </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25C3BB1A-486C-4501-AEFE-D164AEDC0925}"/>
                  </a:ext>
                </a:extLst>
              </p:cNvPr>
              <p:cNvSpPr txBox="1"/>
              <p:nvPr/>
            </p:nvSpPr>
            <p:spPr>
              <a:xfrm>
                <a:off x="6019828" y="2863387"/>
                <a:ext cx="2584910" cy="1842427"/>
              </a:xfrm>
              <a:prstGeom prst="rect">
                <a:avLst/>
              </a:prstGeom>
              <a:noFill/>
            </p:spPr>
            <p:txBody>
              <a:bodyPr wrap="square" rtlCol="0">
                <a:spAutoFit/>
              </a:bodyPr>
              <a:lstStyle/>
              <a:p>
                <a:pPr>
                  <a:lnSpc>
                    <a:spcPts val="2300"/>
                  </a:lnSpc>
                </a:pPr>
                <a:r>
                  <a:rPr lang="en-US" sz="1600" b="0" dirty="0">
                    <a:latin typeface="Calibri" pitchFamily="34" charset="0"/>
                  </a:rPr>
                  <a:t>One 64-bit array element</a:t>
                </a:r>
                <a:br>
                  <a:rPr lang="en-US" sz="1600" b="0" dirty="0">
                    <a:latin typeface="Calibri" pitchFamily="34" charset="0"/>
                  </a:rPr>
                </a:br>
                <a:r>
                  <a:rPr lang="en-US" sz="1600" b="0" dirty="0">
                    <a:latin typeface="Calibri" pitchFamily="34" charset="0"/>
                  </a:rPr>
                  <a:t>for each 4096-byte page</a:t>
                </a:r>
              </a:p>
              <a:p>
                <a:pPr>
                  <a:lnSpc>
                    <a:spcPts val="2300"/>
                  </a:lnSpc>
                </a:pPr>
                <a:r>
                  <a:rPr lang="en-US" sz="1600" b="0" dirty="0">
                    <a:latin typeface="Calibri" pitchFamily="34" charset="0"/>
                  </a:rPr>
                  <a:t>= </a:t>
                </a:r>
                <a14:m>
                  <m:oMath xmlns:m="http://schemas.openxmlformats.org/officeDocument/2006/math">
                    <m:f>
                      <m:fPr>
                        <m:type m:val="skw"/>
                        <m:ctrlPr>
                          <a:rPr lang="en-US" sz="1600" b="0" i="1" smtClean="0">
                            <a:latin typeface="Cambria Math" panose="02040503050406030204" pitchFamily="18" charset="0"/>
                          </a:rPr>
                        </m:ctrlPr>
                      </m:fPr>
                      <m:num>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2</m:t>
                            </m:r>
                          </m:e>
                          <m:sup>
                            <m:r>
                              <a:rPr lang="en-US" sz="1600" b="0" i="1" smtClean="0">
                                <a:latin typeface="Cambria Math" panose="02040503050406030204" pitchFamily="18" charset="0"/>
                              </a:rPr>
                              <m:t>48</m:t>
                            </m:r>
                          </m:sup>
                        </m:sSup>
                      </m:num>
                      <m:den>
                        <m:r>
                          <a:rPr lang="en-US" sz="1600" b="0" i="1" smtClean="0">
                            <a:latin typeface="Cambria Math" panose="02040503050406030204" pitchFamily="18" charset="0"/>
                          </a:rPr>
                          <m:t>4096</m:t>
                        </m:r>
                      </m:den>
                    </m:f>
                    <m:r>
                      <a:rPr lang="en-US" sz="1600" b="0" i="1" smtClean="0">
                        <a:latin typeface="Cambria Math" panose="02040503050406030204" pitchFamily="18" charset="0"/>
                      </a:rPr>
                      <m:t>⋅8</m:t>
                    </m:r>
                  </m:oMath>
                </a14:m>
                <a:r>
                  <a:rPr lang="en-US" sz="1600" b="0" dirty="0">
                    <a:latin typeface="Calibri" pitchFamily="34" charset="0"/>
                  </a:rPr>
                  <a:t> bytes</a:t>
                </a:r>
                <a:br>
                  <a:rPr lang="en-US" sz="1600" b="0" dirty="0">
                    <a:latin typeface="Calibri" pitchFamily="34" charset="0"/>
                  </a:rPr>
                </a:br>
                <a:r>
                  <a:rPr lang="en-US" sz="1600" b="0" dirty="0">
                    <a:latin typeface="Calibri" pitchFamily="34" charset="0"/>
                  </a:rPr>
                  <a:t>= </a:t>
                </a:r>
                <a14:m>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2</m:t>
                        </m:r>
                      </m:e>
                      <m:sup>
                        <m:r>
                          <a:rPr lang="en-US" sz="1600" b="0" i="1" smtClean="0">
                            <a:latin typeface="Cambria Math" panose="02040503050406030204" pitchFamily="18" charset="0"/>
                          </a:rPr>
                          <m:t>39</m:t>
                        </m:r>
                      </m:sup>
                    </m:sSup>
                  </m:oMath>
                </a14:m>
                <a:r>
                  <a:rPr lang="en-US" sz="1600" b="0" dirty="0">
                    <a:latin typeface="Calibri" pitchFamily="34" charset="0"/>
                  </a:rPr>
                  <a:t> bytes </a:t>
                </a:r>
                <a:br>
                  <a:rPr lang="en-US" sz="1600" b="0" dirty="0">
                    <a:latin typeface="Calibri" pitchFamily="34" charset="0"/>
                  </a:rPr>
                </a:br>
                <a:r>
                  <a:rPr lang="en-US" sz="1600" b="0" dirty="0">
                    <a:latin typeface="Calibri" pitchFamily="34" charset="0"/>
                  </a:rPr>
                  <a:t>= 512 </a:t>
                </a:r>
                <a:r>
                  <a:rPr lang="en-US" sz="1600" dirty="0">
                    <a:latin typeface="Calibri" pitchFamily="34" charset="0"/>
                  </a:rPr>
                  <a:t>gigabytes</a:t>
                </a:r>
                <a:br>
                  <a:rPr lang="en-US" sz="1600" b="0" dirty="0">
                    <a:latin typeface="Calibri" pitchFamily="34" charset="0"/>
                  </a:rPr>
                </a:br>
                <a:r>
                  <a:rPr lang="en-US" sz="1600" b="0" dirty="0">
                    <a:latin typeface="Calibri" pitchFamily="34" charset="0"/>
                  </a:rPr>
                  <a:t>for </a:t>
                </a:r>
                <a:r>
                  <a:rPr lang="en-US" sz="1600" dirty="0">
                    <a:latin typeface="Calibri" pitchFamily="34" charset="0"/>
                  </a:rPr>
                  <a:t>one</a:t>
                </a:r>
                <a:r>
                  <a:rPr lang="en-US" sz="1600" b="0" dirty="0">
                    <a:latin typeface="Calibri" pitchFamily="34" charset="0"/>
                  </a:rPr>
                  <a:t> page table</a:t>
                </a:r>
              </a:p>
            </p:txBody>
          </p:sp>
        </mc:Choice>
        <mc:Fallback xmlns="">
          <p:sp>
            <p:nvSpPr>
              <p:cNvPr id="64" name="TextBox 63">
                <a:extLst>
                  <a:ext uri="{FF2B5EF4-FFF2-40B4-BE49-F238E27FC236}">
                    <a16:creationId xmlns:a16="http://schemas.microsoft.com/office/drawing/2014/main" id="{25C3BB1A-486C-4501-AEFE-D164AEDC0925}"/>
                  </a:ext>
                </a:extLst>
              </p:cNvPr>
              <p:cNvSpPr txBox="1">
                <a:spLocks noRot="1" noChangeAspect="1" noMove="1" noResize="1" noEditPoints="1" noAdjustHandles="1" noChangeArrowheads="1" noChangeShapeType="1" noTextEdit="1"/>
              </p:cNvSpPr>
              <p:nvPr/>
            </p:nvSpPr>
            <p:spPr>
              <a:xfrm>
                <a:off x="6019828" y="2863387"/>
                <a:ext cx="2584910" cy="1842427"/>
              </a:xfrm>
              <a:prstGeom prst="rect">
                <a:avLst/>
              </a:prstGeom>
              <a:blipFill>
                <a:blip r:embed="rId4"/>
                <a:stretch>
                  <a:fillRect l="-1415" b="-3642"/>
                </a:stretch>
              </a:blipFill>
            </p:spPr>
            <p:txBody>
              <a:bodyPr/>
              <a:lstStyle/>
              <a:p>
                <a:r>
                  <a:rPr lang="en-US">
                    <a:noFill/>
                  </a:rPr>
                  <a:t> </a:t>
                </a:r>
              </a:p>
            </p:txBody>
          </p:sp>
        </mc:Fallback>
      </mc:AlternateContent>
      <p:cxnSp>
        <p:nvCxnSpPr>
          <p:cNvPr id="73" name="Straight Arrow Connector 72">
            <a:extLst>
              <a:ext uri="{FF2B5EF4-FFF2-40B4-BE49-F238E27FC236}">
                <a16:creationId xmlns:a16="http://schemas.microsoft.com/office/drawing/2014/main" id="{10B72EF6-C447-4908-BF0A-7673A1D4A286}"/>
              </a:ext>
            </a:extLst>
          </p:cNvPr>
          <p:cNvCxnSpPr>
            <a:stCxn id="33" idx="1"/>
          </p:cNvCxnSpPr>
          <p:nvPr/>
        </p:nvCxnSpPr>
        <p:spPr bwMode="auto">
          <a:xfrm flipH="1" flipV="1">
            <a:off x="3282471" y="1828800"/>
            <a:ext cx="679902" cy="900106"/>
          </a:xfrm>
          <a:prstGeom prst="straightConnector1">
            <a:avLst/>
          </a:prstGeom>
          <a:noFill/>
          <a:ln w="25400" cap="flat" cmpd="sng" algn="ctr">
            <a:solidFill>
              <a:schemeClr val="tx1"/>
            </a:solidFill>
            <a:prstDash val="solid"/>
            <a:round/>
            <a:headEnd type="none" w="med" len="med"/>
            <a:tailEnd type="triangle"/>
          </a:ln>
          <a:effectLst/>
        </p:spPr>
      </p:cxnSp>
      <p:cxnSp>
        <p:nvCxnSpPr>
          <p:cNvPr id="75" name="Straight Arrow Connector 74">
            <a:extLst>
              <a:ext uri="{FF2B5EF4-FFF2-40B4-BE49-F238E27FC236}">
                <a16:creationId xmlns:a16="http://schemas.microsoft.com/office/drawing/2014/main" id="{75400B61-71A3-418F-BD9B-65A132265C54}"/>
              </a:ext>
            </a:extLst>
          </p:cNvPr>
          <p:cNvCxnSpPr>
            <a:stCxn id="44" idx="1"/>
          </p:cNvCxnSpPr>
          <p:nvPr/>
        </p:nvCxnSpPr>
        <p:spPr bwMode="auto">
          <a:xfrm flipH="1">
            <a:off x="3282471" y="3696631"/>
            <a:ext cx="679902" cy="225814"/>
          </a:xfrm>
          <a:prstGeom prst="straightConnector1">
            <a:avLst/>
          </a:prstGeom>
          <a:noFill/>
          <a:ln w="25400" cap="flat" cmpd="sng" algn="ctr">
            <a:solidFill>
              <a:schemeClr val="tx1"/>
            </a:solidFill>
            <a:prstDash val="solid"/>
            <a:round/>
            <a:headEnd type="none" w="med" len="med"/>
            <a:tailEnd type="triangle"/>
          </a:ln>
          <a:effectLst/>
        </p:spPr>
      </p:cxnSp>
      <p:cxnSp>
        <p:nvCxnSpPr>
          <p:cNvPr id="77" name="Straight Arrow Connector 76">
            <a:extLst>
              <a:ext uri="{FF2B5EF4-FFF2-40B4-BE49-F238E27FC236}">
                <a16:creationId xmlns:a16="http://schemas.microsoft.com/office/drawing/2014/main" id="{1E673C5B-69DC-4263-8127-B08D9C16BF27}"/>
              </a:ext>
            </a:extLst>
          </p:cNvPr>
          <p:cNvCxnSpPr>
            <a:stCxn id="55" idx="1"/>
          </p:cNvCxnSpPr>
          <p:nvPr/>
        </p:nvCxnSpPr>
        <p:spPr bwMode="auto">
          <a:xfrm flipH="1">
            <a:off x="3282471" y="4664356"/>
            <a:ext cx="679902" cy="593444"/>
          </a:xfrm>
          <a:prstGeom prst="straightConnector1">
            <a:avLst/>
          </a:prstGeom>
          <a:noFill/>
          <a:ln w="25400" cap="flat" cmpd="sng" algn="ctr">
            <a:solidFill>
              <a:schemeClr val="tx1"/>
            </a:solidFill>
            <a:prstDash val="solid"/>
            <a:round/>
            <a:headEnd type="none" w="med" len="med"/>
            <a:tailEnd type="triangle"/>
          </a:ln>
          <a:effectLst/>
        </p:spPr>
      </p:cxnSp>
      <p:cxnSp>
        <p:nvCxnSpPr>
          <p:cNvPr id="79" name="Straight Arrow Connector 78">
            <a:extLst>
              <a:ext uri="{FF2B5EF4-FFF2-40B4-BE49-F238E27FC236}">
                <a16:creationId xmlns:a16="http://schemas.microsoft.com/office/drawing/2014/main" id="{3C95D481-676A-4CF7-8906-69AA2994CB6D}"/>
              </a:ext>
            </a:extLst>
          </p:cNvPr>
          <p:cNvCxnSpPr>
            <a:stCxn id="56" idx="1"/>
          </p:cNvCxnSpPr>
          <p:nvPr/>
        </p:nvCxnSpPr>
        <p:spPr bwMode="auto">
          <a:xfrm flipH="1">
            <a:off x="3282471" y="4752331"/>
            <a:ext cx="679902" cy="734069"/>
          </a:xfrm>
          <a:prstGeom prst="straightConnector1">
            <a:avLst/>
          </a:prstGeom>
          <a:noFill/>
          <a:ln w="254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7398704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0.8"/>
  <p:tag name="DEFAULTFONTSIZE" val="10"/>
  <p:tag name="DEFAULTWIDTH" val="418"/>
  <p:tag name="DEFAULTHEIGHT" val="316"/>
</p:tagLst>
</file>

<file path=ppt/theme/theme1.xml><?xml version="1.0" encoding="utf-8"?>
<a:theme xmlns:a="http://schemas.openxmlformats.org/drawingml/2006/main" name="template2007">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95000"/>
          </a:schemeClr>
        </a:solidFill>
        <a:ln w="12700" cap="flat" cmpd="sng" algn="ctr">
          <a:solidFill>
            <a:schemeClr val="tx1"/>
          </a:solidFill>
          <a:prstDash val="solid"/>
          <a:round/>
          <a:headEnd type="none" w="med" len="med"/>
          <a:tailEnd type="arrow" w="med" len="med"/>
        </a:ln>
        <a:effectLst/>
      </a:spPr>
      <a:bodyPr rtlCol="0" anchor="ctr"/>
      <a:lstStyle>
        <a:defPPr algn="ctr">
          <a:defRPr sz="1600" dirty="0" smtClean="0">
            <a:latin typeface="+mn-lt"/>
          </a:defRPr>
        </a:defPPr>
      </a:lstStyle>
    </a:spDef>
    <a:lnDef>
      <a:spPr bwMode="auto">
        <a:noFill/>
        <a:ln w="25400"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defRPr sz="1800"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template2007</Template>
  <TotalTime>18326</TotalTime>
  <Words>3070</Words>
  <Application>Microsoft Macintosh PowerPoint</Application>
  <PresentationFormat>On-screen Show (4:3)</PresentationFormat>
  <Paragraphs>1106</Paragraphs>
  <Slides>42</Slides>
  <Notes>10</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42</vt:i4>
      </vt:variant>
    </vt:vector>
  </HeadingPairs>
  <TitlesOfParts>
    <vt:vector size="53" baseType="lpstr">
      <vt:lpstr>Arial</vt:lpstr>
      <vt:lpstr>Arial Narrow</vt:lpstr>
      <vt:lpstr>Calibri</vt:lpstr>
      <vt:lpstr>Cambria Math</vt:lpstr>
      <vt:lpstr>Courier New</vt:lpstr>
      <vt:lpstr>Gill Sans MT</vt:lpstr>
      <vt:lpstr>Gill Sans MT Condensed</vt:lpstr>
      <vt:lpstr>Times New Roman</vt:lpstr>
      <vt:lpstr>Wingdings</vt:lpstr>
      <vt:lpstr>Wingdings 2</vt:lpstr>
      <vt:lpstr>template2007</vt:lpstr>
      <vt:lpstr>PowerPoint Presentation</vt:lpstr>
      <vt:lpstr>Virtual Memory: Details  15-213/15-503/14-513: Introduction to Computer Systems  12th Lecture, Oct 2, 2025</vt:lpstr>
      <vt:lpstr>Today</vt:lpstr>
      <vt:lpstr>Review: Virtual Addressing</vt:lpstr>
      <vt:lpstr>Review: Memory Accesses without VM</vt:lpstr>
      <vt:lpstr>Review: Memory Accesses with VM</vt:lpstr>
      <vt:lpstr>Review: Memory Accesses with VM</vt:lpstr>
      <vt:lpstr>Review: Memory Accesses with VM</vt:lpstr>
      <vt:lpstr>Review: The problem</vt:lpstr>
      <vt:lpstr>Review: the problem  (with k-level page tables)</vt:lpstr>
      <vt:lpstr>Today</vt:lpstr>
      <vt:lpstr>What happens on a page fault?</vt:lpstr>
      <vt:lpstr>OS tracks VM “areas”</vt:lpstr>
      <vt:lpstr>Types of Faults</vt:lpstr>
      <vt:lpstr>Today</vt:lpstr>
      <vt:lpstr>Conceptual Quiz: 1</vt:lpstr>
      <vt:lpstr>Conceptual Quiz: 2</vt:lpstr>
      <vt:lpstr>Today</vt:lpstr>
      <vt:lpstr>Simple Memory System Example</vt:lpstr>
      <vt:lpstr>Simple Memory System TLB</vt:lpstr>
      <vt:lpstr>Simple Memory System Page Table</vt:lpstr>
      <vt:lpstr>Simple Memory System Cache</vt:lpstr>
      <vt:lpstr>Intel Core i7 Memory System</vt:lpstr>
      <vt:lpstr>End-to-end Core i7 Address Translation</vt:lpstr>
      <vt:lpstr>Core i7 Level 1-3 Page Table Entries</vt:lpstr>
      <vt:lpstr>Core i7 Level 4 Page Table Entries</vt:lpstr>
      <vt:lpstr>Core i7 Page Table Translation</vt:lpstr>
      <vt:lpstr>Cute Trick for Speeding Up L1 Access</vt:lpstr>
      <vt:lpstr>Quiz</vt:lpstr>
      <vt:lpstr>Today</vt:lpstr>
      <vt:lpstr>Memory-Mapped Files</vt:lpstr>
      <vt:lpstr>Memory-Mapped Files</vt:lpstr>
      <vt:lpstr>Memory-Mapped Files</vt:lpstr>
      <vt:lpstr>Demo</vt:lpstr>
      <vt:lpstr>Copy-on-write sharing</vt:lpstr>
      <vt:lpstr>Copy-on-write sharing</vt:lpstr>
      <vt:lpstr>Copy-on-write sharing</vt:lpstr>
      <vt:lpstr>Summary</vt:lpstr>
      <vt:lpstr>Conceptual Quiz: 3</vt:lpstr>
      <vt:lpstr>Conceptual Quiz: 4</vt:lpstr>
      <vt:lpstr>Conceptual Quiz: 5</vt:lpstr>
      <vt:lpstr>Conceptual Quiz: 6</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Systems</dc:title>
  <dc:creator>Markus Pueschel</dc:creator>
  <dc:description>Redesign of slides created by Randal E. Bryant and David R. O'Hallaron</dc:description>
  <cp:lastModifiedBy>Mohammad Taha Khan</cp:lastModifiedBy>
  <cp:revision>711</cp:revision>
  <cp:lastPrinted>2019-10-21T18:11:16Z</cp:lastPrinted>
  <dcterms:created xsi:type="dcterms:W3CDTF">2011-01-05T23:16:19Z</dcterms:created>
  <dcterms:modified xsi:type="dcterms:W3CDTF">2025-10-02T03:00:20Z</dcterms:modified>
</cp:coreProperties>
</file>