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336" r:id="rId2"/>
    <p:sldId id="1251" r:id="rId3"/>
    <p:sldId id="738" r:id="rId4"/>
    <p:sldId id="318" r:id="rId5"/>
    <p:sldId id="259" r:id="rId6"/>
    <p:sldId id="319" r:id="rId7"/>
    <p:sldId id="320" r:id="rId8"/>
    <p:sldId id="317" r:id="rId9"/>
    <p:sldId id="321" r:id="rId10"/>
    <p:sldId id="124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1191" r:id="rId29"/>
    <p:sldId id="283" r:id="rId30"/>
    <p:sldId id="1252" r:id="rId31"/>
    <p:sldId id="285" r:id="rId32"/>
    <p:sldId id="1247" r:id="rId33"/>
    <p:sldId id="286" r:id="rId34"/>
    <p:sldId id="287" r:id="rId35"/>
    <p:sldId id="1248" r:id="rId36"/>
    <p:sldId id="1250" r:id="rId37"/>
    <p:sldId id="288" r:id="rId38"/>
    <p:sldId id="289" r:id="rId39"/>
    <p:sldId id="290" r:id="rId40"/>
    <p:sldId id="291" r:id="rId41"/>
    <p:sldId id="1253" r:id="rId42"/>
    <p:sldId id="292" r:id="rId43"/>
    <p:sldId id="1389" r:id="rId44"/>
    <p:sldId id="1392" r:id="rId45"/>
    <p:sldId id="293" r:id="rId46"/>
    <p:sldId id="294" r:id="rId47"/>
    <p:sldId id="295" r:id="rId48"/>
    <p:sldId id="296" r:id="rId49"/>
    <p:sldId id="297" r:id="rId50"/>
    <p:sldId id="1390" r:id="rId51"/>
    <p:sldId id="308" r:id="rId52"/>
    <p:sldId id="309" r:id="rId53"/>
    <p:sldId id="1391" r:id="rId54"/>
    <p:sldId id="310" r:id="rId55"/>
    <p:sldId id="311" r:id="rId56"/>
    <p:sldId id="312" r:id="rId57"/>
    <p:sldId id="313" r:id="rId58"/>
    <p:sldId id="271" r:id="rId59"/>
    <p:sldId id="314" r:id="rId60"/>
    <p:sldId id="315" r:id="rId61"/>
    <p:sldId id="272" r:id="rId62"/>
    <p:sldId id="273" r:id="rId63"/>
    <p:sldId id="274" r:id="rId64"/>
    <p:sldId id="275" r:id="rId65"/>
    <p:sldId id="300" r:id="rId66"/>
    <p:sldId id="301" r:id="rId67"/>
    <p:sldId id="302" r:id="rId68"/>
    <p:sldId id="303" r:id="rId69"/>
    <p:sldId id="298" r:id="rId70"/>
    <p:sldId id="299" r:id="rId71"/>
    <p:sldId id="304" r:id="rId72"/>
    <p:sldId id="305" r:id="rId73"/>
    <p:sldId id="306" r:id="rId74"/>
    <p:sldId id="307" r:id="rId7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079B7-C586-4A3A-AF12-A644929A12B2}" v="1317" dt="2025-09-21T03:07:32.5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8" d="100"/>
          <a:sy n="138" d="100"/>
        </p:scale>
        <p:origin x="36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undo redo custSel addSld delSld modSld sldOrd">
      <pc:chgData name="Phil Gibbons" userId="f619c6e5d38ed7a7" providerId="LiveId" clId="{11985774-1B0A-40AD-A23A-A292F9AB7A32}" dt="2025-09-21T03:07:32.551" v="1843" actId="20577"/>
      <pc:docMkLst>
        <pc:docMk/>
      </pc:docMkLst>
      <pc:sldChg chg="del">
        <pc:chgData name="Phil Gibbons" userId="f619c6e5d38ed7a7" providerId="LiveId" clId="{11985774-1B0A-40AD-A23A-A292F9AB7A32}" dt="2025-09-21T00:25:39.347" v="30" actId="47"/>
        <pc:sldMkLst>
          <pc:docMk/>
          <pc:sldMk cId="0" sldId="256"/>
        </pc:sldMkLst>
      </pc:sldChg>
      <pc:sldChg chg="del">
        <pc:chgData name="Phil Gibbons" userId="f619c6e5d38ed7a7" providerId="LiveId" clId="{11985774-1B0A-40AD-A23A-A292F9AB7A32}" dt="2025-09-21T00:45:26.691" v="157" actId="2696"/>
        <pc:sldMkLst>
          <pc:docMk/>
          <pc:sldMk cId="0" sldId="271"/>
        </pc:sldMkLst>
      </pc:sldChg>
      <pc:sldChg chg="modSp add mod modShow">
        <pc:chgData name="Phil Gibbons" userId="f619c6e5d38ed7a7" providerId="LiveId" clId="{11985774-1B0A-40AD-A23A-A292F9AB7A32}" dt="2025-09-21T00:45:53.426" v="174" actId="20577"/>
        <pc:sldMkLst>
          <pc:docMk/>
          <pc:sldMk cId="52317127" sldId="271"/>
        </pc:sldMkLst>
        <pc:spChg chg="mod">
          <ac:chgData name="Phil Gibbons" userId="f619c6e5d38ed7a7" providerId="LiveId" clId="{11985774-1B0A-40AD-A23A-A292F9AB7A32}" dt="2025-09-21T00:45:53.426" v="174" actId="20577"/>
          <ac:spMkLst>
            <pc:docMk/>
            <pc:sldMk cId="52317127" sldId="271"/>
            <ac:spMk id="374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09-21T00:41:41.538" v="147" actId="20577"/>
        <pc:sldMkLst>
          <pc:docMk/>
          <pc:sldMk cId="0" sldId="276"/>
        </pc:sldMkLst>
        <pc:spChg chg="mod">
          <ac:chgData name="Phil Gibbons" userId="f619c6e5d38ed7a7" providerId="LiveId" clId="{11985774-1B0A-40AD-A23A-A292F9AB7A32}" dt="2025-09-21T00:41:41.538" v="147" actId="20577"/>
          <ac:spMkLst>
            <pc:docMk/>
            <pc:sldMk cId="0" sldId="276"/>
            <ac:spMk id="668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09-21T01:30:04.282" v="654" actId="1076"/>
        <pc:sldMkLst>
          <pc:docMk/>
          <pc:sldMk cId="0" sldId="280"/>
        </pc:sldMkLst>
        <pc:spChg chg="mod">
          <ac:chgData name="Phil Gibbons" userId="f619c6e5d38ed7a7" providerId="LiveId" clId="{11985774-1B0A-40AD-A23A-A292F9AB7A32}" dt="2025-09-21T01:30:04.282" v="654" actId="1076"/>
          <ac:spMkLst>
            <pc:docMk/>
            <pc:sldMk cId="0" sldId="280"/>
            <ac:spMk id="697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09-21T02:48:49.846" v="1773" actId="14100"/>
        <pc:sldMkLst>
          <pc:docMk/>
          <pc:sldMk cId="0" sldId="281"/>
        </pc:sldMkLst>
        <pc:spChg chg="mod">
          <ac:chgData name="Phil Gibbons" userId="f619c6e5d38ed7a7" providerId="LiveId" clId="{11985774-1B0A-40AD-A23A-A292F9AB7A32}" dt="2025-09-21T02:48:49.846" v="1773" actId="14100"/>
          <ac:spMkLst>
            <pc:docMk/>
            <pc:sldMk cId="0" sldId="281"/>
            <ac:spMk id="706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09-21T00:40:23.979" v="144" actId="47"/>
        <pc:sldMkLst>
          <pc:docMk/>
          <pc:sldMk cId="0" sldId="282"/>
        </pc:sldMkLst>
      </pc:sldChg>
      <pc:sldChg chg="del">
        <pc:chgData name="Phil Gibbons" userId="f619c6e5d38ed7a7" providerId="LiveId" clId="{11985774-1B0A-40AD-A23A-A292F9AB7A32}" dt="2025-09-21T00:42:27.707" v="149" actId="47"/>
        <pc:sldMkLst>
          <pc:docMk/>
          <pc:sldMk cId="0" sldId="284"/>
        </pc:sldMkLst>
      </pc:sldChg>
      <pc:sldChg chg="modAnim">
        <pc:chgData name="Phil Gibbons" userId="f619c6e5d38ed7a7" providerId="LiveId" clId="{11985774-1B0A-40AD-A23A-A292F9AB7A32}" dt="2025-09-21T02:51:23.631" v="1776"/>
        <pc:sldMkLst>
          <pc:docMk/>
          <pc:sldMk cId="0" sldId="287"/>
        </pc:sldMkLst>
      </pc:sldChg>
      <pc:sldChg chg="modSp mod modAnim">
        <pc:chgData name="Phil Gibbons" userId="f619c6e5d38ed7a7" providerId="LiveId" clId="{11985774-1B0A-40AD-A23A-A292F9AB7A32}" dt="2025-09-21T02:54:59.550" v="1782"/>
        <pc:sldMkLst>
          <pc:docMk/>
          <pc:sldMk cId="0" sldId="291"/>
        </pc:sldMkLst>
        <pc:spChg chg="mod">
          <ac:chgData name="Phil Gibbons" userId="f619c6e5d38ed7a7" providerId="LiveId" clId="{11985774-1B0A-40AD-A23A-A292F9AB7A32}" dt="2025-09-21T00:48:46.265" v="193" actId="403"/>
          <ac:spMkLst>
            <pc:docMk/>
            <pc:sldMk cId="0" sldId="291"/>
            <ac:spMk id="1091" creationId="{00000000-0000-0000-0000-000000000000}"/>
          </ac:spMkLst>
        </pc:spChg>
        <pc:spChg chg="mod">
          <ac:chgData name="Phil Gibbons" userId="f619c6e5d38ed7a7" providerId="LiveId" clId="{11985774-1B0A-40AD-A23A-A292F9AB7A32}" dt="2025-09-21T00:49:08.282" v="195" actId="6549"/>
          <ac:spMkLst>
            <pc:docMk/>
            <pc:sldMk cId="0" sldId="291"/>
            <ac:spMk id="1092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09-21T01:00:15.547" v="226" actId="1076"/>
        <pc:sldMkLst>
          <pc:docMk/>
          <pc:sldMk cId="0" sldId="293"/>
        </pc:sldMkLst>
        <pc:spChg chg="mod">
          <ac:chgData name="Phil Gibbons" userId="f619c6e5d38ed7a7" providerId="LiveId" clId="{11985774-1B0A-40AD-A23A-A292F9AB7A32}" dt="2025-09-21T01:00:15.547" v="226" actId="1076"/>
          <ac:spMkLst>
            <pc:docMk/>
            <pc:sldMk cId="0" sldId="293"/>
            <ac:spMk id="1264" creationId="{00000000-0000-0000-0000-000000000000}"/>
          </ac:spMkLst>
        </pc:spChg>
        <pc:spChg chg="mod">
          <ac:chgData name="Phil Gibbons" userId="f619c6e5d38ed7a7" providerId="LiveId" clId="{11985774-1B0A-40AD-A23A-A292F9AB7A32}" dt="2025-09-21T00:56:54.666" v="214" actId="20577"/>
          <ac:spMkLst>
            <pc:docMk/>
            <pc:sldMk cId="0" sldId="293"/>
            <ac:spMk id="1265" creationId="{00000000-0000-0000-0000-000000000000}"/>
          </ac:spMkLst>
        </pc:spChg>
      </pc:sldChg>
      <pc:sldChg chg="addSp delSp modSp mod modAnim">
        <pc:chgData name="Phil Gibbons" userId="f619c6e5d38ed7a7" providerId="LiveId" clId="{11985774-1B0A-40AD-A23A-A292F9AB7A32}" dt="2025-09-21T03:07:32.551" v="1843" actId="20577"/>
        <pc:sldMkLst>
          <pc:docMk/>
          <pc:sldMk cId="0" sldId="311"/>
        </pc:sldMkLst>
        <pc:spChg chg="mod">
          <ac:chgData name="Phil Gibbons" userId="f619c6e5d38ed7a7" providerId="LiveId" clId="{11985774-1B0A-40AD-A23A-A292F9AB7A32}" dt="2025-09-21T03:07:32.551" v="1843" actId="20577"/>
          <ac:spMkLst>
            <pc:docMk/>
            <pc:sldMk cId="0" sldId="311"/>
            <ac:spMk id="1882" creationId="{00000000-0000-0000-0000-000000000000}"/>
          </ac:spMkLst>
        </pc:spChg>
        <pc:picChg chg="add del mod">
          <ac:chgData name="Phil Gibbons" userId="f619c6e5d38ed7a7" providerId="LiveId" clId="{11985774-1B0A-40AD-A23A-A292F9AB7A32}" dt="2025-09-21T03:04:03.922" v="1790" actId="478"/>
          <ac:picMkLst>
            <pc:docMk/>
            <pc:sldMk cId="0" sldId="311"/>
            <ac:picMk id="3" creationId="{324AB2C1-24E6-6EF3-0682-8F2B7C527F09}"/>
          </ac:picMkLst>
        </pc:picChg>
        <pc:picChg chg="add mod">
          <ac:chgData name="Phil Gibbons" userId="f619c6e5d38ed7a7" providerId="LiveId" clId="{11985774-1B0A-40AD-A23A-A292F9AB7A32}" dt="2025-09-21T03:06:16.601" v="1838" actId="1076"/>
          <ac:picMkLst>
            <pc:docMk/>
            <pc:sldMk cId="0" sldId="311"/>
            <ac:picMk id="5" creationId="{8EE7672B-17AE-493C-EC12-C7749B82AB06}"/>
          </ac:picMkLst>
        </pc:picChg>
      </pc:sldChg>
      <pc:sldChg chg="del">
        <pc:chgData name="Phil Gibbons" userId="f619c6e5d38ed7a7" providerId="LiveId" clId="{11985774-1B0A-40AD-A23A-A292F9AB7A32}" dt="2025-09-21T00:59:00.243" v="219" actId="47"/>
        <pc:sldMkLst>
          <pc:docMk/>
          <pc:sldMk cId="3887743823" sldId="316"/>
        </pc:sldMkLst>
      </pc:sldChg>
      <pc:sldChg chg="modSp mod">
        <pc:chgData name="Phil Gibbons" userId="f619c6e5d38ed7a7" providerId="LiveId" clId="{11985774-1B0A-40AD-A23A-A292F9AB7A32}" dt="2025-09-21T00:37:12.138" v="137" actId="14100"/>
        <pc:sldMkLst>
          <pc:docMk/>
          <pc:sldMk cId="895254209" sldId="321"/>
        </pc:sldMkLst>
        <pc:spChg chg="mod">
          <ac:chgData name="Phil Gibbons" userId="f619c6e5d38ed7a7" providerId="LiveId" clId="{11985774-1B0A-40AD-A23A-A292F9AB7A32}" dt="2025-09-21T00:37:12.138" v="137" actId="14100"/>
          <ac:spMkLst>
            <pc:docMk/>
            <pc:sldMk cId="895254209" sldId="321"/>
            <ac:spMk id="3" creationId="{896FC492-6B37-694C-2F59-72CF2EF6404A}"/>
          </ac:spMkLst>
        </pc:spChg>
      </pc:sldChg>
      <pc:sldChg chg="del">
        <pc:chgData name="Phil Gibbons" userId="f619c6e5d38ed7a7" providerId="LiveId" clId="{11985774-1B0A-40AD-A23A-A292F9AB7A32}" dt="2025-09-21T00:38:26.626" v="142" actId="47"/>
        <pc:sldMkLst>
          <pc:docMk/>
          <pc:sldMk cId="3478277606" sldId="323"/>
        </pc:sldMkLst>
      </pc:sldChg>
      <pc:sldChg chg="del">
        <pc:chgData name="Phil Gibbons" userId="f619c6e5d38ed7a7" providerId="LiveId" clId="{11985774-1B0A-40AD-A23A-A292F9AB7A32}" dt="2025-09-21T00:44:49.381" v="156" actId="47"/>
        <pc:sldMkLst>
          <pc:docMk/>
          <pc:sldMk cId="179579993" sldId="324"/>
        </pc:sldMkLst>
      </pc:sldChg>
      <pc:sldChg chg="add modTransition">
        <pc:chgData name="Phil Gibbons" userId="f619c6e5d38ed7a7" providerId="LiveId" clId="{11985774-1B0A-40AD-A23A-A292F9AB7A32}" dt="2025-09-21T00:18:44.995" v="0"/>
        <pc:sldMkLst>
          <pc:docMk/>
          <pc:sldMk cId="4042517480" sldId="336"/>
        </pc:sldMkLst>
      </pc:sldChg>
      <pc:sldChg chg="modSp add mod">
        <pc:chgData name="Phil Gibbons" userId="f619c6e5d38ed7a7" providerId="LiveId" clId="{11985774-1B0A-40AD-A23A-A292F9AB7A32}" dt="2025-09-21T00:35:55.220" v="136" actId="20577"/>
        <pc:sldMkLst>
          <pc:docMk/>
          <pc:sldMk cId="2998267197" sldId="738"/>
        </pc:sldMkLst>
        <pc:spChg chg="mod">
          <ac:chgData name="Phil Gibbons" userId="f619c6e5d38ed7a7" providerId="LiveId" clId="{11985774-1B0A-40AD-A23A-A292F9AB7A32}" dt="2025-09-21T00:35:55.220" v="136" actId="20577"/>
          <ac:spMkLst>
            <pc:docMk/>
            <pc:sldMk cId="2998267197" sldId="738"/>
            <ac:spMk id="3" creationId="{171B0B07-55C3-0C4B-B153-FE1FEB9FC639}"/>
          </ac:spMkLst>
        </pc:spChg>
      </pc:sldChg>
      <pc:sldChg chg="modSp add mod">
        <pc:chgData name="Phil Gibbons" userId="f619c6e5d38ed7a7" providerId="LiveId" clId="{11985774-1B0A-40AD-A23A-A292F9AB7A32}" dt="2025-09-21T02:49:33.123" v="1774" actId="14100"/>
        <pc:sldMkLst>
          <pc:docMk/>
          <pc:sldMk cId="0" sldId="1191"/>
        </pc:sldMkLst>
        <pc:spChg chg="mod">
          <ac:chgData name="Phil Gibbons" userId="f619c6e5d38ed7a7" providerId="LiveId" clId="{11985774-1B0A-40AD-A23A-A292F9AB7A32}" dt="2025-09-21T02:49:33.123" v="1774" actId="14100"/>
          <ac:spMkLst>
            <pc:docMk/>
            <pc:sldMk cId="0" sldId="1191"/>
            <ac:spMk id="133126" creationId="{00000000-0000-0000-0000-000000000000}"/>
          </ac:spMkLst>
        </pc:spChg>
      </pc:sldChg>
      <pc:sldChg chg="modSp add mod">
        <pc:chgData name="Phil Gibbons" userId="f619c6e5d38ed7a7" providerId="LiveId" clId="{11985774-1B0A-40AD-A23A-A292F9AB7A32}" dt="2025-09-21T00:38:18.046" v="141" actId="20577"/>
        <pc:sldMkLst>
          <pc:docMk/>
          <pc:sldMk cId="779955422" sldId="1243"/>
        </pc:sldMkLst>
        <pc:spChg chg="mod">
          <ac:chgData name="Phil Gibbons" userId="f619c6e5d38ed7a7" providerId="LiveId" clId="{11985774-1B0A-40AD-A23A-A292F9AB7A32}" dt="2025-09-21T00:38:18.046" v="141" actId="20577"/>
          <ac:spMkLst>
            <pc:docMk/>
            <pc:sldMk cId="779955422" sldId="1243"/>
            <ac:spMk id="3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09-21T00:49:55.864" v="197" actId="47"/>
        <pc:sldMkLst>
          <pc:docMk/>
          <pc:sldMk cId="3465341427" sldId="1249"/>
        </pc:sldMkLst>
      </pc:sldChg>
      <pc:sldChg chg="modSp add mod modTransition">
        <pc:chgData name="Phil Gibbons" userId="f619c6e5d38ed7a7" providerId="LiveId" clId="{11985774-1B0A-40AD-A23A-A292F9AB7A32}" dt="2025-09-21T00:19:39.346" v="29" actId="20577"/>
        <pc:sldMkLst>
          <pc:docMk/>
          <pc:sldMk cId="0" sldId="1251"/>
        </pc:sldMkLst>
        <pc:spChg chg="mod">
          <ac:chgData name="Phil Gibbons" userId="f619c6e5d38ed7a7" providerId="LiveId" clId="{11985774-1B0A-40AD-A23A-A292F9AB7A32}" dt="2025-09-21T00:19:39.346" v="29" actId="20577"/>
          <ac:spMkLst>
            <pc:docMk/>
            <pc:sldMk cId="0" sldId="1251"/>
            <ac:spMk id="226" creationId="{00000000-0000-0000-0000-000000000000}"/>
          </ac:spMkLst>
        </pc:spChg>
      </pc:sldChg>
      <pc:sldChg chg="add del">
        <pc:chgData name="Phil Gibbons" userId="f619c6e5d38ed7a7" providerId="LiveId" clId="{11985774-1B0A-40AD-A23A-A292F9AB7A32}" dt="2025-09-21T00:37:33.841" v="139"/>
        <pc:sldMkLst>
          <pc:docMk/>
          <pc:sldMk cId="2434961541" sldId="1252"/>
        </pc:sldMkLst>
      </pc:sldChg>
      <pc:sldChg chg="modSp add del mod">
        <pc:chgData name="Phil Gibbons" userId="f619c6e5d38ed7a7" providerId="LiveId" clId="{11985774-1B0A-40AD-A23A-A292F9AB7A32}" dt="2025-09-21T00:44:42.917" v="155" actId="47"/>
        <pc:sldMkLst>
          <pc:docMk/>
          <pc:sldMk cId="3829140819" sldId="1252"/>
        </pc:sldMkLst>
        <pc:spChg chg="mod">
          <ac:chgData name="Phil Gibbons" userId="f619c6e5d38ed7a7" providerId="LiveId" clId="{11985774-1B0A-40AD-A23A-A292F9AB7A32}" dt="2025-09-21T00:43:12.237" v="153" actId="207"/>
          <ac:spMkLst>
            <pc:docMk/>
            <pc:sldMk cId="3829140819" sldId="1252"/>
            <ac:spMk id="668" creationId="{081563B4-522D-319F-2A38-9862BD4808F8}"/>
          </ac:spMkLst>
        </pc:spChg>
      </pc:sldChg>
      <pc:sldChg chg="modSp add">
        <pc:chgData name="Phil Gibbons" userId="f619c6e5d38ed7a7" providerId="LiveId" clId="{11985774-1B0A-40AD-A23A-A292F9AB7A32}" dt="2025-09-21T02:55:50.004" v="1784" actId="115"/>
        <pc:sldMkLst>
          <pc:docMk/>
          <pc:sldMk cId="394801278" sldId="1253"/>
        </pc:sldMkLst>
        <pc:spChg chg="mod">
          <ac:chgData name="Phil Gibbons" userId="f619c6e5d38ed7a7" providerId="LiveId" clId="{11985774-1B0A-40AD-A23A-A292F9AB7A32}" dt="2025-09-21T02:55:50.004" v="1784" actId="115"/>
          <ac:spMkLst>
            <pc:docMk/>
            <pc:sldMk cId="394801278" sldId="1253"/>
            <ac:spMk id="138245" creationId="{30E41F18-AE18-638C-5CB9-A529CCD09FEF}"/>
          </ac:spMkLst>
        </pc:spChg>
      </pc:sldChg>
      <pc:sldChg chg="add ord">
        <pc:chgData name="Phil Gibbons" userId="f619c6e5d38ed7a7" providerId="LiveId" clId="{11985774-1B0A-40AD-A23A-A292F9AB7A32}" dt="2025-09-21T01:05:05.186" v="277"/>
        <pc:sldMkLst>
          <pc:docMk/>
          <pc:sldMk cId="2924038485" sldId="1389"/>
        </pc:sldMkLst>
      </pc:sldChg>
      <pc:sldChg chg="add del">
        <pc:chgData name="Phil Gibbons" userId="f619c6e5d38ed7a7" providerId="LiveId" clId="{11985774-1B0A-40AD-A23A-A292F9AB7A32}" dt="2025-09-21T00:58:21.413" v="216"/>
        <pc:sldMkLst>
          <pc:docMk/>
          <pc:sldMk cId="360541013" sldId="1390"/>
        </pc:sldMkLst>
      </pc:sldChg>
      <pc:sldChg chg="add">
        <pc:chgData name="Phil Gibbons" userId="f619c6e5d38ed7a7" providerId="LiveId" clId="{11985774-1B0A-40AD-A23A-A292F9AB7A32}" dt="2025-09-21T00:58:30.375" v="217"/>
        <pc:sldMkLst>
          <pc:docMk/>
          <pc:sldMk cId="2887828942" sldId="1390"/>
        </pc:sldMkLst>
      </pc:sldChg>
      <pc:sldChg chg="add">
        <pc:chgData name="Phil Gibbons" userId="f619c6e5d38ed7a7" providerId="LiveId" clId="{11985774-1B0A-40AD-A23A-A292F9AB7A32}" dt="2025-09-21T00:58:57.832" v="218"/>
        <pc:sldMkLst>
          <pc:docMk/>
          <pc:sldMk cId="662017603" sldId="1391"/>
        </pc:sldMkLst>
      </pc:sldChg>
      <pc:sldChg chg="modSp add del mod">
        <pc:chgData name="Phil Gibbons" userId="f619c6e5d38ed7a7" providerId="LiveId" clId="{11985774-1B0A-40AD-A23A-A292F9AB7A32}" dt="2025-09-21T01:04:29.778" v="275" actId="2696"/>
        <pc:sldMkLst>
          <pc:docMk/>
          <pc:sldMk cId="1330558592" sldId="1392"/>
        </pc:sldMkLst>
        <pc:spChg chg="mod">
          <ac:chgData name="Phil Gibbons" userId="f619c6e5d38ed7a7" providerId="LiveId" clId="{11985774-1B0A-40AD-A23A-A292F9AB7A32}" dt="2025-09-21T01:03:41.663" v="274" actId="20577"/>
          <ac:spMkLst>
            <pc:docMk/>
            <pc:sldMk cId="1330558592" sldId="1392"/>
            <ac:spMk id="695" creationId="{BEAF9153-D62A-DFF4-26B3-0D689F0222DD}"/>
          </ac:spMkLst>
        </pc:spChg>
      </pc:sldChg>
      <pc:sldChg chg="addSp delSp modSp add mod delAnim modAnim">
        <pc:chgData name="Phil Gibbons" userId="f619c6e5d38ed7a7" providerId="LiveId" clId="{11985774-1B0A-40AD-A23A-A292F9AB7A32}" dt="2025-09-21T01:57:02.751" v="1771" actId="20577"/>
        <pc:sldMkLst>
          <pc:docMk/>
          <pc:sldMk cId="3131611347" sldId="1392"/>
        </pc:sldMkLst>
        <pc:spChg chg="add mod topLvl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2" creationId="{05522557-77DB-C367-86B5-8E42B089DB22}"/>
          </ac:spMkLst>
        </pc:spChg>
        <pc:spChg chg="add mod topLvl">
          <ac:chgData name="Phil Gibbons" userId="f619c6e5d38ed7a7" providerId="LiveId" clId="{11985774-1B0A-40AD-A23A-A292F9AB7A32}" dt="2025-09-21T01:23:51.904" v="588" actId="1076"/>
          <ac:spMkLst>
            <pc:docMk/>
            <pc:sldMk cId="3131611347" sldId="1392"/>
            <ac:spMk id="3" creationId="{C0C72FAB-7EAE-6A18-10CE-6D7C0E94872E}"/>
          </ac:spMkLst>
        </pc:spChg>
        <pc:spChg chg="add mod">
          <ac:chgData name="Phil Gibbons" userId="f619c6e5d38ed7a7" providerId="LiveId" clId="{11985774-1B0A-40AD-A23A-A292F9AB7A32}" dt="2025-09-21T01:15:59.121" v="471"/>
          <ac:spMkLst>
            <pc:docMk/>
            <pc:sldMk cId="3131611347" sldId="1392"/>
            <ac:spMk id="4" creationId="{FE88CC2F-6C63-819A-E606-06E2993E5364}"/>
          </ac:spMkLst>
        </pc:spChg>
        <pc:spChg chg="add mod topLvl">
          <ac:chgData name="Phil Gibbons" userId="f619c6e5d38ed7a7" providerId="LiveId" clId="{11985774-1B0A-40AD-A23A-A292F9AB7A32}" dt="2025-09-21T01:23:51.904" v="588" actId="1076"/>
          <ac:spMkLst>
            <pc:docMk/>
            <pc:sldMk cId="3131611347" sldId="1392"/>
            <ac:spMk id="5" creationId="{8E901176-4485-170F-6DD8-C4E57969A2B9}"/>
          </ac:spMkLst>
        </pc:spChg>
        <pc:spChg chg="add mod topLvl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6" creationId="{6DB8B7F5-53AD-7104-AD5D-432A0DE9C0D9}"/>
          </ac:spMkLst>
        </pc:spChg>
        <pc:spChg chg="add del mod topLvl">
          <ac:chgData name="Phil Gibbons" userId="f619c6e5d38ed7a7" providerId="LiveId" clId="{11985774-1B0A-40AD-A23A-A292F9AB7A32}" dt="2025-09-21T01:22:17.145" v="562" actId="478"/>
          <ac:spMkLst>
            <pc:docMk/>
            <pc:sldMk cId="3131611347" sldId="1392"/>
            <ac:spMk id="7" creationId="{F12BCF29-219A-3E45-BC37-59233AB62E64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9" creationId="{C179107C-B6D2-A430-D37F-86964C994BBC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0" creationId="{2F30111B-21F6-0E2F-639D-D50D4DD64428}"/>
          </ac:spMkLst>
        </pc:spChg>
        <pc:spChg chg="add mod">
          <ac:chgData name="Phil Gibbons" userId="f619c6e5d38ed7a7" providerId="LiveId" clId="{11985774-1B0A-40AD-A23A-A292F9AB7A32}" dt="2025-09-21T01:23:51.904" v="588" actId="1076"/>
          <ac:spMkLst>
            <pc:docMk/>
            <pc:sldMk cId="3131611347" sldId="1392"/>
            <ac:spMk id="11" creationId="{8C59A060-4020-5485-D0D1-1BAF1594EE83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2" creationId="{00538F02-1E18-2FBA-80E8-FFA29BF8A9E3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3" creationId="{D35FB51F-4AE7-B9DC-A915-5BE859B1EA2D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4" creationId="{047776A4-4080-BBD5-BCA1-D596A9ECFCBD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5" creationId="{79DD7270-8439-D3A2-7530-2D7347E209E5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6" creationId="{74BE89C3-2320-71AC-6A24-1E65D0F47852}"/>
          </ac:spMkLst>
        </pc:spChg>
        <pc:spChg chg="add mod">
          <ac:chgData name="Phil Gibbons" userId="f619c6e5d38ed7a7" providerId="LiveId" clId="{11985774-1B0A-40AD-A23A-A292F9AB7A32}" dt="2025-09-21T01:28:05.332" v="637" actId="164"/>
          <ac:spMkLst>
            <pc:docMk/>
            <pc:sldMk cId="3131611347" sldId="1392"/>
            <ac:spMk id="17" creationId="{F794C84C-0089-DAD9-BA6F-B62278D3C1E9}"/>
          </ac:spMkLst>
        </pc:spChg>
        <pc:spChg chg="add mod">
          <ac:chgData name="Phil Gibbons" userId="f619c6e5d38ed7a7" providerId="LiveId" clId="{11985774-1B0A-40AD-A23A-A292F9AB7A32}" dt="2025-09-21T01:54:48.351" v="1690" actId="1076"/>
          <ac:spMkLst>
            <pc:docMk/>
            <pc:sldMk cId="3131611347" sldId="1392"/>
            <ac:spMk id="18" creationId="{AD204027-3706-82F7-BFA7-FEC733B93E72}"/>
          </ac:spMkLst>
        </pc:spChg>
        <pc:spChg chg="mod">
          <ac:chgData name="Phil Gibbons" userId="f619c6e5d38ed7a7" providerId="LiveId" clId="{11985774-1B0A-40AD-A23A-A292F9AB7A32}" dt="2025-09-21T01:21:27.206" v="558" actId="20577"/>
          <ac:spMkLst>
            <pc:docMk/>
            <pc:sldMk cId="3131611347" sldId="1392"/>
            <ac:spMk id="695" creationId="{BEAF9153-D62A-DFF4-26B3-0D689F0222DD}"/>
          </ac:spMkLst>
        </pc:spChg>
        <pc:spChg chg="mod">
          <ac:chgData name="Phil Gibbons" userId="f619c6e5d38ed7a7" providerId="LiveId" clId="{11985774-1B0A-40AD-A23A-A292F9AB7A32}" dt="2025-09-21T01:57:02.751" v="1771" actId="20577"/>
          <ac:spMkLst>
            <pc:docMk/>
            <pc:sldMk cId="3131611347" sldId="1392"/>
            <ac:spMk id="696" creationId="{AC09A80D-87CA-D7CB-4B9D-2C90CE85DDE1}"/>
          </ac:spMkLst>
        </pc:spChg>
        <pc:spChg chg="mod">
          <ac:chgData name="Phil Gibbons" userId="f619c6e5d38ed7a7" providerId="LiveId" clId="{11985774-1B0A-40AD-A23A-A292F9AB7A32}" dt="2025-09-21T01:56:04.360" v="1769" actId="1076"/>
          <ac:spMkLst>
            <pc:docMk/>
            <pc:sldMk cId="3131611347" sldId="1392"/>
            <ac:spMk id="697" creationId="{ACF7EBC7-2239-6B37-4405-FE009247CC3F}"/>
          </ac:spMkLst>
        </pc:spChg>
        <pc:spChg chg="del mod">
          <ac:chgData name="Phil Gibbons" userId="f619c6e5d38ed7a7" providerId="LiveId" clId="{11985774-1B0A-40AD-A23A-A292F9AB7A32}" dt="2025-09-21T01:31:08.059" v="676" actId="478"/>
          <ac:spMkLst>
            <pc:docMk/>
            <pc:sldMk cId="3131611347" sldId="1392"/>
            <ac:spMk id="698" creationId="{F3EC0919-60C5-73E0-899A-E99CEA5621A0}"/>
          </ac:spMkLst>
        </pc:spChg>
        <pc:spChg chg="del mod">
          <ac:chgData name="Phil Gibbons" userId="f619c6e5d38ed7a7" providerId="LiveId" clId="{11985774-1B0A-40AD-A23A-A292F9AB7A32}" dt="2025-09-21T01:33:07.097" v="772" actId="478"/>
          <ac:spMkLst>
            <pc:docMk/>
            <pc:sldMk cId="3131611347" sldId="1392"/>
            <ac:spMk id="699" creationId="{B5D63C86-428B-B549-230D-BEFCB6293668}"/>
          </ac:spMkLst>
        </pc:spChg>
        <pc:spChg chg="del">
          <ac:chgData name="Phil Gibbons" userId="f619c6e5d38ed7a7" providerId="LiveId" clId="{11985774-1B0A-40AD-A23A-A292F9AB7A32}" dt="2025-09-21T01:08:24.450" v="314" actId="478"/>
          <ac:spMkLst>
            <pc:docMk/>
            <pc:sldMk cId="3131611347" sldId="1392"/>
            <ac:spMk id="700" creationId="{9C51690A-5CA3-AB1D-D451-7D13E9E9A478}"/>
          </ac:spMkLst>
        </pc:spChg>
        <pc:spChg chg="del">
          <ac:chgData name="Phil Gibbons" userId="f619c6e5d38ed7a7" providerId="LiveId" clId="{11985774-1B0A-40AD-A23A-A292F9AB7A32}" dt="2025-09-21T01:08:28.082" v="315" actId="478"/>
          <ac:spMkLst>
            <pc:docMk/>
            <pc:sldMk cId="3131611347" sldId="1392"/>
            <ac:spMk id="701" creationId="{260CDAF5-18B1-B4CA-41D7-9BDD2623D12F}"/>
          </ac:spMkLst>
        </pc:spChg>
        <pc:spChg chg="del mod">
          <ac:chgData name="Phil Gibbons" userId="f619c6e5d38ed7a7" providerId="LiveId" clId="{11985774-1B0A-40AD-A23A-A292F9AB7A32}" dt="2025-09-21T01:33:04.411" v="771" actId="478"/>
          <ac:spMkLst>
            <pc:docMk/>
            <pc:sldMk cId="3131611347" sldId="1392"/>
            <ac:spMk id="702" creationId="{835F7B55-7B8A-3276-9BBE-417D92CAFAE2}"/>
          </ac:spMkLst>
        </pc:spChg>
        <pc:grpChg chg="add del mod">
          <ac:chgData name="Phil Gibbons" userId="f619c6e5d38ed7a7" providerId="LiveId" clId="{11985774-1B0A-40AD-A23A-A292F9AB7A32}" dt="2025-09-21T01:21:52.039" v="559" actId="165"/>
          <ac:grpSpMkLst>
            <pc:docMk/>
            <pc:sldMk cId="3131611347" sldId="1392"/>
            <ac:grpSpMk id="8" creationId="{84469011-1ECF-EAFF-5581-8955A85B48AE}"/>
          </ac:grpSpMkLst>
        </pc:grpChg>
        <pc:grpChg chg="mod">
          <ac:chgData name="Phil Gibbons" userId="f619c6e5d38ed7a7" providerId="LiveId" clId="{11985774-1B0A-40AD-A23A-A292F9AB7A32}" dt="2025-09-21T01:54:41.338" v="1689" actId="1076"/>
          <ac:grpSpMkLst>
            <pc:docMk/>
            <pc:sldMk cId="3131611347" sldId="1392"/>
            <ac:grpSpMk id="19" creationId="{4B36379E-3ECB-558C-435D-A51F12743174}"/>
          </ac:grpSpMkLst>
        </pc:grpChg>
      </pc:sldChg>
      <pc:sldMasterChg chg="delSldLayout">
        <pc:chgData name="Phil Gibbons" userId="f619c6e5d38ed7a7" providerId="LiveId" clId="{11985774-1B0A-40AD-A23A-A292F9AB7A32}" dt="2025-09-21T00:25:39.347" v="30" actId="47"/>
        <pc:sldMasterMkLst>
          <pc:docMk/>
          <pc:sldMasterMk cId="0" sldId="2147483648"/>
        </pc:sldMasterMkLst>
        <pc:sldLayoutChg chg="del">
          <pc:chgData name="Phil Gibbons" userId="f619c6e5d38ed7a7" providerId="LiveId" clId="{11985774-1B0A-40AD-A23A-A292F9AB7A32}" dt="2025-09-21T00:25:39.347" v="30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a[0][0] fetches cache line with a[0][1], a[0][2], etc. With small M, this cache line will still be in cache when later access these items.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5A599-6BAB-7A68-BDE8-BE305A02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8795EA-13CA-B282-0579-CB033F3E3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A174DD73-5901-4B96-3205-77CD6388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  <p:extLst>
      <p:ext uri="{BB962C8B-B14F-4D97-AF65-F5344CB8AC3E}">
        <p14:creationId xmlns:p14="http://schemas.microsoft.com/office/powerpoint/2010/main" val="408855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  <p:extLst>
      <p:ext uri="{BB962C8B-B14F-4D97-AF65-F5344CB8AC3E}">
        <p14:creationId xmlns:p14="http://schemas.microsoft.com/office/powerpoint/2010/main" val="389014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Carnegie Mellon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9105/quizzes/150039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35342" cy="4972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 </a:t>
            </a:r>
            <a:r>
              <a:rPr lang="en-US" b="0" dirty="0"/>
              <a:t>	   	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RAM : main memory building block</a:t>
            </a:r>
            <a:r>
              <a:rPr lang="en-US" b="0" dirty="0"/>
              <a:t>	   </a:t>
            </a:r>
            <a:r>
              <a:rPr lang="en-US" sz="2400" b="1" dirty="0">
                <a:solidFill>
                  <a:srgbClr val="7F7F7F"/>
                </a:solidFill>
              </a:rPr>
              <a:t>CSAPP 6.1.1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Locality of reference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6.2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The memory hierarchy</a:t>
            </a:r>
            <a:r>
              <a:rPr lang="en-US" b="0" dirty="0"/>
              <a:t>			   </a:t>
            </a:r>
            <a:r>
              <a:rPr lang="en-US" sz="2400" b="1" dirty="0">
                <a:solidFill>
                  <a:srgbClr val="7F7F7F"/>
                </a:solidFill>
              </a:rPr>
              <a:t>CSAPP 6.3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2"/>
                </a:solidFill>
              </a:rPr>
              <a:t>Storage technologies and trends</a:t>
            </a:r>
            <a:r>
              <a:rPr lang="en-US" b="0" dirty="0"/>
              <a:t>		   </a:t>
            </a:r>
            <a:r>
              <a:rPr lang="en-US" sz="2400" b="1" dirty="0">
                <a:solidFill>
                  <a:srgbClr val="7F7F7F"/>
                </a:solidFill>
              </a:rPr>
              <a:t>CSAPP 6.1.2-6.1.4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>
                <a:solidFill>
                  <a:srgbClr val="C00000"/>
                </a:solidFill>
              </a:rPr>
              <a:t>bus </a:t>
            </a:r>
            <a:r>
              <a:t>is a collection of parallel wires that carry address, data, and control signals.</a:t>
            </a:r>
          </a:p>
          <a:p>
            <a:r>
              <a:t>Buses are typically shared by multiple devices.</a:t>
            </a:r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950912" y="5548312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776287" y="3578225"/>
            <a:ext cx="3427414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790257" y="3269178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341496" y="4694663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57" name="Line 25"/>
          <p:cNvSpPr/>
          <p:nvPr/>
        </p:nvSpPr>
        <p:spPr>
          <a:xfrm>
            <a:off x="4940301" y="5002915"/>
            <a:ext cx="1" cy="5270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 advAuto="0"/>
      <p:bldP spid="25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  <p:bldP spid="31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RAM </a:t>
            </a:r>
            <a:r>
              <a:rPr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Basic storage unit is normally a </a:t>
            </a:r>
            <a:r>
              <a:rPr>
                <a:solidFill>
                  <a:srgbClr val="C00000"/>
                </a:solidFill>
              </a:rPr>
              <a:t>cell </a:t>
            </a:r>
            <a:r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Multiple RAM chips form a memory.</a:t>
            </a:r>
          </a:p>
          <a:p>
            <a:endParaRPr sz="2000" b="0"/>
          </a:p>
          <a:p>
            <a:r>
              <a:t>RAM comes in two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(Dynamic RAM)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Memory Hierarchy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15-213/14-513/15-513: Introduction to Computer Systems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Sept 23</a:t>
            </a:r>
            <a:r>
              <a:rPr lang="en-US" sz="2000" b="0" dirty="0"/>
              <a:t>,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t>DRAM</a:t>
            </a:r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0" indent="0" defTabSz="841247">
              <a:buSzTx/>
              <a:buFont typeface="Wingdings 2"/>
              <a:buNone/>
              <a:defRPr sz="2576"/>
            </a:pPr>
            <a:endParaRPr/>
          </a:p>
          <a:p>
            <a:pPr marL="315468" indent="-315468" defTabSz="841247">
              <a:defRPr sz="2576"/>
            </a:pPr>
            <a:r>
              <a:t>1 Transistor + 1 capacitor / bit</a:t>
            </a:r>
          </a:p>
          <a:p>
            <a:pPr marL="683513" lvl="1" indent="-262890" defTabSz="841247">
              <a:spcBef>
                <a:spcPts val="500"/>
              </a:spcBef>
              <a:defRPr sz="2208" b="0"/>
            </a:pPr>
            <a:r>
              <a:t>Capacitor oriented vertically</a:t>
            </a:r>
          </a:p>
          <a:p>
            <a:pPr marL="315468" indent="-315468" defTabSz="841247">
              <a:defRPr sz="2576"/>
            </a:pPr>
            <a:r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708207" y="1362075"/>
            <a:ext cx="3780473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Holds state indefinitely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Reaching its limits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610601" cy="219438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/>
              <a:t>Trans.	Access	Needs	Needs		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per bit	 time	refresh?	EDC?	Cost	Applications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SRAM	6 or 8	1x	No	Maybe	100x	Cache memories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DRAM	1	10x	Yes	Yes	1x	Main memories,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					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dirty="0"/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build="p" bldLvl="5" animBg="1" advAuto="0"/>
      <p:bldP spid="686" grpId="0" animBg="1" advAuto="0"/>
      <p:bldP spid="687" grpId="0" animBg="1" advAuto="0"/>
      <p:bldP spid="688" grpId="0" animBg="1" advAuto="0"/>
      <p:bldP spid="689" grpId="0" animBg="1" advAuto="0"/>
      <p:bldP spid="690" grpId="0" animBg="1" advAuto="0"/>
      <p:bldP spid="691" grpId="0" animBg="1" advAuto="0"/>
      <p:bldP spid="692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695" name="Tit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69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3185396"/>
            <a:ext cx="5318126" cy="2768860"/>
          </a:xfrm>
          <a:prstGeom prst="rect">
            <a:avLst/>
          </a:prstGeom>
        </p:spPr>
        <p:txBody>
          <a:bodyPr/>
          <a:lstStyle/>
          <a:p>
            <a:r>
              <a:t>Data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array elements in succession (stride-1 reference pattern).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variable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t> each iteration.</a:t>
            </a:r>
          </a:p>
          <a:p>
            <a:r>
              <a:t>Instruction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instructions in sequence.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Cycle through loop repeatedly. </a:t>
            </a:r>
          </a:p>
        </p:txBody>
      </p:sp>
      <p:sp>
        <p:nvSpPr>
          <p:cNvPr id="697" name="Rectangle 4"/>
          <p:cNvSpPr/>
          <p:nvPr/>
        </p:nvSpPr>
        <p:spPr>
          <a:xfrm>
            <a:off x="2817519" y="1563019"/>
            <a:ext cx="3441269" cy="1074653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dirty="0"/>
              <a:t>long </a:t>
            </a:r>
            <a:r>
              <a:rPr dirty="0"/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for (</a:t>
            </a:r>
            <a:r>
              <a:rPr lang="en-US" dirty="0"/>
              <a:t>int </a:t>
            </a:r>
            <a:r>
              <a:rPr dirty="0"/>
              <a:t>i = 0; i &lt; n;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return sum;</a:t>
            </a:r>
          </a:p>
        </p:txBody>
      </p:sp>
      <p:sp>
        <p:nvSpPr>
          <p:cNvPr id="698" name="TextBox 12"/>
          <p:cNvSpPr txBox="1"/>
          <p:nvPr/>
        </p:nvSpPr>
        <p:spPr>
          <a:xfrm>
            <a:off x="5542247" y="2872769"/>
            <a:ext cx="255563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Spatial or Temporal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Locality?</a:t>
            </a:r>
          </a:p>
        </p:txBody>
      </p:sp>
      <p:sp>
        <p:nvSpPr>
          <p:cNvPr id="699" name="TextBox 13"/>
          <p:cNvSpPr txBox="1"/>
          <p:nvPr/>
        </p:nvSpPr>
        <p:spPr>
          <a:xfrm>
            <a:off x="6188998" y="4251066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0" name="TextBox 14"/>
          <p:cNvSpPr txBox="1"/>
          <p:nvPr/>
        </p:nvSpPr>
        <p:spPr>
          <a:xfrm>
            <a:off x="6349299" y="5031430"/>
            <a:ext cx="942787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  <p:sp>
        <p:nvSpPr>
          <p:cNvPr id="701" name="TextBox 16"/>
          <p:cNvSpPr txBox="1"/>
          <p:nvPr/>
        </p:nvSpPr>
        <p:spPr>
          <a:xfrm>
            <a:off x="6258788" y="5444697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2" name="TextBox 8"/>
          <p:cNvSpPr txBox="1"/>
          <p:nvPr/>
        </p:nvSpPr>
        <p:spPr>
          <a:xfrm>
            <a:off x="6349296" y="3769511"/>
            <a:ext cx="9427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 animBg="1" advAuto="0"/>
      <p:bldP spid="700" grpId="0" animBg="1" advAuto="0"/>
      <p:bldP spid="701" grpId="0" animBg="1" advAuto="0"/>
      <p:bldP spid="702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705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Qualitative Estimates of Locality</a:t>
            </a:r>
          </a:p>
        </p:txBody>
      </p:sp>
      <p:sp>
        <p:nvSpPr>
          <p:cNvPr id="706" name="Rectangle 1030"/>
          <p:cNvSpPr txBox="1">
            <a:spLocks noGrp="1"/>
          </p:cNvSpPr>
          <p:nvPr>
            <p:ph type="body" idx="1"/>
          </p:nvPr>
        </p:nvSpPr>
        <p:spPr>
          <a:xfrm>
            <a:off x="396875" y="1197677"/>
            <a:ext cx="8100908" cy="51364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Claim:</a:t>
            </a:r>
            <a:r>
              <a:rPr dirty="0">
                <a:solidFill>
                  <a:srgbClr val="000000"/>
                </a:solidFill>
              </a:rPr>
              <a:t> Being able to look at code and get a qualitative sense of its locality is a key skill for a professional programmer.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Question: </a:t>
            </a:r>
            <a:r>
              <a:rPr dirty="0">
                <a:solidFill>
                  <a:srgbClr val="000000"/>
                </a:solidFill>
              </a:rPr>
              <a:t>Does this function have good locality with respect to array </a:t>
            </a:r>
            <a:r>
              <a:rPr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07" name="Text Box 1028"/>
          <p:cNvSpPr txBox="1"/>
          <p:nvPr/>
        </p:nvSpPr>
        <p:spPr>
          <a:xfrm>
            <a:off x="3481773" y="2819085"/>
            <a:ext cx="4382193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int </a:t>
            </a:r>
            <a:r>
              <a:rPr dirty="0" err="1"/>
              <a:t>sum_array_rows</a:t>
            </a:r>
            <a:r>
              <a:rPr dirty="0"/>
              <a:t>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for (j = 0; j &lt; N; </a:t>
            </a:r>
            <a:r>
              <a:rPr dirty="0" err="1"/>
              <a:t>j++</a:t>
            </a:r>
            <a:r>
              <a:rPr dirty="0"/>
              <a:t>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}</a:t>
            </a:r>
          </a:p>
        </p:txBody>
      </p:sp>
      <p:sp>
        <p:nvSpPr>
          <p:cNvPr id="708" name="TextBox 5"/>
          <p:cNvSpPr txBox="1"/>
          <p:nvPr/>
        </p:nvSpPr>
        <p:spPr>
          <a:xfrm>
            <a:off x="646217" y="4481734"/>
            <a:ext cx="162799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yes</a:t>
            </a:r>
          </a:p>
        </p:txBody>
      </p:sp>
      <p:grpSp>
        <p:nvGrpSpPr>
          <p:cNvPr id="744" name="Group 1"/>
          <p:cNvGrpSpPr/>
          <p:nvPr/>
        </p:nvGrpSpPr>
        <p:grpSpPr>
          <a:xfrm>
            <a:off x="300935" y="3350402"/>
            <a:ext cx="7777117" cy="3133891"/>
            <a:chOff x="0" y="0"/>
            <a:chExt cx="7777116" cy="3133890"/>
          </a:xfrm>
        </p:grpSpPr>
        <p:sp>
          <p:nvSpPr>
            <p:cNvPr id="709" name="TextBox 4"/>
            <p:cNvSpPr txBox="1"/>
            <p:nvPr/>
          </p:nvSpPr>
          <p:spPr>
            <a:xfrm>
              <a:off x="0" y="0"/>
              <a:ext cx="2533462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Hint: array layout</a:t>
              </a:r>
              <a:br/>
              <a:r>
                <a:t> is row-major order</a:t>
              </a:r>
            </a:p>
          </p:txBody>
        </p:sp>
        <p:grpSp>
          <p:nvGrpSpPr>
            <p:cNvPr id="743" name="Group 16"/>
            <p:cNvGrpSpPr/>
            <p:nvPr/>
          </p:nvGrpSpPr>
          <p:grpSpPr>
            <a:xfrm>
              <a:off x="566161" y="2272372"/>
              <a:ext cx="7210956" cy="861519"/>
              <a:chOff x="0" y="0"/>
              <a:chExt cx="7210954" cy="861518"/>
            </a:xfrm>
          </p:grpSpPr>
          <p:grpSp>
            <p:nvGrpSpPr>
              <p:cNvPr id="719" name="Group 17"/>
              <p:cNvGrpSpPr/>
              <p:nvPr/>
            </p:nvGrpSpPr>
            <p:grpSpPr>
              <a:xfrm>
                <a:off x="0" y="0"/>
                <a:ext cx="1909308" cy="861519"/>
                <a:chOff x="0" y="0"/>
                <a:chExt cx="1909307" cy="861518"/>
              </a:xfrm>
            </p:grpSpPr>
            <p:grpSp>
              <p:nvGrpSpPr>
                <p:cNvPr id="712" name="Rectangle 20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1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rPr dirty="0"/>
                      <a:t>• • •</a:t>
                    </a:r>
                  </a:p>
                </p:txBody>
              </p:sp>
            </p:grpSp>
            <p:grpSp>
              <p:nvGrpSpPr>
                <p:cNvPr id="715" name="Rectangle 18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1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71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18" name="Rectangle 19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1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29" name="Group 21"/>
              <p:cNvGrpSpPr/>
              <p:nvPr/>
            </p:nvGrpSpPr>
            <p:grpSpPr>
              <a:xfrm>
                <a:off x="1855576" y="0"/>
                <a:ext cx="1909309" cy="861519"/>
                <a:chOff x="0" y="0"/>
                <a:chExt cx="1909307" cy="861518"/>
              </a:xfrm>
            </p:grpSpPr>
            <p:grpSp>
              <p:nvGrpSpPr>
                <p:cNvPr id="722" name="Rectangle 24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2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25" name="Rectangle 22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2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28" name="Rectangle 23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2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39" name="Group 25"/>
              <p:cNvGrpSpPr/>
              <p:nvPr/>
            </p:nvGrpSpPr>
            <p:grpSpPr>
              <a:xfrm>
                <a:off x="5247916" y="0"/>
                <a:ext cx="1963040" cy="861519"/>
                <a:chOff x="0" y="0"/>
                <a:chExt cx="1963038" cy="861518"/>
              </a:xfrm>
            </p:grpSpPr>
            <p:grpSp>
              <p:nvGrpSpPr>
                <p:cNvPr id="732" name="Rectangle 28"/>
                <p:cNvGrpSpPr/>
                <p:nvPr/>
              </p:nvGrpSpPr>
              <p:grpSpPr>
                <a:xfrm>
                  <a:off x="53731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3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D5F1CF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35" name="Rectangle 26"/>
                <p:cNvGrpSpPr/>
                <p:nvPr/>
              </p:nvGrpSpPr>
              <p:grpSpPr>
                <a:xfrm>
                  <a:off x="-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3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4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38" name="Rectangle 27"/>
                <p:cNvGrpSpPr/>
                <p:nvPr/>
              </p:nvGrpSpPr>
              <p:grpSpPr>
                <a:xfrm>
                  <a:off x="132541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42" name="Rectangle 29"/>
              <p:cNvGrpSpPr/>
              <p:nvPr/>
            </p:nvGrpSpPr>
            <p:grpSpPr>
              <a:xfrm>
                <a:off x="3711153" y="0"/>
                <a:ext cx="1590495" cy="861519"/>
                <a:chOff x="0" y="0"/>
                <a:chExt cx="1590494" cy="861518"/>
              </a:xfrm>
            </p:grpSpPr>
            <p:sp>
              <p:nvSpPr>
                <p:cNvPr id="740" name="Rectangle"/>
                <p:cNvSpPr/>
                <p:nvPr/>
              </p:nvSpPr>
              <p:spPr>
                <a:xfrm>
                  <a:off x="-1" y="-1"/>
                  <a:ext cx="1590496" cy="86152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1" name="•  •  •"/>
                <p:cNvSpPr txBox="1"/>
                <p:nvPr/>
              </p:nvSpPr>
              <p:spPr>
                <a:xfrm>
                  <a:off x="369736" y="283438"/>
                  <a:ext cx="851022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  •  •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0" animBg="1" advAuto="0"/>
      <p:bldP spid="744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82107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 dirty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</a:t>
            </a:r>
            <a:r>
              <a:rPr>
                <a:solidFill>
                  <a:srgbClr val="000000"/>
                </a:solidFill>
              </a:rPr>
              <a:t>: Can you permute the loops so that the function scans the 3-d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30922" cy="2656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make j the inner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7896225" cy="53048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Tomorrow:</a:t>
            </a:r>
          </a:p>
          <a:p>
            <a:pPr lvl="1"/>
            <a:r>
              <a:rPr lang="en-US" dirty="0"/>
              <a:t>Written #3 peer review due</a:t>
            </a:r>
          </a:p>
          <a:p>
            <a:pPr lvl="1"/>
            <a:r>
              <a:rPr lang="en-US" dirty="0"/>
              <a:t>Written #4 due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Thursday: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ttack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lab due</a:t>
            </a:r>
          </a:p>
          <a:p>
            <a:pPr lvl="1">
              <a:defRPr/>
            </a:pPr>
            <a:r>
              <a:rPr lang="en-US" dirty="0"/>
              <a:t>Cache lab goes out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Friday: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Recitation on Caches and C Review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Written #5 goes out</a:t>
            </a:r>
          </a:p>
          <a:p>
            <a:pPr lvl="1"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Sunday:</a:t>
            </a:r>
          </a:p>
          <a:p>
            <a:pPr lvl="1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Bootcamp video</a:t>
            </a:r>
            <a:r>
              <a:rPr lang="en-US" dirty="0"/>
              <a:t> on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 Programming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927E-F6DE-5D1F-5B2A-5540090E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>
            <a:extLst>
              <a:ext uri="{FF2B5EF4-FFF2-40B4-BE49-F238E27FC236}">
                <a16:creationId xmlns:a16="http://schemas.microsoft.com/office/drawing/2014/main" id="{6F05B013-8368-99E3-2BD9-B8329CD586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667" name="Title 1">
            <a:extLst>
              <a:ext uri="{FF2B5EF4-FFF2-40B4-BE49-F238E27FC236}">
                <a16:creationId xmlns:a16="http://schemas.microsoft.com/office/drawing/2014/main" id="{CD2D0F39-2FD1-765B-C97E-8EFD29B4F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>
            <a:extLst>
              <a:ext uri="{FF2B5EF4-FFF2-40B4-BE49-F238E27FC236}">
                <a16:creationId xmlns:a16="http://schemas.microsoft.com/office/drawing/2014/main" id="{081563B4-522D-319F-2A38-9862BD480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rPr dirty="0"/>
              <a:t>RAM : </a:t>
            </a:r>
            <a:r>
              <a:rPr dirty="0">
                <a:solidFill>
                  <a:schemeClr val="bg1">
                    <a:lumMod val="75000"/>
                  </a:schemeClr>
                </a:solidFill>
              </a:rPr>
              <a:t>ma</a:t>
            </a:r>
            <a:r>
              <a:rPr dirty="0"/>
              <a:t>in memory building block</a:t>
            </a:r>
          </a:p>
          <a:p>
            <a:pPr>
              <a:lnSpc>
                <a:spcPct val="80000"/>
              </a:lnSpc>
            </a:pPr>
            <a:r>
              <a:rPr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>
                <a:solidFill>
                  <a:schemeClr val="tx1"/>
                </a:solidFill>
              </a:rP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rPr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82914081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58D0D7-5CD0-4200-97DF-E623F466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Memory size affects latency &amp; energy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4CABBCC-23CD-4DF0-8D46-4AE23AF20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32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AAB6BEF0-2CF0-4CD9-A10B-C2DCBEA4B4F9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1943100"/>
            <a:ext cx="971550" cy="1657350"/>
            <a:chOff x="609600" y="2209800"/>
            <a:chExt cx="1295400" cy="22098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C50071BA-4417-4FD4-A12D-59CF3A548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79680AF7-2540-48FD-A14F-551A0CF713C9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C374E3E2-C092-42DA-BF9C-893CB300C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4BC3A-9066-4FC6-967C-B257C352166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43100"/>
            <a:ext cx="3657600" cy="3886200"/>
            <a:chOff x="2743200" y="990600"/>
            <a:chExt cx="4876800" cy="5181600"/>
          </a:xfrm>
        </p:grpSpPr>
        <p:sp>
          <p:nvSpPr>
            <p:cNvPr id="10247" name="Rectangle 4">
              <a:extLst>
                <a:ext uri="{FF2B5EF4-FFF2-40B4-BE49-F238E27FC236}">
                  <a16:creationId xmlns:a16="http://schemas.microsoft.com/office/drawing/2014/main" id="{76F8C027-9C4A-4FB2-AF33-4C57809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0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 Memory</a:t>
              </a:r>
            </a:p>
          </p:txBody>
        </p:sp>
        <p:cxnSp>
          <p:nvCxnSpPr>
            <p:cNvPr id="10248" name="Straight Arrow Connector 10">
              <a:extLst>
                <a:ext uri="{FF2B5EF4-FFF2-40B4-BE49-F238E27FC236}">
                  <a16:creationId xmlns:a16="http://schemas.microsoft.com/office/drawing/2014/main" id="{42FB6CA0-74DA-446E-802D-B27DB036D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9" name="Rectangle 13">
              <a:extLst>
                <a:ext uri="{FF2B5EF4-FFF2-40B4-BE49-F238E27FC236}">
                  <a16:creationId xmlns:a16="http://schemas.microsoft.com/office/drawing/2014/main" id="{58468402-1945-4E71-8799-0CA472D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0F1D86-4381-4F09-84DB-E2AD906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237382"/>
            <a:ext cx="302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 have further to travel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 out to more locations</a:t>
            </a:r>
          </a:p>
        </p:txBody>
      </p:sp>
    </p:spTree>
    <p:extLst>
      <p:ext uri="{BB962C8B-B14F-4D97-AF65-F5344CB8AC3E}">
        <p14:creationId xmlns:p14="http://schemas.microsoft.com/office/powerpoint/2010/main" val="4187107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rPr dirty="0"/>
              <a:t>Cache: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i="0" dirty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rPr dirty="0"/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rPr dirty="0"/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rPr dirty="0"/>
              <a:t>Thus, the storage at level k+1 can be slower, and thus larger and cheaper per bit.</a:t>
            </a:r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rPr dirty="0"/>
              <a:t>Big Idea (Ideal):  </a:t>
            </a:r>
            <a:r>
              <a:rPr i="0" dirty="0">
                <a:solidFill>
                  <a:srgbClr val="000000"/>
                </a:solidFill>
              </a:rPr>
              <a:t>The memory hierarchy creates a large pool</a:t>
            </a:r>
            <a:br>
              <a:rPr i="0" dirty="0">
                <a:solidFill>
                  <a:srgbClr val="000000"/>
                </a:solidFill>
              </a:rPr>
            </a:br>
            <a:r>
              <a:rPr i="0" dirty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08AE-C7EB-5B50-7109-08D3F2B4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37FC7D-468A-71BC-768D-CA5C2BE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1" y="445070"/>
            <a:ext cx="8416783" cy="1586930"/>
          </a:xfrm>
        </p:spPr>
        <p:txBody>
          <a:bodyPr>
            <a:normAutofit/>
          </a:bodyPr>
          <a:lstStyle/>
          <a:p>
            <a:r>
              <a:rPr lang="en-US" altLang="en-US" dirty="0"/>
              <a:t>Hierarchy provides the illusion of large &amp; fast memory</a:t>
            </a:r>
          </a:p>
        </p:txBody>
      </p:sp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id="{F0CE94E8-9441-1C9E-A250-142BDAE6E5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761193" y="5822157"/>
            <a:ext cx="239807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7DB29C1-3DA0-4E67-9381-5023F2A40184}" type="slidenum">
              <a:rPr lang="en-US" altLang="en-US"/>
              <a:pPr algn="r"/>
              <a:t>35</a:t>
            </a:fld>
            <a:endParaRPr lang="en-US" altLang="en-US"/>
          </a:p>
        </p:txBody>
      </p:sp>
      <p:grpSp>
        <p:nvGrpSpPr>
          <p:cNvPr id="10244" name="Group 16">
            <a:extLst>
              <a:ext uri="{FF2B5EF4-FFF2-40B4-BE49-F238E27FC236}">
                <a16:creationId xmlns:a16="http://schemas.microsoft.com/office/drawing/2014/main" id="{6233FD11-221C-27D9-C302-897ED197888C}"/>
              </a:ext>
            </a:extLst>
          </p:cNvPr>
          <p:cNvGrpSpPr>
            <a:grpSpLocks/>
          </p:cNvGrpSpPr>
          <p:nvPr/>
        </p:nvGrpSpPr>
        <p:grpSpPr bwMode="auto">
          <a:xfrm>
            <a:off x="4396679" y="2219214"/>
            <a:ext cx="971550" cy="971550"/>
            <a:chOff x="609600" y="3124200"/>
            <a:chExt cx="1295400" cy="1295400"/>
          </a:xfrm>
        </p:grpSpPr>
        <p:sp>
          <p:nvSpPr>
            <p:cNvPr id="10250" name="Rectangle 3">
              <a:extLst>
                <a:ext uri="{FF2B5EF4-FFF2-40B4-BE49-F238E27FC236}">
                  <a16:creationId xmlns:a16="http://schemas.microsoft.com/office/drawing/2014/main" id="{16B59642-2959-1E48-7D19-EA37C2B8D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Small Memory</a:t>
              </a:r>
            </a:p>
          </p:txBody>
        </p:sp>
        <p:cxnSp>
          <p:nvCxnSpPr>
            <p:cNvPr id="10251" name="Straight Arrow Connector 9">
              <a:extLst>
                <a:ext uri="{FF2B5EF4-FFF2-40B4-BE49-F238E27FC236}">
                  <a16:creationId xmlns:a16="http://schemas.microsoft.com/office/drawing/2014/main" id="{6AFF31A9-3DD6-4D57-5867-88B16215279E}"/>
                </a:ext>
              </a:extLst>
            </p:cNvPr>
            <p:cNvCxnSpPr>
              <a:cxnSpLocks noChangeShapeType="1"/>
              <a:endCxn id="10250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Rectangle 4">
            <a:extLst>
              <a:ext uri="{FF2B5EF4-FFF2-40B4-BE49-F238E27FC236}">
                <a16:creationId xmlns:a16="http://schemas.microsoft.com/office/drawing/2014/main" id="{CC57C226-2648-F5C3-78BD-80AD1F93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730" y="3120344"/>
            <a:ext cx="3657600" cy="3200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Memory</a:t>
            </a:r>
            <a:b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(rarely accessed)</a:t>
            </a:r>
          </a:p>
        </p:txBody>
      </p: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FDD5D47A-C7E9-E343-D63C-B474F6F90F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3355" y="3834719"/>
            <a:ext cx="3200400" cy="1771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353A211F-4CDD-2216-82FD-060B3941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55" y="1533414"/>
            <a:ext cx="7429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AEBF26-D31E-67F3-FA89-23CBA5EA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927" y="2219213"/>
            <a:ext cx="3959803" cy="4264714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t"/>
          <a:lstStyle>
            <a:lvl1pPr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b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37758272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8A3-A48B-4C88-AC0A-4CB8734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vs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34D1-2110-FDEF-3BCC-8461F62F7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Caches are invisible (transparent) to software</a:t>
            </a:r>
          </a:p>
          <a:p>
            <a:pPr lvl="1"/>
            <a:r>
              <a:rPr lang="en-US" dirty="0"/>
              <a:t>Managed by hardware </a:t>
            </a:r>
            <a:r>
              <a:rPr lang="en-US" b="0" dirty="0"/>
              <a:t>in response to loads &amp; stores</a:t>
            </a:r>
          </a:p>
          <a:p>
            <a:pPr lvl="1"/>
            <a:r>
              <a:rPr lang="en-US" dirty="0"/>
              <a:t>Performance &amp; energy improve without software changes</a:t>
            </a:r>
          </a:p>
          <a:p>
            <a:pPr lvl="1"/>
            <a:r>
              <a:rPr lang="en-US" b="0" dirty="0"/>
              <a:t>Caveat: Recent CPUs have some instructions to manage cache (e.g., prefetch, invalidate, partition…)</a:t>
            </a:r>
          </a:p>
          <a:p>
            <a:endParaRPr lang="en-US" dirty="0"/>
          </a:p>
          <a:p>
            <a:r>
              <a:rPr lang="en-US" dirty="0"/>
              <a:t>Memory is visible to software</a:t>
            </a:r>
          </a:p>
          <a:p>
            <a:pPr lvl="1"/>
            <a:r>
              <a:rPr lang="en-US" b="0" dirty="0"/>
              <a:t>I.e., addressable directly by instructions (memory address, registers)</a:t>
            </a:r>
          </a:p>
          <a:p>
            <a:pPr lvl="1"/>
            <a:r>
              <a:rPr lang="en-US" dirty="0">
                <a:sym typeface="Wingdings" pitchFamily="2" charset="2"/>
              </a:rPr>
              <a:t>Some optimization opportunities, but only w/ software changes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6884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 advAuto="0"/>
      <p:bldP spid="912" grpId="0" animBg="1" advAuto="0"/>
      <p:bldP spid="915" grpId="0" animBg="1" advAuto="0"/>
      <p:bldP spid="915" grpId="1" animBg="1" advAuto="0"/>
      <p:bldP spid="918" grpId="0" animBg="1" advAuto="0"/>
      <p:bldP spid="921" grpId="0" animBg="1" advAuto="0"/>
      <p:bldP spid="924" grpId="0" animBg="1" advAuto="0"/>
      <p:bldP spid="924" grpId="1" animBg="1" advAuto="0"/>
      <p:bldP spid="927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 advAuto="0"/>
      <p:bldP spid="999" grpId="0" animBg="1" advAuto="0"/>
      <p:bldP spid="1002" grpId="0" animBg="1" advAuto="0"/>
      <p:bldP spid="1003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 advAuto="0"/>
      <p:bldP spid="1075" grpId="0" animBg="1" advAuto="0"/>
      <p:bldP spid="1076" grpId="0" animBg="1" advAuto="0"/>
      <p:bldP spid="1077" grpId="0" animBg="1" advAuto="0"/>
      <p:bldP spid="1078" grpId="0" animBg="1" advAuto="0"/>
      <p:bldP spid="1081" grpId="0" animBg="1" advAuto="0"/>
      <p:bldP spid="1084" grpId="0" animBg="1" advAuto="0"/>
      <p:bldP spid="1084" grpId="1" animBg="1" advAuto="0"/>
      <p:bldP spid="1087" grpId="0" animBg="1" advAuto="0"/>
      <p:bldP spid="108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0C95-DC9A-3B58-1FD5-C3C16A3B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 need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E80C-67B1-CEC3-F1CA-8C4C3274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computations need complex input, have side effects,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This data is stored in “memory”</a:t>
            </a:r>
          </a:p>
          <a:p>
            <a:pPr lvl="1"/>
            <a:endParaRPr lang="en-US" dirty="0"/>
          </a:p>
          <a:p>
            <a:r>
              <a:rPr lang="en-US" dirty="0"/>
              <a:t>But what is “memory”?</a:t>
            </a:r>
          </a:p>
        </p:txBody>
      </p:sp>
    </p:spTree>
    <p:extLst>
      <p:ext uri="{BB962C8B-B14F-4D97-AF65-F5344CB8AC3E}">
        <p14:creationId xmlns:p14="http://schemas.microsoft.com/office/powerpoint/2010/main" val="401016928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  <p:sp>
        <p:nvSpPr>
          <p:cNvPr id="1091" name="Rectangle 4"/>
          <p:cNvSpPr txBox="1">
            <a:spLocks noGrp="1"/>
          </p:cNvSpPr>
          <p:nvPr>
            <p:ph type="title"/>
          </p:nvPr>
        </p:nvSpPr>
        <p:spPr>
          <a:xfrm>
            <a:off x="357017" y="435677"/>
            <a:ext cx="8059619" cy="1163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962" indent="-80962" defTabSz="621791">
              <a:defRPr sz="2448"/>
            </a:pPr>
            <a:r>
              <a:rPr dirty="0"/>
              <a:t> </a:t>
            </a:r>
            <a:r>
              <a:rPr sz="3200" dirty="0"/>
              <a:t>General Caching Concepts: </a:t>
            </a:r>
            <a:br>
              <a:rPr sz="3200" dirty="0"/>
            </a:br>
            <a:r>
              <a:rPr sz="3200" dirty="0"/>
              <a:t>3 Types of Cache Misses</a:t>
            </a:r>
            <a:endParaRPr dirty="0"/>
          </a:p>
        </p:txBody>
      </p:sp>
      <p:sp>
        <p:nvSpPr>
          <p:cNvPr id="1092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Cold (compulsory)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Cold misses occur because this is the first reference to the block.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Capacity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Occurs when the set of active cache blocks (</a:t>
            </a:r>
            <a:r>
              <a:rPr dirty="0">
                <a:solidFill>
                  <a:srgbClr val="C00000"/>
                </a:solidFill>
              </a:rPr>
              <a:t>working set</a:t>
            </a:r>
            <a:r>
              <a:rPr dirty="0"/>
              <a:t>) is larger than</a:t>
            </a:r>
            <a:br>
              <a:rPr lang="en-US" dirty="0"/>
            </a:br>
            <a:r>
              <a:rPr dirty="0"/>
              <a:t>the cache.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dirty="0"/>
              <a:t>Conflict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Most caches limit blocks at level k+1 to a small subset (sometimes a singleton) of the block positions at level 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Block i at level k+1 must be placed in block (i mod 4) at level k.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dirty="0"/>
              <a:t>Conflict misses occur when the level k cache is large enough, but multiple data objects all map to the same level k block.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rPr dirty="0"/>
              <a:t>E.g. Referencing blocks 0, 8, 0, 8, 0, 8, ... would miss every time.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" grpId="0" uiExpand="1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1032-C86B-ED57-0F16-123F8167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35B63DE4-C187-824B-CF90-E8C35E683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30E41F18-AE18-638C-5CB9-A529CCD09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Misses with an infinitely large cache with no placement restrictions.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u="sng" dirty="0"/>
              <a:t>Additional</a:t>
            </a:r>
            <a:r>
              <a:rPr lang="en-US" dirty="0"/>
              <a:t> misses from finite-sized cache (and still no placement restrictions).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u="sng" dirty="0"/>
              <a:t>Additional</a:t>
            </a:r>
            <a:r>
              <a:rPr lang="en-US" dirty="0"/>
              <a:t> misses due to actual placement policy.</a:t>
            </a:r>
          </a:p>
        </p:txBody>
      </p:sp>
    </p:spTree>
    <p:extLst>
      <p:ext uri="{BB962C8B-B14F-4D97-AF65-F5344CB8AC3E}">
        <p14:creationId xmlns:p14="http://schemas.microsoft.com/office/powerpoint/2010/main" val="39480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300" y="2078038"/>
            <a:ext cx="1828800" cy="350839"/>
            <a:chOff x="0" y="0"/>
            <a:chExt cx="1828800" cy="350838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Registers</a:t>
              </a:r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7"/>
            <a:ext cx="1485900" cy="338138"/>
            <a:chOff x="0" y="0"/>
            <a:chExt cx="1447800" cy="338137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>
            <a:normAutofit/>
          </a:bodyPr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0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b="0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/>
              <a:t>Nearby addresses: </a:t>
            </a:r>
            <a:r>
              <a:rPr lang="en-GB" sz="2000" b="0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/>
              <a:t>Equal addresses: </a:t>
            </a:r>
            <a:r>
              <a:rPr lang="en-GB" sz="2000" b="0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>
                <a:solidFill>
                  <a:schemeClr val="tx1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0" dirty="0">
                <a:solidFill>
                  <a:schemeClr val="tx1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03E400-91B6-43CF-1A35-F6FE18662BAD}"/>
              </a:ext>
            </a:extLst>
          </p:cNvPr>
          <p:cNvGrpSpPr/>
          <p:nvPr/>
        </p:nvGrpSpPr>
        <p:grpSpPr>
          <a:xfrm>
            <a:off x="5732595" y="3733800"/>
            <a:ext cx="1103713" cy="425940"/>
            <a:chOff x="6102261" y="4186571"/>
            <a:chExt cx="1905000" cy="7351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87129-57F1-6636-2916-58DB4C222907}"/>
                </a:ext>
              </a:extLst>
            </p:cNvPr>
            <p:cNvSpPr/>
            <p:nvPr/>
          </p:nvSpPr>
          <p:spPr bwMode="auto">
            <a:xfrm>
              <a:off x="6102261" y="461694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275-19A8-1693-16C4-5565B6646FC8}"/>
                </a:ext>
              </a:extLst>
            </p:cNvPr>
            <p:cNvSpPr/>
            <p:nvPr/>
          </p:nvSpPr>
          <p:spPr bwMode="auto">
            <a:xfrm>
              <a:off x="6495961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C14A7D-2155-B19F-833F-11C5731B46BA}"/>
                </a:ext>
              </a:extLst>
            </p:cNvPr>
            <p:cNvSpPr/>
            <p:nvPr/>
          </p:nvSpPr>
          <p:spPr bwMode="auto">
            <a:xfrm>
              <a:off x="6870700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B88390C-5319-7A50-6DC3-9F21982A4095}"/>
                </a:ext>
              </a:extLst>
            </p:cNvPr>
            <p:cNvSpPr/>
            <p:nvPr/>
          </p:nvSpPr>
          <p:spPr bwMode="auto">
            <a:xfrm>
              <a:off x="6416720" y="4186571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6B2B6-4990-2B93-B06A-2A366E9A4DB2}"/>
              </a:ext>
            </a:extLst>
          </p:cNvPr>
          <p:cNvGrpSpPr/>
          <p:nvPr/>
        </p:nvGrpSpPr>
        <p:grpSpPr>
          <a:xfrm>
            <a:off x="7391400" y="3705650"/>
            <a:ext cx="1066800" cy="456170"/>
            <a:chOff x="6096000" y="2614411"/>
            <a:chExt cx="1905000" cy="8145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89F6FC-09CD-9A7D-5BE5-C25FB7F6F40D}"/>
                </a:ext>
              </a:extLst>
            </p:cNvPr>
            <p:cNvSpPr/>
            <p:nvPr/>
          </p:nvSpPr>
          <p:spPr bwMode="auto">
            <a:xfrm>
              <a:off x="6096000" y="312420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3E313A-CEC0-5A9A-D19B-80E49B66BA0B}"/>
                </a:ext>
              </a:extLst>
            </p:cNvPr>
            <p:cNvSpPr/>
            <p:nvPr/>
          </p:nvSpPr>
          <p:spPr bwMode="auto">
            <a:xfrm>
              <a:off x="6489700" y="312420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67FA92B-172C-76A8-6541-E10889DCF217}"/>
                </a:ext>
              </a:extLst>
            </p:cNvPr>
            <p:cNvSpPr/>
            <p:nvPr/>
          </p:nvSpPr>
          <p:spPr bwMode="auto">
            <a:xfrm>
              <a:off x="6319056" y="2614411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80C10-59DD-DC20-DC5D-4FF9644B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>
            <a:extLst>
              <a:ext uri="{FF2B5EF4-FFF2-40B4-BE49-F238E27FC236}">
                <a16:creationId xmlns:a16="http://schemas.microsoft.com/office/drawing/2014/main" id="{26E07D1D-0014-E7BB-811D-1D15B7B6A0E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  <p:sp>
        <p:nvSpPr>
          <p:cNvPr id="695" name="Title 4">
            <a:extLst>
              <a:ext uri="{FF2B5EF4-FFF2-40B4-BE49-F238E27FC236}">
                <a16:creationId xmlns:a16="http://schemas.microsoft.com/office/drawing/2014/main" id="{BEAF9153-D62A-DFF4-26B3-0D689F0222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 Many Cold Cache Misses?</a:t>
            </a:r>
            <a:endParaRPr dirty="0"/>
          </a:p>
        </p:txBody>
      </p:sp>
      <p:sp>
        <p:nvSpPr>
          <p:cNvPr id="696" name="Content Placeholder 2">
            <a:extLst>
              <a:ext uri="{FF2B5EF4-FFF2-40B4-BE49-F238E27FC236}">
                <a16:creationId xmlns:a16="http://schemas.microsoft.com/office/drawing/2014/main" id="{AC09A80D-87CA-D7CB-4B9D-2C90CE85DDE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50689" y="2644302"/>
            <a:ext cx="8642621" cy="38690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400"/>
              </a:spcBef>
              <a:defRPr sz="2000" b="0"/>
            </a:pPr>
            <a:r>
              <a:rPr dirty="0"/>
              <a:t>Reference</a:t>
            </a:r>
            <a:r>
              <a:rPr lang="en-US" dirty="0"/>
              <a:t>s</a:t>
            </a:r>
            <a:r>
              <a:rPr dirty="0"/>
              <a:t> array elements in succession</a:t>
            </a:r>
            <a:r>
              <a:rPr lang="en-US" dirty="0"/>
              <a:t> (spatial locality)</a:t>
            </a:r>
          </a:p>
          <a:p>
            <a:pPr marL="285750" indent="-285750">
              <a:spcBef>
                <a:spcPts val="400"/>
              </a:spcBef>
              <a:defRPr sz="2000" b="0"/>
            </a:pPr>
            <a:r>
              <a:rPr dirty="0"/>
              <a:t>Reference</a:t>
            </a:r>
            <a:r>
              <a:rPr lang="en-US" dirty="0"/>
              <a:t>s</a:t>
            </a:r>
            <a:r>
              <a:rPr dirty="0"/>
              <a:t> </a:t>
            </a:r>
            <a:r>
              <a:rPr b="1" dirty="0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urier New"/>
              </a:rPr>
              <a:t>and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dirty="0"/>
              <a:t> </a:t>
            </a:r>
            <a:r>
              <a:rPr dirty="0"/>
              <a:t>each iteration</a:t>
            </a:r>
            <a:r>
              <a:rPr lang="en-US" dirty="0"/>
              <a:t> (temporal locality; put in registers)</a:t>
            </a:r>
          </a:p>
          <a:p>
            <a:pPr marL="285750" indent="-285750">
              <a:spcBef>
                <a:spcPts val="400"/>
              </a:spcBef>
              <a:defRPr sz="2000" b="0"/>
            </a:pPr>
            <a:endParaRPr lang="en-US" dirty="0"/>
          </a:p>
          <a:p>
            <a:pPr marL="285750" indent="-285750">
              <a:spcBef>
                <a:spcPts val="400"/>
              </a:spcBef>
              <a:defRPr sz="2000" b="0"/>
            </a:pPr>
            <a:endParaRPr lang="en-US" dirty="0"/>
          </a:p>
          <a:p>
            <a:pPr marL="285750" indent="-285750">
              <a:spcBef>
                <a:spcPts val="400"/>
              </a:spcBef>
              <a:defRPr sz="2000" b="0"/>
            </a:pPr>
            <a:endParaRPr lang="en-US" dirty="0"/>
          </a:p>
          <a:p>
            <a:pPr marL="285750" indent="-285750">
              <a:spcBef>
                <a:spcPts val="400"/>
              </a:spcBef>
              <a:defRPr sz="2000" b="0"/>
            </a:pPr>
            <a:r>
              <a:rPr lang="en-US" dirty="0"/>
              <a:t>Answer depends on: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Are any elements already in the cache?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How many elements fit in one cache block?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rPr lang="en-US" dirty="0"/>
              <a:t>Is the start of the array aligned with the start of a cache block?</a:t>
            </a:r>
          </a:p>
          <a:p>
            <a:pPr marL="285750" indent="-285750">
              <a:spcBef>
                <a:spcPts val="1200"/>
              </a:spcBef>
              <a:defRPr sz="2000" b="0"/>
            </a:pPr>
            <a:r>
              <a:rPr lang="en-US" dirty="0"/>
              <a:t>Example: If cache starts empty, 8 elements fit evenly in a cache block, and the array is aligned with the start of a cache block then </a:t>
            </a:r>
            <a:r>
              <a:rPr lang="en-US" dirty="0">
                <a:solidFill>
                  <a:srgbClr val="FF0000"/>
                </a:solidFill>
              </a:rPr>
              <a:t>2 cold misses.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97" name="Rectangle 4">
            <a:extLst>
              <a:ext uri="{FF2B5EF4-FFF2-40B4-BE49-F238E27FC236}">
                <a16:creationId xmlns:a16="http://schemas.microsoft.com/office/drawing/2014/main" id="{ACF7EBC7-2239-6B37-4405-FE009247CC3F}"/>
              </a:ext>
            </a:extLst>
          </p:cNvPr>
          <p:cNvSpPr/>
          <p:nvPr/>
        </p:nvSpPr>
        <p:spPr>
          <a:xfrm>
            <a:off x="2254862" y="1330417"/>
            <a:ext cx="3725287" cy="1074653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dirty="0"/>
              <a:t>long </a:t>
            </a:r>
            <a:r>
              <a:rPr dirty="0"/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for (</a:t>
            </a:r>
            <a:r>
              <a:rPr lang="en-US" dirty="0"/>
              <a:t>int </a:t>
            </a:r>
            <a:r>
              <a:rPr dirty="0"/>
              <a:t>i = 0; i &lt; </a:t>
            </a:r>
            <a:r>
              <a:rPr lang="en-US" dirty="0"/>
              <a:t>16</a:t>
            </a:r>
            <a:r>
              <a:rPr dirty="0"/>
              <a:t>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return sum;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36379E-3ECB-558C-435D-A51F12743174}"/>
              </a:ext>
            </a:extLst>
          </p:cNvPr>
          <p:cNvGrpSpPr/>
          <p:nvPr/>
        </p:nvGrpSpPr>
        <p:grpSpPr>
          <a:xfrm>
            <a:off x="203599" y="3668647"/>
            <a:ext cx="8642684" cy="429878"/>
            <a:chOff x="188221" y="5943582"/>
            <a:chExt cx="8642684" cy="429878"/>
          </a:xfrm>
        </p:grpSpPr>
        <p:sp>
          <p:nvSpPr>
            <p:cNvPr id="2" name="Rectangle">
              <a:extLst>
                <a:ext uri="{FF2B5EF4-FFF2-40B4-BE49-F238E27FC236}">
                  <a16:creationId xmlns:a16="http://schemas.microsoft.com/office/drawing/2014/main" id="{05522557-77DB-C367-86B5-8E42B089DB22}"/>
                </a:ext>
              </a:extLst>
            </p:cNvPr>
            <p:cNvSpPr/>
            <p:nvPr/>
          </p:nvSpPr>
          <p:spPr>
            <a:xfrm>
              <a:off x="188221" y="5943599"/>
              <a:ext cx="8642621" cy="429861"/>
            </a:xfrm>
            <a:prstGeom prst="rect">
              <a:avLst/>
            </a:prstGeom>
            <a:solidFill>
              <a:srgbClr val="F1C7C7"/>
            </a:solidFill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Rectangle">
              <a:extLst>
                <a:ext uri="{FF2B5EF4-FFF2-40B4-BE49-F238E27FC236}">
                  <a16:creationId xmlns:a16="http://schemas.microsoft.com/office/drawing/2014/main" id="{C0C72FAB-7EAE-6A18-10CE-6D7C0E94872E}"/>
                </a:ext>
              </a:extLst>
            </p:cNvPr>
            <p:cNvSpPr/>
            <p:nvPr/>
          </p:nvSpPr>
          <p:spPr>
            <a:xfrm>
              <a:off x="188222" y="5943599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8E901176-4485-170F-6DD8-C4E57969A2B9}"/>
                </a:ext>
              </a:extLst>
            </p:cNvPr>
            <p:cNvSpPr/>
            <p:nvPr/>
          </p:nvSpPr>
          <p:spPr>
            <a:xfrm>
              <a:off x="871976" y="5943599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a[1]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6DB8B7F5-53AD-7104-AD5D-432A0DE9C0D9}"/>
                </a:ext>
              </a:extLst>
            </p:cNvPr>
            <p:cNvSpPr/>
            <p:nvPr/>
          </p:nvSpPr>
          <p:spPr>
            <a:xfrm>
              <a:off x="8034268" y="5943582"/>
              <a:ext cx="796637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a[15]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C179107C-B6D2-A430-D37F-86964C994BBC}"/>
                </a:ext>
              </a:extLst>
            </p:cNvPr>
            <p:cNvSpPr/>
            <p:nvPr/>
          </p:nvSpPr>
          <p:spPr>
            <a:xfrm>
              <a:off x="1555730" y="5943599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a[2]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30111B-21F6-0E2F-639D-D50D4DD64428}"/>
                </a:ext>
              </a:extLst>
            </p:cNvPr>
            <p:cNvSpPr/>
            <p:nvPr/>
          </p:nvSpPr>
          <p:spPr>
            <a:xfrm>
              <a:off x="2239484" y="5943599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a[3]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8C59A060-4020-5485-D0D1-1BAF1594EE83}"/>
                </a:ext>
              </a:extLst>
            </p:cNvPr>
            <p:cNvSpPr/>
            <p:nvPr/>
          </p:nvSpPr>
          <p:spPr>
            <a:xfrm>
              <a:off x="2923238" y="5943598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a[4]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00538F02-1E18-2FBA-80E8-FFA29BF8A9E3}"/>
                </a:ext>
              </a:extLst>
            </p:cNvPr>
            <p:cNvSpPr/>
            <p:nvPr/>
          </p:nvSpPr>
          <p:spPr>
            <a:xfrm>
              <a:off x="3606993" y="5943597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a[5]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D35FB51F-4AE7-B9DC-A915-5BE859B1EA2D}"/>
                </a:ext>
              </a:extLst>
            </p:cNvPr>
            <p:cNvSpPr/>
            <p:nvPr/>
          </p:nvSpPr>
          <p:spPr>
            <a:xfrm>
              <a:off x="4290746" y="5943595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a[6]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047776A4-4080-BBD5-BCA1-D596A9ECFCBD}"/>
                </a:ext>
              </a:extLst>
            </p:cNvPr>
            <p:cNvSpPr/>
            <p:nvPr/>
          </p:nvSpPr>
          <p:spPr>
            <a:xfrm>
              <a:off x="4970337" y="5943591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a[7]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79DD7270-8439-D3A2-7530-2D7347E209E5}"/>
                </a:ext>
              </a:extLst>
            </p:cNvPr>
            <p:cNvSpPr/>
            <p:nvPr/>
          </p:nvSpPr>
          <p:spPr>
            <a:xfrm>
              <a:off x="5649927" y="5943583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a[8]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74BE89C3-2320-71AC-6A24-1E65D0F47852}"/>
                </a:ext>
              </a:extLst>
            </p:cNvPr>
            <p:cNvSpPr/>
            <p:nvPr/>
          </p:nvSpPr>
          <p:spPr>
            <a:xfrm>
              <a:off x="6329518" y="5943583"/>
              <a:ext cx="683754" cy="429861"/>
            </a:xfrm>
            <a:prstGeom prst="rect">
              <a:avLst/>
            </a:prstGeom>
            <a:solidFill>
              <a:srgbClr val="F1C7C7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a[9]</a:t>
              </a:r>
              <a:endParaRPr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• • •">
              <a:extLst>
                <a:ext uri="{FF2B5EF4-FFF2-40B4-BE49-F238E27FC236}">
                  <a16:creationId xmlns:a16="http://schemas.microsoft.com/office/drawing/2014/main" id="{F794C84C-0089-DAD9-BA6F-B62278D3C1E9}"/>
                </a:ext>
              </a:extLst>
            </p:cNvPr>
            <p:cNvSpPr txBox="1"/>
            <p:nvPr/>
          </p:nvSpPr>
          <p:spPr>
            <a:xfrm>
              <a:off x="7204955" y="6011191"/>
              <a:ext cx="637629" cy="294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dirty="0"/>
                <a:t>• • •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D204027-3706-82F7-BFA7-FEC733B93E72}"/>
              </a:ext>
            </a:extLst>
          </p:cNvPr>
          <p:cNvSpPr txBox="1"/>
          <p:nvPr/>
        </p:nvSpPr>
        <p:spPr>
          <a:xfrm>
            <a:off x="7100814" y="3302352"/>
            <a:ext cx="204318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rPr>
              <a:t>Layout in Memory</a:t>
            </a:r>
          </a:p>
        </p:txBody>
      </p:sp>
    </p:spTree>
    <p:extLst>
      <p:ext uri="{BB962C8B-B14F-4D97-AF65-F5344CB8AC3E}">
        <p14:creationId xmlns:p14="http://schemas.microsoft.com/office/powerpoint/2010/main" val="31316113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  <p:sp>
        <p:nvSpPr>
          <p:cNvPr id="1264" name="Title 1"/>
          <p:cNvSpPr txBox="1">
            <a:spLocks noGrp="1"/>
          </p:cNvSpPr>
          <p:nvPr>
            <p:ph type="title"/>
          </p:nvPr>
        </p:nvSpPr>
        <p:spPr>
          <a:xfrm>
            <a:off x="266963" y="830532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rPr dirty="0"/>
              <a:t>Quiz</a:t>
            </a:r>
            <a:r>
              <a:rPr lang="en-US" dirty="0"/>
              <a:t> Time!</a:t>
            </a:r>
            <a:endParaRPr dirty="0"/>
          </a:p>
        </p:txBody>
      </p:sp>
      <p:sp>
        <p:nvSpPr>
          <p:cNvPr id="126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https://canvas.cmu.edu/courses/49105/quizzes/150039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2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3-4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5" y="1981773"/>
            <a:ext cx="2730390" cy="188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48</a:t>
            </a:fld>
            <a:endParaRPr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49</a:t>
            </a:fld>
            <a:endParaRPr/>
          </a:p>
        </p:txBody>
      </p:sp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CPU to memory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,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 lang="en-US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movq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8(%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), %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rax</a:t>
            </a:r>
            <a:endParaRPr lang="en-US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rPr lang="en-US" dirty="0"/>
              <a:t>“Load” operation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7126180" y="6488667"/>
            <a:ext cx="158866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From 5</a:t>
            </a:r>
            <a:r>
              <a:rPr baseline="30000"/>
              <a:t>th</a:t>
            </a:r>
            <a: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14133699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50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04275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04275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04275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04275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596825" y="4574004"/>
            <a:ext cx="4865" cy="4445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56485" y="4632701"/>
            <a:ext cx="4865" cy="3924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42469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41302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D0D2F-7BF6-6137-A537-2EBD4AB303B2}"/>
              </a:ext>
            </a:extLst>
          </p:cNvPr>
          <p:cNvSpPr txBox="1"/>
          <p:nvPr/>
        </p:nvSpPr>
        <p:spPr>
          <a:xfrm>
            <a:off x="1040751" y="5988444"/>
            <a:ext cx="758637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Disk access time dominated by seek time and rotational latency.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Orders of magnitude slower than DRAM!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7828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51</a:t>
            </a:fld>
            <a:endParaRPr/>
          </a:p>
        </p:txBody>
      </p:sp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Lose information if powered off.</a:t>
            </a:r>
          </a:p>
          <a:p>
            <a:pPr>
              <a:lnSpc>
                <a:spcPct val="90000"/>
              </a:lnSpc>
            </a:pPr>
            <a:r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Read-only memory (</a:t>
            </a:r>
            <a:r>
              <a:rPr>
                <a:solidFill>
                  <a:srgbClr val="C00000"/>
                </a:solidFill>
              </a:rPr>
              <a:t>ROM</a:t>
            </a:r>
            <a:r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Electrically eraseable PROM (</a:t>
            </a:r>
            <a:r>
              <a:rPr>
                <a:solidFill>
                  <a:srgbClr val="C00000"/>
                </a:solidFill>
              </a:rPr>
              <a:t>EEPROM</a:t>
            </a:r>
            <a:r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Flash memory: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Wears out after about 100,000 erasings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3D XPoint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/>
          </a:p>
          <a:p>
            <a:pPr>
              <a:lnSpc>
                <a:spcPct val="90000"/>
              </a:lnSpc>
            </a:pPr>
            <a:r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 build="p" bldLvl="5" animBg="1" advAuto="0"/>
      <p:bldP spid="1824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52</a:t>
            </a:fld>
            <a:endParaRPr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t>Pages: 512KB to 4KB, Blocks: 32 to 128 pages</a:t>
            </a:r>
          </a:p>
          <a:p>
            <a:r>
              <a:t>Data read/written in units of pages. </a:t>
            </a:r>
          </a:p>
          <a:p>
            <a:r>
              <a:t>Page can be written only after its block has been erased.</a:t>
            </a:r>
          </a:p>
          <a:p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C285-E94A-6A06-5B24-73F508A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Non-Volatile Storage: Flash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1ACE0-1CD7-E813-F7C9-63FE3F527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9" b="9414"/>
          <a:stretch/>
        </p:blipFill>
        <p:spPr bwMode="auto">
          <a:xfrm>
            <a:off x="307974" y="1384299"/>
            <a:ext cx="8688200" cy="5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1760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54</a:t>
            </a:fld>
            <a:endParaRPr/>
          </a:p>
        </p:txBody>
      </p:sp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6875" y="1038687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t>Benchmark of Samsung 970 EVO Plus</a:t>
            </a:r>
          </a:p>
          <a:p>
            <a:pPr marL="315468" indent="-315468" defTabSz="841247">
              <a:defRPr sz="2208"/>
            </a:pPr>
            <a:endParaRPr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/>
          </a:p>
          <a:p>
            <a:pPr marL="315468" indent="-315468" defTabSz="841247">
              <a:defRPr sz="2208"/>
            </a:pPr>
            <a:r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Erasing a block takes a long time (~1 ms),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51213" y="1939554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929047" y="1508299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https://ssd.userbenchmark.com/SpeedTest/711305/Samsung-SSD-970-EVO-Plus-250GB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55</a:t>
            </a:fld>
            <a:endParaRPr/>
          </a:p>
        </p:txBody>
      </p:sp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6875" y="1274618"/>
            <a:ext cx="5738541" cy="5059507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rPr dirty="0"/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No moving parts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Mitigated by “wear leveling logic” in flash </a:t>
            </a:r>
            <a:br>
              <a:rPr lang="en-US" dirty="0"/>
            </a:br>
            <a:r>
              <a:rPr dirty="0"/>
              <a:t>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E.g. Samsung 940 EVO Plus guarantees </a:t>
            </a:r>
            <a:br>
              <a:rPr lang="en-US" dirty="0"/>
            </a:br>
            <a:r>
              <a:rPr dirty="0"/>
              <a:t>600 writes/byte of writes before they wear out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rPr dirty="0"/>
              <a:t>Controller migrates data to minimize wear level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lang="en-US" dirty="0"/>
              <a:t>M</a:t>
            </a:r>
            <a:r>
              <a:rPr dirty="0"/>
              <a:t>ore expensive per byte</a:t>
            </a:r>
            <a:r>
              <a:rPr lang="en-US" dirty="0"/>
              <a:t> (but closing </a:t>
            </a:r>
            <a:r>
              <a:rPr lang="en-US"/>
              <a:t>fast)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 dirty="0"/>
          </a:p>
          <a:p>
            <a:pPr marL="312039" indent="-312039" defTabSz="832104">
              <a:defRPr sz="2184"/>
            </a:pPr>
            <a:r>
              <a:rPr dirty="0"/>
              <a:t>Where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rPr dirty="0"/>
              <a:t>Cheap storage – desktops.</a:t>
            </a:r>
          </a:p>
        </p:txBody>
      </p:sp>
      <p:pic>
        <p:nvPicPr>
          <p:cNvPr id="5" name="Picture 4" descr="A graph of a graph with numbers and a line&#10;&#10;AI-generated content may be incorrect.">
            <a:extLst>
              <a:ext uri="{FF2B5EF4-FFF2-40B4-BE49-F238E27FC236}">
                <a16:creationId xmlns:a16="http://schemas.microsoft.com/office/drawing/2014/main" id="{8EE7672B-17AE-493C-EC12-C7749B82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16" y="2132000"/>
            <a:ext cx="2949086" cy="32600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56</a:t>
            </a:fld>
            <a:endParaRPr/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speed gap between CPU, memory and mass storage continues to widen.</a:t>
            </a:r>
          </a:p>
          <a:p>
            <a:endParaRPr/>
          </a:p>
          <a:p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endParaRPr/>
          </a:p>
          <a:p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endParaRPr/>
          </a:p>
          <a:p>
            <a:r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58</a:t>
            </a:fld>
            <a:endParaRPr/>
          </a:p>
        </p:txBody>
      </p:sp>
      <p:sp>
        <p:nvSpPr>
          <p:cNvPr id="3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/>
          </a:bodyPr>
          <a:lstStyle>
            <a:lvl1pPr marL="80962" indent="-80962" defTabSz="621791">
              <a:defRPr sz="2448"/>
            </a:lvl1pPr>
          </a:lstStyle>
          <a:p>
            <a:r>
              <a:rPr dirty="0"/>
              <a:t>Enhanced DRAMs (Extra Detail for Modern Systems)</a:t>
            </a:r>
          </a:p>
        </p:txBody>
      </p:sp>
      <p:sp>
        <p:nvSpPr>
          <p:cNvPr id="3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r>
              <a:t>Operation of DRAM cell has not changed since its invention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Commercialized by Intel in 1970. </a:t>
            </a:r>
          </a:p>
          <a:p>
            <a:r>
              <a:t>DRAM cores with better interface logic and faster I/O 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Synchronous DRAM (</a:t>
            </a:r>
            <a:r>
              <a:rPr>
                <a:solidFill>
                  <a:srgbClr val="FF0000"/>
                </a:solidFill>
              </a:rPr>
              <a:t>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Uses a conventional clock signal instead of asynchronous control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Double data-rate synchronous DRAM (</a:t>
            </a:r>
            <a:r>
              <a:rPr>
                <a:solidFill>
                  <a:srgbClr val="FF0000"/>
                </a:solidFill>
              </a:rPr>
              <a:t>DDR 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Double edge clocking sends two bits per cycle per pin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Different types distinguished by size of small prefetch buffer:</a:t>
            </a:r>
          </a:p>
          <a:p>
            <a:pPr marL="1600200" lvl="3" indent="-228600">
              <a:spcBef>
                <a:spcPts val="400"/>
              </a:spcBef>
              <a:buClrTx/>
              <a:defRPr sz="2000" b="0">
                <a:solidFill>
                  <a:srgbClr val="FF0000"/>
                </a:solidFill>
              </a:defRPr>
            </a:pPr>
            <a:r>
              <a:t>DDR</a:t>
            </a:r>
            <a:r>
              <a:rPr>
                <a:solidFill>
                  <a:srgbClr val="000000"/>
                </a:solidFill>
              </a:rPr>
              <a:t> (2 bits), </a:t>
            </a:r>
            <a:r>
              <a:t>DDR2</a:t>
            </a:r>
            <a:r>
              <a:rPr>
                <a:solidFill>
                  <a:srgbClr val="000000"/>
                </a:solidFill>
              </a:rPr>
              <a:t> (4 bits), </a:t>
            </a:r>
            <a:r>
              <a:t>DDR3</a:t>
            </a:r>
            <a:r>
              <a:rPr>
                <a:solidFill>
                  <a:srgbClr val="000000"/>
                </a:solidFill>
              </a:rPr>
              <a:t> (8 bits),</a:t>
            </a:r>
            <a:r>
              <a:t> DDR4</a:t>
            </a:r>
            <a:r>
              <a:rPr>
                <a:solidFill>
                  <a:srgbClr val="000000"/>
                </a:solidFill>
              </a:rPr>
              <a:t> (16 bits)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By 2010, standard for most server and desktop systems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Intel Core i7 supports DDR3 and DDR4 SDRAM</a:t>
            </a:r>
          </a:p>
        </p:txBody>
      </p:sp>
    </p:spTree>
    <p:extLst>
      <p:ext uri="{BB962C8B-B14F-4D97-AF65-F5344CB8AC3E}">
        <p14:creationId xmlns:p14="http://schemas.microsoft.com/office/powerpoint/2010/main" val="5231712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59</a:t>
            </a:fld>
            <a:endParaRPr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7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8673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60</a:t>
            </a:fld>
            <a:endParaRPr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sz="1800" i="1"/>
              <a:t>2015:1985</a:t>
            </a:r>
          </a:p>
          <a:p>
            <a:pPr>
              <a:defRPr sz="1400"/>
            </a:pPr>
            <a:endParaRPr sz="1800" i="1"/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61</a:t>
            </a:fld>
            <a:endParaRPr/>
          </a:p>
        </p:txBody>
      </p:sp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  <p:extLst>
      <p:ext uri="{BB962C8B-B14F-4D97-AF65-F5344CB8AC3E}">
        <p14:creationId xmlns:p14="http://schemas.microsoft.com/office/powerpoint/2010/main" val="199852997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62</a:t>
            </a:fld>
            <a:endParaRPr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90095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63</a:t>
            </a:fld>
            <a:endParaRPr/>
          </a:p>
        </p:txBody>
      </p:sp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7232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64</a:t>
            </a:fld>
            <a:endParaRPr/>
          </a:p>
        </p:txBody>
      </p:sp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00093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65</a:t>
            </a:fld>
            <a:endParaRPr/>
          </a:p>
        </p:txBody>
      </p:sp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31496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66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34120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34120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34120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44874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67</a:t>
            </a:fld>
            <a:endParaRPr/>
          </a:p>
        </p:txBody>
      </p:sp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access</a:t>
            </a:r>
            <a:r>
              <a:t>  =  T</a:t>
            </a:r>
            <a:r>
              <a:rPr baseline="-25587"/>
              <a:t>avg seek</a:t>
            </a:r>
            <a:r>
              <a:t> +  T</a:t>
            </a:r>
            <a:r>
              <a:rPr baseline="-25587"/>
              <a:t>avg rotation</a:t>
            </a:r>
            <a:r>
              <a:t> + T</a:t>
            </a:r>
            <a:r>
              <a:rPr baseline="-25587"/>
              <a:t>avg transfer</a:t>
            </a:r>
            <a:r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Seek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seek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 T</a:t>
            </a:r>
            <a:r>
              <a:rPr baseline="-25587"/>
              <a:t>avg seek</a:t>
            </a:r>
            <a:r>
              <a:t> is 3—9 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Rotational latency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rotation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rotation</a:t>
            </a:r>
            <a:r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Transfer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transfer</a:t>
            </a:r>
            <a:r>
              <a:rPr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transfer</a:t>
            </a:r>
            <a:r>
              <a:t> = </a:t>
            </a:r>
            <a:r>
              <a:rPr>
                <a:solidFill>
                  <a:srgbClr val="00B050"/>
                </a:solidFill>
              </a:rPr>
              <a:t>1/RPM </a:t>
            </a:r>
            <a:r>
              <a:t>x </a:t>
            </a:r>
            <a:r>
              <a:rPr>
                <a:solidFill>
                  <a:schemeClr val="accent2"/>
                </a:solidFill>
              </a:rPr>
              <a:t>1/(avg # sectors/track) </a:t>
            </a:r>
            <a:r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12076548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68</a:t>
            </a:fld>
            <a:endParaRPr/>
          </a:p>
        </p:txBody>
      </p:sp>
      <p:sp>
        <p:nvSpPr>
          <p:cNvPr id="15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 Example</a:t>
            </a:r>
          </a:p>
        </p:txBody>
      </p:sp>
      <p:sp>
        <p:nvSpPr>
          <p:cNvPr id="15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288501"/>
            <a:ext cx="8747125" cy="497205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defRPr sz="2136"/>
            </a:pPr>
            <a:r>
              <a:t>Given: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Rotational rate = 7,200 RPM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Average seek time = </a:t>
            </a:r>
            <a:r>
              <a:rPr>
                <a:solidFill>
                  <a:srgbClr val="C00000"/>
                </a:solidFill>
              </a:rPr>
              <a:t>9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Avg # sectors/track = 400</a:t>
            </a:r>
          </a:p>
          <a:p>
            <a:pPr marL="305180" indent="-305180" defTabSz="813816">
              <a:defRPr sz="2136"/>
            </a:pPr>
            <a:r>
              <a:t>Derived: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rotation</a:t>
            </a:r>
            <a:r>
              <a:t> = 1/2 x (60 secs/7200 RPM) x 1000 ms/sec = </a:t>
            </a:r>
            <a:r>
              <a:rPr>
                <a:solidFill>
                  <a:srgbClr val="C00000"/>
                </a:solidFill>
              </a:rPr>
              <a:t>4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transfer</a:t>
            </a:r>
            <a:r>
              <a:t> = 60/7200 x 1/400 x 1000 ms/sec = </a:t>
            </a:r>
            <a:r>
              <a:rPr>
                <a:solidFill>
                  <a:srgbClr val="C00000"/>
                </a:solidFill>
              </a:rPr>
              <a:t>0.02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access</a:t>
            </a:r>
            <a:r>
              <a:t>  = </a:t>
            </a:r>
            <a:r>
              <a:rPr>
                <a:solidFill>
                  <a:srgbClr val="C00000"/>
                </a:solidFill>
              </a:rPr>
              <a:t>9 ms + 4 ms + 0.02 ms</a:t>
            </a:r>
          </a:p>
          <a:p>
            <a:pPr marL="305180" indent="-305180" defTabSz="813816">
              <a:defRPr sz="2136"/>
            </a:pPr>
            <a:r>
              <a:t>Important points: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Access time dominated by seek time and rotational latency.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First bit in a sector is the most expensive, the rest are free.</a:t>
            </a:r>
          </a:p>
          <a:p>
            <a:pPr marL="661225" lvl="1" indent="-254317" defTabSz="813816">
              <a:spcBef>
                <a:spcPts val="400"/>
              </a:spcBef>
              <a:defRPr sz="1779" i="1">
                <a:solidFill>
                  <a:srgbClr val="404040"/>
                </a:solidFill>
              </a:defRPr>
            </a:pPr>
            <a:r>
              <a:t>SRAM access time is about  4 ns/doubleword, DRAM about  60 ns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Disk is about 40,000 times slower than SRAM, 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2,500 times slower than DRAM.</a:t>
            </a:r>
          </a:p>
        </p:txBody>
      </p:sp>
    </p:spTree>
    <p:extLst>
      <p:ext uri="{BB962C8B-B14F-4D97-AF65-F5344CB8AC3E}">
        <p14:creationId xmlns:p14="http://schemas.microsoft.com/office/powerpoint/2010/main" val="39084721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" grpId="0" build="p" bldLvl="5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69</a:t>
            </a:fld>
            <a:endParaRPr/>
          </a:p>
        </p:txBody>
      </p:sp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06376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8B8C-94DF-509D-515B-7C03EEDC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8A95-1BEC-C926-E7DF-5585F8E39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17 Oscars Preview: Who Will Win and Who Should Win - Paste Magazine">
            <a:extLst>
              <a:ext uri="{FF2B5EF4-FFF2-40B4-BE49-F238E27FC236}">
                <a16:creationId xmlns:a16="http://schemas.microsoft.com/office/drawing/2014/main" id="{0C386A7C-BEC8-C4AF-C91F-2B19A36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02" y="2152650"/>
            <a:ext cx="60293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19333D19-0243-1EAB-AA44-5434FC0E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4938150" y="2609386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4C8E737B-D446-8ADF-72F8-12DF9C614E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3282586" y="2460703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86E8D0D1-5D7D-F606-5FF8-A520C95D8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427" t="11632" b="8240"/>
          <a:stretch>
            <a:fillRect/>
          </a:stretch>
        </p:blipFill>
        <p:spPr>
          <a:xfrm>
            <a:off x="2181742" y="2262769"/>
            <a:ext cx="856534" cy="60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PU, processor PNG transparent image download, size: 1500x1370px">
            <a:extLst>
              <a:ext uri="{FF2B5EF4-FFF2-40B4-BE49-F238E27FC236}">
                <a16:creationId xmlns:a16="http://schemas.microsoft.com/office/drawing/2014/main" id="{B62ACB6C-C842-970D-043E-8742E763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19" y="4226313"/>
            <a:ext cx="1079781" cy="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7151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70</a:t>
            </a:fld>
            <a:endParaRPr/>
          </a:p>
        </p:txBody>
      </p:sp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10348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0" animBg="1" advAuto="0"/>
      <p:bldP spid="1377" grpId="0" animBg="1" advAuto="0"/>
      <p:bldP spid="1382" grpId="0" animBg="1" advAuto="0"/>
      <p:bldP spid="1387" grpId="0" animBg="1" advAuto="0"/>
      <p:bldP spid="1392" grpId="0" animBg="1" advAuto="0"/>
      <p:bldP spid="1395" grpId="0" animBg="1" advAuto="0"/>
      <p:bldP spid="1398" grpId="0" animBg="1" advAuto="0"/>
      <p:bldP spid="1401" grpId="0" animBg="1" advAuto="0"/>
      <p:bldP spid="1404" grpId="0" animBg="1" advAuto="0"/>
      <p:bldP spid="1409" grpId="0" animBg="1" advAuto="0"/>
      <p:bldP spid="1414" grpId="0" animBg="1" advAuto="0"/>
      <p:bldP spid="1419" grpId="0" animBg="1" advAuto="0"/>
      <p:bldP spid="1424" grpId="0" animBg="1" advAuto="0"/>
      <p:bldP spid="1429" grpId="0" animBg="1" advAuto="0"/>
      <p:bldP spid="1432" grpId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71</a:t>
            </a:fld>
            <a:endParaRPr/>
          </a:p>
        </p:txBody>
      </p:sp>
      <p:sp>
        <p:nvSpPr>
          <p:cNvPr id="1578" name="Rectangle 51"/>
          <p:cNvSpPr txBox="1">
            <a:spLocks noGrp="1"/>
          </p:cNvSpPr>
          <p:nvPr>
            <p:ph type="title"/>
          </p:nvPr>
        </p:nvSpPr>
        <p:spPr>
          <a:xfrm>
            <a:off x="357017" y="3340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I/O Bus</a:t>
            </a:r>
          </a:p>
        </p:txBody>
      </p:sp>
      <p:grpSp>
        <p:nvGrpSpPr>
          <p:cNvPr id="1581" name="Rectangle 4"/>
          <p:cNvGrpSpPr/>
          <p:nvPr/>
        </p:nvGrpSpPr>
        <p:grpSpPr>
          <a:xfrm>
            <a:off x="6880225" y="2876550"/>
            <a:ext cx="909638" cy="914400"/>
            <a:chOff x="0" y="0"/>
            <a:chExt cx="909637" cy="914400"/>
          </a:xfrm>
        </p:grpSpPr>
        <p:sp>
          <p:nvSpPr>
            <p:cNvPr id="1579" name="Square"/>
            <p:cNvSpPr/>
            <p:nvPr/>
          </p:nvSpPr>
          <p:spPr>
            <a:xfrm>
              <a:off x="0" y="0"/>
              <a:ext cx="909638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0" name="Main…"/>
            <p:cNvSpPr txBox="1"/>
            <p:nvPr/>
          </p:nvSpPr>
          <p:spPr>
            <a:xfrm>
              <a:off x="47000" y="179903"/>
              <a:ext cx="815638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582" name="AutoShape 5"/>
          <p:cNvSpPr/>
          <p:nvPr/>
        </p:nvSpPr>
        <p:spPr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5" name="Rectangle 6"/>
          <p:cNvGrpSpPr/>
          <p:nvPr/>
        </p:nvGrpSpPr>
        <p:grpSpPr>
          <a:xfrm>
            <a:off x="4441825" y="3060700"/>
            <a:ext cx="909638" cy="577850"/>
            <a:chOff x="0" y="0"/>
            <a:chExt cx="909637" cy="577850"/>
          </a:xfrm>
        </p:grpSpPr>
        <p:sp>
          <p:nvSpPr>
            <p:cNvPr id="1583" name="Rectangle"/>
            <p:cNvSpPr/>
            <p:nvPr/>
          </p:nvSpPr>
          <p:spPr>
            <a:xfrm>
              <a:off x="0" y="0"/>
              <a:ext cx="909638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4" name="I/O…"/>
            <p:cNvSpPr txBox="1"/>
            <p:nvPr/>
          </p:nvSpPr>
          <p:spPr>
            <a:xfrm>
              <a:off x="134411" y="11628"/>
              <a:ext cx="640816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I/O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bridge</a:t>
              </a:r>
            </a:p>
          </p:txBody>
        </p:sp>
      </p:grpSp>
      <p:sp>
        <p:nvSpPr>
          <p:cNvPr id="1586" name="AutoShape 7"/>
          <p:cNvSpPr/>
          <p:nvPr/>
        </p:nvSpPr>
        <p:spPr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9" name="Rectangle 8"/>
          <p:cNvGrpSpPr/>
          <p:nvPr/>
        </p:nvGrpSpPr>
        <p:grpSpPr>
          <a:xfrm>
            <a:off x="1084262" y="3060700"/>
            <a:ext cx="1873251" cy="577850"/>
            <a:chOff x="0" y="0"/>
            <a:chExt cx="1873250" cy="577850"/>
          </a:xfrm>
        </p:grpSpPr>
        <p:sp>
          <p:nvSpPr>
            <p:cNvPr id="158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590" name="Rectangle 9"/>
          <p:cNvSpPr/>
          <p:nvPr/>
        </p:nvSpPr>
        <p:spPr>
          <a:xfrm>
            <a:off x="2000249" y="17335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1" name="Rectangle 10"/>
          <p:cNvSpPr/>
          <p:nvPr/>
        </p:nvSpPr>
        <p:spPr>
          <a:xfrm>
            <a:off x="2000249" y="18859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2" name="Rectangle 11"/>
          <p:cNvSpPr/>
          <p:nvPr/>
        </p:nvSpPr>
        <p:spPr>
          <a:xfrm>
            <a:off x="2000249" y="20383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3" name="Rectangle 12"/>
          <p:cNvSpPr/>
          <p:nvPr/>
        </p:nvSpPr>
        <p:spPr>
          <a:xfrm>
            <a:off x="2000249" y="21907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4" name="Rectangle 13"/>
          <p:cNvSpPr/>
          <p:nvPr/>
        </p:nvSpPr>
        <p:spPr>
          <a:xfrm>
            <a:off x="2000249" y="23431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5" name="AutoShape 14"/>
          <p:cNvSpPr/>
          <p:nvPr/>
        </p:nvSpPr>
        <p:spPr>
          <a:xfrm>
            <a:off x="2773363" y="1733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6" name="AutoShape 15"/>
          <p:cNvSpPr/>
          <p:nvPr/>
        </p:nvSpPr>
        <p:spPr>
          <a:xfrm flipH="1">
            <a:off x="2684463" y="2114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99" name="Rectangle 16"/>
          <p:cNvGrpSpPr/>
          <p:nvPr/>
        </p:nvGrpSpPr>
        <p:grpSpPr>
          <a:xfrm>
            <a:off x="3217863" y="1581150"/>
            <a:ext cx="533401" cy="1066800"/>
            <a:chOff x="0" y="0"/>
            <a:chExt cx="533400" cy="1066800"/>
          </a:xfrm>
        </p:grpSpPr>
        <p:sp>
          <p:nvSpPr>
            <p:cNvPr id="159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8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00" name="Text Box 17"/>
          <p:cNvSpPr txBox="1"/>
          <p:nvPr/>
        </p:nvSpPr>
        <p:spPr>
          <a:xfrm>
            <a:off x="1742702" y="143085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01" name="AutoShape 18"/>
          <p:cNvSpPr/>
          <p:nvPr/>
        </p:nvSpPr>
        <p:spPr>
          <a:xfrm>
            <a:off x="2074863" y="257175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2" name="Rectangle 19"/>
          <p:cNvSpPr/>
          <p:nvPr/>
        </p:nvSpPr>
        <p:spPr>
          <a:xfrm>
            <a:off x="931862" y="1352550"/>
            <a:ext cx="2971801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3" name="Text Box 20"/>
          <p:cNvSpPr txBox="1"/>
          <p:nvPr/>
        </p:nvSpPr>
        <p:spPr>
          <a:xfrm>
            <a:off x="864870" y="106572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04" name="Text Box 21"/>
          <p:cNvSpPr txBox="1"/>
          <p:nvPr/>
        </p:nvSpPr>
        <p:spPr>
          <a:xfrm>
            <a:off x="3911282" y="2361128"/>
            <a:ext cx="105168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bus</a:t>
            </a:r>
          </a:p>
        </p:txBody>
      </p:sp>
      <p:sp>
        <p:nvSpPr>
          <p:cNvPr id="1605" name="Line 22"/>
          <p:cNvSpPr/>
          <p:nvPr/>
        </p:nvSpPr>
        <p:spPr>
          <a:xfrm flipH="1">
            <a:off x="3751262" y="2647950"/>
            <a:ext cx="68580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Text Box 23"/>
          <p:cNvSpPr txBox="1"/>
          <p:nvPr/>
        </p:nvSpPr>
        <p:spPr>
          <a:xfrm>
            <a:off x="5432107" y="236112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607" name="Line 24"/>
          <p:cNvSpPr/>
          <p:nvPr/>
        </p:nvSpPr>
        <p:spPr>
          <a:xfrm>
            <a:off x="6037262" y="2647950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AutoShape 25"/>
          <p:cNvSpPr/>
          <p:nvPr/>
        </p:nvSpPr>
        <p:spPr>
          <a:xfrm>
            <a:off x="4665662" y="371475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9" name="AutoShape 26"/>
          <p:cNvSpPr/>
          <p:nvPr/>
        </p:nvSpPr>
        <p:spPr>
          <a:xfrm flipV="1">
            <a:off x="577056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2" name="Rectangle 27"/>
          <p:cNvGrpSpPr/>
          <p:nvPr/>
        </p:nvGrpSpPr>
        <p:grpSpPr>
          <a:xfrm>
            <a:off x="5351462" y="5158303"/>
            <a:ext cx="1295401" cy="554594"/>
            <a:chOff x="0" y="0"/>
            <a:chExt cx="1295400" cy="554593"/>
          </a:xfrm>
        </p:grpSpPr>
        <p:sp>
          <p:nvSpPr>
            <p:cNvPr id="161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1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13" name="AutoShape 28"/>
          <p:cNvSpPr/>
          <p:nvPr/>
        </p:nvSpPr>
        <p:spPr>
          <a:xfrm flipV="1">
            <a:off x="344011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6" name="Rectangle 29"/>
          <p:cNvGrpSpPr/>
          <p:nvPr/>
        </p:nvGrpSpPr>
        <p:grpSpPr>
          <a:xfrm>
            <a:off x="3021013" y="5158303"/>
            <a:ext cx="1295401" cy="554594"/>
            <a:chOff x="0" y="0"/>
            <a:chExt cx="1295400" cy="554593"/>
          </a:xfrm>
        </p:grpSpPr>
        <p:sp>
          <p:nvSpPr>
            <p:cNvPr id="1614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5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17" name="AutoShape 30"/>
          <p:cNvSpPr/>
          <p:nvPr/>
        </p:nvSpPr>
        <p:spPr>
          <a:xfrm flipV="1">
            <a:off x="1763713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20" name="Rectangle 31"/>
          <p:cNvGrpSpPr/>
          <p:nvPr/>
        </p:nvGrpSpPr>
        <p:grpSpPr>
          <a:xfrm>
            <a:off x="1420812" y="5145603"/>
            <a:ext cx="1143001" cy="554594"/>
            <a:chOff x="0" y="0"/>
            <a:chExt cx="1143000" cy="554593"/>
          </a:xfrm>
        </p:grpSpPr>
        <p:sp>
          <p:nvSpPr>
            <p:cNvPr id="1618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9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21" name="Line 32"/>
          <p:cNvSpPr/>
          <p:nvPr/>
        </p:nvSpPr>
        <p:spPr>
          <a:xfrm>
            <a:off x="1649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2" name="Line 33"/>
          <p:cNvSpPr/>
          <p:nvPr/>
        </p:nvSpPr>
        <p:spPr>
          <a:xfrm>
            <a:off x="2411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3" name="Text Box 34"/>
          <p:cNvSpPr txBox="1"/>
          <p:nvPr/>
        </p:nvSpPr>
        <p:spPr>
          <a:xfrm>
            <a:off x="1231530" y="594252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24" name="Text Box 35"/>
          <p:cNvSpPr txBox="1"/>
          <p:nvPr/>
        </p:nvSpPr>
        <p:spPr>
          <a:xfrm>
            <a:off x="1919795" y="594252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25" name="Line 36"/>
          <p:cNvSpPr/>
          <p:nvPr/>
        </p:nvSpPr>
        <p:spPr>
          <a:xfrm>
            <a:off x="3706812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" name="Text Box 37"/>
          <p:cNvSpPr txBox="1"/>
          <p:nvPr/>
        </p:nvSpPr>
        <p:spPr>
          <a:xfrm>
            <a:off x="3210704" y="594252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27" name="Line 38"/>
          <p:cNvSpPr/>
          <p:nvPr/>
        </p:nvSpPr>
        <p:spPr>
          <a:xfrm>
            <a:off x="6011862" y="5695950"/>
            <a:ext cx="1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0" name="AutoShape 39"/>
          <p:cNvGrpSpPr/>
          <p:nvPr/>
        </p:nvGrpSpPr>
        <p:grpSpPr>
          <a:xfrm>
            <a:off x="5707062" y="6076950"/>
            <a:ext cx="609601" cy="609601"/>
            <a:chOff x="0" y="0"/>
            <a:chExt cx="609600" cy="609600"/>
          </a:xfrm>
        </p:grpSpPr>
        <p:sp>
          <p:nvSpPr>
            <p:cNvPr id="1628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9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31" name="AutoShape 40"/>
          <p:cNvSpPr/>
          <p:nvPr/>
        </p:nvSpPr>
        <p:spPr>
          <a:xfrm>
            <a:off x="855662" y="4235450"/>
            <a:ext cx="7277101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Rectangle 41"/>
          <p:cNvSpPr/>
          <p:nvPr/>
        </p:nvSpPr>
        <p:spPr>
          <a:xfrm>
            <a:off x="1931988" y="4405312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Rectangle 42"/>
          <p:cNvSpPr/>
          <p:nvPr/>
        </p:nvSpPr>
        <p:spPr>
          <a:xfrm>
            <a:off x="3608387" y="4395787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Rectangle 43"/>
          <p:cNvSpPr/>
          <p:nvPr/>
        </p:nvSpPr>
        <p:spPr>
          <a:xfrm>
            <a:off x="5942012" y="4386262"/>
            <a:ext cx="161926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Text Box 44"/>
          <p:cNvSpPr txBox="1"/>
          <p:nvPr/>
        </p:nvSpPr>
        <p:spPr>
          <a:xfrm>
            <a:off x="4574857" y="455822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36" name="Rectangle 45"/>
          <p:cNvSpPr/>
          <p:nvPr/>
        </p:nvSpPr>
        <p:spPr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Rectangle 46"/>
          <p:cNvSpPr/>
          <p:nvPr/>
        </p:nvSpPr>
        <p:spPr>
          <a:xfrm>
            <a:off x="67230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Rectangle 47"/>
          <p:cNvSpPr/>
          <p:nvPr/>
        </p:nvSpPr>
        <p:spPr>
          <a:xfrm>
            <a:off x="70278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Rectangle 48"/>
          <p:cNvSpPr/>
          <p:nvPr/>
        </p:nvSpPr>
        <p:spPr>
          <a:xfrm>
            <a:off x="73326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Text Box 49"/>
          <p:cNvSpPr txBox="1"/>
          <p:nvPr/>
        </p:nvSpPr>
        <p:spPr>
          <a:xfrm>
            <a:off x="6754495" y="4632841"/>
            <a:ext cx="1879759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Expansion slots for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other devices such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 network adapters.</a:t>
            </a:r>
          </a:p>
        </p:txBody>
      </p:sp>
    </p:spTree>
    <p:extLst>
      <p:ext uri="{BB962C8B-B14F-4D97-AF65-F5344CB8AC3E}">
        <p14:creationId xmlns:p14="http://schemas.microsoft.com/office/powerpoint/2010/main" val="33212582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72</a:t>
            </a:fld>
            <a:endParaRPr/>
          </a:p>
        </p:txBody>
      </p:sp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  <p:extLst>
      <p:ext uri="{BB962C8B-B14F-4D97-AF65-F5344CB8AC3E}">
        <p14:creationId xmlns:p14="http://schemas.microsoft.com/office/powerpoint/2010/main" val="64940341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0" animBg="1" advAuto="0"/>
      <p:bldP spid="1694" grpId="0" animBg="1" advAuto="0"/>
      <p:bldP spid="1695" grpId="0" animBg="1" advAuto="0"/>
      <p:bldP spid="1696" grpId="0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73</a:t>
            </a:fld>
            <a:endParaRPr/>
          </a:p>
        </p:txBody>
      </p:sp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  <p:extLst>
      <p:ext uri="{BB962C8B-B14F-4D97-AF65-F5344CB8AC3E}">
        <p14:creationId xmlns:p14="http://schemas.microsoft.com/office/powerpoint/2010/main" val="4124564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0" animBg="1" advAuto="0"/>
      <p:bldP spid="1753" grpId="0" animBg="1" advAuto="0"/>
      <p:bldP spid="1754" grpId="0" animBg="1" advAuto="0"/>
      <p:bldP spid="1755" grpId="0" animBg="1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74</a:t>
            </a:fld>
            <a:endParaRPr/>
          </a:p>
        </p:txBody>
      </p:sp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  <p:extLst>
      <p:ext uri="{BB962C8B-B14F-4D97-AF65-F5344CB8AC3E}">
        <p14:creationId xmlns:p14="http://schemas.microsoft.com/office/powerpoint/2010/main" val="25802042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0" animBg="1" advAuto="0"/>
      <p:bldP spid="1813" grpId="0" animBg="1" advAuto="0"/>
      <p:bldP spid="1814" grpId="0" animBg="1" advAuto="0"/>
      <p:bldP spid="181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7413528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48BC-13D6-7CC9-FA39-A76098C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240572" cy="7620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“Memory Wall” or </a:t>
            </a:r>
            <a:r>
              <a:rPr lang="en-US" b="1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Neumann bottleneck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C492-6B37-694C-2F59-72CF2EF6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362075"/>
            <a:ext cx="8240572" cy="4972050"/>
          </a:xfrm>
        </p:spPr>
        <p:txBody>
          <a:bodyPr/>
          <a:lstStyle/>
          <a:p>
            <a:r>
              <a:rPr lang="en-US" dirty="0"/>
              <a:t>The performance gap between computation and data storage</a:t>
            </a:r>
          </a:p>
          <a:p>
            <a:endParaRPr lang="en-US" dirty="0"/>
          </a:p>
          <a:p>
            <a:r>
              <a:rPr lang="en-US" dirty="0"/>
              <a:t>Three approaches:</a:t>
            </a:r>
          </a:p>
          <a:p>
            <a:pPr lvl="1"/>
            <a:r>
              <a:rPr lang="en-US" dirty="0"/>
              <a:t>Build a hierarchy (covered in 213)</a:t>
            </a:r>
          </a:p>
          <a:p>
            <a:pPr lvl="1"/>
            <a:r>
              <a:rPr lang="en-US" dirty="0"/>
              <a:t>Find other stuff to do (346, 418)</a:t>
            </a:r>
          </a:p>
          <a:p>
            <a:pPr lvl="1"/>
            <a:r>
              <a:rPr lang="en-US" dirty="0"/>
              <a:t>Move computation (346, 7xx?)</a:t>
            </a:r>
          </a:p>
        </p:txBody>
      </p:sp>
    </p:spTree>
    <p:extLst>
      <p:ext uri="{BB962C8B-B14F-4D97-AF65-F5344CB8AC3E}">
        <p14:creationId xmlns:p14="http://schemas.microsoft.com/office/powerpoint/2010/main" val="8952542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5108</Words>
  <Application>Microsoft Office PowerPoint</Application>
  <PresentationFormat>On-screen Show (4:3)</PresentationFormat>
  <Paragraphs>1185</Paragraphs>
  <Slides>74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15-213/14-513/15-513: Introduction to Computer Systems 9th Lecture, Sept 23, 2025</vt:lpstr>
      <vt:lpstr>Announcements</vt:lpstr>
      <vt:lpstr>Processors need Data</vt:lpstr>
      <vt:lpstr>Writing &amp; Reading Memory</vt:lpstr>
      <vt:lpstr>PowerPoint Presentation</vt:lpstr>
      <vt:lpstr>PowerPoint Presentation</vt:lpstr>
      <vt:lpstr>The CPU-Memory Gap</vt:lpstr>
      <vt:lpstr>“Memory Wall” or Von Neumann bottleneck</vt:lpstr>
      <vt:lpstr>Today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Memory size affects latency &amp; energy</vt:lpstr>
      <vt:lpstr>Example Memory       Hierarchy</vt:lpstr>
      <vt:lpstr>Caches</vt:lpstr>
      <vt:lpstr>Hierarchy provides the illusion of large &amp; fast memory</vt:lpstr>
      <vt:lpstr>Cache vs Memory</vt:lpstr>
      <vt:lpstr>General Cache Concepts</vt:lpstr>
      <vt:lpstr>General Cache Concepts: Hit</vt:lpstr>
      <vt:lpstr>General Cache Concepts: Miss</vt:lpstr>
      <vt:lpstr> General Caching Concepts:  3 Types of Cache Misses</vt:lpstr>
      <vt:lpstr>General Caching Concepts:  3 Types of Cache Misses</vt:lpstr>
      <vt:lpstr>Examples of Caching in the Mem. Hierarchy</vt:lpstr>
      <vt:lpstr>Working Set, Locality, and Caches</vt:lpstr>
      <vt:lpstr>How Many Cold Cache Misses?</vt:lpstr>
      <vt:lpstr>Quiz Time!</vt:lpstr>
      <vt:lpstr>Today</vt:lpstr>
      <vt:lpstr>Storage Technologies</vt:lpstr>
      <vt:lpstr>What’s Inside A Disk Drive?</vt:lpstr>
      <vt:lpstr>Disk Geometry</vt:lpstr>
      <vt:lpstr>Disk Access – Service Time Components</vt:lpstr>
      <vt:lpstr>Nonvolatile Memories</vt:lpstr>
      <vt:lpstr>Solid State Disks (SSDs)</vt:lpstr>
      <vt:lpstr>Non-Volatile Storage: Flash</vt:lpstr>
      <vt:lpstr>SSD Performance Characteristics </vt:lpstr>
      <vt:lpstr>SSD Tradeoffs vs Rotating Disks</vt:lpstr>
      <vt:lpstr>Summary</vt:lpstr>
      <vt:lpstr>Supplemental slides</vt:lpstr>
      <vt:lpstr>Enhanced DRAMs (Extra Detail for Modern Systems)</vt:lpstr>
      <vt:lpstr>Storage Trends</vt:lpstr>
      <vt:lpstr>CPU Clock Rates</vt:lpstr>
      <vt:lpstr>Conventional DRAM Organization</vt:lpstr>
      <vt:lpstr>Reading DRAM Supercell (2,1)</vt:lpstr>
      <vt:lpstr>Reading DRAM Supercell (2,1)</vt:lpstr>
      <vt:lpstr>Memory Modules</vt:lpstr>
      <vt:lpstr>Disk Operation (Multi-Platter View)</vt:lpstr>
      <vt:lpstr>Disk Access – Service Time Components</vt:lpstr>
      <vt:lpstr>Disk Access Time</vt:lpstr>
      <vt:lpstr>Disk Access Time Example</vt:lpstr>
      <vt:lpstr>Disk Capacity</vt:lpstr>
      <vt:lpstr>Disk Operation (Single-Platter View)</vt:lpstr>
      <vt:lpstr>I/O Bus</vt:lpstr>
      <vt:lpstr>Reading a Disk Sector (1)</vt:lpstr>
      <vt:lpstr>Reading a Disk Sector (2)</vt:lpstr>
      <vt:lpstr>Reading a Disk Sector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Hierarchy  15-213/15-513: Introduction to Computer Systems 9th Lecture,  June 8, 2023</dc:title>
  <dc:creator>Brian Railing</dc:creator>
  <cp:lastModifiedBy>Phil Gibbons</cp:lastModifiedBy>
  <cp:revision>7</cp:revision>
  <dcterms:modified xsi:type="dcterms:W3CDTF">2025-09-21T03:07:33Z</dcterms:modified>
</cp:coreProperties>
</file>