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1254" r:id="rId3"/>
    <p:sldId id="1159" r:id="rId4"/>
    <p:sldId id="1200" r:id="rId5"/>
    <p:sldId id="1201" r:id="rId6"/>
    <p:sldId id="1202" r:id="rId7"/>
    <p:sldId id="1203" r:id="rId8"/>
    <p:sldId id="1204" r:id="rId9"/>
    <p:sldId id="1242" r:id="rId10"/>
    <p:sldId id="1205" r:id="rId11"/>
    <p:sldId id="1206" r:id="rId12"/>
    <p:sldId id="1207" r:id="rId13"/>
    <p:sldId id="1168" r:id="rId14"/>
    <p:sldId id="1169" r:id="rId15"/>
    <p:sldId id="1170" r:id="rId16"/>
    <p:sldId id="1196" r:id="rId17"/>
    <p:sldId id="1241" r:id="rId18"/>
    <p:sldId id="1235" r:id="rId19"/>
    <p:sldId id="1178" r:id="rId20"/>
    <p:sldId id="1179" r:id="rId21"/>
    <p:sldId id="1180" r:id="rId22"/>
    <p:sldId id="1245" r:id="rId23"/>
    <p:sldId id="1199" r:id="rId24"/>
    <p:sldId id="1240" r:id="rId25"/>
    <p:sldId id="1247" r:id="rId26"/>
    <p:sldId id="1250" r:id="rId27"/>
    <p:sldId id="1172" r:id="rId28"/>
    <p:sldId id="1173" r:id="rId29"/>
    <p:sldId id="1176" r:id="rId30"/>
    <p:sldId id="1187" r:id="rId31"/>
    <p:sldId id="1253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1252" r:id="rId47"/>
    <p:sldId id="1243" r:id="rId48"/>
  </p:sldIdLst>
  <p:sldSz cx="9144000" cy="6858000" type="screen4x3"/>
  <p:notesSz cx="7302500" cy="9586913"/>
  <p:custDataLst>
    <p:tags r:id="rId5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4" autoAdjust="0"/>
    <p:restoredTop sz="87347" autoAdjust="0"/>
  </p:normalViewPr>
  <p:slideViewPr>
    <p:cSldViewPr snapToObjects="1">
      <p:cViewPr varScale="1">
        <p:scale>
          <a:sx n="111" d="100"/>
          <a:sy n="111" d="100"/>
        </p:scale>
        <p:origin x="1608" y="200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convention is that libraries are always prefixed with “lib”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$(CC) $(CFLAGS) -o csim csim.c cachelab.c -lm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1" name="Shape 52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main2.o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main2.o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libvector.a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libvector.a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2" name="Shape 52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Shape 554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5" name="Shape 55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2" name="Shape 562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3" name="Shape 56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9" name="Shape 569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0" name="Shape 57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Shape 57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3" name="Shape 583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Partially linked still has relocatable entries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Loader (i.e., the execve syscall, which we will cover later)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ldd prog2l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libvector.so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libvector.so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4" name="Shape 58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5" name="Shape 615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RTLD_LAZY – don’t resolve references until requested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6" name="Shape 61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4" name="Shape 62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Shape 63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Linker has not information about vector library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ldd prog2r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9105/quizzes/150033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15-213/15-503: Introduction to Computer Systems</a:t>
            </a:r>
            <a:br>
              <a:rPr lang="en-US" sz="2000" b="0" dirty="0"/>
            </a:br>
            <a:r>
              <a:rPr lang="en-US" sz="2000" b="0" dirty="0"/>
              <a:t>7</a:t>
            </a:r>
            <a:r>
              <a:rPr lang="en-US" sz="2000" b="0" baseline="30000" dirty="0"/>
              <a:t>th</a:t>
            </a:r>
            <a:r>
              <a:rPr lang="en-US" sz="2000" b="0" dirty="0"/>
              <a:t> Lecture, September 16,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</a:rPr>
              <a:t>Phil Gibbons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Taha Khan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9DD4D-DF42-47CD-AE82-77B16B9B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A0722-9218-CCA1-8834-596AC341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Linkers continue to improve their functionality to help avoid programmer mistakes</a:t>
            </a:r>
          </a:p>
          <a:p>
            <a:pPr lvl="1"/>
            <a:r>
              <a:rPr lang="en-US" dirty="0"/>
              <a:t>This lecture follows the textbook, although some examples may be out of date with linker defaults / terminology</a:t>
            </a:r>
          </a:p>
        </p:txBody>
      </p:sp>
    </p:spTree>
    <p:extLst>
      <p:ext uri="{BB962C8B-B14F-4D97-AF65-F5344CB8AC3E}">
        <p14:creationId xmlns:p14="http://schemas.microsoft.com/office/powerpoint/2010/main" val="2089318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BC6A-2E3D-29EA-8496-F7839D05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DD720-6EC3-3D57-508D-EE84885CA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https://canvas.cmu.edu/courses/49105/quizzes/150033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2637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Packaging Commonly Used Functions</a:t>
            </a:r>
            <a:endParaRPr/>
          </a:p>
        </p:txBody>
      </p:sp>
      <p:sp>
        <p:nvSpPr>
          <p:cNvPr id="458" name="Shape 458"/>
          <p:cNvSpPr txBox="1">
            <a:spLocks noGrp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package functions commonly used by programmers?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Math, I/O, memory management, string manipulation, etc.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Awkward, given the linker framework so far: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Option 1: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all functions into a single source file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Programmers link big object file into their programs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Space and time inefficient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Option 2: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each function in a separate source file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Programmers explicitly link appropriate binaries into their programs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efficient, but burdensome on the programmer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Old-fashioned Solution: Static Libraries</a:t>
            </a:r>
            <a:endParaRPr/>
          </a:p>
        </p:txBody>
      </p:sp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Static libraries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>
                <a:solidFill>
                  <a:srgbClr val="000004"/>
                </a:solidFill>
                <a:latin typeface="Calibri"/>
                <a:ea typeface="Calibri"/>
                <a:cs typeface="Calibri"/>
                <a:sym typeface="Calibri"/>
              </a:rPr>
              <a:t>archive files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Concatenate related relocatable object files into a single file with an index (called an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Enhance linker so that it tries to resolve unresolved external references by looking for the symbols in one or more archives.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an archive member file resolves reference, link it  into the executable.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Creating Static Libraries</a:t>
            </a:r>
            <a:endParaRPr/>
          </a:p>
        </p:txBody>
      </p:sp>
      <p:cxnSp>
        <p:nvCxnSpPr>
          <p:cNvPr id="472" name="Shape 472"/>
          <p:cNvCxnSpPr/>
          <p:nvPr/>
        </p:nvCxnSpPr>
        <p:spPr>
          <a:xfrm>
            <a:off x="1295400" y="1919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73" name="Shape 473"/>
          <p:cNvSpPr/>
          <p:nvPr/>
        </p:nvSpPr>
        <p:spPr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74" name="Shape 474"/>
          <p:cNvSpPr txBox="1"/>
          <p:nvPr/>
        </p:nvSpPr>
        <p:spPr>
          <a:xfrm>
            <a:off x="771525" y="1615181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atoi.c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5" name="Shape 475"/>
          <p:cNvSpPr txBox="1"/>
          <p:nvPr/>
        </p:nvSpPr>
        <p:spPr>
          <a:xfrm>
            <a:off x="955675" y="2986781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atoi.o</a:t>
            </a:r>
            <a:endParaRPr/>
          </a:p>
        </p:txBody>
      </p:sp>
      <p:sp>
        <p:nvSpPr>
          <p:cNvPr id="476" name="Shape 476"/>
          <p:cNvSpPr/>
          <p:nvPr/>
        </p:nvSpPr>
        <p:spPr>
          <a:xfrm>
            <a:off x="2286000" y="2289869"/>
            <a:ext cx="13716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77" name="Shape 477"/>
          <p:cNvSpPr txBox="1"/>
          <p:nvPr/>
        </p:nvSpPr>
        <p:spPr>
          <a:xfrm>
            <a:off x="2297113" y="1615181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printf.c</a:t>
            </a:r>
            <a:endParaRPr/>
          </a:p>
        </p:txBody>
      </p:sp>
      <p:sp>
        <p:nvSpPr>
          <p:cNvPr id="478" name="Shape 478"/>
          <p:cNvSpPr txBox="1"/>
          <p:nvPr/>
        </p:nvSpPr>
        <p:spPr>
          <a:xfrm>
            <a:off x="2316163" y="2986781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printf.o</a:t>
            </a:r>
            <a:endParaRPr/>
          </a:p>
        </p:txBody>
      </p:sp>
      <p:cxnSp>
        <p:nvCxnSpPr>
          <p:cNvPr id="479" name="Shape 479"/>
          <p:cNvCxnSpPr/>
          <p:nvPr/>
        </p:nvCxnSpPr>
        <p:spPr>
          <a:xfrm>
            <a:off x="2971800" y="1919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0" name="Shape 480"/>
          <p:cNvCxnSpPr/>
          <p:nvPr/>
        </p:nvCxnSpPr>
        <p:spPr>
          <a:xfrm>
            <a:off x="1295400" y="2681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1" name="Shape 481"/>
          <p:cNvCxnSpPr/>
          <p:nvPr/>
        </p:nvCxnSpPr>
        <p:spPr>
          <a:xfrm>
            <a:off x="2971800" y="2681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2" name="Shape 482"/>
          <p:cNvCxnSpPr/>
          <p:nvPr/>
        </p:nvCxnSpPr>
        <p:spPr>
          <a:xfrm>
            <a:off x="2971800" y="3364606"/>
            <a:ext cx="1588" cy="471488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83" name="Shape 483"/>
          <p:cNvSpPr txBox="1"/>
          <p:nvPr/>
        </p:nvSpPr>
        <p:spPr>
          <a:xfrm>
            <a:off x="2511425" y="4674294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endParaRPr/>
          </a:p>
        </p:txBody>
      </p:sp>
      <p:cxnSp>
        <p:nvCxnSpPr>
          <p:cNvPr id="484" name="Shape 484"/>
          <p:cNvCxnSpPr/>
          <p:nvPr/>
        </p:nvCxnSpPr>
        <p:spPr>
          <a:xfrm flipH="1">
            <a:off x="3884613" y="3302694"/>
            <a:ext cx="1298575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85" name="Shape 485"/>
          <p:cNvSpPr/>
          <p:nvPr/>
        </p:nvSpPr>
        <p:spPr>
          <a:xfrm>
            <a:off x="1828800" y="3836094"/>
            <a:ext cx="29718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 (ar)</a:t>
            </a:r>
            <a:endParaRPr/>
          </a:p>
        </p:txBody>
      </p:sp>
      <p:sp>
        <p:nvSpPr>
          <p:cNvPr id="486" name="Shape 486"/>
          <p:cNvSpPr txBox="1"/>
          <p:nvPr/>
        </p:nvSpPr>
        <p:spPr>
          <a:xfrm>
            <a:off x="3886200" y="2159694"/>
            <a:ext cx="436563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4572000" y="2300981"/>
            <a:ext cx="13716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88" name="Shape 488"/>
          <p:cNvSpPr txBox="1"/>
          <p:nvPr/>
        </p:nvSpPr>
        <p:spPr>
          <a:xfrm>
            <a:off x="4583113" y="1626294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random.c</a:t>
            </a:r>
            <a:endParaRPr/>
          </a:p>
        </p:txBody>
      </p:sp>
      <p:sp>
        <p:nvSpPr>
          <p:cNvPr id="489" name="Shape 489"/>
          <p:cNvSpPr txBox="1"/>
          <p:nvPr/>
        </p:nvSpPr>
        <p:spPr>
          <a:xfrm>
            <a:off x="4602163" y="2997894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random.o</a:t>
            </a:r>
            <a:endParaRPr/>
          </a:p>
        </p:txBody>
      </p:sp>
      <p:cxnSp>
        <p:nvCxnSpPr>
          <p:cNvPr id="490" name="Shape 490"/>
          <p:cNvCxnSpPr/>
          <p:nvPr/>
        </p:nvCxnSpPr>
        <p:spPr>
          <a:xfrm>
            <a:off x="5257800" y="1931094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1" name="Shape 491"/>
          <p:cNvCxnSpPr/>
          <p:nvPr/>
        </p:nvCxnSpPr>
        <p:spPr>
          <a:xfrm>
            <a:off x="5257800" y="2693094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2" name="Shape 492"/>
          <p:cNvCxnSpPr/>
          <p:nvPr/>
        </p:nvCxnSpPr>
        <p:spPr>
          <a:xfrm>
            <a:off x="1295400" y="3302694"/>
            <a:ext cx="1219200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3" name="Shape 493"/>
          <p:cNvSpPr txBox="1"/>
          <p:nvPr/>
        </p:nvSpPr>
        <p:spPr>
          <a:xfrm>
            <a:off x="5095875" y="3759894"/>
            <a:ext cx="3637832" cy="55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ar rs libc.a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  atoi.o printf.o … random.o</a:t>
            </a:r>
            <a:endParaRPr sz="1600" b="1">
              <a:solidFill>
                <a:srgbClr val="C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94" name="Shape 494"/>
          <p:cNvCxnSpPr/>
          <p:nvPr/>
        </p:nvCxnSpPr>
        <p:spPr>
          <a:xfrm>
            <a:off x="2971800" y="4279006"/>
            <a:ext cx="1588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5" name="Shape 495"/>
          <p:cNvSpPr txBox="1"/>
          <p:nvPr/>
        </p:nvSpPr>
        <p:spPr>
          <a:xfrm>
            <a:off x="3886200" y="4654714"/>
            <a:ext cx="2971800" cy="365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 standard library</a:t>
            </a:r>
            <a:endParaRPr/>
          </a:p>
        </p:txBody>
      </p:sp>
      <p:sp>
        <p:nvSpPr>
          <p:cNvPr id="496" name="Shape 496"/>
          <p:cNvSpPr txBox="1"/>
          <p:nvPr/>
        </p:nvSpPr>
        <p:spPr>
          <a:xfrm>
            <a:off x="457200" y="5562600"/>
            <a:ext cx="8307387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 allows incremental updates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Recompile function that changes and replace .o file in archive.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Commonly Used Libraries</a:t>
            </a:r>
            <a:endParaRPr/>
          </a:p>
        </p:txBody>
      </p:sp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(the C standard library)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4.6 MB archive of 1496 object files.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I/O, memory allocation, signal handling, string handling, data and time, random numbers, integer math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libm.a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(the C math library)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MB archive of 444 object files.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floating point math (sin, cos, tan, log, exp, sqrt, …) 	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Shape 504"/>
          <p:cNvSpPr txBox="1"/>
          <p:nvPr/>
        </p:nvSpPr>
        <p:spPr>
          <a:xfrm>
            <a:off x="914400" y="3677347"/>
            <a:ext cx="2767502" cy="2874352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 ar –t libc.a | sort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fpu_control.o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fputc.o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freopen.o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fscanf.o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fseek.o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fstab.o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</p:txBody>
      </p:sp>
      <p:sp>
        <p:nvSpPr>
          <p:cNvPr id="505" name="Shape 505"/>
          <p:cNvSpPr txBox="1"/>
          <p:nvPr/>
        </p:nvSpPr>
        <p:spPr>
          <a:xfrm>
            <a:off x="4754874" y="3677347"/>
            <a:ext cx="2767502" cy="2874352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 ar –t libm.a | sort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title"/>
          </p:nvPr>
        </p:nvSpPr>
        <p:spPr>
          <a:xfrm>
            <a:off x="357019" y="435678"/>
            <a:ext cx="3452982" cy="12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 with Static Libraries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Shape 511"/>
          <p:cNvSpPr/>
          <p:nvPr/>
        </p:nvSpPr>
        <p:spPr>
          <a:xfrm>
            <a:off x="216694" y="2020989"/>
            <a:ext cx="3517106" cy="3787833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&lt;stdio.h&gt;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"vector.h"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{1, 2};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{3, 4};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(int argc, char** argv)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addvec(x, y, z, 2);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"z = [%d %d]\n”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z[0], z[1]);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0;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512" name="Shape 512"/>
          <p:cNvSpPr/>
          <p:nvPr/>
        </p:nvSpPr>
        <p:spPr>
          <a:xfrm>
            <a:off x="2604184" y="5257800"/>
            <a:ext cx="1205816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Shape 513"/>
          <p:cNvSpPr/>
          <p:nvPr/>
        </p:nvSpPr>
        <p:spPr>
          <a:xfrm>
            <a:off x="4169138" y="1817132"/>
            <a:ext cx="4441462" cy="1818063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addvec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 = 0; i &lt; n; i++)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z[i] = x[i] + y[i];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Shape 514"/>
          <p:cNvSpPr/>
          <p:nvPr/>
        </p:nvSpPr>
        <p:spPr>
          <a:xfrm>
            <a:off x="4169138" y="3774995"/>
            <a:ext cx="4441462" cy="2064284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multvec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    for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 = 0; i &lt; n; i++)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z[i] = x[i] * y[i];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5" name="Shape 515"/>
          <p:cNvSpPr/>
          <p:nvPr/>
        </p:nvSpPr>
        <p:spPr>
          <a:xfrm>
            <a:off x="7203940" y="5527595"/>
            <a:ext cx="1482860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multvec.c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6" name="Shape 516"/>
          <p:cNvSpPr/>
          <p:nvPr/>
        </p:nvSpPr>
        <p:spPr>
          <a:xfrm>
            <a:off x="7342462" y="3341132"/>
            <a:ext cx="1344338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addvec.c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7" name="Shape 517"/>
          <p:cNvSpPr/>
          <p:nvPr/>
        </p:nvSpPr>
        <p:spPr>
          <a:xfrm rot="5400000">
            <a:off x="6210300" y="-583168"/>
            <a:ext cx="381000" cy="4267200"/>
          </a:xfrm>
          <a:prstGeom prst="leftBrace">
            <a:avLst>
              <a:gd name="adj1" fmla="val 233773"/>
              <a:gd name="adj2" fmla="val 50261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8" name="Shape 518"/>
          <p:cNvSpPr txBox="1"/>
          <p:nvPr/>
        </p:nvSpPr>
        <p:spPr>
          <a:xfrm>
            <a:off x="5791200" y="914400"/>
            <a:ext cx="176281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libvector.a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title" idx="4294967295"/>
          </p:nvPr>
        </p:nvSpPr>
        <p:spPr>
          <a:xfrm>
            <a:off x="404813" y="284162"/>
            <a:ext cx="5614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 with Static Libraries</a:t>
            </a:r>
            <a:endParaRPr/>
          </a:p>
        </p:txBody>
      </p:sp>
      <p:cxnSp>
        <p:nvCxnSpPr>
          <p:cNvPr id="525" name="Shape 525"/>
          <p:cNvCxnSpPr/>
          <p:nvPr/>
        </p:nvCxnSpPr>
        <p:spPr>
          <a:xfrm>
            <a:off x="698500" y="2582862"/>
            <a:ext cx="1587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26" name="Shape 526"/>
          <p:cNvSpPr/>
          <p:nvPr/>
        </p:nvSpPr>
        <p:spPr>
          <a:xfrm>
            <a:off x="174625" y="2992438"/>
            <a:ext cx="2070100" cy="644525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27" name="Shape 527"/>
          <p:cNvSpPr txBox="1"/>
          <p:nvPr/>
        </p:nvSpPr>
        <p:spPr>
          <a:xfrm>
            <a:off x="152400" y="2286000"/>
            <a:ext cx="114676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/>
          </a:p>
        </p:txBody>
      </p:sp>
      <p:sp>
        <p:nvSpPr>
          <p:cNvPr id="528" name="Shape 528"/>
          <p:cNvSpPr txBox="1"/>
          <p:nvPr/>
        </p:nvSpPr>
        <p:spPr>
          <a:xfrm>
            <a:off x="1801813" y="3994150"/>
            <a:ext cx="114676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main2.o</a:t>
            </a:r>
            <a:endParaRPr/>
          </a:p>
        </p:txBody>
      </p:sp>
      <p:cxnSp>
        <p:nvCxnSpPr>
          <p:cNvPr id="529" name="Shape 529"/>
          <p:cNvCxnSpPr/>
          <p:nvPr/>
        </p:nvCxnSpPr>
        <p:spPr>
          <a:xfrm>
            <a:off x="1241425" y="3681413"/>
            <a:ext cx="815975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30" name="Shape 530"/>
          <p:cNvCxnSpPr/>
          <p:nvPr/>
        </p:nvCxnSpPr>
        <p:spPr>
          <a:xfrm>
            <a:off x="2344738" y="4291013"/>
            <a:ext cx="762000" cy="3048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1" name="Shape 531"/>
          <p:cNvSpPr txBox="1"/>
          <p:nvPr/>
        </p:nvSpPr>
        <p:spPr>
          <a:xfrm>
            <a:off x="5353050" y="3263900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endParaRPr/>
          </a:p>
        </p:txBody>
      </p:sp>
      <p:cxnSp>
        <p:nvCxnSpPr>
          <p:cNvPr id="532" name="Shape 532"/>
          <p:cNvCxnSpPr/>
          <p:nvPr/>
        </p:nvCxnSpPr>
        <p:spPr>
          <a:xfrm>
            <a:off x="3981451" y="3649663"/>
            <a:ext cx="1587" cy="102235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3" name="Shape 533"/>
          <p:cNvSpPr/>
          <p:nvPr/>
        </p:nvSpPr>
        <p:spPr>
          <a:xfrm>
            <a:off x="2497138" y="4672013"/>
            <a:ext cx="29718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34" name="Shape 534"/>
          <p:cNvSpPr txBox="1"/>
          <p:nvPr/>
        </p:nvSpPr>
        <p:spPr>
          <a:xfrm>
            <a:off x="3519593" y="5518150"/>
            <a:ext cx="1012890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prog2c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35" name="Shape 535"/>
          <p:cNvCxnSpPr/>
          <p:nvPr/>
        </p:nvCxnSpPr>
        <p:spPr>
          <a:xfrm>
            <a:off x="3981450" y="5047191"/>
            <a:ext cx="1588" cy="414338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6" name="Shape 536"/>
          <p:cNvSpPr txBox="1"/>
          <p:nvPr/>
        </p:nvSpPr>
        <p:spPr>
          <a:xfrm>
            <a:off x="5577022" y="3886200"/>
            <a:ext cx="3185978" cy="626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printf.o </a:t>
            </a:r>
            <a:r>
              <a:rPr lang="en-US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and any other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modules called by </a:t>
            </a: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printf.o </a:t>
            </a:r>
            <a:endParaRPr/>
          </a:p>
        </p:txBody>
      </p:sp>
      <p:sp>
        <p:nvSpPr>
          <p:cNvPr id="537" name="Shape 537"/>
          <p:cNvSpPr txBox="1"/>
          <p:nvPr/>
        </p:nvSpPr>
        <p:spPr>
          <a:xfrm>
            <a:off x="3187700" y="3263900"/>
            <a:ext cx="1698199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libvector.a</a:t>
            </a:r>
            <a:endParaRPr/>
          </a:p>
        </p:txBody>
      </p:sp>
      <p:sp>
        <p:nvSpPr>
          <p:cNvPr id="538" name="Shape 538"/>
          <p:cNvSpPr txBox="1"/>
          <p:nvPr/>
        </p:nvSpPr>
        <p:spPr>
          <a:xfrm>
            <a:off x="3992563" y="3994150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addvec.o</a:t>
            </a:r>
            <a:endParaRPr/>
          </a:p>
        </p:txBody>
      </p:sp>
      <p:cxnSp>
        <p:nvCxnSpPr>
          <p:cNvPr id="539" name="Shape 539"/>
          <p:cNvCxnSpPr/>
          <p:nvPr/>
        </p:nvCxnSpPr>
        <p:spPr>
          <a:xfrm flipH="1">
            <a:off x="4981575" y="3590397"/>
            <a:ext cx="841375" cy="10668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0" name="Shape 540"/>
          <p:cNvSpPr txBox="1"/>
          <p:nvPr/>
        </p:nvSpPr>
        <p:spPr>
          <a:xfrm>
            <a:off x="6929438" y="3206750"/>
            <a:ext cx="1552839" cy="365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Static libraries</a:t>
            </a:r>
            <a:endParaRPr/>
          </a:p>
        </p:txBody>
      </p:sp>
      <p:sp>
        <p:nvSpPr>
          <p:cNvPr id="541" name="Shape 541"/>
          <p:cNvSpPr txBox="1"/>
          <p:nvPr/>
        </p:nvSpPr>
        <p:spPr>
          <a:xfrm>
            <a:off x="225425" y="3883025"/>
            <a:ext cx="1305592" cy="63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800" b="1" i="1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object files</a:t>
            </a:r>
            <a:endParaRPr/>
          </a:p>
        </p:txBody>
      </p:sp>
      <p:sp>
        <p:nvSpPr>
          <p:cNvPr id="542" name="Shape 542"/>
          <p:cNvSpPr txBox="1"/>
          <p:nvPr/>
        </p:nvSpPr>
        <p:spPr>
          <a:xfrm>
            <a:off x="4648251" y="5378450"/>
            <a:ext cx="2209749" cy="63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543" name="Shape 543"/>
          <p:cNvSpPr txBox="1"/>
          <p:nvPr/>
        </p:nvSpPr>
        <p:spPr>
          <a:xfrm>
            <a:off x="1260475" y="2286000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cxnSp>
        <p:nvCxnSpPr>
          <p:cNvPr id="544" name="Shape 544"/>
          <p:cNvCxnSpPr/>
          <p:nvPr/>
        </p:nvCxnSpPr>
        <p:spPr>
          <a:xfrm>
            <a:off x="1882775" y="2582862"/>
            <a:ext cx="1587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5" name="Shape 545"/>
          <p:cNvSpPr/>
          <p:nvPr/>
        </p:nvSpPr>
        <p:spPr>
          <a:xfrm>
            <a:off x="3328988" y="2289175"/>
            <a:ext cx="1304925" cy="644525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546" name="Shape 546"/>
          <p:cNvCxnSpPr/>
          <p:nvPr/>
        </p:nvCxnSpPr>
        <p:spPr>
          <a:xfrm>
            <a:off x="3981451" y="2955925"/>
            <a:ext cx="1587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47" name="Shape 547"/>
          <p:cNvCxnSpPr/>
          <p:nvPr/>
        </p:nvCxnSpPr>
        <p:spPr>
          <a:xfrm>
            <a:off x="3429000" y="1874837"/>
            <a:ext cx="1588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48" name="Shape 548"/>
          <p:cNvCxnSpPr/>
          <p:nvPr/>
        </p:nvCxnSpPr>
        <p:spPr>
          <a:xfrm>
            <a:off x="4572000" y="1874837"/>
            <a:ext cx="1588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9" name="Shape 549"/>
          <p:cNvSpPr txBox="1"/>
          <p:nvPr/>
        </p:nvSpPr>
        <p:spPr>
          <a:xfrm>
            <a:off x="2601913" y="1538288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addvec.o</a:t>
            </a:r>
            <a:endParaRPr/>
          </a:p>
        </p:txBody>
      </p:sp>
      <p:sp>
        <p:nvSpPr>
          <p:cNvPr id="550" name="Shape 550"/>
          <p:cNvSpPr txBox="1"/>
          <p:nvPr/>
        </p:nvSpPr>
        <p:spPr>
          <a:xfrm>
            <a:off x="3925888" y="1524000"/>
            <a:ext cx="1422483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multvec.o</a:t>
            </a:r>
            <a:endParaRPr/>
          </a:p>
        </p:txBody>
      </p:sp>
      <p:sp>
        <p:nvSpPr>
          <p:cNvPr id="551" name="Shape 551"/>
          <p:cNvSpPr txBox="1"/>
          <p:nvPr/>
        </p:nvSpPr>
        <p:spPr>
          <a:xfrm>
            <a:off x="2895600" y="6347379"/>
            <a:ext cx="21755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“c” for “compile-time”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Shape 557"/>
          <p:cNvSpPr txBox="1">
            <a:spLocks noGrp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Static Libraries</a:t>
            </a:r>
            <a:endParaRPr/>
          </a:p>
        </p:txBody>
      </p:sp>
      <p:sp>
        <p:nvSpPr>
          <p:cNvPr id="558" name="Shape 558"/>
          <p:cNvSpPr txBox="1">
            <a:spLocks noGrp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Linker’s algorithm for resolving external references: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Scan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files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.a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files in the command line order.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the scan, keep a list of the current unresolved references.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each new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.a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file,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is encountered, try to resolve each unresolved reference in the list against the symbols defined in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any entries in the unresolved list at end of scan, then error.</a:t>
            </a:r>
            <a:endParaRPr/>
          </a:p>
          <a:p>
            <a:pPr marL="342900" marR="0" lvl="0" indent="-251459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line order matters!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Moral: put libraries at the end of the command line. </a:t>
            </a:r>
            <a:endParaRPr/>
          </a:p>
        </p:txBody>
      </p:sp>
      <p:sp>
        <p:nvSpPr>
          <p:cNvPr id="559" name="Shape 559"/>
          <p:cNvSpPr/>
          <p:nvPr/>
        </p:nvSpPr>
        <p:spPr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-L. libtest.o -lmine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-L. -lmine libtest.o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libtest.o: In function 'main':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libtest.o(.text+0x4): undefined reference to 'libfun' 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 Solution: Shared Libraries</a:t>
            </a:r>
            <a:endParaRPr/>
          </a:p>
        </p:txBody>
      </p:sp>
      <p:sp>
        <p:nvSpPr>
          <p:cNvPr id="566" name="Shape 566"/>
          <p:cNvSpPr txBox="1">
            <a:spLocks noGrp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Static libraries have the following disadvantages: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 in the stored executables (every function needs libc)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 in the running executables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Minor bug fixes of system libraries require each application to explicitly relink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Rebuild everything with glibc?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https://security.googleblog.com/2016/02/cve-2015-7547-glibc-getaddrinfo-stack.html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rgbClr val="00000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rgbClr val="000004"/>
                </a:solidFill>
                <a:latin typeface="Calibri"/>
                <a:ea typeface="Calibri"/>
                <a:cs typeface="Calibri"/>
                <a:sym typeface="Calibri"/>
              </a:rPr>
              <a:t>Modern solution: Shared Libraries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 files that contain code and data that are loaded and linked into an application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dynamically,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either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load-time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run-time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 called: dynamic link libraries, DLLs,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.so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hape 572"/>
          <p:cNvSpPr txBox="1">
            <a:spLocks noGrp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Libraries (cont.)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Shape 573"/>
          <p:cNvSpPr txBox="1">
            <a:spLocks noGrp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can occur when executable is first loaded and run (load-time linking).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case for Linux, handled automatically by the dynamic linker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C library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usually dynamically linked. </a:t>
            </a:r>
            <a:endParaRPr/>
          </a:p>
          <a:p>
            <a:pPr marL="342900" marR="0" lvl="0" indent="-342900" algn="l" rtl="0">
              <a:spcBef>
                <a:spcPts val="18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can also occur after program has begun </a:t>
            </a:r>
            <a:b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(run-time linking).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Linux, this is done by calls to the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dlopen()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endParaRPr sz="2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Distributing software.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High-performance web servers.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Runtime library interpositioning.</a:t>
            </a:r>
            <a:endParaRPr/>
          </a:p>
          <a:p>
            <a:pPr marL="342900" marR="0" lvl="0" indent="-342900" algn="l" rtl="0">
              <a:spcBef>
                <a:spcPts val="18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library routines can be shared by multiple processes.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on this when we learn about virtual memory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dynamic libraries are required?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Shape 5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.interp section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Specifies the dynamic linker to use (i.e.,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.dynamic section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Specifies the names, etc of the dynamic libraries to use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an example of csim-ref from cachelab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(NEEDED)             Shared library: [libm.so.6]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are the libraries found?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“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to find out: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Shape 580"/>
          <p:cNvSpPr/>
          <p:nvPr/>
        </p:nvSpPr>
        <p:spPr>
          <a:xfrm>
            <a:off x="228600" y="5181600"/>
            <a:ext cx="8431512" cy="1022768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ldd csim-ref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linux-vdso.so.1 =&gt;  (0x00007ffc195f5000)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libc.so.6 =&gt; /lib/x86_64-linux-gnu/libc.so.6 (0x00007f345eda6000)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/lib64/ld-linux-x86-64.so.2 (0x00007f345f181000)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Load-time</a:t>
            </a:r>
            <a:endParaRPr/>
          </a:p>
        </p:txBody>
      </p:sp>
      <p:cxnSp>
        <p:nvCxnSpPr>
          <p:cNvPr id="587" name="Shape 587"/>
          <p:cNvCxnSpPr/>
          <p:nvPr/>
        </p:nvCxnSpPr>
        <p:spPr>
          <a:xfrm>
            <a:off x="262096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88" name="Shape 588"/>
          <p:cNvSpPr/>
          <p:nvPr/>
        </p:nvSpPr>
        <p:spPr>
          <a:xfrm>
            <a:off x="2454275" y="1657075"/>
            <a:ext cx="167640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89" name="Shape 589"/>
          <p:cNvSpPr txBox="1"/>
          <p:nvPr/>
        </p:nvSpPr>
        <p:spPr>
          <a:xfrm>
            <a:off x="2081213" y="1010963"/>
            <a:ext cx="1045777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/>
          </a:p>
        </p:txBody>
      </p:sp>
      <p:sp>
        <p:nvSpPr>
          <p:cNvPr id="590" name="Shape 590"/>
          <p:cNvSpPr txBox="1"/>
          <p:nvPr/>
        </p:nvSpPr>
        <p:spPr>
          <a:xfrm>
            <a:off x="2757488" y="2568300"/>
            <a:ext cx="1045777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main2.o</a:t>
            </a:r>
            <a:endParaRPr/>
          </a:p>
        </p:txBody>
      </p:sp>
      <p:cxnSp>
        <p:nvCxnSpPr>
          <p:cNvPr id="591" name="Shape 591"/>
          <p:cNvCxnSpPr/>
          <p:nvPr/>
        </p:nvCxnSpPr>
        <p:spPr>
          <a:xfrm>
            <a:off x="3292475" y="22381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92" name="Shape 592"/>
          <p:cNvSpPr txBox="1"/>
          <p:nvPr/>
        </p:nvSpPr>
        <p:spPr>
          <a:xfrm>
            <a:off x="4359275" y="1949175"/>
            <a:ext cx="1662934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/>
          </a:p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2454275" y="3225525"/>
            <a:ext cx="302895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94" name="Shape 594"/>
          <p:cNvSpPr txBox="1"/>
          <p:nvPr/>
        </p:nvSpPr>
        <p:spPr>
          <a:xfrm>
            <a:off x="2795691" y="3974825"/>
            <a:ext cx="92054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prog2l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95" name="Shape 595"/>
          <p:cNvCxnSpPr/>
          <p:nvPr/>
        </p:nvCxnSpPr>
        <p:spPr>
          <a:xfrm>
            <a:off x="3292475" y="3609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96" name="Shape 596"/>
          <p:cNvCxnSpPr/>
          <p:nvPr/>
        </p:nvCxnSpPr>
        <p:spPr>
          <a:xfrm>
            <a:off x="3292475" y="4295500"/>
            <a:ext cx="1588" cy="4572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97" name="Shape 597"/>
          <p:cNvSpPr/>
          <p:nvPr/>
        </p:nvSpPr>
        <p:spPr>
          <a:xfrm>
            <a:off x="2454275" y="6124300"/>
            <a:ext cx="320040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598" name="Shape 598"/>
          <p:cNvCxnSpPr/>
          <p:nvPr/>
        </p:nvCxnSpPr>
        <p:spPr>
          <a:xfrm>
            <a:off x="3292475" y="5133700"/>
            <a:ext cx="1588" cy="9906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99" name="Shape 599"/>
          <p:cNvCxnSpPr/>
          <p:nvPr/>
        </p:nvCxnSpPr>
        <p:spPr>
          <a:xfrm>
            <a:off x="3292475" y="2847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0" name="Shape 600"/>
          <p:cNvSpPr txBox="1"/>
          <p:nvPr/>
        </p:nvSpPr>
        <p:spPr>
          <a:xfrm>
            <a:off x="5254625" y="2542900"/>
            <a:ext cx="260985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Relocation and symbol  table info</a:t>
            </a:r>
            <a:endParaRPr/>
          </a:p>
        </p:txBody>
      </p:sp>
      <p:cxnSp>
        <p:nvCxnSpPr>
          <p:cNvPr id="601" name="Shape 601"/>
          <p:cNvCxnSpPr/>
          <p:nvPr/>
        </p:nvCxnSpPr>
        <p:spPr>
          <a:xfrm>
            <a:off x="5180013" y="25429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2" name="Shape 602"/>
          <p:cNvSpPr txBox="1"/>
          <p:nvPr/>
        </p:nvSpPr>
        <p:spPr>
          <a:xfrm>
            <a:off x="4352925" y="4844775"/>
            <a:ext cx="1662934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/>
          </a:p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/>
          </a:p>
        </p:txBody>
      </p:sp>
      <p:sp>
        <p:nvSpPr>
          <p:cNvPr id="603" name="Shape 603"/>
          <p:cNvSpPr txBox="1"/>
          <p:nvPr/>
        </p:nvSpPr>
        <p:spPr>
          <a:xfrm>
            <a:off x="5254625" y="5559150"/>
            <a:ext cx="177165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Code and data</a:t>
            </a:r>
            <a:endParaRPr/>
          </a:p>
        </p:txBody>
      </p:sp>
      <p:cxnSp>
        <p:nvCxnSpPr>
          <p:cNvPr id="604" name="Shape 604"/>
          <p:cNvCxnSpPr/>
          <p:nvPr/>
        </p:nvCxnSpPr>
        <p:spPr>
          <a:xfrm>
            <a:off x="5173663" y="54385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5" name="Shape 605"/>
          <p:cNvSpPr txBox="1"/>
          <p:nvPr/>
        </p:nvSpPr>
        <p:spPr>
          <a:xfrm>
            <a:off x="-228600" y="3873224"/>
            <a:ext cx="2514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Partially linked 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606" name="Shape 606"/>
          <p:cNvSpPr txBox="1"/>
          <p:nvPr/>
        </p:nvSpPr>
        <p:spPr>
          <a:xfrm>
            <a:off x="914400" y="2451355"/>
            <a:ext cx="1371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object file</a:t>
            </a:r>
            <a:endParaRPr/>
          </a:p>
        </p:txBody>
      </p:sp>
      <p:sp>
        <p:nvSpPr>
          <p:cNvPr id="607" name="Shape 607"/>
          <p:cNvSpPr txBox="1"/>
          <p:nvPr/>
        </p:nvSpPr>
        <p:spPr>
          <a:xfrm>
            <a:off x="533400" y="5887233"/>
            <a:ext cx="1752600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 memory</a:t>
            </a:r>
            <a:endParaRPr/>
          </a:p>
        </p:txBody>
      </p:sp>
      <p:cxnSp>
        <p:nvCxnSpPr>
          <p:cNvPr id="608" name="Shape 608"/>
          <p:cNvCxnSpPr/>
          <p:nvPr/>
        </p:nvCxnSpPr>
        <p:spPr>
          <a:xfrm>
            <a:off x="378301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9" name="Shape 609"/>
          <p:cNvSpPr txBox="1"/>
          <p:nvPr/>
        </p:nvSpPr>
        <p:spPr>
          <a:xfrm>
            <a:off x="3184525" y="1010963"/>
            <a:ext cx="1169209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sp>
        <p:nvSpPr>
          <p:cNvPr id="610" name="Shape 610"/>
          <p:cNvSpPr/>
          <p:nvPr/>
        </p:nvSpPr>
        <p:spPr>
          <a:xfrm>
            <a:off x="2454275" y="4749525"/>
            <a:ext cx="165735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11" name="Shape 611"/>
          <p:cNvSpPr txBox="1"/>
          <p:nvPr/>
        </p:nvSpPr>
        <p:spPr>
          <a:xfrm>
            <a:off x="4689475" y="1047475"/>
            <a:ext cx="4501851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-shared -o libvector.so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    addvec.c multvec.c -fpic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12" name="Shape 612"/>
          <p:cNvCxnSpPr/>
          <p:nvPr/>
        </p:nvCxnSpPr>
        <p:spPr>
          <a:xfrm flipH="1">
            <a:off x="5715000" y="1574799"/>
            <a:ext cx="460375" cy="60960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hape 618"/>
          <p:cNvSpPr txBox="1">
            <a:spLocks noGrp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304800" y="1323975"/>
            <a:ext cx="8686800" cy="5265161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&lt;stdio.h&gt;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&lt;stdlib.h&gt;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&lt;dlfcn.h&gt;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{1, 2};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{3, 4};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(int argc, char** argv)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handle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addvec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error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Dynamically load the shared library that contains addvec()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handle = dlopen(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"./libvector.so"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RTLD_LAZY);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(!handle)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dlerror());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 . .</a:t>
            </a:r>
            <a:endParaRPr/>
          </a:p>
        </p:txBody>
      </p:sp>
      <p:sp>
        <p:nvSpPr>
          <p:cNvPr id="620" name="Shape 620"/>
          <p:cNvSpPr/>
          <p:nvPr/>
        </p:nvSpPr>
        <p:spPr>
          <a:xfrm>
            <a:off x="7910428" y="6198631"/>
            <a:ext cx="928772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Shape 626"/>
          <p:cNvSpPr txBox="1">
            <a:spLocks noGrp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 (cont)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Shape 627"/>
          <p:cNvSpPr txBox="1"/>
          <p:nvPr/>
        </p:nvSpPr>
        <p:spPr>
          <a:xfrm>
            <a:off x="510981" y="1371600"/>
            <a:ext cx="7964237" cy="5004167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...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Get a pointer to the addvec() function we just loaded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 = dlsym(handle,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"addvec"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((error = dlerror()) != </a:t>
            </a:r>
            <a:r>
              <a:rPr lang="en-US" sz="1600" b="1">
                <a:solidFill>
                  <a:srgbClr val="2C9290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error);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Now we can call addvec() just like any other function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addvec(x, y, z, 2);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"z = [%d %d]\n"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z[0], z[1]);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Unload the shared library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(dlclose(handle) &lt; 0)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dlerror());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0;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8" name="Shape 628"/>
          <p:cNvSpPr/>
          <p:nvPr/>
        </p:nvSpPr>
        <p:spPr>
          <a:xfrm>
            <a:off x="7605628" y="6019800"/>
            <a:ext cx="928772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>
            <a:spLocks noGrp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</a:t>
            </a:r>
            <a:endParaRPr/>
          </a:p>
        </p:txBody>
      </p:sp>
      <p:cxnSp>
        <p:nvCxnSpPr>
          <p:cNvPr id="635" name="Shape 635"/>
          <p:cNvCxnSpPr/>
          <p:nvPr/>
        </p:nvCxnSpPr>
        <p:spPr>
          <a:xfrm>
            <a:off x="262096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36" name="Shape 636"/>
          <p:cNvSpPr/>
          <p:nvPr/>
        </p:nvSpPr>
        <p:spPr>
          <a:xfrm>
            <a:off x="2454275" y="1657075"/>
            <a:ext cx="167640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37" name="Shape 637"/>
          <p:cNvSpPr txBox="1"/>
          <p:nvPr/>
        </p:nvSpPr>
        <p:spPr>
          <a:xfrm>
            <a:off x="2205396" y="1010963"/>
            <a:ext cx="797411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8" name="Shape 638"/>
          <p:cNvSpPr txBox="1"/>
          <p:nvPr/>
        </p:nvSpPr>
        <p:spPr>
          <a:xfrm>
            <a:off x="2881671" y="2568300"/>
            <a:ext cx="797411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dll.o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3292475" y="22381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0" name="Shape 640"/>
          <p:cNvSpPr txBox="1"/>
          <p:nvPr/>
        </p:nvSpPr>
        <p:spPr>
          <a:xfrm>
            <a:off x="4668906" y="2132047"/>
            <a:ext cx="104367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1" name="Shape 641"/>
          <p:cNvSpPr/>
          <p:nvPr/>
        </p:nvSpPr>
        <p:spPr>
          <a:xfrm>
            <a:off x="2454275" y="3225525"/>
            <a:ext cx="302895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42" name="Shape 642"/>
          <p:cNvSpPr txBox="1"/>
          <p:nvPr/>
        </p:nvSpPr>
        <p:spPr>
          <a:xfrm>
            <a:off x="2795691" y="3822586"/>
            <a:ext cx="92054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prog2r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43" name="Shape 643"/>
          <p:cNvCxnSpPr/>
          <p:nvPr/>
        </p:nvCxnSpPr>
        <p:spPr>
          <a:xfrm>
            <a:off x="3292475" y="3609700"/>
            <a:ext cx="0" cy="2003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44" name="Shape 644"/>
          <p:cNvCxnSpPr/>
          <p:nvPr/>
        </p:nvCxnSpPr>
        <p:spPr>
          <a:xfrm>
            <a:off x="3292475" y="4151010"/>
            <a:ext cx="0" cy="19239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5" name="Shape 645"/>
          <p:cNvSpPr/>
          <p:nvPr/>
        </p:nvSpPr>
        <p:spPr>
          <a:xfrm>
            <a:off x="2454275" y="5112485"/>
            <a:ext cx="320040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646" name="Shape 646"/>
          <p:cNvCxnSpPr/>
          <p:nvPr/>
        </p:nvCxnSpPr>
        <p:spPr>
          <a:xfrm flipH="1">
            <a:off x="3292475" y="4941777"/>
            <a:ext cx="1588" cy="168299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47" name="Shape 647"/>
          <p:cNvCxnSpPr/>
          <p:nvPr/>
        </p:nvCxnSpPr>
        <p:spPr>
          <a:xfrm>
            <a:off x="3292475" y="2847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8" name="Shape 648"/>
          <p:cNvSpPr txBox="1"/>
          <p:nvPr/>
        </p:nvSpPr>
        <p:spPr>
          <a:xfrm>
            <a:off x="5254625" y="2542900"/>
            <a:ext cx="260985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Relocation and symbol  table info</a:t>
            </a:r>
            <a:endParaRPr/>
          </a:p>
        </p:txBody>
      </p:sp>
      <p:cxnSp>
        <p:nvCxnSpPr>
          <p:cNvPr id="649" name="Shape 649"/>
          <p:cNvCxnSpPr/>
          <p:nvPr/>
        </p:nvCxnSpPr>
        <p:spPr>
          <a:xfrm>
            <a:off x="5180013" y="25429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0" name="Shape 650"/>
          <p:cNvSpPr txBox="1"/>
          <p:nvPr/>
        </p:nvSpPr>
        <p:spPr>
          <a:xfrm>
            <a:off x="4645052" y="4114800"/>
            <a:ext cx="104367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1" name="Shape 651"/>
          <p:cNvSpPr txBox="1"/>
          <p:nvPr/>
        </p:nvSpPr>
        <p:spPr>
          <a:xfrm>
            <a:off x="5254625" y="4551110"/>
            <a:ext cx="177165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Code and data</a:t>
            </a:r>
            <a:endParaRPr/>
          </a:p>
        </p:txBody>
      </p:sp>
      <p:cxnSp>
        <p:nvCxnSpPr>
          <p:cNvPr id="652" name="Shape 652"/>
          <p:cNvCxnSpPr/>
          <p:nvPr/>
        </p:nvCxnSpPr>
        <p:spPr>
          <a:xfrm>
            <a:off x="5173663" y="443046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3" name="Shape 653"/>
          <p:cNvSpPr txBox="1"/>
          <p:nvPr/>
        </p:nvSpPr>
        <p:spPr>
          <a:xfrm>
            <a:off x="152400" y="4345314"/>
            <a:ext cx="2133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Partially linked 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654" name="Shape 654"/>
          <p:cNvSpPr txBox="1"/>
          <p:nvPr/>
        </p:nvSpPr>
        <p:spPr>
          <a:xfrm>
            <a:off x="914400" y="2451355"/>
            <a:ext cx="1371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object file</a:t>
            </a:r>
            <a:endParaRPr/>
          </a:p>
        </p:txBody>
      </p:sp>
      <p:sp>
        <p:nvSpPr>
          <p:cNvPr id="655" name="Shape 655"/>
          <p:cNvSpPr txBox="1"/>
          <p:nvPr/>
        </p:nvSpPr>
        <p:spPr>
          <a:xfrm>
            <a:off x="533400" y="5098830"/>
            <a:ext cx="1752600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 memory</a:t>
            </a:r>
            <a:endParaRPr/>
          </a:p>
        </p:txBody>
      </p:sp>
      <p:cxnSp>
        <p:nvCxnSpPr>
          <p:cNvPr id="656" name="Shape 656"/>
          <p:cNvCxnSpPr/>
          <p:nvPr/>
        </p:nvCxnSpPr>
        <p:spPr>
          <a:xfrm>
            <a:off x="378301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7" name="Shape 657"/>
          <p:cNvSpPr txBox="1"/>
          <p:nvPr/>
        </p:nvSpPr>
        <p:spPr>
          <a:xfrm>
            <a:off x="3184525" y="1010963"/>
            <a:ext cx="1169209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2454275" y="4343400"/>
            <a:ext cx="165735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59" name="Shape 659"/>
          <p:cNvSpPr txBox="1"/>
          <p:nvPr/>
        </p:nvSpPr>
        <p:spPr>
          <a:xfrm>
            <a:off x="4689475" y="1047475"/>
            <a:ext cx="4501851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-shared -o libvector.so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    addvec.c multvec.c -fpic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60" name="Shape 660"/>
          <p:cNvCxnSpPr/>
          <p:nvPr/>
        </p:nvCxnSpPr>
        <p:spPr>
          <a:xfrm>
            <a:off x="7543799" y="2362200"/>
            <a:ext cx="0" cy="327660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61" name="Shape 661"/>
          <p:cNvSpPr/>
          <p:nvPr/>
        </p:nvSpPr>
        <p:spPr>
          <a:xfrm>
            <a:off x="2454274" y="5454479"/>
            <a:ext cx="3200401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to dynamic linker via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dlopen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2" name="Shape 662"/>
          <p:cNvCxnSpPr/>
          <p:nvPr/>
        </p:nvCxnSpPr>
        <p:spPr>
          <a:xfrm rot="10800000">
            <a:off x="5654675" y="5638800"/>
            <a:ext cx="1889124" cy="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6693050" y="2033776"/>
            <a:ext cx="1659326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pPr lvl="1"/>
            <a:endParaRPr lang="en-US" dirty="0"/>
          </a:p>
          <a:p>
            <a:r>
              <a:rPr lang="en-US" dirty="0"/>
              <a:t>Note: Activity is post attacklab, also reference virtual addresses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  <a:p>
            <a:pPr lvl="2"/>
            <a:r>
              <a:rPr lang="en-US" dirty="0"/>
              <a:t>Header files in C declare types that are defined in libraries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29035</TotalTime>
  <Words>4863</Words>
  <Application>Microsoft Macintosh PowerPoint</Application>
  <PresentationFormat>On-screen Show (4:3)</PresentationFormat>
  <Paragraphs>919</Paragraphs>
  <Slides>47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15-213/15-503: Introduction to Computer Systems 7th Lecture, September 16, 2025</vt:lpstr>
      <vt:lpstr>Disclaimer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Quiz</vt:lpstr>
      <vt:lpstr>Packaging Commonly Used Functions</vt:lpstr>
      <vt:lpstr>Old-fashioned Solution: Static Libraries</vt:lpstr>
      <vt:lpstr>Creating Static Libraries</vt:lpstr>
      <vt:lpstr>Commonly Used Libraries</vt:lpstr>
      <vt:lpstr>Linking with Static Libraries</vt:lpstr>
      <vt:lpstr>Linking with Static Libraries</vt:lpstr>
      <vt:lpstr>Using Static Libraries</vt:lpstr>
      <vt:lpstr>Modern Solution: Shared Libraries</vt:lpstr>
      <vt:lpstr>Shared Libraries (cont.)</vt:lpstr>
      <vt:lpstr>What dynamic libraries are required?</vt:lpstr>
      <vt:lpstr>Dynamic Linking at Load-time</vt:lpstr>
      <vt:lpstr>Dynamic Linking at Run-time</vt:lpstr>
      <vt:lpstr>Dynamic Linking at Run-time (cont)</vt:lpstr>
      <vt:lpstr>Dynamic Linking at Run-time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Mohammad Taha Khan</cp:lastModifiedBy>
  <cp:revision>704</cp:revision>
  <cp:lastPrinted>2017-10-10T16:05:23Z</cp:lastPrinted>
  <dcterms:created xsi:type="dcterms:W3CDTF">2012-10-04T19:17:13Z</dcterms:created>
  <dcterms:modified xsi:type="dcterms:W3CDTF">2025-09-16T01:19:16Z</dcterms:modified>
</cp:coreProperties>
</file>